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8.xml" ContentType="application/vnd.openxmlformats-officedocument.theme+xml"/>
  <Override PartName="/ppt/slideLayouts/slideLayout119.xml" ContentType="application/vnd.openxmlformats-officedocument.presentationml.slideLayout+xml"/>
  <Override PartName="/ppt/theme/theme19.xml" ContentType="application/vnd.openxmlformats-officedocument.theme+xml"/>
  <Override PartName="/ppt/slideLayouts/slideLayout120.xml" ContentType="application/vnd.openxmlformats-officedocument.presentationml.slideLayout+xml"/>
  <Override PartName="/ppt/theme/theme20.xml" ContentType="application/vnd.openxmlformats-officedocument.theme+xml"/>
  <Override PartName="/ppt/slideLayouts/slideLayout12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4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803" r:id="rId5"/>
    <p:sldMasterId id="2147483672" r:id="rId6"/>
    <p:sldMasterId id="2147483678" r:id="rId7"/>
    <p:sldMasterId id="2147483684" r:id="rId8"/>
    <p:sldMasterId id="2147483695" r:id="rId9"/>
    <p:sldMasterId id="2147483701" r:id="rId10"/>
    <p:sldMasterId id="2147483707" r:id="rId11"/>
    <p:sldMasterId id="2147483713" r:id="rId12"/>
    <p:sldMasterId id="2147483719" r:id="rId13"/>
    <p:sldMasterId id="2147483725" r:id="rId14"/>
    <p:sldMasterId id="2147483731" r:id="rId15"/>
    <p:sldMasterId id="2147483738" r:id="rId16"/>
    <p:sldMasterId id="2147483751" r:id="rId17"/>
    <p:sldMasterId id="2147483755" r:id="rId18"/>
    <p:sldMasterId id="2147483768" r:id="rId19"/>
    <p:sldMasterId id="2147483772" r:id="rId20"/>
    <p:sldMasterId id="2147483783" r:id="rId21"/>
    <p:sldMasterId id="2147483664" r:id="rId22"/>
    <p:sldMasterId id="2147483802" r:id="rId23"/>
    <p:sldMasterId id="2147483666" r:id="rId24"/>
  </p:sldMasterIdLst>
  <p:notesMasterIdLst>
    <p:notesMasterId r:id="rId315"/>
  </p:notesMasterIdLst>
  <p:sldIdLst>
    <p:sldId id="2147469170" r:id="rId25"/>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79" r:id="rId39"/>
    <p:sldId id="270" r:id="rId40"/>
    <p:sldId id="271" r:id="rId41"/>
    <p:sldId id="272" r:id="rId42"/>
    <p:sldId id="273" r:id="rId43"/>
    <p:sldId id="274" r:id="rId44"/>
    <p:sldId id="275" r:id="rId45"/>
    <p:sldId id="276" r:id="rId46"/>
    <p:sldId id="277" r:id="rId47"/>
    <p:sldId id="278"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69" r:id="rId62"/>
    <p:sldId id="293" r:id="rId63"/>
    <p:sldId id="294" r:id="rId64"/>
    <p:sldId id="295" r:id="rId65"/>
    <p:sldId id="296"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19" r:id="rId89"/>
    <p:sldId id="1042" r:id="rId90"/>
    <p:sldId id="6724" r:id="rId91"/>
    <p:sldId id="6690" r:id="rId92"/>
    <p:sldId id="6691" r:id="rId93"/>
    <p:sldId id="6735" r:id="rId94"/>
    <p:sldId id="6736" r:id="rId95"/>
    <p:sldId id="6737" r:id="rId96"/>
    <p:sldId id="6738" r:id="rId97"/>
    <p:sldId id="6739" r:id="rId98"/>
    <p:sldId id="6740" r:id="rId99"/>
    <p:sldId id="6741" r:id="rId100"/>
    <p:sldId id="6742" r:id="rId101"/>
    <p:sldId id="6743" r:id="rId102"/>
    <p:sldId id="6744" r:id="rId103"/>
    <p:sldId id="6745" r:id="rId104"/>
    <p:sldId id="6746" r:id="rId105"/>
    <p:sldId id="6747" r:id="rId106"/>
    <p:sldId id="6748" r:id="rId107"/>
    <p:sldId id="6749" r:id="rId108"/>
    <p:sldId id="6750" r:id="rId109"/>
    <p:sldId id="6751" r:id="rId110"/>
    <p:sldId id="6752" r:id="rId111"/>
    <p:sldId id="6753" r:id="rId112"/>
    <p:sldId id="6754" r:id="rId113"/>
    <p:sldId id="6755" r:id="rId114"/>
    <p:sldId id="6756" r:id="rId115"/>
    <p:sldId id="6757" r:id="rId116"/>
    <p:sldId id="6758" r:id="rId117"/>
    <p:sldId id="6759" r:id="rId118"/>
    <p:sldId id="6760" r:id="rId119"/>
    <p:sldId id="6761" r:id="rId120"/>
    <p:sldId id="6762" r:id="rId121"/>
    <p:sldId id="6763" r:id="rId122"/>
    <p:sldId id="6764" r:id="rId123"/>
    <p:sldId id="6765" r:id="rId124"/>
    <p:sldId id="6766" r:id="rId125"/>
    <p:sldId id="6767" r:id="rId126"/>
    <p:sldId id="6768" r:id="rId127"/>
    <p:sldId id="6769" r:id="rId128"/>
    <p:sldId id="6770" r:id="rId129"/>
    <p:sldId id="6771" r:id="rId130"/>
    <p:sldId id="6772" r:id="rId131"/>
    <p:sldId id="6773" r:id="rId132"/>
    <p:sldId id="6774" r:id="rId133"/>
    <p:sldId id="6775" r:id="rId134"/>
    <p:sldId id="6776" r:id="rId135"/>
    <p:sldId id="6777" r:id="rId136"/>
    <p:sldId id="6778" r:id="rId137"/>
    <p:sldId id="6779" r:id="rId138"/>
    <p:sldId id="6780" r:id="rId139"/>
    <p:sldId id="6781" r:id="rId140"/>
    <p:sldId id="6782" r:id="rId141"/>
    <p:sldId id="6783" r:id="rId142"/>
    <p:sldId id="6784" r:id="rId143"/>
    <p:sldId id="6785" r:id="rId144"/>
    <p:sldId id="6786" r:id="rId145"/>
    <p:sldId id="6787" r:id="rId146"/>
    <p:sldId id="6788" r:id="rId147"/>
    <p:sldId id="6789" r:id="rId148"/>
    <p:sldId id="6790" r:id="rId149"/>
    <p:sldId id="6791" r:id="rId150"/>
    <p:sldId id="6792" r:id="rId151"/>
    <p:sldId id="6793" r:id="rId152"/>
    <p:sldId id="6794" r:id="rId153"/>
    <p:sldId id="6795" r:id="rId154"/>
    <p:sldId id="6796" r:id="rId155"/>
    <p:sldId id="6797" r:id="rId156"/>
    <p:sldId id="6798" r:id="rId157"/>
    <p:sldId id="6799" r:id="rId158"/>
    <p:sldId id="6800" r:id="rId159"/>
    <p:sldId id="6801" r:id="rId160"/>
    <p:sldId id="6802" r:id="rId161"/>
    <p:sldId id="6803" r:id="rId162"/>
    <p:sldId id="6804" r:id="rId163"/>
    <p:sldId id="6805" r:id="rId164"/>
    <p:sldId id="6806" r:id="rId165"/>
    <p:sldId id="6807" r:id="rId166"/>
    <p:sldId id="6808" r:id="rId167"/>
    <p:sldId id="6809" r:id="rId168"/>
    <p:sldId id="6810" r:id="rId169"/>
    <p:sldId id="6811" r:id="rId170"/>
    <p:sldId id="6812" r:id="rId171"/>
    <p:sldId id="6813" r:id="rId172"/>
    <p:sldId id="2147469106" r:id="rId173"/>
    <p:sldId id="2147469112" r:id="rId174"/>
    <p:sldId id="2147469113" r:id="rId175"/>
    <p:sldId id="2147469114" r:id="rId176"/>
    <p:sldId id="2147469115" r:id="rId177"/>
    <p:sldId id="2147469116" r:id="rId178"/>
    <p:sldId id="2147469117" r:id="rId179"/>
    <p:sldId id="2147469107" r:id="rId180"/>
    <p:sldId id="2147469108" r:id="rId181"/>
    <p:sldId id="2147469109" r:id="rId182"/>
    <p:sldId id="2147469110" r:id="rId183"/>
    <p:sldId id="2147469111" r:id="rId184"/>
    <p:sldId id="2147469118" r:id="rId185"/>
    <p:sldId id="2147469119" r:id="rId186"/>
    <p:sldId id="2147469089" r:id="rId187"/>
    <p:sldId id="2147469090" r:id="rId188"/>
    <p:sldId id="2147469102" r:id="rId189"/>
    <p:sldId id="2147469101" r:id="rId190"/>
    <p:sldId id="2147469105" r:id="rId191"/>
    <p:sldId id="2147469104" r:id="rId192"/>
    <p:sldId id="2147469120" r:id="rId193"/>
    <p:sldId id="2147469121" r:id="rId194"/>
    <p:sldId id="2147469134" r:id="rId195"/>
    <p:sldId id="2147469135" r:id="rId196"/>
    <p:sldId id="2147469136" r:id="rId197"/>
    <p:sldId id="2147469137" r:id="rId198"/>
    <p:sldId id="2147469091" r:id="rId199"/>
    <p:sldId id="2147469092" r:id="rId200"/>
    <p:sldId id="2147469093" r:id="rId201"/>
    <p:sldId id="2147469100" r:id="rId202"/>
    <p:sldId id="2147469122" r:id="rId203"/>
    <p:sldId id="2147469123" r:id="rId204"/>
    <p:sldId id="2147469124" r:id="rId205"/>
    <p:sldId id="2147469125" r:id="rId206"/>
    <p:sldId id="2147469126" r:id="rId207"/>
    <p:sldId id="2147469127" r:id="rId208"/>
    <p:sldId id="2147469128" r:id="rId209"/>
    <p:sldId id="2147469129" r:id="rId210"/>
    <p:sldId id="2147469130" r:id="rId211"/>
    <p:sldId id="2147469131" r:id="rId212"/>
    <p:sldId id="2147469132" r:id="rId213"/>
    <p:sldId id="2147469133" r:id="rId214"/>
    <p:sldId id="2147469138" r:id="rId215"/>
    <p:sldId id="2147469139" r:id="rId216"/>
    <p:sldId id="16142796" r:id="rId217"/>
    <p:sldId id="2147469140" r:id="rId218"/>
    <p:sldId id="2147469141" r:id="rId219"/>
    <p:sldId id="2147469142" r:id="rId220"/>
    <p:sldId id="2147469143" r:id="rId221"/>
    <p:sldId id="2146849036" r:id="rId222"/>
    <p:sldId id="2147469144" r:id="rId223"/>
    <p:sldId id="2147469145" r:id="rId224"/>
    <p:sldId id="2147469146" r:id="rId225"/>
    <p:sldId id="2147469147" r:id="rId226"/>
    <p:sldId id="2147469148" r:id="rId227"/>
    <p:sldId id="2147469149" r:id="rId228"/>
    <p:sldId id="2147469150" r:id="rId229"/>
    <p:sldId id="2147469151" r:id="rId230"/>
    <p:sldId id="2147469152" r:id="rId231"/>
    <p:sldId id="2147469153" r:id="rId232"/>
    <p:sldId id="2147469154" r:id="rId233"/>
    <p:sldId id="2147469155" r:id="rId234"/>
    <p:sldId id="2147469156" r:id="rId235"/>
    <p:sldId id="2147469157" r:id="rId236"/>
    <p:sldId id="1881839078" r:id="rId237"/>
    <p:sldId id="1881839079" r:id="rId238"/>
    <p:sldId id="2147469158" r:id="rId239"/>
    <p:sldId id="1881839069" r:id="rId240"/>
    <p:sldId id="1881839063" r:id="rId241"/>
    <p:sldId id="2147469159" r:id="rId242"/>
    <p:sldId id="1881839065" r:id="rId243"/>
    <p:sldId id="2147469160" r:id="rId244"/>
    <p:sldId id="1881839075" r:id="rId245"/>
    <p:sldId id="2147469161" r:id="rId246"/>
    <p:sldId id="1881839073" r:id="rId247"/>
    <p:sldId id="1881839070" r:id="rId248"/>
    <p:sldId id="1881839072" r:id="rId249"/>
    <p:sldId id="1881839071" r:id="rId250"/>
    <p:sldId id="2147469162" r:id="rId251"/>
    <p:sldId id="2147469163" r:id="rId252"/>
    <p:sldId id="2147469164" r:id="rId253"/>
    <p:sldId id="2147469165" r:id="rId254"/>
    <p:sldId id="2147469166" r:id="rId255"/>
    <p:sldId id="2147469167" r:id="rId256"/>
    <p:sldId id="2147469168" r:id="rId257"/>
    <p:sldId id="2147469171" r:id="rId258"/>
    <p:sldId id="2147469172" r:id="rId259"/>
    <p:sldId id="2147469173" r:id="rId260"/>
    <p:sldId id="2147469174" r:id="rId261"/>
    <p:sldId id="2147469175" r:id="rId262"/>
    <p:sldId id="2147469176" r:id="rId263"/>
    <p:sldId id="2147469177" r:id="rId264"/>
    <p:sldId id="2147469178" r:id="rId265"/>
    <p:sldId id="2147469179" r:id="rId266"/>
    <p:sldId id="2147482357" r:id="rId267"/>
    <p:sldId id="2147482358" r:id="rId268"/>
    <p:sldId id="2147482359" r:id="rId269"/>
    <p:sldId id="2147482360" r:id="rId270"/>
    <p:sldId id="2147482361" r:id="rId271"/>
    <p:sldId id="2147482362" r:id="rId272"/>
    <p:sldId id="2147482363" r:id="rId273"/>
    <p:sldId id="2147482364" r:id="rId274"/>
    <p:sldId id="2147482365" r:id="rId275"/>
    <p:sldId id="2147482366" r:id="rId276"/>
    <p:sldId id="2147469180" r:id="rId277"/>
    <p:sldId id="2147482356" r:id="rId278"/>
    <p:sldId id="2147469187" r:id="rId279"/>
    <p:sldId id="2147482347" r:id="rId280"/>
    <p:sldId id="2147469188" r:id="rId281"/>
    <p:sldId id="2147469300" r:id="rId282"/>
    <p:sldId id="2147482345" r:id="rId283"/>
    <p:sldId id="2147469189" r:id="rId284"/>
    <p:sldId id="2147482348" r:id="rId285"/>
    <p:sldId id="2147482349" r:id="rId286"/>
    <p:sldId id="2147482350" r:id="rId287"/>
    <p:sldId id="2147482351" r:id="rId288"/>
    <p:sldId id="2147482352" r:id="rId289"/>
    <p:sldId id="2147482353" r:id="rId290"/>
    <p:sldId id="2147469301" r:id="rId291"/>
    <p:sldId id="2147482354" r:id="rId292"/>
    <p:sldId id="2147482355" r:id="rId293"/>
    <p:sldId id="2147482367" r:id="rId294"/>
    <p:sldId id="2147482368" r:id="rId295"/>
    <p:sldId id="2147482369" r:id="rId296"/>
    <p:sldId id="2147482370" r:id="rId297"/>
    <p:sldId id="2147482371" r:id="rId298"/>
    <p:sldId id="2147482372" r:id="rId299"/>
    <p:sldId id="2147482373" r:id="rId300"/>
    <p:sldId id="2147482374" r:id="rId301"/>
    <p:sldId id="2147482375" r:id="rId302"/>
    <p:sldId id="2147482376" r:id="rId303"/>
    <p:sldId id="2147482377" r:id="rId304"/>
    <p:sldId id="2147482378" r:id="rId305"/>
    <p:sldId id="2147482379" r:id="rId306"/>
    <p:sldId id="2147482380" r:id="rId307"/>
    <p:sldId id="2147482381" r:id="rId308"/>
    <p:sldId id="2147482382" r:id="rId309"/>
    <p:sldId id="2147482383" r:id="rId310"/>
    <p:sldId id="2147482384" r:id="rId311"/>
    <p:sldId id="2147482385" r:id="rId312"/>
    <p:sldId id="2147482386" r:id="rId313"/>
    <p:sldId id="2147482387" r:id="rId314"/>
  </p:sldIdLst>
  <p:sldSz cx="9144000" cy="5143500" type="screen16x9"/>
  <p:notesSz cx="9144000" cy="5143500"/>
  <p:defaultTextStyle>
    <a:defPPr>
      <a:defRPr kern="0"/>
    </a:defPPr>
  </p:defaultTextStyle>
  <p:extLst>
    <p:ext uri="{521415D9-36F7-43E2-AB2F-B90AF26B5E84}">
      <p14:sectionLst xmlns:p14="http://schemas.microsoft.com/office/powerpoint/2010/main">
        <p14:section name="Table of Contents" id="{5AD35A3C-7096-4711-98F1-620D2C8A1B60}">
          <p14:sldIdLst>
            <p14:sldId id="2147469170"/>
          </p14:sldIdLst>
        </p14:section>
        <p14:section name="DELPHI" id="{200EB7C5-8321-4648-AA37-77D2E444256F}">
          <p14:sldIdLst>
            <p14:sldId id="256"/>
            <p14:sldId id="257"/>
            <p14:sldId id="258"/>
            <p14:sldId id="259"/>
            <p14:sldId id="260"/>
            <p14:sldId id="261"/>
            <p14:sldId id="262"/>
            <p14:sldId id="263"/>
            <p14:sldId id="264"/>
            <p14:sldId id="265"/>
            <p14:sldId id="266"/>
            <p14:sldId id="267"/>
            <p14:sldId id="268"/>
          </p14:sldIdLst>
        </p14:section>
        <p14:section name="Mission Statement" id="{E8E1D6E6-87DC-46B4-A8FE-EB3C68131A3E}">
          <p14:sldIdLst>
            <p14:sldId id="279"/>
            <p14:sldId id="270"/>
            <p14:sldId id="271"/>
            <p14:sldId id="272"/>
            <p14:sldId id="273"/>
            <p14:sldId id="274"/>
            <p14:sldId id="275"/>
            <p14:sldId id="276"/>
            <p14:sldId id="277"/>
            <p14:sldId id="278"/>
          </p14:sldIdLst>
        </p14:section>
        <p14:section name="Characterization Severe Asthma" id="{2CCCAF30-5C98-45AA-AB82-EC0C4AAC4C99}">
          <p14:sldIdLst>
            <p14:sldId id="280"/>
            <p14:sldId id="281"/>
            <p14:sldId id="282"/>
            <p14:sldId id="283"/>
            <p14:sldId id="284"/>
            <p14:sldId id="285"/>
            <p14:sldId id="286"/>
            <p14:sldId id="287"/>
            <p14:sldId id="288"/>
            <p14:sldId id="289"/>
            <p14:sldId id="290"/>
            <p14:sldId id="291"/>
            <p14:sldId id="292"/>
            <p14:sldId id="269"/>
            <p14:sldId id="293"/>
            <p14:sldId id="294"/>
            <p14:sldId id="295"/>
            <p14:sldId id="296"/>
            <p14:sldId id="297"/>
            <p14:sldId id="298"/>
            <p14:sldId id="299"/>
          </p14:sldIdLst>
        </p14:section>
        <p14:section name="Protocol" id="{097B9698-D389-46F8-A77F-50EDC12366E8}">
          <p14:sldIdLst>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Lst>
        </p14:section>
        <p14:section name="Hidden Severe Asthma" id="{F34C3D94-FE1C-4C8A-BB18-E9E74109A141}">
          <p14:sldIdLst>
            <p14:sldId id="319"/>
            <p14:sldId id="1042"/>
            <p14:sldId id="6724"/>
            <p14:sldId id="6690"/>
            <p14:sldId id="6691"/>
            <p14:sldId id="6735"/>
          </p14:sldIdLst>
        </p14:section>
        <p14:section name="BRISAR" id="{AE492646-3093-45FA-B1A9-23358770A0A0}">
          <p14:sldIdLst>
            <p14:sldId id="6736"/>
            <p14:sldId id="6737"/>
            <p14:sldId id="6738"/>
            <p14:sldId id="6739"/>
            <p14:sldId id="6740"/>
            <p14:sldId id="6741"/>
            <p14:sldId id="6742"/>
            <p14:sldId id="6743"/>
            <p14:sldId id="6744"/>
            <p14:sldId id="6745"/>
            <p14:sldId id="6746"/>
            <p14:sldId id="6747"/>
          </p14:sldIdLst>
        </p14:section>
        <p14:section name="Eosinophilic and non-eosinophilic asthma: an expert consensus framework" id="{CA319DB3-115F-49E1-92B9-D9E84D507104}">
          <p14:sldIdLst>
            <p14:sldId id="6748"/>
            <p14:sldId id="6749"/>
            <p14:sldId id="6750"/>
            <p14:sldId id="6751"/>
            <p14:sldId id="6752"/>
            <p14:sldId id="6753"/>
            <p14:sldId id="6754"/>
            <p14:sldId id="6755"/>
            <p14:sldId id="6756"/>
            <p14:sldId id="6757"/>
            <p14:sldId id="6758"/>
            <p14:sldId id="6759"/>
            <p14:sldId id="6760"/>
            <p14:sldId id="6761"/>
            <p14:sldId id="6762"/>
            <p14:sldId id="6763"/>
            <p14:sldId id="6764"/>
            <p14:sldId id="6765"/>
            <p14:sldId id="6766"/>
          </p14:sldIdLst>
        </p14:section>
        <p14:section name="RADIANT" id="{224E8A54-BC7D-4B52-93F2-092445BA0E12}">
          <p14:sldIdLst>
            <p14:sldId id="6767"/>
            <p14:sldId id="6768"/>
            <p14:sldId id="6769"/>
            <p14:sldId id="6770"/>
            <p14:sldId id="6771"/>
            <p14:sldId id="6772"/>
            <p14:sldId id="6773"/>
            <p14:sldId id="6774"/>
            <p14:sldId id="6775"/>
            <p14:sldId id="6776"/>
          </p14:sldIdLst>
        </p14:section>
        <p14:section name="BACS" id="{03BC965D-B387-40DF-A9B1-20D5F36BCBA9}">
          <p14:sldIdLst>
            <p14:sldId id="6777"/>
            <p14:sldId id="6778"/>
            <p14:sldId id="6779"/>
            <p14:sldId id="6780"/>
            <p14:sldId id="6781"/>
            <p14:sldId id="6782"/>
            <p14:sldId id="6783"/>
            <p14:sldId id="6784"/>
            <p14:sldId id="6785"/>
            <p14:sldId id="6786"/>
            <p14:sldId id="6787"/>
            <p14:sldId id="6788"/>
            <p14:sldId id="6789"/>
            <p14:sldId id="6790"/>
          </p14:sldIdLst>
        </p14:section>
        <p14:section name="SUNNIE" id="{392A17F0-BA48-42D3-8A67-BE2F724C4D85}">
          <p14:sldIdLst>
            <p14:sldId id="6791"/>
            <p14:sldId id="6792"/>
            <p14:sldId id="6793"/>
            <p14:sldId id="6794"/>
            <p14:sldId id="6795"/>
            <p14:sldId id="6796"/>
            <p14:sldId id="6797"/>
            <p14:sldId id="6798"/>
            <p14:sldId id="6799"/>
            <p14:sldId id="6800"/>
            <p14:sldId id="6801"/>
            <p14:sldId id="6802"/>
            <p14:sldId id="6803"/>
          </p14:sldIdLst>
        </p14:section>
        <p14:section name="LUNG FUNCTION TRAJECTORY" id="{0CCACA04-B611-4EB6-AC62-99CF091C1E7A}">
          <p14:sldIdLst>
            <p14:sldId id="6804"/>
            <p14:sldId id="6805"/>
            <p14:sldId id="6806"/>
            <p14:sldId id="6807"/>
          </p14:sldIdLst>
        </p14:section>
        <p14:section name="GLITTER I" id="{E5B54ED7-5B15-4887-B2B7-E9AA7C0FED01}">
          <p14:sldIdLst>
            <p14:sldId id="6808"/>
            <p14:sldId id="6809"/>
            <p14:sldId id="6810"/>
            <p14:sldId id="6811"/>
            <p14:sldId id="6812"/>
            <p14:sldId id="6813"/>
            <p14:sldId id="2147469106"/>
          </p14:sldIdLst>
        </p14:section>
        <p14:section name="GLITTER II" id="{E4154DB6-12A3-4F45-AD6F-9EB6CC29A2A8}">
          <p14:sldIdLst>
            <p14:sldId id="2147469112"/>
            <p14:sldId id="2147469113"/>
            <p14:sldId id="2147469114"/>
            <p14:sldId id="2147469115"/>
            <p14:sldId id="2147469116"/>
            <p14:sldId id="2147469117"/>
          </p14:sldIdLst>
        </p14:section>
        <p14:section name="FIRE" id="{92F54474-63BE-407B-A224-2054B64DF171}">
          <p14:sldIdLst>
            <p14:sldId id="2147469107"/>
            <p14:sldId id="2147469108"/>
            <p14:sldId id="2147469109"/>
            <p14:sldId id="2147469110"/>
            <p14:sldId id="2147469111"/>
          </p14:sldIdLst>
        </p14:section>
        <p14:section name="PRISM I" id="{DC61F581-3FEA-4C3D-B6FA-A81C59C0B6E6}">
          <p14:sldIdLst>
            <p14:sldId id="2147469118"/>
            <p14:sldId id="2147469119"/>
            <p14:sldId id="2147469089"/>
            <p14:sldId id="2147469090"/>
            <p14:sldId id="2147469102"/>
            <p14:sldId id="2147469101"/>
            <p14:sldId id="2147469105"/>
            <p14:sldId id="2147469104"/>
            <p14:sldId id="2147469120"/>
            <p14:sldId id="2147469121"/>
          </p14:sldIdLst>
        </p14:section>
        <p14:section name="PRISM II" id="{532A3A1B-C605-442A-B000-70B60ED7E85F}">
          <p14:sldIdLst>
            <p14:sldId id="2147469134"/>
            <p14:sldId id="2147469135"/>
            <p14:sldId id="2147469136"/>
            <p14:sldId id="2147469137"/>
            <p14:sldId id="2147469091"/>
            <p14:sldId id="2147469092"/>
            <p14:sldId id="2147469093"/>
            <p14:sldId id="2147469100"/>
          </p14:sldIdLst>
        </p14:section>
        <p14:section name="INVENTORY" id="{08FB3758-B015-4BD7-8F41-9F176479DE76}">
          <p14:sldIdLst>
            <p14:sldId id="2147469122"/>
            <p14:sldId id="2147469123"/>
            <p14:sldId id="2147469124"/>
            <p14:sldId id="2147469125"/>
            <p14:sldId id="2147469126"/>
          </p14:sldIdLst>
        </p14:section>
        <p14:section name="BEAM" id="{CC4990C9-8A3B-4EF6-BEFE-264AF100DC88}">
          <p14:sldIdLst>
            <p14:sldId id="2147469127"/>
            <p14:sldId id="2147469128"/>
            <p14:sldId id="2147469129"/>
            <p14:sldId id="2147469130"/>
            <p14:sldId id="2147469131"/>
            <p14:sldId id="2147469132"/>
            <p14:sldId id="2147469133"/>
          </p14:sldIdLst>
        </p14:section>
        <p14:section name="INTERNATIONAL VARIATION EXACERBATIONS" id="{779B28D5-D2BE-4670-AADB-C5911CA24D3A}">
          <p14:sldIdLst>
            <p14:sldId id="2147469138"/>
            <p14:sldId id="2147469139"/>
            <p14:sldId id="16142796"/>
            <p14:sldId id="2147469140"/>
            <p14:sldId id="2147469141"/>
          </p14:sldIdLst>
        </p14:section>
        <p14:section name="IGNITE" id="{B01C195B-B275-4127-A23C-ACCBA9B09A4C}">
          <p14:sldIdLst>
            <p14:sldId id="2147469142"/>
            <p14:sldId id="2147469143"/>
            <p14:sldId id="2146849036"/>
            <p14:sldId id="2147469144"/>
            <p14:sldId id="2147469145"/>
            <p14:sldId id="2147469146"/>
            <p14:sldId id="2147469147"/>
          </p14:sldIdLst>
        </p14:section>
        <p14:section name="FULL BEAM" id="{66D741DE-D0A2-4E14-9A97-08644794CBC1}">
          <p14:sldIdLst>
            <p14:sldId id="2147469148"/>
            <p14:sldId id="2147469149"/>
            <p14:sldId id="2147469150"/>
            <p14:sldId id="2147469151"/>
            <p14:sldId id="2147469152"/>
            <p14:sldId id="2147469153"/>
            <p14:sldId id="2147469154"/>
            <p14:sldId id="2147469155"/>
            <p14:sldId id="2147469156"/>
            <p14:sldId id="2147469157"/>
          </p14:sldIdLst>
        </p14:section>
        <p14:section name="LUMINANT" id="{EC3D35FF-46D6-4C31-A1B3-24A2D087C7EC}">
          <p14:sldIdLst>
            <p14:sldId id="1881839078"/>
            <p14:sldId id="1881839079"/>
            <p14:sldId id="2147469158"/>
            <p14:sldId id="1881839069"/>
            <p14:sldId id="1881839063"/>
            <p14:sldId id="2147469159"/>
            <p14:sldId id="1881839065"/>
            <p14:sldId id="2147469160"/>
            <p14:sldId id="1881839075"/>
            <p14:sldId id="2147469161"/>
            <p14:sldId id="1881839073"/>
            <p14:sldId id="1881839070"/>
            <p14:sldId id="1881839072"/>
            <p14:sldId id="1881839071"/>
            <p14:sldId id="2147469162"/>
          </p14:sldIdLst>
        </p14:section>
        <p14:section name="EVEREST" id="{71DBEA49-1862-46BD-8DC7-12ED5EF80E08}">
          <p14:sldIdLst>
            <p14:sldId id="2147469163"/>
            <p14:sldId id="2147469164"/>
            <p14:sldId id="2147469165"/>
            <p14:sldId id="2147469166"/>
            <p14:sldId id="2147469167"/>
            <p14:sldId id="2147469168"/>
          </p14:sldIdLst>
        </p14:section>
        <p14:section name="CLEAR" id="{EA2B83AE-56E9-409C-A3F1-159A84A0B821}">
          <p14:sldIdLst>
            <p14:sldId id="2147469171"/>
            <p14:sldId id="2147469172"/>
            <p14:sldId id="2147469173"/>
            <p14:sldId id="2147469174"/>
            <p14:sldId id="2147469175"/>
            <p14:sldId id="2147469176"/>
            <p14:sldId id="2147469177"/>
            <p14:sldId id="2147469178"/>
            <p14:sldId id="2147469179"/>
          </p14:sldIdLst>
        </p14:section>
        <p14:section name="SOLAR I" id="{3BD37486-7AD7-4A98-8964-49711D1E20C6}">
          <p14:sldIdLst>
            <p14:sldId id="2147482357"/>
            <p14:sldId id="2147482358"/>
            <p14:sldId id="2147482359"/>
            <p14:sldId id="2147482360"/>
            <p14:sldId id="2147482361"/>
            <p14:sldId id="2147482362"/>
            <p14:sldId id="2147482363"/>
            <p14:sldId id="2147482364"/>
            <p14:sldId id="2147482365"/>
            <p14:sldId id="2147482366"/>
          </p14:sldIdLst>
        </p14:section>
        <p14:section name="SOLAR II" id="{2ACD8B58-3A21-4DF9-871F-85D3A715FC28}">
          <p14:sldIdLst>
            <p14:sldId id="2147469180"/>
            <p14:sldId id="2147482356"/>
            <p14:sldId id="2147469187"/>
            <p14:sldId id="2147482347"/>
            <p14:sldId id="2147469188"/>
            <p14:sldId id="2147469300"/>
            <p14:sldId id="2147482345"/>
            <p14:sldId id="2147469189"/>
            <p14:sldId id="2147482348"/>
            <p14:sldId id="2147482349"/>
            <p14:sldId id="2147482350"/>
            <p14:sldId id="2147482351"/>
            <p14:sldId id="2147482352"/>
            <p14:sldId id="2147482353"/>
            <p14:sldId id="2147469301"/>
            <p14:sldId id="2147482354"/>
            <p14:sldId id="2147482355"/>
          </p14:sldIdLst>
        </p14:section>
        <p14:section name="STAR" id="{AA400D77-5A17-4376-B919-30B9F7FDFD6C}">
          <p14:sldIdLst>
            <p14:sldId id="2147482367"/>
            <p14:sldId id="2147482368"/>
            <p14:sldId id="2147482369"/>
            <p14:sldId id="2147482370"/>
            <p14:sldId id="2147482371"/>
            <p14:sldId id="2147482372"/>
            <p14:sldId id="2147482373"/>
            <p14:sldId id="2147482374"/>
            <p14:sldId id="2147482375"/>
            <p14:sldId id="2147482376"/>
            <p14:sldId id="2147482377"/>
            <p14:sldId id="2147482378"/>
            <p14:sldId id="2147482379"/>
          </p14:sldIdLst>
        </p14:section>
        <p14:section name="Prediction Pathway" id="{AA15246E-B67B-48EA-B127-2C855C0CACD6}">
          <p14:sldIdLst>
            <p14:sldId id="2147482380"/>
            <p14:sldId id="2147482381"/>
            <p14:sldId id="2147482382"/>
            <p14:sldId id="2147482383"/>
            <p14:sldId id="2147482384"/>
            <p14:sldId id="2147482385"/>
            <p14:sldId id="2147482386"/>
            <p14:sldId id="2147482387"/>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76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180FDD-7615-4A5D-958D-E63099B92D84}" v="9" dt="2025-07-14T07:10:49.4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831" y="103"/>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99" Type="http://schemas.openxmlformats.org/officeDocument/2006/relationships/slide" Target="slides/slide275.xml"/><Relationship Id="rId21" Type="http://schemas.openxmlformats.org/officeDocument/2006/relationships/slideMaster" Target="slideMasters/slideMaster18.xml"/><Relationship Id="rId63" Type="http://schemas.openxmlformats.org/officeDocument/2006/relationships/slide" Target="slides/slide39.xml"/><Relationship Id="rId159" Type="http://schemas.openxmlformats.org/officeDocument/2006/relationships/slide" Target="slides/slide135.xml"/><Relationship Id="rId170" Type="http://schemas.openxmlformats.org/officeDocument/2006/relationships/slide" Target="slides/slide146.xml"/><Relationship Id="rId226" Type="http://schemas.openxmlformats.org/officeDocument/2006/relationships/slide" Target="slides/slide202.xml"/><Relationship Id="rId268" Type="http://schemas.openxmlformats.org/officeDocument/2006/relationships/slide" Target="slides/slide244.xml"/><Relationship Id="rId32" Type="http://schemas.openxmlformats.org/officeDocument/2006/relationships/slide" Target="slides/slide8.xml"/><Relationship Id="rId74" Type="http://schemas.openxmlformats.org/officeDocument/2006/relationships/slide" Target="slides/slide50.xml"/><Relationship Id="rId128" Type="http://schemas.openxmlformats.org/officeDocument/2006/relationships/slide" Target="slides/slide104.xml"/><Relationship Id="rId5" Type="http://schemas.openxmlformats.org/officeDocument/2006/relationships/slideMaster" Target="slideMasters/slideMaster2.xml"/><Relationship Id="rId181" Type="http://schemas.openxmlformats.org/officeDocument/2006/relationships/slide" Target="slides/slide157.xml"/><Relationship Id="rId237" Type="http://schemas.openxmlformats.org/officeDocument/2006/relationships/slide" Target="slides/slide213.xml"/><Relationship Id="rId279" Type="http://schemas.openxmlformats.org/officeDocument/2006/relationships/slide" Target="slides/slide255.xml"/><Relationship Id="rId43" Type="http://schemas.openxmlformats.org/officeDocument/2006/relationships/slide" Target="slides/slide19.xml"/><Relationship Id="rId139" Type="http://schemas.openxmlformats.org/officeDocument/2006/relationships/slide" Target="slides/slide115.xml"/><Relationship Id="rId290" Type="http://schemas.openxmlformats.org/officeDocument/2006/relationships/slide" Target="slides/slide266.xml"/><Relationship Id="rId304" Type="http://schemas.openxmlformats.org/officeDocument/2006/relationships/slide" Target="slides/slide280.xml"/><Relationship Id="rId85" Type="http://schemas.openxmlformats.org/officeDocument/2006/relationships/slide" Target="slides/slide61.xml"/><Relationship Id="rId150" Type="http://schemas.openxmlformats.org/officeDocument/2006/relationships/slide" Target="slides/slide126.xml"/><Relationship Id="rId192" Type="http://schemas.openxmlformats.org/officeDocument/2006/relationships/slide" Target="slides/slide168.xml"/><Relationship Id="rId206" Type="http://schemas.openxmlformats.org/officeDocument/2006/relationships/slide" Target="slides/slide182.xml"/><Relationship Id="rId248" Type="http://schemas.openxmlformats.org/officeDocument/2006/relationships/slide" Target="slides/slide224.xml"/><Relationship Id="rId12" Type="http://schemas.openxmlformats.org/officeDocument/2006/relationships/slideMaster" Target="slideMasters/slideMaster9.xml"/><Relationship Id="rId108" Type="http://schemas.openxmlformats.org/officeDocument/2006/relationships/slide" Target="slides/slide84.xml"/><Relationship Id="rId315" Type="http://schemas.openxmlformats.org/officeDocument/2006/relationships/notesMaster" Target="notesMasters/notesMaster1.xml"/><Relationship Id="rId54" Type="http://schemas.openxmlformats.org/officeDocument/2006/relationships/slide" Target="slides/slide30.xml"/><Relationship Id="rId96" Type="http://schemas.openxmlformats.org/officeDocument/2006/relationships/slide" Target="slides/slide72.xml"/><Relationship Id="rId161" Type="http://schemas.openxmlformats.org/officeDocument/2006/relationships/slide" Target="slides/slide137.xml"/><Relationship Id="rId217" Type="http://schemas.openxmlformats.org/officeDocument/2006/relationships/slide" Target="slides/slide193.xml"/><Relationship Id="rId259" Type="http://schemas.openxmlformats.org/officeDocument/2006/relationships/slide" Target="slides/slide235.xml"/><Relationship Id="rId23" Type="http://schemas.openxmlformats.org/officeDocument/2006/relationships/slideMaster" Target="slideMasters/slideMaster20.xml"/><Relationship Id="rId119" Type="http://schemas.openxmlformats.org/officeDocument/2006/relationships/slide" Target="slides/slide95.xml"/><Relationship Id="rId270" Type="http://schemas.openxmlformats.org/officeDocument/2006/relationships/slide" Target="slides/slide246.xml"/><Relationship Id="rId65" Type="http://schemas.openxmlformats.org/officeDocument/2006/relationships/slide" Target="slides/slide41.xml"/><Relationship Id="rId130" Type="http://schemas.openxmlformats.org/officeDocument/2006/relationships/slide" Target="slides/slide106.xml"/><Relationship Id="rId172" Type="http://schemas.openxmlformats.org/officeDocument/2006/relationships/slide" Target="slides/slide148.xml"/><Relationship Id="rId228" Type="http://schemas.openxmlformats.org/officeDocument/2006/relationships/slide" Target="slides/slide204.xml"/><Relationship Id="rId281" Type="http://schemas.openxmlformats.org/officeDocument/2006/relationships/slide" Target="slides/slide257.xml"/><Relationship Id="rId34" Type="http://schemas.openxmlformats.org/officeDocument/2006/relationships/slide" Target="slides/slide10.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20" Type="http://schemas.openxmlformats.org/officeDocument/2006/relationships/slide" Target="slides/slide96.xml"/><Relationship Id="rId141" Type="http://schemas.openxmlformats.org/officeDocument/2006/relationships/slide" Target="slides/slide117.xml"/><Relationship Id="rId7" Type="http://schemas.openxmlformats.org/officeDocument/2006/relationships/slideMaster" Target="slideMasters/slideMaster4.xml"/><Relationship Id="rId162" Type="http://schemas.openxmlformats.org/officeDocument/2006/relationships/slide" Target="slides/slide138.xml"/><Relationship Id="rId183" Type="http://schemas.openxmlformats.org/officeDocument/2006/relationships/slide" Target="slides/slide159.xml"/><Relationship Id="rId218" Type="http://schemas.openxmlformats.org/officeDocument/2006/relationships/slide" Target="slides/slide194.xml"/><Relationship Id="rId239" Type="http://schemas.openxmlformats.org/officeDocument/2006/relationships/slide" Target="slides/slide215.xml"/><Relationship Id="rId250" Type="http://schemas.openxmlformats.org/officeDocument/2006/relationships/slide" Target="slides/slide226.xml"/><Relationship Id="rId271" Type="http://schemas.openxmlformats.org/officeDocument/2006/relationships/slide" Target="slides/slide247.xml"/><Relationship Id="rId292" Type="http://schemas.openxmlformats.org/officeDocument/2006/relationships/slide" Target="slides/slide268.xml"/><Relationship Id="rId306" Type="http://schemas.openxmlformats.org/officeDocument/2006/relationships/slide" Target="slides/slide282.xml"/><Relationship Id="rId24" Type="http://schemas.openxmlformats.org/officeDocument/2006/relationships/slideMaster" Target="slideMasters/slideMaster21.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31" Type="http://schemas.openxmlformats.org/officeDocument/2006/relationships/slide" Target="slides/slide107.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208" Type="http://schemas.openxmlformats.org/officeDocument/2006/relationships/slide" Target="slides/slide184.xml"/><Relationship Id="rId229" Type="http://schemas.openxmlformats.org/officeDocument/2006/relationships/slide" Target="slides/slide205.xml"/><Relationship Id="rId240" Type="http://schemas.openxmlformats.org/officeDocument/2006/relationships/slide" Target="slides/slide216.xml"/><Relationship Id="rId261" Type="http://schemas.openxmlformats.org/officeDocument/2006/relationships/slide" Target="slides/slide237.xml"/><Relationship Id="rId14" Type="http://schemas.openxmlformats.org/officeDocument/2006/relationships/slideMaster" Target="slideMasters/slideMaster11.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282" Type="http://schemas.openxmlformats.org/officeDocument/2006/relationships/slide" Target="slides/slide258.xml"/><Relationship Id="rId317" Type="http://schemas.openxmlformats.org/officeDocument/2006/relationships/viewProps" Target="viewProps.xml"/><Relationship Id="rId8" Type="http://schemas.openxmlformats.org/officeDocument/2006/relationships/slideMaster" Target="slideMasters/slideMaster5.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219" Type="http://schemas.openxmlformats.org/officeDocument/2006/relationships/slide" Target="slides/slide195.xml"/><Relationship Id="rId230" Type="http://schemas.openxmlformats.org/officeDocument/2006/relationships/slide" Target="slides/slide206.xml"/><Relationship Id="rId251" Type="http://schemas.openxmlformats.org/officeDocument/2006/relationships/slide" Target="slides/slide227.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272" Type="http://schemas.openxmlformats.org/officeDocument/2006/relationships/slide" Target="slides/slide248.xml"/><Relationship Id="rId293" Type="http://schemas.openxmlformats.org/officeDocument/2006/relationships/slide" Target="slides/slide269.xml"/><Relationship Id="rId307" Type="http://schemas.openxmlformats.org/officeDocument/2006/relationships/slide" Target="slides/slide283.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95" Type="http://schemas.openxmlformats.org/officeDocument/2006/relationships/slide" Target="slides/slide171.xml"/><Relationship Id="rId209" Type="http://schemas.openxmlformats.org/officeDocument/2006/relationships/slide" Target="slides/slide185.xml"/><Relationship Id="rId220" Type="http://schemas.openxmlformats.org/officeDocument/2006/relationships/slide" Target="slides/slide196.xml"/><Relationship Id="rId241" Type="http://schemas.openxmlformats.org/officeDocument/2006/relationships/slide" Target="slides/slide217.xml"/><Relationship Id="rId15" Type="http://schemas.openxmlformats.org/officeDocument/2006/relationships/slideMaster" Target="slideMasters/slideMaster12.xml"/><Relationship Id="rId36" Type="http://schemas.openxmlformats.org/officeDocument/2006/relationships/slide" Target="slides/slide12.xml"/><Relationship Id="rId57" Type="http://schemas.openxmlformats.org/officeDocument/2006/relationships/slide" Target="slides/slide33.xml"/><Relationship Id="rId262" Type="http://schemas.openxmlformats.org/officeDocument/2006/relationships/slide" Target="slides/slide238.xml"/><Relationship Id="rId283" Type="http://schemas.openxmlformats.org/officeDocument/2006/relationships/slide" Target="slides/slide259.xml"/><Relationship Id="rId318" Type="http://schemas.openxmlformats.org/officeDocument/2006/relationships/theme" Target="theme/theme1.xml"/><Relationship Id="rId78" Type="http://schemas.openxmlformats.org/officeDocument/2006/relationships/slide" Target="slides/slide54.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64" Type="http://schemas.openxmlformats.org/officeDocument/2006/relationships/slide" Target="slides/slide140.xml"/><Relationship Id="rId185" Type="http://schemas.openxmlformats.org/officeDocument/2006/relationships/slide" Target="slides/slide161.xml"/><Relationship Id="rId9" Type="http://schemas.openxmlformats.org/officeDocument/2006/relationships/slideMaster" Target="slideMasters/slideMaster6.xml"/><Relationship Id="rId210" Type="http://schemas.openxmlformats.org/officeDocument/2006/relationships/slide" Target="slides/slide186.xml"/><Relationship Id="rId26" Type="http://schemas.openxmlformats.org/officeDocument/2006/relationships/slide" Target="slides/slide2.xml"/><Relationship Id="rId231" Type="http://schemas.openxmlformats.org/officeDocument/2006/relationships/slide" Target="slides/slide207.xml"/><Relationship Id="rId252" Type="http://schemas.openxmlformats.org/officeDocument/2006/relationships/slide" Target="slides/slide228.xml"/><Relationship Id="rId273" Type="http://schemas.openxmlformats.org/officeDocument/2006/relationships/slide" Target="slides/slide249.xml"/><Relationship Id="rId294" Type="http://schemas.openxmlformats.org/officeDocument/2006/relationships/slide" Target="slides/slide270.xml"/><Relationship Id="rId308" Type="http://schemas.openxmlformats.org/officeDocument/2006/relationships/slide" Target="slides/slide284.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slide" Target="slides/slide176.xml"/><Relationship Id="rId16" Type="http://schemas.openxmlformats.org/officeDocument/2006/relationships/slideMaster" Target="slideMasters/slideMaster13.xml"/><Relationship Id="rId221" Type="http://schemas.openxmlformats.org/officeDocument/2006/relationships/slide" Target="slides/slide197.xml"/><Relationship Id="rId242" Type="http://schemas.openxmlformats.org/officeDocument/2006/relationships/slide" Target="slides/slide218.xml"/><Relationship Id="rId263" Type="http://schemas.openxmlformats.org/officeDocument/2006/relationships/slide" Target="slides/slide239.xml"/><Relationship Id="rId284" Type="http://schemas.openxmlformats.org/officeDocument/2006/relationships/slide" Target="slides/slide260.xml"/><Relationship Id="rId319" Type="http://schemas.openxmlformats.org/officeDocument/2006/relationships/tableStyles" Target="tableStyles.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 Id="rId211" Type="http://schemas.openxmlformats.org/officeDocument/2006/relationships/slide" Target="slides/slide187.xml"/><Relationship Id="rId232" Type="http://schemas.openxmlformats.org/officeDocument/2006/relationships/slide" Target="slides/slide208.xml"/><Relationship Id="rId253" Type="http://schemas.openxmlformats.org/officeDocument/2006/relationships/slide" Target="slides/slide229.xml"/><Relationship Id="rId274" Type="http://schemas.openxmlformats.org/officeDocument/2006/relationships/slide" Target="slides/slide250.xml"/><Relationship Id="rId295" Type="http://schemas.openxmlformats.org/officeDocument/2006/relationships/slide" Target="slides/slide271.xml"/><Relationship Id="rId309" Type="http://schemas.openxmlformats.org/officeDocument/2006/relationships/slide" Target="slides/slide285.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320" Type="http://schemas.microsoft.com/office/2016/11/relationships/changesInfo" Target="changesInfos/changesInfo1.xml"/><Relationship Id="rId80" Type="http://schemas.openxmlformats.org/officeDocument/2006/relationships/slide" Target="slides/slide56.xml"/><Relationship Id="rId155" Type="http://schemas.openxmlformats.org/officeDocument/2006/relationships/slide" Target="slides/slide131.xml"/><Relationship Id="rId176" Type="http://schemas.openxmlformats.org/officeDocument/2006/relationships/slide" Target="slides/slide152.xml"/><Relationship Id="rId197" Type="http://schemas.openxmlformats.org/officeDocument/2006/relationships/slide" Target="slides/slide173.xml"/><Relationship Id="rId201" Type="http://schemas.openxmlformats.org/officeDocument/2006/relationships/slide" Target="slides/slide177.xml"/><Relationship Id="rId222" Type="http://schemas.openxmlformats.org/officeDocument/2006/relationships/slide" Target="slides/slide198.xml"/><Relationship Id="rId243" Type="http://schemas.openxmlformats.org/officeDocument/2006/relationships/slide" Target="slides/slide219.xml"/><Relationship Id="rId264" Type="http://schemas.openxmlformats.org/officeDocument/2006/relationships/slide" Target="slides/slide240.xml"/><Relationship Id="rId285" Type="http://schemas.openxmlformats.org/officeDocument/2006/relationships/slide" Target="slides/slide261.xml"/><Relationship Id="rId17" Type="http://schemas.openxmlformats.org/officeDocument/2006/relationships/slideMaster" Target="slideMasters/slideMaster14.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310" Type="http://schemas.openxmlformats.org/officeDocument/2006/relationships/slide" Target="slides/slide286.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 Id="rId187" Type="http://schemas.openxmlformats.org/officeDocument/2006/relationships/slide" Target="slides/slide163.xml"/><Relationship Id="rId1" Type="http://schemas.openxmlformats.org/officeDocument/2006/relationships/customXml" Target="../customXml/item1.xml"/><Relationship Id="rId212" Type="http://schemas.openxmlformats.org/officeDocument/2006/relationships/slide" Target="slides/slide188.xml"/><Relationship Id="rId233" Type="http://schemas.openxmlformats.org/officeDocument/2006/relationships/slide" Target="slides/slide209.xml"/><Relationship Id="rId254" Type="http://schemas.openxmlformats.org/officeDocument/2006/relationships/slide" Target="slides/slide230.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275" Type="http://schemas.openxmlformats.org/officeDocument/2006/relationships/slide" Target="slides/slide251.xml"/><Relationship Id="rId296" Type="http://schemas.openxmlformats.org/officeDocument/2006/relationships/slide" Target="slides/slide272.xml"/><Relationship Id="rId300" Type="http://schemas.openxmlformats.org/officeDocument/2006/relationships/slide" Target="slides/slide276.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321" Type="http://schemas.microsoft.com/office/2015/10/relationships/revisionInfo" Target="revisionInfo.xml"/><Relationship Id="rId202" Type="http://schemas.openxmlformats.org/officeDocument/2006/relationships/slide" Target="slides/slide178.xml"/><Relationship Id="rId223" Type="http://schemas.openxmlformats.org/officeDocument/2006/relationships/slide" Target="slides/slide199.xml"/><Relationship Id="rId244" Type="http://schemas.openxmlformats.org/officeDocument/2006/relationships/slide" Target="slides/slide220.xml"/><Relationship Id="rId18" Type="http://schemas.openxmlformats.org/officeDocument/2006/relationships/slideMaster" Target="slideMasters/slideMaster15.xml"/><Relationship Id="rId39" Type="http://schemas.openxmlformats.org/officeDocument/2006/relationships/slide" Target="slides/slide15.xml"/><Relationship Id="rId265" Type="http://schemas.openxmlformats.org/officeDocument/2006/relationships/slide" Target="slides/slide241.xml"/><Relationship Id="rId286" Type="http://schemas.openxmlformats.org/officeDocument/2006/relationships/slide" Target="slides/slide262.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311" Type="http://schemas.openxmlformats.org/officeDocument/2006/relationships/slide" Target="slides/slide287.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slide" Target="slides/slide189.xml"/><Relationship Id="rId234" Type="http://schemas.openxmlformats.org/officeDocument/2006/relationships/slide" Target="slides/slide210.xml"/><Relationship Id="rId2" Type="http://schemas.openxmlformats.org/officeDocument/2006/relationships/customXml" Target="../customXml/item2.xml"/><Relationship Id="rId29" Type="http://schemas.openxmlformats.org/officeDocument/2006/relationships/slide" Target="slides/slide5.xml"/><Relationship Id="rId255" Type="http://schemas.openxmlformats.org/officeDocument/2006/relationships/slide" Target="slides/slide231.xml"/><Relationship Id="rId276" Type="http://schemas.openxmlformats.org/officeDocument/2006/relationships/slide" Target="slides/slide252.xml"/><Relationship Id="rId297" Type="http://schemas.openxmlformats.org/officeDocument/2006/relationships/slide" Target="slides/slide273.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301" Type="http://schemas.openxmlformats.org/officeDocument/2006/relationships/slide" Target="slides/slide277.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 Id="rId19" Type="http://schemas.openxmlformats.org/officeDocument/2006/relationships/slideMaster" Target="slideMasters/slideMaster16.xml"/><Relationship Id="rId224" Type="http://schemas.openxmlformats.org/officeDocument/2006/relationships/slide" Target="slides/slide200.xml"/><Relationship Id="rId245" Type="http://schemas.openxmlformats.org/officeDocument/2006/relationships/slide" Target="slides/slide221.xml"/><Relationship Id="rId266" Type="http://schemas.openxmlformats.org/officeDocument/2006/relationships/slide" Target="slides/slide242.xml"/><Relationship Id="rId287" Type="http://schemas.openxmlformats.org/officeDocument/2006/relationships/slide" Target="slides/slide263.xml"/><Relationship Id="rId30" Type="http://schemas.openxmlformats.org/officeDocument/2006/relationships/slide" Target="slides/slide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312" Type="http://schemas.openxmlformats.org/officeDocument/2006/relationships/slide" Target="slides/slide28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189" Type="http://schemas.openxmlformats.org/officeDocument/2006/relationships/slide" Target="slides/slide165.xml"/><Relationship Id="rId3" Type="http://schemas.openxmlformats.org/officeDocument/2006/relationships/customXml" Target="../customXml/item3.xml"/><Relationship Id="rId214" Type="http://schemas.openxmlformats.org/officeDocument/2006/relationships/slide" Target="slides/slide190.xml"/><Relationship Id="rId235" Type="http://schemas.openxmlformats.org/officeDocument/2006/relationships/slide" Target="slides/slide211.xml"/><Relationship Id="rId256" Type="http://schemas.openxmlformats.org/officeDocument/2006/relationships/slide" Target="slides/slide232.xml"/><Relationship Id="rId277" Type="http://schemas.openxmlformats.org/officeDocument/2006/relationships/slide" Target="slides/slide253.xml"/><Relationship Id="rId298" Type="http://schemas.openxmlformats.org/officeDocument/2006/relationships/slide" Target="slides/slide274.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302" Type="http://schemas.openxmlformats.org/officeDocument/2006/relationships/slide" Target="slides/slide278.xml"/><Relationship Id="rId20" Type="http://schemas.openxmlformats.org/officeDocument/2006/relationships/slideMaster" Target="slideMasters/slideMaster17.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179" Type="http://schemas.openxmlformats.org/officeDocument/2006/relationships/slide" Target="slides/slide155.xml"/><Relationship Id="rId190" Type="http://schemas.openxmlformats.org/officeDocument/2006/relationships/slide" Target="slides/slide166.xml"/><Relationship Id="rId204" Type="http://schemas.openxmlformats.org/officeDocument/2006/relationships/slide" Target="slides/slide180.xml"/><Relationship Id="rId225" Type="http://schemas.openxmlformats.org/officeDocument/2006/relationships/slide" Target="slides/slide201.xml"/><Relationship Id="rId246" Type="http://schemas.openxmlformats.org/officeDocument/2006/relationships/slide" Target="slides/slide222.xml"/><Relationship Id="rId267" Type="http://schemas.openxmlformats.org/officeDocument/2006/relationships/slide" Target="slides/slide243.xml"/><Relationship Id="rId288" Type="http://schemas.openxmlformats.org/officeDocument/2006/relationships/slide" Target="slides/slide264.xml"/><Relationship Id="rId106" Type="http://schemas.openxmlformats.org/officeDocument/2006/relationships/slide" Target="slides/slide82.xml"/><Relationship Id="rId127" Type="http://schemas.openxmlformats.org/officeDocument/2006/relationships/slide" Target="slides/slide103.xml"/><Relationship Id="rId313" Type="http://schemas.openxmlformats.org/officeDocument/2006/relationships/slide" Target="slides/slide289.xml"/><Relationship Id="rId10" Type="http://schemas.openxmlformats.org/officeDocument/2006/relationships/slideMaster" Target="slideMasters/slideMaster7.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94" Type="http://schemas.openxmlformats.org/officeDocument/2006/relationships/slide" Target="slides/slide70.xml"/><Relationship Id="rId148" Type="http://schemas.openxmlformats.org/officeDocument/2006/relationships/slide" Target="slides/slide124.xml"/><Relationship Id="rId169" Type="http://schemas.openxmlformats.org/officeDocument/2006/relationships/slide" Target="slides/slide145.xml"/><Relationship Id="rId4" Type="http://schemas.openxmlformats.org/officeDocument/2006/relationships/slideMaster" Target="slideMasters/slideMaster1.xml"/><Relationship Id="rId180" Type="http://schemas.openxmlformats.org/officeDocument/2006/relationships/slide" Target="slides/slide156.xml"/><Relationship Id="rId215" Type="http://schemas.openxmlformats.org/officeDocument/2006/relationships/slide" Target="slides/slide191.xml"/><Relationship Id="rId236" Type="http://schemas.openxmlformats.org/officeDocument/2006/relationships/slide" Target="slides/slide212.xml"/><Relationship Id="rId257" Type="http://schemas.openxmlformats.org/officeDocument/2006/relationships/slide" Target="slides/slide233.xml"/><Relationship Id="rId278" Type="http://schemas.openxmlformats.org/officeDocument/2006/relationships/slide" Target="slides/slide254.xml"/><Relationship Id="rId303" Type="http://schemas.openxmlformats.org/officeDocument/2006/relationships/slide" Target="slides/slide279.xml"/><Relationship Id="rId42" Type="http://schemas.openxmlformats.org/officeDocument/2006/relationships/slide" Target="slides/slide18.xml"/><Relationship Id="rId84" Type="http://schemas.openxmlformats.org/officeDocument/2006/relationships/slide" Target="slides/slide60.xml"/><Relationship Id="rId138" Type="http://schemas.openxmlformats.org/officeDocument/2006/relationships/slide" Target="slides/slide114.xml"/><Relationship Id="rId191" Type="http://schemas.openxmlformats.org/officeDocument/2006/relationships/slide" Target="slides/slide167.xml"/><Relationship Id="rId205" Type="http://schemas.openxmlformats.org/officeDocument/2006/relationships/slide" Target="slides/slide181.xml"/><Relationship Id="rId247" Type="http://schemas.openxmlformats.org/officeDocument/2006/relationships/slide" Target="slides/slide223.xml"/><Relationship Id="rId107" Type="http://schemas.openxmlformats.org/officeDocument/2006/relationships/slide" Target="slides/slide83.xml"/><Relationship Id="rId289" Type="http://schemas.openxmlformats.org/officeDocument/2006/relationships/slide" Target="slides/slide265.xml"/><Relationship Id="rId11" Type="http://schemas.openxmlformats.org/officeDocument/2006/relationships/slideMaster" Target="slideMasters/slideMaster8.xml"/><Relationship Id="rId53" Type="http://schemas.openxmlformats.org/officeDocument/2006/relationships/slide" Target="slides/slide29.xml"/><Relationship Id="rId149" Type="http://schemas.openxmlformats.org/officeDocument/2006/relationships/slide" Target="slides/slide125.xml"/><Relationship Id="rId314" Type="http://schemas.openxmlformats.org/officeDocument/2006/relationships/slide" Target="slides/slide290.xml"/><Relationship Id="rId95" Type="http://schemas.openxmlformats.org/officeDocument/2006/relationships/slide" Target="slides/slide71.xml"/><Relationship Id="rId160" Type="http://schemas.openxmlformats.org/officeDocument/2006/relationships/slide" Target="slides/slide136.xml"/><Relationship Id="rId216" Type="http://schemas.openxmlformats.org/officeDocument/2006/relationships/slide" Target="slides/slide192.xml"/><Relationship Id="rId258" Type="http://schemas.openxmlformats.org/officeDocument/2006/relationships/slide" Target="slides/slide234.xml"/><Relationship Id="rId22" Type="http://schemas.openxmlformats.org/officeDocument/2006/relationships/slideMaster" Target="slideMasters/slideMaster19.xml"/><Relationship Id="rId64" Type="http://schemas.openxmlformats.org/officeDocument/2006/relationships/slide" Target="slides/slide40.xml"/><Relationship Id="rId118" Type="http://schemas.openxmlformats.org/officeDocument/2006/relationships/slide" Target="slides/slide94.xml"/><Relationship Id="rId171" Type="http://schemas.openxmlformats.org/officeDocument/2006/relationships/slide" Target="slides/slide147.xml"/><Relationship Id="rId227" Type="http://schemas.openxmlformats.org/officeDocument/2006/relationships/slide" Target="slides/slide203.xml"/><Relationship Id="rId269" Type="http://schemas.openxmlformats.org/officeDocument/2006/relationships/slide" Target="slides/slide245.xml"/><Relationship Id="rId33" Type="http://schemas.openxmlformats.org/officeDocument/2006/relationships/slide" Target="slides/slide9.xml"/><Relationship Id="rId129" Type="http://schemas.openxmlformats.org/officeDocument/2006/relationships/slide" Target="slides/slide105.xml"/><Relationship Id="rId280" Type="http://schemas.openxmlformats.org/officeDocument/2006/relationships/slide" Target="slides/slide256.xml"/><Relationship Id="rId75" Type="http://schemas.openxmlformats.org/officeDocument/2006/relationships/slide" Target="slides/slide51.xml"/><Relationship Id="rId140" Type="http://schemas.openxmlformats.org/officeDocument/2006/relationships/slide" Target="slides/slide116.xml"/><Relationship Id="rId182" Type="http://schemas.openxmlformats.org/officeDocument/2006/relationships/slide" Target="slides/slide158.xml"/><Relationship Id="rId6" Type="http://schemas.openxmlformats.org/officeDocument/2006/relationships/slideMaster" Target="slideMasters/slideMaster3.xml"/><Relationship Id="rId238" Type="http://schemas.openxmlformats.org/officeDocument/2006/relationships/slide" Target="slides/slide214.xml"/><Relationship Id="rId291" Type="http://schemas.openxmlformats.org/officeDocument/2006/relationships/slide" Target="slides/slide267.xml"/><Relationship Id="rId305" Type="http://schemas.openxmlformats.org/officeDocument/2006/relationships/slide" Target="slides/slide281.xml"/><Relationship Id="rId44" Type="http://schemas.openxmlformats.org/officeDocument/2006/relationships/slide" Target="slides/slide20.xml"/><Relationship Id="rId86" Type="http://schemas.openxmlformats.org/officeDocument/2006/relationships/slide" Target="slides/slide62.xml"/><Relationship Id="rId151" Type="http://schemas.openxmlformats.org/officeDocument/2006/relationships/slide" Target="slides/slide127.xml"/><Relationship Id="rId193" Type="http://schemas.openxmlformats.org/officeDocument/2006/relationships/slide" Target="slides/slide169.xml"/><Relationship Id="rId207" Type="http://schemas.openxmlformats.org/officeDocument/2006/relationships/slide" Target="slides/slide183.xml"/><Relationship Id="rId249" Type="http://schemas.openxmlformats.org/officeDocument/2006/relationships/slide" Target="slides/slide225.xml"/><Relationship Id="rId13" Type="http://schemas.openxmlformats.org/officeDocument/2006/relationships/slideMaster" Target="slideMasters/slideMaster10.xml"/><Relationship Id="rId109" Type="http://schemas.openxmlformats.org/officeDocument/2006/relationships/slide" Target="slides/slide85.xml"/><Relationship Id="rId260" Type="http://schemas.openxmlformats.org/officeDocument/2006/relationships/slide" Target="slides/slide236.xml"/><Relationship Id="rId316"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i Yee Lai" userId="aa71e46c-068d-4980-875c-d2948370ce63" providerId="ADAL" clId="{8A7F84DF-61B9-44BE-A073-52B68E936160}"/>
    <pc:docChg chg="undo custSel addSld delSld modSld sldOrd delMainMaster modMainMaster addSection modSection">
      <pc:chgData name="Pui Yee Lai" userId="aa71e46c-068d-4980-875c-d2948370ce63" providerId="ADAL" clId="{8A7F84DF-61B9-44BE-A073-52B68E936160}" dt="2025-03-04T04:11:10.204" v="1447"/>
      <pc:docMkLst>
        <pc:docMk/>
      </pc:docMkLst>
      <pc:sldChg chg="addSp delSp modSp mod">
        <pc:chgData name="Pui Yee Lai" userId="aa71e46c-068d-4980-875c-d2948370ce63" providerId="ADAL" clId="{8A7F84DF-61B9-44BE-A073-52B68E936160}" dt="2025-03-03T05:00:55.029" v="624" actId="14100"/>
        <pc:sldMkLst>
          <pc:docMk/>
          <pc:sldMk cId="0" sldId="256"/>
        </pc:sldMkLst>
      </pc:sldChg>
      <pc:sldChg chg="addSp delSp modSp mod">
        <pc:chgData name="Pui Yee Lai" userId="aa71e46c-068d-4980-875c-d2948370ce63" providerId="ADAL" clId="{8A7F84DF-61B9-44BE-A073-52B68E936160}" dt="2025-03-04T04:04:42.789" v="1416"/>
        <pc:sldMkLst>
          <pc:docMk/>
          <pc:sldMk cId="0" sldId="257"/>
        </pc:sldMkLst>
      </pc:sldChg>
      <pc:sldChg chg="addSp delSp modSp mod">
        <pc:chgData name="Pui Yee Lai" userId="aa71e46c-068d-4980-875c-d2948370ce63" providerId="ADAL" clId="{8A7F84DF-61B9-44BE-A073-52B68E936160}" dt="2025-03-03T05:01:02.330" v="626"/>
        <pc:sldMkLst>
          <pc:docMk/>
          <pc:sldMk cId="0" sldId="258"/>
        </pc:sldMkLst>
      </pc:sldChg>
      <pc:sldChg chg="addSp delSp modSp add del mod">
        <pc:chgData name="Pui Yee Lai" userId="aa71e46c-068d-4980-875c-d2948370ce63" providerId="ADAL" clId="{8A7F84DF-61B9-44BE-A073-52B68E936160}" dt="2025-03-04T04:04:46.201" v="1417"/>
        <pc:sldMkLst>
          <pc:docMk/>
          <pc:sldMk cId="0" sldId="259"/>
        </pc:sldMkLst>
      </pc:sldChg>
      <pc:sldChg chg="addSp delSp modSp mod">
        <pc:chgData name="Pui Yee Lai" userId="aa71e46c-068d-4980-875c-d2948370ce63" providerId="ADAL" clId="{8A7F84DF-61B9-44BE-A073-52B68E936160}" dt="2025-03-04T04:04:48.873" v="1418"/>
        <pc:sldMkLst>
          <pc:docMk/>
          <pc:sldMk cId="0" sldId="260"/>
        </pc:sldMkLst>
      </pc:sldChg>
      <pc:sldChg chg="addSp delSp modSp mod">
        <pc:chgData name="Pui Yee Lai" userId="aa71e46c-068d-4980-875c-d2948370ce63" providerId="ADAL" clId="{8A7F84DF-61B9-44BE-A073-52B68E936160}" dt="2025-03-03T05:01:11.178" v="629"/>
        <pc:sldMkLst>
          <pc:docMk/>
          <pc:sldMk cId="0" sldId="261"/>
        </pc:sldMkLst>
      </pc:sldChg>
      <pc:sldChg chg="addSp delSp modSp mod">
        <pc:chgData name="Pui Yee Lai" userId="aa71e46c-068d-4980-875c-d2948370ce63" providerId="ADAL" clId="{8A7F84DF-61B9-44BE-A073-52B68E936160}" dt="2025-03-03T05:01:13.202" v="630"/>
        <pc:sldMkLst>
          <pc:docMk/>
          <pc:sldMk cId="0" sldId="262"/>
        </pc:sldMkLst>
      </pc:sldChg>
      <pc:sldChg chg="addSp delSp modSp mod">
        <pc:chgData name="Pui Yee Lai" userId="aa71e46c-068d-4980-875c-d2948370ce63" providerId="ADAL" clId="{8A7F84DF-61B9-44BE-A073-52B68E936160}" dt="2025-03-03T05:01:16.387" v="631"/>
        <pc:sldMkLst>
          <pc:docMk/>
          <pc:sldMk cId="0" sldId="263"/>
        </pc:sldMkLst>
      </pc:sldChg>
      <pc:sldChg chg="addSp delSp modSp mod">
        <pc:chgData name="Pui Yee Lai" userId="aa71e46c-068d-4980-875c-d2948370ce63" providerId="ADAL" clId="{8A7F84DF-61B9-44BE-A073-52B68E936160}" dt="2025-03-03T06:23:23.998" v="632"/>
        <pc:sldMkLst>
          <pc:docMk/>
          <pc:sldMk cId="0" sldId="264"/>
        </pc:sldMkLst>
      </pc:sldChg>
      <pc:sldChg chg="addSp delSp modSp mod">
        <pc:chgData name="Pui Yee Lai" userId="aa71e46c-068d-4980-875c-d2948370ce63" providerId="ADAL" clId="{8A7F84DF-61B9-44BE-A073-52B68E936160}" dt="2025-03-03T06:23:26.464" v="633"/>
        <pc:sldMkLst>
          <pc:docMk/>
          <pc:sldMk cId="0" sldId="265"/>
        </pc:sldMkLst>
      </pc:sldChg>
      <pc:sldChg chg="addSp delSp modSp mod">
        <pc:chgData name="Pui Yee Lai" userId="aa71e46c-068d-4980-875c-d2948370ce63" providerId="ADAL" clId="{8A7F84DF-61B9-44BE-A073-52B68E936160}" dt="2025-03-03T06:23:28.693" v="634"/>
        <pc:sldMkLst>
          <pc:docMk/>
          <pc:sldMk cId="0" sldId="266"/>
        </pc:sldMkLst>
      </pc:sldChg>
      <pc:sldChg chg="addSp delSp modSp mod">
        <pc:chgData name="Pui Yee Lai" userId="aa71e46c-068d-4980-875c-d2948370ce63" providerId="ADAL" clId="{8A7F84DF-61B9-44BE-A073-52B68E936160}" dt="2025-03-03T06:23:30.988" v="635"/>
        <pc:sldMkLst>
          <pc:docMk/>
          <pc:sldMk cId="0" sldId="267"/>
        </pc:sldMkLst>
      </pc:sldChg>
      <pc:sldChg chg="addSp delSp modSp mod">
        <pc:chgData name="Pui Yee Lai" userId="aa71e46c-068d-4980-875c-d2948370ce63" providerId="ADAL" clId="{8A7F84DF-61B9-44BE-A073-52B68E936160}" dt="2025-03-03T06:23:33.152" v="636"/>
        <pc:sldMkLst>
          <pc:docMk/>
          <pc:sldMk cId="0" sldId="268"/>
        </pc:sldMkLst>
      </pc:sldChg>
      <pc:sldChg chg="addSp modSp">
        <pc:chgData name="Pui Yee Lai" userId="aa71e46c-068d-4980-875c-d2948370ce63" providerId="ADAL" clId="{8A7F84DF-61B9-44BE-A073-52B68E936160}" dt="2025-03-04T04:05:46.291" v="1421"/>
        <pc:sldMkLst>
          <pc:docMk/>
          <pc:sldMk cId="0" sldId="269"/>
        </pc:sldMkLst>
      </pc:sldChg>
      <pc:sldChg chg="addSp delSp modSp mod">
        <pc:chgData name="Pui Yee Lai" userId="aa71e46c-068d-4980-875c-d2948370ce63" providerId="ADAL" clId="{8A7F84DF-61B9-44BE-A073-52B68E936160}" dt="2025-03-04T03:53:10.083" v="1288"/>
        <pc:sldMkLst>
          <pc:docMk/>
          <pc:sldMk cId="0" sldId="270"/>
        </pc:sldMkLst>
      </pc:sldChg>
      <pc:sldChg chg="addSp delSp modSp mod">
        <pc:chgData name="Pui Yee Lai" userId="aa71e46c-068d-4980-875c-d2948370ce63" providerId="ADAL" clId="{8A7F84DF-61B9-44BE-A073-52B68E936160}" dt="2025-03-04T03:53:12.877" v="1289"/>
        <pc:sldMkLst>
          <pc:docMk/>
          <pc:sldMk cId="0" sldId="271"/>
        </pc:sldMkLst>
      </pc:sldChg>
      <pc:sldChg chg="addSp delSp modSp mod">
        <pc:chgData name="Pui Yee Lai" userId="aa71e46c-068d-4980-875c-d2948370ce63" providerId="ADAL" clId="{8A7F84DF-61B9-44BE-A073-52B68E936160}" dt="2025-03-04T03:53:15.339" v="1290"/>
        <pc:sldMkLst>
          <pc:docMk/>
          <pc:sldMk cId="0" sldId="272"/>
        </pc:sldMkLst>
      </pc:sldChg>
      <pc:sldChg chg="addSp delSp modSp mod">
        <pc:chgData name="Pui Yee Lai" userId="aa71e46c-068d-4980-875c-d2948370ce63" providerId="ADAL" clId="{8A7F84DF-61B9-44BE-A073-52B68E936160}" dt="2025-03-04T03:53:17.521" v="1291"/>
        <pc:sldMkLst>
          <pc:docMk/>
          <pc:sldMk cId="0" sldId="273"/>
        </pc:sldMkLst>
      </pc:sldChg>
      <pc:sldChg chg="addSp delSp modSp mod">
        <pc:chgData name="Pui Yee Lai" userId="aa71e46c-068d-4980-875c-d2948370ce63" providerId="ADAL" clId="{8A7F84DF-61B9-44BE-A073-52B68E936160}" dt="2025-03-04T03:53:19.672" v="1292"/>
        <pc:sldMkLst>
          <pc:docMk/>
          <pc:sldMk cId="0" sldId="274"/>
        </pc:sldMkLst>
      </pc:sldChg>
      <pc:sldChg chg="addSp modSp">
        <pc:chgData name="Pui Yee Lai" userId="aa71e46c-068d-4980-875c-d2948370ce63" providerId="ADAL" clId="{8A7F84DF-61B9-44BE-A073-52B68E936160}" dt="2025-03-04T03:53:22.285" v="1293"/>
        <pc:sldMkLst>
          <pc:docMk/>
          <pc:sldMk cId="0" sldId="275"/>
        </pc:sldMkLst>
      </pc:sldChg>
      <pc:sldChg chg="addSp modSp">
        <pc:chgData name="Pui Yee Lai" userId="aa71e46c-068d-4980-875c-d2948370ce63" providerId="ADAL" clId="{8A7F84DF-61B9-44BE-A073-52B68E936160}" dt="2025-03-03T06:23:55.086" v="644"/>
        <pc:sldMkLst>
          <pc:docMk/>
          <pc:sldMk cId="0" sldId="276"/>
        </pc:sldMkLst>
      </pc:sldChg>
      <pc:sldChg chg="addSp modSp">
        <pc:chgData name="Pui Yee Lai" userId="aa71e46c-068d-4980-875c-d2948370ce63" providerId="ADAL" clId="{8A7F84DF-61B9-44BE-A073-52B68E936160}" dt="2025-03-03T06:23:57.345" v="645"/>
        <pc:sldMkLst>
          <pc:docMk/>
          <pc:sldMk cId="0" sldId="277"/>
        </pc:sldMkLst>
      </pc:sldChg>
      <pc:sldChg chg="addSp modSp">
        <pc:chgData name="Pui Yee Lai" userId="aa71e46c-068d-4980-875c-d2948370ce63" providerId="ADAL" clId="{8A7F84DF-61B9-44BE-A073-52B68E936160}" dt="2025-03-03T06:23:59.620" v="646"/>
        <pc:sldMkLst>
          <pc:docMk/>
          <pc:sldMk cId="0" sldId="278"/>
        </pc:sldMkLst>
      </pc:sldChg>
      <pc:sldChg chg="addSp delSp modSp mod">
        <pc:chgData name="Pui Yee Lai" userId="aa71e46c-068d-4980-875c-d2948370ce63" providerId="ADAL" clId="{8A7F84DF-61B9-44BE-A073-52B68E936160}" dt="2025-03-04T03:53:06.814" v="1287"/>
        <pc:sldMkLst>
          <pc:docMk/>
          <pc:sldMk cId="0" sldId="279"/>
        </pc:sldMkLst>
      </pc:sldChg>
      <pc:sldChg chg="addSp modSp">
        <pc:chgData name="Pui Yee Lai" userId="aa71e46c-068d-4980-875c-d2948370ce63" providerId="ADAL" clId="{8A7F84DF-61B9-44BE-A073-52B68E936160}" dt="2025-03-04T03:53:29.615" v="1294"/>
        <pc:sldMkLst>
          <pc:docMk/>
          <pc:sldMk cId="0" sldId="280"/>
        </pc:sldMkLst>
      </pc:sldChg>
      <pc:sldChg chg="addSp modSp">
        <pc:chgData name="Pui Yee Lai" userId="aa71e46c-068d-4980-875c-d2948370ce63" providerId="ADAL" clId="{8A7F84DF-61B9-44BE-A073-52B68E936160}" dt="2025-03-03T06:24:04.925" v="648"/>
        <pc:sldMkLst>
          <pc:docMk/>
          <pc:sldMk cId="0" sldId="281"/>
        </pc:sldMkLst>
      </pc:sldChg>
      <pc:sldChg chg="addSp modSp">
        <pc:chgData name="Pui Yee Lai" userId="aa71e46c-068d-4980-875c-d2948370ce63" providerId="ADAL" clId="{8A7F84DF-61B9-44BE-A073-52B68E936160}" dt="2025-03-03T06:24:06.964" v="649"/>
        <pc:sldMkLst>
          <pc:docMk/>
          <pc:sldMk cId="0" sldId="282"/>
        </pc:sldMkLst>
      </pc:sldChg>
      <pc:sldChg chg="addSp modSp">
        <pc:chgData name="Pui Yee Lai" userId="aa71e46c-068d-4980-875c-d2948370ce63" providerId="ADAL" clId="{8A7F84DF-61B9-44BE-A073-52B68E936160}" dt="2025-03-03T06:24:08.974" v="650"/>
        <pc:sldMkLst>
          <pc:docMk/>
          <pc:sldMk cId="0" sldId="283"/>
        </pc:sldMkLst>
      </pc:sldChg>
      <pc:sldChg chg="addSp modSp">
        <pc:chgData name="Pui Yee Lai" userId="aa71e46c-068d-4980-875c-d2948370ce63" providerId="ADAL" clId="{8A7F84DF-61B9-44BE-A073-52B68E936160}" dt="2025-03-03T06:24:10.857" v="651"/>
        <pc:sldMkLst>
          <pc:docMk/>
          <pc:sldMk cId="0" sldId="284"/>
        </pc:sldMkLst>
      </pc:sldChg>
      <pc:sldChg chg="addSp modSp">
        <pc:chgData name="Pui Yee Lai" userId="aa71e46c-068d-4980-875c-d2948370ce63" providerId="ADAL" clId="{8A7F84DF-61B9-44BE-A073-52B68E936160}" dt="2025-03-04T03:53:38.710" v="1295"/>
        <pc:sldMkLst>
          <pc:docMk/>
          <pc:sldMk cId="0" sldId="285"/>
        </pc:sldMkLst>
      </pc:sldChg>
      <pc:sldChg chg="addSp modSp">
        <pc:chgData name="Pui Yee Lai" userId="aa71e46c-068d-4980-875c-d2948370ce63" providerId="ADAL" clId="{8A7F84DF-61B9-44BE-A073-52B68E936160}" dt="2025-03-03T06:24:15.031" v="653"/>
        <pc:sldMkLst>
          <pc:docMk/>
          <pc:sldMk cId="0" sldId="286"/>
        </pc:sldMkLst>
      </pc:sldChg>
      <pc:sldChg chg="addSp modSp">
        <pc:chgData name="Pui Yee Lai" userId="aa71e46c-068d-4980-875c-d2948370ce63" providerId="ADAL" clId="{8A7F84DF-61B9-44BE-A073-52B68E936160}" dt="2025-03-04T03:53:42.880" v="1296"/>
        <pc:sldMkLst>
          <pc:docMk/>
          <pc:sldMk cId="0" sldId="287"/>
        </pc:sldMkLst>
      </pc:sldChg>
      <pc:sldChg chg="addSp modSp">
        <pc:chgData name="Pui Yee Lai" userId="aa71e46c-068d-4980-875c-d2948370ce63" providerId="ADAL" clId="{8A7F84DF-61B9-44BE-A073-52B68E936160}" dt="2025-03-04T03:53:45.880" v="1297"/>
        <pc:sldMkLst>
          <pc:docMk/>
          <pc:sldMk cId="0" sldId="288"/>
        </pc:sldMkLst>
      </pc:sldChg>
      <pc:sldChg chg="addSp modSp">
        <pc:chgData name="Pui Yee Lai" userId="aa71e46c-068d-4980-875c-d2948370ce63" providerId="ADAL" clId="{8A7F84DF-61B9-44BE-A073-52B68E936160}" dt="2025-03-04T04:05:32.201" v="1419"/>
        <pc:sldMkLst>
          <pc:docMk/>
          <pc:sldMk cId="0" sldId="289"/>
        </pc:sldMkLst>
      </pc:sldChg>
      <pc:sldChg chg="addSp modSp">
        <pc:chgData name="Pui Yee Lai" userId="aa71e46c-068d-4980-875c-d2948370ce63" providerId="ADAL" clId="{8A7F84DF-61B9-44BE-A073-52B68E936160}" dt="2025-03-03T06:24:23.682" v="657"/>
        <pc:sldMkLst>
          <pc:docMk/>
          <pc:sldMk cId="0" sldId="290"/>
        </pc:sldMkLst>
      </pc:sldChg>
      <pc:sldChg chg="addSp modSp">
        <pc:chgData name="Pui Yee Lai" userId="aa71e46c-068d-4980-875c-d2948370ce63" providerId="ADAL" clId="{8A7F84DF-61B9-44BE-A073-52B68E936160}" dt="2025-03-03T06:24:25.688" v="658"/>
        <pc:sldMkLst>
          <pc:docMk/>
          <pc:sldMk cId="0" sldId="291"/>
        </pc:sldMkLst>
      </pc:sldChg>
      <pc:sldChg chg="addSp modSp">
        <pc:chgData name="Pui Yee Lai" userId="aa71e46c-068d-4980-875c-d2948370ce63" providerId="ADAL" clId="{8A7F84DF-61B9-44BE-A073-52B68E936160}" dt="2025-03-04T04:05:42.068" v="1420"/>
        <pc:sldMkLst>
          <pc:docMk/>
          <pc:sldMk cId="0" sldId="292"/>
        </pc:sldMkLst>
      </pc:sldChg>
      <pc:sldChg chg="addSp modSp">
        <pc:chgData name="Pui Yee Lai" userId="aa71e46c-068d-4980-875c-d2948370ce63" providerId="ADAL" clId="{8A7F84DF-61B9-44BE-A073-52B68E936160}" dt="2025-03-04T04:05:52.617" v="1422"/>
        <pc:sldMkLst>
          <pc:docMk/>
          <pc:sldMk cId="0" sldId="293"/>
        </pc:sldMkLst>
      </pc:sldChg>
      <pc:sldChg chg="addSp modSp">
        <pc:chgData name="Pui Yee Lai" userId="aa71e46c-068d-4980-875c-d2948370ce63" providerId="ADAL" clId="{8A7F84DF-61B9-44BE-A073-52B68E936160}" dt="2025-03-04T04:05:54.845" v="1423"/>
        <pc:sldMkLst>
          <pc:docMk/>
          <pc:sldMk cId="0" sldId="294"/>
        </pc:sldMkLst>
      </pc:sldChg>
      <pc:sldChg chg="addSp modSp">
        <pc:chgData name="Pui Yee Lai" userId="aa71e46c-068d-4980-875c-d2948370ce63" providerId="ADAL" clId="{8A7F84DF-61B9-44BE-A073-52B68E936160}" dt="2025-03-04T04:06:10.775" v="1424"/>
        <pc:sldMkLst>
          <pc:docMk/>
          <pc:sldMk cId="0" sldId="295"/>
        </pc:sldMkLst>
      </pc:sldChg>
      <pc:sldChg chg="addSp modSp">
        <pc:chgData name="Pui Yee Lai" userId="aa71e46c-068d-4980-875c-d2948370ce63" providerId="ADAL" clId="{8A7F84DF-61B9-44BE-A073-52B68E936160}" dt="2025-03-03T06:24:37.319" v="664"/>
        <pc:sldMkLst>
          <pc:docMk/>
          <pc:sldMk cId="0" sldId="296"/>
        </pc:sldMkLst>
      </pc:sldChg>
      <pc:sldChg chg="addSp modSp">
        <pc:chgData name="Pui Yee Lai" userId="aa71e46c-068d-4980-875c-d2948370ce63" providerId="ADAL" clId="{8A7F84DF-61B9-44BE-A073-52B68E936160}" dt="2025-03-04T04:06:15.030" v="1425"/>
        <pc:sldMkLst>
          <pc:docMk/>
          <pc:sldMk cId="0" sldId="297"/>
        </pc:sldMkLst>
      </pc:sldChg>
      <pc:sldChg chg="addSp modSp">
        <pc:chgData name="Pui Yee Lai" userId="aa71e46c-068d-4980-875c-d2948370ce63" providerId="ADAL" clId="{8A7F84DF-61B9-44BE-A073-52B68E936160}" dt="2025-03-04T04:06:19.982" v="1426"/>
        <pc:sldMkLst>
          <pc:docMk/>
          <pc:sldMk cId="0" sldId="298"/>
        </pc:sldMkLst>
      </pc:sldChg>
      <pc:sldChg chg="addSp modSp">
        <pc:chgData name="Pui Yee Lai" userId="aa71e46c-068d-4980-875c-d2948370ce63" providerId="ADAL" clId="{8A7F84DF-61B9-44BE-A073-52B68E936160}" dt="2025-03-03T06:24:43.646" v="667"/>
        <pc:sldMkLst>
          <pc:docMk/>
          <pc:sldMk cId="0" sldId="299"/>
        </pc:sldMkLst>
      </pc:sldChg>
      <pc:sldChg chg="addSp modSp">
        <pc:chgData name="Pui Yee Lai" userId="aa71e46c-068d-4980-875c-d2948370ce63" providerId="ADAL" clId="{8A7F84DF-61B9-44BE-A073-52B68E936160}" dt="2025-03-03T06:39:51.432" v="786"/>
        <pc:sldMkLst>
          <pc:docMk/>
          <pc:sldMk cId="0" sldId="300"/>
        </pc:sldMkLst>
      </pc:sldChg>
      <pc:sldChg chg="addSp modSp">
        <pc:chgData name="Pui Yee Lai" userId="aa71e46c-068d-4980-875c-d2948370ce63" providerId="ADAL" clId="{8A7F84DF-61B9-44BE-A073-52B68E936160}" dt="2025-03-04T04:06:32.465" v="1427"/>
        <pc:sldMkLst>
          <pc:docMk/>
          <pc:sldMk cId="0" sldId="301"/>
        </pc:sldMkLst>
      </pc:sldChg>
      <pc:sldChg chg="addSp modSp">
        <pc:chgData name="Pui Yee Lai" userId="aa71e46c-068d-4980-875c-d2948370ce63" providerId="ADAL" clId="{8A7F84DF-61B9-44BE-A073-52B68E936160}" dt="2025-03-03T06:39:57.161" v="788"/>
        <pc:sldMkLst>
          <pc:docMk/>
          <pc:sldMk cId="0" sldId="302"/>
        </pc:sldMkLst>
      </pc:sldChg>
      <pc:sldChg chg="addSp modSp">
        <pc:chgData name="Pui Yee Lai" userId="aa71e46c-068d-4980-875c-d2948370ce63" providerId="ADAL" clId="{8A7F84DF-61B9-44BE-A073-52B68E936160}" dt="2025-03-03T06:39:58.783" v="789"/>
        <pc:sldMkLst>
          <pc:docMk/>
          <pc:sldMk cId="0" sldId="303"/>
        </pc:sldMkLst>
      </pc:sldChg>
      <pc:sldChg chg="addSp modSp">
        <pc:chgData name="Pui Yee Lai" userId="aa71e46c-068d-4980-875c-d2948370ce63" providerId="ADAL" clId="{8A7F84DF-61B9-44BE-A073-52B68E936160}" dt="2025-03-03T06:40:00.310" v="790"/>
        <pc:sldMkLst>
          <pc:docMk/>
          <pc:sldMk cId="0" sldId="304"/>
        </pc:sldMkLst>
      </pc:sldChg>
      <pc:sldChg chg="addSp modSp">
        <pc:chgData name="Pui Yee Lai" userId="aa71e46c-068d-4980-875c-d2948370ce63" providerId="ADAL" clId="{8A7F84DF-61B9-44BE-A073-52B68E936160}" dt="2025-03-04T03:54:23.853" v="1298"/>
        <pc:sldMkLst>
          <pc:docMk/>
          <pc:sldMk cId="0" sldId="305"/>
        </pc:sldMkLst>
      </pc:sldChg>
      <pc:sldChg chg="addSp modSp">
        <pc:chgData name="Pui Yee Lai" userId="aa71e46c-068d-4980-875c-d2948370ce63" providerId="ADAL" clId="{8A7F84DF-61B9-44BE-A073-52B68E936160}" dt="2025-03-04T03:54:26.558" v="1299"/>
        <pc:sldMkLst>
          <pc:docMk/>
          <pc:sldMk cId="0" sldId="306"/>
        </pc:sldMkLst>
      </pc:sldChg>
      <pc:sldChg chg="addSp modSp">
        <pc:chgData name="Pui Yee Lai" userId="aa71e46c-068d-4980-875c-d2948370ce63" providerId="ADAL" clId="{8A7F84DF-61B9-44BE-A073-52B68E936160}" dt="2025-03-04T03:54:35.826" v="1300"/>
        <pc:sldMkLst>
          <pc:docMk/>
          <pc:sldMk cId="0" sldId="307"/>
        </pc:sldMkLst>
      </pc:sldChg>
      <pc:sldChg chg="addSp modSp">
        <pc:chgData name="Pui Yee Lai" userId="aa71e46c-068d-4980-875c-d2948370ce63" providerId="ADAL" clId="{8A7F84DF-61B9-44BE-A073-52B68E936160}" dt="2025-03-04T03:54:39.155" v="1301"/>
        <pc:sldMkLst>
          <pc:docMk/>
          <pc:sldMk cId="0" sldId="308"/>
        </pc:sldMkLst>
      </pc:sldChg>
      <pc:sldChg chg="addSp modSp mod">
        <pc:chgData name="Pui Yee Lai" userId="aa71e46c-068d-4980-875c-d2948370ce63" providerId="ADAL" clId="{8A7F84DF-61B9-44BE-A073-52B68E936160}" dt="2025-03-04T04:07:25.861" v="1431" actId="29295"/>
        <pc:sldMkLst>
          <pc:docMk/>
          <pc:sldMk cId="0" sldId="309"/>
        </pc:sldMkLst>
      </pc:sldChg>
      <pc:sldChg chg="addSp modSp">
        <pc:chgData name="Pui Yee Lai" userId="aa71e46c-068d-4980-875c-d2948370ce63" providerId="ADAL" clId="{8A7F84DF-61B9-44BE-A073-52B68E936160}" dt="2025-03-04T03:54:49.057" v="1303"/>
        <pc:sldMkLst>
          <pc:docMk/>
          <pc:sldMk cId="0" sldId="310"/>
        </pc:sldMkLst>
      </pc:sldChg>
      <pc:sldChg chg="addSp modSp">
        <pc:chgData name="Pui Yee Lai" userId="aa71e46c-068d-4980-875c-d2948370ce63" providerId="ADAL" clId="{8A7F84DF-61B9-44BE-A073-52B68E936160}" dt="2025-03-03T06:40:13.782" v="797"/>
        <pc:sldMkLst>
          <pc:docMk/>
          <pc:sldMk cId="0" sldId="311"/>
        </pc:sldMkLst>
      </pc:sldChg>
      <pc:sldChg chg="addSp modSp">
        <pc:chgData name="Pui Yee Lai" userId="aa71e46c-068d-4980-875c-d2948370ce63" providerId="ADAL" clId="{8A7F84DF-61B9-44BE-A073-52B68E936160}" dt="2025-03-04T03:54:58.079" v="1304"/>
        <pc:sldMkLst>
          <pc:docMk/>
          <pc:sldMk cId="0" sldId="312"/>
        </pc:sldMkLst>
      </pc:sldChg>
      <pc:sldChg chg="addSp modSp">
        <pc:chgData name="Pui Yee Lai" userId="aa71e46c-068d-4980-875c-d2948370ce63" providerId="ADAL" clId="{8A7F84DF-61B9-44BE-A073-52B68E936160}" dt="2025-03-03T06:40:16.335" v="799"/>
        <pc:sldMkLst>
          <pc:docMk/>
          <pc:sldMk cId="0" sldId="313"/>
        </pc:sldMkLst>
      </pc:sldChg>
      <pc:sldChg chg="addSp modSp">
        <pc:chgData name="Pui Yee Lai" userId="aa71e46c-068d-4980-875c-d2948370ce63" providerId="ADAL" clId="{8A7F84DF-61B9-44BE-A073-52B68E936160}" dt="2025-03-03T06:40:18.969" v="801"/>
        <pc:sldMkLst>
          <pc:docMk/>
          <pc:sldMk cId="0" sldId="314"/>
        </pc:sldMkLst>
      </pc:sldChg>
      <pc:sldChg chg="addSp modSp">
        <pc:chgData name="Pui Yee Lai" userId="aa71e46c-068d-4980-875c-d2948370ce63" providerId="ADAL" clId="{8A7F84DF-61B9-44BE-A073-52B68E936160}" dt="2025-03-03T06:40:54.525" v="802"/>
        <pc:sldMkLst>
          <pc:docMk/>
          <pc:sldMk cId="0" sldId="315"/>
        </pc:sldMkLst>
      </pc:sldChg>
      <pc:sldChg chg="addSp modSp mod">
        <pc:chgData name="Pui Yee Lai" userId="aa71e46c-068d-4980-875c-d2948370ce63" providerId="ADAL" clId="{8A7F84DF-61B9-44BE-A073-52B68E936160}" dt="2025-03-04T03:55:56.762" v="1317" actId="29295"/>
        <pc:sldMkLst>
          <pc:docMk/>
          <pc:sldMk cId="0" sldId="316"/>
        </pc:sldMkLst>
      </pc:sldChg>
      <pc:sldChg chg="addSp modSp">
        <pc:chgData name="Pui Yee Lai" userId="aa71e46c-068d-4980-875c-d2948370ce63" providerId="ADAL" clId="{8A7F84DF-61B9-44BE-A073-52B68E936160}" dt="2025-03-03T06:40:56.642" v="804"/>
        <pc:sldMkLst>
          <pc:docMk/>
          <pc:sldMk cId="0" sldId="317"/>
        </pc:sldMkLst>
      </pc:sldChg>
      <pc:sldChg chg="addSp modSp">
        <pc:chgData name="Pui Yee Lai" userId="aa71e46c-068d-4980-875c-d2948370ce63" providerId="ADAL" clId="{8A7F84DF-61B9-44BE-A073-52B68E936160}" dt="2025-03-03T06:40:59.172" v="805"/>
        <pc:sldMkLst>
          <pc:docMk/>
          <pc:sldMk cId="0" sldId="318"/>
        </pc:sldMkLst>
      </pc:sldChg>
      <pc:sldChg chg="addSp modSp mod">
        <pc:chgData name="Pui Yee Lai" userId="aa71e46c-068d-4980-875c-d2948370ce63" providerId="ADAL" clId="{8A7F84DF-61B9-44BE-A073-52B68E936160}" dt="2025-03-03T06:33:06.188" v="734" actId="207"/>
        <pc:sldMkLst>
          <pc:docMk/>
          <pc:sldMk cId="3661634072" sldId="319"/>
        </pc:sldMkLst>
      </pc:sldChg>
      <pc:sldChg chg="addSp modSp mod">
        <pc:chgData name="Pui Yee Lai" userId="aa71e46c-068d-4980-875c-d2948370ce63" providerId="ADAL" clId="{8A7F84DF-61B9-44BE-A073-52B68E936160}" dt="2025-03-04T04:07:52.829" v="1432"/>
        <pc:sldMkLst>
          <pc:docMk/>
          <pc:sldMk cId="2960087721" sldId="1042"/>
        </pc:sldMkLst>
      </pc:sldChg>
      <pc:sldChg chg="addSp modSp mod">
        <pc:chgData name="Pui Yee Lai" userId="aa71e46c-068d-4980-875c-d2948370ce63" providerId="ADAL" clId="{8A7F84DF-61B9-44BE-A073-52B68E936160}" dt="2025-03-03T06:41:36.547" v="813" actId="1076"/>
        <pc:sldMkLst>
          <pc:docMk/>
          <pc:sldMk cId="4028824297" sldId="6690"/>
        </pc:sldMkLst>
      </pc:sldChg>
      <pc:sldChg chg="addSp modSp mod">
        <pc:chgData name="Pui Yee Lai" userId="aa71e46c-068d-4980-875c-d2948370ce63" providerId="ADAL" clId="{8A7F84DF-61B9-44BE-A073-52B68E936160}" dt="2025-03-04T04:08:00.909" v="1433"/>
        <pc:sldMkLst>
          <pc:docMk/>
          <pc:sldMk cId="3527349936" sldId="6691"/>
        </pc:sldMkLst>
      </pc:sldChg>
      <pc:sldChg chg="addSp modSp">
        <pc:chgData name="Pui Yee Lai" userId="aa71e46c-068d-4980-875c-d2948370ce63" providerId="ADAL" clId="{8A7F84DF-61B9-44BE-A073-52B68E936160}" dt="2025-03-03T06:41:21.483" v="809"/>
        <pc:sldMkLst>
          <pc:docMk/>
          <pc:sldMk cId="1744087973" sldId="6724"/>
        </pc:sldMkLst>
      </pc:sldChg>
      <pc:sldChg chg="addSp modSp">
        <pc:chgData name="Pui Yee Lai" userId="aa71e46c-068d-4980-875c-d2948370ce63" providerId="ADAL" clId="{8A7F84DF-61B9-44BE-A073-52B68E936160}" dt="2025-03-03T06:42:34.328" v="824"/>
        <pc:sldMkLst>
          <pc:docMk/>
          <pc:sldMk cId="1336385978" sldId="6735"/>
        </pc:sldMkLst>
      </pc:sldChg>
      <pc:sldChg chg="addSp modSp">
        <pc:chgData name="Pui Yee Lai" userId="aa71e46c-068d-4980-875c-d2948370ce63" providerId="ADAL" clId="{8A7F84DF-61B9-44BE-A073-52B68E936160}" dt="2025-03-04T03:56:19.084" v="1318"/>
        <pc:sldMkLst>
          <pc:docMk/>
          <pc:sldMk cId="0" sldId="6736"/>
        </pc:sldMkLst>
      </pc:sldChg>
      <pc:sldChg chg="addSp modSp mod">
        <pc:chgData name="Pui Yee Lai" userId="aa71e46c-068d-4980-875c-d2948370ce63" providerId="ADAL" clId="{8A7F84DF-61B9-44BE-A073-52B68E936160}" dt="2025-03-04T03:56:22.290" v="1319"/>
        <pc:sldMkLst>
          <pc:docMk/>
          <pc:sldMk cId="0" sldId="6737"/>
        </pc:sldMkLst>
      </pc:sldChg>
      <pc:sldChg chg="addSp modSp">
        <pc:chgData name="Pui Yee Lai" userId="aa71e46c-068d-4980-875c-d2948370ce63" providerId="ADAL" clId="{8A7F84DF-61B9-44BE-A073-52B68E936160}" dt="2025-03-04T03:56:24.893" v="1320"/>
        <pc:sldMkLst>
          <pc:docMk/>
          <pc:sldMk cId="0" sldId="6738"/>
        </pc:sldMkLst>
      </pc:sldChg>
      <pc:sldChg chg="addSp modSp mod">
        <pc:chgData name="Pui Yee Lai" userId="aa71e46c-068d-4980-875c-d2948370ce63" providerId="ADAL" clId="{8A7F84DF-61B9-44BE-A073-52B68E936160}" dt="2025-03-04T04:08:14.120" v="1436" actId="1036"/>
        <pc:sldMkLst>
          <pc:docMk/>
          <pc:sldMk cId="0" sldId="6739"/>
        </pc:sldMkLst>
      </pc:sldChg>
      <pc:sldChg chg="addSp modSp mod">
        <pc:chgData name="Pui Yee Lai" userId="aa71e46c-068d-4980-875c-d2948370ce63" providerId="ADAL" clId="{8A7F84DF-61B9-44BE-A073-52B68E936160}" dt="2025-03-04T03:56:32.760" v="1321"/>
        <pc:sldMkLst>
          <pc:docMk/>
          <pc:sldMk cId="0" sldId="6740"/>
        </pc:sldMkLst>
      </pc:sldChg>
      <pc:sldChg chg="addSp modSp">
        <pc:chgData name="Pui Yee Lai" userId="aa71e46c-068d-4980-875c-d2948370ce63" providerId="ADAL" clId="{8A7F84DF-61B9-44BE-A073-52B68E936160}" dt="2025-03-03T06:43:32.479" v="834"/>
        <pc:sldMkLst>
          <pc:docMk/>
          <pc:sldMk cId="0" sldId="6741"/>
        </pc:sldMkLst>
      </pc:sldChg>
      <pc:sldChg chg="addSp modSp">
        <pc:chgData name="Pui Yee Lai" userId="aa71e46c-068d-4980-875c-d2948370ce63" providerId="ADAL" clId="{8A7F84DF-61B9-44BE-A073-52B68E936160}" dt="2025-03-03T06:43:36.240" v="835"/>
        <pc:sldMkLst>
          <pc:docMk/>
          <pc:sldMk cId="0" sldId="6742"/>
        </pc:sldMkLst>
      </pc:sldChg>
      <pc:sldChg chg="addSp modSp">
        <pc:chgData name="Pui Yee Lai" userId="aa71e46c-068d-4980-875c-d2948370ce63" providerId="ADAL" clId="{8A7F84DF-61B9-44BE-A073-52B68E936160}" dt="2025-03-04T03:56:40.057" v="1322"/>
        <pc:sldMkLst>
          <pc:docMk/>
          <pc:sldMk cId="0" sldId="6743"/>
        </pc:sldMkLst>
      </pc:sldChg>
      <pc:sldChg chg="addSp modSp">
        <pc:chgData name="Pui Yee Lai" userId="aa71e46c-068d-4980-875c-d2948370ce63" providerId="ADAL" clId="{8A7F84DF-61B9-44BE-A073-52B68E936160}" dt="2025-03-04T03:56:44.592" v="1323"/>
        <pc:sldMkLst>
          <pc:docMk/>
          <pc:sldMk cId="0" sldId="6744"/>
        </pc:sldMkLst>
      </pc:sldChg>
      <pc:sldChg chg="addSp modSp">
        <pc:chgData name="Pui Yee Lai" userId="aa71e46c-068d-4980-875c-d2948370ce63" providerId="ADAL" clId="{8A7F84DF-61B9-44BE-A073-52B68E936160}" dt="2025-03-03T06:43:41.685" v="838"/>
        <pc:sldMkLst>
          <pc:docMk/>
          <pc:sldMk cId="0" sldId="6745"/>
        </pc:sldMkLst>
      </pc:sldChg>
      <pc:sldChg chg="addSp modSp">
        <pc:chgData name="Pui Yee Lai" userId="aa71e46c-068d-4980-875c-d2948370ce63" providerId="ADAL" clId="{8A7F84DF-61B9-44BE-A073-52B68E936160}" dt="2025-03-03T06:43:43.362" v="839"/>
        <pc:sldMkLst>
          <pc:docMk/>
          <pc:sldMk cId="0" sldId="6746"/>
        </pc:sldMkLst>
      </pc:sldChg>
      <pc:sldChg chg="addSp modSp">
        <pc:chgData name="Pui Yee Lai" userId="aa71e46c-068d-4980-875c-d2948370ce63" providerId="ADAL" clId="{8A7F84DF-61B9-44BE-A073-52B68E936160}" dt="2025-03-03T06:43:44.831" v="840"/>
        <pc:sldMkLst>
          <pc:docMk/>
          <pc:sldMk cId="0" sldId="6747"/>
        </pc:sldMkLst>
      </pc:sldChg>
      <pc:sldChg chg="addSp modSp">
        <pc:chgData name="Pui Yee Lai" userId="aa71e46c-068d-4980-875c-d2948370ce63" providerId="ADAL" clId="{8A7F84DF-61B9-44BE-A073-52B68E936160}" dt="2025-03-04T03:56:55.506" v="1324"/>
        <pc:sldMkLst>
          <pc:docMk/>
          <pc:sldMk cId="0" sldId="6748"/>
        </pc:sldMkLst>
      </pc:sldChg>
      <pc:sldChg chg="addSp modSp mod">
        <pc:chgData name="Pui Yee Lai" userId="aa71e46c-068d-4980-875c-d2948370ce63" providerId="ADAL" clId="{8A7F84DF-61B9-44BE-A073-52B68E936160}" dt="2025-03-03T06:43:51.478" v="843" actId="1076"/>
        <pc:sldMkLst>
          <pc:docMk/>
          <pc:sldMk cId="0" sldId="6749"/>
        </pc:sldMkLst>
      </pc:sldChg>
      <pc:sldChg chg="addSp modSp mod">
        <pc:chgData name="Pui Yee Lai" userId="aa71e46c-068d-4980-875c-d2948370ce63" providerId="ADAL" clId="{8A7F84DF-61B9-44BE-A073-52B68E936160}" dt="2025-03-03T06:43:59.931" v="845" actId="1076"/>
        <pc:sldMkLst>
          <pc:docMk/>
          <pc:sldMk cId="0" sldId="6750"/>
        </pc:sldMkLst>
      </pc:sldChg>
      <pc:sldChg chg="addSp modSp">
        <pc:chgData name="Pui Yee Lai" userId="aa71e46c-068d-4980-875c-d2948370ce63" providerId="ADAL" clId="{8A7F84DF-61B9-44BE-A073-52B68E936160}" dt="2025-03-04T03:57:02.459" v="1325"/>
        <pc:sldMkLst>
          <pc:docMk/>
          <pc:sldMk cId="0" sldId="6751"/>
        </pc:sldMkLst>
      </pc:sldChg>
      <pc:sldChg chg="addSp modSp">
        <pc:chgData name="Pui Yee Lai" userId="aa71e46c-068d-4980-875c-d2948370ce63" providerId="ADAL" clId="{8A7F84DF-61B9-44BE-A073-52B68E936160}" dt="2025-03-03T06:44:04.086" v="847"/>
        <pc:sldMkLst>
          <pc:docMk/>
          <pc:sldMk cId="0" sldId="6752"/>
        </pc:sldMkLst>
      </pc:sldChg>
      <pc:sldChg chg="addSp modSp mod">
        <pc:chgData name="Pui Yee Lai" userId="aa71e46c-068d-4980-875c-d2948370ce63" providerId="ADAL" clId="{8A7F84DF-61B9-44BE-A073-52B68E936160}" dt="2025-03-03T06:44:10.737" v="849" actId="1076"/>
        <pc:sldMkLst>
          <pc:docMk/>
          <pc:sldMk cId="0" sldId="6753"/>
        </pc:sldMkLst>
      </pc:sldChg>
      <pc:sldChg chg="addSp modSp mod">
        <pc:chgData name="Pui Yee Lai" userId="aa71e46c-068d-4980-875c-d2948370ce63" providerId="ADAL" clId="{8A7F84DF-61B9-44BE-A073-52B68E936160}" dt="2025-03-03T06:44:18.596" v="851" actId="1076"/>
        <pc:sldMkLst>
          <pc:docMk/>
          <pc:sldMk cId="0" sldId="6754"/>
        </pc:sldMkLst>
      </pc:sldChg>
      <pc:sldChg chg="addSp modSp mod">
        <pc:chgData name="Pui Yee Lai" userId="aa71e46c-068d-4980-875c-d2948370ce63" providerId="ADAL" clId="{8A7F84DF-61B9-44BE-A073-52B68E936160}" dt="2025-03-04T04:08:39.991" v="1438" actId="29295"/>
        <pc:sldMkLst>
          <pc:docMk/>
          <pc:sldMk cId="0" sldId="6755"/>
        </pc:sldMkLst>
      </pc:sldChg>
      <pc:sldChg chg="addSp modSp mod">
        <pc:chgData name="Pui Yee Lai" userId="aa71e46c-068d-4980-875c-d2948370ce63" providerId="ADAL" clId="{8A7F84DF-61B9-44BE-A073-52B68E936160}" dt="2025-03-04T03:57:23.193" v="1327"/>
        <pc:sldMkLst>
          <pc:docMk/>
          <pc:sldMk cId="0" sldId="6756"/>
        </pc:sldMkLst>
      </pc:sldChg>
      <pc:sldChg chg="addSp modSp mod">
        <pc:chgData name="Pui Yee Lai" userId="aa71e46c-068d-4980-875c-d2948370ce63" providerId="ADAL" clId="{8A7F84DF-61B9-44BE-A073-52B68E936160}" dt="2025-03-04T03:57:27.912" v="1328"/>
        <pc:sldMkLst>
          <pc:docMk/>
          <pc:sldMk cId="0" sldId="6757"/>
        </pc:sldMkLst>
      </pc:sldChg>
      <pc:sldChg chg="addSp modSp">
        <pc:chgData name="Pui Yee Lai" userId="aa71e46c-068d-4980-875c-d2948370ce63" providerId="ADAL" clId="{8A7F84DF-61B9-44BE-A073-52B68E936160}" dt="2025-03-03T06:44:40.537" v="858"/>
        <pc:sldMkLst>
          <pc:docMk/>
          <pc:sldMk cId="0" sldId="6758"/>
        </pc:sldMkLst>
      </pc:sldChg>
      <pc:sldChg chg="addSp modSp mod">
        <pc:chgData name="Pui Yee Lai" userId="aa71e46c-068d-4980-875c-d2948370ce63" providerId="ADAL" clId="{8A7F84DF-61B9-44BE-A073-52B68E936160}" dt="2025-03-03T06:44:47.885" v="861" actId="1076"/>
        <pc:sldMkLst>
          <pc:docMk/>
          <pc:sldMk cId="0" sldId="6759"/>
        </pc:sldMkLst>
      </pc:sldChg>
      <pc:sldChg chg="addSp modSp">
        <pc:chgData name="Pui Yee Lai" userId="aa71e46c-068d-4980-875c-d2948370ce63" providerId="ADAL" clId="{8A7F84DF-61B9-44BE-A073-52B68E936160}" dt="2025-03-04T03:57:40.538" v="1329"/>
        <pc:sldMkLst>
          <pc:docMk/>
          <pc:sldMk cId="0" sldId="6760"/>
        </pc:sldMkLst>
      </pc:sldChg>
      <pc:sldChg chg="addSp modSp">
        <pc:chgData name="Pui Yee Lai" userId="aa71e46c-068d-4980-875c-d2948370ce63" providerId="ADAL" clId="{8A7F84DF-61B9-44BE-A073-52B68E936160}" dt="2025-03-03T06:44:53.863" v="863"/>
        <pc:sldMkLst>
          <pc:docMk/>
          <pc:sldMk cId="0" sldId="6761"/>
        </pc:sldMkLst>
      </pc:sldChg>
      <pc:sldChg chg="addSp modSp mod">
        <pc:chgData name="Pui Yee Lai" userId="aa71e46c-068d-4980-875c-d2948370ce63" providerId="ADAL" clId="{8A7F84DF-61B9-44BE-A073-52B68E936160}" dt="2025-03-03T06:44:59.757" v="865" actId="1076"/>
        <pc:sldMkLst>
          <pc:docMk/>
          <pc:sldMk cId="0" sldId="6762"/>
        </pc:sldMkLst>
      </pc:sldChg>
      <pc:sldChg chg="addSp modSp mod">
        <pc:chgData name="Pui Yee Lai" userId="aa71e46c-068d-4980-875c-d2948370ce63" providerId="ADAL" clId="{8A7F84DF-61B9-44BE-A073-52B68E936160}" dt="2025-03-04T03:57:45.845" v="1330"/>
        <pc:sldMkLst>
          <pc:docMk/>
          <pc:sldMk cId="0" sldId="6763"/>
        </pc:sldMkLst>
      </pc:sldChg>
      <pc:sldChg chg="addSp modSp mod">
        <pc:chgData name="Pui Yee Lai" userId="aa71e46c-068d-4980-875c-d2948370ce63" providerId="ADAL" clId="{8A7F84DF-61B9-44BE-A073-52B68E936160}" dt="2025-03-03T06:45:16.802" v="869" actId="1076"/>
        <pc:sldMkLst>
          <pc:docMk/>
          <pc:sldMk cId="0" sldId="6764"/>
        </pc:sldMkLst>
      </pc:sldChg>
      <pc:sldChg chg="addSp modSp mod">
        <pc:chgData name="Pui Yee Lai" userId="aa71e46c-068d-4980-875c-d2948370ce63" providerId="ADAL" clId="{8A7F84DF-61B9-44BE-A073-52B68E936160}" dt="2025-03-04T03:57:50.582" v="1331"/>
        <pc:sldMkLst>
          <pc:docMk/>
          <pc:sldMk cId="0" sldId="6765"/>
        </pc:sldMkLst>
      </pc:sldChg>
      <pc:sldChg chg="addSp modSp">
        <pc:chgData name="Pui Yee Lai" userId="aa71e46c-068d-4980-875c-d2948370ce63" providerId="ADAL" clId="{8A7F84DF-61B9-44BE-A073-52B68E936160}" dt="2025-03-03T06:45:27.778" v="872"/>
        <pc:sldMkLst>
          <pc:docMk/>
          <pc:sldMk cId="0" sldId="6766"/>
        </pc:sldMkLst>
      </pc:sldChg>
      <pc:sldChg chg="addSp modSp">
        <pc:chgData name="Pui Yee Lai" userId="aa71e46c-068d-4980-875c-d2948370ce63" providerId="ADAL" clId="{8A7F84DF-61B9-44BE-A073-52B68E936160}" dt="2025-03-03T06:45:29.894" v="873"/>
        <pc:sldMkLst>
          <pc:docMk/>
          <pc:sldMk cId="0" sldId="6767"/>
        </pc:sldMkLst>
      </pc:sldChg>
      <pc:sldChg chg="addSp modSp mod">
        <pc:chgData name="Pui Yee Lai" userId="aa71e46c-068d-4980-875c-d2948370ce63" providerId="ADAL" clId="{8A7F84DF-61B9-44BE-A073-52B68E936160}" dt="2025-03-03T06:45:35.616" v="875" actId="1076"/>
        <pc:sldMkLst>
          <pc:docMk/>
          <pc:sldMk cId="0" sldId="6768"/>
        </pc:sldMkLst>
      </pc:sldChg>
      <pc:sldChg chg="addSp modSp mod">
        <pc:chgData name="Pui Yee Lai" userId="aa71e46c-068d-4980-875c-d2948370ce63" providerId="ADAL" clId="{8A7F84DF-61B9-44BE-A073-52B68E936160}" dt="2025-03-03T06:45:42.089" v="877" actId="1076"/>
        <pc:sldMkLst>
          <pc:docMk/>
          <pc:sldMk cId="0" sldId="6769"/>
        </pc:sldMkLst>
      </pc:sldChg>
      <pc:sldChg chg="addSp modSp mod">
        <pc:chgData name="Pui Yee Lai" userId="aa71e46c-068d-4980-875c-d2948370ce63" providerId="ADAL" clId="{8A7F84DF-61B9-44BE-A073-52B68E936160}" dt="2025-03-03T06:45:47.953" v="879" actId="1076"/>
        <pc:sldMkLst>
          <pc:docMk/>
          <pc:sldMk cId="0" sldId="6770"/>
        </pc:sldMkLst>
      </pc:sldChg>
      <pc:sldChg chg="addSp modSp mod">
        <pc:chgData name="Pui Yee Lai" userId="aa71e46c-068d-4980-875c-d2948370ce63" providerId="ADAL" clId="{8A7F84DF-61B9-44BE-A073-52B68E936160}" dt="2025-03-03T06:45:53.782" v="881" actId="1076"/>
        <pc:sldMkLst>
          <pc:docMk/>
          <pc:sldMk cId="0" sldId="6771"/>
        </pc:sldMkLst>
      </pc:sldChg>
      <pc:sldChg chg="addSp modSp mod">
        <pc:chgData name="Pui Yee Lai" userId="aa71e46c-068d-4980-875c-d2948370ce63" providerId="ADAL" clId="{8A7F84DF-61B9-44BE-A073-52B68E936160}" dt="2025-03-04T03:58:04.691" v="1332"/>
        <pc:sldMkLst>
          <pc:docMk/>
          <pc:sldMk cId="0" sldId="6772"/>
        </pc:sldMkLst>
      </pc:sldChg>
      <pc:sldChg chg="addSp modSp mod">
        <pc:chgData name="Pui Yee Lai" userId="aa71e46c-068d-4980-875c-d2948370ce63" providerId="ADAL" clId="{8A7F84DF-61B9-44BE-A073-52B68E936160}" dt="2025-03-04T03:58:10.625" v="1333"/>
        <pc:sldMkLst>
          <pc:docMk/>
          <pc:sldMk cId="0" sldId="6773"/>
        </pc:sldMkLst>
      </pc:sldChg>
      <pc:sldChg chg="addSp modSp mod">
        <pc:chgData name="Pui Yee Lai" userId="aa71e46c-068d-4980-875c-d2948370ce63" providerId="ADAL" clId="{8A7F84DF-61B9-44BE-A073-52B68E936160}" dt="2025-03-04T03:58:14.944" v="1334"/>
        <pc:sldMkLst>
          <pc:docMk/>
          <pc:sldMk cId="0" sldId="6774"/>
        </pc:sldMkLst>
      </pc:sldChg>
      <pc:sldChg chg="addSp delSp modSp mod">
        <pc:chgData name="Pui Yee Lai" userId="aa71e46c-068d-4980-875c-d2948370ce63" providerId="ADAL" clId="{8A7F84DF-61B9-44BE-A073-52B68E936160}" dt="2025-03-03T06:46:32.556" v="893" actId="21"/>
        <pc:sldMkLst>
          <pc:docMk/>
          <pc:sldMk cId="0" sldId="6775"/>
        </pc:sldMkLst>
      </pc:sldChg>
      <pc:sldChg chg="addSp modSp">
        <pc:chgData name="Pui Yee Lai" userId="aa71e46c-068d-4980-875c-d2948370ce63" providerId="ADAL" clId="{8A7F84DF-61B9-44BE-A073-52B68E936160}" dt="2025-03-03T06:46:37.006" v="894"/>
        <pc:sldMkLst>
          <pc:docMk/>
          <pc:sldMk cId="0" sldId="6776"/>
        </pc:sldMkLst>
      </pc:sldChg>
      <pc:sldChg chg="addSp modSp">
        <pc:chgData name="Pui Yee Lai" userId="aa71e46c-068d-4980-875c-d2948370ce63" providerId="ADAL" clId="{8A7F84DF-61B9-44BE-A073-52B68E936160}" dt="2025-03-03T06:46:41.053" v="895"/>
        <pc:sldMkLst>
          <pc:docMk/>
          <pc:sldMk cId="0" sldId="6777"/>
        </pc:sldMkLst>
      </pc:sldChg>
      <pc:sldChg chg="addSp modSp mod">
        <pc:chgData name="Pui Yee Lai" userId="aa71e46c-068d-4980-875c-d2948370ce63" providerId="ADAL" clId="{8A7F84DF-61B9-44BE-A073-52B68E936160}" dt="2025-03-03T06:46:45.758" v="897" actId="1076"/>
        <pc:sldMkLst>
          <pc:docMk/>
          <pc:sldMk cId="0" sldId="6778"/>
        </pc:sldMkLst>
      </pc:sldChg>
      <pc:sldChg chg="addSp modSp mod">
        <pc:chgData name="Pui Yee Lai" userId="aa71e46c-068d-4980-875c-d2948370ce63" providerId="ADAL" clId="{8A7F84DF-61B9-44BE-A073-52B68E936160}" dt="2025-03-03T06:46:51.753" v="899" actId="1076"/>
        <pc:sldMkLst>
          <pc:docMk/>
          <pc:sldMk cId="0" sldId="6779"/>
        </pc:sldMkLst>
      </pc:sldChg>
      <pc:sldChg chg="addSp modSp">
        <pc:chgData name="Pui Yee Lai" userId="aa71e46c-068d-4980-875c-d2948370ce63" providerId="ADAL" clId="{8A7F84DF-61B9-44BE-A073-52B68E936160}" dt="2025-03-04T03:58:27.367" v="1335"/>
        <pc:sldMkLst>
          <pc:docMk/>
          <pc:sldMk cId="0" sldId="6780"/>
        </pc:sldMkLst>
      </pc:sldChg>
      <pc:sldChg chg="addSp modSp mod">
        <pc:chgData name="Pui Yee Lai" userId="aa71e46c-068d-4980-875c-d2948370ce63" providerId="ADAL" clId="{8A7F84DF-61B9-44BE-A073-52B68E936160}" dt="2025-03-04T03:58:33.701" v="1336"/>
        <pc:sldMkLst>
          <pc:docMk/>
          <pc:sldMk cId="0" sldId="6782"/>
        </pc:sldMkLst>
      </pc:sldChg>
      <pc:sldChg chg="addSp modSp mod">
        <pc:chgData name="Pui Yee Lai" userId="aa71e46c-068d-4980-875c-d2948370ce63" providerId="ADAL" clId="{8A7F84DF-61B9-44BE-A073-52B68E936160}" dt="2025-03-04T03:58:36.811" v="1337"/>
        <pc:sldMkLst>
          <pc:docMk/>
          <pc:sldMk cId="0" sldId="6783"/>
        </pc:sldMkLst>
      </pc:sldChg>
      <pc:sldChg chg="addSp modSp mod">
        <pc:chgData name="Pui Yee Lai" userId="aa71e46c-068d-4980-875c-d2948370ce63" providerId="ADAL" clId="{8A7F84DF-61B9-44BE-A073-52B68E936160}" dt="2025-03-04T03:58:39.022" v="1338"/>
        <pc:sldMkLst>
          <pc:docMk/>
          <pc:sldMk cId="0" sldId="6784"/>
        </pc:sldMkLst>
      </pc:sldChg>
      <pc:sldChg chg="addSp modSp mod">
        <pc:chgData name="Pui Yee Lai" userId="aa71e46c-068d-4980-875c-d2948370ce63" providerId="ADAL" clId="{8A7F84DF-61B9-44BE-A073-52B68E936160}" dt="2025-03-04T03:58:41.231" v="1339"/>
        <pc:sldMkLst>
          <pc:docMk/>
          <pc:sldMk cId="0" sldId="6785"/>
        </pc:sldMkLst>
      </pc:sldChg>
      <pc:sldChg chg="addSp modSp mod">
        <pc:chgData name="Pui Yee Lai" userId="aa71e46c-068d-4980-875c-d2948370ce63" providerId="ADAL" clId="{8A7F84DF-61B9-44BE-A073-52B68E936160}" dt="2025-03-04T03:58:43.682" v="1340"/>
        <pc:sldMkLst>
          <pc:docMk/>
          <pc:sldMk cId="0" sldId="6786"/>
        </pc:sldMkLst>
      </pc:sldChg>
      <pc:sldChg chg="addSp modSp mod">
        <pc:chgData name="Pui Yee Lai" userId="aa71e46c-068d-4980-875c-d2948370ce63" providerId="ADAL" clId="{8A7F84DF-61B9-44BE-A073-52B68E936160}" dt="2025-03-03T06:47:29.490" v="911" actId="1076"/>
        <pc:sldMkLst>
          <pc:docMk/>
          <pc:sldMk cId="0" sldId="6787"/>
        </pc:sldMkLst>
      </pc:sldChg>
      <pc:sldChg chg="addSp modSp mod">
        <pc:chgData name="Pui Yee Lai" userId="aa71e46c-068d-4980-875c-d2948370ce63" providerId="ADAL" clId="{8A7F84DF-61B9-44BE-A073-52B68E936160}" dt="2025-03-04T04:09:13.349" v="1439"/>
        <pc:sldMkLst>
          <pc:docMk/>
          <pc:sldMk cId="0" sldId="6788"/>
        </pc:sldMkLst>
      </pc:sldChg>
      <pc:sldChg chg="addSp modSp">
        <pc:chgData name="Pui Yee Lai" userId="aa71e46c-068d-4980-875c-d2948370ce63" providerId="ADAL" clId="{8A7F84DF-61B9-44BE-A073-52B68E936160}" dt="2025-03-03T06:47:37.899" v="914"/>
        <pc:sldMkLst>
          <pc:docMk/>
          <pc:sldMk cId="0" sldId="6789"/>
        </pc:sldMkLst>
      </pc:sldChg>
      <pc:sldChg chg="addSp modSp">
        <pc:chgData name="Pui Yee Lai" userId="aa71e46c-068d-4980-875c-d2948370ce63" providerId="ADAL" clId="{8A7F84DF-61B9-44BE-A073-52B68E936160}" dt="2025-03-03T06:47:40.690" v="915"/>
        <pc:sldMkLst>
          <pc:docMk/>
          <pc:sldMk cId="0" sldId="6790"/>
        </pc:sldMkLst>
      </pc:sldChg>
      <pc:sldChg chg="addSp modSp">
        <pc:chgData name="Pui Yee Lai" userId="aa71e46c-068d-4980-875c-d2948370ce63" providerId="ADAL" clId="{8A7F84DF-61B9-44BE-A073-52B68E936160}" dt="2025-03-03T06:47:44.371" v="916"/>
        <pc:sldMkLst>
          <pc:docMk/>
          <pc:sldMk cId="0" sldId="6791"/>
        </pc:sldMkLst>
      </pc:sldChg>
      <pc:sldChg chg="addSp modSp mod">
        <pc:chgData name="Pui Yee Lai" userId="aa71e46c-068d-4980-875c-d2948370ce63" providerId="ADAL" clId="{8A7F84DF-61B9-44BE-A073-52B68E936160}" dt="2025-03-03T06:47:51.840" v="918" actId="1076"/>
        <pc:sldMkLst>
          <pc:docMk/>
          <pc:sldMk cId="0" sldId="6792"/>
        </pc:sldMkLst>
      </pc:sldChg>
      <pc:sldChg chg="addSp modSp mod">
        <pc:chgData name="Pui Yee Lai" userId="aa71e46c-068d-4980-875c-d2948370ce63" providerId="ADAL" clId="{8A7F84DF-61B9-44BE-A073-52B68E936160}" dt="2025-03-03T06:47:56.600" v="920" actId="1076"/>
        <pc:sldMkLst>
          <pc:docMk/>
          <pc:sldMk cId="0" sldId="6793"/>
        </pc:sldMkLst>
      </pc:sldChg>
      <pc:sldChg chg="addSp modSp mod">
        <pc:chgData name="Pui Yee Lai" userId="aa71e46c-068d-4980-875c-d2948370ce63" providerId="ADAL" clId="{8A7F84DF-61B9-44BE-A073-52B68E936160}" dt="2025-03-04T03:58:55.411" v="1341"/>
        <pc:sldMkLst>
          <pc:docMk/>
          <pc:sldMk cId="0" sldId="6794"/>
        </pc:sldMkLst>
      </pc:sldChg>
      <pc:sldChg chg="addSp modSp mod">
        <pc:chgData name="Pui Yee Lai" userId="aa71e46c-068d-4980-875c-d2948370ce63" providerId="ADAL" clId="{8A7F84DF-61B9-44BE-A073-52B68E936160}" dt="2025-03-03T06:48:14.368" v="926" actId="1076"/>
        <pc:sldMkLst>
          <pc:docMk/>
          <pc:sldMk cId="0" sldId="6795"/>
        </pc:sldMkLst>
      </pc:sldChg>
      <pc:sldChg chg="addSp modSp mod">
        <pc:chgData name="Pui Yee Lai" userId="aa71e46c-068d-4980-875c-d2948370ce63" providerId="ADAL" clId="{8A7F84DF-61B9-44BE-A073-52B68E936160}" dt="2025-03-04T03:58:59.702" v="1342"/>
        <pc:sldMkLst>
          <pc:docMk/>
          <pc:sldMk cId="0" sldId="6796"/>
        </pc:sldMkLst>
      </pc:sldChg>
      <pc:sldChg chg="addSp modSp mod">
        <pc:chgData name="Pui Yee Lai" userId="aa71e46c-068d-4980-875c-d2948370ce63" providerId="ADAL" clId="{8A7F84DF-61B9-44BE-A073-52B68E936160}" dt="2025-03-03T06:48:27.628" v="930" actId="1076"/>
        <pc:sldMkLst>
          <pc:docMk/>
          <pc:sldMk cId="0" sldId="6797"/>
        </pc:sldMkLst>
      </pc:sldChg>
      <pc:sldChg chg="addSp modSp mod">
        <pc:chgData name="Pui Yee Lai" userId="aa71e46c-068d-4980-875c-d2948370ce63" providerId="ADAL" clId="{8A7F84DF-61B9-44BE-A073-52B68E936160}" dt="2025-03-04T04:09:29.501" v="1440"/>
        <pc:sldMkLst>
          <pc:docMk/>
          <pc:sldMk cId="0" sldId="6798"/>
        </pc:sldMkLst>
      </pc:sldChg>
      <pc:sldChg chg="addSp modSp mod">
        <pc:chgData name="Pui Yee Lai" userId="aa71e46c-068d-4980-875c-d2948370ce63" providerId="ADAL" clId="{8A7F84DF-61B9-44BE-A073-52B68E936160}" dt="2025-03-04T03:59:24.275" v="1344" actId="29295"/>
        <pc:sldMkLst>
          <pc:docMk/>
          <pc:sldMk cId="0" sldId="6799"/>
        </pc:sldMkLst>
      </pc:sldChg>
      <pc:sldChg chg="addSp modSp mod">
        <pc:chgData name="Pui Yee Lai" userId="aa71e46c-068d-4980-875c-d2948370ce63" providerId="ADAL" clId="{8A7F84DF-61B9-44BE-A073-52B68E936160}" dt="2025-03-03T06:48:44.842" v="936" actId="1076"/>
        <pc:sldMkLst>
          <pc:docMk/>
          <pc:sldMk cId="0" sldId="6800"/>
        </pc:sldMkLst>
      </pc:sldChg>
      <pc:sldChg chg="addSp modSp mod">
        <pc:chgData name="Pui Yee Lai" userId="aa71e46c-068d-4980-875c-d2948370ce63" providerId="ADAL" clId="{8A7F84DF-61B9-44BE-A073-52B68E936160}" dt="2025-03-04T03:59:33.393" v="1345"/>
        <pc:sldMkLst>
          <pc:docMk/>
          <pc:sldMk cId="0" sldId="6801"/>
        </pc:sldMkLst>
      </pc:sldChg>
      <pc:sldChg chg="addSp modSp">
        <pc:chgData name="Pui Yee Lai" userId="aa71e46c-068d-4980-875c-d2948370ce63" providerId="ADAL" clId="{8A7F84DF-61B9-44BE-A073-52B68E936160}" dt="2025-03-04T04:09:39.637" v="1441"/>
        <pc:sldMkLst>
          <pc:docMk/>
          <pc:sldMk cId="0" sldId="6802"/>
        </pc:sldMkLst>
      </pc:sldChg>
      <pc:sldChg chg="addSp modSp">
        <pc:chgData name="Pui Yee Lai" userId="aa71e46c-068d-4980-875c-d2948370ce63" providerId="ADAL" clId="{8A7F84DF-61B9-44BE-A073-52B68E936160}" dt="2025-03-03T06:48:55.276" v="940"/>
        <pc:sldMkLst>
          <pc:docMk/>
          <pc:sldMk cId="0" sldId="6803"/>
        </pc:sldMkLst>
      </pc:sldChg>
      <pc:sldChg chg="addSp modSp">
        <pc:chgData name="Pui Yee Lai" userId="aa71e46c-068d-4980-875c-d2948370ce63" providerId="ADAL" clId="{8A7F84DF-61B9-44BE-A073-52B68E936160}" dt="2025-03-04T03:59:38.918" v="1346"/>
        <pc:sldMkLst>
          <pc:docMk/>
          <pc:sldMk cId="0" sldId="6804"/>
        </pc:sldMkLst>
      </pc:sldChg>
      <pc:sldChg chg="addSp modSp mod">
        <pc:chgData name="Pui Yee Lai" userId="aa71e46c-068d-4980-875c-d2948370ce63" providerId="ADAL" clId="{8A7F84DF-61B9-44BE-A073-52B68E936160}" dt="2025-03-04T03:59:42.878" v="1347"/>
        <pc:sldMkLst>
          <pc:docMk/>
          <pc:sldMk cId="0" sldId="6805"/>
        </pc:sldMkLst>
      </pc:sldChg>
      <pc:sldChg chg="addSp modSp mod">
        <pc:chgData name="Pui Yee Lai" userId="aa71e46c-068d-4980-875c-d2948370ce63" providerId="ADAL" clId="{8A7F84DF-61B9-44BE-A073-52B68E936160}" dt="2025-03-04T03:59:46.330" v="1348"/>
        <pc:sldMkLst>
          <pc:docMk/>
          <pc:sldMk cId="0" sldId="6806"/>
        </pc:sldMkLst>
      </pc:sldChg>
      <pc:sldChg chg="addSp modSp mod">
        <pc:chgData name="Pui Yee Lai" userId="aa71e46c-068d-4980-875c-d2948370ce63" providerId="ADAL" clId="{8A7F84DF-61B9-44BE-A073-52B68E936160}" dt="2025-03-04T03:59:48.787" v="1349"/>
        <pc:sldMkLst>
          <pc:docMk/>
          <pc:sldMk cId="0" sldId="6807"/>
        </pc:sldMkLst>
      </pc:sldChg>
      <pc:sldChg chg="addSp modSp mod">
        <pc:chgData name="Pui Yee Lai" userId="aa71e46c-068d-4980-875c-d2948370ce63" providerId="ADAL" clId="{8A7F84DF-61B9-44BE-A073-52B68E936160}" dt="2025-03-03T06:49:27.036" v="949" actId="207"/>
        <pc:sldMkLst>
          <pc:docMk/>
          <pc:sldMk cId="0" sldId="6808"/>
        </pc:sldMkLst>
      </pc:sldChg>
      <pc:sldChg chg="addSp modSp">
        <pc:chgData name="Pui Yee Lai" userId="aa71e46c-068d-4980-875c-d2948370ce63" providerId="ADAL" clId="{8A7F84DF-61B9-44BE-A073-52B68E936160}" dt="2025-03-04T03:59:54.415" v="1350"/>
        <pc:sldMkLst>
          <pc:docMk/>
          <pc:sldMk cId="0" sldId="6809"/>
        </pc:sldMkLst>
      </pc:sldChg>
      <pc:sldChg chg="addSp modSp mod">
        <pc:chgData name="Pui Yee Lai" userId="aa71e46c-068d-4980-875c-d2948370ce63" providerId="ADAL" clId="{8A7F84DF-61B9-44BE-A073-52B68E936160}" dt="2025-03-04T03:59:59.709" v="1351"/>
        <pc:sldMkLst>
          <pc:docMk/>
          <pc:sldMk cId="245096031" sldId="6810"/>
        </pc:sldMkLst>
      </pc:sldChg>
      <pc:sldChg chg="addSp modSp mod">
        <pc:chgData name="Pui Yee Lai" userId="aa71e46c-068d-4980-875c-d2948370ce63" providerId="ADAL" clId="{8A7F84DF-61B9-44BE-A073-52B68E936160}" dt="2025-03-04T04:00:04.624" v="1352"/>
        <pc:sldMkLst>
          <pc:docMk/>
          <pc:sldMk cId="164802963" sldId="6811"/>
        </pc:sldMkLst>
      </pc:sldChg>
      <pc:sldChg chg="addSp modSp mod">
        <pc:chgData name="Pui Yee Lai" userId="aa71e46c-068d-4980-875c-d2948370ce63" providerId="ADAL" clId="{8A7F84DF-61B9-44BE-A073-52B68E936160}" dt="2025-03-04T04:09:56.739" v="1442"/>
        <pc:sldMkLst>
          <pc:docMk/>
          <pc:sldMk cId="1178302914" sldId="6812"/>
        </pc:sldMkLst>
      </pc:sldChg>
      <pc:sldChg chg="addSp modSp mod">
        <pc:chgData name="Pui Yee Lai" userId="aa71e46c-068d-4980-875c-d2948370ce63" providerId="ADAL" clId="{8A7F84DF-61B9-44BE-A073-52B68E936160}" dt="2025-03-04T04:00:08.909" v="1353"/>
        <pc:sldMkLst>
          <pc:docMk/>
          <pc:sldMk cId="823946377" sldId="6813"/>
        </pc:sldMkLst>
      </pc:sldChg>
      <pc:sldChg chg="addSp modSp">
        <pc:chgData name="Pui Yee Lai" userId="aa71e46c-068d-4980-875c-d2948370ce63" providerId="ADAL" clId="{8A7F84DF-61B9-44BE-A073-52B68E936160}" dt="2025-03-04T04:02:52.327" v="1388"/>
        <pc:sldMkLst>
          <pc:docMk/>
          <pc:sldMk cId="1664977487" sldId="16142796"/>
        </pc:sldMkLst>
      </pc:sldChg>
      <pc:sldChg chg="addSp modSp">
        <pc:chgData name="Pui Yee Lai" userId="aa71e46c-068d-4980-875c-d2948370ce63" providerId="ADAL" clId="{8A7F84DF-61B9-44BE-A073-52B68E936160}" dt="2025-03-03T06:59:24.213" v="1080"/>
        <pc:sldMkLst>
          <pc:docMk/>
          <pc:sldMk cId="1705452605" sldId="1881839063"/>
        </pc:sldMkLst>
      </pc:sldChg>
      <pc:sldChg chg="addSp modSp">
        <pc:chgData name="Pui Yee Lai" userId="aa71e46c-068d-4980-875c-d2948370ce63" providerId="ADAL" clId="{8A7F84DF-61B9-44BE-A073-52B68E936160}" dt="2025-03-04T04:03:56.799" v="1406"/>
        <pc:sldMkLst>
          <pc:docMk/>
          <pc:sldMk cId="1610714212" sldId="1881839065"/>
        </pc:sldMkLst>
      </pc:sldChg>
      <pc:sldChg chg="addSp modSp">
        <pc:chgData name="Pui Yee Lai" userId="aa71e46c-068d-4980-875c-d2948370ce63" providerId="ADAL" clId="{8A7F84DF-61B9-44BE-A073-52B68E936160}" dt="2025-03-03T06:59:21.686" v="1079"/>
        <pc:sldMkLst>
          <pc:docMk/>
          <pc:sldMk cId="4251098130" sldId="1881839069"/>
        </pc:sldMkLst>
      </pc:sldChg>
      <pc:sldChg chg="addSp modSp">
        <pc:chgData name="Pui Yee Lai" userId="aa71e46c-068d-4980-875c-d2948370ce63" providerId="ADAL" clId="{8A7F84DF-61B9-44BE-A073-52B68E936160}" dt="2025-03-04T04:04:11.588" v="1411"/>
        <pc:sldMkLst>
          <pc:docMk/>
          <pc:sldMk cId="2822707521" sldId="1881839070"/>
        </pc:sldMkLst>
      </pc:sldChg>
      <pc:sldChg chg="addSp modSp">
        <pc:chgData name="Pui Yee Lai" userId="aa71e46c-068d-4980-875c-d2948370ce63" providerId="ADAL" clId="{8A7F84DF-61B9-44BE-A073-52B68E936160}" dt="2025-03-04T04:04:16.565" v="1413"/>
        <pc:sldMkLst>
          <pc:docMk/>
          <pc:sldMk cId="3547498759" sldId="1881839071"/>
        </pc:sldMkLst>
      </pc:sldChg>
      <pc:sldChg chg="addSp modSp">
        <pc:chgData name="Pui Yee Lai" userId="aa71e46c-068d-4980-875c-d2948370ce63" providerId="ADAL" clId="{8A7F84DF-61B9-44BE-A073-52B68E936160}" dt="2025-03-04T04:04:14.648" v="1412"/>
        <pc:sldMkLst>
          <pc:docMk/>
          <pc:sldMk cId="3378239815" sldId="1881839072"/>
        </pc:sldMkLst>
      </pc:sldChg>
      <pc:sldChg chg="addSp modSp">
        <pc:chgData name="Pui Yee Lai" userId="aa71e46c-068d-4980-875c-d2948370ce63" providerId="ADAL" clId="{8A7F84DF-61B9-44BE-A073-52B68E936160}" dt="2025-03-04T04:04:08.829" v="1410"/>
        <pc:sldMkLst>
          <pc:docMk/>
          <pc:sldMk cId="1407401279" sldId="1881839073"/>
        </pc:sldMkLst>
      </pc:sldChg>
      <pc:sldChg chg="addSp modSp">
        <pc:chgData name="Pui Yee Lai" userId="aa71e46c-068d-4980-875c-d2948370ce63" providerId="ADAL" clId="{8A7F84DF-61B9-44BE-A073-52B68E936160}" dt="2025-03-04T04:04:02.350" v="1408"/>
        <pc:sldMkLst>
          <pc:docMk/>
          <pc:sldMk cId="1815359780" sldId="1881839075"/>
        </pc:sldMkLst>
      </pc:sldChg>
      <pc:sldChg chg="addSp modSp">
        <pc:chgData name="Pui Yee Lai" userId="aa71e46c-068d-4980-875c-d2948370ce63" providerId="ADAL" clId="{8A7F84DF-61B9-44BE-A073-52B68E936160}" dt="2025-03-03T06:59:00.764" v="1074"/>
        <pc:sldMkLst>
          <pc:docMk/>
          <pc:sldMk cId="3335603741" sldId="1881839078"/>
        </pc:sldMkLst>
      </pc:sldChg>
      <pc:sldChg chg="addSp modSp">
        <pc:chgData name="Pui Yee Lai" userId="aa71e46c-068d-4980-875c-d2948370ce63" providerId="ADAL" clId="{8A7F84DF-61B9-44BE-A073-52B68E936160}" dt="2025-03-03T06:59:02.835" v="1075"/>
        <pc:sldMkLst>
          <pc:docMk/>
          <pc:sldMk cId="3052637137" sldId="1881839079"/>
        </pc:sldMkLst>
      </pc:sldChg>
      <pc:sldChg chg="addSp modSp mod">
        <pc:chgData name="Pui Yee Lai" userId="aa71e46c-068d-4980-875c-d2948370ce63" providerId="ADAL" clId="{8A7F84DF-61B9-44BE-A073-52B68E936160}" dt="2025-03-04T04:03:05.487" v="1391"/>
        <pc:sldMkLst>
          <pc:docMk/>
          <pc:sldMk cId="1054315538" sldId="2146849036"/>
        </pc:sldMkLst>
      </pc:sldChg>
      <pc:sldChg chg="addSp modSp">
        <pc:chgData name="Pui Yee Lai" userId="aa71e46c-068d-4980-875c-d2948370ce63" providerId="ADAL" clId="{8A7F84DF-61B9-44BE-A073-52B68E936160}" dt="2025-03-04T04:01:42.245" v="1370"/>
        <pc:sldMkLst>
          <pc:docMk/>
          <pc:sldMk cId="3794235995" sldId="2147469089"/>
        </pc:sldMkLst>
      </pc:sldChg>
      <pc:sldChg chg="addSp modSp">
        <pc:chgData name="Pui Yee Lai" userId="aa71e46c-068d-4980-875c-d2948370ce63" providerId="ADAL" clId="{8A7F84DF-61B9-44BE-A073-52B68E936160}" dt="2025-03-04T04:01:44.860" v="1371"/>
        <pc:sldMkLst>
          <pc:docMk/>
          <pc:sldMk cId="3247249494" sldId="2147469090"/>
        </pc:sldMkLst>
      </pc:sldChg>
      <pc:sldChg chg="addSp modSp mod ord">
        <pc:chgData name="Pui Yee Lai" userId="aa71e46c-068d-4980-875c-d2948370ce63" providerId="ADAL" clId="{8A7F84DF-61B9-44BE-A073-52B68E936160}" dt="2025-03-04T04:02:09.031" v="1380"/>
        <pc:sldMkLst>
          <pc:docMk/>
          <pc:sldMk cId="957563282" sldId="2147469091"/>
        </pc:sldMkLst>
      </pc:sldChg>
      <pc:sldChg chg="addSp modSp mod ord">
        <pc:chgData name="Pui Yee Lai" userId="aa71e46c-068d-4980-875c-d2948370ce63" providerId="ADAL" clId="{8A7F84DF-61B9-44BE-A073-52B68E936160}" dt="2025-03-04T04:02:11.669" v="1381"/>
        <pc:sldMkLst>
          <pc:docMk/>
          <pc:sldMk cId="3459094685" sldId="2147469092"/>
        </pc:sldMkLst>
      </pc:sldChg>
      <pc:sldChg chg="addSp modSp mod ord">
        <pc:chgData name="Pui Yee Lai" userId="aa71e46c-068d-4980-875c-d2948370ce63" providerId="ADAL" clId="{8A7F84DF-61B9-44BE-A073-52B68E936160}" dt="2025-03-04T04:02:13.441" v="1382"/>
        <pc:sldMkLst>
          <pc:docMk/>
          <pc:sldMk cId="55066743" sldId="2147469093"/>
        </pc:sldMkLst>
      </pc:sldChg>
      <pc:sldChg chg="addSp modSp mod ord">
        <pc:chgData name="Pui Yee Lai" userId="aa71e46c-068d-4980-875c-d2948370ce63" providerId="ADAL" clId="{8A7F84DF-61B9-44BE-A073-52B68E936160}" dt="2025-03-04T04:02:15.481" v="1383"/>
        <pc:sldMkLst>
          <pc:docMk/>
          <pc:sldMk cId="3166627381" sldId="2147469100"/>
        </pc:sldMkLst>
      </pc:sldChg>
      <pc:sldChg chg="addSp modSp mod">
        <pc:chgData name="Pui Yee Lai" userId="aa71e46c-068d-4980-875c-d2948370ce63" providerId="ADAL" clId="{8A7F84DF-61B9-44BE-A073-52B68E936160}" dt="2025-03-04T04:01:49.286" v="1373"/>
        <pc:sldMkLst>
          <pc:docMk/>
          <pc:sldMk cId="1107502644" sldId="2147469101"/>
        </pc:sldMkLst>
      </pc:sldChg>
      <pc:sldChg chg="addSp modSp">
        <pc:chgData name="Pui Yee Lai" userId="aa71e46c-068d-4980-875c-d2948370ce63" providerId="ADAL" clId="{8A7F84DF-61B9-44BE-A073-52B68E936160}" dt="2025-03-04T04:01:47.104" v="1372"/>
        <pc:sldMkLst>
          <pc:docMk/>
          <pc:sldMk cId="1943401316" sldId="2147469102"/>
        </pc:sldMkLst>
      </pc:sldChg>
      <pc:sldChg chg="addSp modSp mod">
        <pc:chgData name="Pui Yee Lai" userId="aa71e46c-068d-4980-875c-d2948370ce63" providerId="ADAL" clId="{8A7F84DF-61B9-44BE-A073-52B68E936160}" dt="2025-03-04T04:01:53.823" v="1375"/>
        <pc:sldMkLst>
          <pc:docMk/>
          <pc:sldMk cId="2998460369" sldId="2147469104"/>
        </pc:sldMkLst>
      </pc:sldChg>
      <pc:sldChg chg="addSp modSp mod">
        <pc:chgData name="Pui Yee Lai" userId="aa71e46c-068d-4980-875c-d2948370ce63" providerId="ADAL" clId="{8A7F84DF-61B9-44BE-A073-52B68E936160}" dt="2025-03-04T04:01:51.642" v="1374"/>
        <pc:sldMkLst>
          <pc:docMk/>
          <pc:sldMk cId="1978054652" sldId="2147469105"/>
        </pc:sldMkLst>
      </pc:sldChg>
      <pc:sldChg chg="addSp modSp mod">
        <pc:chgData name="Pui Yee Lai" userId="aa71e46c-068d-4980-875c-d2948370ce63" providerId="ADAL" clId="{8A7F84DF-61B9-44BE-A073-52B68E936160}" dt="2025-03-04T04:00:11.374" v="1354"/>
        <pc:sldMkLst>
          <pc:docMk/>
          <pc:sldMk cId="1406049500" sldId="2147469106"/>
        </pc:sldMkLst>
      </pc:sldChg>
      <pc:sldChg chg="addSp modSp mod">
        <pc:chgData name="Pui Yee Lai" userId="aa71e46c-068d-4980-875c-d2948370ce63" providerId="ADAL" clId="{8A7F84DF-61B9-44BE-A073-52B68E936160}" dt="2025-03-04T04:01:24.009" v="1367"/>
        <pc:sldMkLst>
          <pc:docMk/>
          <pc:sldMk cId="3209336491" sldId="2147469107"/>
        </pc:sldMkLst>
      </pc:sldChg>
      <pc:sldChg chg="addSp modSp mod">
        <pc:chgData name="Pui Yee Lai" userId="aa71e46c-068d-4980-875c-d2948370ce63" providerId="ADAL" clId="{8A7F84DF-61B9-44BE-A073-52B68E936160}" dt="2025-03-04T04:01:29.050" v="1368"/>
        <pc:sldMkLst>
          <pc:docMk/>
          <pc:sldMk cId="2429985900" sldId="2147469108"/>
        </pc:sldMkLst>
      </pc:sldChg>
      <pc:sldChg chg="addSp modSp">
        <pc:chgData name="Pui Yee Lai" userId="aa71e46c-068d-4980-875c-d2948370ce63" providerId="ADAL" clId="{8A7F84DF-61B9-44BE-A073-52B68E936160}" dt="2025-03-04T04:01:32.200" v="1369"/>
        <pc:sldMkLst>
          <pc:docMk/>
          <pc:sldMk cId="393283379" sldId="2147469109"/>
        </pc:sldMkLst>
      </pc:sldChg>
      <pc:sldChg chg="addSp modSp">
        <pc:chgData name="Pui Yee Lai" userId="aa71e46c-068d-4980-875c-d2948370ce63" providerId="ADAL" clId="{8A7F84DF-61B9-44BE-A073-52B68E936160}" dt="2025-03-03T06:51:17.230" v="974"/>
        <pc:sldMkLst>
          <pc:docMk/>
          <pc:sldMk cId="1559023250" sldId="2147469110"/>
        </pc:sldMkLst>
      </pc:sldChg>
      <pc:sldChg chg="addSp delSp modSp mod">
        <pc:chgData name="Pui Yee Lai" userId="aa71e46c-068d-4980-875c-d2948370ce63" providerId="ADAL" clId="{8A7F84DF-61B9-44BE-A073-52B68E936160}" dt="2025-03-04T04:10:26.903" v="1444"/>
        <pc:sldMkLst>
          <pc:docMk/>
          <pc:sldMk cId="2091993113" sldId="2147469111"/>
        </pc:sldMkLst>
      </pc:sldChg>
      <pc:sldChg chg="addSp modSp ord">
        <pc:chgData name="Pui Yee Lai" userId="aa71e46c-068d-4980-875c-d2948370ce63" providerId="ADAL" clId="{8A7F84DF-61B9-44BE-A073-52B68E936160}" dt="2025-03-03T06:50:22.639" v="962"/>
        <pc:sldMkLst>
          <pc:docMk/>
          <pc:sldMk cId="0" sldId="2147469112"/>
        </pc:sldMkLst>
      </pc:sldChg>
      <pc:sldChg chg="addSp modSp ord">
        <pc:chgData name="Pui Yee Lai" userId="aa71e46c-068d-4980-875c-d2948370ce63" providerId="ADAL" clId="{8A7F84DF-61B9-44BE-A073-52B68E936160}" dt="2025-03-03T06:50:24.734" v="963"/>
        <pc:sldMkLst>
          <pc:docMk/>
          <pc:sldMk cId="0" sldId="2147469113"/>
        </pc:sldMkLst>
      </pc:sldChg>
      <pc:sldChg chg="addSp modSp ord">
        <pc:chgData name="Pui Yee Lai" userId="aa71e46c-068d-4980-875c-d2948370ce63" providerId="ADAL" clId="{8A7F84DF-61B9-44BE-A073-52B68E936160}" dt="2025-03-04T04:00:18.296" v="1355"/>
        <pc:sldMkLst>
          <pc:docMk/>
          <pc:sldMk cId="1796950914" sldId="2147469114"/>
        </pc:sldMkLst>
      </pc:sldChg>
      <pc:sldChg chg="addSp modSp ord">
        <pc:chgData name="Pui Yee Lai" userId="aa71e46c-068d-4980-875c-d2948370ce63" providerId="ADAL" clId="{8A7F84DF-61B9-44BE-A073-52B68E936160}" dt="2025-03-04T04:00:22.472" v="1356"/>
        <pc:sldMkLst>
          <pc:docMk/>
          <pc:sldMk cId="3314267335" sldId="2147469115"/>
        </pc:sldMkLst>
      </pc:sldChg>
      <pc:sldChg chg="addSp modSp ord">
        <pc:chgData name="Pui Yee Lai" userId="aa71e46c-068d-4980-875c-d2948370ce63" providerId="ADAL" clId="{8A7F84DF-61B9-44BE-A073-52B68E936160}" dt="2025-03-04T04:10:09.540" v="1443"/>
        <pc:sldMkLst>
          <pc:docMk/>
          <pc:sldMk cId="2240181554" sldId="2147469116"/>
        </pc:sldMkLst>
      </pc:sldChg>
      <pc:sldChg chg="addSp modSp ord">
        <pc:chgData name="Pui Yee Lai" userId="aa71e46c-068d-4980-875c-d2948370ce63" providerId="ADAL" clId="{8A7F84DF-61B9-44BE-A073-52B68E936160}" dt="2025-03-03T06:50:34.427" v="967"/>
        <pc:sldMkLst>
          <pc:docMk/>
          <pc:sldMk cId="2779295991" sldId="2147469117"/>
        </pc:sldMkLst>
      </pc:sldChg>
      <pc:sldChg chg="addSp modSp mod">
        <pc:chgData name="Pui Yee Lai" userId="aa71e46c-068d-4980-875c-d2948370ce63" providerId="ADAL" clId="{8A7F84DF-61B9-44BE-A073-52B68E936160}" dt="2025-03-03T06:52:10.528" v="981" actId="207"/>
        <pc:sldMkLst>
          <pc:docMk/>
          <pc:sldMk cId="0" sldId="2147469118"/>
        </pc:sldMkLst>
      </pc:sldChg>
      <pc:sldChg chg="addSp modSp">
        <pc:chgData name="Pui Yee Lai" userId="aa71e46c-068d-4980-875c-d2948370ce63" providerId="ADAL" clId="{8A7F84DF-61B9-44BE-A073-52B68E936160}" dt="2025-03-03T06:52:14.763" v="982"/>
        <pc:sldMkLst>
          <pc:docMk/>
          <pc:sldMk cId="0" sldId="2147469119"/>
        </pc:sldMkLst>
      </pc:sldChg>
      <pc:sldChg chg="addSp modSp mod">
        <pc:chgData name="Pui Yee Lai" userId="aa71e46c-068d-4980-875c-d2948370ce63" providerId="ADAL" clId="{8A7F84DF-61B9-44BE-A073-52B68E936160}" dt="2025-03-04T04:01:56.304" v="1376"/>
        <pc:sldMkLst>
          <pc:docMk/>
          <pc:sldMk cId="2604149446" sldId="2147469120"/>
        </pc:sldMkLst>
      </pc:sldChg>
      <pc:sldChg chg="addSp modSp mod">
        <pc:chgData name="Pui Yee Lai" userId="aa71e46c-068d-4980-875c-d2948370ce63" providerId="ADAL" clId="{8A7F84DF-61B9-44BE-A073-52B68E936160}" dt="2025-03-04T04:01:58.471" v="1377"/>
        <pc:sldMkLst>
          <pc:docMk/>
          <pc:sldMk cId="2132769763" sldId="2147469121"/>
        </pc:sldMkLst>
      </pc:sldChg>
      <pc:sldChg chg="addSp modSp">
        <pc:chgData name="Pui Yee Lai" userId="aa71e46c-068d-4980-875c-d2948370ce63" providerId="ADAL" clId="{8A7F84DF-61B9-44BE-A073-52B68E936160}" dt="2025-03-03T06:54:27.961" v="1013"/>
        <pc:sldMkLst>
          <pc:docMk/>
          <pc:sldMk cId="0" sldId="2147469122"/>
        </pc:sldMkLst>
      </pc:sldChg>
      <pc:sldChg chg="addSp modSp">
        <pc:chgData name="Pui Yee Lai" userId="aa71e46c-068d-4980-875c-d2948370ce63" providerId="ADAL" clId="{8A7F84DF-61B9-44BE-A073-52B68E936160}" dt="2025-03-03T06:54:31.201" v="1014"/>
        <pc:sldMkLst>
          <pc:docMk/>
          <pc:sldMk cId="0" sldId="2147469123"/>
        </pc:sldMkLst>
      </pc:sldChg>
      <pc:sldChg chg="addSp modSp">
        <pc:chgData name="Pui Yee Lai" userId="aa71e46c-068d-4980-875c-d2948370ce63" providerId="ADAL" clId="{8A7F84DF-61B9-44BE-A073-52B68E936160}" dt="2025-03-04T04:10:55.258" v="1446"/>
        <pc:sldMkLst>
          <pc:docMk/>
          <pc:sldMk cId="2351898606" sldId="2147469124"/>
        </pc:sldMkLst>
      </pc:sldChg>
      <pc:sldChg chg="addSp modSp mod">
        <pc:chgData name="Pui Yee Lai" userId="aa71e46c-068d-4980-875c-d2948370ce63" providerId="ADAL" clId="{8A7F84DF-61B9-44BE-A073-52B68E936160}" dt="2025-03-03T06:55:17.185" v="1021" actId="1076"/>
        <pc:sldMkLst>
          <pc:docMk/>
          <pc:sldMk cId="3594776177" sldId="2147469125"/>
        </pc:sldMkLst>
      </pc:sldChg>
      <pc:sldChg chg="addSp modSp">
        <pc:chgData name="Pui Yee Lai" userId="aa71e46c-068d-4980-875c-d2948370ce63" providerId="ADAL" clId="{8A7F84DF-61B9-44BE-A073-52B68E936160}" dt="2025-03-03T06:55:22.817" v="1022"/>
        <pc:sldMkLst>
          <pc:docMk/>
          <pc:sldMk cId="733943251" sldId="2147469126"/>
        </pc:sldMkLst>
      </pc:sldChg>
      <pc:sldChg chg="addSp modSp">
        <pc:chgData name="Pui Yee Lai" userId="aa71e46c-068d-4980-875c-d2948370ce63" providerId="ADAL" clId="{8A7F84DF-61B9-44BE-A073-52B68E936160}" dt="2025-03-03T06:55:25.221" v="1023"/>
        <pc:sldMkLst>
          <pc:docMk/>
          <pc:sldMk cId="0" sldId="2147469127"/>
        </pc:sldMkLst>
      </pc:sldChg>
      <pc:sldChg chg="addSp modSp">
        <pc:chgData name="Pui Yee Lai" userId="aa71e46c-068d-4980-875c-d2948370ce63" providerId="ADAL" clId="{8A7F84DF-61B9-44BE-A073-52B68E936160}" dt="2025-03-03T06:55:27.118" v="1024"/>
        <pc:sldMkLst>
          <pc:docMk/>
          <pc:sldMk cId="0" sldId="2147469128"/>
        </pc:sldMkLst>
      </pc:sldChg>
      <pc:sldChg chg="addSp modSp mod">
        <pc:chgData name="Pui Yee Lai" userId="aa71e46c-068d-4980-875c-d2948370ce63" providerId="ADAL" clId="{8A7F84DF-61B9-44BE-A073-52B68E936160}" dt="2025-03-04T04:02:27.820" v="1384"/>
        <pc:sldMkLst>
          <pc:docMk/>
          <pc:sldMk cId="3561342338" sldId="2147469129"/>
        </pc:sldMkLst>
      </pc:sldChg>
      <pc:sldChg chg="addSp modSp mod">
        <pc:chgData name="Pui Yee Lai" userId="aa71e46c-068d-4980-875c-d2948370ce63" providerId="ADAL" clId="{8A7F84DF-61B9-44BE-A073-52B68E936160}" dt="2025-03-04T04:02:31.988" v="1385"/>
        <pc:sldMkLst>
          <pc:docMk/>
          <pc:sldMk cId="2108560245" sldId="2147469130"/>
        </pc:sldMkLst>
      </pc:sldChg>
      <pc:sldChg chg="addSp modSp mod">
        <pc:chgData name="Pui Yee Lai" userId="aa71e46c-068d-4980-875c-d2948370ce63" providerId="ADAL" clId="{8A7F84DF-61B9-44BE-A073-52B68E936160}" dt="2025-03-04T04:11:10.204" v="1447"/>
        <pc:sldMkLst>
          <pc:docMk/>
          <pc:sldMk cId="1846180823" sldId="2147469131"/>
        </pc:sldMkLst>
      </pc:sldChg>
      <pc:sldChg chg="addSp modSp mod">
        <pc:chgData name="Pui Yee Lai" userId="aa71e46c-068d-4980-875c-d2948370ce63" providerId="ADAL" clId="{8A7F84DF-61B9-44BE-A073-52B68E936160}" dt="2025-03-04T04:02:35.578" v="1386"/>
        <pc:sldMkLst>
          <pc:docMk/>
          <pc:sldMk cId="1006715979" sldId="2147469132"/>
        </pc:sldMkLst>
      </pc:sldChg>
      <pc:sldChg chg="addSp modSp mod">
        <pc:chgData name="Pui Yee Lai" userId="aa71e46c-068d-4980-875c-d2948370ce63" providerId="ADAL" clId="{8A7F84DF-61B9-44BE-A073-52B68E936160}" dt="2025-03-03T06:56:55.345" v="1038" actId="1076"/>
        <pc:sldMkLst>
          <pc:docMk/>
          <pc:sldMk cId="1705692988" sldId="2147469133"/>
        </pc:sldMkLst>
      </pc:sldChg>
      <pc:sldChg chg="addSp modSp ord">
        <pc:chgData name="Pui Yee Lai" userId="aa71e46c-068d-4980-875c-d2948370ce63" providerId="ADAL" clId="{8A7F84DF-61B9-44BE-A073-52B68E936160}" dt="2025-03-03T06:53:08.264" v="997"/>
        <pc:sldMkLst>
          <pc:docMk/>
          <pc:sldMk cId="0" sldId="2147469134"/>
        </pc:sldMkLst>
      </pc:sldChg>
      <pc:sldChg chg="addSp modSp ord">
        <pc:chgData name="Pui Yee Lai" userId="aa71e46c-068d-4980-875c-d2948370ce63" providerId="ADAL" clId="{8A7F84DF-61B9-44BE-A073-52B68E936160}" dt="2025-03-04T04:10:42.129" v="1445"/>
        <pc:sldMkLst>
          <pc:docMk/>
          <pc:sldMk cId="0" sldId="2147469135"/>
        </pc:sldMkLst>
      </pc:sldChg>
      <pc:sldChg chg="addSp modSp mod ord">
        <pc:chgData name="Pui Yee Lai" userId="aa71e46c-068d-4980-875c-d2948370ce63" providerId="ADAL" clId="{8A7F84DF-61B9-44BE-A073-52B68E936160}" dt="2025-03-04T04:02:03.963" v="1378"/>
        <pc:sldMkLst>
          <pc:docMk/>
          <pc:sldMk cId="94309730" sldId="2147469136"/>
        </pc:sldMkLst>
      </pc:sldChg>
      <pc:sldChg chg="addSp modSp mod ord">
        <pc:chgData name="Pui Yee Lai" userId="aa71e46c-068d-4980-875c-d2948370ce63" providerId="ADAL" clId="{8A7F84DF-61B9-44BE-A073-52B68E936160}" dt="2025-03-04T04:02:06.569" v="1379"/>
        <pc:sldMkLst>
          <pc:docMk/>
          <pc:sldMk cId="528570359" sldId="2147469137"/>
        </pc:sldMkLst>
      </pc:sldChg>
      <pc:sldChg chg="addSp modSp mod">
        <pc:chgData name="Pui Yee Lai" userId="aa71e46c-068d-4980-875c-d2948370ce63" providerId="ADAL" clId="{8A7F84DF-61B9-44BE-A073-52B68E936160}" dt="2025-03-03T07:02:24.683" v="1107" actId="207"/>
        <pc:sldMkLst>
          <pc:docMk/>
          <pc:sldMk cId="0" sldId="2147469138"/>
        </pc:sldMkLst>
      </pc:sldChg>
      <pc:sldChg chg="addSp modSp mod">
        <pc:chgData name="Pui Yee Lai" userId="aa71e46c-068d-4980-875c-d2948370ce63" providerId="ADAL" clId="{8A7F84DF-61B9-44BE-A073-52B68E936160}" dt="2025-03-04T04:02:48.426" v="1387"/>
        <pc:sldMkLst>
          <pc:docMk/>
          <pc:sldMk cId="0" sldId="2147469139"/>
        </pc:sldMkLst>
      </pc:sldChg>
      <pc:sldChg chg="addSp modSp">
        <pc:chgData name="Pui Yee Lai" userId="aa71e46c-068d-4980-875c-d2948370ce63" providerId="ADAL" clId="{8A7F84DF-61B9-44BE-A073-52B68E936160}" dt="2025-03-04T04:02:55.049" v="1389"/>
        <pc:sldMkLst>
          <pc:docMk/>
          <pc:sldMk cId="0" sldId="2147469140"/>
        </pc:sldMkLst>
      </pc:sldChg>
      <pc:sldChg chg="addSp modSp">
        <pc:chgData name="Pui Yee Lai" userId="aa71e46c-068d-4980-875c-d2948370ce63" providerId="ADAL" clId="{8A7F84DF-61B9-44BE-A073-52B68E936160}" dt="2025-03-03T06:57:22.961" v="1044"/>
        <pc:sldMkLst>
          <pc:docMk/>
          <pc:sldMk cId="0" sldId="2147469141"/>
        </pc:sldMkLst>
      </pc:sldChg>
      <pc:sldChg chg="addSp modSp mod">
        <pc:chgData name="Pui Yee Lai" userId="aa71e46c-068d-4980-875c-d2948370ce63" providerId="ADAL" clId="{8A7F84DF-61B9-44BE-A073-52B68E936160}" dt="2025-03-03T06:57:30.107" v="1046" actId="207"/>
        <pc:sldMkLst>
          <pc:docMk/>
          <pc:sldMk cId="0" sldId="2147469142"/>
        </pc:sldMkLst>
      </pc:sldChg>
      <pc:sldChg chg="addSp modSp">
        <pc:chgData name="Pui Yee Lai" userId="aa71e46c-068d-4980-875c-d2948370ce63" providerId="ADAL" clId="{8A7F84DF-61B9-44BE-A073-52B68E936160}" dt="2025-03-04T04:03:02.160" v="1390"/>
        <pc:sldMkLst>
          <pc:docMk/>
          <pc:sldMk cId="0" sldId="2147469143"/>
        </pc:sldMkLst>
      </pc:sldChg>
      <pc:sldChg chg="addSp modSp mod">
        <pc:chgData name="Pui Yee Lai" userId="aa71e46c-068d-4980-875c-d2948370ce63" providerId="ADAL" clId="{8A7F84DF-61B9-44BE-A073-52B68E936160}" dt="2025-03-04T04:03:08.639" v="1392"/>
        <pc:sldMkLst>
          <pc:docMk/>
          <pc:sldMk cId="48141268" sldId="2147469144"/>
        </pc:sldMkLst>
      </pc:sldChg>
      <pc:sldChg chg="addSp modSp mod">
        <pc:chgData name="Pui Yee Lai" userId="aa71e46c-068d-4980-875c-d2948370ce63" providerId="ADAL" clId="{8A7F84DF-61B9-44BE-A073-52B68E936160}" dt="2025-03-04T04:03:11.402" v="1393"/>
        <pc:sldMkLst>
          <pc:docMk/>
          <pc:sldMk cId="4069453378" sldId="2147469145"/>
        </pc:sldMkLst>
      </pc:sldChg>
      <pc:sldChg chg="addSp modSp mod">
        <pc:chgData name="Pui Yee Lai" userId="aa71e46c-068d-4980-875c-d2948370ce63" providerId="ADAL" clId="{8A7F84DF-61B9-44BE-A073-52B68E936160}" dt="2025-03-04T04:03:14.555" v="1394"/>
        <pc:sldMkLst>
          <pc:docMk/>
          <pc:sldMk cId="3845555117" sldId="2147469146"/>
        </pc:sldMkLst>
      </pc:sldChg>
      <pc:sldChg chg="addSp modSp mod">
        <pc:chgData name="Pui Yee Lai" userId="aa71e46c-068d-4980-875c-d2948370ce63" providerId="ADAL" clId="{8A7F84DF-61B9-44BE-A073-52B68E936160}" dt="2025-03-04T04:03:17.255" v="1395"/>
        <pc:sldMkLst>
          <pc:docMk/>
          <pc:sldMk cId="3396105563" sldId="2147469147"/>
        </pc:sldMkLst>
      </pc:sldChg>
      <pc:sldChg chg="addSp modSp">
        <pc:chgData name="Pui Yee Lai" userId="aa71e46c-068d-4980-875c-d2948370ce63" providerId="ADAL" clId="{8A7F84DF-61B9-44BE-A073-52B68E936160}" dt="2025-03-03T06:58:30.725" v="1062"/>
        <pc:sldMkLst>
          <pc:docMk/>
          <pc:sldMk cId="0" sldId="2147469148"/>
        </pc:sldMkLst>
      </pc:sldChg>
      <pc:sldChg chg="addSp modSp">
        <pc:chgData name="Pui Yee Lai" userId="aa71e46c-068d-4980-875c-d2948370ce63" providerId="ADAL" clId="{8A7F84DF-61B9-44BE-A073-52B68E936160}" dt="2025-03-04T04:03:24.007" v="1396"/>
        <pc:sldMkLst>
          <pc:docMk/>
          <pc:sldMk cId="1386767051" sldId="2147469149"/>
        </pc:sldMkLst>
      </pc:sldChg>
      <pc:sldChg chg="addSp modSp">
        <pc:chgData name="Pui Yee Lai" userId="aa71e46c-068d-4980-875c-d2948370ce63" providerId="ADAL" clId="{8A7F84DF-61B9-44BE-A073-52B68E936160}" dt="2025-03-04T04:03:27.274" v="1397"/>
        <pc:sldMkLst>
          <pc:docMk/>
          <pc:sldMk cId="1258695125" sldId="2147469150"/>
        </pc:sldMkLst>
      </pc:sldChg>
      <pc:sldChg chg="addSp modSp">
        <pc:chgData name="Pui Yee Lai" userId="aa71e46c-068d-4980-875c-d2948370ce63" providerId="ADAL" clId="{8A7F84DF-61B9-44BE-A073-52B68E936160}" dt="2025-03-04T04:03:29.792" v="1398"/>
        <pc:sldMkLst>
          <pc:docMk/>
          <pc:sldMk cId="4284256438" sldId="2147469151"/>
        </pc:sldMkLst>
      </pc:sldChg>
      <pc:sldChg chg="addSp modSp">
        <pc:chgData name="Pui Yee Lai" userId="aa71e46c-068d-4980-875c-d2948370ce63" providerId="ADAL" clId="{8A7F84DF-61B9-44BE-A073-52B68E936160}" dt="2025-03-04T04:03:32.730" v="1399"/>
        <pc:sldMkLst>
          <pc:docMk/>
          <pc:sldMk cId="1844205678" sldId="2147469152"/>
        </pc:sldMkLst>
      </pc:sldChg>
      <pc:sldChg chg="addSp modSp">
        <pc:chgData name="Pui Yee Lai" userId="aa71e46c-068d-4980-875c-d2948370ce63" providerId="ADAL" clId="{8A7F84DF-61B9-44BE-A073-52B68E936160}" dt="2025-03-04T04:03:35.033" v="1400"/>
        <pc:sldMkLst>
          <pc:docMk/>
          <pc:sldMk cId="1059961788" sldId="2147469153"/>
        </pc:sldMkLst>
      </pc:sldChg>
      <pc:sldChg chg="addSp modSp">
        <pc:chgData name="Pui Yee Lai" userId="aa71e46c-068d-4980-875c-d2948370ce63" providerId="ADAL" clId="{8A7F84DF-61B9-44BE-A073-52B68E936160}" dt="2025-03-04T04:03:37.414" v="1401"/>
        <pc:sldMkLst>
          <pc:docMk/>
          <pc:sldMk cId="4274616817" sldId="2147469154"/>
        </pc:sldMkLst>
      </pc:sldChg>
      <pc:sldChg chg="addSp modSp">
        <pc:chgData name="Pui Yee Lai" userId="aa71e46c-068d-4980-875c-d2948370ce63" providerId="ADAL" clId="{8A7F84DF-61B9-44BE-A073-52B68E936160}" dt="2025-03-04T04:03:39.750" v="1402"/>
        <pc:sldMkLst>
          <pc:docMk/>
          <pc:sldMk cId="1115748196" sldId="2147469155"/>
        </pc:sldMkLst>
      </pc:sldChg>
      <pc:sldChg chg="addSp modSp mod">
        <pc:chgData name="Pui Yee Lai" userId="aa71e46c-068d-4980-875c-d2948370ce63" providerId="ADAL" clId="{8A7F84DF-61B9-44BE-A073-52B68E936160}" dt="2025-03-04T04:03:41.962" v="1403"/>
        <pc:sldMkLst>
          <pc:docMk/>
          <pc:sldMk cId="1030147155" sldId="2147469156"/>
        </pc:sldMkLst>
      </pc:sldChg>
      <pc:sldChg chg="addSp modSp mod">
        <pc:chgData name="Pui Yee Lai" userId="aa71e46c-068d-4980-875c-d2948370ce63" providerId="ADAL" clId="{8A7F84DF-61B9-44BE-A073-52B68E936160}" dt="2025-03-04T04:03:44.194" v="1404"/>
        <pc:sldMkLst>
          <pc:docMk/>
          <pc:sldMk cId="3107493138" sldId="2147469157"/>
        </pc:sldMkLst>
      </pc:sldChg>
      <pc:sldChg chg="addSp modSp mod">
        <pc:chgData name="Pui Yee Lai" userId="aa71e46c-068d-4980-875c-d2948370ce63" providerId="ADAL" clId="{8A7F84DF-61B9-44BE-A073-52B68E936160}" dt="2025-03-03T06:59:12.003" v="1077" actId="207"/>
        <pc:sldMkLst>
          <pc:docMk/>
          <pc:sldMk cId="1812111381" sldId="2147469158"/>
        </pc:sldMkLst>
      </pc:sldChg>
      <pc:sldChg chg="addSp modSp">
        <pc:chgData name="Pui Yee Lai" userId="aa71e46c-068d-4980-875c-d2948370ce63" providerId="ADAL" clId="{8A7F84DF-61B9-44BE-A073-52B68E936160}" dt="2025-03-04T04:03:54.366" v="1405"/>
        <pc:sldMkLst>
          <pc:docMk/>
          <pc:sldMk cId="1598053677" sldId="2147469159"/>
        </pc:sldMkLst>
      </pc:sldChg>
      <pc:sldChg chg="addSp modSp">
        <pc:chgData name="Pui Yee Lai" userId="aa71e46c-068d-4980-875c-d2948370ce63" providerId="ADAL" clId="{8A7F84DF-61B9-44BE-A073-52B68E936160}" dt="2025-03-04T04:03:59.615" v="1407"/>
        <pc:sldMkLst>
          <pc:docMk/>
          <pc:sldMk cId="2108998049" sldId="2147469160"/>
        </pc:sldMkLst>
      </pc:sldChg>
      <pc:sldChg chg="addSp modSp">
        <pc:chgData name="Pui Yee Lai" userId="aa71e46c-068d-4980-875c-d2948370ce63" providerId="ADAL" clId="{8A7F84DF-61B9-44BE-A073-52B68E936160}" dt="2025-03-04T04:04:04.862" v="1409"/>
        <pc:sldMkLst>
          <pc:docMk/>
          <pc:sldMk cId="1215007368" sldId="2147469161"/>
        </pc:sldMkLst>
      </pc:sldChg>
      <pc:sldChg chg="addSp modSp">
        <pc:chgData name="Pui Yee Lai" userId="aa71e46c-068d-4980-875c-d2948370ce63" providerId="ADAL" clId="{8A7F84DF-61B9-44BE-A073-52B68E936160}" dt="2025-03-03T06:59:41.612" v="1090"/>
        <pc:sldMkLst>
          <pc:docMk/>
          <pc:sldMk cId="3894496044" sldId="2147469162"/>
        </pc:sldMkLst>
      </pc:sldChg>
      <pc:sldChg chg="addSp modSp add del mod">
        <pc:chgData name="Pui Yee Lai" userId="aa71e46c-068d-4980-875c-d2948370ce63" providerId="ADAL" clId="{8A7F84DF-61B9-44BE-A073-52B68E936160}" dt="2025-03-03T06:59:50.673" v="1092" actId="207"/>
        <pc:sldMkLst>
          <pc:docMk/>
          <pc:sldMk cId="786787949" sldId="2147469163"/>
        </pc:sldMkLst>
      </pc:sldChg>
      <pc:sldChg chg="addSp modSp add del">
        <pc:chgData name="Pui Yee Lai" userId="aa71e46c-068d-4980-875c-d2948370ce63" providerId="ADAL" clId="{8A7F84DF-61B9-44BE-A073-52B68E936160}" dt="2025-03-04T04:04:22.439" v="1414"/>
        <pc:sldMkLst>
          <pc:docMk/>
          <pc:sldMk cId="1697116918" sldId="2147469164"/>
        </pc:sldMkLst>
      </pc:sldChg>
      <pc:sldChg chg="addSp modSp add del mod">
        <pc:chgData name="Pui Yee Lai" userId="aa71e46c-068d-4980-875c-d2948370ce63" providerId="ADAL" clId="{8A7F84DF-61B9-44BE-A073-52B68E936160}" dt="2025-03-04T04:04:24.513" v="1415"/>
        <pc:sldMkLst>
          <pc:docMk/>
          <pc:sldMk cId="1017699870" sldId="2147469165"/>
        </pc:sldMkLst>
      </pc:sldChg>
      <pc:sldChg chg="addSp modSp add del mod">
        <pc:chgData name="Pui Yee Lai" userId="aa71e46c-068d-4980-875c-d2948370ce63" providerId="ADAL" clId="{8A7F84DF-61B9-44BE-A073-52B68E936160}" dt="2025-03-03T07:00:21.800" v="1099" actId="1076"/>
        <pc:sldMkLst>
          <pc:docMk/>
          <pc:sldMk cId="2655788777" sldId="2147469166"/>
        </pc:sldMkLst>
      </pc:sldChg>
      <pc:sldChg chg="addSp modSp add del mod">
        <pc:chgData name="Pui Yee Lai" userId="aa71e46c-068d-4980-875c-d2948370ce63" providerId="ADAL" clId="{8A7F84DF-61B9-44BE-A073-52B68E936160}" dt="2025-03-03T07:00:29.911" v="1101" actId="1076"/>
        <pc:sldMkLst>
          <pc:docMk/>
          <pc:sldMk cId="1760203152" sldId="2147469167"/>
        </pc:sldMkLst>
      </pc:sldChg>
      <pc:sldChg chg="addSp modSp add mod">
        <pc:chgData name="Pui Yee Lai" userId="aa71e46c-068d-4980-875c-d2948370ce63" providerId="ADAL" clId="{8A7F84DF-61B9-44BE-A073-52B68E936160}" dt="2025-03-03T07:01:38.805" v="1105" actId="1076"/>
        <pc:sldMkLst>
          <pc:docMk/>
          <pc:sldMk cId="2341119682" sldId="2147469168"/>
        </pc:sldMkLst>
      </pc:sldChg>
      <pc:sldChg chg="add del">
        <pc:chgData name="Pui Yee Lai" userId="aa71e46c-068d-4980-875c-d2948370ce63" providerId="ADAL" clId="{8A7F84DF-61B9-44BE-A073-52B68E936160}" dt="2025-02-27T04:25:10.728" v="7"/>
        <pc:sldMkLst>
          <pc:docMk/>
          <pc:sldMk cId="3316116536" sldId="2147469168"/>
        </pc:sldMkLst>
      </pc:sldChg>
      <pc:sldChg chg="add del">
        <pc:chgData name="Pui Yee Lai" userId="aa71e46c-068d-4980-875c-d2948370ce63" providerId="ADAL" clId="{8A7F84DF-61B9-44BE-A073-52B68E936160}" dt="2025-02-27T04:24:46.231" v="5" actId="47"/>
        <pc:sldMkLst>
          <pc:docMk/>
          <pc:sldMk cId="3774971234" sldId="2147469168"/>
        </pc:sldMkLst>
      </pc:sldChg>
      <pc:sldChg chg="modSp new del mod ord">
        <pc:chgData name="Pui Yee Lai" userId="aa71e46c-068d-4980-875c-d2948370ce63" providerId="ADAL" clId="{8A7F84DF-61B9-44BE-A073-52B68E936160}" dt="2025-03-03T04:06:38.082" v="51" actId="47"/>
        <pc:sldMkLst>
          <pc:docMk/>
          <pc:sldMk cId="233273571" sldId="2147469169"/>
        </pc:sldMkLst>
      </pc:sldChg>
      <pc:sldChg chg="new del">
        <pc:chgData name="Pui Yee Lai" userId="aa71e46c-068d-4980-875c-d2948370ce63" providerId="ADAL" clId="{8A7F84DF-61B9-44BE-A073-52B68E936160}" dt="2025-03-03T04:06:59.779" v="53" actId="680"/>
        <pc:sldMkLst>
          <pc:docMk/>
          <pc:sldMk cId="1645369460" sldId="2147469169"/>
        </pc:sldMkLst>
      </pc:sldChg>
      <pc:sldChg chg="new del">
        <pc:chgData name="Pui Yee Lai" userId="aa71e46c-068d-4980-875c-d2948370ce63" providerId="ADAL" clId="{8A7F84DF-61B9-44BE-A073-52B68E936160}" dt="2025-03-03T04:08:05.194" v="59" actId="47"/>
        <pc:sldMkLst>
          <pc:docMk/>
          <pc:sldMk cId="1723751897" sldId="2147469169"/>
        </pc:sldMkLst>
      </pc:sldChg>
      <pc:sldChg chg="addSp modSp new mod">
        <pc:chgData name="Pui Yee Lai" userId="aa71e46c-068d-4980-875c-d2948370ce63" providerId="ADAL" clId="{8A7F84DF-61B9-44BE-A073-52B68E936160}" dt="2025-03-04T03:52:20.342" v="1286"/>
        <pc:sldMkLst>
          <pc:docMk/>
          <pc:sldMk cId="7987831" sldId="2147469170"/>
        </pc:sldMkLst>
      </pc:sldChg>
      <pc:sldChg chg="add del">
        <pc:chgData name="Pui Yee Lai" userId="aa71e46c-068d-4980-875c-d2948370ce63" providerId="ADAL" clId="{8A7F84DF-61B9-44BE-A073-52B68E936160}" dt="2025-03-04T04:00:46.325" v="1362"/>
        <pc:sldMkLst>
          <pc:docMk/>
          <pc:sldMk cId="2277973400" sldId="2147469171"/>
        </pc:sldMkLst>
      </pc:sldChg>
      <pc:sldChg chg="add del">
        <pc:chgData name="Pui Yee Lai" userId="aa71e46c-068d-4980-875c-d2948370ce63" providerId="ADAL" clId="{8A7F84DF-61B9-44BE-A073-52B68E936160}" dt="2025-03-04T04:00:55.549" v="1364"/>
        <pc:sldMkLst>
          <pc:docMk/>
          <pc:sldMk cId="2470941035" sldId="2147469171"/>
        </pc:sldMkLst>
      </pc:sldChg>
      <pc:sldChg chg="add del">
        <pc:chgData name="Pui Yee Lai" userId="aa71e46c-068d-4980-875c-d2948370ce63" providerId="ADAL" clId="{8A7F84DF-61B9-44BE-A073-52B68E936160}" dt="2025-03-04T04:01:01.970" v="1366"/>
        <pc:sldMkLst>
          <pc:docMk/>
          <pc:sldMk cId="4258611166" sldId="2147469171"/>
        </pc:sldMkLst>
      </pc:sldChg>
      <pc:sldChg chg="add del">
        <pc:chgData name="Pui Yee Lai" userId="aa71e46c-068d-4980-875c-d2948370ce63" providerId="ADAL" clId="{8A7F84DF-61B9-44BE-A073-52B68E936160}" dt="2025-03-04T04:00:44.482" v="1361"/>
        <pc:sldMkLst>
          <pc:docMk/>
          <pc:sldMk cId="3986489598" sldId="2147469172"/>
        </pc:sldMkLst>
      </pc:sldChg>
      <pc:sldMasterChg chg="addSp delSp modSp mod modSldLayout">
        <pc:chgData name="Pui Yee Lai" userId="aa71e46c-068d-4980-875c-d2948370ce63" providerId="ADAL" clId="{8A7F84DF-61B9-44BE-A073-52B68E936160}" dt="2025-03-04T03:50:09.481" v="1249"/>
        <pc:sldMasterMkLst>
          <pc:docMk/>
          <pc:sldMasterMk cId="0" sldId="2147483648"/>
        </pc:sldMasterMkLst>
        <pc:sldLayoutChg chg="addSp delSp modSp mod">
          <pc:chgData name="Pui Yee Lai" userId="aa71e46c-068d-4980-875c-d2948370ce63" providerId="ADAL" clId="{8A7F84DF-61B9-44BE-A073-52B68E936160}" dt="2025-03-04T03:50:09.481" v="1249"/>
          <pc:sldLayoutMkLst>
            <pc:docMk/>
            <pc:sldMasterMk cId="0" sldId="2147483648"/>
            <pc:sldLayoutMk cId="0" sldId="2147483801"/>
          </pc:sldLayoutMkLst>
        </pc:sldLayoutChg>
      </pc:sldMasterChg>
      <pc:sldMasterChg chg="addSp delSp modSp mod modSldLayout">
        <pc:chgData name="Pui Yee Lai" userId="aa71e46c-068d-4980-875c-d2948370ce63" providerId="ADAL" clId="{8A7F84DF-61B9-44BE-A073-52B68E936160}" dt="2025-03-04T03:50:19.468" v="1252"/>
        <pc:sldMasterMkLst>
          <pc:docMk/>
          <pc:sldMasterMk cId="3862225430" sldId="2147483672"/>
        </pc:sldMasterMkLst>
        <pc:sldLayoutChg chg="addSp delSp modSp mod">
          <pc:chgData name="Pui Yee Lai" userId="aa71e46c-068d-4980-875c-d2948370ce63" providerId="ADAL" clId="{8A7F84DF-61B9-44BE-A073-52B68E936160}" dt="2025-03-04T03:50:19.468" v="1252"/>
          <pc:sldLayoutMkLst>
            <pc:docMk/>
            <pc:sldMasterMk cId="3862225430" sldId="2147483672"/>
            <pc:sldLayoutMk cId="2002404185" sldId="2147483677"/>
          </pc:sldLayoutMkLst>
        </pc:sldLayoutChg>
      </pc:sldMasterChg>
      <pc:sldMasterChg chg="addSp delSp modSp mod modSldLayout">
        <pc:chgData name="Pui Yee Lai" userId="aa71e46c-068d-4980-875c-d2948370ce63" providerId="ADAL" clId="{8A7F84DF-61B9-44BE-A073-52B68E936160}" dt="2025-03-04T03:50:25.666" v="1254"/>
        <pc:sldMasterMkLst>
          <pc:docMk/>
          <pc:sldMasterMk cId="704543371" sldId="2147483678"/>
        </pc:sldMasterMkLst>
        <pc:sldLayoutChg chg="addSp delSp modSp mod">
          <pc:chgData name="Pui Yee Lai" userId="aa71e46c-068d-4980-875c-d2948370ce63" providerId="ADAL" clId="{8A7F84DF-61B9-44BE-A073-52B68E936160}" dt="2025-03-04T03:50:25.666" v="1254"/>
          <pc:sldLayoutMkLst>
            <pc:docMk/>
            <pc:sldMasterMk cId="704543371" sldId="2147483678"/>
            <pc:sldLayoutMk cId="2054363698" sldId="2147483683"/>
          </pc:sldLayoutMkLst>
        </pc:sldLayoutChg>
      </pc:sldMasterChg>
      <pc:sldMasterChg chg="addSp delSp modSp mod modSldLayout">
        <pc:chgData name="Pui Yee Lai" userId="aa71e46c-068d-4980-875c-d2948370ce63" providerId="ADAL" clId="{8A7F84DF-61B9-44BE-A073-52B68E936160}" dt="2025-03-04T03:50:37.409" v="1258"/>
        <pc:sldMasterMkLst>
          <pc:docMk/>
          <pc:sldMasterMk cId="3515640193" sldId="2147483684"/>
        </pc:sldMasterMkLst>
        <pc:sldLayoutChg chg="addSp delSp modSp mod">
          <pc:chgData name="Pui Yee Lai" userId="aa71e46c-068d-4980-875c-d2948370ce63" providerId="ADAL" clId="{8A7F84DF-61B9-44BE-A073-52B68E936160}" dt="2025-03-04T03:50:30.893" v="1256"/>
          <pc:sldLayoutMkLst>
            <pc:docMk/>
            <pc:sldMasterMk cId="3515640193" sldId="2147483684"/>
            <pc:sldLayoutMk cId="3568586099" sldId="2147483685"/>
          </pc:sldLayoutMkLst>
        </pc:sldLayoutChg>
        <pc:sldLayoutChg chg="addSp delSp modSp mod">
          <pc:chgData name="Pui Yee Lai" userId="aa71e46c-068d-4980-875c-d2948370ce63" providerId="ADAL" clId="{8A7F84DF-61B9-44BE-A073-52B68E936160}" dt="2025-03-04T03:50:34.654" v="1257"/>
          <pc:sldLayoutMkLst>
            <pc:docMk/>
            <pc:sldMasterMk cId="3515640193" sldId="2147483684"/>
            <pc:sldLayoutMk cId="668133045" sldId="2147483687"/>
          </pc:sldLayoutMkLst>
        </pc:sldLayoutChg>
        <pc:sldLayoutChg chg="addSp delSp modSp mod">
          <pc:chgData name="Pui Yee Lai" userId="aa71e46c-068d-4980-875c-d2948370ce63" providerId="ADAL" clId="{8A7F84DF-61B9-44BE-A073-52B68E936160}" dt="2025-03-04T03:50:37.409" v="1258"/>
          <pc:sldLayoutMkLst>
            <pc:docMk/>
            <pc:sldMasterMk cId="3515640193" sldId="2147483684"/>
            <pc:sldLayoutMk cId="929263510" sldId="2147483688"/>
          </pc:sldLayoutMkLst>
        </pc:sldLayoutChg>
      </pc:sldMasterChg>
      <pc:sldMasterChg chg="addSp delSp modSp mod modSldLayout">
        <pc:chgData name="Pui Yee Lai" userId="aa71e46c-068d-4980-875c-d2948370ce63" providerId="ADAL" clId="{8A7F84DF-61B9-44BE-A073-52B68E936160}" dt="2025-03-04T03:50:49.562" v="1260"/>
        <pc:sldMasterMkLst>
          <pc:docMk/>
          <pc:sldMasterMk cId="1907668438" sldId="2147483695"/>
        </pc:sldMasterMkLst>
        <pc:sldLayoutChg chg="addSp delSp modSp mod">
          <pc:chgData name="Pui Yee Lai" userId="aa71e46c-068d-4980-875c-d2948370ce63" providerId="ADAL" clId="{8A7F84DF-61B9-44BE-A073-52B68E936160}" dt="2025-03-04T03:50:49.562" v="1260"/>
          <pc:sldLayoutMkLst>
            <pc:docMk/>
            <pc:sldMasterMk cId="1907668438" sldId="2147483695"/>
            <pc:sldLayoutMk cId="791835889" sldId="2147483700"/>
          </pc:sldLayoutMkLst>
        </pc:sldLayoutChg>
      </pc:sldMasterChg>
      <pc:sldMasterChg chg="addSp delSp modSp mod">
        <pc:chgData name="Pui Yee Lai" userId="aa71e46c-068d-4980-875c-d2948370ce63" providerId="ADAL" clId="{8A7F84DF-61B9-44BE-A073-52B68E936160}" dt="2025-03-04T03:50:52.181" v="1261"/>
        <pc:sldMasterMkLst>
          <pc:docMk/>
          <pc:sldMasterMk cId="856403392" sldId="2147483701"/>
        </pc:sldMasterMkLst>
      </pc:sldMasterChg>
      <pc:sldMasterChg chg="addSp delSp modSp mod modSldLayout">
        <pc:chgData name="Pui Yee Lai" userId="aa71e46c-068d-4980-875c-d2948370ce63" providerId="ADAL" clId="{8A7F84DF-61B9-44BE-A073-52B68E936160}" dt="2025-03-04T03:50:59.046" v="1263"/>
        <pc:sldMasterMkLst>
          <pc:docMk/>
          <pc:sldMasterMk cId="2834629398" sldId="2147483707"/>
        </pc:sldMasterMkLst>
        <pc:sldLayoutChg chg="addSp delSp modSp mod">
          <pc:chgData name="Pui Yee Lai" userId="aa71e46c-068d-4980-875c-d2948370ce63" providerId="ADAL" clId="{8A7F84DF-61B9-44BE-A073-52B68E936160}" dt="2025-03-04T03:50:59.046" v="1263"/>
          <pc:sldLayoutMkLst>
            <pc:docMk/>
            <pc:sldMasterMk cId="2834629398" sldId="2147483707"/>
            <pc:sldLayoutMk cId="2961970112" sldId="2147483712"/>
          </pc:sldLayoutMkLst>
        </pc:sldLayoutChg>
      </pc:sldMasterChg>
      <pc:sldMasterChg chg="addSp delSp modSp mod modSldLayout">
        <pc:chgData name="Pui Yee Lai" userId="aa71e46c-068d-4980-875c-d2948370ce63" providerId="ADAL" clId="{8A7F84DF-61B9-44BE-A073-52B68E936160}" dt="2025-03-04T03:51:04.829" v="1265"/>
        <pc:sldMasterMkLst>
          <pc:docMk/>
          <pc:sldMasterMk cId="874422241" sldId="2147483713"/>
        </pc:sldMasterMkLst>
        <pc:sldLayoutChg chg="addSp delSp modSp mod">
          <pc:chgData name="Pui Yee Lai" userId="aa71e46c-068d-4980-875c-d2948370ce63" providerId="ADAL" clId="{8A7F84DF-61B9-44BE-A073-52B68E936160}" dt="2025-03-04T03:51:04.829" v="1265"/>
          <pc:sldLayoutMkLst>
            <pc:docMk/>
            <pc:sldMasterMk cId="874422241" sldId="2147483713"/>
            <pc:sldLayoutMk cId="1316947775" sldId="2147483718"/>
          </pc:sldLayoutMkLst>
        </pc:sldLayoutChg>
      </pc:sldMasterChg>
      <pc:sldMasterChg chg="addSp delSp modSp mod modSldLayout">
        <pc:chgData name="Pui Yee Lai" userId="aa71e46c-068d-4980-875c-d2948370ce63" providerId="ADAL" clId="{8A7F84DF-61B9-44BE-A073-52B68E936160}" dt="2025-03-04T03:51:10.115" v="1267"/>
        <pc:sldMasterMkLst>
          <pc:docMk/>
          <pc:sldMasterMk cId="3895330919" sldId="2147483719"/>
        </pc:sldMasterMkLst>
        <pc:sldLayoutChg chg="addSp delSp modSp mod">
          <pc:chgData name="Pui Yee Lai" userId="aa71e46c-068d-4980-875c-d2948370ce63" providerId="ADAL" clId="{8A7F84DF-61B9-44BE-A073-52B68E936160}" dt="2025-03-04T03:51:10.115" v="1267"/>
          <pc:sldLayoutMkLst>
            <pc:docMk/>
            <pc:sldMasterMk cId="3895330919" sldId="2147483719"/>
            <pc:sldLayoutMk cId="1178185835" sldId="2147483723"/>
          </pc:sldLayoutMkLst>
        </pc:sldLayoutChg>
      </pc:sldMasterChg>
      <pc:sldMasterChg chg="addSp delSp modSp mod modSldLayout">
        <pc:chgData name="Pui Yee Lai" userId="aa71e46c-068d-4980-875c-d2948370ce63" providerId="ADAL" clId="{8A7F84DF-61B9-44BE-A073-52B68E936160}" dt="2025-03-04T03:51:16.504" v="1269"/>
        <pc:sldMasterMkLst>
          <pc:docMk/>
          <pc:sldMasterMk cId="1755556290" sldId="2147483725"/>
        </pc:sldMasterMkLst>
        <pc:sldLayoutChg chg="addSp delSp modSp mod">
          <pc:chgData name="Pui Yee Lai" userId="aa71e46c-068d-4980-875c-d2948370ce63" providerId="ADAL" clId="{8A7F84DF-61B9-44BE-A073-52B68E936160}" dt="2025-03-04T03:51:16.504" v="1269"/>
          <pc:sldLayoutMkLst>
            <pc:docMk/>
            <pc:sldMasterMk cId="1755556290" sldId="2147483725"/>
            <pc:sldLayoutMk cId="322101356" sldId="2147483729"/>
          </pc:sldLayoutMkLst>
        </pc:sldLayoutChg>
      </pc:sldMasterChg>
      <pc:sldMasterChg chg="addSp delSp modSp mod addSldLayout modSldLayout sldLayoutOrd">
        <pc:chgData name="Pui Yee Lai" userId="aa71e46c-068d-4980-875c-d2948370ce63" providerId="ADAL" clId="{8A7F84DF-61B9-44BE-A073-52B68E936160}" dt="2025-03-04T03:51:24.788" v="1272"/>
        <pc:sldMasterMkLst>
          <pc:docMk/>
          <pc:sldMasterMk cId="819107723" sldId="2147483731"/>
        </pc:sldMasterMkLst>
        <pc:sldLayoutChg chg="addSp delSp modSp add mod">
          <pc:chgData name="Pui Yee Lai" userId="aa71e46c-068d-4980-875c-d2948370ce63" providerId="ADAL" clId="{8A7F84DF-61B9-44BE-A073-52B68E936160}" dt="2025-03-04T03:51:21.854" v="1271"/>
          <pc:sldLayoutMkLst>
            <pc:docMk/>
            <pc:sldMasterMk cId="819107723" sldId="2147483731"/>
            <pc:sldLayoutMk cId="2432628446" sldId="2147483670"/>
          </pc:sldLayoutMkLst>
        </pc:sldLayoutChg>
        <pc:sldLayoutChg chg="addSp delSp modSp mod">
          <pc:chgData name="Pui Yee Lai" userId="aa71e46c-068d-4980-875c-d2948370ce63" providerId="ADAL" clId="{8A7F84DF-61B9-44BE-A073-52B68E936160}" dt="2025-03-04T03:51:24.788" v="1272"/>
          <pc:sldLayoutMkLst>
            <pc:docMk/>
            <pc:sldMasterMk cId="819107723" sldId="2147483731"/>
            <pc:sldLayoutMk cId="1439411677" sldId="2147483732"/>
          </pc:sldLayoutMkLst>
        </pc:sldLayoutChg>
        <pc:sldLayoutChg chg="modSp mod ord">
          <pc:chgData name="Pui Yee Lai" userId="aa71e46c-068d-4980-875c-d2948370ce63" providerId="ADAL" clId="{8A7F84DF-61B9-44BE-A073-52B68E936160}" dt="2025-02-27T04:22:07.154" v="2"/>
          <pc:sldLayoutMkLst>
            <pc:docMk/>
            <pc:sldMasterMk cId="819107723" sldId="2147483731"/>
            <pc:sldLayoutMk cId="772048963" sldId="2147483735"/>
          </pc:sldLayoutMkLst>
        </pc:sldLayoutChg>
        <pc:sldLayoutChg chg="modSp mod ord">
          <pc:chgData name="Pui Yee Lai" userId="aa71e46c-068d-4980-875c-d2948370ce63" providerId="ADAL" clId="{8A7F84DF-61B9-44BE-A073-52B68E936160}" dt="2025-02-27T04:22:07.154" v="2"/>
          <pc:sldLayoutMkLst>
            <pc:docMk/>
            <pc:sldMasterMk cId="819107723" sldId="2147483731"/>
            <pc:sldLayoutMk cId="2494137096" sldId="2147483736"/>
          </pc:sldLayoutMkLst>
        </pc:sldLayoutChg>
        <pc:sldLayoutChg chg="addSp delSp modSp mod ord">
          <pc:chgData name="Pui Yee Lai" userId="aa71e46c-068d-4980-875c-d2948370ce63" providerId="ADAL" clId="{8A7F84DF-61B9-44BE-A073-52B68E936160}" dt="2025-03-03T06:38:13.891" v="773" actId="478"/>
          <pc:sldLayoutMkLst>
            <pc:docMk/>
            <pc:sldMasterMk cId="819107723" sldId="2147483731"/>
            <pc:sldLayoutMk cId="710677526" sldId="2147483737"/>
          </pc:sldLayoutMkLst>
        </pc:sldLayoutChg>
        <pc:sldLayoutChg chg="addSp delSp modSp mod">
          <pc:chgData name="Pui Yee Lai" userId="aa71e46c-068d-4980-875c-d2948370ce63" providerId="ADAL" clId="{8A7F84DF-61B9-44BE-A073-52B68E936160}" dt="2025-03-03T06:38:11.601" v="772" actId="478"/>
          <pc:sldLayoutMkLst>
            <pc:docMk/>
            <pc:sldMasterMk cId="819107723" sldId="2147483731"/>
            <pc:sldLayoutMk cId="278292878" sldId="2147483750"/>
          </pc:sldLayoutMkLst>
        </pc:sldLayoutChg>
        <pc:sldLayoutChg chg="add">
          <pc:chgData name="Pui Yee Lai" userId="aa71e46c-068d-4980-875c-d2948370ce63" providerId="ADAL" clId="{8A7F84DF-61B9-44BE-A073-52B68E936160}" dt="2025-02-27T04:27:50.741" v="13" actId="27028"/>
          <pc:sldLayoutMkLst>
            <pc:docMk/>
            <pc:sldMasterMk cId="819107723" sldId="2147483731"/>
            <pc:sldLayoutMk cId="0" sldId="2147483797"/>
          </pc:sldLayoutMkLst>
        </pc:sldLayoutChg>
      </pc:sldMasterChg>
      <pc:sldMasterChg chg="del sldLayoutOrd">
        <pc:chgData name="Pui Yee Lai" userId="aa71e46c-068d-4980-875c-d2948370ce63" providerId="ADAL" clId="{8A7F84DF-61B9-44BE-A073-52B68E936160}" dt="2025-02-27T04:22:07.251" v="3"/>
        <pc:sldMasterMkLst>
          <pc:docMk/>
          <pc:sldMasterMk cId="3057903810" sldId="2147483734"/>
        </pc:sldMasterMkLst>
      </pc:sldMasterChg>
      <pc:sldMasterChg chg="addSp delSp modSp mod">
        <pc:chgData name="Pui Yee Lai" userId="aa71e46c-068d-4980-875c-d2948370ce63" providerId="ADAL" clId="{8A7F84DF-61B9-44BE-A073-52B68E936160}" dt="2025-03-04T03:51:27.252" v="1273"/>
        <pc:sldMasterMkLst>
          <pc:docMk/>
          <pc:sldMasterMk cId="2093561247" sldId="2147483738"/>
        </pc:sldMasterMkLst>
      </pc:sldMasterChg>
      <pc:sldMasterChg chg="addSp delSp modSp mod modSldLayout">
        <pc:chgData name="Pui Yee Lai" userId="aa71e46c-068d-4980-875c-d2948370ce63" providerId="ADAL" clId="{8A7F84DF-61B9-44BE-A073-52B68E936160}" dt="2025-03-04T03:51:38.496" v="1275"/>
        <pc:sldMasterMkLst>
          <pc:docMk/>
          <pc:sldMasterMk cId="3500945591" sldId="2147483751"/>
        </pc:sldMasterMkLst>
        <pc:sldLayoutChg chg="addSp modSp mod">
          <pc:chgData name="Pui Yee Lai" userId="aa71e46c-068d-4980-875c-d2948370ce63" providerId="ADAL" clId="{8A7F84DF-61B9-44BE-A073-52B68E936160}" dt="2025-03-04T03:51:38.496" v="1275"/>
          <pc:sldLayoutMkLst>
            <pc:docMk/>
            <pc:sldMasterMk cId="3500945591" sldId="2147483751"/>
            <pc:sldLayoutMk cId="1691872780" sldId="2147483752"/>
          </pc:sldLayoutMkLst>
        </pc:sldLayoutChg>
      </pc:sldMasterChg>
      <pc:sldMasterChg chg="addSp delSp modSp mod modSldLayout">
        <pc:chgData name="Pui Yee Lai" userId="aa71e46c-068d-4980-875c-d2948370ce63" providerId="ADAL" clId="{8A7F84DF-61B9-44BE-A073-52B68E936160}" dt="2025-03-04T03:51:49.745" v="1278"/>
        <pc:sldMasterMkLst>
          <pc:docMk/>
          <pc:sldMasterMk cId="1763448021" sldId="2147483755"/>
        </pc:sldMasterMkLst>
        <pc:sldLayoutChg chg="addSp delSp modSp mod">
          <pc:chgData name="Pui Yee Lai" userId="aa71e46c-068d-4980-875c-d2948370ce63" providerId="ADAL" clId="{8A7F84DF-61B9-44BE-A073-52B68E936160}" dt="2025-03-04T03:51:47.788" v="1277"/>
          <pc:sldLayoutMkLst>
            <pc:docMk/>
            <pc:sldMasterMk cId="1763448021" sldId="2147483755"/>
            <pc:sldLayoutMk cId="4251253520" sldId="2147483766"/>
          </pc:sldLayoutMkLst>
        </pc:sldLayoutChg>
        <pc:sldLayoutChg chg="addSp delSp modSp mod">
          <pc:chgData name="Pui Yee Lai" userId="aa71e46c-068d-4980-875c-d2948370ce63" providerId="ADAL" clId="{8A7F84DF-61B9-44BE-A073-52B68E936160}" dt="2025-03-04T03:51:49.745" v="1278"/>
          <pc:sldLayoutMkLst>
            <pc:docMk/>
            <pc:sldMasterMk cId="1763448021" sldId="2147483755"/>
            <pc:sldLayoutMk cId="3121261129" sldId="2147483767"/>
          </pc:sldLayoutMkLst>
        </pc:sldLayoutChg>
      </pc:sldMasterChg>
      <pc:sldMasterChg chg="addSp delSp modSp mod modSldLayout">
        <pc:chgData name="Pui Yee Lai" userId="aa71e46c-068d-4980-875c-d2948370ce63" providerId="ADAL" clId="{8A7F84DF-61B9-44BE-A073-52B68E936160}" dt="2025-03-04T03:51:55.593" v="1281"/>
        <pc:sldMasterMkLst>
          <pc:docMk/>
          <pc:sldMasterMk cId="3807191280" sldId="2147483768"/>
        </pc:sldMasterMkLst>
        <pc:sldLayoutChg chg="addSp delSp modSp mod">
          <pc:chgData name="Pui Yee Lai" userId="aa71e46c-068d-4980-875c-d2948370ce63" providerId="ADAL" clId="{8A7F84DF-61B9-44BE-A073-52B68E936160}" dt="2025-03-04T03:51:54.024" v="1280"/>
          <pc:sldLayoutMkLst>
            <pc:docMk/>
            <pc:sldMasterMk cId="3807191280" sldId="2147483768"/>
            <pc:sldLayoutMk cId="874135144" sldId="2147483769"/>
          </pc:sldLayoutMkLst>
        </pc:sldLayoutChg>
        <pc:sldLayoutChg chg="addSp delSp modSp mod">
          <pc:chgData name="Pui Yee Lai" userId="aa71e46c-068d-4980-875c-d2948370ce63" providerId="ADAL" clId="{8A7F84DF-61B9-44BE-A073-52B68E936160}" dt="2025-03-04T03:51:55.593" v="1281"/>
          <pc:sldLayoutMkLst>
            <pc:docMk/>
            <pc:sldMasterMk cId="3807191280" sldId="2147483768"/>
            <pc:sldLayoutMk cId="3484658719" sldId="2147483770"/>
          </pc:sldLayoutMkLst>
        </pc:sldLayoutChg>
      </pc:sldMasterChg>
      <pc:sldMasterChg chg="addSp delSp modSp mod modSldLayout">
        <pc:chgData name="Pui Yee Lai" userId="aa71e46c-068d-4980-875c-d2948370ce63" providerId="ADAL" clId="{8A7F84DF-61B9-44BE-A073-52B68E936160}" dt="2025-03-04T03:52:04.770" v="1284"/>
        <pc:sldMasterMkLst>
          <pc:docMk/>
          <pc:sldMasterMk cId="4191312998" sldId="2147483772"/>
        </pc:sldMasterMkLst>
        <pc:sldLayoutChg chg="addSp delSp modSp mod">
          <pc:chgData name="Pui Yee Lai" userId="aa71e46c-068d-4980-875c-d2948370ce63" providerId="ADAL" clId="{8A7F84DF-61B9-44BE-A073-52B68E936160}" dt="2025-03-04T03:52:01.856" v="1283"/>
          <pc:sldLayoutMkLst>
            <pc:docMk/>
            <pc:sldMasterMk cId="4191312998" sldId="2147483772"/>
            <pc:sldLayoutMk cId="143887827" sldId="2147483779"/>
          </pc:sldLayoutMkLst>
        </pc:sldLayoutChg>
        <pc:sldLayoutChg chg="addSp delSp modSp mod">
          <pc:chgData name="Pui Yee Lai" userId="aa71e46c-068d-4980-875c-d2948370ce63" providerId="ADAL" clId="{8A7F84DF-61B9-44BE-A073-52B68E936160}" dt="2025-03-04T03:52:04.770" v="1284"/>
          <pc:sldLayoutMkLst>
            <pc:docMk/>
            <pc:sldMasterMk cId="4191312998" sldId="2147483772"/>
            <pc:sldLayoutMk cId="560457689" sldId="2147483782"/>
          </pc:sldLayoutMkLst>
        </pc:sldLayoutChg>
      </pc:sldMasterChg>
      <pc:sldMasterChg chg="addSp delSp modSp mod delSldLayout modSldLayout sldLayoutOrd">
        <pc:chgData name="Pui Yee Lai" userId="aa71e46c-068d-4980-875c-d2948370ce63" providerId="ADAL" clId="{8A7F84DF-61B9-44BE-A073-52B68E936160}" dt="2025-03-04T03:52:06.544" v="1285"/>
        <pc:sldMasterMkLst>
          <pc:docMk/>
          <pc:sldMasterMk cId="1035746170" sldId="2147483783"/>
        </pc:sldMasterMkLst>
        <pc:sldLayoutChg chg="modSp mod ord">
          <pc:chgData name="Pui Yee Lai" userId="aa71e46c-068d-4980-875c-d2948370ce63" providerId="ADAL" clId="{8A7F84DF-61B9-44BE-A073-52B68E936160}" dt="2025-02-27T04:22:07.154" v="2"/>
          <pc:sldLayoutMkLst>
            <pc:docMk/>
            <pc:sldMasterMk cId="1035746170" sldId="2147483783"/>
            <pc:sldLayoutMk cId="831760958" sldId="2147483796"/>
          </pc:sldLayoutMkLst>
        </pc:sldLayoutChg>
        <pc:sldLayoutChg chg="del">
          <pc:chgData name="Pui Yee Lai" userId="aa71e46c-068d-4980-875c-d2948370ce63" providerId="ADAL" clId="{8A7F84DF-61B9-44BE-A073-52B68E936160}" dt="2025-02-27T04:24:46.231" v="5" actId="47"/>
          <pc:sldLayoutMkLst>
            <pc:docMk/>
            <pc:sldMasterMk cId="1035746170" sldId="2147483783"/>
            <pc:sldLayoutMk cId="1115688063" sldId="2147483797"/>
          </pc:sldLayoutMkLst>
        </pc:sldLayoutChg>
        <pc:sldLayoutChg chg="del">
          <pc:chgData name="Pui Yee Lai" userId="aa71e46c-068d-4980-875c-d2948370ce63" providerId="ADAL" clId="{8A7F84DF-61B9-44BE-A073-52B68E936160}" dt="2025-02-27T04:24:46.231" v="5" actId="47"/>
          <pc:sldLayoutMkLst>
            <pc:docMk/>
            <pc:sldMasterMk cId="1035746170" sldId="2147483783"/>
            <pc:sldLayoutMk cId="3675957729" sldId="2147483798"/>
          </pc:sldLayoutMkLst>
        </pc:sldLayoutChg>
      </pc:sldMasterChg>
      <pc:sldMasterChg chg="del sldLayoutOrd">
        <pc:chgData name="Pui Yee Lai" userId="aa71e46c-068d-4980-875c-d2948370ce63" providerId="ADAL" clId="{8A7F84DF-61B9-44BE-A073-52B68E936160}" dt="2025-02-27T04:22:07.251" v="3"/>
        <pc:sldMasterMkLst>
          <pc:docMk/>
          <pc:sldMasterMk cId="3137051824" sldId="2147483795"/>
        </pc:sldMasterMkLst>
      </pc:sldMasterChg>
      <pc:sldMasterChg chg="addSp delSp modSp mod modSldLayout">
        <pc:chgData name="Pui Yee Lai" userId="aa71e46c-068d-4980-875c-d2948370ce63" providerId="ADAL" clId="{8A7F84DF-61B9-44BE-A073-52B68E936160}" dt="2025-03-04T03:50:13.922" v="1250"/>
        <pc:sldMasterMkLst>
          <pc:docMk/>
          <pc:sldMasterMk cId="2245286093" sldId="2147483803"/>
        </pc:sldMasterMkLst>
        <pc:sldLayoutChg chg="addSp delSp modSp mod">
          <pc:chgData name="Pui Yee Lai" userId="aa71e46c-068d-4980-875c-d2948370ce63" providerId="ADAL" clId="{8A7F84DF-61B9-44BE-A073-52B68E936160}" dt="2025-03-03T06:36:18.358" v="747" actId="478"/>
          <pc:sldLayoutMkLst>
            <pc:docMk/>
            <pc:sldMasterMk cId="2245286093" sldId="2147483803"/>
            <pc:sldLayoutMk cId="2437849042" sldId="2147483667"/>
          </pc:sldLayoutMkLst>
        </pc:sldLayoutChg>
        <pc:sldLayoutChg chg="addSp delSp modSp mod">
          <pc:chgData name="Pui Yee Lai" userId="aa71e46c-068d-4980-875c-d2948370ce63" providerId="ADAL" clId="{8A7F84DF-61B9-44BE-A073-52B68E936160}" dt="2025-03-04T03:49:45.499" v="1244" actId="207"/>
          <pc:sldLayoutMkLst>
            <pc:docMk/>
            <pc:sldMasterMk cId="2245286093" sldId="2147483803"/>
            <pc:sldLayoutMk cId="2940328827" sldId="2147483669"/>
          </pc:sldLayoutMkLst>
        </pc:sldLayoutChg>
        <pc:sldLayoutChg chg="replId">
          <pc:chgData name="Pui Yee Lai" userId="aa71e46c-068d-4980-875c-d2948370ce63" providerId="ADAL" clId="{8A7F84DF-61B9-44BE-A073-52B68E936160}" dt="2025-02-27T04:27:53.406" v="15" actId="27028"/>
          <pc:sldLayoutMkLst>
            <pc:docMk/>
            <pc:sldMasterMk cId="2245286093" sldId="2147483803"/>
            <pc:sldLayoutMk cId="1764586239" sldId="2147483798"/>
          </pc:sldLayoutMkLst>
        </pc:sldLayoutChg>
        <pc:sldLayoutChg chg="addSp delSp modSp mod">
          <pc:chgData name="Pui Yee Lai" userId="aa71e46c-068d-4980-875c-d2948370ce63" providerId="ADAL" clId="{8A7F84DF-61B9-44BE-A073-52B68E936160}" dt="2025-03-04T03:50:13.922" v="1250"/>
          <pc:sldLayoutMkLst>
            <pc:docMk/>
            <pc:sldMasterMk cId="2245286093" sldId="2147483803"/>
            <pc:sldLayoutMk cId="1449341135" sldId="2147483804"/>
          </pc:sldLayoutMkLst>
        </pc:sldLayoutChg>
      </pc:sldMasterChg>
    </pc:docChg>
  </pc:docChgLst>
  <pc:docChgLst>
    <pc:chgData name="Pui Yee Lai" userId="S::puiyee.lai@optimumpatientcare.org::aa71e46c-068d-4980-875c-d2948370ce63" providerId="AD" clId="Web-{20544588-F36A-7EA9-2569-520A2F4C80B4}"/>
    <pc:docChg chg="modSld">
      <pc:chgData name="Pui Yee Lai" userId="S::puiyee.lai@optimumpatientcare.org::aa71e46c-068d-4980-875c-d2948370ce63" providerId="AD" clId="Web-{20544588-F36A-7EA9-2569-520A2F4C80B4}" dt="2025-05-26T03:29:33.959" v="1" actId="20577"/>
      <pc:docMkLst>
        <pc:docMk/>
      </pc:docMkLst>
      <pc:sldChg chg="modSp">
        <pc:chgData name="Pui Yee Lai" userId="S::puiyee.lai@optimumpatientcare.org::aa71e46c-068d-4980-875c-d2948370ce63" providerId="AD" clId="Web-{20544588-F36A-7EA9-2569-520A2F4C80B4}" dt="2025-05-26T03:29:33.959" v="1" actId="20577"/>
        <pc:sldMkLst>
          <pc:docMk/>
          <pc:sldMk cId="7987831" sldId="2147469170"/>
        </pc:sldMkLst>
        <pc:spChg chg="mod">
          <ac:chgData name="Pui Yee Lai" userId="S::puiyee.lai@optimumpatientcare.org::aa71e46c-068d-4980-875c-d2948370ce63" providerId="AD" clId="Web-{20544588-F36A-7EA9-2569-520A2F4C80B4}" dt="2025-05-26T03:29:33.959" v="1" actId="20577"/>
          <ac:spMkLst>
            <pc:docMk/>
            <pc:sldMk cId="7987831" sldId="2147469170"/>
            <ac:spMk id="3" creationId="{212FB278-2E6D-ABF6-0A58-2B4351454FA5}"/>
          </ac:spMkLst>
        </pc:spChg>
      </pc:sldChg>
    </pc:docChg>
  </pc:docChgLst>
  <pc:docChgLst>
    <pc:chgData name="Shilpa Suresh" userId="S::shilpa.suresh@optimumpatientcare.org::1c68969f-3fe4-4727-9ce8-5b168a13b93a" providerId="AD" clId="Web-{652AEAE8-84F6-A8FA-BDD9-88A31F00B9D9}"/>
    <pc:docChg chg="modSld">
      <pc:chgData name="Shilpa Suresh" userId="S::shilpa.suresh@optimumpatientcare.org::1c68969f-3fe4-4727-9ce8-5b168a13b93a" providerId="AD" clId="Web-{652AEAE8-84F6-A8FA-BDD9-88A31F00B9D9}" dt="2025-03-03T09:00:59.695" v="0" actId="20577"/>
      <pc:docMkLst>
        <pc:docMk/>
      </pc:docMkLst>
      <pc:sldChg chg="modSp">
        <pc:chgData name="Shilpa Suresh" userId="S::shilpa.suresh@optimumpatientcare.org::1c68969f-3fe4-4727-9ce8-5b168a13b93a" providerId="AD" clId="Web-{652AEAE8-84F6-A8FA-BDD9-88A31F00B9D9}" dt="2025-03-03T09:00:59.695" v="0" actId="20577"/>
        <pc:sldMkLst>
          <pc:docMk/>
          <pc:sldMk cId="7987831" sldId="2147469170"/>
        </pc:sldMkLst>
      </pc:sldChg>
    </pc:docChg>
  </pc:docChgLst>
  <pc:docChgLst>
    <pc:chgData name="Pui Yee Lai" userId="S::puiyee.lai@optimumpatientcare.org::aa71e46c-068d-4980-875c-d2948370ce63" providerId="AD" clId="Web-{767A9BB1-C093-A4EE-083A-23E0DBB66D86}"/>
    <pc:docChg chg="modSld">
      <pc:chgData name="Pui Yee Lai" userId="S::puiyee.lai@optimumpatientcare.org::aa71e46c-068d-4980-875c-d2948370ce63" providerId="AD" clId="Web-{767A9BB1-C093-A4EE-083A-23E0DBB66D86}" dt="2025-03-03T07:04:12.157" v="0" actId="20577"/>
      <pc:docMkLst>
        <pc:docMk/>
      </pc:docMkLst>
      <pc:sldChg chg="modSp">
        <pc:chgData name="Pui Yee Lai" userId="S::puiyee.lai@optimumpatientcare.org::aa71e46c-068d-4980-875c-d2948370ce63" providerId="AD" clId="Web-{767A9BB1-C093-A4EE-083A-23E0DBB66D86}" dt="2025-03-03T07:04:12.157" v="0" actId="20577"/>
        <pc:sldMkLst>
          <pc:docMk/>
          <pc:sldMk cId="7987831" sldId="2147469170"/>
        </pc:sldMkLst>
      </pc:sldChg>
    </pc:docChg>
  </pc:docChgLst>
  <pc:docChgLst>
    <pc:chgData name="Pui Yee Lai" userId="aa71e46c-068d-4980-875c-d2948370ce63" providerId="ADAL" clId="{3F50AE50-108D-444C-940C-83E34D17F6E6}"/>
    <pc:docChg chg="undo custSel addSld delSld modSld addMainMaster delMainMaster modMainMaster addSection modSection">
      <pc:chgData name="Pui Yee Lai" userId="aa71e46c-068d-4980-875c-d2948370ce63" providerId="ADAL" clId="{3F50AE50-108D-444C-940C-83E34D17F6E6}" dt="2025-06-12T03:57:31.828" v="223" actId="17846"/>
      <pc:docMkLst>
        <pc:docMk/>
      </pc:docMkLst>
      <pc:sldChg chg="addSp modSp add del">
        <pc:chgData name="Pui Yee Lai" userId="aa71e46c-068d-4980-875c-d2948370ce63" providerId="ADAL" clId="{3F50AE50-108D-444C-940C-83E34D17F6E6}" dt="2025-05-26T03:20:28.216" v="66" actId="47"/>
        <pc:sldMkLst>
          <pc:docMk/>
          <pc:sldMk cId="1736750120" sldId="16142797"/>
        </pc:sldMkLst>
      </pc:sldChg>
      <pc:sldChg chg="addSp modSp add del">
        <pc:chgData name="Pui Yee Lai" userId="aa71e46c-068d-4980-875c-d2948370ce63" providerId="ADAL" clId="{3F50AE50-108D-444C-940C-83E34D17F6E6}" dt="2025-05-26T03:20:28.216" v="66" actId="47"/>
        <pc:sldMkLst>
          <pc:docMk/>
          <pc:sldMk cId="345575907" sldId="16142801"/>
        </pc:sldMkLst>
      </pc:sldChg>
      <pc:sldChg chg="addSp modSp add del">
        <pc:chgData name="Pui Yee Lai" userId="aa71e46c-068d-4980-875c-d2948370ce63" providerId="ADAL" clId="{3F50AE50-108D-444C-940C-83E34D17F6E6}" dt="2025-05-26T03:20:28.216" v="66" actId="47"/>
        <pc:sldMkLst>
          <pc:docMk/>
          <pc:sldMk cId="804056565" sldId="16142803"/>
        </pc:sldMkLst>
      </pc:sldChg>
      <pc:sldChg chg="addSp modSp add del">
        <pc:chgData name="Pui Yee Lai" userId="aa71e46c-068d-4980-875c-d2948370ce63" providerId="ADAL" clId="{3F50AE50-108D-444C-940C-83E34D17F6E6}" dt="2025-05-26T03:20:28.216" v="66" actId="47"/>
        <pc:sldMkLst>
          <pc:docMk/>
          <pc:sldMk cId="2603595225" sldId="16142804"/>
        </pc:sldMkLst>
      </pc:sldChg>
      <pc:sldChg chg="addSp modSp add del">
        <pc:chgData name="Pui Yee Lai" userId="aa71e46c-068d-4980-875c-d2948370ce63" providerId="ADAL" clId="{3F50AE50-108D-444C-940C-83E34D17F6E6}" dt="2025-05-26T03:20:28.216" v="66" actId="47"/>
        <pc:sldMkLst>
          <pc:docMk/>
          <pc:sldMk cId="2471224374" sldId="16142805"/>
        </pc:sldMkLst>
      </pc:sldChg>
      <pc:sldChg chg="addSp modSp add del">
        <pc:chgData name="Pui Yee Lai" userId="aa71e46c-068d-4980-875c-d2948370ce63" providerId="ADAL" clId="{3F50AE50-108D-444C-940C-83E34D17F6E6}" dt="2025-05-26T03:20:28.216" v="66" actId="47"/>
        <pc:sldMkLst>
          <pc:docMk/>
          <pc:sldMk cId="852740331" sldId="16142806"/>
        </pc:sldMkLst>
      </pc:sldChg>
      <pc:sldChg chg="addSp modSp add del">
        <pc:chgData name="Pui Yee Lai" userId="aa71e46c-068d-4980-875c-d2948370ce63" providerId="ADAL" clId="{3F50AE50-108D-444C-940C-83E34D17F6E6}" dt="2025-05-26T03:20:28.216" v="66" actId="47"/>
        <pc:sldMkLst>
          <pc:docMk/>
          <pc:sldMk cId="3284006178" sldId="16142807"/>
        </pc:sldMkLst>
      </pc:sldChg>
      <pc:sldChg chg="addSp modSp add del">
        <pc:chgData name="Pui Yee Lai" userId="aa71e46c-068d-4980-875c-d2948370ce63" providerId="ADAL" clId="{3F50AE50-108D-444C-940C-83E34D17F6E6}" dt="2025-05-26T03:20:28.216" v="66" actId="47"/>
        <pc:sldMkLst>
          <pc:docMk/>
          <pc:sldMk cId="1429099618" sldId="16142808"/>
        </pc:sldMkLst>
      </pc:sldChg>
      <pc:sldChg chg="modSp mod">
        <pc:chgData name="Pui Yee Lai" userId="aa71e46c-068d-4980-875c-d2948370ce63" providerId="ADAL" clId="{3F50AE50-108D-444C-940C-83E34D17F6E6}" dt="2025-06-12T03:47:53.106" v="170" actId="20577"/>
        <pc:sldMkLst>
          <pc:docMk/>
          <pc:sldMk cId="7987831" sldId="2147469170"/>
        </pc:sldMkLst>
        <pc:spChg chg="mod ord">
          <ac:chgData name="Pui Yee Lai" userId="aa71e46c-068d-4980-875c-d2948370ce63" providerId="ADAL" clId="{3F50AE50-108D-444C-940C-83E34D17F6E6}" dt="2025-06-12T03:47:53.106" v="170" actId="20577"/>
          <ac:spMkLst>
            <pc:docMk/>
            <pc:sldMk cId="7987831" sldId="2147469170"/>
            <ac:spMk id="3" creationId="{212FB278-2E6D-ABF6-0A58-2B4351454FA5}"/>
          </ac:spMkLst>
        </pc:spChg>
        <pc:picChg chg="mod ord">
          <ac:chgData name="Pui Yee Lai" userId="aa71e46c-068d-4980-875c-d2948370ce63" providerId="ADAL" clId="{3F50AE50-108D-444C-940C-83E34D17F6E6}" dt="2025-05-26T03:27:42.959" v="116" actId="167"/>
          <ac:picMkLst>
            <pc:docMk/>
            <pc:sldMk cId="7987831" sldId="2147469170"/>
            <ac:picMk id="4" creationId="{FCCD4C36-984B-3CE8-9052-CF12ECB8EF3E}"/>
          </ac:picMkLst>
        </pc:picChg>
      </pc:sldChg>
      <pc:sldChg chg="addSp modSp">
        <pc:chgData name="Pui Yee Lai" userId="aa71e46c-068d-4980-875c-d2948370ce63" providerId="ADAL" clId="{3F50AE50-108D-444C-940C-83E34D17F6E6}" dt="2025-05-26T03:24:35.004" v="90"/>
        <pc:sldMkLst>
          <pc:docMk/>
          <pc:sldMk cId="2269751974" sldId="2147469175"/>
        </pc:sldMkLst>
        <pc:picChg chg="add mod">
          <ac:chgData name="Pui Yee Lai" userId="aa71e46c-068d-4980-875c-d2948370ce63" providerId="ADAL" clId="{3F50AE50-108D-444C-940C-83E34D17F6E6}" dt="2025-05-26T03:24:35.004" v="90"/>
          <ac:picMkLst>
            <pc:docMk/>
            <pc:sldMk cId="2269751974" sldId="2147469175"/>
            <ac:picMk id="4" creationId="{0BC4DCD7-6E75-DA40-E76A-4B904A160D29}"/>
          </ac:picMkLst>
        </pc:picChg>
      </pc:sldChg>
      <pc:sldChg chg="addSp modSp">
        <pc:chgData name="Pui Yee Lai" userId="aa71e46c-068d-4980-875c-d2948370ce63" providerId="ADAL" clId="{3F50AE50-108D-444C-940C-83E34D17F6E6}" dt="2025-05-26T03:24:38.133" v="91"/>
        <pc:sldMkLst>
          <pc:docMk/>
          <pc:sldMk cId="140243446" sldId="2147469176"/>
        </pc:sldMkLst>
        <pc:picChg chg="add mod">
          <ac:chgData name="Pui Yee Lai" userId="aa71e46c-068d-4980-875c-d2948370ce63" providerId="ADAL" clId="{3F50AE50-108D-444C-940C-83E34D17F6E6}" dt="2025-05-26T03:24:38.133" v="91"/>
          <ac:picMkLst>
            <pc:docMk/>
            <pc:sldMk cId="140243446" sldId="2147469176"/>
            <ac:picMk id="10" creationId="{1BED843A-577D-640B-7580-42CC31849CA7}"/>
          </ac:picMkLst>
        </pc:picChg>
      </pc:sldChg>
      <pc:sldChg chg="addSp modSp">
        <pc:chgData name="Pui Yee Lai" userId="aa71e46c-068d-4980-875c-d2948370ce63" providerId="ADAL" clId="{3F50AE50-108D-444C-940C-83E34D17F6E6}" dt="2025-05-26T03:24:40.812" v="92"/>
        <pc:sldMkLst>
          <pc:docMk/>
          <pc:sldMk cId="699080516" sldId="2147469177"/>
        </pc:sldMkLst>
        <pc:picChg chg="add mod">
          <ac:chgData name="Pui Yee Lai" userId="aa71e46c-068d-4980-875c-d2948370ce63" providerId="ADAL" clId="{3F50AE50-108D-444C-940C-83E34D17F6E6}" dt="2025-05-26T03:24:40.812" v="92"/>
          <ac:picMkLst>
            <pc:docMk/>
            <pc:sldMk cId="699080516" sldId="2147469177"/>
            <ac:picMk id="5" creationId="{96F2749F-7338-9818-AC0C-84BA6E82743A}"/>
          </ac:picMkLst>
        </pc:picChg>
      </pc:sldChg>
      <pc:sldChg chg="addSp modSp">
        <pc:chgData name="Pui Yee Lai" userId="aa71e46c-068d-4980-875c-d2948370ce63" providerId="ADAL" clId="{3F50AE50-108D-444C-940C-83E34D17F6E6}" dt="2025-05-26T03:24:44.192" v="93"/>
        <pc:sldMkLst>
          <pc:docMk/>
          <pc:sldMk cId="1399146979" sldId="2147469178"/>
        </pc:sldMkLst>
        <pc:picChg chg="add mod">
          <ac:chgData name="Pui Yee Lai" userId="aa71e46c-068d-4980-875c-d2948370ce63" providerId="ADAL" clId="{3F50AE50-108D-444C-940C-83E34D17F6E6}" dt="2025-05-26T03:24:44.192" v="93"/>
          <ac:picMkLst>
            <pc:docMk/>
            <pc:sldMk cId="1399146979" sldId="2147469178"/>
            <ac:picMk id="10" creationId="{9B278A3E-AC70-AF71-1850-0D4FCD327239}"/>
          </ac:picMkLst>
        </pc:picChg>
      </pc:sldChg>
      <pc:sldChg chg="addSp modSp add">
        <pc:chgData name="Pui Yee Lai" userId="aa71e46c-068d-4980-875c-d2948370ce63" providerId="ADAL" clId="{3F50AE50-108D-444C-940C-83E34D17F6E6}" dt="2025-05-26T03:14:03.783" v="27"/>
        <pc:sldMkLst>
          <pc:docMk/>
          <pc:sldMk cId="1482680921" sldId="2147469180"/>
        </pc:sldMkLst>
        <pc:picChg chg="add mod">
          <ac:chgData name="Pui Yee Lai" userId="aa71e46c-068d-4980-875c-d2948370ce63" providerId="ADAL" clId="{3F50AE50-108D-444C-940C-83E34D17F6E6}" dt="2025-05-26T03:08:19.348" v="1"/>
          <ac:picMkLst>
            <pc:docMk/>
            <pc:sldMk cId="1482680921" sldId="2147469180"/>
            <ac:picMk id="8" creationId="{391E993D-9FC1-19BF-6D6E-A075A78C4BEF}"/>
          </ac:picMkLst>
        </pc:picChg>
        <pc:picChg chg="add mod">
          <ac:chgData name="Pui Yee Lai" userId="aa71e46c-068d-4980-875c-d2948370ce63" providerId="ADAL" clId="{3F50AE50-108D-444C-940C-83E34D17F6E6}" dt="2025-05-26T03:14:03.783" v="27"/>
          <ac:picMkLst>
            <pc:docMk/>
            <pc:sldMk cId="1482680921" sldId="2147469180"/>
            <ac:picMk id="9" creationId="{F725268C-8C45-638D-7F9F-9B310E0B7E51}"/>
          </ac:picMkLst>
        </pc:picChg>
      </pc:sldChg>
      <pc:sldChg chg="addSp modSp add">
        <pc:chgData name="Pui Yee Lai" userId="aa71e46c-068d-4980-875c-d2948370ce63" providerId="ADAL" clId="{3F50AE50-108D-444C-940C-83E34D17F6E6}" dt="2025-05-26T03:14:09.215" v="30"/>
        <pc:sldMkLst>
          <pc:docMk/>
          <pc:sldMk cId="3142256732" sldId="2147469187"/>
        </pc:sldMkLst>
        <pc:picChg chg="add mod">
          <ac:chgData name="Pui Yee Lai" userId="aa71e46c-068d-4980-875c-d2948370ce63" providerId="ADAL" clId="{3F50AE50-108D-444C-940C-83E34D17F6E6}" dt="2025-05-26T03:08:26.463" v="3"/>
          <ac:picMkLst>
            <pc:docMk/>
            <pc:sldMk cId="3142256732" sldId="2147469187"/>
            <ac:picMk id="2" creationId="{BA082840-A3F9-3EFB-B6D9-847CBD915594}"/>
          </ac:picMkLst>
        </pc:picChg>
        <pc:picChg chg="add mod">
          <ac:chgData name="Pui Yee Lai" userId="aa71e46c-068d-4980-875c-d2948370ce63" providerId="ADAL" clId="{3F50AE50-108D-444C-940C-83E34D17F6E6}" dt="2025-05-26T03:14:07.332" v="29"/>
          <ac:picMkLst>
            <pc:docMk/>
            <pc:sldMk cId="3142256732" sldId="2147469187"/>
            <ac:picMk id="3" creationId="{61BE511E-69B0-FEB9-18B0-51189D797576}"/>
          </ac:picMkLst>
        </pc:picChg>
      </pc:sldChg>
      <pc:sldChg chg="addSp modSp add">
        <pc:chgData name="Pui Yee Lai" userId="aa71e46c-068d-4980-875c-d2948370ce63" providerId="ADAL" clId="{3F50AE50-108D-444C-940C-83E34D17F6E6}" dt="2025-05-26T03:14:14.615" v="32"/>
        <pc:sldMkLst>
          <pc:docMk/>
          <pc:sldMk cId="3348504742" sldId="2147469188"/>
        </pc:sldMkLst>
        <pc:picChg chg="add mod">
          <ac:chgData name="Pui Yee Lai" userId="aa71e46c-068d-4980-875c-d2948370ce63" providerId="ADAL" clId="{3F50AE50-108D-444C-940C-83E34D17F6E6}" dt="2025-05-26T03:08:32.635" v="5"/>
          <ac:picMkLst>
            <pc:docMk/>
            <pc:sldMk cId="3348504742" sldId="2147469188"/>
            <ac:picMk id="3" creationId="{D0C382EE-F266-779A-49BE-B5B3A2AAC7B6}"/>
          </ac:picMkLst>
        </pc:picChg>
        <pc:picChg chg="add mod">
          <ac:chgData name="Pui Yee Lai" userId="aa71e46c-068d-4980-875c-d2948370ce63" providerId="ADAL" clId="{3F50AE50-108D-444C-940C-83E34D17F6E6}" dt="2025-05-26T03:14:14.615" v="32"/>
          <ac:picMkLst>
            <pc:docMk/>
            <pc:sldMk cId="3348504742" sldId="2147469188"/>
            <ac:picMk id="4" creationId="{0CA3F317-CA9A-9262-6BB4-F77EB2D6484D}"/>
          </ac:picMkLst>
        </pc:picChg>
      </pc:sldChg>
      <pc:sldChg chg="addSp modSp add">
        <pc:chgData name="Pui Yee Lai" userId="aa71e46c-068d-4980-875c-d2948370ce63" providerId="ADAL" clId="{3F50AE50-108D-444C-940C-83E34D17F6E6}" dt="2025-05-26T03:14:20.578" v="35"/>
        <pc:sldMkLst>
          <pc:docMk/>
          <pc:sldMk cId="868753846" sldId="2147469189"/>
        </pc:sldMkLst>
        <pc:picChg chg="add mod">
          <ac:chgData name="Pui Yee Lai" userId="aa71e46c-068d-4980-875c-d2948370ce63" providerId="ADAL" clId="{3F50AE50-108D-444C-940C-83E34D17F6E6}" dt="2025-05-26T03:08:42.593" v="8"/>
          <ac:picMkLst>
            <pc:docMk/>
            <pc:sldMk cId="868753846" sldId="2147469189"/>
            <ac:picMk id="3" creationId="{A513E824-3438-9008-FC82-1CADF4D01918}"/>
          </ac:picMkLst>
        </pc:picChg>
        <pc:picChg chg="add mod">
          <ac:chgData name="Pui Yee Lai" userId="aa71e46c-068d-4980-875c-d2948370ce63" providerId="ADAL" clId="{3F50AE50-108D-444C-940C-83E34D17F6E6}" dt="2025-05-26T03:14:20.578" v="35"/>
          <ac:picMkLst>
            <pc:docMk/>
            <pc:sldMk cId="868753846" sldId="2147469189"/>
            <ac:picMk id="4" creationId="{33C4B689-B484-3C8E-11A7-D649B5AC1950}"/>
          </ac:picMkLst>
        </pc:picChg>
      </pc:sldChg>
      <pc:sldChg chg="addSp modSp add">
        <pc:chgData name="Pui Yee Lai" userId="aa71e46c-068d-4980-875c-d2948370ce63" providerId="ADAL" clId="{3F50AE50-108D-444C-940C-83E34D17F6E6}" dt="2025-05-26T03:14:17.017" v="33"/>
        <pc:sldMkLst>
          <pc:docMk/>
          <pc:sldMk cId="1546611188" sldId="2147469300"/>
        </pc:sldMkLst>
        <pc:picChg chg="add mod">
          <ac:chgData name="Pui Yee Lai" userId="aa71e46c-068d-4980-875c-d2948370ce63" providerId="ADAL" clId="{3F50AE50-108D-444C-940C-83E34D17F6E6}" dt="2025-05-26T03:08:36.389" v="6"/>
          <ac:picMkLst>
            <pc:docMk/>
            <pc:sldMk cId="1546611188" sldId="2147469300"/>
            <ac:picMk id="2" creationId="{E924BE16-ED37-B05D-0505-D6DD192A88A3}"/>
          </ac:picMkLst>
        </pc:picChg>
        <pc:picChg chg="add mod">
          <ac:chgData name="Pui Yee Lai" userId="aa71e46c-068d-4980-875c-d2948370ce63" providerId="ADAL" clId="{3F50AE50-108D-444C-940C-83E34D17F6E6}" dt="2025-05-26T03:14:17.017" v="33"/>
          <ac:picMkLst>
            <pc:docMk/>
            <pc:sldMk cId="1546611188" sldId="2147469300"/>
            <ac:picMk id="3" creationId="{E62DED58-4938-16BA-DE7F-9D4BF80449EB}"/>
          </ac:picMkLst>
        </pc:picChg>
      </pc:sldChg>
      <pc:sldChg chg="addSp modSp add">
        <pc:chgData name="Pui Yee Lai" userId="aa71e46c-068d-4980-875c-d2948370ce63" providerId="ADAL" clId="{3F50AE50-108D-444C-940C-83E34D17F6E6}" dt="2025-05-26T03:14:34.173" v="42"/>
        <pc:sldMkLst>
          <pc:docMk/>
          <pc:sldMk cId="1795269692" sldId="2147469301"/>
        </pc:sldMkLst>
        <pc:picChg chg="add mod">
          <ac:chgData name="Pui Yee Lai" userId="aa71e46c-068d-4980-875c-d2948370ce63" providerId="ADAL" clId="{3F50AE50-108D-444C-940C-83E34D17F6E6}" dt="2025-05-26T03:09:02.098" v="14"/>
          <ac:picMkLst>
            <pc:docMk/>
            <pc:sldMk cId="1795269692" sldId="2147469301"/>
            <ac:picMk id="3" creationId="{AD89AD9E-5F3E-DD8C-DA6B-6BE63B4F10AF}"/>
          </ac:picMkLst>
        </pc:picChg>
        <pc:picChg chg="add mod">
          <ac:chgData name="Pui Yee Lai" userId="aa71e46c-068d-4980-875c-d2948370ce63" providerId="ADAL" clId="{3F50AE50-108D-444C-940C-83E34D17F6E6}" dt="2025-05-26T03:14:34.173" v="42"/>
          <ac:picMkLst>
            <pc:docMk/>
            <pc:sldMk cId="1795269692" sldId="2147469301"/>
            <ac:picMk id="4" creationId="{05E2BF9B-3A02-B061-662F-189B9F558808}"/>
          </ac:picMkLst>
        </pc:picChg>
      </pc:sldChg>
      <pc:sldChg chg="addSp modSp add">
        <pc:chgData name="Pui Yee Lai" userId="aa71e46c-068d-4980-875c-d2948370ce63" providerId="ADAL" clId="{3F50AE50-108D-444C-940C-83E34D17F6E6}" dt="2025-05-26T03:14:18.943" v="34"/>
        <pc:sldMkLst>
          <pc:docMk/>
          <pc:sldMk cId="2661207848" sldId="2147482345"/>
        </pc:sldMkLst>
        <pc:picChg chg="add mod">
          <ac:chgData name="Pui Yee Lai" userId="aa71e46c-068d-4980-875c-d2948370ce63" providerId="ADAL" clId="{3F50AE50-108D-444C-940C-83E34D17F6E6}" dt="2025-05-26T03:08:39.514" v="7"/>
          <ac:picMkLst>
            <pc:docMk/>
            <pc:sldMk cId="2661207848" sldId="2147482345"/>
            <ac:picMk id="3" creationId="{719FC99B-0AD0-CE0C-F5C4-6E184ED34E29}"/>
          </ac:picMkLst>
        </pc:picChg>
        <pc:picChg chg="add mod">
          <ac:chgData name="Pui Yee Lai" userId="aa71e46c-068d-4980-875c-d2948370ce63" providerId="ADAL" clId="{3F50AE50-108D-444C-940C-83E34D17F6E6}" dt="2025-05-26T03:14:18.943" v="34"/>
          <ac:picMkLst>
            <pc:docMk/>
            <pc:sldMk cId="2661207848" sldId="2147482345"/>
            <ac:picMk id="7" creationId="{88D29C64-2047-592A-22F9-32BB55DC1C57}"/>
          </ac:picMkLst>
        </pc:picChg>
      </pc:sldChg>
      <pc:sldChg chg="addSp modSp add">
        <pc:chgData name="Pui Yee Lai" userId="aa71e46c-068d-4980-875c-d2948370ce63" providerId="ADAL" clId="{3F50AE50-108D-444C-940C-83E34D17F6E6}" dt="2025-05-26T03:14:12.732" v="31"/>
        <pc:sldMkLst>
          <pc:docMk/>
          <pc:sldMk cId="3469022247" sldId="2147482347"/>
        </pc:sldMkLst>
        <pc:picChg chg="add mod">
          <ac:chgData name="Pui Yee Lai" userId="aa71e46c-068d-4980-875c-d2948370ce63" providerId="ADAL" clId="{3F50AE50-108D-444C-940C-83E34D17F6E6}" dt="2025-05-26T03:08:29.699" v="4"/>
          <ac:picMkLst>
            <pc:docMk/>
            <pc:sldMk cId="3469022247" sldId="2147482347"/>
            <ac:picMk id="2" creationId="{0FE29170-6F7B-CADA-D4C9-F1C73460B9AE}"/>
          </ac:picMkLst>
        </pc:picChg>
        <pc:picChg chg="add mod">
          <ac:chgData name="Pui Yee Lai" userId="aa71e46c-068d-4980-875c-d2948370ce63" providerId="ADAL" clId="{3F50AE50-108D-444C-940C-83E34D17F6E6}" dt="2025-05-26T03:14:12.732" v="31"/>
          <ac:picMkLst>
            <pc:docMk/>
            <pc:sldMk cId="3469022247" sldId="2147482347"/>
            <ac:picMk id="6" creationId="{CAE610DC-6123-94F7-4513-8766D8AF10BC}"/>
          </ac:picMkLst>
        </pc:picChg>
      </pc:sldChg>
      <pc:sldChg chg="addSp modSp add">
        <pc:chgData name="Pui Yee Lai" userId="aa71e46c-068d-4980-875c-d2948370ce63" providerId="ADAL" clId="{3F50AE50-108D-444C-940C-83E34D17F6E6}" dt="2025-05-26T03:14:22.449" v="36"/>
        <pc:sldMkLst>
          <pc:docMk/>
          <pc:sldMk cId="1153371161" sldId="2147482348"/>
        </pc:sldMkLst>
        <pc:picChg chg="add mod">
          <ac:chgData name="Pui Yee Lai" userId="aa71e46c-068d-4980-875c-d2948370ce63" providerId="ADAL" clId="{3F50AE50-108D-444C-940C-83E34D17F6E6}" dt="2025-05-26T03:08:45.451" v="9"/>
          <ac:picMkLst>
            <pc:docMk/>
            <pc:sldMk cId="1153371161" sldId="2147482348"/>
            <ac:picMk id="2" creationId="{B884BFAE-7E19-95E9-9129-989DE09B5C1C}"/>
          </ac:picMkLst>
        </pc:picChg>
        <pc:picChg chg="add mod">
          <ac:chgData name="Pui Yee Lai" userId="aa71e46c-068d-4980-875c-d2948370ce63" providerId="ADAL" clId="{3F50AE50-108D-444C-940C-83E34D17F6E6}" dt="2025-05-26T03:14:22.449" v="36"/>
          <ac:picMkLst>
            <pc:docMk/>
            <pc:sldMk cId="1153371161" sldId="2147482348"/>
            <ac:picMk id="7" creationId="{193E8280-0526-43A1-208B-42A456F258EE}"/>
          </ac:picMkLst>
        </pc:picChg>
      </pc:sldChg>
      <pc:sldChg chg="addSp modSp add">
        <pc:chgData name="Pui Yee Lai" userId="aa71e46c-068d-4980-875c-d2948370ce63" providerId="ADAL" clId="{3F50AE50-108D-444C-940C-83E34D17F6E6}" dt="2025-05-26T03:14:24.125" v="37"/>
        <pc:sldMkLst>
          <pc:docMk/>
          <pc:sldMk cId="2143189715" sldId="2147482349"/>
        </pc:sldMkLst>
        <pc:picChg chg="add mod">
          <ac:chgData name="Pui Yee Lai" userId="aa71e46c-068d-4980-875c-d2948370ce63" providerId="ADAL" clId="{3F50AE50-108D-444C-940C-83E34D17F6E6}" dt="2025-05-26T03:08:48.451" v="10"/>
          <ac:picMkLst>
            <pc:docMk/>
            <pc:sldMk cId="2143189715" sldId="2147482349"/>
            <ac:picMk id="3" creationId="{30AE679D-A653-3786-28EF-F0D8FA354107}"/>
          </ac:picMkLst>
        </pc:picChg>
        <pc:picChg chg="add mod">
          <ac:chgData name="Pui Yee Lai" userId="aa71e46c-068d-4980-875c-d2948370ce63" providerId="ADAL" clId="{3F50AE50-108D-444C-940C-83E34D17F6E6}" dt="2025-05-26T03:14:24.125" v="37"/>
          <ac:picMkLst>
            <pc:docMk/>
            <pc:sldMk cId="2143189715" sldId="2147482349"/>
            <ac:picMk id="4" creationId="{0CB5B0A7-AADF-AC41-387A-B4563376C5D2}"/>
          </ac:picMkLst>
        </pc:picChg>
      </pc:sldChg>
      <pc:sldChg chg="addSp modSp add">
        <pc:chgData name="Pui Yee Lai" userId="aa71e46c-068d-4980-875c-d2948370ce63" providerId="ADAL" clId="{3F50AE50-108D-444C-940C-83E34D17F6E6}" dt="2025-05-26T03:14:25.961" v="38"/>
        <pc:sldMkLst>
          <pc:docMk/>
          <pc:sldMk cId="2126838120" sldId="2147482350"/>
        </pc:sldMkLst>
        <pc:picChg chg="add mod">
          <ac:chgData name="Pui Yee Lai" userId="aa71e46c-068d-4980-875c-d2948370ce63" providerId="ADAL" clId="{3F50AE50-108D-444C-940C-83E34D17F6E6}" dt="2025-05-26T03:14:25.961" v="38"/>
          <ac:picMkLst>
            <pc:docMk/>
            <pc:sldMk cId="2126838120" sldId="2147482350"/>
            <ac:picMk id="2" creationId="{5094364D-8276-4414-8DCB-FFBBEF9944E1}"/>
          </ac:picMkLst>
        </pc:picChg>
      </pc:sldChg>
      <pc:sldChg chg="addSp modSp add">
        <pc:chgData name="Pui Yee Lai" userId="aa71e46c-068d-4980-875c-d2948370ce63" providerId="ADAL" clId="{3F50AE50-108D-444C-940C-83E34D17F6E6}" dt="2025-05-26T03:14:28.361" v="39"/>
        <pc:sldMkLst>
          <pc:docMk/>
          <pc:sldMk cId="25485615" sldId="2147482351"/>
        </pc:sldMkLst>
        <pc:picChg chg="add mod">
          <ac:chgData name="Pui Yee Lai" userId="aa71e46c-068d-4980-875c-d2948370ce63" providerId="ADAL" clId="{3F50AE50-108D-444C-940C-83E34D17F6E6}" dt="2025-05-26T03:14:28.361" v="39"/>
          <ac:picMkLst>
            <pc:docMk/>
            <pc:sldMk cId="25485615" sldId="2147482351"/>
            <ac:picMk id="3" creationId="{72660490-3478-3B6F-D794-892D040AFD12}"/>
          </ac:picMkLst>
        </pc:picChg>
      </pc:sldChg>
      <pc:sldChg chg="addSp modSp add">
        <pc:chgData name="Pui Yee Lai" userId="aa71e46c-068d-4980-875c-d2948370ce63" providerId="ADAL" clId="{3F50AE50-108D-444C-940C-83E34D17F6E6}" dt="2025-05-26T03:14:29.998" v="40"/>
        <pc:sldMkLst>
          <pc:docMk/>
          <pc:sldMk cId="752864662" sldId="2147482352"/>
        </pc:sldMkLst>
        <pc:picChg chg="add mod">
          <ac:chgData name="Pui Yee Lai" userId="aa71e46c-068d-4980-875c-d2948370ce63" providerId="ADAL" clId="{3F50AE50-108D-444C-940C-83E34D17F6E6}" dt="2025-05-26T03:08:55.892" v="12"/>
          <ac:picMkLst>
            <pc:docMk/>
            <pc:sldMk cId="752864662" sldId="2147482352"/>
            <ac:picMk id="4" creationId="{D5252203-7EE6-289E-8305-B51EBCFD75ED}"/>
          </ac:picMkLst>
        </pc:picChg>
        <pc:picChg chg="add mod">
          <ac:chgData name="Pui Yee Lai" userId="aa71e46c-068d-4980-875c-d2948370ce63" providerId="ADAL" clId="{3F50AE50-108D-444C-940C-83E34D17F6E6}" dt="2025-05-26T03:14:29.998" v="40"/>
          <ac:picMkLst>
            <pc:docMk/>
            <pc:sldMk cId="752864662" sldId="2147482352"/>
            <ac:picMk id="6" creationId="{CE860506-C28F-BBFE-967F-8CA364B3D533}"/>
          </ac:picMkLst>
        </pc:picChg>
      </pc:sldChg>
      <pc:sldChg chg="addSp modSp add">
        <pc:chgData name="Pui Yee Lai" userId="aa71e46c-068d-4980-875c-d2948370ce63" providerId="ADAL" clId="{3F50AE50-108D-444C-940C-83E34D17F6E6}" dt="2025-05-26T03:14:32.259" v="41"/>
        <pc:sldMkLst>
          <pc:docMk/>
          <pc:sldMk cId="3117951373" sldId="2147482353"/>
        </pc:sldMkLst>
        <pc:picChg chg="add mod">
          <ac:chgData name="Pui Yee Lai" userId="aa71e46c-068d-4980-875c-d2948370ce63" providerId="ADAL" clId="{3F50AE50-108D-444C-940C-83E34D17F6E6}" dt="2025-05-26T03:08:58.561" v="13"/>
          <ac:picMkLst>
            <pc:docMk/>
            <pc:sldMk cId="3117951373" sldId="2147482353"/>
            <ac:picMk id="2" creationId="{71EB34B9-DDE3-20A0-99CB-438A46562DD5}"/>
          </ac:picMkLst>
        </pc:picChg>
        <pc:picChg chg="add mod">
          <ac:chgData name="Pui Yee Lai" userId="aa71e46c-068d-4980-875c-d2948370ce63" providerId="ADAL" clId="{3F50AE50-108D-444C-940C-83E34D17F6E6}" dt="2025-05-26T03:14:32.259" v="41"/>
          <ac:picMkLst>
            <pc:docMk/>
            <pc:sldMk cId="3117951373" sldId="2147482353"/>
            <ac:picMk id="3" creationId="{7E17FD1E-FDA8-4E80-E3A5-414985A7D3E5}"/>
          </ac:picMkLst>
        </pc:picChg>
      </pc:sldChg>
      <pc:sldChg chg="addSp modSp add">
        <pc:chgData name="Pui Yee Lai" userId="aa71e46c-068d-4980-875c-d2948370ce63" providerId="ADAL" clId="{3F50AE50-108D-444C-940C-83E34D17F6E6}" dt="2025-05-26T03:14:36.245" v="43"/>
        <pc:sldMkLst>
          <pc:docMk/>
          <pc:sldMk cId="1100349088" sldId="2147482354"/>
        </pc:sldMkLst>
        <pc:picChg chg="add mod">
          <ac:chgData name="Pui Yee Lai" userId="aa71e46c-068d-4980-875c-d2948370ce63" providerId="ADAL" clId="{3F50AE50-108D-444C-940C-83E34D17F6E6}" dt="2025-05-26T03:09:05.394" v="15"/>
          <ac:picMkLst>
            <pc:docMk/>
            <pc:sldMk cId="1100349088" sldId="2147482354"/>
            <ac:picMk id="2" creationId="{90998F9E-4E03-1641-0755-1AB2F538C2CA}"/>
          </ac:picMkLst>
        </pc:picChg>
        <pc:picChg chg="add mod">
          <ac:chgData name="Pui Yee Lai" userId="aa71e46c-068d-4980-875c-d2948370ce63" providerId="ADAL" clId="{3F50AE50-108D-444C-940C-83E34D17F6E6}" dt="2025-05-26T03:14:36.245" v="43"/>
          <ac:picMkLst>
            <pc:docMk/>
            <pc:sldMk cId="1100349088" sldId="2147482354"/>
            <ac:picMk id="8" creationId="{05A5AD2F-D1AF-E14E-636E-9345B1B583E9}"/>
          </ac:picMkLst>
        </pc:picChg>
      </pc:sldChg>
      <pc:sldChg chg="addSp modSp add">
        <pc:chgData name="Pui Yee Lai" userId="aa71e46c-068d-4980-875c-d2948370ce63" providerId="ADAL" clId="{3F50AE50-108D-444C-940C-83E34D17F6E6}" dt="2025-05-26T03:14:38.160" v="44"/>
        <pc:sldMkLst>
          <pc:docMk/>
          <pc:sldMk cId="2281977715" sldId="2147482355"/>
        </pc:sldMkLst>
        <pc:picChg chg="add mod">
          <ac:chgData name="Pui Yee Lai" userId="aa71e46c-068d-4980-875c-d2948370ce63" providerId="ADAL" clId="{3F50AE50-108D-444C-940C-83E34D17F6E6}" dt="2025-05-26T03:14:38.160" v="44"/>
          <ac:picMkLst>
            <pc:docMk/>
            <pc:sldMk cId="2281977715" sldId="2147482355"/>
            <ac:picMk id="3" creationId="{AEF60392-FCBF-419F-11C2-C3212E0E71E0}"/>
          </ac:picMkLst>
        </pc:picChg>
      </pc:sldChg>
      <pc:sldChg chg="addSp modSp add">
        <pc:chgData name="Pui Yee Lai" userId="aa71e46c-068d-4980-875c-d2948370ce63" providerId="ADAL" clId="{3F50AE50-108D-444C-940C-83E34D17F6E6}" dt="2025-05-26T03:14:05.322" v="28"/>
        <pc:sldMkLst>
          <pc:docMk/>
          <pc:sldMk cId="2377540345" sldId="2147482356"/>
        </pc:sldMkLst>
        <pc:picChg chg="add mod">
          <ac:chgData name="Pui Yee Lai" userId="aa71e46c-068d-4980-875c-d2948370ce63" providerId="ADAL" clId="{3F50AE50-108D-444C-940C-83E34D17F6E6}" dt="2025-05-26T03:08:22.707" v="2"/>
          <ac:picMkLst>
            <pc:docMk/>
            <pc:sldMk cId="2377540345" sldId="2147482356"/>
            <ac:picMk id="4" creationId="{5F4E79B1-BB1B-704B-F711-370789E25BBB}"/>
          </ac:picMkLst>
        </pc:picChg>
        <pc:picChg chg="add mod">
          <ac:chgData name="Pui Yee Lai" userId="aa71e46c-068d-4980-875c-d2948370ce63" providerId="ADAL" clId="{3F50AE50-108D-444C-940C-83E34D17F6E6}" dt="2025-05-26T03:14:05.322" v="28"/>
          <ac:picMkLst>
            <pc:docMk/>
            <pc:sldMk cId="2377540345" sldId="2147482356"/>
            <ac:picMk id="6" creationId="{03712A68-823A-1F7D-25E1-E09E06FB028D}"/>
          </ac:picMkLst>
        </pc:picChg>
      </pc:sldChg>
      <pc:sldChg chg="addSp modSp add del mod">
        <pc:chgData name="Pui Yee Lai" userId="aa71e46c-068d-4980-875c-d2948370ce63" providerId="ADAL" clId="{3F50AE50-108D-444C-940C-83E34D17F6E6}" dt="2025-06-04T07:20:01.839" v="121" actId="47"/>
        <pc:sldMkLst>
          <pc:docMk/>
          <pc:sldMk cId="488158527" sldId="2147482357"/>
        </pc:sldMkLst>
      </pc:sldChg>
      <pc:sldChg chg="addSp modSp add">
        <pc:chgData name="Pui Yee Lai" userId="aa71e46c-068d-4980-875c-d2948370ce63" providerId="ADAL" clId="{3F50AE50-108D-444C-940C-83E34D17F6E6}" dt="2025-06-04T07:23:30.595" v="152"/>
        <pc:sldMkLst>
          <pc:docMk/>
          <pc:sldMk cId="2589564552" sldId="2147482357"/>
        </pc:sldMkLst>
        <pc:picChg chg="add mod">
          <ac:chgData name="Pui Yee Lai" userId="aa71e46c-068d-4980-875c-d2948370ce63" providerId="ADAL" clId="{3F50AE50-108D-444C-940C-83E34D17F6E6}" dt="2025-06-04T07:20:45.990" v="142"/>
          <ac:picMkLst>
            <pc:docMk/>
            <pc:sldMk cId="2589564552" sldId="2147482357"/>
            <ac:picMk id="4" creationId="{3AAE7063-602F-F7E7-DD22-2A005E63F40C}"/>
          </ac:picMkLst>
        </pc:picChg>
        <pc:picChg chg="add mod">
          <ac:chgData name="Pui Yee Lai" userId="aa71e46c-068d-4980-875c-d2948370ce63" providerId="ADAL" clId="{3F50AE50-108D-444C-940C-83E34D17F6E6}" dt="2025-06-04T07:23:30.595" v="152"/>
          <ac:picMkLst>
            <pc:docMk/>
            <pc:sldMk cId="2589564552" sldId="2147482357"/>
            <ac:picMk id="5" creationId="{10963A36-A538-A007-0726-94D29E11ED93}"/>
          </ac:picMkLst>
        </pc:picChg>
      </pc:sldChg>
      <pc:sldChg chg="addSp modSp add del">
        <pc:chgData name="Pui Yee Lai" userId="aa71e46c-068d-4980-875c-d2948370ce63" providerId="ADAL" clId="{3F50AE50-108D-444C-940C-83E34D17F6E6}" dt="2025-05-26T03:21:54.919" v="69" actId="27028"/>
        <pc:sldMkLst>
          <pc:docMk/>
          <pc:sldMk cId="3122759957" sldId="2147482357"/>
        </pc:sldMkLst>
      </pc:sldChg>
      <pc:sldChg chg="addSp modSp add del">
        <pc:chgData name="Pui Yee Lai" userId="aa71e46c-068d-4980-875c-d2948370ce63" providerId="ADAL" clId="{3F50AE50-108D-444C-940C-83E34D17F6E6}" dt="2025-06-04T07:23:32.855" v="153"/>
        <pc:sldMkLst>
          <pc:docMk/>
          <pc:sldMk cId="1429099618" sldId="2147482358"/>
        </pc:sldMkLst>
        <pc:picChg chg="add mod">
          <ac:chgData name="Pui Yee Lai" userId="aa71e46c-068d-4980-875c-d2948370ce63" providerId="ADAL" clId="{3F50AE50-108D-444C-940C-83E34D17F6E6}" dt="2025-06-04T07:20:48.215" v="143"/>
          <ac:picMkLst>
            <pc:docMk/>
            <pc:sldMk cId="1429099618" sldId="2147482358"/>
            <ac:picMk id="6" creationId="{22D05AE8-61B6-AEA1-A694-88935A76ED51}"/>
          </ac:picMkLst>
        </pc:picChg>
        <pc:picChg chg="add mod">
          <ac:chgData name="Pui Yee Lai" userId="aa71e46c-068d-4980-875c-d2948370ce63" providerId="ADAL" clId="{3F50AE50-108D-444C-940C-83E34D17F6E6}" dt="2025-06-04T07:23:32.855" v="153"/>
          <ac:picMkLst>
            <pc:docMk/>
            <pc:sldMk cId="1429099618" sldId="2147482358"/>
            <ac:picMk id="7" creationId="{9BA998AD-9899-B698-60C8-D2A89D2A4689}"/>
          </ac:picMkLst>
        </pc:picChg>
      </pc:sldChg>
      <pc:sldChg chg="addSp modSp add del">
        <pc:chgData name="Pui Yee Lai" userId="aa71e46c-068d-4980-875c-d2948370ce63" providerId="ADAL" clId="{3F50AE50-108D-444C-940C-83E34D17F6E6}" dt="2025-06-04T07:23:34.976" v="154"/>
        <pc:sldMkLst>
          <pc:docMk/>
          <pc:sldMk cId="1736750120" sldId="2147482359"/>
        </pc:sldMkLst>
        <pc:picChg chg="add mod">
          <ac:chgData name="Pui Yee Lai" userId="aa71e46c-068d-4980-875c-d2948370ce63" providerId="ADAL" clId="{3F50AE50-108D-444C-940C-83E34D17F6E6}" dt="2025-06-04T07:20:49.772" v="144"/>
          <ac:picMkLst>
            <pc:docMk/>
            <pc:sldMk cId="1736750120" sldId="2147482359"/>
            <ac:picMk id="4" creationId="{563259CD-1EA6-6F28-E011-86BF753F1358}"/>
          </ac:picMkLst>
        </pc:picChg>
        <pc:picChg chg="add mod">
          <ac:chgData name="Pui Yee Lai" userId="aa71e46c-068d-4980-875c-d2948370ce63" providerId="ADAL" clId="{3F50AE50-108D-444C-940C-83E34D17F6E6}" dt="2025-06-04T07:23:34.976" v="154"/>
          <ac:picMkLst>
            <pc:docMk/>
            <pc:sldMk cId="1736750120" sldId="2147482359"/>
            <ac:picMk id="5" creationId="{2D8E5F6C-9BD2-875F-2183-AECF45DD75A8}"/>
          </ac:picMkLst>
        </pc:picChg>
      </pc:sldChg>
      <pc:sldChg chg="addSp modSp add del">
        <pc:chgData name="Pui Yee Lai" userId="aa71e46c-068d-4980-875c-d2948370ce63" providerId="ADAL" clId="{3F50AE50-108D-444C-940C-83E34D17F6E6}" dt="2025-06-04T07:23:36.624" v="155"/>
        <pc:sldMkLst>
          <pc:docMk/>
          <pc:sldMk cId="345575907" sldId="2147482360"/>
        </pc:sldMkLst>
        <pc:picChg chg="add mod">
          <ac:chgData name="Pui Yee Lai" userId="aa71e46c-068d-4980-875c-d2948370ce63" providerId="ADAL" clId="{3F50AE50-108D-444C-940C-83E34D17F6E6}" dt="2025-06-04T07:20:51.423" v="145"/>
          <ac:picMkLst>
            <pc:docMk/>
            <pc:sldMk cId="345575907" sldId="2147482360"/>
            <ac:picMk id="2" creationId="{061E0BFD-E0E6-6550-7E74-CE4EB923F15C}"/>
          </ac:picMkLst>
        </pc:picChg>
        <pc:picChg chg="add mod">
          <ac:chgData name="Pui Yee Lai" userId="aa71e46c-068d-4980-875c-d2948370ce63" providerId="ADAL" clId="{3F50AE50-108D-444C-940C-83E34D17F6E6}" dt="2025-06-04T07:23:36.624" v="155"/>
          <ac:picMkLst>
            <pc:docMk/>
            <pc:sldMk cId="345575907" sldId="2147482360"/>
            <ac:picMk id="6" creationId="{B90208DB-8856-2500-B130-36A719B16D7E}"/>
          </ac:picMkLst>
        </pc:picChg>
      </pc:sldChg>
      <pc:sldChg chg="addSp modSp add del">
        <pc:chgData name="Pui Yee Lai" userId="aa71e46c-068d-4980-875c-d2948370ce63" providerId="ADAL" clId="{3F50AE50-108D-444C-940C-83E34D17F6E6}" dt="2025-06-04T07:23:38.130" v="156"/>
        <pc:sldMkLst>
          <pc:docMk/>
          <pc:sldMk cId="3284006178" sldId="2147482361"/>
        </pc:sldMkLst>
        <pc:picChg chg="add mod">
          <ac:chgData name="Pui Yee Lai" userId="aa71e46c-068d-4980-875c-d2948370ce63" providerId="ADAL" clId="{3F50AE50-108D-444C-940C-83E34D17F6E6}" dt="2025-06-04T07:20:53.164" v="146"/>
          <ac:picMkLst>
            <pc:docMk/>
            <pc:sldMk cId="3284006178" sldId="2147482361"/>
            <ac:picMk id="3" creationId="{021D2113-E01D-D63B-ED3E-B6FCEF0B733B}"/>
          </ac:picMkLst>
        </pc:picChg>
        <pc:picChg chg="add mod">
          <ac:chgData name="Pui Yee Lai" userId="aa71e46c-068d-4980-875c-d2948370ce63" providerId="ADAL" clId="{3F50AE50-108D-444C-940C-83E34D17F6E6}" dt="2025-06-04T07:23:38.130" v="156"/>
          <ac:picMkLst>
            <pc:docMk/>
            <pc:sldMk cId="3284006178" sldId="2147482361"/>
            <ac:picMk id="5" creationId="{D7AD0AC4-6E42-2632-D0A2-D2F23BA9CF09}"/>
          </ac:picMkLst>
        </pc:picChg>
      </pc:sldChg>
      <pc:sldChg chg="addSp modSp add del">
        <pc:chgData name="Pui Yee Lai" userId="aa71e46c-068d-4980-875c-d2948370ce63" providerId="ADAL" clId="{3F50AE50-108D-444C-940C-83E34D17F6E6}" dt="2025-06-04T07:23:39.746" v="157"/>
        <pc:sldMkLst>
          <pc:docMk/>
          <pc:sldMk cId="804056565" sldId="2147482362"/>
        </pc:sldMkLst>
        <pc:picChg chg="add mod">
          <ac:chgData name="Pui Yee Lai" userId="aa71e46c-068d-4980-875c-d2948370ce63" providerId="ADAL" clId="{3F50AE50-108D-444C-940C-83E34D17F6E6}" dt="2025-06-04T07:20:54.954" v="147"/>
          <ac:picMkLst>
            <pc:docMk/>
            <pc:sldMk cId="804056565" sldId="2147482362"/>
            <ac:picMk id="3" creationId="{6A4ED720-D116-9687-ADC3-F241510F6667}"/>
          </ac:picMkLst>
        </pc:picChg>
        <pc:picChg chg="add mod">
          <ac:chgData name="Pui Yee Lai" userId="aa71e46c-068d-4980-875c-d2948370ce63" providerId="ADAL" clId="{3F50AE50-108D-444C-940C-83E34D17F6E6}" dt="2025-06-04T07:23:39.746" v="157"/>
          <ac:picMkLst>
            <pc:docMk/>
            <pc:sldMk cId="804056565" sldId="2147482362"/>
            <ac:picMk id="6" creationId="{FD266F66-B53D-8004-41DB-CAEAE53C4104}"/>
          </ac:picMkLst>
        </pc:picChg>
      </pc:sldChg>
      <pc:sldChg chg="addSp modSp add del">
        <pc:chgData name="Pui Yee Lai" userId="aa71e46c-068d-4980-875c-d2948370ce63" providerId="ADAL" clId="{3F50AE50-108D-444C-940C-83E34D17F6E6}" dt="2025-06-04T07:23:41.284" v="158"/>
        <pc:sldMkLst>
          <pc:docMk/>
          <pc:sldMk cId="2603595225" sldId="2147482363"/>
        </pc:sldMkLst>
        <pc:picChg chg="add mod">
          <ac:chgData name="Pui Yee Lai" userId="aa71e46c-068d-4980-875c-d2948370ce63" providerId="ADAL" clId="{3F50AE50-108D-444C-940C-83E34D17F6E6}" dt="2025-06-04T07:20:56.806" v="148"/>
          <ac:picMkLst>
            <pc:docMk/>
            <pc:sldMk cId="2603595225" sldId="2147482363"/>
            <ac:picMk id="2" creationId="{AF0495DD-DCB5-EF2E-254E-D667EBA9967C}"/>
          </ac:picMkLst>
        </pc:picChg>
        <pc:picChg chg="add mod">
          <ac:chgData name="Pui Yee Lai" userId="aa71e46c-068d-4980-875c-d2948370ce63" providerId="ADAL" clId="{3F50AE50-108D-444C-940C-83E34D17F6E6}" dt="2025-06-04T07:23:41.284" v="158"/>
          <ac:picMkLst>
            <pc:docMk/>
            <pc:sldMk cId="2603595225" sldId="2147482363"/>
            <ac:picMk id="7" creationId="{05ADAC76-2E72-B9FE-F40F-25E31B87D44D}"/>
          </ac:picMkLst>
        </pc:picChg>
      </pc:sldChg>
      <pc:sldChg chg="addSp modSp add del">
        <pc:chgData name="Pui Yee Lai" userId="aa71e46c-068d-4980-875c-d2948370ce63" providerId="ADAL" clId="{3F50AE50-108D-444C-940C-83E34D17F6E6}" dt="2025-06-04T07:23:43.104" v="159"/>
        <pc:sldMkLst>
          <pc:docMk/>
          <pc:sldMk cId="2471224374" sldId="2147482364"/>
        </pc:sldMkLst>
        <pc:picChg chg="add mod">
          <ac:chgData name="Pui Yee Lai" userId="aa71e46c-068d-4980-875c-d2948370ce63" providerId="ADAL" clId="{3F50AE50-108D-444C-940C-83E34D17F6E6}" dt="2025-06-04T07:20:58.768" v="149"/>
          <ac:picMkLst>
            <pc:docMk/>
            <pc:sldMk cId="2471224374" sldId="2147482364"/>
            <ac:picMk id="3" creationId="{15E9BC43-84E1-5448-7FA0-50AB4A368BA5}"/>
          </ac:picMkLst>
        </pc:picChg>
        <pc:picChg chg="add mod">
          <ac:chgData name="Pui Yee Lai" userId="aa71e46c-068d-4980-875c-d2948370ce63" providerId="ADAL" clId="{3F50AE50-108D-444C-940C-83E34D17F6E6}" dt="2025-06-04T07:23:43.104" v="159"/>
          <ac:picMkLst>
            <pc:docMk/>
            <pc:sldMk cId="2471224374" sldId="2147482364"/>
            <ac:picMk id="5" creationId="{1B2A316F-5C39-4CE4-8146-29E5C7178E7E}"/>
          </ac:picMkLst>
        </pc:picChg>
      </pc:sldChg>
      <pc:sldChg chg="addSp modSp add del">
        <pc:chgData name="Pui Yee Lai" userId="aa71e46c-068d-4980-875c-d2948370ce63" providerId="ADAL" clId="{3F50AE50-108D-444C-940C-83E34D17F6E6}" dt="2025-06-04T07:23:44.739" v="160"/>
        <pc:sldMkLst>
          <pc:docMk/>
          <pc:sldMk cId="852740331" sldId="2147482365"/>
        </pc:sldMkLst>
        <pc:picChg chg="add mod">
          <ac:chgData name="Pui Yee Lai" userId="aa71e46c-068d-4980-875c-d2948370ce63" providerId="ADAL" clId="{3F50AE50-108D-444C-940C-83E34D17F6E6}" dt="2025-06-04T07:21:00.685" v="150"/>
          <ac:picMkLst>
            <pc:docMk/>
            <pc:sldMk cId="852740331" sldId="2147482365"/>
            <ac:picMk id="3" creationId="{7B18116C-3780-8449-508C-58C15C998F24}"/>
          </ac:picMkLst>
        </pc:picChg>
        <pc:picChg chg="add mod">
          <ac:chgData name="Pui Yee Lai" userId="aa71e46c-068d-4980-875c-d2948370ce63" providerId="ADAL" clId="{3F50AE50-108D-444C-940C-83E34D17F6E6}" dt="2025-06-04T07:23:44.739" v="160"/>
          <ac:picMkLst>
            <pc:docMk/>
            <pc:sldMk cId="852740331" sldId="2147482365"/>
            <ac:picMk id="6" creationId="{C8CA3BE1-5D08-BF7C-2C86-F8D54D604824}"/>
          </ac:picMkLst>
        </pc:picChg>
      </pc:sldChg>
      <pc:sldChg chg="addSp modSp add">
        <pc:chgData name="Pui Yee Lai" userId="aa71e46c-068d-4980-875c-d2948370ce63" providerId="ADAL" clId="{3F50AE50-108D-444C-940C-83E34D17F6E6}" dt="2025-06-04T07:23:46.591" v="161"/>
        <pc:sldMkLst>
          <pc:docMk/>
          <pc:sldMk cId="2150866413" sldId="2147482366"/>
        </pc:sldMkLst>
        <pc:picChg chg="add mod">
          <ac:chgData name="Pui Yee Lai" userId="aa71e46c-068d-4980-875c-d2948370ce63" providerId="ADAL" clId="{3F50AE50-108D-444C-940C-83E34D17F6E6}" dt="2025-06-04T07:21:02.427" v="151"/>
          <ac:picMkLst>
            <pc:docMk/>
            <pc:sldMk cId="2150866413" sldId="2147482366"/>
            <ac:picMk id="2" creationId="{B3F9DD62-CD4A-6BAC-7232-21103AE9C078}"/>
          </ac:picMkLst>
        </pc:picChg>
        <pc:picChg chg="add mod">
          <ac:chgData name="Pui Yee Lai" userId="aa71e46c-068d-4980-875c-d2948370ce63" providerId="ADAL" clId="{3F50AE50-108D-444C-940C-83E34D17F6E6}" dt="2025-06-04T07:23:46.591" v="161"/>
          <ac:picMkLst>
            <pc:docMk/>
            <pc:sldMk cId="2150866413" sldId="2147482366"/>
            <ac:picMk id="4" creationId="{14F19A6C-203F-D50E-4B9C-609FC8217BDC}"/>
          </ac:picMkLst>
        </pc:picChg>
      </pc:sldChg>
      <pc:sldChg chg="addSp modSp add del">
        <pc:chgData name="Pui Yee Lai" userId="aa71e46c-068d-4980-875c-d2948370ce63" providerId="ADAL" clId="{3F50AE50-108D-444C-940C-83E34D17F6E6}" dt="2025-06-04T07:20:01.839" v="121" actId="47"/>
        <pc:sldMkLst>
          <pc:docMk/>
          <pc:sldMk cId="2846703427" sldId="2147482366"/>
        </pc:sldMkLst>
      </pc:sldChg>
      <pc:sldChg chg="addSp modSp add mod">
        <pc:chgData name="Pui Yee Lai" userId="aa71e46c-068d-4980-875c-d2948370ce63" providerId="ADAL" clId="{3F50AE50-108D-444C-940C-83E34D17F6E6}" dt="2025-06-12T03:50:46.137" v="217" actId="14100"/>
        <pc:sldMkLst>
          <pc:docMk/>
          <pc:sldMk cId="2548271650" sldId="2147482367"/>
        </pc:sldMkLst>
        <pc:spChg chg="mod">
          <ac:chgData name="Pui Yee Lai" userId="aa71e46c-068d-4980-875c-d2948370ce63" providerId="ADAL" clId="{3F50AE50-108D-444C-940C-83E34D17F6E6}" dt="2025-06-12T03:50:46.137" v="217" actId="14100"/>
          <ac:spMkLst>
            <pc:docMk/>
            <pc:sldMk cId="2548271650" sldId="2147482367"/>
            <ac:spMk id="2" creationId="{00000000-0000-0000-0000-000000000000}"/>
          </ac:spMkLst>
        </pc:spChg>
        <pc:picChg chg="add mod">
          <ac:chgData name="Pui Yee Lai" userId="aa71e46c-068d-4980-875c-d2948370ce63" providerId="ADAL" clId="{3F50AE50-108D-444C-940C-83E34D17F6E6}" dt="2025-06-12T03:50:08.942" v="203"/>
          <ac:picMkLst>
            <pc:docMk/>
            <pc:sldMk cId="2548271650" sldId="2147482367"/>
            <ac:picMk id="3" creationId="{7712BD44-5780-E89A-9D4E-2E282B4FFF16}"/>
          </ac:picMkLst>
        </pc:picChg>
      </pc:sldChg>
      <pc:sldChg chg="addSp modSp add">
        <pc:chgData name="Pui Yee Lai" userId="aa71e46c-068d-4980-875c-d2948370ce63" providerId="ADAL" clId="{3F50AE50-108D-444C-940C-83E34D17F6E6}" dt="2025-06-12T03:50:10.449" v="204"/>
        <pc:sldMkLst>
          <pc:docMk/>
          <pc:sldMk cId="682192983" sldId="2147482368"/>
        </pc:sldMkLst>
        <pc:picChg chg="add mod">
          <ac:chgData name="Pui Yee Lai" userId="aa71e46c-068d-4980-875c-d2948370ce63" providerId="ADAL" clId="{3F50AE50-108D-444C-940C-83E34D17F6E6}" dt="2025-06-12T03:50:10.449" v="204"/>
          <ac:picMkLst>
            <pc:docMk/>
            <pc:sldMk cId="682192983" sldId="2147482368"/>
            <ac:picMk id="6" creationId="{5170B49F-34C8-B467-2A99-28081823B5F1}"/>
          </ac:picMkLst>
        </pc:picChg>
      </pc:sldChg>
      <pc:sldChg chg="addSp modSp add">
        <pc:chgData name="Pui Yee Lai" userId="aa71e46c-068d-4980-875c-d2948370ce63" providerId="ADAL" clId="{3F50AE50-108D-444C-940C-83E34D17F6E6}" dt="2025-06-12T03:50:12.364" v="205"/>
        <pc:sldMkLst>
          <pc:docMk/>
          <pc:sldMk cId="934831444" sldId="2147482369"/>
        </pc:sldMkLst>
        <pc:picChg chg="add mod">
          <ac:chgData name="Pui Yee Lai" userId="aa71e46c-068d-4980-875c-d2948370ce63" providerId="ADAL" clId="{3F50AE50-108D-444C-940C-83E34D17F6E6}" dt="2025-06-12T03:50:12.364" v="205"/>
          <ac:picMkLst>
            <pc:docMk/>
            <pc:sldMk cId="934831444" sldId="2147482369"/>
            <ac:picMk id="4" creationId="{A6102935-8143-F4CB-0C97-B4D70B37039B}"/>
          </ac:picMkLst>
        </pc:picChg>
      </pc:sldChg>
      <pc:sldChg chg="addSp modSp add">
        <pc:chgData name="Pui Yee Lai" userId="aa71e46c-068d-4980-875c-d2948370ce63" providerId="ADAL" clId="{3F50AE50-108D-444C-940C-83E34D17F6E6}" dt="2025-06-12T03:50:13.871" v="206"/>
        <pc:sldMkLst>
          <pc:docMk/>
          <pc:sldMk cId="787112231" sldId="2147482370"/>
        </pc:sldMkLst>
        <pc:picChg chg="add mod">
          <ac:chgData name="Pui Yee Lai" userId="aa71e46c-068d-4980-875c-d2948370ce63" providerId="ADAL" clId="{3F50AE50-108D-444C-940C-83E34D17F6E6}" dt="2025-06-12T03:50:13.871" v="206"/>
          <ac:picMkLst>
            <pc:docMk/>
            <pc:sldMk cId="787112231" sldId="2147482370"/>
            <ac:picMk id="9" creationId="{521F17A6-3223-DDF2-0D3A-781D573EC5FF}"/>
          </ac:picMkLst>
        </pc:picChg>
      </pc:sldChg>
      <pc:sldChg chg="addSp modSp add">
        <pc:chgData name="Pui Yee Lai" userId="aa71e46c-068d-4980-875c-d2948370ce63" providerId="ADAL" clId="{3F50AE50-108D-444C-940C-83E34D17F6E6}" dt="2025-06-12T03:50:15.848" v="207"/>
        <pc:sldMkLst>
          <pc:docMk/>
          <pc:sldMk cId="173537351" sldId="2147482371"/>
        </pc:sldMkLst>
        <pc:picChg chg="add mod">
          <ac:chgData name="Pui Yee Lai" userId="aa71e46c-068d-4980-875c-d2948370ce63" providerId="ADAL" clId="{3F50AE50-108D-444C-940C-83E34D17F6E6}" dt="2025-06-12T03:50:15.848" v="207"/>
          <ac:picMkLst>
            <pc:docMk/>
            <pc:sldMk cId="173537351" sldId="2147482371"/>
            <ac:picMk id="3" creationId="{FBB30C34-2D03-777C-97FD-B6A20B1CE513}"/>
          </ac:picMkLst>
        </pc:picChg>
      </pc:sldChg>
      <pc:sldChg chg="addSp modSp add">
        <pc:chgData name="Pui Yee Lai" userId="aa71e46c-068d-4980-875c-d2948370ce63" providerId="ADAL" clId="{3F50AE50-108D-444C-940C-83E34D17F6E6}" dt="2025-06-12T03:50:17.527" v="208"/>
        <pc:sldMkLst>
          <pc:docMk/>
          <pc:sldMk cId="345794285" sldId="2147482372"/>
        </pc:sldMkLst>
        <pc:picChg chg="add mod">
          <ac:chgData name="Pui Yee Lai" userId="aa71e46c-068d-4980-875c-d2948370ce63" providerId="ADAL" clId="{3F50AE50-108D-444C-940C-83E34D17F6E6}" dt="2025-06-12T03:50:17.527" v="208"/>
          <ac:picMkLst>
            <pc:docMk/>
            <pc:sldMk cId="345794285" sldId="2147482372"/>
            <ac:picMk id="7" creationId="{043C1485-EC2F-D948-EE9B-7F8675CEF8CF}"/>
          </ac:picMkLst>
        </pc:picChg>
      </pc:sldChg>
      <pc:sldChg chg="addSp modSp add">
        <pc:chgData name="Pui Yee Lai" userId="aa71e46c-068d-4980-875c-d2948370ce63" providerId="ADAL" clId="{3F50AE50-108D-444C-940C-83E34D17F6E6}" dt="2025-06-12T03:50:19.337" v="209"/>
        <pc:sldMkLst>
          <pc:docMk/>
          <pc:sldMk cId="2761072499" sldId="2147482373"/>
        </pc:sldMkLst>
        <pc:picChg chg="add mod">
          <ac:chgData name="Pui Yee Lai" userId="aa71e46c-068d-4980-875c-d2948370ce63" providerId="ADAL" clId="{3F50AE50-108D-444C-940C-83E34D17F6E6}" dt="2025-06-12T03:50:19.337" v="209"/>
          <ac:picMkLst>
            <pc:docMk/>
            <pc:sldMk cId="2761072499" sldId="2147482373"/>
            <ac:picMk id="16" creationId="{15A9432E-1366-6B33-FA77-B01629AFE421}"/>
          </ac:picMkLst>
        </pc:picChg>
      </pc:sldChg>
      <pc:sldChg chg="addSp modSp add">
        <pc:chgData name="Pui Yee Lai" userId="aa71e46c-068d-4980-875c-d2948370ce63" providerId="ADAL" clId="{3F50AE50-108D-444C-940C-83E34D17F6E6}" dt="2025-06-12T03:50:21.220" v="210"/>
        <pc:sldMkLst>
          <pc:docMk/>
          <pc:sldMk cId="3878971089" sldId="2147482374"/>
        </pc:sldMkLst>
        <pc:picChg chg="add mod">
          <ac:chgData name="Pui Yee Lai" userId="aa71e46c-068d-4980-875c-d2948370ce63" providerId="ADAL" clId="{3F50AE50-108D-444C-940C-83E34D17F6E6}" dt="2025-06-12T03:50:21.220" v="210"/>
          <ac:picMkLst>
            <pc:docMk/>
            <pc:sldMk cId="3878971089" sldId="2147482374"/>
            <ac:picMk id="6" creationId="{C73D76E6-5FA4-EDE1-614F-F86BF5EA9938}"/>
          </ac:picMkLst>
        </pc:picChg>
      </pc:sldChg>
      <pc:sldChg chg="addSp modSp add">
        <pc:chgData name="Pui Yee Lai" userId="aa71e46c-068d-4980-875c-d2948370ce63" providerId="ADAL" clId="{3F50AE50-108D-444C-940C-83E34D17F6E6}" dt="2025-06-12T03:50:22.821" v="211"/>
        <pc:sldMkLst>
          <pc:docMk/>
          <pc:sldMk cId="302818018" sldId="2147482375"/>
        </pc:sldMkLst>
        <pc:picChg chg="add mod">
          <ac:chgData name="Pui Yee Lai" userId="aa71e46c-068d-4980-875c-d2948370ce63" providerId="ADAL" clId="{3F50AE50-108D-444C-940C-83E34D17F6E6}" dt="2025-06-12T03:50:22.821" v="211"/>
          <ac:picMkLst>
            <pc:docMk/>
            <pc:sldMk cId="302818018" sldId="2147482375"/>
            <ac:picMk id="8" creationId="{FF2C8BB3-D4E4-52BA-F51D-06572A1DEC15}"/>
          </ac:picMkLst>
        </pc:picChg>
      </pc:sldChg>
      <pc:sldChg chg="addSp modSp add">
        <pc:chgData name="Pui Yee Lai" userId="aa71e46c-068d-4980-875c-d2948370ce63" providerId="ADAL" clId="{3F50AE50-108D-444C-940C-83E34D17F6E6}" dt="2025-06-12T03:50:24.491" v="212"/>
        <pc:sldMkLst>
          <pc:docMk/>
          <pc:sldMk cId="1685743324" sldId="2147482376"/>
        </pc:sldMkLst>
        <pc:picChg chg="add mod">
          <ac:chgData name="Pui Yee Lai" userId="aa71e46c-068d-4980-875c-d2948370ce63" providerId="ADAL" clId="{3F50AE50-108D-444C-940C-83E34D17F6E6}" dt="2025-06-12T03:50:24.491" v="212"/>
          <ac:picMkLst>
            <pc:docMk/>
            <pc:sldMk cId="1685743324" sldId="2147482376"/>
            <ac:picMk id="10" creationId="{24639B57-4A45-B236-FF01-7D7FD66E3172}"/>
          </ac:picMkLst>
        </pc:picChg>
      </pc:sldChg>
      <pc:sldChg chg="addSp modSp add">
        <pc:chgData name="Pui Yee Lai" userId="aa71e46c-068d-4980-875c-d2948370ce63" providerId="ADAL" clId="{3F50AE50-108D-444C-940C-83E34D17F6E6}" dt="2025-06-12T03:50:26.147" v="213"/>
        <pc:sldMkLst>
          <pc:docMk/>
          <pc:sldMk cId="975276275" sldId="2147482377"/>
        </pc:sldMkLst>
        <pc:picChg chg="add mod">
          <ac:chgData name="Pui Yee Lai" userId="aa71e46c-068d-4980-875c-d2948370ce63" providerId="ADAL" clId="{3F50AE50-108D-444C-940C-83E34D17F6E6}" dt="2025-06-12T03:50:26.147" v="213"/>
          <ac:picMkLst>
            <pc:docMk/>
            <pc:sldMk cId="975276275" sldId="2147482377"/>
            <ac:picMk id="7" creationId="{A699F87B-8C09-A37B-013E-120F17443220}"/>
          </ac:picMkLst>
        </pc:picChg>
      </pc:sldChg>
      <pc:sldChg chg="addSp modSp add">
        <pc:chgData name="Pui Yee Lai" userId="aa71e46c-068d-4980-875c-d2948370ce63" providerId="ADAL" clId="{3F50AE50-108D-444C-940C-83E34D17F6E6}" dt="2025-06-12T03:50:27.700" v="214"/>
        <pc:sldMkLst>
          <pc:docMk/>
          <pc:sldMk cId="1407356037" sldId="2147482378"/>
        </pc:sldMkLst>
        <pc:picChg chg="add mod">
          <ac:chgData name="Pui Yee Lai" userId="aa71e46c-068d-4980-875c-d2948370ce63" providerId="ADAL" clId="{3F50AE50-108D-444C-940C-83E34D17F6E6}" dt="2025-06-12T03:50:27.700" v="214"/>
          <ac:picMkLst>
            <pc:docMk/>
            <pc:sldMk cId="1407356037" sldId="2147482378"/>
            <ac:picMk id="4" creationId="{E3BF74DA-96DE-19EC-E79D-F9A8F7605C36}"/>
          </ac:picMkLst>
        </pc:picChg>
      </pc:sldChg>
      <pc:sldChg chg="addSp modSp add">
        <pc:chgData name="Pui Yee Lai" userId="aa71e46c-068d-4980-875c-d2948370ce63" providerId="ADAL" clId="{3F50AE50-108D-444C-940C-83E34D17F6E6}" dt="2025-06-12T03:50:29.083" v="215"/>
        <pc:sldMkLst>
          <pc:docMk/>
          <pc:sldMk cId="649524681" sldId="2147482379"/>
        </pc:sldMkLst>
        <pc:picChg chg="add mod">
          <ac:chgData name="Pui Yee Lai" userId="aa71e46c-068d-4980-875c-d2948370ce63" providerId="ADAL" clId="{3F50AE50-108D-444C-940C-83E34D17F6E6}" dt="2025-06-12T03:50:29.083" v="215"/>
          <ac:picMkLst>
            <pc:docMk/>
            <pc:sldMk cId="649524681" sldId="2147482379"/>
            <ac:picMk id="13" creationId="{479CE957-2318-47D9-F7C2-0948372766D7}"/>
          </ac:picMkLst>
        </pc:picChg>
      </pc:sldChg>
      <pc:sldChg chg="add del">
        <pc:chgData name="Pui Yee Lai" userId="aa71e46c-068d-4980-875c-d2948370ce63" providerId="ADAL" clId="{3F50AE50-108D-444C-940C-83E34D17F6E6}" dt="2025-06-12T03:49:55.034" v="202" actId="47"/>
        <pc:sldMkLst>
          <pc:docMk/>
          <pc:sldMk cId="4251901235" sldId="2147482380"/>
        </pc:sldMkLst>
      </pc:sldChg>
      <pc:sldChg chg="add del">
        <pc:chgData name="Pui Yee Lai" userId="aa71e46c-068d-4980-875c-d2948370ce63" providerId="ADAL" clId="{3F50AE50-108D-444C-940C-83E34D17F6E6}" dt="2025-06-12T03:49:53.778" v="201" actId="47"/>
        <pc:sldMkLst>
          <pc:docMk/>
          <pc:sldMk cId="3081648921" sldId="2147482381"/>
        </pc:sldMkLst>
      </pc:sldChg>
      <pc:sldMasterChg chg="modSldLayout">
        <pc:chgData name="Pui Yee Lai" userId="aa71e46c-068d-4980-875c-d2948370ce63" providerId="ADAL" clId="{3F50AE50-108D-444C-940C-83E34D17F6E6}" dt="2025-05-26T03:23:04.839" v="70" actId="27028"/>
        <pc:sldMasterMkLst>
          <pc:docMk/>
          <pc:sldMasterMk cId="0" sldId="2147483648"/>
        </pc:sldMasterMkLst>
        <pc:sldLayoutChg chg="replId">
          <pc:chgData name="Pui Yee Lai" userId="aa71e46c-068d-4980-875c-d2948370ce63" providerId="ADAL" clId="{3F50AE50-108D-444C-940C-83E34D17F6E6}" dt="2025-05-26T03:23:04.839" v="70" actId="27028"/>
          <pc:sldLayoutMkLst>
            <pc:docMk/>
            <pc:sldMasterMk cId="0" sldId="2147483648"/>
            <pc:sldLayoutMk cId="0" sldId="2147483800"/>
          </pc:sldLayoutMkLst>
        </pc:sldLayoutChg>
        <pc:sldLayoutChg chg="replId">
          <pc:chgData name="Pui Yee Lai" userId="aa71e46c-068d-4980-875c-d2948370ce63" providerId="ADAL" clId="{3F50AE50-108D-444C-940C-83E34D17F6E6}" dt="2025-05-26T03:23:04.839" v="70" actId="27028"/>
          <pc:sldLayoutMkLst>
            <pc:docMk/>
            <pc:sldMasterMk cId="0" sldId="2147483648"/>
            <pc:sldLayoutMk cId="0" sldId="2147483801"/>
          </pc:sldLayoutMkLst>
        </pc:sldLayoutChg>
      </pc:sldMasterChg>
      <pc:sldMasterChg chg="add del addSldLayout delSldLayout">
        <pc:chgData name="Pui Yee Lai" userId="aa71e46c-068d-4980-875c-d2948370ce63" providerId="ADAL" clId="{3F50AE50-108D-444C-940C-83E34D17F6E6}" dt="2025-06-04T07:20:05.779" v="122" actId="27028"/>
        <pc:sldMasterMkLst>
          <pc:docMk/>
          <pc:sldMasterMk cId="1038920656" sldId="2147483664"/>
        </pc:sldMasterMkLst>
        <pc:sldLayoutChg chg="add del">
          <pc:chgData name="Pui Yee Lai" userId="aa71e46c-068d-4980-875c-d2948370ce63" providerId="ADAL" clId="{3F50AE50-108D-444C-940C-83E34D17F6E6}" dt="2025-06-04T07:20:05.779" v="122" actId="27028"/>
          <pc:sldLayoutMkLst>
            <pc:docMk/>
            <pc:sldMasterMk cId="1038920656" sldId="2147483664"/>
            <pc:sldLayoutMk cId="3307617605" sldId="2147483665"/>
          </pc:sldLayoutMkLst>
        </pc:sldLayoutChg>
      </pc:sldMasterChg>
      <pc:sldMasterChg chg="add addSldLayout">
        <pc:chgData name="Pui Yee Lai" userId="aa71e46c-068d-4980-875c-d2948370ce63" providerId="ADAL" clId="{3F50AE50-108D-444C-940C-83E34D17F6E6}" dt="2025-06-12T03:48:34.175" v="173" actId="27028"/>
        <pc:sldMasterMkLst>
          <pc:docMk/>
          <pc:sldMasterMk cId="0" sldId="2147483666"/>
        </pc:sldMasterMkLst>
        <pc:sldLayoutChg chg="add">
          <pc:chgData name="Pui Yee Lai" userId="aa71e46c-068d-4980-875c-d2948370ce63" providerId="ADAL" clId="{3F50AE50-108D-444C-940C-83E34D17F6E6}" dt="2025-06-12T03:48:34.175" v="173" actId="27028"/>
          <pc:sldLayoutMkLst>
            <pc:docMk/>
            <pc:sldMasterMk cId="0" sldId="2147483666"/>
            <pc:sldLayoutMk cId="1500043980" sldId="2147483671"/>
          </pc:sldLayoutMkLst>
        </pc:sldLayoutChg>
      </pc:sldMasterChg>
      <pc:sldMasterChg chg="delSldLayout">
        <pc:chgData name="Pui Yee Lai" userId="aa71e46c-068d-4980-875c-d2948370ce63" providerId="ADAL" clId="{3F50AE50-108D-444C-940C-83E34D17F6E6}" dt="2025-05-26T03:20:28.216" v="66" actId="47"/>
        <pc:sldMasterMkLst>
          <pc:docMk/>
          <pc:sldMasterMk cId="819107723" sldId="2147483731"/>
        </pc:sldMasterMkLst>
        <pc:sldLayoutChg chg="del">
          <pc:chgData name="Pui Yee Lai" userId="aa71e46c-068d-4980-875c-d2948370ce63" providerId="ADAL" clId="{3F50AE50-108D-444C-940C-83E34D17F6E6}" dt="2025-05-26T03:20:28.216" v="66" actId="47"/>
          <pc:sldLayoutMkLst>
            <pc:docMk/>
            <pc:sldMasterMk cId="819107723" sldId="2147483731"/>
            <pc:sldLayoutMk cId="892404346" sldId="2147483800"/>
          </pc:sldLayoutMkLst>
        </pc:sldLayoutChg>
      </pc:sldMasterChg>
      <pc:sldMasterChg chg="add del addSldLayout delSldLayout">
        <pc:chgData name="Pui Yee Lai" userId="aa71e46c-068d-4980-875c-d2948370ce63" providerId="ADAL" clId="{3F50AE50-108D-444C-940C-83E34D17F6E6}" dt="2025-06-04T07:20:09.921" v="124" actId="27028"/>
        <pc:sldMasterMkLst>
          <pc:docMk/>
          <pc:sldMasterMk cId="0" sldId="2147483802"/>
        </pc:sldMasterMkLst>
        <pc:sldLayoutChg chg="add del">
          <pc:chgData name="Pui Yee Lai" userId="aa71e46c-068d-4980-875c-d2948370ce63" providerId="ADAL" clId="{3F50AE50-108D-444C-940C-83E34D17F6E6}" dt="2025-06-04T07:20:09.921" v="124" actId="27028"/>
          <pc:sldLayoutMkLst>
            <pc:docMk/>
            <pc:sldMasterMk cId="0" sldId="2147483802"/>
            <pc:sldLayoutMk cId="0" sldId="2147483659"/>
          </pc:sldLayoutMkLst>
        </pc:sldLayoutChg>
      </pc:sldMasterChg>
      <pc:sldMasterChg chg="replId modSldLayout">
        <pc:chgData name="Pui Yee Lai" userId="aa71e46c-068d-4980-875c-d2948370ce63" providerId="ADAL" clId="{3F50AE50-108D-444C-940C-83E34D17F6E6}" dt="2025-06-12T03:48:34.175" v="173" actId="27028"/>
        <pc:sldMasterMkLst>
          <pc:docMk/>
          <pc:sldMasterMk cId="2245286093" sldId="2147483803"/>
        </pc:sldMasterMkLst>
        <pc:sldLayoutChg chg="replId">
          <pc:chgData name="Pui Yee Lai" userId="aa71e46c-068d-4980-875c-d2948370ce63" providerId="ADAL" clId="{3F50AE50-108D-444C-940C-83E34D17F6E6}" dt="2025-06-12T03:48:34.175" v="173" actId="27028"/>
          <pc:sldLayoutMkLst>
            <pc:docMk/>
            <pc:sldMasterMk cId="2245286093" sldId="2147483803"/>
            <pc:sldLayoutMk cId="1449341135" sldId="2147483804"/>
          </pc:sldLayoutMkLst>
        </pc:sldLayoutChg>
      </pc:sldMasterChg>
    </pc:docChg>
  </pc:docChgLst>
  <pc:docChgLst>
    <pc:chgData name="Pui Yee Lai" userId="S::puiyee.lai@optimumpatientcare.org::aa71e46c-068d-4980-875c-d2948370ce63" providerId="AD" clId="Web-{14A1A787-724B-21CB-8F4B-381065CA800A}"/>
    <pc:docChg chg="modSld">
      <pc:chgData name="Pui Yee Lai" userId="S::puiyee.lai@optimumpatientcare.org::aa71e46c-068d-4980-875c-d2948370ce63" providerId="AD" clId="Web-{14A1A787-724B-21CB-8F4B-381065CA800A}" dt="2025-03-03T07:22:57.801" v="1" actId="20577"/>
      <pc:docMkLst>
        <pc:docMk/>
      </pc:docMkLst>
      <pc:sldChg chg="modSp">
        <pc:chgData name="Pui Yee Lai" userId="S::puiyee.lai@optimumpatientcare.org::aa71e46c-068d-4980-875c-d2948370ce63" providerId="AD" clId="Web-{14A1A787-724B-21CB-8F4B-381065CA800A}" dt="2025-03-03T07:22:57.801" v="1" actId="20577"/>
        <pc:sldMkLst>
          <pc:docMk/>
          <pc:sldMk cId="7987831" sldId="2147469170"/>
        </pc:sldMkLst>
      </pc:sldChg>
    </pc:docChg>
  </pc:docChgLst>
  <pc:docChgLst>
    <pc:chgData name="Amy Couper" userId="8899983a-692d-4148-84b8-4550e4b79a4c" providerId="ADAL" clId="{4B606F96-7198-4719-904C-4D817DB37A37}"/>
    <pc:docChg chg="modSld">
      <pc:chgData name="Amy Couper" userId="8899983a-692d-4148-84b8-4550e4b79a4c" providerId="ADAL" clId="{4B606F96-7198-4719-904C-4D817DB37A37}" dt="2025-03-11T07:41:34.152" v="4" actId="1076"/>
      <pc:docMkLst>
        <pc:docMk/>
      </pc:docMkLst>
      <pc:sldChg chg="addSp modSp mod">
        <pc:chgData name="Amy Couper" userId="8899983a-692d-4148-84b8-4550e4b79a4c" providerId="ADAL" clId="{4B606F96-7198-4719-904C-4D817DB37A37}" dt="2025-03-11T07:41:34.152" v="4" actId="1076"/>
        <pc:sldMkLst>
          <pc:docMk/>
          <pc:sldMk cId="7987831" sldId="2147469170"/>
        </pc:sldMkLst>
      </pc:sldChg>
    </pc:docChg>
  </pc:docChgLst>
  <pc:docChgLst>
    <pc:chgData name="Pui Yee Lai" userId="S::puiyee.lai@optimumpatientcare.org::aa71e46c-068d-4980-875c-d2948370ce63" providerId="AD" clId="Web-{56F9E01C-5EEE-8973-E798-1C9480DEE615}"/>
    <pc:docChg chg="modSld">
      <pc:chgData name="Pui Yee Lai" userId="S::puiyee.lai@optimumpatientcare.org::aa71e46c-068d-4980-875c-d2948370ce63" providerId="AD" clId="Web-{56F9E01C-5EEE-8973-E798-1C9480DEE615}" dt="2025-05-26T03:06:20.246" v="14" actId="20577"/>
      <pc:docMkLst>
        <pc:docMk/>
      </pc:docMkLst>
      <pc:sldChg chg="modSp">
        <pc:chgData name="Pui Yee Lai" userId="S::puiyee.lai@optimumpatientcare.org::aa71e46c-068d-4980-875c-d2948370ce63" providerId="AD" clId="Web-{56F9E01C-5EEE-8973-E798-1C9480DEE615}" dt="2025-05-26T03:06:20.246" v="14" actId="20577"/>
        <pc:sldMkLst>
          <pc:docMk/>
          <pc:sldMk cId="7987831" sldId="2147469170"/>
        </pc:sldMkLst>
        <pc:spChg chg="mod">
          <ac:chgData name="Pui Yee Lai" userId="S::puiyee.lai@optimumpatientcare.org::aa71e46c-068d-4980-875c-d2948370ce63" providerId="AD" clId="Web-{56F9E01C-5EEE-8973-E798-1C9480DEE615}" dt="2025-05-26T03:06:20.246" v="14" actId="20577"/>
          <ac:spMkLst>
            <pc:docMk/>
            <pc:sldMk cId="7987831" sldId="2147469170"/>
            <ac:spMk id="3" creationId="{212FB278-2E6D-ABF6-0A58-2B4351454FA5}"/>
          </ac:spMkLst>
        </pc:spChg>
      </pc:sldChg>
    </pc:docChg>
  </pc:docChgLst>
  <pc:docChgLst>
    <pc:chgData name="Kirsty Fletton" userId="ab0ce35c-2e87-47c8-9a33-020c8e825b82" providerId="ADAL" clId="{82F17493-A566-4384-A4FC-A88598EBB001}"/>
    <pc:docChg chg="undo custSel addSld delSld modSld sldOrd addSection delSection modSection">
      <pc:chgData name="Kirsty Fletton" userId="ab0ce35c-2e87-47c8-9a33-020c8e825b82" providerId="ADAL" clId="{82F17493-A566-4384-A4FC-A88598EBB001}" dt="2024-09-26T10:23:50.386" v="357" actId="1076"/>
      <pc:docMkLst>
        <pc:docMk/>
      </pc:docMkLst>
      <pc:sldChg chg="del">
        <pc:chgData name="Kirsty Fletton" userId="ab0ce35c-2e87-47c8-9a33-020c8e825b82" providerId="ADAL" clId="{82F17493-A566-4384-A4FC-A88598EBB001}" dt="2024-09-25T14:50:05.831" v="10" actId="47"/>
        <pc:sldMkLst>
          <pc:docMk/>
          <pc:sldMk cId="0" sldId="269"/>
        </pc:sldMkLst>
      </pc:sldChg>
      <pc:sldChg chg="modSp mod">
        <pc:chgData name="Kirsty Fletton" userId="ab0ce35c-2e87-47c8-9a33-020c8e825b82" providerId="ADAL" clId="{82F17493-A566-4384-A4FC-A88598EBB001}" dt="2024-09-26T10:13:39.295" v="190" actId="20577"/>
        <pc:sldMkLst>
          <pc:docMk/>
          <pc:sldMk cId="0" sldId="272"/>
        </pc:sldMkLst>
      </pc:sldChg>
      <pc:sldChg chg="addSp delSp modSp mod">
        <pc:chgData name="Kirsty Fletton" userId="ab0ce35c-2e87-47c8-9a33-020c8e825b82" providerId="ADAL" clId="{82F17493-A566-4384-A4FC-A88598EBB001}" dt="2024-09-25T14:50:00.026" v="9" actId="1076"/>
        <pc:sldMkLst>
          <pc:docMk/>
          <pc:sldMk cId="0" sldId="279"/>
        </pc:sldMkLst>
      </pc:sldChg>
      <pc:sldChg chg="modSp mod">
        <pc:chgData name="Kirsty Fletton" userId="ab0ce35c-2e87-47c8-9a33-020c8e825b82" providerId="ADAL" clId="{82F17493-A566-4384-A4FC-A88598EBB001}" dt="2024-09-26T10:16:53.987" v="338" actId="20577"/>
        <pc:sldMkLst>
          <pc:docMk/>
          <pc:sldMk cId="0" sldId="315"/>
        </pc:sldMkLst>
      </pc:sldChg>
      <pc:sldChg chg="modSp mod">
        <pc:chgData name="Kirsty Fletton" userId="ab0ce35c-2e87-47c8-9a33-020c8e825b82" providerId="ADAL" clId="{82F17493-A566-4384-A4FC-A88598EBB001}" dt="2024-09-26T08:40:06.938" v="17" actId="27636"/>
        <pc:sldMkLst>
          <pc:docMk/>
          <pc:sldMk cId="4028824297" sldId="6690"/>
        </pc:sldMkLst>
      </pc:sldChg>
      <pc:sldChg chg="modSp mod">
        <pc:chgData name="Kirsty Fletton" userId="ab0ce35c-2e87-47c8-9a33-020c8e825b82" providerId="ADAL" clId="{82F17493-A566-4384-A4FC-A88598EBB001}" dt="2024-09-26T10:17:32.016" v="339" actId="14100"/>
        <pc:sldMkLst>
          <pc:docMk/>
          <pc:sldMk cId="0" sldId="6738"/>
        </pc:sldMkLst>
      </pc:sldChg>
      <pc:sldChg chg="modSp mod">
        <pc:chgData name="Kirsty Fletton" userId="ab0ce35c-2e87-47c8-9a33-020c8e825b82" providerId="ADAL" clId="{82F17493-A566-4384-A4FC-A88598EBB001}" dt="2024-09-26T10:17:40.305" v="340" actId="14100"/>
        <pc:sldMkLst>
          <pc:docMk/>
          <pc:sldMk cId="0" sldId="6739"/>
        </pc:sldMkLst>
      </pc:sldChg>
      <pc:sldChg chg="modSp mod">
        <pc:chgData name="Kirsty Fletton" userId="ab0ce35c-2e87-47c8-9a33-020c8e825b82" providerId="ADAL" clId="{82F17493-A566-4384-A4FC-A88598EBB001}" dt="2024-09-26T10:17:49.142" v="341" actId="14100"/>
        <pc:sldMkLst>
          <pc:docMk/>
          <pc:sldMk cId="0" sldId="6742"/>
        </pc:sldMkLst>
      </pc:sldChg>
      <pc:sldChg chg="modSp mod">
        <pc:chgData name="Kirsty Fletton" userId="ab0ce35c-2e87-47c8-9a33-020c8e825b82" providerId="ADAL" clId="{82F17493-A566-4384-A4FC-A88598EBB001}" dt="2024-09-26T10:17:57.213" v="344" actId="1035"/>
        <pc:sldMkLst>
          <pc:docMk/>
          <pc:sldMk cId="0" sldId="6745"/>
        </pc:sldMkLst>
      </pc:sldChg>
      <pc:sldChg chg="modSp del mod">
        <pc:chgData name="Kirsty Fletton" userId="ab0ce35c-2e87-47c8-9a33-020c8e825b82" providerId="ADAL" clId="{82F17493-A566-4384-A4FC-A88598EBB001}" dt="2024-09-26T10:01:51.604" v="142" actId="1076"/>
        <pc:sldMkLst>
          <pc:docMk/>
          <pc:sldMk cId="1705452605" sldId="1881839063"/>
        </pc:sldMkLst>
      </pc:sldChg>
      <pc:sldChg chg="addSp delSp modSp del mod">
        <pc:chgData name="Kirsty Fletton" userId="ab0ce35c-2e87-47c8-9a33-020c8e825b82" providerId="ADAL" clId="{82F17493-A566-4384-A4FC-A88598EBB001}" dt="2024-09-26T10:04:08.356" v="152" actId="1076"/>
        <pc:sldMkLst>
          <pc:docMk/>
          <pc:sldMk cId="1610714212" sldId="1881839065"/>
        </pc:sldMkLst>
      </pc:sldChg>
      <pc:sldChg chg="modSp del mod">
        <pc:chgData name="Kirsty Fletton" userId="ab0ce35c-2e87-47c8-9a33-020c8e825b82" providerId="ADAL" clId="{82F17493-A566-4384-A4FC-A88598EBB001}" dt="2024-09-26T10:02:00.751" v="144" actId="1076"/>
        <pc:sldMkLst>
          <pc:docMk/>
          <pc:sldMk cId="4251098130" sldId="1881839069"/>
        </pc:sldMkLst>
      </pc:sldChg>
      <pc:sldChg chg="addSp delSp modSp del mod">
        <pc:chgData name="Kirsty Fletton" userId="ab0ce35c-2e87-47c8-9a33-020c8e825b82" providerId="ADAL" clId="{82F17493-A566-4384-A4FC-A88598EBB001}" dt="2024-09-26T10:00:39.577" v="129" actId="1076"/>
        <pc:sldMkLst>
          <pc:docMk/>
          <pc:sldMk cId="2822707521" sldId="1881839070"/>
        </pc:sldMkLst>
      </pc:sldChg>
      <pc:sldChg chg="modSp del mod">
        <pc:chgData name="Kirsty Fletton" userId="ab0ce35c-2e87-47c8-9a33-020c8e825b82" providerId="ADAL" clId="{82F17493-A566-4384-A4FC-A88598EBB001}" dt="2024-09-26T10:00:09.506" v="122" actId="1076"/>
        <pc:sldMkLst>
          <pc:docMk/>
          <pc:sldMk cId="3547498759" sldId="1881839071"/>
        </pc:sldMkLst>
      </pc:sldChg>
      <pc:sldChg chg="modSp del mod">
        <pc:chgData name="Kirsty Fletton" userId="ab0ce35c-2e87-47c8-9a33-020c8e825b82" providerId="ADAL" clId="{82F17493-A566-4384-A4FC-A88598EBB001}" dt="2024-09-26T10:00:33.071" v="127" actId="1076"/>
        <pc:sldMkLst>
          <pc:docMk/>
          <pc:sldMk cId="3378239815" sldId="1881839072"/>
        </pc:sldMkLst>
      </pc:sldChg>
      <pc:sldChg chg="modSp del mod">
        <pc:chgData name="Kirsty Fletton" userId="ab0ce35c-2e87-47c8-9a33-020c8e825b82" providerId="ADAL" clId="{82F17493-A566-4384-A4FC-A88598EBB001}" dt="2024-09-26T10:00:52.182" v="132" actId="1076"/>
        <pc:sldMkLst>
          <pc:docMk/>
          <pc:sldMk cId="1407401279" sldId="1881839073"/>
        </pc:sldMkLst>
      </pc:sldChg>
      <pc:sldChg chg="addSp delSp modSp del mod">
        <pc:chgData name="Kirsty Fletton" userId="ab0ce35c-2e87-47c8-9a33-020c8e825b82" providerId="ADAL" clId="{82F17493-A566-4384-A4FC-A88598EBB001}" dt="2024-09-26T10:10:07.244" v="161" actId="1076"/>
        <pc:sldMkLst>
          <pc:docMk/>
          <pc:sldMk cId="1815359780" sldId="1881839075"/>
        </pc:sldMkLst>
      </pc:sldChg>
      <pc:sldChg chg="del">
        <pc:chgData name="Kirsty Fletton" userId="ab0ce35c-2e87-47c8-9a33-020c8e825b82" providerId="ADAL" clId="{82F17493-A566-4384-A4FC-A88598EBB001}" dt="2024-09-26T09:48:54.407" v="52"/>
        <pc:sldMkLst>
          <pc:docMk/>
          <pc:sldMk cId="3335603741" sldId="1881839078"/>
        </pc:sldMkLst>
      </pc:sldChg>
      <pc:sldChg chg="modSp del mod">
        <pc:chgData name="Kirsty Fletton" userId="ab0ce35c-2e87-47c8-9a33-020c8e825b82" providerId="ADAL" clId="{82F17493-A566-4384-A4FC-A88598EBB001}" dt="2024-09-26T10:02:13.232" v="148" actId="1076"/>
        <pc:sldMkLst>
          <pc:docMk/>
          <pc:sldMk cId="3052637137" sldId="1881839079"/>
        </pc:sldMkLst>
      </pc:sldChg>
      <pc:sldChg chg="modSp mod">
        <pc:chgData name="Kirsty Fletton" userId="ab0ce35c-2e87-47c8-9a33-020c8e825b82" providerId="ADAL" clId="{82F17493-A566-4384-A4FC-A88598EBB001}" dt="2024-09-26T10:19:47.170" v="348" actId="20577"/>
        <pc:sldMkLst>
          <pc:docMk/>
          <pc:sldMk cId="0" sldId="2147469112"/>
        </pc:sldMkLst>
      </pc:sldChg>
      <pc:sldChg chg="modSp mod">
        <pc:chgData name="Kirsty Fletton" userId="ab0ce35c-2e87-47c8-9a33-020c8e825b82" providerId="ADAL" clId="{82F17493-A566-4384-A4FC-A88598EBB001}" dt="2024-09-26T10:22:07.559" v="349" actId="1076"/>
        <pc:sldMkLst>
          <pc:docMk/>
          <pc:sldMk cId="94309730" sldId="2147469136"/>
        </pc:sldMkLst>
      </pc:sldChg>
      <pc:sldChg chg="modSp mod">
        <pc:chgData name="Kirsty Fletton" userId="ab0ce35c-2e87-47c8-9a33-020c8e825b82" providerId="ADAL" clId="{82F17493-A566-4384-A4FC-A88598EBB001}" dt="2024-09-26T10:23:09.138" v="351" actId="404"/>
        <pc:sldMkLst>
          <pc:docMk/>
          <pc:sldMk cId="4284256438" sldId="2147469151"/>
        </pc:sldMkLst>
      </pc:sldChg>
      <pc:sldChg chg="modSp mod">
        <pc:chgData name="Kirsty Fletton" userId="ab0ce35c-2e87-47c8-9a33-020c8e825b82" providerId="ADAL" clId="{82F17493-A566-4384-A4FC-A88598EBB001}" dt="2024-09-26T10:23:25.926" v="352" actId="404"/>
        <pc:sldMkLst>
          <pc:docMk/>
          <pc:sldMk cId="1844205678" sldId="2147469152"/>
        </pc:sldMkLst>
      </pc:sldChg>
      <pc:sldChg chg="modSp mod">
        <pc:chgData name="Kirsty Fletton" userId="ab0ce35c-2e87-47c8-9a33-020c8e825b82" providerId="ADAL" clId="{82F17493-A566-4384-A4FC-A88598EBB001}" dt="2024-09-26T10:23:38.697" v="355" actId="1076"/>
        <pc:sldMkLst>
          <pc:docMk/>
          <pc:sldMk cId="1059961788" sldId="2147469153"/>
        </pc:sldMkLst>
      </pc:sldChg>
      <pc:sldChg chg="modSp mod">
        <pc:chgData name="Kirsty Fletton" userId="ab0ce35c-2e87-47c8-9a33-020c8e825b82" providerId="ADAL" clId="{82F17493-A566-4384-A4FC-A88598EBB001}" dt="2024-09-26T10:23:50.386" v="357" actId="1076"/>
        <pc:sldMkLst>
          <pc:docMk/>
          <pc:sldMk cId="4274616817" sldId="2147469154"/>
        </pc:sldMkLst>
      </pc:sldChg>
      <pc:sldChg chg="modSp del mod">
        <pc:chgData name="Kirsty Fletton" userId="ab0ce35c-2e87-47c8-9a33-020c8e825b82" providerId="ADAL" clId="{82F17493-A566-4384-A4FC-A88598EBB001}" dt="2024-09-26T10:02:06.247" v="146" actId="1076"/>
        <pc:sldMkLst>
          <pc:docMk/>
          <pc:sldMk cId="1812111381" sldId="2147469158"/>
        </pc:sldMkLst>
      </pc:sldChg>
      <pc:sldChg chg="modSp del mod">
        <pc:chgData name="Kirsty Fletton" userId="ab0ce35c-2e87-47c8-9a33-020c8e825b82" providerId="ADAL" clId="{82F17493-A566-4384-A4FC-A88598EBB001}" dt="2024-09-26T10:01:44.879" v="140" actId="1076"/>
        <pc:sldMkLst>
          <pc:docMk/>
          <pc:sldMk cId="1598053677" sldId="2147469159"/>
        </pc:sldMkLst>
      </pc:sldChg>
      <pc:sldChg chg="addSp delSp modSp del mod">
        <pc:chgData name="Kirsty Fletton" userId="ab0ce35c-2e87-47c8-9a33-020c8e825b82" providerId="ADAL" clId="{82F17493-A566-4384-A4FC-A88598EBB001}" dt="2024-09-26T10:01:25.910" v="136" actId="1076"/>
        <pc:sldMkLst>
          <pc:docMk/>
          <pc:sldMk cId="2108998049" sldId="2147469160"/>
        </pc:sldMkLst>
      </pc:sldChg>
      <pc:sldChg chg="modSp del mod">
        <pc:chgData name="Kirsty Fletton" userId="ab0ce35c-2e87-47c8-9a33-020c8e825b82" providerId="ADAL" clId="{82F17493-A566-4384-A4FC-A88598EBB001}" dt="2024-09-26T10:01:05.052" v="134" actId="1076"/>
        <pc:sldMkLst>
          <pc:docMk/>
          <pc:sldMk cId="1215007368" sldId="2147469161"/>
        </pc:sldMkLst>
      </pc:sldChg>
      <pc:sldChg chg="modSp del mod">
        <pc:chgData name="Kirsty Fletton" userId="ab0ce35c-2e87-47c8-9a33-020c8e825b82" providerId="ADAL" clId="{82F17493-A566-4384-A4FC-A88598EBB001}" dt="2024-09-26T10:00:15.267" v="124" actId="1076"/>
        <pc:sldMkLst>
          <pc:docMk/>
          <pc:sldMk cId="3894496044" sldId="2147469162"/>
        </pc:sldMkLst>
      </pc:sldChg>
      <pc:sldChg chg="del">
        <pc:chgData name="Kirsty Fletton" userId="ab0ce35c-2e87-47c8-9a33-020c8e825b82" providerId="ADAL" clId="{82F17493-A566-4384-A4FC-A88598EBB001}" dt="2024-09-26T09:50:47.258" v="63" actId="47"/>
        <pc:sldMkLst>
          <pc:docMk/>
          <pc:sldMk cId="2816237239" sldId="2147469163"/>
        </pc:sldMkLst>
      </pc:sldChg>
      <pc:sldChg chg="del">
        <pc:chgData name="Kirsty Fletton" userId="ab0ce35c-2e87-47c8-9a33-020c8e825b82" providerId="ADAL" clId="{82F17493-A566-4384-A4FC-A88598EBB001}" dt="2024-09-26T09:50:18.689" v="62" actId="47"/>
        <pc:sldMkLst>
          <pc:docMk/>
          <pc:sldMk cId="3450534271" sldId="2147469163"/>
        </pc:sldMkLst>
      </pc:sldChg>
      <pc:sldChg chg="add del ord">
        <pc:chgData name="Kirsty Fletton" userId="ab0ce35c-2e87-47c8-9a33-020c8e825b82" providerId="ADAL" clId="{82F17493-A566-4384-A4FC-A88598EBB001}" dt="2024-09-26T10:12:40.843" v="175" actId="47"/>
        <pc:sldMkLst>
          <pc:docMk/>
          <pc:sldMk cId="3740665614" sldId="2147469163"/>
        </pc:sldMkLst>
      </pc:sldChg>
      <pc:sldChg chg="new del">
        <pc:chgData name="Kirsty Fletton" userId="ab0ce35c-2e87-47c8-9a33-020c8e825b82" providerId="ADAL" clId="{82F17493-A566-4384-A4FC-A88598EBB001}" dt="2024-09-26T10:12:46.289" v="177" actId="680"/>
        <pc:sldMkLst>
          <pc:docMk/>
          <pc:sldMk cId="4000011903" sldId="2147469163"/>
        </pc:sldMkLst>
      </pc:sldChg>
      <pc:sldChg chg="add del ord">
        <pc:chgData name="Kirsty Fletton" userId="ab0ce35c-2e87-47c8-9a33-020c8e825b82" providerId="ADAL" clId="{82F17493-A566-4384-A4FC-A88598EBB001}" dt="2024-09-26T10:12:23.309" v="167" actId="18676"/>
        <pc:sldMkLst>
          <pc:docMk/>
          <pc:sldMk cId="4049875092" sldId="2147469163"/>
        </pc:sldMkLst>
      </pc:sldChg>
      <pc:sldChg chg="del">
        <pc:chgData name="Kirsty Fletton" userId="ab0ce35c-2e87-47c8-9a33-020c8e825b82" providerId="ADAL" clId="{82F17493-A566-4384-A4FC-A88598EBB001}" dt="2024-09-26T09:50:17.495" v="61" actId="47"/>
        <pc:sldMkLst>
          <pc:docMk/>
          <pc:sldMk cId="759256359" sldId="2147469164"/>
        </pc:sldMkLst>
      </pc:sldChg>
    </pc:docChg>
  </pc:docChgLst>
  <pc:docChgLst>
    <pc:chgData name="Pui Yee Lai" userId="aa71e46c-068d-4980-875c-d2948370ce63" providerId="ADAL" clId="{99180FDD-7615-4A5D-958D-E63099B92D84}"/>
    <pc:docChg chg="addSld modSld addSection modSection">
      <pc:chgData name="Pui Yee Lai" userId="aa71e46c-068d-4980-875c-d2948370ce63" providerId="ADAL" clId="{99180FDD-7615-4A5D-958D-E63099B92D84}" dt="2025-07-14T07:10:34.538" v="46" actId="20577"/>
      <pc:docMkLst>
        <pc:docMk/>
      </pc:docMkLst>
      <pc:sldChg chg="modSp mod">
        <pc:chgData name="Pui Yee Lai" userId="aa71e46c-068d-4980-875c-d2948370ce63" providerId="ADAL" clId="{99180FDD-7615-4A5D-958D-E63099B92D84}" dt="2025-07-14T07:10:34.538" v="46" actId="20577"/>
        <pc:sldMkLst>
          <pc:docMk/>
          <pc:sldMk cId="7987831" sldId="2147469170"/>
        </pc:sldMkLst>
        <pc:spChg chg="mod">
          <ac:chgData name="Pui Yee Lai" userId="aa71e46c-068d-4980-875c-d2948370ce63" providerId="ADAL" clId="{99180FDD-7615-4A5D-958D-E63099B92D84}" dt="2025-07-14T07:10:34.538" v="46" actId="20577"/>
          <ac:spMkLst>
            <pc:docMk/>
            <pc:sldMk cId="7987831" sldId="2147469170"/>
            <ac:spMk id="3" creationId="{212FB278-2E6D-ABF6-0A58-2B4351454FA5}"/>
          </ac:spMkLst>
        </pc:spChg>
      </pc:sldChg>
      <pc:sldChg chg="addSp modSp add mod">
        <pc:chgData name="Pui Yee Lai" userId="aa71e46c-068d-4980-875c-d2948370ce63" providerId="ADAL" clId="{99180FDD-7615-4A5D-958D-E63099B92D84}" dt="2025-07-14T07:09:48.970" v="20"/>
        <pc:sldMkLst>
          <pc:docMk/>
          <pc:sldMk cId="2052406843" sldId="2147482380"/>
        </pc:sldMkLst>
        <pc:spChg chg="mod">
          <ac:chgData name="Pui Yee Lai" userId="aa71e46c-068d-4980-875c-d2948370ce63" providerId="ADAL" clId="{99180FDD-7615-4A5D-958D-E63099B92D84}" dt="2025-07-14T07:09:28.652" v="19" actId="1076"/>
          <ac:spMkLst>
            <pc:docMk/>
            <pc:sldMk cId="2052406843" sldId="2147482380"/>
            <ac:spMk id="2" creationId="{00000000-0000-0000-0000-000000000000}"/>
          </ac:spMkLst>
        </pc:spChg>
        <pc:picChg chg="add mod">
          <ac:chgData name="Pui Yee Lai" userId="aa71e46c-068d-4980-875c-d2948370ce63" providerId="ADAL" clId="{99180FDD-7615-4A5D-958D-E63099B92D84}" dt="2025-07-14T07:09:48.970" v="20"/>
          <ac:picMkLst>
            <pc:docMk/>
            <pc:sldMk cId="2052406843" sldId="2147482380"/>
            <ac:picMk id="3" creationId="{5124604A-71DF-C40D-5EC1-D5365CBC0B4C}"/>
          </ac:picMkLst>
        </pc:picChg>
      </pc:sldChg>
      <pc:sldChg chg="addSp modSp add">
        <pc:chgData name="Pui Yee Lai" userId="aa71e46c-068d-4980-875c-d2948370ce63" providerId="ADAL" clId="{99180FDD-7615-4A5D-958D-E63099B92D84}" dt="2025-07-14T07:09:50.621" v="21"/>
        <pc:sldMkLst>
          <pc:docMk/>
          <pc:sldMk cId="648861560" sldId="2147482381"/>
        </pc:sldMkLst>
        <pc:picChg chg="add mod">
          <ac:chgData name="Pui Yee Lai" userId="aa71e46c-068d-4980-875c-d2948370ce63" providerId="ADAL" clId="{99180FDD-7615-4A5D-958D-E63099B92D84}" dt="2025-07-14T07:09:50.621" v="21"/>
          <ac:picMkLst>
            <pc:docMk/>
            <pc:sldMk cId="648861560" sldId="2147482381"/>
            <ac:picMk id="5" creationId="{B15EF692-D0D8-D50C-4695-D950485C2824}"/>
          </ac:picMkLst>
        </pc:picChg>
      </pc:sldChg>
      <pc:sldChg chg="addSp modSp add">
        <pc:chgData name="Pui Yee Lai" userId="aa71e46c-068d-4980-875c-d2948370ce63" providerId="ADAL" clId="{99180FDD-7615-4A5D-958D-E63099B92D84}" dt="2025-07-14T07:09:52.460" v="22"/>
        <pc:sldMkLst>
          <pc:docMk/>
          <pc:sldMk cId="1190592155" sldId="2147482382"/>
        </pc:sldMkLst>
        <pc:picChg chg="add mod">
          <ac:chgData name="Pui Yee Lai" userId="aa71e46c-068d-4980-875c-d2948370ce63" providerId="ADAL" clId="{99180FDD-7615-4A5D-958D-E63099B92D84}" dt="2025-07-14T07:09:52.460" v="22"/>
          <ac:picMkLst>
            <pc:docMk/>
            <pc:sldMk cId="1190592155" sldId="2147482382"/>
            <ac:picMk id="4" creationId="{41F10A01-8BCB-FD52-F634-74F686A78B65}"/>
          </ac:picMkLst>
        </pc:picChg>
      </pc:sldChg>
      <pc:sldChg chg="addSp modSp add">
        <pc:chgData name="Pui Yee Lai" userId="aa71e46c-068d-4980-875c-d2948370ce63" providerId="ADAL" clId="{99180FDD-7615-4A5D-958D-E63099B92D84}" dt="2025-07-14T07:09:54.754" v="23"/>
        <pc:sldMkLst>
          <pc:docMk/>
          <pc:sldMk cId="1745589963" sldId="2147482383"/>
        </pc:sldMkLst>
        <pc:picChg chg="add mod">
          <ac:chgData name="Pui Yee Lai" userId="aa71e46c-068d-4980-875c-d2948370ce63" providerId="ADAL" clId="{99180FDD-7615-4A5D-958D-E63099B92D84}" dt="2025-07-14T07:09:54.754" v="23"/>
          <ac:picMkLst>
            <pc:docMk/>
            <pc:sldMk cId="1745589963" sldId="2147482383"/>
            <ac:picMk id="5" creationId="{3DC2671E-3B9A-F1A8-A80F-95D0600EC23E}"/>
          </ac:picMkLst>
        </pc:picChg>
      </pc:sldChg>
      <pc:sldChg chg="addSp modSp add">
        <pc:chgData name="Pui Yee Lai" userId="aa71e46c-068d-4980-875c-d2948370ce63" providerId="ADAL" clId="{99180FDD-7615-4A5D-958D-E63099B92D84}" dt="2025-07-14T07:09:56.703" v="24"/>
        <pc:sldMkLst>
          <pc:docMk/>
          <pc:sldMk cId="991574254" sldId="2147482384"/>
        </pc:sldMkLst>
        <pc:picChg chg="add mod">
          <ac:chgData name="Pui Yee Lai" userId="aa71e46c-068d-4980-875c-d2948370ce63" providerId="ADAL" clId="{99180FDD-7615-4A5D-958D-E63099B92D84}" dt="2025-07-14T07:09:56.703" v="24"/>
          <ac:picMkLst>
            <pc:docMk/>
            <pc:sldMk cId="991574254" sldId="2147482384"/>
            <ac:picMk id="4" creationId="{AE764A7F-933A-AB27-9DEC-FD31FB0B17AF}"/>
          </ac:picMkLst>
        </pc:picChg>
      </pc:sldChg>
      <pc:sldChg chg="addSp modSp add">
        <pc:chgData name="Pui Yee Lai" userId="aa71e46c-068d-4980-875c-d2948370ce63" providerId="ADAL" clId="{99180FDD-7615-4A5D-958D-E63099B92D84}" dt="2025-07-14T07:09:58.700" v="25"/>
        <pc:sldMkLst>
          <pc:docMk/>
          <pc:sldMk cId="3175143674" sldId="2147482385"/>
        </pc:sldMkLst>
        <pc:picChg chg="add mod">
          <ac:chgData name="Pui Yee Lai" userId="aa71e46c-068d-4980-875c-d2948370ce63" providerId="ADAL" clId="{99180FDD-7615-4A5D-958D-E63099B92D84}" dt="2025-07-14T07:09:58.700" v="25"/>
          <ac:picMkLst>
            <pc:docMk/>
            <pc:sldMk cId="3175143674" sldId="2147482385"/>
            <ac:picMk id="3" creationId="{6C603611-8433-00C7-CE3E-7615F5B7153D}"/>
          </ac:picMkLst>
        </pc:picChg>
      </pc:sldChg>
      <pc:sldChg chg="addSp modSp add">
        <pc:chgData name="Pui Yee Lai" userId="aa71e46c-068d-4980-875c-d2948370ce63" providerId="ADAL" clId="{99180FDD-7615-4A5D-958D-E63099B92D84}" dt="2025-07-14T07:10:00.352" v="26"/>
        <pc:sldMkLst>
          <pc:docMk/>
          <pc:sldMk cId="2807060276" sldId="2147482386"/>
        </pc:sldMkLst>
        <pc:picChg chg="add mod">
          <ac:chgData name="Pui Yee Lai" userId="aa71e46c-068d-4980-875c-d2948370ce63" providerId="ADAL" clId="{99180FDD-7615-4A5D-958D-E63099B92D84}" dt="2025-07-14T07:10:00.352" v="26"/>
          <ac:picMkLst>
            <pc:docMk/>
            <pc:sldMk cId="2807060276" sldId="2147482386"/>
            <ac:picMk id="3" creationId="{F50E316F-CCE7-E5B7-75F0-01A8AA9F57AA}"/>
          </ac:picMkLst>
        </pc:picChg>
      </pc:sldChg>
      <pc:sldChg chg="addSp modSp add">
        <pc:chgData name="Pui Yee Lai" userId="aa71e46c-068d-4980-875c-d2948370ce63" providerId="ADAL" clId="{99180FDD-7615-4A5D-958D-E63099B92D84}" dt="2025-07-14T07:10:02.301" v="27"/>
        <pc:sldMkLst>
          <pc:docMk/>
          <pc:sldMk cId="583981634" sldId="2147482387"/>
        </pc:sldMkLst>
        <pc:picChg chg="add mod">
          <ac:chgData name="Pui Yee Lai" userId="aa71e46c-068d-4980-875c-d2948370ce63" providerId="ADAL" clId="{99180FDD-7615-4A5D-958D-E63099B92D84}" dt="2025-07-14T07:10:02.301" v="27"/>
          <ac:picMkLst>
            <pc:docMk/>
            <pc:sldMk cId="583981634" sldId="2147482387"/>
            <ac:picMk id="3" creationId="{6A32E30B-20A5-2433-EC9B-74E1632D08BC}"/>
          </ac:picMkLst>
        </pc:picChg>
      </pc:sldChg>
    </pc:docChg>
  </pc:docChgLst>
  <pc:docChgLst>
    <pc:chgData name="Pui Yee Lai" userId="aa71e46c-068d-4980-875c-d2948370ce63" providerId="ADAL" clId="{66AB7999-0571-4AA3-90E9-BE108A03170A}"/>
    <pc:docChg chg="undo custSel addSld modSld addSection modSection">
      <pc:chgData name="Pui Yee Lai" userId="aa71e46c-068d-4980-875c-d2948370ce63" providerId="ADAL" clId="{66AB7999-0571-4AA3-90E9-BE108A03170A}" dt="2025-03-18T09:14:07.870" v="31" actId="1076"/>
      <pc:docMkLst>
        <pc:docMk/>
      </pc:docMkLst>
      <pc:sldChg chg="delSp modSp mod">
        <pc:chgData name="Pui Yee Lai" userId="aa71e46c-068d-4980-875c-d2948370ce63" providerId="ADAL" clId="{66AB7999-0571-4AA3-90E9-BE108A03170A}" dt="2025-03-18T09:12:22.786" v="15" actId="1076"/>
        <pc:sldMkLst>
          <pc:docMk/>
          <pc:sldMk cId="7987831" sldId="2147469170"/>
        </pc:sldMkLst>
      </pc:sldChg>
      <pc:sldChg chg="addSp modSp add">
        <pc:chgData name="Pui Yee Lai" userId="aa71e46c-068d-4980-875c-d2948370ce63" providerId="ADAL" clId="{66AB7999-0571-4AA3-90E9-BE108A03170A}" dt="2025-03-18T09:12:38.147" v="16"/>
        <pc:sldMkLst>
          <pc:docMk/>
          <pc:sldMk cId="2922165549" sldId="2147469171"/>
        </pc:sldMkLst>
      </pc:sldChg>
      <pc:sldChg chg="addSp modSp add">
        <pc:chgData name="Pui Yee Lai" userId="aa71e46c-068d-4980-875c-d2948370ce63" providerId="ADAL" clId="{66AB7999-0571-4AA3-90E9-BE108A03170A}" dt="2025-03-18T09:12:40.145" v="17"/>
        <pc:sldMkLst>
          <pc:docMk/>
          <pc:sldMk cId="0" sldId="2147469172"/>
        </pc:sldMkLst>
      </pc:sldChg>
      <pc:sldChg chg="addSp modSp add mod">
        <pc:chgData name="Pui Yee Lai" userId="aa71e46c-068d-4980-875c-d2948370ce63" providerId="ADAL" clId="{66AB7999-0571-4AA3-90E9-BE108A03170A}" dt="2025-03-18T09:13:16.715" v="25" actId="1076"/>
        <pc:sldMkLst>
          <pc:docMk/>
          <pc:sldMk cId="2938331411" sldId="2147469173"/>
        </pc:sldMkLst>
      </pc:sldChg>
      <pc:sldChg chg="addSp modSp add mod">
        <pc:chgData name="Pui Yee Lai" userId="aa71e46c-068d-4980-875c-d2948370ce63" providerId="ADAL" clId="{66AB7999-0571-4AA3-90E9-BE108A03170A}" dt="2025-03-18T09:13:23.556" v="26" actId="1076"/>
        <pc:sldMkLst>
          <pc:docMk/>
          <pc:sldMk cId="3694727300" sldId="2147469174"/>
        </pc:sldMkLst>
      </pc:sldChg>
      <pc:sldChg chg="addSp modSp add mod">
        <pc:chgData name="Pui Yee Lai" userId="aa71e46c-068d-4980-875c-d2948370ce63" providerId="ADAL" clId="{66AB7999-0571-4AA3-90E9-BE108A03170A}" dt="2025-03-18T09:13:29.688" v="27" actId="1076"/>
        <pc:sldMkLst>
          <pc:docMk/>
          <pc:sldMk cId="2269751974" sldId="2147469175"/>
        </pc:sldMkLst>
      </pc:sldChg>
      <pc:sldChg chg="addSp modSp add mod">
        <pc:chgData name="Pui Yee Lai" userId="aa71e46c-068d-4980-875c-d2948370ce63" providerId="ADAL" clId="{66AB7999-0571-4AA3-90E9-BE108A03170A}" dt="2025-03-18T09:13:34.096" v="28" actId="1076"/>
        <pc:sldMkLst>
          <pc:docMk/>
          <pc:sldMk cId="140243446" sldId="2147469176"/>
        </pc:sldMkLst>
      </pc:sldChg>
      <pc:sldChg chg="addSp modSp add mod">
        <pc:chgData name="Pui Yee Lai" userId="aa71e46c-068d-4980-875c-d2948370ce63" providerId="ADAL" clId="{66AB7999-0571-4AA3-90E9-BE108A03170A}" dt="2025-03-18T09:13:40.246" v="29" actId="1076"/>
        <pc:sldMkLst>
          <pc:docMk/>
          <pc:sldMk cId="699080516" sldId="2147469177"/>
        </pc:sldMkLst>
      </pc:sldChg>
      <pc:sldChg chg="addSp modSp add mod">
        <pc:chgData name="Pui Yee Lai" userId="aa71e46c-068d-4980-875c-d2948370ce63" providerId="ADAL" clId="{66AB7999-0571-4AA3-90E9-BE108A03170A}" dt="2025-03-18T09:14:07.870" v="31" actId="1076"/>
        <pc:sldMkLst>
          <pc:docMk/>
          <pc:sldMk cId="1399146979" sldId="2147469178"/>
        </pc:sldMkLst>
      </pc:sldChg>
      <pc:sldChg chg="addSp modSp add mod">
        <pc:chgData name="Pui Yee Lai" userId="aa71e46c-068d-4980-875c-d2948370ce63" providerId="ADAL" clId="{66AB7999-0571-4AA3-90E9-BE108A03170A}" dt="2025-03-18T09:14:02.110" v="30" actId="1076"/>
        <pc:sldMkLst>
          <pc:docMk/>
          <pc:sldMk cId="191686254" sldId="21474691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optimumpatientcareorg.sharepoint.com/sites/ISARTeam/Shared%20Documents/1.%20Research%20Projects/Active/EVEREST/7.%20Press%20Release/EVEREST%20slide%20deck%20resource_Plo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optimumpatientcareorg.sharepoint.com/sites/ISARTeam/Shared%20Documents/1.%20Research%20Projects/Active/EVEREST/7.%20Press%20Release/EVEREST%20slide%20deck%20resource_Plo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optimumpatientcareorg.sharepoint.com/sites/ISARTeam/Shared%20Documents/1.%20Research%20Projects/Active/EVEREST/7.%20Press%20Release/EVEREST%20slide%20deck%20resource_Plo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optimumpatientcareorg-my.sharepoint.com/personal/celine_goh_optimumpatientcare_org/Documents/Documents/CLEAR%20chart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optimumpatientcareorg-my.sharepoint.com/personal/celine_goh_optimumpatientcare_org/Documents/Documents/CLEAR%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18503061659846"/>
          <c:y val="3.2286456483042646E-2"/>
          <c:w val="0.84292530731773774"/>
          <c:h val="0.78069140858032626"/>
        </c:manualLayout>
      </c:layout>
      <c:barChart>
        <c:barDir val="col"/>
        <c:grouping val="stacked"/>
        <c:varyColors val="0"/>
        <c:ser>
          <c:idx val="0"/>
          <c:order val="0"/>
          <c:tx>
            <c:strRef>
              <c:f>'[hidden severe asthma figs.xlsx]exac per GINA STep'!$A$4</c:f>
              <c:strCache>
                <c:ptCount val="1"/>
              </c:strCache>
            </c:strRef>
          </c:tx>
          <c:spPr>
            <a:solidFill>
              <a:schemeClr val="accent1"/>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STep'!$B$4:$F$4</c:f>
              <c:numCache>
                <c:formatCode>General</c:formatCode>
                <c:ptCount val="5"/>
              </c:numCache>
            </c:numRef>
          </c:val>
          <c:extLst>
            <c:ext xmlns:c16="http://schemas.microsoft.com/office/drawing/2014/chart" uri="{C3380CC4-5D6E-409C-BE32-E72D297353CC}">
              <c16:uniqueId val="{00000000-EE20-47E0-9636-A1A6CA63485A}"/>
            </c:ext>
          </c:extLst>
        </c:ser>
        <c:ser>
          <c:idx val="1"/>
          <c:order val="1"/>
          <c:tx>
            <c:strRef>
              <c:f>'[hidden severe asthma figs.xlsx]exac per GINA STep'!$A$5</c:f>
              <c:strCache>
                <c:ptCount val="1"/>
                <c:pt idx="0">
                  <c:v>1/year</c:v>
                </c:pt>
              </c:strCache>
            </c:strRef>
          </c:tx>
          <c:spPr>
            <a:solidFill>
              <a:schemeClr val="accent2"/>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STep'!$B$5:$F$5</c:f>
              <c:numCache>
                <c:formatCode>General</c:formatCode>
                <c:ptCount val="5"/>
                <c:pt idx="0">
                  <c:v>8.3000000000000007</c:v>
                </c:pt>
                <c:pt idx="1">
                  <c:v>11.14</c:v>
                </c:pt>
                <c:pt idx="2">
                  <c:v>12.61</c:v>
                </c:pt>
                <c:pt idx="3">
                  <c:v>17.28</c:v>
                </c:pt>
                <c:pt idx="4">
                  <c:v>16.53</c:v>
                </c:pt>
              </c:numCache>
            </c:numRef>
          </c:val>
          <c:extLst>
            <c:ext xmlns:c16="http://schemas.microsoft.com/office/drawing/2014/chart" uri="{C3380CC4-5D6E-409C-BE32-E72D297353CC}">
              <c16:uniqueId val="{00000001-EE20-47E0-9636-A1A6CA63485A}"/>
            </c:ext>
          </c:extLst>
        </c:ser>
        <c:ser>
          <c:idx val="2"/>
          <c:order val="2"/>
          <c:tx>
            <c:strRef>
              <c:f>'[hidden severe asthma figs.xlsx]exac per GINA STep'!$A$6</c:f>
              <c:strCache>
                <c:ptCount val="1"/>
                <c:pt idx="0">
                  <c:v>2/year</c:v>
                </c:pt>
              </c:strCache>
            </c:strRef>
          </c:tx>
          <c:spPr>
            <a:solidFill>
              <a:schemeClr val="accent1"/>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STep'!$B$6:$F$6</c:f>
              <c:numCache>
                <c:formatCode>General</c:formatCode>
                <c:ptCount val="5"/>
                <c:pt idx="0">
                  <c:v>1.3</c:v>
                </c:pt>
                <c:pt idx="1">
                  <c:v>2.1</c:v>
                </c:pt>
                <c:pt idx="2">
                  <c:v>3.29</c:v>
                </c:pt>
                <c:pt idx="3">
                  <c:v>6.68</c:v>
                </c:pt>
                <c:pt idx="4">
                  <c:v>10.039999999999999</c:v>
                </c:pt>
              </c:numCache>
            </c:numRef>
          </c:val>
          <c:extLst>
            <c:ext xmlns:c16="http://schemas.microsoft.com/office/drawing/2014/chart" uri="{C3380CC4-5D6E-409C-BE32-E72D297353CC}">
              <c16:uniqueId val="{00000002-EE20-47E0-9636-A1A6CA63485A}"/>
            </c:ext>
          </c:extLst>
        </c:ser>
        <c:ser>
          <c:idx val="3"/>
          <c:order val="3"/>
          <c:tx>
            <c:strRef>
              <c:f>'[hidden severe asthma figs.xlsx]exac per GINA STep'!$A$7</c:f>
              <c:strCache>
                <c:ptCount val="1"/>
                <c:pt idx="0">
                  <c:v>3/year</c:v>
                </c:pt>
              </c:strCache>
            </c:strRef>
          </c:tx>
          <c:spPr>
            <a:solidFill>
              <a:schemeClr val="accent4"/>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STep'!$B$7:$F$7</c:f>
              <c:numCache>
                <c:formatCode>General</c:formatCode>
                <c:ptCount val="5"/>
                <c:pt idx="0">
                  <c:v>0.4</c:v>
                </c:pt>
                <c:pt idx="1">
                  <c:v>0.6</c:v>
                </c:pt>
                <c:pt idx="2">
                  <c:v>1.1200000000000001</c:v>
                </c:pt>
                <c:pt idx="3">
                  <c:v>2.97</c:v>
                </c:pt>
                <c:pt idx="4">
                  <c:v>9.18</c:v>
                </c:pt>
              </c:numCache>
            </c:numRef>
          </c:val>
          <c:extLst>
            <c:ext xmlns:c16="http://schemas.microsoft.com/office/drawing/2014/chart" uri="{C3380CC4-5D6E-409C-BE32-E72D297353CC}">
              <c16:uniqueId val="{00000003-EE20-47E0-9636-A1A6CA63485A}"/>
            </c:ext>
          </c:extLst>
        </c:ser>
        <c:ser>
          <c:idx val="4"/>
          <c:order val="4"/>
          <c:tx>
            <c:strRef>
              <c:f>'[hidden severe asthma figs.xlsx]exac per GINA STep'!$A$8</c:f>
              <c:strCache>
                <c:ptCount val="1"/>
                <c:pt idx="0">
                  <c:v>4/year</c:v>
                </c:pt>
              </c:strCache>
            </c:strRef>
          </c:tx>
          <c:spPr>
            <a:solidFill>
              <a:schemeClr val="accent5"/>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STep'!$B$8:$F$8</c:f>
              <c:numCache>
                <c:formatCode>General</c:formatCode>
                <c:ptCount val="5"/>
                <c:pt idx="0">
                  <c:v>0.15</c:v>
                </c:pt>
                <c:pt idx="1">
                  <c:v>0.2</c:v>
                </c:pt>
                <c:pt idx="2">
                  <c:v>0.41</c:v>
                </c:pt>
                <c:pt idx="3">
                  <c:v>1.5</c:v>
                </c:pt>
                <c:pt idx="4">
                  <c:v>8.59</c:v>
                </c:pt>
              </c:numCache>
            </c:numRef>
          </c:val>
          <c:extLst>
            <c:ext xmlns:c16="http://schemas.microsoft.com/office/drawing/2014/chart" uri="{C3380CC4-5D6E-409C-BE32-E72D297353CC}">
              <c16:uniqueId val="{00000004-EE20-47E0-9636-A1A6CA63485A}"/>
            </c:ext>
          </c:extLst>
        </c:ser>
        <c:ser>
          <c:idx val="5"/>
          <c:order val="5"/>
          <c:tx>
            <c:strRef>
              <c:f>'[hidden severe asthma figs.xlsx]exac per GINA STep'!$A$9</c:f>
              <c:strCache>
                <c:ptCount val="1"/>
                <c:pt idx="0">
                  <c:v>≥5/year</c:v>
                </c:pt>
              </c:strCache>
            </c:strRef>
          </c:tx>
          <c:spPr>
            <a:solidFill>
              <a:schemeClr val="accent3"/>
            </a:solidFill>
            <a:ln>
              <a:noFill/>
            </a:ln>
            <a:effectLst/>
          </c:spPr>
          <c:invertIfNegative val="0"/>
          <c:cat>
            <c:strRef>
              <c:f>'[hidden severe asthma figs.xlsx]exac per GINA STep'!$B$3:$F$3</c:f>
              <c:strCache>
                <c:ptCount val="5"/>
                <c:pt idx="0">
                  <c:v>GINA 1 (n=31,825)</c:v>
                </c:pt>
                <c:pt idx="1">
                  <c:v>GINA 2 (n=47,677)</c:v>
                </c:pt>
                <c:pt idx="2">
                  <c:v>GINA 3 (n=36,304)</c:v>
                </c:pt>
                <c:pt idx="3">
                  <c:v>GINA 4 (n=86,305)</c:v>
                </c:pt>
                <c:pt idx="4">
                  <c:v>GINA 5 (n=5,446)</c:v>
                </c:pt>
              </c:strCache>
            </c:strRef>
          </c:cat>
          <c:val>
            <c:numRef>
              <c:f>'[hidden severe asthma figs.xlsx]exac per GINA STep'!$B$9:$F$9</c:f>
              <c:numCache>
                <c:formatCode>General</c:formatCode>
                <c:ptCount val="5"/>
                <c:pt idx="0">
                  <c:v>0.15</c:v>
                </c:pt>
                <c:pt idx="1">
                  <c:v>0.14000000000000001</c:v>
                </c:pt>
                <c:pt idx="2">
                  <c:v>0.37</c:v>
                </c:pt>
                <c:pt idx="3">
                  <c:v>1.55</c:v>
                </c:pt>
                <c:pt idx="4">
                  <c:v>13.02</c:v>
                </c:pt>
              </c:numCache>
            </c:numRef>
          </c:val>
          <c:extLst>
            <c:ext xmlns:c16="http://schemas.microsoft.com/office/drawing/2014/chart" uri="{C3380CC4-5D6E-409C-BE32-E72D297353CC}">
              <c16:uniqueId val="{00000005-EE20-47E0-9636-A1A6CA63485A}"/>
            </c:ext>
          </c:extLst>
        </c:ser>
        <c:dLbls>
          <c:showLegendKey val="0"/>
          <c:showVal val="0"/>
          <c:showCatName val="0"/>
          <c:showSerName val="0"/>
          <c:showPercent val="0"/>
          <c:showBubbleSize val="0"/>
        </c:dLbls>
        <c:gapWidth val="150"/>
        <c:overlap val="100"/>
        <c:axId val="864420880"/>
        <c:axId val="864421200"/>
      </c:barChart>
      <c:catAx>
        <c:axId val="86442088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crossAx val="864421200"/>
        <c:crosses val="autoZero"/>
        <c:auto val="1"/>
        <c:lblAlgn val="ctr"/>
        <c:lblOffset val="100"/>
        <c:noMultiLvlLbl val="0"/>
      </c:catAx>
      <c:valAx>
        <c:axId val="864421200"/>
        <c:scaling>
          <c:orientation val="minMax"/>
          <c:max val="60"/>
        </c:scaling>
        <c:delete val="0"/>
        <c:axPos val="l"/>
        <c:title>
          <c:tx>
            <c:rich>
              <a:bodyPr rot="-5400000" spcFirstLastPara="1" vertOverflow="ellipsis" vert="horz" wrap="square" anchor="ctr" anchorCtr="1"/>
              <a:lstStyle/>
              <a:p>
                <a:pPr>
                  <a:defRPr sz="1400" b="1" i="0" u="none" strike="noStrike" kern="1200" baseline="0">
                    <a:solidFill>
                      <a:schemeClr val="accent1"/>
                    </a:solidFill>
                    <a:latin typeface="+mn-lt"/>
                    <a:ea typeface="+mn-ea"/>
                    <a:cs typeface="+mn-cs"/>
                  </a:defRPr>
                </a:pPr>
                <a:r>
                  <a:rPr lang="en-NZ" sz="1400" b="1">
                    <a:solidFill>
                      <a:schemeClr val="accent1"/>
                    </a:solidFill>
                  </a:rPr>
                  <a:t>Percentage of OPCRD patients with an exacerbation</a:t>
                </a:r>
              </a:p>
            </c:rich>
          </c:tx>
          <c:layout>
            <c:manualLayout>
              <c:xMode val="edge"/>
              <c:yMode val="edge"/>
              <c:x val="2.7209915722732791E-2"/>
              <c:y val="1.600692884153802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accent1"/>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86442088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Entry>
      <c:legendEntry>
        <c:idx val="4"/>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Entry>
      <c:legendEntry>
        <c:idx val="5"/>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Entry>
      <c:layout>
        <c:manualLayout>
          <c:xMode val="edge"/>
          <c:yMode val="edge"/>
          <c:x val="0.14496413541410025"/>
          <c:y val="3.9596203730566409E-2"/>
          <c:w val="0.71905535121591102"/>
          <c:h val="7.96604769450255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9035433070866"/>
          <c:y val="0.12352940699670345"/>
          <c:w val="0.64730424321959756"/>
          <c:h val="0.79961109311366785"/>
        </c:manualLayout>
      </c:layout>
      <c:pieChart>
        <c:varyColors val="1"/>
        <c:ser>
          <c:idx val="0"/>
          <c:order val="0"/>
          <c:explosion val="21"/>
          <c:dPt>
            <c:idx val="0"/>
            <c:bubble3D val="0"/>
            <c:explosion val="0"/>
            <c:spPr>
              <a:solidFill>
                <a:srgbClr val="2F5597"/>
              </a:solidFill>
              <a:ln w="19050">
                <a:solidFill>
                  <a:schemeClr val="lt1"/>
                </a:solidFill>
              </a:ln>
              <a:effectLst/>
            </c:spPr>
            <c:extLst>
              <c:ext xmlns:c16="http://schemas.microsoft.com/office/drawing/2014/chart" uri="{C3380CC4-5D6E-409C-BE32-E72D297353CC}">
                <c16:uniqueId val="{00000001-6440-4397-A573-91A21BAB72AF}"/>
              </c:ext>
            </c:extLst>
          </c:dPt>
          <c:dPt>
            <c:idx val="1"/>
            <c:bubble3D val="0"/>
            <c:explosion val="0"/>
            <c:spPr>
              <a:solidFill>
                <a:srgbClr val="00B0F0"/>
              </a:solidFill>
              <a:ln w="19050">
                <a:solidFill>
                  <a:schemeClr val="lt1"/>
                </a:solidFill>
              </a:ln>
              <a:effectLst/>
            </c:spPr>
            <c:extLst>
              <c:ext xmlns:c16="http://schemas.microsoft.com/office/drawing/2014/chart" uri="{C3380CC4-5D6E-409C-BE32-E72D297353CC}">
                <c16:uniqueId val="{00000003-6440-4397-A573-91A21BAB72AF}"/>
              </c:ext>
            </c:extLst>
          </c:dPt>
          <c:dLbls>
            <c:delete val="1"/>
          </c:dLbls>
          <c:cat>
            <c:strRef>
              <c:f>Sheet1!$C$3:$C$4</c:f>
              <c:strCache>
                <c:ptCount val="2"/>
                <c:pt idx="0">
                  <c:v>Potential Severe Asthma</c:v>
                </c:pt>
                <c:pt idx="1">
                  <c:v>All other active asthma patients (&gt;16 yrs) in OPCRD with &gt;1yr follow up</c:v>
                </c:pt>
              </c:strCache>
            </c:strRef>
          </c:cat>
          <c:val>
            <c:numRef>
              <c:f>Sheet1!$D$3:$D$4</c:f>
              <c:numCache>
                <c:formatCode>0%</c:formatCode>
                <c:ptCount val="2"/>
                <c:pt idx="0">
                  <c:v>0.08</c:v>
                </c:pt>
                <c:pt idx="1">
                  <c:v>0.92</c:v>
                </c:pt>
              </c:numCache>
            </c:numRef>
          </c:val>
          <c:extLst>
            <c:ext xmlns:c16="http://schemas.microsoft.com/office/drawing/2014/chart" uri="{C3380CC4-5D6E-409C-BE32-E72D297353CC}">
              <c16:uniqueId val="{00000004-6440-4397-A573-91A21BAB72A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5327602799650051"/>
          <c:y val="3.5728098083541097E-2"/>
          <c:w val="0.65733683289588807"/>
          <c:h val="0.140736366287547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166163055676618"/>
          <c:y val="0.42570515290281535"/>
          <c:w val="0.33662289917038235"/>
          <c:h val="0.44469950305237022"/>
        </c:manualLayout>
      </c:layout>
      <c:pie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3BD5-4711-9703-C6BD47149C7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BD5-4711-9703-C6BD47149C72}"/>
              </c:ext>
            </c:extLst>
          </c:dPt>
          <c:dPt>
            <c:idx val="2"/>
            <c:bubble3D val="0"/>
            <c:spPr>
              <a:solidFill>
                <a:srgbClr val="ED7D31"/>
              </a:solidFill>
              <a:ln w="19050">
                <a:solidFill>
                  <a:schemeClr val="lt1"/>
                </a:solidFill>
              </a:ln>
              <a:effectLst/>
            </c:spPr>
            <c:extLst>
              <c:ext xmlns:c16="http://schemas.microsoft.com/office/drawing/2014/chart" uri="{C3380CC4-5D6E-409C-BE32-E72D297353CC}">
                <c16:uniqueId val="{00000005-3BD5-4711-9703-C6BD47149C72}"/>
              </c:ext>
            </c:extLst>
          </c:dPt>
          <c:dLbls>
            <c:dLbl>
              <c:idx val="0"/>
              <c:layout>
                <c:manualLayout>
                  <c:x val="-9.5361602709276849E-2"/>
                  <c:y val="9.743418556567620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D5-4711-9703-C6BD47149C72}"/>
                </c:ext>
              </c:extLst>
            </c:dLbl>
            <c:dLbl>
              <c:idx val="1"/>
              <c:layout>
                <c:manualLayout>
                  <c:x val="-9.2580749834000484E-2"/>
                  <c:y val="-9.13615521942066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D5-4711-9703-C6BD47149C72}"/>
                </c:ext>
              </c:extLst>
            </c:dLbl>
            <c:dLbl>
              <c:idx val="2"/>
              <c:layout>
                <c:manualLayout>
                  <c:x val="0.15937706224015882"/>
                  <c:y val="-4.04800559200883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D5-4711-9703-C6BD47149C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Sheet1!$C$5:$C$7</c:f>
              <c:strCache>
                <c:ptCount val="3"/>
                <c:pt idx="0">
                  <c:v>Reviewed/referred in the last year</c:v>
                </c:pt>
                <c:pt idx="1">
                  <c:v>NOT reviewed/referred in last year or currently receiving specialist care</c:v>
                </c:pt>
                <c:pt idx="2">
                  <c:v>NOT reviewed/referred ever</c:v>
                </c:pt>
              </c:strCache>
            </c:strRef>
          </c:cat>
          <c:val>
            <c:numRef>
              <c:f>Sheet1!$D$5:$D$7</c:f>
              <c:numCache>
                <c:formatCode>0%</c:formatCode>
                <c:ptCount val="3"/>
                <c:pt idx="0">
                  <c:v>0.28000000000000003</c:v>
                </c:pt>
                <c:pt idx="1">
                  <c:v>0.16</c:v>
                </c:pt>
                <c:pt idx="2">
                  <c:v>0.56000000000000005</c:v>
                </c:pt>
              </c:numCache>
            </c:numRef>
          </c:val>
          <c:extLst>
            <c:ext xmlns:c16="http://schemas.microsoft.com/office/drawing/2014/chart" uri="{C3380CC4-5D6E-409C-BE32-E72D297353CC}">
              <c16:uniqueId val="{00000006-3BD5-4711-9703-C6BD47149C7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5348445188033634"/>
          <c:y val="0.15528265428268076"/>
          <c:w val="0.64415936481750813"/>
          <c:h val="0.262951617947368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'https://optimumpatientcareorg.sharepoint.com/sites/ISARTeam/Shared Documents/1. Research Projects/Active/EVEREST/7. Press Release/[EVEREST slide deck resource_Plots.xlsx]Sheet1'!$B$2</c:f>
              <c:strCache>
                <c:ptCount val="1"/>
                <c:pt idx="0">
                  <c:v>Biologics accessible (n=5073)</c:v>
                </c:pt>
              </c:strCache>
            </c:strRef>
          </c:tx>
          <c:spPr>
            <a:ln w="28575" cap="rnd">
              <a:solidFill>
                <a:srgbClr val="A02B93"/>
              </a:solidFill>
              <a:prstDash val="solid"/>
              <a:round/>
            </a:ln>
            <a:effectLst/>
          </c:spPr>
          <c:marker>
            <c:symbol val="none"/>
          </c:marker>
          <c:cat>
            <c:strRef>
              <c:f>'https://optimumpatientcareorg.sharepoint.com/sites/ISARTeam/Shared Documents/1. Research Projects/Active/EVEREST/7. Press Release/[EVEREST slide deck resource_Plots.xlsx]Sheet1'!$A$3:$A$10</c:f>
              <c:strCache>
                <c:ptCount val="8"/>
                <c:pt idx="0">
                  <c:v>Female</c:v>
                </c:pt>
                <c:pt idx="1">
                  <c:v>BEC ≥300 cells/µL</c:v>
                </c:pt>
                <c:pt idx="2">
                  <c:v>Serum total IgE ≥75 IU/mL</c:v>
                </c:pt>
                <c:pt idx="3">
                  <c:v>FeNO ≥25 ppb</c:v>
                </c:pt>
                <c:pt idx="4">
                  <c:v>Nasal polyps</c:v>
                </c:pt>
                <c:pt idx="5">
                  <c:v>Chronic rhinosinusitis</c:v>
                </c:pt>
                <c:pt idx="6">
                  <c:v>≥1 exacerbations</c:v>
                </c:pt>
                <c:pt idx="7">
                  <c:v>≥1 hospital admissions</c:v>
                </c:pt>
              </c:strCache>
            </c:strRef>
          </c:cat>
          <c:val>
            <c:numRef>
              <c:f>'https://optimumpatientcareorg.sharepoint.com/sites/ISARTeam/Shared Documents/1. Research Projects/Active/EVEREST/7. Press Release/[EVEREST slide deck resource_Plots.xlsx]Sheet1'!$B$3:$B$10</c:f>
              <c:numCache>
                <c:formatCode>General</c:formatCode>
                <c:ptCount val="8"/>
                <c:pt idx="0">
                  <c:v>63.3</c:v>
                </c:pt>
                <c:pt idx="1">
                  <c:v>65.599999999999994</c:v>
                </c:pt>
                <c:pt idx="2">
                  <c:v>78.5</c:v>
                </c:pt>
                <c:pt idx="3">
                  <c:v>63.5</c:v>
                </c:pt>
                <c:pt idx="4">
                  <c:v>32.1</c:v>
                </c:pt>
                <c:pt idx="5">
                  <c:v>40.200000000000003</c:v>
                </c:pt>
                <c:pt idx="6">
                  <c:v>59</c:v>
                </c:pt>
                <c:pt idx="7">
                  <c:v>11.5</c:v>
                </c:pt>
              </c:numCache>
            </c:numRef>
          </c:val>
          <c:extLst>
            <c:ext xmlns:c16="http://schemas.microsoft.com/office/drawing/2014/chart" uri="{C3380CC4-5D6E-409C-BE32-E72D297353CC}">
              <c16:uniqueId val="{00000000-E2CD-48FD-B90B-7B0C370D97A9}"/>
            </c:ext>
          </c:extLst>
        </c:ser>
        <c:ser>
          <c:idx val="1"/>
          <c:order val="1"/>
          <c:tx>
            <c:strRef>
              <c:f>'https://optimumpatientcareorg.sharepoint.com/sites/ISARTeam/Shared Documents/1. Research Projects/Active/EVEREST/7. Press Release/[EVEREST slide deck resource_Plots.xlsx]Sheet1'!$C$2</c:f>
              <c:strCache>
                <c:ptCount val="1"/>
                <c:pt idx="0">
                  <c:v>Biologics inaccessible (n=3041)</c:v>
                </c:pt>
              </c:strCache>
            </c:strRef>
          </c:tx>
          <c:spPr>
            <a:ln w="28575" cap="rnd">
              <a:solidFill>
                <a:schemeClr val="accent2"/>
              </a:solidFill>
              <a:round/>
            </a:ln>
            <a:effectLst/>
          </c:spPr>
          <c:marker>
            <c:symbol val="none"/>
          </c:marker>
          <c:cat>
            <c:strRef>
              <c:f>'https://optimumpatientcareorg.sharepoint.com/sites/ISARTeam/Shared Documents/1. Research Projects/Active/EVEREST/7. Press Release/[EVEREST slide deck resource_Plots.xlsx]Sheet1'!$A$3:$A$10</c:f>
              <c:strCache>
                <c:ptCount val="8"/>
                <c:pt idx="0">
                  <c:v>Female</c:v>
                </c:pt>
                <c:pt idx="1">
                  <c:v>BEC ≥300 cells/µL</c:v>
                </c:pt>
                <c:pt idx="2">
                  <c:v>Serum total IgE ≥75 IU/mL</c:v>
                </c:pt>
                <c:pt idx="3">
                  <c:v>FeNO ≥25 ppb</c:v>
                </c:pt>
                <c:pt idx="4">
                  <c:v>Nasal polyps</c:v>
                </c:pt>
                <c:pt idx="5">
                  <c:v>Chronic rhinosinusitis</c:v>
                </c:pt>
                <c:pt idx="6">
                  <c:v>≥1 exacerbations</c:v>
                </c:pt>
                <c:pt idx="7">
                  <c:v>≥1 hospital admissions</c:v>
                </c:pt>
              </c:strCache>
            </c:strRef>
          </c:cat>
          <c:val>
            <c:numRef>
              <c:f>'https://optimumpatientcareorg.sharepoint.com/sites/ISARTeam/Shared Documents/1. Research Projects/Active/EVEREST/7. Press Release/[EVEREST slide deck resource_Plots.xlsx]Sheet1'!$C$3:$C$10</c:f>
              <c:numCache>
                <c:formatCode>General</c:formatCode>
                <c:ptCount val="8"/>
                <c:pt idx="0">
                  <c:v>63.3</c:v>
                </c:pt>
                <c:pt idx="1">
                  <c:v>46.3</c:v>
                </c:pt>
                <c:pt idx="2">
                  <c:v>64.599999999999994</c:v>
                </c:pt>
                <c:pt idx="3">
                  <c:v>50.9</c:v>
                </c:pt>
                <c:pt idx="4">
                  <c:v>14.1</c:v>
                </c:pt>
                <c:pt idx="5">
                  <c:v>44.8</c:v>
                </c:pt>
                <c:pt idx="6">
                  <c:v>41</c:v>
                </c:pt>
                <c:pt idx="7">
                  <c:v>10.5</c:v>
                </c:pt>
              </c:numCache>
            </c:numRef>
          </c:val>
          <c:extLst>
            <c:ext xmlns:c16="http://schemas.microsoft.com/office/drawing/2014/chart" uri="{C3380CC4-5D6E-409C-BE32-E72D297353CC}">
              <c16:uniqueId val="{00000001-E2CD-48FD-B90B-7B0C370D97A9}"/>
            </c:ext>
          </c:extLst>
        </c:ser>
        <c:ser>
          <c:idx val="2"/>
          <c:order val="2"/>
          <c:tx>
            <c:strRef>
              <c:f>'https://optimumpatientcareorg.sharepoint.com/sites/ISARTeam/Shared Documents/1. Research Projects/Active/EVEREST/7. Press Release/[EVEREST slide deck resource_Plots.xlsx]Sheet1'!$D$2</c:f>
              <c:strCache>
                <c:ptCount val="1"/>
                <c:pt idx="0">
                  <c:v>Biologics accessible but not received (n=382)</c:v>
                </c:pt>
              </c:strCache>
            </c:strRef>
          </c:tx>
          <c:spPr>
            <a:ln w="28575" cap="rnd">
              <a:solidFill>
                <a:schemeClr val="accent3"/>
              </a:solidFill>
              <a:round/>
            </a:ln>
            <a:effectLst/>
          </c:spPr>
          <c:marker>
            <c:symbol val="none"/>
          </c:marker>
          <c:cat>
            <c:strRef>
              <c:f>'https://optimumpatientcareorg.sharepoint.com/sites/ISARTeam/Shared Documents/1. Research Projects/Active/EVEREST/7. Press Release/[EVEREST slide deck resource_Plots.xlsx]Sheet1'!$A$3:$A$10</c:f>
              <c:strCache>
                <c:ptCount val="8"/>
                <c:pt idx="0">
                  <c:v>Female</c:v>
                </c:pt>
                <c:pt idx="1">
                  <c:v>BEC ≥300 cells/µL</c:v>
                </c:pt>
                <c:pt idx="2">
                  <c:v>Serum total IgE ≥75 IU/mL</c:v>
                </c:pt>
                <c:pt idx="3">
                  <c:v>FeNO ≥25 ppb</c:v>
                </c:pt>
                <c:pt idx="4">
                  <c:v>Nasal polyps</c:v>
                </c:pt>
                <c:pt idx="5">
                  <c:v>Chronic rhinosinusitis</c:v>
                </c:pt>
                <c:pt idx="6">
                  <c:v>≥1 exacerbations</c:v>
                </c:pt>
                <c:pt idx="7">
                  <c:v>≥1 hospital admissions</c:v>
                </c:pt>
              </c:strCache>
            </c:strRef>
          </c:cat>
          <c:val>
            <c:numRef>
              <c:f>'https://optimumpatientcareorg.sharepoint.com/sites/ISARTeam/Shared Documents/1. Research Projects/Active/EVEREST/7. Press Release/[EVEREST slide deck resource_Plots.xlsx]Sheet1'!$D$3:$D$10</c:f>
              <c:numCache>
                <c:formatCode>General</c:formatCode>
                <c:ptCount val="8"/>
                <c:pt idx="0">
                  <c:v>68.099999999999994</c:v>
                </c:pt>
                <c:pt idx="1">
                  <c:v>64.5</c:v>
                </c:pt>
                <c:pt idx="2">
                  <c:v>67.900000000000006</c:v>
                </c:pt>
                <c:pt idx="3">
                  <c:v>47.6</c:v>
                </c:pt>
                <c:pt idx="4">
                  <c:v>16.399999999999999</c:v>
                </c:pt>
                <c:pt idx="5">
                  <c:v>59</c:v>
                </c:pt>
                <c:pt idx="6">
                  <c:v>69.900000000000006</c:v>
                </c:pt>
                <c:pt idx="7">
                  <c:v>6.2</c:v>
                </c:pt>
              </c:numCache>
            </c:numRef>
          </c:val>
          <c:extLst>
            <c:ext xmlns:c16="http://schemas.microsoft.com/office/drawing/2014/chart" uri="{C3380CC4-5D6E-409C-BE32-E72D297353CC}">
              <c16:uniqueId val="{00000002-E2CD-48FD-B90B-7B0C370D97A9}"/>
            </c:ext>
          </c:extLst>
        </c:ser>
        <c:ser>
          <c:idx val="3"/>
          <c:order val="3"/>
          <c:tx>
            <c:strRef>
              <c:f>'https://optimumpatientcareorg.sharepoint.com/sites/ISARTeam/Shared Documents/1. Research Projects/Active/EVEREST/7. Press Release/[EVEREST slide deck resource_Plots.xlsx]Sheet1'!$E$2</c:f>
              <c:strCache>
                <c:ptCount val="1"/>
                <c:pt idx="0">
                  <c:v>Biologics accessible and received (n=4651)</c:v>
                </c:pt>
              </c:strCache>
            </c:strRef>
          </c:tx>
          <c:spPr>
            <a:ln w="28575" cap="rnd">
              <a:solidFill>
                <a:srgbClr val="00B0F0"/>
              </a:solidFill>
              <a:prstDash val="solid"/>
              <a:round/>
            </a:ln>
            <a:effectLst/>
          </c:spPr>
          <c:marker>
            <c:symbol val="none"/>
          </c:marker>
          <c:cat>
            <c:strRef>
              <c:f>'https://optimumpatientcareorg.sharepoint.com/sites/ISARTeam/Shared Documents/1. Research Projects/Active/EVEREST/7. Press Release/[EVEREST slide deck resource_Plots.xlsx]Sheet1'!$A$3:$A$10</c:f>
              <c:strCache>
                <c:ptCount val="8"/>
                <c:pt idx="0">
                  <c:v>Female</c:v>
                </c:pt>
                <c:pt idx="1">
                  <c:v>BEC ≥300 cells/µL</c:v>
                </c:pt>
                <c:pt idx="2">
                  <c:v>Serum total IgE ≥75 IU/mL</c:v>
                </c:pt>
                <c:pt idx="3">
                  <c:v>FeNO ≥25 ppb</c:v>
                </c:pt>
                <c:pt idx="4">
                  <c:v>Nasal polyps</c:v>
                </c:pt>
                <c:pt idx="5">
                  <c:v>Chronic rhinosinusitis</c:v>
                </c:pt>
                <c:pt idx="6">
                  <c:v>≥1 exacerbations</c:v>
                </c:pt>
                <c:pt idx="7">
                  <c:v>≥1 hospital admissions</c:v>
                </c:pt>
              </c:strCache>
            </c:strRef>
          </c:cat>
          <c:val>
            <c:numRef>
              <c:f>'https://optimumpatientcareorg.sharepoint.com/sites/ISARTeam/Shared Documents/1. Research Projects/Active/EVEREST/7. Press Release/[EVEREST slide deck resource_Plots.xlsx]Sheet1'!$E$3:$E$10</c:f>
              <c:numCache>
                <c:formatCode>General</c:formatCode>
                <c:ptCount val="8"/>
                <c:pt idx="0">
                  <c:v>63</c:v>
                </c:pt>
                <c:pt idx="1">
                  <c:v>65.900000000000006</c:v>
                </c:pt>
                <c:pt idx="2">
                  <c:v>79.2</c:v>
                </c:pt>
                <c:pt idx="3">
                  <c:v>63.9</c:v>
                </c:pt>
                <c:pt idx="4">
                  <c:v>33.299999999999997</c:v>
                </c:pt>
                <c:pt idx="5">
                  <c:v>38.799999999999997</c:v>
                </c:pt>
                <c:pt idx="6">
                  <c:v>58.3</c:v>
                </c:pt>
                <c:pt idx="7">
                  <c:v>12</c:v>
                </c:pt>
              </c:numCache>
            </c:numRef>
          </c:val>
          <c:extLst>
            <c:ext xmlns:c16="http://schemas.microsoft.com/office/drawing/2014/chart" uri="{C3380CC4-5D6E-409C-BE32-E72D297353CC}">
              <c16:uniqueId val="{00000003-E2CD-48FD-B90B-7B0C370D97A9}"/>
            </c:ext>
          </c:extLst>
        </c:ser>
        <c:dLbls>
          <c:showLegendKey val="0"/>
          <c:showVal val="0"/>
          <c:showCatName val="0"/>
          <c:showSerName val="0"/>
          <c:showPercent val="0"/>
          <c:showBubbleSize val="0"/>
        </c:dLbls>
        <c:axId val="1367727623"/>
        <c:axId val="1440744968"/>
      </c:radarChart>
      <c:catAx>
        <c:axId val="1367727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40744968"/>
        <c:crosses val="autoZero"/>
        <c:auto val="1"/>
        <c:lblAlgn val="ctr"/>
        <c:lblOffset val="100"/>
        <c:noMultiLvlLbl val="0"/>
      </c:catAx>
      <c:valAx>
        <c:axId val="1440744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7727623"/>
        <c:crosses val="autoZero"/>
        <c:crossBetween val="between"/>
      </c:valAx>
      <c:spPr>
        <a:noFill/>
        <a:ln>
          <a:noFill/>
        </a:ln>
        <a:effectLst/>
      </c:spPr>
    </c:plotArea>
    <c:legend>
      <c:legendPos val="t"/>
      <c:layout>
        <c:manualLayout>
          <c:xMode val="edge"/>
          <c:yMode val="edge"/>
          <c:x val="5.1157407407407408E-2"/>
          <c:y val="1.8518518518518517E-2"/>
          <c:w val="0.9"/>
          <c:h val="5.2083697871099455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'https://optimumpatientcareorg.sharepoint.com/sites/ISARTeam/Shared Documents/1. Research Projects/Active/EVEREST/7. Press Release/[EVEREST slide deck resource_Plots.xlsx]Sheet1'!$A$26</c:f>
              <c:strCache>
                <c:ptCount val="1"/>
                <c:pt idx="0">
                  <c:v>≥2 exacerbations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'https://optimumpatientcareorg.sharepoint.com/sites/ISARTeam/Shared Documents/1. Research Projects/Active/EVEREST/7. Press Release/[EVEREST slide deck resource_Plots.xlsx]Sheet1'!$B$25:$E$25</c:f>
              <c:strCache>
                <c:ptCount val="4"/>
                <c:pt idx="0">
                  <c:v>Biologics accessible (n=5073)</c:v>
                </c:pt>
                <c:pt idx="1">
                  <c:v>Biologics inaccessible (n=3041)</c:v>
                </c:pt>
                <c:pt idx="2">
                  <c:v>Biologics accessible but not received (n=382)</c:v>
                </c:pt>
                <c:pt idx="3">
                  <c:v>Biologics accessible and received (n=4651)</c:v>
                </c:pt>
              </c:strCache>
            </c:strRef>
          </c:cat>
          <c:val>
            <c:numRef>
              <c:f>'https://optimumpatientcareorg.sharepoint.com/sites/ISARTeam/Shared Documents/1. Research Projects/Active/EVEREST/7. Press Release/[EVEREST slide deck resource_Plots.xlsx]Sheet1'!$B$26:$E$26</c:f>
              <c:numCache>
                <c:formatCode>General</c:formatCode>
                <c:ptCount val="4"/>
                <c:pt idx="0">
                  <c:v>41.4</c:v>
                </c:pt>
                <c:pt idx="1">
                  <c:v>18.7</c:v>
                </c:pt>
                <c:pt idx="2">
                  <c:v>49.6</c:v>
                </c:pt>
                <c:pt idx="3">
                  <c:v>40.700000000000003</c:v>
                </c:pt>
              </c:numCache>
            </c:numRef>
          </c:val>
          <c:extLst>
            <c:ext xmlns:c16="http://schemas.microsoft.com/office/drawing/2014/chart" uri="{C3380CC4-5D6E-409C-BE32-E72D297353CC}">
              <c16:uniqueId val="{00000000-C29B-4361-8F19-CE120AC34DBD}"/>
            </c:ext>
          </c:extLst>
        </c:ser>
        <c:ser>
          <c:idx val="1"/>
          <c:order val="1"/>
          <c:tx>
            <c:strRef>
              <c:f>'https://optimumpatientcareorg.sharepoint.com/sites/ISARTeam/Shared Documents/1. Research Projects/Active/EVEREST/7. Press Release/[EVEREST slide deck resource_Plots.xlsx]Sheet1'!$A$27</c:f>
              <c:strCache>
                <c:ptCount val="1"/>
                <c:pt idx="0">
                  <c:v>Uncontrolled asthma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'https://optimumpatientcareorg.sharepoint.com/sites/ISARTeam/Shared Documents/1. Research Projects/Active/EVEREST/7. Press Release/[EVEREST slide deck resource_Plots.xlsx]Sheet1'!$B$25:$E$25</c:f>
              <c:strCache>
                <c:ptCount val="4"/>
                <c:pt idx="0">
                  <c:v>Biologics accessible (n=5073)</c:v>
                </c:pt>
                <c:pt idx="1">
                  <c:v>Biologics inaccessible (n=3041)</c:v>
                </c:pt>
                <c:pt idx="2">
                  <c:v>Biologics accessible but not received (n=382)</c:v>
                </c:pt>
                <c:pt idx="3">
                  <c:v>Biologics accessible and received (n=4651)</c:v>
                </c:pt>
              </c:strCache>
            </c:strRef>
          </c:cat>
          <c:val>
            <c:numRef>
              <c:f>'https://optimumpatientcareorg.sharepoint.com/sites/ISARTeam/Shared Documents/1. Research Projects/Active/EVEREST/7. Press Release/[EVEREST slide deck resource_Plots.xlsx]Sheet1'!$B$27:$E$27</c:f>
              <c:numCache>
                <c:formatCode>General</c:formatCode>
                <c:ptCount val="4"/>
                <c:pt idx="0">
                  <c:v>47.9</c:v>
                </c:pt>
                <c:pt idx="1">
                  <c:v>54.6</c:v>
                </c:pt>
                <c:pt idx="2">
                  <c:v>71.2</c:v>
                </c:pt>
                <c:pt idx="3">
                  <c:v>46.9</c:v>
                </c:pt>
              </c:numCache>
            </c:numRef>
          </c:val>
          <c:extLst>
            <c:ext xmlns:c16="http://schemas.microsoft.com/office/drawing/2014/chart" uri="{C3380CC4-5D6E-409C-BE32-E72D297353CC}">
              <c16:uniqueId val="{00000001-C29B-4361-8F19-CE120AC34DBD}"/>
            </c:ext>
          </c:extLst>
        </c:ser>
        <c:ser>
          <c:idx val="2"/>
          <c:order val="2"/>
          <c:tx>
            <c:strRef>
              <c:f>'https://optimumpatientcareorg.sharepoint.com/sites/ISARTeam/Shared Documents/1. Research Projects/Active/EVEREST/7. Press Release/[EVEREST slide deck resource_Plots.xlsx]Sheet1'!$A$28</c:f>
              <c:strCache>
                <c:ptCount val="1"/>
                <c:pt idx="0">
                  <c:v>LTOCS use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'https://optimumpatientcareorg.sharepoint.com/sites/ISARTeam/Shared Documents/1. Research Projects/Active/EVEREST/7. Press Release/[EVEREST slide deck resource_Plots.xlsx]Sheet1'!$B$25:$E$25</c:f>
              <c:strCache>
                <c:ptCount val="4"/>
                <c:pt idx="0">
                  <c:v>Biologics accessible (n=5073)</c:v>
                </c:pt>
                <c:pt idx="1">
                  <c:v>Biologics inaccessible (n=3041)</c:v>
                </c:pt>
                <c:pt idx="2">
                  <c:v>Biologics accessible but not received (n=382)</c:v>
                </c:pt>
                <c:pt idx="3">
                  <c:v>Biologics accessible and received (n=4651)</c:v>
                </c:pt>
              </c:strCache>
            </c:strRef>
          </c:cat>
          <c:val>
            <c:numRef>
              <c:f>'https://optimumpatientcareorg.sharepoint.com/sites/ISARTeam/Shared Documents/1. Research Projects/Active/EVEREST/7. Press Release/[EVEREST slide deck resource_Plots.xlsx]Sheet1'!$B$28:$E$28</c:f>
              <c:numCache>
                <c:formatCode>General</c:formatCode>
                <c:ptCount val="4"/>
                <c:pt idx="0">
                  <c:v>23.9</c:v>
                </c:pt>
                <c:pt idx="1">
                  <c:v>8.6</c:v>
                </c:pt>
                <c:pt idx="2">
                  <c:v>11</c:v>
                </c:pt>
                <c:pt idx="3">
                  <c:v>25</c:v>
                </c:pt>
              </c:numCache>
            </c:numRef>
          </c:val>
          <c:extLst>
            <c:ext xmlns:c16="http://schemas.microsoft.com/office/drawing/2014/chart" uri="{C3380CC4-5D6E-409C-BE32-E72D297353CC}">
              <c16:uniqueId val="{00000002-C29B-4361-8F19-CE120AC34DBD}"/>
            </c:ext>
          </c:extLst>
        </c:ser>
        <c:dLbls>
          <c:showLegendKey val="0"/>
          <c:showVal val="0"/>
          <c:showCatName val="0"/>
          <c:showSerName val="0"/>
          <c:showPercent val="0"/>
          <c:showBubbleSize val="0"/>
        </c:dLbls>
        <c:gapWidth val="219"/>
        <c:overlap val="-27"/>
        <c:axId val="612233735"/>
        <c:axId val="612235783"/>
      </c:barChart>
      <c:catAx>
        <c:axId val="612233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35783"/>
        <c:crosses val="autoZero"/>
        <c:auto val="1"/>
        <c:lblAlgn val="ctr"/>
        <c:lblOffset val="100"/>
        <c:noMultiLvlLbl val="0"/>
      </c:catAx>
      <c:valAx>
        <c:axId val="612235783"/>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of patients (%)</a:t>
                </a:r>
              </a:p>
            </c:rich>
          </c:tx>
          <c:layout>
            <c:manualLayout>
              <c:xMode val="edge"/>
              <c:yMode val="edge"/>
              <c:x val="2.4305555555555556E-2"/>
              <c:y val="0.2667858705161854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33735"/>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'https://optimumpatientcareorg.sharepoint.com/sites/ISARTeam/Shared Documents/1. Research Projects/Active/EVEREST/7. Press Release/[EVEREST slide deck resource_Plots.xlsx]Sheet1'!$B$47</c:f>
              <c:strCache>
                <c:ptCount val="1"/>
                <c:pt idx="0">
                  <c:v>Biologics accessible and received (n=2666)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'https://optimumpatientcareorg.sharepoint.com/sites/ISARTeam/Shared Documents/1. Research Projects/Active/EVEREST/7. Press Release/[EVEREST slide deck resource_Plots.xlsx]Sheet1'!$A$48:$A$50</c:f>
              <c:strCache>
                <c:ptCount val="3"/>
                <c:pt idx="0">
                  <c:v>≥2 exacerbations</c:v>
                </c:pt>
                <c:pt idx="1">
                  <c:v>Uncontrolled asthma</c:v>
                </c:pt>
                <c:pt idx="2">
                  <c:v>LTOCS use</c:v>
                </c:pt>
              </c:strCache>
            </c:strRef>
          </c:cat>
          <c:val>
            <c:numRef>
              <c:f>'https://optimumpatientcareorg.sharepoint.com/sites/ISARTeam/Shared Documents/1. Research Projects/Active/EVEREST/7. Press Release/[EVEREST slide deck resource_Plots.xlsx]Sheet1'!$B$48:$B$50</c:f>
              <c:numCache>
                <c:formatCode>General</c:formatCode>
                <c:ptCount val="3"/>
                <c:pt idx="0">
                  <c:v>19.100000000000001</c:v>
                </c:pt>
                <c:pt idx="1">
                  <c:v>32.4</c:v>
                </c:pt>
                <c:pt idx="2">
                  <c:v>16.7</c:v>
                </c:pt>
              </c:numCache>
            </c:numRef>
          </c:val>
          <c:extLst>
            <c:ext xmlns:c16="http://schemas.microsoft.com/office/drawing/2014/chart" uri="{C3380CC4-5D6E-409C-BE32-E72D297353CC}">
              <c16:uniqueId val="{00000000-DFEA-4DBD-8A7E-137353EF654C}"/>
            </c:ext>
          </c:extLst>
        </c:ser>
        <c:ser>
          <c:idx val="1"/>
          <c:order val="1"/>
          <c:tx>
            <c:strRef>
              <c:f>'https://optimumpatientcareorg.sharepoint.com/sites/ISARTeam/Shared Documents/1. Research Projects/Active/EVEREST/7. Press Release/[EVEREST slide deck resource_Plots.xlsx]Sheet1'!$C$47</c:f>
              <c:strCache>
                <c:ptCount val="1"/>
                <c:pt idx="0">
                  <c:v>Biologic recipients whose asthma remained suboptimally controlled (n=1780)</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'https://optimumpatientcareorg.sharepoint.com/sites/ISARTeam/Shared Documents/1. Research Projects/Active/EVEREST/7. Press Release/[EVEREST slide deck resource_Plots.xlsx]Sheet1'!$A$48:$A$50</c:f>
              <c:strCache>
                <c:ptCount val="3"/>
                <c:pt idx="0">
                  <c:v>≥2 exacerbations</c:v>
                </c:pt>
                <c:pt idx="1">
                  <c:v>Uncontrolled asthma</c:v>
                </c:pt>
                <c:pt idx="2">
                  <c:v>LTOCS use</c:v>
                </c:pt>
              </c:strCache>
            </c:strRef>
          </c:cat>
          <c:val>
            <c:numRef>
              <c:f>'https://optimumpatientcareorg.sharepoint.com/sites/ISARTeam/Shared Documents/1. Research Projects/Active/EVEREST/7. Press Release/[EVEREST slide deck resource_Plots.xlsx]Sheet1'!$C$48:$C$50</c:f>
              <c:numCache>
                <c:formatCode>General</c:formatCode>
                <c:ptCount val="3"/>
                <c:pt idx="0">
                  <c:v>23</c:v>
                </c:pt>
                <c:pt idx="1">
                  <c:v>35.700000000000003</c:v>
                </c:pt>
                <c:pt idx="2">
                  <c:v>22</c:v>
                </c:pt>
              </c:numCache>
            </c:numRef>
          </c:val>
          <c:extLst>
            <c:ext xmlns:c16="http://schemas.microsoft.com/office/drawing/2014/chart" uri="{C3380CC4-5D6E-409C-BE32-E72D297353CC}">
              <c16:uniqueId val="{00000001-DFEA-4DBD-8A7E-137353EF654C}"/>
            </c:ext>
          </c:extLst>
        </c:ser>
        <c:dLbls>
          <c:showLegendKey val="0"/>
          <c:showVal val="0"/>
          <c:showCatName val="0"/>
          <c:showSerName val="0"/>
          <c:showPercent val="0"/>
          <c:showBubbleSize val="0"/>
        </c:dLbls>
        <c:gapWidth val="219"/>
        <c:overlap val="-27"/>
        <c:axId val="1924231687"/>
        <c:axId val="1924261383"/>
      </c:barChart>
      <c:catAx>
        <c:axId val="1924231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261383"/>
        <c:crosses val="autoZero"/>
        <c:auto val="1"/>
        <c:lblAlgn val="ctr"/>
        <c:lblOffset val="100"/>
        <c:noMultiLvlLbl val="0"/>
      </c:catAx>
      <c:valAx>
        <c:axId val="1924261383"/>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Proportion of patients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231687"/>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radarChart>
        <c:radarStyle val="marker"/>
        <c:varyColors val="0"/>
        <c:ser>
          <c:idx val="0"/>
          <c:order val="0"/>
          <c:tx>
            <c:strRef>
              <c:f>Sheet1!$B$2</c:f>
              <c:strCache>
                <c:ptCount val="1"/>
                <c:pt idx="0">
                  <c:v>Biologic initiators (n=1859)</c:v>
                </c:pt>
              </c:strCache>
            </c:strRef>
          </c:tx>
          <c:spPr>
            <a:ln w="28575" cap="rnd">
              <a:solidFill>
                <a:schemeClr val="accent1"/>
              </a:solidFill>
              <a:round/>
            </a:ln>
            <a:effectLst/>
          </c:spPr>
          <c:marker>
            <c:symbol val="none"/>
          </c:marker>
          <c:cat>
            <c:strRef>
              <c:f>Sheet1!$A$3:$A$8</c:f>
              <c:strCache>
                <c:ptCount val="6"/>
                <c:pt idx="0">
                  <c:v>Female</c:v>
                </c:pt>
                <c:pt idx="1">
                  <c:v>Aged 18-45 years</c:v>
                </c:pt>
                <c:pt idx="2">
                  <c:v>Uncontrolled asthma</c:v>
                </c:pt>
                <c:pt idx="3">
                  <c:v>Non-smoker</c:v>
                </c:pt>
                <c:pt idx="4">
                  <c:v>≥1 exacerbations in the last 12 months</c:v>
                </c:pt>
                <c:pt idx="5">
                  <c:v>Receiving LTOCS</c:v>
                </c:pt>
              </c:strCache>
            </c:strRef>
          </c:cat>
          <c:val>
            <c:numRef>
              <c:f>Sheet1!$B$3:$B$8</c:f>
              <c:numCache>
                <c:formatCode>General</c:formatCode>
                <c:ptCount val="6"/>
                <c:pt idx="0">
                  <c:v>60.4</c:v>
                </c:pt>
                <c:pt idx="1">
                  <c:v>28.3</c:v>
                </c:pt>
                <c:pt idx="2">
                  <c:v>67.400000000000006</c:v>
                </c:pt>
                <c:pt idx="3">
                  <c:v>70.5</c:v>
                </c:pt>
                <c:pt idx="4">
                  <c:v>88.2</c:v>
                </c:pt>
                <c:pt idx="5">
                  <c:v>47.9</c:v>
                </c:pt>
              </c:numCache>
            </c:numRef>
          </c:val>
          <c:extLst>
            <c:ext xmlns:c16="http://schemas.microsoft.com/office/drawing/2014/chart" uri="{C3380CC4-5D6E-409C-BE32-E72D297353CC}">
              <c16:uniqueId val="{00000000-7BA5-46F5-B52B-2114FA3A38F9}"/>
            </c:ext>
          </c:extLst>
        </c:ser>
        <c:ser>
          <c:idx val="1"/>
          <c:order val="1"/>
          <c:tx>
            <c:strRef>
              <c:f>Sheet1!$C$2</c:f>
              <c:strCache>
                <c:ptCount val="1"/>
                <c:pt idx="0">
                  <c:v>Non-initiators (n=1545)</c:v>
                </c:pt>
              </c:strCache>
            </c:strRef>
          </c:tx>
          <c:spPr>
            <a:ln w="28575" cap="rnd">
              <a:solidFill>
                <a:schemeClr val="accent2"/>
              </a:solidFill>
              <a:round/>
            </a:ln>
            <a:effectLst/>
          </c:spPr>
          <c:marker>
            <c:symbol val="none"/>
          </c:marker>
          <c:cat>
            <c:strRef>
              <c:f>Sheet1!$A$3:$A$8</c:f>
              <c:strCache>
                <c:ptCount val="6"/>
                <c:pt idx="0">
                  <c:v>Female</c:v>
                </c:pt>
                <c:pt idx="1">
                  <c:v>Aged 18-45 years</c:v>
                </c:pt>
                <c:pt idx="2">
                  <c:v>Uncontrolled asthma</c:v>
                </c:pt>
                <c:pt idx="3">
                  <c:v>Non-smoker</c:v>
                </c:pt>
                <c:pt idx="4">
                  <c:v>≥1 exacerbations in the last 12 months</c:v>
                </c:pt>
                <c:pt idx="5">
                  <c:v>Receiving LTOCS</c:v>
                </c:pt>
              </c:strCache>
            </c:strRef>
          </c:cat>
          <c:val>
            <c:numRef>
              <c:f>Sheet1!$C$3:$C$8</c:f>
              <c:numCache>
                <c:formatCode>General</c:formatCode>
                <c:ptCount val="6"/>
                <c:pt idx="0">
                  <c:v>65.900000000000006</c:v>
                </c:pt>
                <c:pt idx="1">
                  <c:v>23.8</c:v>
                </c:pt>
                <c:pt idx="2">
                  <c:v>29.9</c:v>
                </c:pt>
                <c:pt idx="3">
                  <c:v>58.6</c:v>
                </c:pt>
                <c:pt idx="4">
                  <c:v>81.599999999999994</c:v>
                </c:pt>
                <c:pt idx="5">
                  <c:v>45.6</c:v>
                </c:pt>
              </c:numCache>
            </c:numRef>
          </c:val>
          <c:extLst>
            <c:ext xmlns:c16="http://schemas.microsoft.com/office/drawing/2014/chart" uri="{C3380CC4-5D6E-409C-BE32-E72D297353CC}">
              <c16:uniqueId val="{00000001-7BA5-46F5-B52B-2114FA3A38F9}"/>
            </c:ext>
          </c:extLst>
        </c:ser>
        <c:dLbls>
          <c:showLegendKey val="0"/>
          <c:showVal val="0"/>
          <c:showCatName val="0"/>
          <c:showSerName val="0"/>
          <c:showPercent val="0"/>
          <c:showBubbleSize val="0"/>
        </c:dLbls>
        <c:axId val="1037813199"/>
        <c:axId val="1037811759"/>
      </c:radarChart>
      <c:catAx>
        <c:axId val="1037813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37811759"/>
        <c:crosses val="autoZero"/>
        <c:auto val="1"/>
        <c:lblAlgn val="ctr"/>
        <c:lblOffset val="100"/>
        <c:noMultiLvlLbl val="0"/>
      </c:catAx>
      <c:valAx>
        <c:axId val="103781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378131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Sheet1!$B$31</c:f>
              <c:strCache>
                <c:ptCount val="1"/>
                <c:pt idx="0">
                  <c:v>Continuers (n=1116)</c:v>
                </c:pt>
              </c:strCache>
            </c:strRef>
          </c:tx>
          <c:spPr>
            <a:ln w="28575" cap="rnd">
              <a:solidFill>
                <a:srgbClr val="00B050"/>
              </a:solidFill>
              <a:round/>
            </a:ln>
            <a:effectLst/>
          </c:spPr>
          <c:marker>
            <c:symbol val="none"/>
          </c:marker>
          <c:cat>
            <c:strRef>
              <c:f>Sheet1!$A$32:$A$37</c:f>
              <c:strCache>
                <c:ptCount val="6"/>
                <c:pt idx="0">
                  <c:v>Female</c:v>
                </c:pt>
                <c:pt idx="1">
                  <c:v>Aged 18-45 years</c:v>
                </c:pt>
                <c:pt idx="2">
                  <c:v>Uncontrolled asthma</c:v>
                </c:pt>
                <c:pt idx="3">
                  <c:v>Non-smoker</c:v>
                </c:pt>
                <c:pt idx="4">
                  <c:v>≥1 exacerbations in the last 12 months</c:v>
                </c:pt>
                <c:pt idx="5">
                  <c:v>Receiving LTOCS</c:v>
                </c:pt>
              </c:strCache>
            </c:strRef>
          </c:cat>
          <c:val>
            <c:numRef>
              <c:f>Sheet1!$B$32:$B$37</c:f>
              <c:numCache>
                <c:formatCode>General</c:formatCode>
                <c:ptCount val="6"/>
                <c:pt idx="0">
                  <c:v>61.6</c:v>
                </c:pt>
                <c:pt idx="1">
                  <c:v>25.6</c:v>
                </c:pt>
                <c:pt idx="2">
                  <c:v>70.099999999999994</c:v>
                </c:pt>
                <c:pt idx="3">
                  <c:v>70.599999999999994</c:v>
                </c:pt>
                <c:pt idx="4">
                  <c:v>87.6</c:v>
                </c:pt>
                <c:pt idx="5">
                  <c:v>57.4</c:v>
                </c:pt>
              </c:numCache>
            </c:numRef>
          </c:val>
          <c:extLst>
            <c:ext xmlns:c16="http://schemas.microsoft.com/office/drawing/2014/chart" uri="{C3380CC4-5D6E-409C-BE32-E72D297353CC}">
              <c16:uniqueId val="{00000000-CF78-40C3-BF58-7B7B7FCA7523}"/>
            </c:ext>
          </c:extLst>
        </c:ser>
        <c:ser>
          <c:idx val="1"/>
          <c:order val="1"/>
          <c:tx>
            <c:strRef>
              <c:f>Sheet1!$C$31</c:f>
              <c:strCache>
                <c:ptCount val="1"/>
                <c:pt idx="0">
                  <c:v>Switchers (n=474)</c:v>
                </c:pt>
              </c:strCache>
            </c:strRef>
          </c:tx>
          <c:spPr>
            <a:ln w="28575" cap="rnd">
              <a:solidFill>
                <a:schemeClr val="accent2"/>
              </a:solidFill>
              <a:round/>
            </a:ln>
            <a:effectLst/>
          </c:spPr>
          <c:marker>
            <c:symbol val="none"/>
          </c:marker>
          <c:cat>
            <c:strRef>
              <c:f>Sheet1!$A$32:$A$37</c:f>
              <c:strCache>
                <c:ptCount val="6"/>
                <c:pt idx="0">
                  <c:v>Female</c:v>
                </c:pt>
                <c:pt idx="1">
                  <c:v>Aged 18-45 years</c:v>
                </c:pt>
                <c:pt idx="2">
                  <c:v>Uncontrolled asthma</c:v>
                </c:pt>
                <c:pt idx="3">
                  <c:v>Non-smoker</c:v>
                </c:pt>
                <c:pt idx="4">
                  <c:v>≥1 exacerbations in the last 12 months</c:v>
                </c:pt>
                <c:pt idx="5">
                  <c:v>Receiving LTOCS</c:v>
                </c:pt>
              </c:strCache>
            </c:strRef>
          </c:cat>
          <c:val>
            <c:numRef>
              <c:f>Sheet1!$C$32:$C$37</c:f>
              <c:numCache>
                <c:formatCode>General</c:formatCode>
                <c:ptCount val="6"/>
                <c:pt idx="0">
                  <c:v>57.4</c:v>
                </c:pt>
                <c:pt idx="1">
                  <c:v>32.700000000000003</c:v>
                </c:pt>
                <c:pt idx="2">
                  <c:v>66.900000000000006</c:v>
                </c:pt>
                <c:pt idx="3">
                  <c:v>68.099999999999994</c:v>
                </c:pt>
                <c:pt idx="4">
                  <c:v>89.6</c:v>
                </c:pt>
                <c:pt idx="5">
                  <c:v>35</c:v>
                </c:pt>
              </c:numCache>
            </c:numRef>
          </c:val>
          <c:extLst>
            <c:ext xmlns:c16="http://schemas.microsoft.com/office/drawing/2014/chart" uri="{C3380CC4-5D6E-409C-BE32-E72D297353CC}">
              <c16:uniqueId val="{00000001-CF78-40C3-BF58-7B7B7FCA7523}"/>
            </c:ext>
          </c:extLst>
        </c:ser>
        <c:ser>
          <c:idx val="2"/>
          <c:order val="2"/>
          <c:tx>
            <c:strRef>
              <c:f>Sheet1!$D$31</c:f>
              <c:strCache>
                <c:ptCount val="1"/>
                <c:pt idx="0">
                  <c:v>Stoppers (n=269)</c:v>
                </c:pt>
              </c:strCache>
            </c:strRef>
          </c:tx>
          <c:spPr>
            <a:ln w="28575" cap="rnd">
              <a:solidFill>
                <a:schemeClr val="accent3">
                  <a:lumMod val="75000"/>
                </a:schemeClr>
              </a:solidFill>
              <a:round/>
            </a:ln>
            <a:effectLst/>
          </c:spPr>
          <c:marker>
            <c:symbol val="none"/>
          </c:marker>
          <c:cat>
            <c:strRef>
              <c:f>Sheet1!$A$32:$A$37</c:f>
              <c:strCache>
                <c:ptCount val="6"/>
                <c:pt idx="0">
                  <c:v>Female</c:v>
                </c:pt>
                <c:pt idx="1">
                  <c:v>Aged 18-45 years</c:v>
                </c:pt>
                <c:pt idx="2">
                  <c:v>Uncontrolled asthma</c:v>
                </c:pt>
                <c:pt idx="3">
                  <c:v>Non-smoker</c:v>
                </c:pt>
                <c:pt idx="4">
                  <c:v>≥1 exacerbations in the last 12 months</c:v>
                </c:pt>
                <c:pt idx="5">
                  <c:v>Receiving LTOCS</c:v>
                </c:pt>
              </c:strCache>
            </c:strRef>
          </c:cat>
          <c:val>
            <c:numRef>
              <c:f>Sheet1!$D$32:$D$37</c:f>
              <c:numCache>
                <c:formatCode>General</c:formatCode>
                <c:ptCount val="6"/>
                <c:pt idx="0">
                  <c:v>60.6</c:v>
                </c:pt>
                <c:pt idx="1">
                  <c:v>32</c:v>
                </c:pt>
                <c:pt idx="2">
                  <c:v>54.7</c:v>
                </c:pt>
                <c:pt idx="3">
                  <c:v>73.8</c:v>
                </c:pt>
                <c:pt idx="4">
                  <c:v>89.6</c:v>
                </c:pt>
                <c:pt idx="5">
                  <c:v>53.8</c:v>
                </c:pt>
              </c:numCache>
            </c:numRef>
          </c:val>
          <c:extLst>
            <c:ext xmlns:c16="http://schemas.microsoft.com/office/drawing/2014/chart" uri="{C3380CC4-5D6E-409C-BE32-E72D297353CC}">
              <c16:uniqueId val="{00000002-CF78-40C3-BF58-7B7B7FCA7523}"/>
            </c:ext>
          </c:extLst>
        </c:ser>
        <c:dLbls>
          <c:showLegendKey val="0"/>
          <c:showVal val="0"/>
          <c:showCatName val="0"/>
          <c:showSerName val="0"/>
          <c:showPercent val="0"/>
          <c:showBubbleSize val="0"/>
        </c:dLbls>
        <c:axId val="993847119"/>
        <c:axId val="993846159"/>
      </c:radarChart>
      <c:catAx>
        <c:axId val="99384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93846159"/>
        <c:crosses val="autoZero"/>
        <c:auto val="1"/>
        <c:lblAlgn val="ctr"/>
        <c:lblOffset val="100"/>
        <c:noMultiLvlLbl val="0"/>
      </c:catAx>
      <c:valAx>
        <c:axId val="9938461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93847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Proportion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68C4-4F36-9156-620D7B812CC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8C4-4F36-9156-620D7B812CC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68C4-4F36-9156-620D7B812CC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68C4-4F36-9156-620D7B812CC9}"/>
              </c:ext>
            </c:extLst>
          </c:dPt>
          <c:dLbls>
            <c:dLbl>
              <c:idx val="0"/>
              <c:tx>
                <c:rich>
                  <a:bodyPr/>
                  <a:lstStyle/>
                  <a:p>
                    <a:fld id="{6FD42816-B454-4901-8D88-C2A4B15B491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8C4-4F36-9156-620D7B812CC9}"/>
                </c:ext>
              </c:extLst>
            </c:dLbl>
            <c:dLbl>
              <c:idx val="1"/>
              <c:tx>
                <c:rich>
                  <a:bodyPr/>
                  <a:lstStyle/>
                  <a:p>
                    <a:fld id="{1E8F5F57-5DE6-4F8D-B484-0EE73633E70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8C4-4F36-9156-620D7B812CC9}"/>
                </c:ext>
              </c:extLst>
            </c:dLbl>
            <c:dLbl>
              <c:idx val="2"/>
              <c:tx>
                <c:rich>
                  <a:bodyPr/>
                  <a:lstStyle/>
                  <a:p>
                    <a:fld id="{6E9C9578-FD33-4B30-8B9B-8F6A14628BD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8C4-4F36-9156-620D7B812CC9}"/>
                </c:ext>
              </c:extLst>
            </c:dLbl>
            <c:dLbl>
              <c:idx val="3"/>
              <c:tx>
                <c:rich>
                  <a:bodyPr/>
                  <a:lstStyle/>
                  <a:p>
                    <a:fld id="{5042D56A-F6CC-4DFA-829D-1368B79BE0E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8C4-4F36-9156-620D7B812CC9}"/>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Most likely eosinophilic</c:v>
                </c:pt>
                <c:pt idx="1">
                  <c:v>Likely eosinophilic</c:v>
                </c:pt>
                <c:pt idx="2">
                  <c:v>Least likely eosinophilic</c:v>
                </c:pt>
                <c:pt idx="3">
                  <c:v>Non-eosinophilic</c:v>
                </c:pt>
              </c:strCache>
            </c:strRef>
          </c:cat>
          <c:val>
            <c:numRef>
              <c:f>Sheet1!$B$2:$B$5</c:f>
              <c:numCache>
                <c:formatCode>General</c:formatCode>
                <c:ptCount val="4"/>
                <c:pt idx="0">
                  <c:v>83.8</c:v>
                </c:pt>
                <c:pt idx="1">
                  <c:v>8.3000000000000007</c:v>
                </c:pt>
                <c:pt idx="2">
                  <c:v>6.3</c:v>
                </c:pt>
                <c:pt idx="3">
                  <c:v>1.6</c:v>
                </c:pt>
              </c:numCache>
            </c:numRef>
          </c:val>
          <c:extLst>
            <c:ext xmlns:c16="http://schemas.microsoft.com/office/drawing/2014/chart" uri="{C3380CC4-5D6E-409C-BE32-E72D297353CC}">
              <c16:uniqueId val="{00000000-68C4-4F36-9156-620D7B812CC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0.45047</cdr:x>
      <cdr:y>0.5545</cdr:y>
    </cdr:from>
    <cdr:to>
      <cdr:x>0.52428</cdr:x>
      <cdr:y>0.66886</cdr:y>
    </cdr:to>
    <cdr:sp macro="" textlink="">
      <cdr:nvSpPr>
        <cdr:cNvPr id="4" name="TextBox 3">
          <a:extLst xmlns:a="http://schemas.openxmlformats.org/drawingml/2006/main">
            <a:ext uri="{FF2B5EF4-FFF2-40B4-BE49-F238E27FC236}">
              <a16:creationId xmlns:a16="http://schemas.microsoft.com/office/drawing/2014/main" id="{BAA76895-35ED-4618-9B42-6E9EC8E6DA7C}"/>
            </a:ext>
          </a:extLst>
        </cdr:cNvPr>
        <cdr:cNvSpPr txBox="1"/>
      </cdr:nvSpPr>
      <cdr:spPr>
        <a:xfrm xmlns:a="http://schemas.openxmlformats.org/drawingml/2006/main" rot="17091432" flipH="1">
          <a:off x="1963797" y="2660758"/>
          <a:ext cx="528979" cy="3374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92%</a:t>
          </a:r>
        </a:p>
      </cdr:txBody>
    </cdr:sp>
  </cdr:relSizeAnchor>
  <cdr:relSizeAnchor xmlns:cdr="http://schemas.openxmlformats.org/drawingml/2006/chartDrawing">
    <cdr:from>
      <cdr:x>0.54885</cdr:x>
      <cdr:y>0.28969</cdr:y>
    </cdr:from>
    <cdr:to>
      <cdr:x>0.64647</cdr:x>
      <cdr:y>0.41676</cdr:y>
    </cdr:to>
    <cdr:sp macro="" textlink="">
      <cdr:nvSpPr>
        <cdr:cNvPr id="7" name="TextBox 6">
          <a:extLst xmlns:a="http://schemas.openxmlformats.org/drawingml/2006/main">
            <a:ext uri="{FF2B5EF4-FFF2-40B4-BE49-F238E27FC236}">
              <a16:creationId xmlns:a16="http://schemas.microsoft.com/office/drawing/2014/main" id="{582B7AC6-C987-4CBB-A2B5-E4BD8B4DE4A5}"/>
            </a:ext>
          </a:extLst>
        </cdr:cNvPr>
        <cdr:cNvSpPr txBox="1"/>
      </cdr:nvSpPr>
      <cdr:spPr>
        <a:xfrm xmlns:a="http://schemas.openxmlformats.org/drawingml/2006/main" rot="17595683">
          <a:off x="2438604" y="1410776"/>
          <a:ext cx="587828" cy="4463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bg1"/>
              </a:solidFill>
            </a:rPr>
            <a:t>8%</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6T06:23:27.702"/>
    </inkml:context>
    <inkml:brush xml:id="br0">
      <inkml:brushProperty name="width" value="0.05" units="cm"/>
      <inkml:brushProperty name="height" value="0.05" units="cm"/>
    </inkml:brush>
  </inkml:definitions>
  <inkml:trace contextRef="#ctx0" brushRef="#br0">11 1 1984,'-3'0'896,"-1"3"-768,1-3 544,6 0 0,-3 3-512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26T06:23:27.703"/>
    </inkml:context>
    <inkml:brush xml:id="br0">
      <inkml:brushProperty name="width" value="0.05" units="cm"/>
      <inkml:brushProperty name="height" value="0.05" units="cm"/>
    </inkml:brush>
  </inkml:definitions>
  <inkml:trace contextRef="#ctx0" brushRef="#br0">7 12 5312,'-7'-9'2400,"24"6"-2080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7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257175"/>
          </a:xfrm>
          <a:prstGeom prst="rect">
            <a:avLst/>
          </a:prstGeom>
        </p:spPr>
        <p:txBody>
          <a:bodyPr vert="horz" lIns="91440" tIns="45720" rIns="91440" bIns="45720" rtlCol="0"/>
          <a:lstStyle>
            <a:lvl1pPr algn="r">
              <a:defRPr sz="1200"/>
            </a:lvl1pPr>
          </a:lstStyle>
          <a:p>
            <a:fld id="{CFC7A99B-5751-49A6-B244-8B43A331773A}" type="datetimeFigureOut">
              <a:rPr lang="en-GB" smtClean="0"/>
              <a:t>14/07/2025</a:t>
            </a:fld>
            <a:endParaRPr lang="en-GB"/>
          </a:p>
        </p:txBody>
      </p:sp>
      <p:sp>
        <p:nvSpPr>
          <p:cNvPr id="4" name="Slide Image Placeholder 3"/>
          <p:cNvSpPr>
            <a:spLocks noGrp="1" noRot="1" noChangeAspect="1"/>
          </p:cNvSpPr>
          <p:nvPr>
            <p:ph type="sldImg" idx="2"/>
          </p:nvPr>
        </p:nvSpPr>
        <p:spPr>
          <a:xfrm>
            <a:off x="3028950" y="642938"/>
            <a:ext cx="3086100" cy="17367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2474913"/>
            <a:ext cx="7315200" cy="2025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4886325"/>
            <a:ext cx="3962400" cy="257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4886325"/>
            <a:ext cx="3962400" cy="257175"/>
          </a:xfrm>
          <a:prstGeom prst="rect">
            <a:avLst/>
          </a:prstGeom>
        </p:spPr>
        <p:txBody>
          <a:bodyPr vert="horz" lIns="91440" tIns="45720" rIns="91440" bIns="45720" rtlCol="0" anchor="b"/>
          <a:lstStyle>
            <a:lvl1pPr algn="r">
              <a:defRPr sz="1200"/>
            </a:lvl1pPr>
          </a:lstStyle>
          <a:p>
            <a:fld id="{DF0B3452-DF1A-4BF8-87A3-CF26817C28FB}" type="slidenum">
              <a:rPr lang="en-GB" smtClean="0"/>
              <a:t>‹#›</a:t>
            </a:fld>
            <a:endParaRPr lang="en-GB"/>
          </a:p>
        </p:txBody>
      </p:sp>
    </p:spTree>
    <p:extLst>
      <p:ext uri="{BB962C8B-B14F-4D97-AF65-F5344CB8AC3E}">
        <p14:creationId xmlns:p14="http://schemas.microsoft.com/office/powerpoint/2010/main" val="11828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B029B-5DFB-4FE0-BAF9-227C8922E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26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6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Duration of vide: 2 mins</a:t>
            </a:r>
          </a:p>
          <a:p>
            <a:r>
              <a:rPr lang="en-US"/>
              <a:t>Max: 5 slides, up to 3 datasets </a:t>
            </a:r>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34810-D944-4F37-A8AB-3B0730903A08}"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5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34810-D944-4F37-A8AB-3B0730903A08}"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77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98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B029B-5DFB-4FE0-BAF9-227C8922E7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41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65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lnSpc>
                <a:spcPct val="115000"/>
              </a:lnSpc>
              <a:spcBef>
                <a:spcPts val="1000"/>
              </a:spcBef>
              <a:spcAft>
                <a:spcPts val="1000"/>
              </a:spcAft>
              <a:buNone/>
            </a:pPr>
            <a:endParaRPr lang="en-US" sz="1100" b="1">
              <a:solidFill>
                <a:srgbClr val="222222"/>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172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solidFill>
                <a:latin typeface="+mn-lt"/>
              </a:rPr>
              <a:t>There is little agreement on definitions of real-world responders to biologic treatments for asthma and the concept of remission in severe asthma remains to be explored.</a:t>
            </a:r>
            <a:endParaRPr lang="en-GB" sz="1200">
              <a:solidFill>
                <a:schemeClr val="bg2"/>
              </a:solidFill>
              <a:latin typeface="+mn-lt"/>
            </a:endParaRPr>
          </a:p>
          <a:p>
            <a:r>
              <a:rPr lang="en-GB"/>
              <a:t>FULL BEAM explores the definitions of response and remission in severe asthma. </a:t>
            </a:r>
          </a:p>
          <a:p>
            <a:r>
              <a:rPr lang="en-GB"/>
              <a:t>The study spans across 22 countries, and data collected from between 2017 and 2023.</a:t>
            </a:r>
          </a:p>
          <a:p>
            <a:r>
              <a:rPr lang="en-GB"/>
              <a:t>Individual and composite definitions of response and remission at one year post-treatment with biologics were measured. Four domains were assessed: exacerbation rate, asthma control, long-term OCS dose and lung function.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995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minimum impairment pre-biologic was required when measuring response:</a:t>
            </a:r>
          </a:p>
          <a:p>
            <a:pPr marL="53999" defTabSz="514338">
              <a:lnSpc>
                <a:spcPct val="107000"/>
              </a:lnSpc>
              <a:buSzPts val="1100"/>
              <a:defRPr/>
            </a:pPr>
            <a:r>
              <a:rPr lang="en-US">
                <a:solidFill>
                  <a:schemeClr val="bg2"/>
                </a:solidFill>
                <a:latin typeface="+mn-lt"/>
                <a:ea typeface="+mn-ea"/>
                <a:cs typeface="+mn-cs"/>
              </a:rPr>
              <a:t>Minimum impairment pre-biologic:</a:t>
            </a:r>
          </a:p>
          <a:p>
            <a:pPr marL="53999" defTabSz="514338">
              <a:lnSpc>
                <a:spcPct val="107000"/>
              </a:lnSpc>
              <a:buSzPts val="1100"/>
              <a:defRPr/>
            </a:pPr>
            <a:r>
              <a:rPr lang="en-US" kern="1200">
                <a:solidFill>
                  <a:schemeClr val="bg2"/>
                </a:solidFill>
                <a:latin typeface="+mn-lt"/>
                <a:ea typeface="+mn-ea"/>
                <a:cs typeface="+mn-cs"/>
              </a:rPr>
              <a:t>- Exacerbation</a:t>
            </a:r>
            <a:r>
              <a:rPr lang="en-US">
                <a:solidFill>
                  <a:schemeClr val="bg2"/>
                </a:solidFill>
                <a:latin typeface="+mn-lt"/>
                <a:ea typeface="+mn-ea"/>
                <a:cs typeface="+mn-cs"/>
              </a:rPr>
              <a:t>s: ≥2/year, and/or</a:t>
            </a:r>
          </a:p>
          <a:p>
            <a:pPr marL="53999" defTabSz="514338">
              <a:lnSpc>
                <a:spcPct val="107000"/>
              </a:lnSpc>
              <a:buSzPts val="1100"/>
              <a:defRPr/>
            </a:pPr>
            <a:r>
              <a:rPr lang="en-US" kern="1200">
                <a:solidFill>
                  <a:schemeClr val="bg2"/>
                </a:solidFill>
                <a:latin typeface="+mn-lt"/>
                <a:ea typeface="+mn-ea"/>
                <a:cs typeface="+mn-cs"/>
              </a:rPr>
              <a:t>- LTOCS:</a:t>
            </a:r>
            <a:r>
              <a:rPr lang="en-US">
                <a:solidFill>
                  <a:schemeClr val="bg2"/>
                </a:solidFill>
                <a:latin typeface="+mn-lt"/>
                <a:ea typeface="+mn-ea"/>
                <a:cs typeface="+mn-cs"/>
              </a:rPr>
              <a:t> use in past year, and/or</a:t>
            </a:r>
          </a:p>
          <a:p>
            <a:pPr marL="53999" defTabSz="514338">
              <a:lnSpc>
                <a:spcPct val="107000"/>
              </a:lnSpc>
              <a:buSzPts val="1100"/>
              <a:defRPr/>
            </a:pPr>
            <a:r>
              <a:rPr lang="en-SG">
                <a:solidFill>
                  <a:schemeClr val="bg2"/>
                </a:solidFill>
                <a:latin typeface="+mn-lt"/>
                <a:ea typeface="+mn-ea"/>
                <a:cs typeface="+mn-cs"/>
              </a:rPr>
              <a:t>- Asthma control: uncontrolled or partly </a:t>
            </a:r>
            <a:br>
              <a:rPr lang="en-SG">
                <a:solidFill>
                  <a:schemeClr val="bg2"/>
                </a:solidFill>
                <a:latin typeface="+mn-lt"/>
                <a:ea typeface="+mn-ea"/>
                <a:cs typeface="+mn-cs"/>
              </a:rPr>
            </a:br>
            <a:r>
              <a:rPr lang="en-SG">
                <a:solidFill>
                  <a:schemeClr val="bg2"/>
                </a:solidFill>
                <a:latin typeface="+mn-lt"/>
                <a:ea typeface="+mn-ea"/>
                <a:cs typeface="+mn-cs"/>
              </a:rPr>
              <a:t>controlled, and/or</a:t>
            </a:r>
          </a:p>
          <a:p>
            <a:pPr marL="53999" defTabSz="514338">
              <a:lnSpc>
                <a:spcPct val="107000"/>
              </a:lnSpc>
              <a:buSzPts val="1100"/>
              <a:defRPr/>
            </a:pPr>
            <a:r>
              <a:rPr lang="en-SG" kern="1200">
                <a:solidFill>
                  <a:schemeClr val="bg2"/>
                </a:solidFill>
                <a:latin typeface="+mn-lt"/>
                <a:ea typeface="+mn-ea"/>
                <a:cs typeface="+mn-cs"/>
              </a:rPr>
              <a:t>- Lung function: &lt;80% predicted FEV1</a:t>
            </a:r>
          </a:p>
          <a:p>
            <a:endParaRPr lang="en-GB"/>
          </a:p>
          <a:p>
            <a:r>
              <a:rPr lang="en-GB"/>
              <a:t>No minimum ore-biologic impairment was required for assessment of remission.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55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chemeClr val="accent1"/>
                </a:solidFill>
              </a:rPr>
              <a:t>A large proportion of patients were responders (80% of patients reduced exacerbations by at least 50%), however residual impairment observed in responders.</a:t>
            </a:r>
          </a:p>
          <a:p>
            <a:r>
              <a:rPr lang="en-US" sz="1200" b="0">
                <a:solidFill>
                  <a:schemeClr val="accent1"/>
                </a:solidFill>
              </a:rPr>
              <a:t>Responses and their predictors vary according to the outcome assessed.</a:t>
            </a:r>
          </a:p>
          <a:p>
            <a:endParaRPr lang="en-US" sz="1200" b="0">
              <a:solidFill>
                <a:schemeClr val="accent1"/>
              </a:solidFil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878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05050"/>
                </a:solidFill>
                <a:effectLst/>
                <a:highlight>
                  <a:srgbClr val="FFFFFF"/>
                </a:highlight>
                <a:latin typeface="helvetica" panose="020B0604020202020204" pitchFamily="34" charset="0"/>
              </a:rPr>
              <a:t>Multiple pre-biologic characteristics were associated with a better biologic response. Lung function response was more likely in those with a higher pre-biologic initiation </a:t>
            </a:r>
            <a:r>
              <a:rPr lang="en-US" b="0" i="0" err="1">
                <a:solidFill>
                  <a:srgbClr val="505050"/>
                </a:solidFill>
                <a:effectLst/>
                <a:highlight>
                  <a:srgbClr val="FFFFFF"/>
                </a:highlight>
                <a:latin typeface="helvetica" panose="020B0604020202020204" pitchFamily="34" charset="0"/>
              </a:rPr>
              <a:t>FeNO</a:t>
            </a:r>
            <a:r>
              <a:rPr lang="en-US" b="0" i="0">
                <a:solidFill>
                  <a:srgbClr val="505050"/>
                </a:solidFill>
                <a:effectLst/>
                <a:highlight>
                  <a:srgbClr val="FFFFFF"/>
                </a:highlight>
                <a:latin typeface="helvetica" panose="020B0604020202020204" pitchFamily="34" charset="0"/>
              </a:rPr>
              <a:t>, lower LTOCS, shorter duration of asthma, and older age at asthma onset. Other pre-biologic characteristics were common across all four responder domains (</a:t>
            </a:r>
            <a:r>
              <a:rPr lang="en-US" b="0" i="0" err="1">
                <a:solidFill>
                  <a:srgbClr val="505050"/>
                </a:solidFill>
                <a:effectLst/>
                <a:highlight>
                  <a:srgbClr val="FFFFFF"/>
                </a:highlight>
                <a:latin typeface="helvetica" panose="020B0604020202020204" pitchFamily="34" charset="0"/>
              </a:rPr>
              <a:t>eg</a:t>
            </a:r>
            <a:r>
              <a:rPr lang="en-US" b="0" i="0">
                <a:solidFill>
                  <a:srgbClr val="505050"/>
                </a:solidFill>
                <a:effectLst/>
                <a:highlight>
                  <a:srgbClr val="FFFFFF"/>
                </a:highlight>
                <a:latin typeface="helvetica" panose="020B0604020202020204" pitchFamily="34" charset="0"/>
              </a:rPr>
              <a:t>, greater pre-biologic impairment in the domain of interest), in common with previous research, or for all responder domains except exacerbations (</a:t>
            </a:r>
            <a:r>
              <a:rPr lang="en-US" b="0" i="0" err="1">
                <a:solidFill>
                  <a:srgbClr val="505050"/>
                </a:solidFill>
                <a:effectLst/>
                <a:highlight>
                  <a:srgbClr val="FFFFFF"/>
                </a:highlight>
                <a:latin typeface="helvetica" panose="020B0604020202020204" pitchFamily="34" charset="0"/>
              </a:rPr>
              <a:t>eg</a:t>
            </a:r>
            <a:r>
              <a:rPr lang="en-US" b="0" i="0">
                <a:solidFill>
                  <a:srgbClr val="505050"/>
                </a:solidFill>
                <a:effectLst/>
                <a:highlight>
                  <a:srgbClr val="FFFFFF"/>
                </a:highlight>
                <a:latin typeface="helvetica" panose="020B0604020202020204" pitchFamily="34" charset="0"/>
              </a:rPr>
              <a:t>, higher </a:t>
            </a:r>
            <a:r>
              <a:rPr lang="en-US" b="0" i="0" err="1">
                <a:solidFill>
                  <a:srgbClr val="505050"/>
                </a:solidFill>
                <a:effectLst/>
                <a:highlight>
                  <a:srgbClr val="FFFFFF"/>
                </a:highlight>
                <a:latin typeface="helvetica" panose="020B0604020202020204" pitchFamily="34" charset="0"/>
              </a:rPr>
              <a:t>prebiologic</a:t>
            </a:r>
            <a:r>
              <a:rPr lang="en-US" b="0" i="0">
                <a:solidFill>
                  <a:srgbClr val="505050"/>
                </a:solidFill>
                <a:effectLst/>
                <a:highlight>
                  <a:srgbClr val="FFFFFF"/>
                </a:highlight>
                <a:latin typeface="helvetica" panose="020B0604020202020204" pitchFamily="34" charset="0"/>
              </a:rPr>
              <a:t> BEC, lower BMI, history of a T2-related comorbidity).</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430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05050"/>
                </a:solidFill>
                <a:effectLst/>
                <a:highlight>
                  <a:srgbClr val="FFFFFF"/>
                </a:highlight>
                <a:latin typeface="helvetica" panose="020B0604020202020204" pitchFamily="34" charset="0"/>
              </a:rPr>
              <a:t>However, despite being a responder, residual impairment is evident. The question of whether achieving response or being a responder is the end of the story very much depends on the level of </a:t>
            </a:r>
            <a:r>
              <a:rPr lang="en-US" b="0" i="0" err="1">
                <a:solidFill>
                  <a:srgbClr val="505050"/>
                </a:solidFill>
                <a:effectLst/>
                <a:highlight>
                  <a:srgbClr val="FFFFFF"/>
                </a:highlight>
                <a:latin typeface="helvetica" panose="020B0604020202020204" pitchFamily="34" charset="0"/>
              </a:rPr>
              <a:t>prebiologic</a:t>
            </a:r>
            <a:r>
              <a:rPr lang="en-US" b="0" i="0">
                <a:solidFill>
                  <a:srgbClr val="505050"/>
                </a:solidFill>
                <a:effectLst/>
                <a:highlight>
                  <a:srgbClr val="FFFFFF"/>
                </a:highlight>
                <a:latin typeface="helvetica" panose="020B0604020202020204" pitchFamily="34" charset="0"/>
              </a:rPr>
              <a:t> impairment in each domain assessed and what is achievable for each patient based on the level of that impairment. For example, 33.3% of lung function responders still had a ppFEV</a:t>
            </a:r>
            <a:r>
              <a:rPr lang="en-US" b="0" i="0" baseline="-25000">
                <a:solidFill>
                  <a:srgbClr val="505050"/>
                </a:solidFill>
                <a:effectLst/>
                <a:highlight>
                  <a:srgbClr val="FFFFFF"/>
                </a:highlight>
                <a:latin typeface="helvetica" panose="020B0604020202020204" pitchFamily="34" charset="0"/>
              </a:rPr>
              <a:t>1</a:t>
            </a:r>
            <a:r>
              <a:rPr lang="en-US" b="0" i="0">
                <a:solidFill>
                  <a:srgbClr val="505050"/>
                </a:solidFill>
                <a:effectLst/>
                <a:highlight>
                  <a:srgbClr val="FFFFFF"/>
                </a:highlight>
                <a:latin typeface="helvetica" panose="020B0604020202020204" pitchFamily="34" charset="0"/>
              </a:rPr>
              <a:t> of less than 80% after the biologic although the FEV</a:t>
            </a:r>
            <a:r>
              <a:rPr lang="en-US" b="0" i="0" baseline="-25000">
                <a:solidFill>
                  <a:srgbClr val="505050"/>
                </a:solidFill>
                <a:effectLst/>
                <a:highlight>
                  <a:srgbClr val="FFFFFF"/>
                </a:highlight>
                <a:latin typeface="helvetica" panose="020B0604020202020204" pitchFamily="34" charset="0"/>
              </a:rPr>
              <a:t>1</a:t>
            </a:r>
            <a:r>
              <a:rPr lang="en-US" b="0" i="0">
                <a:solidFill>
                  <a:srgbClr val="505050"/>
                </a:solidFill>
                <a:effectLst/>
                <a:highlight>
                  <a:srgbClr val="FFFFFF"/>
                </a:highlight>
                <a:latin typeface="helvetica" panose="020B0604020202020204" pitchFamily="34" charset="0"/>
              </a:rPr>
              <a:t> had already improved by 500 mL or greater with biologic treatment. This residual impairment may be due to drug, treatment, and social determinants (</a:t>
            </a:r>
            <a:r>
              <a:rPr lang="en-US" b="0" i="0" err="1">
                <a:solidFill>
                  <a:srgbClr val="505050"/>
                </a:solidFill>
                <a:effectLst/>
                <a:highlight>
                  <a:srgbClr val="FFFFFF"/>
                </a:highlight>
                <a:latin typeface="helvetica" panose="020B0604020202020204" pitchFamily="34" charset="0"/>
              </a:rPr>
              <a:t>eg</a:t>
            </a:r>
            <a:r>
              <a:rPr lang="en-US" b="0" i="0">
                <a:solidFill>
                  <a:srgbClr val="505050"/>
                </a:solidFill>
                <a:effectLst/>
                <a:highlight>
                  <a:srgbClr val="FFFFFF"/>
                </a:highlight>
                <a:latin typeface="helvetica" panose="020B0604020202020204" pitchFamily="34" charset="0"/>
              </a:rPr>
              <a:t>, adherence and access) and/or the heterogeneity of severe asthma, including the presence of an underlying pathophysiology not targeted by existing biologics, T2-low asthma, and/or </a:t>
            </a:r>
            <a:r>
              <a:rPr lang="en-US" b="0" i="0" err="1">
                <a:solidFill>
                  <a:srgbClr val="505050"/>
                </a:solidFill>
                <a:effectLst/>
                <a:highlight>
                  <a:srgbClr val="FFFFFF"/>
                </a:highlight>
                <a:latin typeface="helvetica" panose="020B0604020202020204" pitchFamily="34" charset="0"/>
              </a:rPr>
              <a:t>nonpulmonary</a:t>
            </a:r>
            <a:r>
              <a:rPr lang="en-US" b="0" i="0">
                <a:solidFill>
                  <a:srgbClr val="505050"/>
                </a:solidFill>
                <a:effectLst/>
                <a:highlight>
                  <a:srgbClr val="FFFFFF"/>
                </a:highlight>
                <a:latin typeface="helvetica" panose="020B0604020202020204" pitchFamily="34" charset="0"/>
              </a:rPr>
              <a:t> comorbidities such as obesity. Long-term nonreversible damage may also limit response in some patients, which suggests the need for earlier intervention for possibly optimum benefit. It is also important to consider that biologics represent only certain aspects of the treatable traits approach to management and may require supplementation with other therapies as appropriate. Alternatively, residual impairment may indicate the need to switch biologics and may prompt us to consider response as a journey to the final destination (</a:t>
            </a:r>
            <a:r>
              <a:rPr lang="en-US" b="0" i="0" err="1">
                <a:solidFill>
                  <a:srgbClr val="505050"/>
                </a:solidFill>
                <a:effectLst/>
                <a:highlight>
                  <a:srgbClr val="FFFFFF"/>
                </a:highlight>
                <a:latin typeface="helvetica" panose="020B0604020202020204" pitchFamily="34" charset="0"/>
              </a:rPr>
              <a:t>ie</a:t>
            </a:r>
            <a:r>
              <a:rPr lang="en-US" b="0" i="0">
                <a:solidFill>
                  <a:srgbClr val="505050"/>
                </a:solidFill>
                <a:effectLst/>
                <a:highlight>
                  <a:srgbClr val="FFFFFF"/>
                </a:highlight>
                <a:latin typeface="helvetica" panose="020B0604020202020204" pitchFamily="34" charset="0"/>
              </a:rPr>
              <a:t>, remission).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8012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50.2%, 33.5%, 25.8% and 20.3% of patients met criteria for 2, 3 (+control), 3 (+lung function) and 4-domain-remission, respectively. The odds of achieving 4-domain remission decreased by 15% for every additional 10-years asthma duration (odds ratio: 0.85; 95% CI: 0.73, 1.00).</a:t>
            </a:r>
          </a:p>
          <a:p>
            <a:r>
              <a:rPr lang="en-US"/>
              <a:t>One in 5 patients with severe asthma met the criteria for clinical remission in all 4 domains within 1-year of biologic initiation, increasing to 1 in 2 patients when remission included exacerbation + LTOCS outcome domains only (indicative of bronchial inflammation and most effectively targeted by biologic therapy). These findings lend further weight to GINA recommendations to avoid LTOCS if possible in severe asthma (i.e. due to potential for adverse events, many of which do not reverse upon discontinuation, plus now with a negative association with remission).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8744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Importantly, patients with less severe disease and shorter duration of asthma pre-biologic-initiation had a better chance of achieving remission post-biologic.</a:t>
            </a:r>
          </a:p>
          <a:p>
            <a:endParaRPr lang="en-US"/>
          </a:p>
          <a:p>
            <a:r>
              <a:rPr lang="en-US"/>
              <a:t>The odds of remission increased in those with fewer exacerbations/year, lower LTOCS daily dose, better control and better lung function pre-biologic-initiation.</a:t>
            </a:r>
          </a:p>
          <a:p>
            <a:endParaRPr lang="en-US"/>
          </a:p>
          <a:p>
            <a:r>
              <a:rPr lang="en-US"/>
              <a:t>Pre-biologic correlates of remission were consistent across remission definitions. However, in contrast to what has been formerly observed with biologic response, where greater response is associated with greater pre-biologic-initiation disease severity, for remission those with less impairment pre-biologic had greater odds of achieving remission. Patients had a 29% increased odds of achieving 4-domain remission for every 5% greater ppFEV1, and were 41% less likely, respectively, to achieve remission for every additional 5 mg/day of LTOCS prescribed pre-biologic-initiation. The shorter duration of asthma as a remission predictor in the current study is particularly relevant and could indicate that the path to remission should start as early as possible.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251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339B8-EEBB-4409-A904-10DF2F31133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2147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2f8558d348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12f8558d348_1_8:notes"/>
          <p:cNvSpPr txBox="1">
            <a:spLocks noGrp="1"/>
          </p:cNvSpPr>
          <p:nvPr>
            <p:ph type="body" idx="1"/>
          </p:nvPr>
        </p:nvSpPr>
        <p:spPr>
          <a:xfrm>
            <a:off x="685316" y="4400602"/>
            <a:ext cx="5487381" cy="3600223"/>
          </a:xfrm>
          <a:prstGeom prst="rect">
            <a:avLst/>
          </a:prstGeom>
          <a:noFill/>
          <a:ln>
            <a:noFill/>
          </a:ln>
        </p:spPr>
        <p:txBody>
          <a:bodyPr spcFirstLastPara="1" wrap="square" lIns="86075" tIns="43025" rIns="86075" bIns="43025" anchor="t" anchorCtr="0">
            <a:noAutofit/>
          </a:bodyPr>
          <a:lstStyle/>
          <a:p>
            <a:pPr marL="0" lvl="0" indent="0" algn="l" rtl="0">
              <a:lnSpc>
                <a:spcPct val="100000"/>
              </a:lnSpc>
              <a:spcBef>
                <a:spcPts val="0"/>
              </a:spcBef>
              <a:spcAft>
                <a:spcPts val="0"/>
              </a:spcAft>
              <a:buSzPts val="1300"/>
              <a:buNone/>
            </a:pPr>
            <a:endParaRPr sz="1300"/>
          </a:p>
        </p:txBody>
      </p:sp>
      <p:sp>
        <p:nvSpPr>
          <p:cNvPr id="857" name="Google Shape;857;g12f8558d348_1_8:notes"/>
          <p:cNvSpPr txBox="1">
            <a:spLocks noGrp="1"/>
          </p:cNvSpPr>
          <p:nvPr>
            <p:ph type="sldNum" idx="12"/>
          </p:nvPr>
        </p:nvSpPr>
        <p:spPr>
          <a:xfrm>
            <a:off x="3883999" y="8684973"/>
            <a:ext cx="2972397" cy="459040"/>
          </a:xfrm>
          <a:prstGeom prst="rect">
            <a:avLst/>
          </a:prstGeom>
          <a:noFill/>
          <a:ln>
            <a:noFill/>
          </a:ln>
        </p:spPr>
        <p:txBody>
          <a:bodyPr spcFirstLastPara="1" wrap="square" lIns="86075" tIns="43025" rIns="86075" bIns="430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fld id="{00000000-1234-1234-1234-123412341234}" type="slidenum">
              <a:rPr kumimoji="0" lang="en-GB" sz="11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t>213</a:t>
            </a:fld>
            <a:endParaRPr kumimoji="0" sz="11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ED85E-5EB0-4E4A-9E86-044D9D9B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98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079F1-F194-4F18-A107-8BD6EEA027C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389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949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5764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AB3FFA9C-229B-3F23-82AE-E0B90D54C414}"/>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05EAEFE0-5023-52B6-D1AA-07F41D76BB56}"/>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50B6B067-BEBF-9C1A-BA1E-5BF88FBAA3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37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FBE8116F-E1E6-453B-8216-D9D7E2BDEE17}"/>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8F55CD95-CC6A-ADF4-06EA-EDA8ADE78F67}"/>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21971913-5082-3535-8ABC-A03CAA29A4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06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493FE4E-2C4D-5B3E-E5A2-BA458E9AB7C1}"/>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839429F2-17BA-FDE9-0368-F31A682925CC}"/>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15AD0BC2-FFE8-CF5A-1858-94F3A3C116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829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0C146596-EA16-CA37-4487-F1F723F0C3E0}"/>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30BA9893-C180-3BC9-CDD7-351356A2A1EA}"/>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6842A3C1-3B83-02E6-C777-FF1D36B35A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192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4EB460F7-DD93-A9DF-13E9-65E98E1D04C2}"/>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8D04E313-5009-50A6-20AB-70C70396E044}"/>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35AD3101-6F00-0ADD-2B0E-B49C0874B3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48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2E79C167-DF78-BA30-0A73-F49866965E47}"/>
            </a:ext>
          </a:extLst>
        </p:cNvPr>
        <p:cNvGrpSpPr/>
        <p:nvPr/>
      </p:nvGrpSpPr>
      <p:grpSpPr>
        <a:xfrm>
          <a:off x="0" y="0"/>
          <a:ext cx="0" cy="0"/>
          <a:chOff x="0" y="0"/>
          <a:chExt cx="0" cy="0"/>
        </a:xfrm>
      </p:grpSpPr>
      <p:sp>
        <p:nvSpPr>
          <p:cNvPr id="125" name="Google Shape;125;g200e5709d26_2_71:notes">
            <a:extLst>
              <a:ext uri="{FF2B5EF4-FFF2-40B4-BE49-F238E27FC236}">
                <a16:creationId xmlns:a16="http://schemas.microsoft.com/office/drawing/2014/main" id="{286F9EE7-1FA4-610D-F5AA-E505596636ED}"/>
              </a:ext>
            </a:extLst>
          </p:cNvPr>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a:extLst>
              <a:ext uri="{FF2B5EF4-FFF2-40B4-BE49-F238E27FC236}">
                <a16:creationId xmlns:a16="http://schemas.microsoft.com/office/drawing/2014/main" id="{5C805073-A50F-C95E-8CE9-BEB3C09890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00543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lnSpc>
                <a:spcPct val="115000"/>
              </a:lnSpc>
              <a:spcBef>
                <a:spcPts val="1000"/>
              </a:spcBef>
              <a:spcAft>
                <a:spcPts val="1000"/>
              </a:spcAft>
              <a:buNone/>
            </a:pPr>
            <a:endParaRPr lang="en-US" sz="1100" b="1">
              <a:solidFill>
                <a:srgbClr val="222222"/>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BDE0C-DE73-4BBB-91C9-E906422D5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FB121-201C-F8B5-2713-F98D343EF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FC7D4-A473-89F0-4144-9F1C6E30BB65}"/>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B25CED3B-321B-BA92-14F9-F6B7F9F524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244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A82E-3B6B-27FD-54C1-7B7A884626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E75FDD-CBA5-7420-034C-EF2FACD562F7}"/>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86402711-5B7F-DFE0-4450-D897DFB5A03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520755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BD76-26C2-3767-372A-FD8EF61B4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DB11-731C-2F58-C639-3D3FAB207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BCEE7-3676-36D0-5A0B-8A3EAE11D15D}"/>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20D653C1-9043-9429-DA1F-FA0B3C010B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246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4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ABD91-688B-24B6-0BFD-DF4371434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172F1-737F-F380-96AB-6FE8EFE25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9784D-0302-E711-39CA-BFFB9ABC0EFC}"/>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527D9621-84E5-B8A1-CF74-07ACFADD42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247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44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E1B9-286D-88D6-68A9-7FC7D2269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9B2B0-AE7D-B464-935E-389F64F0E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8EB67-50BD-2D58-5EBF-FB2314A98831}"/>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C1742431-2E76-D2F7-62A4-1BF40BF657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248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4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9866-DB95-2534-DCC7-B951531D8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013E5-3132-CDEE-AB74-3DED5D9ED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BD953-A370-2267-9248-C8EEC69B70ED}"/>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71758D21-F76F-2567-1A77-0ECB1E252E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249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653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76CAE-29C5-5341-D954-0882A3600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68967-BEB4-E86A-7F74-466B43F67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E68A1-81CC-D4D2-CD09-C5E60DAB42EE}"/>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A8D499D4-1104-0116-B013-6D2F3C88A3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250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350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5C81-87D5-4D7E-E946-07F923413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AAB84-C55E-F335-ECCE-B41DA5B9B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4C355-2600-082E-19B1-23DF62826D0C}"/>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3E2875FF-7BA5-61F1-5E07-94023C8FD0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251</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86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252</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A95F-4FF4-CC09-6CA7-5EB032DF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DBEB7-DA9F-CB0D-95FA-0A878CA12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2C032-8CA2-AAF0-B197-4DCFC06FBEA1}"/>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C3834AEA-51A3-EE10-17D7-FE88E84627E5}"/>
              </a:ext>
            </a:extLst>
          </p:cNvPr>
          <p:cNvSpPr>
            <a:spLocks noGrp="1"/>
          </p:cNvSpPr>
          <p:nvPr>
            <p:ph type="sldNum" sz="quarter" idx="5"/>
          </p:nvPr>
        </p:nvSpPr>
        <p:spPr/>
        <p:txBody>
          <a:bodyPr/>
          <a:lstStyle/>
          <a:p>
            <a:fld id="{BB219BC2-9373-457C-B807-F60424C09D44}" type="slidenum">
              <a:rPr lang="en-GB" smtClean="0"/>
              <a:t>254</a:t>
            </a:fld>
            <a:endParaRPr lang="en-GB"/>
          </a:p>
        </p:txBody>
      </p:sp>
    </p:spTree>
    <p:extLst>
      <p:ext uri="{BB962C8B-B14F-4D97-AF65-F5344CB8AC3E}">
        <p14:creationId xmlns:p14="http://schemas.microsoft.com/office/powerpoint/2010/main" val="3988970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255</a:t>
            </a:fld>
            <a:endParaRPr lang="en-GB"/>
          </a:p>
        </p:txBody>
      </p:sp>
    </p:spTree>
    <p:extLst>
      <p:ext uri="{BB962C8B-B14F-4D97-AF65-F5344CB8AC3E}">
        <p14:creationId xmlns:p14="http://schemas.microsoft.com/office/powerpoint/2010/main" val="900929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089F-819E-B40D-B7F5-193B62561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2336A-C4BF-CC29-EE46-F35E2EB2A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92B00-20B7-C8F1-CAAA-D5D5BBADDFC4}"/>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30E0C486-B83D-A741-47D3-737B7C80605D}"/>
              </a:ext>
            </a:extLst>
          </p:cNvPr>
          <p:cNvSpPr>
            <a:spLocks noGrp="1"/>
          </p:cNvSpPr>
          <p:nvPr>
            <p:ph type="sldNum" sz="quarter" idx="5"/>
          </p:nvPr>
        </p:nvSpPr>
        <p:spPr/>
        <p:txBody>
          <a:bodyPr/>
          <a:lstStyle/>
          <a:p>
            <a:fld id="{BB219BC2-9373-457C-B807-F60424C09D44}" type="slidenum">
              <a:rPr lang="en-GB" smtClean="0"/>
              <a:t>256</a:t>
            </a:fld>
            <a:endParaRPr lang="en-GB"/>
          </a:p>
        </p:txBody>
      </p:sp>
    </p:spTree>
    <p:extLst>
      <p:ext uri="{BB962C8B-B14F-4D97-AF65-F5344CB8AC3E}">
        <p14:creationId xmlns:p14="http://schemas.microsoft.com/office/powerpoint/2010/main" val="180388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257</a:t>
            </a:fld>
            <a:endParaRPr lang="en-GB"/>
          </a:p>
        </p:txBody>
      </p:sp>
    </p:spTree>
    <p:extLst>
      <p:ext uri="{BB962C8B-B14F-4D97-AF65-F5344CB8AC3E}">
        <p14:creationId xmlns:p14="http://schemas.microsoft.com/office/powerpoint/2010/main" val="827731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258</a:t>
            </a:fld>
            <a:endParaRPr lang="en-GB"/>
          </a:p>
        </p:txBody>
      </p:sp>
    </p:spTree>
    <p:extLst>
      <p:ext uri="{BB962C8B-B14F-4D97-AF65-F5344CB8AC3E}">
        <p14:creationId xmlns:p14="http://schemas.microsoft.com/office/powerpoint/2010/main" val="1273638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983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26919-D525-15A6-312F-8440E63C7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9B9BE-9DC2-814A-C3B0-FA06D7A506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50A2A-D90D-D194-2847-74FBD9FE5C14}"/>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53BD5E54-34CD-251B-26C2-D9794E92E8C8}"/>
              </a:ext>
            </a:extLst>
          </p:cNvPr>
          <p:cNvSpPr>
            <a:spLocks noGrp="1"/>
          </p:cNvSpPr>
          <p:nvPr>
            <p:ph type="sldNum" sz="quarter" idx="5"/>
          </p:nvPr>
        </p:nvSpPr>
        <p:spPr/>
        <p:txBody>
          <a:bodyPr/>
          <a:lstStyle/>
          <a:p>
            <a:fld id="{BB219BC2-9373-457C-B807-F60424C09D44}" type="slidenum">
              <a:rPr lang="en-GB" smtClean="0"/>
              <a:t>259</a:t>
            </a:fld>
            <a:endParaRPr lang="en-GB"/>
          </a:p>
        </p:txBody>
      </p:sp>
    </p:spTree>
    <p:extLst>
      <p:ext uri="{BB962C8B-B14F-4D97-AF65-F5344CB8AC3E}">
        <p14:creationId xmlns:p14="http://schemas.microsoft.com/office/powerpoint/2010/main" val="33208486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260</a:t>
            </a:fld>
            <a:endParaRPr lang="en-GB"/>
          </a:p>
        </p:txBody>
      </p:sp>
    </p:spTree>
    <p:extLst>
      <p:ext uri="{BB962C8B-B14F-4D97-AF65-F5344CB8AC3E}">
        <p14:creationId xmlns:p14="http://schemas.microsoft.com/office/powerpoint/2010/main" val="4265663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C6B7-F339-AD8D-564F-377A11250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4242A-1AF9-243C-0B0A-E2EE79752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8814A5-FAAB-EA3B-FFDB-FF5291FFB1C5}"/>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283801DC-499D-7AAC-6364-83EB04A65EA5}"/>
              </a:ext>
            </a:extLst>
          </p:cNvPr>
          <p:cNvSpPr>
            <a:spLocks noGrp="1"/>
          </p:cNvSpPr>
          <p:nvPr>
            <p:ph type="sldNum" sz="quarter" idx="5"/>
          </p:nvPr>
        </p:nvSpPr>
        <p:spPr/>
        <p:txBody>
          <a:bodyPr/>
          <a:lstStyle/>
          <a:p>
            <a:fld id="{BB219BC2-9373-457C-B807-F60424C09D44}" type="slidenum">
              <a:rPr lang="en-GB" smtClean="0"/>
              <a:t>261</a:t>
            </a:fld>
            <a:endParaRPr lang="en-GB"/>
          </a:p>
        </p:txBody>
      </p:sp>
    </p:spTree>
    <p:extLst>
      <p:ext uri="{BB962C8B-B14F-4D97-AF65-F5344CB8AC3E}">
        <p14:creationId xmlns:p14="http://schemas.microsoft.com/office/powerpoint/2010/main" val="3097608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8383-719A-CC55-AA70-C41ADD80A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6CF5F-65A2-401A-8D09-9C19D8480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FAC91-6512-FB75-67E6-2DED928DB564}"/>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26CB61B-5E1E-FC4E-E5D1-1B4F4A7064D7}"/>
              </a:ext>
            </a:extLst>
          </p:cNvPr>
          <p:cNvSpPr>
            <a:spLocks noGrp="1"/>
          </p:cNvSpPr>
          <p:nvPr>
            <p:ph type="sldNum" sz="quarter" idx="5"/>
          </p:nvPr>
        </p:nvSpPr>
        <p:spPr/>
        <p:txBody>
          <a:bodyPr/>
          <a:lstStyle/>
          <a:p>
            <a:fld id="{BB219BC2-9373-457C-B807-F60424C09D44}" type="slidenum">
              <a:rPr lang="en-GB" smtClean="0"/>
              <a:t>262</a:t>
            </a:fld>
            <a:endParaRPr lang="en-GB"/>
          </a:p>
        </p:txBody>
      </p:sp>
    </p:spTree>
    <p:extLst>
      <p:ext uri="{BB962C8B-B14F-4D97-AF65-F5344CB8AC3E}">
        <p14:creationId xmlns:p14="http://schemas.microsoft.com/office/powerpoint/2010/main" val="41374272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6898-649C-1CF1-E354-FA9AFA9EF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32083-D2D6-2A92-6FDA-9AB0BC39D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50E9E-5DBC-AD42-7EEF-6015D11F7F4C}"/>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CEC2C901-2ADA-A24B-6B3B-0BA299953B15}"/>
              </a:ext>
            </a:extLst>
          </p:cNvPr>
          <p:cNvSpPr>
            <a:spLocks noGrp="1"/>
          </p:cNvSpPr>
          <p:nvPr>
            <p:ph type="sldNum" sz="quarter" idx="5"/>
          </p:nvPr>
        </p:nvSpPr>
        <p:spPr/>
        <p:txBody>
          <a:bodyPr/>
          <a:lstStyle/>
          <a:p>
            <a:fld id="{BB219BC2-9373-457C-B807-F60424C09D44}" type="slidenum">
              <a:rPr lang="en-GB" smtClean="0"/>
              <a:t>263</a:t>
            </a:fld>
            <a:endParaRPr lang="en-GB"/>
          </a:p>
        </p:txBody>
      </p:sp>
    </p:spTree>
    <p:extLst>
      <p:ext uri="{BB962C8B-B14F-4D97-AF65-F5344CB8AC3E}">
        <p14:creationId xmlns:p14="http://schemas.microsoft.com/office/powerpoint/2010/main" val="28816538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7190-8ADE-888D-2377-542BF4163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49B11-0679-0C36-2697-6D0EE0F6B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44B74-3C55-D42B-8E3C-1286ACA0DF20}"/>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A730FB11-F0E8-5818-A496-DE9A3CCD6BC1}"/>
              </a:ext>
            </a:extLst>
          </p:cNvPr>
          <p:cNvSpPr>
            <a:spLocks noGrp="1"/>
          </p:cNvSpPr>
          <p:nvPr>
            <p:ph type="sldNum" sz="quarter" idx="5"/>
          </p:nvPr>
        </p:nvSpPr>
        <p:spPr/>
        <p:txBody>
          <a:bodyPr/>
          <a:lstStyle/>
          <a:p>
            <a:fld id="{BB219BC2-9373-457C-B807-F60424C09D44}" type="slidenum">
              <a:rPr lang="en-GB" smtClean="0"/>
              <a:t>264</a:t>
            </a:fld>
            <a:endParaRPr lang="en-GB"/>
          </a:p>
        </p:txBody>
      </p:sp>
    </p:spTree>
    <p:extLst>
      <p:ext uri="{BB962C8B-B14F-4D97-AF65-F5344CB8AC3E}">
        <p14:creationId xmlns:p14="http://schemas.microsoft.com/office/powerpoint/2010/main" val="2739061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87794-625D-868F-A53B-B5855C374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35427-D33C-A322-6683-9987ED736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4977D-B893-1CF0-B361-F240A0C4C2D8}"/>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14EB5D13-856E-FD20-C9FC-5445CE45826C}"/>
              </a:ext>
            </a:extLst>
          </p:cNvPr>
          <p:cNvSpPr>
            <a:spLocks noGrp="1"/>
          </p:cNvSpPr>
          <p:nvPr>
            <p:ph type="sldNum" sz="quarter" idx="5"/>
          </p:nvPr>
        </p:nvSpPr>
        <p:spPr/>
        <p:txBody>
          <a:bodyPr/>
          <a:lstStyle/>
          <a:p>
            <a:fld id="{BB219BC2-9373-457C-B807-F60424C09D44}" type="slidenum">
              <a:rPr lang="en-GB" smtClean="0"/>
              <a:t>265</a:t>
            </a:fld>
            <a:endParaRPr lang="en-GB"/>
          </a:p>
        </p:txBody>
      </p:sp>
    </p:spTree>
    <p:extLst>
      <p:ext uri="{BB962C8B-B14F-4D97-AF65-F5344CB8AC3E}">
        <p14:creationId xmlns:p14="http://schemas.microsoft.com/office/powerpoint/2010/main" val="223236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1734-60B9-B77E-B0BC-67F6B59EC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E385-1623-B00F-B2BA-F85FDDF23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B6ED4-2B58-BECD-66EB-042DB7F71D72}"/>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B4B6708-E2CA-43BA-3D1F-CBDBA08DB3DA}"/>
              </a:ext>
            </a:extLst>
          </p:cNvPr>
          <p:cNvSpPr>
            <a:spLocks noGrp="1"/>
          </p:cNvSpPr>
          <p:nvPr>
            <p:ph type="sldNum" sz="quarter" idx="5"/>
          </p:nvPr>
        </p:nvSpPr>
        <p:spPr/>
        <p:txBody>
          <a:bodyPr/>
          <a:lstStyle/>
          <a:p>
            <a:fld id="{BB219BC2-9373-457C-B807-F60424C09D44}" type="slidenum">
              <a:rPr lang="en-GB" smtClean="0"/>
              <a:t>266</a:t>
            </a:fld>
            <a:endParaRPr lang="en-GB"/>
          </a:p>
        </p:txBody>
      </p:sp>
    </p:spTree>
    <p:extLst>
      <p:ext uri="{BB962C8B-B14F-4D97-AF65-F5344CB8AC3E}">
        <p14:creationId xmlns:p14="http://schemas.microsoft.com/office/powerpoint/2010/main" val="15060401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267</a:t>
            </a:fld>
            <a:endParaRPr lang="en-GB"/>
          </a:p>
        </p:txBody>
      </p:sp>
    </p:spTree>
    <p:extLst>
      <p:ext uri="{BB962C8B-B14F-4D97-AF65-F5344CB8AC3E}">
        <p14:creationId xmlns:p14="http://schemas.microsoft.com/office/powerpoint/2010/main" val="20022922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5BD39-84BD-0379-70A7-8C6033DE4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7C44E-DE43-90B6-3297-2F0DC3309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B7DA5-A466-BB94-0479-35977F4C2CAD}"/>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B658F2D6-0DD8-B02F-921E-99C8D72881C3}"/>
              </a:ext>
            </a:extLst>
          </p:cNvPr>
          <p:cNvSpPr>
            <a:spLocks noGrp="1"/>
          </p:cNvSpPr>
          <p:nvPr>
            <p:ph type="sldNum" sz="quarter" idx="5"/>
          </p:nvPr>
        </p:nvSpPr>
        <p:spPr/>
        <p:txBody>
          <a:bodyPr/>
          <a:lstStyle/>
          <a:p>
            <a:fld id="{BB219BC2-9373-457C-B807-F60424C09D44}" type="slidenum">
              <a:rPr lang="en-GB" smtClean="0"/>
              <a:t>268</a:t>
            </a:fld>
            <a:endParaRPr lang="en-GB"/>
          </a:p>
        </p:txBody>
      </p:sp>
    </p:spTree>
    <p:extLst>
      <p:ext uri="{BB962C8B-B14F-4D97-AF65-F5344CB8AC3E}">
        <p14:creationId xmlns:p14="http://schemas.microsoft.com/office/powerpoint/2010/main" val="37651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6103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5ADC2-4244-724B-DEEE-BD50CA3D4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09BF8-C3AA-AA27-2C50-A137D26F7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0B139-F3C7-DD68-365B-187201625997}"/>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C76F6779-3999-CFC1-735F-97540CD9E006}"/>
              </a:ext>
            </a:extLst>
          </p:cNvPr>
          <p:cNvSpPr>
            <a:spLocks noGrp="1"/>
          </p:cNvSpPr>
          <p:nvPr>
            <p:ph type="sldNum" sz="quarter" idx="5"/>
          </p:nvPr>
        </p:nvSpPr>
        <p:spPr/>
        <p:txBody>
          <a:bodyPr/>
          <a:lstStyle/>
          <a:p>
            <a:fld id="{BB219BC2-9373-457C-B807-F60424C09D44}" type="slidenum">
              <a:rPr lang="en-GB" smtClean="0"/>
              <a:t>269</a:t>
            </a:fld>
            <a:endParaRPr lang="en-GB"/>
          </a:p>
        </p:txBody>
      </p:sp>
    </p:spTree>
    <p:extLst>
      <p:ext uri="{BB962C8B-B14F-4D97-AF65-F5344CB8AC3E}">
        <p14:creationId xmlns:p14="http://schemas.microsoft.com/office/powerpoint/2010/main" val="32521368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lnSpc>
                <a:spcPct val="115000"/>
              </a:lnSpc>
              <a:spcBef>
                <a:spcPts val="1000"/>
              </a:spcBef>
              <a:spcAft>
                <a:spcPts val="1000"/>
              </a:spcAft>
              <a:buNone/>
            </a:pPr>
            <a:endParaRPr lang="en-US" sz="1100" b="1">
              <a:solidFill>
                <a:srgbClr val="222222"/>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A95F-4FF4-CC09-6CA7-5EB032DF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DBEB7-DA9F-CB0D-95FA-0A878CA12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2C032-8CA2-AAF0-B197-4DCFC06FBEA1}"/>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C3834AEA-51A3-EE10-17D7-FE88E84627E5}"/>
              </a:ext>
            </a:extLst>
          </p:cNvPr>
          <p:cNvSpPr>
            <a:spLocks noGrp="1"/>
          </p:cNvSpPr>
          <p:nvPr>
            <p:ph type="sldNum" sz="quarter" idx="5"/>
          </p:nvPr>
        </p:nvSpPr>
        <p:spPr/>
        <p:txBody>
          <a:bodyPr/>
          <a:lstStyle/>
          <a:p>
            <a:fld id="{BB219BC2-9373-457C-B807-F60424C09D44}" type="slidenum">
              <a:rPr lang="en-GB" smtClean="0"/>
              <a:t>271</a:t>
            </a:fld>
            <a:endParaRPr lang="en-GB"/>
          </a:p>
        </p:txBody>
      </p:sp>
    </p:spTree>
    <p:extLst>
      <p:ext uri="{BB962C8B-B14F-4D97-AF65-F5344CB8AC3E}">
        <p14:creationId xmlns:p14="http://schemas.microsoft.com/office/powerpoint/2010/main" val="3988970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B56FC-F05E-61B7-FF8D-A71F3566B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8BE54-5DC4-0E39-84B0-E226D419E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A10BD-44C2-2EBB-BC4F-F043964C4161}"/>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40F8D666-C727-1A50-E9B8-643B54AEF620}"/>
              </a:ext>
            </a:extLst>
          </p:cNvPr>
          <p:cNvSpPr>
            <a:spLocks noGrp="1"/>
          </p:cNvSpPr>
          <p:nvPr>
            <p:ph type="sldNum" sz="quarter" idx="5"/>
          </p:nvPr>
        </p:nvSpPr>
        <p:spPr/>
        <p:txBody>
          <a:bodyPr/>
          <a:lstStyle/>
          <a:p>
            <a:fld id="{BB219BC2-9373-457C-B807-F60424C09D44}" type="slidenum">
              <a:rPr lang="en-GB" smtClean="0"/>
              <a:t>272</a:t>
            </a:fld>
            <a:endParaRPr lang="en-GB"/>
          </a:p>
        </p:txBody>
      </p:sp>
    </p:spTree>
    <p:extLst>
      <p:ext uri="{BB962C8B-B14F-4D97-AF65-F5344CB8AC3E}">
        <p14:creationId xmlns:p14="http://schemas.microsoft.com/office/powerpoint/2010/main" val="3417487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A9FF1-F2F4-C7D4-3347-FDEB42B7D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CC137-CA7B-51E0-E147-41ADC5D61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95984-F82D-0F78-1D1C-C00B3D50776F}"/>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6B97A1D5-91C7-465F-2187-73181AB3C1B0}"/>
              </a:ext>
            </a:extLst>
          </p:cNvPr>
          <p:cNvSpPr>
            <a:spLocks noGrp="1"/>
          </p:cNvSpPr>
          <p:nvPr>
            <p:ph type="sldNum" sz="quarter" idx="5"/>
          </p:nvPr>
        </p:nvSpPr>
        <p:spPr/>
        <p:txBody>
          <a:bodyPr/>
          <a:lstStyle/>
          <a:p>
            <a:fld id="{BB219BC2-9373-457C-B807-F60424C09D44}" type="slidenum">
              <a:rPr lang="en-GB" smtClean="0"/>
              <a:t>273</a:t>
            </a:fld>
            <a:endParaRPr lang="en-GB"/>
          </a:p>
        </p:txBody>
      </p:sp>
    </p:spTree>
    <p:extLst>
      <p:ext uri="{BB962C8B-B14F-4D97-AF65-F5344CB8AC3E}">
        <p14:creationId xmlns:p14="http://schemas.microsoft.com/office/powerpoint/2010/main" val="3882980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83F0C-4B89-B277-5600-8890D170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9021F-2CCE-2720-CC19-5A3343F29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15FFC-A220-6E53-88C9-BDFC58F95729}"/>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57F5FBC-00F8-F989-DF20-AB8D6CB4249D}"/>
              </a:ext>
            </a:extLst>
          </p:cNvPr>
          <p:cNvSpPr>
            <a:spLocks noGrp="1"/>
          </p:cNvSpPr>
          <p:nvPr>
            <p:ph type="sldNum" sz="quarter" idx="5"/>
          </p:nvPr>
        </p:nvSpPr>
        <p:spPr/>
        <p:txBody>
          <a:bodyPr/>
          <a:lstStyle/>
          <a:p>
            <a:fld id="{BB219BC2-9373-457C-B807-F60424C09D44}" type="slidenum">
              <a:rPr lang="en-GB" smtClean="0"/>
              <a:t>274</a:t>
            </a:fld>
            <a:endParaRPr lang="en-GB"/>
          </a:p>
        </p:txBody>
      </p:sp>
    </p:spTree>
    <p:extLst>
      <p:ext uri="{BB962C8B-B14F-4D97-AF65-F5344CB8AC3E}">
        <p14:creationId xmlns:p14="http://schemas.microsoft.com/office/powerpoint/2010/main" val="1273638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4ADD-8838-6413-1410-E68A2F1D0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79245-9244-5103-D373-1242FABE8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E4976-A667-2098-DF10-65A8B1F8A488}"/>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EC1F4D0A-C44A-6909-7A21-8F7F272AC20A}"/>
              </a:ext>
            </a:extLst>
          </p:cNvPr>
          <p:cNvSpPr>
            <a:spLocks noGrp="1"/>
          </p:cNvSpPr>
          <p:nvPr>
            <p:ph type="sldNum" sz="quarter" idx="5"/>
          </p:nvPr>
        </p:nvSpPr>
        <p:spPr/>
        <p:txBody>
          <a:bodyPr/>
          <a:lstStyle/>
          <a:p>
            <a:fld id="{BB219BC2-9373-457C-B807-F60424C09D44}" type="slidenum">
              <a:rPr lang="en-GB" smtClean="0"/>
              <a:t>275</a:t>
            </a:fld>
            <a:endParaRPr lang="en-GB"/>
          </a:p>
        </p:txBody>
      </p:sp>
    </p:spTree>
    <p:extLst>
      <p:ext uri="{BB962C8B-B14F-4D97-AF65-F5344CB8AC3E}">
        <p14:creationId xmlns:p14="http://schemas.microsoft.com/office/powerpoint/2010/main" val="26599336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11F53-4177-EDFF-0038-BEA8EA6A9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59F08-0820-D22A-7FEF-0C6D9A983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45614-F51E-C171-B5B1-BE5BE8F463BD}"/>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6F349136-A8A4-5C21-A194-2074FC1FC3F8}"/>
              </a:ext>
            </a:extLst>
          </p:cNvPr>
          <p:cNvSpPr>
            <a:spLocks noGrp="1"/>
          </p:cNvSpPr>
          <p:nvPr>
            <p:ph type="sldNum" sz="quarter" idx="5"/>
          </p:nvPr>
        </p:nvSpPr>
        <p:spPr/>
        <p:txBody>
          <a:bodyPr/>
          <a:lstStyle/>
          <a:p>
            <a:fld id="{BB219BC2-9373-457C-B807-F60424C09D44}" type="slidenum">
              <a:rPr lang="en-GB" smtClean="0"/>
              <a:t>276</a:t>
            </a:fld>
            <a:endParaRPr lang="en-GB"/>
          </a:p>
        </p:txBody>
      </p:sp>
    </p:spTree>
    <p:extLst>
      <p:ext uri="{BB962C8B-B14F-4D97-AF65-F5344CB8AC3E}">
        <p14:creationId xmlns:p14="http://schemas.microsoft.com/office/powerpoint/2010/main" val="2616552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D177D-FF1B-6C66-AAEB-9C7927F5E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AD7A1-60AA-4BFF-869E-4987820CF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53102-E158-0D4A-418A-29A313CEB54D}"/>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4775F5C3-7CBB-002E-E103-AA22F4757C36}"/>
              </a:ext>
            </a:extLst>
          </p:cNvPr>
          <p:cNvSpPr>
            <a:spLocks noGrp="1"/>
          </p:cNvSpPr>
          <p:nvPr>
            <p:ph type="sldNum" sz="quarter" idx="5"/>
          </p:nvPr>
        </p:nvSpPr>
        <p:spPr/>
        <p:txBody>
          <a:bodyPr/>
          <a:lstStyle/>
          <a:p>
            <a:fld id="{BB219BC2-9373-457C-B807-F60424C09D44}" type="slidenum">
              <a:rPr lang="en-GB" smtClean="0"/>
              <a:t>277</a:t>
            </a:fld>
            <a:endParaRPr lang="en-GB"/>
          </a:p>
        </p:txBody>
      </p:sp>
    </p:spTree>
    <p:extLst>
      <p:ext uri="{BB962C8B-B14F-4D97-AF65-F5344CB8AC3E}">
        <p14:creationId xmlns:p14="http://schemas.microsoft.com/office/powerpoint/2010/main" val="4425286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AB410-39CB-E482-C522-9028B1EA1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B8014-642F-1C6D-EA4C-68D642CCE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8817F-639A-AE06-94DF-3A60E864E35A}"/>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021A97BA-D4B0-4AF7-C823-545964D4FB6D}"/>
              </a:ext>
            </a:extLst>
          </p:cNvPr>
          <p:cNvSpPr>
            <a:spLocks noGrp="1"/>
          </p:cNvSpPr>
          <p:nvPr>
            <p:ph type="sldNum" sz="quarter" idx="5"/>
          </p:nvPr>
        </p:nvSpPr>
        <p:spPr/>
        <p:txBody>
          <a:bodyPr/>
          <a:lstStyle/>
          <a:p>
            <a:fld id="{BB219BC2-9373-457C-B807-F60424C09D44}" type="slidenum">
              <a:rPr lang="en-GB" smtClean="0"/>
              <a:t>278</a:t>
            </a:fld>
            <a:endParaRPr lang="en-GB"/>
          </a:p>
        </p:txBody>
      </p:sp>
    </p:spTree>
    <p:extLst>
      <p:ext uri="{BB962C8B-B14F-4D97-AF65-F5344CB8AC3E}">
        <p14:creationId xmlns:p14="http://schemas.microsoft.com/office/powerpoint/2010/main" val="3000587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00e5709d26_2_71: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spcBef>
                <a:spcPts val="0"/>
              </a:spcBef>
              <a:spcAft>
                <a:spcPts val="0"/>
              </a:spcAft>
              <a:buNone/>
            </a:pPr>
            <a:endParaRPr/>
          </a:p>
        </p:txBody>
      </p:sp>
      <p:sp>
        <p:nvSpPr>
          <p:cNvPr id="126" name="Google Shape;126;g200e5709d26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9908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EA6EC-9313-6F17-1ED2-D34FAE62C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5EFC4-D44C-2458-0A57-64D7DD3D0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5BF83-1B46-0987-9647-634F5A156A65}"/>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F0ED7486-104E-FA68-15FD-750C3DF21F28}"/>
              </a:ext>
            </a:extLst>
          </p:cNvPr>
          <p:cNvSpPr>
            <a:spLocks noGrp="1"/>
          </p:cNvSpPr>
          <p:nvPr>
            <p:ph type="sldNum" sz="quarter" idx="5"/>
          </p:nvPr>
        </p:nvSpPr>
        <p:spPr/>
        <p:txBody>
          <a:bodyPr/>
          <a:lstStyle/>
          <a:p>
            <a:fld id="{BB219BC2-9373-457C-B807-F60424C09D44}" type="slidenum">
              <a:rPr lang="en-GB" smtClean="0"/>
              <a:t>279</a:t>
            </a:fld>
            <a:endParaRPr lang="en-GB"/>
          </a:p>
        </p:txBody>
      </p:sp>
    </p:spTree>
    <p:extLst>
      <p:ext uri="{BB962C8B-B14F-4D97-AF65-F5344CB8AC3E}">
        <p14:creationId xmlns:p14="http://schemas.microsoft.com/office/powerpoint/2010/main" val="2627040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C960-F264-B576-67FF-F45156381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6E4D4-593D-3B76-579B-4658DD0A9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839FD-037C-D408-C331-78E47817730D}"/>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C9DE91B9-7159-27CD-3759-E6F865BA1418}"/>
              </a:ext>
            </a:extLst>
          </p:cNvPr>
          <p:cNvSpPr>
            <a:spLocks noGrp="1"/>
          </p:cNvSpPr>
          <p:nvPr>
            <p:ph type="sldNum" sz="quarter" idx="5"/>
          </p:nvPr>
        </p:nvSpPr>
        <p:spPr/>
        <p:txBody>
          <a:bodyPr/>
          <a:lstStyle/>
          <a:p>
            <a:fld id="{BB219BC2-9373-457C-B807-F60424C09D44}" type="slidenum">
              <a:rPr lang="en-GB" smtClean="0"/>
              <a:t>280</a:t>
            </a:fld>
            <a:endParaRPr lang="en-GB"/>
          </a:p>
        </p:txBody>
      </p:sp>
    </p:spTree>
    <p:extLst>
      <p:ext uri="{BB962C8B-B14F-4D97-AF65-F5344CB8AC3E}">
        <p14:creationId xmlns:p14="http://schemas.microsoft.com/office/powerpoint/2010/main" val="37375551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34A9-0C5D-5FE6-AD6B-F84020AF7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A1FB3-A921-1CAC-DE4B-866793454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83EBC-C7F7-4901-95B3-76AAFB63562B}"/>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83F18919-8DC7-76D4-0CB2-6B186C1D7BD3}"/>
              </a:ext>
            </a:extLst>
          </p:cNvPr>
          <p:cNvSpPr>
            <a:spLocks noGrp="1"/>
          </p:cNvSpPr>
          <p:nvPr>
            <p:ph type="sldNum" sz="quarter" idx="5"/>
          </p:nvPr>
        </p:nvSpPr>
        <p:spPr/>
        <p:txBody>
          <a:bodyPr/>
          <a:lstStyle/>
          <a:p>
            <a:fld id="{BB219BC2-9373-457C-B807-F60424C09D44}" type="slidenum">
              <a:rPr lang="en-GB" smtClean="0"/>
              <a:t>281</a:t>
            </a:fld>
            <a:endParaRPr lang="en-GB"/>
          </a:p>
        </p:txBody>
      </p:sp>
    </p:spTree>
    <p:extLst>
      <p:ext uri="{BB962C8B-B14F-4D97-AF65-F5344CB8AC3E}">
        <p14:creationId xmlns:p14="http://schemas.microsoft.com/office/powerpoint/2010/main" val="7721995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0609-E34A-67F7-8163-C10E9957A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56037-7D9D-8619-3EFE-D0724AD33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20533-5C98-6FE8-4D44-6EEAE6F4A49C}"/>
              </a:ext>
            </a:extLst>
          </p:cNvPr>
          <p:cNvSpPr>
            <a:spLocks noGrp="1"/>
          </p:cNvSpPr>
          <p:nvPr>
            <p:ph type="body" idx="1"/>
          </p:nvPr>
        </p:nvSpPr>
        <p:spPr/>
        <p:txBody>
          <a:bodyPr/>
          <a:lstStyle/>
          <a:p>
            <a:pPr>
              <a:lnSpc>
                <a:spcPct val="115000"/>
              </a:lnSpc>
              <a:spcAft>
                <a:spcPts val="800"/>
              </a:spcAft>
            </a:pPr>
            <a:endParaRPr lang="en-GB" sz="1800" kern="100"/>
          </a:p>
        </p:txBody>
      </p:sp>
      <p:sp>
        <p:nvSpPr>
          <p:cNvPr id="4" name="Slide Number Placeholder 3">
            <a:extLst>
              <a:ext uri="{FF2B5EF4-FFF2-40B4-BE49-F238E27FC236}">
                <a16:creationId xmlns:a16="http://schemas.microsoft.com/office/drawing/2014/main" id="{21CA03F8-F682-55F6-E4B2-03D791CF448A}"/>
              </a:ext>
            </a:extLst>
          </p:cNvPr>
          <p:cNvSpPr>
            <a:spLocks noGrp="1"/>
          </p:cNvSpPr>
          <p:nvPr>
            <p:ph type="sldNum" sz="quarter" idx="5"/>
          </p:nvPr>
        </p:nvSpPr>
        <p:spPr/>
        <p:txBody>
          <a:bodyPr/>
          <a:lstStyle/>
          <a:p>
            <a:fld id="{BB219BC2-9373-457C-B807-F60424C09D44}" type="slidenum">
              <a:rPr lang="en-GB" smtClean="0"/>
              <a:t>282</a:t>
            </a:fld>
            <a:endParaRPr lang="en-GB"/>
          </a:p>
        </p:txBody>
      </p:sp>
    </p:spTree>
    <p:extLst>
      <p:ext uri="{BB962C8B-B14F-4D97-AF65-F5344CB8AC3E}">
        <p14:creationId xmlns:p14="http://schemas.microsoft.com/office/powerpoint/2010/main" val="33987654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00e5709d26_2_45:notes"/>
          <p:cNvSpPr txBox="1">
            <a:spLocks noGrp="1"/>
          </p:cNvSpPr>
          <p:nvPr>
            <p:ph type="body" idx="1"/>
          </p:nvPr>
        </p:nvSpPr>
        <p:spPr>
          <a:xfrm>
            <a:off x="685315" y="4400596"/>
            <a:ext cx="5487370" cy="3600219"/>
          </a:xfrm>
          <a:prstGeom prst="rect">
            <a:avLst/>
          </a:prstGeom>
        </p:spPr>
        <p:txBody>
          <a:bodyPr spcFirstLastPara="1" wrap="square" lIns="86175" tIns="86175" rIns="86175" bIns="86175" anchor="t" anchorCtr="0">
            <a:noAutofit/>
          </a:bodyPr>
          <a:lstStyle/>
          <a:p>
            <a:pPr marL="0" lvl="0" indent="0" algn="l" rtl="0">
              <a:lnSpc>
                <a:spcPct val="115000"/>
              </a:lnSpc>
              <a:spcBef>
                <a:spcPts val="1000"/>
              </a:spcBef>
              <a:spcAft>
                <a:spcPts val="1000"/>
              </a:spcAft>
              <a:buNone/>
            </a:pPr>
            <a:endParaRPr lang="en-US" sz="1100" b="1">
              <a:solidFill>
                <a:srgbClr val="222222"/>
              </a:solidFill>
              <a:highlight>
                <a:srgbClr val="FFFFFF"/>
              </a:highlight>
              <a:latin typeface="Arial" panose="020B0604020202020204"/>
              <a:ea typeface="Arial" panose="020B0604020202020204"/>
              <a:cs typeface="Arial" panose="020B0604020202020204"/>
              <a:sym typeface="Arial" panose="020B0604020202020204"/>
            </a:endParaRPr>
          </a:p>
        </p:txBody>
      </p:sp>
      <p:sp>
        <p:nvSpPr>
          <p:cNvPr id="97" name="Google Shape;97;g200e5709d26_2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A82E-3B6B-27FD-54C1-7B7A884626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E75FDD-CBA5-7420-034C-EF2FACD562F7}"/>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86402711-5B7F-DFE0-4450-D897DFB5A03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520755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6CBCA-BE50-A28A-A72A-1515F84EF6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8FDC1B7-3A1B-265E-A947-FFAA8AA1EDDB}"/>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6700F3E3-A22A-3687-9DB4-A4A592D5A9C6}"/>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344069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BD76-26C2-3767-372A-FD8EF61B4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DB11-731C-2F58-C639-3D3FAB207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BCEE7-3676-36D0-5A0B-8A3EAE11D15D}"/>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20D653C1-9043-9429-DA1F-FA0B3C010B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287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840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289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50FAAA6-3744-4076-A017-146DB96386C1}"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t>290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 Id="rId5" Type="http://schemas.microsoft.com/office/2007/relationships/hdphoto" Target="../media/hdphoto1.wdp"/><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 Id="rId5" Type="http://schemas.microsoft.com/office/2007/relationships/hdphoto" Target="../media/hdphoto1.wdp"/><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5" Type="http://schemas.microsoft.com/office/2007/relationships/hdphoto" Target="../media/hdphoto1.wdp"/><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1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s/slid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5.xml"/><Relationship Id="rId5" Type="http://schemas.microsoft.com/office/2007/relationships/hdphoto" Target="../media/hdphoto1.wdp"/><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6.xml"/><Relationship Id="rId5" Type="http://schemas.microsoft.com/office/2007/relationships/hdphoto" Target="../media/hdphoto1.wdp"/><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6.xml"/><Relationship Id="rId5" Type="http://schemas.microsoft.com/office/2007/relationships/hdphoto" Target="../media/hdphoto1.wdp"/><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101692" y="146785"/>
            <a:ext cx="747353" cy="227732"/>
          </a:xfrm>
          <a:prstGeom prst="rect">
            <a:avLst/>
          </a:prstGeom>
        </p:spPr>
      </p:pic>
      <p:pic>
        <p:nvPicPr>
          <p:cNvPr id="17" name="bg object 17"/>
          <p:cNvPicPr/>
          <p:nvPr/>
        </p:nvPicPr>
        <p:blipFill>
          <a:blip r:embed="rId3" cstate="print"/>
          <a:stretch>
            <a:fillRect/>
          </a:stretch>
        </p:blipFill>
        <p:spPr>
          <a:xfrm>
            <a:off x="7923840" y="4593608"/>
            <a:ext cx="660026" cy="333482"/>
          </a:xfrm>
          <a:prstGeom prst="rect">
            <a:avLst/>
          </a:prstGeom>
        </p:spPr>
      </p:pic>
      <p:pic>
        <p:nvPicPr>
          <p:cNvPr id="18" name="bg object 18"/>
          <p:cNvPicPr/>
          <p:nvPr/>
        </p:nvPicPr>
        <p:blipFill>
          <a:blip r:embed="rId4" cstate="print"/>
          <a:stretch>
            <a:fillRect/>
          </a:stretch>
        </p:blipFill>
        <p:spPr>
          <a:xfrm>
            <a:off x="0" y="0"/>
            <a:ext cx="9144000" cy="51435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05584190-F261-27D2-2E39-7545A36AA1DC}"/>
              </a:ext>
            </a:extLst>
          </p:cNvPr>
          <p:cNvPicPr/>
          <p:nvPr userDrawn="1"/>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49341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9"/>
        <p:cNvGrpSpPr/>
        <p:nvPr/>
      </p:nvGrpSpPr>
      <p:grpSpPr>
        <a:xfrm>
          <a:off x="0" y="0"/>
          <a:ext cx="0" cy="0"/>
          <a:chOff x="0" y="0"/>
          <a:chExt cx="0" cy="0"/>
        </a:xfrm>
      </p:grpSpPr>
      <p:sp>
        <p:nvSpPr>
          <p:cNvPr id="80" name="Google Shape;80;p17"/>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lvl="0" indent="-330200" algn="l">
              <a:lnSpc>
                <a:spcPct val="100000"/>
              </a:lnSpc>
              <a:spcBef>
                <a:spcPts val="1200"/>
              </a:spcBef>
              <a:spcAft>
                <a:spcPts val="0"/>
              </a:spcAft>
              <a:buClr>
                <a:srgbClr val="FF9900"/>
              </a:buClr>
              <a:buSzPts val="1600"/>
              <a:buChar char="•"/>
              <a:defRPr>
                <a:solidFill>
                  <a:schemeClr val="accent1"/>
                </a:solidFill>
              </a:defRPr>
            </a:lvl1pPr>
            <a:lvl2pPr marL="914400" lvl="1" indent="-317500" algn="l">
              <a:lnSpc>
                <a:spcPct val="100000"/>
              </a:lnSpc>
              <a:spcBef>
                <a:spcPts val="300"/>
              </a:spcBef>
              <a:spcAft>
                <a:spcPts val="0"/>
              </a:spcAft>
              <a:buClr>
                <a:srgbClr val="FF9900"/>
              </a:buClr>
              <a:buSzPts val="1400"/>
              <a:buChar char="–"/>
              <a:defRPr>
                <a:solidFill>
                  <a:schemeClr val="accent1"/>
                </a:solidFill>
              </a:defRPr>
            </a:lvl2pPr>
            <a:lvl3pPr marL="1371600" lvl="2" indent="-304800" algn="l">
              <a:lnSpc>
                <a:spcPct val="100000"/>
              </a:lnSpc>
              <a:spcBef>
                <a:spcPts val="300"/>
              </a:spcBef>
              <a:spcAft>
                <a:spcPts val="0"/>
              </a:spcAft>
              <a:buClr>
                <a:srgbClr val="FF9900"/>
              </a:buClr>
              <a:buSzPts val="1200"/>
              <a:buChar char="•"/>
              <a:defRPr>
                <a:solidFill>
                  <a:schemeClr val="accent1"/>
                </a:solidFill>
              </a:defRPr>
            </a:lvl3pPr>
            <a:lvl4pPr marL="1828800" lvl="3" indent="-292100" algn="l">
              <a:lnSpc>
                <a:spcPct val="100000"/>
              </a:lnSpc>
              <a:spcBef>
                <a:spcPts val="300"/>
              </a:spcBef>
              <a:spcAft>
                <a:spcPts val="0"/>
              </a:spcAft>
              <a:buSzPts val="1000"/>
              <a:buChar char="–"/>
              <a:defRPr/>
            </a:lvl4pPr>
            <a:lvl5pPr marL="2286000" lvl="4" indent="-279400" algn="l">
              <a:lnSpc>
                <a:spcPct val="100000"/>
              </a:lnSpc>
              <a:spcBef>
                <a:spcPts val="300"/>
              </a:spcBef>
              <a:spcAft>
                <a:spcPts val="0"/>
              </a:spcAft>
              <a:buSzPts val="8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81" name="Google Shape;81;p17"/>
          <p:cNvSpPr txBox="1">
            <a:spLocks noGrp="1"/>
          </p:cNvSpPr>
          <p:nvPr>
            <p:ph type="body" idx="2"/>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82" name="Google Shape;82;p17"/>
          <p:cNvSpPr txBox="1">
            <a:spLocks noGrp="1"/>
          </p:cNvSpPr>
          <p:nvPr>
            <p:ph type="body" idx="3"/>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pic>
        <p:nvPicPr>
          <p:cNvPr id="83" name="Google Shape;83;p17"/>
          <p:cNvPicPr preferRelativeResize="0"/>
          <p:nvPr/>
        </p:nvPicPr>
        <p:blipFill rotWithShape="1">
          <a:blip r:embed="rId2">
            <a:alphaModFix/>
          </a:blip>
          <a:srcRect/>
          <a:stretch/>
        </p:blipFill>
        <p:spPr>
          <a:xfrm>
            <a:off x="8180044" y="128566"/>
            <a:ext cx="678567" cy="221484"/>
          </a:xfrm>
          <a:prstGeom prst="rect">
            <a:avLst/>
          </a:prstGeom>
          <a:noFill/>
          <a:ln>
            <a:noFill/>
          </a:ln>
        </p:spPr>
      </p:pic>
      <p:sp>
        <p:nvSpPr>
          <p:cNvPr id="84" name="Google Shape;84;p17"/>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85" name="Google Shape;85;p17"/>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25337234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6"/>
        <p:cNvGrpSpPr/>
        <p:nvPr/>
      </p:nvGrpSpPr>
      <p:grpSpPr>
        <a:xfrm>
          <a:off x="0" y="0"/>
          <a:ext cx="0" cy="0"/>
          <a:chOff x="0" y="0"/>
          <a:chExt cx="0" cy="0"/>
        </a:xfrm>
      </p:grpSpPr>
      <p:sp>
        <p:nvSpPr>
          <p:cNvPr id="87" name="Google Shape;87;p18"/>
          <p:cNvSpPr txBox="1">
            <a:spLocks noGrp="1"/>
          </p:cNvSpPr>
          <p:nvPr>
            <p:ph type="body" idx="1"/>
          </p:nvPr>
        </p:nvSpPr>
        <p:spPr>
          <a:xfrm>
            <a:off x="409904" y="923113"/>
            <a:ext cx="8261130" cy="1440299"/>
          </a:xfrm>
          <a:prstGeom prst="rect">
            <a:avLst/>
          </a:prstGeom>
          <a:noFill/>
          <a:ln>
            <a:noFill/>
          </a:ln>
        </p:spPr>
        <p:txBody>
          <a:bodyPr spcFirstLastPara="1" wrap="square" lIns="0" tIns="0" rIns="91425" bIns="45700" anchor="t" anchorCtr="0">
            <a:noAutofit/>
          </a:bodyPr>
          <a:lstStyle>
            <a:lvl1pPr marL="457200" lvl="0" indent="-330200" algn="l">
              <a:lnSpc>
                <a:spcPct val="100000"/>
              </a:lnSpc>
              <a:spcBef>
                <a:spcPts val="900"/>
              </a:spcBef>
              <a:spcAft>
                <a:spcPts val="0"/>
              </a:spcAft>
              <a:buSzPts val="1600"/>
              <a:buFont typeface="Arial"/>
              <a:buChar char="•"/>
              <a:defRPr sz="1650" b="0" i="0">
                <a:latin typeface="Calibri"/>
                <a:ea typeface="Calibri"/>
                <a:cs typeface="Calibri"/>
                <a:sym typeface="Calibri"/>
              </a:defRPr>
            </a:lvl1pPr>
            <a:lvl2pPr marL="914400" lvl="1" indent="-317500" algn="l">
              <a:lnSpc>
                <a:spcPct val="100000"/>
              </a:lnSpc>
              <a:spcBef>
                <a:spcPts val="0"/>
              </a:spcBef>
              <a:spcAft>
                <a:spcPts val="0"/>
              </a:spcAft>
              <a:buSzPts val="1400"/>
              <a:buFont typeface="Arimo"/>
              <a:buChar char="−"/>
              <a:defRPr sz="1650" b="0" i="0">
                <a:latin typeface="Calibri"/>
                <a:ea typeface="Calibri"/>
                <a:cs typeface="Calibri"/>
                <a:sym typeface="Calibri"/>
              </a:defRPr>
            </a:lvl2pPr>
            <a:lvl3pPr marL="1371600" lvl="2" indent="-304800" algn="l">
              <a:lnSpc>
                <a:spcPct val="100000"/>
              </a:lnSpc>
              <a:spcBef>
                <a:spcPts val="0"/>
              </a:spcBef>
              <a:spcAft>
                <a:spcPts val="0"/>
              </a:spcAft>
              <a:buSzPts val="1200"/>
              <a:buFont typeface="Arimo"/>
              <a:buChar char="−"/>
              <a:defRPr sz="1650" b="0" i="0">
                <a:latin typeface="Calibri"/>
                <a:ea typeface="Calibri"/>
                <a:cs typeface="Calibri"/>
                <a:sym typeface="Calibri"/>
              </a:defRPr>
            </a:lvl3pPr>
            <a:lvl4pPr marL="1828800" lvl="3" indent="-292100" algn="l">
              <a:lnSpc>
                <a:spcPct val="100000"/>
              </a:lnSpc>
              <a:spcBef>
                <a:spcPts val="0"/>
              </a:spcBef>
              <a:spcAft>
                <a:spcPts val="0"/>
              </a:spcAft>
              <a:buSzPts val="1000"/>
              <a:buFont typeface="Arimo"/>
              <a:buChar char="−"/>
              <a:defRPr sz="1650" b="0" i="0">
                <a:latin typeface="Calibri"/>
                <a:ea typeface="Calibri"/>
                <a:cs typeface="Calibri"/>
                <a:sym typeface="Calibri"/>
              </a:defRPr>
            </a:lvl4pPr>
            <a:lvl5pPr marL="2286000" lvl="4" indent="-279400" algn="l">
              <a:lnSpc>
                <a:spcPct val="100000"/>
              </a:lnSpc>
              <a:spcBef>
                <a:spcPts val="0"/>
              </a:spcBef>
              <a:spcAft>
                <a:spcPts val="0"/>
              </a:spcAft>
              <a:buSzPts val="800"/>
              <a:buFont typeface="Arimo"/>
              <a:buChar char="−"/>
              <a:defRPr sz="1650" b="0" i="0">
                <a:latin typeface="Calibri"/>
                <a:ea typeface="Calibri"/>
                <a:cs typeface="Calibri"/>
                <a:sym typeface="Calibri"/>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88" name="Google Shape;88;p18"/>
          <p:cNvSpPr/>
          <p:nvPr/>
        </p:nvSpPr>
        <p:spPr>
          <a:xfrm rot="10800000">
            <a:off x="0" y="245853"/>
            <a:ext cx="9144000" cy="541492"/>
          </a:xfrm>
          <a:prstGeom prst="rect">
            <a:avLst/>
          </a:prstGeom>
          <a:solidFill>
            <a:srgbClr val="0052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384961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6531021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90"/>
        <p:cNvGrpSpPr/>
        <p:nvPr/>
      </p:nvGrpSpPr>
      <p:grpSpPr>
        <a:xfrm>
          <a:off x="0" y="0"/>
          <a:ext cx="0" cy="0"/>
          <a:chOff x="0" y="0"/>
          <a:chExt cx="0" cy="0"/>
        </a:xfrm>
      </p:grpSpPr>
      <p:sp>
        <p:nvSpPr>
          <p:cNvPr id="91" name="Google Shape;91;p20"/>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lvl="0" indent="-330200" algn="l">
              <a:lnSpc>
                <a:spcPct val="100000"/>
              </a:lnSpc>
              <a:spcBef>
                <a:spcPts val="1200"/>
              </a:spcBef>
              <a:spcAft>
                <a:spcPts val="0"/>
              </a:spcAft>
              <a:buClr>
                <a:srgbClr val="FF9900"/>
              </a:buClr>
              <a:buSzPts val="1600"/>
              <a:buChar char="•"/>
              <a:defRPr>
                <a:solidFill>
                  <a:schemeClr val="accent1"/>
                </a:solidFill>
              </a:defRPr>
            </a:lvl1pPr>
            <a:lvl2pPr marL="914400" lvl="1" indent="-317500" algn="l">
              <a:lnSpc>
                <a:spcPct val="100000"/>
              </a:lnSpc>
              <a:spcBef>
                <a:spcPts val="300"/>
              </a:spcBef>
              <a:spcAft>
                <a:spcPts val="0"/>
              </a:spcAft>
              <a:buClr>
                <a:srgbClr val="FF9900"/>
              </a:buClr>
              <a:buSzPts val="1400"/>
              <a:buChar char="–"/>
              <a:defRPr>
                <a:solidFill>
                  <a:schemeClr val="accent1"/>
                </a:solidFill>
              </a:defRPr>
            </a:lvl2pPr>
            <a:lvl3pPr marL="1371600" lvl="2" indent="-304800" algn="l">
              <a:lnSpc>
                <a:spcPct val="100000"/>
              </a:lnSpc>
              <a:spcBef>
                <a:spcPts val="300"/>
              </a:spcBef>
              <a:spcAft>
                <a:spcPts val="0"/>
              </a:spcAft>
              <a:buClr>
                <a:srgbClr val="FF9900"/>
              </a:buClr>
              <a:buSzPts val="1200"/>
              <a:buChar char="•"/>
              <a:defRPr>
                <a:solidFill>
                  <a:schemeClr val="accent1"/>
                </a:solidFill>
              </a:defRPr>
            </a:lvl3pPr>
            <a:lvl4pPr marL="1828800" lvl="3" indent="-292100" algn="l">
              <a:lnSpc>
                <a:spcPct val="100000"/>
              </a:lnSpc>
              <a:spcBef>
                <a:spcPts val="300"/>
              </a:spcBef>
              <a:spcAft>
                <a:spcPts val="0"/>
              </a:spcAft>
              <a:buSzPts val="1000"/>
              <a:buChar char="–"/>
              <a:defRPr/>
            </a:lvl4pPr>
            <a:lvl5pPr marL="2286000" lvl="4" indent="-279400" algn="l">
              <a:lnSpc>
                <a:spcPct val="100000"/>
              </a:lnSpc>
              <a:spcBef>
                <a:spcPts val="300"/>
              </a:spcBef>
              <a:spcAft>
                <a:spcPts val="0"/>
              </a:spcAft>
              <a:buSzPts val="8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92" name="Google Shape;92;p20"/>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93" name="Google Shape;93;p20"/>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94" name="Google Shape;94;p20"/>
          <p:cNvSpPr/>
          <p:nvPr/>
        </p:nvSpPr>
        <p:spPr>
          <a:xfrm>
            <a:off x="0" y="658528"/>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20"/>
          <p:cNvSpPr/>
          <p:nvPr/>
        </p:nvSpPr>
        <p:spPr>
          <a:xfrm>
            <a:off x="0" y="724218"/>
            <a:ext cx="9144000" cy="3428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6" name="Google Shape;96;p20"/>
          <p:cNvPicPr preferRelativeResize="0"/>
          <p:nvPr/>
        </p:nvPicPr>
        <p:blipFill rotWithShape="1">
          <a:blip r:embed="rId2">
            <a:alphaModFix/>
          </a:blip>
          <a:srcRect/>
          <a:stretch/>
        </p:blipFill>
        <p:spPr>
          <a:xfrm>
            <a:off x="8180045" y="128566"/>
            <a:ext cx="678567" cy="221484"/>
          </a:xfrm>
          <a:prstGeom prst="rect">
            <a:avLst/>
          </a:prstGeom>
          <a:noFill/>
          <a:ln>
            <a:noFill/>
          </a:ln>
        </p:spPr>
      </p:pic>
      <p:sp>
        <p:nvSpPr>
          <p:cNvPr id="97" name="Google Shape;97;p20"/>
          <p:cNvSpPr txBox="1">
            <a:spLocks noGrp="1"/>
          </p:cNvSpPr>
          <p:nvPr>
            <p:ph type="title"/>
          </p:nvPr>
        </p:nvSpPr>
        <p:spPr>
          <a:xfrm>
            <a:off x="145542" y="108233"/>
            <a:ext cx="8496300" cy="428406"/>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98" name="Google Shape;98;p20"/>
          <p:cNvPicPr preferRelativeResize="0"/>
          <p:nvPr/>
        </p:nvPicPr>
        <p:blipFill rotWithShape="1">
          <a:blip r:embed="rId3">
            <a:alphaModFix/>
          </a:blip>
          <a:srcRect/>
          <a:stretch/>
        </p:blipFill>
        <p:spPr>
          <a:xfrm>
            <a:off x="7286547" y="4622961"/>
            <a:ext cx="1786995" cy="483584"/>
          </a:xfrm>
          <a:prstGeom prst="rect">
            <a:avLst/>
          </a:prstGeom>
          <a:noFill/>
          <a:ln>
            <a:noFill/>
          </a:ln>
        </p:spPr>
      </p:pic>
      <p:pic>
        <p:nvPicPr>
          <p:cNvPr id="2" name="bg object 17">
            <a:extLst>
              <a:ext uri="{FF2B5EF4-FFF2-40B4-BE49-F238E27FC236}">
                <a16:creationId xmlns:a16="http://schemas.microsoft.com/office/drawing/2014/main" id="{AA2C7945-CAEF-B2EE-617E-9AD59E77A52B}"/>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38878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5FA3-FAA8-323D-BB85-11C974CBAF61}"/>
              </a:ext>
            </a:extLst>
          </p:cNvPr>
          <p:cNvSpPr>
            <a:spLocks noGrp="1"/>
          </p:cNvSpPr>
          <p:nvPr>
            <p:ph type="title"/>
          </p:nvPr>
        </p:nvSpPr>
        <p:spPr/>
        <p:txBody>
          <a:bodyPr/>
          <a:lstStyle/>
          <a:p>
            <a:r>
              <a:rPr lang="en-US"/>
              <a:t>Click to edit Master title style</a:t>
            </a:r>
            <a:endParaRPr lang="en-SG"/>
          </a:p>
        </p:txBody>
      </p:sp>
    </p:spTree>
    <p:extLst>
      <p:ext uri="{BB962C8B-B14F-4D97-AF65-F5344CB8AC3E}">
        <p14:creationId xmlns:p14="http://schemas.microsoft.com/office/powerpoint/2010/main" val="3365553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632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9"/>
        <p:cNvGrpSpPr/>
        <p:nvPr/>
      </p:nvGrpSpPr>
      <p:grpSpPr>
        <a:xfrm>
          <a:off x="0" y="0"/>
          <a:ext cx="0" cy="0"/>
          <a:chOff x="0" y="0"/>
          <a:chExt cx="0" cy="0"/>
        </a:xfrm>
      </p:grpSpPr>
      <p:sp>
        <p:nvSpPr>
          <p:cNvPr id="100" name="Google Shape;100;p21"/>
          <p:cNvSpPr/>
          <p:nvPr/>
        </p:nvSpPr>
        <p:spPr>
          <a:xfrm>
            <a:off x="0" y="2041638"/>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1" name="Google Shape;101;p21"/>
          <p:cNvSpPr txBox="1">
            <a:spLocks noGrp="1"/>
          </p:cNvSpPr>
          <p:nvPr>
            <p:ph type="subTitle" idx="1"/>
          </p:nvPr>
        </p:nvSpPr>
        <p:spPr>
          <a:xfrm>
            <a:off x="212834" y="3294256"/>
            <a:ext cx="8734097" cy="890588"/>
          </a:xfrm>
          <a:prstGeom prst="rect">
            <a:avLst/>
          </a:prstGeom>
          <a:noFill/>
          <a:ln>
            <a:noFill/>
          </a:ln>
        </p:spPr>
        <p:txBody>
          <a:bodyPr spcFirstLastPara="1" wrap="square" lIns="0" tIns="0" rIns="91425" bIns="45700" anchor="ctr" anchorCtr="0">
            <a:noAutofit/>
          </a:bodyPr>
          <a:lstStyle>
            <a:lvl1pPr lvl="0" algn="ctr">
              <a:lnSpc>
                <a:spcPct val="100000"/>
              </a:lnSpc>
              <a:spcBef>
                <a:spcPts val="1200"/>
              </a:spcBef>
              <a:spcAft>
                <a:spcPts val="0"/>
              </a:spcAft>
              <a:buSzPts val="1600"/>
              <a:buNone/>
              <a:defRPr sz="1600">
                <a:solidFill>
                  <a:schemeClr val="accent3"/>
                </a:solidFill>
              </a:defRPr>
            </a:lvl1pPr>
            <a:lvl2pPr lvl="1" algn="ctr">
              <a:lnSpc>
                <a:spcPct val="100000"/>
              </a:lnSpc>
              <a:spcBef>
                <a:spcPts val="300"/>
              </a:spcBef>
              <a:spcAft>
                <a:spcPts val="0"/>
              </a:spcAft>
              <a:buSzPts val="1400"/>
              <a:buNone/>
              <a:defRPr>
                <a:solidFill>
                  <a:srgbClr val="909090"/>
                </a:solidFill>
              </a:defRPr>
            </a:lvl2pPr>
            <a:lvl3pPr lvl="2" algn="ctr">
              <a:lnSpc>
                <a:spcPct val="100000"/>
              </a:lnSpc>
              <a:spcBef>
                <a:spcPts val="300"/>
              </a:spcBef>
              <a:spcAft>
                <a:spcPts val="0"/>
              </a:spcAft>
              <a:buSzPts val="1200"/>
              <a:buNone/>
              <a:defRPr>
                <a:solidFill>
                  <a:srgbClr val="909090"/>
                </a:solidFill>
              </a:defRPr>
            </a:lvl3pPr>
            <a:lvl4pPr lvl="3" algn="ctr">
              <a:lnSpc>
                <a:spcPct val="100000"/>
              </a:lnSpc>
              <a:spcBef>
                <a:spcPts val="300"/>
              </a:spcBef>
              <a:spcAft>
                <a:spcPts val="0"/>
              </a:spcAft>
              <a:buSzPts val="1000"/>
              <a:buNone/>
              <a:defRPr>
                <a:solidFill>
                  <a:srgbClr val="909090"/>
                </a:solidFill>
              </a:defRPr>
            </a:lvl4pPr>
            <a:lvl5pPr lvl="4" algn="ctr">
              <a:lnSpc>
                <a:spcPct val="100000"/>
              </a:lnSpc>
              <a:spcBef>
                <a:spcPts val="300"/>
              </a:spcBef>
              <a:spcAft>
                <a:spcPts val="0"/>
              </a:spcAft>
              <a:buSzPts val="800"/>
              <a:buNone/>
              <a:defRPr>
                <a:solidFill>
                  <a:srgbClr val="909090"/>
                </a:solidFill>
              </a:defRPr>
            </a:lvl5pPr>
            <a:lvl6pPr lvl="5" algn="ctr">
              <a:lnSpc>
                <a:spcPct val="100000"/>
              </a:lnSpc>
              <a:spcBef>
                <a:spcPts val="300"/>
              </a:spcBef>
              <a:spcAft>
                <a:spcPts val="0"/>
              </a:spcAft>
              <a:buClr>
                <a:srgbClr val="909090"/>
              </a:buClr>
              <a:buSzPts val="1500"/>
              <a:buNone/>
              <a:defRPr>
                <a:solidFill>
                  <a:srgbClr val="909090"/>
                </a:solidFill>
              </a:defRPr>
            </a:lvl6pPr>
            <a:lvl7pPr lvl="6" algn="ctr">
              <a:lnSpc>
                <a:spcPct val="100000"/>
              </a:lnSpc>
              <a:spcBef>
                <a:spcPts val="300"/>
              </a:spcBef>
              <a:spcAft>
                <a:spcPts val="0"/>
              </a:spcAft>
              <a:buClr>
                <a:srgbClr val="909090"/>
              </a:buClr>
              <a:buSzPts val="1500"/>
              <a:buNone/>
              <a:defRPr>
                <a:solidFill>
                  <a:srgbClr val="909090"/>
                </a:solidFill>
              </a:defRPr>
            </a:lvl7pPr>
            <a:lvl8pPr lvl="7" algn="ctr">
              <a:lnSpc>
                <a:spcPct val="100000"/>
              </a:lnSpc>
              <a:spcBef>
                <a:spcPts val="300"/>
              </a:spcBef>
              <a:spcAft>
                <a:spcPts val="0"/>
              </a:spcAft>
              <a:buClr>
                <a:srgbClr val="909090"/>
              </a:buClr>
              <a:buSzPts val="1500"/>
              <a:buNone/>
              <a:defRPr>
                <a:solidFill>
                  <a:srgbClr val="909090"/>
                </a:solidFill>
              </a:defRPr>
            </a:lvl8pPr>
            <a:lvl9pPr lvl="8" algn="ctr">
              <a:lnSpc>
                <a:spcPct val="100000"/>
              </a:lnSpc>
              <a:spcBef>
                <a:spcPts val="300"/>
              </a:spcBef>
              <a:spcAft>
                <a:spcPts val="0"/>
              </a:spcAft>
              <a:buClr>
                <a:srgbClr val="909090"/>
              </a:buClr>
              <a:buSzPts val="1500"/>
              <a:buNone/>
              <a:defRPr>
                <a:solidFill>
                  <a:srgbClr val="909090"/>
                </a:solidFill>
              </a:defRPr>
            </a:lvl9pPr>
          </a:lstStyle>
          <a:p>
            <a:endParaRPr/>
          </a:p>
        </p:txBody>
      </p:sp>
      <p:sp>
        <p:nvSpPr>
          <p:cNvPr id="102" name="Google Shape;102;p21"/>
          <p:cNvSpPr txBox="1">
            <a:spLocks noGrp="1"/>
          </p:cNvSpPr>
          <p:nvPr>
            <p:ph type="ctrTitle"/>
          </p:nvPr>
        </p:nvSpPr>
        <p:spPr>
          <a:xfrm>
            <a:off x="220718" y="2049940"/>
            <a:ext cx="8726213" cy="1102519"/>
          </a:xfrm>
          <a:prstGeom prst="rect">
            <a:avLst/>
          </a:prstGeom>
          <a:noFill/>
          <a:ln>
            <a:noFill/>
          </a:ln>
        </p:spPr>
        <p:txBody>
          <a:bodyPr spcFirstLastPara="1" wrap="square" lIns="0" tIns="45700" rIns="91425" bIns="0" anchor="ctr" anchorCtr="0">
            <a:noAutofit/>
          </a:bodyPr>
          <a:lstStyle>
            <a:lvl1pPr lvl="0" algn="ctr">
              <a:lnSpc>
                <a:spcPct val="100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21"/>
          <p:cNvPicPr preferRelativeResize="0"/>
          <p:nvPr/>
        </p:nvPicPr>
        <p:blipFill rotWithShape="1">
          <a:blip r:embed="rId2">
            <a:alphaModFix/>
          </a:blip>
          <a:srcRect/>
          <a:stretch/>
        </p:blipFill>
        <p:spPr>
          <a:xfrm>
            <a:off x="3288978" y="1011890"/>
            <a:ext cx="2566045" cy="837557"/>
          </a:xfrm>
          <a:prstGeom prst="rect">
            <a:avLst/>
          </a:prstGeom>
          <a:noFill/>
          <a:ln>
            <a:noFill/>
          </a:ln>
        </p:spPr>
      </p:pic>
      <p:pic>
        <p:nvPicPr>
          <p:cNvPr id="104" name="Google Shape;104;p21"/>
          <p:cNvPicPr preferRelativeResize="0"/>
          <p:nvPr/>
        </p:nvPicPr>
        <p:blipFill rotWithShape="1">
          <a:blip r:embed="rId3">
            <a:alphaModFix/>
          </a:blip>
          <a:srcRect/>
          <a:stretch/>
        </p:blipFill>
        <p:spPr>
          <a:xfrm>
            <a:off x="3958176" y="4298552"/>
            <a:ext cx="1233934" cy="613803"/>
          </a:xfrm>
          <a:prstGeom prst="rect">
            <a:avLst/>
          </a:prstGeom>
          <a:noFill/>
          <a:ln>
            <a:noFill/>
          </a:ln>
        </p:spPr>
      </p:pic>
      <p:pic>
        <p:nvPicPr>
          <p:cNvPr id="2" name="bg object 17">
            <a:extLst>
              <a:ext uri="{FF2B5EF4-FFF2-40B4-BE49-F238E27FC236}">
                <a16:creationId xmlns:a16="http://schemas.microsoft.com/office/drawing/2014/main" id="{7FE1C058-8CCE-B2FA-CA81-B50BFC4AD7EA}"/>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5604576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15D8-38DF-D8F6-9DFE-786551410A70}"/>
              </a:ext>
            </a:extLst>
          </p:cNvPr>
          <p:cNvSpPr>
            <a:spLocks noGrp="1"/>
          </p:cNvSpPr>
          <p:nvPr>
            <p:ph type="ctrTitle"/>
          </p:nvPr>
        </p:nvSpPr>
        <p:spPr>
          <a:xfrm>
            <a:off x="1143000" y="841773"/>
            <a:ext cx="6858000" cy="17907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75D3950F-E109-3A3F-F2D5-536288CE1009}"/>
              </a:ext>
            </a:extLst>
          </p:cNvPr>
          <p:cNvSpPr>
            <a:spLocks noGrp="1"/>
          </p:cNvSpPr>
          <p:nvPr>
            <p:ph type="subTitle" idx="1"/>
          </p:nvPr>
        </p:nvSpPr>
        <p:spPr>
          <a:xfrm>
            <a:off x="1143000" y="2701529"/>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1BB6631-33DA-E675-CBB5-CE198DACA6F5}"/>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CABD617C-B3DB-A76F-AD0B-BE2588A1B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78FD4-C15C-B635-9606-F6C8225F3A1B}"/>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416727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9845-E2B8-66E3-2AFB-658115D9EAC1}"/>
              </a:ext>
            </a:extLst>
          </p:cNvPr>
          <p:cNvSpPr>
            <a:spLocks noGrp="1"/>
          </p:cNvSpPr>
          <p:nvPr>
            <p:ph type="title"/>
          </p:nvPr>
        </p:nvSpPr>
        <p:spPr>
          <a:xfrm>
            <a:off x="628650" y="273844"/>
            <a:ext cx="7886700" cy="99417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0B6F3E-BD0D-4901-BB43-127BCC7C6359}"/>
              </a:ext>
            </a:extLst>
          </p:cNvPr>
          <p:cNvSpPr>
            <a:spLocks noGrp="1"/>
          </p:cNvSpPr>
          <p:nvPr>
            <p:ph idx="1"/>
          </p:nvPr>
        </p:nvSpPr>
        <p:spPr>
          <a:xfrm>
            <a:off x="628650" y="1369219"/>
            <a:ext cx="788670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3B40D9-6BE6-6DC1-6E25-BD3FF9B6C890}"/>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10148D81-6891-0399-E360-0620F3EA8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38BE9-DBFD-B05E-5130-6B5D3114F7B6}"/>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7017316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7D18-9C70-9CDE-2DA2-8A2BCEB0526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31B7DA6-B6DF-DB8E-60E6-9BB71E88ABFB}"/>
              </a:ext>
            </a:extLst>
          </p:cNvPr>
          <p:cNvSpPr>
            <a:spLocks noGrp="1"/>
          </p:cNvSpPr>
          <p:nvPr>
            <p:ph type="body" idx="1"/>
          </p:nvPr>
        </p:nvSpPr>
        <p:spPr>
          <a:xfrm>
            <a:off x="623888" y="3442098"/>
            <a:ext cx="7886700" cy="1125141"/>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773D5B-6416-439A-07B4-B532357223A3}"/>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A5943DE4-5BBF-3108-5068-FDEC8FFE4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9694E-3FB1-C433-54A7-6522CA3BEB1A}"/>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281728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400" b="0"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50823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25FE-90B1-D180-F595-3BAA5E2E36E0}"/>
              </a:ext>
            </a:extLst>
          </p:cNvPr>
          <p:cNvSpPr>
            <a:spLocks noGrp="1"/>
          </p:cNvSpPr>
          <p:nvPr>
            <p:ph type="title"/>
          </p:nvPr>
        </p:nvSpPr>
        <p:spPr>
          <a:xfrm>
            <a:off x="628650" y="273844"/>
            <a:ext cx="7886700" cy="99417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D85237-A4B0-6499-F70F-3202C7F987E8}"/>
              </a:ext>
            </a:extLst>
          </p:cNvPr>
          <p:cNvSpPr>
            <a:spLocks noGrp="1"/>
          </p:cNvSpPr>
          <p:nvPr>
            <p:ph sz="half" idx="1"/>
          </p:nvPr>
        </p:nvSpPr>
        <p:spPr>
          <a:xfrm>
            <a:off x="628650" y="1369219"/>
            <a:ext cx="388620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D9B38C8-03B1-E5E3-5D52-7C80FFFE331C}"/>
              </a:ext>
            </a:extLst>
          </p:cNvPr>
          <p:cNvSpPr>
            <a:spLocks noGrp="1"/>
          </p:cNvSpPr>
          <p:nvPr>
            <p:ph sz="half" idx="2"/>
          </p:nvPr>
        </p:nvSpPr>
        <p:spPr>
          <a:xfrm>
            <a:off x="4629150" y="1369219"/>
            <a:ext cx="3886200" cy="32635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2C7D7-6F8C-64A2-CF12-751A0657576E}"/>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6" name="Footer Placeholder 5">
            <a:extLst>
              <a:ext uri="{FF2B5EF4-FFF2-40B4-BE49-F238E27FC236}">
                <a16:creationId xmlns:a16="http://schemas.microsoft.com/office/drawing/2014/main" id="{7A68F19E-BDC1-BB58-5306-AECCC75B8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C316E-7687-CADD-297A-186340D63231}"/>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762297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2550E-5392-4CEA-58F7-724C03EC7182}"/>
              </a:ext>
            </a:extLst>
          </p:cNvPr>
          <p:cNvSpPr>
            <a:spLocks noGrp="1"/>
          </p:cNvSpPr>
          <p:nvPr>
            <p:ph type="title"/>
          </p:nvPr>
        </p:nvSpPr>
        <p:spPr>
          <a:xfrm>
            <a:off x="629841" y="273844"/>
            <a:ext cx="7886700" cy="99417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2ECFF1-9413-7753-4C45-6A1CF3F4D007}"/>
              </a:ext>
            </a:extLst>
          </p:cNvPr>
          <p:cNvSpPr>
            <a:spLocks noGrp="1"/>
          </p:cNvSpPr>
          <p:nvPr>
            <p:ph type="body" idx="1"/>
          </p:nvPr>
        </p:nvSpPr>
        <p:spPr>
          <a:xfrm>
            <a:off x="629842" y="1260873"/>
            <a:ext cx="386834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661BEFA5-B278-378B-7659-998849E36A31}"/>
              </a:ext>
            </a:extLst>
          </p:cNvPr>
          <p:cNvSpPr>
            <a:spLocks noGrp="1"/>
          </p:cNvSpPr>
          <p:nvPr>
            <p:ph sz="half" idx="2"/>
          </p:nvPr>
        </p:nvSpPr>
        <p:spPr>
          <a:xfrm>
            <a:off x="629842" y="1878807"/>
            <a:ext cx="3868341"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CAD0AA1-2AFE-DBA8-E749-E675B149F039}"/>
              </a:ext>
            </a:extLst>
          </p:cNvPr>
          <p:cNvSpPr>
            <a:spLocks noGrp="1"/>
          </p:cNvSpPr>
          <p:nvPr>
            <p:ph type="body" sz="quarter" idx="3"/>
          </p:nvPr>
        </p:nvSpPr>
        <p:spPr>
          <a:xfrm>
            <a:off x="4629150" y="1260873"/>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F562E0BF-2D04-D34E-9E04-00A35A4A2C4D}"/>
              </a:ext>
            </a:extLst>
          </p:cNvPr>
          <p:cNvSpPr>
            <a:spLocks noGrp="1"/>
          </p:cNvSpPr>
          <p:nvPr>
            <p:ph sz="quarter" idx="4"/>
          </p:nvPr>
        </p:nvSpPr>
        <p:spPr>
          <a:xfrm>
            <a:off x="4629150" y="1878807"/>
            <a:ext cx="3887391" cy="276344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4BC6ECD-6B55-9D0D-B5D1-ECAE24B65CFA}"/>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8" name="Footer Placeholder 7">
            <a:extLst>
              <a:ext uri="{FF2B5EF4-FFF2-40B4-BE49-F238E27FC236}">
                <a16:creationId xmlns:a16="http://schemas.microsoft.com/office/drawing/2014/main" id="{FBB79F04-06C0-2F21-7FBB-1C5E6EC544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C07166-1517-6563-1840-9800689B01DE}"/>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143857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7296-3829-2ADE-03E0-0E96DAFD46C8}"/>
              </a:ext>
            </a:extLst>
          </p:cNvPr>
          <p:cNvSpPr>
            <a:spLocks noGrp="1"/>
          </p:cNvSpPr>
          <p:nvPr>
            <p:ph type="title"/>
          </p:nvPr>
        </p:nvSpPr>
        <p:spPr>
          <a:xfrm>
            <a:off x="628650" y="273844"/>
            <a:ext cx="7886700" cy="99417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4E71F3-B829-6464-9FFA-97933B176ECC}"/>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4" name="Footer Placeholder 3">
            <a:extLst>
              <a:ext uri="{FF2B5EF4-FFF2-40B4-BE49-F238E27FC236}">
                <a16:creationId xmlns:a16="http://schemas.microsoft.com/office/drawing/2014/main" id="{6A918488-433A-B87F-7E5B-3A8E189F5C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237C66-0C9C-2894-75BE-D67D81ED17E9}"/>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622752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FAA5DC-DAF8-F9D9-6244-43548803062E}"/>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3" name="Footer Placeholder 2">
            <a:extLst>
              <a:ext uri="{FF2B5EF4-FFF2-40B4-BE49-F238E27FC236}">
                <a16:creationId xmlns:a16="http://schemas.microsoft.com/office/drawing/2014/main" id="{ADC78099-CD5D-82A9-C867-6ABC2EEE2B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AD9773-731A-682E-C340-9FF531D485C5}"/>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18349970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FEE1-5931-06A6-C029-F5DBF150ABEA}"/>
              </a:ext>
            </a:extLst>
          </p:cNvPr>
          <p:cNvSpPr>
            <a:spLocks noGrp="1"/>
          </p:cNvSpPr>
          <p:nvPr>
            <p:ph type="title"/>
          </p:nvPr>
        </p:nvSpPr>
        <p:spPr>
          <a:xfrm>
            <a:off x="629842" y="342900"/>
            <a:ext cx="2949178" cy="120015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F4763C-1CAA-9DBC-8AA0-50AFE336FA7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9B76EC-DBF9-3F8C-397A-63BAFCA1A093}"/>
              </a:ext>
            </a:extLst>
          </p:cNvPr>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61188F-DE7B-0BFF-2E8F-21E7A7D15698}"/>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6" name="Footer Placeholder 5">
            <a:extLst>
              <a:ext uri="{FF2B5EF4-FFF2-40B4-BE49-F238E27FC236}">
                <a16:creationId xmlns:a16="http://schemas.microsoft.com/office/drawing/2014/main" id="{4042966C-9066-5497-71E5-F1F299E42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8BB19-B959-2657-1D19-C7DA0289B8BF}"/>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40231875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1044-44E4-A1BA-5A57-5DE7F5A32C67}"/>
              </a:ext>
            </a:extLst>
          </p:cNvPr>
          <p:cNvSpPr>
            <a:spLocks noGrp="1"/>
          </p:cNvSpPr>
          <p:nvPr>
            <p:ph type="title"/>
          </p:nvPr>
        </p:nvSpPr>
        <p:spPr>
          <a:xfrm>
            <a:off x="629842" y="342900"/>
            <a:ext cx="2949178" cy="120015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A1F231B-1DB7-AB5D-F2EA-5070EC1031A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31FA752-B84E-E7D0-2316-2DEB21E95812}"/>
              </a:ext>
            </a:extLst>
          </p:cNvPr>
          <p:cNvSpPr>
            <a:spLocks noGrp="1"/>
          </p:cNvSpPr>
          <p:nvPr>
            <p:ph type="body" sz="half" idx="2"/>
          </p:nvPr>
        </p:nvSpPr>
        <p:spPr>
          <a:xfrm>
            <a:off x="629842"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CFD84BB-F907-914F-03F4-B8F3BEB083FB}"/>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6" name="Footer Placeholder 5">
            <a:extLst>
              <a:ext uri="{FF2B5EF4-FFF2-40B4-BE49-F238E27FC236}">
                <a16:creationId xmlns:a16="http://schemas.microsoft.com/office/drawing/2014/main" id="{F0B73C21-E3C9-5DBA-D9FA-1E60BAF5C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BA4CB-01A0-60B4-3DF8-3BF94DB2C2A5}"/>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2925375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2FC-3C25-EA41-98AF-A7AF015AF2D2}"/>
              </a:ext>
            </a:extLst>
          </p:cNvPr>
          <p:cNvSpPr>
            <a:spLocks noGrp="1"/>
          </p:cNvSpPr>
          <p:nvPr>
            <p:ph type="title"/>
          </p:nvPr>
        </p:nvSpPr>
        <p:spPr>
          <a:xfrm>
            <a:off x="628650" y="273844"/>
            <a:ext cx="7886700" cy="99417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E01258-92A2-F44A-1CF3-1D957AAF891F}"/>
              </a:ext>
            </a:extLst>
          </p:cNvPr>
          <p:cNvSpPr>
            <a:spLocks noGrp="1"/>
          </p:cNvSpPr>
          <p:nvPr>
            <p:ph type="body" orient="vert" idx="1"/>
          </p:nvPr>
        </p:nvSpPr>
        <p:spPr>
          <a:xfrm>
            <a:off x="628650" y="1369219"/>
            <a:ext cx="7886700" cy="326350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72AAA-8EFF-4689-C7DE-2C587F136D23}"/>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0C4E8136-7FC2-1B87-B8AB-F73587245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75E02-2CE7-4719-DBC8-DDC886517D0C}"/>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31941472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2B25A-176E-E690-9A53-0083CB4836B3}"/>
              </a:ext>
            </a:extLst>
          </p:cNvPr>
          <p:cNvSpPr>
            <a:spLocks noGrp="1"/>
          </p:cNvSpPr>
          <p:nvPr>
            <p:ph type="title" orient="vert"/>
          </p:nvPr>
        </p:nvSpPr>
        <p:spPr>
          <a:xfrm>
            <a:off x="6543675" y="273844"/>
            <a:ext cx="1971675" cy="4358879"/>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8A8D3D-841E-393B-A57A-93E64D5AC127}"/>
              </a:ext>
            </a:extLst>
          </p:cNvPr>
          <p:cNvSpPr>
            <a:spLocks noGrp="1"/>
          </p:cNvSpPr>
          <p:nvPr>
            <p:ph type="body" orient="vert" idx="1"/>
          </p:nvPr>
        </p:nvSpPr>
        <p:spPr>
          <a:xfrm>
            <a:off x="628650" y="273844"/>
            <a:ext cx="5800725" cy="4358879"/>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3A6EFD-ACD2-3573-4311-FE4D87D5F7E1}"/>
              </a:ext>
            </a:extLst>
          </p:cNvPr>
          <p:cNvSpPr>
            <a:spLocks noGrp="1"/>
          </p:cNvSpPr>
          <p:nvPr>
            <p:ph type="dt" sz="half" idx="10"/>
          </p:nvPr>
        </p:nvSpPr>
        <p:spPr/>
        <p:txBody>
          <a:body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FA99D785-D28C-4ADC-12F5-B88505BB6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4273F-3D5B-CD90-5C5E-AF2B6173A25F}"/>
              </a:ext>
            </a:extLst>
          </p:cNvPr>
          <p:cNvSpPr>
            <a:spLocks noGrp="1"/>
          </p:cNvSpPr>
          <p:nvPr>
            <p:ph type="sldNum" sz="quarter" idx="12"/>
          </p:nvPr>
        </p:nvSpPr>
        <p:spPr/>
        <p:txBody>
          <a:bodyPr/>
          <a:lstStyle/>
          <a:p>
            <a:fld id="{E946829C-EA32-1147-8A33-E8EF932E3BD3}" type="slidenum">
              <a:rPr lang="en-US" smtClean="0"/>
              <a:t>‹#›</a:t>
            </a:fld>
            <a:endParaRPr lang="en-US"/>
          </a:p>
        </p:txBody>
      </p:sp>
    </p:spTree>
    <p:extLst>
      <p:ext uri="{BB962C8B-B14F-4D97-AF65-F5344CB8AC3E}">
        <p14:creationId xmlns:p14="http://schemas.microsoft.com/office/powerpoint/2010/main" val="22528554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BA23-BDF4-CD4B-6650-ED88F9C25D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F3C2F3-AF56-7549-5F0E-250F0FA2E3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F348D7-2476-1717-37D1-E6469A268439}"/>
              </a:ext>
            </a:extLst>
          </p:cNvPr>
          <p:cNvSpPr>
            <a:spLocks noGrp="1"/>
          </p:cNvSpPr>
          <p:nvPr>
            <p:ph type="dt" sz="half" idx="10"/>
          </p:nvPr>
        </p:nvSpPr>
        <p:spPr/>
        <p:txBody>
          <a:bodyPr/>
          <a:lstStyle/>
          <a:p>
            <a:fld id="{02814E07-85DF-2447-9C0A-9C0EA5157EBD}" type="datetimeFigureOut">
              <a:rPr lang="en-US" smtClean="0"/>
              <a:t>7/14/2025</a:t>
            </a:fld>
            <a:endParaRPr lang="en-US"/>
          </a:p>
        </p:txBody>
      </p:sp>
      <p:sp>
        <p:nvSpPr>
          <p:cNvPr id="5" name="Footer Placeholder 4">
            <a:extLst>
              <a:ext uri="{FF2B5EF4-FFF2-40B4-BE49-F238E27FC236}">
                <a16:creationId xmlns:a16="http://schemas.microsoft.com/office/drawing/2014/main" id="{EDB5DBA6-94B9-8F20-BE2E-CF1791712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0A898-4EB5-420F-01BA-DE4F0C0C70C1}"/>
              </a:ext>
            </a:extLst>
          </p:cNvPr>
          <p:cNvSpPr>
            <a:spLocks noGrp="1"/>
          </p:cNvSpPr>
          <p:nvPr>
            <p:ph type="sldNum" sz="quarter" idx="12"/>
          </p:nvPr>
        </p:nvSpPr>
        <p:spPr/>
        <p:txBody>
          <a:bodyPr/>
          <a:lstStyle/>
          <a:p>
            <a:fld id="{DD8B54DC-386B-F84F-B977-2BBBAF1ED75A}" type="slidenum">
              <a:rPr lang="en-US" smtClean="0"/>
              <a:t>‹#›</a:t>
            </a:fld>
            <a:endParaRPr lang="en-US"/>
          </a:p>
        </p:txBody>
      </p:sp>
    </p:spTree>
    <p:extLst>
      <p:ext uri="{BB962C8B-B14F-4D97-AF65-F5344CB8AC3E}">
        <p14:creationId xmlns:p14="http://schemas.microsoft.com/office/powerpoint/2010/main" val="831760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8"/>
        <p:cNvGrpSpPr/>
        <p:nvPr/>
      </p:nvGrpSpPr>
      <p:grpSpPr>
        <a:xfrm>
          <a:off x="0" y="0"/>
          <a:ext cx="0" cy="0"/>
          <a:chOff x="0" y="0"/>
          <a:chExt cx="0" cy="0"/>
        </a:xfrm>
      </p:grpSpPr>
      <p:sp>
        <p:nvSpPr>
          <p:cNvPr id="59" name="Google Shape;59;p14"/>
          <p:cNvSpPr/>
          <p:nvPr/>
        </p:nvSpPr>
        <p:spPr>
          <a:xfrm>
            <a:off x="0" y="2041639"/>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60" name="Google Shape;60;p14"/>
          <p:cNvSpPr txBox="1">
            <a:spLocks noGrp="1"/>
          </p:cNvSpPr>
          <p:nvPr>
            <p:ph type="subTitle" idx="1"/>
          </p:nvPr>
        </p:nvSpPr>
        <p:spPr>
          <a:xfrm>
            <a:off x="212834" y="3294256"/>
            <a:ext cx="8734097" cy="890588"/>
          </a:xfrm>
          <a:prstGeom prst="rect">
            <a:avLst/>
          </a:prstGeom>
          <a:noFill/>
          <a:ln>
            <a:noFill/>
          </a:ln>
        </p:spPr>
        <p:txBody>
          <a:bodyPr spcFirstLastPara="1" wrap="square" lIns="0" tIns="0" rIns="91425" bIns="45700" anchor="ctr" anchorCtr="0">
            <a:noAutofit/>
          </a:bodyPr>
          <a:lstStyle>
            <a:lvl1pPr lvl="0" algn="ctr">
              <a:spcBef>
                <a:spcPts val="1200"/>
              </a:spcBef>
              <a:spcAft>
                <a:spcPts val="0"/>
              </a:spcAft>
              <a:buSzPts val="1600"/>
              <a:buNone/>
              <a:defRPr sz="1601">
                <a:solidFill>
                  <a:schemeClr val="accent3"/>
                </a:solidFill>
              </a:defRPr>
            </a:lvl1pPr>
            <a:lvl2pPr lvl="1" algn="ctr">
              <a:spcBef>
                <a:spcPts val="300"/>
              </a:spcBef>
              <a:spcAft>
                <a:spcPts val="0"/>
              </a:spcAft>
              <a:buSzPts val="1400"/>
              <a:buNone/>
              <a:defRPr>
                <a:solidFill>
                  <a:srgbClr val="909090"/>
                </a:solidFill>
              </a:defRPr>
            </a:lvl2pPr>
            <a:lvl3pPr lvl="2" algn="ctr">
              <a:spcBef>
                <a:spcPts val="300"/>
              </a:spcBef>
              <a:spcAft>
                <a:spcPts val="0"/>
              </a:spcAft>
              <a:buSzPts val="1200"/>
              <a:buNone/>
              <a:defRPr>
                <a:solidFill>
                  <a:srgbClr val="909090"/>
                </a:solidFill>
              </a:defRPr>
            </a:lvl3pPr>
            <a:lvl4pPr lvl="3" algn="ctr">
              <a:spcBef>
                <a:spcPts val="300"/>
              </a:spcBef>
              <a:spcAft>
                <a:spcPts val="0"/>
              </a:spcAft>
              <a:buSzPts val="1000"/>
              <a:buNone/>
              <a:defRPr>
                <a:solidFill>
                  <a:srgbClr val="909090"/>
                </a:solidFill>
              </a:defRPr>
            </a:lvl4pPr>
            <a:lvl5pPr lvl="4" algn="ctr">
              <a:spcBef>
                <a:spcPts val="300"/>
              </a:spcBef>
              <a:spcAft>
                <a:spcPts val="0"/>
              </a:spcAft>
              <a:buSzPts val="800"/>
              <a:buNone/>
              <a:defRPr>
                <a:solidFill>
                  <a:srgbClr val="909090"/>
                </a:solidFill>
              </a:defRPr>
            </a:lvl5pPr>
            <a:lvl6pPr lvl="5" algn="ctr">
              <a:spcBef>
                <a:spcPts val="300"/>
              </a:spcBef>
              <a:spcAft>
                <a:spcPts val="0"/>
              </a:spcAft>
              <a:buClr>
                <a:srgbClr val="909090"/>
              </a:buClr>
              <a:buSzPts val="1500"/>
              <a:buNone/>
              <a:defRPr>
                <a:solidFill>
                  <a:srgbClr val="909090"/>
                </a:solidFill>
              </a:defRPr>
            </a:lvl6pPr>
            <a:lvl7pPr lvl="6" algn="ctr">
              <a:spcBef>
                <a:spcPts val="300"/>
              </a:spcBef>
              <a:spcAft>
                <a:spcPts val="0"/>
              </a:spcAft>
              <a:buClr>
                <a:srgbClr val="909090"/>
              </a:buClr>
              <a:buSzPts val="1500"/>
              <a:buNone/>
              <a:defRPr>
                <a:solidFill>
                  <a:srgbClr val="909090"/>
                </a:solidFill>
              </a:defRPr>
            </a:lvl7pPr>
            <a:lvl8pPr lvl="7" algn="ctr">
              <a:spcBef>
                <a:spcPts val="300"/>
              </a:spcBef>
              <a:spcAft>
                <a:spcPts val="0"/>
              </a:spcAft>
              <a:buClr>
                <a:srgbClr val="909090"/>
              </a:buClr>
              <a:buSzPts val="1500"/>
              <a:buNone/>
              <a:defRPr>
                <a:solidFill>
                  <a:srgbClr val="909090"/>
                </a:solidFill>
              </a:defRPr>
            </a:lvl8pPr>
            <a:lvl9pPr lvl="8" algn="ctr">
              <a:spcBef>
                <a:spcPts val="300"/>
              </a:spcBef>
              <a:spcAft>
                <a:spcPts val="0"/>
              </a:spcAft>
              <a:buClr>
                <a:srgbClr val="909090"/>
              </a:buClr>
              <a:buSzPts val="1500"/>
              <a:buNone/>
              <a:defRPr>
                <a:solidFill>
                  <a:srgbClr val="909090"/>
                </a:solidFill>
              </a:defRPr>
            </a:lvl9pPr>
          </a:lstStyle>
          <a:p>
            <a:endParaRPr/>
          </a:p>
        </p:txBody>
      </p:sp>
      <p:sp>
        <p:nvSpPr>
          <p:cNvPr id="61" name="Google Shape;61;p14"/>
          <p:cNvSpPr txBox="1">
            <a:spLocks noGrp="1"/>
          </p:cNvSpPr>
          <p:nvPr>
            <p:ph type="ctrTitle"/>
          </p:nvPr>
        </p:nvSpPr>
        <p:spPr>
          <a:xfrm>
            <a:off x="220718" y="2049940"/>
            <a:ext cx="8726213" cy="1102519"/>
          </a:xfrm>
          <a:prstGeom prst="rect">
            <a:avLst/>
          </a:prstGeom>
          <a:noFill/>
          <a:ln>
            <a:noFill/>
          </a:ln>
        </p:spPr>
        <p:txBody>
          <a:bodyPr spcFirstLastPara="1" wrap="square" lIns="0" tIns="45700" rIns="91425" bIns="0" anchor="ctr" anchorCtr="0">
            <a:noAutofit/>
          </a:bodyPr>
          <a:lstStyle>
            <a:lvl1pPr lvl="0" algn="ctr">
              <a:spcBef>
                <a:spcPts val="0"/>
              </a:spcBef>
              <a:spcAft>
                <a:spcPts val="0"/>
              </a:spcAft>
              <a:buClr>
                <a:schemeClr val="lt1"/>
              </a:buClr>
              <a:buSzPts val="2400"/>
              <a:buFont typeface="Arial" panose="020B0604020202020204"/>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14"/>
          <p:cNvPicPr preferRelativeResize="0"/>
          <p:nvPr/>
        </p:nvPicPr>
        <p:blipFill rotWithShape="1">
          <a:blip r:embed="rId2"/>
          <a:srcRect/>
          <a:stretch>
            <a:fillRect/>
          </a:stretch>
        </p:blipFill>
        <p:spPr>
          <a:xfrm>
            <a:off x="3302750" y="1011890"/>
            <a:ext cx="2538498" cy="837557"/>
          </a:xfrm>
          <a:prstGeom prst="rect">
            <a:avLst/>
          </a:prstGeom>
          <a:noFill/>
          <a:ln>
            <a:noFill/>
          </a:ln>
        </p:spPr>
      </p:pic>
      <p:pic>
        <p:nvPicPr>
          <p:cNvPr id="63" name="Google Shape;63;p14"/>
          <p:cNvPicPr preferRelativeResize="0"/>
          <p:nvPr/>
        </p:nvPicPr>
        <p:blipFill rotWithShape="1">
          <a:blip r:embed="rId3"/>
          <a:srcRect/>
          <a:stretch>
            <a:fillRect/>
          </a:stretch>
        </p:blipFill>
        <p:spPr>
          <a:xfrm>
            <a:off x="3958177" y="4298552"/>
            <a:ext cx="1233933" cy="613803"/>
          </a:xfrm>
          <a:prstGeom prst="rect">
            <a:avLst/>
          </a:prstGeom>
          <a:noFill/>
          <a:ln>
            <a:noFill/>
          </a:ln>
        </p:spPr>
      </p:pic>
    </p:spTree>
    <p:extLst>
      <p:ext uri="{BB962C8B-B14F-4D97-AF65-F5344CB8AC3E}">
        <p14:creationId xmlns:p14="http://schemas.microsoft.com/office/powerpoint/2010/main" val="3307617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97467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27" y="791735"/>
            <a:ext cx="9004595" cy="3563873"/>
          </a:xfrm>
        </p:spPr>
        <p:txBody>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4" name="Rectangle 3"/>
          <p:cNvSpPr/>
          <p:nvPr userDrawn="1"/>
        </p:nvSpPr>
        <p:spPr>
          <a:xfrm>
            <a:off x="0" y="658527"/>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724217"/>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4" y="128566"/>
            <a:ext cx="678567" cy="221484"/>
          </a:xfrm>
          <a:prstGeom prst="rect">
            <a:avLst/>
          </a:prstGeom>
        </p:spPr>
      </p:pic>
      <p:sp>
        <p:nvSpPr>
          <p:cNvPr id="5" name="Title 4"/>
          <p:cNvSpPr>
            <a:spLocks noGrp="1"/>
          </p:cNvSpPr>
          <p:nvPr>
            <p:ph type="title"/>
          </p:nvPr>
        </p:nvSpPr>
        <p:spPr>
          <a:xfrm>
            <a:off x="145542" y="108233"/>
            <a:ext cx="8496300" cy="428406"/>
          </a:xfrm>
        </p:spPr>
        <p:txBody>
          <a:bodyPr/>
          <a:lstStyle/>
          <a:p>
            <a:r>
              <a:rPr lang="en-US"/>
              <a:t>Click to edit Master title style</a:t>
            </a:r>
            <a:endParaRPr lang="en-GB"/>
          </a:p>
        </p:txBody>
      </p:sp>
      <p:pic>
        <p:nvPicPr>
          <p:cNvPr id="14" name="Picture 13"/>
          <p:cNvPicPr>
            <a:picLocks noChangeAspect="1"/>
          </p:cNvPicPr>
          <p:nvPr userDrawn="1"/>
        </p:nvPicPr>
        <p:blipFill>
          <a:blip r:embed="rId3" cstate="print"/>
          <a:stretch>
            <a:fillRect/>
          </a:stretch>
        </p:blipFill>
        <p:spPr>
          <a:xfrm>
            <a:off x="7286546" y="4622961"/>
            <a:ext cx="1786995" cy="483584"/>
          </a:xfrm>
          <a:prstGeom prst="rect">
            <a:avLst/>
          </a:prstGeom>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
        <p:cNvGrpSpPr/>
        <p:nvPr/>
      </p:nvGrpSpPr>
      <p:grpSpPr>
        <a:xfrm>
          <a:off x="0" y="0"/>
          <a:ext cx="0" cy="0"/>
          <a:chOff x="0" y="0"/>
          <a:chExt cx="0" cy="0"/>
        </a:xfrm>
      </p:grpSpPr>
      <p:sp>
        <p:nvSpPr>
          <p:cNvPr id="70" name="Google Shape;70;p16"/>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178" lvl="0" indent="-330184" algn="l">
              <a:spcBef>
                <a:spcPts val="1200"/>
              </a:spcBef>
              <a:spcAft>
                <a:spcPts val="0"/>
              </a:spcAft>
              <a:buClr>
                <a:srgbClr val="FF9900"/>
              </a:buClr>
              <a:buSzPts val="1600"/>
              <a:buChar char="•"/>
              <a:defRPr>
                <a:solidFill>
                  <a:schemeClr val="accent1"/>
                </a:solidFill>
              </a:defRPr>
            </a:lvl1pPr>
            <a:lvl2pPr marL="914355" lvl="1" indent="-317484" algn="l">
              <a:spcBef>
                <a:spcPts val="300"/>
              </a:spcBef>
              <a:spcAft>
                <a:spcPts val="0"/>
              </a:spcAft>
              <a:buClr>
                <a:srgbClr val="FF9900"/>
              </a:buClr>
              <a:buSzPts val="1400"/>
              <a:buChar char="–"/>
              <a:defRPr>
                <a:solidFill>
                  <a:schemeClr val="accent1"/>
                </a:solidFill>
              </a:defRPr>
            </a:lvl2pPr>
            <a:lvl3pPr marL="1371532" lvl="2" indent="-304786" algn="l">
              <a:spcBef>
                <a:spcPts val="300"/>
              </a:spcBef>
              <a:spcAft>
                <a:spcPts val="0"/>
              </a:spcAft>
              <a:buClr>
                <a:srgbClr val="FF9900"/>
              </a:buClr>
              <a:buSzPts val="1200"/>
              <a:buChar char="o"/>
              <a:defRPr>
                <a:solidFill>
                  <a:schemeClr val="accent1"/>
                </a:solidFill>
              </a:defRPr>
            </a:lvl3pPr>
            <a:lvl4pPr marL="1828709" lvl="3" indent="-342884" algn="l">
              <a:spcBef>
                <a:spcPts val="300"/>
              </a:spcBef>
              <a:spcAft>
                <a:spcPts val="0"/>
              </a:spcAft>
              <a:buSzPts val="1800"/>
              <a:buChar char="–"/>
              <a:defRPr/>
            </a:lvl4pPr>
            <a:lvl5pPr marL="2285886" lvl="4" indent="-342884" algn="l">
              <a:spcBef>
                <a:spcPts val="300"/>
              </a:spcBef>
              <a:spcAft>
                <a:spcPts val="0"/>
              </a:spcAft>
              <a:buSzPts val="1800"/>
              <a:buChar char="»"/>
              <a:defRPr/>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sp>
        <p:nvSpPr>
          <p:cNvPr id="71" name="Google Shape;71;p16"/>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178" lvl="0" indent="-228588" algn="l">
              <a:spcBef>
                <a:spcPts val="0"/>
              </a:spcBef>
              <a:spcAft>
                <a:spcPts val="0"/>
              </a:spcAft>
              <a:buSzPts val="800"/>
              <a:buNone/>
              <a:defRPr sz="800"/>
            </a:lvl1pPr>
            <a:lvl2pPr marL="914355" lvl="1" indent="-228588" algn="l">
              <a:spcBef>
                <a:spcPts val="0"/>
              </a:spcBef>
              <a:spcAft>
                <a:spcPts val="0"/>
              </a:spcAft>
              <a:buSzPts val="900"/>
              <a:buNone/>
              <a:defRPr sz="900"/>
            </a:lvl2pPr>
            <a:lvl3pPr marL="1371532" lvl="2" indent="-228588" algn="l">
              <a:spcBef>
                <a:spcPts val="300"/>
              </a:spcBef>
              <a:spcAft>
                <a:spcPts val="0"/>
              </a:spcAft>
              <a:buSzPts val="900"/>
              <a:buNone/>
              <a:defRPr sz="900"/>
            </a:lvl3pPr>
            <a:lvl4pPr marL="1828709" lvl="3" indent="-228588" algn="l">
              <a:spcBef>
                <a:spcPts val="300"/>
              </a:spcBef>
              <a:spcAft>
                <a:spcPts val="0"/>
              </a:spcAft>
              <a:buSzPts val="900"/>
              <a:buNone/>
              <a:defRPr sz="900"/>
            </a:lvl4pPr>
            <a:lvl5pPr marL="2285886" lvl="4" indent="-228588" algn="l">
              <a:spcBef>
                <a:spcPts val="300"/>
              </a:spcBef>
              <a:spcAft>
                <a:spcPts val="0"/>
              </a:spcAft>
              <a:buSzPts val="900"/>
              <a:buNone/>
              <a:defRPr sz="900"/>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sp>
        <p:nvSpPr>
          <p:cNvPr id="72" name="Google Shape;72;p16"/>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78" lvl="0" indent="-228588" algn="r">
              <a:spcBef>
                <a:spcPts val="0"/>
              </a:spcBef>
              <a:spcAft>
                <a:spcPts val="0"/>
              </a:spcAft>
              <a:buSzPts val="800"/>
              <a:buNone/>
              <a:defRPr sz="800"/>
            </a:lvl1pPr>
            <a:lvl2pPr marL="914355" lvl="1" indent="-228588" algn="l">
              <a:spcBef>
                <a:spcPts val="0"/>
              </a:spcBef>
              <a:spcAft>
                <a:spcPts val="0"/>
              </a:spcAft>
              <a:buSzPts val="900"/>
              <a:buNone/>
              <a:defRPr sz="900"/>
            </a:lvl2pPr>
            <a:lvl3pPr marL="1371532" lvl="2" indent="-228588" algn="l">
              <a:spcBef>
                <a:spcPts val="300"/>
              </a:spcBef>
              <a:spcAft>
                <a:spcPts val="0"/>
              </a:spcAft>
              <a:buSzPts val="900"/>
              <a:buNone/>
              <a:defRPr sz="900"/>
            </a:lvl3pPr>
            <a:lvl4pPr marL="1828709" lvl="3" indent="-228588" algn="l">
              <a:spcBef>
                <a:spcPts val="300"/>
              </a:spcBef>
              <a:spcAft>
                <a:spcPts val="0"/>
              </a:spcAft>
              <a:buSzPts val="900"/>
              <a:buNone/>
              <a:defRPr sz="900"/>
            </a:lvl4pPr>
            <a:lvl5pPr marL="2285886" lvl="4" indent="-228588" algn="l">
              <a:spcBef>
                <a:spcPts val="300"/>
              </a:spcBef>
              <a:spcAft>
                <a:spcPts val="0"/>
              </a:spcAft>
              <a:buSzPts val="900"/>
              <a:buNone/>
              <a:defRPr sz="900"/>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pic>
        <p:nvPicPr>
          <p:cNvPr id="73" name="Google Shape;73;p16"/>
          <p:cNvPicPr preferRelativeResize="0"/>
          <p:nvPr/>
        </p:nvPicPr>
        <p:blipFill rotWithShape="1">
          <a:blip r:embed="rId2">
            <a:alphaModFix/>
          </a:blip>
          <a:srcRect/>
          <a:stretch/>
        </p:blipFill>
        <p:spPr>
          <a:xfrm>
            <a:off x="8183688" y="128566"/>
            <a:ext cx="671281" cy="221484"/>
          </a:xfrm>
          <a:prstGeom prst="rect">
            <a:avLst/>
          </a:prstGeom>
          <a:noFill/>
          <a:ln>
            <a:noFill/>
          </a:ln>
        </p:spPr>
      </p:pic>
      <p:sp>
        <p:nvSpPr>
          <p:cNvPr id="74" name="Google Shape;74;p16"/>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6"/>
          <p:cNvPicPr preferRelativeResize="0"/>
          <p:nvPr/>
        </p:nvPicPr>
        <p:blipFill rotWithShape="1">
          <a:blip r:embed="rId3">
            <a:alphaModFix/>
          </a:blip>
          <a:srcRect/>
          <a:stretch/>
        </p:blipFill>
        <p:spPr>
          <a:xfrm>
            <a:off x="8326129" y="4752038"/>
            <a:ext cx="503250" cy="250335"/>
          </a:xfrm>
          <a:prstGeom prst="rect">
            <a:avLst/>
          </a:prstGeom>
          <a:noFill/>
          <a:ln>
            <a:noFill/>
          </a:ln>
        </p:spPr>
      </p:pic>
      <p:sp>
        <p:nvSpPr>
          <p:cNvPr id="2" name="Google Shape;181;p30">
            <a:extLst>
              <a:ext uri="{FF2B5EF4-FFF2-40B4-BE49-F238E27FC236}">
                <a16:creationId xmlns:a16="http://schemas.microsoft.com/office/drawing/2014/main" id="{F1970EA8-3B89-A229-A62E-44137560D208}"/>
              </a:ext>
            </a:extLst>
          </p:cNvPr>
          <p:cNvSpPr txBox="1">
            <a:spLocks noGrp="1"/>
          </p:cNvSpPr>
          <p:nvPr>
            <p:ph type="sldNum" idx="12"/>
          </p:nvPr>
        </p:nvSpPr>
        <p:spPr>
          <a:xfrm>
            <a:off x="8595300" y="0"/>
            <a:ext cx="548700" cy="393600"/>
          </a:xfrm>
          <a:prstGeom prst="rect">
            <a:avLst/>
          </a:prstGeom>
        </p:spPr>
        <p:txBody>
          <a:bodyPr spcFirstLastPara="1" wrap="square" lIns="91425" tIns="91425" rIns="91425" bIns="91425" anchor="t" anchorCtr="0">
            <a:noAutofit/>
          </a:bodyPr>
          <a:lstStyle>
            <a:lvl1pPr lvl="0">
              <a:buNone/>
              <a:defRPr sz="900">
                <a:solidFill>
                  <a:schemeClr val="tx1">
                    <a:lumMod val="60000"/>
                    <a:lumOff val="40000"/>
                  </a:schemeClr>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500043980"/>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3" orient="horz" pos="23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3980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574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547AFBF1-9DEB-3E19-2852-28FE5B5337AE}"/>
              </a:ext>
            </a:extLst>
          </p:cNvPr>
          <p:cNvPicPr/>
          <p:nvPr userDrawn="1"/>
        </p:nvPicPr>
        <p:blipFill>
          <a:blip r:embed="rId2" cstate="print">
            <a:alphaModFix amt="1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002404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2019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083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5281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3208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320815" y="1048578"/>
            <a:ext cx="2429174" cy="728272"/>
          </a:xfrm>
          <a:prstGeom prst="rect">
            <a:avLst/>
          </a:prstGeom>
        </p:spPr>
      </p:pic>
      <p:pic>
        <p:nvPicPr>
          <p:cNvPr id="18" name="bg object 18"/>
          <p:cNvPicPr/>
          <p:nvPr/>
        </p:nvPicPr>
        <p:blipFill>
          <a:blip r:embed="rId3" cstate="print"/>
          <a:stretch>
            <a:fillRect/>
          </a:stretch>
        </p:blipFill>
        <p:spPr>
          <a:xfrm>
            <a:off x="3957828" y="4299203"/>
            <a:ext cx="1234439" cy="61264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246D6B5A-4466-E9F9-4747-6F7EEDB9E1F7}"/>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054363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13"/>
          <p:cNvSpPr/>
          <p:nvPr/>
        </p:nvSpPr>
        <p:spPr>
          <a:xfrm>
            <a:off x="0" y="2041639"/>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3"/>
          <p:cNvSpPr txBox="1">
            <a:spLocks noGrp="1"/>
          </p:cNvSpPr>
          <p:nvPr>
            <p:ph type="subTitle" idx="1"/>
          </p:nvPr>
        </p:nvSpPr>
        <p:spPr>
          <a:xfrm>
            <a:off x="212834" y="3294256"/>
            <a:ext cx="8734097" cy="890588"/>
          </a:xfrm>
          <a:prstGeom prst="rect">
            <a:avLst/>
          </a:prstGeom>
          <a:noFill/>
          <a:ln>
            <a:noFill/>
          </a:ln>
        </p:spPr>
        <p:txBody>
          <a:bodyPr spcFirstLastPara="1" wrap="square" lIns="0" tIns="0" rIns="91425" bIns="45700" anchor="ctr" anchorCtr="0">
            <a:noAutofit/>
          </a:bodyPr>
          <a:lstStyle>
            <a:lvl1pPr lvl="0" algn="ctr">
              <a:lnSpc>
                <a:spcPct val="100000"/>
              </a:lnSpc>
              <a:spcBef>
                <a:spcPts val="1200"/>
              </a:spcBef>
              <a:spcAft>
                <a:spcPts val="0"/>
              </a:spcAft>
              <a:buSzPts val="1600"/>
              <a:buNone/>
              <a:defRPr sz="1600">
                <a:solidFill>
                  <a:schemeClr val="accent3"/>
                </a:solidFill>
              </a:defRPr>
            </a:lvl1pPr>
            <a:lvl2pPr lvl="1" algn="ctr">
              <a:lnSpc>
                <a:spcPct val="100000"/>
              </a:lnSpc>
              <a:spcBef>
                <a:spcPts val="300"/>
              </a:spcBef>
              <a:spcAft>
                <a:spcPts val="0"/>
              </a:spcAft>
              <a:buSzPts val="1400"/>
              <a:buNone/>
              <a:defRPr>
                <a:solidFill>
                  <a:srgbClr val="909090"/>
                </a:solidFill>
              </a:defRPr>
            </a:lvl2pPr>
            <a:lvl3pPr lvl="2" algn="ctr">
              <a:lnSpc>
                <a:spcPct val="100000"/>
              </a:lnSpc>
              <a:spcBef>
                <a:spcPts val="300"/>
              </a:spcBef>
              <a:spcAft>
                <a:spcPts val="0"/>
              </a:spcAft>
              <a:buSzPts val="1200"/>
              <a:buNone/>
              <a:defRPr>
                <a:solidFill>
                  <a:srgbClr val="909090"/>
                </a:solidFill>
              </a:defRPr>
            </a:lvl3pPr>
            <a:lvl4pPr lvl="3" algn="ctr">
              <a:lnSpc>
                <a:spcPct val="100000"/>
              </a:lnSpc>
              <a:spcBef>
                <a:spcPts val="300"/>
              </a:spcBef>
              <a:spcAft>
                <a:spcPts val="0"/>
              </a:spcAft>
              <a:buSzPts val="1000"/>
              <a:buNone/>
              <a:defRPr>
                <a:solidFill>
                  <a:srgbClr val="909090"/>
                </a:solidFill>
              </a:defRPr>
            </a:lvl4pPr>
            <a:lvl5pPr lvl="4" algn="ctr">
              <a:lnSpc>
                <a:spcPct val="100000"/>
              </a:lnSpc>
              <a:spcBef>
                <a:spcPts val="300"/>
              </a:spcBef>
              <a:spcAft>
                <a:spcPts val="0"/>
              </a:spcAft>
              <a:buSzPts val="800"/>
              <a:buNone/>
              <a:defRPr>
                <a:solidFill>
                  <a:srgbClr val="909090"/>
                </a:solidFill>
              </a:defRPr>
            </a:lvl5pPr>
            <a:lvl6pPr lvl="5" algn="ctr">
              <a:lnSpc>
                <a:spcPct val="100000"/>
              </a:lnSpc>
              <a:spcBef>
                <a:spcPts val="300"/>
              </a:spcBef>
              <a:spcAft>
                <a:spcPts val="0"/>
              </a:spcAft>
              <a:buClr>
                <a:srgbClr val="909090"/>
              </a:buClr>
              <a:buSzPts val="1500"/>
              <a:buNone/>
              <a:defRPr>
                <a:solidFill>
                  <a:srgbClr val="909090"/>
                </a:solidFill>
              </a:defRPr>
            </a:lvl6pPr>
            <a:lvl7pPr lvl="6" algn="ctr">
              <a:lnSpc>
                <a:spcPct val="100000"/>
              </a:lnSpc>
              <a:spcBef>
                <a:spcPts val="300"/>
              </a:spcBef>
              <a:spcAft>
                <a:spcPts val="0"/>
              </a:spcAft>
              <a:buClr>
                <a:srgbClr val="909090"/>
              </a:buClr>
              <a:buSzPts val="1500"/>
              <a:buNone/>
              <a:defRPr>
                <a:solidFill>
                  <a:srgbClr val="909090"/>
                </a:solidFill>
              </a:defRPr>
            </a:lvl7pPr>
            <a:lvl8pPr lvl="7" algn="ctr">
              <a:lnSpc>
                <a:spcPct val="100000"/>
              </a:lnSpc>
              <a:spcBef>
                <a:spcPts val="300"/>
              </a:spcBef>
              <a:spcAft>
                <a:spcPts val="0"/>
              </a:spcAft>
              <a:buClr>
                <a:srgbClr val="909090"/>
              </a:buClr>
              <a:buSzPts val="1500"/>
              <a:buNone/>
              <a:defRPr>
                <a:solidFill>
                  <a:srgbClr val="909090"/>
                </a:solidFill>
              </a:defRPr>
            </a:lvl8pPr>
            <a:lvl9pPr lvl="8" algn="ctr">
              <a:lnSpc>
                <a:spcPct val="100000"/>
              </a:lnSpc>
              <a:spcBef>
                <a:spcPts val="300"/>
              </a:spcBef>
              <a:spcAft>
                <a:spcPts val="0"/>
              </a:spcAft>
              <a:buClr>
                <a:srgbClr val="909090"/>
              </a:buClr>
              <a:buSzPts val="1500"/>
              <a:buNone/>
              <a:defRPr>
                <a:solidFill>
                  <a:srgbClr val="909090"/>
                </a:solidFill>
              </a:defRPr>
            </a:lvl9pPr>
          </a:lstStyle>
          <a:p>
            <a:r>
              <a:rPr lang="en-US"/>
              <a:t>Click to edit Master subtitle style</a:t>
            </a:r>
            <a:endParaRPr/>
          </a:p>
        </p:txBody>
      </p:sp>
      <p:sp>
        <p:nvSpPr>
          <p:cNvPr id="17" name="Google Shape;17;p13"/>
          <p:cNvSpPr txBox="1">
            <a:spLocks noGrp="1"/>
          </p:cNvSpPr>
          <p:nvPr>
            <p:ph type="ctrTitle"/>
          </p:nvPr>
        </p:nvSpPr>
        <p:spPr>
          <a:xfrm>
            <a:off x="220718" y="2049940"/>
            <a:ext cx="8726213" cy="1102519"/>
          </a:xfrm>
          <a:prstGeom prst="rect">
            <a:avLst/>
          </a:prstGeom>
          <a:noFill/>
          <a:ln>
            <a:noFill/>
          </a:ln>
        </p:spPr>
        <p:txBody>
          <a:bodyPr spcFirstLastPara="1" wrap="square" lIns="0" tIns="45700" rIns="91425" bIns="0" anchor="ctr" anchorCtr="0">
            <a:noAutofit/>
          </a:bodyPr>
          <a:lstStyle>
            <a:lvl1pPr lvl="0" algn="ctr">
              <a:lnSpc>
                <a:spcPct val="100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18" name="Google Shape;18;p13"/>
          <p:cNvPicPr preferRelativeResize="0"/>
          <p:nvPr/>
        </p:nvPicPr>
        <p:blipFill rotWithShape="1">
          <a:blip r:embed="rId2">
            <a:alphaModFix/>
          </a:blip>
          <a:srcRect/>
          <a:stretch/>
        </p:blipFill>
        <p:spPr>
          <a:xfrm>
            <a:off x="3288978" y="1011890"/>
            <a:ext cx="2566045" cy="837557"/>
          </a:xfrm>
          <a:prstGeom prst="rect">
            <a:avLst/>
          </a:prstGeom>
          <a:noFill/>
          <a:ln>
            <a:noFill/>
          </a:ln>
        </p:spPr>
      </p:pic>
      <p:pic>
        <p:nvPicPr>
          <p:cNvPr id="19" name="Google Shape;19;p13"/>
          <p:cNvPicPr preferRelativeResize="0"/>
          <p:nvPr/>
        </p:nvPicPr>
        <p:blipFill rotWithShape="1">
          <a:blip r:embed="rId3">
            <a:alphaModFix/>
          </a:blip>
          <a:srcRect/>
          <a:stretch/>
        </p:blipFill>
        <p:spPr>
          <a:xfrm>
            <a:off x="3958176" y="4298552"/>
            <a:ext cx="1233934" cy="613803"/>
          </a:xfrm>
          <a:prstGeom prst="rect">
            <a:avLst/>
          </a:prstGeom>
          <a:noFill/>
          <a:ln>
            <a:noFill/>
          </a:ln>
        </p:spPr>
      </p:pic>
      <p:pic>
        <p:nvPicPr>
          <p:cNvPr id="2" name="bg object 17">
            <a:extLst>
              <a:ext uri="{FF2B5EF4-FFF2-40B4-BE49-F238E27FC236}">
                <a16:creationId xmlns:a16="http://schemas.microsoft.com/office/drawing/2014/main" id="{CBE2BB37-CD65-DEB1-5AEC-352CDD02B222}"/>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68586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9"/>
        <p:cNvGrpSpPr/>
        <p:nvPr/>
      </p:nvGrpSpPr>
      <p:grpSpPr>
        <a:xfrm>
          <a:off x="0" y="0"/>
          <a:ext cx="0" cy="0"/>
          <a:chOff x="0" y="0"/>
          <a:chExt cx="0" cy="0"/>
        </a:xfrm>
      </p:grpSpPr>
      <p:sp>
        <p:nvSpPr>
          <p:cNvPr id="30" name="Google Shape;30;p33"/>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189" lvl="0" indent="-330192" algn="l">
              <a:lnSpc>
                <a:spcPct val="100000"/>
              </a:lnSpc>
              <a:spcBef>
                <a:spcPts val="1200"/>
              </a:spcBef>
              <a:spcAft>
                <a:spcPts val="0"/>
              </a:spcAft>
              <a:buClr>
                <a:srgbClr val="FF9900"/>
              </a:buClr>
              <a:buSzPts val="1600"/>
              <a:buChar char="•"/>
              <a:defRPr>
                <a:solidFill>
                  <a:schemeClr val="accent1"/>
                </a:solidFill>
              </a:defRPr>
            </a:lvl1pPr>
            <a:lvl2pPr marL="914378" lvl="1" indent="-317492" algn="l">
              <a:lnSpc>
                <a:spcPct val="100000"/>
              </a:lnSpc>
              <a:spcBef>
                <a:spcPts val="300"/>
              </a:spcBef>
              <a:spcAft>
                <a:spcPts val="0"/>
              </a:spcAft>
              <a:buClr>
                <a:srgbClr val="FF9900"/>
              </a:buClr>
              <a:buSzPts val="1400"/>
              <a:buChar char="–"/>
              <a:defRPr>
                <a:solidFill>
                  <a:schemeClr val="accent1"/>
                </a:solidFill>
              </a:defRPr>
            </a:lvl2pPr>
            <a:lvl3pPr marL="1371566" lvl="2" indent="-304793" algn="l">
              <a:lnSpc>
                <a:spcPct val="100000"/>
              </a:lnSpc>
              <a:spcBef>
                <a:spcPts val="300"/>
              </a:spcBef>
              <a:spcAft>
                <a:spcPts val="0"/>
              </a:spcAft>
              <a:buClr>
                <a:srgbClr val="FF9900"/>
              </a:buClr>
              <a:buSzPts val="1200"/>
              <a:buChar char="•"/>
              <a:defRPr>
                <a:solidFill>
                  <a:schemeClr val="accent1"/>
                </a:solidFill>
              </a:defRPr>
            </a:lvl3pPr>
            <a:lvl4pPr marL="1828754" lvl="3" indent="-292093" algn="l">
              <a:lnSpc>
                <a:spcPct val="100000"/>
              </a:lnSpc>
              <a:spcBef>
                <a:spcPts val="300"/>
              </a:spcBef>
              <a:spcAft>
                <a:spcPts val="0"/>
              </a:spcAft>
              <a:buSzPts val="1000"/>
              <a:buChar char="–"/>
              <a:defRPr/>
            </a:lvl4pPr>
            <a:lvl5pPr marL="2285943" lvl="4" indent="-279393" algn="l">
              <a:lnSpc>
                <a:spcPct val="100000"/>
              </a:lnSpc>
              <a:spcBef>
                <a:spcPts val="300"/>
              </a:spcBef>
              <a:spcAft>
                <a:spcPts val="0"/>
              </a:spcAft>
              <a:buSzPts val="800"/>
              <a:buChar char="»"/>
              <a:defRPr/>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sp>
        <p:nvSpPr>
          <p:cNvPr id="31" name="Google Shape;31;p33"/>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189" lvl="0" indent="-228594" algn="l">
              <a:lnSpc>
                <a:spcPct val="100000"/>
              </a:lnSpc>
              <a:spcBef>
                <a:spcPts val="0"/>
              </a:spcBef>
              <a:spcAft>
                <a:spcPts val="0"/>
              </a:spcAft>
              <a:buSzPts val="1600"/>
              <a:buNone/>
              <a:defRPr sz="800"/>
            </a:lvl1pPr>
            <a:lvl2pPr marL="914378" lvl="1" indent="-228594" algn="l">
              <a:lnSpc>
                <a:spcPct val="100000"/>
              </a:lnSpc>
              <a:spcBef>
                <a:spcPts val="300"/>
              </a:spcBef>
              <a:spcAft>
                <a:spcPts val="0"/>
              </a:spcAft>
              <a:buSzPts val="1400"/>
              <a:buNone/>
              <a:defRPr sz="900"/>
            </a:lvl2pPr>
            <a:lvl3pPr marL="1371566" lvl="2" indent="-228594" algn="l">
              <a:lnSpc>
                <a:spcPct val="100000"/>
              </a:lnSpc>
              <a:spcBef>
                <a:spcPts val="300"/>
              </a:spcBef>
              <a:spcAft>
                <a:spcPts val="0"/>
              </a:spcAft>
              <a:buSzPts val="1200"/>
              <a:buNone/>
              <a:defRPr sz="900"/>
            </a:lvl3pPr>
            <a:lvl4pPr marL="1828754" lvl="3" indent="-228594" algn="l">
              <a:lnSpc>
                <a:spcPct val="100000"/>
              </a:lnSpc>
              <a:spcBef>
                <a:spcPts val="300"/>
              </a:spcBef>
              <a:spcAft>
                <a:spcPts val="0"/>
              </a:spcAft>
              <a:buSzPts val="1000"/>
              <a:buNone/>
              <a:defRPr sz="900"/>
            </a:lvl4pPr>
            <a:lvl5pPr marL="2285943" lvl="4" indent="-228594" algn="l">
              <a:lnSpc>
                <a:spcPct val="100000"/>
              </a:lnSpc>
              <a:spcBef>
                <a:spcPts val="300"/>
              </a:spcBef>
              <a:spcAft>
                <a:spcPts val="0"/>
              </a:spcAft>
              <a:buSzPts val="800"/>
              <a:buNone/>
              <a:defRPr sz="900"/>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sp>
        <p:nvSpPr>
          <p:cNvPr id="32" name="Google Shape;32;p33"/>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89" lvl="0" indent="-228594" algn="r">
              <a:lnSpc>
                <a:spcPct val="100000"/>
              </a:lnSpc>
              <a:spcBef>
                <a:spcPts val="0"/>
              </a:spcBef>
              <a:spcAft>
                <a:spcPts val="0"/>
              </a:spcAft>
              <a:buSzPts val="1600"/>
              <a:buNone/>
              <a:defRPr sz="800"/>
            </a:lvl1pPr>
            <a:lvl2pPr marL="914378" lvl="1" indent="-228594" algn="l">
              <a:lnSpc>
                <a:spcPct val="100000"/>
              </a:lnSpc>
              <a:spcBef>
                <a:spcPts val="300"/>
              </a:spcBef>
              <a:spcAft>
                <a:spcPts val="0"/>
              </a:spcAft>
              <a:buSzPts val="1400"/>
              <a:buNone/>
              <a:defRPr sz="900"/>
            </a:lvl2pPr>
            <a:lvl3pPr marL="1371566" lvl="2" indent="-228594" algn="l">
              <a:lnSpc>
                <a:spcPct val="100000"/>
              </a:lnSpc>
              <a:spcBef>
                <a:spcPts val="300"/>
              </a:spcBef>
              <a:spcAft>
                <a:spcPts val="0"/>
              </a:spcAft>
              <a:buSzPts val="1200"/>
              <a:buNone/>
              <a:defRPr sz="900"/>
            </a:lvl3pPr>
            <a:lvl4pPr marL="1828754" lvl="3" indent="-228594" algn="l">
              <a:lnSpc>
                <a:spcPct val="100000"/>
              </a:lnSpc>
              <a:spcBef>
                <a:spcPts val="300"/>
              </a:spcBef>
              <a:spcAft>
                <a:spcPts val="0"/>
              </a:spcAft>
              <a:buSzPts val="1000"/>
              <a:buNone/>
              <a:defRPr sz="900"/>
            </a:lvl4pPr>
            <a:lvl5pPr marL="2285943" lvl="4" indent="-228594" algn="l">
              <a:lnSpc>
                <a:spcPct val="100000"/>
              </a:lnSpc>
              <a:spcBef>
                <a:spcPts val="300"/>
              </a:spcBef>
              <a:spcAft>
                <a:spcPts val="0"/>
              </a:spcAft>
              <a:buSzPts val="800"/>
              <a:buNone/>
              <a:defRPr sz="900"/>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pic>
        <p:nvPicPr>
          <p:cNvPr id="33" name="Google Shape;33;p33"/>
          <p:cNvPicPr preferRelativeResize="0"/>
          <p:nvPr/>
        </p:nvPicPr>
        <p:blipFill rotWithShape="1">
          <a:blip r:embed="rId2">
            <a:alphaModFix/>
          </a:blip>
          <a:srcRect/>
          <a:stretch/>
        </p:blipFill>
        <p:spPr>
          <a:xfrm>
            <a:off x="8180044" y="128566"/>
            <a:ext cx="678567" cy="221484"/>
          </a:xfrm>
          <a:prstGeom prst="rect">
            <a:avLst/>
          </a:prstGeom>
          <a:noFill/>
          <a:ln>
            <a:noFill/>
          </a:ln>
        </p:spPr>
      </p:pic>
      <p:sp>
        <p:nvSpPr>
          <p:cNvPr id="34" name="Google Shape;34;p33"/>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35" name="Google Shape;35;p33"/>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16076882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38"/>
        <p:cNvGrpSpPr/>
        <p:nvPr/>
      </p:nvGrpSpPr>
      <p:grpSpPr>
        <a:xfrm>
          <a:off x="0" y="0"/>
          <a:ext cx="0" cy="0"/>
          <a:chOff x="0" y="0"/>
          <a:chExt cx="0" cy="0"/>
        </a:xfrm>
      </p:grpSpPr>
      <p:sp>
        <p:nvSpPr>
          <p:cNvPr id="39" name="Google Shape;39;p35"/>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189" lvl="0" indent="-330192" algn="l">
              <a:lnSpc>
                <a:spcPct val="100000"/>
              </a:lnSpc>
              <a:spcBef>
                <a:spcPts val="1200"/>
              </a:spcBef>
              <a:spcAft>
                <a:spcPts val="0"/>
              </a:spcAft>
              <a:buClr>
                <a:srgbClr val="FF9900"/>
              </a:buClr>
              <a:buSzPts val="1600"/>
              <a:buChar char="•"/>
              <a:defRPr>
                <a:solidFill>
                  <a:schemeClr val="accent1"/>
                </a:solidFill>
              </a:defRPr>
            </a:lvl1pPr>
            <a:lvl2pPr marL="914378" lvl="1" indent="-317492" algn="l">
              <a:lnSpc>
                <a:spcPct val="100000"/>
              </a:lnSpc>
              <a:spcBef>
                <a:spcPts val="300"/>
              </a:spcBef>
              <a:spcAft>
                <a:spcPts val="0"/>
              </a:spcAft>
              <a:buClr>
                <a:srgbClr val="FF9900"/>
              </a:buClr>
              <a:buSzPts val="1400"/>
              <a:buChar char="–"/>
              <a:defRPr>
                <a:solidFill>
                  <a:schemeClr val="accent1"/>
                </a:solidFill>
              </a:defRPr>
            </a:lvl2pPr>
            <a:lvl3pPr marL="1371566" lvl="2" indent="-304793" algn="l">
              <a:lnSpc>
                <a:spcPct val="100000"/>
              </a:lnSpc>
              <a:spcBef>
                <a:spcPts val="300"/>
              </a:spcBef>
              <a:spcAft>
                <a:spcPts val="0"/>
              </a:spcAft>
              <a:buClr>
                <a:srgbClr val="FF9900"/>
              </a:buClr>
              <a:buSzPts val="1200"/>
              <a:buChar char="•"/>
              <a:defRPr>
                <a:solidFill>
                  <a:schemeClr val="accent1"/>
                </a:solidFill>
              </a:defRPr>
            </a:lvl3pPr>
            <a:lvl4pPr marL="1828754" lvl="3" indent="-292093" algn="l">
              <a:lnSpc>
                <a:spcPct val="100000"/>
              </a:lnSpc>
              <a:spcBef>
                <a:spcPts val="300"/>
              </a:spcBef>
              <a:spcAft>
                <a:spcPts val="0"/>
              </a:spcAft>
              <a:buSzPts val="1000"/>
              <a:buChar char="–"/>
              <a:defRPr/>
            </a:lvl4pPr>
            <a:lvl5pPr marL="2285943" lvl="4" indent="-279393" algn="l">
              <a:lnSpc>
                <a:spcPct val="100000"/>
              </a:lnSpc>
              <a:spcBef>
                <a:spcPts val="300"/>
              </a:spcBef>
              <a:spcAft>
                <a:spcPts val="0"/>
              </a:spcAft>
              <a:buSzPts val="800"/>
              <a:buChar char="»"/>
              <a:defRPr/>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sp>
        <p:nvSpPr>
          <p:cNvPr id="40" name="Google Shape;40;p35"/>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189" lvl="0" indent="-228594" algn="l">
              <a:lnSpc>
                <a:spcPct val="100000"/>
              </a:lnSpc>
              <a:spcBef>
                <a:spcPts val="0"/>
              </a:spcBef>
              <a:spcAft>
                <a:spcPts val="0"/>
              </a:spcAft>
              <a:buSzPts val="1600"/>
              <a:buNone/>
              <a:defRPr sz="800"/>
            </a:lvl1pPr>
            <a:lvl2pPr marL="914378" lvl="1" indent="-228594" algn="l">
              <a:lnSpc>
                <a:spcPct val="100000"/>
              </a:lnSpc>
              <a:spcBef>
                <a:spcPts val="300"/>
              </a:spcBef>
              <a:spcAft>
                <a:spcPts val="0"/>
              </a:spcAft>
              <a:buSzPts val="1400"/>
              <a:buNone/>
              <a:defRPr sz="900"/>
            </a:lvl2pPr>
            <a:lvl3pPr marL="1371566" lvl="2" indent="-228594" algn="l">
              <a:lnSpc>
                <a:spcPct val="100000"/>
              </a:lnSpc>
              <a:spcBef>
                <a:spcPts val="300"/>
              </a:spcBef>
              <a:spcAft>
                <a:spcPts val="0"/>
              </a:spcAft>
              <a:buSzPts val="1200"/>
              <a:buNone/>
              <a:defRPr sz="900"/>
            </a:lvl3pPr>
            <a:lvl4pPr marL="1828754" lvl="3" indent="-228594" algn="l">
              <a:lnSpc>
                <a:spcPct val="100000"/>
              </a:lnSpc>
              <a:spcBef>
                <a:spcPts val="300"/>
              </a:spcBef>
              <a:spcAft>
                <a:spcPts val="0"/>
              </a:spcAft>
              <a:buSzPts val="1000"/>
              <a:buNone/>
              <a:defRPr sz="900"/>
            </a:lvl4pPr>
            <a:lvl5pPr marL="2285943" lvl="4" indent="-228594" algn="l">
              <a:lnSpc>
                <a:spcPct val="100000"/>
              </a:lnSpc>
              <a:spcBef>
                <a:spcPts val="300"/>
              </a:spcBef>
              <a:spcAft>
                <a:spcPts val="0"/>
              </a:spcAft>
              <a:buSzPts val="800"/>
              <a:buNone/>
              <a:defRPr sz="900"/>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sp>
        <p:nvSpPr>
          <p:cNvPr id="41" name="Google Shape;41;p35"/>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89" lvl="0" indent="-228594" algn="r">
              <a:lnSpc>
                <a:spcPct val="100000"/>
              </a:lnSpc>
              <a:spcBef>
                <a:spcPts val="0"/>
              </a:spcBef>
              <a:spcAft>
                <a:spcPts val="0"/>
              </a:spcAft>
              <a:buSzPts val="1600"/>
              <a:buNone/>
              <a:defRPr sz="800"/>
            </a:lvl1pPr>
            <a:lvl2pPr marL="914378" lvl="1" indent="-228594" algn="l">
              <a:lnSpc>
                <a:spcPct val="100000"/>
              </a:lnSpc>
              <a:spcBef>
                <a:spcPts val="300"/>
              </a:spcBef>
              <a:spcAft>
                <a:spcPts val="0"/>
              </a:spcAft>
              <a:buSzPts val="1400"/>
              <a:buNone/>
              <a:defRPr sz="900"/>
            </a:lvl2pPr>
            <a:lvl3pPr marL="1371566" lvl="2" indent="-228594" algn="l">
              <a:lnSpc>
                <a:spcPct val="100000"/>
              </a:lnSpc>
              <a:spcBef>
                <a:spcPts val="300"/>
              </a:spcBef>
              <a:spcAft>
                <a:spcPts val="0"/>
              </a:spcAft>
              <a:buSzPts val="1200"/>
              <a:buNone/>
              <a:defRPr sz="900"/>
            </a:lvl3pPr>
            <a:lvl4pPr marL="1828754" lvl="3" indent="-228594" algn="l">
              <a:lnSpc>
                <a:spcPct val="100000"/>
              </a:lnSpc>
              <a:spcBef>
                <a:spcPts val="300"/>
              </a:spcBef>
              <a:spcAft>
                <a:spcPts val="0"/>
              </a:spcAft>
              <a:buSzPts val="1000"/>
              <a:buNone/>
              <a:defRPr sz="900"/>
            </a:lvl4pPr>
            <a:lvl5pPr marL="2285943" lvl="4" indent="-228594" algn="l">
              <a:lnSpc>
                <a:spcPct val="100000"/>
              </a:lnSpc>
              <a:spcBef>
                <a:spcPts val="300"/>
              </a:spcBef>
              <a:spcAft>
                <a:spcPts val="0"/>
              </a:spcAft>
              <a:buSzPts val="800"/>
              <a:buNone/>
              <a:defRPr sz="900"/>
            </a:lvl5pPr>
            <a:lvl6pPr marL="2743132" lvl="5" indent="-323842" algn="l">
              <a:lnSpc>
                <a:spcPct val="100000"/>
              </a:lnSpc>
              <a:spcBef>
                <a:spcPts val="300"/>
              </a:spcBef>
              <a:spcAft>
                <a:spcPts val="0"/>
              </a:spcAft>
              <a:buSzPts val="1500"/>
              <a:buChar char="•"/>
              <a:defRPr/>
            </a:lvl6pPr>
            <a:lvl7pPr marL="3200320" lvl="6" indent="-323842" algn="l">
              <a:lnSpc>
                <a:spcPct val="100000"/>
              </a:lnSpc>
              <a:spcBef>
                <a:spcPts val="300"/>
              </a:spcBef>
              <a:spcAft>
                <a:spcPts val="0"/>
              </a:spcAft>
              <a:buSzPts val="1500"/>
              <a:buChar char="•"/>
              <a:defRPr/>
            </a:lvl7pPr>
            <a:lvl8pPr marL="3657509" lvl="7" indent="-323842" algn="l">
              <a:lnSpc>
                <a:spcPct val="100000"/>
              </a:lnSpc>
              <a:spcBef>
                <a:spcPts val="300"/>
              </a:spcBef>
              <a:spcAft>
                <a:spcPts val="0"/>
              </a:spcAft>
              <a:buSzPts val="1500"/>
              <a:buChar char="•"/>
              <a:defRPr/>
            </a:lvl8pPr>
            <a:lvl9pPr marL="4114697" lvl="8" indent="-323842" algn="l">
              <a:lnSpc>
                <a:spcPct val="100000"/>
              </a:lnSpc>
              <a:spcBef>
                <a:spcPts val="300"/>
              </a:spcBef>
              <a:spcAft>
                <a:spcPts val="0"/>
              </a:spcAft>
              <a:buSzPts val="1500"/>
              <a:buChar char="•"/>
              <a:defRPr/>
            </a:lvl9pPr>
          </a:lstStyle>
          <a:p>
            <a:pPr lvl="0"/>
            <a:r>
              <a:rPr lang="en-US"/>
              <a:t>Click to edit Master text styles</a:t>
            </a:r>
          </a:p>
        </p:txBody>
      </p:sp>
      <p:sp>
        <p:nvSpPr>
          <p:cNvPr id="42" name="Google Shape;42;p35"/>
          <p:cNvSpPr/>
          <p:nvPr/>
        </p:nvSpPr>
        <p:spPr>
          <a:xfrm>
            <a:off x="0" y="658528"/>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3" name="Google Shape;43;p35"/>
          <p:cNvSpPr/>
          <p:nvPr/>
        </p:nvSpPr>
        <p:spPr>
          <a:xfrm>
            <a:off x="0" y="724218"/>
            <a:ext cx="9144000" cy="3428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4" name="Google Shape;44;p35"/>
          <p:cNvPicPr preferRelativeResize="0"/>
          <p:nvPr/>
        </p:nvPicPr>
        <p:blipFill rotWithShape="1">
          <a:blip r:embed="rId2">
            <a:alphaModFix/>
          </a:blip>
          <a:srcRect/>
          <a:stretch/>
        </p:blipFill>
        <p:spPr>
          <a:xfrm>
            <a:off x="8180045" y="128566"/>
            <a:ext cx="678567" cy="221484"/>
          </a:xfrm>
          <a:prstGeom prst="rect">
            <a:avLst/>
          </a:prstGeom>
          <a:noFill/>
          <a:ln>
            <a:noFill/>
          </a:ln>
        </p:spPr>
      </p:pic>
      <p:sp>
        <p:nvSpPr>
          <p:cNvPr id="45" name="Google Shape;45;p35"/>
          <p:cNvSpPr txBox="1">
            <a:spLocks noGrp="1"/>
          </p:cNvSpPr>
          <p:nvPr>
            <p:ph type="title"/>
          </p:nvPr>
        </p:nvSpPr>
        <p:spPr>
          <a:xfrm>
            <a:off x="145542" y="108233"/>
            <a:ext cx="8496300" cy="428406"/>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46" name="Google Shape;46;p35"/>
          <p:cNvPicPr preferRelativeResize="0"/>
          <p:nvPr/>
        </p:nvPicPr>
        <p:blipFill rotWithShape="1">
          <a:blip r:embed="rId3">
            <a:alphaModFix/>
          </a:blip>
          <a:srcRect/>
          <a:stretch/>
        </p:blipFill>
        <p:spPr>
          <a:xfrm>
            <a:off x="7286546" y="4622962"/>
            <a:ext cx="1786995" cy="483584"/>
          </a:xfrm>
          <a:prstGeom prst="rect">
            <a:avLst/>
          </a:prstGeom>
          <a:noFill/>
          <a:ln>
            <a:noFill/>
          </a:ln>
        </p:spPr>
      </p:pic>
      <p:pic>
        <p:nvPicPr>
          <p:cNvPr id="2" name="bg object 17">
            <a:extLst>
              <a:ext uri="{FF2B5EF4-FFF2-40B4-BE49-F238E27FC236}">
                <a16:creationId xmlns:a16="http://schemas.microsoft.com/office/drawing/2014/main" id="{CD2A374F-0A55-3DC4-D76E-1022F77CF2F4}"/>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66813304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50"/>
        <p:cNvGrpSpPr/>
        <p:nvPr/>
      </p:nvGrpSpPr>
      <p:grpSpPr>
        <a:xfrm>
          <a:off x="0" y="0"/>
          <a:ext cx="0" cy="0"/>
          <a:chOff x="0" y="0"/>
          <a:chExt cx="0" cy="0"/>
        </a:xfrm>
      </p:grpSpPr>
      <p:sp>
        <p:nvSpPr>
          <p:cNvPr id="51" name="Google Shape;51;p17"/>
          <p:cNvSpPr/>
          <p:nvPr/>
        </p:nvSpPr>
        <p:spPr>
          <a:xfrm>
            <a:off x="1" y="1537141"/>
            <a:ext cx="7133897"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17"/>
          <p:cNvSpPr txBox="1">
            <a:spLocks noGrp="1"/>
          </p:cNvSpPr>
          <p:nvPr>
            <p:ph type="title"/>
          </p:nvPr>
        </p:nvSpPr>
        <p:spPr>
          <a:xfrm>
            <a:off x="391240" y="2027286"/>
            <a:ext cx="6244736" cy="552450"/>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Clr>
                <a:schemeClr val="lt1"/>
              </a:buClr>
              <a:buSzPts val="2400"/>
              <a:buFont typeface="Arial"/>
              <a:buNone/>
              <a:defRPr sz="24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3" name="Google Shape;53;p17"/>
          <p:cNvSpPr txBox="1">
            <a:spLocks noGrp="1"/>
          </p:cNvSpPr>
          <p:nvPr>
            <p:ph type="body" idx="1"/>
          </p:nvPr>
        </p:nvSpPr>
        <p:spPr>
          <a:xfrm>
            <a:off x="397532" y="2950162"/>
            <a:ext cx="6263847" cy="575072"/>
          </a:xfrm>
          <a:prstGeom prst="rect">
            <a:avLst/>
          </a:prstGeom>
          <a:noFill/>
          <a:ln>
            <a:noFill/>
          </a:ln>
        </p:spPr>
        <p:txBody>
          <a:bodyPr spcFirstLastPara="1" wrap="square" lIns="0" tIns="0" rIns="91425" bIns="45700" anchor="t" anchorCtr="0">
            <a:noAutofit/>
          </a:bodyPr>
          <a:lstStyle>
            <a:lvl1pPr marL="457189" lvl="0" indent="-228594" algn="l">
              <a:lnSpc>
                <a:spcPct val="100000"/>
              </a:lnSpc>
              <a:spcBef>
                <a:spcPts val="1200"/>
              </a:spcBef>
              <a:spcAft>
                <a:spcPts val="0"/>
              </a:spcAft>
              <a:buSzPts val="1600"/>
              <a:buNone/>
              <a:defRPr sz="1600">
                <a:solidFill>
                  <a:schemeClr val="accent3"/>
                </a:solidFill>
              </a:defRPr>
            </a:lvl1pPr>
            <a:lvl2pPr marL="914378" lvl="1" indent="-342892" algn="l">
              <a:lnSpc>
                <a:spcPct val="100000"/>
              </a:lnSpc>
              <a:spcBef>
                <a:spcPts val="300"/>
              </a:spcBef>
              <a:spcAft>
                <a:spcPts val="0"/>
              </a:spcAft>
              <a:buSzPts val="1800"/>
              <a:buChar char="–"/>
              <a:defRPr/>
            </a:lvl2pPr>
            <a:lvl3pPr marL="1371566" lvl="2" indent="-342892" algn="l">
              <a:lnSpc>
                <a:spcPct val="100000"/>
              </a:lnSpc>
              <a:spcBef>
                <a:spcPts val="300"/>
              </a:spcBef>
              <a:spcAft>
                <a:spcPts val="0"/>
              </a:spcAft>
              <a:buSzPts val="1800"/>
              <a:buChar char="•"/>
              <a:defRPr/>
            </a:lvl3pPr>
            <a:lvl4pPr marL="1828754" lvl="3" indent="-342892" algn="l">
              <a:lnSpc>
                <a:spcPct val="100000"/>
              </a:lnSpc>
              <a:spcBef>
                <a:spcPts val="300"/>
              </a:spcBef>
              <a:spcAft>
                <a:spcPts val="0"/>
              </a:spcAft>
              <a:buSzPts val="1800"/>
              <a:buChar char="–"/>
              <a:defRPr/>
            </a:lvl4pPr>
            <a:lvl5pPr marL="2285943" lvl="4" indent="-342892" algn="l">
              <a:lnSpc>
                <a:spcPct val="100000"/>
              </a:lnSpc>
              <a:spcBef>
                <a:spcPts val="300"/>
              </a:spcBef>
              <a:spcAft>
                <a:spcPts val="0"/>
              </a:spcAft>
              <a:buSzPts val="1800"/>
              <a:buChar char="»"/>
              <a:defRPr/>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pPr lvl="0"/>
            <a:r>
              <a:rPr lang="en-US"/>
              <a:t>Click to edit Master text styles</a:t>
            </a:r>
          </a:p>
        </p:txBody>
      </p:sp>
      <p:pic>
        <p:nvPicPr>
          <p:cNvPr id="54" name="Google Shape;54;p17"/>
          <p:cNvPicPr preferRelativeResize="0"/>
          <p:nvPr/>
        </p:nvPicPr>
        <p:blipFill rotWithShape="1">
          <a:blip r:embed="rId2">
            <a:alphaModFix/>
          </a:blip>
          <a:srcRect/>
          <a:stretch/>
        </p:blipFill>
        <p:spPr>
          <a:xfrm>
            <a:off x="7677918" y="325197"/>
            <a:ext cx="1080642" cy="352721"/>
          </a:xfrm>
          <a:prstGeom prst="rect">
            <a:avLst/>
          </a:prstGeom>
          <a:noFill/>
          <a:ln>
            <a:noFill/>
          </a:ln>
        </p:spPr>
      </p:pic>
      <p:pic>
        <p:nvPicPr>
          <p:cNvPr id="55" name="Google Shape;55;p17"/>
          <p:cNvPicPr preferRelativeResize="0"/>
          <p:nvPr/>
        </p:nvPicPr>
        <p:blipFill rotWithShape="1">
          <a:blip r:embed="rId3">
            <a:alphaModFix/>
          </a:blip>
          <a:srcRect/>
          <a:stretch/>
        </p:blipFill>
        <p:spPr>
          <a:xfrm>
            <a:off x="7929984" y="4521402"/>
            <a:ext cx="785934" cy="390952"/>
          </a:xfrm>
          <a:prstGeom prst="rect">
            <a:avLst/>
          </a:prstGeom>
          <a:noFill/>
          <a:ln>
            <a:noFill/>
          </a:ln>
        </p:spPr>
      </p:pic>
      <p:pic>
        <p:nvPicPr>
          <p:cNvPr id="2" name="bg object 17">
            <a:extLst>
              <a:ext uri="{FF2B5EF4-FFF2-40B4-BE49-F238E27FC236}">
                <a16:creationId xmlns:a16="http://schemas.microsoft.com/office/drawing/2014/main" id="{75D6D851-64D9-84DE-093B-E6ABEAB6059A}"/>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929263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4"/>
        <p:cNvGrpSpPr/>
        <p:nvPr/>
      </p:nvGrpSpPr>
      <p:grpSpPr>
        <a:xfrm>
          <a:off x="0" y="0"/>
          <a:ext cx="0" cy="0"/>
          <a:chOff x="0" y="0"/>
          <a:chExt cx="0" cy="0"/>
        </a:xfrm>
      </p:grpSpPr>
      <p:sp>
        <p:nvSpPr>
          <p:cNvPr id="65" name="Google Shape;65;p19"/>
          <p:cNvSpPr/>
          <p:nvPr/>
        </p:nvSpPr>
        <p:spPr>
          <a:xfrm>
            <a:off x="0" y="1056291"/>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19"/>
          <p:cNvSpPr/>
          <p:nvPr/>
        </p:nvSpPr>
        <p:spPr>
          <a:xfrm>
            <a:off x="0" y="1121981"/>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19"/>
          <p:cNvSpPr txBox="1">
            <a:spLocks noGrp="1"/>
          </p:cNvSpPr>
          <p:nvPr>
            <p:ph type="title"/>
          </p:nvPr>
        </p:nvSpPr>
        <p:spPr>
          <a:xfrm>
            <a:off x="140970" y="-204824"/>
            <a:ext cx="8496300" cy="794329"/>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8" name="Google Shape;68;p19"/>
          <p:cNvSpPr txBox="1">
            <a:spLocks noGrp="1"/>
          </p:cNvSpPr>
          <p:nvPr>
            <p:ph type="body" idx="1"/>
          </p:nvPr>
        </p:nvSpPr>
        <p:spPr>
          <a:xfrm>
            <a:off x="323193" y="4547014"/>
            <a:ext cx="3852000" cy="402416"/>
          </a:xfrm>
          <a:prstGeom prst="rect">
            <a:avLst/>
          </a:prstGeom>
          <a:noFill/>
          <a:ln>
            <a:noFill/>
          </a:ln>
        </p:spPr>
        <p:txBody>
          <a:bodyPr spcFirstLastPara="1" wrap="square" lIns="0" tIns="0" rIns="0" bIns="0" anchor="b" anchorCtr="0">
            <a:noAutofit/>
          </a:bodyPr>
          <a:lstStyle>
            <a:lvl1pPr marL="457189" lvl="0" indent="-228594" algn="l">
              <a:lnSpc>
                <a:spcPct val="100000"/>
              </a:lnSpc>
              <a:spcBef>
                <a:spcPts val="0"/>
              </a:spcBef>
              <a:spcAft>
                <a:spcPts val="0"/>
              </a:spcAft>
              <a:buSzPts val="800"/>
              <a:buNone/>
              <a:defRPr sz="800"/>
            </a:lvl1pPr>
            <a:lvl2pPr marL="914378" lvl="1" indent="-228594" algn="l">
              <a:lnSpc>
                <a:spcPct val="100000"/>
              </a:lnSpc>
              <a:spcBef>
                <a:spcPts val="0"/>
              </a:spcBef>
              <a:spcAft>
                <a:spcPts val="0"/>
              </a:spcAft>
              <a:buSzPts val="900"/>
              <a:buNone/>
              <a:defRPr sz="900"/>
            </a:lvl2pPr>
            <a:lvl3pPr marL="1371566" lvl="2" indent="-228594" algn="l">
              <a:lnSpc>
                <a:spcPct val="100000"/>
              </a:lnSpc>
              <a:spcBef>
                <a:spcPts val="300"/>
              </a:spcBef>
              <a:spcAft>
                <a:spcPts val="0"/>
              </a:spcAft>
              <a:buSzPts val="900"/>
              <a:buNone/>
              <a:defRPr sz="900"/>
            </a:lvl3pPr>
            <a:lvl4pPr marL="1828754" lvl="3" indent="-228594" algn="l">
              <a:lnSpc>
                <a:spcPct val="100000"/>
              </a:lnSpc>
              <a:spcBef>
                <a:spcPts val="300"/>
              </a:spcBef>
              <a:spcAft>
                <a:spcPts val="0"/>
              </a:spcAft>
              <a:buSzPts val="900"/>
              <a:buNone/>
              <a:defRPr sz="900"/>
            </a:lvl4pPr>
            <a:lvl5pPr marL="2285943" lvl="4" indent="-228594" algn="l">
              <a:lnSpc>
                <a:spcPct val="100000"/>
              </a:lnSpc>
              <a:spcBef>
                <a:spcPts val="300"/>
              </a:spcBef>
              <a:spcAft>
                <a:spcPts val="0"/>
              </a:spcAft>
              <a:buSzPts val="900"/>
              <a:buNone/>
              <a:defRPr sz="900"/>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9" name="Google Shape;69;p19"/>
          <p:cNvSpPr txBox="1">
            <a:spLocks noGrp="1"/>
          </p:cNvSpPr>
          <p:nvPr>
            <p:ph type="body" idx="2"/>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89" lvl="0" indent="-228594" algn="r">
              <a:lnSpc>
                <a:spcPct val="100000"/>
              </a:lnSpc>
              <a:spcBef>
                <a:spcPts val="0"/>
              </a:spcBef>
              <a:spcAft>
                <a:spcPts val="0"/>
              </a:spcAft>
              <a:buSzPts val="800"/>
              <a:buNone/>
              <a:defRPr sz="800"/>
            </a:lvl1pPr>
            <a:lvl2pPr marL="914378" lvl="1" indent="-228594" algn="l">
              <a:lnSpc>
                <a:spcPct val="100000"/>
              </a:lnSpc>
              <a:spcBef>
                <a:spcPts val="0"/>
              </a:spcBef>
              <a:spcAft>
                <a:spcPts val="0"/>
              </a:spcAft>
              <a:buSzPts val="900"/>
              <a:buNone/>
              <a:defRPr sz="900"/>
            </a:lvl2pPr>
            <a:lvl3pPr marL="1371566" lvl="2" indent="-228594" algn="l">
              <a:lnSpc>
                <a:spcPct val="100000"/>
              </a:lnSpc>
              <a:spcBef>
                <a:spcPts val="300"/>
              </a:spcBef>
              <a:spcAft>
                <a:spcPts val="0"/>
              </a:spcAft>
              <a:buSzPts val="900"/>
              <a:buNone/>
              <a:defRPr sz="900"/>
            </a:lvl3pPr>
            <a:lvl4pPr marL="1828754" lvl="3" indent="-228594" algn="l">
              <a:lnSpc>
                <a:spcPct val="100000"/>
              </a:lnSpc>
              <a:spcBef>
                <a:spcPts val="300"/>
              </a:spcBef>
              <a:spcAft>
                <a:spcPts val="0"/>
              </a:spcAft>
              <a:buSzPts val="900"/>
              <a:buNone/>
              <a:defRPr sz="900"/>
            </a:lvl4pPr>
            <a:lvl5pPr marL="2285943" lvl="4" indent="-228594" algn="l">
              <a:lnSpc>
                <a:spcPct val="100000"/>
              </a:lnSpc>
              <a:spcBef>
                <a:spcPts val="300"/>
              </a:spcBef>
              <a:spcAft>
                <a:spcPts val="0"/>
              </a:spcAft>
              <a:buSzPts val="900"/>
              <a:buNone/>
              <a:defRPr sz="900"/>
            </a:lvl5pPr>
            <a:lvl6pPr marL="2743132" lvl="5" indent="-342892" algn="l">
              <a:lnSpc>
                <a:spcPct val="100000"/>
              </a:lnSpc>
              <a:spcBef>
                <a:spcPts val="360"/>
              </a:spcBef>
              <a:spcAft>
                <a:spcPts val="0"/>
              </a:spcAft>
              <a:buClr>
                <a:schemeClr val="dk1"/>
              </a:buClr>
              <a:buSzPts val="1800"/>
              <a:buChar char="•"/>
              <a:defRPr/>
            </a:lvl6pPr>
            <a:lvl7pPr marL="3200320" lvl="6" indent="-342892" algn="l">
              <a:lnSpc>
                <a:spcPct val="100000"/>
              </a:lnSpc>
              <a:spcBef>
                <a:spcPts val="360"/>
              </a:spcBef>
              <a:spcAft>
                <a:spcPts val="0"/>
              </a:spcAft>
              <a:buClr>
                <a:schemeClr val="dk1"/>
              </a:buClr>
              <a:buSzPts val="1800"/>
              <a:buChar char="•"/>
              <a:defRPr/>
            </a:lvl7pPr>
            <a:lvl8pPr marL="3657509" lvl="7" indent="-342892" algn="l">
              <a:lnSpc>
                <a:spcPct val="100000"/>
              </a:lnSpc>
              <a:spcBef>
                <a:spcPts val="360"/>
              </a:spcBef>
              <a:spcAft>
                <a:spcPts val="0"/>
              </a:spcAft>
              <a:buClr>
                <a:schemeClr val="dk1"/>
              </a:buClr>
              <a:buSzPts val="1800"/>
              <a:buChar char="•"/>
              <a:defRPr/>
            </a:lvl8pPr>
            <a:lvl9pPr marL="4114697" lvl="8" indent="-342892" algn="l">
              <a:lnSpc>
                <a:spcPct val="100000"/>
              </a:lnSpc>
              <a:spcBef>
                <a:spcPts val="360"/>
              </a:spcBef>
              <a:spcAft>
                <a:spcPts val="0"/>
              </a:spcAft>
              <a:buClr>
                <a:schemeClr val="dk1"/>
              </a:buClr>
              <a:buSzPts val="1800"/>
              <a:buChar char="•"/>
              <a:defRPr/>
            </a:lvl9pPr>
          </a:lstStyle>
          <a:p>
            <a:pPr lvl="0"/>
            <a:r>
              <a:rPr lang="en-US"/>
              <a:t>Click to edit Master text styles</a:t>
            </a:r>
          </a:p>
        </p:txBody>
      </p:sp>
      <p:pic>
        <p:nvPicPr>
          <p:cNvPr id="70" name="Google Shape;70;p19"/>
          <p:cNvPicPr preferRelativeResize="0"/>
          <p:nvPr/>
        </p:nvPicPr>
        <p:blipFill rotWithShape="1">
          <a:blip r:embed="rId2">
            <a:alphaModFix/>
          </a:blip>
          <a:srcRect/>
          <a:stretch/>
        </p:blipFill>
        <p:spPr>
          <a:xfrm>
            <a:off x="8180044" y="128566"/>
            <a:ext cx="678567" cy="221484"/>
          </a:xfrm>
          <a:prstGeom prst="rect">
            <a:avLst/>
          </a:prstGeom>
          <a:noFill/>
          <a:ln>
            <a:noFill/>
          </a:ln>
        </p:spPr>
      </p:pic>
      <p:pic>
        <p:nvPicPr>
          <p:cNvPr id="71" name="Google Shape;71;p19"/>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189808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904" y="923113"/>
            <a:ext cx="8261130" cy="1440299"/>
          </a:xfrm>
          <a:prstGeom prst="rect">
            <a:avLst/>
          </a:prstGeom>
        </p:spPr>
        <p:txBody>
          <a:bodyPr wrap="square">
            <a:noAutofit/>
          </a:bodyPr>
          <a:lstStyle>
            <a:lvl1pPr marL="209545" indent="-209545">
              <a:lnSpc>
                <a:spcPct val="100000"/>
              </a:lnSpc>
              <a:spcBef>
                <a:spcPts val="900"/>
              </a:spcBef>
              <a:buFont typeface="Arial" panose="020B0604020202020204" pitchFamily="34" charset="0"/>
              <a:buChar char="•"/>
              <a:defRPr sz="1650" b="0" i="0">
                <a:latin typeface="Calibri Light" panose="020F0302020204030204" pitchFamily="34" charset="0"/>
                <a:cs typeface="Calibri Light" panose="020F0302020204030204" pitchFamily="34" charset="0"/>
              </a:defRPr>
            </a:lvl1pPr>
            <a:lvl2pPr marL="514337" indent="-171446">
              <a:lnSpc>
                <a:spcPct val="100000"/>
              </a:lnSpc>
              <a:spcBef>
                <a:spcPts val="0"/>
              </a:spcBef>
              <a:buFont typeface="Arimo" panose="020B0604020202020204" pitchFamily="34" charset="0"/>
              <a:buChar char="−"/>
              <a:defRPr sz="1650" b="0" i="0">
                <a:latin typeface="Calibri Light" panose="020F0302020204030204" pitchFamily="34" charset="0"/>
                <a:cs typeface="Calibri Light" panose="020F0302020204030204" pitchFamily="34" charset="0"/>
              </a:defRPr>
            </a:lvl2pPr>
            <a:lvl3pPr marL="857228" indent="-171446">
              <a:lnSpc>
                <a:spcPct val="100000"/>
              </a:lnSpc>
              <a:spcBef>
                <a:spcPts val="0"/>
              </a:spcBef>
              <a:buFont typeface="Arimo" panose="020B0604020202020204" pitchFamily="34" charset="0"/>
              <a:buChar char="−"/>
              <a:defRPr sz="1650" b="0" i="0">
                <a:latin typeface="Calibri Light" panose="020F0302020204030204" pitchFamily="34" charset="0"/>
                <a:cs typeface="Calibri Light" panose="020F0302020204030204" pitchFamily="34" charset="0"/>
              </a:defRPr>
            </a:lvl3pPr>
            <a:lvl4pPr marL="1200120" indent="-171446">
              <a:lnSpc>
                <a:spcPct val="100000"/>
              </a:lnSpc>
              <a:spcBef>
                <a:spcPts val="0"/>
              </a:spcBef>
              <a:buFont typeface="Arimo" panose="020B0604020202020204" pitchFamily="34" charset="0"/>
              <a:buChar char="−"/>
              <a:defRPr sz="1650" b="0" i="0">
                <a:latin typeface="Calibri Light" panose="020F0302020204030204" pitchFamily="34" charset="0"/>
                <a:cs typeface="Calibri Light" panose="020F0302020204030204" pitchFamily="34" charset="0"/>
              </a:defRPr>
            </a:lvl4pPr>
            <a:lvl5pPr marL="1543012" indent="-171446">
              <a:lnSpc>
                <a:spcPct val="100000"/>
              </a:lnSpc>
              <a:spcBef>
                <a:spcPts val="0"/>
              </a:spcBef>
              <a:buFont typeface="Arimo" panose="020B0604020202020204" pitchFamily="34" charset="0"/>
              <a:buChar char="−"/>
              <a:defRPr sz="1650"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a:xfrm flipH="1" flipV="1">
            <a:off x="0" y="245853"/>
            <a:ext cx="9144000" cy="541492"/>
          </a:xfrm>
          <a:prstGeom prst="rect">
            <a:avLst/>
          </a:prstGeom>
          <a:solidFill>
            <a:srgbClr val="005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97120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FF9900"/>
              </a:buClr>
              <a:defRPr>
                <a:solidFill>
                  <a:schemeClr val="accent1"/>
                </a:solidFill>
              </a:defRPr>
            </a:lvl1pPr>
            <a:lvl2pPr>
              <a:buClr>
                <a:srgbClr val="FF9900"/>
              </a:buClr>
              <a:defRPr>
                <a:solidFill>
                  <a:schemeClr val="accent1"/>
                </a:solidFill>
              </a:defRPr>
            </a:lvl2pPr>
            <a:lvl3pPr>
              <a:buClr>
                <a:srgbClr val="FF9900"/>
              </a:buCl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045" y="128566"/>
            <a:ext cx="678567" cy="221484"/>
          </a:xfrm>
          <a:prstGeom prst="rect">
            <a:avLst/>
          </a:prstGeom>
        </p:spPr>
      </p:pic>
      <p:sp>
        <p:nvSpPr>
          <p:cNvPr id="5" name="Title 4"/>
          <p:cNvSpPr>
            <a:spLocks noGrp="1"/>
          </p:cNvSpPr>
          <p:nvPr>
            <p:ph type="title"/>
          </p:nvPr>
        </p:nvSpPr>
        <p:spPr>
          <a:xfrm>
            <a:off x="323850" y="147924"/>
            <a:ext cx="8496300" cy="454420"/>
          </a:xfrm>
        </p:spPr>
        <p:txBody>
          <a:bodyPr/>
          <a:lstStyle/>
          <a:p>
            <a:r>
              <a:rPr lang="en-US"/>
              <a:t>Click to edit Master title style</a:t>
            </a:r>
            <a:endParaRPr lang="en-GB"/>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131" y="4752038"/>
            <a:ext cx="503251" cy="250335"/>
          </a:xfrm>
          <a:prstGeom prst="rect">
            <a:avLst/>
          </a:prstGeom>
        </p:spPr>
      </p:pic>
    </p:spTree>
    <p:extLst>
      <p:ext uri="{BB962C8B-B14F-4D97-AF65-F5344CB8AC3E}">
        <p14:creationId xmlns:p14="http://schemas.microsoft.com/office/powerpoint/2010/main" val="940786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390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803917"/>
            <a:ext cx="9144000" cy="1030257"/>
          </a:xfrm>
          <a:solidFill>
            <a:schemeClr val="accent5">
              <a:lumMod val="50000"/>
            </a:schemeClr>
          </a:solidFill>
        </p:spPr>
        <p:txBody>
          <a:bodyPr>
            <a:normAutofit/>
          </a:bodyPr>
          <a:lstStyle>
            <a:lvl1pPr marL="0" indent="0" algn="ctr">
              <a:buNone/>
              <a:defRPr sz="27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a:p>
            <a:r>
              <a:rPr lang="en-US"/>
              <a:t>International Severe Asthma Registry</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06A3012-5991-4A67-AC94-F3878DF4B7EB}" type="datetimeFigureOut">
              <a:rPr lang="en-GB" smtClean="0"/>
              <a:t>14/07/2025</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8A969D0-73F2-453D-B9CF-95E1AA3C5B41}" type="slidenum">
              <a:rPr lang="en-GB" smtClean="0"/>
              <a:t>‹#›</a:t>
            </a:fld>
            <a:endParaRPr lang="en-GB"/>
          </a:p>
        </p:txBody>
      </p:sp>
      <p:pic>
        <p:nvPicPr>
          <p:cNvPr id="7" name="Picture 6"/>
          <p:cNvPicPr>
            <a:picLocks noChangeAspect="1"/>
          </p:cNvPicPr>
          <p:nvPr userDrawn="1"/>
        </p:nvPicPr>
        <p:blipFill>
          <a:blip r:embed="rId2"/>
          <a:stretch>
            <a:fillRect/>
          </a:stretch>
        </p:blipFill>
        <p:spPr>
          <a:xfrm>
            <a:off x="2566374" y="214480"/>
            <a:ext cx="3686266" cy="1394460"/>
          </a:xfrm>
          <a:prstGeom prst="rect">
            <a:avLst/>
          </a:prstGeom>
        </p:spPr>
      </p:pic>
      <p:pic>
        <p:nvPicPr>
          <p:cNvPr id="8" name="Picture 7"/>
          <p:cNvPicPr>
            <a:picLocks noChangeAspect="1"/>
          </p:cNvPicPr>
          <p:nvPr userDrawn="1"/>
        </p:nvPicPr>
        <p:blipFill>
          <a:blip r:embed="rId3"/>
          <a:stretch>
            <a:fillRect/>
          </a:stretch>
        </p:blipFill>
        <p:spPr>
          <a:xfrm>
            <a:off x="3529828" y="3616707"/>
            <a:ext cx="1759355" cy="1013460"/>
          </a:xfrm>
          <a:prstGeom prst="rect">
            <a:avLst/>
          </a:prstGeom>
        </p:spPr>
      </p:pic>
      <p:sp>
        <p:nvSpPr>
          <p:cNvPr id="9" name="TextBox 8"/>
          <p:cNvSpPr txBox="1"/>
          <p:nvPr userDrawn="1"/>
        </p:nvSpPr>
        <p:spPr>
          <a:xfrm>
            <a:off x="3240055" y="3029150"/>
            <a:ext cx="2323323" cy="369332"/>
          </a:xfrm>
          <a:prstGeom prst="rect">
            <a:avLst/>
          </a:prstGeom>
          <a:noFill/>
        </p:spPr>
        <p:txBody>
          <a:bodyPr wrap="square" rtlCol="0">
            <a:spAutoFit/>
          </a:bodyPr>
          <a:lstStyle/>
          <a:p>
            <a:pPr algn="ctr"/>
            <a:r>
              <a:rPr lang="en-GB" sz="1800">
                <a:solidFill>
                  <a:schemeClr val="accent2"/>
                </a:solidFill>
              </a:rPr>
              <a:t>Sept 2019</a:t>
            </a:r>
          </a:p>
        </p:txBody>
      </p:sp>
    </p:spTree>
    <p:extLst>
      <p:ext uri="{BB962C8B-B14F-4D97-AF65-F5344CB8AC3E}">
        <p14:creationId xmlns:p14="http://schemas.microsoft.com/office/powerpoint/2010/main" val="213878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630" y="1384698"/>
            <a:ext cx="6073160" cy="1125140"/>
          </a:xfrm>
          <a:solidFill>
            <a:schemeClr val="accent5">
              <a:lumMod val="50000"/>
            </a:schemeClr>
          </a:solidFill>
        </p:spPr>
        <p:txBody>
          <a:bodyPr>
            <a:normAutofit/>
          </a:bodyPr>
          <a:lstStyle>
            <a:lvl1pPr marL="0" indent="0" algn="l">
              <a:buNone/>
              <a:defRPr sz="30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   ISAR Overview &amp; Principles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306A3012-5991-4A67-AC94-F3878DF4B7EB}" type="datetimeFigureOut">
              <a:rPr lang="en-GB" smtClean="0"/>
              <a:t>14/07/2025</a:t>
            </a:fld>
            <a:endParaRPr lang="en-GB"/>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8A969D0-73F2-453D-B9CF-95E1AA3C5B41}" type="slidenum">
              <a:rPr lang="en-GB" smtClean="0"/>
              <a:t>‹#›</a:t>
            </a:fld>
            <a:endParaRPr lang="en-GB"/>
          </a:p>
        </p:txBody>
      </p:sp>
      <p:pic>
        <p:nvPicPr>
          <p:cNvPr id="7" name="Picture 6"/>
          <p:cNvPicPr>
            <a:picLocks noChangeAspect="1"/>
          </p:cNvPicPr>
          <p:nvPr userDrawn="1"/>
        </p:nvPicPr>
        <p:blipFill>
          <a:blip r:embed="rId2"/>
          <a:stretch>
            <a:fillRect/>
          </a:stretch>
        </p:blipFill>
        <p:spPr>
          <a:xfrm>
            <a:off x="7361601" y="146665"/>
            <a:ext cx="1492785" cy="740093"/>
          </a:xfrm>
          <a:prstGeom prst="rect">
            <a:avLst/>
          </a:prstGeom>
        </p:spPr>
      </p:pic>
      <p:pic>
        <p:nvPicPr>
          <p:cNvPr id="8" name="Picture 7"/>
          <p:cNvPicPr>
            <a:picLocks noChangeAspect="1"/>
          </p:cNvPicPr>
          <p:nvPr userDrawn="1"/>
        </p:nvPicPr>
        <p:blipFill>
          <a:blip r:embed="rId3"/>
          <a:stretch>
            <a:fillRect/>
          </a:stretch>
        </p:blipFill>
        <p:spPr>
          <a:xfrm>
            <a:off x="2799663" y="2969895"/>
            <a:ext cx="6344337" cy="2173605"/>
          </a:xfrm>
          <a:prstGeom prst="rect">
            <a:avLst/>
          </a:prstGeom>
        </p:spPr>
      </p:pic>
      <p:sp>
        <p:nvSpPr>
          <p:cNvPr id="9" name="TextBox 8"/>
          <p:cNvSpPr txBox="1"/>
          <p:nvPr userDrawn="1"/>
        </p:nvSpPr>
        <p:spPr>
          <a:xfrm>
            <a:off x="202941" y="2969895"/>
            <a:ext cx="2596722" cy="369332"/>
          </a:xfrm>
          <a:prstGeom prst="rect">
            <a:avLst/>
          </a:prstGeom>
          <a:noFill/>
        </p:spPr>
        <p:txBody>
          <a:bodyPr wrap="square" rtlCol="0">
            <a:spAutoFit/>
          </a:bodyPr>
          <a:lstStyle/>
          <a:p>
            <a:pPr marL="257175" indent="-257175" algn="l">
              <a:buFont typeface="Arial" panose="020B0604020202020204" pitchFamily="34" charset="0"/>
              <a:buChar char="•"/>
            </a:pPr>
            <a:r>
              <a:rPr lang="en-GB" sz="1800">
                <a:solidFill>
                  <a:schemeClr val="accent2"/>
                </a:solidFill>
              </a:rPr>
              <a:t>Overview of Initiative</a:t>
            </a:r>
          </a:p>
        </p:txBody>
      </p:sp>
    </p:spTree>
    <p:extLst>
      <p:ext uri="{BB962C8B-B14F-4D97-AF65-F5344CB8AC3E}">
        <p14:creationId xmlns:p14="http://schemas.microsoft.com/office/powerpoint/2010/main" val="346961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276999"/>
          </a:xfrm>
          <a:prstGeom prst="rect">
            <a:avLst/>
          </a:prstGeom>
        </p:spPr>
        <p:txBody>
          <a:bodyPr wrap="square" lIns="0" tIns="0" rIns="0" bIns="0">
            <a:spAutoFit/>
          </a:bodyPr>
          <a:lstStyle>
            <a:lvl1pPr>
              <a:defRPr sz="18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1523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9075" y="52864"/>
            <a:ext cx="8386705" cy="276999"/>
          </a:xfrm>
        </p:spPr>
        <p:txBody>
          <a:bodyPr lIns="0" tIns="0" rIns="0" bIns="0"/>
          <a:lstStyle>
            <a:lvl1pPr>
              <a:defRPr sz="18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8467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9075" y="52864"/>
            <a:ext cx="8386705" cy="276999"/>
          </a:xfrm>
        </p:spPr>
        <p:txBody>
          <a:bodyPr lIns="0" tIns="0" rIns="0" bIns="0"/>
          <a:lstStyle>
            <a:lvl1pPr>
              <a:defRPr sz="18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3964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9075" y="52864"/>
            <a:ext cx="8386705" cy="276999"/>
          </a:xfrm>
        </p:spPr>
        <p:txBody>
          <a:bodyPr lIns="0" tIns="0" rIns="0" bIns="0"/>
          <a:lstStyle>
            <a:lvl1pPr>
              <a:defRPr sz="18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6469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D9CAE740-7011-A784-F0B4-F495D1552527}"/>
              </a:ext>
            </a:extLst>
          </p:cNvPr>
          <p:cNvPicPr/>
          <p:nvPr userDrawn="1"/>
        </p:nvPicPr>
        <p:blipFill>
          <a:blip r:embed="rId2" cstate="print">
            <a:alphaModFix amt="1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791835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4174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14932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803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5026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514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0707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0249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6659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6749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929371" y="4521708"/>
            <a:ext cx="786383" cy="39014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4049D53C-439F-3F82-689A-88CAAA21CC0E}"/>
              </a:ext>
            </a:extLst>
          </p:cNvPr>
          <p:cNvPicPr/>
          <p:nvPr userDrawn="1"/>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961970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1804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1953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14638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426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320815" y="1048578"/>
            <a:ext cx="2429174" cy="728272"/>
          </a:xfrm>
          <a:prstGeom prst="rect">
            <a:avLst/>
          </a:prstGeom>
        </p:spPr>
      </p:pic>
      <p:pic>
        <p:nvPicPr>
          <p:cNvPr id="18" name="bg object 18"/>
          <p:cNvPicPr/>
          <p:nvPr/>
        </p:nvPicPr>
        <p:blipFill>
          <a:blip r:embed="rId3" cstate="print"/>
          <a:stretch>
            <a:fillRect/>
          </a:stretch>
        </p:blipFill>
        <p:spPr>
          <a:xfrm>
            <a:off x="3957828" y="4299203"/>
            <a:ext cx="1234439" cy="612648"/>
          </a:xfrm>
          <a:prstGeom prst="rect">
            <a:avLst/>
          </a:prstGeom>
        </p:spPr>
      </p:pic>
      <p:sp>
        <p:nvSpPr>
          <p:cNvPr id="2" name="Holder 2"/>
          <p:cNvSpPr>
            <a:spLocks noGrp="1"/>
          </p:cNvSpPr>
          <p:nvPr>
            <p:ph type="ftr" sz="quarter" idx="5"/>
          </p:nvPr>
        </p:nvSpPr>
        <p:spPr/>
        <p:txBody>
          <a:bodyPr lIns="0" tIns="0" rIns="0" bIns="0"/>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bg object 17">
            <a:extLst>
              <a:ext uri="{FF2B5EF4-FFF2-40B4-BE49-F238E27FC236}">
                <a16:creationId xmlns:a16="http://schemas.microsoft.com/office/drawing/2014/main" id="{F9DD2B3A-990D-D6B5-072E-8AB4DDA4FE4B}"/>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7929371" y="4521708"/>
            <a:ext cx="786383" cy="390143"/>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bg object 17">
            <a:extLst>
              <a:ext uri="{FF2B5EF4-FFF2-40B4-BE49-F238E27FC236}">
                <a16:creationId xmlns:a16="http://schemas.microsoft.com/office/drawing/2014/main" id="{FC4802A7-C8F1-64BB-BBA0-1AECAA8A244B}"/>
              </a:ext>
            </a:extLst>
          </p:cNvPr>
          <p:cNvPicPr/>
          <p:nvPr userDrawn="1"/>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316947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4914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7032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11093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335721" y="1085786"/>
            <a:ext cx="2483628" cy="745887"/>
          </a:xfrm>
          <a:prstGeom prst="rect">
            <a:avLst/>
          </a:prstGeom>
        </p:spPr>
      </p:pic>
      <p:pic>
        <p:nvPicPr>
          <p:cNvPr id="18" name="bg object 18"/>
          <p:cNvPicPr/>
          <p:nvPr/>
        </p:nvPicPr>
        <p:blipFill>
          <a:blip r:embed="rId3" cstate="print"/>
          <a:stretch>
            <a:fillRect/>
          </a:stretch>
        </p:blipFill>
        <p:spPr>
          <a:xfrm>
            <a:off x="3957828" y="4299203"/>
            <a:ext cx="1234439" cy="612648"/>
          </a:xfrm>
          <a:prstGeom prst="rect">
            <a:avLst/>
          </a:prstGeom>
        </p:spPr>
      </p:pic>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bg object 17">
            <a:extLst>
              <a:ext uri="{FF2B5EF4-FFF2-40B4-BE49-F238E27FC236}">
                <a16:creationId xmlns:a16="http://schemas.microsoft.com/office/drawing/2014/main" id="{20E4E6B2-D189-402D-C627-F358946C1E2F}"/>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178185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2992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subTitle" idx="4"/>
          </p:nvPr>
        </p:nvSpPr>
        <p:spPr>
          <a:xfrm>
            <a:off x="1371600" y="2880360"/>
            <a:ext cx="6400800" cy="12858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6196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0620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sz="half" idx="2"/>
          </p:nvPr>
        </p:nvSpPr>
        <p:spPr>
          <a:xfrm>
            <a:off x="457200" y="1183005"/>
            <a:ext cx="397764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9668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rgbClr val="07376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6" name="bg object 17">
            <a:extLst>
              <a:ext uri="{FF2B5EF4-FFF2-40B4-BE49-F238E27FC236}">
                <a16:creationId xmlns:a16="http://schemas.microsoft.com/office/drawing/2014/main" id="{256DED02-6767-DE80-1A87-B33E018CE0D8}"/>
              </a:ext>
            </a:extLst>
          </p:cNvPr>
          <p:cNvPicPr/>
          <p:nvPr userDrawn="1"/>
        </p:nvPicPr>
        <p:blipFill>
          <a:blip r:embed="rId2" cstate="print">
            <a:alphaModFix amt="1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2210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810815" y="435848"/>
            <a:ext cx="3296705" cy="990426"/>
          </a:xfrm>
          <a:prstGeom prst="rect">
            <a:avLst/>
          </a:prstGeom>
        </p:spPr>
      </p:pic>
      <p:pic>
        <p:nvPicPr>
          <p:cNvPr id="17" name="bg object 17"/>
          <p:cNvPicPr/>
          <p:nvPr/>
        </p:nvPicPr>
        <p:blipFill>
          <a:blip r:embed="rId3" cstate="print"/>
          <a:stretch>
            <a:fillRect/>
          </a:stretch>
        </p:blipFill>
        <p:spPr>
          <a:xfrm>
            <a:off x="3649615" y="3789679"/>
            <a:ext cx="1467045" cy="732851"/>
          </a:xfrm>
          <a:prstGeom prst="rect">
            <a:avLst/>
          </a:prstGeom>
        </p:spPr>
      </p:pic>
      <p:sp>
        <p:nvSpPr>
          <p:cNvPr id="2" name="Holder 2"/>
          <p:cNvSpPr>
            <a:spLocks noGrp="1"/>
          </p:cNvSpPr>
          <p:nvPr>
            <p:ph type="ctrTitle"/>
          </p:nvPr>
        </p:nvSpPr>
        <p:spPr>
          <a:xfrm>
            <a:off x="1760600" y="1765325"/>
            <a:ext cx="5622798" cy="507831"/>
          </a:xfrm>
          <a:prstGeom prst="rect">
            <a:avLst/>
          </a:prstGeom>
        </p:spPr>
        <p:txBody>
          <a:bodyPr wrap="square" lIns="0" tIns="0" rIns="0" bIns="0">
            <a:spAutoFit/>
          </a:bodyPr>
          <a:lstStyle>
            <a:lvl1pPr>
              <a:defRPr sz="33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371600" y="2880360"/>
            <a:ext cx="6400800" cy="219291"/>
          </a:xfrm>
          <a:prstGeom prst="rect">
            <a:avLst/>
          </a:prstGeom>
        </p:spPr>
        <p:txBody>
          <a:bodyPr wrap="square" lIns="0" tIns="0" rIns="0" bIns="0">
            <a:spAutoFit/>
          </a:bodyPr>
          <a:lstStyle>
            <a:lvl1pPr>
              <a:defRPr sz="1425"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78490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6318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800"/>
            </a:lvl1pPr>
            <a:lvl2pPr marL="133341" indent="0">
              <a:buNone/>
              <a:defRPr sz="900"/>
            </a:lvl2pPr>
            <a:lvl3pPr marL="270254" indent="0">
              <a:buNone/>
              <a:defRPr sz="900"/>
            </a:lvl3pPr>
            <a:lvl4pPr marL="1028624" indent="0">
              <a:buNone/>
              <a:defRPr sz="900"/>
            </a:lvl4pPr>
            <a:lvl5pPr marL="1371498"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800"/>
            </a:lvl1pPr>
            <a:lvl2pPr marL="133341" indent="0">
              <a:buNone/>
              <a:defRPr sz="900"/>
            </a:lvl2pPr>
            <a:lvl3pPr marL="270254" indent="0">
              <a:buNone/>
              <a:defRPr sz="900"/>
            </a:lvl3pPr>
            <a:lvl4pPr marL="1028624" indent="0">
              <a:buNone/>
              <a:defRPr sz="900"/>
            </a:lvl4pPr>
            <a:lvl5pPr marL="1371498" indent="0">
              <a:buNone/>
              <a:defRPr sz="900"/>
            </a:lvl5pPr>
          </a:lstStyle>
          <a:p>
            <a:pPr lvl="0"/>
            <a:r>
              <a:rPr lang="en-US"/>
              <a:t>Click to edit Master text styles</a:t>
            </a:r>
          </a:p>
        </p:txBody>
      </p:sp>
      <p:sp>
        <p:nvSpPr>
          <p:cNvPr id="4" name="Rectangle 3"/>
          <p:cNvSpPr/>
          <p:nvPr userDrawn="1"/>
        </p:nvSpPr>
        <p:spPr>
          <a:xfrm>
            <a:off x="0" y="658529"/>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724219"/>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5" y="128566"/>
            <a:ext cx="678567" cy="221484"/>
          </a:xfrm>
          <a:prstGeom prst="rect">
            <a:avLst/>
          </a:prstGeom>
        </p:spPr>
      </p:pic>
      <p:sp>
        <p:nvSpPr>
          <p:cNvPr id="5" name="Title 4"/>
          <p:cNvSpPr>
            <a:spLocks noGrp="1"/>
          </p:cNvSpPr>
          <p:nvPr>
            <p:ph type="title"/>
          </p:nvPr>
        </p:nvSpPr>
        <p:spPr>
          <a:xfrm>
            <a:off x="23027" y="227198"/>
            <a:ext cx="8496300" cy="428406"/>
          </a:xfrm>
        </p:spPr>
        <p:txBody>
          <a:bodyPr/>
          <a:lstStyle>
            <a:lvl1pPr>
              <a:defRPr sz="1950"/>
            </a:lvl1pPr>
          </a:lstStyle>
          <a:p>
            <a:r>
              <a:rPr lang="en-US"/>
              <a:t>Click to edit Master title style</a:t>
            </a:r>
            <a:endParaRPr lang="en-GB"/>
          </a:p>
        </p:txBody>
      </p:sp>
      <p:sp>
        <p:nvSpPr>
          <p:cNvPr id="3" name="Content Placeholder 2"/>
          <p:cNvSpPr>
            <a:spLocks noGrp="1"/>
          </p:cNvSpPr>
          <p:nvPr>
            <p:ph idx="1"/>
          </p:nvPr>
        </p:nvSpPr>
        <p:spPr>
          <a:xfrm>
            <a:off x="0" y="777601"/>
            <a:ext cx="9012600" cy="3924500"/>
          </a:xfrm>
        </p:spPr>
        <p:txBody>
          <a:bodyPr>
            <a:normAutofit/>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E226469B-274E-DE93-6B84-CCA45A5C68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6132" y="4752038"/>
            <a:ext cx="503251" cy="250335"/>
          </a:xfrm>
          <a:prstGeom prst="rect">
            <a:avLst/>
          </a:prstGeom>
        </p:spPr>
      </p:pic>
      <p:pic>
        <p:nvPicPr>
          <p:cNvPr id="2" name="bg object 17">
            <a:extLst>
              <a:ext uri="{FF2B5EF4-FFF2-40B4-BE49-F238E27FC236}">
                <a16:creationId xmlns:a16="http://schemas.microsoft.com/office/drawing/2014/main" id="{0EFB067C-6D13-577F-4ABF-CAB5D6DD3BC3}"/>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4326284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310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4"/>
        <p:cNvGrpSpPr/>
        <p:nvPr/>
      </p:nvGrpSpPr>
      <p:grpSpPr>
        <a:xfrm>
          <a:off x="0" y="0"/>
          <a:ext cx="0" cy="0"/>
          <a:chOff x="0" y="0"/>
          <a:chExt cx="0" cy="0"/>
        </a:xfrm>
      </p:grpSpPr>
      <p:sp>
        <p:nvSpPr>
          <p:cNvPr id="85" name="Google Shape;85;p18"/>
          <p:cNvSpPr txBox="1">
            <a:spLocks noGrp="1"/>
          </p:cNvSpPr>
          <p:nvPr>
            <p:ph type="body" idx="1"/>
          </p:nvPr>
        </p:nvSpPr>
        <p:spPr>
          <a:xfrm>
            <a:off x="323193" y="4547014"/>
            <a:ext cx="3852000" cy="402416"/>
          </a:xfrm>
          <a:prstGeom prst="rect">
            <a:avLst/>
          </a:prstGeom>
          <a:noFill/>
          <a:ln>
            <a:noFill/>
          </a:ln>
        </p:spPr>
        <p:txBody>
          <a:bodyPr spcFirstLastPara="1" wrap="square" lIns="0" tIns="0" rIns="0" bIns="0" anchor="b" anchorCtr="0">
            <a:noAutofit/>
          </a:bodyPr>
          <a:lstStyle>
            <a:lvl1pPr marL="457189" lvl="0" indent="-228594" algn="l">
              <a:spcBef>
                <a:spcPts val="0"/>
              </a:spcBef>
              <a:spcAft>
                <a:spcPts val="0"/>
              </a:spcAft>
              <a:buSzPts val="800"/>
              <a:buNone/>
              <a:defRPr sz="800"/>
            </a:lvl1pPr>
            <a:lvl2pPr marL="914378" lvl="1" indent="-228594" algn="l">
              <a:spcBef>
                <a:spcPts val="0"/>
              </a:spcBef>
              <a:spcAft>
                <a:spcPts val="0"/>
              </a:spcAft>
              <a:buSzPts val="900"/>
              <a:buNone/>
              <a:defRPr sz="900"/>
            </a:lvl2pPr>
            <a:lvl3pPr marL="1371566" lvl="2" indent="-228594" algn="l">
              <a:spcBef>
                <a:spcPts val="300"/>
              </a:spcBef>
              <a:spcAft>
                <a:spcPts val="0"/>
              </a:spcAft>
              <a:buSzPts val="900"/>
              <a:buNone/>
              <a:defRPr sz="900"/>
            </a:lvl3pPr>
            <a:lvl4pPr marL="1828754" lvl="3" indent="-228594" algn="l">
              <a:spcBef>
                <a:spcPts val="300"/>
              </a:spcBef>
              <a:spcAft>
                <a:spcPts val="0"/>
              </a:spcAft>
              <a:buSzPts val="900"/>
              <a:buNone/>
              <a:defRPr sz="900"/>
            </a:lvl4pPr>
            <a:lvl5pPr marL="2285943" lvl="4" indent="-228594" algn="l">
              <a:spcBef>
                <a:spcPts val="300"/>
              </a:spcBef>
              <a:spcAft>
                <a:spcPts val="0"/>
              </a:spcAft>
              <a:buSzPts val="900"/>
              <a:buNone/>
              <a:defRPr sz="9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86" name="Google Shape;86;p18"/>
          <p:cNvSpPr txBox="1">
            <a:spLocks noGrp="1"/>
          </p:cNvSpPr>
          <p:nvPr>
            <p:ph type="body" idx="2"/>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89" lvl="0" indent="-228594" algn="r">
              <a:spcBef>
                <a:spcPts val="0"/>
              </a:spcBef>
              <a:spcAft>
                <a:spcPts val="0"/>
              </a:spcAft>
              <a:buSzPts val="800"/>
              <a:buNone/>
              <a:defRPr sz="800"/>
            </a:lvl1pPr>
            <a:lvl2pPr marL="914378" lvl="1" indent="-228594" algn="l">
              <a:spcBef>
                <a:spcPts val="0"/>
              </a:spcBef>
              <a:spcAft>
                <a:spcPts val="0"/>
              </a:spcAft>
              <a:buSzPts val="900"/>
              <a:buNone/>
              <a:defRPr sz="900"/>
            </a:lvl2pPr>
            <a:lvl3pPr marL="1371566" lvl="2" indent="-228594" algn="l">
              <a:spcBef>
                <a:spcPts val="300"/>
              </a:spcBef>
              <a:spcAft>
                <a:spcPts val="0"/>
              </a:spcAft>
              <a:buSzPts val="900"/>
              <a:buNone/>
              <a:defRPr sz="900"/>
            </a:lvl3pPr>
            <a:lvl4pPr marL="1828754" lvl="3" indent="-228594" algn="l">
              <a:spcBef>
                <a:spcPts val="300"/>
              </a:spcBef>
              <a:spcAft>
                <a:spcPts val="0"/>
              </a:spcAft>
              <a:buSzPts val="900"/>
              <a:buNone/>
              <a:defRPr sz="900"/>
            </a:lvl4pPr>
            <a:lvl5pPr marL="2285943" lvl="4" indent="-228594" algn="l">
              <a:spcBef>
                <a:spcPts val="300"/>
              </a:spcBef>
              <a:spcAft>
                <a:spcPts val="0"/>
              </a:spcAft>
              <a:buSzPts val="900"/>
              <a:buNone/>
              <a:defRPr sz="9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pic>
        <p:nvPicPr>
          <p:cNvPr id="87" name="Google Shape;87;p18"/>
          <p:cNvPicPr preferRelativeResize="0"/>
          <p:nvPr/>
        </p:nvPicPr>
        <p:blipFill rotWithShape="1">
          <a:blip r:embed="rId2">
            <a:alphaModFix/>
          </a:blip>
          <a:srcRect/>
          <a:stretch/>
        </p:blipFill>
        <p:spPr>
          <a:xfrm>
            <a:off x="8183687" y="128566"/>
            <a:ext cx="671281" cy="221484"/>
          </a:xfrm>
          <a:prstGeom prst="rect">
            <a:avLst/>
          </a:prstGeom>
          <a:noFill/>
          <a:ln>
            <a:noFill/>
          </a:ln>
        </p:spPr>
      </p:pic>
      <p:pic>
        <p:nvPicPr>
          <p:cNvPr id="88" name="Google Shape;88;p18"/>
          <p:cNvPicPr preferRelativeResize="0"/>
          <p:nvPr/>
        </p:nvPicPr>
        <p:blipFill rotWithShape="1">
          <a:blip r:embed="rId3">
            <a:alphaModFix/>
          </a:blip>
          <a:srcRect/>
          <a:stretch/>
        </p:blipFill>
        <p:spPr>
          <a:xfrm>
            <a:off x="8326130" y="4752038"/>
            <a:ext cx="503251" cy="250335"/>
          </a:xfrm>
          <a:prstGeom prst="rect">
            <a:avLst/>
          </a:prstGeom>
          <a:noFill/>
          <a:ln>
            <a:noFill/>
          </a:ln>
        </p:spPr>
      </p:pic>
      <p:sp>
        <p:nvSpPr>
          <p:cNvPr id="89" name="Google Shape;89;p18"/>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7"/>
        <p:cNvGrpSpPr/>
        <p:nvPr/>
      </p:nvGrpSpPr>
      <p:grpSpPr>
        <a:xfrm>
          <a:off x="0" y="0"/>
          <a:ext cx="0" cy="0"/>
          <a:chOff x="0" y="0"/>
          <a:chExt cx="0" cy="0"/>
        </a:xfrm>
      </p:grpSpPr>
      <p:sp>
        <p:nvSpPr>
          <p:cNvPr id="58" name="Google Shape;58;p14"/>
          <p:cNvSpPr/>
          <p:nvPr/>
        </p:nvSpPr>
        <p:spPr>
          <a:xfrm>
            <a:off x="0" y="2041638"/>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14"/>
          <p:cNvSpPr txBox="1">
            <a:spLocks noGrp="1"/>
          </p:cNvSpPr>
          <p:nvPr>
            <p:ph type="subTitle" idx="1"/>
          </p:nvPr>
        </p:nvSpPr>
        <p:spPr>
          <a:xfrm>
            <a:off x="212833" y="3294256"/>
            <a:ext cx="8734097" cy="890588"/>
          </a:xfrm>
          <a:prstGeom prst="rect">
            <a:avLst/>
          </a:prstGeom>
          <a:noFill/>
          <a:ln>
            <a:noFill/>
          </a:ln>
        </p:spPr>
        <p:txBody>
          <a:bodyPr spcFirstLastPara="1" wrap="square" lIns="0" tIns="0" rIns="91425" bIns="45700" anchor="ctr" anchorCtr="0">
            <a:noAutofit/>
          </a:bodyPr>
          <a:lstStyle>
            <a:lvl1pPr lvl="0" algn="ctr">
              <a:spcBef>
                <a:spcPts val="1200"/>
              </a:spcBef>
              <a:spcAft>
                <a:spcPts val="0"/>
              </a:spcAft>
              <a:buSzPts val="1600"/>
              <a:buNone/>
              <a:defRPr sz="1600">
                <a:solidFill>
                  <a:schemeClr val="accent3"/>
                </a:solidFill>
              </a:defRPr>
            </a:lvl1pPr>
            <a:lvl2pPr lvl="1" algn="ctr">
              <a:spcBef>
                <a:spcPts val="300"/>
              </a:spcBef>
              <a:spcAft>
                <a:spcPts val="0"/>
              </a:spcAft>
              <a:buSzPts val="1400"/>
              <a:buNone/>
              <a:defRPr>
                <a:solidFill>
                  <a:srgbClr val="909090"/>
                </a:solidFill>
              </a:defRPr>
            </a:lvl2pPr>
            <a:lvl3pPr lvl="2" algn="ctr">
              <a:spcBef>
                <a:spcPts val="300"/>
              </a:spcBef>
              <a:spcAft>
                <a:spcPts val="0"/>
              </a:spcAft>
              <a:buSzPts val="1200"/>
              <a:buNone/>
              <a:defRPr>
                <a:solidFill>
                  <a:srgbClr val="909090"/>
                </a:solidFill>
              </a:defRPr>
            </a:lvl3pPr>
            <a:lvl4pPr lvl="3" algn="ctr">
              <a:spcBef>
                <a:spcPts val="300"/>
              </a:spcBef>
              <a:spcAft>
                <a:spcPts val="0"/>
              </a:spcAft>
              <a:buSzPts val="1000"/>
              <a:buNone/>
              <a:defRPr>
                <a:solidFill>
                  <a:srgbClr val="909090"/>
                </a:solidFill>
              </a:defRPr>
            </a:lvl4pPr>
            <a:lvl5pPr lvl="4" algn="ctr">
              <a:spcBef>
                <a:spcPts val="300"/>
              </a:spcBef>
              <a:spcAft>
                <a:spcPts val="0"/>
              </a:spcAft>
              <a:buSzPts val="800"/>
              <a:buNone/>
              <a:defRPr>
                <a:solidFill>
                  <a:srgbClr val="909090"/>
                </a:solidFill>
              </a:defRPr>
            </a:lvl5pPr>
            <a:lvl6pPr lvl="5" algn="ctr">
              <a:spcBef>
                <a:spcPts val="300"/>
              </a:spcBef>
              <a:spcAft>
                <a:spcPts val="0"/>
              </a:spcAft>
              <a:buClr>
                <a:srgbClr val="909090"/>
              </a:buClr>
              <a:buSzPts val="1500"/>
              <a:buNone/>
              <a:defRPr>
                <a:solidFill>
                  <a:srgbClr val="909090"/>
                </a:solidFill>
              </a:defRPr>
            </a:lvl6pPr>
            <a:lvl7pPr lvl="6" algn="ctr">
              <a:spcBef>
                <a:spcPts val="300"/>
              </a:spcBef>
              <a:spcAft>
                <a:spcPts val="0"/>
              </a:spcAft>
              <a:buClr>
                <a:srgbClr val="909090"/>
              </a:buClr>
              <a:buSzPts val="1500"/>
              <a:buNone/>
              <a:defRPr>
                <a:solidFill>
                  <a:srgbClr val="909090"/>
                </a:solidFill>
              </a:defRPr>
            </a:lvl7pPr>
            <a:lvl8pPr lvl="7" algn="ctr">
              <a:spcBef>
                <a:spcPts val="300"/>
              </a:spcBef>
              <a:spcAft>
                <a:spcPts val="0"/>
              </a:spcAft>
              <a:buClr>
                <a:srgbClr val="909090"/>
              </a:buClr>
              <a:buSzPts val="1500"/>
              <a:buNone/>
              <a:defRPr>
                <a:solidFill>
                  <a:srgbClr val="909090"/>
                </a:solidFill>
              </a:defRPr>
            </a:lvl8pPr>
            <a:lvl9pPr lvl="8" algn="ctr">
              <a:spcBef>
                <a:spcPts val="300"/>
              </a:spcBef>
              <a:spcAft>
                <a:spcPts val="0"/>
              </a:spcAft>
              <a:buClr>
                <a:srgbClr val="909090"/>
              </a:buClr>
              <a:buSzPts val="1500"/>
              <a:buNone/>
              <a:defRPr>
                <a:solidFill>
                  <a:srgbClr val="909090"/>
                </a:solidFill>
              </a:defRPr>
            </a:lvl9pPr>
          </a:lstStyle>
          <a:p>
            <a:endParaRPr/>
          </a:p>
        </p:txBody>
      </p:sp>
      <p:sp>
        <p:nvSpPr>
          <p:cNvPr id="60" name="Google Shape;60;p14"/>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lvl1pPr lvl="0" algn="ctr">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1" name="Google Shape;61;p14"/>
          <p:cNvPicPr preferRelativeResize="0"/>
          <p:nvPr/>
        </p:nvPicPr>
        <p:blipFill rotWithShape="1">
          <a:blip r:embed="rId2">
            <a:alphaModFix/>
          </a:blip>
          <a:srcRect/>
          <a:stretch/>
        </p:blipFill>
        <p:spPr>
          <a:xfrm>
            <a:off x="3302750" y="1011889"/>
            <a:ext cx="2538498" cy="837557"/>
          </a:xfrm>
          <a:prstGeom prst="rect">
            <a:avLst/>
          </a:prstGeom>
          <a:noFill/>
          <a:ln>
            <a:noFill/>
          </a:ln>
        </p:spPr>
      </p:pic>
      <p:pic>
        <p:nvPicPr>
          <p:cNvPr id="62" name="Google Shape;62;p14"/>
          <p:cNvPicPr preferRelativeResize="0"/>
          <p:nvPr/>
        </p:nvPicPr>
        <p:blipFill rotWithShape="1">
          <a:blip r:embed="rId3">
            <a:alphaModFix/>
          </a:blip>
          <a:srcRect/>
          <a:stretch/>
        </p:blipFill>
        <p:spPr>
          <a:xfrm>
            <a:off x="3958176" y="4298551"/>
            <a:ext cx="1233933" cy="613803"/>
          </a:xfrm>
          <a:prstGeom prst="rect">
            <a:avLst/>
          </a:prstGeom>
          <a:noFill/>
          <a:ln>
            <a:noFill/>
          </a:ln>
        </p:spPr>
      </p:pic>
      <p:pic>
        <p:nvPicPr>
          <p:cNvPr id="2" name="bg object 17">
            <a:extLst>
              <a:ext uri="{FF2B5EF4-FFF2-40B4-BE49-F238E27FC236}">
                <a16:creationId xmlns:a16="http://schemas.microsoft.com/office/drawing/2014/main" id="{1A041001-7E43-B660-83C6-B61FA8A0AB21}"/>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39411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4"/>
        <p:cNvGrpSpPr/>
        <p:nvPr/>
      </p:nvGrpSpPr>
      <p:grpSpPr>
        <a:xfrm>
          <a:off x="0" y="0"/>
          <a:ext cx="0" cy="0"/>
          <a:chOff x="0" y="0"/>
          <a:chExt cx="0" cy="0"/>
        </a:xfrm>
      </p:grpSpPr>
      <p:sp>
        <p:nvSpPr>
          <p:cNvPr id="85" name="Google Shape;85;p18"/>
          <p:cNvSpPr txBox="1">
            <a:spLocks noGrp="1"/>
          </p:cNvSpPr>
          <p:nvPr>
            <p:ph type="body" idx="1"/>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800"/>
              <a:buNone/>
              <a:defRPr sz="800"/>
            </a:lvl1pPr>
            <a:lvl2pPr marL="914400" lvl="1" indent="-228600" algn="l">
              <a:spcBef>
                <a:spcPts val="0"/>
              </a:spcBef>
              <a:spcAft>
                <a:spcPts val="0"/>
              </a:spcAft>
              <a:buSzPts val="900"/>
              <a:buNone/>
              <a:defRPr sz="900"/>
            </a:lvl2pPr>
            <a:lvl3pPr marL="1371600" lvl="2" indent="-228600" algn="l">
              <a:spcBef>
                <a:spcPts val="300"/>
              </a:spcBef>
              <a:spcAft>
                <a:spcPts val="0"/>
              </a:spcAft>
              <a:buSzPts val="900"/>
              <a:buNone/>
              <a:defRPr sz="9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8"/>
          <p:cNvSpPr txBox="1">
            <a:spLocks noGrp="1"/>
          </p:cNvSpPr>
          <p:nvPr>
            <p:ph type="body" idx="2"/>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800"/>
              <a:buNone/>
              <a:defRPr sz="800"/>
            </a:lvl1pPr>
            <a:lvl2pPr marL="914400" lvl="1" indent="-228600" algn="l">
              <a:spcBef>
                <a:spcPts val="0"/>
              </a:spcBef>
              <a:spcAft>
                <a:spcPts val="0"/>
              </a:spcAft>
              <a:buSzPts val="900"/>
              <a:buNone/>
              <a:defRPr sz="900"/>
            </a:lvl2pPr>
            <a:lvl3pPr marL="1371600" lvl="2" indent="-228600" algn="l">
              <a:spcBef>
                <a:spcPts val="300"/>
              </a:spcBef>
              <a:spcAft>
                <a:spcPts val="0"/>
              </a:spcAft>
              <a:buSzPts val="900"/>
              <a:buNone/>
              <a:defRPr sz="9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7" name="Google Shape;87;p18"/>
          <p:cNvPicPr preferRelativeResize="0"/>
          <p:nvPr/>
        </p:nvPicPr>
        <p:blipFill rotWithShape="1">
          <a:blip r:embed="rId2">
            <a:alphaModFix/>
          </a:blip>
          <a:srcRect/>
          <a:stretch/>
        </p:blipFill>
        <p:spPr>
          <a:xfrm>
            <a:off x="8183686" y="128566"/>
            <a:ext cx="671281" cy="221484"/>
          </a:xfrm>
          <a:prstGeom prst="rect">
            <a:avLst/>
          </a:prstGeom>
          <a:noFill/>
          <a:ln>
            <a:noFill/>
          </a:ln>
        </p:spPr>
      </p:pic>
      <p:pic>
        <p:nvPicPr>
          <p:cNvPr id="88" name="Google Shape;88;p18"/>
          <p:cNvPicPr preferRelativeResize="0"/>
          <p:nvPr/>
        </p:nvPicPr>
        <p:blipFill rotWithShape="1">
          <a:blip r:embed="rId3">
            <a:alphaModFix/>
          </a:blip>
          <a:srcRect/>
          <a:stretch/>
        </p:blipFill>
        <p:spPr>
          <a:xfrm>
            <a:off x="8326129" y="4752037"/>
            <a:ext cx="503251" cy="250335"/>
          </a:xfrm>
          <a:prstGeom prst="rect">
            <a:avLst/>
          </a:prstGeom>
          <a:noFill/>
          <a:ln>
            <a:noFill/>
          </a:ln>
        </p:spPr>
      </p:pic>
      <p:sp>
        <p:nvSpPr>
          <p:cNvPr id="89" name="Google Shape;89;p18"/>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34708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sp>
        <p:nvSpPr>
          <p:cNvPr id="4" name="Rectangle 3"/>
          <p:cNvSpPr/>
          <p:nvPr userDrawn="1"/>
        </p:nvSpPr>
        <p:spPr>
          <a:xfrm>
            <a:off x="0" y="658528"/>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p:cNvSpPr/>
          <p:nvPr userDrawn="1"/>
        </p:nvSpPr>
        <p:spPr>
          <a:xfrm>
            <a:off x="0" y="724218"/>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5" y="128566"/>
            <a:ext cx="678567" cy="221484"/>
          </a:xfrm>
          <a:prstGeom prst="rect">
            <a:avLst/>
          </a:prstGeom>
        </p:spPr>
      </p:pic>
      <p:sp>
        <p:nvSpPr>
          <p:cNvPr id="5" name="Title 4"/>
          <p:cNvSpPr>
            <a:spLocks noGrp="1"/>
          </p:cNvSpPr>
          <p:nvPr>
            <p:ph type="title"/>
          </p:nvPr>
        </p:nvSpPr>
        <p:spPr>
          <a:xfrm>
            <a:off x="23027" y="227198"/>
            <a:ext cx="8496300" cy="428406"/>
          </a:xfrm>
        </p:spPr>
        <p:txBody>
          <a:bodyPr/>
          <a:lstStyle>
            <a:lvl1pPr>
              <a:defRPr sz="1950"/>
            </a:lvl1pPr>
          </a:lstStyle>
          <a:p>
            <a:r>
              <a:rPr lang="en-US"/>
              <a:t>Click to edit Master title style</a:t>
            </a:r>
            <a:endParaRPr lang="en-GB"/>
          </a:p>
        </p:txBody>
      </p:sp>
      <p:sp>
        <p:nvSpPr>
          <p:cNvPr id="3" name="Content Placeholder 2"/>
          <p:cNvSpPr>
            <a:spLocks noGrp="1"/>
          </p:cNvSpPr>
          <p:nvPr>
            <p:ph idx="1"/>
          </p:nvPr>
        </p:nvSpPr>
        <p:spPr>
          <a:xfrm>
            <a:off x="0" y="777601"/>
            <a:ext cx="9012600" cy="3924500"/>
          </a:xfrm>
        </p:spPr>
        <p:txBody>
          <a:bodyPr>
            <a:normAutofit/>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E226469B-274E-DE93-6B84-CCA45A5C68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6131" y="4752038"/>
            <a:ext cx="503251" cy="250335"/>
          </a:xfrm>
          <a:prstGeom prst="rect">
            <a:avLst/>
          </a:prstGeom>
        </p:spPr>
      </p:pic>
    </p:spTree>
    <p:extLst>
      <p:ext uri="{BB962C8B-B14F-4D97-AF65-F5344CB8AC3E}">
        <p14:creationId xmlns:p14="http://schemas.microsoft.com/office/powerpoint/2010/main" val="27829287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800"/>
            </a:lvl1pPr>
            <a:lvl2pPr marL="133344" indent="0">
              <a:buNone/>
              <a:defRPr sz="900"/>
            </a:lvl2pPr>
            <a:lvl3pPr marL="270260" indent="0">
              <a:buNone/>
              <a:defRPr sz="900"/>
            </a:lvl3pPr>
            <a:lvl4pPr marL="1028649" indent="0">
              <a:buNone/>
              <a:defRPr sz="900"/>
            </a:lvl4pPr>
            <a:lvl5pPr marL="1371532" indent="0">
              <a:buNone/>
              <a:defRPr sz="900"/>
            </a:lvl5pPr>
          </a:lstStyle>
          <a:p>
            <a:pPr lvl="0"/>
            <a:r>
              <a:rPr lang="en-US"/>
              <a:t>Click to edit Master text styles</a:t>
            </a:r>
          </a:p>
        </p:txBody>
      </p:sp>
      <p:sp>
        <p:nvSpPr>
          <p:cNvPr id="4" name="Rectangle 3"/>
          <p:cNvSpPr/>
          <p:nvPr userDrawn="1"/>
        </p:nvSpPr>
        <p:spPr>
          <a:xfrm>
            <a:off x="0" y="658528"/>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724218"/>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5" y="128566"/>
            <a:ext cx="678567" cy="221484"/>
          </a:xfrm>
          <a:prstGeom prst="rect">
            <a:avLst/>
          </a:prstGeom>
        </p:spPr>
      </p:pic>
      <p:sp>
        <p:nvSpPr>
          <p:cNvPr id="5" name="Title 4"/>
          <p:cNvSpPr>
            <a:spLocks noGrp="1"/>
          </p:cNvSpPr>
          <p:nvPr>
            <p:ph type="title"/>
          </p:nvPr>
        </p:nvSpPr>
        <p:spPr>
          <a:xfrm>
            <a:off x="23027" y="227198"/>
            <a:ext cx="8496300" cy="428406"/>
          </a:xfrm>
        </p:spPr>
        <p:txBody>
          <a:bodyPr/>
          <a:lstStyle>
            <a:lvl1pPr>
              <a:defRPr sz="1950"/>
            </a:lvl1pPr>
          </a:lstStyle>
          <a:p>
            <a:r>
              <a:rPr lang="en-US"/>
              <a:t>Click to edit Master title style</a:t>
            </a:r>
            <a:endParaRPr lang="en-GB"/>
          </a:p>
        </p:txBody>
      </p:sp>
      <p:sp>
        <p:nvSpPr>
          <p:cNvPr id="3" name="Content Placeholder 2"/>
          <p:cNvSpPr>
            <a:spLocks noGrp="1"/>
          </p:cNvSpPr>
          <p:nvPr>
            <p:ph idx="1"/>
          </p:nvPr>
        </p:nvSpPr>
        <p:spPr>
          <a:xfrm>
            <a:off x="0" y="777601"/>
            <a:ext cx="9012600" cy="3924500"/>
          </a:xfrm>
        </p:spPr>
        <p:txBody>
          <a:bodyPr>
            <a:normAutofit/>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E226469B-274E-DE93-6B84-CCA45A5C68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26131" y="4752038"/>
            <a:ext cx="503251" cy="250335"/>
          </a:xfrm>
          <a:prstGeom prst="rect">
            <a:avLst/>
          </a:prstGeom>
        </p:spPr>
      </p:pic>
    </p:spTree>
    <p:extLst>
      <p:ext uri="{BB962C8B-B14F-4D97-AF65-F5344CB8AC3E}">
        <p14:creationId xmlns:p14="http://schemas.microsoft.com/office/powerpoint/2010/main" val="71067752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
        <p:cNvGrpSpPr/>
        <p:nvPr/>
      </p:nvGrpSpPr>
      <p:grpSpPr>
        <a:xfrm>
          <a:off x="0" y="0"/>
          <a:ext cx="0" cy="0"/>
          <a:chOff x="0" y="0"/>
          <a:chExt cx="0" cy="0"/>
        </a:xfrm>
      </p:grpSpPr>
      <p:sp>
        <p:nvSpPr>
          <p:cNvPr id="70" name="Google Shape;70;p16"/>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178" lvl="0" indent="-330184" algn="l">
              <a:spcBef>
                <a:spcPts val="1200"/>
              </a:spcBef>
              <a:spcAft>
                <a:spcPts val="0"/>
              </a:spcAft>
              <a:buClr>
                <a:srgbClr val="FF9900"/>
              </a:buClr>
              <a:buSzPts val="1600"/>
              <a:buChar char="•"/>
              <a:defRPr>
                <a:solidFill>
                  <a:schemeClr val="accent1"/>
                </a:solidFill>
              </a:defRPr>
            </a:lvl1pPr>
            <a:lvl2pPr marL="914355" lvl="1" indent="-317484" algn="l">
              <a:spcBef>
                <a:spcPts val="300"/>
              </a:spcBef>
              <a:spcAft>
                <a:spcPts val="0"/>
              </a:spcAft>
              <a:buClr>
                <a:srgbClr val="FF9900"/>
              </a:buClr>
              <a:buSzPts val="1400"/>
              <a:buChar char="–"/>
              <a:defRPr>
                <a:solidFill>
                  <a:schemeClr val="accent1"/>
                </a:solidFill>
              </a:defRPr>
            </a:lvl2pPr>
            <a:lvl3pPr marL="1371532" lvl="2" indent="-304786" algn="l">
              <a:spcBef>
                <a:spcPts val="300"/>
              </a:spcBef>
              <a:spcAft>
                <a:spcPts val="0"/>
              </a:spcAft>
              <a:buClr>
                <a:srgbClr val="FF9900"/>
              </a:buClr>
              <a:buSzPts val="1200"/>
              <a:buChar char="o"/>
              <a:defRPr>
                <a:solidFill>
                  <a:schemeClr val="accent1"/>
                </a:solidFill>
              </a:defRPr>
            </a:lvl3pPr>
            <a:lvl4pPr marL="1828709" lvl="3" indent="-342884" algn="l">
              <a:spcBef>
                <a:spcPts val="300"/>
              </a:spcBef>
              <a:spcAft>
                <a:spcPts val="0"/>
              </a:spcAft>
              <a:buSzPts val="1800"/>
              <a:buChar char="–"/>
              <a:defRPr/>
            </a:lvl4pPr>
            <a:lvl5pPr marL="2285886" lvl="4" indent="-342884" algn="l">
              <a:spcBef>
                <a:spcPts val="300"/>
              </a:spcBef>
              <a:spcAft>
                <a:spcPts val="0"/>
              </a:spcAft>
              <a:buSzPts val="1800"/>
              <a:buChar char="»"/>
              <a:defRPr/>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sp>
        <p:nvSpPr>
          <p:cNvPr id="71" name="Google Shape;71;p16"/>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178" lvl="0" indent="-228588" algn="l">
              <a:spcBef>
                <a:spcPts val="0"/>
              </a:spcBef>
              <a:spcAft>
                <a:spcPts val="0"/>
              </a:spcAft>
              <a:buSzPts val="800"/>
              <a:buNone/>
              <a:defRPr sz="800"/>
            </a:lvl1pPr>
            <a:lvl2pPr marL="914355" lvl="1" indent="-228588" algn="l">
              <a:spcBef>
                <a:spcPts val="0"/>
              </a:spcBef>
              <a:spcAft>
                <a:spcPts val="0"/>
              </a:spcAft>
              <a:buSzPts val="900"/>
              <a:buNone/>
              <a:defRPr sz="900"/>
            </a:lvl2pPr>
            <a:lvl3pPr marL="1371532" lvl="2" indent="-228588" algn="l">
              <a:spcBef>
                <a:spcPts val="300"/>
              </a:spcBef>
              <a:spcAft>
                <a:spcPts val="0"/>
              </a:spcAft>
              <a:buSzPts val="900"/>
              <a:buNone/>
              <a:defRPr sz="900"/>
            </a:lvl3pPr>
            <a:lvl4pPr marL="1828709" lvl="3" indent="-228588" algn="l">
              <a:spcBef>
                <a:spcPts val="300"/>
              </a:spcBef>
              <a:spcAft>
                <a:spcPts val="0"/>
              </a:spcAft>
              <a:buSzPts val="900"/>
              <a:buNone/>
              <a:defRPr sz="900"/>
            </a:lvl4pPr>
            <a:lvl5pPr marL="2285886" lvl="4" indent="-228588" algn="l">
              <a:spcBef>
                <a:spcPts val="300"/>
              </a:spcBef>
              <a:spcAft>
                <a:spcPts val="0"/>
              </a:spcAft>
              <a:buSzPts val="900"/>
              <a:buNone/>
              <a:defRPr sz="900"/>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sp>
        <p:nvSpPr>
          <p:cNvPr id="72" name="Google Shape;72;p16"/>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78" lvl="0" indent="-228588" algn="r">
              <a:spcBef>
                <a:spcPts val="0"/>
              </a:spcBef>
              <a:spcAft>
                <a:spcPts val="0"/>
              </a:spcAft>
              <a:buSzPts val="800"/>
              <a:buNone/>
              <a:defRPr sz="800"/>
            </a:lvl1pPr>
            <a:lvl2pPr marL="914355" lvl="1" indent="-228588" algn="l">
              <a:spcBef>
                <a:spcPts val="0"/>
              </a:spcBef>
              <a:spcAft>
                <a:spcPts val="0"/>
              </a:spcAft>
              <a:buSzPts val="900"/>
              <a:buNone/>
              <a:defRPr sz="900"/>
            </a:lvl2pPr>
            <a:lvl3pPr marL="1371532" lvl="2" indent="-228588" algn="l">
              <a:spcBef>
                <a:spcPts val="300"/>
              </a:spcBef>
              <a:spcAft>
                <a:spcPts val="0"/>
              </a:spcAft>
              <a:buSzPts val="900"/>
              <a:buNone/>
              <a:defRPr sz="900"/>
            </a:lvl3pPr>
            <a:lvl4pPr marL="1828709" lvl="3" indent="-228588" algn="l">
              <a:spcBef>
                <a:spcPts val="300"/>
              </a:spcBef>
              <a:spcAft>
                <a:spcPts val="0"/>
              </a:spcAft>
              <a:buSzPts val="900"/>
              <a:buNone/>
              <a:defRPr sz="900"/>
            </a:lvl4pPr>
            <a:lvl5pPr marL="2285886" lvl="4" indent="-228588" algn="l">
              <a:spcBef>
                <a:spcPts val="300"/>
              </a:spcBef>
              <a:spcAft>
                <a:spcPts val="0"/>
              </a:spcAft>
              <a:buSzPts val="900"/>
              <a:buNone/>
              <a:defRPr sz="900"/>
            </a:lvl5pPr>
            <a:lvl6pPr marL="2743064" lvl="5" indent="-342884" algn="l">
              <a:spcBef>
                <a:spcPts val="360"/>
              </a:spcBef>
              <a:spcAft>
                <a:spcPts val="0"/>
              </a:spcAft>
              <a:buClr>
                <a:schemeClr val="dk1"/>
              </a:buClr>
              <a:buSzPts val="1800"/>
              <a:buChar char="•"/>
              <a:defRPr/>
            </a:lvl6pPr>
            <a:lvl7pPr marL="3200240" lvl="6" indent="-342884" algn="l">
              <a:spcBef>
                <a:spcPts val="360"/>
              </a:spcBef>
              <a:spcAft>
                <a:spcPts val="0"/>
              </a:spcAft>
              <a:buClr>
                <a:schemeClr val="dk1"/>
              </a:buClr>
              <a:buSzPts val="1800"/>
              <a:buChar char="•"/>
              <a:defRPr/>
            </a:lvl7pPr>
            <a:lvl8pPr marL="3657418" lvl="7" indent="-342884" algn="l">
              <a:spcBef>
                <a:spcPts val="360"/>
              </a:spcBef>
              <a:spcAft>
                <a:spcPts val="0"/>
              </a:spcAft>
              <a:buClr>
                <a:schemeClr val="dk1"/>
              </a:buClr>
              <a:buSzPts val="1800"/>
              <a:buChar char="•"/>
              <a:defRPr/>
            </a:lvl8pPr>
            <a:lvl9pPr marL="4114595" lvl="8" indent="-342884" algn="l">
              <a:spcBef>
                <a:spcPts val="360"/>
              </a:spcBef>
              <a:spcAft>
                <a:spcPts val="0"/>
              </a:spcAft>
              <a:buClr>
                <a:schemeClr val="dk1"/>
              </a:buClr>
              <a:buSzPts val="1800"/>
              <a:buChar char="•"/>
              <a:defRPr/>
            </a:lvl9pPr>
          </a:lstStyle>
          <a:p>
            <a:endParaRPr/>
          </a:p>
        </p:txBody>
      </p:sp>
      <p:pic>
        <p:nvPicPr>
          <p:cNvPr id="73" name="Google Shape;73;p16"/>
          <p:cNvPicPr preferRelativeResize="0"/>
          <p:nvPr/>
        </p:nvPicPr>
        <p:blipFill rotWithShape="1">
          <a:blip r:embed="rId2">
            <a:alphaModFix/>
          </a:blip>
          <a:srcRect/>
          <a:stretch/>
        </p:blipFill>
        <p:spPr>
          <a:xfrm>
            <a:off x="8183688" y="128566"/>
            <a:ext cx="671281" cy="221484"/>
          </a:xfrm>
          <a:prstGeom prst="rect">
            <a:avLst/>
          </a:prstGeom>
          <a:noFill/>
          <a:ln>
            <a:noFill/>
          </a:ln>
        </p:spPr>
      </p:pic>
      <p:sp>
        <p:nvSpPr>
          <p:cNvPr id="74" name="Google Shape;74;p16"/>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6"/>
          <p:cNvPicPr preferRelativeResize="0"/>
          <p:nvPr/>
        </p:nvPicPr>
        <p:blipFill rotWithShape="1">
          <a:blip r:embed="rId3">
            <a:alphaModFix/>
          </a:blip>
          <a:srcRect/>
          <a:stretch/>
        </p:blipFill>
        <p:spPr>
          <a:xfrm>
            <a:off x="8326129" y="4752038"/>
            <a:ext cx="503250" cy="250335"/>
          </a:xfrm>
          <a:prstGeom prst="rect">
            <a:avLst/>
          </a:prstGeom>
          <a:noFill/>
          <a:ln>
            <a:noFill/>
          </a:ln>
        </p:spPr>
      </p:pic>
      <p:sp>
        <p:nvSpPr>
          <p:cNvPr id="2" name="Google Shape;181;p30">
            <a:extLst>
              <a:ext uri="{FF2B5EF4-FFF2-40B4-BE49-F238E27FC236}">
                <a16:creationId xmlns:a16="http://schemas.microsoft.com/office/drawing/2014/main" id="{F1970EA8-3B89-A229-A62E-44137560D208}"/>
              </a:ext>
            </a:extLst>
          </p:cNvPr>
          <p:cNvSpPr txBox="1">
            <a:spLocks noGrp="1"/>
          </p:cNvSpPr>
          <p:nvPr>
            <p:ph type="sldNum" idx="12"/>
          </p:nvPr>
        </p:nvSpPr>
        <p:spPr>
          <a:xfrm>
            <a:off x="8595300" y="0"/>
            <a:ext cx="548700" cy="393600"/>
          </a:xfrm>
          <a:prstGeom prst="rect">
            <a:avLst/>
          </a:prstGeom>
        </p:spPr>
        <p:txBody>
          <a:bodyPr spcFirstLastPara="1" wrap="square" lIns="91425" tIns="91425" rIns="91425" bIns="91425" anchor="t" anchorCtr="0">
            <a:noAutofit/>
          </a:bodyPr>
          <a:lstStyle>
            <a:lvl1pPr lvl="0">
              <a:buNone/>
              <a:defRPr sz="900">
                <a:solidFill>
                  <a:schemeClr val="tx1">
                    <a:lumMod val="60000"/>
                    <a:lumOff val="40000"/>
                  </a:schemeClr>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625041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8E218-DA2A-4A73-B639-E8515B97DAF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36E6A1F-062E-4C2F-A223-A9A80B6875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ACE9E7-7E3D-4049-A048-EE27CB1D40A1}"/>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FFCF04C5-3607-4440-9E8A-6A51887F0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E144D-2EBF-4036-AD9F-F010571710B6}"/>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419592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1A52-2701-43A6-9821-9D733C213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A4AC2-243A-4F5A-8903-285CFFB2A7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1A50B-70DB-425D-8312-7DCB31EF6693}"/>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8D4BF927-66B2-465B-B767-E19395079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A495B-EE99-423F-817E-A9F3C2BE549C}"/>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300120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90322" y="303238"/>
            <a:ext cx="7963357" cy="507831"/>
          </a:xfrm>
        </p:spPr>
        <p:txBody>
          <a:bodyPr lIns="0" tIns="0" rIns="0" bIns="0"/>
          <a:lstStyle>
            <a:lvl1pPr>
              <a:defRPr sz="33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4271201" y="1367600"/>
            <a:ext cx="3901916" cy="219291"/>
          </a:xfrm>
        </p:spPr>
        <p:txBody>
          <a:bodyPr lIns="0" tIns="0" rIns="0" bIns="0"/>
          <a:lstStyle>
            <a:lvl1pPr>
              <a:defRPr sz="1425"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8590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43752-7206-4537-B7D9-A335394706A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1DB6CD3-4AA2-44BE-8A47-94227C9EEC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BBCA1-D9AF-4E29-A627-00EFD6BCC8D9}"/>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342AB66A-13BC-43A5-BFE5-24F99AD64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57FCE-AB76-4E4E-8593-631C3F05DF3B}"/>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383161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CF3B-D016-4514-8876-698138577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C37FC-2E05-4DED-841B-F5BC5CC742B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E52C7F-02A1-429B-82BE-5B69CB3AD6E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3419A1-8562-4B1D-80CE-B4B8FA22622C}"/>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6" name="Footer Placeholder 5">
            <a:extLst>
              <a:ext uri="{FF2B5EF4-FFF2-40B4-BE49-F238E27FC236}">
                <a16:creationId xmlns:a16="http://schemas.microsoft.com/office/drawing/2014/main" id="{CB5CD41A-16B3-4476-A66F-6310AA0B3E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15C5B-B476-4A15-994E-B112DE4B0CEA}"/>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167868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D26D-40A0-4CAC-B252-2C56437293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77095-D4F0-480F-B93D-B325B38F840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8D85E-DCDF-4733-B6EC-88E9512D154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E552FE-CEF6-426C-BCFE-D2224689A13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04EC170-0D5B-4F60-B329-08DE8D0ED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C31BD0-FB41-4828-98B0-9856B7DA868A}"/>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8" name="Footer Placeholder 7">
            <a:extLst>
              <a:ext uri="{FF2B5EF4-FFF2-40B4-BE49-F238E27FC236}">
                <a16:creationId xmlns:a16="http://schemas.microsoft.com/office/drawing/2014/main" id="{70D4F612-2869-4946-934A-1BB84346A9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6B88D5-93BC-47BF-9E24-60FB22FCB1CB}"/>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607861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B759-DF39-4AA3-96E1-0610FC5E0A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A2BEB-167F-48DD-96CE-3A3C3E6C9924}"/>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4" name="Footer Placeholder 3">
            <a:extLst>
              <a:ext uri="{FF2B5EF4-FFF2-40B4-BE49-F238E27FC236}">
                <a16:creationId xmlns:a16="http://schemas.microsoft.com/office/drawing/2014/main" id="{6A21AACB-6868-4892-B894-D6E37D352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4A03D8-E700-45C0-B5FD-68BBD9424F29}"/>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602500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19BCE-F090-4C38-97D9-1BAA6215DD15}"/>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3" name="Footer Placeholder 2">
            <a:extLst>
              <a:ext uri="{FF2B5EF4-FFF2-40B4-BE49-F238E27FC236}">
                <a16:creationId xmlns:a16="http://schemas.microsoft.com/office/drawing/2014/main" id="{D54F9357-C13B-4AE2-BF70-8BB34A7B15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D29F6-8100-416D-B1D3-517CDC95488B}"/>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414735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52C8-84D6-439F-87B0-32DC08E172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914BA09-6FBC-4C55-B12F-4706E44101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B81AE4-EC3B-4CFF-A834-307D47D9439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203B3C-AE1A-4B90-8E9D-B91E4606104F}"/>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6" name="Footer Placeholder 5">
            <a:extLst>
              <a:ext uri="{FF2B5EF4-FFF2-40B4-BE49-F238E27FC236}">
                <a16:creationId xmlns:a16="http://schemas.microsoft.com/office/drawing/2014/main" id="{9A688F01-3606-4B28-8FCF-E9C3B37E9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71476C-A868-4852-92B1-BB8BF60AF9A1}"/>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134626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F7EE-CB83-4CCC-897F-EAD34565C7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5B688D-7E90-4BA2-BBB6-C297D756DCF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8F90E65-C7CA-4D26-BE8A-9C35243E5AF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487934-CE9A-47DB-B6A8-DC22AF8EB3E8}"/>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6" name="Footer Placeholder 5">
            <a:extLst>
              <a:ext uri="{FF2B5EF4-FFF2-40B4-BE49-F238E27FC236}">
                <a16:creationId xmlns:a16="http://schemas.microsoft.com/office/drawing/2014/main" id="{DC487985-E566-4AE9-8937-DAF0F31DA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A7E02-B476-4D44-9CE9-9C6D293815B4}"/>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546231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2EDE-0A10-4F00-9BE1-55336AD005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453DB-A32E-49E3-98B7-3D2394B65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B217B-E1C4-4FE7-BF30-8266DD8BBB0C}"/>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2430C6D1-CCA0-4922-8DF1-01577965E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08E11-091A-49CE-8788-B74D0C0849A4}"/>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2272675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44E5BB-35D3-4944-9C18-B6E9C570B0B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B0CA4-8D34-4ADD-9346-85B7C291E55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E2419-6BA7-4C88-BBE2-4D8BAACE6466}"/>
              </a:ext>
            </a:extLst>
          </p:cNvPr>
          <p:cNvSpPr>
            <a:spLocks noGrp="1"/>
          </p:cNvSpPr>
          <p:nvPr>
            <p:ph type="dt" sz="half" idx="10"/>
          </p:nvPr>
        </p:nvSpPr>
        <p:spPr/>
        <p:txBody>
          <a:body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B263E7F3-D39D-41FA-ADE5-E9BA8EBF6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5BC9E-4016-4204-8487-010DED7FC1EB}"/>
              </a:ext>
            </a:extLst>
          </p:cNvPr>
          <p:cNvSpPr>
            <a:spLocks noGrp="1"/>
          </p:cNvSpPr>
          <p:nvPr>
            <p:ph type="sldNum" sz="quarter" idx="12"/>
          </p:nvPr>
        </p:nvSpPr>
        <p:spPr/>
        <p:txBody>
          <a:bodyPr/>
          <a:lstStyle/>
          <a:p>
            <a:fld id="{4BB303D6-7049-4880-9C5D-0D37BAF76696}" type="slidenum">
              <a:rPr lang="en-US" smtClean="0"/>
              <a:t>‹#›</a:t>
            </a:fld>
            <a:endParaRPr lang="en-US"/>
          </a:p>
        </p:txBody>
      </p:sp>
    </p:spTree>
    <p:extLst>
      <p:ext uri="{BB962C8B-B14F-4D97-AF65-F5344CB8AC3E}">
        <p14:creationId xmlns:p14="http://schemas.microsoft.com/office/powerpoint/2010/main" val="4159564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8"/>
        <p:cNvGrpSpPr/>
        <p:nvPr/>
      </p:nvGrpSpPr>
      <p:grpSpPr>
        <a:xfrm>
          <a:off x="0" y="0"/>
          <a:ext cx="0" cy="0"/>
          <a:chOff x="0" y="0"/>
          <a:chExt cx="0" cy="0"/>
        </a:xfrm>
      </p:grpSpPr>
      <p:sp>
        <p:nvSpPr>
          <p:cNvPr id="59" name="Google Shape;59;p14"/>
          <p:cNvSpPr/>
          <p:nvPr/>
        </p:nvSpPr>
        <p:spPr>
          <a:xfrm>
            <a:off x="0" y="2041639"/>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60" name="Google Shape;60;p14"/>
          <p:cNvSpPr txBox="1">
            <a:spLocks noGrp="1"/>
          </p:cNvSpPr>
          <p:nvPr>
            <p:ph type="subTitle" idx="1"/>
          </p:nvPr>
        </p:nvSpPr>
        <p:spPr>
          <a:xfrm>
            <a:off x="212834" y="3294256"/>
            <a:ext cx="8734097" cy="890588"/>
          </a:xfrm>
          <a:prstGeom prst="rect">
            <a:avLst/>
          </a:prstGeom>
          <a:noFill/>
          <a:ln>
            <a:noFill/>
          </a:ln>
        </p:spPr>
        <p:txBody>
          <a:bodyPr spcFirstLastPara="1" wrap="square" lIns="0" tIns="0" rIns="91425" bIns="45700" anchor="ctr" anchorCtr="0">
            <a:noAutofit/>
          </a:bodyPr>
          <a:lstStyle>
            <a:lvl1pPr lvl="0" algn="ctr">
              <a:spcBef>
                <a:spcPts val="1200"/>
              </a:spcBef>
              <a:spcAft>
                <a:spcPts val="0"/>
              </a:spcAft>
              <a:buSzPts val="1600"/>
              <a:buNone/>
              <a:defRPr sz="1601">
                <a:solidFill>
                  <a:schemeClr val="accent3"/>
                </a:solidFill>
              </a:defRPr>
            </a:lvl1pPr>
            <a:lvl2pPr lvl="1" algn="ctr">
              <a:spcBef>
                <a:spcPts val="300"/>
              </a:spcBef>
              <a:spcAft>
                <a:spcPts val="0"/>
              </a:spcAft>
              <a:buSzPts val="1400"/>
              <a:buNone/>
              <a:defRPr>
                <a:solidFill>
                  <a:srgbClr val="909090"/>
                </a:solidFill>
              </a:defRPr>
            </a:lvl2pPr>
            <a:lvl3pPr lvl="2" algn="ctr">
              <a:spcBef>
                <a:spcPts val="300"/>
              </a:spcBef>
              <a:spcAft>
                <a:spcPts val="0"/>
              </a:spcAft>
              <a:buSzPts val="1200"/>
              <a:buNone/>
              <a:defRPr>
                <a:solidFill>
                  <a:srgbClr val="909090"/>
                </a:solidFill>
              </a:defRPr>
            </a:lvl3pPr>
            <a:lvl4pPr lvl="3" algn="ctr">
              <a:spcBef>
                <a:spcPts val="300"/>
              </a:spcBef>
              <a:spcAft>
                <a:spcPts val="0"/>
              </a:spcAft>
              <a:buSzPts val="1000"/>
              <a:buNone/>
              <a:defRPr>
                <a:solidFill>
                  <a:srgbClr val="909090"/>
                </a:solidFill>
              </a:defRPr>
            </a:lvl4pPr>
            <a:lvl5pPr lvl="4" algn="ctr">
              <a:spcBef>
                <a:spcPts val="300"/>
              </a:spcBef>
              <a:spcAft>
                <a:spcPts val="0"/>
              </a:spcAft>
              <a:buSzPts val="800"/>
              <a:buNone/>
              <a:defRPr>
                <a:solidFill>
                  <a:srgbClr val="909090"/>
                </a:solidFill>
              </a:defRPr>
            </a:lvl5pPr>
            <a:lvl6pPr lvl="5" algn="ctr">
              <a:spcBef>
                <a:spcPts val="300"/>
              </a:spcBef>
              <a:spcAft>
                <a:spcPts val="0"/>
              </a:spcAft>
              <a:buClr>
                <a:srgbClr val="909090"/>
              </a:buClr>
              <a:buSzPts val="1500"/>
              <a:buNone/>
              <a:defRPr>
                <a:solidFill>
                  <a:srgbClr val="909090"/>
                </a:solidFill>
              </a:defRPr>
            </a:lvl6pPr>
            <a:lvl7pPr lvl="6" algn="ctr">
              <a:spcBef>
                <a:spcPts val="300"/>
              </a:spcBef>
              <a:spcAft>
                <a:spcPts val="0"/>
              </a:spcAft>
              <a:buClr>
                <a:srgbClr val="909090"/>
              </a:buClr>
              <a:buSzPts val="1500"/>
              <a:buNone/>
              <a:defRPr>
                <a:solidFill>
                  <a:srgbClr val="909090"/>
                </a:solidFill>
              </a:defRPr>
            </a:lvl7pPr>
            <a:lvl8pPr lvl="7" algn="ctr">
              <a:spcBef>
                <a:spcPts val="300"/>
              </a:spcBef>
              <a:spcAft>
                <a:spcPts val="0"/>
              </a:spcAft>
              <a:buClr>
                <a:srgbClr val="909090"/>
              </a:buClr>
              <a:buSzPts val="1500"/>
              <a:buNone/>
              <a:defRPr>
                <a:solidFill>
                  <a:srgbClr val="909090"/>
                </a:solidFill>
              </a:defRPr>
            </a:lvl8pPr>
            <a:lvl9pPr lvl="8" algn="ctr">
              <a:spcBef>
                <a:spcPts val="300"/>
              </a:spcBef>
              <a:spcAft>
                <a:spcPts val="0"/>
              </a:spcAft>
              <a:buClr>
                <a:srgbClr val="909090"/>
              </a:buClr>
              <a:buSzPts val="1500"/>
              <a:buNone/>
              <a:defRPr>
                <a:solidFill>
                  <a:srgbClr val="909090"/>
                </a:solidFill>
              </a:defRPr>
            </a:lvl9pPr>
          </a:lstStyle>
          <a:p>
            <a:endParaRPr/>
          </a:p>
        </p:txBody>
      </p:sp>
      <p:sp>
        <p:nvSpPr>
          <p:cNvPr id="61" name="Google Shape;61;p14"/>
          <p:cNvSpPr txBox="1">
            <a:spLocks noGrp="1"/>
          </p:cNvSpPr>
          <p:nvPr>
            <p:ph type="ctrTitle"/>
          </p:nvPr>
        </p:nvSpPr>
        <p:spPr>
          <a:xfrm>
            <a:off x="220718" y="2049940"/>
            <a:ext cx="8726213" cy="1102519"/>
          </a:xfrm>
          <a:prstGeom prst="rect">
            <a:avLst/>
          </a:prstGeom>
          <a:noFill/>
          <a:ln>
            <a:noFill/>
          </a:ln>
        </p:spPr>
        <p:txBody>
          <a:bodyPr spcFirstLastPara="1" wrap="square" lIns="0" tIns="45700" rIns="91425" bIns="0" anchor="ctr" anchorCtr="0">
            <a:noAutofit/>
          </a:bodyPr>
          <a:lstStyle>
            <a:lvl1pPr lvl="0" algn="ctr">
              <a:spcBef>
                <a:spcPts val="0"/>
              </a:spcBef>
              <a:spcAft>
                <a:spcPts val="0"/>
              </a:spcAft>
              <a:buClr>
                <a:schemeClr val="lt1"/>
              </a:buClr>
              <a:buSzPts val="2400"/>
              <a:buFont typeface="Arial" panose="020B0604020202020204"/>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14"/>
          <p:cNvPicPr preferRelativeResize="0"/>
          <p:nvPr/>
        </p:nvPicPr>
        <p:blipFill rotWithShape="1">
          <a:blip r:embed="rId2"/>
          <a:srcRect/>
          <a:stretch>
            <a:fillRect/>
          </a:stretch>
        </p:blipFill>
        <p:spPr>
          <a:xfrm>
            <a:off x="3302750" y="1011890"/>
            <a:ext cx="2538498" cy="837557"/>
          </a:xfrm>
          <a:prstGeom prst="rect">
            <a:avLst/>
          </a:prstGeom>
          <a:noFill/>
          <a:ln>
            <a:noFill/>
          </a:ln>
        </p:spPr>
      </p:pic>
      <p:pic>
        <p:nvPicPr>
          <p:cNvPr id="63" name="Google Shape;63;p14"/>
          <p:cNvPicPr preferRelativeResize="0"/>
          <p:nvPr/>
        </p:nvPicPr>
        <p:blipFill rotWithShape="1">
          <a:blip r:embed="rId3"/>
          <a:srcRect/>
          <a:stretch>
            <a:fillRect/>
          </a:stretch>
        </p:blipFill>
        <p:spPr>
          <a:xfrm>
            <a:off x="3958177" y="4298552"/>
            <a:ext cx="1233933" cy="613803"/>
          </a:xfrm>
          <a:prstGeom prst="rect">
            <a:avLst/>
          </a:prstGeom>
          <a:noFill/>
          <a:ln>
            <a:noFill/>
          </a:ln>
        </p:spPr>
      </p:pic>
      <p:pic>
        <p:nvPicPr>
          <p:cNvPr id="2" name="Graphic 1" descr="Beginning with solid fill">
            <a:hlinkClick r:id="rId4" action="ppaction://hlinksldjump"/>
            <a:extLst>
              <a:ext uri="{FF2B5EF4-FFF2-40B4-BE49-F238E27FC236}">
                <a16:creationId xmlns:a16="http://schemas.microsoft.com/office/drawing/2014/main" id="{235149CC-71A8-DFC1-6535-7C21DAF9A9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1F477F2C-F1C0-F096-09A2-91B002C89467}"/>
              </a:ext>
            </a:extLst>
          </p:cNvPr>
          <p:cNvPicPr/>
          <p:nvPr userDrawn="1"/>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6918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101692" y="146785"/>
            <a:ext cx="747353" cy="227732"/>
          </a:xfrm>
          <a:prstGeom prst="rect">
            <a:avLst/>
          </a:prstGeom>
        </p:spPr>
      </p:pic>
      <p:pic>
        <p:nvPicPr>
          <p:cNvPr id="17" name="bg object 17"/>
          <p:cNvPicPr/>
          <p:nvPr/>
        </p:nvPicPr>
        <p:blipFill>
          <a:blip r:embed="rId3" cstate="print"/>
          <a:stretch>
            <a:fillRect/>
          </a:stretch>
        </p:blipFill>
        <p:spPr>
          <a:xfrm>
            <a:off x="7923840" y="4593608"/>
            <a:ext cx="660026" cy="333482"/>
          </a:xfrm>
          <a:prstGeom prst="rect">
            <a:avLst/>
          </a:prstGeom>
        </p:spPr>
      </p:pic>
      <p:pic>
        <p:nvPicPr>
          <p:cNvPr id="18" name="bg object 18"/>
          <p:cNvPicPr/>
          <p:nvPr/>
        </p:nvPicPr>
        <p:blipFill>
          <a:blip r:embed="rId4" cstate="print"/>
          <a:stretch>
            <a:fillRect/>
          </a:stretch>
        </p:blipFill>
        <p:spPr>
          <a:xfrm>
            <a:off x="0" y="0"/>
            <a:ext cx="9144000" cy="5143500"/>
          </a:xfrm>
          <a:prstGeom prst="rect">
            <a:avLst/>
          </a:prstGeom>
        </p:spPr>
      </p:pic>
      <p:sp>
        <p:nvSpPr>
          <p:cNvPr id="2" name="Holder 2"/>
          <p:cNvSpPr>
            <a:spLocks noGrp="1"/>
          </p:cNvSpPr>
          <p:nvPr>
            <p:ph type="title"/>
          </p:nvPr>
        </p:nvSpPr>
        <p:spPr>
          <a:xfrm>
            <a:off x="590322" y="303238"/>
            <a:ext cx="7963357" cy="507831"/>
          </a:xfrm>
        </p:spPr>
        <p:txBody>
          <a:bodyPr lIns="0" tIns="0" rIns="0" bIns="0"/>
          <a:lstStyle>
            <a:lvl1pPr>
              <a:defRPr sz="33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457200" y="1183005"/>
            <a:ext cx="397764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23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bg object 17">
            <a:extLst>
              <a:ext uri="{FF2B5EF4-FFF2-40B4-BE49-F238E27FC236}">
                <a16:creationId xmlns:a16="http://schemas.microsoft.com/office/drawing/2014/main" id="{EEF5BBDA-4504-5079-8238-7772D5865C83}"/>
              </a:ext>
            </a:extLst>
          </p:cNvPr>
          <p:cNvPicPr/>
          <p:nvPr userDrawn="1"/>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9403288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417DE85-E7EF-4782-89EF-421E21361750}" type="slidenum">
              <a:rPr lang="en-SG" smtClean="0"/>
              <a:t>‹#›</a:t>
            </a:fld>
            <a:endParaRPr lang="en-SG"/>
          </a:p>
        </p:txBody>
      </p:sp>
    </p:spTree>
    <p:extLst>
      <p:ext uri="{BB962C8B-B14F-4D97-AF65-F5344CB8AC3E}">
        <p14:creationId xmlns:p14="http://schemas.microsoft.com/office/powerpoint/2010/main" val="3411448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3"/>
        <p:cNvGrpSpPr/>
        <p:nvPr/>
      </p:nvGrpSpPr>
      <p:grpSpPr>
        <a:xfrm>
          <a:off x="0" y="0"/>
          <a:ext cx="0" cy="0"/>
          <a:chOff x="0" y="0"/>
          <a:chExt cx="0" cy="0"/>
        </a:xfrm>
      </p:grpSpPr>
      <p:sp>
        <p:nvSpPr>
          <p:cNvPr id="94" name="Google Shape;94;p20"/>
          <p:cNvSpPr txBox="1">
            <a:spLocks noGrp="1"/>
          </p:cNvSpPr>
          <p:nvPr>
            <p:ph type="body" idx="1"/>
          </p:nvPr>
        </p:nvSpPr>
        <p:spPr>
          <a:xfrm>
            <a:off x="323850" y="1248966"/>
            <a:ext cx="8496300" cy="3173016"/>
          </a:xfrm>
          <a:prstGeom prst="rect">
            <a:avLst/>
          </a:prstGeom>
          <a:noFill/>
          <a:ln>
            <a:noFill/>
          </a:ln>
        </p:spPr>
        <p:txBody>
          <a:bodyPr spcFirstLastPara="1" wrap="square" lIns="0" tIns="0" rIns="68575" bIns="34275" anchor="t" anchorCtr="0">
            <a:noAutofit/>
          </a:bodyPr>
          <a:lstStyle>
            <a:lvl1pPr marL="457189" lvl="0" indent="-330192" algn="l">
              <a:lnSpc>
                <a:spcPct val="100000"/>
              </a:lnSpc>
              <a:spcBef>
                <a:spcPts val="1200"/>
              </a:spcBef>
              <a:spcAft>
                <a:spcPts val="0"/>
              </a:spcAft>
              <a:buClr>
                <a:srgbClr val="FF9900"/>
              </a:buClr>
              <a:buSzPts val="1600"/>
              <a:buChar char="•"/>
              <a:defRPr>
                <a:solidFill>
                  <a:schemeClr val="accent1"/>
                </a:solidFill>
              </a:defRPr>
            </a:lvl1pPr>
            <a:lvl2pPr marL="914378" lvl="1" indent="-317492" algn="l">
              <a:lnSpc>
                <a:spcPct val="100000"/>
              </a:lnSpc>
              <a:spcBef>
                <a:spcPts val="300"/>
              </a:spcBef>
              <a:spcAft>
                <a:spcPts val="0"/>
              </a:spcAft>
              <a:buClr>
                <a:srgbClr val="FF9900"/>
              </a:buClr>
              <a:buSzPts val="1400"/>
              <a:buChar char="–"/>
              <a:defRPr>
                <a:solidFill>
                  <a:schemeClr val="accent1"/>
                </a:solidFill>
              </a:defRPr>
            </a:lvl2pPr>
            <a:lvl3pPr marL="1371566" lvl="2" indent="-304793" algn="l">
              <a:lnSpc>
                <a:spcPct val="100000"/>
              </a:lnSpc>
              <a:spcBef>
                <a:spcPts val="300"/>
              </a:spcBef>
              <a:spcAft>
                <a:spcPts val="0"/>
              </a:spcAft>
              <a:buClr>
                <a:srgbClr val="FF9900"/>
              </a:buClr>
              <a:buSzPts val="1200"/>
              <a:buChar char="•"/>
              <a:defRPr>
                <a:solidFill>
                  <a:schemeClr val="accent1"/>
                </a:solidFill>
              </a:defRPr>
            </a:lvl3pPr>
            <a:lvl4pPr marL="1828754" lvl="3" indent="-317492" algn="l">
              <a:lnSpc>
                <a:spcPct val="100000"/>
              </a:lnSpc>
              <a:spcBef>
                <a:spcPts val="300"/>
              </a:spcBef>
              <a:spcAft>
                <a:spcPts val="0"/>
              </a:spcAft>
              <a:buSzPts val="1400"/>
              <a:buChar char="–"/>
              <a:defRPr/>
            </a:lvl4pPr>
            <a:lvl5pPr marL="2285943" lvl="4" indent="-317492" algn="l">
              <a:lnSpc>
                <a:spcPct val="100000"/>
              </a:lnSpc>
              <a:spcBef>
                <a:spcPts val="300"/>
              </a:spcBef>
              <a:spcAft>
                <a:spcPts val="0"/>
              </a:spcAft>
              <a:buSzPts val="1400"/>
              <a:buChar char="»"/>
              <a:defRPr/>
            </a:lvl5pPr>
            <a:lvl6pPr marL="2743132" lvl="5" indent="-317492" algn="l">
              <a:lnSpc>
                <a:spcPct val="100000"/>
              </a:lnSpc>
              <a:spcBef>
                <a:spcPts val="300"/>
              </a:spcBef>
              <a:spcAft>
                <a:spcPts val="0"/>
              </a:spcAft>
              <a:buClr>
                <a:schemeClr val="dk1"/>
              </a:buClr>
              <a:buSzPts val="1400"/>
              <a:buChar char="•"/>
              <a:defRPr/>
            </a:lvl6pPr>
            <a:lvl7pPr marL="3200320" lvl="6" indent="-317492" algn="l">
              <a:lnSpc>
                <a:spcPct val="100000"/>
              </a:lnSpc>
              <a:spcBef>
                <a:spcPts val="300"/>
              </a:spcBef>
              <a:spcAft>
                <a:spcPts val="0"/>
              </a:spcAft>
              <a:buClr>
                <a:schemeClr val="dk1"/>
              </a:buClr>
              <a:buSzPts val="1400"/>
              <a:buChar char="•"/>
              <a:defRPr/>
            </a:lvl7pPr>
            <a:lvl8pPr marL="3657509" lvl="7" indent="-317492" algn="l">
              <a:lnSpc>
                <a:spcPct val="100000"/>
              </a:lnSpc>
              <a:spcBef>
                <a:spcPts val="300"/>
              </a:spcBef>
              <a:spcAft>
                <a:spcPts val="0"/>
              </a:spcAft>
              <a:buClr>
                <a:schemeClr val="dk1"/>
              </a:buClr>
              <a:buSzPts val="1400"/>
              <a:buChar char="•"/>
              <a:defRPr/>
            </a:lvl8pPr>
            <a:lvl9pPr marL="4114697" lvl="8" indent="-317492" algn="l">
              <a:lnSpc>
                <a:spcPct val="100000"/>
              </a:lnSpc>
              <a:spcBef>
                <a:spcPts val="300"/>
              </a:spcBef>
              <a:spcAft>
                <a:spcPts val="0"/>
              </a:spcAft>
              <a:buClr>
                <a:schemeClr val="dk1"/>
              </a:buClr>
              <a:buSzPts val="1400"/>
              <a:buChar char="•"/>
              <a:defRPr/>
            </a:lvl9pPr>
          </a:lstStyle>
          <a:p>
            <a:endParaRPr/>
          </a:p>
        </p:txBody>
      </p:sp>
      <p:sp>
        <p:nvSpPr>
          <p:cNvPr id="95" name="Google Shape;95;p20"/>
          <p:cNvSpPr txBox="1">
            <a:spLocks noGrp="1"/>
          </p:cNvSpPr>
          <p:nvPr>
            <p:ph type="body" idx="2"/>
          </p:nvPr>
        </p:nvSpPr>
        <p:spPr>
          <a:xfrm>
            <a:off x="323193" y="4547014"/>
            <a:ext cx="3852000" cy="402416"/>
          </a:xfrm>
          <a:prstGeom prst="rect">
            <a:avLst/>
          </a:prstGeom>
          <a:noFill/>
          <a:ln>
            <a:noFill/>
          </a:ln>
        </p:spPr>
        <p:txBody>
          <a:bodyPr spcFirstLastPara="1" wrap="square" lIns="0" tIns="0" rIns="0" bIns="0" anchor="b" anchorCtr="0">
            <a:noAutofit/>
          </a:bodyPr>
          <a:lstStyle>
            <a:lvl1pPr marL="457189" lvl="0" indent="-228594" algn="l">
              <a:lnSpc>
                <a:spcPct val="100000"/>
              </a:lnSpc>
              <a:spcBef>
                <a:spcPts val="0"/>
              </a:spcBef>
              <a:spcAft>
                <a:spcPts val="0"/>
              </a:spcAft>
              <a:buSzPts val="800"/>
              <a:buNone/>
              <a:defRPr sz="800"/>
            </a:lvl1pPr>
            <a:lvl2pPr marL="914378" lvl="1" indent="-228594" algn="l">
              <a:lnSpc>
                <a:spcPct val="100000"/>
              </a:lnSpc>
              <a:spcBef>
                <a:spcPts val="0"/>
              </a:spcBef>
              <a:spcAft>
                <a:spcPts val="0"/>
              </a:spcAft>
              <a:buSzPts val="900"/>
              <a:buNone/>
              <a:defRPr sz="900"/>
            </a:lvl2pPr>
            <a:lvl3pPr marL="1371566" lvl="2" indent="-228594" algn="l">
              <a:lnSpc>
                <a:spcPct val="100000"/>
              </a:lnSpc>
              <a:spcBef>
                <a:spcPts val="300"/>
              </a:spcBef>
              <a:spcAft>
                <a:spcPts val="0"/>
              </a:spcAft>
              <a:buSzPts val="900"/>
              <a:buNone/>
              <a:defRPr sz="900"/>
            </a:lvl3pPr>
            <a:lvl4pPr marL="1828754" lvl="3" indent="-228594" algn="l">
              <a:lnSpc>
                <a:spcPct val="100000"/>
              </a:lnSpc>
              <a:spcBef>
                <a:spcPts val="300"/>
              </a:spcBef>
              <a:spcAft>
                <a:spcPts val="0"/>
              </a:spcAft>
              <a:buSzPts val="900"/>
              <a:buNone/>
              <a:defRPr sz="900"/>
            </a:lvl4pPr>
            <a:lvl5pPr marL="2285943" lvl="4" indent="-228594" algn="l">
              <a:lnSpc>
                <a:spcPct val="100000"/>
              </a:lnSpc>
              <a:spcBef>
                <a:spcPts val="300"/>
              </a:spcBef>
              <a:spcAft>
                <a:spcPts val="0"/>
              </a:spcAft>
              <a:buSzPts val="900"/>
              <a:buNone/>
              <a:defRPr sz="900"/>
            </a:lvl5pPr>
            <a:lvl6pPr marL="2743132" lvl="5" indent="-317492" algn="l">
              <a:lnSpc>
                <a:spcPct val="100000"/>
              </a:lnSpc>
              <a:spcBef>
                <a:spcPts val="300"/>
              </a:spcBef>
              <a:spcAft>
                <a:spcPts val="0"/>
              </a:spcAft>
              <a:buClr>
                <a:schemeClr val="dk1"/>
              </a:buClr>
              <a:buSzPts val="1400"/>
              <a:buChar char="•"/>
              <a:defRPr/>
            </a:lvl6pPr>
            <a:lvl7pPr marL="3200320" lvl="6" indent="-317492" algn="l">
              <a:lnSpc>
                <a:spcPct val="100000"/>
              </a:lnSpc>
              <a:spcBef>
                <a:spcPts val="300"/>
              </a:spcBef>
              <a:spcAft>
                <a:spcPts val="0"/>
              </a:spcAft>
              <a:buClr>
                <a:schemeClr val="dk1"/>
              </a:buClr>
              <a:buSzPts val="1400"/>
              <a:buChar char="•"/>
              <a:defRPr/>
            </a:lvl7pPr>
            <a:lvl8pPr marL="3657509" lvl="7" indent="-317492" algn="l">
              <a:lnSpc>
                <a:spcPct val="100000"/>
              </a:lnSpc>
              <a:spcBef>
                <a:spcPts val="300"/>
              </a:spcBef>
              <a:spcAft>
                <a:spcPts val="0"/>
              </a:spcAft>
              <a:buClr>
                <a:schemeClr val="dk1"/>
              </a:buClr>
              <a:buSzPts val="1400"/>
              <a:buChar char="•"/>
              <a:defRPr/>
            </a:lvl8pPr>
            <a:lvl9pPr marL="4114697" lvl="8" indent="-317492" algn="l">
              <a:lnSpc>
                <a:spcPct val="100000"/>
              </a:lnSpc>
              <a:spcBef>
                <a:spcPts val="300"/>
              </a:spcBef>
              <a:spcAft>
                <a:spcPts val="0"/>
              </a:spcAft>
              <a:buClr>
                <a:schemeClr val="dk1"/>
              </a:buClr>
              <a:buSzPts val="1400"/>
              <a:buChar char="•"/>
              <a:defRPr/>
            </a:lvl9pPr>
          </a:lstStyle>
          <a:p>
            <a:endParaRPr/>
          </a:p>
        </p:txBody>
      </p:sp>
      <p:sp>
        <p:nvSpPr>
          <p:cNvPr id="96" name="Google Shape;96;p20"/>
          <p:cNvSpPr txBox="1">
            <a:spLocks noGrp="1"/>
          </p:cNvSpPr>
          <p:nvPr>
            <p:ph type="body" idx="3"/>
          </p:nvPr>
        </p:nvSpPr>
        <p:spPr>
          <a:xfrm>
            <a:off x="4310446" y="4547014"/>
            <a:ext cx="3852000" cy="402416"/>
          </a:xfrm>
          <a:prstGeom prst="rect">
            <a:avLst/>
          </a:prstGeom>
          <a:noFill/>
          <a:ln>
            <a:noFill/>
          </a:ln>
        </p:spPr>
        <p:txBody>
          <a:bodyPr spcFirstLastPara="1" wrap="square" lIns="0" tIns="0" rIns="0" bIns="0" anchor="b" anchorCtr="0">
            <a:noAutofit/>
          </a:bodyPr>
          <a:lstStyle>
            <a:lvl1pPr marL="457189" lvl="0" indent="-228594" algn="r">
              <a:lnSpc>
                <a:spcPct val="100000"/>
              </a:lnSpc>
              <a:spcBef>
                <a:spcPts val="0"/>
              </a:spcBef>
              <a:spcAft>
                <a:spcPts val="0"/>
              </a:spcAft>
              <a:buSzPts val="800"/>
              <a:buNone/>
              <a:defRPr sz="800"/>
            </a:lvl1pPr>
            <a:lvl2pPr marL="914378" lvl="1" indent="-228594" algn="l">
              <a:lnSpc>
                <a:spcPct val="100000"/>
              </a:lnSpc>
              <a:spcBef>
                <a:spcPts val="0"/>
              </a:spcBef>
              <a:spcAft>
                <a:spcPts val="0"/>
              </a:spcAft>
              <a:buSzPts val="900"/>
              <a:buNone/>
              <a:defRPr sz="900"/>
            </a:lvl2pPr>
            <a:lvl3pPr marL="1371566" lvl="2" indent="-228594" algn="l">
              <a:lnSpc>
                <a:spcPct val="100000"/>
              </a:lnSpc>
              <a:spcBef>
                <a:spcPts val="300"/>
              </a:spcBef>
              <a:spcAft>
                <a:spcPts val="0"/>
              </a:spcAft>
              <a:buSzPts val="900"/>
              <a:buNone/>
              <a:defRPr sz="900"/>
            </a:lvl3pPr>
            <a:lvl4pPr marL="1828754" lvl="3" indent="-228594" algn="l">
              <a:lnSpc>
                <a:spcPct val="100000"/>
              </a:lnSpc>
              <a:spcBef>
                <a:spcPts val="300"/>
              </a:spcBef>
              <a:spcAft>
                <a:spcPts val="0"/>
              </a:spcAft>
              <a:buSzPts val="900"/>
              <a:buNone/>
              <a:defRPr sz="900"/>
            </a:lvl4pPr>
            <a:lvl5pPr marL="2285943" lvl="4" indent="-228594" algn="l">
              <a:lnSpc>
                <a:spcPct val="100000"/>
              </a:lnSpc>
              <a:spcBef>
                <a:spcPts val="300"/>
              </a:spcBef>
              <a:spcAft>
                <a:spcPts val="0"/>
              </a:spcAft>
              <a:buSzPts val="900"/>
              <a:buNone/>
              <a:defRPr sz="900"/>
            </a:lvl5pPr>
            <a:lvl6pPr marL="2743132" lvl="5" indent="-317492" algn="l">
              <a:lnSpc>
                <a:spcPct val="100000"/>
              </a:lnSpc>
              <a:spcBef>
                <a:spcPts val="300"/>
              </a:spcBef>
              <a:spcAft>
                <a:spcPts val="0"/>
              </a:spcAft>
              <a:buClr>
                <a:schemeClr val="dk1"/>
              </a:buClr>
              <a:buSzPts val="1400"/>
              <a:buChar char="•"/>
              <a:defRPr/>
            </a:lvl6pPr>
            <a:lvl7pPr marL="3200320" lvl="6" indent="-317492" algn="l">
              <a:lnSpc>
                <a:spcPct val="100000"/>
              </a:lnSpc>
              <a:spcBef>
                <a:spcPts val="300"/>
              </a:spcBef>
              <a:spcAft>
                <a:spcPts val="0"/>
              </a:spcAft>
              <a:buClr>
                <a:schemeClr val="dk1"/>
              </a:buClr>
              <a:buSzPts val="1400"/>
              <a:buChar char="•"/>
              <a:defRPr/>
            </a:lvl7pPr>
            <a:lvl8pPr marL="3657509" lvl="7" indent="-317492" algn="l">
              <a:lnSpc>
                <a:spcPct val="100000"/>
              </a:lnSpc>
              <a:spcBef>
                <a:spcPts val="300"/>
              </a:spcBef>
              <a:spcAft>
                <a:spcPts val="0"/>
              </a:spcAft>
              <a:buClr>
                <a:schemeClr val="dk1"/>
              </a:buClr>
              <a:buSzPts val="1400"/>
              <a:buChar char="•"/>
              <a:defRPr/>
            </a:lvl8pPr>
            <a:lvl9pPr marL="4114697" lvl="8" indent="-317492" algn="l">
              <a:lnSpc>
                <a:spcPct val="100000"/>
              </a:lnSpc>
              <a:spcBef>
                <a:spcPts val="300"/>
              </a:spcBef>
              <a:spcAft>
                <a:spcPts val="0"/>
              </a:spcAft>
              <a:buClr>
                <a:schemeClr val="dk1"/>
              </a:buClr>
              <a:buSzPts val="1400"/>
              <a:buChar char="•"/>
              <a:defRPr/>
            </a:lvl9pPr>
          </a:lstStyle>
          <a:p>
            <a:endParaRPr/>
          </a:p>
        </p:txBody>
      </p:sp>
      <p:pic>
        <p:nvPicPr>
          <p:cNvPr id="97" name="Google Shape;97;p20"/>
          <p:cNvPicPr preferRelativeResize="0"/>
          <p:nvPr/>
        </p:nvPicPr>
        <p:blipFill rotWithShape="1">
          <a:blip r:embed="rId2">
            <a:alphaModFix/>
          </a:blip>
          <a:srcRect/>
          <a:stretch/>
        </p:blipFill>
        <p:spPr>
          <a:xfrm>
            <a:off x="8180045" y="128566"/>
            <a:ext cx="678567" cy="221484"/>
          </a:xfrm>
          <a:prstGeom prst="rect">
            <a:avLst/>
          </a:prstGeom>
          <a:noFill/>
          <a:ln>
            <a:noFill/>
          </a:ln>
        </p:spPr>
      </p:pic>
      <p:sp>
        <p:nvSpPr>
          <p:cNvPr id="98" name="Google Shape;98;p20"/>
          <p:cNvSpPr txBox="1">
            <a:spLocks noGrp="1"/>
          </p:cNvSpPr>
          <p:nvPr>
            <p:ph type="title"/>
          </p:nvPr>
        </p:nvSpPr>
        <p:spPr>
          <a:xfrm>
            <a:off x="323850" y="147924"/>
            <a:ext cx="8496300" cy="454420"/>
          </a:xfrm>
          <a:prstGeom prst="rect">
            <a:avLst/>
          </a:prstGeom>
          <a:noFill/>
          <a:ln>
            <a:noFill/>
          </a:ln>
        </p:spPr>
        <p:txBody>
          <a:bodyPr spcFirstLastPara="1" wrap="square" lIns="0" tIns="34275" rIns="68575" bIns="0" anchor="b" anchorCtr="0">
            <a:noAutofit/>
          </a:bodyPr>
          <a:lstStyle>
            <a:lvl1pPr lvl="0" algn="l">
              <a:lnSpc>
                <a:spcPct val="10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9" name="Google Shape;99;p20"/>
          <p:cNvPicPr preferRelativeResize="0"/>
          <p:nvPr/>
        </p:nvPicPr>
        <p:blipFill rotWithShape="1">
          <a:blip r:embed="rId3">
            <a:alphaModFix/>
          </a:blip>
          <a:srcRect/>
          <a:stretch/>
        </p:blipFill>
        <p:spPr>
          <a:xfrm>
            <a:off x="8326132" y="4752038"/>
            <a:ext cx="503251" cy="250335"/>
          </a:xfrm>
          <a:prstGeom prst="rect">
            <a:avLst/>
          </a:prstGeom>
          <a:noFill/>
          <a:ln>
            <a:noFill/>
          </a:ln>
        </p:spPr>
      </p:pic>
    </p:spTree>
    <p:extLst>
      <p:ext uri="{BB962C8B-B14F-4D97-AF65-F5344CB8AC3E}">
        <p14:creationId xmlns:p14="http://schemas.microsoft.com/office/powerpoint/2010/main" val="3903271534"/>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orient="horz" pos="232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992222"/>
            <a:ext cx="6858000" cy="1640251"/>
          </a:xfrm>
        </p:spPr>
        <p:txBody>
          <a:bodyPr anchor="b">
            <a:normAutofit/>
          </a:bodyPr>
          <a:lstStyle>
            <a:lvl1pPr algn="ctr">
              <a:lnSpc>
                <a:spcPct val="130000"/>
              </a:lnSpc>
              <a:defRPr sz="4500">
                <a:effectLst/>
              </a:defRPr>
            </a:lvl1pPr>
          </a:lstStyle>
          <a:p>
            <a:r>
              <a:rPr lang="zh-CN" altLang="en-US"/>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143000" y="2701528"/>
            <a:ext cx="6858000" cy="1241822"/>
          </a:xfrm>
        </p:spPr>
        <p:txBody>
          <a:bodyPr>
            <a:normAutofit/>
          </a:bodyPr>
          <a:lstStyle>
            <a:lvl1pPr marL="0" indent="0" algn="ctr">
              <a:buNone/>
              <a:defRPr sz="1800">
                <a:solidFill>
                  <a:schemeClr val="tx1">
                    <a:lumMod val="75000"/>
                    <a:lumOff val="25000"/>
                  </a:schemeClr>
                </a:solidFill>
                <a:effectLst/>
                <a:latin typeface="+mn-ea"/>
                <a:ea typeface="+mn-ea"/>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单击此处添加副标题</a:t>
            </a:r>
          </a:p>
        </p:txBody>
      </p:sp>
    </p:spTree>
    <p:extLst>
      <p:ext uri="{BB962C8B-B14F-4D97-AF65-F5344CB8AC3E}">
        <p14:creationId xmlns:p14="http://schemas.microsoft.com/office/powerpoint/2010/main" val="1780894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chor="ctr" anchorCtr="0">
            <a:normAutofit/>
          </a:bodyPr>
          <a:lstStyle>
            <a:lvl1pPr>
              <a:defRPr sz="3300" b="0">
                <a:effectLst/>
              </a:defRPr>
            </a:lvl1pPr>
          </a:lstStyle>
          <a:p>
            <a:r>
              <a:rPr lang="zh-CN" altLang="en-US"/>
              <a:t>单击此处编辑母版标题样式</a:t>
            </a:r>
          </a:p>
        </p:txBody>
      </p:sp>
      <p:sp>
        <p:nvSpPr>
          <p:cNvPr id="3" name="内容占位符 2"/>
          <p:cNvSpPr>
            <a:spLocks noGrp="1"/>
          </p:cNvSpPr>
          <p:nvPr>
            <p:ph idx="1"/>
          </p:nvPr>
        </p:nvSpPr>
        <p:spPr>
          <a:xfrm>
            <a:off x="485775" y="1369219"/>
            <a:ext cx="7886700" cy="3263504"/>
          </a:xfrm>
        </p:spPr>
        <p:txBody>
          <a:bodyPr>
            <a:normAutofit/>
          </a:bodyPr>
          <a:lstStyle>
            <a:lvl1pPr>
              <a:defRPr sz="21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617677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351846"/>
            <a:ext cx="7730945" cy="3070010"/>
          </a:xfrm>
        </p:spPr>
        <p:txBody>
          <a:bodyPr anchor="b">
            <a:normAutofit/>
          </a:bodyPr>
          <a:lstStyle>
            <a:lvl1pPr>
              <a:defRPr sz="4500">
                <a:effectLst/>
              </a:defRPr>
            </a:lvl1pPr>
          </a:lstStyle>
          <a:p>
            <a:r>
              <a:rPr lang="zh-CN" altLang="en-US"/>
              <a:t>单击此处编辑母版标题样式</a:t>
            </a:r>
          </a:p>
        </p:txBody>
      </p:sp>
      <p:sp>
        <p:nvSpPr>
          <p:cNvPr id="3" name="文本占位符 2"/>
          <p:cNvSpPr>
            <a:spLocks noGrp="1"/>
          </p:cNvSpPr>
          <p:nvPr>
            <p:ph type="body" idx="1"/>
          </p:nvPr>
        </p:nvSpPr>
        <p:spPr>
          <a:xfrm>
            <a:off x="623887" y="3457522"/>
            <a:ext cx="7730945" cy="485666"/>
          </a:xfr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1654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ormAutofit/>
          </a:bodyPr>
          <a:lstStyle>
            <a:lvl1pPr>
              <a:defRPr sz="3300" b="0" i="0">
                <a:effectLst/>
              </a:defRPr>
            </a:lvl1pPr>
          </a:lstStyle>
          <a:p>
            <a:r>
              <a:rPr lang="zh-CN" altLang="en-US"/>
              <a:t>单击此处编辑母版标题样式</a:t>
            </a:r>
          </a:p>
        </p:txBody>
      </p:sp>
      <p:sp>
        <p:nvSpPr>
          <p:cNvPr id="3" name="内容占位符 2"/>
          <p:cNvSpPr>
            <a:spLocks noGrp="1"/>
          </p:cNvSpPr>
          <p:nvPr>
            <p:ph sz="half" idx="1"/>
          </p:nvPr>
        </p:nvSpPr>
        <p:spPr>
          <a:xfrm>
            <a:off x="485775" y="1369219"/>
            <a:ext cx="3886200" cy="3263504"/>
          </a:xfrm>
        </p:spPr>
        <p:txBody>
          <a:bodyPr>
            <a:normAutofit/>
          </a:bodyPr>
          <a:lstStyle>
            <a:lvl1pPr>
              <a:lnSpc>
                <a:spcPct val="90000"/>
              </a:lnSpc>
              <a:defRPr sz="2100">
                <a:solidFill>
                  <a:schemeClr val="tx1">
                    <a:lumMod val="75000"/>
                    <a:lumOff val="25000"/>
                  </a:schemeClr>
                </a:solidFill>
              </a:defRPr>
            </a:lvl1pPr>
            <a:lvl2pPr>
              <a:lnSpc>
                <a:spcPct val="90000"/>
              </a:lnSpc>
              <a:defRPr sz="1800">
                <a:solidFill>
                  <a:schemeClr val="tx1">
                    <a:lumMod val="75000"/>
                    <a:lumOff val="25000"/>
                  </a:schemeClr>
                </a:solidFill>
              </a:defRPr>
            </a:lvl2pPr>
            <a:lvl3pPr>
              <a:lnSpc>
                <a:spcPct val="90000"/>
              </a:lnSpc>
              <a:defRPr sz="1500">
                <a:solidFill>
                  <a:schemeClr val="tx1">
                    <a:lumMod val="75000"/>
                    <a:lumOff val="25000"/>
                  </a:schemeClr>
                </a:solidFill>
              </a:defRPr>
            </a:lvl3pPr>
            <a:lvl4pPr>
              <a:lnSpc>
                <a:spcPct val="90000"/>
              </a:lnSpc>
              <a:defRPr sz="1350">
                <a:solidFill>
                  <a:schemeClr val="tx1">
                    <a:lumMod val="75000"/>
                    <a:lumOff val="25000"/>
                  </a:schemeClr>
                </a:solidFill>
              </a:defRPr>
            </a:lvl4pPr>
            <a:lvl5pPr>
              <a:lnSpc>
                <a:spcPct val="90000"/>
              </a:lnSpc>
              <a:defRPr sz="135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486275" y="1369219"/>
            <a:ext cx="3886200" cy="3263504"/>
          </a:xfrm>
        </p:spPr>
        <p:txBody>
          <a:bodyPr>
            <a:normAutofit/>
          </a:bodyPr>
          <a:lstStyle>
            <a:lvl1pPr>
              <a:lnSpc>
                <a:spcPct val="90000"/>
              </a:lnSpc>
              <a:defRPr sz="2100">
                <a:solidFill>
                  <a:schemeClr val="tx1">
                    <a:lumMod val="75000"/>
                    <a:lumOff val="25000"/>
                  </a:schemeClr>
                </a:solidFill>
              </a:defRPr>
            </a:lvl1pPr>
            <a:lvl2pPr>
              <a:lnSpc>
                <a:spcPct val="90000"/>
              </a:lnSpc>
              <a:defRPr sz="1800">
                <a:solidFill>
                  <a:schemeClr val="tx1">
                    <a:lumMod val="75000"/>
                    <a:lumOff val="25000"/>
                  </a:schemeClr>
                </a:solidFill>
              </a:defRPr>
            </a:lvl2pPr>
            <a:lvl3pPr>
              <a:lnSpc>
                <a:spcPct val="90000"/>
              </a:lnSpc>
              <a:defRPr sz="1500">
                <a:solidFill>
                  <a:schemeClr val="tx1">
                    <a:lumMod val="75000"/>
                    <a:lumOff val="25000"/>
                  </a:schemeClr>
                </a:solidFill>
              </a:defRPr>
            </a:lvl3pPr>
            <a:lvl4pPr>
              <a:lnSpc>
                <a:spcPct val="90000"/>
              </a:lnSpc>
              <a:defRPr sz="1350">
                <a:solidFill>
                  <a:schemeClr val="tx1">
                    <a:lumMod val="75000"/>
                    <a:lumOff val="25000"/>
                  </a:schemeClr>
                </a:solidFill>
              </a:defRPr>
            </a:lvl4pPr>
            <a:lvl5pPr>
              <a:lnSpc>
                <a:spcPct val="90000"/>
              </a:lnSpc>
              <a:defRPr sz="135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521738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anchor="b">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961707"/>
            <a:ext cx="3868340" cy="26805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308721"/>
            <a:ext cx="3887391" cy="617934"/>
          </a:xfrm>
        </p:spPr>
        <p:txBody>
          <a:bodyPr anchor="b">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961707"/>
            <a:ext cx="3887391" cy="26805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564940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074665"/>
            <a:ext cx="7886700" cy="994172"/>
          </a:xfrm>
        </p:spPr>
        <p:txBody>
          <a:bodyPr>
            <a:normAutofit/>
          </a:bodyPr>
          <a:lstStyle>
            <a:lvl1pPr algn="ctr">
              <a:defRPr sz="3300" b="0">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136254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6237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060" y="95250"/>
            <a:ext cx="3123900" cy="1200150"/>
          </a:xfrm>
        </p:spPr>
        <p:txBody>
          <a:bodyPr anchor="ctr" anchorCtr="0">
            <a:normAutofit/>
          </a:bodyPr>
          <a:lstStyle>
            <a:lvl1pPr>
              <a:defRPr sz="2400" b="0">
                <a:effectLst/>
              </a:defRPr>
            </a:lvl1pPr>
          </a:lstStyle>
          <a:p>
            <a:r>
              <a:rPr lang="zh-CN" altLang="en-US"/>
              <a:t>单击此处编辑标题</a:t>
            </a:r>
          </a:p>
        </p:txBody>
      </p:sp>
      <p:sp>
        <p:nvSpPr>
          <p:cNvPr id="3" name="图片占位符 2"/>
          <p:cNvSpPr>
            <a:spLocks noGrp="1" noChangeAspect="1"/>
          </p:cNvSpPr>
          <p:nvPr>
            <p:ph type="pic" idx="1"/>
          </p:nvPr>
        </p:nvSpPr>
        <p:spPr>
          <a:xfrm>
            <a:off x="3888001" y="574765"/>
            <a:ext cx="4363031" cy="382083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488870" y="1543050"/>
            <a:ext cx="3123900" cy="2858691"/>
          </a:xfrm>
        </p:spPr>
        <p:txBody>
          <a:bodyPr>
            <a:normAutofit/>
          </a:bodyPr>
          <a:lstStyle>
            <a:lvl1pPr marL="0" indent="0">
              <a:lnSpc>
                <a:spcPct val="15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75915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90322" y="303238"/>
            <a:ext cx="7963357" cy="507831"/>
          </a:xfrm>
        </p:spPr>
        <p:txBody>
          <a:bodyPr lIns="0" tIns="0" rIns="0" bIns="0"/>
          <a:lstStyle>
            <a:lvl1pPr>
              <a:defRPr sz="33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4586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273844"/>
            <a:ext cx="1146987" cy="4358879"/>
          </a:xfrm>
        </p:spPr>
        <p:txBody>
          <a:bodyPr vert="eaVert">
            <a:normAutofit/>
          </a:bodyPr>
          <a:lstStyle>
            <a:lvl1pPr>
              <a:defRPr sz="3300"/>
            </a:lvl1pPr>
          </a:lstStyle>
          <a:p>
            <a:r>
              <a:rPr lang="zh-CN" altLang="en-US"/>
              <a:t>单击此处编辑母版标题样式</a:t>
            </a:r>
          </a:p>
        </p:txBody>
      </p:sp>
      <p:sp>
        <p:nvSpPr>
          <p:cNvPr id="3" name="竖排文字占位符 2"/>
          <p:cNvSpPr>
            <a:spLocks noGrp="1"/>
          </p:cNvSpPr>
          <p:nvPr>
            <p:ph type="body" orient="vert" idx="1"/>
          </p:nvPr>
        </p:nvSpPr>
        <p:spPr>
          <a:xfrm>
            <a:off x="628650" y="273844"/>
            <a:ext cx="6659969"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6832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413658"/>
            <a:ext cx="7886700" cy="416922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900620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27" y="791735"/>
            <a:ext cx="9004595" cy="3563873"/>
          </a:xfrm>
        </p:spPr>
        <p:txBody>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4" name="Rectangle 3"/>
          <p:cNvSpPr/>
          <p:nvPr userDrawn="1"/>
        </p:nvSpPr>
        <p:spPr>
          <a:xfrm>
            <a:off x="0" y="658527"/>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724217"/>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4" y="128566"/>
            <a:ext cx="678567" cy="221484"/>
          </a:xfrm>
          <a:prstGeom prst="rect">
            <a:avLst/>
          </a:prstGeom>
        </p:spPr>
      </p:pic>
      <p:sp>
        <p:nvSpPr>
          <p:cNvPr id="5" name="Title 4"/>
          <p:cNvSpPr>
            <a:spLocks noGrp="1"/>
          </p:cNvSpPr>
          <p:nvPr>
            <p:ph type="title"/>
          </p:nvPr>
        </p:nvSpPr>
        <p:spPr>
          <a:xfrm>
            <a:off x="145542" y="108233"/>
            <a:ext cx="8496300" cy="428406"/>
          </a:xfrm>
        </p:spPr>
        <p:txBody>
          <a:bodyPr/>
          <a:lstStyle/>
          <a:p>
            <a:r>
              <a:rPr lang="en-US"/>
              <a:t>Click to edit Master title style</a:t>
            </a:r>
            <a:endParaRPr lang="en-GB"/>
          </a:p>
        </p:txBody>
      </p:sp>
      <p:pic>
        <p:nvPicPr>
          <p:cNvPr id="14" name="Picture 13"/>
          <p:cNvPicPr>
            <a:picLocks noChangeAspect="1"/>
          </p:cNvPicPr>
          <p:nvPr userDrawn="1"/>
        </p:nvPicPr>
        <p:blipFill>
          <a:blip r:embed="rId3" cstate="print"/>
          <a:stretch>
            <a:fillRect/>
          </a:stretch>
        </p:blipFill>
        <p:spPr>
          <a:xfrm>
            <a:off x="7286546" y="4622961"/>
            <a:ext cx="1786995" cy="483584"/>
          </a:xfrm>
          <a:prstGeom prst="rect">
            <a:avLst/>
          </a:prstGeom>
        </p:spPr>
      </p:pic>
      <p:pic>
        <p:nvPicPr>
          <p:cNvPr id="2" name="bg object 17">
            <a:extLst>
              <a:ext uri="{FF2B5EF4-FFF2-40B4-BE49-F238E27FC236}">
                <a16:creationId xmlns:a16="http://schemas.microsoft.com/office/drawing/2014/main" id="{2426CF40-28E6-1100-B2FA-06528E1243B6}"/>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251253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323193" y="4547014"/>
            <a:ext cx="3852000" cy="402416"/>
          </a:xfrm>
        </p:spPr>
        <p:txBody>
          <a:bodyPr rIns="0" bIns="0" anchor="b"/>
          <a:lstStyle>
            <a:lvl1pPr marL="0" indent="0">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17" name="Text Placeholder 15"/>
          <p:cNvSpPr>
            <a:spLocks noGrp="1"/>
          </p:cNvSpPr>
          <p:nvPr>
            <p:ph type="body" sz="quarter" idx="14"/>
          </p:nvPr>
        </p:nvSpPr>
        <p:spPr>
          <a:xfrm>
            <a:off x="4310446" y="4547014"/>
            <a:ext cx="3852000" cy="402416"/>
          </a:xfrm>
        </p:spPr>
        <p:txBody>
          <a:bodyPr rIns="0" bIns="0" anchor="b"/>
          <a:lstStyle>
            <a:lvl1pPr marL="0" indent="0" algn="r">
              <a:spcBef>
                <a:spcPts val="0"/>
              </a:spcBef>
              <a:spcAft>
                <a:spcPts val="0"/>
              </a:spcAft>
              <a:buNone/>
              <a:defRPr sz="799"/>
            </a:lvl1pPr>
            <a:lvl2pPr marL="133350" indent="0">
              <a:buNone/>
              <a:defRPr sz="900"/>
            </a:lvl2pPr>
            <a:lvl3pPr marL="270034" indent="0">
              <a:buNone/>
              <a:defRPr sz="900"/>
            </a:lvl3pPr>
            <a:lvl4pPr marL="1028700" indent="0">
              <a:buNone/>
              <a:defRPr sz="900"/>
            </a:lvl4pPr>
            <a:lvl5pPr marL="1371600" indent="0">
              <a:buNone/>
              <a:defRPr sz="900"/>
            </a:lvl5pPr>
          </a:lstStyle>
          <a:p>
            <a:pPr lvl="0"/>
            <a:r>
              <a:rPr lang="en-US"/>
              <a:t>Click to edit Master text styles</a:t>
            </a:r>
          </a:p>
        </p:txBody>
      </p:sp>
      <p:sp>
        <p:nvSpPr>
          <p:cNvPr id="4" name="Rectangle 3"/>
          <p:cNvSpPr/>
          <p:nvPr userDrawn="1"/>
        </p:nvSpPr>
        <p:spPr>
          <a:xfrm>
            <a:off x="0" y="658528"/>
            <a:ext cx="914400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0" y="724218"/>
            <a:ext cx="9144000"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0045" y="128566"/>
            <a:ext cx="678567" cy="221484"/>
          </a:xfrm>
          <a:prstGeom prst="rect">
            <a:avLst/>
          </a:prstGeom>
        </p:spPr>
      </p:pic>
      <p:sp>
        <p:nvSpPr>
          <p:cNvPr id="5" name="Title 4"/>
          <p:cNvSpPr>
            <a:spLocks noGrp="1"/>
          </p:cNvSpPr>
          <p:nvPr>
            <p:ph type="title"/>
          </p:nvPr>
        </p:nvSpPr>
        <p:spPr>
          <a:xfrm>
            <a:off x="23027" y="227198"/>
            <a:ext cx="8496300" cy="428406"/>
          </a:xfrm>
        </p:spPr>
        <p:txBody>
          <a:bodyPr/>
          <a:lstStyle>
            <a:lvl1pPr>
              <a:defRPr sz="1950"/>
            </a:lvl1pPr>
          </a:lstStyle>
          <a:p>
            <a:r>
              <a:rPr lang="en-US"/>
              <a:t>Click to edit Master title style</a:t>
            </a:r>
            <a:endParaRPr lang="en-GB"/>
          </a:p>
        </p:txBody>
      </p:sp>
      <p:pic>
        <p:nvPicPr>
          <p:cNvPr id="14" name="Picture 13"/>
          <p:cNvPicPr>
            <a:picLocks noChangeAspect="1"/>
          </p:cNvPicPr>
          <p:nvPr userDrawn="1"/>
        </p:nvPicPr>
        <p:blipFill>
          <a:blip r:embed="rId3" cstate="print"/>
          <a:stretch>
            <a:fillRect/>
          </a:stretch>
        </p:blipFill>
        <p:spPr>
          <a:xfrm>
            <a:off x="7286546" y="4622962"/>
            <a:ext cx="1786995" cy="483584"/>
          </a:xfrm>
          <a:prstGeom prst="rect">
            <a:avLst/>
          </a:prstGeom>
        </p:spPr>
      </p:pic>
      <p:sp>
        <p:nvSpPr>
          <p:cNvPr id="3" name="Content Placeholder 2"/>
          <p:cNvSpPr>
            <a:spLocks noGrp="1"/>
          </p:cNvSpPr>
          <p:nvPr>
            <p:ph idx="1"/>
          </p:nvPr>
        </p:nvSpPr>
        <p:spPr>
          <a:xfrm>
            <a:off x="0" y="777601"/>
            <a:ext cx="9012600" cy="3924500"/>
          </a:xfrm>
        </p:spPr>
        <p:txBody>
          <a:bodyPr>
            <a:normAutofit/>
          </a:bodyPr>
          <a:lstStyle>
            <a:lvl1pPr>
              <a:buClr>
                <a:srgbClr val="FF9900"/>
              </a:buClr>
              <a:defRPr sz="1350">
                <a:solidFill>
                  <a:schemeClr val="accent1"/>
                </a:solidFill>
              </a:defRPr>
            </a:lvl1pPr>
            <a:lvl2pPr>
              <a:buClr>
                <a:srgbClr val="FF9900"/>
              </a:buClr>
              <a:defRPr sz="1200">
                <a:solidFill>
                  <a:schemeClr val="accent1"/>
                </a:solidFill>
              </a:defRPr>
            </a:lvl2pPr>
            <a:lvl3pPr>
              <a:buClr>
                <a:srgbClr val="FF9900"/>
              </a:buClr>
              <a:defRPr sz="1050">
                <a:solidFill>
                  <a:schemeClr val="accent1"/>
                </a:solidFill>
              </a:defRPr>
            </a:lvl3pPr>
          </a:lstStyle>
          <a:p>
            <a:pPr lvl="0"/>
            <a:r>
              <a:rPr lang="en-US"/>
              <a:t>Click to edit Master text styles</a:t>
            </a:r>
          </a:p>
          <a:p>
            <a:pPr lvl="1"/>
            <a:r>
              <a:rPr lang="en-US"/>
              <a:t>Second level</a:t>
            </a:r>
          </a:p>
          <a:p>
            <a:pPr lvl="2"/>
            <a:r>
              <a:rPr lang="en-US"/>
              <a:t>Third level</a:t>
            </a:r>
          </a:p>
        </p:txBody>
      </p:sp>
      <p:pic>
        <p:nvPicPr>
          <p:cNvPr id="2" name="bg object 17">
            <a:extLst>
              <a:ext uri="{FF2B5EF4-FFF2-40B4-BE49-F238E27FC236}">
                <a16:creationId xmlns:a16="http://schemas.microsoft.com/office/drawing/2014/main" id="{E223EC89-80DB-38EF-5BFB-33CFB0A1F15E}"/>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121261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8"/>
        <p:cNvGrpSpPr/>
        <p:nvPr/>
      </p:nvGrpSpPr>
      <p:grpSpPr>
        <a:xfrm>
          <a:off x="0" y="0"/>
          <a:ext cx="0" cy="0"/>
          <a:chOff x="0" y="0"/>
          <a:chExt cx="0" cy="0"/>
        </a:xfrm>
      </p:grpSpPr>
      <p:sp>
        <p:nvSpPr>
          <p:cNvPr id="59" name="Google Shape;59;p14"/>
          <p:cNvSpPr/>
          <p:nvPr/>
        </p:nvSpPr>
        <p:spPr>
          <a:xfrm>
            <a:off x="0" y="2041638"/>
            <a:ext cx="9144000"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0" name="Google Shape;60;p14"/>
          <p:cNvSpPr txBox="1">
            <a:spLocks noGrp="1"/>
          </p:cNvSpPr>
          <p:nvPr>
            <p:ph type="subTitle" idx="1"/>
          </p:nvPr>
        </p:nvSpPr>
        <p:spPr>
          <a:xfrm>
            <a:off x="212833" y="3294256"/>
            <a:ext cx="8734097" cy="890588"/>
          </a:xfrm>
          <a:prstGeom prst="rect">
            <a:avLst/>
          </a:prstGeom>
          <a:noFill/>
          <a:ln>
            <a:noFill/>
          </a:ln>
        </p:spPr>
        <p:txBody>
          <a:bodyPr spcFirstLastPara="1" wrap="square" lIns="0" tIns="0" rIns="91425" bIns="45700" anchor="ctr" anchorCtr="0">
            <a:noAutofit/>
          </a:bodyPr>
          <a:lstStyle>
            <a:lvl1pPr lvl="0" algn="ctr">
              <a:spcBef>
                <a:spcPts val="1200"/>
              </a:spcBef>
              <a:spcAft>
                <a:spcPts val="0"/>
              </a:spcAft>
              <a:buSzPts val="1600"/>
              <a:buNone/>
              <a:defRPr sz="1600">
                <a:solidFill>
                  <a:schemeClr val="accent3"/>
                </a:solidFill>
              </a:defRPr>
            </a:lvl1pPr>
            <a:lvl2pPr lvl="1" algn="ctr">
              <a:spcBef>
                <a:spcPts val="300"/>
              </a:spcBef>
              <a:spcAft>
                <a:spcPts val="0"/>
              </a:spcAft>
              <a:buSzPts val="1400"/>
              <a:buNone/>
              <a:defRPr>
                <a:solidFill>
                  <a:srgbClr val="909090"/>
                </a:solidFill>
              </a:defRPr>
            </a:lvl2pPr>
            <a:lvl3pPr lvl="2" algn="ctr">
              <a:spcBef>
                <a:spcPts val="300"/>
              </a:spcBef>
              <a:spcAft>
                <a:spcPts val="0"/>
              </a:spcAft>
              <a:buSzPts val="1200"/>
              <a:buNone/>
              <a:defRPr>
                <a:solidFill>
                  <a:srgbClr val="909090"/>
                </a:solidFill>
              </a:defRPr>
            </a:lvl3pPr>
            <a:lvl4pPr lvl="3" algn="ctr">
              <a:spcBef>
                <a:spcPts val="300"/>
              </a:spcBef>
              <a:spcAft>
                <a:spcPts val="0"/>
              </a:spcAft>
              <a:buSzPts val="1000"/>
              <a:buNone/>
              <a:defRPr>
                <a:solidFill>
                  <a:srgbClr val="909090"/>
                </a:solidFill>
              </a:defRPr>
            </a:lvl4pPr>
            <a:lvl5pPr lvl="4" algn="ctr">
              <a:spcBef>
                <a:spcPts val="300"/>
              </a:spcBef>
              <a:spcAft>
                <a:spcPts val="0"/>
              </a:spcAft>
              <a:buSzPts val="800"/>
              <a:buNone/>
              <a:defRPr>
                <a:solidFill>
                  <a:srgbClr val="909090"/>
                </a:solidFill>
              </a:defRPr>
            </a:lvl5pPr>
            <a:lvl6pPr lvl="5" algn="ctr">
              <a:spcBef>
                <a:spcPts val="300"/>
              </a:spcBef>
              <a:spcAft>
                <a:spcPts val="0"/>
              </a:spcAft>
              <a:buClr>
                <a:srgbClr val="909090"/>
              </a:buClr>
              <a:buSzPts val="1500"/>
              <a:buNone/>
              <a:defRPr>
                <a:solidFill>
                  <a:srgbClr val="909090"/>
                </a:solidFill>
              </a:defRPr>
            </a:lvl6pPr>
            <a:lvl7pPr lvl="6" algn="ctr">
              <a:spcBef>
                <a:spcPts val="300"/>
              </a:spcBef>
              <a:spcAft>
                <a:spcPts val="0"/>
              </a:spcAft>
              <a:buClr>
                <a:srgbClr val="909090"/>
              </a:buClr>
              <a:buSzPts val="1500"/>
              <a:buNone/>
              <a:defRPr>
                <a:solidFill>
                  <a:srgbClr val="909090"/>
                </a:solidFill>
              </a:defRPr>
            </a:lvl7pPr>
            <a:lvl8pPr lvl="7" algn="ctr">
              <a:spcBef>
                <a:spcPts val="300"/>
              </a:spcBef>
              <a:spcAft>
                <a:spcPts val="0"/>
              </a:spcAft>
              <a:buClr>
                <a:srgbClr val="909090"/>
              </a:buClr>
              <a:buSzPts val="1500"/>
              <a:buNone/>
              <a:defRPr>
                <a:solidFill>
                  <a:srgbClr val="909090"/>
                </a:solidFill>
              </a:defRPr>
            </a:lvl8pPr>
            <a:lvl9pPr lvl="8" algn="ctr">
              <a:spcBef>
                <a:spcPts val="300"/>
              </a:spcBef>
              <a:spcAft>
                <a:spcPts val="0"/>
              </a:spcAft>
              <a:buClr>
                <a:srgbClr val="909090"/>
              </a:buClr>
              <a:buSzPts val="1500"/>
              <a:buNone/>
              <a:defRPr>
                <a:solidFill>
                  <a:srgbClr val="909090"/>
                </a:solidFill>
              </a:defRPr>
            </a:lvl9pPr>
          </a:lstStyle>
          <a:p>
            <a:endParaRPr/>
          </a:p>
        </p:txBody>
      </p:sp>
      <p:sp>
        <p:nvSpPr>
          <p:cNvPr id="61" name="Google Shape;61;p14"/>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lvl1pPr lvl="0" algn="ctr">
              <a:spcBef>
                <a:spcPts val="0"/>
              </a:spcBef>
              <a:spcAft>
                <a:spcPts val="0"/>
              </a:spcAft>
              <a:buClr>
                <a:schemeClr val="lt1"/>
              </a:buClr>
              <a:buSzPts val="2400"/>
              <a:buFont typeface="Arial"/>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14"/>
          <p:cNvPicPr preferRelativeResize="0"/>
          <p:nvPr/>
        </p:nvPicPr>
        <p:blipFill rotWithShape="1">
          <a:blip r:embed="rId2">
            <a:alphaModFix/>
          </a:blip>
          <a:srcRect/>
          <a:stretch/>
        </p:blipFill>
        <p:spPr>
          <a:xfrm>
            <a:off x="3302750" y="1011889"/>
            <a:ext cx="2538498" cy="837557"/>
          </a:xfrm>
          <a:prstGeom prst="rect">
            <a:avLst/>
          </a:prstGeom>
          <a:noFill/>
          <a:ln>
            <a:noFill/>
          </a:ln>
        </p:spPr>
      </p:pic>
      <p:pic>
        <p:nvPicPr>
          <p:cNvPr id="63" name="Google Shape;63;p14"/>
          <p:cNvPicPr preferRelativeResize="0"/>
          <p:nvPr/>
        </p:nvPicPr>
        <p:blipFill rotWithShape="1">
          <a:blip r:embed="rId3">
            <a:alphaModFix/>
          </a:blip>
          <a:srcRect/>
          <a:stretch/>
        </p:blipFill>
        <p:spPr>
          <a:xfrm>
            <a:off x="3958176" y="4298551"/>
            <a:ext cx="1233933" cy="613803"/>
          </a:xfrm>
          <a:prstGeom prst="rect">
            <a:avLst/>
          </a:prstGeom>
          <a:noFill/>
          <a:ln>
            <a:noFill/>
          </a:ln>
        </p:spPr>
      </p:pic>
      <p:pic>
        <p:nvPicPr>
          <p:cNvPr id="2" name="bg object 17">
            <a:extLst>
              <a:ext uri="{FF2B5EF4-FFF2-40B4-BE49-F238E27FC236}">
                <a16:creationId xmlns:a16="http://schemas.microsoft.com/office/drawing/2014/main" id="{87EAB747-7362-8C11-FF3F-55E16174B9E9}"/>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874135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4"/>
        <p:cNvGrpSpPr/>
        <p:nvPr/>
      </p:nvGrpSpPr>
      <p:grpSpPr>
        <a:xfrm>
          <a:off x="0" y="0"/>
          <a:ext cx="0" cy="0"/>
          <a:chOff x="0" y="0"/>
          <a:chExt cx="0" cy="0"/>
        </a:xfrm>
      </p:grpSpPr>
      <p:sp>
        <p:nvSpPr>
          <p:cNvPr id="65" name="Google Shape;65;p15"/>
          <p:cNvSpPr/>
          <p:nvPr/>
        </p:nvSpPr>
        <p:spPr>
          <a:xfrm>
            <a:off x="0" y="1537141"/>
            <a:ext cx="7133897" cy="12237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15"/>
          <p:cNvSpPr txBox="1">
            <a:spLocks noGrp="1"/>
          </p:cNvSpPr>
          <p:nvPr>
            <p:ph type="title"/>
          </p:nvPr>
        </p:nvSpPr>
        <p:spPr>
          <a:xfrm>
            <a:off x="391239" y="2027286"/>
            <a:ext cx="6244736" cy="55245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lt1"/>
              </a:buClr>
              <a:buSzPts val="2400"/>
              <a:buFont typeface="Arial"/>
              <a:buNone/>
              <a:defRPr sz="24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txBox="1">
            <a:spLocks noGrp="1"/>
          </p:cNvSpPr>
          <p:nvPr>
            <p:ph type="body" idx="1"/>
          </p:nvPr>
        </p:nvSpPr>
        <p:spPr>
          <a:xfrm>
            <a:off x="397532" y="2950161"/>
            <a:ext cx="6263847" cy="575072"/>
          </a:xfrm>
          <a:prstGeom prst="rect">
            <a:avLst/>
          </a:prstGeom>
          <a:noFill/>
          <a:ln>
            <a:noFill/>
          </a:ln>
        </p:spPr>
        <p:txBody>
          <a:bodyPr spcFirstLastPara="1" wrap="square" lIns="0" tIns="0" rIns="91425" bIns="45700" anchor="t" anchorCtr="0">
            <a:noAutofit/>
          </a:bodyPr>
          <a:lstStyle>
            <a:lvl1pPr marL="457200" lvl="0" indent="-228600" algn="l">
              <a:spcBef>
                <a:spcPts val="1200"/>
              </a:spcBef>
              <a:spcAft>
                <a:spcPts val="0"/>
              </a:spcAft>
              <a:buSzPts val="1600"/>
              <a:buNone/>
              <a:defRPr sz="1600">
                <a:solidFill>
                  <a:schemeClr val="accent3"/>
                </a:solidFill>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o"/>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68" name="Google Shape;68;p15"/>
          <p:cNvPicPr preferRelativeResize="0"/>
          <p:nvPr/>
        </p:nvPicPr>
        <p:blipFill rotWithShape="1">
          <a:blip r:embed="rId2">
            <a:alphaModFix/>
          </a:blip>
          <a:srcRect/>
          <a:stretch/>
        </p:blipFill>
        <p:spPr>
          <a:xfrm>
            <a:off x="7683719" y="325196"/>
            <a:ext cx="1069039" cy="352721"/>
          </a:xfrm>
          <a:prstGeom prst="rect">
            <a:avLst/>
          </a:prstGeom>
          <a:noFill/>
          <a:ln>
            <a:noFill/>
          </a:ln>
        </p:spPr>
      </p:pic>
      <p:pic>
        <p:nvPicPr>
          <p:cNvPr id="69" name="Google Shape;69;p15"/>
          <p:cNvPicPr preferRelativeResize="0"/>
          <p:nvPr/>
        </p:nvPicPr>
        <p:blipFill rotWithShape="1">
          <a:blip r:embed="rId3">
            <a:alphaModFix/>
          </a:blip>
          <a:srcRect/>
          <a:stretch/>
        </p:blipFill>
        <p:spPr>
          <a:xfrm>
            <a:off x="7929984" y="4521402"/>
            <a:ext cx="785934" cy="390951"/>
          </a:xfrm>
          <a:prstGeom prst="rect">
            <a:avLst/>
          </a:prstGeom>
          <a:noFill/>
          <a:ln>
            <a:noFill/>
          </a:ln>
        </p:spPr>
      </p:pic>
      <p:sp>
        <p:nvSpPr>
          <p:cNvPr id="70" name="Google Shape;70;p15"/>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r" rtl="0">
              <a:spcBef>
                <a:spcPts val="0"/>
              </a:spcBef>
              <a:spcAft>
                <a:spcPts val="0"/>
              </a:spcAft>
              <a:buNone/>
            </a:pPr>
            <a:fld id="{00000000-1234-1234-1234-123412341234}" type="slidenum">
              <a:rPr lang="en-GB"/>
              <a:t>‹#›</a:t>
            </a:fld>
            <a:endParaRPr/>
          </a:p>
        </p:txBody>
      </p:sp>
      <p:pic>
        <p:nvPicPr>
          <p:cNvPr id="2" name="bg object 17">
            <a:extLst>
              <a:ext uri="{FF2B5EF4-FFF2-40B4-BE49-F238E27FC236}">
                <a16:creationId xmlns:a16="http://schemas.microsoft.com/office/drawing/2014/main" id="{36A3D51A-9A53-7F47-14A7-D95FFED8B692}"/>
              </a:ext>
            </a:extLst>
          </p:cNvPr>
          <p:cNvPicPr/>
          <p:nvPr userDrawn="1"/>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4846587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lvl="0" indent="-330200" algn="l">
              <a:spcBef>
                <a:spcPts val="1200"/>
              </a:spcBef>
              <a:spcAft>
                <a:spcPts val="0"/>
              </a:spcAft>
              <a:buClr>
                <a:srgbClr val="FF9900"/>
              </a:buClr>
              <a:buSzPts val="1600"/>
              <a:buChar char="•"/>
              <a:defRPr>
                <a:solidFill>
                  <a:schemeClr val="accent1"/>
                </a:solidFill>
              </a:defRPr>
            </a:lvl1pPr>
            <a:lvl2pPr marL="914400" lvl="1" indent="-317500" algn="l">
              <a:spcBef>
                <a:spcPts val="300"/>
              </a:spcBef>
              <a:spcAft>
                <a:spcPts val="0"/>
              </a:spcAft>
              <a:buClr>
                <a:srgbClr val="FF9900"/>
              </a:buClr>
              <a:buSzPts val="1400"/>
              <a:buChar char="–"/>
              <a:defRPr>
                <a:solidFill>
                  <a:schemeClr val="accent1"/>
                </a:solidFill>
              </a:defRPr>
            </a:lvl2pPr>
            <a:lvl3pPr marL="1371600" lvl="2" indent="-304800" algn="l">
              <a:spcBef>
                <a:spcPts val="300"/>
              </a:spcBef>
              <a:spcAft>
                <a:spcPts val="0"/>
              </a:spcAft>
              <a:buClr>
                <a:srgbClr val="FF9900"/>
              </a:buClr>
              <a:buSzPts val="1200"/>
              <a:buChar char="o"/>
              <a:defRPr>
                <a:solidFill>
                  <a:schemeClr val="accent1"/>
                </a:solidFill>
              </a:defRPr>
            </a:lvl3pPr>
            <a:lvl4pPr marL="1828800" lvl="3" indent="-342900" algn="l">
              <a:spcBef>
                <a:spcPts val="300"/>
              </a:spcBef>
              <a:spcAft>
                <a:spcPts val="0"/>
              </a:spcAft>
              <a:buSzPts val="1800"/>
              <a:buChar char="–"/>
              <a:defRPr/>
            </a:lvl4pPr>
            <a:lvl5pPr marL="2286000" lvl="4" indent="-342900" algn="l">
              <a:spcBef>
                <a:spcPts val="30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16"/>
          <p:cNvSpPr txBox="1">
            <a:spLocks noGrp="1"/>
          </p:cNvSpPr>
          <p:nvPr>
            <p:ph type="body" idx="2"/>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SzPts val="800"/>
              <a:buNone/>
              <a:defRPr sz="800"/>
            </a:lvl1pPr>
            <a:lvl2pPr marL="914400" lvl="1" indent="-228600" algn="l">
              <a:spcBef>
                <a:spcPts val="0"/>
              </a:spcBef>
              <a:spcAft>
                <a:spcPts val="0"/>
              </a:spcAft>
              <a:buSzPts val="900"/>
              <a:buNone/>
              <a:defRPr sz="900"/>
            </a:lvl2pPr>
            <a:lvl3pPr marL="1371600" lvl="2" indent="-228600" algn="l">
              <a:spcBef>
                <a:spcPts val="300"/>
              </a:spcBef>
              <a:spcAft>
                <a:spcPts val="0"/>
              </a:spcAft>
              <a:buSzPts val="900"/>
              <a:buNone/>
              <a:defRPr sz="9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16"/>
          <p:cNvSpPr txBox="1">
            <a:spLocks noGrp="1"/>
          </p:cNvSpPr>
          <p:nvPr>
            <p:ph type="body" idx="3"/>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spcBef>
                <a:spcPts val="0"/>
              </a:spcBef>
              <a:spcAft>
                <a:spcPts val="0"/>
              </a:spcAft>
              <a:buSzPts val="800"/>
              <a:buNone/>
              <a:defRPr sz="800"/>
            </a:lvl1pPr>
            <a:lvl2pPr marL="914400" lvl="1" indent="-228600" algn="l">
              <a:spcBef>
                <a:spcPts val="0"/>
              </a:spcBef>
              <a:spcAft>
                <a:spcPts val="0"/>
              </a:spcAft>
              <a:buSzPts val="900"/>
              <a:buNone/>
              <a:defRPr sz="900"/>
            </a:lvl2pPr>
            <a:lvl3pPr marL="1371600" lvl="2" indent="-228600" algn="l">
              <a:spcBef>
                <a:spcPts val="300"/>
              </a:spcBef>
              <a:spcAft>
                <a:spcPts val="0"/>
              </a:spcAft>
              <a:buSzPts val="900"/>
              <a:buNone/>
              <a:defRPr sz="9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5" name="Google Shape;75;p16"/>
          <p:cNvPicPr preferRelativeResize="0"/>
          <p:nvPr/>
        </p:nvPicPr>
        <p:blipFill rotWithShape="1">
          <a:blip r:embed="rId2">
            <a:alphaModFix/>
          </a:blip>
          <a:srcRect/>
          <a:stretch/>
        </p:blipFill>
        <p:spPr>
          <a:xfrm>
            <a:off x="8183686" y="128566"/>
            <a:ext cx="671281" cy="221484"/>
          </a:xfrm>
          <a:prstGeom prst="rect">
            <a:avLst/>
          </a:prstGeom>
          <a:noFill/>
          <a:ln>
            <a:noFill/>
          </a:ln>
        </p:spPr>
      </p:pic>
      <p:sp>
        <p:nvSpPr>
          <p:cNvPr id="76" name="Google Shape;76;p16"/>
          <p:cNvSpPr txBox="1">
            <a:spLocks noGrp="1"/>
          </p:cNvSpPr>
          <p:nvPr>
            <p:ph type="title"/>
          </p:nvPr>
        </p:nvSpPr>
        <p:spPr>
          <a:xfrm>
            <a:off x="323850" y="147924"/>
            <a:ext cx="8496300" cy="454420"/>
          </a:xfrm>
          <a:prstGeom prst="rect">
            <a:avLst/>
          </a:prstGeom>
          <a:noFill/>
          <a:ln>
            <a:noFill/>
          </a:ln>
        </p:spPr>
        <p:txBody>
          <a:bodyPr spcFirstLastPara="1" wrap="square" lIns="0" tIns="45700" rIns="91425" bIns="0" anchor="b" anchorCtr="0">
            <a:noAutofit/>
          </a:bodyPr>
          <a:lstStyle>
            <a:lvl1pPr lvl="0" algn="l">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7" name="Google Shape;77;p16"/>
          <p:cNvPicPr preferRelativeResize="0"/>
          <p:nvPr/>
        </p:nvPicPr>
        <p:blipFill rotWithShape="1">
          <a:blip r:embed="rId3">
            <a:alphaModFix/>
          </a:blip>
          <a:srcRect/>
          <a:stretch/>
        </p:blipFill>
        <p:spPr>
          <a:xfrm>
            <a:off x="8326129" y="4752037"/>
            <a:ext cx="503250" cy="250335"/>
          </a:xfrm>
          <a:prstGeom prst="rect">
            <a:avLst/>
          </a:prstGeom>
          <a:noFill/>
          <a:ln>
            <a:noFill/>
          </a:ln>
        </p:spPr>
      </p:pic>
      <p:sp>
        <p:nvSpPr>
          <p:cNvPr id="78" name="Google Shape;78;p16"/>
          <p:cNvSpPr txBox="1">
            <a:spLocks noGrp="1"/>
          </p:cNvSpPr>
          <p:nvPr>
            <p:ph type="sldNum" idx="12"/>
          </p:nvPr>
        </p:nvSpPr>
        <p:spPr>
          <a:xfrm>
            <a:off x="8595309" y="1"/>
            <a:ext cx="548700" cy="393600"/>
          </a:xfrm>
          <a:prstGeom prst="rect">
            <a:avLst/>
          </a:prstGeom>
        </p:spPr>
        <p:txBody>
          <a:bodyPr spcFirstLastPara="1" wrap="square" lIns="91425" tIns="91425" rIns="91425" bIns="91425" anchor="t" anchorCtr="0">
            <a:noAutofit/>
          </a:bodyPr>
          <a:lstStyle>
            <a:lvl1pPr lvl="0">
              <a:buNone/>
              <a:defRPr sz="700">
                <a:solidFill>
                  <a:srgbClr val="8C8C8C"/>
                </a:solidFill>
              </a:defRPr>
            </a:lvl1pPr>
            <a:lvl2pPr lvl="1">
              <a:buNone/>
              <a:defRPr sz="700">
                <a:solidFill>
                  <a:srgbClr val="8C8C8C"/>
                </a:solidFill>
              </a:defRPr>
            </a:lvl2pPr>
            <a:lvl3pPr lvl="2">
              <a:buNone/>
              <a:defRPr sz="700">
                <a:solidFill>
                  <a:srgbClr val="8C8C8C"/>
                </a:solidFill>
              </a:defRPr>
            </a:lvl3pPr>
            <a:lvl4pPr lvl="3">
              <a:buNone/>
              <a:defRPr sz="700">
                <a:solidFill>
                  <a:srgbClr val="8C8C8C"/>
                </a:solidFill>
              </a:defRPr>
            </a:lvl4pPr>
            <a:lvl5pPr lvl="4">
              <a:buNone/>
              <a:defRPr sz="700">
                <a:solidFill>
                  <a:srgbClr val="8C8C8C"/>
                </a:solidFill>
              </a:defRPr>
            </a:lvl5pPr>
            <a:lvl6pPr lvl="5">
              <a:buNone/>
              <a:defRPr sz="700">
                <a:solidFill>
                  <a:srgbClr val="8C8C8C"/>
                </a:solidFill>
              </a:defRPr>
            </a:lvl6pPr>
            <a:lvl7pPr lvl="6">
              <a:buNone/>
              <a:defRPr sz="700">
                <a:solidFill>
                  <a:srgbClr val="8C8C8C"/>
                </a:solidFill>
              </a:defRPr>
            </a:lvl7pPr>
            <a:lvl8pPr lvl="7">
              <a:buNone/>
              <a:defRPr sz="700">
                <a:solidFill>
                  <a:srgbClr val="8C8C8C"/>
                </a:solidFill>
              </a:defRPr>
            </a:lvl8pPr>
            <a:lvl9pPr lvl="8">
              <a:buNone/>
              <a:defRPr sz="700">
                <a:solidFill>
                  <a:srgbClr val="8C8C8C"/>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482794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lvl="0" indent="-330200" algn="l">
              <a:lnSpc>
                <a:spcPct val="100000"/>
              </a:lnSpc>
              <a:spcBef>
                <a:spcPts val="1200"/>
              </a:spcBef>
              <a:spcAft>
                <a:spcPts val="0"/>
              </a:spcAft>
              <a:buClr>
                <a:srgbClr val="FF9900"/>
              </a:buClr>
              <a:buSzPts val="1600"/>
              <a:buChar char="•"/>
              <a:defRPr>
                <a:solidFill>
                  <a:schemeClr val="accent1"/>
                </a:solidFill>
              </a:defRPr>
            </a:lvl1pPr>
            <a:lvl2pPr marL="914400" lvl="1" indent="-317500" algn="l">
              <a:lnSpc>
                <a:spcPct val="100000"/>
              </a:lnSpc>
              <a:spcBef>
                <a:spcPts val="300"/>
              </a:spcBef>
              <a:spcAft>
                <a:spcPts val="0"/>
              </a:spcAft>
              <a:buClr>
                <a:srgbClr val="FF9900"/>
              </a:buClr>
              <a:buSzPts val="1400"/>
              <a:buChar char="–"/>
              <a:defRPr>
                <a:solidFill>
                  <a:schemeClr val="accent1"/>
                </a:solidFill>
              </a:defRPr>
            </a:lvl2pPr>
            <a:lvl3pPr marL="1371600" lvl="2" indent="-304800" algn="l">
              <a:lnSpc>
                <a:spcPct val="100000"/>
              </a:lnSpc>
              <a:spcBef>
                <a:spcPts val="300"/>
              </a:spcBef>
              <a:spcAft>
                <a:spcPts val="0"/>
              </a:spcAft>
              <a:buClr>
                <a:srgbClr val="FF9900"/>
              </a:buClr>
              <a:buSzPts val="1200"/>
              <a:buChar char="•"/>
              <a:defRPr>
                <a:solidFill>
                  <a:schemeClr val="accent1"/>
                </a:solidFill>
              </a:defRPr>
            </a:lvl3pPr>
            <a:lvl4pPr marL="1828800" lvl="3" indent="-292100" algn="l">
              <a:lnSpc>
                <a:spcPct val="100000"/>
              </a:lnSpc>
              <a:spcBef>
                <a:spcPts val="300"/>
              </a:spcBef>
              <a:spcAft>
                <a:spcPts val="0"/>
              </a:spcAft>
              <a:buSzPts val="1000"/>
              <a:buChar char="–"/>
              <a:defRPr/>
            </a:lvl4pPr>
            <a:lvl5pPr marL="2286000" lvl="4" indent="-279400" algn="l">
              <a:lnSpc>
                <a:spcPct val="100000"/>
              </a:lnSpc>
              <a:spcBef>
                <a:spcPts val="300"/>
              </a:spcBef>
              <a:spcAft>
                <a:spcPts val="0"/>
              </a:spcAft>
              <a:buSzPts val="8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57" name="Google Shape;57;p14"/>
          <p:cNvSpPr txBox="1">
            <a:spLocks noGrp="1"/>
          </p:cNvSpPr>
          <p:nvPr>
            <p:ph type="body" idx="2"/>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sp>
        <p:nvSpPr>
          <p:cNvPr id="58" name="Google Shape;58;p14"/>
          <p:cNvSpPr txBox="1">
            <a:spLocks noGrp="1"/>
          </p:cNvSpPr>
          <p:nvPr>
            <p:ph type="body" idx="3"/>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600"/>
              <a:buNone/>
              <a:defRPr sz="800"/>
            </a:lvl1pPr>
            <a:lvl2pPr marL="914400" lvl="1" indent="-228600" algn="l">
              <a:lnSpc>
                <a:spcPct val="100000"/>
              </a:lnSpc>
              <a:spcBef>
                <a:spcPts val="300"/>
              </a:spcBef>
              <a:spcAft>
                <a:spcPts val="0"/>
              </a:spcAft>
              <a:buSzPts val="1400"/>
              <a:buNone/>
              <a:defRPr sz="900"/>
            </a:lvl2pPr>
            <a:lvl3pPr marL="1371600" lvl="2" indent="-228600" algn="l">
              <a:lnSpc>
                <a:spcPct val="100000"/>
              </a:lnSpc>
              <a:spcBef>
                <a:spcPts val="300"/>
              </a:spcBef>
              <a:spcAft>
                <a:spcPts val="0"/>
              </a:spcAft>
              <a:buSzPts val="1200"/>
              <a:buNone/>
              <a:defRPr sz="900"/>
            </a:lvl3pPr>
            <a:lvl4pPr marL="1828800" lvl="3" indent="-228600" algn="l">
              <a:lnSpc>
                <a:spcPct val="100000"/>
              </a:lnSpc>
              <a:spcBef>
                <a:spcPts val="300"/>
              </a:spcBef>
              <a:spcAft>
                <a:spcPts val="0"/>
              </a:spcAft>
              <a:buSzPts val="1000"/>
              <a:buNone/>
              <a:defRPr sz="900"/>
            </a:lvl4pPr>
            <a:lvl5pPr marL="2286000" lvl="4" indent="-228600" algn="l">
              <a:lnSpc>
                <a:spcPct val="100000"/>
              </a:lnSpc>
              <a:spcBef>
                <a:spcPts val="300"/>
              </a:spcBef>
              <a:spcAft>
                <a:spcPts val="0"/>
              </a:spcAft>
              <a:buSzPts val="800"/>
              <a:buNone/>
              <a:defRPr sz="900"/>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pPr lvl="0"/>
            <a:r>
              <a:rPr lang="en-US"/>
              <a:t>Click to edit Master text styles</a:t>
            </a:r>
          </a:p>
        </p:txBody>
      </p:sp>
      <p:pic>
        <p:nvPicPr>
          <p:cNvPr id="59" name="Google Shape;59;p14"/>
          <p:cNvPicPr preferRelativeResize="0"/>
          <p:nvPr/>
        </p:nvPicPr>
        <p:blipFill rotWithShape="1">
          <a:blip r:embed="rId2">
            <a:alphaModFix/>
          </a:blip>
          <a:srcRect/>
          <a:stretch/>
        </p:blipFill>
        <p:spPr>
          <a:xfrm>
            <a:off x="8180044" y="128566"/>
            <a:ext cx="678567" cy="221484"/>
          </a:xfrm>
          <a:prstGeom prst="rect">
            <a:avLst/>
          </a:prstGeom>
          <a:noFill/>
          <a:ln>
            <a:noFill/>
          </a:ln>
        </p:spPr>
      </p:pic>
      <p:sp>
        <p:nvSpPr>
          <p:cNvPr id="60" name="Google Shape;60;p14"/>
          <p:cNvSpPr txBox="1">
            <a:spLocks noGrp="1"/>
          </p:cNvSpPr>
          <p:nvPr>
            <p:ph type="title"/>
          </p:nvPr>
        </p:nvSpPr>
        <p:spPr>
          <a:xfrm>
            <a:off x="140970" y="-204825"/>
            <a:ext cx="8496300" cy="794329"/>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61" name="Google Shape;61;p14"/>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33988741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lvl="0" indent="-330200" algn="l">
              <a:lnSpc>
                <a:spcPct val="100000"/>
              </a:lnSpc>
              <a:spcBef>
                <a:spcPts val="1200"/>
              </a:spcBef>
              <a:spcAft>
                <a:spcPts val="0"/>
              </a:spcAft>
              <a:buClr>
                <a:srgbClr val="FF9900"/>
              </a:buClr>
              <a:buSzPts val="1600"/>
              <a:buChar char="•"/>
              <a:defRPr>
                <a:solidFill>
                  <a:schemeClr val="accent1"/>
                </a:solidFill>
              </a:defRPr>
            </a:lvl1pPr>
            <a:lvl2pPr marL="914400" lvl="1" indent="-317500" algn="l">
              <a:lnSpc>
                <a:spcPct val="100000"/>
              </a:lnSpc>
              <a:spcBef>
                <a:spcPts val="300"/>
              </a:spcBef>
              <a:spcAft>
                <a:spcPts val="0"/>
              </a:spcAft>
              <a:buClr>
                <a:srgbClr val="FF9900"/>
              </a:buClr>
              <a:buSzPts val="1400"/>
              <a:buChar char="–"/>
              <a:defRPr>
                <a:solidFill>
                  <a:schemeClr val="accent1"/>
                </a:solidFill>
              </a:defRPr>
            </a:lvl2pPr>
            <a:lvl3pPr marL="1371600" lvl="2" indent="-304800" algn="l">
              <a:lnSpc>
                <a:spcPct val="100000"/>
              </a:lnSpc>
              <a:spcBef>
                <a:spcPts val="300"/>
              </a:spcBef>
              <a:spcAft>
                <a:spcPts val="0"/>
              </a:spcAft>
              <a:buClr>
                <a:srgbClr val="FF9900"/>
              </a:buClr>
              <a:buSzPts val="1200"/>
              <a:buChar char="•"/>
              <a:defRPr>
                <a:solidFill>
                  <a:schemeClr val="accent1"/>
                </a:solidFill>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4" name="Google Shape;64;p15"/>
          <p:cNvSpPr txBox="1">
            <a:spLocks noGrp="1"/>
          </p:cNvSpPr>
          <p:nvPr>
            <p:ph type="body" idx="2"/>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00"/>
              <a:buNone/>
              <a:defRPr sz="800"/>
            </a:lvl1pPr>
            <a:lvl2pPr marL="914400" lvl="1" indent="-228600" algn="l">
              <a:lnSpc>
                <a:spcPct val="100000"/>
              </a:lnSpc>
              <a:spcBef>
                <a:spcPts val="0"/>
              </a:spcBef>
              <a:spcAft>
                <a:spcPts val="0"/>
              </a:spcAft>
              <a:buSzPts val="900"/>
              <a:buNone/>
              <a:defRPr sz="900"/>
            </a:lvl2pPr>
            <a:lvl3pPr marL="1371600" lvl="2" indent="-228600" algn="l">
              <a:lnSpc>
                <a:spcPct val="100000"/>
              </a:lnSpc>
              <a:spcBef>
                <a:spcPts val="300"/>
              </a:spcBef>
              <a:spcAft>
                <a:spcPts val="0"/>
              </a:spcAft>
              <a:buSzPts val="900"/>
              <a:buNone/>
              <a:defRPr sz="9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5" name="Google Shape;65;p15"/>
          <p:cNvSpPr txBox="1">
            <a:spLocks noGrp="1"/>
          </p:cNvSpPr>
          <p:nvPr>
            <p:ph type="body" idx="3"/>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800"/>
              <a:buNone/>
              <a:defRPr sz="800"/>
            </a:lvl1pPr>
            <a:lvl2pPr marL="914400" lvl="1" indent="-228600" algn="l">
              <a:lnSpc>
                <a:spcPct val="100000"/>
              </a:lnSpc>
              <a:spcBef>
                <a:spcPts val="0"/>
              </a:spcBef>
              <a:spcAft>
                <a:spcPts val="0"/>
              </a:spcAft>
              <a:buSzPts val="900"/>
              <a:buNone/>
              <a:defRPr sz="900"/>
            </a:lvl2pPr>
            <a:lvl3pPr marL="1371600" lvl="2" indent="-228600" algn="l">
              <a:lnSpc>
                <a:spcPct val="100000"/>
              </a:lnSpc>
              <a:spcBef>
                <a:spcPts val="300"/>
              </a:spcBef>
              <a:spcAft>
                <a:spcPts val="0"/>
              </a:spcAft>
              <a:buSzPts val="900"/>
              <a:buNone/>
              <a:defRPr sz="9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66" name="Google Shape;66;p15"/>
          <p:cNvSpPr/>
          <p:nvPr/>
        </p:nvSpPr>
        <p:spPr>
          <a:xfrm>
            <a:off x="0" y="1056291"/>
            <a:ext cx="9144000"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15"/>
          <p:cNvSpPr/>
          <p:nvPr/>
        </p:nvSpPr>
        <p:spPr>
          <a:xfrm>
            <a:off x="0" y="1121981"/>
            <a:ext cx="9144000"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8" name="Google Shape;68;p15"/>
          <p:cNvPicPr preferRelativeResize="0"/>
          <p:nvPr/>
        </p:nvPicPr>
        <p:blipFill rotWithShape="1">
          <a:blip r:embed="rId2">
            <a:alphaModFix/>
          </a:blip>
          <a:srcRect/>
          <a:stretch/>
        </p:blipFill>
        <p:spPr>
          <a:xfrm>
            <a:off x="8180044" y="128566"/>
            <a:ext cx="678567" cy="221484"/>
          </a:xfrm>
          <a:prstGeom prst="rect">
            <a:avLst/>
          </a:prstGeom>
          <a:noFill/>
          <a:ln>
            <a:noFill/>
          </a:ln>
        </p:spPr>
      </p:pic>
      <p:sp>
        <p:nvSpPr>
          <p:cNvPr id="69" name="Google Shape;69;p15"/>
          <p:cNvSpPr txBox="1">
            <a:spLocks noGrp="1"/>
          </p:cNvSpPr>
          <p:nvPr>
            <p:ph type="title"/>
          </p:nvPr>
        </p:nvSpPr>
        <p:spPr>
          <a:xfrm>
            <a:off x="323850" y="205980"/>
            <a:ext cx="8496300" cy="794329"/>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70" name="Google Shape;70;p15"/>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42463861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10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1"/>
        <p:cNvGrpSpPr/>
        <p:nvPr/>
      </p:nvGrpSpPr>
      <p:grpSpPr>
        <a:xfrm>
          <a:off x="0" y="0"/>
          <a:ext cx="0" cy="0"/>
          <a:chOff x="0" y="0"/>
          <a:chExt cx="0" cy="0"/>
        </a:xfrm>
      </p:grpSpPr>
      <p:sp>
        <p:nvSpPr>
          <p:cNvPr id="72" name="Google Shape;72;p16"/>
          <p:cNvSpPr/>
          <p:nvPr/>
        </p:nvSpPr>
        <p:spPr>
          <a:xfrm>
            <a:off x="0" y="1056291"/>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 name="Google Shape;73;p16"/>
          <p:cNvSpPr/>
          <p:nvPr/>
        </p:nvSpPr>
        <p:spPr>
          <a:xfrm>
            <a:off x="0" y="1121981"/>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16"/>
          <p:cNvSpPr txBox="1">
            <a:spLocks noGrp="1"/>
          </p:cNvSpPr>
          <p:nvPr>
            <p:ph type="title"/>
          </p:nvPr>
        </p:nvSpPr>
        <p:spPr>
          <a:xfrm>
            <a:off x="140970" y="-204825"/>
            <a:ext cx="8496300" cy="794329"/>
          </a:xfrm>
          <a:prstGeom prst="rect">
            <a:avLst/>
          </a:prstGeom>
          <a:noFill/>
          <a:ln>
            <a:noFill/>
          </a:ln>
        </p:spPr>
        <p:txBody>
          <a:bodyPr spcFirstLastPara="1" wrap="square" lIns="0" tIns="45700" rIns="91425" bIns="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5" name="Google Shape;75;p16"/>
          <p:cNvSpPr txBox="1">
            <a:spLocks noGrp="1"/>
          </p:cNvSpPr>
          <p:nvPr>
            <p:ph type="body" idx="1"/>
          </p:nvPr>
        </p:nvSpPr>
        <p:spPr>
          <a:xfrm>
            <a:off x="323193" y="4547013"/>
            <a:ext cx="3852000" cy="40241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00"/>
              <a:buNone/>
              <a:defRPr sz="800"/>
            </a:lvl1pPr>
            <a:lvl2pPr marL="914400" lvl="1" indent="-228600" algn="l">
              <a:lnSpc>
                <a:spcPct val="100000"/>
              </a:lnSpc>
              <a:spcBef>
                <a:spcPts val="0"/>
              </a:spcBef>
              <a:spcAft>
                <a:spcPts val="0"/>
              </a:spcAft>
              <a:buSzPts val="900"/>
              <a:buNone/>
              <a:defRPr sz="900"/>
            </a:lvl2pPr>
            <a:lvl3pPr marL="1371600" lvl="2" indent="-228600" algn="l">
              <a:lnSpc>
                <a:spcPct val="100000"/>
              </a:lnSpc>
              <a:spcBef>
                <a:spcPts val="300"/>
              </a:spcBef>
              <a:spcAft>
                <a:spcPts val="0"/>
              </a:spcAft>
              <a:buSzPts val="900"/>
              <a:buNone/>
              <a:defRPr sz="9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sp>
        <p:nvSpPr>
          <p:cNvPr id="76" name="Google Shape;76;p16"/>
          <p:cNvSpPr txBox="1">
            <a:spLocks noGrp="1"/>
          </p:cNvSpPr>
          <p:nvPr>
            <p:ph type="body" idx="2"/>
          </p:nvPr>
        </p:nvSpPr>
        <p:spPr>
          <a:xfrm>
            <a:off x="4310446" y="4547013"/>
            <a:ext cx="3852000" cy="402416"/>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800"/>
              <a:buNone/>
              <a:defRPr sz="800"/>
            </a:lvl1pPr>
            <a:lvl2pPr marL="914400" lvl="1" indent="-228600" algn="l">
              <a:lnSpc>
                <a:spcPct val="100000"/>
              </a:lnSpc>
              <a:spcBef>
                <a:spcPts val="0"/>
              </a:spcBef>
              <a:spcAft>
                <a:spcPts val="0"/>
              </a:spcAft>
              <a:buSzPts val="900"/>
              <a:buNone/>
              <a:defRPr sz="900"/>
            </a:lvl2pPr>
            <a:lvl3pPr marL="1371600" lvl="2" indent="-228600" algn="l">
              <a:lnSpc>
                <a:spcPct val="100000"/>
              </a:lnSpc>
              <a:spcBef>
                <a:spcPts val="300"/>
              </a:spcBef>
              <a:spcAft>
                <a:spcPts val="0"/>
              </a:spcAft>
              <a:buSzPts val="900"/>
              <a:buNone/>
              <a:defRPr sz="900"/>
            </a:lvl3pPr>
            <a:lvl4pPr marL="1828800" lvl="3" indent="-228600" algn="l">
              <a:lnSpc>
                <a:spcPct val="100000"/>
              </a:lnSpc>
              <a:spcBef>
                <a:spcPts val="300"/>
              </a:spcBef>
              <a:spcAft>
                <a:spcPts val="0"/>
              </a:spcAft>
              <a:buSzPts val="900"/>
              <a:buNone/>
              <a:defRPr sz="900"/>
            </a:lvl4pPr>
            <a:lvl5pPr marL="2286000" lvl="4" indent="-228600" algn="l">
              <a:lnSpc>
                <a:spcPct val="100000"/>
              </a:lnSpc>
              <a:spcBef>
                <a:spcPts val="300"/>
              </a:spcBef>
              <a:spcAft>
                <a:spcPts val="0"/>
              </a:spcAft>
              <a:buSzPts val="900"/>
              <a:buNone/>
              <a:defRPr sz="9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r>
              <a:rPr lang="en-US"/>
              <a:t>Click to edit Master text styles</a:t>
            </a:r>
          </a:p>
        </p:txBody>
      </p:sp>
      <p:pic>
        <p:nvPicPr>
          <p:cNvPr id="77" name="Google Shape;77;p16"/>
          <p:cNvPicPr preferRelativeResize="0"/>
          <p:nvPr/>
        </p:nvPicPr>
        <p:blipFill rotWithShape="1">
          <a:blip r:embed="rId2">
            <a:alphaModFix/>
          </a:blip>
          <a:srcRect/>
          <a:stretch/>
        </p:blipFill>
        <p:spPr>
          <a:xfrm>
            <a:off x="8180044" y="128566"/>
            <a:ext cx="678567" cy="221484"/>
          </a:xfrm>
          <a:prstGeom prst="rect">
            <a:avLst/>
          </a:prstGeom>
          <a:noFill/>
          <a:ln>
            <a:noFill/>
          </a:ln>
        </p:spPr>
      </p:pic>
      <p:pic>
        <p:nvPicPr>
          <p:cNvPr id="78" name="Google Shape;78;p16"/>
          <p:cNvPicPr preferRelativeResize="0"/>
          <p:nvPr/>
        </p:nvPicPr>
        <p:blipFill rotWithShape="1">
          <a:blip r:embed="rId3">
            <a:alphaModFix/>
          </a:blip>
          <a:srcRect/>
          <a:stretch/>
        </p:blipFill>
        <p:spPr>
          <a:xfrm>
            <a:off x="8326130" y="4752038"/>
            <a:ext cx="503251" cy="250335"/>
          </a:xfrm>
          <a:prstGeom prst="rect">
            <a:avLst/>
          </a:prstGeom>
          <a:noFill/>
          <a:ln>
            <a:noFill/>
          </a:ln>
        </p:spPr>
      </p:pic>
    </p:spTree>
    <p:extLst>
      <p:ext uri="{BB962C8B-B14F-4D97-AF65-F5344CB8AC3E}">
        <p14:creationId xmlns:p14="http://schemas.microsoft.com/office/powerpoint/2010/main" val="318922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3.xml"/><Relationship Id="rId7" Type="http://schemas.openxmlformats.org/officeDocument/2006/relationships/image" Target="../media/image2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10.xml"/><Relationship Id="rId5" Type="http://schemas.openxmlformats.org/officeDocument/2006/relationships/slideLayout" Target="../slideLayouts/slideLayout55.xml"/><Relationship Id="rId10" Type="http://schemas.microsoft.com/office/2007/relationships/hdphoto" Target="../media/hdphoto1.wdp"/><Relationship Id="rId4" Type="http://schemas.openxmlformats.org/officeDocument/2006/relationships/slideLayout" Target="../slideLayouts/slideLayout54.xml"/><Relationship Id="rId9"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8.xml"/><Relationship Id="rId7"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1.xml"/><Relationship Id="rId5" Type="http://schemas.openxmlformats.org/officeDocument/2006/relationships/slideLayout" Target="../slideLayouts/slideLayout60.xml"/><Relationship Id="rId10" Type="http://schemas.microsoft.com/office/2007/relationships/hdphoto" Target="../media/hdphoto1.wdp"/><Relationship Id="rId4" Type="http://schemas.openxmlformats.org/officeDocument/2006/relationships/slideLayout" Target="../slideLayouts/slideLayout59.xml"/><Relationship Id="rId9"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microsoft.com/office/2007/relationships/hdphoto" Target="../media/hdphoto1.wdp"/><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3.png"/><Relationship Id="rId5" Type="http://schemas.openxmlformats.org/officeDocument/2006/relationships/slideLayout" Target="../slideLayouts/slideLayout65.xml"/><Relationship Id="rId10" Type="http://schemas.openxmlformats.org/officeDocument/2006/relationships/image" Target="../media/image28.png"/><Relationship Id="rId4" Type="http://schemas.openxmlformats.org/officeDocument/2006/relationships/slideLayout" Target="../slideLayouts/slideLayout64.xml"/><Relationship Id="rId9" Type="http://schemas.openxmlformats.org/officeDocument/2006/relationships/image" Target="../media/image2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microsoft.com/office/2007/relationships/hdphoto" Target="../media/hdphoto1.wdp"/></Relationships>
</file>

<file path=ppt/slideMasters/_rels/slideMaster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1.xml"/><Relationship Id="rId7" Type="http://schemas.openxmlformats.org/officeDocument/2006/relationships/image" Target="../media/image3.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15.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microsoft.com/office/2007/relationships/hdphoto" Target="../media/hdphoto1.wdp"/><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96.xml"/><Relationship Id="rId7" Type="http://schemas.openxmlformats.org/officeDocument/2006/relationships/image" Target="../media/image3.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microsoft.com/office/2007/relationships/hdphoto" Target="../media/hdphoto1.wdp"/><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image" Target="../media/image3.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microsoft.com/office/2007/relationships/hdphoto" Target="../media/hdphoto1.wdp"/><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19.xml"/><Relationship Id="rId1" Type="http://schemas.openxmlformats.org/officeDocument/2006/relationships/slideLayout" Target="../slideLayouts/slideLayout119.xml"/><Relationship Id="rId4" Type="http://schemas.openxmlformats.org/officeDocument/2006/relationships/image" Target="../media/image28.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microsoft.com/office/2007/relationships/hdphoto" Target="../media/hdphoto1.wdp"/><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21.xml"/><Relationship Id="rId1" Type="http://schemas.openxmlformats.org/officeDocument/2006/relationships/slideLayout" Target="../slideLayouts/slideLayout121.xml"/><Relationship Id="rId4"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slideLayout" Target="../slideLayouts/slideLayout14.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10" Type="http://schemas.microsoft.com/office/2007/relationships/hdphoto" Target="../media/hdphoto1.wdp"/><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5.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3.xml"/><Relationship Id="rId7" Type="http://schemas.openxmlformats.org/officeDocument/2006/relationships/image" Target="../media/image17.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6.xml"/><Relationship Id="rId5" Type="http://schemas.openxmlformats.org/officeDocument/2006/relationships/slideLayout" Target="../slideLayouts/slideLayout35.xml"/><Relationship Id="rId10" Type="http://schemas.microsoft.com/office/2007/relationships/hdphoto" Target="../media/hdphoto1.wdp"/><Relationship Id="rId4" Type="http://schemas.openxmlformats.org/officeDocument/2006/relationships/slideLayout" Target="../slideLayouts/slideLayout34.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8.xml"/><Relationship Id="rId7" Type="http://schemas.openxmlformats.org/officeDocument/2006/relationships/image" Target="../media/image19.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7.xml"/><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slideLayout" Target="../slideLayouts/slideLayout39.xml"/><Relationship Id="rId9"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3.xml"/><Relationship Id="rId7" Type="http://schemas.openxmlformats.org/officeDocument/2006/relationships/image" Target="../media/image20.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8.xml"/><Relationship Id="rId5" Type="http://schemas.openxmlformats.org/officeDocument/2006/relationships/slideLayout" Target="../slideLayouts/slideLayout45.xml"/><Relationship Id="rId10" Type="http://schemas.microsoft.com/office/2007/relationships/hdphoto" Target="../media/hdphoto1.wdp"/><Relationship Id="rId4" Type="http://schemas.openxmlformats.org/officeDocument/2006/relationships/slideLayout" Target="../slideLayouts/slideLayout44.xml"/><Relationship Id="rId9"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8.xml"/><Relationship Id="rId7" Type="http://schemas.openxmlformats.org/officeDocument/2006/relationships/image" Target="../media/image20.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9.xml"/><Relationship Id="rId5" Type="http://schemas.openxmlformats.org/officeDocument/2006/relationships/slideLayout" Target="../slideLayouts/slideLayout50.xml"/><Relationship Id="rId10" Type="http://schemas.microsoft.com/office/2007/relationships/hdphoto" Target="../media/hdphoto1.wdp"/><Relationship Id="rId4" Type="http://schemas.openxmlformats.org/officeDocument/2006/relationships/slideLayout" Target="../slideLayouts/slideLayout4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7789" y="137742"/>
            <a:ext cx="643356" cy="193323"/>
          </a:xfrm>
          <a:prstGeom prst="rect">
            <a:avLst/>
          </a:prstGeom>
        </p:spPr>
      </p:pic>
      <p:pic>
        <p:nvPicPr>
          <p:cNvPr id="19" name="bg object 19"/>
          <p:cNvPicPr/>
          <p:nvPr/>
        </p:nvPicPr>
        <p:blipFill>
          <a:blip r:embed="rId8" cstate="print"/>
          <a:stretch>
            <a:fillRect/>
          </a:stretch>
        </p:blipFill>
        <p:spPr>
          <a:xfrm>
            <a:off x="8325611" y="4751832"/>
            <a:ext cx="504444" cy="249936"/>
          </a:xfrm>
          <a:prstGeom prst="rect">
            <a:avLst/>
          </a:prstGeom>
        </p:spPr>
      </p:pic>
      <p:sp>
        <p:nvSpPr>
          <p:cNvPr id="2" name="Holder 2"/>
          <p:cNvSpPr>
            <a:spLocks noGrp="1"/>
          </p:cNvSpPr>
          <p:nvPr>
            <p:ph type="title"/>
          </p:nvPr>
        </p:nvSpPr>
        <p:spPr>
          <a:xfrm>
            <a:off x="310692" y="-10286"/>
            <a:ext cx="6499834" cy="667385"/>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a:xfrm>
            <a:off x="310692" y="966292"/>
            <a:ext cx="8418195" cy="220662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a:xfrm>
            <a:off x="311302" y="4868895"/>
            <a:ext cx="2012314" cy="139700"/>
          </a:xfrm>
          <a:prstGeom prst="rect">
            <a:avLst/>
          </a:prstGeom>
        </p:spPr>
        <p:txBody>
          <a:bodyPr wrap="square" lIns="0" tIns="0" rIns="0" bIns="0">
            <a:spAutoFit/>
          </a:bodyPr>
          <a:lstStyle>
            <a:lvl1pPr>
              <a:defRPr sz="800" b="0" i="0">
                <a:solidFill>
                  <a:srgbClr val="073762"/>
                </a:solidFill>
                <a:latin typeface="Arial"/>
                <a:cs typeface="Arial"/>
              </a:defRPr>
            </a:lvl1p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10" name="bg object 17">
            <a:extLst>
              <a:ext uri="{FF2B5EF4-FFF2-40B4-BE49-F238E27FC236}">
                <a16:creationId xmlns:a16="http://schemas.microsoft.com/office/drawing/2014/main" id="{D02BF0CC-353F-9D30-6261-419E7AEA4176}"/>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800" r:id="rId4"/>
    <p:sldLayoutId id="214748380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325611" y="4751832"/>
            <a:ext cx="504444" cy="249936"/>
          </a:xfrm>
          <a:prstGeom prst="rect">
            <a:avLst/>
          </a:prstGeom>
        </p:spPr>
      </p:pic>
      <p:pic>
        <p:nvPicPr>
          <p:cNvPr id="19" name="bg object 19"/>
          <p:cNvPicPr/>
          <p:nvPr/>
        </p:nvPicPr>
        <p:blipFill>
          <a:blip r:embed="rId8" cstate="print"/>
          <a:stretch>
            <a:fillRect/>
          </a:stretch>
        </p:blipFill>
        <p:spPr>
          <a:xfrm>
            <a:off x="8179307" y="128015"/>
            <a:ext cx="679703" cy="222503"/>
          </a:xfrm>
          <a:prstGeom prst="rect">
            <a:avLst/>
          </a:prstGeom>
        </p:spPr>
      </p:pic>
      <p:sp>
        <p:nvSpPr>
          <p:cNvPr id="2" name="Holder 2"/>
          <p:cNvSpPr>
            <a:spLocks noGrp="1"/>
          </p:cNvSpPr>
          <p:nvPr>
            <p:ph type="title"/>
          </p:nvPr>
        </p:nvSpPr>
        <p:spPr>
          <a:xfrm>
            <a:off x="162255" y="79705"/>
            <a:ext cx="7228205" cy="513080"/>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a:xfrm>
            <a:off x="1587372" y="1891792"/>
            <a:ext cx="5628005" cy="18205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17669B69-DB40-D9A9-DAAF-3C3D9A4829AD}"/>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8953309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3880" y="128015"/>
            <a:ext cx="670559" cy="222503"/>
          </a:xfrm>
          <a:prstGeom prst="rect">
            <a:avLst/>
          </a:prstGeom>
        </p:spPr>
      </p:pic>
      <p:pic>
        <p:nvPicPr>
          <p:cNvPr id="19" name="bg object 19"/>
          <p:cNvPicPr/>
          <p:nvPr/>
        </p:nvPicPr>
        <p:blipFill>
          <a:blip r:embed="rId8" cstate="print"/>
          <a:stretch>
            <a:fillRect/>
          </a:stretch>
        </p:blipFill>
        <p:spPr>
          <a:xfrm>
            <a:off x="8325611" y="4751832"/>
            <a:ext cx="504444" cy="249936"/>
          </a:xfrm>
          <a:prstGeom prst="rect">
            <a:avLst/>
          </a:prstGeom>
        </p:spPr>
      </p:pic>
      <p:sp>
        <p:nvSpPr>
          <p:cNvPr id="2" name="Holder 2"/>
          <p:cNvSpPr>
            <a:spLocks noGrp="1"/>
          </p:cNvSpPr>
          <p:nvPr>
            <p:ph type="title"/>
          </p:nvPr>
        </p:nvSpPr>
        <p:spPr>
          <a:xfrm>
            <a:off x="49174" y="150622"/>
            <a:ext cx="8027670" cy="369823"/>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a:xfrm>
            <a:off x="457200" y="1183005"/>
            <a:ext cx="8229600" cy="33947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00731C01-90ED-5EB8-C650-18E55742C6E4}"/>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7555562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850" y="141128"/>
            <a:ext cx="8496300" cy="452261"/>
          </a:xfrm>
          <a:prstGeom prst="rect">
            <a:avLst/>
          </a:prstGeom>
          <a:noFill/>
          <a:ln>
            <a:noFill/>
          </a:ln>
        </p:spPr>
        <p:txBody>
          <a:bodyPr spcFirstLastPara="1" wrap="square" lIns="0" tIns="45700" rIns="91425" bIns="0" anchor="b" anchorCtr="0">
            <a:noAutofit/>
          </a:bodyPr>
          <a:lstStyle>
            <a:lvl1pPr marR="0" lvl="0" algn="l" rtl="0">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marR="0" lvl="0" indent="-330200" algn="l" rtl="0">
              <a:spcBef>
                <a:spcPts val="1200"/>
              </a:spcBef>
              <a:spcAft>
                <a:spcPts val="0"/>
              </a:spcAft>
              <a:buClr>
                <a:srgbClr val="FF9900"/>
              </a:buClr>
              <a:buSzPts val="1600"/>
              <a:buFont typeface="Arial"/>
              <a:buChar char="•"/>
              <a:defRPr sz="1600" b="0" i="0" u="none" strike="noStrike" cap="none">
                <a:solidFill>
                  <a:schemeClr val="accent1"/>
                </a:solidFill>
                <a:latin typeface="Arial"/>
                <a:ea typeface="Arial"/>
                <a:cs typeface="Arial"/>
                <a:sym typeface="Arial"/>
              </a:defRPr>
            </a:lvl1pPr>
            <a:lvl2pPr marL="914400" marR="0" lvl="1" indent="-317500" algn="l" rtl="0">
              <a:spcBef>
                <a:spcPts val="300"/>
              </a:spcBef>
              <a:spcAft>
                <a:spcPts val="0"/>
              </a:spcAft>
              <a:buClr>
                <a:srgbClr val="FF9900"/>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04800" algn="l" rtl="0">
              <a:spcBef>
                <a:spcPts val="300"/>
              </a:spcBef>
              <a:spcAft>
                <a:spcPts val="0"/>
              </a:spcAft>
              <a:buClr>
                <a:srgbClr val="FF9900"/>
              </a:buClr>
              <a:buSzPts val="1200"/>
              <a:buFont typeface="Courier New"/>
              <a:buChar char="o"/>
              <a:defRPr sz="1200" b="0" i="0" u="none" strike="noStrike" cap="none">
                <a:solidFill>
                  <a:schemeClr val="accent1"/>
                </a:solidFill>
                <a:latin typeface="Arial"/>
                <a:ea typeface="Arial"/>
                <a:cs typeface="Arial"/>
                <a:sym typeface="Arial"/>
              </a:defRPr>
            </a:lvl3pPr>
            <a:lvl4pPr marL="1828800" marR="0" lvl="3" indent="-292100" algn="l" rtl="0">
              <a:spcBef>
                <a:spcPts val="300"/>
              </a:spcBef>
              <a:spcAft>
                <a:spcPts val="0"/>
              </a:spcAft>
              <a:buClr>
                <a:srgbClr val="FF9900"/>
              </a:buClr>
              <a:buSzPts val="1000"/>
              <a:buFont typeface="Arial"/>
              <a:buChar char="–"/>
              <a:defRPr sz="1000" b="0" i="0" u="none" strike="noStrike" cap="none">
                <a:solidFill>
                  <a:schemeClr val="accent1"/>
                </a:solidFill>
                <a:latin typeface="Arial"/>
                <a:ea typeface="Arial"/>
                <a:cs typeface="Arial"/>
                <a:sym typeface="Arial"/>
              </a:defRPr>
            </a:lvl4pPr>
            <a:lvl5pPr marL="2286000" marR="0" lvl="4" indent="-279400" algn="l" rtl="0">
              <a:spcBef>
                <a:spcPts val="300"/>
              </a:spcBef>
              <a:spcAft>
                <a:spcPts val="0"/>
              </a:spcAft>
              <a:buClr>
                <a:srgbClr val="FF9900"/>
              </a:buClr>
              <a:buSzPts val="800"/>
              <a:buFont typeface="Arial"/>
              <a:buChar char="»"/>
              <a:defRPr sz="800" b="0" i="0" u="none" strike="noStrike" cap="none">
                <a:solidFill>
                  <a:schemeClr val="accen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0" y="678922"/>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13"/>
          <p:cNvSpPr/>
          <p:nvPr/>
        </p:nvSpPr>
        <p:spPr>
          <a:xfrm>
            <a:off x="0" y="744615"/>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5" name="Google Shape;55;p13"/>
          <p:cNvPicPr preferRelativeResize="0"/>
          <p:nvPr/>
        </p:nvPicPr>
        <p:blipFill rotWithShape="1">
          <a:blip r:embed="rId9">
            <a:alphaModFix/>
          </a:blip>
          <a:srcRect/>
          <a:stretch/>
        </p:blipFill>
        <p:spPr>
          <a:xfrm>
            <a:off x="8183686" y="128566"/>
            <a:ext cx="671281" cy="221484"/>
          </a:xfrm>
          <a:prstGeom prst="rect">
            <a:avLst/>
          </a:prstGeom>
          <a:noFill/>
          <a:ln>
            <a:noFill/>
          </a:ln>
        </p:spPr>
      </p:pic>
      <p:pic>
        <p:nvPicPr>
          <p:cNvPr id="56" name="Google Shape;56;p13"/>
          <p:cNvPicPr preferRelativeResize="0"/>
          <p:nvPr/>
        </p:nvPicPr>
        <p:blipFill rotWithShape="1">
          <a:blip r:embed="rId10">
            <a:alphaModFix/>
          </a:blip>
          <a:srcRect/>
          <a:stretch/>
        </p:blipFill>
        <p:spPr>
          <a:xfrm>
            <a:off x="8326129" y="4752037"/>
            <a:ext cx="503250" cy="250335"/>
          </a:xfrm>
          <a:prstGeom prst="rect">
            <a:avLst/>
          </a:prstGeom>
          <a:noFill/>
          <a:ln>
            <a:noFill/>
          </a:ln>
        </p:spPr>
      </p:pic>
      <p:pic>
        <p:nvPicPr>
          <p:cNvPr id="2" name="bg object 17">
            <a:extLst>
              <a:ext uri="{FF2B5EF4-FFF2-40B4-BE49-F238E27FC236}">
                <a16:creationId xmlns:a16="http://schemas.microsoft.com/office/drawing/2014/main" id="{13B07570-3123-1D92-1BE8-A7257DFB7BAD}"/>
              </a:ext>
            </a:extLst>
          </p:cNvPr>
          <p:cNvPicPr/>
          <p:nvPr userDrawn="1"/>
        </p:nvPicPr>
        <p:blipFill>
          <a:blip r:embed="rId11" cstate="print">
            <a:alphaModFix amt="10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819107723"/>
      </p:ext>
    </p:extLst>
  </p:cSld>
  <p:clrMap bg1="lt1" tx1="dk1" bg2="dk2" tx2="lt2" accent1="accent1" accent2="accent2" accent3="accent3" accent4="accent4" accent5="accent5" accent6="accent6" hlink="hlink" folHlink="folHlink"/>
  <p:sldLayoutIdLst>
    <p:sldLayoutId id="2147483670" r:id="rId1"/>
    <p:sldLayoutId id="2147483797" r:id="rId2"/>
    <p:sldLayoutId id="2147483732" r:id="rId3"/>
    <p:sldLayoutId id="2147483733" r:id="rId4"/>
    <p:sldLayoutId id="2147483750" r:id="rId5"/>
    <p:sldLayoutId id="2147483737" r:id="rId6"/>
    <p:sldLayoutId id="214748379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guide id="3" orient="horz" pos="787">
          <p15:clr>
            <a:srgbClr val="F26B43"/>
          </p15:clr>
        </p15:guide>
        <p15:guide id="4" pos="2880">
          <p15:clr>
            <a:srgbClr val="F26B43"/>
          </p15:clr>
        </p15:guide>
        <p15:guide id="5" pos="55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999D2-F1A3-4C52-BAFF-02D4A3586AD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1C30D-04AC-424F-8332-68B2E1BAF6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A695B-52E9-405F-9F59-D40187EB628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F0292B-7347-40C9-A164-3A056E2A51BD}" type="datetimeFigureOut">
              <a:rPr lang="en-US" smtClean="0"/>
              <a:t>7/14/2025</a:t>
            </a:fld>
            <a:endParaRPr lang="en-US"/>
          </a:p>
        </p:txBody>
      </p:sp>
      <p:sp>
        <p:nvSpPr>
          <p:cNvPr id="5" name="Footer Placeholder 4">
            <a:extLst>
              <a:ext uri="{FF2B5EF4-FFF2-40B4-BE49-F238E27FC236}">
                <a16:creationId xmlns:a16="http://schemas.microsoft.com/office/drawing/2014/main" id="{6979A87E-2B50-4E3C-88B9-31B7AC8BF80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D54EB0-7119-4DFF-8C0B-6E434B15DE2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B303D6-7049-4880-9C5D-0D37BAF76696}" type="slidenum">
              <a:rPr lang="en-US" smtClean="0"/>
              <a:t>‹#›</a:t>
            </a:fld>
            <a:endParaRPr lang="en-US"/>
          </a:p>
        </p:txBody>
      </p:sp>
      <p:pic>
        <p:nvPicPr>
          <p:cNvPr id="7" name="bg object 17">
            <a:extLst>
              <a:ext uri="{FF2B5EF4-FFF2-40B4-BE49-F238E27FC236}">
                <a16:creationId xmlns:a16="http://schemas.microsoft.com/office/drawing/2014/main" id="{A3414EA0-3B74-2F82-60E3-E9D604396171}"/>
              </a:ext>
            </a:extLst>
          </p:cNvPr>
          <p:cNvPicPr/>
          <p:nvPr userDrawn="1"/>
        </p:nvPicPr>
        <p:blipFill>
          <a:blip r:embed="rId13" cstate="print">
            <a:alphaModFix amt="10000"/>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09356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850" y="141129"/>
            <a:ext cx="8496300" cy="452261"/>
          </a:xfrm>
          <a:prstGeom prst="rect">
            <a:avLst/>
          </a:prstGeom>
          <a:noFill/>
          <a:ln>
            <a:noFill/>
          </a:ln>
        </p:spPr>
        <p:txBody>
          <a:bodyPr spcFirstLastPara="1" wrap="square" lIns="0" tIns="45700" rIns="91425" bIns="0" anchor="b" anchorCtr="0">
            <a:noAutofit/>
          </a:bodyPr>
          <a:lstStyle>
            <a:lvl1pPr marR="0" lvl="0" algn="l" rtl="0">
              <a:spcBef>
                <a:spcPts val="0"/>
              </a:spcBef>
              <a:spcAft>
                <a:spcPts val="0"/>
              </a:spcAft>
              <a:buClr>
                <a:schemeClr val="accent1"/>
              </a:buClr>
              <a:buSzPts val="2400"/>
              <a:buFont typeface="Arial" panose="020B0604020202020204"/>
              <a:buNone/>
              <a:defRPr sz="2400" b="1" i="0" u="none" strike="noStrike" cap="none">
                <a:solidFill>
                  <a:schemeClr val="accent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marR="0" lvl="0" indent="-330200" algn="l" rtl="0">
              <a:spcBef>
                <a:spcPts val="1200"/>
              </a:spcBef>
              <a:spcAft>
                <a:spcPts val="0"/>
              </a:spcAft>
              <a:buClr>
                <a:srgbClr val="FF9900"/>
              </a:buClr>
              <a:buSzPts val="1600"/>
              <a:buFont typeface="Arial" panose="020B0604020202020204"/>
              <a:buChar char="•"/>
              <a:defRPr sz="1600" b="0" i="0" u="none" strike="noStrike" cap="none">
                <a:solidFill>
                  <a:schemeClr val="accent1"/>
                </a:solidFill>
                <a:latin typeface="Arial" panose="020B0604020202020204"/>
                <a:ea typeface="Arial" panose="020B0604020202020204"/>
                <a:cs typeface="Arial" panose="020B0604020202020204"/>
                <a:sym typeface="Arial" panose="020B0604020202020204"/>
              </a:defRPr>
            </a:lvl1pPr>
            <a:lvl2pPr marL="914400" marR="0" lvl="1" indent="-317500" algn="l" rtl="0">
              <a:spcBef>
                <a:spcPts val="300"/>
              </a:spcBef>
              <a:spcAft>
                <a:spcPts val="0"/>
              </a:spcAft>
              <a:buClr>
                <a:srgbClr val="FF9900"/>
              </a:buClr>
              <a:buSzPts val="1400"/>
              <a:buFont typeface="Arial" panose="020B0604020202020204"/>
              <a:buChar char="–"/>
              <a:defRPr sz="1400" b="0" i="0" u="none" strike="noStrike" cap="none">
                <a:solidFill>
                  <a:schemeClr val="accent1"/>
                </a:solidFill>
                <a:latin typeface="Arial" panose="020B0604020202020204"/>
                <a:ea typeface="Arial" panose="020B0604020202020204"/>
                <a:cs typeface="Arial" panose="020B0604020202020204"/>
                <a:sym typeface="Arial" panose="020B0604020202020204"/>
              </a:defRPr>
            </a:lvl2pPr>
            <a:lvl3pPr marL="1371600" marR="0" lvl="2" indent="-304800" algn="l" rtl="0">
              <a:spcBef>
                <a:spcPts val="300"/>
              </a:spcBef>
              <a:spcAft>
                <a:spcPts val="0"/>
              </a:spcAft>
              <a:buClr>
                <a:srgbClr val="FF9900"/>
              </a:buClr>
              <a:buSzPts val="1200"/>
              <a:buFont typeface="Courier New" panose="02070309020205020404"/>
              <a:buChar char="o"/>
              <a:defRPr sz="1200" b="0" i="0" u="none" strike="noStrike" cap="none">
                <a:solidFill>
                  <a:schemeClr val="accent1"/>
                </a:solidFill>
                <a:latin typeface="Arial" panose="020B0604020202020204"/>
                <a:ea typeface="Arial" panose="020B0604020202020204"/>
                <a:cs typeface="Arial" panose="020B0604020202020204"/>
                <a:sym typeface="Arial" panose="020B0604020202020204"/>
              </a:defRPr>
            </a:lvl3pPr>
            <a:lvl4pPr marL="1828800" marR="0" lvl="3" indent="-292100" algn="l" rtl="0">
              <a:spcBef>
                <a:spcPts val="300"/>
              </a:spcBef>
              <a:spcAft>
                <a:spcPts val="0"/>
              </a:spcAft>
              <a:buClr>
                <a:srgbClr val="FF9900"/>
              </a:buClr>
              <a:buSzPts val="1000"/>
              <a:buFont typeface="Arial" panose="020B0604020202020204"/>
              <a:buChar char="–"/>
              <a:defRPr sz="1000" b="0" i="0" u="none" strike="noStrike" cap="none">
                <a:solidFill>
                  <a:schemeClr val="accent1"/>
                </a:solidFill>
                <a:latin typeface="Arial" panose="020B0604020202020204"/>
                <a:ea typeface="Arial" panose="020B0604020202020204"/>
                <a:cs typeface="Arial" panose="020B0604020202020204"/>
                <a:sym typeface="Arial" panose="020B0604020202020204"/>
              </a:defRPr>
            </a:lvl4pPr>
            <a:lvl5pPr marL="2286000" marR="0" lvl="4" indent="-279400" algn="l" rtl="0">
              <a:spcBef>
                <a:spcPts val="300"/>
              </a:spcBef>
              <a:spcAft>
                <a:spcPts val="0"/>
              </a:spcAft>
              <a:buClr>
                <a:srgbClr val="FF9900"/>
              </a:buClr>
              <a:buSzPts val="800"/>
              <a:buFont typeface="Arial" panose="020B0604020202020204"/>
              <a:buChar char="»"/>
              <a:defRPr sz="800" b="0" i="0" u="none" strike="noStrike" cap="none">
                <a:solidFill>
                  <a:schemeClr val="accent1"/>
                </a:solidFill>
                <a:latin typeface="Arial" panose="020B0604020202020204"/>
                <a:ea typeface="Arial" panose="020B0604020202020204"/>
                <a:cs typeface="Arial" panose="020B0604020202020204"/>
                <a:sym typeface="Arial" panose="020B0604020202020204"/>
              </a:defRPr>
            </a:lvl5pPr>
            <a:lvl6pPr marL="2743200" marR="0" lvl="5"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 name="Google Shape;53;p13"/>
          <p:cNvSpPr/>
          <p:nvPr/>
        </p:nvSpPr>
        <p:spPr>
          <a:xfrm>
            <a:off x="0" y="678923"/>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54" name="Google Shape;54;p13"/>
          <p:cNvSpPr/>
          <p:nvPr/>
        </p:nvSpPr>
        <p:spPr>
          <a:xfrm>
            <a:off x="0" y="744616"/>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55" name="Google Shape;55;p13"/>
          <p:cNvPicPr preferRelativeResize="0"/>
          <p:nvPr/>
        </p:nvPicPr>
        <p:blipFill rotWithShape="1">
          <a:blip r:embed="rId5"/>
          <a:srcRect/>
          <a:stretch>
            <a:fillRect/>
          </a:stretch>
        </p:blipFill>
        <p:spPr>
          <a:xfrm>
            <a:off x="8183687" y="128566"/>
            <a:ext cx="671281" cy="221484"/>
          </a:xfrm>
          <a:prstGeom prst="rect">
            <a:avLst/>
          </a:prstGeom>
          <a:noFill/>
          <a:ln>
            <a:noFill/>
          </a:ln>
        </p:spPr>
      </p:pic>
      <p:pic>
        <p:nvPicPr>
          <p:cNvPr id="56" name="Google Shape;56;p13"/>
          <p:cNvPicPr preferRelativeResize="0"/>
          <p:nvPr/>
        </p:nvPicPr>
        <p:blipFill rotWithShape="1">
          <a:blip r:embed="rId6"/>
          <a:srcRect/>
          <a:stretch>
            <a:fillRect/>
          </a:stretch>
        </p:blipFill>
        <p:spPr>
          <a:xfrm>
            <a:off x="8326129" y="4752038"/>
            <a:ext cx="503250" cy="250335"/>
          </a:xfrm>
          <a:prstGeom prst="rect">
            <a:avLst/>
          </a:prstGeom>
          <a:noFill/>
          <a:ln>
            <a:noFill/>
          </a:ln>
        </p:spPr>
      </p:pic>
      <p:sp>
        <p:nvSpPr>
          <p:cNvPr id="57" name="Google Shape;57;p13"/>
          <p:cNvSpPr txBox="1">
            <a:spLocks noGrp="1"/>
          </p:cNvSpPr>
          <p:nvPr>
            <p:ph type="sldNum" idx="12"/>
          </p:nvPr>
        </p:nvSpPr>
        <p:spPr>
          <a:xfrm>
            <a:off x="8595309" y="1"/>
            <a:ext cx="548700" cy="393600"/>
          </a:xfrm>
          <a:prstGeom prst="rect">
            <a:avLst/>
          </a:prstGeom>
          <a:noFill/>
          <a:ln>
            <a:noFill/>
          </a:ln>
        </p:spPr>
        <p:txBody>
          <a:bodyPr spcFirstLastPara="1" wrap="square" lIns="91425" tIns="91425" rIns="91425" bIns="91425" anchor="t" anchorCtr="0">
            <a:noAutofit/>
          </a:bodyPr>
          <a:lstStyle>
            <a:lvl1pPr lvl="0" algn="r">
              <a:buNone/>
              <a:defRPr sz="701">
                <a:solidFill>
                  <a:srgbClr val="8C8C8C"/>
                </a:solidFill>
              </a:defRPr>
            </a:lvl1pPr>
            <a:lvl2pPr lvl="1" algn="r">
              <a:buNone/>
              <a:defRPr sz="701">
                <a:solidFill>
                  <a:srgbClr val="8C8C8C"/>
                </a:solidFill>
              </a:defRPr>
            </a:lvl2pPr>
            <a:lvl3pPr lvl="2" algn="r">
              <a:buNone/>
              <a:defRPr sz="701">
                <a:solidFill>
                  <a:srgbClr val="8C8C8C"/>
                </a:solidFill>
              </a:defRPr>
            </a:lvl3pPr>
            <a:lvl4pPr lvl="3" algn="r">
              <a:buNone/>
              <a:defRPr sz="701">
                <a:solidFill>
                  <a:srgbClr val="8C8C8C"/>
                </a:solidFill>
              </a:defRPr>
            </a:lvl4pPr>
            <a:lvl5pPr lvl="4" algn="r">
              <a:buNone/>
              <a:defRPr sz="701">
                <a:solidFill>
                  <a:srgbClr val="8C8C8C"/>
                </a:solidFill>
              </a:defRPr>
            </a:lvl5pPr>
            <a:lvl6pPr lvl="5" algn="r">
              <a:buNone/>
              <a:defRPr sz="701">
                <a:solidFill>
                  <a:srgbClr val="8C8C8C"/>
                </a:solidFill>
              </a:defRPr>
            </a:lvl6pPr>
            <a:lvl7pPr lvl="6" algn="r">
              <a:buNone/>
              <a:defRPr sz="701">
                <a:solidFill>
                  <a:srgbClr val="8C8C8C"/>
                </a:solidFill>
              </a:defRPr>
            </a:lvl7pPr>
            <a:lvl8pPr lvl="7" algn="r">
              <a:buNone/>
              <a:defRPr sz="701">
                <a:solidFill>
                  <a:srgbClr val="8C8C8C"/>
                </a:solidFill>
              </a:defRPr>
            </a:lvl8pPr>
            <a:lvl9pPr lvl="8" algn="r">
              <a:buNone/>
              <a:defRPr sz="701">
                <a:solidFill>
                  <a:srgbClr val="8C8C8C"/>
                </a:solidFill>
              </a:defRPr>
            </a:lvl9pPr>
          </a:lstStyle>
          <a:p>
            <a:fld id="{00000000-1234-1234-1234-123412341234}" type="slidenum">
              <a:rPr lang="en-GB" smtClean="0"/>
              <a:t>‹#›</a:t>
            </a:fld>
            <a:endParaRPr lang="en-GB"/>
          </a:p>
        </p:txBody>
      </p:sp>
      <p:pic>
        <p:nvPicPr>
          <p:cNvPr id="2" name="bg object 17">
            <a:extLst>
              <a:ext uri="{FF2B5EF4-FFF2-40B4-BE49-F238E27FC236}">
                <a16:creationId xmlns:a16="http://schemas.microsoft.com/office/drawing/2014/main" id="{63C9448F-C81F-759E-5200-CFAD5F2F0BDF}"/>
              </a:ext>
            </a:extLst>
          </p:cNvPr>
          <p:cNvPicPr/>
          <p:nvPr userDrawn="1"/>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00945591"/>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pic>
        <p:nvPicPr>
          <p:cNvPr id="7" name="bg object 17">
            <a:extLst>
              <a:ext uri="{FF2B5EF4-FFF2-40B4-BE49-F238E27FC236}">
                <a16:creationId xmlns:a16="http://schemas.microsoft.com/office/drawing/2014/main" id="{1C3ECFFE-C9FB-FE1D-A9F5-34027258DEAF}"/>
              </a:ext>
            </a:extLst>
          </p:cNvPr>
          <p:cNvPicPr/>
          <p:nvPr userDrawn="1"/>
        </p:nvPicPr>
        <p:blipFill>
          <a:blip r:embed="rId14" cstate="print">
            <a:alphaModFix amt="1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76344802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850" y="141128"/>
            <a:ext cx="8496300" cy="452261"/>
          </a:xfrm>
          <a:prstGeom prst="rect">
            <a:avLst/>
          </a:prstGeom>
          <a:noFill/>
          <a:ln>
            <a:noFill/>
          </a:ln>
        </p:spPr>
        <p:txBody>
          <a:bodyPr spcFirstLastPara="1" wrap="square" lIns="0" tIns="45700" rIns="91425" bIns="0" anchor="b" anchorCtr="0">
            <a:noAutofit/>
          </a:bodyPr>
          <a:lstStyle>
            <a:lvl1pPr marR="0" lvl="0" algn="l" rtl="0">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marR="0" lvl="0" indent="-330200" algn="l" rtl="0">
              <a:spcBef>
                <a:spcPts val="1200"/>
              </a:spcBef>
              <a:spcAft>
                <a:spcPts val="0"/>
              </a:spcAft>
              <a:buClr>
                <a:srgbClr val="FF9900"/>
              </a:buClr>
              <a:buSzPts val="1600"/>
              <a:buFont typeface="Arial"/>
              <a:buChar char="•"/>
              <a:defRPr sz="1600" b="0" i="0" u="none" strike="noStrike" cap="none">
                <a:solidFill>
                  <a:schemeClr val="accent1"/>
                </a:solidFill>
                <a:latin typeface="Arial"/>
                <a:ea typeface="Arial"/>
                <a:cs typeface="Arial"/>
                <a:sym typeface="Arial"/>
              </a:defRPr>
            </a:lvl1pPr>
            <a:lvl2pPr marL="914400" marR="0" lvl="1" indent="-317500" algn="l" rtl="0">
              <a:spcBef>
                <a:spcPts val="300"/>
              </a:spcBef>
              <a:spcAft>
                <a:spcPts val="0"/>
              </a:spcAft>
              <a:buClr>
                <a:srgbClr val="FF9900"/>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04800" algn="l" rtl="0">
              <a:spcBef>
                <a:spcPts val="300"/>
              </a:spcBef>
              <a:spcAft>
                <a:spcPts val="0"/>
              </a:spcAft>
              <a:buClr>
                <a:srgbClr val="FF9900"/>
              </a:buClr>
              <a:buSzPts val="1200"/>
              <a:buFont typeface="Courier New"/>
              <a:buChar char="o"/>
              <a:defRPr sz="1200" b="0" i="0" u="none" strike="noStrike" cap="none">
                <a:solidFill>
                  <a:schemeClr val="accent1"/>
                </a:solidFill>
                <a:latin typeface="Arial"/>
                <a:ea typeface="Arial"/>
                <a:cs typeface="Arial"/>
                <a:sym typeface="Arial"/>
              </a:defRPr>
            </a:lvl3pPr>
            <a:lvl4pPr marL="1828800" marR="0" lvl="3" indent="-292100" algn="l" rtl="0">
              <a:spcBef>
                <a:spcPts val="300"/>
              </a:spcBef>
              <a:spcAft>
                <a:spcPts val="0"/>
              </a:spcAft>
              <a:buClr>
                <a:srgbClr val="FF9900"/>
              </a:buClr>
              <a:buSzPts val="1000"/>
              <a:buFont typeface="Arial"/>
              <a:buChar char="–"/>
              <a:defRPr sz="1000" b="0" i="0" u="none" strike="noStrike" cap="none">
                <a:solidFill>
                  <a:schemeClr val="accent1"/>
                </a:solidFill>
                <a:latin typeface="Arial"/>
                <a:ea typeface="Arial"/>
                <a:cs typeface="Arial"/>
                <a:sym typeface="Arial"/>
              </a:defRPr>
            </a:lvl4pPr>
            <a:lvl5pPr marL="2286000" marR="0" lvl="4" indent="-279400" algn="l" rtl="0">
              <a:spcBef>
                <a:spcPts val="300"/>
              </a:spcBef>
              <a:spcAft>
                <a:spcPts val="0"/>
              </a:spcAft>
              <a:buClr>
                <a:srgbClr val="FF9900"/>
              </a:buClr>
              <a:buSzPts val="800"/>
              <a:buFont typeface="Arial"/>
              <a:buChar char="»"/>
              <a:defRPr sz="800" b="0" i="0" u="none" strike="noStrike" cap="none">
                <a:solidFill>
                  <a:schemeClr val="accen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0" y="678922"/>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13"/>
          <p:cNvSpPr/>
          <p:nvPr/>
        </p:nvSpPr>
        <p:spPr>
          <a:xfrm>
            <a:off x="0" y="744615"/>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5" name="Google Shape;55;p13"/>
          <p:cNvPicPr preferRelativeResize="0"/>
          <p:nvPr/>
        </p:nvPicPr>
        <p:blipFill rotWithShape="1">
          <a:blip r:embed="rId5">
            <a:alphaModFix/>
          </a:blip>
          <a:srcRect/>
          <a:stretch/>
        </p:blipFill>
        <p:spPr>
          <a:xfrm>
            <a:off x="8183686" y="128566"/>
            <a:ext cx="671281" cy="221484"/>
          </a:xfrm>
          <a:prstGeom prst="rect">
            <a:avLst/>
          </a:prstGeom>
          <a:noFill/>
          <a:ln>
            <a:noFill/>
          </a:ln>
        </p:spPr>
      </p:pic>
      <p:pic>
        <p:nvPicPr>
          <p:cNvPr id="56" name="Google Shape;56;p13"/>
          <p:cNvPicPr preferRelativeResize="0"/>
          <p:nvPr/>
        </p:nvPicPr>
        <p:blipFill rotWithShape="1">
          <a:blip r:embed="rId6">
            <a:alphaModFix/>
          </a:blip>
          <a:srcRect/>
          <a:stretch/>
        </p:blipFill>
        <p:spPr>
          <a:xfrm>
            <a:off x="8326129" y="4752037"/>
            <a:ext cx="503250" cy="250335"/>
          </a:xfrm>
          <a:prstGeom prst="rect">
            <a:avLst/>
          </a:prstGeom>
          <a:noFill/>
          <a:ln>
            <a:noFill/>
          </a:ln>
        </p:spPr>
      </p:pic>
      <p:sp>
        <p:nvSpPr>
          <p:cNvPr id="57" name="Google Shape;57;p13"/>
          <p:cNvSpPr txBox="1">
            <a:spLocks noGrp="1"/>
          </p:cNvSpPr>
          <p:nvPr>
            <p:ph type="sldNum" idx="12"/>
          </p:nvPr>
        </p:nvSpPr>
        <p:spPr>
          <a:xfrm>
            <a:off x="8595309" y="1"/>
            <a:ext cx="548700" cy="393600"/>
          </a:xfrm>
          <a:prstGeom prst="rect">
            <a:avLst/>
          </a:prstGeom>
          <a:noFill/>
          <a:ln>
            <a:noFill/>
          </a:ln>
        </p:spPr>
        <p:txBody>
          <a:bodyPr spcFirstLastPara="1" wrap="square" lIns="91425" tIns="91425" rIns="91425" bIns="91425" anchor="t" anchorCtr="0">
            <a:noAutofit/>
          </a:bodyPr>
          <a:lstStyle>
            <a:lvl1pPr lvl="0" algn="r">
              <a:buNone/>
              <a:defRPr sz="700">
                <a:solidFill>
                  <a:srgbClr val="8C8C8C"/>
                </a:solidFill>
              </a:defRPr>
            </a:lvl1pPr>
            <a:lvl2pPr lvl="1" algn="r">
              <a:buNone/>
              <a:defRPr sz="700">
                <a:solidFill>
                  <a:srgbClr val="8C8C8C"/>
                </a:solidFill>
              </a:defRPr>
            </a:lvl2pPr>
            <a:lvl3pPr lvl="2" algn="r">
              <a:buNone/>
              <a:defRPr sz="700">
                <a:solidFill>
                  <a:srgbClr val="8C8C8C"/>
                </a:solidFill>
              </a:defRPr>
            </a:lvl3pPr>
            <a:lvl4pPr lvl="3" algn="r">
              <a:buNone/>
              <a:defRPr sz="700">
                <a:solidFill>
                  <a:srgbClr val="8C8C8C"/>
                </a:solidFill>
              </a:defRPr>
            </a:lvl4pPr>
            <a:lvl5pPr lvl="4" algn="r">
              <a:buNone/>
              <a:defRPr sz="700">
                <a:solidFill>
                  <a:srgbClr val="8C8C8C"/>
                </a:solidFill>
              </a:defRPr>
            </a:lvl5pPr>
            <a:lvl6pPr lvl="5" algn="r">
              <a:buNone/>
              <a:defRPr sz="700">
                <a:solidFill>
                  <a:srgbClr val="8C8C8C"/>
                </a:solidFill>
              </a:defRPr>
            </a:lvl6pPr>
            <a:lvl7pPr lvl="6" algn="r">
              <a:buNone/>
              <a:defRPr sz="700">
                <a:solidFill>
                  <a:srgbClr val="8C8C8C"/>
                </a:solidFill>
              </a:defRPr>
            </a:lvl7pPr>
            <a:lvl8pPr lvl="7" algn="r">
              <a:buNone/>
              <a:defRPr sz="700">
                <a:solidFill>
                  <a:srgbClr val="8C8C8C"/>
                </a:solidFill>
              </a:defRPr>
            </a:lvl8pPr>
            <a:lvl9pPr lvl="8" algn="r">
              <a:buNone/>
              <a:defRPr sz="700">
                <a:solidFill>
                  <a:srgbClr val="8C8C8C"/>
                </a:solidFill>
              </a:defRPr>
            </a:lvl9pPr>
          </a:lstStyle>
          <a:p>
            <a:pPr marL="0" lvl="0" indent="0" algn="r" rtl="0">
              <a:spcBef>
                <a:spcPts val="0"/>
              </a:spcBef>
              <a:spcAft>
                <a:spcPts val="0"/>
              </a:spcAft>
              <a:buNone/>
            </a:pPr>
            <a:fld id="{00000000-1234-1234-1234-123412341234}" type="slidenum">
              <a:rPr lang="en-GB"/>
              <a:t>‹#›</a:t>
            </a:fld>
            <a:endParaRPr/>
          </a:p>
        </p:txBody>
      </p:sp>
      <p:pic>
        <p:nvPicPr>
          <p:cNvPr id="2" name="bg object 17">
            <a:extLst>
              <a:ext uri="{FF2B5EF4-FFF2-40B4-BE49-F238E27FC236}">
                <a16:creationId xmlns:a16="http://schemas.microsoft.com/office/drawing/2014/main" id="{7F48F8E9-418B-81EF-9C09-179EEFF2233B}"/>
              </a:ext>
            </a:extLst>
          </p:cNvPr>
          <p:cNvPicPr/>
          <p:nvPr userDrawn="1"/>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80719128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guide id="3" orient="horz" pos="787">
          <p15:clr>
            <a:srgbClr val="F26B43"/>
          </p15:clr>
        </p15:guide>
        <p15:guide id="4" pos="2880">
          <p15:clr>
            <a:srgbClr val="F26B43"/>
          </p15:clr>
        </p15:guide>
        <p15:guide id="5" pos="555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40970" y="-204825"/>
            <a:ext cx="8496300" cy="794329"/>
          </a:xfrm>
          <a:prstGeom prst="rect">
            <a:avLst/>
          </a:prstGeom>
          <a:noFill/>
          <a:ln>
            <a:noFill/>
          </a:ln>
        </p:spPr>
        <p:txBody>
          <a:bodyPr spcFirstLastPara="1" wrap="square" lIns="0" tIns="45700" rIns="91425" bIns="0" anchor="b"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marR="0" lvl="0" indent="-330200" algn="l" rtl="0">
              <a:lnSpc>
                <a:spcPct val="100000"/>
              </a:lnSpc>
              <a:spcBef>
                <a:spcPts val="1200"/>
              </a:spcBef>
              <a:spcAft>
                <a:spcPts val="0"/>
              </a:spcAft>
              <a:buClr>
                <a:srgbClr val="FF9900"/>
              </a:buClr>
              <a:buSzPts val="1600"/>
              <a:buFont typeface="Arial"/>
              <a:buChar char="•"/>
              <a:defRPr sz="1600" b="0" i="0" u="none" strike="noStrike" cap="none">
                <a:solidFill>
                  <a:schemeClr val="accent1"/>
                </a:solidFill>
                <a:latin typeface="Arial"/>
                <a:ea typeface="Arial"/>
                <a:cs typeface="Arial"/>
                <a:sym typeface="Arial"/>
              </a:defRPr>
            </a:lvl1pPr>
            <a:lvl2pPr marL="914400" marR="0" lvl="1" indent="-317500" algn="l" rtl="0">
              <a:lnSpc>
                <a:spcPct val="100000"/>
              </a:lnSpc>
              <a:spcBef>
                <a:spcPts val="300"/>
              </a:spcBef>
              <a:spcAft>
                <a:spcPts val="0"/>
              </a:spcAft>
              <a:buClr>
                <a:srgbClr val="FF9900"/>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04800" algn="l" rtl="0">
              <a:lnSpc>
                <a:spcPct val="100000"/>
              </a:lnSpc>
              <a:spcBef>
                <a:spcPts val="300"/>
              </a:spcBef>
              <a:spcAft>
                <a:spcPts val="0"/>
              </a:spcAft>
              <a:buClr>
                <a:srgbClr val="FF9900"/>
              </a:buClr>
              <a:buSzPts val="1200"/>
              <a:buFont typeface="Arial"/>
              <a:buChar char="•"/>
              <a:defRPr sz="1200" b="0" i="0" u="none" strike="noStrike" cap="none">
                <a:solidFill>
                  <a:schemeClr val="accent1"/>
                </a:solidFill>
                <a:latin typeface="Arial"/>
                <a:ea typeface="Arial"/>
                <a:cs typeface="Arial"/>
                <a:sym typeface="Arial"/>
              </a:defRPr>
            </a:lvl3pPr>
            <a:lvl4pPr marL="1828800" marR="0" lvl="3" indent="-292100" algn="l" rtl="0">
              <a:lnSpc>
                <a:spcPct val="100000"/>
              </a:lnSpc>
              <a:spcBef>
                <a:spcPts val="300"/>
              </a:spcBef>
              <a:spcAft>
                <a:spcPts val="0"/>
              </a:spcAft>
              <a:buClr>
                <a:srgbClr val="FF9900"/>
              </a:buClr>
              <a:buSzPts val="1000"/>
              <a:buFont typeface="Arial"/>
              <a:buChar char="–"/>
              <a:defRPr sz="1000" b="0" i="0" u="none" strike="noStrike" cap="none">
                <a:solidFill>
                  <a:schemeClr val="accent1"/>
                </a:solidFill>
                <a:latin typeface="Arial"/>
                <a:ea typeface="Arial"/>
                <a:cs typeface="Arial"/>
                <a:sym typeface="Arial"/>
              </a:defRPr>
            </a:lvl4pPr>
            <a:lvl5pPr marL="2286000" marR="0" lvl="4" indent="-279400" algn="l" rtl="0">
              <a:lnSpc>
                <a:spcPct val="100000"/>
              </a:lnSpc>
              <a:spcBef>
                <a:spcPts val="300"/>
              </a:spcBef>
              <a:spcAft>
                <a:spcPts val="0"/>
              </a:spcAft>
              <a:buClr>
                <a:srgbClr val="FF9900"/>
              </a:buClr>
              <a:buSzPts val="800"/>
              <a:buFont typeface="Arial"/>
              <a:buChar char="»"/>
              <a:defRPr sz="800" b="0" i="0" u="none" strike="noStrike" cap="none">
                <a:solidFill>
                  <a:schemeClr val="accen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0" y="690529"/>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13"/>
          <p:cNvSpPr/>
          <p:nvPr/>
        </p:nvSpPr>
        <p:spPr>
          <a:xfrm>
            <a:off x="0" y="756219"/>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bg object 17">
            <a:extLst>
              <a:ext uri="{FF2B5EF4-FFF2-40B4-BE49-F238E27FC236}">
                <a16:creationId xmlns:a16="http://schemas.microsoft.com/office/drawing/2014/main" id="{A1C16ECC-9639-E756-D4AD-964AE6C6E022}"/>
              </a:ext>
            </a:extLst>
          </p:cNvPr>
          <p:cNvPicPr/>
          <p:nvPr userDrawn="1"/>
        </p:nvPicPr>
        <p:blipFill>
          <a:blip r:embed="rId12" cstate="print">
            <a:alphaModFix amt="10000"/>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191312998"/>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guide id="3" orient="horz" pos="787">
          <p15:clr>
            <a:srgbClr val="F26B43"/>
          </p15:clr>
        </p15:guide>
        <p15:guide id="4" pos="2880">
          <p15:clr>
            <a:srgbClr val="F26B43"/>
          </p15:clr>
        </p15:guide>
        <p15:guide id="5" pos="555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19214-830B-2EF6-C69C-02398383D9A9}"/>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EC3E94-F19B-442E-E998-A548B23708C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943E65-29F8-5A3B-92D0-CA7B9536AE9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3A4CA64-19FC-104C-9FB7-3B8F19B1632E}" type="datetimeFigureOut">
              <a:rPr lang="en-US" smtClean="0"/>
              <a:t>7/14/2025</a:t>
            </a:fld>
            <a:endParaRPr lang="en-US"/>
          </a:p>
        </p:txBody>
      </p:sp>
      <p:sp>
        <p:nvSpPr>
          <p:cNvPr id="5" name="Footer Placeholder 4">
            <a:extLst>
              <a:ext uri="{FF2B5EF4-FFF2-40B4-BE49-F238E27FC236}">
                <a16:creationId xmlns:a16="http://schemas.microsoft.com/office/drawing/2014/main" id="{C57D24F7-8AB5-222D-4B81-DBF6E7951A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AA2B34-0B7D-2827-C463-4F5E84598F2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46829C-EA32-1147-8A33-E8EF932E3BD3}" type="slidenum">
              <a:rPr lang="en-US" smtClean="0"/>
              <a:t>‹#›</a:t>
            </a:fld>
            <a:endParaRPr lang="en-US"/>
          </a:p>
        </p:txBody>
      </p:sp>
      <p:pic>
        <p:nvPicPr>
          <p:cNvPr id="7" name="bg object 17">
            <a:extLst>
              <a:ext uri="{FF2B5EF4-FFF2-40B4-BE49-F238E27FC236}">
                <a16:creationId xmlns:a16="http://schemas.microsoft.com/office/drawing/2014/main" id="{E809ADC0-CDAE-B749-8CDD-26B11BE155DC}"/>
              </a:ext>
            </a:extLst>
          </p:cNvPr>
          <p:cNvPicPr/>
          <p:nvPr userDrawn="1"/>
        </p:nvPicPr>
        <p:blipFill>
          <a:blip r:embed="rId14" cstate="print">
            <a:alphaModFix amt="1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3574617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850" y="141129"/>
            <a:ext cx="8496300" cy="452261"/>
          </a:xfrm>
          <a:prstGeom prst="rect">
            <a:avLst/>
          </a:prstGeom>
          <a:noFill/>
          <a:ln>
            <a:noFill/>
          </a:ln>
        </p:spPr>
        <p:txBody>
          <a:bodyPr spcFirstLastPara="1" wrap="square" lIns="0" tIns="45700" rIns="91425" bIns="0" anchor="b" anchorCtr="0">
            <a:noAutofit/>
          </a:bodyPr>
          <a:lstStyle>
            <a:lvl1pPr marR="0" lvl="0" algn="l" rtl="0">
              <a:spcBef>
                <a:spcPts val="0"/>
              </a:spcBef>
              <a:spcAft>
                <a:spcPts val="0"/>
              </a:spcAft>
              <a:buClr>
                <a:schemeClr val="accent1"/>
              </a:buClr>
              <a:buSzPts val="2400"/>
              <a:buFont typeface="Arial" panose="020B0604020202020204"/>
              <a:buNone/>
              <a:defRPr sz="2400" b="1" i="0" u="none" strike="noStrike" cap="none">
                <a:solidFill>
                  <a:schemeClr val="accent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marR="0" lvl="0" indent="-330200" algn="l" rtl="0">
              <a:spcBef>
                <a:spcPts val="1200"/>
              </a:spcBef>
              <a:spcAft>
                <a:spcPts val="0"/>
              </a:spcAft>
              <a:buClr>
                <a:srgbClr val="FF9900"/>
              </a:buClr>
              <a:buSzPts val="1600"/>
              <a:buFont typeface="Arial" panose="020B0604020202020204"/>
              <a:buChar char="•"/>
              <a:defRPr sz="1600" b="0" i="0" u="none" strike="noStrike" cap="none">
                <a:solidFill>
                  <a:schemeClr val="accent1"/>
                </a:solidFill>
                <a:latin typeface="Arial" panose="020B0604020202020204"/>
                <a:ea typeface="Arial" panose="020B0604020202020204"/>
                <a:cs typeface="Arial" panose="020B0604020202020204"/>
                <a:sym typeface="Arial" panose="020B0604020202020204"/>
              </a:defRPr>
            </a:lvl1pPr>
            <a:lvl2pPr marL="914400" marR="0" lvl="1" indent="-317500" algn="l" rtl="0">
              <a:spcBef>
                <a:spcPts val="300"/>
              </a:spcBef>
              <a:spcAft>
                <a:spcPts val="0"/>
              </a:spcAft>
              <a:buClr>
                <a:srgbClr val="FF9900"/>
              </a:buClr>
              <a:buSzPts val="1400"/>
              <a:buFont typeface="Arial" panose="020B0604020202020204"/>
              <a:buChar char="–"/>
              <a:defRPr sz="1400" b="0" i="0" u="none" strike="noStrike" cap="none">
                <a:solidFill>
                  <a:schemeClr val="accent1"/>
                </a:solidFill>
                <a:latin typeface="Arial" panose="020B0604020202020204"/>
                <a:ea typeface="Arial" panose="020B0604020202020204"/>
                <a:cs typeface="Arial" panose="020B0604020202020204"/>
                <a:sym typeface="Arial" panose="020B0604020202020204"/>
              </a:defRPr>
            </a:lvl2pPr>
            <a:lvl3pPr marL="1371600" marR="0" lvl="2" indent="-304800" algn="l" rtl="0">
              <a:spcBef>
                <a:spcPts val="300"/>
              </a:spcBef>
              <a:spcAft>
                <a:spcPts val="0"/>
              </a:spcAft>
              <a:buClr>
                <a:srgbClr val="FF9900"/>
              </a:buClr>
              <a:buSzPts val="1200"/>
              <a:buFont typeface="Courier New" panose="02070309020205020404"/>
              <a:buChar char="o"/>
              <a:defRPr sz="1200" b="0" i="0" u="none" strike="noStrike" cap="none">
                <a:solidFill>
                  <a:schemeClr val="accent1"/>
                </a:solidFill>
                <a:latin typeface="Arial" panose="020B0604020202020204"/>
                <a:ea typeface="Arial" panose="020B0604020202020204"/>
                <a:cs typeface="Arial" panose="020B0604020202020204"/>
                <a:sym typeface="Arial" panose="020B0604020202020204"/>
              </a:defRPr>
            </a:lvl3pPr>
            <a:lvl4pPr marL="1828800" marR="0" lvl="3" indent="-292100" algn="l" rtl="0">
              <a:spcBef>
                <a:spcPts val="300"/>
              </a:spcBef>
              <a:spcAft>
                <a:spcPts val="0"/>
              </a:spcAft>
              <a:buClr>
                <a:srgbClr val="FF9900"/>
              </a:buClr>
              <a:buSzPts val="1000"/>
              <a:buFont typeface="Arial" panose="020B0604020202020204"/>
              <a:buChar char="–"/>
              <a:defRPr sz="1000" b="0" i="0" u="none" strike="noStrike" cap="none">
                <a:solidFill>
                  <a:schemeClr val="accent1"/>
                </a:solidFill>
                <a:latin typeface="Arial" panose="020B0604020202020204"/>
                <a:ea typeface="Arial" panose="020B0604020202020204"/>
                <a:cs typeface="Arial" panose="020B0604020202020204"/>
                <a:sym typeface="Arial" panose="020B0604020202020204"/>
              </a:defRPr>
            </a:lvl4pPr>
            <a:lvl5pPr marL="2286000" marR="0" lvl="4" indent="-279400" algn="l" rtl="0">
              <a:spcBef>
                <a:spcPts val="300"/>
              </a:spcBef>
              <a:spcAft>
                <a:spcPts val="0"/>
              </a:spcAft>
              <a:buClr>
                <a:srgbClr val="FF9900"/>
              </a:buClr>
              <a:buSzPts val="800"/>
              <a:buFont typeface="Arial" panose="020B0604020202020204"/>
              <a:buChar char="»"/>
              <a:defRPr sz="800" b="0" i="0" u="none" strike="noStrike" cap="none">
                <a:solidFill>
                  <a:schemeClr val="accent1"/>
                </a:solidFill>
                <a:latin typeface="Arial" panose="020B0604020202020204"/>
                <a:ea typeface="Arial" panose="020B0604020202020204"/>
                <a:cs typeface="Arial" panose="020B0604020202020204"/>
                <a:sym typeface="Arial" panose="020B0604020202020204"/>
              </a:defRPr>
            </a:lvl5pPr>
            <a:lvl6pPr marL="2743200" marR="0" lvl="5"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23850" algn="l" rtl="0">
              <a:spcBef>
                <a:spcPts val="300"/>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 name="Google Shape;53;p13"/>
          <p:cNvSpPr/>
          <p:nvPr/>
        </p:nvSpPr>
        <p:spPr>
          <a:xfrm>
            <a:off x="0" y="678923"/>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54" name="Google Shape;54;p13"/>
          <p:cNvSpPr/>
          <p:nvPr/>
        </p:nvSpPr>
        <p:spPr>
          <a:xfrm>
            <a:off x="0" y="744616"/>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55" name="Google Shape;55;p13"/>
          <p:cNvPicPr preferRelativeResize="0"/>
          <p:nvPr/>
        </p:nvPicPr>
        <p:blipFill rotWithShape="1">
          <a:blip r:embed="rId3"/>
          <a:srcRect/>
          <a:stretch>
            <a:fillRect/>
          </a:stretch>
        </p:blipFill>
        <p:spPr>
          <a:xfrm>
            <a:off x="8183687" y="128566"/>
            <a:ext cx="671281" cy="221484"/>
          </a:xfrm>
          <a:prstGeom prst="rect">
            <a:avLst/>
          </a:prstGeom>
          <a:noFill/>
          <a:ln>
            <a:noFill/>
          </a:ln>
        </p:spPr>
      </p:pic>
      <p:pic>
        <p:nvPicPr>
          <p:cNvPr id="56" name="Google Shape;56;p13"/>
          <p:cNvPicPr preferRelativeResize="0"/>
          <p:nvPr/>
        </p:nvPicPr>
        <p:blipFill rotWithShape="1">
          <a:blip r:embed="rId4"/>
          <a:srcRect/>
          <a:stretch>
            <a:fillRect/>
          </a:stretch>
        </p:blipFill>
        <p:spPr>
          <a:xfrm>
            <a:off x="8326129" y="4752038"/>
            <a:ext cx="503250" cy="250335"/>
          </a:xfrm>
          <a:prstGeom prst="rect">
            <a:avLst/>
          </a:prstGeom>
          <a:noFill/>
          <a:ln>
            <a:noFill/>
          </a:ln>
        </p:spPr>
      </p:pic>
      <p:sp>
        <p:nvSpPr>
          <p:cNvPr id="57" name="Google Shape;57;p13"/>
          <p:cNvSpPr txBox="1">
            <a:spLocks noGrp="1"/>
          </p:cNvSpPr>
          <p:nvPr>
            <p:ph type="sldNum" idx="12"/>
          </p:nvPr>
        </p:nvSpPr>
        <p:spPr>
          <a:xfrm>
            <a:off x="8595309" y="1"/>
            <a:ext cx="548700" cy="393600"/>
          </a:xfrm>
          <a:prstGeom prst="rect">
            <a:avLst/>
          </a:prstGeom>
          <a:noFill/>
          <a:ln>
            <a:noFill/>
          </a:ln>
        </p:spPr>
        <p:txBody>
          <a:bodyPr spcFirstLastPara="1" wrap="square" lIns="91425" tIns="91425" rIns="91425" bIns="91425" anchor="t" anchorCtr="0">
            <a:noAutofit/>
          </a:bodyPr>
          <a:lstStyle>
            <a:lvl1pPr lvl="0" algn="r">
              <a:buNone/>
              <a:defRPr sz="701">
                <a:solidFill>
                  <a:srgbClr val="8C8C8C"/>
                </a:solidFill>
              </a:defRPr>
            </a:lvl1pPr>
            <a:lvl2pPr lvl="1" algn="r">
              <a:buNone/>
              <a:defRPr sz="701">
                <a:solidFill>
                  <a:srgbClr val="8C8C8C"/>
                </a:solidFill>
              </a:defRPr>
            </a:lvl2pPr>
            <a:lvl3pPr lvl="2" algn="r">
              <a:buNone/>
              <a:defRPr sz="701">
                <a:solidFill>
                  <a:srgbClr val="8C8C8C"/>
                </a:solidFill>
              </a:defRPr>
            </a:lvl3pPr>
            <a:lvl4pPr lvl="3" algn="r">
              <a:buNone/>
              <a:defRPr sz="701">
                <a:solidFill>
                  <a:srgbClr val="8C8C8C"/>
                </a:solidFill>
              </a:defRPr>
            </a:lvl4pPr>
            <a:lvl5pPr lvl="4" algn="r">
              <a:buNone/>
              <a:defRPr sz="701">
                <a:solidFill>
                  <a:srgbClr val="8C8C8C"/>
                </a:solidFill>
              </a:defRPr>
            </a:lvl5pPr>
            <a:lvl6pPr lvl="5" algn="r">
              <a:buNone/>
              <a:defRPr sz="701">
                <a:solidFill>
                  <a:srgbClr val="8C8C8C"/>
                </a:solidFill>
              </a:defRPr>
            </a:lvl6pPr>
            <a:lvl7pPr lvl="6" algn="r">
              <a:buNone/>
              <a:defRPr sz="701">
                <a:solidFill>
                  <a:srgbClr val="8C8C8C"/>
                </a:solidFill>
              </a:defRPr>
            </a:lvl7pPr>
            <a:lvl8pPr lvl="7" algn="r">
              <a:buNone/>
              <a:defRPr sz="701">
                <a:solidFill>
                  <a:srgbClr val="8C8C8C"/>
                </a:solidFill>
              </a:defRPr>
            </a:lvl8pPr>
            <a:lvl9pPr lvl="8" algn="r">
              <a:buNone/>
              <a:defRPr sz="701">
                <a:solidFill>
                  <a:srgbClr val="8C8C8C"/>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1038920656"/>
      </p:ext>
    </p:extLst>
  </p:cSld>
  <p:clrMap bg1="lt1" tx1="dk1" bg2="dk2" tx2="lt2" accent1="accent1" accent2="accent2" accent3="accent3" accent4="accent4" accent5="accent5" accent6="accent6" hlink="hlink" folHlink="folHlink"/>
  <p:sldLayoutIdLst>
    <p:sldLayoutId id="214748366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8101692" y="146785"/>
            <a:ext cx="747353" cy="227732"/>
          </a:xfrm>
          <a:prstGeom prst="rect">
            <a:avLst/>
          </a:prstGeom>
        </p:spPr>
      </p:pic>
      <p:pic>
        <p:nvPicPr>
          <p:cNvPr id="17" name="bg object 17"/>
          <p:cNvPicPr/>
          <p:nvPr/>
        </p:nvPicPr>
        <p:blipFill>
          <a:blip r:embed="rId8" cstate="print"/>
          <a:stretch>
            <a:fillRect/>
          </a:stretch>
        </p:blipFill>
        <p:spPr>
          <a:xfrm>
            <a:off x="7923840" y="4593608"/>
            <a:ext cx="660026" cy="333482"/>
          </a:xfrm>
          <a:prstGeom prst="rect">
            <a:avLst/>
          </a:prstGeom>
        </p:spPr>
      </p:pic>
      <p:sp>
        <p:nvSpPr>
          <p:cNvPr id="2" name="Holder 2"/>
          <p:cNvSpPr>
            <a:spLocks noGrp="1"/>
          </p:cNvSpPr>
          <p:nvPr>
            <p:ph type="title"/>
          </p:nvPr>
        </p:nvSpPr>
        <p:spPr>
          <a:xfrm>
            <a:off x="590322" y="303238"/>
            <a:ext cx="7963357" cy="677108"/>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4271201" y="1367600"/>
            <a:ext cx="3901916" cy="292388"/>
          </a:xfrm>
          <a:prstGeom prst="rect">
            <a:avLst/>
          </a:prstGeom>
        </p:spPr>
        <p:txBody>
          <a:bodyPr wrap="square" lIns="0" tIns="0" rIns="0" bIns="0">
            <a:spAutoFit/>
          </a:bodyPr>
          <a:lstStyle>
            <a:lvl1pPr>
              <a:defRPr sz="19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8" name="bg object 17">
            <a:extLst>
              <a:ext uri="{FF2B5EF4-FFF2-40B4-BE49-F238E27FC236}">
                <a16:creationId xmlns:a16="http://schemas.microsoft.com/office/drawing/2014/main" id="{E785148A-6D84-9F90-3C91-0DC861D4B4FA}"/>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245286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798" r:id="rId4"/>
    <p:sldLayoutId id="2147483804"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2025/7/14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3850" y="141129"/>
            <a:ext cx="8496300" cy="452261"/>
          </a:xfrm>
          <a:prstGeom prst="rect">
            <a:avLst/>
          </a:prstGeom>
          <a:noFill/>
          <a:ln>
            <a:noFill/>
          </a:ln>
        </p:spPr>
        <p:txBody>
          <a:bodyPr spcFirstLastPara="1" wrap="square" lIns="0" tIns="45700" rIns="91425" bIns="0" anchor="b" anchorCtr="0">
            <a:noAutofit/>
          </a:bodyPr>
          <a:lstStyle>
            <a:lvl1pPr marR="0" lvl="0" algn="l" rtl="0">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23850" y="941560"/>
            <a:ext cx="8496300" cy="3480422"/>
          </a:xfrm>
          <a:prstGeom prst="rect">
            <a:avLst/>
          </a:prstGeom>
          <a:noFill/>
          <a:ln>
            <a:noFill/>
          </a:ln>
        </p:spPr>
        <p:txBody>
          <a:bodyPr spcFirstLastPara="1" wrap="square" lIns="0" tIns="0" rIns="91425" bIns="45700" anchor="t" anchorCtr="0">
            <a:noAutofit/>
          </a:bodyPr>
          <a:lstStyle>
            <a:lvl1pPr marL="457200" marR="0" lvl="0" indent="-330200" algn="l" rtl="0">
              <a:spcBef>
                <a:spcPts val="1200"/>
              </a:spcBef>
              <a:spcAft>
                <a:spcPts val="0"/>
              </a:spcAft>
              <a:buClr>
                <a:srgbClr val="FF9900"/>
              </a:buClr>
              <a:buSzPts val="1600"/>
              <a:buFont typeface="Arial"/>
              <a:buChar char="•"/>
              <a:defRPr sz="1600" b="0" i="0" u="none" strike="noStrike" cap="none">
                <a:solidFill>
                  <a:schemeClr val="accent1"/>
                </a:solidFill>
                <a:latin typeface="Arial"/>
                <a:ea typeface="Arial"/>
                <a:cs typeface="Arial"/>
                <a:sym typeface="Arial"/>
              </a:defRPr>
            </a:lvl1pPr>
            <a:lvl2pPr marL="914400" marR="0" lvl="1" indent="-317500" algn="l" rtl="0">
              <a:spcBef>
                <a:spcPts val="300"/>
              </a:spcBef>
              <a:spcAft>
                <a:spcPts val="0"/>
              </a:spcAft>
              <a:buClr>
                <a:srgbClr val="FF9900"/>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04800" algn="l" rtl="0">
              <a:spcBef>
                <a:spcPts val="300"/>
              </a:spcBef>
              <a:spcAft>
                <a:spcPts val="0"/>
              </a:spcAft>
              <a:buClr>
                <a:srgbClr val="FF9900"/>
              </a:buClr>
              <a:buSzPts val="1200"/>
              <a:buFont typeface="Courier New"/>
              <a:buChar char="o"/>
              <a:defRPr sz="1200" b="0" i="0" u="none" strike="noStrike" cap="none">
                <a:solidFill>
                  <a:schemeClr val="accent1"/>
                </a:solidFill>
                <a:latin typeface="Arial"/>
                <a:ea typeface="Arial"/>
                <a:cs typeface="Arial"/>
                <a:sym typeface="Arial"/>
              </a:defRPr>
            </a:lvl3pPr>
            <a:lvl4pPr marL="1828800" marR="0" lvl="3" indent="-292100" algn="l" rtl="0">
              <a:spcBef>
                <a:spcPts val="300"/>
              </a:spcBef>
              <a:spcAft>
                <a:spcPts val="0"/>
              </a:spcAft>
              <a:buClr>
                <a:srgbClr val="FF9900"/>
              </a:buClr>
              <a:buSzPts val="1000"/>
              <a:buFont typeface="Arial"/>
              <a:buChar char="–"/>
              <a:defRPr sz="1000" b="0" i="0" u="none" strike="noStrike" cap="none">
                <a:solidFill>
                  <a:schemeClr val="accent1"/>
                </a:solidFill>
                <a:latin typeface="Arial"/>
                <a:ea typeface="Arial"/>
                <a:cs typeface="Arial"/>
                <a:sym typeface="Arial"/>
              </a:defRPr>
            </a:lvl4pPr>
            <a:lvl5pPr marL="2286000" marR="0" lvl="4" indent="-279400" algn="l" rtl="0">
              <a:spcBef>
                <a:spcPts val="300"/>
              </a:spcBef>
              <a:spcAft>
                <a:spcPts val="0"/>
              </a:spcAft>
              <a:buClr>
                <a:srgbClr val="FF9900"/>
              </a:buClr>
              <a:buSzPts val="800"/>
              <a:buFont typeface="Arial"/>
              <a:buChar char="»"/>
              <a:defRPr sz="800" b="0" i="0" u="none" strike="noStrike" cap="none">
                <a:solidFill>
                  <a:schemeClr val="accent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Google Shape;53;p13"/>
          <p:cNvSpPr/>
          <p:nvPr/>
        </p:nvSpPr>
        <p:spPr>
          <a:xfrm>
            <a:off x="0" y="678923"/>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13"/>
          <p:cNvSpPr/>
          <p:nvPr/>
        </p:nvSpPr>
        <p:spPr>
          <a:xfrm>
            <a:off x="0" y="744616"/>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5" name="Google Shape;55;p13"/>
          <p:cNvPicPr preferRelativeResize="0"/>
          <p:nvPr/>
        </p:nvPicPr>
        <p:blipFill rotWithShape="1">
          <a:blip r:embed="rId3">
            <a:alphaModFix/>
          </a:blip>
          <a:srcRect/>
          <a:stretch/>
        </p:blipFill>
        <p:spPr>
          <a:xfrm>
            <a:off x="8183687" y="128566"/>
            <a:ext cx="671281" cy="221484"/>
          </a:xfrm>
          <a:prstGeom prst="rect">
            <a:avLst/>
          </a:prstGeom>
          <a:noFill/>
          <a:ln>
            <a:noFill/>
          </a:ln>
        </p:spPr>
      </p:pic>
      <p:pic>
        <p:nvPicPr>
          <p:cNvPr id="56" name="Google Shape;56;p13"/>
          <p:cNvPicPr preferRelativeResize="0"/>
          <p:nvPr/>
        </p:nvPicPr>
        <p:blipFill rotWithShape="1">
          <a:blip r:embed="rId4">
            <a:alphaModFix/>
          </a:blip>
          <a:srcRect/>
          <a:stretch/>
        </p:blipFill>
        <p:spPr>
          <a:xfrm>
            <a:off x="8326129" y="4752038"/>
            <a:ext cx="503250" cy="2503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04" userDrawn="1">
          <p15:clr>
            <a:srgbClr val="F26B43"/>
          </p15:clr>
        </p15:guide>
        <p15:guide id="3" orient="horz" pos="787" userDrawn="1">
          <p15:clr>
            <a:srgbClr val="F26B43"/>
          </p15:clr>
        </p15:guide>
        <p15:guide id="4" pos="2880" userDrawn="1">
          <p15:clr>
            <a:srgbClr val="F26B43"/>
          </p15:clr>
        </p15:guide>
        <p15:guide id="5" pos="55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7789" y="137742"/>
            <a:ext cx="643356" cy="193323"/>
          </a:xfrm>
          <a:prstGeom prst="rect">
            <a:avLst/>
          </a:prstGeom>
        </p:spPr>
      </p:pic>
      <p:pic>
        <p:nvPicPr>
          <p:cNvPr id="19" name="bg object 19"/>
          <p:cNvPicPr/>
          <p:nvPr/>
        </p:nvPicPr>
        <p:blipFill>
          <a:blip r:embed="rId8" cstate="print"/>
          <a:stretch>
            <a:fillRect/>
          </a:stretch>
        </p:blipFill>
        <p:spPr>
          <a:xfrm>
            <a:off x="8325611" y="4751832"/>
            <a:ext cx="504444" cy="249936"/>
          </a:xfrm>
          <a:prstGeom prst="rect">
            <a:avLst/>
          </a:prstGeom>
        </p:spPr>
      </p:pic>
      <p:sp>
        <p:nvSpPr>
          <p:cNvPr id="2" name="Holder 2"/>
          <p:cNvSpPr>
            <a:spLocks noGrp="1"/>
          </p:cNvSpPr>
          <p:nvPr>
            <p:ph type="title"/>
          </p:nvPr>
        </p:nvSpPr>
        <p:spPr>
          <a:xfrm>
            <a:off x="311302" y="-27990"/>
            <a:ext cx="5497195" cy="638175"/>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a:xfrm>
            <a:off x="310692" y="966292"/>
            <a:ext cx="8366759" cy="1688464"/>
          </a:xfrm>
          <a:prstGeom prst="rect">
            <a:avLst/>
          </a:prstGeom>
        </p:spPr>
        <p:txBody>
          <a:bodyPr wrap="square" lIns="0" tIns="0" rIns="0" bIns="0">
            <a:spAutoFit/>
          </a:bodyPr>
          <a:lstStyle>
            <a:lvl1pPr>
              <a:defRPr sz="1400" b="0" i="0">
                <a:solidFill>
                  <a:srgbClr val="073762"/>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02A1E48D-0C34-1E68-5DB9-AD9716DC326D}"/>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862225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7789" y="137742"/>
            <a:ext cx="643356" cy="193323"/>
          </a:xfrm>
          <a:prstGeom prst="rect">
            <a:avLst/>
          </a:prstGeom>
        </p:spPr>
      </p:pic>
      <p:pic>
        <p:nvPicPr>
          <p:cNvPr id="19" name="bg object 19"/>
          <p:cNvPicPr/>
          <p:nvPr/>
        </p:nvPicPr>
        <p:blipFill>
          <a:blip r:embed="rId8" cstate="print"/>
          <a:stretch>
            <a:fillRect/>
          </a:stretch>
        </p:blipFill>
        <p:spPr>
          <a:xfrm>
            <a:off x="8325611" y="4751832"/>
            <a:ext cx="504444" cy="249936"/>
          </a:xfrm>
          <a:prstGeom prst="rect">
            <a:avLst/>
          </a:prstGeom>
        </p:spPr>
      </p:pic>
      <p:sp>
        <p:nvSpPr>
          <p:cNvPr id="2" name="Holder 2"/>
          <p:cNvSpPr>
            <a:spLocks noGrp="1"/>
          </p:cNvSpPr>
          <p:nvPr>
            <p:ph type="title"/>
          </p:nvPr>
        </p:nvSpPr>
        <p:spPr>
          <a:xfrm>
            <a:off x="311302" y="216534"/>
            <a:ext cx="7693659" cy="391159"/>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a:xfrm>
            <a:off x="314959" y="2278252"/>
            <a:ext cx="8585835" cy="240220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BF9B4BF6-918A-ED15-E761-3814E0A59CBB}"/>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7045433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140970" y="-204824"/>
            <a:ext cx="8496300" cy="794329"/>
          </a:xfrm>
          <a:prstGeom prst="rect">
            <a:avLst/>
          </a:prstGeom>
          <a:noFill/>
          <a:ln>
            <a:noFill/>
          </a:ln>
        </p:spPr>
        <p:txBody>
          <a:bodyPr spcFirstLastPara="1" wrap="square" lIns="0" tIns="45700" rIns="91425" bIns="0" anchor="b" anchorCtr="0">
            <a:noAutofit/>
          </a:bodyPr>
          <a:lstStyle>
            <a:lvl1pPr marR="0" lvl="0" algn="l" rtl="0">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323850" y="1248966"/>
            <a:ext cx="8496300" cy="3173016"/>
          </a:xfrm>
          <a:prstGeom prst="rect">
            <a:avLst/>
          </a:prstGeom>
          <a:noFill/>
          <a:ln>
            <a:noFill/>
          </a:ln>
        </p:spPr>
        <p:txBody>
          <a:bodyPr spcFirstLastPara="1" wrap="square" lIns="0" tIns="0" rIns="91425" bIns="45700" anchor="t" anchorCtr="0">
            <a:noAutofit/>
          </a:bodyPr>
          <a:lstStyle>
            <a:lvl1pPr marL="457200" marR="0" lvl="0" indent="-330200" algn="l" rtl="0">
              <a:lnSpc>
                <a:spcPct val="100000"/>
              </a:lnSpc>
              <a:spcBef>
                <a:spcPts val="1200"/>
              </a:spcBef>
              <a:spcAft>
                <a:spcPts val="0"/>
              </a:spcAft>
              <a:buClr>
                <a:srgbClr val="FF9900"/>
              </a:buClr>
              <a:buSzPts val="1600"/>
              <a:buFont typeface="Arial"/>
              <a:buChar char="•"/>
              <a:defRPr sz="1600" b="0" i="0" u="none" strike="noStrike" cap="none">
                <a:solidFill>
                  <a:schemeClr val="accent1"/>
                </a:solidFill>
                <a:latin typeface="Arial"/>
                <a:ea typeface="Arial"/>
                <a:cs typeface="Arial"/>
                <a:sym typeface="Arial"/>
              </a:defRPr>
            </a:lvl1pPr>
            <a:lvl2pPr marL="914400" marR="0" lvl="1" indent="-317500" algn="l" rtl="0">
              <a:lnSpc>
                <a:spcPct val="100000"/>
              </a:lnSpc>
              <a:spcBef>
                <a:spcPts val="300"/>
              </a:spcBef>
              <a:spcAft>
                <a:spcPts val="0"/>
              </a:spcAft>
              <a:buClr>
                <a:srgbClr val="FF9900"/>
              </a:buClr>
              <a:buSzPts val="1400"/>
              <a:buFont typeface="Arial"/>
              <a:buChar char="–"/>
              <a:defRPr sz="1400" b="0" i="0" u="none" strike="noStrike" cap="none">
                <a:solidFill>
                  <a:schemeClr val="accent1"/>
                </a:solidFill>
                <a:latin typeface="Arial"/>
                <a:ea typeface="Arial"/>
                <a:cs typeface="Arial"/>
                <a:sym typeface="Arial"/>
              </a:defRPr>
            </a:lvl2pPr>
            <a:lvl3pPr marL="1371600" marR="0" lvl="2" indent="-304800" algn="l" rtl="0">
              <a:lnSpc>
                <a:spcPct val="100000"/>
              </a:lnSpc>
              <a:spcBef>
                <a:spcPts val="300"/>
              </a:spcBef>
              <a:spcAft>
                <a:spcPts val="0"/>
              </a:spcAft>
              <a:buClr>
                <a:srgbClr val="FF9900"/>
              </a:buClr>
              <a:buSzPts val="1200"/>
              <a:buFont typeface="Arial"/>
              <a:buChar char="•"/>
              <a:defRPr sz="1200" b="0" i="0" u="none" strike="noStrike" cap="none">
                <a:solidFill>
                  <a:schemeClr val="accent1"/>
                </a:solidFill>
                <a:latin typeface="Arial"/>
                <a:ea typeface="Arial"/>
                <a:cs typeface="Arial"/>
                <a:sym typeface="Arial"/>
              </a:defRPr>
            </a:lvl3pPr>
            <a:lvl4pPr marL="1828800" marR="0" lvl="3" indent="-292100" algn="l" rtl="0">
              <a:lnSpc>
                <a:spcPct val="100000"/>
              </a:lnSpc>
              <a:spcBef>
                <a:spcPts val="300"/>
              </a:spcBef>
              <a:spcAft>
                <a:spcPts val="0"/>
              </a:spcAft>
              <a:buClr>
                <a:srgbClr val="FF9900"/>
              </a:buClr>
              <a:buSzPts val="1000"/>
              <a:buFont typeface="Arial"/>
              <a:buChar char="–"/>
              <a:defRPr sz="1000" b="0" i="0" u="none" strike="noStrike" cap="none">
                <a:solidFill>
                  <a:schemeClr val="accent1"/>
                </a:solidFill>
                <a:latin typeface="Arial"/>
                <a:ea typeface="Arial"/>
                <a:cs typeface="Arial"/>
                <a:sym typeface="Arial"/>
              </a:defRPr>
            </a:lvl4pPr>
            <a:lvl5pPr marL="2286000" marR="0" lvl="4" indent="-279400" algn="l" rtl="0">
              <a:lnSpc>
                <a:spcPct val="100000"/>
              </a:lnSpc>
              <a:spcBef>
                <a:spcPts val="300"/>
              </a:spcBef>
              <a:spcAft>
                <a:spcPts val="0"/>
              </a:spcAft>
              <a:buClr>
                <a:srgbClr val="FF9900"/>
              </a:buClr>
              <a:buSzPts val="800"/>
              <a:buFont typeface="Arial"/>
              <a:buChar char="»"/>
              <a:defRPr sz="800" b="0" i="0" u="none" strike="noStrike" cap="none">
                <a:solidFill>
                  <a:schemeClr val="accen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 name="Google Shape;12;p12"/>
          <p:cNvSpPr/>
          <p:nvPr/>
        </p:nvSpPr>
        <p:spPr>
          <a:xfrm>
            <a:off x="0" y="690529"/>
            <a:ext cx="9144000" cy="45719"/>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12"/>
          <p:cNvSpPr/>
          <p:nvPr/>
        </p:nvSpPr>
        <p:spPr>
          <a:xfrm>
            <a:off x="0" y="756219"/>
            <a:ext cx="9144000" cy="4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 name="bg object 17">
            <a:extLst>
              <a:ext uri="{FF2B5EF4-FFF2-40B4-BE49-F238E27FC236}">
                <a16:creationId xmlns:a16="http://schemas.microsoft.com/office/drawing/2014/main" id="{D0951571-334E-F219-43ED-8D605E2CFB8A}"/>
              </a:ext>
            </a:extLst>
          </p:cNvPr>
          <p:cNvPicPr/>
          <p:nvPr userDrawn="1"/>
        </p:nvPicPr>
        <p:blipFill>
          <a:blip r:embed="rId12" cstate="print">
            <a:alphaModFix amt="10000"/>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156401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guide id="3" orient="horz" pos="787">
          <p15:clr>
            <a:srgbClr val="F26B43"/>
          </p15:clr>
        </p15:guide>
        <p15:guide id="4" pos="2880">
          <p15:clr>
            <a:srgbClr val="F26B43"/>
          </p15:clr>
        </p15:guide>
        <p15:guide id="5" pos="55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90372"/>
            <a:ext cx="9144000" cy="4572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FF9900"/>
          </a:solidFill>
        </p:spPr>
        <p:txBody>
          <a:bodyPr wrap="square" lIns="0" tIns="0" rIns="0" bIns="0" rtlCol="0"/>
          <a:lstStyle/>
          <a:p>
            <a:endParaRPr/>
          </a:p>
        </p:txBody>
      </p:sp>
      <p:sp>
        <p:nvSpPr>
          <p:cNvPr id="17" name="bg object 17"/>
          <p:cNvSpPr/>
          <p:nvPr/>
        </p:nvSpPr>
        <p:spPr>
          <a:xfrm>
            <a:off x="0" y="756666"/>
            <a:ext cx="9144000" cy="4572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7332" y="134945"/>
            <a:ext cx="643393" cy="197489"/>
          </a:xfrm>
          <a:prstGeom prst="rect">
            <a:avLst/>
          </a:prstGeom>
        </p:spPr>
      </p:pic>
      <p:pic>
        <p:nvPicPr>
          <p:cNvPr id="19" name="bg object 19"/>
          <p:cNvPicPr/>
          <p:nvPr/>
        </p:nvPicPr>
        <p:blipFill>
          <a:blip r:embed="rId8" cstate="print"/>
          <a:stretch>
            <a:fillRect/>
          </a:stretch>
        </p:blipFill>
        <p:spPr>
          <a:xfrm>
            <a:off x="8325613" y="4752593"/>
            <a:ext cx="504062" cy="250317"/>
          </a:xfrm>
          <a:prstGeom prst="rect">
            <a:avLst/>
          </a:prstGeom>
        </p:spPr>
      </p:pic>
      <p:sp>
        <p:nvSpPr>
          <p:cNvPr id="2" name="Holder 2"/>
          <p:cNvSpPr>
            <a:spLocks noGrp="1"/>
          </p:cNvSpPr>
          <p:nvPr>
            <p:ph type="title"/>
          </p:nvPr>
        </p:nvSpPr>
        <p:spPr>
          <a:xfrm>
            <a:off x="219075" y="52864"/>
            <a:ext cx="8386705" cy="369332"/>
          </a:xfrm>
          <a:prstGeom prst="rect">
            <a:avLst/>
          </a:prstGeom>
        </p:spPr>
        <p:txBody>
          <a:bodyPr wrap="square" lIns="0" tIns="0" rIns="0" bIns="0">
            <a:spAutoFit/>
          </a:bodyPr>
          <a:lstStyle>
            <a:lvl1pPr>
              <a:defRPr sz="2400" b="1" i="0">
                <a:solidFill>
                  <a:srgbClr val="073762"/>
                </a:solidFill>
                <a:latin typeface="Arial"/>
                <a:cs typeface="Arial"/>
              </a:defRPr>
            </a:lvl1pPr>
          </a:lstStyle>
          <a:p>
            <a:endParaRPr/>
          </a:p>
        </p:txBody>
      </p:sp>
      <p:sp>
        <p:nvSpPr>
          <p:cNvPr id="3" name="Holder 3"/>
          <p:cNvSpPr>
            <a:spLocks noGrp="1"/>
          </p:cNvSpPr>
          <p:nvPr>
            <p:ph type="body" idx="1"/>
          </p:nvPr>
        </p:nvSpPr>
        <p:spPr>
          <a:xfrm>
            <a:off x="4538663" y="1964340"/>
            <a:ext cx="453151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E26BA7F2-C841-CA22-D45B-CBB5A9091F99}"/>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9076684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66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582168"/>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183900" y="137287"/>
            <a:ext cx="647555" cy="194690"/>
          </a:xfrm>
          <a:prstGeom prst="rect">
            <a:avLst/>
          </a:prstGeom>
        </p:spPr>
      </p:pic>
      <p:pic>
        <p:nvPicPr>
          <p:cNvPr id="19" name="bg object 19"/>
          <p:cNvPicPr/>
          <p:nvPr/>
        </p:nvPicPr>
        <p:blipFill>
          <a:blip r:embed="rId8" cstate="print"/>
          <a:stretch>
            <a:fillRect/>
          </a:stretch>
        </p:blipFill>
        <p:spPr>
          <a:xfrm>
            <a:off x="8325611" y="4751832"/>
            <a:ext cx="504444" cy="249936"/>
          </a:xfrm>
          <a:prstGeom prst="rect">
            <a:avLst/>
          </a:prstGeom>
        </p:spPr>
      </p:pic>
      <p:sp>
        <p:nvSpPr>
          <p:cNvPr id="2" name="Holder 2"/>
          <p:cNvSpPr>
            <a:spLocks noGrp="1"/>
          </p:cNvSpPr>
          <p:nvPr>
            <p:ph type="title"/>
          </p:nvPr>
        </p:nvSpPr>
        <p:spPr>
          <a:xfrm>
            <a:off x="154939" y="5334"/>
            <a:ext cx="7684770" cy="525525"/>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a:xfrm>
            <a:off x="264363" y="920192"/>
            <a:ext cx="8321675" cy="2962275"/>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9E41DE0E-159D-D7E1-D501-1093C1F32EE3}"/>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85640339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66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582168"/>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325611" y="4751832"/>
            <a:ext cx="504444" cy="249936"/>
          </a:xfrm>
          <a:prstGeom prst="rect">
            <a:avLst/>
          </a:prstGeom>
        </p:spPr>
      </p:pic>
      <p:pic>
        <p:nvPicPr>
          <p:cNvPr id="19" name="bg object 19"/>
          <p:cNvPicPr/>
          <p:nvPr/>
        </p:nvPicPr>
        <p:blipFill>
          <a:blip r:embed="rId8" cstate="print"/>
          <a:stretch>
            <a:fillRect/>
          </a:stretch>
        </p:blipFill>
        <p:spPr>
          <a:xfrm>
            <a:off x="8183900" y="137287"/>
            <a:ext cx="647555" cy="194690"/>
          </a:xfrm>
          <a:prstGeom prst="rect">
            <a:avLst/>
          </a:prstGeom>
        </p:spPr>
      </p:pic>
      <p:sp>
        <p:nvSpPr>
          <p:cNvPr id="2" name="Holder 2"/>
          <p:cNvSpPr>
            <a:spLocks noGrp="1"/>
          </p:cNvSpPr>
          <p:nvPr>
            <p:ph type="title"/>
          </p:nvPr>
        </p:nvSpPr>
        <p:spPr>
          <a:xfrm>
            <a:off x="141122" y="6223"/>
            <a:ext cx="7167880" cy="513968"/>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a:xfrm>
            <a:off x="311302" y="880109"/>
            <a:ext cx="8322945" cy="3310890"/>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2075E6E8-99E2-F3F7-1A4B-8980297FEC79}"/>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83462939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166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endParaRPr/>
          </a:p>
        </p:txBody>
      </p:sp>
      <p:sp>
        <p:nvSpPr>
          <p:cNvPr id="17" name="bg object 17"/>
          <p:cNvSpPr/>
          <p:nvPr/>
        </p:nvSpPr>
        <p:spPr>
          <a:xfrm>
            <a:off x="0" y="582168"/>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8325611" y="4751832"/>
            <a:ext cx="504444" cy="249936"/>
          </a:xfrm>
          <a:prstGeom prst="rect">
            <a:avLst/>
          </a:prstGeom>
        </p:spPr>
      </p:pic>
      <p:pic>
        <p:nvPicPr>
          <p:cNvPr id="19" name="bg object 19"/>
          <p:cNvPicPr/>
          <p:nvPr/>
        </p:nvPicPr>
        <p:blipFill>
          <a:blip r:embed="rId8" cstate="print"/>
          <a:stretch>
            <a:fillRect/>
          </a:stretch>
        </p:blipFill>
        <p:spPr>
          <a:xfrm>
            <a:off x="8183900" y="137287"/>
            <a:ext cx="647555" cy="194690"/>
          </a:xfrm>
          <a:prstGeom prst="rect">
            <a:avLst/>
          </a:prstGeom>
        </p:spPr>
      </p:pic>
      <p:sp>
        <p:nvSpPr>
          <p:cNvPr id="2" name="Holder 2"/>
          <p:cNvSpPr>
            <a:spLocks noGrp="1"/>
          </p:cNvSpPr>
          <p:nvPr>
            <p:ph type="title"/>
          </p:nvPr>
        </p:nvSpPr>
        <p:spPr>
          <a:xfrm>
            <a:off x="154939" y="139699"/>
            <a:ext cx="6979920" cy="380492"/>
          </a:xfrm>
          <a:prstGeom prst="rect">
            <a:avLst/>
          </a:prstGeom>
        </p:spPr>
        <p:txBody>
          <a:bodyPr wrap="square" lIns="0" tIns="0" rIns="0" bIns="0">
            <a:spAutoFit/>
          </a:bodyPr>
          <a:lstStyle>
            <a:lvl1pPr>
              <a:defRPr sz="1600" b="1" i="0">
                <a:solidFill>
                  <a:srgbClr val="073762"/>
                </a:solidFill>
                <a:latin typeface="Arial"/>
                <a:cs typeface="Arial"/>
              </a:defRPr>
            </a:lvl1pPr>
          </a:lstStyle>
          <a:p>
            <a:endParaRPr/>
          </a:p>
        </p:txBody>
      </p:sp>
      <p:sp>
        <p:nvSpPr>
          <p:cNvPr id="3" name="Holder 3"/>
          <p:cNvSpPr>
            <a:spLocks noGrp="1"/>
          </p:cNvSpPr>
          <p:nvPr>
            <p:ph type="body" idx="1"/>
          </p:nvPr>
        </p:nvSpPr>
        <p:spPr>
          <a:xfrm>
            <a:off x="389636" y="966292"/>
            <a:ext cx="8228330" cy="2176780"/>
          </a:xfrm>
          <a:prstGeom prst="rect">
            <a:avLst/>
          </a:prstGeom>
        </p:spPr>
        <p:txBody>
          <a:bodyPr wrap="square" lIns="0" tIns="0" rIns="0" bIns="0">
            <a:spAutoFit/>
          </a:bodyPr>
          <a:lstStyle>
            <a:lvl1pPr>
              <a:defRPr sz="1400" b="1" i="0">
                <a:solidFill>
                  <a:srgbClr val="073762"/>
                </a:solidFill>
                <a:latin typeface="Arial"/>
                <a:cs typeface="Arial"/>
              </a:defRPr>
            </a:lvl1pPr>
          </a:lstStyle>
          <a:p>
            <a:endParaRPr/>
          </a:p>
        </p:txBody>
      </p:sp>
      <p:sp>
        <p:nvSpPr>
          <p:cNvPr id="4" name="Holder 4"/>
          <p:cNvSpPr>
            <a:spLocks noGrp="1"/>
          </p:cNvSpPr>
          <p:nvPr>
            <p:ph type="ftr" sz="quarter" idx="5"/>
          </p:nvPr>
        </p:nvSpPr>
        <p:spPr>
          <a:xfrm>
            <a:off x="3108960" y="4783455"/>
            <a:ext cx="2926080" cy="2571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571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6583680" y="4783455"/>
            <a:ext cx="2103120" cy="2571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bg object 17">
            <a:extLst>
              <a:ext uri="{FF2B5EF4-FFF2-40B4-BE49-F238E27FC236}">
                <a16:creationId xmlns:a16="http://schemas.microsoft.com/office/drawing/2014/main" id="{B52EBD44-1BB3-9A71-D924-9312C032CF2F}"/>
              </a:ext>
            </a:extLst>
          </p:cNvPr>
          <p:cNvPicPr/>
          <p:nvPr userDrawn="1"/>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87442224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126.xml"/><Relationship Id="rId18" Type="http://schemas.openxmlformats.org/officeDocument/2006/relationships/slide" Target="slide161.xml"/><Relationship Id="rId26" Type="http://schemas.openxmlformats.org/officeDocument/2006/relationships/slide" Target="slide228.xml"/><Relationship Id="rId3" Type="http://schemas.microsoft.com/office/2007/relationships/hdphoto" Target="../media/hdphoto1.wdp"/><Relationship Id="rId21" Type="http://schemas.openxmlformats.org/officeDocument/2006/relationships/slide" Target="slide184.xml"/><Relationship Id="rId7" Type="http://schemas.openxmlformats.org/officeDocument/2006/relationships/slide" Target="slide46.xml"/><Relationship Id="rId12" Type="http://schemas.openxmlformats.org/officeDocument/2006/relationships/slide" Target="slide112.xml"/><Relationship Id="rId17" Type="http://schemas.openxmlformats.org/officeDocument/2006/relationships/slide" Target="slide156.xml"/><Relationship Id="rId25" Type="http://schemas.openxmlformats.org/officeDocument/2006/relationships/slide" Target="slide213.xml"/><Relationship Id="rId2" Type="http://schemas.openxmlformats.org/officeDocument/2006/relationships/image" Target="../media/image3.png"/><Relationship Id="rId16" Type="http://schemas.openxmlformats.org/officeDocument/2006/relationships/slide" Target="slide150.xml"/><Relationship Id="rId20" Type="http://schemas.openxmlformats.org/officeDocument/2006/relationships/slide" Target="slide179.xml"/><Relationship Id="rId29" Type="http://schemas.openxmlformats.org/officeDocument/2006/relationships/slide" Target="slide253.xml"/><Relationship Id="rId1" Type="http://schemas.openxmlformats.org/officeDocument/2006/relationships/slideLayout" Target="../slideLayouts/slideLayout12.xml"/><Relationship Id="rId6" Type="http://schemas.openxmlformats.org/officeDocument/2006/relationships/slide" Target="slide25.xml"/><Relationship Id="rId11" Type="http://schemas.openxmlformats.org/officeDocument/2006/relationships/slide" Target="slide102.xml"/><Relationship Id="rId24" Type="http://schemas.openxmlformats.org/officeDocument/2006/relationships/slide" Target="slide203.xml"/><Relationship Id="rId5" Type="http://schemas.openxmlformats.org/officeDocument/2006/relationships/slide" Target="slide15.xml"/><Relationship Id="rId15" Type="http://schemas.openxmlformats.org/officeDocument/2006/relationships/slide" Target="slide143.xml"/><Relationship Id="rId23" Type="http://schemas.openxmlformats.org/officeDocument/2006/relationships/slide" Target="slide196.xml"/><Relationship Id="rId28" Type="http://schemas.openxmlformats.org/officeDocument/2006/relationships/slide" Target="slide243.xml"/><Relationship Id="rId10" Type="http://schemas.openxmlformats.org/officeDocument/2006/relationships/slide" Target="slide83.xml"/><Relationship Id="rId19" Type="http://schemas.openxmlformats.org/officeDocument/2006/relationships/slide" Target="slide171.xml"/><Relationship Id="rId31" Type="http://schemas.openxmlformats.org/officeDocument/2006/relationships/slide" Target="slide283.xml"/><Relationship Id="rId4" Type="http://schemas.openxmlformats.org/officeDocument/2006/relationships/slide" Target="slide2.xml"/><Relationship Id="rId9" Type="http://schemas.openxmlformats.org/officeDocument/2006/relationships/slide" Target="slide71.xml"/><Relationship Id="rId14" Type="http://schemas.openxmlformats.org/officeDocument/2006/relationships/slide" Target="slide139.xml"/><Relationship Id="rId22" Type="http://schemas.openxmlformats.org/officeDocument/2006/relationships/slide" Target="slide191.xml"/><Relationship Id="rId27" Type="http://schemas.openxmlformats.org/officeDocument/2006/relationships/slide" Target="slide234.xml"/><Relationship Id="rId30" Type="http://schemas.openxmlformats.org/officeDocument/2006/relationships/slide" Target="slide27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00.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80.jp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7.xml"/><Relationship Id="rId4" Type="http://schemas.openxmlformats.org/officeDocument/2006/relationships/image" Target="../media/image34.svg"/></Relationships>
</file>

<file path=ppt/slides/_rels/slide10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1.png"/><Relationship Id="rId1" Type="http://schemas.openxmlformats.org/officeDocument/2006/relationships/slideLayout" Target="../slideLayouts/slideLayout45.xml"/><Relationship Id="rId5" Type="http://schemas.openxmlformats.org/officeDocument/2006/relationships/image" Target="../media/image34.svg"/><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2.xml"/><Relationship Id="rId4" Type="http://schemas.openxmlformats.org/officeDocument/2006/relationships/image" Target="../media/image34.svg"/></Relationships>
</file>

<file path=ppt/slides/_rels/slide10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8.jpg"/><Relationship Id="rId1" Type="http://schemas.openxmlformats.org/officeDocument/2006/relationships/slideLayout" Target="../slideLayouts/slideLayout4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2.xml"/><Relationship Id="rId4" Type="http://schemas.openxmlformats.org/officeDocument/2006/relationships/image" Target="../media/image34.svg"/></Relationships>
</file>

<file path=ppt/slides/_rels/slide10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2.xml"/><Relationship Id="rId4" Type="http://schemas.openxmlformats.org/officeDocument/2006/relationships/image" Target="../media/image34.svg"/></Relationships>
</file>

<file path=ppt/slides/_rels/slide10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4.jpg"/><Relationship Id="rId7" Type="http://schemas.openxmlformats.org/officeDocument/2006/relationships/slide" Target="slide1.xml"/><Relationship Id="rId2" Type="http://schemas.openxmlformats.org/officeDocument/2006/relationships/image" Target="../media/image183.jpg"/><Relationship Id="rId1" Type="http://schemas.openxmlformats.org/officeDocument/2006/relationships/slideLayout" Target="../slideLayouts/slideLayout42.xml"/><Relationship Id="rId6" Type="http://schemas.openxmlformats.org/officeDocument/2006/relationships/image" Target="../media/image187.png"/><Relationship Id="rId11" Type="http://schemas.microsoft.com/office/2007/relationships/hdphoto" Target="../media/hdphoto1.wdp"/><Relationship Id="rId5" Type="http://schemas.openxmlformats.org/officeDocument/2006/relationships/image" Target="../media/image186.png"/><Relationship Id="rId10" Type="http://schemas.openxmlformats.org/officeDocument/2006/relationships/image" Target="../media/image3.png"/><Relationship Id="rId4" Type="http://schemas.openxmlformats.org/officeDocument/2006/relationships/image" Target="../media/image185.jpg"/><Relationship Id="rId9" Type="http://schemas.openxmlformats.org/officeDocument/2006/relationships/image" Target="../media/image34.svg"/></Relationships>
</file>

<file path=ppt/slides/_rels/slide10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88.jpg"/><Relationship Id="rId1" Type="http://schemas.openxmlformats.org/officeDocument/2006/relationships/slideLayout" Target="../slideLayouts/slideLayout4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0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0.jpg"/><Relationship Id="rId7" Type="http://schemas.openxmlformats.org/officeDocument/2006/relationships/image" Target="../media/image3.png"/><Relationship Id="rId2" Type="http://schemas.openxmlformats.org/officeDocument/2006/relationships/image" Target="../media/image189.jpg"/><Relationship Id="rId1" Type="http://schemas.openxmlformats.org/officeDocument/2006/relationships/slideLayout" Target="../slideLayouts/slideLayout4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2.xml"/><Relationship Id="rId4" Type="http://schemas.openxmlformats.org/officeDocument/2006/relationships/image" Target="../media/image34.svg"/></Relationships>
</file>

<file path=ppt/slides/_rels/slide11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78.jpg"/><Relationship Id="rId1" Type="http://schemas.openxmlformats.org/officeDocument/2006/relationships/slideLayout" Target="../slideLayouts/slideLayout4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2.png"/><Relationship Id="rId1" Type="http://schemas.openxmlformats.org/officeDocument/2006/relationships/slideLayout" Target="../slideLayouts/slideLayout50.xml"/><Relationship Id="rId5" Type="http://schemas.openxmlformats.org/officeDocument/2006/relationships/image" Target="../media/image34.svg"/><Relationship Id="rId4" Type="http://schemas.openxmlformats.org/officeDocument/2006/relationships/image" Target="../media/image33.png"/></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7.xml"/><Relationship Id="rId4" Type="http://schemas.openxmlformats.org/officeDocument/2006/relationships/image" Target="../media/image34.svg"/></Relationships>
</file>

<file path=ppt/slides/_rels/slide114.xml.rels><?xml version="1.0" encoding="UTF-8" standalone="yes"?>
<Relationships xmlns="http://schemas.openxmlformats.org/package/2006/relationships"><Relationship Id="rId13" Type="http://schemas.openxmlformats.org/officeDocument/2006/relationships/image" Target="../media/image204.png"/><Relationship Id="rId18" Type="http://schemas.openxmlformats.org/officeDocument/2006/relationships/image" Target="../media/image209.png"/><Relationship Id="rId26" Type="http://schemas.openxmlformats.org/officeDocument/2006/relationships/image" Target="../media/image217.png"/><Relationship Id="rId3" Type="http://schemas.openxmlformats.org/officeDocument/2006/relationships/image" Target="../media/image194.png"/><Relationship Id="rId21" Type="http://schemas.openxmlformats.org/officeDocument/2006/relationships/image" Target="../media/image212.png"/><Relationship Id="rId34" Type="http://schemas.openxmlformats.org/officeDocument/2006/relationships/image" Target="../media/image34.svg"/><Relationship Id="rId7" Type="http://schemas.openxmlformats.org/officeDocument/2006/relationships/image" Target="../media/image198.png"/><Relationship Id="rId12" Type="http://schemas.openxmlformats.org/officeDocument/2006/relationships/image" Target="../media/image203.png"/><Relationship Id="rId17" Type="http://schemas.openxmlformats.org/officeDocument/2006/relationships/image" Target="../media/image208.png"/><Relationship Id="rId25" Type="http://schemas.openxmlformats.org/officeDocument/2006/relationships/image" Target="../media/image216.png"/><Relationship Id="rId33" Type="http://schemas.openxmlformats.org/officeDocument/2006/relationships/image" Target="../media/image33.png"/><Relationship Id="rId2" Type="http://schemas.openxmlformats.org/officeDocument/2006/relationships/image" Target="../media/image193.png"/><Relationship Id="rId16" Type="http://schemas.openxmlformats.org/officeDocument/2006/relationships/image" Target="../media/image207.png"/><Relationship Id="rId20" Type="http://schemas.openxmlformats.org/officeDocument/2006/relationships/image" Target="../media/image211.png"/><Relationship Id="rId29" Type="http://schemas.openxmlformats.org/officeDocument/2006/relationships/image" Target="../media/image220.png"/><Relationship Id="rId1" Type="http://schemas.openxmlformats.org/officeDocument/2006/relationships/slideLayout" Target="../slideLayouts/slideLayout47.xml"/><Relationship Id="rId6" Type="http://schemas.openxmlformats.org/officeDocument/2006/relationships/image" Target="../media/image197.png"/><Relationship Id="rId11" Type="http://schemas.openxmlformats.org/officeDocument/2006/relationships/image" Target="../media/image202.png"/><Relationship Id="rId24" Type="http://schemas.openxmlformats.org/officeDocument/2006/relationships/image" Target="../media/image215.png"/><Relationship Id="rId32" Type="http://schemas.openxmlformats.org/officeDocument/2006/relationships/slide" Target="slide1.xml"/><Relationship Id="rId5" Type="http://schemas.openxmlformats.org/officeDocument/2006/relationships/image" Target="../media/image196.png"/><Relationship Id="rId15" Type="http://schemas.openxmlformats.org/officeDocument/2006/relationships/image" Target="../media/image206.png"/><Relationship Id="rId23" Type="http://schemas.openxmlformats.org/officeDocument/2006/relationships/image" Target="../media/image214.png"/><Relationship Id="rId28" Type="http://schemas.openxmlformats.org/officeDocument/2006/relationships/image" Target="../media/image219.png"/><Relationship Id="rId10" Type="http://schemas.openxmlformats.org/officeDocument/2006/relationships/image" Target="../media/image201.png"/><Relationship Id="rId19" Type="http://schemas.openxmlformats.org/officeDocument/2006/relationships/image" Target="../media/image210.png"/><Relationship Id="rId31" Type="http://schemas.openxmlformats.org/officeDocument/2006/relationships/image" Target="../media/image222.pn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png"/><Relationship Id="rId22" Type="http://schemas.openxmlformats.org/officeDocument/2006/relationships/image" Target="../media/image213.png"/><Relationship Id="rId27" Type="http://schemas.openxmlformats.org/officeDocument/2006/relationships/image" Target="../media/image218.png"/><Relationship Id="rId30" Type="http://schemas.openxmlformats.org/officeDocument/2006/relationships/image" Target="../media/image221.png"/><Relationship Id="rId8" Type="http://schemas.openxmlformats.org/officeDocument/2006/relationships/image" Target="../media/image199.png"/></Relationships>
</file>

<file path=ppt/slides/_rels/slide11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47.xml"/><Relationship Id="rId5" Type="http://schemas.microsoft.com/office/2007/relationships/hdphoto" Target="../media/hdphoto1.wdp"/><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5.png"/><Relationship Id="rId1" Type="http://schemas.openxmlformats.org/officeDocument/2006/relationships/slideLayout" Target="../slideLayouts/slideLayout48.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232.png"/></Relationships>
</file>

<file path=ppt/slides/_rels/slide1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4.png"/><Relationship Id="rId7" Type="http://schemas.openxmlformats.org/officeDocument/2006/relationships/image" Target="../media/image3.png"/><Relationship Id="rId2" Type="http://schemas.openxmlformats.org/officeDocument/2006/relationships/image" Target="../media/image233.jpg"/><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6.png"/><Relationship Id="rId7" Type="http://schemas.openxmlformats.org/officeDocument/2006/relationships/image" Target="../media/image3.png"/><Relationship Id="rId2" Type="http://schemas.openxmlformats.org/officeDocument/2006/relationships/image" Target="../media/image235.jpg"/><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6.png"/><Relationship Id="rId7" Type="http://schemas.openxmlformats.org/officeDocument/2006/relationships/image" Target="../media/image3.png"/><Relationship Id="rId2" Type="http://schemas.openxmlformats.org/officeDocument/2006/relationships/image" Target="../media/image237.jpg"/><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4.png"/><Relationship Id="rId7" Type="http://schemas.openxmlformats.org/officeDocument/2006/relationships/image" Target="../media/image3.png"/><Relationship Id="rId2" Type="http://schemas.openxmlformats.org/officeDocument/2006/relationships/image" Target="../media/image238.jpg"/><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0.png"/><Relationship Id="rId7" Type="http://schemas.openxmlformats.org/officeDocument/2006/relationships/image" Target="../media/image3.png"/><Relationship Id="rId2" Type="http://schemas.openxmlformats.org/officeDocument/2006/relationships/image" Target="../media/image239.jpg"/><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42.png"/><Relationship Id="rId7" Type="http://schemas.openxmlformats.org/officeDocument/2006/relationships/image" Target="../media/image33.png"/><Relationship Id="rId2" Type="http://schemas.openxmlformats.org/officeDocument/2006/relationships/image" Target="../media/image241.png"/><Relationship Id="rId1" Type="http://schemas.openxmlformats.org/officeDocument/2006/relationships/slideLayout" Target="../slideLayouts/slideLayout47.xml"/><Relationship Id="rId6" Type="http://schemas.openxmlformats.org/officeDocument/2006/relationships/slide" Target="slide1.xml"/><Relationship Id="rId5" Type="http://schemas.openxmlformats.org/officeDocument/2006/relationships/image" Target="../media/image244.png"/><Relationship Id="rId4" Type="http://schemas.openxmlformats.org/officeDocument/2006/relationships/image" Target="../media/image243.png"/></Relationships>
</file>

<file path=ppt/slides/_rels/slide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47.xml"/><Relationship Id="rId4" Type="http://schemas.openxmlformats.org/officeDocument/2006/relationships/image" Target="../media/image34.svg"/></Relationships>
</file>

<file path=ppt/slides/_rels/slide1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2.png"/><Relationship Id="rId1" Type="http://schemas.openxmlformats.org/officeDocument/2006/relationships/slideLayout" Target="../slideLayouts/slideLayout47.xml"/><Relationship Id="rId5" Type="http://schemas.openxmlformats.org/officeDocument/2006/relationships/image" Target="../media/image34.svg"/><Relationship Id="rId4" Type="http://schemas.openxmlformats.org/officeDocument/2006/relationships/image" Target="../media/image33.png"/></Relationships>
</file>

<file path=ppt/slides/_rels/slide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4.xml"/><Relationship Id="rId4" Type="http://schemas.openxmlformats.org/officeDocument/2006/relationships/image" Target="../media/image34.svg"/></Relationships>
</file>

<file path=ppt/slides/_rels/slide1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5.png"/><Relationship Id="rId1" Type="http://schemas.openxmlformats.org/officeDocument/2006/relationships/slideLayout" Target="../slideLayouts/slideLayout52.xml"/><Relationship Id="rId5" Type="http://schemas.openxmlformats.org/officeDocument/2006/relationships/image" Target="../media/image34.svg"/><Relationship Id="rId4" Type="http://schemas.openxmlformats.org/officeDocument/2006/relationships/image" Target="../media/image33.png"/></Relationships>
</file>

<file path=ppt/slides/_rels/slide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2.xml"/><Relationship Id="rId4" Type="http://schemas.openxmlformats.org/officeDocument/2006/relationships/image" Target="../media/image34.svg"/></Relationships>
</file>

<file path=ppt/slides/_rels/slide129.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46.jpg"/><Relationship Id="rId1" Type="http://schemas.openxmlformats.org/officeDocument/2006/relationships/slideLayout" Target="../slideLayouts/slideLayout5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7.png"/><Relationship Id="rId1" Type="http://schemas.openxmlformats.org/officeDocument/2006/relationships/slideLayout" Target="../slideLayouts/slideLayout52.xml"/><Relationship Id="rId5" Type="http://schemas.openxmlformats.org/officeDocument/2006/relationships/image" Target="../media/image34.svg"/><Relationship Id="rId4" Type="http://schemas.openxmlformats.org/officeDocument/2006/relationships/image" Target="../media/image33.png"/></Relationships>
</file>

<file path=ppt/slides/_rels/slide131.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48.jpg"/><Relationship Id="rId1" Type="http://schemas.openxmlformats.org/officeDocument/2006/relationships/slideLayout" Target="../slideLayouts/slideLayout5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2.xml"/><Relationship Id="rId4" Type="http://schemas.openxmlformats.org/officeDocument/2006/relationships/image" Target="../media/image34.svg"/></Relationships>
</file>

<file path=ppt/slides/_rels/slide13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50.png"/><Relationship Id="rId7" Type="http://schemas.openxmlformats.org/officeDocument/2006/relationships/image" Target="../media/image33.png"/><Relationship Id="rId2" Type="http://schemas.openxmlformats.org/officeDocument/2006/relationships/image" Target="../media/image249.png"/><Relationship Id="rId1" Type="http://schemas.openxmlformats.org/officeDocument/2006/relationships/slideLayout" Target="../slideLayouts/slideLayout52.xml"/><Relationship Id="rId6" Type="http://schemas.openxmlformats.org/officeDocument/2006/relationships/slide" Target="slide1.xml"/><Relationship Id="rId5" Type="http://schemas.openxmlformats.org/officeDocument/2006/relationships/image" Target="../media/image252.png"/><Relationship Id="rId10" Type="http://schemas.microsoft.com/office/2007/relationships/hdphoto" Target="../media/hdphoto1.wdp"/><Relationship Id="rId4" Type="http://schemas.openxmlformats.org/officeDocument/2006/relationships/image" Target="../media/image251.png"/><Relationship Id="rId9"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1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2.xml"/><Relationship Id="rId4" Type="http://schemas.openxmlformats.org/officeDocument/2006/relationships/image" Target="../media/image34.svg"/></Relationships>
</file>

<file path=ppt/slides/_rels/slide1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4.jpg"/><Relationship Id="rId7" Type="http://schemas.openxmlformats.org/officeDocument/2006/relationships/image" Target="../media/image3.png"/><Relationship Id="rId2" Type="http://schemas.openxmlformats.org/officeDocument/2006/relationships/image" Target="../media/image253.jpg"/><Relationship Id="rId1" Type="http://schemas.openxmlformats.org/officeDocument/2006/relationships/slideLayout" Target="../slideLayouts/slideLayout5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6.jpg"/><Relationship Id="rId7" Type="http://schemas.openxmlformats.org/officeDocument/2006/relationships/image" Target="../media/image3.png"/><Relationship Id="rId2" Type="http://schemas.openxmlformats.org/officeDocument/2006/relationships/image" Target="../media/image255.jpg"/><Relationship Id="rId1" Type="http://schemas.openxmlformats.org/officeDocument/2006/relationships/slideLayout" Target="../slideLayouts/slideLayout5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2.xml"/><Relationship Id="rId4" Type="http://schemas.openxmlformats.org/officeDocument/2006/relationships/image" Target="../media/image34.svg"/></Relationships>
</file>

<file path=ppt/slides/_rels/slide1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5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40.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78.jpg"/><Relationship Id="rId1" Type="http://schemas.openxmlformats.org/officeDocument/2006/relationships/slideLayout" Target="../slideLayouts/slideLayout5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41.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57.jpg"/><Relationship Id="rId1" Type="http://schemas.openxmlformats.org/officeDocument/2006/relationships/slideLayout" Target="../slideLayouts/slideLayout60.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1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4.svg"/><Relationship Id="rId2" Type="http://schemas.openxmlformats.org/officeDocument/2006/relationships/image" Target="../media/image25.png"/><Relationship Id="rId1" Type="http://schemas.openxmlformats.org/officeDocument/2006/relationships/slideLayout" Target="../slideLayouts/slideLayout59.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258.jpg"/><Relationship Id="rId9" Type="http://schemas.microsoft.com/office/2007/relationships/hdphoto" Target="../media/hdphoto1.wdp"/></Relationships>
</file>

<file path=ppt/slides/_rels/slide143.xml.rels><?xml version="1.0" encoding="UTF-8" standalone="yes"?>
<Relationships xmlns="http://schemas.openxmlformats.org/package/2006/relationships"><Relationship Id="rId3" Type="http://schemas.openxmlformats.org/officeDocument/2006/relationships/hyperlink" Target="https://www.dovepress.com/characterization-of-patients-in-the-international-severe-asthma-regist-peer-reviewed-fulltext-article-JAA" TargetMode="External"/><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dovepress.com/characterization-of-patients-in-the-international-severe-asthma-regist-peer-reviewed-fulltext-article-JAA" TargetMode="External"/><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59.png"/><Relationship Id="rId9" Type="http://schemas.microsoft.com/office/2007/relationships/hdphoto" Target="../media/hdphoto1.wdp"/></Relationships>
</file>

<file path=ppt/slides/_rels/slide1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dovepress.com/characterization-of-patients-in-the-international-severe-asthma-regist-peer-reviewed-fulltext-article-JAA" TargetMode="External"/><Relationship Id="rId7" Type="http://schemas.openxmlformats.org/officeDocument/2006/relationships/image" Target="../media/image3.png"/><Relationship Id="rId2" Type="http://schemas.openxmlformats.org/officeDocument/2006/relationships/image" Target="../media/image260.png"/><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dovepress.com/characterization-of-patients-in-the-international-severe-asthma-regist-peer-reviewed-fulltext-article-JAA" TargetMode="External"/><Relationship Id="rId7" Type="http://schemas.openxmlformats.org/officeDocument/2006/relationships/image" Target="../media/image32.svg"/><Relationship Id="rId2" Type="http://schemas.openxmlformats.org/officeDocument/2006/relationships/image" Target="../media/image261.png"/><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62.png"/><Relationship Id="rId9" Type="http://schemas.microsoft.com/office/2007/relationships/hdphoto" Target="../media/hdphoto1.wdp"/></Relationships>
</file>

<file path=ppt/slides/_rels/slide1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1.png"/><Relationship Id="rId7" Type="http://schemas.openxmlformats.org/officeDocument/2006/relationships/image" Target="../media/image32.svg"/><Relationship Id="rId2" Type="http://schemas.openxmlformats.org/officeDocument/2006/relationships/hyperlink" Target="https://www.dovepress.com/characterization-of-patients-in-the-international-severe-asthma-regist-peer-reviewed-fulltext-article-JAA" TargetMode="Externa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62.png"/><Relationship Id="rId9" Type="http://schemas.microsoft.com/office/2007/relationships/hdphoto" Target="../media/hdphoto1.wdp"/></Relationships>
</file>

<file path=ppt/slides/_rels/slide1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dovepress.com/characterization-of-patients-in-the-international-severe-asthma-regist-peer-reviewed-fulltext-article-JAA" TargetMode="External"/><Relationship Id="rId7" Type="http://schemas.openxmlformats.org/officeDocument/2006/relationships/image" Target="../media/image32.svg"/><Relationship Id="rId2" Type="http://schemas.openxmlformats.org/officeDocument/2006/relationships/image" Target="../media/image261.png"/><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62.png"/><Relationship Id="rId9" Type="http://schemas.microsoft.com/office/2007/relationships/hdphoto" Target="../media/hdphoto1.wdp"/></Relationships>
</file>

<file path=ppt/slides/_rels/slide1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4.jpeg"/><Relationship Id="rId7" Type="http://schemas.openxmlformats.org/officeDocument/2006/relationships/image" Target="../media/image32.svg"/><Relationship Id="rId2" Type="http://schemas.openxmlformats.org/officeDocument/2006/relationships/image" Target="../media/image263.png"/><Relationship Id="rId1" Type="http://schemas.openxmlformats.org/officeDocument/2006/relationships/slideLayout" Target="../slideLayouts/slideLayout66.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dovepress.com/characterization-of-patients-in-the-international-severe-asthma-regist-peer-reviewed-fulltext-article-JAA" TargetMode="Externa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15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32.svg"/><Relationship Id="rId4" Type="http://schemas.openxmlformats.org/officeDocument/2006/relationships/image" Target="../media/image31.png"/></Relationships>
</file>

<file path=ppt/slides/_rels/slide1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5.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53.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openxmlformats.org/officeDocument/2006/relationships/image" Target="../media/image3.png"/><Relationship Id="rId5" Type="http://schemas.openxmlformats.org/officeDocument/2006/relationships/image" Target="../media/image32.svg"/><Relationship Id="rId4" Type="http://schemas.openxmlformats.org/officeDocument/2006/relationships/image" Target="../media/image31.png"/></Relationships>
</file>

<file path=ppt/slides/_rels/slide154.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3.png"/><Relationship Id="rId5" Type="http://schemas.openxmlformats.org/officeDocument/2006/relationships/image" Target="../media/image32.svg"/><Relationship Id="rId4" Type="http://schemas.openxmlformats.org/officeDocument/2006/relationships/image" Target="../media/image31.png"/></Relationships>
</file>

<file path=ppt/slides/_rels/slide1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6.png"/><Relationship Id="rId7"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269.svg"/><Relationship Id="rId5" Type="http://schemas.openxmlformats.org/officeDocument/2006/relationships/image" Target="../media/image268.png"/><Relationship Id="rId4" Type="http://schemas.openxmlformats.org/officeDocument/2006/relationships/image" Target="../media/image267.svg"/><Relationship Id="rId9" Type="http://schemas.openxmlformats.org/officeDocument/2006/relationships/image" Target="../media/image32.svg"/></Relationships>
</file>

<file path=ppt/slides/_rels/slide156.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70.png"/><Relationship Id="rId7"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69.xml"/><Relationship Id="rId6" Type="http://schemas.openxmlformats.org/officeDocument/2006/relationships/image" Target="../media/image273.png"/><Relationship Id="rId11" Type="http://schemas.microsoft.com/office/2007/relationships/hdphoto" Target="../media/hdphoto1.wdp"/><Relationship Id="rId5" Type="http://schemas.openxmlformats.org/officeDocument/2006/relationships/image" Target="../media/image272.png"/><Relationship Id="rId10" Type="http://schemas.openxmlformats.org/officeDocument/2006/relationships/image" Target="../media/image3.png"/><Relationship Id="rId4" Type="http://schemas.openxmlformats.org/officeDocument/2006/relationships/image" Target="../media/image271.png"/><Relationship Id="rId9" Type="http://schemas.openxmlformats.org/officeDocument/2006/relationships/image" Target="../media/image275.svg"/></Relationships>
</file>

<file path=ppt/slides/_rels/slide157.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69.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15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78.png"/><Relationship Id="rId1" Type="http://schemas.openxmlformats.org/officeDocument/2006/relationships/slideLayout" Target="../slideLayouts/slideLayout69.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159.xml.rels><?xml version="1.0" encoding="UTF-8" standalone="yes"?>
<Relationships xmlns="http://schemas.openxmlformats.org/package/2006/relationships"><Relationship Id="rId8" Type="http://schemas.openxmlformats.org/officeDocument/2006/relationships/image" Target="../media/image283.svg"/><Relationship Id="rId3" Type="http://schemas.openxmlformats.org/officeDocument/2006/relationships/image" Target="../media/image279.png"/><Relationship Id="rId7" Type="http://schemas.openxmlformats.org/officeDocument/2006/relationships/image" Target="../media/image282.pn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281.svg"/><Relationship Id="rId11" Type="http://schemas.openxmlformats.org/officeDocument/2006/relationships/image" Target="../media/image277.svg"/><Relationship Id="rId5" Type="http://schemas.openxmlformats.org/officeDocument/2006/relationships/image" Target="../media/image268.png"/><Relationship Id="rId10" Type="http://schemas.openxmlformats.org/officeDocument/2006/relationships/image" Target="../media/image276.png"/><Relationship Id="rId4" Type="http://schemas.openxmlformats.org/officeDocument/2006/relationships/image" Target="../media/image280.svg"/><Relationship Id="rId9" Type="http://schemas.openxmlformats.org/officeDocument/2006/relationships/slide" Target="slide1.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hyperlink" Target="http://isaregistries.org/" TargetMode="External"/><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284.png"/><Relationship Id="rId7" Type="http://schemas.openxmlformats.org/officeDocument/2006/relationships/image" Target="../media/image275.svg"/><Relationship Id="rId2" Type="http://schemas.openxmlformats.org/officeDocument/2006/relationships/image" Target="../media/image270.png"/><Relationship Id="rId1" Type="http://schemas.openxmlformats.org/officeDocument/2006/relationships/slideLayout" Target="../slideLayouts/slideLayout69.xml"/><Relationship Id="rId6" Type="http://schemas.openxmlformats.org/officeDocument/2006/relationships/image" Target="../media/image274.png"/><Relationship Id="rId5" Type="http://schemas.openxmlformats.org/officeDocument/2006/relationships/slide" Target="slide1.xml"/><Relationship Id="rId4" Type="http://schemas.openxmlformats.org/officeDocument/2006/relationships/image" Target="../media/image285.png"/></Relationships>
</file>

<file path=ppt/slides/_rels/slide161.xml.rels><?xml version="1.0" encoding="UTF-8" standalone="yes"?>
<Relationships xmlns="http://schemas.openxmlformats.org/package/2006/relationships"><Relationship Id="rId3" Type="http://schemas.openxmlformats.org/officeDocument/2006/relationships/hyperlink" Target="https://doi.org/10.1016/j.anai.2023.08.021" TargetMode="External"/><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62.xml.rels><?xml version="1.0" encoding="UTF-8" standalone="yes"?>
<Relationships xmlns="http://schemas.openxmlformats.org/package/2006/relationships"><Relationship Id="rId3" Type="http://schemas.openxmlformats.org/officeDocument/2006/relationships/hyperlink" Target="https://doi.org/10.1016/j.anai.2023.08.021" TargetMode="External"/><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86.png"/></Relationships>
</file>

<file path=ppt/slides/_rels/slide1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doi.org/10.1016/j.anai.2023.08.021" TargetMode="External"/><Relationship Id="rId7" Type="http://schemas.openxmlformats.org/officeDocument/2006/relationships/image" Target="../media/image3.png"/><Relationship Id="rId2" Type="http://schemas.openxmlformats.org/officeDocument/2006/relationships/image" Target="../media/image287.jpe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doi.org/10.1016/j.anai.2023.08.021" TargetMode="External"/><Relationship Id="rId7" Type="http://schemas.openxmlformats.org/officeDocument/2006/relationships/image" Target="../media/image3.png"/><Relationship Id="rId2" Type="http://schemas.openxmlformats.org/officeDocument/2006/relationships/image" Target="../media/image288.pn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6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hyperlink" Target="https://doi.org/10.1016/j.anai.2023.08.021" TargetMode="External"/><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3.png"/></Relationships>
</file>

<file path=ppt/slides/_rels/slide1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doi.org/10.1016/j.anai.2023.08.021" TargetMode="External"/><Relationship Id="rId7" Type="http://schemas.openxmlformats.org/officeDocument/2006/relationships/image" Target="../media/image3.png"/><Relationship Id="rId2" Type="http://schemas.openxmlformats.org/officeDocument/2006/relationships/image" Target="../media/image289.jpe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doi.org/10.1016/j.anai.2023.08.021" TargetMode="External"/><Relationship Id="rId7" Type="http://schemas.openxmlformats.org/officeDocument/2006/relationships/image" Target="../media/image3.png"/><Relationship Id="rId2" Type="http://schemas.openxmlformats.org/officeDocument/2006/relationships/image" Target="../media/image289.jpe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6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hyperlink" Target="https://doi.org/10.1016/j.anai.2023.08.021" TargetMode="External"/><Relationship Id="rId1" Type="http://schemas.openxmlformats.org/officeDocument/2006/relationships/slideLayout" Target="../slideLayouts/slideLayout65.xml"/><Relationship Id="rId6" Type="http://schemas.openxmlformats.org/officeDocument/2006/relationships/image" Target="../media/image3.png"/><Relationship Id="rId5" Type="http://schemas.openxmlformats.org/officeDocument/2006/relationships/image" Target="../media/image32.svg"/><Relationship Id="rId4" Type="http://schemas.openxmlformats.org/officeDocument/2006/relationships/image" Target="../media/image31.png"/></Relationships>
</file>

<file path=ppt/slides/_rels/slide16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0.png"/><Relationship Id="rId7" Type="http://schemas.openxmlformats.org/officeDocument/2006/relationships/slide" Target="slide1.xml"/><Relationship Id="rId2" Type="http://schemas.openxmlformats.org/officeDocument/2006/relationships/hyperlink" Target="https://doi.org/10.1016/j.anai.2023.08.021" TargetMode="External"/><Relationship Id="rId1" Type="http://schemas.openxmlformats.org/officeDocument/2006/relationships/slideLayout" Target="../slideLayouts/slideLayout65.xml"/><Relationship Id="rId6" Type="http://schemas.openxmlformats.org/officeDocument/2006/relationships/image" Target="../media/image293.png"/><Relationship Id="rId11" Type="http://schemas.microsoft.com/office/2007/relationships/hdphoto" Target="../media/hdphoto1.wdp"/><Relationship Id="rId5" Type="http://schemas.openxmlformats.org/officeDocument/2006/relationships/image" Target="../media/image292.png"/><Relationship Id="rId10" Type="http://schemas.openxmlformats.org/officeDocument/2006/relationships/image" Target="../media/image3.png"/><Relationship Id="rId4" Type="http://schemas.openxmlformats.org/officeDocument/2006/relationships/image" Target="../media/image291.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45.png"/><Relationship Id="rId7" Type="http://schemas.openxmlformats.org/officeDocument/2006/relationships/hyperlink" Target="http://isaregistries.org/" TargetMode="External"/><Relationship Id="rId12"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3.png"/><Relationship Id="rId5" Type="http://schemas.openxmlformats.org/officeDocument/2006/relationships/image" Target="../media/image47.png"/><Relationship Id="rId10" Type="http://schemas.openxmlformats.org/officeDocument/2006/relationships/image" Target="../media/image34.svg"/><Relationship Id="rId4" Type="http://schemas.openxmlformats.org/officeDocument/2006/relationships/image" Target="../media/image46.png"/><Relationship Id="rId9" Type="http://schemas.openxmlformats.org/officeDocument/2006/relationships/image" Target="../media/image33.png"/></Relationships>
</file>

<file path=ppt/slides/_rels/slide17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4.jpeg"/><Relationship Id="rId7" Type="http://schemas.openxmlformats.org/officeDocument/2006/relationships/image" Target="../media/image32.svg"/><Relationship Id="rId2" Type="http://schemas.openxmlformats.org/officeDocument/2006/relationships/image" Target="../media/image263.png"/><Relationship Id="rId1" Type="http://schemas.openxmlformats.org/officeDocument/2006/relationships/slideLayout" Target="../slideLayouts/slideLayout65.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doi.org/10.1016/j.anai.2023.08.021" TargetMode="External"/><Relationship Id="rId9" Type="http://schemas.microsoft.com/office/2007/relationships/hdphoto" Target="../media/hdphoto1.wdp"/></Relationships>
</file>

<file path=ppt/slides/_rels/slide1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32.svg"/><Relationship Id="rId4" Type="http://schemas.openxmlformats.org/officeDocument/2006/relationships/image" Target="../media/image31.png"/></Relationships>
</file>

<file path=ppt/slides/_rels/slide17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4.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73.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295.png"/><Relationship Id="rId1" Type="http://schemas.openxmlformats.org/officeDocument/2006/relationships/slideLayout" Target="../slideLayouts/slideLayout65.xml"/><Relationship Id="rId6" Type="http://schemas.openxmlformats.org/officeDocument/2006/relationships/image" Target="../media/image3.png"/><Relationship Id="rId5" Type="http://schemas.openxmlformats.org/officeDocument/2006/relationships/image" Target="../media/image32.svg"/><Relationship Id="rId4" Type="http://schemas.openxmlformats.org/officeDocument/2006/relationships/image" Target="../media/image31.png"/></Relationships>
</file>

<file path=ppt/slides/_rels/slide17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7.png"/><Relationship Id="rId7" Type="http://schemas.openxmlformats.org/officeDocument/2006/relationships/image" Target="../media/image32.svg"/><Relationship Id="rId2" Type="http://schemas.openxmlformats.org/officeDocument/2006/relationships/image" Target="../media/image296.png"/><Relationship Id="rId1" Type="http://schemas.openxmlformats.org/officeDocument/2006/relationships/slideLayout" Target="../slideLayouts/slideLayout65.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98.svg"/><Relationship Id="rId9" Type="http://schemas.microsoft.com/office/2007/relationships/hdphoto" Target="../media/hdphoto1.wdp"/></Relationships>
</file>

<file path=ppt/slides/_rels/slide1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0.svg"/><Relationship Id="rId7" Type="http://schemas.openxmlformats.org/officeDocument/2006/relationships/image" Target="../media/image3.png"/><Relationship Id="rId2" Type="http://schemas.openxmlformats.org/officeDocument/2006/relationships/image" Target="../media/image299.pn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7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02.svg"/><Relationship Id="rId7" Type="http://schemas.openxmlformats.org/officeDocument/2006/relationships/image" Target="../media/image31.png"/><Relationship Id="rId2" Type="http://schemas.openxmlformats.org/officeDocument/2006/relationships/image" Target="../media/image301.png"/><Relationship Id="rId1" Type="http://schemas.openxmlformats.org/officeDocument/2006/relationships/slideLayout" Target="../slideLayouts/slideLayout65.xml"/><Relationship Id="rId6" Type="http://schemas.openxmlformats.org/officeDocument/2006/relationships/slide" Target="slide1.xml"/><Relationship Id="rId5" Type="http://schemas.openxmlformats.org/officeDocument/2006/relationships/image" Target="../media/image298.svg"/><Relationship Id="rId10" Type="http://schemas.microsoft.com/office/2007/relationships/hdphoto" Target="../media/hdphoto1.wdp"/><Relationship Id="rId4" Type="http://schemas.openxmlformats.org/officeDocument/2006/relationships/image" Target="../media/image297.png"/><Relationship Id="rId9" Type="http://schemas.openxmlformats.org/officeDocument/2006/relationships/image" Target="../media/image3.png"/></Relationships>
</file>

<file path=ppt/slides/_rels/slide17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4.svg"/><Relationship Id="rId7" Type="http://schemas.openxmlformats.org/officeDocument/2006/relationships/image" Target="../media/image3.png"/><Relationship Id="rId2" Type="http://schemas.openxmlformats.org/officeDocument/2006/relationships/image" Target="../media/image303.png"/><Relationship Id="rId1" Type="http://schemas.openxmlformats.org/officeDocument/2006/relationships/slideLayout" Target="../slideLayouts/slideLayout6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78.xml.rels><?xml version="1.0" encoding="UTF-8" standalone="yes"?>
<Relationships xmlns="http://schemas.openxmlformats.org/package/2006/relationships"><Relationship Id="rId8" Type="http://schemas.openxmlformats.org/officeDocument/2006/relationships/image" Target="../media/image310.jpeg"/><Relationship Id="rId13" Type="http://schemas.openxmlformats.org/officeDocument/2006/relationships/image" Target="../media/image313.jpeg"/><Relationship Id="rId18" Type="http://schemas.openxmlformats.org/officeDocument/2006/relationships/image" Target="../media/image3.png"/><Relationship Id="rId3" Type="http://schemas.openxmlformats.org/officeDocument/2006/relationships/image" Target="../media/image305.png"/><Relationship Id="rId7" Type="http://schemas.openxmlformats.org/officeDocument/2006/relationships/image" Target="../media/image309.jpeg"/><Relationship Id="rId12" Type="http://schemas.openxmlformats.org/officeDocument/2006/relationships/image" Target="../media/image312.png"/><Relationship Id="rId17" Type="http://schemas.openxmlformats.org/officeDocument/2006/relationships/image" Target="../media/image32.svg"/><Relationship Id="rId2" Type="http://schemas.openxmlformats.org/officeDocument/2006/relationships/image" Target="../media/image278.png"/><Relationship Id="rId16" Type="http://schemas.openxmlformats.org/officeDocument/2006/relationships/image" Target="../media/image31.png"/><Relationship Id="rId1" Type="http://schemas.openxmlformats.org/officeDocument/2006/relationships/slideLayout" Target="../slideLayouts/slideLayout65.xml"/><Relationship Id="rId6" Type="http://schemas.openxmlformats.org/officeDocument/2006/relationships/image" Target="../media/image308.svg"/><Relationship Id="rId11" Type="http://schemas.openxmlformats.org/officeDocument/2006/relationships/image" Target="../media/image264.jpeg"/><Relationship Id="rId5" Type="http://schemas.openxmlformats.org/officeDocument/2006/relationships/image" Target="../media/image307.png"/><Relationship Id="rId15" Type="http://schemas.openxmlformats.org/officeDocument/2006/relationships/slide" Target="slide1.xml"/><Relationship Id="rId10" Type="http://schemas.openxmlformats.org/officeDocument/2006/relationships/image" Target="../media/image311.png"/><Relationship Id="rId19" Type="http://schemas.microsoft.com/office/2007/relationships/hdphoto" Target="../media/hdphoto1.wdp"/><Relationship Id="rId4" Type="http://schemas.openxmlformats.org/officeDocument/2006/relationships/image" Target="../media/image306.svg"/><Relationship Id="rId9" Type="http://schemas.openxmlformats.org/officeDocument/2006/relationships/image" Target="../media/image296.png"/><Relationship Id="rId14" Type="http://schemas.openxmlformats.org/officeDocument/2006/relationships/image" Target="../media/image314.png"/></Relationships>
</file>

<file path=ppt/slides/_rels/slide17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7.xml"/><Relationship Id="rId1" Type="http://schemas.openxmlformats.org/officeDocument/2006/relationships/slideLayout" Target="../slideLayouts/slideLayout63.xml"/><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50.png"/><Relationship Id="rId7"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hyperlink" Target="http://isaregistries.org/" TargetMode="External"/><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3.png"/></Relationships>
</file>

<file path=ppt/slides/_rels/slide180.xml.rels><?xml version="1.0" encoding="UTF-8" standalone="yes"?>
<Relationships xmlns="http://schemas.openxmlformats.org/package/2006/relationships"><Relationship Id="rId3" Type="http://schemas.openxmlformats.org/officeDocument/2006/relationships/hyperlink" Target="https://doi.org/10.2147/POR.S399879" TargetMode="External"/><Relationship Id="rId7"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27.png"/></Relationships>
</file>

<file path=ppt/slides/_rels/slide18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doi.org/10.2147/POR.S399879" TargetMode="External"/><Relationship Id="rId7" Type="http://schemas.openxmlformats.org/officeDocument/2006/relationships/image" Target="../media/image3.png"/><Relationship Id="rId2" Type="http://schemas.openxmlformats.org/officeDocument/2006/relationships/image" Target="../media/image315.png"/><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82.xml.rels><?xml version="1.0" encoding="UTF-8" standalone="yes"?>
<Relationships xmlns="http://schemas.openxmlformats.org/package/2006/relationships"><Relationship Id="rId8" Type="http://schemas.openxmlformats.org/officeDocument/2006/relationships/image" Target="../media/image321.svg"/><Relationship Id="rId3" Type="http://schemas.openxmlformats.org/officeDocument/2006/relationships/image" Target="../media/image316.png"/><Relationship Id="rId7" Type="http://schemas.openxmlformats.org/officeDocument/2006/relationships/image" Target="../media/image320.png"/><Relationship Id="rId12" Type="http://schemas.openxmlformats.org/officeDocument/2006/relationships/image" Target="../media/image32.svg"/><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openxmlformats.org/officeDocument/2006/relationships/image" Target="../media/image319.svg"/><Relationship Id="rId11" Type="http://schemas.openxmlformats.org/officeDocument/2006/relationships/image" Target="../media/image31.png"/><Relationship Id="rId5" Type="http://schemas.openxmlformats.org/officeDocument/2006/relationships/image" Target="../media/image318.png"/><Relationship Id="rId10" Type="http://schemas.openxmlformats.org/officeDocument/2006/relationships/slide" Target="slide1.xml"/><Relationship Id="rId4" Type="http://schemas.openxmlformats.org/officeDocument/2006/relationships/image" Target="../media/image317.svg"/><Relationship Id="rId9" Type="http://schemas.openxmlformats.org/officeDocument/2006/relationships/hyperlink" Target="https://doi.org/10.2147/POR.S399879" TargetMode="External"/></Relationships>
</file>

<file path=ppt/slides/_rels/slide183.xml.rels><?xml version="1.0" encoding="UTF-8" standalone="yes"?>
<Relationships xmlns="http://schemas.openxmlformats.org/package/2006/relationships"><Relationship Id="rId8" Type="http://schemas.openxmlformats.org/officeDocument/2006/relationships/image" Target="../media/image327.svg"/><Relationship Id="rId13" Type="http://schemas.openxmlformats.org/officeDocument/2006/relationships/hyperlink" Target="https://doi.org/10.2147/POR.S399879" TargetMode="External"/><Relationship Id="rId3" Type="http://schemas.openxmlformats.org/officeDocument/2006/relationships/image" Target="../media/image322.png"/><Relationship Id="rId7" Type="http://schemas.openxmlformats.org/officeDocument/2006/relationships/image" Target="../media/image326.png"/><Relationship Id="rId12" Type="http://schemas.openxmlformats.org/officeDocument/2006/relationships/image" Target="../media/image330.svg"/><Relationship Id="rId2" Type="http://schemas.openxmlformats.org/officeDocument/2006/relationships/notesSlide" Target="../notesSlides/notesSlide20.xml"/><Relationship Id="rId16" Type="http://schemas.openxmlformats.org/officeDocument/2006/relationships/image" Target="../media/image32.svg"/><Relationship Id="rId1" Type="http://schemas.openxmlformats.org/officeDocument/2006/relationships/slideLayout" Target="../slideLayouts/slideLayout64.xml"/><Relationship Id="rId6" Type="http://schemas.openxmlformats.org/officeDocument/2006/relationships/image" Target="../media/image325.svg"/><Relationship Id="rId11" Type="http://schemas.openxmlformats.org/officeDocument/2006/relationships/image" Target="../media/image282.png"/><Relationship Id="rId5" Type="http://schemas.openxmlformats.org/officeDocument/2006/relationships/image" Target="../media/image324.png"/><Relationship Id="rId15" Type="http://schemas.openxmlformats.org/officeDocument/2006/relationships/image" Target="../media/image31.png"/><Relationship Id="rId10" Type="http://schemas.openxmlformats.org/officeDocument/2006/relationships/image" Target="../media/image329.svg"/><Relationship Id="rId4" Type="http://schemas.openxmlformats.org/officeDocument/2006/relationships/image" Target="../media/image323.svg"/><Relationship Id="rId9" Type="http://schemas.openxmlformats.org/officeDocument/2006/relationships/image" Target="../media/image328.png"/><Relationship Id="rId14" Type="http://schemas.openxmlformats.org/officeDocument/2006/relationships/slide" Target="slide1.xml"/></Relationships>
</file>

<file path=ppt/slides/_rels/slide184.xml.rels><?xml version="1.0" encoding="UTF-8" standalone="yes"?>
<Relationships xmlns="http://schemas.openxmlformats.org/package/2006/relationships"><Relationship Id="rId3" Type="http://schemas.openxmlformats.org/officeDocument/2006/relationships/hyperlink" Target="https://doi.org/10.1016/j.anai.2023.12.023" TargetMode="External"/><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85.xml.rels><?xml version="1.0" encoding="UTF-8" standalone="yes"?>
<Relationships xmlns="http://schemas.openxmlformats.org/package/2006/relationships"><Relationship Id="rId3" Type="http://schemas.openxmlformats.org/officeDocument/2006/relationships/hyperlink" Target="https://doi.org/10.1016/j.anai.2023.12.023" TargetMode="External"/><Relationship Id="rId7" Type="http://schemas.openxmlformats.org/officeDocument/2006/relationships/image" Target="../media/image32.sv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31.png"/></Relationships>
</file>

<file path=ppt/slides/_rels/slide18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2.png"/><Relationship Id="rId7" Type="http://schemas.openxmlformats.org/officeDocument/2006/relationships/image" Target="../media/image3.png"/><Relationship Id="rId2" Type="http://schemas.openxmlformats.org/officeDocument/2006/relationships/hyperlink" Target="https://doi.org/10.1016/j.anai.2023.12.023" TargetMode="External"/><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87.xml.rels><?xml version="1.0" encoding="UTF-8" standalone="yes"?>
<Relationships xmlns="http://schemas.openxmlformats.org/package/2006/relationships"><Relationship Id="rId8" Type="http://schemas.openxmlformats.org/officeDocument/2006/relationships/image" Target="../media/image339.png"/><Relationship Id="rId13" Type="http://schemas.openxmlformats.org/officeDocument/2006/relationships/image" Target="../media/image32.svg"/><Relationship Id="rId3" Type="http://schemas.openxmlformats.org/officeDocument/2006/relationships/image" Target="../media/image334.png"/><Relationship Id="rId7" Type="http://schemas.openxmlformats.org/officeDocument/2006/relationships/image" Target="../media/image338.png"/><Relationship Id="rId12" Type="http://schemas.openxmlformats.org/officeDocument/2006/relationships/image" Target="../media/image31.png"/><Relationship Id="rId2" Type="http://schemas.openxmlformats.org/officeDocument/2006/relationships/image" Target="../media/image333.png"/><Relationship Id="rId1" Type="http://schemas.openxmlformats.org/officeDocument/2006/relationships/slideLayout" Target="../slideLayouts/slideLayout64.xml"/><Relationship Id="rId6" Type="http://schemas.openxmlformats.org/officeDocument/2006/relationships/image" Target="../media/image337.png"/><Relationship Id="rId11" Type="http://schemas.openxmlformats.org/officeDocument/2006/relationships/slide" Target="slide1.xml"/><Relationship Id="rId5" Type="http://schemas.openxmlformats.org/officeDocument/2006/relationships/image" Target="../media/image336.png"/><Relationship Id="rId15" Type="http://schemas.microsoft.com/office/2007/relationships/hdphoto" Target="../media/hdphoto1.wdp"/><Relationship Id="rId10" Type="http://schemas.openxmlformats.org/officeDocument/2006/relationships/hyperlink" Target="https://doi.org/10.1016/j.anai.2023.12.023" TargetMode="External"/><Relationship Id="rId4" Type="http://schemas.openxmlformats.org/officeDocument/2006/relationships/image" Target="../media/image335.png"/><Relationship Id="rId9" Type="http://schemas.openxmlformats.org/officeDocument/2006/relationships/image" Target="../media/image340.png"/><Relationship Id="rId14" Type="http://schemas.openxmlformats.org/officeDocument/2006/relationships/image" Target="../media/image3.png"/></Relationships>
</file>

<file path=ppt/slides/_rels/slide18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2.png"/><Relationship Id="rId7" Type="http://schemas.openxmlformats.org/officeDocument/2006/relationships/slide" Target="slide1.xml"/><Relationship Id="rId2" Type="http://schemas.openxmlformats.org/officeDocument/2006/relationships/image" Target="../media/image341.png"/><Relationship Id="rId1" Type="http://schemas.openxmlformats.org/officeDocument/2006/relationships/slideLayout" Target="../slideLayouts/slideLayout64.xml"/><Relationship Id="rId6" Type="http://schemas.openxmlformats.org/officeDocument/2006/relationships/hyperlink" Target="https://doi.org/10.1016/j.anai.2023.12.023" TargetMode="External"/><Relationship Id="rId11" Type="http://schemas.microsoft.com/office/2007/relationships/hdphoto" Target="../media/hdphoto1.wdp"/><Relationship Id="rId5" Type="http://schemas.openxmlformats.org/officeDocument/2006/relationships/image" Target="../media/image336.png"/><Relationship Id="rId10" Type="http://schemas.openxmlformats.org/officeDocument/2006/relationships/image" Target="../media/image3.png"/><Relationship Id="rId4" Type="http://schemas.openxmlformats.org/officeDocument/2006/relationships/image" Target="../media/image335.png"/><Relationship Id="rId9" Type="http://schemas.openxmlformats.org/officeDocument/2006/relationships/image" Target="../media/image32.svg"/></Relationships>
</file>

<file path=ppt/slides/_rels/slide1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doi.org/10.1016/j.anai.2023.12.023" TargetMode="External"/><Relationship Id="rId7" Type="http://schemas.openxmlformats.org/officeDocument/2006/relationships/image" Target="../media/image32.svg"/><Relationship Id="rId2" Type="http://schemas.openxmlformats.org/officeDocument/2006/relationships/image" Target="../media/image343.png"/><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44.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hyperlink" Target="http://isaregistries.org/" TargetMode="External"/><Relationship Id="rId13" Type="http://schemas.microsoft.com/office/2007/relationships/hdphoto" Target="../media/hdphoto1.wdp"/><Relationship Id="rId3" Type="http://schemas.openxmlformats.org/officeDocument/2006/relationships/image" Target="../media/image52.png"/><Relationship Id="rId7" Type="http://schemas.openxmlformats.org/officeDocument/2006/relationships/image" Target="../media/image43.png"/><Relationship Id="rId12"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34.svg"/><Relationship Id="rId5" Type="http://schemas.openxmlformats.org/officeDocument/2006/relationships/image" Target="../media/image54.png"/><Relationship Id="rId10" Type="http://schemas.openxmlformats.org/officeDocument/2006/relationships/image" Target="../media/image33.png"/><Relationship Id="rId4" Type="http://schemas.openxmlformats.org/officeDocument/2006/relationships/image" Target="../media/image53.png"/><Relationship Id="rId9" Type="http://schemas.openxmlformats.org/officeDocument/2006/relationships/slide" Target="slide1.xml"/></Relationships>
</file>

<file path=ppt/slides/_rels/slide190.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2.svg"/><Relationship Id="rId3" Type="http://schemas.openxmlformats.org/officeDocument/2006/relationships/image" Target="../media/image346.png"/><Relationship Id="rId7" Type="http://schemas.openxmlformats.org/officeDocument/2006/relationships/image" Target="../media/image350.jpeg"/><Relationship Id="rId12" Type="http://schemas.openxmlformats.org/officeDocument/2006/relationships/image" Target="../media/image31.png"/><Relationship Id="rId2" Type="http://schemas.openxmlformats.org/officeDocument/2006/relationships/image" Target="../media/image345.jpeg"/><Relationship Id="rId1" Type="http://schemas.openxmlformats.org/officeDocument/2006/relationships/slideLayout" Target="../slideLayouts/slideLayout64.xml"/><Relationship Id="rId6" Type="http://schemas.openxmlformats.org/officeDocument/2006/relationships/image" Target="../media/image349.png"/><Relationship Id="rId11" Type="http://schemas.openxmlformats.org/officeDocument/2006/relationships/slide" Target="slide1.xml"/><Relationship Id="rId5" Type="http://schemas.openxmlformats.org/officeDocument/2006/relationships/image" Target="../media/image348.jpeg"/><Relationship Id="rId10" Type="http://schemas.openxmlformats.org/officeDocument/2006/relationships/hyperlink" Target="https://doi.org/10.1016/j.anai.2023.12.023" TargetMode="External"/><Relationship Id="rId4" Type="http://schemas.openxmlformats.org/officeDocument/2006/relationships/image" Target="../media/image347.svg"/><Relationship Id="rId9" Type="http://schemas.openxmlformats.org/officeDocument/2006/relationships/image" Target="../media/image352.png"/></Relationships>
</file>

<file path=ppt/slides/_rels/slide1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3.xml"/><Relationship Id="rId1" Type="http://schemas.openxmlformats.org/officeDocument/2006/relationships/slideLayout" Target="../slideLayouts/slideLayout79.xml"/><Relationship Id="rId5" Type="http://schemas.openxmlformats.org/officeDocument/2006/relationships/image" Target="../media/image32.svg"/><Relationship Id="rId4" Type="http://schemas.openxmlformats.org/officeDocument/2006/relationships/image" Target="../media/image31.png"/></Relationships>
</file>

<file path=ppt/slides/_rels/slide1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3.jpeg"/><Relationship Id="rId7" Type="http://schemas.openxmlformats.org/officeDocument/2006/relationships/image" Target="../media/image356.svg"/><Relationship Id="rId2" Type="http://schemas.openxmlformats.org/officeDocument/2006/relationships/notesSlide" Target="../notesSlides/notesSlide24.xml"/><Relationship Id="rId1" Type="http://schemas.openxmlformats.org/officeDocument/2006/relationships/slideLayout" Target="../slideLayouts/slideLayout92.xml"/><Relationship Id="rId6" Type="http://schemas.openxmlformats.org/officeDocument/2006/relationships/image" Target="../media/image355.png"/><Relationship Id="rId5" Type="http://schemas.openxmlformats.org/officeDocument/2006/relationships/slide" Target="slide1.xml"/><Relationship Id="rId4" Type="http://schemas.openxmlformats.org/officeDocument/2006/relationships/image" Target="../media/image354.png"/><Relationship Id="rId9" Type="http://schemas.microsoft.com/office/2007/relationships/hdphoto" Target="../media/hdphoto1.wdp"/></Relationships>
</file>

<file path=ppt/slides/_rels/slide193.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357.jpeg"/><Relationship Id="rId1" Type="http://schemas.openxmlformats.org/officeDocument/2006/relationships/slideLayout" Target="../slideLayouts/slideLayout92.xml"/><Relationship Id="rId6" Type="http://schemas.openxmlformats.org/officeDocument/2006/relationships/image" Target="../media/image3.png"/><Relationship Id="rId5" Type="http://schemas.openxmlformats.org/officeDocument/2006/relationships/image" Target="../media/image356.svg"/><Relationship Id="rId4" Type="http://schemas.openxmlformats.org/officeDocument/2006/relationships/image" Target="../media/image355.png"/></Relationships>
</file>

<file path=ppt/slides/_rels/slide19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58.jpe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92.xml"/><Relationship Id="rId6" Type="http://schemas.openxmlformats.org/officeDocument/2006/relationships/image" Target="../media/image356.svg"/><Relationship Id="rId5" Type="http://schemas.openxmlformats.org/officeDocument/2006/relationships/image" Target="../media/image355.png"/><Relationship Id="rId4" Type="http://schemas.openxmlformats.org/officeDocument/2006/relationships/slide" Target="slide1.xml"/></Relationships>
</file>

<file path=ppt/slides/_rels/slide19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59.png"/><Relationship Id="rId7" Type="http://schemas.openxmlformats.org/officeDocument/2006/relationships/image" Target="../media/image362.png"/><Relationship Id="rId2" Type="http://schemas.openxmlformats.org/officeDocument/2006/relationships/notesSlide" Target="../notesSlides/notesSlide26.xml"/><Relationship Id="rId1" Type="http://schemas.openxmlformats.org/officeDocument/2006/relationships/slideLayout" Target="../slideLayouts/slideLayout92.xml"/><Relationship Id="rId6" Type="http://schemas.openxmlformats.org/officeDocument/2006/relationships/image" Target="../media/image361.png"/><Relationship Id="rId5" Type="http://schemas.openxmlformats.org/officeDocument/2006/relationships/image" Target="../media/image360.png"/><Relationship Id="rId10" Type="http://schemas.openxmlformats.org/officeDocument/2006/relationships/image" Target="../media/image356.svg"/><Relationship Id="rId4" Type="http://schemas.microsoft.com/office/2007/relationships/hdphoto" Target="../media/hdphoto2.wdp"/><Relationship Id="rId9" Type="http://schemas.openxmlformats.org/officeDocument/2006/relationships/image" Target="../media/image355.png"/></Relationships>
</file>

<file path=ppt/slides/_rels/slide196.xml.rels><?xml version="1.0" encoding="UTF-8" standalone="yes"?>
<Relationships xmlns="http://schemas.openxmlformats.org/package/2006/relationships"><Relationship Id="rId3" Type="http://schemas.openxmlformats.org/officeDocument/2006/relationships/hyperlink" Target="https://www.frontiersin.org/journals/immunology/articles/10.3389/fimmu.2024.1361891/full" TargetMode="External"/><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19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3.png"/><Relationship Id="rId7" Type="http://schemas.openxmlformats.org/officeDocument/2006/relationships/image" Target="../media/image32.svg"/><Relationship Id="rId2" Type="http://schemas.openxmlformats.org/officeDocument/2006/relationships/notesSlide" Target="../notesSlides/notesSlide28.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frontiersin.org/journals/immunology/articles/10.3389/fimmu.2024.1361891/full" TargetMode="External"/><Relationship Id="rId9" Type="http://schemas.microsoft.com/office/2007/relationships/hdphoto" Target="../media/hdphoto1.wdp"/></Relationships>
</file>

<file path=ppt/slides/_rels/slide1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4.png"/><Relationship Id="rId7" Type="http://schemas.openxmlformats.org/officeDocument/2006/relationships/image" Target="../media/image32.svg"/><Relationship Id="rId2" Type="http://schemas.openxmlformats.org/officeDocument/2006/relationships/notesSlide" Target="../notesSlides/notesSlide29.xml"/><Relationship Id="rId1" Type="http://schemas.openxmlformats.org/officeDocument/2006/relationships/slideLayout" Target="../slideLayouts/slideLayout96.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65.png"/><Relationship Id="rId9" Type="http://schemas.microsoft.com/office/2007/relationships/hdphoto" Target="../media/hdphoto1.wdp"/></Relationships>
</file>

<file path=ppt/slides/_rels/slide19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frontiersin.org/journals/immunology/articles/10.3389/fimmu.2024.1361891/full" TargetMode="External"/><Relationship Id="rId7" Type="http://schemas.openxmlformats.org/officeDocument/2006/relationships/image" Target="../media/image3.png"/><Relationship Id="rId2" Type="http://schemas.openxmlformats.org/officeDocument/2006/relationships/image" Target="../media/image366.jpeg"/><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isaregistries.org/" TargetMode="External"/><Relationship Id="rId7"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20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frontiersin.org/journals/immunology/articles/10.3389/fimmu.2024.1361891/full" TargetMode="External"/><Relationship Id="rId7" Type="http://schemas.openxmlformats.org/officeDocument/2006/relationships/image" Target="../media/image3.png"/><Relationship Id="rId2" Type="http://schemas.openxmlformats.org/officeDocument/2006/relationships/image" Target="../media/image367.png"/><Relationship Id="rId1" Type="http://schemas.openxmlformats.org/officeDocument/2006/relationships/slideLayout" Target="../slideLayouts/slideLayout6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0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67.png"/><Relationship Id="rId7" Type="http://schemas.openxmlformats.org/officeDocument/2006/relationships/image" Target="../media/image31.png"/><Relationship Id="rId2" Type="http://schemas.openxmlformats.org/officeDocument/2006/relationships/image" Target="../media/image368.png"/><Relationship Id="rId1" Type="http://schemas.openxmlformats.org/officeDocument/2006/relationships/slideLayout" Target="../slideLayouts/slideLayout64.xml"/><Relationship Id="rId6" Type="http://schemas.openxmlformats.org/officeDocument/2006/relationships/slide" Target="slide1.xml"/><Relationship Id="rId5" Type="http://schemas.openxmlformats.org/officeDocument/2006/relationships/hyperlink" Target="https://www.frontiersin.org/journals/immunology/articles/10.3389/fimmu.2024.1361891/full" TargetMode="External"/><Relationship Id="rId10" Type="http://schemas.microsoft.com/office/2007/relationships/hdphoto" Target="../media/hdphoto1.wdp"/><Relationship Id="rId4" Type="http://schemas.openxmlformats.org/officeDocument/2006/relationships/image" Target="../media/image369.png"/><Relationship Id="rId9" Type="http://schemas.openxmlformats.org/officeDocument/2006/relationships/image" Target="../media/image3.png"/></Relationships>
</file>

<file path=ppt/slides/_rels/slide202.xml.rels><?xml version="1.0" encoding="UTF-8" standalone="yes"?>
<Relationships xmlns="http://schemas.openxmlformats.org/package/2006/relationships"><Relationship Id="rId8" Type="http://schemas.openxmlformats.org/officeDocument/2006/relationships/hyperlink" Target="https://www.frontiersin.org/journals/immunology/articles/10.3389/fimmu.2024.1361891/full" TargetMode="External"/><Relationship Id="rId3" Type="http://schemas.openxmlformats.org/officeDocument/2006/relationships/image" Target="../media/image348.jpeg"/><Relationship Id="rId7"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64.xml"/><Relationship Id="rId6" Type="http://schemas.openxmlformats.org/officeDocument/2006/relationships/image" Target="../media/image351.png"/><Relationship Id="rId11" Type="http://schemas.openxmlformats.org/officeDocument/2006/relationships/image" Target="../media/image32.svg"/><Relationship Id="rId5" Type="http://schemas.openxmlformats.org/officeDocument/2006/relationships/image" Target="../media/image350.jpeg"/><Relationship Id="rId10" Type="http://schemas.openxmlformats.org/officeDocument/2006/relationships/image" Target="../media/image31.png"/><Relationship Id="rId4" Type="http://schemas.openxmlformats.org/officeDocument/2006/relationships/image" Target="../media/image349.png"/><Relationship Id="rId9" Type="http://schemas.openxmlformats.org/officeDocument/2006/relationships/slide" Target="slide1.xml"/></Relationships>
</file>

<file path=ppt/slides/_rels/slide203.xml.rels><?xml version="1.0" encoding="UTF-8" standalone="yes"?>
<Relationships xmlns="http://schemas.openxmlformats.org/package/2006/relationships"><Relationship Id="rId3" Type="http://schemas.openxmlformats.org/officeDocument/2006/relationships/hyperlink" Target="https://doi.org/10.1164/rccm.202311-2192OC" TargetMode="External"/><Relationship Id="rId7" Type="http://schemas.openxmlformats.org/officeDocument/2006/relationships/image" Target="../media/image32.svg"/><Relationship Id="rId2" Type="http://schemas.openxmlformats.org/officeDocument/2006/relationships/notesSlide" Target="../notesSlides/notesSlide30.xml"/><Relationship Id="rId1" Type="http://schemas.openxmlformats.org/officeDocument/2006/relationships/slideLayout" Target="../slideLayouts/slideLayout63.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jaci-inpractice.org/article/S2213-2198(24)00530-0/fulltext" TargetMode="External"/></Relationships>
</file>

<file path=ppt/slides/_rels/slide20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72.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4.xml"/><Relationship Id="rId6" Type="http://schemas.openxmlformats.org/officeDocument/2006/relationships/slide" Target="slide1.xml"/><Relationship Id="rId5" Type="http://schemas.openxmlformats.org/officeDocument/2006/relationships/hyperlink" Target="https://www.jaci-inpractice.org/article/S2213-2198(24)00530-0/fulltext" TargetMode="External"/><Relationship Id="rId10" Type="http://schemas.microsoft.com/office/2007/relationships/hdphoto" Target="../media/hdphoto1.wdp"/><Relationship Id="rId4" Type="http://schemas.openxmlformats.org/officeDocument/2006/relationships/hyperlink" Target="https://doi.org/10.1164/rccm.202311-2192OC" TargetMode="External"/><Relationship Id="rId9" Type="http://schemas.openxmlformats.org/officeDocument/2006/relationships/image" Target="../media/image3.png"/></Relationships>
</file>

<file path=ppt/slides/_rels/slide20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3.png"/><Relationship Id="rId7" Type="http://schemas.openxmlformats.org/officeDocument/2006/relationships/slide" Target="slide1.xml"/><Relationship Id="rId2" Type="http://schemas.openxmlformats.org/officeDocument/2006/relationships/notesSlide" Target="../notesSlides/notesSlide32.xml"/><Relationship Id="rId1" Type="http://schemas.openxmlformats.org/officeDocument/2006/relationships/slideLayout" Target="../slideLayouts/slideLayout64.xml"/><Relationship Id="rId6" Type="http://schemas.openxmlformats.org/officeDocument/2006/relationships/hyperlink" Target="https://www.jaci-inpractice.org/article/S2213-2198(24)00530-0/fulltext" TargetMode="External"/><Relationship Id="rId11" Type="http://schemas.microsoft.com/office/2007/relationships/hdphoto" Target="../media/hdphoto1.wdp"/><Relationship Id="rId5" Type="http://schemas.openxmlformats.org/officeDocument/2006/relationships/hyperlink" Target="https://doi.org/10.1164/rccm.202311-2192OC" TargetMode="External"/><Relationship Id="rId10" Type="http://schemas.openxmlformats.org/officeDocument/2006/relationships/image" Target="../media/image3.png"/><Relationship Id="rId4" Type="http://schemas.openxmlformats.org/officeDocument/2006/relationships/image" Target="../media/image374.png"/><Relationship Id="rId9" Type="http://schemas.openxmlformats.org/officeDocument/2006/relationships/image" Target="../media/image32.svg"/></Relationships>
</file>

<file path=ppt/slides/_rels/slide20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5.png"/><Relationship Id="rId7" Type="http://schemas.openxmlformats.org/officeDocument/2006/relationships/image" Target="../media/image32.sv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jaci-inpractice.org/article/S2213-2198(24)00530-0/fulltext" TargetMode="External"/><Relationship Id="rId9" Type="http://schemas.microsoft.com/office/2007/relationships/hdphoto" Target="../media/hdphoto1.wdp"/></Relationships>
</file>

<file path=ppt/slides/_rels/slide20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6.png"/><Relationship Id="rId7" Type="http://schemas.openxmlformats.org/officeDocument/2006/relationships/image" Target="../media/image32.sv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jaci-inpractice.org/article/S2213-2198(24)00530-0/fulltext" TargetMode="External"/><Relationship Id="rId9" Type="http://schemas.microsoft.com/office/2007/relationships/hdphoto" Target="../media/hdphoto1.wdp"/></Relationships>
</file>

<file path=ppt/slides/_rels/slide20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7.png"/><Relationship Id="rId7" Type="http://schemas.openxmlformats.org/officeDocument/2006/relationships/image" Target="../media/image32.svg"/><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www.jaci-inpractice.org/article/S2213-2198(24)00530-0/fulltext" TargetMode="External"/><Relationship Id="rId9" Type="http://schemas.microsoft.com/office/2007/relationships/hdphoto" Target="../media/hdphoto1.wdp"/></Relationships>
</file>

<file path=ppt/slides/_rels/slide20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8.png"/><Relationship Id="rId7" Type="http://schemas.openxmlformats.org/officeDocument/2006/relationships/image" Target="../media/image32.svg"/><Relationship Id="rId2" Type="http://schemas.openxmlformats.org/officeDocument/2006/relationships/notesSlide" Target="../notesSlides/notesSlide36.xml"/><Relationship Id="rId1" Type="http://schemas.openxmlformats.org/officeDocument/2006/relationships/slideLayout" Target="../slideLayouts/slideLayout64.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hyperlink" Target="https://doi.org/10.1164/rccm.202311-2192OC" TargetMode="External"/><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57.png"/><Relationship Id="rId7" Type="http://schemas.openxmlformats.org/officeDocument/2006/relationships/image" Target="../media/image33.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hyperlink" Target="http://isaregistries.org/" TargetMode="External"/><Relationship Id="rId10" Type="http://schemas.microsoft.com/office/2007/relationships/hdphoto" Target="../media/hdphoto1.wdp"/><Relationship Id="rId4" Type="http://schemas.openxmlformats.org/officeDocument/2006/relationships/image" Target="../media/image43.png"/><Relationship Id="rId9" Type="http://schemas.openxmlformats.org/officeDocument/2006/relationships/image" Target="../media/image3.png"/></Relationships>
</file>

<file path=ppt/slides/_rels/slide2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79.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slide" Target="slide1.xml"/><Relationship Id="rId5" Type="http://schemas.openxmlformats.org/officeDocument/2006/relationships/hyperlink" Target="https://doi.org/10.1164/rccm.202311-2192OC" TargetMode="External"/><Relationship Id="rId10" Type="http://schemas.microsoft.com/office/2007/relationships/hdphoto" Target="../media/hdphoto1.wdp"/><Relationship Id="rId4" Type="http://schemas.openxmlformats.org/officeDocument/2006/relationships/image" Target="../media/image380.png"/><Relationship Id="rId9" Type="http://schemas.openxmlformats.org/officeDocument/2006/relationships/image" Target="../media/image3.png"/></Relationships>
</file>

<file path=ppt/slides/_rels/slide211.xml.rels><?xml version="1.0" encoding="UTF-8" standalone="yes"?>
<Relationships xmlns="http://schemas.openxmlformats.org/package/2006/relationships"><Relationship Id="rId8" Type="http://schemas.openxmlformats.org/officeDocument/2006/relationships/image" Target="../media/image385.png"/><Relationship Id="rId13" Type="http://schemas.openxmlformats.org/officeDocument/2006/relationships/image" Target="../media/image3.png"/><Relationship Id="rId3" Type="http://schemas.openxmlformats.org/officeDocument/2006/relationships/image" Target="../media/image381.jpeg"/><Relationship Id="rId7" Type="http://schemas.openxmlformats.org/officeDocument/2006/relationships/image" Target="../media/image384.png"/><Relationship Id="rId12" Type="http://schemas.openxmlformats.org/officeDocument/2006/relationships/image" Target="../media/image32.sv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383.png"/><Relationship Id="rId11" Type="http://schemas.openxmlformats.org/officeDocument/2006/relationships/image" Target="../media/image31.png"/><Relationship Id="rId5" Type="http://schemas.microsoft.com/office/2007/relationships/hdphoto" Target="../media/hdphoto3.wdp"/><Relationship Id="rId10" Type="http://schemas.openxmlformats.org/officeDocument/2006/relationships/slide" Target="slide1.xml"/><Relationship Id="rId4" Type="http://schemas.openxmlformats.org/officeDocument/2006/relationships/image" Target="../media/image382.png"/><Relationship Id="rId9" Type="http://schemas.openxmlformats.org/officeDocument/2006/relationships/hyperlink" Target="https://www.jaci-inpractice.org/article/S2213-2198(24)00530-0/fulltext" TargetMode="External"/><Relationship Id="rId14" Type="http://schemas.microsoft.com/office/2007/relationships/hdphoto" Target="../media/hdphoto1.wdp"/></Relationships>
</file>

<file path=ppt/slides/_rels/slide212.xml.rels><?xml version="1.0" encoding="UTF-8" standalone="yes"?>
<Relationships xmlns="http://schemas.openxmlformats.org/package/2006/relationships"><Relationship Id="rId8" Type="http://schemas.openxmlformats.org/officeDocument/2006/relationships/image" Target="../media/image387.png"/><Relationship Id="rId13" Type="http://schemas.openxmlformats.org/officeDocument/2006/relationships/image" Target="../media/image3.png"/><Relationship Id="rId3" Type="http://schemas.openxmlformats.org/officeDocument/2006/relationships/image" Target="../media/image382.png"/><Relationship Id="rId7" Type="http://schemas.microsoft.com/office/2007/relationships/hdphoto" Target="../media/hdphoto4.wdp"/><Relationship Id="rId12" Type="http://schemas.openxmlformats.org/officeDocument/2006/relationships/image" Target="../media/image32.svg"/><Relationship Id="rId2" Type="http://schemas.openxmlformats.org/officeDocument/2006/relationships/image" Target="../media/image381.jpeg"/><Relationship Id="rId1" Type="http://schemas.openxmlformats.org/officeDocument/2006/relationships/slideLayout" Target="../slideLayouts/slideLayout64.xml"/><Relationship Id="rId6" Type="http://schemas.openxmlformats.org/officeDocument/2006/relationships/image" Target="../media/image386.png"/><Relationship Id="rId11" Type="http://schemas.openxmlformats.org/officeDocument/2006/relationships/image" Target="../media/image31.png"/><Relationship Id="rId5" Type="http://schemas.openxmlformats.org/officeDocument/2006/relationships/image" Target="../media/image383.png"/><Relationship Id="rId10" Type="http://schemas.openxmlformats.org/officeDocument/2006/relationships/slide" Target="slide1.xml"/><Relationship Id="rId4" Type="http://schemas.microsoft.com/office/2007/relationships/hdphoto" Target="../media/hdphoto3.wdp"/><Relationship Id="rId9" Type="http://schemas.openxmlformats.org/officeDocument/2006/relationships/hyperlink" Target="https://doi.org/10.1164/rccm.202311-2192OC" TargetMode="External"/><Relationship Id="rId14" Type="http://schemas.microsoft.com/office/2007/relationships/hdphoto" Target="../media/hdphoto1.wdp"/></Relationships>
</file>

<file path=ppt/slides/_rels/slide2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9.xml"/><Relationship Id="rId1" Type="http://schemas.openxmlformats.org/officeDocument/2006/relationships/slideLayout" Target="../slideLayouts/slideLayout106.xml"/><Relationship Id="rId5" Type="http://schemas.openxmlformats.org/officeDocument/2006/relationships/image" Target="../media/image32.svg"/><Relationship Id="rId4" Type="http://schemas.openxmlformats.org/officeDocument/2006/relationships/image" Target="../media/image31.png"/></Relationships>
</file>

<file path=ppt/slides/_rels/slide2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02.xml"/><Relationship Id="rId5" Type="http://schemas.openxmlformats.org/officeDocument/2006/relationships/image" Target="../media/image32.svg"/><Relationship Id="rId4" Type="http://schemas.openxmlformats.org/officeDocument/2006/relationships/image" Target="../media/image31.png"/></Relationships>
</file>

<file path=ppt/slides/_rels/slide2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13.xml"/><Relationship Id="rId5" Type="http://schemas.openxmlformats.org/officeDocument/2006/relationships/image" Target="../media/image277.svg"/><Relationship Id="rId4" Type="http://schemas.openxmlformats.org/officeDocument/2006/relationships/image" Target="../media/image276.png"/></Relationships>
</file>

<file path=ppt/slides/_rels/slide2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13.xml"/><Relationship Id="rId5" Type="http://schemas.openxmlformats.org/officeDocument/2006/relationships/image" Target="../media/image277.svg"/><Relationship Id="rId4" Type="http://schemas.openxmlformats.org/officeDocument/2006/relationships/image" Target="../media/image276.png"/></Relationships>
</file>

<file path=ppt/slides/_rels/slide2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08.xml"/><Relationship Id="rId6" Type="http://schemas.openxmlformats.org/officeDocument/2006/relationships/image" Target="../media/image277.svg"/><Relationship Id="rId5" Type="http://schemas.openxmlformats.org/officeDocument/2006/relationships/image" Target="../media/image276.png"/><Relationship Id="rId4" Type="http://schemas.openxmlformats.org/officeDocument/2006/relationships/slide" Target="slide1.xml"/></Relationships>
</file>

<file path=ppt/slides/_rels/slide21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2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77.svg"/><Relationship Id="rId2" Type="http://schemas.openxmlformats.org/officeDocument/2006/relationships/notesSlide" Target="../notesSlides/notesSlide41.xml"/><Relationship Id="rId1" Type="http://schemas.openxmlformats.org/officeDocument/2006/relationships/slideLayout" Target="../slideLayouts/slideLayout108.xml"/><Relationship Id="rId6" Type="http://schemas.openxmlformats.org/officeDocument/2006/relationships/image" Target="../media/image276.png"/><Relationship Id="rId5" Type="http://schemas.openxmlformats.org/officeDocument/2006/relationships/slide" Target="slide1.xml"/><Relationship Id="rId4" Type="http://schemas.openxmlformats.org/officeDocument/2006/relationships/image" Target="../media/image388.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hyperlink" Target="http://isaregistries.org/" TargetMode="External"/><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2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9.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277.svg"/><Relationship Id="rId5" Type="http://schemas.openxmlformats.org/officeDocument/2006/relationships/image" Target="../media/image276.png"/><Relationship Id="rId4" Type="http://schemas.openxmlformats.org/officeDocument/2006/relationships/slide" Target="slide1.xml"/></Relationships>
</file>

<file path=ppt/slides/_rels/slide2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18.xml"/><Relationship Id="rId6" Type="http://schemas.openxmlformats.org/officeDocument/2006/relationships/image" Target="../media/image277.svg"/><Relationship Id="rId5" Type="http://schemas.openxmlformats.org/officeDocument/2006/relationships/image" Target="../media/image276.png"/><Relationship Id="rId4" Type="http://schemas.openxmlformats.org/officeDocument/2006/relationships/slide" Target="slide1.xml"/></Relationships>
</file>

<file path=ppt/slides/_rels/slide222.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223.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2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1.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277.svg"/><Relationship Id="rId5" Type="http://schemas.openxmlformats.org/officeDocument/2006/relationships/image" Target="../media/image276.png"/><Relationship Id="rId4" Type="http://schemas.openxmlformats.org/officeDocument/2006/relationships/slide" Target="slide1.xml"/></Relationships>
</file>

<file path=ppt/slides/_rels/slide225.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226.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3.xml"/><Relationship Id="rId6" Type="http://schemas.openxmlformats.org/officeDocument/2006/relationships/image" Target="../media/image3.png"/><Relationship Id="rId5" Type="http://schemas.openxmlformats.org/officeDocument/2006/relationships/image" Target="../media/image277.svg"/><Relationship Id="rId4" Type="http://schemas.openxmlformats.org/officeDocument/2006/relationships/image" Target="../media/image276.png"/></Relationships>
</file>

<file path=ppt/slides/_rels/slide2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png"/><Relationship Id="rId1" Type="http://schemas.openxmlformats.org/officeDocument/2006/relationships/slideLayout" Target="../slideLayouts/slideLayout113.xml"/><Relationship Id="rId5" Type="http://schemas.openxmlformats.org/officeDocument/2006/relationships/image" Target="../media/image277.svg"/><Relationship Id="rId4" Type="http://schemas.openxmlformats.org/officeDocument/2006/relationships/image" Target="../media/image276.png"/></Relationships>
</file>

<file path=ppt/slides/_rels/slide228.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42.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3.png"/><Relationship Id="rId7" Type="http://schemas.openxmlformats.org/officeDocument/2006/relationships/image" Target="../media/image32.svg"/><Relationship Id="rId2" Type="http://schemas.openxmlformats.org/officeDocument/2006/relationships/notesSlide" Target="../notesSlides/notesSlide43.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94.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9.png"/><Relationship Id="rId7" Type="http://schemas.openxmlformats.org/officeDocument/2006/relationships/slide" Target="slide1.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hyperlink" Target="http://isaregistries.org/" TargetMode="Externa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34.svg"/></Relationships>
</file>

<file path=ppt/slides/_rels/slide230.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chart" Target="../charts/chart4.xml"/><Relationship Id="rId1" Type="http://schemas.openxmlformats.org/officeDocument/2006/relationships/slideLayout" Target="../slideLayouts/slideLayout61.xml"/><Relationship Id="rId6" Type="http://schemas.openxmlformats.org/officeDocument/2006/relationships/image" Target="../media/image3.png"/><Relationship Id="rId5" Type="http://schemas.openxmlformats.org/officeDocument/2006/relationships/image" Target="../media/image32.svg"/><Relationship Id="rId4" Type="http://schemas.openxmlformats.org/officeDocument/2006/relationships/image" Target="../media/image31.png"/></Relationships>
</file>

<file path=ppt/slides/_rels/slide2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6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46.xml"/><Relationship Id="rId1" Type="http://schemas.openxmlformats.org/officeDocument/2006/relationships/slideLayout" Target="../slideLayouts/slideLayout6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5.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47.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8.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9.xml"/><Relationship Id="rId1" Type="http://schemas.openxmlformats.org/officeDocument/2006/relationships/slideLayout" Target="../slideLayouts/slideLayout6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6.png"/><Relationship Id="rId7" Type="http://schemas.openxmlformats.org/officeDocument/2006/relationships/image" Target="../media/image32.svg"/><Relationship Id="rId2" Type="http://schemas.openxmlformats.org/officeDocument/2006/relationships/notesSlide" Target="../notesSlides/notesSlide50.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97.png"/><Relationship Id="rId9" Type="http://schemas.microsoft.com/office/2007/relationships/hdphoto" Target="../media/hdphoto1.wdp"/></Relationships>
</file>

<file path=ppt/slides/_rels/slide2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8.png"/><Relationship Id="rId7" Type="http://schemas.openxmlformats.org/officeDocument/2006/relationships/image" Target="../media/image32.svg"/><Relationship Id="rId2" Type="http://schemas.openxmlformats.org/officeDocument/2006/relationships/notesSlide" Target="../notesSlides/notesSlide51.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99.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isaregistries.org/" TargetMode="External"/><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2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0.png"/><Relationship Id="rId7" Type="http://schemas.openxmlformats.org/officeDocument/2006/relationships/image" Target="../media/image32.svg"/><Relationship Id="rId2" Type="http://schemas.openxmlformats.org/officeDocument/2006/relationships/notesSlide" Target="../notesSlides/notesSlide52.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401.png"/><Relationship Id="rId9" Type="http://schemas.microsoft.com/office/2007/relationships/hdphoto" Target="../media/hdphoto1.wdp"/></Relationships>
</file>

<file path=ppt/slides/_rels/slide2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8.png"/><Relationship Id="rId7" Type="http://schemas.openxmlformats.org/officeDocument/2006/relationships/image" Target="../media/image32.svg"/><Relationship Id="rId2" Type="http://schemas.openxmlformats.org/officeDocument/2006/relationships/notesSlide" Target="../notesSlides/notesSlide53.xml"/><Relationship Id="rId1" Type="http://schemas.openxmlformats.org/officeDocument/2006/relationships/slideLayout" Target="../slideLayouts/slideLayout62.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399.png"/><Relationship Id="rId9" Type="http://schemas.microsoft.com/office/2007/relationships/hdphoto" Target="../media/hdphoto1.wdp"/></Relationships>
</file>

<file path=ppt/slides/_rels/slide24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6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xml"/></Relationships>
</file>

<file path=ppt/slides/_rels/slide2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54.xml"/><Relationship Id="rId1" Type="http://schemas.openxmlformats.org/officeDocument/2006/relationships/slideLayout" Target="../slideLayouts/slideLayout119.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44.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02.tiff"/><Relationship Id="rId7" Type="http://schemas.openxmlformats.org/officeDocument/2006/relationships/slide" Target="slide1.xml"/><Relationship Id="rId2" Type="http://schemas.openxmlformats.org/officeDocument/2006/relationships/notesSlide" Target="../notesSlides/notesSlide55.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03.tiff"/><Relationship Id="rId9" Type="http://schemas.openxmlformats.org/officeDocument/2006/relationships/image" Target="../media/image405.svg"/></Relationships>
</file>

<file path=ppt/slides/_rels/slide245.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06.tiff"/><Relationship Id="rId7" Type="http://schemas.openxmlformats.org/officeDocument/2006/relationships/slide" Target="slide1.xml"/><Relationship Id="rId2" Type="http://schemas.openxmlformats.org/officeDocument/2006/relationships/notesSlide" Target="../notesSlides/notesSlide56.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07.tiff"/><Relationship Id="rId9" Type="http://schemas.openxmlformats.org/officeDocument/2006/relationships/image" Target="../media/image405.svg"/></Relationships>
</file>

<file path=ppt/slides/_rels/slide246.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08.tiff"/><Relationship Id="rId7" Type="http://schemas.openxmlformats.org/officeDocument/2006/relationships/slide" Target="slide1.xml"/><Relationship Id="rId2" Type="http://schemas.openxmlformats.org/officeDocument/2006/relationships/notesSlide" Target="../notesSlides/notesSlide57.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09.tiff"/><Relationship Id="rId9" Type="http://schemas.openxmlformats.org/officeDocument/2006/relationships/image" Target="../media/image405.svg"/></Relationships>
</file>

<file path=ppt/slides/_rels/slide2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5.svg"/><Relationship Id="rId2" Type="http://schemas.openxmlformats.org/officeDocument/2006/relationships/notesSlide" Target="../notesSlides/notesSlide58.xml"/><Relationship Id="rId1" Type="http://schemas.openxmlformats.org/officeDocument/2006/relationships/slideLayout" Target="../slideLayouts/slideLayout120.xml"/><Relationship Id="rId6" Type="http://schemas.openxmlformats.org/officeDocument/2006/relationships/image" Target="../media/image404.png"/><Relationship Id="rId5" Type="http://schemas.openxmlformats.org/officeDocument/2006/relationships/slide" Target="slide1.xml"/><Relationship Id="rId4" Type="http://schemas.microsoft.com/office/2007/relationships/hdphoto" Target="../media/hdphoto1.wdp"/></Relationships>
</file>

<file path=ppt/slides/_rels/slide248.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10.tiff"/><Relationship Id="rId7" Type="http://schemas.openxmlformats.org/officeDocument/2006/relationships/image" Target="../media/image404.png"/><Relationship Id="rId2" Type="http://schemas.openxmlformats.org/officeDocument/2006/relationships/notesSlide" Target="../notesSlides/notesSlide59.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49.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11.tiff"/><Relationship Id="rId7" Type="http://schemas.openxmlformats.org/officeDocument/2006/relationships/image" Target="../media/image404.png"/><Relationship Id="rId2" Type="http://schemas.openxmlformats.org/officeDocument/2006/relationships/notesSlide" Target="../notesSlides/notesSlide60.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250.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12.tiff"/><Relationship Id="rId7" Type="http://schemas.openxmlformats.org/officeDocument/2006/relationships/image" Target="../media/image404.png"/><Relationship Id="rId2" Type="http://schemas.openxmlformats.org/officeDocument/2006/relationships/notesSlide" Target="../notesSlides/notesSlide61.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51.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13.tiff"/><Relationship Id="rId7" Type="http://schemas.openxmlformats.org/officeDocument/2006/relationships/image" Target="../media/image404.png"/><Relationship Id="rId2" Type="http://schemas.openxmlformats.org/officeDocument/2006/relationships/notesSlide" Target="../notesSlides/notesSlide62.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4.png"/><Relationship Id="rId7"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20.xml"/><Relationship Id="rId6" Type="http://schemas.openxmlformats.org/officeDocument/2006/relationships/image" Target="../media/image416.png"/><Relationship Id="rId11" Type="http://schemas.openxmlformats.org/officeDocument/2006/relationships/image" Target="../media/image405.svg"/><Relationship Id="rId5" Type="http://schemas.openxmlformats.org/officeDocument/2006/relationships/image" Target="../media/image415.png"/><Relationship Id="rId10" Type="http://schemas.openxmlformats.org/officeDocument/2006/relationships/image" Target="../media/image404.png"/><Relationship Id="rId4" Type="http://schemas.microsoft.com/office/2007/relationships/hdphoto" Target="../media/hdphoto5.wdp"/><Relationship Id="rId9" Type="http://schemas.openxmlformats.org/officeDocument/2006/relationships/slide" Target="slide1.xml"/></Relationships>
</file>

<file path=ppt/slides/_rels/slide25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92.png"/><Relationship Id="rId7" Type="http://schemas.microsoft.com/office/2007/relationships/hdphoto" Target="../media/hdphoto1.wdp"/><Relationship Id="rId2" Type="http://schemas.openxmlformats.org/officeDocument/2006/relationships/notesSlide" Target="../notesSlides/notesSlide64.xml"/><Relationship Id="rId1" Type="http://schemas.openxmlformats.org/officeDocument/2006/relationships/slideLayout" Target="../slideLayouts/slideLayout63.xml"/><Relationship Id="rId6" Type="http://schemas.openxmlformats.org/officeDocument/2006/relationships/image" Target="../media/image3.png"/><Relationship Id="rId5" Type="http://schemas.openxmlformats.org/officeDocument/2006/relationships/image" Target="../media/image418.jpeg"/><Relationship Id="rId10" Type="http://schemas.openxmlformats.org/officeDocument/2006/relationships/image" Target="../media/image32.svg"/><Relationship Id="rId4" Type="http://schemas.openxmlformats.org/officeDocument/2006/relationships/image" Target="../media/image417.jpeg"/><Relationship Id="rId9" Type="http://schemas.openxmlformats.org/officeDocument/2006/relationships/image" Target="../media/image31.png"/></Relationships>
</file>

<file path=ppt/slides/_rels/slide25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19.png"/><Relationship Id="rId7"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67.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55.xml.rels><?xml version="1.0" encoding="UTF-8" standalone="yes"?>
<Relationships xmlns="http://schemas.openxmlformats.org/package/2006/relationships"><Relationship Id="rId8" Type="http://schemas.openxmlformats.org/officeDocument/2006/relationships/image" Target="../media/image424.png"/><Relationship Id="rId13" Type="http://schemas.openxmlformats.org/officeDocument/2006/relationships/image" Target="../media/image32.svg"/><Relationship Id="rId3" Type="http://schemas.openxmlformats.org/officeDocument/2006/relationships/hyperlink" Target="https://doi.org/10.1016/j.anai.2023.08.021" TargetMode="External"/><Relationship Id="rId7" Type="http://schemas.openxmlformats.org/officeDocument/2006/relationships/image" Target="../media/image423.png"/><Relationship Id="rId12" Type="http://schemas.openxmlformats.org/officeDocument/2006/relationships/image" Target="../media/image31.png"/><Relationship Id="rId2" Type="http://schemas.openxmlformats.org/officeDocument/2006/relationships/notesSlide" Target="../notesSlides/notesSlide66.xml"/><Relationship Id="rId1" Type="http://schemas.openxmlformats.org/officeDocument/2006/relationships/slideLayout" Target="../slideLayouts/slideLayout67.xml"/><Relationship Id="rId6" Type="http://schemas.openxmlformats.org/officeDocument/2006/relationships/image" Target="../media/image422.png"/><Relationship Id="rId11" Type="http://schemas.openxmlformats.org/officeDocument/2006/relationships/slide" Target="slide1.xml"/><Relationship Id="rId5" Type="http://schemas.openxmlformats.org/officeDocument/2006/relationships/image" Target="../media/image421.png"/><Relationship Id="rId10" Type="http://schemas.microsoft.com/office/2007/relationships/hdphoto" Target="../media/hdphoto1.wdp"/><Relationship Id="rId4" Type="http://schemas.openxmlformats.org/officeDocument/2006/relationships/image" Target="../media/image420.png"/><Relationship Id="rId9" Type="http://schemas.openxmlformats.org/officeDocument/2006/relationships/image" Target="../media/image3.png"/></Relationships>
</file>

<file path=ppt/slides/_rels/slide256.xml.rels><?xml version="1.0" encoding="UTF-8" standalone="yes"?>
<Relationships xmlns="http://schemas.openxmlformats.org/package/2006/relationships"><Relationship Id="rId8" Type="http://schemas.openxmlformats.org/officeDocument/2006/relationships/image" Target="../media/image429.png"/><Relationship Id="rId13" Type="http://schemas.openxmlformats.org/officeDocument/2006/relationships/image" Target="../media/image32.svg"/><Relationship Id="rId3" Type="http://schemas.openxmlformats.org/officeDocument/2006/relationships/hyperlink" Target="https://ginasthma.org/wp-content/uploads/2021/04/Whats-new-in-GINA-2021_final.pdf" TargetMode="External"/><Relationship Id="rId7" Type="http://schemas.openxmlformats.org/officeDocument/2006/relationships/image" Target="../media/image428.png"/><Relationship Id="rId12"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67.xml"/><Relationship Id="rId6" Type="http://schemas.openxmlformats.org/officeDocument/2006/relationships/image" Target="../media/image427.png"/><Relationship Id="rId11" Type="http://schemas.openxmlformats.org/officeDocument/2006/relationships/slide" Target="slide1.xml"/><Relationship Id="rId5" Type="http://schemas.openxmlformats.org/officeDocument/2006/relationships/image" Target="../media/image426.png"/><Relationship Id="rId10" Type="http://schemas.microsoft.com/office/2007/relationships/hdphoto" Target="../media/hdphoto1.wdp"/><Relationship Id="rId4" Type="http://schemas.openxmlformats.org/officeDocument/2006/relationships/image" Target="../media/image425.png"/><Relationship Id="rId9" Type="http://schemas.openxmlformats.org/officeDocument/2006/relationships/image" Target="../media/image3.png"/></Relationships>
</file>

<file path=ppt/slides/_rels/slide257.xml.rels><?xml version="1.0" encoding="UTF-8" standalone="yes"?>
<Relationships xmlns="http://schemas.openxmlformats.org/package/2006/relationships"><Relationship Id="rId8" Type="http://schemas.openxmlformats.org/officeDocument/2006/relationships/image" Target="../media/image435.png"/><Relationship Id="rId13" Type="http://schemas.openxmlformats.org/officeDocument/2006/relationships/image" Target="../media/image440.png"/><Relationship Id="rId18" Type="http://schemas.openxmlformats.org/officeDocument/2006/relationships/image" Target="../media/image32.svg"/><Relationship Id="rId3" Type="http://schemas.openxmlformats.org/officeDocument/2006/relationships/image" Target="../media/image430.png"/><Relationship Id="rId7" Type="http://schemas.openxmlformats.org/officeDocument/2006/relationships/image" Target="../media/image434.png"/><Relationship Id="rId12" Type="http://schemas.openxmlformats.org/officeDocument/2006/relationships/image" Target="../media/image439.svg"/><Relationship Id="rId17" Type="http://schemas.openxmlformats.org/officeDocument/2006/relationships/image" Target="../media/image31.png"/><Relationship Id="rId2" Type="http://schemas.openxmlformats.org/officeDocument/2006/relationships/notesSlide" Target="../notesSlides/notesSlide68.xml"/><Relationship Id="rId16" Type="http://schemas.openxmlformats.org/officeDocument/2006/relationships/slide" Target="slide1.xml"/><Relationship Id="rId1" Type="http://schemas.openxmlformats.org/officeDocument/2006/relationships/slideLayout" Target="../slideLayouts/slideLayout67.xml"/><Relationship Id="rId6" Type="http://schemas.openxmlformats.org/officeDocument/2006/relationships/image" Target="../media/image433.png"/><Relationship Id="rId11" Type="http://schemas.openxmlformats.org/officeDocument/2006/relationships/image" Target="../media/image438.png"/><Relationship Id="rId5" Type="http://schemas.openxmlformats.org/officeDocument/2006/relationships/image" Target="../media/image432.png"/><Relationship Id="rId15" Type="http://schemas.microsoft.com/office/2007/relationships/hdphoto" Target="../media/hdphoto1.wdp"/><Relationship Id="rId10" Type="http://schemas.openxmlformats.org/officeDocument/2006/relationships/image" Target="../media/image437.svg"/><Relationship Id="rId4" Type="http://schemas.openxmlformats.org/officeDocument/2006/relationships/image" Target="../media/image431.svg"/><Relationship Id="rId9" Type="http://schemas.openxmlformats.org/officeDocument/2006/relationships/image" Target="../media/image436.png"/><Relationship Id="rId14" Type="http://schemas.openxmlformats.org/officeDocument/2006/relationships/image" Target="../media/image3.png"/></Relationships>
</file>

<file path=ppt/slides/_rels/slide2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1.png"/><Relationship Id="rId7"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67.xml"/><Relationship Id="rId6" Type="http://schemas.openxmlformats.org/officeDocument/2006/relationships/image" Target="../media/image443.svg"/><Relationship Id="rId11" Type="http://schemas.openxmlformats.org/officeDocument/2006/relationships/image" Target="../media/image32.svg"/><Relationship Id="rId5" Type="http://schemas.openxmlformats.org/officeDocument/2006/relationships/image" Target="../media/image442.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slide" Target="slide1.xml"/></Relationships>
</file>

<file path=ppt/slides/_rels/slide25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44.png"/><Relationship Id="rId7"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67.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4.svg"/><Relationship Id="rId2" Type="http://schemas.openxmlformats.org/officeDocument/2006/relationships/hyperlink" Target="https://doi.org/10.1016/j.chest.2019.10.053" TargetMode="Externa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63.jpg"/></Relationships>
</file>

<file path=ppt/slides/_rels/slide26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3.png"/><Relationship Id="rId7" Type="http://schemas.openxmlformats.org/officeDocument/2006/relationships/slide" Target="slide1.xml"/><Relationship Id="rId2" Type="http://schemas.openxmlformats.org/officeDocument/2006/relationships/notesSlide" Target="../notesSlides/notesSlide71.xml"/><Relationship Id="rId1" Type="http://schemas.openxmlformats.org/officeDocument/2006/relationships/slideLayout" Target="../slideLayouts/slideLayout6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29.png"/><Relationship Id="rId9" Type="http://schemas.openxmlformats.org/officeDocument/2006/relationships/image" Target="../media/image32.svg"/></Relationships>
</file>

<file path=ppt/slides/_rels/slide2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72.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6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3.png"/><Relationship Id="rId7" Type="http://schemas.openxmlformats.org/officeDocument/2006/relationships/slide" Target="slide1.xml"/><Relationship Id="rId2" Type="http://schemas.openxmlformats.org/officeDocument/2006/relationships/notesSlide" Target="../notesSlides/notesSlide73.xml"/><Relationship Id="rId1" Type="http://schemas.openxmlformats.org/officeDocument/2006/relationships/slideLayout" Target="../slideLayouts/slideLayout6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29.png"/><Relationship Id="rId9" Type="http://schemas.openxmlformats.org/officeDocument/2006/relationships/image" Target="../media/image32.svg"/></Relationships>
</file>

<file path=ppt/slides/_rels/slide263.xml.rels><?xml version="1.0" encoding="UTF-8" standalone="yes"?>
<Relationships xmlns="http://schemas.openxmlformats.org/package/2006/relationships"><Relationship Id="rId3" Type="http://schemas.openxmlformats.org/officeDocument/2006/relationships/image" Target="../media/image445.png"/><Relationship Id="rId7" Type="http://schemas.openxmlformats.org/officeDocument/2006/relationships/image" Target="../media/image32.svg"/><Relationship Id="rId2" Type="http://schemas.openxmlformats.org/officeDocument/2006/relationships/notesSlide" Target="../notesSlides/notesSlide74.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446.png"/></Relationships>
</file>

<file path=ppt/slides/_rels/slide264.xml.rels><?xml version="1.0" encoding="UTF-8" standalone="yes"?>
<Relationships xmlns="http://schemas.openxmlformats.org/package/2006/relationships"><Relationship Id="rId3" Type="http://schemas.openxmlformats.org/officeDocument/2006/relationships/image" Target="../media/image447.png"/><Relationship Id="rId7" Type="http://schemas.openxmlformats.org/officeDocument/2006/relationships/image" Target="../media/image32.svg"/><Relationship Id="rId2" Type="http://schemas.openxmlformats.org/officeDocument/2006/relationships/notesSlide" Target="../notesSlides/notesSlide75.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slide" Target="slide1.xml"/><Relationship Id="rId4" Type="http://schemas.openxmlformats.org/officeDocument/2006/relationships/image" Target="../media/image448.png"/></Relationships>
</file>

<file path=ppt/slides/_rels/slide26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49.png"/><Relationship Id="rId7"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67.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6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77.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67.xml.rels><?xml version="1.0" encoding="UTF-8" standalone="yes"?>
<Relationships xmlns="http://schemas.openxmlformats.org/package/2006/relationships"><Relationship Id="rId8" Type="http://schemas.openxmlformats.org/officeDocument/2006/relationships/image" Target="../media/image455.svg"/><Relationship Id="rId13" Type="http://schemas.openxmlformats.org/officeDocument/2006/relationships/image" Target="../media/image32.svg"/><Relationship Id="rId3" Type="http://schemas.openxmlformats.org/officeDocument/2006/relationships/image" Target="../media/image450.png"/><Relationship Id="rId7" Type="http://schemas.openxmlformats.org/officeDocument/2006/relationships/image" Target="../media/image454.png"/><Relationship Id="rId12"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67.xml"/><Relationship Id="rId6" Type="http://schemas.openxmlformats.org/officeDocument/2006/relationships/image" Target="../media/image453.svg"/><Relationship Id="rId11" Type="http://schemas.openxmlformats.org/officeDocument/2006/relationships/slide" Target="slide1.xml"/><Relationship Id="rId5" Type="http://schemas.openxmlformats.org/officeDocument/2006/relationships/image" Target="../media/image452.png"/><Relationship Id="rId10" Type="http://schemas.microsoft.com/office/2007/relationships/hdphoto" Target="../media/hdphoto1.wdp"/><Relationship Id="rId4" Type="http://schemas.openxmlformats.org/officeDocument/2006/relationships/image" Target="../media/image451.svg"/><Relationship Id="rId9" Type="http://schemas.openxmlformats.org/officeDocument/2006/relationships/image" Target="../media/image3.png"/></Relationships>
</file>

<file path=ppt/slides/_rels/slide26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www.isar.opcglobal.org/" TargetMode="External"/><Relationship Id="rId7" Type="http://schemas.microsoft.com/office/2007/relationships/hdphoto" Target="../media/hdphoto1.wdp"/><Relationship Id="rId2" Type="http://schemas.openxmlformats.org/officeDocument/2006/relationships/notesSlide" Target="../notesSlides/notesSlide79.xml"/><Relationship Id="rId1" Type="http://schemas.openxmlformats.org/officeDocument/2006/relationships/slideLayout" Target="../slideLayouts/slideLayout67.xml"/><Relationship Id="rId6" Type="http://schemas.openxmlformats.org/officeDocument/2006/relationships/image" Target="../media/image3.png"/><Relationship Id="rId5" Type="http://schemas.openxmlformats.org/officeDocument/2006/relationships/image" Target="../media/image457.png"/><Relationship Id="rId10" Type="http://schemas.openxmlformats.org/officeDocument/2006/relationships/image" Target="../media/image32.svg"/><Relationship Id="rId4" Type="http://schemas.openxmlformats.org/officeDocument/2006/relationships/image" Target="../media/image456.jpeg"/><Relationship Id="rId9" Type="http://schemas.openxmlformats.org/officeDocument/2006/relationships/image" Target="../media/image31.png"/></Relationships>
</file>

<file path=ppt/slides/_rels/slide2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0.xml"/><Relationship Id="rId1" Type="http://schemas.openxmlformats.org/officeDocument/2006/relationships/slideLayout" Target="../slideLayouts/slideLayout67.xml"/><Relationship Id="rId5" Type="http://schemas.openxmlformats.org/officeDocument/2006/relationships/image" Target="../media/image32.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186/s12874-020-01065-0" TargetMode="External"/><Relationship Id="rId2" Type="http://schemas.openxmlformats.org/officeDocument/2006/relationships/hyperlink" Target="https://doi.org/10.1016/j.chest.2019.10.051" TargetMode="External"/><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27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81.xml"/><Relationship Id="rId1" Type="http://schemas.openxmlformats.org/officeDocument/2006/relationships/slideLayout" Target="../slideLayouts/slideLayout119.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7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58.png"/><Relationship Id="rId7" Type="http://schemas.openxmlformats.org/officeDocument/2006/relationships/slide" Target="slide1.xml"/><Relationship Id="rId2" Type="http://schemas.openxmlformats.org/officeDocument/2006/relationships/notesSlide" Target="../notesSlides/notesSlide82.xml"/><Relationship Id="rId1" Type="http://schemas.openxmlformats.org/officeDocument/2006/relationships/slideLayout" Target="../slideLayouts/slideLayout12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59.png"/><Relationship Id="rId9" Type="http://schemas.openxmlformats.org/officeDocument/2006/relationships/image" Target="../media/image32.svg"/></Relationships>
</file>

<file path=ppt/slides/_rels/slide2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0.png"/><Relationship Id="rId7" Type="http://schemas.openxmlformats.org/officeDocument/2006/relationships/slide" Target="slide1.xml"/><Relationship Id="rId2" Type="http://schemas.openxmlformats.org/officeDocument/2006/relationships/notesSlide" Target="../notesSlides/notesSlide83.xml"/><Relationship Id="rId1" Type="http://schemas.openxmlformats.org/officeDocument/2006/relationships/slideLayout" Target="../slideLayouts/slideLayout12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chart" Target="../charts/chart9.xml"/><Relationship Id="rId9" Type="http://schemas.openxmlformats.org/officeDocument/2006/relationships/image" Target="../media/image32.svg"/></Relationships>
</file>

<file path=ppt/slides/_rels/slide27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1.png"/><Relationship Id="rId7"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121.xml"/><Relationship Id="rId6" Type="http://schemas.openxmlformats.org/officeDocument/2006/relationships/image" Target="../media/image464.svg"/><Relationship Id="rId11" Type="http://schemas.openxmlformats.org/officeDocument/2006/relationships/image" Target="../media/image32.svg"/><Relationship Id="rId5" Type="http://schemas.openxmlformats.org/officeDocument/2006/relationships/image" Target="../media/image463.png"/><Relationship Id="rId10" Type="http://schemas.openxmlformats.org/officeDocument/2006/relationships/image" Target="../media/image31.png"/><Relationship Id="rId4" Type="http://schemas.openxmlformats.org/officeDocument/2006/relationships/image" Target="../media/image462.svg"/><Relationship Id="rId9" Type="http://schemas.openxmlformats.org/officeDocument/2006/relationships/slide" Target="slide1.xml"/></Relationships>
</file>

<file path=ppt/slides/_rels/slide27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1.png"/><Relationship Id="rId7"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21.xml"/><Relationship Id="rId6" Type="http://schemas.openxmlformats.org/officeDocument/2006/relationships/image" Target="../media/image443.svg"/><Relationship Id="rId11" Type="http://schemas.openxmlformats.org/officeDocument/2006/relationships/image" Target="../media/image32.svg"/><Relationship Id="rId5" Type="http://schemas.openxmlformats.org/officeDocument/2006/relationships/image" Target="../media/image442.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slide" Target="slide1.xml"/></Relationships>
</file>

<file path=ppt/slides/_rels/slide275.xml.rels><?xml version="1.0" encoding="UTF-8" standalone="yes"?>
<Relationships xmlns="http://schemas.openxmlformats.org/package/2006/relationships"><Relationship Id="rId8" Type="http://schemas.openxmlformats.org/officeDocument/2006/relationships/image" Target="../media/image470.svg"/><Relationship Id="rId13" Type="http://schemas.openxmlformats.org/officeDocument/2006/relationships/image" Target="../media/image32.svg"/><Relationship Id="rId3" Type="http://schemas.openxmlformats.org/officeDocument/2006/relationships/image" Target="../media/image465.png"/><Relationship Id="rId7" Type="http://schemas.openxmlformats.org/officeDocument/2006/relationships/image" Target="../media/image469.png"/><Relationship Id="rId12"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121.xml"/><Relationship Id="rId6" Type="http://schemas.openxmlformats.org/officeDocument/2006/relationships/image" Target="../media/image468.svg"/><Relationship Id="rId11" Type="http://schemas.openxmlformats.org/officeDocument/2006/relationships/slide" Target="slide1.xml"/><Relationship Id="rId5" Type="http://schemas.openxmlformats.org/officeDocument/2006/relationships/image" Target="../media/image467.png"/><Relationship Id="rId10" Type="http://schemas.microsoft.com/office/2007/relationships/hdphoto" Target="../media/hdphoto1.wdp"/><Relationship Id="rId4" Type="http://schemas.openxmlformats.org/officeDocument/2006/relationships/image" Target="../media/image466.svg"/><Relationship Id="rId9" Type="http://schemas.openxmlformats.org/officeDocument/2006/relationships/image" Target="../media/image3.png"/></Relationships>
</file>

<file path=ppt/slides/_rels/slide27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3.png"/><Relationship Id="rId7" Type="http://schemas.openxmlformats.org/officeDocument/2006/relationships/slide" Target="slide1.xml"/><Relationship Id="rId2" Type="http://schemas.openxmlformats.org/officeDocument/2006/relationships/notesSlide" Target="../notesSlides/notesSlide87.xml"/><Relationship Id="rId1" Type="http://schemas.openxmlformats.org/officeDocument/2006/relationships/slideLayout" Target="../slideLayouts/slideLayout12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71.png"/><Relationship Id="rId9" Type="http://schemas.openxmlformats.org/officeDocument/2006/relationships/image" Target="../media/image32.svg"/></Relationships>
</file>

<file path=ppt/slides/_rels/slide27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72.png"/><Relationship Id="rId7"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121.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3.png"/><Relationship Id="rId7" Type="http://schemas.openxmlformats.org/officeDocument/2006/relationships/slide" Target="slide1.xml"/><Relationship Id="rId2" Type="http://schemas.openxmlformats.org/officeDocument/2006/relationships/notesSlide" Target="../notesSlides/notesSlide89.xml"/><Relationship Id="rId1" Type="http://schemas.openxmlformats.org/officeDocument/2006/relationships/slideLayout" Target="../slideLayouts/slideLayout12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74.png"/><Relationship Id="rId9" Type="http://schemas.openxmlformats.org/officeDocument/2006/relationships/image" Target="../media/image32.svg"/></Relationships>
</file>

<file path=ppt/slides/_rels/slide27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75.png"/><Relationship Id="rId7"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121.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4.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33.png"/><Relationship Id="rId2"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slide" Target="slide1.xml"/><Relationship Id="rId5" Type="http://schemas.openxmlformats.org/officeDocument/2006/relationships/image" Target="../media/image67.png"/><Relationship Id="rId10" Type="http://schemas.openxmlformats.org/officeDocument/2006/relationships/hyperlink" Target="https://journal.chestnet.org/cms/10.1016/j.chest.2019.10.053/attachment/0d6d3879-9381-4bc6-92c6-c60c8e996723/mmc1.pdf" TargetMode="External"/><Relationship Id="rId4" Type="http://schemas.openxmlformats.org/officeDocument/2006/relationships/image" Target="../media/image66.png"/><Relationship Id="rId9" Type="http://schemas.openxmlformats.org/officeDocument/2006/relationships/image" Target="../media/image71.png"/></Relationships>
</file>

<file path=ppt/slides/_rels/slide28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76.png"/><Relationship Id="rId7" Type="http://schemas.openxmlformats.org/officeDocument/2006/relationships/image" Target="../media/image31.png"/><Relationship Id="rId2" Type="http://schemas.openxmlformats.org/officeDocument/2006/relationships/notesSlide" Target="../notesSlides/notesSlide91.xml"/><Relationship Id="rId1" Type="http://schemas.openxmlformats.org/officeDocument/2006/relationships/slideLayout" Target="../slideLayouts/slideLayout121.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8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92.xml"/><Relationship Id="rId1" Type="http://schemas.openxmlformats.org/officeDocument/2006/relationships/slideLayout" Target="../slideLayouts/slideLayout121.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82.xml.rels><?xml version="1.0" encoding="UTF-8" standalone="yes"?>
<Relationships xmlns="http://schemas.openxmlformats.org/package/2006/relationships"><Relationship Id="rId8" Type="http://schemas.openxmlformats.org/officeDocument/2006/relationships/image" Target="../media/image482.svg"/><Relationship Id="rId13" Type="http://schemas.openxmlformats.org/officeDocument/2006/relationships/slide" Target="slide1.xml"/><Relationship Id="rId3" Type="http://schemas.openxmlformats.org/officeDocument/2006/relationships/image" Target="../media/image477.png"/><Relationship Id="rId7" Type="http://schemas.openxmlformats.org/officeDocument/2006/relationships/image" Target="../media/image481.png"/><Relationship Id="rId12" Type="http://schemas.microsoft.com/office/2007/relationships/hdphoto" Target="../media/hdphoto1.wdp"/><Relationship Id="rId2" Type="http://schemas.openxmlformats.org/officeDocument/2006/relationships/notesSlide" Target="../notesSlides/notesSlide93.xml"/><Relationship Id="rId1" Type="http://schemas.openxmlformats.org/officeDocument/2006/relationships/slideLayout" Target="../slideLayouts/slideLayout121.xml"/><Relationship Id="rId6" Type="http://schemas.openxmlformats.org/officeDocument/2006/relationships/image" Target="../media/image480.svg"/><Relationship Id="rId11" Type="http://schemas.openxmlformats.org/officeDocument/2006/relationships/image" Target="../media/image3.png"/><Relationship Id="rId5" Type="http://schemas.openxmlformats.org/officeDocument/2006/relationships/image" Target="../media/image479.png"/><Relationship Id="rId15" Type="http://schemas.openxmlformats.org/officeDocument/2006/relationships/image" Target="../media/image32.svg"/><Relationship Id="rId10" Type="http://schemas.openxmlformats.org/officeDocument/2006/relationships/image" Target="../media/image484.svg"/><Relationship Id="rId4" Type="http://schemas.openxmlformats.org/officeDocument/2006/relationships/image" Target="../media/image478.svg"/><Relationship Id="rId9" Type="http://schemas.openxmlformats.org/officeDocument/2006/relationships/image" Target="../media/image483.png"/><Relationship Id="rId14" Type="http://schemas.openxmlformats.org/officeDocument/2006/relationships/image" Target="../media/image31.png"/></Relationships>
</file>

<file path=ppt/slides/_rels/slide2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94.xml"/><Relationship Id="rId1" Type="http://schemas.openxmlformats.org/officeDocument/2006/relationships/slideLayout" Target="../slideLayouts/slideLayout119.xml"/><Relationship Id="rId6" Type="http://schemas.openxmlformats.org/officeDocument/2006/relationships/image" Target="../media/image31.png"/><Relationship Id="rId5" Type="http://schemas.openxmlformats.org/officeDocument/2006/relationships/slide" Target="slide1.xml"/><Relationship Id="rId4" Type="http://schemas.microsoft.com/office/2007/relationships/hdphoto" Target="../media/hdphoto1.wdp"/></Relationships>
</file>

<file path=ppt/slides/_rels/slide284.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85.png"/><Relationship Id="rId7" Type="http://schemas.openxmlformats.org/officeDocument/2006/relationships/slide" Target="slide1.xml"/><Relationship Id="rId2" Type="http://schemas.openxmlformats.org/officeDocument/2006/relationships/notesSlide" Target="../notesSlides/notesSlide95.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86.tiff"/><Relationship Id="rId9" Type="http://schemas.openxmlformats.org/officeDocument/2006/relationships/image" Target="../media/image405.svg"/></Relationships>
</file>

<file path=ppt/slides/_rels/slide285.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87.png"/><Relationship Id="rId7" Type="http://schemas.openxmlformats.org/officeDocument/2006/relationships/image" Target="../media/image404.png"/><Relationship Id="rId2" Type="http://schemas.openxmlformats.org/officeDocument/2006/relationships/notesSlide" Target="../notesSlides/notesSlide96.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86.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89.tiff"/><Relationship Id="rId7" Type="http://schemas.openxmlformats.org/officeDocument/2006/relationships/slide" Target="slide1.xml"/><Relationship Id="rId2" Type="http://schemas.openxmlformats.org/officeDocument/2006/relationships/image" Target="../media/image488.tiff"/><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90.tiff"/><Relationship Id="rId9" Type="http://schemas.openxmlformats.org/officeDocument/2006/relationships/image" Target="../media/image405.svg"/></Relationships>
</file>

<file path=ppt/slides/_rels/slide287.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91.png"/><Relationship Id="rId7" Type="http://schemas.openxmlformats.org/officeDocument/2006/relationships/image" Target="../media/image404.png"/><Relationship Id="rId2" Type="http://schemas.openxmlformats.org/officeDocument/2006/relationships/notesSlide" Target="../notesSlides/notesSlide97.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88.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493.tiff"/><Relationship Id="rId7" Type="http://schemas.openxmlformats.org/officeDocument/2006/relationships/slide" Target="slide1.xml"/><Relationship Id="rId2" Type="http://schemas.openxmlformats.org/officeDocument/2006/relationships/image" Target="../media/image492.tiff"/><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94.tiff"/><Relationship Id="rId9" Type="http://schemas.openxmlformats.org/officeDocument/2006/relationships/image" Target="../media/image405.svg"/></Relationships>
</file>

<file path=ppt/slides/_rels/slide289.xml.rels><?xml version="1.0" encoding="UTF-8" standalone="yes"?>
<Relationships xmlns="http://schemas.openxmlformats.org/package/2006/relationships"><Relationship Id="rId8" Type="http://schemas.openxmlformats.org/officeDocument/2006/relationships/image" Target="../media/image405.svg"/><Relationship Id="rId3" Type="http://schemas.openxmlformats.org/officeDocument/2006/relationships/image" Target="../media/image495.tiff"/><Relationship Id="rId7" Type="http://schemas.openxmlformats.org/officeDocument/2006/relationships/image" Target="../media/image404.png"/><Relationship Id="rId2" Type="http://schemas.openxmlformats.org/officeDocument/2006/relationships/notesSlide" Target="../notesSlides/notesSlide98.xml"/><Relationship Id="rId1" Type="http://schemas.openxmlformats.org/officeDocument/2006/relationships/slideLayout" Target="../slideLayouts/slideLayout120.xml"/><Relationship Id="rId6" Type="http://schemas.openxmlformats.org/officeDocument/2006/relationships/slide" Target="slide1.xml"/><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34.svg"/><Relationship Id="rId5" Type="http://schemas.openxmlformats.org/officeDocument/2006/relationships/image" Target="../media/image75.png"/><Relationship Id="rId10" Type="http://schemas.openxmlformats.org/officeDocument/2006/relationships/image" Target="../media/image33.png"/><Relationship Id="rId4" Type="http://schemas.openxmlformats.org/officeDocument/2006/relationships/image" Target="../media/image74.png"/><Relationship Id="rId9" Type="http://schemas.openxmlformats.org/officeDocument/2006/relationships/slide" Target="slide1.xml"/></Relationships>
</file>

<file path=ppt/slides/_rels/slide29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4.png"/><Relationship Id="rId7"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20.xml"/><Relationship Id="rId6" Type="http://schemas.openxmlformats.org/officeDocument/2006/relationships/image" Target="../media/image416.png"/><Relationship Id="rId11" Type="http://schemas.openxmlformats.org/officeDocument/2006/relationships/image" Target="../media/image405.svg"/><Relationship Id="rId5" Type="http://schemas.openxmlformats.org/officeDocument/2006/relationships/image" Target="../media/image415.png"/><Relationship Id="rId10" Type="http://schemas.openxmlformats.org/officeDocument/2006/relationships/image" Target="../media/image404.png"/><Relationship Id="rId4" Type="http://schemas.microsoft.com/office/2007/relationships/hdphoto" Target="../media/hdphoto5.wdp"/><Relationship Id="rId9" Type="http://schemas.openxmlformats.org/officeDocument/2006/relationships/slide" Target="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34.svg"/><Relationship Id="rId2" Type="http://schemas.openxmlformats.org/officeDocument/2006/relationships/hyperlink" Target="https://doi.org/10.1016/j.jaip.2018.08.016"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36.jp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hyperlink" Target="https://doi.org/10.1016/j.jaip.2018.08.016"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4.png"/><Relationship Id="rId18" Type="http://schemas.openxmlformats.org/officeDocument/2006/relationships/image" Target="../media/image34.svg"/><Relationship Id="rId3" Type="http://schemas.openxmlformats.org/officeDocument/2006/relationships/image" Target="../media/image2.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33.png"/><Relationship Id="rId2" Type="http://schemas.openxmlformats.org/officeDocument/2006/relationships/image" Target="../media/image1.png"/><Relationship Id="rId16" Type="http://schemas.openxmlformats.org/officeDocument/2006/relationships/slide" Target="slide1.xml"/><Relationship Id="rId20" Type="http://schemas.microsoft.com/office/2007/relationships/hdphoto" Target="../media/hdphoto1.wdp"/><Relationship Id="rId1" Type="http://schemas.openxmlformats.org/officeDocument/2006/relationships/slideLayout" Target="../slideLayouts/slideLayout15.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image" Target="../media/image85.png"/><Relationship Id="rId19" Type="http://schemas.openxmlformats.org/officeDocument/2006/relationships/image" Target="../media/image3.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1.jpg"/><Relationship Id="rId7" Type="http://schemas.openxmlformats.org/officeDocument/2006/relationships/image" Target="../media/image3.png"/><Relationship Id="rId2" Type="http://schemas.openxmlformats.org/officeDocument/2006/relationships/image" Target="../media/image90.jpg"/><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2.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4.jpg"/><Relationship Id="rId7" Type="http://schemas.openxmlformats.org/officeDocument/2006/relationships/image" Target="../media/image3.png"/><Relationship Id="rId2" Type="http://schemas.openxmlformats.org/officeDocument/2006/relationships/image" Target="../media/image93.jpg"/><Relationship Id="rId1"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95.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5.png"/><Relationship Id="rId7" Type="http://schemas.openxmlformats.org/officeDocument/2006/relationships/slide" Target="slide1.xml"/><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97.png"/><Relationship Id="rId11" Type="http://schemas.microsoft.com/office/2007/relationships/hdphoto" Target="../media/hdphoto1.wdp"/><Relationship Id="rId5" Type="http://schemas.openxmlformats.org/officeDocument/2006/relationships/image" Target="../media/image73.png"/><Relationship Id="rId10" Type="http://schemas.openxmlformats.org/officeDocument/2006/relationships/image" Target="../media/image3.png"/><Relationship Id="rId4" Type="http://schemas.openxmlformats.org/officeDocument/2006/relationships/image" Target="../media/image72.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4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99.png"/><Relationship Id="rId7" Type="http://schemas.openxmlformats.org/officeDocument/2006/relationships/image" Target="../media/image33.png"/><Relationship Id="rId2" Type="http://schemas.openxmlformats.org/officeDocument/2006/relationships/image" Target="../media/image98.jpg"/><Relationship Id="rId1" Type="http://schemas.openxmlformats.org/officeDocument/2006/relationships/slideLayout" Target="../slideLayouts/slideLayout12.xml"/><Relationship Id="rId6" Type="http://schemas.openxmlformats.org/officeDocument/2006/relationships/slide" Target="slide1.xml"/><Relationship Id="rId5" Type="http://schemas.openxmlformats.org/officeDocument/2006/relationships/image" Target="../media/image101.png"/><Relationship Id="rId10" Type="http://schemas.microsoft.com/office/2007/relationships/hdphoto" Target="../media/hdphoto1.wdp"/><Relationship Id="rId4" Type="http://schemas.openxmlformats.org/officeDocument/2006/relationships/image" Target="../media/image100.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2.png"/><Relationship Id="rId7" Type="http://schemas.openxmlformats.org/officeDocument/2006/relationships/slide" Target="slide1.xml"/><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103.png"/><Relationship Id="rId11" Type="http://schemas.microsoft.com/office/2007/relationships/hdphoto" Target="../media/hdphoto1.wdp"/><Relationship Id="rId5" Type="http://schemas.openxmlformats.org/officeDocument/2006/relationships/image" Target="../media/image101.png"/><Relationship Id="rId10" Type="http://schemas.openxmlformats.org/officeDocument/2006/relationships/image" Target="../media/image3.png"/><Relationship Id="rId4" Type="http://schemas.openxmlformats.org/officeDocument/2006/relationships/image" Target="../media/image75.png"/><Relationship Id="rId9" Type="http://schemas.openxmlformats.org/officeDocument/2006/relationships/image" Target="../media/image34.sv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34.sv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3.png"/><Relationship Id="rId3" Type="http://schemas.openxmlformats.org/officeDocument/2006/relationships/image" Target="../media/image105.png"/><Relationship Id="rId7" Type="http://schemas.openxmlformats.org/officeDocument/2006/relationships/image" Target="../media/image74.png"/><Relationship Id="rId12" Type="http://schemas.openxmlformats.org/officeDocument/2006/relationships/image" Target="../media/image34.svg"/><Relationship Id="rId2" Type="http://schemas.openxmlformats.org/officeDocument/2006/relationships/image" Target="../media/image104.jpg"/><Relationship Id="rId1" Type="http://schemas.openxmlformats.org/officeDocument/2006/relationships/slideLayout" Target="../slideLayouts/slideLayout12.xml"/><Relationship Id="rId6" Type="http://schemas.openxmlformats.org/officeDocument/2006/relationships/image" Target="../media/image72.png"/><Relationship Id="rId11" Type="http://schemas.openxmlformats.org/officeDocument/2006/relationships/image" Target="../media/image33.png"/><Relationship Id="rId5" Type="http://schemas.openxmlformats.org/officeDocument/2006/relationships/image" Target="../media/image106.png"/><Relationship Id="rId10" Type="http://schemas.openxmlformats.org/officeDocument/2006/relationships/slide" Target="slide1.xml"/><Relationship Id="rId4" Type="http://schemas.openxmlformats.org/officeDocument/2006/relationships/image" Target="../media/image76.png"/><Relationship Id="rId9" Type="http://schemas.openxmlformats.org/officeDocument/2006/relationships/image" Target="../media/image73.png"/><Relationship Id="rId1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07.jp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0.xml"/><Relationship Id="rId4" Type="http://schemas.openxmlformats.org/officeDocument/2006/relationships/image" Target="../media/image34.sv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8.png"/><Relationship Id="rId7" Type="http://schemas.openxmlformats.org/officeDocument/2006/relationships/image" Target="../media/image34.svg"/><Relationship Id="rId2" Type="http://schemas.openxmlformats.org/officeDocument/2006/relationships/hyperlink" Target="https://doi.org/10.1186/s12874-020-01065-0" TargetMode="Externa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109.jpg"/><Relationship Id="rId9"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http://isaregistries.org/partners/" TargetMode="External"/><Relationship Id="rId1" Type="http://schemas.openxmlformats.org/officeDocument/2006/relationships/slideLayout" Target="../slideLayouts/slideLayout17.xml"/><Relationship Id="rId5" Type="http://schemas.openxmlformats.org/officeDocument/2006/relationships/image" Target="../media/image34.sv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3.jpg"/><Relationship Id="rId7" Type="http://schemas.openxmlformats.org/officeDocument/2006/relationships/image" Target="../media/image3.png"/><Relationship Id="rId2" Type="http://schemas.openxmlformats.org/officeDocument/2006/relationships/image" Target="../media/image112.png"/><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5.jpg"/><Relationship Id="rId7" Type="http://schemas.openxmlformats.org/officeDocument/2006/relationships/image" Target="../media/image3.png"/><Relationship Id="rId2" Type="http://schemas.openxmlformats.org/officeDocument/2006/relationships/image" Target="../media/image114.png"/><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7.jpg"/><Relationship Id="rId7" Type="http://schemas.openxmlformats.org/officeDocument/2006/relationships/image" Target="../media/image34.svg"/><Relationship Id="rId2" Type="http://schemas.openxmlformats.org/officeDocument/2006/relationships/image" Target="../media/image116.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hyperlink" Target="http://opc-clinics.org/AsthmaQuestionnaire/baseline.jsp" TargetMode="External"/><Relationship Id="rId9"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18.jp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0.jpg"/><Relationship Id="rId7" Type="http://schemas.openxmlformats.org/officeDocument/2006/relationships/image" Target="../media/image3.png"/><Relationship Id="rId2" Type="http://schemas.openxmlformats.org/officeDocument/2006/relationships/image" Target="../media/image119.png"/><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61.xml.rels><?xml version="1.0" encoding="UTF-8" standalone="yes"?>
<Relationships xmlns="http://schemas.openxmlformats.org/package/2006/relationships"><Relationship Id="rId3" Type="http://schemas.openxmlformats.org/officeDocument/2006/relationships/hyperlink" Target="http://isaregistries.org/research-proposal-requests/" TargetMode="External"/><Relationship Id="rId7" Type="http://schemas.openxmlformats.org/officeDocument/2006/relationships/image" Target="../media/image34.svg"/><Relationship Id="rId2" Type="http://schemas.openxmlformats.org/officeDocument/2006/relationships/hyperlink" Target="http://isaregistries.org/join-register-interest-isar/" TargetMode="Externa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hyperlink" Target="http://isaregistries.org/"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2.jpg"/><Relationship Id="rId7" Type="http://schemas.openxmlformats.org/officeDocument/2006/relationships/image" Target="../media/image34.svg"/><Relationship Id="rId2" Type="http://schemas.openxmlformats.org/officeDocument/2006/relationships/image" Target="../media/image121.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hyperlink" Target="https://doi.org/10.1016/j.chest.2019.10.051" TargetMode="External"/><Relationship Id="rId9"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17.xml"/><Relationship Id="rId4" Type="http://schemas.openxmlformats.org/officeDocument/2006/relationships/image" Target="../media/image34.svg"/></Relationships>
</file>

<file path=ppt/slides/_rels/slide6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3.png"/><Relationship Id="rId1" Type="http://schemas.openxmlformats.org/officeDocument/2006/relationships/slideLayout" Target="../slideLayouts/slideLayout21.xml"/><Relationship Id="rId5" Type="http://schemas.openxmlformats.org/officeDocument/2006/relationships/image" Target="../media/image32.sv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24.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slide" Target="slide1.xml"/><Relationship Id="rId5" Type="http://schemas.openxmlformats.org/officeDocument/2006/relationships/image" Target="../media/image125.png"/><Relationship Id="rId10" Type="http://schemas.microsoft.com/office/2007/relationships/hdphoto" Target="../media/hdphoto1.wdp"/><Relationship Id="rId4" Type="http://schemas.openxmlformats.org/officeDocument/2006/relationships/hyperlink" Target="https://www.rcplondon.ac.uk/projects/outputs/why-asthma-still-kills" TargetMode="External"/><Relationship Id="rId9" Type="http://schemas.openxmlformats.org/officeDocument/2006/relationships/image" Target="../media/image3.png"/></Relationships>
</file>

<file path=ppt/slides/_rels/slide67.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slide" Target="slide1.xml"/><Relationship Id="rId3" Type="http://schemas.openxmlformats.org/officeDocument/2006/relationships/image" Target="../media/image127.svg"/><Relationship Id="rId7" Type="http://schemas.openxmlformats.org/officeDocument/2006/relationships/image" Target="../media/image131.svg"/><Relationship Id="rId12" Type="http://schemas.openxmlformats.org/officeDocument/2006/relationships/customXml" Target="../ink/ink2.xml"/><Relationship Id="rId2" Type="http://schemas.openxmlformats.org/officeDocument/2006/relationships/image" Target="../media/image126.png"/><Relationship Id="rId1" Type="http://schemas.openxmlformats.org/officeDocument/2006/relationships/slideLayout" Target="../slideLayouts/slideLayout27.xml"/><Relationship Id="rId6" Type="http://schemas.openxmlformats.org/officeDocument/2006/relationships/image" Target="../media/image130.png"/><Relationship Id="rId11" Type="http://schemas.openxmlformats.org/officeDocument/2006/relationships/image" Target="../media/image134.png"/><Relationship Id="rId5" Type="http://schemas.openxmlformats.org/officeDocument/2006/relationships/image" Target="../media/image129.svg"/><Relationship Id="rId15" Type="http://schemas.openxmlformats.org/officeDocument/2006/relationships/image" Target="../media/image32.svg"/><Relationship Id="rId10" Type="http://schemas.openxmlformats.org/officeDocument/2006/relationships/customXml" Target="../ink/ink1.xml"/><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chart" Target="../charts/chart1.xml"/><Relationship Id="rId1" Type="http://schemas.openxmlformats.org/officeDocument/2006/relationships/slideLayout" Target="../slideLayouts/slideLayout27.xml"/><Relationship Id="rId5" Type="http://schemas.openxmlformats.org/officeDocument/2006/relationships/image" Target="../media/image32.svg"/><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chart" Target="../charts/chart2.xml"/><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slide" Target="slide1.xml"/><Relationship Id="rId5" Type="http://schemas.openxmlformats.org/officeDocument/2006/relationships/chart" Target="../charts/chart3.xml"/><Relationship Id="rId10" Type="http://schemas.microsoft.com/office/2007/relationships/hdphoto" Target="../media/hdphoto1.wdp"/><Relationship Id="rId4" Type="http://schemas.openxmlformats.org/officeDocument/2006/relationships/image" Target="../media/image135.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9.svg"/></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xml"/><Relationship Id="rId1" Type="http://schemas.openxmlformats.org/officeDocument/2006/relationships/slideLayout" Target="../slideLayouts/slideLayout27.xml"/><Relationship Id="rId4" Type="http://schemas.openxmlformats.org/officeDocument/2006/relationships/image" Target="../media/image32.svg"/></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7.png"/><Relationship Id="rId7" Type="http://schemas.openxmlformats.org/officeDocument/2006/relationships/image" Target="../media/image34.svg"/><Relationship Id="rId2" Type="http://schemas.openxmlformats.org/officeDocument/2006/relationships/image" Target="../media/image136.png"/><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hyperlink" Target="https://www.sciencedirect.com/science/article/pii/S2213219821003111?via%3Dihub" TargetMode="External"/><Relationship Id="rId9" Type="http://schemas.microsoft.com/office/2007/relationships/hdphoto" Target="../media/hdphoto1.wdp"/></Relationships>
</file>

<file path=ppt/slides/_rels/slide7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9.png"/><Relationship Id="rId7" Type="http://schemas.openxmlformats.org/officeDocument/2006/relationships/image" Target="../media/image34.svg"/><Relationship Id="rId2" Type="http://schemas.openxmlformats.org/officeDocument/2006/relationships/image" Target="../media/image138.png"/><Relationship Id="rId1" Type="http://schemas.openxmlformats.org/officeDocument/2006/relationships/slideLayout" Target="../slideLayouts/slideLayout35.xml"/><Relationship Id="rId6" Type="http://schemas.openxmlformats.org/officeDocument/2006/relationships/image" Target="../media/image33.png"/><Relationship Id="rId11" Type="http://schemas.microsoft.com/office/2007/relationships/hdphoto" Target="../media/hdphoto1.wdp"/><Relationship Id="rId5" Type="http://schemas.openxmlformats.org/officeDocument/2006/relationships/slide" Target="slide1.xml"/><Relationship Id="rId10" Type="http://schemas.openxmlformats.org/officeDocument/2006/relationships/image" Target="../media/image3.png"/><Relationship Id="rId4" Type="http://schemas.openxmlformats.org/officeDocument/2006/relationships/image" Target="../media/image140.png"/><Relationship Id="rId9" Type="http://schemas.openxmlformats.org/officeDocument/2006/relationships/image" Target="../media/image142.sv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4.svg"/></Relationships>
</file>

<file path=ppt/slides/_rels/slide7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43.png"/><Relationship Id="rId7" Type="http://schemas.openxmlformats.org/officeDocument/2006/relationships/image" Target="../media/image33.png"/><Relationship Id="rId2" Type="http://schemas.openxmlformats.org/officeDocument/2006/relationships/hyperlink" Target="https://www.sciencedirect.com/science/article/pii/S2213219821003111?via%3Dihub" TargetMode="External"/><Relationship Id="rId1" Type="http://schemas.openxmlformats.org/officeDocument/2006/relationships/slideLayout" Target="../slideLayouts/slideLayout32.xml"/><Relationship Id="rId6" Type="http://schemas.openxmlformats.org/officeDocument/2006/relationships/slide" Target="slide1.xml"/><Relationship Id="rId5" Type="http://schemas.openxmlformats.org/officeDocument/2006/relationships/image" Target="../media/image145.png"/><Relationship Id="rId10" Type="http://schemas.microsoft.com/office/2007/relationships/hdphoto" Target="../media/hdphoto1.wdp"/><Relationship Id="rId4" Type="http://schemas.openxmlformats.org/officeDocument/2006/relationships/image" Target="../media/image144.jpg"/><Relationship Id="rId9"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6.jpg"/><Relationship Id="rId7" Type="http://schemas.openxmlformats.org/officeDocument/2006/relationships/image" Target="../media/image3.png"/><Relationship Id="rId2" Type="http://schemas.openxmlformats.org/officeDocument/2006/relationships/hyperlink" Target="https://www.sciencedirect.com/science/article/pii/S2213219821003111?via%3Dihub" TargetMode="External"/><Relationship Id="rId1" Type="http://schemas.openxmlformats.org/officeDocument/2006/relationships/slideLayout" Target="../slideLayouts/slideLayout3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7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https://www.sciencedirect.com/science/article/pii/S2213219821003111?via%3Dihub" TargetMode="External"/><Relationship Id="rId1" Type="http://schemas.openxmlformats.org/officeDocument/2006/relationships/slideLayout" Target="../slideLayouts/slideLayout32.xml"/><Relationship Id="rId5" Type="http://schemas.openxmlformats.org/officeDocument/2006/relationships/image" Target="../media/image34.sv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hyperlink" Target="https://www.sciencedirect.com/science/article/pii/S2213219821003111?via%3Dihub" TargetMode="External"/><Relationship Id="rId2" Type="http://schemas.openxmlformats.org/officeDocument/2006/relationships/image" Target="../media/image147.png"/><Relationship Id="rId1" Type="http://schemas.openxmlformats.org/officeDocument/2006/relationships/slideLayout" Target="../slideLayouts/slideLayout3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7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sciencedirect.com/science/article/pii/S2213219821003111?via%3Dihub" TargetMode="External"/><Relationship Id="rId7" Type="http://schemas.openxmlformats.org/officeDocument/2006/relationships/image" Target="../media/image3.png"/><Relationship Id="rId2" Type="http://schemas.openxmlformats.org/officeDocument/2006/relationships/image" Target="../media/image148.jpg"/><Relationship Id="rId1" Type="http://schemas.openxmlformats.org/officeDocument/2006/relationships/slideLayout" Target="../slideLayouts/slideLayout3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sciencedirect.com/science/article/pii/S2213219821003111?via%3Dihub" TargetMode="External"/><Relationship Id="rId7" Type="http://schemas.openxmlformats.org/officeDocument/2006/relationships/image" Target="../media/image3.png"/><Relationship Id="rId2" Type="http://schemas.openxmlformats.org/officeDocument/2006/relationships/image" Target="../media/image149.png"/><Relationship Id="rId1" Type="http://schemas.openxmlformats.org/officeDocument/2006/relationships/slideLayout" Target="../slideLayouts/slideLayout3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80.xml.rels><?xml version="1.0" encoding="UTF-8" standalone="yes"?>
<Relationships xmlns="http://schemas.openxmlformats.org/package/2006/relationships"><Relationship Id="rId3" Type="http://schemas.openxmlformats.org/officeDocument/2006/relationships/hyperlink" Target="https://www.sciencedirect.com/science/article/pii/S2213219821003111?via%3Dihub" TargetMode="External"/><Relationship Id="rId2" Type="http://schemas.openxmlformats.org/officeDocument/2006/relationships/image" Target="../media/image150.png"/><Relationship Id="rId1" Type="http://schemas.openxmlformats.org/officeDocument/2006/relationships/slideLayout" Target="../slideLayouts/slideLayout3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2.xml"/><Relationship Id="rId4" Type="http://schemas.openxmlformats.org/officeDocument/2006/relationships/image" Target="../media/image34.svg"/></Relationships>
</file>

<file path=ppt/slides/_rels/slide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2.xml"/><Relationship Id="rId4" Type="http://schemas.openxmlformats.org/officeDocument/2006/relationships/image" Target="../media/image34.svg"/></Relationships>
</file>

<file path=ppt/slides/_rels/slide8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51.jp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39.xml"/><Relationship Id="rId6" Type="http://schemas.openxmlformats.org/officeDocument/2006/relationships/slide" Target="slide1.xml"/><Relationship Id="rId5" Type="http://schemas.openxmlformats.org/officeDocument/2006/relationships/image" Target="../media/image153.png"/><Relationship Id="rId10" Type="http://schemas.microsoft.com/office/2007/relationships/hdphoto" Target="../media/hdphoto1.wdp"/><Relationship Id="rId4" Type="http://schemas.openxmlformats.org/officeDocument/2006/relationships/image" Target="../media/image152.jpg"/><Relationship Id="rId9" Type="http://schemas.openxmlformats.org/officeDocument/2006/relationships/image" Target="../media/image3.png"/></Relationships>
</file>

<file path=ppt/slides/_rels/slide8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34.sv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33.png"/><Relationship Id="rId2" Type="http://schemas.openxmlformats.org/officeDocument/2006/relationships/image" Target="../media/image154.png"/><Relationship Id="rId1" Type="http://schemas.openxmlformats.org/officeDocument/2006/relationships/slideLayout" Target="../slideLayouts/slideLayout40.xml"/><Relationship Id="rId6" Type="http://schemas.openxmlformats.org/officeDocument/2006/relationships/image" Target="../media/image158.png"/><Relationship Id="rId11" Type="http://schemas.openxmlformats.org/officeDocument/2006/relationships/slide" Target="slide1.xml"/><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85.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34.sv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33.png"/><Relationship Id="rId2" Type="http://schemas.openxmlformats.org/officeDocument/2006/relationships/image" Target="../media/image163.png"/><Relationship Id="rId1" Type="http://schemas.openxmlformats.org/officeDocument/2006/relationships/slideLayout" Target="../slideLayouts/slideLayout37.xml"/><Relationship Id="rId6" Type="http://schemas.openxmlformats.org/officeDocument/2006/relationships/image" Target="../media/image167.png"/><Relationship Id="rId11" Type="http://schemas.openxmlformats.org/officeDocument/2006/relationships/slide" Target="slide1.xml"/><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2.jpg"/><Relationship Id="rId7"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hyperlink" Target="https://journal.chestnet.org/article/S0012-3692(21)00700-5/fulltext" TargetMode="External"/><Relationship Id="rId9" Type="http://schemas.microsoft.com/office/2007/relationships/hdphoto" Target="../media/hdphoto1.wdp"/></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8.xml"/><Relationship Id="rId4" Type="http://schemas.openxmlformats.org/officeDocument/2006/relationships/image" Target="../media/image34.svg"/></Relationships>
</file>

<file path=ppt/slides/_rels/slide8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3.png"/><Relationship Id="rId1" Type="http://schemas.openxmlformats.org/officeDocument/2006/relationships/slideLayout" Target="../slideLayouts/slideLayout37.xml"/><Relationship Id="rId5" Type="http://schemas.openxmlformats.org/officeDocument/2006/relationships/image" Target="../media/image34.svg"/><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72.jpg"/><Relationship Id="rId1" Type="http://schemas.openxmlformats.org/officeDocument/2006/relationships/slideLayout" Target="../slideLayouts/slideLayout39.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90.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73.jp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91.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74.png"/><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92.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75.jpg"/><Relationship Id="rId1" Type="http://schemas.openxmlformats.org/officeDocument/2006/relationships/slideLayout" Target="../slideLayouts/slideLayout3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7.xml"/><Relationship Id="rId4" Type="http://schemas.openxmlformats.org/officeDocument/2006/relationships/image" Target="../media/image34.svg"/></Relationships>
</file>

<file path=ppt/slides/_rels/slide9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7.jpg"/><Relationship Id="rId7" Type="http://schemas.openxmlformats.org/officeDocument/2006/relationships/image" Target="../media/image33.png"/><Relationship Id="rId2" Type="http://schemas.openxmlformats.org/officeDocument/2006/relationships/image" Target="../media/image176.jpg"/><Relationship Id="rId1" Type="http://schemas.openxmlformats.org/officeDocument/2006/relationships/slideLayout" Target="../slideLayouts/slideLayout37.xml"/><Relationship Id="rId6" Type="http://schemas.openxmlformats.org/officeDocument/2006/relationships/slide" Target="slide1.xml"/><Relationship Id="rId5" Type="http://schemas.openxmlformats.org/officeDocument/2006/relationships/hyperlink" Target="https://journal.chestnet.org/podcast-archive-2021" TargetMode="External"/><Relationship Id="rId4" Type="http://schemas.openxmlformats.org/officeDocument/2006/relationships/hyperlink" Target="https://journal.chestnet.org/article/S0012-3692(21)00958-2/fulltext"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ciencedirect.com/science/article/pii/S2213219821008977?via%3Dihub" TargetMode="External"/><Relationship Id="rId7"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slide" Target="slide1.xml"/><Relationship Id="rId4" Type="http://schemas.openxmlformats.org/officeDocument/2006/relationships/image" Target="../media/image151.jpg"/><Relationship Id="rId9"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7.xml"/><Relationship Id="rId4" Type="http://schemas.openxmlformats.org/officeDocument/2006/relationships/image" Target="../media/image34.svg"/></Relationships>
</file>

<file path=ppt/slides/_rels/slide9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78.jpg"/><Relationship Id="rId1" Type="http://schemas.openxmlformats.org/officeDocument/2006/relationships/slideLayout" Target="../slideLayouts/slideLayout37.xml"/><Relationship Id="rId5" Type="http://schemas.openxmlformats.org/officeDocument/2006/relationships/image" Target="../media/image34.svg"/><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3" Type="http://schemas.openxmlformats.org/officeDocument/2006/relationships/slide" Target="slide1.xml"/><Relationship Id="rId7" Type="http://schemas.microsoft.com/office/2007/relationships/hdphoto" Target="../media/hdphoto1.wdp"/><Relationship Id="rId2" Type="http://schemas.openxmlformats.org/officeDocument/2006/relationships/image" Target="../media/image179.jpg"/><Relationship Id="rId1" Type="http://schemas.openxmlformats.org/officeDocument/2006/relationships/slideLayout" Target="../slideLayouts/slideLayout39.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xml"/><Relationship Id="rId1" Type="http://schemas.openxmlformats.org/officeDocument/2006/relationships/slideLayout" Target="../slideLayouts/slideLayout37.xml"/><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g object 17">
            <a:extLst>
              <a:ext uri="{FF2B5EF4-FFF2-40B4-BE49-F238E27FC236}">
                <a16:creationId xmlns:a16="http://schemas.microsoft.com/office/drawing/2014/main" id="{FCCD4C36-984B-3CE8-9052-CF12ECB8EF3E}"/>
              </a:ext>
            </a:extLst>
          </p:cNvPr>
          <p:cNvPicPr/>
          <p:nvPr/>
        </p:nvPicPr>
        <p:blipFill>
          <a:blip r:embed="rId2" cstate="print">
            <a:alphaModFix amt="1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24002" y="1704015"/>
            <a:ext cx="5849256" cy="1778000"/>
          </a:xfrm>
          <a:prstGeom prst="rect">
            <a:avLst/>
          </a:prstGeom>
          <a:noFill/>
        </p:spPr>
      </p:pic>
      <p:sp>
        <p:nvSpPr>
          <p:cNvPr id="3" name="Text Placeholder 2">
            <a:extLst>
              <a:ext uri="{FF2B5EF4-FFF2-40B4-BE49-F238E27FC236}">
                <a16:creationId xmlns:a16="http://schemas.microsoft.com/office/drawing/2014/main" id="{212FB278-2E6D-ABF6-0A58-2B4351454FA5}"/>
              </a:ext>
            </a:extLst>
          </p:cNvPr>
          <p:cNvSpPr>
            <a:spLocks noGrp="1"/>
          </p:cNvSpPr>
          <p:nvPr>
            <p:ph type="body" idx="1"/>
          </p:nvPr>
        </p:nvSpPr>
        <p:spPr>
          <a:xfrm>
            <a:off x="459375" y="946445"/>
            <a:ext cx="8366759" cy="3779370"/>
          </a:xfrm>
          <a:solidFill>
            <a:schemeClr val="bg1">
              <a:lumMod val="95000"/>
            </a:schemeClr>
          </a:solidFill>
        </p:spPr>
        <p:txBody>
          <a:bodyPr wrap="square" lIns="0" tIns="0" rIns="0" bIns="0" numCol="2" anchor="t">
            <a:spAutoFit/>
          </a:bodyPr>
          <a:lstStyle/>
          <a:p>
            <a:pPr marL="285750" indent="-285750">
              <a:buFont typeface="Wingdings" panose="05000000000000000000" pitchFamily="2" charset="2"/>
              <a:buChar char="Ø"/>
            </a:pPr>
            <a:r>
              <a:rPr lang="en-SG" dirty="0">
                <a:solidFill>
                  <a:schemeClr val="tx2"/>
                </a:solidFill>
                <a:hlinkClick r:id="rId4" action="ppaction://hlinksldjump">
                  <a:extLst>
                    <a:ext uri="{A12FA001-AC4F-418D-AE19-62706E023703}">
                      <ahyp:hlinkClr xmlns:ahyp="http://schemas.microsoft.com/office/drawing/2018/hyperlinkcolor" val="tx"/>
                    </a:ext>
                  </a:extLst>
                </a:hlinkClick>
              </a:rPr>
              <a:t>DELPHI</a:t>
            </a:r>
          </a:p>
          <a:p>
            <a:pPr marL="285750" indent="-285750">
              <a:buFont typeface="Wingdings" panose="05000000000000000000" pitchFamily="2" charset="2"/>
              <a:buChar char="Ø"/>
            </a:pPr>
            <a:r>
              <a:rPr lang="en-SG" dirty="0">
                <a:solidFill>
                  <a:schemeClr val="tx2"/>
                </a:solidFill>
                <a:hlinkClick r:id="rId5" action="ppaction://hlinksldjump">
                  <a:extLst>
                    <a:ext uri="{A12FA001-AC4F-418D-AE19-62706E023703}">
                      <ahyp:hlinkClr xmlns:ahyp="http://schemas.microsoft.com/office/drawing/2018/hyperlinkcolor" val="tx"/>
                    </a:ext>
                  </a:extLst>
                </a:hlinkClick>
              </a:rPr>
              <a:t>Mission Statement</a:t>
            </a:r>
          </a:p>
          <a:p>
            <a:pPr marL="285750" indent="-285750">
              <a:buFont typeface="Wingdings" panose="05000000000000000000" pitchFamily="2" charset="2"/>
              <a:buChar char="Ø"/>
            </a:pPr>
            <a:r>
              <a:rPr lang="en-US" dirty="0">
                <a:solidFill>
                  <a:schemeClr val="tx2"/>
                </a:solidFill>
                <a:hlinkClick r:id="rId6" action="ppaction://hlinksldjump">
                  <a:extLst>
                    <a:ext uri="{A12FA001-AC4F-418D-AE19-62706E023703}">
                      <ahyp:hlinkClr xmlns:ahyp="http://schemas.microsoft.com/office/drawing/2018/hyperlinkcolor" val="tx"/>
                    </a:ext>
                  </a:extLst>
                </a:hlinkClick>
              </a:rPr>
              <a:t>Characterization of Severe Asthma Worldwide</a:t>
            </a:r>
          </a:p>
          <a:p>
            <a:pPr marL="285750" indent="-285750">
              <a:buFont typeface="Wingdings" panose="05000000000000000000" pitchFamily="2" charset="2"/>
              <a:buChar char="Ø"/>
            </a:pPr>
            <a:r>
              <a:rPr lang="en-US" dirty="0">
                <a:solidFill>
                  <a:schemeClr val="tx2"/>
                </a:solidFill>
                <a:hlinkClick r:id="rId7" action="ppaction://hlinksldjump">
                  <a:extLst>
                    <a:ext uri="{A12FA001-AC4F-418D-AE19-62706E023703}">
                      <ahyp:hlinkClr xmlns:ahyp="http://schemas.microsoft.com/office/drawing/2018/hyperlinkcolor" val="tx"/>
                    </a:ext>
                  </a:extLst>
                </a:hlinkClick>
              </a:rPr>
              <a:t>Protocol</a:t>
            </a:r>
          </a:p>
          <a:p>
            <a:pPr marL="285750" indent="-285750">
              <a:buFont typeface="Wingdings" panose="05000000000000000000" pitchFamily="2" charset="2"/>
              <a:buChar char="Ø"/>
            </a:pPr>
            <a:r>
              <a:rPr lang="en-US" dirty="0">
                <a:solidFill>
                  <a:schemeClr val="tx2"/>
                </a:solidFill>
                <a:hlinkClick r:id="rId8" action="ppaction://hlinksldjump">
                  <a:extLst>
                    <a:ext uri="{A12FA001-AC4F-418D-AE19-62706E023703}">
                      <ahyp:hlinkClr xmlns:ahyp="http://schemas.microsoft.com/office/drawing/2018/hyperlinkcolor" val="tx"/>
                    </a:ext>
                  </a:extLst>
                </a:hlinkClick>
              </a:rPr>
              <a:t>Hidden Severe Asthma</a:t>
            </a:r>
          </a:p>
          <a:p>
            <a:pPr marL="285750" indent="-285750">
              <a:buFont typeface="Wingdings" panose="05000000000000000000" pitchFamily="2" charset="2"/>
              <a:buChar char="Ø"/>
            </a:pPr>
            <a:r>
              <a:rPr lang="en-US" dirty="0">
                <a:solidFill>
                  <a:schemeClr val="tx2"/>
                </a:solidFill>
                <a:hlinkClick r:id="rId9" action="ppaction://hlinksldjump">
                  <a:extLst>
                    <a:ext uri="{A12FA001-AC4F-418D-AE19-62706E023703}">
                      <ahyp:hlinkClr xmlns:ahyp="http://schemas.microsoft.com/office/drawing/2018/hyperlinkcolor" val="tx"/>
                    </a:ext>
                  </a:extLst>
                </a:hlinkClick>
              </a:rPr>
              <a:t>BRISAR</a:t>
            </a:r>
          </a:p>
          <a:p>
            <a:pPr marL="285750" indent="-285750">
              <a:buFont typeface="Wingdings" panose="05000000000000000000" pitchFamily="2" charset="2"/>
              <a:buChar char="Ø"/>
            </a:pPr>
            <a:r>
              <a:rPr lang="en-US" dirty="0">
                <a:solidFill>
                  <a:schemeClr val="tx2"/>
                </a:solidFill>
                <a:hlinkClick r:id="rId10" action="ppaction://hlinksldjump">
                  <a:extLst>
                    <a:ext uri="{A12FA001-AC4F-418D-AE19-62706E023703}">
                      <ahyp:hlinkClr xmlns:ahyp="http://schemas.microsoft.com/office/drawing/2018/hyperlinkcolor" val="tx"/>
                    </a:ext>
                  </a:extLst>
                </a:hlinkClick>
              </a:rPr>
              <a:t>Eosinophilic and non-eosinophilic asthma</a:t>
            </a:r>
          </a:p>
          <a:p>
            <a:pPr marL="285750" indent="-285750">
              <a:buFont typeface="Wingdings" panose="05000000000000000000" pitchFamily="2" charset="2"/>
              <a:buChar char="Ø"/>
            </a:pPr>
            <a:r>
              <a:rPr lang="en-US" dirty="0">
                <a:solidFill>
                  <a:schemeClr val="tx2"/>
                </a:solidFill>
                <a:hlinkClick r:id="rId11" action="ppaction://hlinksldjump">
                  <a:extLst>
                    <a:ext uri="{A12FA001-AC4F-418D-AE19-62706E023703}">
                      <ahyp:hlinkClr xmlns:ahyp="http://schemas.microsoft.com/office/drawing/2018/hyperlinkcolor" val="tx"/>
                    </a:ext>
                  </a:extLst>
                </a:hlinkClick>
              </a:rPr>
              <a:t>RADIANT</a:t>
            </a:r>
          </a:p>
          <a:p>
            <a:pPr marL="285750" indent="-285750">
              <a:buFont typeface="Wingdings" panose="05000000000000000000" pitchFamily="2" charset="2"/>
              <a:buChar char="Ø"/>
            </a:pPr>
            <a:r>
              <a:rPr lang="en-US" dirty="0">
                <a:solidFill>
                  <a:schemeClr val="tx2"/>
                </a:solidFill>
                <a:hlinkClick r:id="rId12" action="ppaction://hlinksldjump">
                  <a:extLst>
                    <a:ext uri="{A12FA001-AC4F-418D-AE19-62706E023703}">
                      <ahyp:hlinkClr xmlns:ahyp="http://schemas.microsoft.com/office/drawing/2018/hyperlinkcolor" val="tx"/>
                    </a:ext>
                  </a:extLst>
                </a:hlinkClick>
              </a:rPr>
              <a:t>BACS</a:t>
            </a:r>
          </a:p>
          <a:p>
            <a:pPr marL="285750" indent="-285750">
              <a:buFont typeface="Wingdings" panose="05000000000000000000" pitchFamily="2" charset="2"/>
              <a:buChar char="Ø"/>
            </a:pPr>
            <a:r>
              <a:rPr lang="en-US" dirty="0">
                <a:solidFill>
                  <a:schemeClr val="tx2"/>
                </a:solidFill>
                <a:hlinkClick r:id="rId13" action="ppaction://hlinksldjump">
                  <a:extLst>
                    <a:ext uri="{A12FA001-AC4F-418D-AE19-62706E023703}">
                      <ahyp:hlinkClr xmlns:ahyp="http://schemas.microsoft.com/office/drawing/2018/hyperlinkcolor" val="tx"/>
                    </a:ext>
                  </a:extLst>
                </a:hlinkClick>
              </a:rPr>
              <a:t>SUNNIE</a:t>
            </a:r>
          </a:p>
          <a:p>
            <a:pPr marL="285750" indent="-285750">
              <a:buFont typeface="Wingdings" panose="05000000000000000000" pitchFamily="2" charset="2"/>
              <a:buChar char="Ø"/>
            </a:pPr>
            <a:r>
              <a:rPr lang="en-US" dirty="0">
                <a:solidFill>
                  <a:schemeClr val="tx2"/>
                </a:solidFill>
                <a:hlinkClick r:id="rId14" action="ppaction://hlinksldjump">
                  <a:extLst>
                    <a:ext uri="{A12FA001-AC4F-418D-AE19-62706E023703}">
                      <ahyp:hlinkClr xmlns:ahyp="http://schemas.microsoft.com/office/drawing/2018/hyperlinkcolor" val="tx"/>
                    </a:ext>
                  </a:extLst>
                </a:hlinkClick>
              </a:rPr>
              <a:t>LUNG FUNCTION TRAJECTORY</a:t>
            </a:r>
          </a:p>
          <a:p>
            <a:pPr marL="285750" indent="-285750">
              <a:buFont typeface="Wingdings" panose="05000000000000000000" pitchFamily="2" charset="2"/>
              <a:buChar char="Ø"/>
            </a:pPr>
            <a:r>
              <a:rPr lang="en-US" dirty="0">
                <a:solidFill>
                  <a:schemeClr val="tx2"/>
                </a:solidFill>
                <a:hlinkClick r:id="rId15" action="ppaction://hlinksldjump">
                  <a:extLst>
                    <a:ext uri="{A12FA001-AC4F-418D-AE19-62706E023703}">
                      <ahyp:hlinkClr xmlns:ahyp="http://schemas.microsoft.com/office/drawing/2018/hyperlinkcolor" val="tx"/>
                    </a:ext>
                  </a:extLst>
                </a:hlinkClick>
              </a:rPr>
              <a:t>GLITTER I</a:t>
            </a:r>
          </a:p>
          <a:p>
            <a:pPr marL="285750" indent="-285750">
              <a:buFont typeface="Wingdings" panose="05000000000000000000" pitchFamily="2" charset="2"/>
              <a:buChar char="Ø"/>
            </a:pPr>
            <a:r>
              <a:rPr lang="en-US" dirty="0">
                <a:solidFill>
                  <a:schemeClr val="tx2"/>
                </a:solidFill>
                <a:hlinkClick r:id="rId16" action="ppaction://hlinksldjump">
                  <a:extLst>
                    <a:ext uri="{A12FA001-AC4F-418D-AE19-62706E023703}">
                      <ahyp:hlinkClr xmlns:ahyp="http://schemas.microsoft.com/office/drawing/2018/hyperlinkcolor" val="tx"/>
                    </a:ext>
                  </a:extLst>
                </a:hlinkClick>
              </a:rPr>
              <a:t>GLITTER II</a:t>
            </a:r>
            <a:endParaRPr lang="en-US" dirty="0">
              <a:solidFill>
                <a:schemeClr val="tx2"/>
              </a:solidFill>
            </a:endParaRPr>
          </a:p>
          <a:p>
            <a:pPr marL="285750" indent="-285750">
              <a:buFont typeface="Wingdings" panose="05000000000000000000" pitchFamily="2" charset="2"/>
              <a:buChar char="Ø"/>
            </a:pPr>
            <a:r>
              <a:rPr lang="en-US" dirty="0">
                <a:solidFill>
                  <a:schemeClr val="tx2"/>
                </a:solidFill>
                <a:hlinkClick r:id="rId17" action="ppaction://hlinksldjump">
                  <a:extLst>
                    <a:ext uri="{A12FA001-AC4F-418D-AE19-62706E023703}">
                      <ahyp:hlinkClr xmlns:ahyp="http://schemas.microsoft.com/office/drawing/2018/hyperlinkcolor" val="tx"/>
                    </a:ext>
                  </a:extLst>
                </a:hlinkClick>
              </a:rPr>
              <a:t>FIRE</a:t>
            </a:r>
          </a:p>
          <a:p>
            <a:pPr marL="285750" indent="-285750">
              <a:buFont typeface="Wingdings" panose="05000000000000000000" pitchFamily="2" charset="2"/>
              <a:buChar char="Ø"/>
            </a:pPr>
            <a:r>
              <a:rPr lang="en-US" dirty="0">
                <a:solidFill>
                  <a:schemeClr val="tx2"/>
                </a:solidFill>
                <a:hlinkClick r:id="rId18" action="ppaction://hlinksldjump">
                  <a:extLst>
                    <a:ext uri="{A12FA001-AC4F-418D-AE19-62706E023703}">
                      <ahyp:hlinkClr xmlns:ahyp="http://schemas.microsoft.com/office/drawing/2018/hyperlinkcolor" val="tx"/>
                    </a:ext>
                  </a:extLst>
                </a:hlinkClick>
              </a:rPr>
              <a:t>PRISM I</a:t>
            </a:r>
          </a:p>
          <a:p>
            <a:pPr marL="285750" indent="-285750">
              <a:buFont typeface="Wingdings" panose="05000000000000000000" pitchFamily="2" charset="2"/>
              <a:buChar char="Ø"/>
            </a:pPr>
            <a:r>
              <a:rPr lang="en-US" dirty="0">
                <a:solidFill>
                  <a:schemeClr val="tx2"/>
                </a:solidFill>
                <a:hlinkClick r:id="rId19" action="ppaction://hlinksldjump">
                  <a:extLst>
                    <a:ext uri="{A12FA001-AC4F-418D-AE19-62706E023703}">
                      <ahyp:hlinkClr xmlns:ahyp="http://schemas.microsoft.com/office/drawing/2018/hyperlinkcolor" val="tx"/>
                    </a:ext>
                  </a:extLst>
                </a:hlinkClick>
              </a:rPr>
              <a:t>PRISM II</a:t>
            </a:r>
          </a:p>
          <a:p>
            <a:pPr marL="285750" indent="-285750">
              <a:buFont typeface="Wingdings" panose="05000000000000000000" pitchFamily="2" charset="2"/>
              <a:buChar char="Ø"/>
            </a:pPr>
            <a:r>
              <a:rPr lang="en-US" dirty="0">
                <a:solidFill>
                  <a:schemeClr val="tx2"/>
                </a:solidFill>
                <a:hlinkClick r:id="rId20" action="ppaction://hlinksldjump">
                  <a:extLst>
                    <a:ext uri="{A12FA001-AC4F-418D-AE19-62706E023703}">
                      <ahyp:hlinkClr xmlns:ahyp="http://schemas.microsoft.com/office/drawing/2018/hyperlinkcolor" val="tx"/>
                    </a:ext>
                  </a:extLst>
                </a:hlinkClick>
              </a:rPr>
              <a:t>INVENTORY</a:t>
            </a:r>
          </a:p>
          <a:p>
            <a:pPr marL="285750" indent="-285750">
              <a:buFont typeface="Wingdings" panose="05000000000000000000" pitchFamily="2" charset="2"/>
              <a:buChar char="Ø"/>
            </a:pPr>
            <a:r>
              <a:rPr lang="en-US" dirty="0">
                <a:solidFill>
                  <a:schemeClr val="tx2"/>
                </a:solidFill>
                <a:hlinkClick r:id="rId21" action="ppaction://hlinksldjump">
                  <a:extLst>
                    <a:ext uri="{A12FA001-AC4F-418D-AE19-62706E023703}">
                      <ahyp:hlinkClr xmlns:ahyp="http://schemas.microsoft.com/office/drawing/2018/hyperlinkcolor" val="tx"/>
                    </a:ext>
                  </a:extLst>
                </a:hlinkClick>
              </a:rPr>
              <a:t>BEAM</a:t>
            </a:r>
          </a:p>
          <a:p>
            <a:pPr marL="285750" indent="-285750">
              <a:buFont typeface="Wingdings" panose="05000000000000000000" pitchFamily="2" charset="2"/>
              <a:buChar char="Ø"/>
            </a:pPr>
            <a:r>
              <a:rPr lang="en-US" dirty="0">
                <a:solidFill>
                  <a:schemeClr val="tx2"/>
                </a:solidFill>
                <a:hlinkClick r:id="rId22" action="ppaction://hlinksldjump">
                  <a:extLst>
                    <a:ext uri="{A12FA001-AC4F-418D-AE19-62706E023703}">
                      <ahyp:hlinkClr xmlns:ahyp="http://schemas.microsoft.com/office/drawing/2018/hyperlinkcolor" val="tx"/>
                    </a:ext>
                  </a:extLst>
                </a:hlinkClick>
              </a:rPr>
              <a:t>International Variation</a:t>
            </a:r>
          </a:p>
          <a:p>
            <a:pPr marL="285750" indent="-285750">
              <a:buFont typeface="Wingdings" panose="05000000000000000000" pitchFamily="2" charset="2"/>
              <a:buChar char="Ø"/>
            </a:pPr>
            <a:r>
              <a:rPr lang="en-US" dirty="0">
                <a:solidFill>
                  <a:schemeClr val="tx2"/>
                </a:solidFill>
                <a:hlinkClick r:id="rId23" action="ppaction://hlinksldjump">
                  <a:extLst>
                    <a:ext uri="{A12FA001-AC4F-418D-AE19-62706E023703}">
                      <ahyp:hlinkClr xmlns:ahyp="http://schemas.microsoft.com/office/drawing/2018/hyperlinkcolor" val="tx"/>
                    </a:ext>
                  </a:extLst>
                </a:hlinkClick>
              </a:rPr>
              <a:t>IGNITE</a:t>
            </a:r>
            <a:endParaRPr lang="en-US" dirty="0">
              <a:solidFill>
                <a:schemeClr val="tx2"/>
              </a:solidFill>
            </a:endParaRPr>
          </a:p>
          <a:p>
            <a:pPr marL="285750" indent="-285750">
              <a:buFont typeface="Wingdings" panose="05000000000000000000" pitchFamily="2" charset="2"/>
              <a:buChar char="Ø"/>
            </a:pPr>
            <a:r>
              <a:rPr lang="en-US" dirty="0">
                <a:solidFill>
                  <a:schemeClr val="tx2"/>
                </a:solidFill>
                <a:hlinkClick r:id="rId24" action="ppaction://hlinksldjump">
                  <a:extLst>
                    <a:ext uri="{A12FA001-AC4F-418D-AE19-62706E023703}">
                      <ahyp:hlinkClr xmlns:ahyp="http://schemas.microsoft.com/office/drawing/2018/hyperlinkcolor" val="tx"/>
                    </a:ext>
                  </a:extLst>
                </a:hlinkClick>
              </a:rPr>
              <a:t>FULL BEAM I &amp; II</a:t>
            </a:r>
            <a:endParaRPr lang="en-US" dirty="0">
              <a:solidFill>
                <a:schemeClr val="tx2"/>
              </a:solidFill>
            </a:endParaRPr>
          </a:p>
          <a:p>
            <a:pPr marL="285750" indent="-285750">
              <a:buFont typeface="Wingdings" panose="05000000000000000000" pitchFamily="2" charset="2"/>
              <a:buChar char="Ø"/>
            </a:pPr>
            <a:r>
              <a:rPr lang="en-SG" dirty="0">
                <a:solidFill>
                  <a:schemeClr val="tx2"/>
                </a:solidFill>
                <a:hlinkClick r:id="rId25" action="ppaction://hlinksldjump">
                  <a:extLst>
                    <a:ext uri="{A12FA001-AC4F-418D-AE19-62706E023703}">
                      <ahyp:hlinkClr xmlns:ahyp="http://schemas.microsoft.com/office/drawing/2018/hyperlinkcolor" val="tx"/>
                    </a:ext>
                  </a:extLst>
                </a:hlinkClick>
              </a:rPr>
              <a:t>LUMINANT</a:t>
            </a:r>
            <a:endParaRPr lang="en-SG" dirty="0">
              <a:solidFill>
                <a:schemeClr val="tx2"/>
              </a:solidFill>
            </a:endParaRPr>
          </a:p>
          <a:p>
            <a:pPr marL="285750" indent="-285750">
              <a:buFont typeface="Wingdings" panose="05000000000000000000" pitchFamily="2" charset="2"/>
              <a:buChar char="Ø"/>
            </a:pPr>
            <a:r>
              <a:rPr lang="en-SG" dirty="0">
                <a:solidFill>
                  <a:schemeClr val="tx2"/>
                </a:solidFill>
                <a:hlinkClick r:id="rId26" action="ppaction://hlinksldjump">
                  <a:extLst>
                    <a:ext uri="{A12FA001-AC4F-418D-AE19-62706E023703}">
                      <ahyp:hlinkClr xmlns:ahyp="http://schemas.microsoft.com/office/drawing/2018/hyperlinkcolor" val="tx"/>
                    </a:ext>
                  </a:extLst>
                </a:hlinkClick>
              </a:rPr>
              <a:t>EVEREST</a:t>
            </a:r>
          </a:p>
          <a:p>
            <a:pPr marL="285750" indent="-285750">
              <a:buFont typeface="Wingdings" panose="05000000000000000000" pitchFamily="2" charset="2"/>
              <a:buChar char="Ø"/>
            </a:pPr>
            <a:r>
              <a:rPr lang="en-SG" dirty="0">
                <a:solidFill>
                  <a:schemeClr val="tx2"/>
                </a:solidFill>
                <a:hlinkClick r:id="rId27" action="ppaction://hlinksldjump">
                  <a:extLst>
                    <a:ext uri="{A12FA001-AC4F-418D-AE19-62706E023703}">
                      <ahyp:hlinkClr xmlns:ahyp="http://schemas.microsoft.com/office/drawing/2018/hyperlinkcolor" val="tx"/>
                    </a:ext>
                  </a:extLst>
                </a:hlinkClick>
              </a:rPr>
              <a:t>CLEAR</a:t>
            </a:r>
          </a:p>
          <a:p>
            <a:pPr marL="285750" indent="-285750">
              <a:buFont typeface="Wingdings" panose="05000000000000000000" pitchFamily="2" charset="2"/>
              <a:buChar char="Ø"/>
            </a:pPr>
            <a:r>
              <a:rPr lang="en-SG" dirty="0">
                <a:hlinkClick r:id="rId28" action="ppaction://hlinksldjump">
                  <a:extLst>
                    <a:ext uri="{A12FA001-AC4F-418D-AE19-62706E023703}">
                      <ahyp:hlinkClr xmlns:ahyp="http://schemas.microsoft.com/office/drawing/2018/hyperlinkcolor" val="tx"/>
                    </a:ext>
                  </a:extLst>
                </a:hlinkClick>
              </a:rPr>
              <a:t>SOLAR I</a:t>
            </a:r>
          </a:p>
          <a:p>
            <a:pPr marL="285750" indent="-285750">
              <a:buFont typeface="Wingdings" panose="05000000000000000000" pitchFamily="2" charset="2"/>
              <a:buChar char="Ø"/>
            </a:pPr>
            <a:r>
              <a:rPr lang="en-SG" dirty="0">
                <a:hlinkClick r:id="rId29" action="ppaction://hlinksldjump">
                  <a:extLst>
                    <a:ext uri="{A12FA001-AC4F-418D-AE19-62706E023703}">
                      <ahyp:hlinkClr xmlns:ahyp="http://schemas.microsoft.com/office/drawing/2018/hyperlinkcolor" val="tx"/>
                    </a:ext>
                  </a:extLst>
                </a:hlinkClick>
              </a:rPr>
              <a:t>SOLAR II</a:t>
            </a:r>
          </a:p>
          <a:p>
            <a:pPr marL="285750" indent="-285750">
              <a:buFont typeface="Wingdings" panose="05000000000000000000" pitchFamily="2" charset="2"/>
              <a:buChar char="Ø"/>
            </a:pPr>
            <a:r>
              <a:rPr lang="en-SG" dirty="0">
                <a:hlinkClick r:id="rId30" action="ppaction://hlinksldjump">
                  <a:extLst>
                    <a:ext uri="{A12FA001-AC4F-418D-AE19-62706E023703}">
                      <ahyp:hlinkClr xmlns:ahyp="http://schemas.microsoft.com/office/drawing/2018/hyperlinkcolor" val="tx"/>
                    </a:ext>
                  </a:extLst>
                </a:hlinkClick>
              </a:rPr>
              <a:t>STAR</a:t>
            </a:r>
            <a:endParaRPr lang="en-SG" dirty="0"/>
          </a:p>
          <a:p>
            <a:pPr marL="285750" indent="-285750">
              <a:buFont typeface="Wingdings" panose="05000000000000000000" pitchFamily="2" charset="2"/>
              <a:buChar char="Ø"/>
            </a:pPr>
            <a:r>
              <a:rPr lang="en-SG" dirty="0">
                <a:hlinkClick r:id="rId31" action="ppaction://hlinksldjump">
                  <a:extLst>
                    <a:ext uri="{A12FA001-AC4F-418D-AE19-62706E023703}">
                      <ahyp:hlinkClr xmlns:ahyp="http://schemas.microsoft.com/office/drawing/2018/hyperlinkcolor" val="tx"/>
                    </a:ext>
                  </a:extLst>
                </a:hlinkClick>
              </a:rPr>
              <a:t>Prediction Pathway</a:t>
            </a:r>
            <a:endParaRPr lang="en-SG" dirty="0">
              <a:hlinkClick r:id="rId29" action="ppaction://hlinksldjump">
                <a:extLst>
                  <a:ext uri="{A12FA001-AC4F-418D-AE19-62706E023703}">
                    <ahyp:hlinkClr xmlns:ahyp="http://schemas.microsoft.com/office/drawing/2018/hyperlinkcolor" val="tx"/>
                  </a:ext>
                </a:extLst>
              </a:hlinkClick>
            </a:endParaRPr>
          </a:p>
        </p:txBody>
      </p:sp>
      <p:sp>
        <p:nvSpPr>
          <p:cNvPr id="2" name="Title 1">
            <a:extLst>
              <a:ext uri="{FF2B5EF4-FFF2-40B4-BE49-F238E27FC236}">
                <a16:creationId xmlns:a16="http://schemas.microsoft.com/office/drawing/2014/main" id="{F7739CF6-D895-8EAC-BC29-501061300CD7}"/>
              </a:ext>
            </a:extLst>
          </p:cNvPr>
          <p:cNvSpPr>
            <a:spLocks noGrp="1"/>
          </p:cNvSpPr>
          <p:nvPr>
            <p:ph type="title"/>
          </p:nvPr>
        </p:nvSpPr>
        <p:spPr>
          <a:xfrm>
            <a:off x="310692" y="195035"/>
            <a:ext cx="5497195" cy="369332"/>
          </a:xfrm>
        </p:spPr>
        <p:txBody>
          <a:bodyPr wrap="square" lIns="0" tIns="0" rIns="0" bIns="0" anchor="t">
            <a:spAutoFit/>
          </a:bodyPr>
          <a:lstStyle/>
          <a:p>
            <a:r>
              <a:rPr lang="en-SG"/>
              <a:t>Table of Contents</a:t>
            </a:r>
            <a:endParaRPr lang="en-GB"/>
          </a:p>
        </p:txBody>
      </p:sp>
    </p:spTree>
    <p:extLst>
      <p:ext uri="{BB962C8B-B14F-4D97-AF65-F5344CB8AC3E}">
        <p14:creationId xmlns:p14="http://schemas.microsoft.com/office/powerpoint/2010/main" val="798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6292"/>
            <a:ext cx="8456295" cy="2534920"/>
          </a:xfrm>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rPr sz="1400">
                <a:solidFill>
                  <a:srgbClr val="073762"/>
                </a:solidFill>
                <a:latin typeface="Arial"/>
                <a:cs typeface="Arial"/>
              </a:rPr>
              <a:t>Patient</a:t>
            </a:r>
            <a:r>
              <a:rPr sz="1400" spc="-45">
                <a:solidFill>
                  <a:srgbClr val="073762"/>
                </a:solidFill>
                <a:latin typeface="Arial"/>
                <a:cs typeface="Arial"/>
              </a:rPr>
              <a:t> </a:t>
            </a:r>
            <a:r>
              <a:rPr sz="1400">
                <a:solidFill>
                  <a:srgbClr val="073762"/>
                </a:solidFill>
                <a:latin typeface="Arial"/>
                <a:cs typeface="Arial"/>
              </a:rPr>
              <a:t>demographic</a:t>
            </a:r>
            <a:r>
              <a:rPr sz="1400" spc="-55">
                <a:solidFill>
                  <a:srgbClr val="073762"/>
                </a:solidFill>
                <a:latin typeface="Arial"/>
                <a:cs typeface="Arial"/>
              </a:rPr>
              <a:t> </a:t>
            </a:r>
            <a:r>
              <a:rPr sz="1400">
                <a:solidFill>
                  <a:srgbClr val="073762"/>
                </a:solidFill>
                <a:latin typeface="Arial"/>
                <a:cs typeface="Arial"/>
              </a:rPr>
              <a:t>and</a:t>
            </a:r>
            <a:r>
              <a:rPr sz="1400" spc="-40">
                <a:solidFill>
                  <a:srgbClr val="073762"/>
                </a:solidFill>
                <a:latin typeface="Arial"/>
                <a:cs typeface="Arial"/>
              </a:rPr>
              <a:t> </a:t>
            </a:r>
            <a:r>
              <a:rPr sz="1400">
                <a:solidFill>
                  <a:srgbClr val="073762"/>
                </a:solidFill>
                <a:latin typeface="Arial"/>
                <a:cs typeface="Arial"/>
              </a:rPr>
              <a:t>medical</a:t>
            </a:r>
            <a:r>
              <a:rPr sz="1400" spc="-50">
                <a:solidFill>
                  <a:srgbClr val="073762"/>
                </a:solidFill>
                <a:latin typeface="Arial"/>
                <a:cs typeface="Arial"/>
              </a:rPr>
              <a:t> </a:t>
            </a:r>
            <a:r>
              <a:rPr sz="1400">
                <a:solidFill>
                  <a:srgbClr val="073762"/>
                </a:solidFill>
                <a:latin typeface="Arial"/>
                <a:cs typeface="Arial"/>
              </a:rPr>
              <a:t>history</a:t>
            </a:r>
            <a:r>
              <a:rPr sz="1400" spc="-50">
                <a:solidFill>
                  <a:srgbClr val="073762"/>
                </a:solidFill>
                <a:latin typeface="Arial"/>
                <a:cs typeface="Arial"/>
              </a:rPr>
              <a:t> </a:t>
            </a:r>
            <a:r>
              <a:rPr sz="1400">
                <a:solidFill>
                  <a:srgbClr val="073762"/>
                </a:solidFill>
                <a:latin typeface="Arial"/>
                <a:cs typeface="Arial"/>
              </a:rPr>
              <a:t>data</a:t>
            </a:r>
            <a:r>
              <a:rPr sz="1400" spc="-35">
                <a:solidFill>
                  <a:srgbClr val="073762"/>
                </a:solidFill>
                <a:latin typeface="Arial"/>
                <a:cs typeface="Arial"/>
              </a:rPr>
              <a:t> </a:t>
            </a:r>
            <a:r>
              <a:rPr sz="1400">
                <a:solidFill>
                  <a:srgbClr val="073762"/>
                </a:solidFill>
                <a:latin typeface="Arial"/>
                <a:cs typeface="Arial"/>
              </a:rPr>
              <a:t>fields</a:t>
            </a:r>
            <a:r>
              <a:rPr sz="1400" spc="-45">
                <a:solidFill>
                  <a:srgbClr val="073762"/>
                </a:solidFill>
                <a:latin typeface="Arial"/>
                <a:cs typeface="Arial"/>
              </a:rPr>
              <a:t> </a:t>
            </a:r>
            <a:r>
              <a:rPr sz="1400">
                <a:solidFill>
                  <a:srgbClr val="073762"/>
                </a:solidFill>
                <a:latin typeface="Arial"/>
                <a:cs typeface="Arial"/>
              </a:rPr>
              <a:t>will allow</a:t>
            </a:r>
            <a:r>
              <a:rPr sz="1400" spc="-30">
                <a:solidFill>
                  <a:srgbClr val="073762"/>
                </a:solidFill>
                <a:latin typeface="Arial"/>
                <a:cs typeface="Arial"/>
              </a:rPr>
              <a:t> </a:t>
            </a:r>
            <a:r>
              <a:rPr sz="1400">
                <a:solidFill>
                  <a:srgbClr val="073762"/>
                </a:solidFill>
                <a:latin typeface="Arial"/>
                <a:cs typeface="Arial"/>
              </a:rPr>
              <a:t>patients</a:t>
            </a:r>
            <a:r>
              <a:rPr sz="1400" spc="-60">
                <a:solidFill>
                  <a:srgbClr val="073762"/>
                </a:solidFill>
                <a:latin typeface="Arial"/>
                <a:cs typeface="Arial"/>
              </a:rPr>
              <a:t> </a:t>
            </a:r>
            <a:r>
              <a:rPr sz="1400">
                <a:solidFill>
                  <a:srgbClr val="073762"/>
                </a:solidFill>
                <a:latin typeface="Arial"/>
                <a:cs typeface="Arial"/>
              </a:rPr>
              <a:t>to</a:t>
            </a:r>
            <a:r>
              <a:rPr sz="1400" spc="-35">
                <a:solidFill>
                  <a:srgbClr val="073762"/>
                </a:solidFill>
                <a:latin typeface="Arial"/>
                <a:cs typeface="Arial"/>
              </a:rPr>
              <a:t> </a:t>
            </a:r>
            <a:r>
              <a:rPr sz="1400">
                <a:solidFill>
                  <a:srgbClr val="073762"/>
                </a:solidFill>
                <a:latin typeface="Arial"/>
                <a:cs typeface="Arial"/>
              </a:rPr>
              <a:t>be</a:t>
            </a:r>
            <a:r>
              <a:rPr sz="1400" spc="-15">
                <a:solidFill>
                  <a:srgbClr val="073762"/>
                </a:solidFill>
                <a:latin typeface="Arial"/>
                <a:cs typeface="Arial"/>
              </a:rPr>
              <a:t> </a:t>
            </a:r>
            <a:r>
              <a:rPr sz="1400" b="1" spc="-10">
                <a:solidFill>
                  <a:srgbClr val="073762"/>
                </a:solidFill>
                <a:latin typeface="Arial"/>
                <a:cs typeface="Arial"/>
              </a:rPr>
              <a:t>categorised</a:t>
            </a:r>
            <a:r>
              <a:rPr sz="1400" spc="-10">
                <a:solidFill>
                  <a:srgbClr val="073762"/>
                </a:solidFill>
                <a:latin typeface="Arial"/>
                <a:cs typeface="Arial"/>
              </a:rPr>
              <a:t>.</a:t>
            </a:r>
            <a:endParaRPr sz="1400">
              <a:latin typeface="Arial"/>
              <a:cs typeface="Arial"/>
            </a:endParaRPr>
          </a:p>
          <a:p>
            <a:pPr marL="145415" marR="5080" indent="-133350">
              <a:lnSpc>
                <a:spcPct val="100000"/>
              </a:lnSpc>
              <a:spcBef>
                <a:spcPts val="1505"/>
              </a:spcBef>
              <a:buClr>
                <a:srgbClr val="FF9900"/>
              </a:buClr>
              <a:buChar char="•"/>
              <a:tabLst>
                <a:tab pos="146685" algn="l"/>
              </a:tabLst>
            </a:pPr>
            <a:r>
              <a:rPr sz="1400">
                <a:solidFill>
                  <a:srgbClr val="073762"/>
                </a:solidFill>
                <a:latin typeface="Arial"/>
                <a:cs typeface="Arial"/>
              </a:rPr>
              <a:t>The</a:t>
            </a:r>
            <a:r>
              <a:rPr sz="1400" spc="-25">
                <a:solidFill>
                  <a:srgbClr val="073762"/>
                </a:solidFill>
                <a:latin typeface="Arial"/>
                <a:cs typeface="Arial"/>
              </a:rPr>
              <a:t> </a:t>
            </a:r>
            <a:r>
              <a:rPr sz="1400" spc="-10">
                <a:solidFill>
                  <a:srgbClr val="073762"/>
                </a:solidFill>
                <a:latin typeface="Arial"/>
                <a:cs typeface="Arial"/>
              </a:rPr>
              <a:t>panel-</a:t>
            </a:r>
            <a:r>
              <a:rPr sz="1400">
                <a:solidFill>
                  <a:srgbClr val="073762"/>
                </a:solidFill>
                <a:latin typeface="Arial"/>
                <a:cs typeface="Arial"/>
              </a:rPr>
              <a:t>approved</a:t>
            </a:r>
            <a:r>
              <a:rPr sz="1400" spc="-30">
                <a:solidFill>
                  <a:srgbClr val="073762"/>
                </a:solidFill>
                <a:latin typeface="Arial"/>
                <a:cs typeface="Arial"/>
              </a:rPr>
              <a:t> </a:t>
            </a:r>
            <a:r>
              <a:rPr sz="1400">
                <a:solidFill>
                  <a:srgbClr val="073762"/>
                </a:solidFill>
                <a:latin typeface="Arial"/>
                <a:cs typeface="Arial"/>
              </a:rPr>
              <a:t>variables</a:t>
            </a:r>
            <a:r>
              <a:rPr sz="1400" spc="-15">
                <a:solidFill>
                  <a:srgbClr val="073762"/>
                </a:solidFill>
                <a:latin typeface="Arial"/>
                <a:cs typeface="Arial"/>
              </a:rPr>
              <a:t> </a:t>
            </a:r>
            <a:r>
              <a:rPr sz="1400">
                <a:solidFill>
                  <a:srgbClr val="073762"/>
                </a:solidFill>
                <a:latin typeface="Arial"/>
                <a:cs typeface="Arial"/>
              </a:rPr>
              <a:t>were</a:t>
            </a:r>
            <a:r>
              <a:rPr sz="1400" spc="-10">
                <a:solidFill>
                  <a:srgbClr val="073762"/>
                </a:solidFill>
                <a:latin typeface="Arial"/>
                <a:cs typeface="Arial"/>
              </a:rPr>
              <a:t> </a:t>
            </a:r>
            <a:r>
              <a:rPr sz="1400">
                <a:solidFill>
                  <a:srgbClr val="073762"/>
                </a:solidFill>
                <a:latin typeface="Arial"/>
                <a:cs typeface="Arial"/>
              </a:rPr>
              <a:t>chosen</a:t>
            </a:r>
            <a:r>
              <a:rPr sz="1400" spc="-45">
                <a:solidFill>
                  <a:srgbClr val="073762"/>
                </a:solidFill>
                <a:latin typeface="Arial"/>
                <a:cs typeface="Arial"/>
              </a:rPr>
              <a:t> </a:t>
            </a:r>
            <a:r>
              <a:rPr sz="1400">
                <a:solidFill>
                  <a:srgbClr val="073762"/>
                </a:solidFill>
                <a:latin typeface="Arial"/>
                <a:cs typeface="Arial"/>
              </a:rPr>
              <a:t>to</a:t>
            </a:r>
            <a:r>
              <a:rPr sz="1400" spc="-10">
                <a:solidFill>
                  <a:srgbClr val="073762"/>
                </a:solidFill>
                <a:latin typeface="Arial"/>
                <a:cs typeface="Arial"/>
              </a:rPr>
              <a:t> </a:t>
            </a:r>
            <a:r>
              <a:rPr sz="1400">
                <a:solidFill>
                  <a:srgbClr val="073762"/>
                </a:solidFill>
                <a:latin typeface="Arial"/>
                <a:cs typeface="Arial"/>
              </a:rPr>
              <a:t>ensure</a:t>
            </a:r>
            <a:r>
              <a:rPr sz="1400" spc="-50">
                <a:solidFill>
                  <a:srgbClr val="073762"/>
                </a:solidFill>
                <a:latin typeface="Arial"/>
                <a:cs typeface="Arial"/>
              </a:rPr>
              <a:t> </a:t>
            </a:r>
            <a:r>
              <a:rPr sz="1400">
                <a:solidFill>
                  <a:srgbClr val="073762"/>
                </a:solidFill>
                <a:latin typeface="Arial"/>
                <a:cs typeface="Arial"/>
              </a:rPr>
              <a:t>that</a:t>
            </a:r>
            <a:r>
              <a:rPr sz="1400" spc="-30">
                <a:solidFill>
                  <a:srgbClr val="073762"/>
                </a:solidFill>
                <a:latin typeface="Arial"/>
                <a:cs typeface="Arial"/>
              </a:rPr>
              <a:t> </a:t>
            </a:r>
            <a:r>
              <a:rPr sz="1400">
                <a:solidFill>
                  <a:srgbClr val="073762"/>
                </a:solidFill>
                <a:latin typeface="Arial"/>
                <a:cs typeface="Arial"/>
              </a:rPr>
              <a:t>a</a:t>
            </a:r>
            <a:r>
              <a:rPr sz="1400" spc="5">
                <a:solidFill>
                  <a:srgbClr val="073762"/>
                </a:solidFill>
                <a:latin typeface="Arial"/>
                <a:cs typeface="Arial"/>
              </a:rPr>
              <a:t> </a:t>
            </a:r>
            <a:r>
              <a:rPr sz="1400" b="1" spc="-10">
                <a:solidFill>
                  <a:srgbClr val="073762"/>
                </a:solidFill>
                <a:latin typeface="Arial"/>
                <a:cs typeface="Arial"/>
              </a:rPr>
              <a:t>comprehensive</a:t>
            </a:r>
            <a:r>
              <a:rPr sz="1400" b="1" spc="-45">
                <a:solidFill>
                  <a:srgbClr val="073762"/>
                </a:solidFill>
                <a:latin typeface="Arial"/>
                <a:cs typeface="Arial"/>
              </a:rPr>
              <a:t> </a:t>
            </a:r>
            <a:r>
              <a:rPr sz="1400" b="1">
                <a:solidFill>
                  <a:srgbClr val="073762"/>
                </a:solidFill>
                <a:latin typeface="Arial"/>
                <a:cs typeface="Arial"/>
              </a:rPr>
              <a:t>set</a:t>
            </a:r>
            <a:r>
              <a:rPr sz="1400" b="1" spc="-15">
                <a:solidFill>
                  <a:srgbClr val="073762"/>
                </a:solidFill>
                <a:latin typeface="Arial"/>
                <a:cs typeface="Arial"/>
              </a:rPr>
              <a:t> </a:t>
            </a:r>
            <a:r>
              <a:rPr sz="1400">
                <a:solidFill>
                  <a:srgbClr val="073762"/>
                </a:solidFill>
                <a:latin typeface="Arial"/>
                <a:cs typeface="Arial"/>
              </a:rPr>
              <a:t>of</a:t>
            </a:r>
            <a:r>
              <a:rPr sz="1400" spc="-5">
                <a:solidFill>
                  <a:srgbClr val="073762"/>
                </a:solidFill>
                <a:latin typeface="Arial"/>
                <a:cs typeface="Arial"/>
              </a:rPr>
              <a:t> </a:t>
            </a:r>
            <a:r>
              <a:rPr sz="1400">
                <a:solidFill>
                  <a:srgbClr val="073762"/>
                </a:solidFill>
                <a:latin typeface="Arial"/>
                <a:cs typeface="Arial"/>
              </a:rPr>
              <a:t>patient</a:t>
            </a:r>
            <a:r>
              <a:rPr sz="1400" spc="-40">
                <a:solidFill>
                  <a:srgbClr val="073762"/>
                </a:solidFill>
                <a:latin typeface="Arial"/>
                <a:cs typeface="Arial"/>
              </a:rPr>
              <a:t> </a:t>
            </a:r>
            <a:r>
              <a:rPr sz="1400" spc="-10">
                <a:solidFill>
                  <a:srgbClr val="073762"/>
                </a:solidFill>
                <a:latin typeface="Arial"/>
                <a:cs typeface="Arial"/>
              </a:rPr>
              <a:t>characteristics 	</a:t>
            </a:r>
            <a:r>
              <a:rPr sz="1400">
                <a:solidFill>
                  <a:srgbClr val="073762"/>
                </a:solidFill>
                <a:latin typeface="Arial"/>
                <a:cs typeface="Arial"/>
              </a:rPr>
              <a:t>are</a:t>
            </a:r>
            <a:r>
              <a:rPr sz="1400" spc="-25">
                <a:solidFill>
                  <a:srgbClr val="073762"/>
                </a:solidFill>
                <a:latin typeface="Arial"/>
                <a:cs typeface="Arial"/>
              </a:rPr>
              <a:t> </a:t>
            </a:r>
            <a:r>
              <a:rPr sz="1400">
                <a:solidFill>
                  <a:srgbClr val="073762"/>
                </a:solidFill>
                <a:latin typeface="Arial"/>
                <a:cs typeface="Arial"/>
              </a:rPr>
              <a:t>collected</a:t>
            </a:r>
            <a:r>
              <a:rPr sz="1400" spc="-50">
                <a:solidFill>
                  <a:srgbClr val="073762"/>
                </a:solidFill>
                <a:latin typeface="Arial"/>
                <a:cs typeface="Arial"/>
              </a:rPr>
              <a:t> </a:t>
            </a:r>
            <a:r>
              <a:rPr sz="1400">
                <a:solidFill>
                  <a:srgbClr val="073762"/>
                </a:solidFill>
                <a:latin typeface="Arial"/>
                <a:cs typeface="Arial"/>
              </a:rPr>
              <a:t>for</a:t>
            </a:r>
            <a:r>
              <a:rPr sz="1400" spc="-35">
                <a:solidFill>
                  <a:srgbClr val="073762"/>
                </a:solidFill>
                <a:latin typeface="Arial"/>
                <a:cs typeface="Arial"/>
              </a:rPr>
              <a:t> </a:t>
            </a:r>
            <a:r>
              <a:rPr sz="1400">
                <a:solidFill>
                  <a:srgbClr val="073762"/>
                </a:solidFill>
                <a:latin typeface="Arial"/>
                <a:cs typeface="Arial"/>
              </a:rPr>
              <a:t>patient</a:t>
            </a:r>
            <a:r>
              <a:rPr sz="1400" spc="-30">
                <a:solidFill>
                  <a:srgbClr val="073762"/>
                </a:solidFill>
                <a:latin typeface="Arial"/>
                <a:cs typeface="Arial"/>
              </a:rPr>
              <a:t> </a:t>
            </a:r>
            <a:r>
              <a:rPr sz="1400" spc="-10">
                <a:solidFill>
                  <a:srgbClr val="073762"/>
                </a:solidFill>
                <a:latin typeface="Arial"/>
                <a:cs typeface="Arial"/>
              </a:rPr>
              <a:t>aggregation.</a:t>
            </a:r>
            <a:endParaRPr sz="1400">
              <a:latin typeface="Arial"/>
              <a:cs typeface="Arial"/>
            </a:endParaRPr>
          </a:p>
          <a:p>
            <a:pPr marL="145415" marR="502284" indent="-133350">
              <a:lnSpc>
                <a:spcPct val="100000"/>
              </a:lnSpc>
              <a:spcBef>
                <a:spcPts val="1500"/>
              </a:spcBef>
              <a:buClr>
                <a:srgbClr val="FF9900"/>
              </a:buClr>
              <a:buChar char="•"/>
              <a:tabLst>
                <a:tab pos="146685" algn="l"/>
              </a:tabLst>
            </a:pPr>
            <a:r>
              <a:rPr sz="1400">
                <a:solidFill>
                  <a:srgbClr val="073762"/>
                </a:solidFill>
                <a:latin typeface="Arial"/>
                <a:cs typeface="Arial"/>
              </a:rPr>
              <a:t>Previous</a:t>
            </a:r>
            <a:r>
              <a:rPr sz="1400" spc="-35">
                <a:solidFill>
                  <a:srgbClr val="073762"/>
                </a:solidFill>
                <a:latin typeface="Arial"/>
                <a:cs typeface="Arial"/>
              </a:rPr>
              <a:t> </a:t>
            </a:r>
            <a:r>
              <a:rPr sz="1400">
                <a:solidFill>
                  <a:srgbClr val="073762"/>
                </a:solidFill>
                <a:latin typeface="Arial"/>
                <a:cs typeface="Arial"/>
              </a:rPr>
              <a:t>literature</a:t>
            </a:r>
            <a:r>
              <a:rPr sz="1400" spc="-60">
                <a:solidFill>
                  <a:srgbClr val="073762"/>
                </a:solidFill>
                <a:latin typeface="Arial"/>
                <a:cs typeface="Arial"/>
              </a:rPr>
              <a:t> </a:t>
            </a:r>
            <a:r>
              <a:rPr sz="1400">
                <a:solidFill>
                  <a:srgbClr val="073762"/>
                </a:solidFill>
                <a:latin typeface="Arial"/>
                <a:cs typeface="Arial"/>
              </a:rPr>
              <a:t>has</a:t>
            </a:r>
            <a:r>
              <a:rPr sz="1400" spc="-30">
                <a:solidFill>
                  <a:srgbClr val="073762"/>
                </a:solidFill>
                <a:latin typeface="Arial"/>
                <a:cs typeface="Arial"/>
              </a:rPr>
              <a:t> </a:t>
            </a:r>
            <a:r>
              <a:rPr sz="1400">
                <a:solidFill>
                  <a:srgbClr val="073762"/>
                </a:solidFill>
                <a:latin typeface="Arial"/>
                <a:cs typeface="Arial"/>
              </a:rPr>
              <a:t>shown</a:t>
            </a:r>
            <a:r>
              <a:rPr sz="1400" spc="-35">
                <a:solidFill>
                  <a:srgbClr val="073762"/>
                </a:solidFill>
                <a:latin typeface="Arial"/>
                <a:cs typeface="Arial"/>
              </a:rPr>
              <a:t> </a:t>
            </a:r>
            <a:r>
              <a:rPr sz="1400">
                <a:solidFill>
                  <a:srgbClr val="073762"/>
                </a:solidFill>
                <a:latin typeface="Arial"/>
                <a:cs typeface="Arial"/>
              </a:rPr>
              <a:t>that</a:t>
            </a:r>
            <a:r>
              <a:rPr sz="1400" spc="-45">
                <a:solidFill>
                  <a:srgbClr val="073762"/>
                </a:solidFill>
                <a:latin typeface="Arial"/>
                <a:cs typeface="Arial"/>
              </a:rPr>
              <a:t> </a:t>
            </a:r>
            <a:r>
              <a:rPr sz="1400">
                <a:solidFill>
                  <a:srgbClr val="073762"/>
                </a:solidFill>
                <a:latin typeface="Arial"/>
                <a:cs typeface="Arial"/>
              </a:rPr>
              <a:t>many</a:t>
            </a:r>
            <a:r>
              <a:rPr sz="1400" spc="-35">
                <a:solidFill>
                  <a:srgbClr val="073762"/>
                </a:solidFill>
                <a:latin typeface="Arial"/>
                <a:cs typeface="Arial"/>
              </a:rPr>
              <a:t> </a:t>
            </a:r>
            <a:r>
              <a:rPr sz="1400">
                <a:solidFill>
                  <a:srgbClr val="073762"/>
                </a:solidFill>
                <a:latin typeface="Arial"/>
                <a:cs typeface="Arial"/>
              </a:rPr>
              <a:t>patients</a:t>
            </a:r>
            <a:r>
              <a:rPr sz="1400" spc="-40">
                <a:solidFill>
                  <a:srgbClr val="073762"/>
                </a:solidFill>
                <a:latin typeface="Arial"/>
                <a:cs typeface="Arial"/>
              </a:rPr>
              <a:t> </a:t>
            </a:r>
            <a:r>
              <a:rPr sz="1400" b="1">
                <a:solidFill>
                  <a:srgbClr val="073762"/>
                </a:solidFill>
                <a:latin typeface="Arial"/>
                <a:cs typeface="Arial"/>
              </a:rPr>
              <a:t>overestimate</a:t>
            </a:r>
            <a:r>
              <a:rPr sz="1400" b="1" spc="-60">
                <a:solidFill>
                  <a:srgbClr val="073762"/>
                </a:solidFill>
                <a:latin typeface="Arial"/>
                <a:cs typeface="Arial"/>
              </a:rPr>
              <a:t> </a:t>
            </a:r>
            <a:r>
              <a:rPr sz="1400" b="1">
                <a:solidFill>
                  <a:srgbClr val="073762"/>
                </a:solidFill>
                <a:latin typeface="Arial"/>
                <a:cs typeface="Arial"/>
              </a:rPr>
              <a:t>their</a:t>
            </a:r>
            <a:r>
              <a:rPr sz="1400" b="1" spc="-45">
                <a:solidFill>
                  <a:srgbClr val="073762"/>
                </a:solidFill>
                <a:latin typeface="Arial"/>
                <a:cs typeface="Arial"/>
              </a:rPr>
              <a:t> </a:t>
            </a:r>
            <a:r>
              <a:rPr sz="1400" b="1">
                <a:solidFill>
                  <a:srgbClr val="073762"/>
                </a:solidFill>
                <a:latin typeface="Arial"/>
                <a:cs typeface="Arial"/>
              </a:rPr>
              <a:t>level</a:t>
            </a:r>
            <a:r>
              <a:rPr sz="1400" b="1" spc="-30">
                <a:solidFill>
                  <a:srgbClr val="073762"/>
                </a:solidFill>
                <a:latin typeface="Arial"/>
                <a:cs typeface="Arial"/>
              </a:rPr>
              <a:t> </a:t>
            </a:r>
            <a:r>
              <a:rPr sz="1400" b="1">
                <a:solidFill>
                  <a:srgbClr val="073762"/>
                </a:solidFill>
                <a:latin typeface="Arial"/>
                <a:cs typeface="Arial"/>
              </a:rPr>
              <a:t>of</a:t>
            </a:r>
            <a:r>
              <a:rPr sz="1400" b="1" spc="-35">
                <a:solidFill>
                  <a:srgbClr val="073762"/>
                </a:solidFill>
                <a:latin typeface="Arial"/>
                <a:cs typeface="Arial"/>
              </a:rPr>
              <a:t> </a:t>
            </a:r>
            <a:r>
              <a:rPr sz="1400" b="1">
                <a:solidFill>
                  <a:srgbClr val="073762"/>
                </a:solidFill>
                <a:latin typeface="Arial"/>
                <a:cs typeface="Arial"/>
              </a:rPr>
              <a:t>asthma</a:t>
            </a:r>
            <a:r>
              <a:rPr sz="1400" b="1" spc="-35">
                <a:solidFill>
                  <a:srgbClr val="073762"/>
                </a:solidFill>
                <a:latin typeface="Arial"/>
                <a:cs typeface="Arial"/>
              </a:rPr>
              <a:t> </a:t>
            </a:r>
            <a:r>
              <a:rPr sz="1400" b="1">
                <a:solidFill>
                  <a:srgbClr val="073762"/>
                </a:solidFill>
                <a:latin typeface="Arial"/>
                <a:cs typeface="Arial"/>
              </a:rPr>
              <a:t>control</a:t>
            </a:r>
            <a:r>
              <a:rPr sz="1400" b="1" spc="-30">
                <a:solidFill>
                  <a:srgbClr val="073762"/>
                </a:solidFill>
                <a:latin typeface="Arial"/>
                <a:cs typeface="Arial"/>
              </a:rPr>
              <a:t> </a:t>
            </a:r>
            <a:r>
              <a:rPr sz="1400" spc="-25">
                <a:solidFill>
                  <a:srgbClr val="073762"/>
                </a:solidFill>
                <a:latin typeface="Arial"/>
                <a:cs typeface="Arial"/>
              </a:rPr>
              <a:t>and 	</a:t>
            </a:r>
            <a:r>
              <a:rPr sz="1400" b="1">
                <a:solidFill>
                  <a:srgbClr val="073762"/>
                </a:solidFill>
                <a:latin typeface="Arial"/>
                <a:cs typeface="Arial"/>
              </a:rPr>
              <a:t>underestimate</a:t>
            </a:r>
            <a:r>
              <a:rPr sz="1400" b="1" spc="-65">
                <a:solidFill>
                  <a:srgbClr val="073762"/>
                </a:solidFill>
                <a:latin typeface="Arial"/>
                <a:cs typeface="Arial"/>
              </a:rPr>
              <a:t> </a:t>
            </a:r>
            <a:r>
              <a:rPr sz="1400" b="1">
                <a:solidFill>
                  <a:srgbClr val="073762"/>
                </a:solidFill>
                <a:latin typeface="Arial"/>
                <a:cs typeface="Arial"/>
              </a:rPr>
              <a:t>the</a:t>
            </a:r>
            <a:r>
              <a:rPr sz="1400" b="1" spc="-35">
                <a:solidFill>
                  <a:srgbClr val="073762"/>
                </a:solidFill>
                <a:latin typeface="Arial"/>
                <a:cs typeface="Arial"/>
              </a:rPr>
              <a:t> </a:t>
            </a:r>
            <a:r>
              <a:rPr sz="1400" b="1">
                <a:solidFill>
                  <a:srgbClr val="073762"/>
                </a:solidFill>
                <a:latin typeface="Arial"/>
                <a:cs typeface="Arial"/>
              </a:rPr>
              <a:t>severity</a:t>
            </a:r>
            <a:r>
              <a:rPr sz="1400" b="1" spc="-50">
                <a:solidFill>
                  <a:srgbClr val="073762"/>
                </a:solidFill>
                <a:latin typeface="Arial"/>
                <a:cs typeface="Arial"/>
              </a:rPr>
              <a:t> </a:t>
            </a:r>
            <a:r>
              <a:rPr sz="1400" b="1">
                <a:solidFill>
                  <a:srgbClr val="073762"/>
                </a:solidFill>
                <a:latin typeface="Arial"/>
                <a:cs typeface="Arial"/>
              </a:rPr>
              <a:t>of</a:t>
            </a:r>
            <a:r>
              <a:rPr sz="1400" b="1" spc="-25">
                <a:solidFill>
                  <a:srgbClr val="073762"/>
                </a:solidFill>
                <a:latin typeface="Arial"/>
                <a:cs typeface="Arial"/>
              </a:rPr>
              <a:t> </a:t>
            </a:r>
            <a:r>
              <a:rPr sz="1400" b="1">
                <a:solidFill>
                  <a:srgbClr val="073762"/>
                </a:solidFill>
                <a:latin typeface="Arial"/>
                <a:cs typeface="Arial"/>
              </a:rPr>
              <a:t>their</a:t>
            </a:r>
            <a:r>
              <a:rPr sz="1400" b="1" spc="-45">
                <a:solidFill>
                  <a:srgbClr val="073762"/>
                </a:solidFill>
                <a:latin typeface="Arial"/>
                <a:cs typeface="Arial"/>
              </a:rPr>
              <a:t> </a:t>
            </a:r>
            <a:r>
              <a:rPr sz="1400" b="1">
                <a:solidFill>
                  <a:srgbClr val="073762"/>
                </a:solidFill>
                <a:latin typeface="Arial"/>
                <a:cs typeface="Arial"/>
              </a:rPr>
              <a:t>condition</a:t>
            </a:r>
            <a:r>
              <a:rPr sz="1400">
                <a:solidFill>
                  <a:srgbClr val="073762"/>
                </a:solidFill>
                <a:latin typeface="Arial"/>
                <a:cs typeface="Arial"/>
              </a:rPr>
              <a:t>,</a:t>
            </a:r>
            <a:r>
              <a:rPr sz="1400" spc="-60">
                <a:solidFill>
                  <a:srgbClr val="073762"/>
                </a:solidFill>
                <a:latin typeface="Arial"/>
                <a:cs typeface="Arial"/>
              </a:rPr>
              <a:t> </a:t>
            </a:r>
            <a:r>
              <a:rPr sz="1400">
                <a:solidFill>
                  <a:srgbClr val="073762"/>
                </a:solidFill>
                <a:latin typeface="Arial"/>
                <a:cs typeface="Arial"/>
              </a:rPr>
              <a:t>indicating</a:t>
            </a:r>
            <a:r>
              <a:rPr sz="1400" spc="-60">
                <a:solidFill>
                  <a:srgbClr val="073762"/>
                </a:solidFill>
                <a:latin typeface="Arial"/>
                <a:cs typeface="Arial"/>
              </a:rPr>
              <a:t> </a:t>
            </a:r>
            <a:r>
              <a:rPr sz="1400">
                <a:solidFill>
                  <a:srgbClr val="073762"/>
                </a:solidFill>
                <a:latin typeface="Arial"/>
                <a:cs typeface="Arial"/>
              </a:rPr>
              <a:t>that</a:t>
            </a:r>
            <a:r>
              <a:rPr sz="1400" spc="-50">
                <a:solidFill>
                  <a:srgbClr val="073762"/>
                </a:solidFill>
                <a:latin typeface="Arial"/>
                <a:cs typeface="Arial"/>
              </a:rPr>
              <a:t> </a:t>
            </a:r>
            <a:r>
              <a:rPr sz="1400">
                <a:solidFill>
                  <a:srgbClr val="073762"/>
                </a:solidFill>
                <a:latin typeface="Arial"/>
                <a:cs typeface="Arial"/>
              </a:rPr>
              <a:t>they</a:t>
            </a:r>
            <a:r>
              <a:rPr sz="1400" spc="-40">
                <a:solidFill>
                  <a:srgbClr val="073762"/>
                </a:solidFill>
                <a:latin typeface="Arial"/>
                <a:cs typeface="Arial"/>
              </a:rPr>
              <a:t> </a:t>
            </a:r>
            <a:r>
              <a:rPr sz="1400">
                <a:solidFill>
                  <a:srgbClr val="073762"/>
                </a:solidFill>
                <a:latin typeface="Arial"/>
                <a:cs typeface="Arial"/>
              </a:rPr>
              <a:t>tolerate</a:t>
            </a:r>
            <a:r>
              <a:rPr sz="1400" spc="-65">
                <a:solidFill>
                  <a:srgbClr val="073762"/>
                </a:solidFill>
                <a:latin typeface="Arial"/>
                <a:cs typeface="Arial"/>
              </a:rPr>
              <a:t> </a:t>
            </a:r>
            <a:r>
              <a:rPr sz="1400">
                <a:solidFill>
                  <a:srgbClr val="073762"/>
                </a:solidFill>
                <a:latin typeface="Arial"/>
                <a:cs typeface="Arial"/>
              </a:rPr>
              <a:t>symptoms</a:t>
            </a:r>
            <a:r>
              <a:rPr sz="1400" spc="-45">
                <a:solidFill>
                  <a:srgbClr val="073762"/>
                </a:solidFill>
                <a:latin typeface="Arial"/>
                <a:cs typeface="Arial"/>
              </a:rPr>
              <a:t> </a:t>
            </a:r>
            <a:r>
              <a:rPr sz="1400">
                <a:solidFill>
                  <a:srgbClr val="073762"/>
                </a:solidFill>
                <a:latin typeface="Arial"/>
                <a:cs typeface="Arial"/>
              </a:rPr>
              <a:t>and</a:t>
            </a:r>
            <a:r>
              <a:rPr sz="1400" spc="-40">
                <a:solidFill>
                  <a:srgbClr val="073762"/>
                </a:solidFill>
                <a:latin typeface="Arial"/>
                <a:cs typeface="Arial"/>
              </a:rPr>
              <a:t> </a:t>
            </a:r>
            <a:r>
              <a:rPr sz="1400" spc="-10">
                <a:solidFill>
                  <a:srgbClr val="073762"/>
                </a:solidFill>
                <a:latin typeface="Arial"/>
                <a:cs typeface="Arial"/>
              </a:rPr>
              <a:t>lifestyle 	limitations.</a:t>
            </a:r>
            <a:endParaRPr sz="1400">
              <a:latin typeface="Arial"/>
              <a:cs typeface="Arial"/>
            </a:endParaRPr>
          </a:p>
          <a:p>
            <a:pPr marL="146050" indent="-133350">
              <a:lnSpc>
                <a:spcPct val="100000"/>
              </a:lnSpc>
              <a:spcBef>
                <a:spcPts val="1500"/>
              </a:spcBef>
              <a:buClr>
                <a:srgbClr val="FF9900"/>
              </a:buClr>
              <a:buChar char="•"/>
              <a:tabLst>
                <a:tab pos="146050" algn="l"/>
              </a:tabLst>
            </a:pPr>
            <a:r>
              <a:rPr sz="1400">
                <a:solidFill>
                  <a:srgbClr val="073762"/>
                </a:solidFill>
                <a:latin typeface="Arial"/>
                <a:cs typeface="Arial"/>
              </a:rPr>
              <a:t>Thus,</a:t>
            </a:r>
            <a:r>
              <a:rPr sz="1400" spc="-60">
                <a:solidFill>
                  <a:srgbClr val="073762"/>
                </a:solidFill>
                <a:latin typeface="Arial"/>
                <a:cs typeface="Arial"/>
              </a:rPr>
              <a:t> </a:t>
            </a:r>
            <a:r>
              <a:rPr sz="1400">
                <a:solidFill>
                  <a:srgbClr val="073762"/>
                </a:solidFill>
                <a:latin typeface="Arial"/>
                <a:cs typeface="Arial"/>
              </a:rPr>
              <a:t>the</a:t>
            </a:r>
            <a:r>
              <a:rPr sz="1400" spc="-35">
                <a:solidFill>
                  <a:srgbClr val="073762"/>
                </a:solidFill>
                <a:latin typeface="Arial"/>
                <a:cs typeface="Arial"/>
              </a:rPr>
              <a:t> </a:t>
            </a:r>
            <a:r>
              <a:rPr sz="1400" b="1" spc="-10">
                <a:solidFill>
                  <a:srgbClr val="073762"/>
                </a:solidFill>
                <a:latin typeface="Arial"/>
                <a:cs typeface="Arial"/>
              </a:rPr>
              <a:t>GINA</a:t>
            </a:r>
            <a:r>
              <a:rPr sz="1400" b="1" spc="-120">
                <a:solidFill>
                  <a:srgbClr val="073762"/>
                </a:solidFill>
                <a:latin typeface="Arial"/>
                <a:cs typeface="Arial"/>
              </a:rPr>
              <a:t> </a:t>
            </a:r>
            <a:r>
              <a:rPr sz="1400" b="1">
                <a:solidFill>
                  <a:srgbClr val="073762"/>
                </a:solidFill>
                <a:latin typeface="Arial"/>
                <a:cs typeface="Arial"/>
              </a:rPr>
              <a:t>Assessment</a:t>
            </a:r>
            <a:r>
              <a:rPr sz="1400" b="1" spc="-10">
                <a:solidFill>
                  <a:srgbClr val="073762"/>
                </a:solidFill>
                <a:latin typeface="Arial"/>
                <a:cs typeface="Arial"/>
              </a:rPr>
              <a:t> </a:t>
            </a:r>
            <a:r>
              <a:rPr sz="1400" b="1">
                <a:solidFill>
                  <a:srgbClr val="073762"/>
                </a:solidFill>
                <a:latin typeface="Arial"/>
                <a:cs typeface="Arial"/>
              </a:rPr>
              <a:t>for</a:t>
            </a:r>
            <a:r>
              <a:rPr sz="1400" b="1" spc="-80">
                <a:solidFill>
                  <a:srgbClr val="073762"/>
                </a:solidFill>
                <a:latin typeface="Arial"/>
                <a:cs typeface="Arial"/>
              </a:rPr>
              <a:t> </a:t>
            </a:r>
            <a:r>
              <a:rPr sz="1400" b="1">
                <a:solidFill>
                  <a:srgbClr val="073762"/>
                </a:solidFill>
                <a:latin typeface="Arial"/>
                <a:cs typeface="Arial"/>
              </a:rPr>
              <a:t>Asthma</a:t>
            </a:r>
            <a:r>
              <a:rPr sz="1400" b="1" spc="-5">
                <a:solidFill>
                  <a:srgbClr val="073762"/>
                </a:solidFill>
                <a:latin typeface="Arial"/>
                <a:cs typeface="Arial"/>
              </a:rPr>
              <a:t> </a:t>
            </a:r>
            <a:r>
              <a:rPr sz="1400" b="1">
                <a:solidFill>
                  <a:srgbClr val="073762"/>
                </a:solidFill>
                <a:latin typeface="Arial"/>
                <a:cs typeface="Arial"/>
              </a:rPr>
              <a:t>Control</a:t>
            </a:r>
            <a:r>
              <a:rPr sz="1400" b="1" spc="-25">
                <a:solidFill>
                  <a:srgbClr val="073762"/>
                </a:solidFill>
                <a:latin typeface="Arial"/>
                <a:cs typeface="Arial"/>
              </a:rPr>
              <a:t> </a:t>
            </a:r>
            <a:r>
              <a:rPr sz="1400">
                <a:solidFill>
                  <a:srgbClr val="073762"/>
                </a:solidFill>
                <a:latin typeface="Arial"/>
                <a:cs typeface="Arial"/>
              </a:rPr>
              <a:t>was</a:t>
            </a:r>
            <a:r>
              <a:rPr sz="1400" spc="-10">
                <a:solidFill>
                  <a:srgbClr val="073762"/>
                </a:solidFill>
                <a:latin typeface="Arial"/>
                <a:cs typeface="Arial"/>
              </a:rPr>
              <a:t> </a:t>
            </a:r>
            <a:r>
              <a:rPr sz="1400">
                <a:solidFill>
                  <a:srgbClr val="073762"/>
                </a:solidFill>
                <a:latin typeface="Arial"/>
                <a:cs typeface="Arial"/>
              </a:rPr>
              <a:t>the</a:t>
            </a:r>
            <a:r>
              <a:rPr sz="1400" spc="-50">
                <a:solidFill>
                  <a:srgbClr val="073762"/>
                </a:solidFill>
                <a:latin typeface="Arial"/>
                <a:cs typeface="Arial"/>
              </a:rPr>
              <a:t> </a:t>
            </a:r>
            <a:r>
              <a:rPr sz="1400">
                <a:solidFill>
                  <a:srgbClr val="073762"/>
                </a:solidFill>
                <a:latin typeface="Arial"/>
                <a:cs typeface="Arial"/>
              </a:rPr>
              <a:t>preferred</a:t>
            </a:r>
            <a:r>
              <a:rPr sz="1400" spc="-60">
                <a:solidFill>
                  <a:srgbClr val="073762"/>
                </a:solidFill>
                <a:latin typeface="Arial"/>
                <a:cs typeface="Arial"/>
              </a:rPr>
              <a:t> </a:t>
            </a:r>
            <a:r>
              <a:rPr sz="1400">
                <a:solidFill>
                  <a:srgbClr val="073762"/>
                </a:solidFill>
                <a:latin typeface="Arial"/>
                <a:cs typeface="Arial"/>
              </a:rPr>
              <a:t>tool</a:t>
            </a:r>
            <a:r>
              <a:rPr sz="1400" spc="-45">
                <a:solidFill>
                  <a:srgbClr val="073762"/>
                </a:solidFill>
                <a:latin typeface="Arial"/>
                <a:cs typeface="Arial"/>
              </a:rPr>
              <a:t> </a:t>
            </a:r>
            <a:r>
              <a:rPr sz="1400">
                <a:solidFill>
                  <a:srgbClr val="073762"/>
                </a:solidFill>
                <a:latin typeface="Arial"/>
                <a:cs typeface="Arial"/>
              </a:rPr>
              <a:t>for</a:t>
            </a:r>
            <a:r>
              <a:rPr sz="1400" spc="-40">
                <a:solidFill>
                  <a:srgbClr val="073762"/>
                </a:solidFill>
                <a:latin typeface="Arial"/>
                <a:cs typeface="Arial"/>
              </a:rPr>
              <a:t> </a:t>
            </a:r>
            <a:r>
              <a:rPr sz="1400">
                <a:solidFill>
                  <a:srgbClr val="073762"/>
                </a:solidFill>
                <a:latin typeface="Arial"/>
                <a:cs typeface="Arial"/>
              </a:rPr>
              <a:t>this</a:t>
            </a:r>
            <a:r>
              <a:rPr sz="1400" spc="-30">
                <a:solidFill>
                  <a:srgbClr val="073762"/>
                </a:solidFill>
                <a:latin typeface="Arial"/>
                <a:cs typeface="Arial"/>
              </a:rPr>
              <a:t> </a:t>
            </a:r>
            <a:r>
              <a:rPr sz="1400">
                <a:solidFill>
                  <a:srgbClr val="073762"/>
                </a:solidFill>
                <a:latin typeface="Arial"/>
                <a:cs typeface="Arial"/>
              </a:rPr>
              <a:t>assessment</a:t>
            </a:r>
            <a:r>
              <a:rPr sz="1400" spc="-50">
                <a:solidFill>
                  <a:srgbClr val="073762"/>
                </a:solidFill>
                <a:latin typeface="Arial"/>
                <a:cs typeface="Arial"/>
              </a:rPr>
              <a:t> </a:t>
            </a:r>
            <a:r>
              <a:rPr sz="1400">
                <a:solidFill>
                  <a:srgbClr val="073762"/>
                </a:solidFill>
                <a:latin typeface="Arial"/>
                <a:cs typeface="Arial"/>
              </a:rPr>
              <a:t>because</a:t>
            </a:r>
            <a:r>
              <a:rPr sz="1400" spc="-65">
                <a:solidFill>
                  <a:srgbClr val="073762"/>
                </a:solidFill>
                <a:latin typeface="Arial"/>
                <a:cs typeface="Arial"/>
              </a:rPr>
              <a:t> </a:t>
            </a:r>
            <a:r>
              <a:rPr sz="1400" spc="-25">
                <a:solidFill>
                  <a:srgbClr val="073762"/>
                </a:solidFill>
                <a:latin typeface="Arial"/>
                <a:cs typeface="Arial"/>
              </a:rPr>
              <a:t>it:</a:t>
            </a:r>
            <a:endParaRPr sz="1400">
              <a:latin typeface="Arial"/>
              <a:cs typeface="Arial"/>
            </a:endParaRPr>
          </a:p>
          <a:p>
            <a:pPr marL="281940" lvl="1" indent="-135255">
              <a:lnSpc>
                <a:spcPct val="100000"/>
              </a:lnSpc>
              <a:spcBef>
                <a:spcPts val="309"/>
              </a:spcBef>
              <a:buClr>
                <a:srgbClr val="FF9900"/>
              </a:buClr>
              <a:buChar char="–"/>
              <a:tabLst>
                <a:tab pos="281940" algn="l"/>
              </a:tabLst>
            </a:pPr>
            <a:r>
              <a:rPr sz="1200">
                <a:solidFill>
                  <a:srgbClr val="073762"/>
                </a:solidFill>
                <a:latin typeface="Arial"/>
                <a:cs typeface="Arial"/>
              </a:rPr>
              <a:t>does</a:t>
            </a:r>
            <a:r>
              <a:rPr sz="1200" spc="-45">
                <a:solidFill>
                  <a:srgbClr val="073762"/>
                </a:solidFill>
                <a:latin typeface="Arial"/>
                <a:cs typeface="Arial"/>
              </a:rPr>
              <a:t> </a:t>
            </a:r>
            <a:r>
              <a:rPr sz="1200">
                <a:solidFill>
                  <a:srgbClr val="073762"/>
                </a:solidFill>
                <a:latin typeface="Arial"/>
                <a:cs typeface="Arial"/>
              </a:rPr>
              <a:t>not</a:t>
            </a:r>
            <a:r>
              <a:rPr sz="1200" spc="-35">
                <a:solidFill>
                  <a:srgbClr val="073762"/>
                </a:solidFill>
                <a:latin typeface="Arial"/>
                <a:cs typeface="Arial"/>
              </a:rPr>
              <a:t> </a:t>
            </a:r>
            <a:r>
              <a:rPr sz="1200">
                <a:solidFill>
                  <a:srgbClr val="073762"/>
                </a:solidFill>
                <a:latin typeface="Arial"/>
                <a:cs typeface="Arial"/>
              </a:rPr>
              <a:t>overestimate</a:t>
            </a:r>
            <a:r>
              <a:rPr sz="1200" spc="-45">
                <a:solidFill>
                  <a:srgbClr val="073762"/>
                </a:solidFill>
                <a:latin typeface="Arial"/>
                <a:cs typeface="Arial"/>
              </a:rPr>
              <a:t> </a:t>
            </a:r>
            <a:r>
              <a:rPr sz="1200">
                <a:solidFill>
                  <a:srgbClr val="073762"/>
                </a:solidFill>
                <a:latin typeface="Arial"/>
                <a:cs typeface="Arial"/>
              </a:rPr>
              <a:t>the</a:t>
            </a:r>
            <a:r>
              <a:rPr sz="1200" spc="-25">
                <a:solidFill>
                  <a:srgbClr val="073762"/>
                </a:solidFill>
                <a:latin typeface="Arial"/>
                <a:cs typeface="Arial"/>
              </a:rPr>
              <a:t> </a:t>
            </a:r>
            <a:r>
              <a:rPr sz="1200">
                <a:solidFill>
                  <a:srgbClr val="073762"/>
                </a:solidFill>
                <a:latin typeface="Arial"/>
                <a:cs typeface="Arial"/>
              </a:rPr>
              <a:t>proportion</a:t>
            </a:r>
            <a:r>
              <a:rPr sz="1200" spc="-60">
                <a:solidFill>
                  <a:srgbClr val="073762"/>
                </a:solidFill>
                <a:latin typeface="Arial"/>
                <a:cs typeface="Arial"/>
              </a:rPr>
              <a:t> </a:t>
            </a:r>
            <a:r>
              <a:rPr sz="1200">
                <a:solidFill>
                  <a:srgbClr val="073762"/>
                </a:solidFill>
                <a:latin typeface="Arial"/>
                <a:cs typeface="Arial"/>
              </a:rPr>
              <a:t>of</a:t>
            </a:r>
            <a:r>
              <a:rPr sz="1200" spc="-15">
                <a:solidFill>
                  <a:srgbClr val="073762"/>
                </a:solidFill>
                <a:latin typeface="Arial"/>
                <a:cs typeface="Arial"/>
              </a:rPr>
              <a:t> </a:t>
            </a:r>
            <a:r>
              <a:rPr sz="1200">
                <a:solidFill>
                  <a:srgbClr val="073762"/>
                </a:solidFill>
                <a:latin typeface="Arial"/>
                <a:cs typeface="Arial"/>
              </a:rPr>
              <a:t>patients</a:t>
            </a:r>
            <a:r>
              <a:rPr sz="1200" spc="-35">
                <a:solidFill>
                  <a:srgbClr val="073762"/>
                </a:solidFill>
                <a:latin typeface="Arial"/>
                <a:cs typeface="Arial"/>
              </a:rPr>
              <a:t> </a:t>
            </a:r>
            <a:r>
              <a:rPr sz="1200">
                <a:solidFill>
                  <a:srgbClr val="073762"/>
                </a:solidFill>
                <a:latin typeface="Arial"/>
                <a:cs typeface="Arial"/>
              </a:rPr>
              <a:t>with</a:t>
            </a:r>
            <a:r>
              <a:rPr sz="1200" spc="-15">
                <a:solidFill>
                  <a:srgbClr val="073762"/>
                </a:solidFill>
                <a:latin typeface="Arial"/>
                <a:cs typeface="Arial"/>
              </a:rPr>
              <a:t> </a:t>
            </a:r>
            <a:r>
              <a:rPr sz="1200">
                <a:solidFill>
                  <a:srgbClr val="073762"/>
                </a:solidFill>
                <a:latin typeface="Arial"/>
                <a:cs typeface="Arial"/>
              </a:rPr>
              <a:t>controlled</a:t>
            </a:r>
            <a:r>
              <a:rPr sz="1200" spc="-60">
                <a:solidFill>
                  <a:srgbClr val="073762"/>
                </a:solidFill>
                <a:latin typeface="Arial"/>
                <a:cs typeface="Arial"/>
              </a:rPr>
              <a:t> </a:t>
            </a:r>
            <a:r>
              <a:rPr sz="1200">
                <a:solidFill>
                  <a:srgbClr val="073762"/>
                </a:solidFill>
                <a:latin typeface="Arial"/>
                <a:cs typeface="Arial"/>
              </a:rPr>
              <a:t>asthma,</a:t>
            </a:r>
            <a:r>
              <a:rPr sz="1200" spc="-35">
                <a:solidFill>
                  <a:srgbClr val="073762"/>
                </a:solidFill>
                <a:latin typeface="Arial"/>
                <a:cs typeface="Arial"/>
              </a:rPr>
              <a:t> </a:t>
            </a:r>
            <a:r>
              <a:rPr sz="1200" spc="-25">
                <a:solidFill>
                  <a:srgbClr val="073762"/>
                </a:solidFill>
                <a:latin typeface="Arial"/>
                <a:cs typeface="Arial"/>
              </a:rPr>
              <a:t>and</a:t>
            </a:r>
            <a:endParaRPr sz="1200">
              <a:latin typeface="Arial"/>
              <a:cs typeface="Arial"/>
            </a:endParaRPr>
          </a:p>
          <a:p>
            <a:pPr marL="282575" lvl="1" indent="-135890">
              <a:lnSpc>
                <a:spcPct val="100000"/>
              </a:lnSpc>
              <a:spcBef>
                <a:spcPts val="300"/>
              </a:spcBef>
              <a:buClr>
                <a:srgbClr val="FF9900"/>
              </a:buClr>
              <a:buChar char="–"/>
              <a:tabLst>
                <a:tab pos="282575" algn="l"/>
              </a:tabLst>
            </a:pPr>
            <a:r>
              <a:rPr sz="1200">
                <a:solidFill>
                  <a:srgbClr val="073762"/>
                </a:solidFill>
                <a:latin typeface="Arial"/>
                <a:cs typeface="Arial"/>
              </a:rPr>
              <a:t>is</a:t>
            </a:r>
            <a:r>
              <a:rPr sz="1200" spc="-20">
                <a:solidFill>
                  <a:srgbClr val="073762"/>
                </a:solidFill>
                <a:latin typeface="Arial"/>
                <a:cs typeface="Arial"/>
              </a:rPr>
              <a:t> </a:t>
            </a:r>
            <a:r>
              <a:rPr sz="1200">
                <a:solidFill>
                  <a:srgbClr val="073762"/>
                </a:solidFill>
                <a:latin typeface="Arial"/>
                <a:cs typeface="Arial"/>
              </a:rPr>
              <a:t>therefore</a:t>
            </a:r>
            <a:r>
              <a:rPr sz="1200" spc="-45">
                <a:solidFill>
                  <a:srgbClr val="073762"/>
                </a:solidFill>
                <a:latin typeface="Arial"/>
                <a:cs typeface="Arial"/>
              </a:rPr>
              <a:t> </a:t>
            </a:r>
            <a:r>
              <a:rPr sz="1200">
                <a:solidFill>
                  <a:srgbClr val="073762"/>
                </a:solidFill>
                <a:latin typeface="Arial"/>
                <a:cs typeface="Arial"/>
              </a:rPr>
              <a:t>more</a:t>
            </a:r>
            <a:r>
              <a:rPr sz="1200" spc="-30">
                <a:solidFill>
                  <a:srgbClr val="073762"/>
                </a:solidFill>
                <a:latin typeface="Arial"/>
                <a:cs typeface="Arial"/>
              </a:rPr>
              <a:t> </a:t>
            </a:r>
            <a:r>
              <a:rPr sz="1200">
                <a:solidFill>
                  <a:srgbClr val="073762"/>
                </a:solidFill>
                <a:latin typeface="Arial"/>
                <a:cs typeface="Arial"/>
              </a:rPr>
              <a:t>likely</a:t>
            </a:r>
            <a:r>
              <a:rPr sz="1200" spc="-25">
                <a:solidFill>
                  <a:srgbClr val="073762"/>
                </a:solidFill>
                <a:latin typeface="Arial"/>
                <a:cs typeface="Arial"/>
              </a:rPr>
              <a:t> </a:t>
            </a:r>
            <a:r>
              <a:rPr sz="1200">
                <a:solidFill>
                  <a:srgbClr val="073762"/>
                </a:solidFill>
                <a:latin typeface="Arial"/>
                <a:cs typeface="Arial"/>
              </a:rPr>
              <a:t>to</a:t>
            </a:r>
            <a:r>
              <a:rPr sz="1200" spc="-5">
                <a:solidFill>
                  <a:srgbClr val="073762"/>
                </a:solidFill>
                <a:latin typeface="Arial"/>
                <a:cs typeface="Arial"/>
              </a:rPr>
              <a:t> </a:t>
            </a:r>
            <a:r>
              <a:rPr sz="1200">
                <a:solidFill>
                  <a:srgbClr val="073762"/>
                </a:solidFill>
                <a:latin typeface="Arial"/>
                <a:cs typeface="Arial"/>
              </a:rPr>
              <a:t>give</a:t>
            </a:r>
            <a:r>
              <a:rPr sz="1200" spc="-15">
                <a:solidFill>
                  <a:srgbClr val="073762"/>
                </a:solidFill>
                <a:latin typeface="Arial"/>
                <a:cs typeface="Arial"/>
              </a:rPr>
              <a:t> </a:t>
            </a:r>
            <a:r>
              <a:rPr sz="1200">
                <a:solidFill>
                  <a:srgbClr val="073762"/>
                </a:solidFill>
                <a:latin typeface="Arial"/>
                <a:cs typeface="Arial"/>
              </a:rPr>
              <a:t>a</a:t>
            </a:r>
            <a:r>
              <a:rPr sz="1200" spc="-20">
                <a:solidFill>
                  <a:srgbClr val="073762"/>
                </a:solidFill>
                <a:latin typeface="Arial"/>
                <a:cs typeface="Arial"/>
              </a:rPr>
              <a:t> </a:t>
            </a:r>
            <a:r>
              <a:rPr sz="1200">
                <a:solidFill>
                  <a:srgbClr val="073762"/>
                </a:solidFill>
                <a:latin typeface="Arial"/>
                <a:cs typeface="Arial"/>
              </a:rPr>
              <a:t>less</a:t>
            </a:r>
            <a:r>
              <a:rPr sz="1200" spc="-10">
                <a:solidFill>
                  <a:srgbClr val="073762"/>
                </a:solidFill>
                <a:latin typeface="Arial"/>
                <a:cs typeface="Arial"/>
              </a:rPr>
              <a:t> </a:t>
            </a:r>
            <a:r>
              <a:rPr sz="1200">
                <a:solidFill>
                  <a:srgbClr val="073762"/>
                </a:solidFill>
                <a:latin typeface="Arial"/>
                <a:cs typeface="Arial"/>
              </a:rPr>
              <a:t>exaggerated</a:t>
            </a:r>
            <a:r>
              <a:rPr sz="1200" spc="-40">
                <a:solidFill>
                  <a:srgbClr val="073762"/>
                </a:solidFill>
                <a:latin typeface="Arial"/>
                <a:cs typeface="Arial"/>
              </a:rPr>
              <a:t> </a:t>
            </a:r>
            <a:r>
              <a:rPr sz="1200">
                <a:solidFill>
                  <a:srgbClr val="073762"/>
                </a:solidFill>
                <a:latin typeface="Arial"/>
                <a:cs typeface="Arial"/>
              </a:rPr>
              <a:t>score</a:t>
            </a:r>
            <a:r>
              <a:rPr sz="1200" spc="-20">
                <a:solidFill>
                  <a:srgbClr val="073762"/>
                </a:solidFill>
                <a:latin typeface="Arial"/>
                <a:cs typeface="Arial"/>
              </a:rPr>
              <a:t> </a:t>
            </a:r>
            <a:r>
              <a:rPr sz="1200">
                <a:solidFill>
                  <a:srgbClr val="073762"/>
                </a:solidFill>
                <a:latin typeface="Arial"/>
                <a:cs typeface="Arial"/>
              </a:rPr>
              <a:t>compared</a:t>
            </a:r>
            <a:r>
              <a:rPr sz="1200" spc="-45">
                <a:solidFill>
                  <a:srgbClr val="073762"/>
                </a:solidFill>
                <a:latin typeface="Arial"/>
                <a:cs typeface="Arial"/>
              </a:rPr>
              <a:t> </a:t>
            </a:r>
            <a:r>
              <a:rPr sz="1200">
                <a:solidFill>
                  <a:srgbClr val="073762"/>
                </a:solidFill>
                <a:latin typeface="Arial"/>
                <a:cs typeface="Arial"/>
              </a:rPr>
              <a:t>with</a:t>
            </a:r>
            <a:r>
              <a:rPr sz="1200" spc="-10">
                <a:solidFill>
                  <a:srgbClr val="073762"/>
                </a:solidFill>
                <a:latin typeface="Arial"/>
                <a:cs typeface="Arial"/>
              </a:rPr>
              <a:t> </a:t>
            </a:r>
            <a:r>
              <a:rPr sz="1200">
                <a:solidFill>
                  <a:srgbClr val="073762"/>
                </a:solidFill>
                <a:latin typeface="Arial"/>
                <a:cs typeface="Arial"/>
              </a:rPr>
              <a:t>other</a:t>
            </a:r>
            <a:r>
              <a:rPr sz="1200" spc="-45">
                <a:solidFill>
                  <a:srgbClr val="073762"/>
                </a:solidFill>
                <a:latin typeface="Arial"/>
                <a:cs typeface="Arial"/>
              </a:rPr>
              <a:t> </a:t>
            </a:r>
            <a:r>
              <a:rPr sz="1200">
                <a:solidFill>
                  <a:srgbClr val="073762"/>
                </a:solidFill>
                <a:latin typeface="Arial"/>
                <a:cs typeface="Arial"/>
              </a:rPr>
              <a:t>available</a:t>
            </a:r>
            <a:r>
              <a:rPr sz="1200" spc="-45">
                <a:solidFill>
                  <a:srgbClr val="073762"/>
                </a:solidFill>
                <a:latin typeface="Arial"/>
                <a:cs typeface="Arial"/>
              </a:rPr>
              <a:t> </a:t>
            </a:r>
            <a:r>
              <a:rPr sz="1200" spc="-10">
                <a:solidFill>
                  <a:srgbClr val="073762"/>
                </a:solidFill>
                <a:latin typeface="Arial"/>
                <a:cs typeface="Arial"/>
              </a:rPr>
              <a:t>questionnaires.</a:t>
            </a:r>
            <a:endParaRPr sz="12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Patient</a:t>
            </a:r>
            <a:r>
              <a:rPr spc="-30"/>
              <a:t> </a:t>
            </a:r>
            <a:r>
              <a:t>details</a:t>
            </a:r>
            <a:r>
              <a:rPr spc="-45"/>
              <a:t> </a:t>
            </a:r>
            <a:r>
              <a:t>and</a:t>
            </a:r>
            <a:r>
              <a:rPr spc="-30"/>
              <a:t> </a:t>
            </a:r>
            <a:r>
              <a:t>medical</a:t>
            </a:r>
            <a:r>
              <a:rPr spc="-30"/>
              <a:t> </a:t>
            </a:r>
            <a:r>
              <a:rPr spc="-10"/>
              <a:t>history</a:t>
            </a:r>
          </a:p>
        </p:txBody>
      </p:sp>
      <p:pic>
        <p:nvPicPr>
          <p:cNvPr id="8" name="Graphic 7" descr="Beginning with solid fill">
            <a:hlinkClick r:id="rId2" action="ppaction://hlinksldjump"/>
            <a:extLst>
              <a:ext uri="{FF2B5EF4-FFF2-40B4-BE49-F238E27FC236}">
                <a16:creationId xmlns:a16="http://schemas.microsoft.com/office/drawing/2014/main" id="{BBE87885-E944-B4B0-8840-CC7F849F1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063" y="4560"/>
            <a:ext cx="7684770" cy="525525"/>
          </a:xfrm>
          <a:prstGeom prst="rect">
            <a:avLst/>
          </a:prstGeom>
        </p:spPr>
        <p:txBody>
          <a:bodyPr vert="horz" wrap="square" lIns="0" tIns="146430" rIns="0" bIns="0" rtlCol="0">
            <a:spAutoFit/>
          </a:bodyPr>
          <a:lstStyle/>
          <a:p>
            <a:pPr marL="12700">
              <a:lnSpc>
                <a:spcPct val="100000"/>
              </a:lnSpc>
              <a:spcBef>
                <a:spcPts val="95"/>
              </a:spcBef>
            </a:pPr>
            <a:r>
              <a:t>Characterization</a:t>
            </a:r>
            <a:r>
              <a:rPr spc="-40"/>
              <a:t> </a:t>
            </a:r>
            <a:r>
              <a:t>of</a:t>
            </a:r>
            <a:r>
              <a:rPr spc="-50"/>
              <a:t> </a:t>
            </a:r>
            <a:r>
              <a:t>phenotypes</a:t>
            </a:r>
            <a:r>
              <a:rPr spc="-15"/>
              <a:t> </a:t>
            </a:r>
            <a:r>
              <a:t>across</a:t>
            </a:r>
            <a:r>
              <a:rPr spc="-55"/>
              <a:t> </a:t>
            </a:r>
            <a:r>
              <a:t>all</a:t>
            </a:r>
            <a:r>
              <a:rPr spc="-55"/>
              <a:t> </a:t>
            </a:r>
            <a:r>
              <a:t>asthma</a:t>
            </a:r>
            <a:r>
              <a:rPr spc="-40"/>
              <a:t> </a:t>
            </a:r>
            <a:r>
              <a:t>severities</a:t>
            </a:r>
            <a:r>
              <a:rPr spc="-15"/>
              <a:t> </a:t>
            </a:r>
            <a:r>
              <a:t>in</a:t>
            </a:r>
            <a:r>
              <a:rPr spc="-60"/>
              <a:t> </a:t>
            </a:r>
            <a:r>
              <a:t>UK</a:t>
            </a:r>
            <a:r>
              <a:rPr spc="-70"/>
              <a:t> </a:t>
            </a:r>
            <a:r>
              <a:t>primary</a:t>
            </a:r>
            <a:r>
              <a:rPr spc="-40"/>
              <a:t> </a:t>
            </a:r>
            <a:r>
              <a:rPr spc="-20"/>
              <a:t>care</a:t>
            </a:r>
          </a:p>
        </p:txBody>
      </p:sp>
      <p:sp>
        <p:nvSpPr>
          <p:cNvPr id="3" name="object 3"/>
          <p:cNvSpPr txBox="1"/>
          <p:nvPr/>
        </p:nvSpPr>
        <p:spPr>
          <a:xfrm>
            <a:off x="78739" y="4899456"/>
            <a:ext cx="501205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GINA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Global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Initiative</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GP</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General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practice;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Inhaled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Peak</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expiratory </a:t>
            </a:r>
            <a:r>
              <a:rPr kumimoji="0" sz="600" b="0" i="0" u="none" strike="noStrike" kern="0" cap="none" spc="-20" normalizeH="0" baseline="0" noProof="0">
                <a:ln>
                  <a:noFill/>
                </a:ln>
                <a:solidFill>
                  <a:sysClr val="windowText" lastClr="000000"/>
                </a:solidFill>
                <a:effectLst/>
                <a:uLnTx/>
                <a:uFillTx/>
                <a:latin typeface="Arial"/>
                <a:cs typeface="Arial"/>
              </a:rPr>
              <a:t>flow</a:t>
            </a:r>
            <a:endParaRPr kumimoji="0" sz="6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478536" y="937260"/>
            <a:ext cx="8342630" cy="3682365"/>
            <a:chOff x="478536" y="937260"/>
            <a:chExt cx="8342630" cy="3682365"/>
          </a:xfrm>
        </p:grpSpPr>
        <p:pic>
          <p:nvPicPr>
            <p:cNvPr id="5" name="object 5"/>
            <p:cNvPicPr/>
            <p:nvPr/>
          </p:nvPicPr>
          <p:blipFill>
            <a:blip r:embed="rId2" cstate="print"/>
            <a:stretch>
              <a:fillRect/>
            </a:stretch>
          </p:blipFill>
          <p:spPr>
            <a:xfrm>
              <a:off x="478536" y="937260"/>
              <a:ext cx="5369052" cy="3681984"/>
            </a:xfrm>
            <a:prstGeom prst="rect">
              <a:avLst/>
            </a:prstGeom>
          </p:spPr>
        </p:pic>
        <p:sp>
          <p:nvSpPr>
            <p:cNvPr id="6" name="object 6"/>
            <p:cNvSpPr/>
            <p:nvPr/>
          </p:nvSpPr>
          <p:spPr>
            <a:xfrm>
              <a:off x="5887212" y="2042160"/>
              <a:ext cx="2933700" cy="954405"/>
            </a:xfrm>
            <a:custGeom>
              <a:avLst/>
              <a:gdLst/>
              <a:ahLst/>
              <a:cxnLst/>
              <a:rect l="l" t="t" r="r" b="b"/>
              <a:pathLst>
                <a:path w="2933700" h="954405">
                  <a:moveTo>
                    <a:pt x="2774695" y="0"/>
                  </a:moveTo>
                  <a:lnTo>
                    <a:pt x="159003" y="0"/>
                  </a:lnTo>
                  <a:lnTo>
                    <a:pt x="108768" y="8111"/>
                  </a:lnTo>
                  <a:lnTo>
                    <a:pt x="65123" y="30695"/>
                  </a:lnTo>
                  <a:lnTo>
                    <a:pt x="30695" y="65123"/>
                  </a:lnTo>
                  <a:lnTo>
                    <a:pt x="8111" y="108768"/>
                  </a:lnTo>
                  <a:lnTo>
                    <a:pt x="0" y="159003"/>
                  </a:lnTo>
                  <a:lnTo>
                    <a:pt x="0" y="795019"/>
                  </a:lnTo>
                  <a:lnTo>
                    <a:pt x="8111" y="845255"/>
                  </a:lnTo>
                  <a:lnTo>
                    <a:pt x="30695" y="888900"/>
                  </a:lnTo>
                  <a:lnTo>
                    <a:pt x="65123" y="923328"/>
                  </a:lnTo>
                  <a:lnTo>
                    <a:pt x="108768" y="945912"/>
                  </a:lnTo>
                  <a:lnTo>
                    <a:pt x="159003" y="954023"/>
                  </a:lnTo>
                  <a:lnTo>
                    <a:pt x="2774695" y="954023"/>
                  </a:lnTo>
                  <a:lnTo>
                    <a:pt x="2824931" y="945912"/>
                  </a:lnTo>
                  <a:lnTo>
                    <a:pt x="2868576" y="923328"/>
                  </a:lnTo>
                  <a:lnTo>
                    <a:pt x="2903004" y="888900"/>
                  </a:lnTo>
                  <a:lnTo>
                    <a:pt x="2925588" y="845255"/>
                  </a:lnTo>
                  <a:lnTo>
                    <a:pt x="2933699" y="795019"/>
                  </a:lnTo>
                  <a:lnTo>
                    <a:pt x="2933699" y="159003"/>
                  </a:lnTo>
                  <a:lnTo>
                    <a:pt x="2925588" y="108768"/>
                  </a:lnTo>
                  <a:lnTo>
                    <a:pt x="2903004" y="65123"/>
                  </a:lnTo>
                  <a:lnTo>
                    <a:pt x="2868576" y="30695"/>
                  </a:lnTo>
                  <a:lnTo>
                    <a:pt x="2824931" y="8111"/>
                  </a:lnTo>
                  <a:lnTo>
                    <a:pt x="2774695"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6034278" y="2136394"/>
            <a:ext cx="2640965" cy="757555"/>
          </a:xfrm>
          <a:prstGeom prst="rect">
            <a:avLst/>
          </a:prstGeom>
        </p:spPr>
        <p:txBody>
          <a:bodyPr vert="horz" wrap="square" lIns="0" tIns="12700" rIns="0" bIns="0" rtlCol="0">
            <a:spAutoFit/>
          </a:bodyPr>
          <a:lstStyle/>
          <a:p>
            <a:pPr marL="12065" marR="5080" lvl="0" indent="-1905"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001F5F"/>
                </a:solidFill>
                <a:effectLst/>
                <a:uLnTx/>
                <a:uFillTx/>
                <a:latin typeface="Arial"/>
                <a:cs typeface="Arial"/>
              </a:rPr>
              <a:t>Eosinophilic</a:t>
            </a:r>
            <a:r>
              <a:rPr kumimoji="0" sz="1200" b="1" i="0" u="none" strike="noStrike" kern="0" cap="none" spc="-1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patients</a:t>
            </a:r>
            <a:r>
              <a:rPr kumimoji="0" sz="1200" b="1" i="0" u="none" strike="noStrike" kern="0" cap="none" spc="-3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were</a:t>
            </a:r>
            <a:r>
              <a:rPr kumimoji="0" sz="1200" b="1" i="0" u="none" strike="noStrike" kern="0" cap="none" spc="-50" normalizeH="0" baseline="0" noProof="0">
                <a:ln>
                  <a:noFill/>
                </a:ln>
                <a:solidFill>
                  <a:srgbClr val="001F5F"/>
                </a:solidFill>
                <a:effectLst/>
                <a:uLnTx/>
                <a:uFillTx/>
                <a:latin typeface="Arial"/>
                <a:cs typeface="Arial"/>
              </a:rPr>
              <a:t> </a:t>
            </a:r>
            <a:r>
              <a:rPr kumimoji="0" sz="1200" b="1" i="0" u="none" strike="noStrike" kern="0" cap="none" spc="-20" normalizeH="0" baseline="0" noProof="0">
                <a:ln>
                  <a:noFill/>
                </a:ln>
                <a:solidFill>
                  <a:srgbClr val="001F5F"/>
                </a:solidFill>
                <a:effectLst/>
                <a:uLnTx/>
                <a:uFillTx/>
                <a:latin typeface="Arial"/>
                <a:cs typeface="Arial"/>
              </a:rPr>
              <a:t>more </a:t>
            </a:r>
            <a:r>
              <a:rPr kumimoji="0" sz="1200" b="1" i="0" u="none" strike="noStrike" kern="0" cap="none" spc="0" normalizeH="0" baseline="0" noProof="0">
                <a:ln>
                  <a:noFill/>
                </a:ln>
                <a:solidFill>
                  <a:srgbClr val="001F5F"/>
                </a:solidFill>
                <a:effectLst/>
                <a:uLnTx/>
                <a:uFillTx/>
                <a:latin typeface="Arial"/>
                <a:cs typeface="Arial"/>
              </a:rPr>
              <a:t>likely</a:t>
            </a:r>
            <a:r>
              <a:rPr kumimoji="0" sz="1200" b="1" i="0" u="none" strike="noStrike" kern="0" cap="none" spc="-4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to</a:t>
            </a:r>
            <a:r>
              <a:rPr kumimoji="0" sz="1200" b="1" i="0" u="none" strike="noStrike" kern="0" cap="none" spc="-1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have</a:t>
            </a:r>
            <a:r>
              <a:rPr kumimoji="0" sz="1200" b="1" i="0" u="none" strike="noStrike" kern="0" cap="none" spc="-2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poorer</a:t>
            </a:r>
            <a:r>
              <a:rPr kumimoji="0" sz="1200" b="1" i="0" u="none" strike="noStrike" kern="0" cap="none" spc="-2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asthma</a:t>
            </a:r>
            <a:r>
              <a:rPr kumimoji="0" sz="1200" b="1" i="0" u="none" strike="noStrike" kern="0" cap="none" spc="-45"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control </a:t>
            </a:r>
            <a:r>
              <a:rPr kumimoji="0" sz="1200" b="1" i="0" u="none" strike="noStrike" kern="0" cap="none" spc="0" normalizeH="0" baseline="0" noProof="0">
                <a:ln>
                  <a:noFill/>
                </a:ln>
                <a:solidFill>
                  <a:srgbClr val="001F5F"/>
                </a:solidFill>
                <a:effectLst/>
                <a:uLnTx/>
                <a:uFillTx/>
                <a:latin typeface="Arial"/>
                <a:cs typeface="Arial"/>
              </a:rPr>
              <a:t>and</a:t>
            </a:r>
            <a:r>
              <a:rPr kumimoji="0" sz="1200" b="1" i="0" u="none" strike="noStrike" kern="0" cap="none" spc="-2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greater</a:t>
            </a:r>
            <a:r>
              <a:rPr kumimoji="0" sz="1200" b="1" i="0" u="none" strike="noStrike" kern="0" cap="none" spc="-4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healthcare</a:t>
            </a:r>
            <a:r>
              <a:rPr kumimoji="0" sz="1200" b="1" i="0" u="none" strike="noStrike" kern="0" cap="none" spc="-45"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utilization </a:t>
            </a:r>
            <a:r>
              <a:rPr kumimoji="0" sz="1200" b="1" i="0" u="none" strike="noStrike" kern="0" cap="none" spc="0" normalizeH="0" baseline="0" noProof="0">
                <a:ln>
                  <a:noFill/>
                </a:ln>
                <a:solidFill>
                  <a:srgbClr val="001F5F"/>
                </a:solidFill>
                <a:effectLst/>
                <a:uLnTx/>
                <a:uFillTx/>
                <a:latin typeface="Arial"/>
                <a:cs typeface="Arial"/>
              </a:rPr>
              <a:t>than</a:t>
            </a:r>
            <a:r>
              <a:rPr kumimoji="0" sz="1200" b="1" i="0" u="none" strike="noStrike" kern="0" cap="none" spc="-25"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non-</a:t>
            </a:r>
            <a:r>
              <a:rPr kumimoji="0" sz="1200" b="1" i="0" u="none" strike="noStrike" kern="0" cap="none" spc="0" normalizeH="0" baseline="0" noProof="0">
                <a:ln>
                  <a:noFill/>
                </a:ln>
                <a:solidFill>
                  <a:srgbClr val="001F5F"/>
                </a:solidFill>
                <a:effectLst/>
                <a:uLnTx/>
                <a:uFillTx/>
                <a:latin typeface="Arial"/>
                <a:cs typeface="Arial"/>
              </a:rPr>
              <a:t>eosinophilic</a:t>
            </a:r>
            <a:r>
              <a:rPr kumimoji="0" sz="1200" b="1" i="0" u="none" strike="noStrike" kern="0" cap="none" spc="-10" normalizeH="0" baseline="0" noProof="0">
                <a:ln>
                  <a:noFill/>
                </a:ln>
                <a:solidFill>
                  <a:srgbClr val="001F5F"/>
                </a:solidFill>
                <a:effectLst/>
                <a:uLnTx/>
                <a:uFillTx/>
                <a:latin typeface="Arial"/>
                <a:cs typeface="Arial"/>
              </a:rPr>
              <a:t> patients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941069" y="1002030"/>
            <a:ext cx="2362200" cy="3141345"/>
          </a:xfrm>
          <a:custGeom>
            <a:avLst/>
            <a:gdLst/>
            <a:ahLst/>
            <a:cxnLst/>
            <a:rect l="l" t="t" r="r" b="b"/>
            <a:pathLst>
              <a:path w="2362200" h="3141345">
                <a:moveTo>
                  <a:pt x="1202436" y="3140964"/>
                </a:moveTo>
                <a:lnTo>
                  <a:pt x="2362200" y="3140964"/>
                </a:lnTo>
                <a:lnTo>
                  <a:pt x="2362200" y="2650236"/>
                </a:lnTo>
                <a:lnTo>
                  <a:pt x="1202436" y="2650236"/>
                </a:lnTo>
                <a:lnTo>
                  <a:pt x="1202436" y="3140964"/>
                </a:lnTo>
                <a:close/>
              </a:path>
              <a:path w="2362200" h="3141345">
                <a:moveTo>
                  <a:pt x="0" y="521208"/>
                </a:moveTo>
                <a:lnTo>
                  <a:pt x="1549908" y="521208"/>
                </a:lnTo>
                <a:lnTo>
                  <a:pt x="1549908" y="0"/>
                </a:lnTo>
                <a:lnTo>
                  <a:pt x="0" y="0"/>
                </a:lnTo>
                <a:lnTo>
                  <a:pt x="0" y="521208"/>
                </a:lnTo>
                <a:close/>
              </a:path>
            </a:pathLst>
          </a:custGeom>
          <a:ln w="28575">
            <a:solidFill>
              <a:srgbClr val="FF99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29667" y="5033471"/>
            <a:ext cx="29121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Allergy</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10.1016/j.jaip.2021.07.056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0" name="Graphic 9" descr="Beginning with solid fill">
            <a:hlinkClick r:id="rId3" action="ppaction://hlinksldjump"/>
            <a:extLst>
              <a:ext uri="{FF2B5EF4-FFF2-40B4-BE49-F238E27FC236}">
                <a16:creationId xmlns:a16="http://schemas.microsoft.com/office/drawing/2014/main" id="{E7287ECB-3E13-3D4B-4CF8-63CC5E0A02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1" name="bg object 17">
            <a:extLst>
              <a:ext uri="{FF2B5EF4-FFF2-40B4-BE49-F238E27FC236}">
                <a16:creationId xmlns:a16="http://schemas.microsoft.com/office/drawing/2014/main" id="{319C03E1-E261-3ECE-2175-C1C7B3261428}"/>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9690" rIns="0" bIns="0" rtlCol="0">
            <a:spAutoFit/>
          </a:bodyPr>
          <a:lstStyle/>
          <a:p>
            <a:pPr marL="145415" indent="-132715">
              <a:lnSpc>
                <a:spcPct val="100000"/>
              </a:lnSpc>
              <a:spcBef>
                <a:spcPts val="470"/>
              </a:spcBef>
              <a:buClr>
                <a:srgbClr val="FF9900"/>
              </a:buClr>
              <a:buFont typeface="Arial"/>
              <a:buChar char="•"/>
              <a:tabLst>
                <a:tab pos="145415" algn="l"/>
              </a:tabLst>
            </a:pPr>
            <a:r>
              <a:t>The</a:t>
            </a:r>
            <a:r>
              <a:rPr spc="-20"/>
              <a:t> </a:t>
            </a:r>
            <a:r>
              <a:t>eosinophilic</a:t>
            </a:r>
            <a:r>
              <a:rPr spc="-45"/>
              <a:t> </a:t>
            </a:r>
            <a:r>
              <a:t>phenotype was</a:t>
            </a:r>
            <a:r>
              <a:rPr spc="-100"/>
              <a:t> </a:t>
            </a:r>
            <a:r>
              <a:rPr>
                <a:solidFill>
                  <a:srgbClr val="FF9900"/>
                </a:solidFill>
              </a:rPr>
              <a:t>predominant</a:t>
            </a:r>
            <a:r>
              <a:rPr spc="-40">
                <a:solidFill>
                  <a:srgbClr val="FF9900"/>
                </a:solidFill>
              </a:rPr>
              <a:t> </a:t>
            </a:r>
            <a:r>
              <a:t>across</a:t>
            </a:r>
            <a:r>
              <a:rPr spc="-30"/>
              <a:t> </a:t>
            </a:r>
            <a:r>
              <a:t>all</a:t>
            </a:r>
            <a:r>
              <a:rPr spc="-25"/>
              <a:t> </a:t>
            </a:r>
            <a:r>
              <a:t>asthma</a:t>
            </a:r>
            <a:r>
              <a:rPr spc="-30"/>
              <a:t> </a:t>
            </a:r>
            <a:r>
              <a:t>severities</a:t>
            </a:r>
            <a:r>
              <a:rPr spc="-45"/>
              <a:t> </a:t>
            </a:r>
            <a:r>
              <a:t>in</a:t>
            </a:r>
            <a:r>
              <a:rPr spc="-20"/>
              <a:t> </a:t>
            </a:r>
            <a:r>
              <a:t>UK</a:t>
            </a:r>
            <a:r>
              <a:rPr spc="-10"/>
              <a:t> </a:t>
            </a:r>
            <a:r>
              <a:t>primary</a:t>
            </a:r>
            <a:r>
              <a:rPr spc="-35"/>
              <a:t> </a:t>
            </a:r>
            <a:r>
              <a:rPr spc="-20"/>
              <a:t>care</a:t>
            </a:r>
          </a:p>
          <a:p>
            <a:pPr marL="281940" lvl="1" indent="-135255">
              <a:lnSpc>
                <a:spcPct val="100000"/>
              </a:lnSpc>
              <a:spcBef>
                <a:spcPts val="310"/>
              </a:spcBef>
              <a:buClr>
                <a:srgbClr val="FF9900"/>
              </a:buClr>
              <a:buChar char="–"/>
              <a:tabLst>
                <a:tab pos="281940" algn="l"/>
              </a:tabLst>
            </a:pPr>
            <a:r>
              <a:rPr sz="1200">
                <a:solidFill>
                  <a:srgbClr val="073762"/>
                </a:solidFill>
                <a:latin typeface="Arial"/>
                <a:cs typeface="Arial"/>
              </a:rPr>
              <a:t>72.5%</a:t>
            </a:r>
            <a:r>
              <a:rPr sz="1200" spc="-45">
                <a:solidFill>
                  <a:srgbClr val="073762"/>
                </a:solidFill>
                <a:latin typeface="Arial"/>
                <a:cs typeface="Arial"/>
              </a:rPr>
              <a:t> </a:t>
            </a:r>
            <a:r>
              <a:rPr sz="1200">
                <a:solidFill>
                  <a:srgbClr val="073762"/>
                </a:solidFill>
                <a:latin typeface="Arial"/>
                <a:cs typeface="Arial"/>
              </a:rPr>
              <a:t>of</a:t>
            </a:r>
            <a:r>
              <a:rPr sz="1200" spc="-10">
                <a:solidFill>
                  <a:srgbClr val="073762"/>
                </a:solidFill>
                <a:latin typeface="Arial"/>
                <a:cs typeface="Arial"/>
              </a:rPr>
              <a:t> </a:t>
            </a:r>
            <a:r>
              <a:rPr sz="1200">
                <a:solidFill>
                  <a:srgbClr val="073762"/>
                </a:solidFill>
                <a:latin typeface="Arial"/>
                <a:cs typeface="Arial"/>
              </a:rPr>
              <a:t>patients</a:t>
            </a:r>
            <a:r>
              <a:rPr sz="1200" spc="-45">
                <a:solidFill>
                  <a:srgbClr val="073762"/>
                </a:solidFill>
                <a:latin typeface="Arial"/>
                <a:cs typeface="Arial"/>
              </a:rPr>
              <a:t> </a:t>
            </a:r>
            <a:r>
              <a:rPr sz="1200">
                <a:solidFill>
                  <a:srgbClr val="073762"/>
                </a:solidFill>
                <a:latin typeface="Arial"/>
                <a:cs typeface="Arial"/>
              </a:rPr>
              <a:t>had</a:t>
            </a:r>
            <a:r>
              <a:rPr sz="1200" spc="-30">
                <a:solidFill>
                  <a:srgbClr val="073762"/>
                </a:solidFill>
                <a:latin typeface="Arial"/>
                <a:cs typeface="Arial"/>
              </a:rPr>
              <a:t> </a:t>
            </a:r>
            <a:r>
              <a:rPr sz="1200">
                <a:solidFill>
                  <a:srgbClr val="073762"/>
                </a:solidFill>
                <a:latin typeface="Arial"/>
                <a:cs typeface="Arial"/>
              </a:rPr>
              <a:t>most</a:t>
            </a:r>
            <a:r>
              <a:rPr sz="1200" spc="-20">
                <a:solidFill>
                  <a:srgbClr val="073762"/>
                </a:solidFill>
                <a:latin typeface="Arial"/>
                <a:cs typeface="Arial"/>
              </a:rPr>
              <a:t> </a:t>
            </a:r>
            <a:r>
              <a:rPr sz="1200">
                <a:solidFill>
                  <a:srgbClr val="073762"/>
                </a:solidFill>
                <a:latin typeface="Arial"/>
                <a:cs typeface="Arial"/>
              </a:rPr>
              <a:t>likely</a:t>
            </a:r>
            <a:r>
              <a:rPr sz="1200" spc="-30">
                <a:solidFill>
                  <a:srgbClr val="073762"/>
                </a:solidFill>
                <a:latin typeface="Arial"/>
                <a:cs typeface="Arial"/>
              </a:rPr>
              <a:t> </a:t>
            </a:r>
            <a:r>
              <a:rPr sz="1200">
                <a:solidFill>
                  <a:srgbClr val="073762"/>
                </a:solidFill>
                <a:latin typeface="Arial"/>
                <a:cs typeface="Arial"/>
              </a:rPr>
              <a:t>or</a:t>
            </a:r>
            <a:r>
              <a:rPr sz="1200" spc="-10">
                <a:solidFill>
                  <a:srgbClr val="073762"/>
                </a:solidFill>
                <a:latin typeface="Arial"/>
                <a:cs typeface="Arial"/>
              </a:rPr>
              <a:t> </a:t>
            </a:r>
            <a:r>
              <a:rPr sz="1200">
                <a:solidFill>
                  <a:srgbClr val="073762"/>
                </a:solidFill>
                <a:latin typeface="Arial"/>
                <a:cs typeface="Arial"/>
              </a:rPr>
              <a:t>likely</a:t>
            </a:r>
            <a:r>
              <a:rPr sz="1200" spc="-25">
                <a:solidFill>
                  <a:srgbClr val="073762"/>
                </a:solidFill>
                <a:latin typeface="Arial"/>
                <a:cs typeface="Arial"/>
              </a:rPr>
              <a:t> </a:t>
            </a:r>
            <a:r>
              <a:rPr sz="1200">
                <a:solidFill>
                  <a:srgbClr val="073762"/>
                </a:solidFill>
                <a:latin typeface="Arial"/>
                <a:cs typeface="Arial"/>
              </a:rPr>
              <a:t>eosinophilic</a:t>
            </a:r>
            <a:r>
              <a:rPr sz="1200" spc="-50">
                <a:solidFill>
                  <a:srgbClr val="073762"/>
                </a:solidFill>
                <a:latin typeface="Arial"/>
                <a:cs typeface="Arial"/>
              </a:rPr>
              <a:t> </a:t>
            </a:r>
            <a:r>
              <a:rPr sz="1200" spc="-10">
                <a:solidFill>
                  <a:srgbClr val="073762"/>
                </a:solidFill>
                <a:latin typeface="Arial"/>
                <a:cs typeface="Arial"/>
              </a:rPr>
              <a:t>phenotypes</a:t>
            </a:r>
            <a:endParaRPr sz="1200">
              <a:latin typeface="Arial"/>
              <a:cs typeface="Arial"/>
            </a:endParaRPr>
          </a:p>
          <a:p>
            <a:pPr marL="281940" lvl="1" indent="-135255">
              <a:lnSpc>
                <a:spcPct val="100000"/>
              </a:lnSpc>
              <a:spcBef>
                <a:spcPts val="300"/>
              </a:spcBef>
              <a:buClr>
                <a:srgbClr val="FF9900"/>
              </a:buClr>
              <a:buChar char="–"/>
              <a:tabLst>
                <a:tab pos="281940" algn="l"/>
              </a:tabLst>
            </a:pPr>
            <a:r>
              <a:rPr sz="1200">
                <a:solidFill>
                  <a:srgbClr val="073762"/>
                </a:solidFill>
                <a:latin typeface="Arial"/>
                <a:cs typeface="Arial"/>
              </a:rPr>
              <a:t>5.6%</a:t>
            </a:r>
            <a:r>
              <a:rPr sz="1200" spc="-40">
                <a:solidFill>
                  <a:srgbClr val="073762"/>
                </a:solidFill>
                <a:latin typeface="Arial"/>
                <a:cs typeface="Arial"/>
              </a:rPr>
              <a:t> </a:t>
            </a:r>
            <a:r>
              <a:rPr sz="1200">
                <a:solidFill>
                  <a:srgbClr val="073762"/>
                </a:solidFill>
                <a:latin typeface="Arial"/>
                <a:cs typeface="Arial"/>
              </a:rPr>
              <a:t>of</a:t>
            </a:r>
            <a:r>
              <a:rPr sz="1200" spc="-10">
                <a:solidFill>
                  <a:srgbClr val="073762"/>
                </a:solidFill>
                <a:latin typeface="Arial"/>
                <a:cs typeface="Arial"/>
              </a:rPr>
              <a:t> </a:t>
            </a:r>
            <a:r>
              <a:rPr sz="1200">
                <a:solidFill>
                  <a:srgbClr val="073762"/>
                </a:solidFill>
                <a:latin typeface="Arial"/>
                <a:cs typeface="Arial"/>
              </a:rPr>
              <a:t>patients</a:t>
            </a:r>
            <a:r>
              <a:rPr sz="1200" spc="-30">
                <a:solidFill>
                  <a:srgbClr val="073762"/>
                </a:solidFill>
                <a:latin typeface="Arial"/>
                <a:cs typeface="Arial"/>
              </a:rPr>
              <a:t> </a:t>
            </a:r>
            <a:r>
              <a:rPr sz="1200">
                <a:solidFill>
                  <a:srgbClr val="073762"/>
                </a:solidFill>
                <a:latin typeface="Arial"/>
                <a:cs typeface="Arial"/>
              </a:rPr>
              <a:t>were</a:t>
            </a:r>
            <a:r>
              <a:rPr sz="1200" spc="-25">
                <a:solidFill>
                  <a:srgbClr val="073762"/>
                </a:solidFill>
                <a:latin typeface="Arial"/>
                <a:cs typeface="Arial"/>
              </a:rPr>
              <a:t> </a:t>
            </a:r>
            <a:r>
              <a:rPr sz="1200">
                <a:solidFill>
                  <a:srgbClr val="073762"/>
                </a:solidFill>
                <a:latin typeface="Arial"/>
                <a:cs typeface="Arial"/>
              </a:rPr>
              <a:t>non-</a:t>
            </a:r>
            <a:r>
              <a:rPr sz="1200" spc="-10">
                <a:solidFill>
                  <a:srgbClr val="073762"/>
                </a:solidFill>
                <a:latin typeface="Arial"/>
                <a:cs typeface="Arial"/>
              </a:rPr>
              <a:t>eosinophilic</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6050" indent="-133350">
              <a:lnSpc>
                <a:spcPct val="100000"/>
              </a:lnSpc>
              <a:buClr>
                <a:srgbClr val="FF9900"/>
              </a:buClr>
              <a:buFont typeface="Arial"/>
              <a:buChar char="•"/>
              <a:tabLst>
                <a:tab pos="146050" algn="l"/>
              </a:tabLst>
            </a:pPr>
            <a:r>
              <a:t>Patients</a:t>
            </a:r>
            <a:r>
              <a:rPr spc="-40"/>
              <a:t> </a:t>
            </a:r>
            <a:r>
              <a:t>with</a:t>
            </a:r>
            <a:r>
              <a:rPr spc="-45"/>
              <a:t> </a:t>
            </a:r>
            <a:r>
              <a:t>most</a:t>
            </a:r>
            <a:r>
              <a:rPr spc="-15"/>
              <a:t> </a:t>
            </a:r>
            <a:r>
              <a:t>likely</a:t>
            </a:r>
            <a:r>
              <a:rPr spc="-45"/>
              <a:t> </a:t>
            </a:r>
            <a:r>
              <a:t>eosinophilic</a:t>
            </a:r>
            <a:r>
              <a:rPr spc="-40"/>
              <a:t> </a:t>
            </a:r>
            <a:r>
              <a:t>asthma</a:t>
            </a:r>
            <a:r>
              <a:rPr spc="-30"/>
              <a:t> </a:t>
            </a:r>
            <a:r>
              <a:t>tended</a:t>
            </a:r>
            <a:r>
              <a:rPr spc="-15"/>
              <a:t> </a:t>
            </a:r>
            <a:r>
              <a:t>to</a:t>
            </a:r>
            <a:r>
              <a:rPr spc="-20"/>
              <a:t> </a:t>
            </a:r>
            <a:r>
              <a:rPr spc="-10"/>
              <a:t>have</a:t>
            </a:r>
            <a:r>
              <a:rPr spc="-90"/>
              <a:t> </a:t>
            </a:r>
            <a:r>
              <a:rPr>
                <a:solidFill>
                  <a:srgbClr val="FF9900"/>
                </a:solidFill>
              </a:rPr>
              <a:t>more</a:t>
            </a:r>
            <a:r>
              <a:rPr spc="-10">
                <a:solidFill>
                  <a:srgbClr val="FF9900"/>
                </a:solidFill>
              </a:rPr>
              <a:t> comorbidities</a:t>
            </a:r>
            <a:r>
              <a:rPr spc="-10"/>
              <a:t>,</a:t>
            </a:r>
            <a:r>
              <a:rPr spc="-50"/>
              <a:t> </a:t>
            </a:r>
            <a:r>
              <a:rPr>
                <a:solidFill>
                  <a:srgbClr val="FF9900"/>
                </a:solidFill>
              </a:rPr>
              <a:t>poorer</a:t>
            </a:r>
            <a:r>
              <a:rPr spc="-15">
                <a:solidFill>
                  <a:srgbClr val="FF9900"/>
                </a:solidFill>
              </a:rPr>
              <a:t> </a:t>
            </a:r>
            <a:r>
              <a:rPr spc="-10">
                <a:solidFill>
                  <a:srgbClr val="FF9900"/>
                </a:solidFill>
              </a:rPr>
              <a:t>asthma</a:t>
            </a:r>
          </a:p>
          <a:p>
            <a:pPr marL="146685">
              <a:lnSpc>
                <a:spcPct val="100000"/>
              </a:lnSpc>
            </a:pPr>
            <a:r>
              <a:rPr>
                <a:solidFill>
                  <a:srgbClr val="FF9900"/>
                </a:solidFill>
              </a:rPr>
              <a:t>control</a:t>
            </a:r>
            <a:r>
              <a:t>,</a:t>
            </a:r>
            <a:r>
              <a:rPr spc="-35"/>
              <a:t> </a:t>
            </a:r>
            <a:r>
              <a:t>and</a:t>
            </a:r>
            <a:r>
              <a:rPr spc="-10"/>
              <a:t> </a:t>
            </a:r>
            <a:r>
              <a:rPr>
                <a:solidFill>
                  <a:srgbClr val="FF9900"/>
                </a:solidFill>
              </a:rPr>
              <a:t>greater</a:t>
            </a:r>
            <a:r>
              <a:rPr spc="-20">
                <a:solidFill>
                  <a:srgbClr val="FF9900"/>
                </a:solidFill>
              </a:rPr>
              <a:t> </a:t>
            </a:r>
            <a:r>
              <a:rPr>
                <a:solidFill>
                  <a:srgbClr val="FF9900"/>
                </a:solidFill>
              </a:rPr>
              <a:t>healthcare</a:t>
            </a:r>
            <a:r>
              <a:rPr spc="-40">
                <a:solidFill>
                  <a:srgbClr val="FF9900"/>
                </a:solidFill>
              </a:rPr>
              <a:t> </a:t>
            </a:r>
            <a:r>
              <a:rPr>
                <a:solidFill>
                  <a:srgbClr val="FF9900"/>
                </a:solidFill>
              </a:rPr>
              <a:t>resource</a:t>
            </a:r>
            <a:r>
              <a:rPr spc="-35">
                <a:solidFill>
                  <a:srgbClr val="FF9900"/>
                </a:solidFill>
              </a:rPr>
              <a:t> </a:t>
            </a:r>
            <a:r>
              <a:rPr>
                <a:solidFill>
                  <a:srgbClr val="FF9900"/>
                </a:solidFill>
              </a:rPr>
              <a:t>use </a:t>
            </a:r>
            <a:r>
              <a:t>than</a:t>
            </a:r>
            <a:r>
              <a:rPr spc="-20"/>
              <a:t> </a:t>
            </a:r>
            <a:r>
              <a:t>those</a:t>
            </a:r>
            <a:r>
              <a:rPr spc="-20"/>
              <a:t> </a:t>
            </a:r>
            <a:r>
              <a:t>with</a:t>
            </a:r>
            <a:r>
              <a:rPr spc="-40"/>
              <a:t> </a:t>
            </a:r>
            <a:r>
              <a:rPr spc="-10"/>
              <a:t>non-</a:t>
            </a:r>
            <a:r>
              <a:t>eosinophilic</a:t>
            </a:r>
            <a:r>
              <a:rPr spc="-40"/>
              <a:t> </a:t>
            </a:r>
            <a:r>
              <a:rPr spc="-10"/>
              <a:t>asthma</a:t>
            </a:r>
          </a:p>
          <a:p>
            <a:pPr marL="281305" marR="378460" lvl="1" indent="-135255">
              <a:lnSpc>
                <a:spcPct val="100000"/>
              </a:lnSpc>
              <a:spcBef>
                <a:spcPts val="310"/>
              </a:spcBef>
              <a:buClr>
                <a:srgbClr val="FF9900"/>
              </a:buClr>
              <a:buFont typeface="Arial"/>
              <a:buChar char="–"/>
              <a:tabLst>
                <a:tab pos="282575" algn="l"/>
              </a:tabLst>
            </a:pPr>
            <a:r>
              <a:rPr sz="1200" b="1">
                <a:solidFill>
                  <a:srgbClr val="073762"/>
                </a:solidFill>
                <a:latin typeface="Arial"/>
                <a:cs typeface="Arial"/>
              </a:rPr>
              <a:t>28.2%</a:t>
            </a:r>
            <a:r>
              <a:rPr sz="1200" b="1" spc="-40">
                <a:solidFill>
                  <a:srgbClr val="073762"/>
                </a:solidFill>
                <a:latin typeface="Arial"/>
                <a:cs typeface="Arial"/>
              </a:rPr>
              <a:t> </a:t>
            </a:r>
            <a:r>
              <a:rPr sz="1200">
                <a:solidFill>
                  <a:srgbClr val="073762"/>
                </a:solidFill>
                <a:latin typeface="Arial"/>
                <a:cs typeface="Arial"/>
              </a:rPr>
              <a:t>of</a:t>
            </a:r>
            <a:r>
              <a:rPr sz="1200" spc="-5">
                <a:solidFill>
                  <a:srgbClr val="073762"/>
                </a:solidFill>
                <a:latin typeface="Arial"/>
                <a:cs typeface="Arial"/>
              </a:rPr>
              <a:t> </a:t>
            </a:r>
            <a:r>
              <a:rPr sz="1200">
                <a:solidFill>
                  <a:srgbClr val="073762"/>
                </a:solidFill>
                <a:latin typeface="Arial"/>
                <a:cs typeface="Arial"/>
              </a:rPr>
              <a:t>patients</a:t>
            </a:r>
            <a:r>
              <a:rPr sz="1200" spc="-45">
                <a:solidFill>
                  <a:srgbClr val="073762"/>
                </a:solidFill>
                <a:latin typeface="Arial"/>
                <a:cs typeface="Arial"/>
              </a:rPr>
              <a:t> </a:t>
            </a:r>
            <a:r>
              <a:rPr sz="1200">
                <a:solidFill>
                  <a:srgbClr val="073762"/>
                </a:solidFill>
                <a:latin typeface="Arial"/>
                <a:cs typeface="Arial"/>
              </a:rPr>
              <a:t>with</a:t>
            </a:r>
            <a:r>
              <a:rPr sz="1200" spc="-5">
                <a:solidFill>
                  <a:srgbClr val="073762"/>
                </a:solidFill>
                <a:latin typeface="Arial"/>
                <a:cs typeface="Arial"/>
              </a:rPr>
              <a:t> </a:t>
            </a:r>
            <a:r>
              <a:rPr sz="1200">
                <a:solidFill>
                  <a:srgbClr val="073762"/>
                </a:solidFill>
                <a:latin typeface="Arial"/>
                <a:cs typeface="Arial"/>
              </a:rPr>
              <a:t>most</a:t>
            </a:r>
            <a:r>
              <a:rPr sz="1200" spc="-20">
                <a:solidFill>
                  <a:srgbClr val="073762"/>
                </a:solidFill>
                <a:latin typeface="Arial"/>
                <a:cs typeface="Arial"/>
              </a:rPr>
              <a:t> </a:t>
            </a:r>
            <a:r>
              <a:rPr sz="1200">
                <a:solidFill>
                  <a:srgbClr val="073762"/>
                </a:solidFill>
                <a:latin typeface="Arial"/>
                <a:cs typeface="Arial"/>
              </a:rPr>
              <a:t>likely</a:t>
            </a:r>
            <a:r>
              <a:rPr sz="1200" spc="-20">
                <a:solidFill>
                  <a:srgbClr val="073762"/>
                </a:solidFill>
                <a:latin typeface="Arial"/>
                <a:cs typeface="Arial"/>
              </a:rPr>
              <a:t> </a:t>
            </a:r>
            <a:r>
              <a:rPr sz="1200">
                <a:solidFill>
                  <a:srgbClr val="073762"/>
                </a:solidFill>
                <a:latin typeface="Arial"/>
                <a:cs typeface="Arial"/>
              </a:rPr>
              <a:t>eosinophilic</a:t>
            </a:r>
            <a:r>
              <a:rPr sz="1200" spc="-45">
                <a:solidFill>
                  <a:srgbClr val="073762"/>
                </a:solidFill>
                <a:latin typeface="Arial"/>
                <a:cs typeface="Arial"/>
              </a:rPr>
              <a:t> </a:t>
            </a:r>
            <a:r>
              <a:rPr sz="1200">
                <a:solidFill>
                  <a:srgbClr val="073762"/>
                </a:solidFill>
                <a:latin typeface="Arial"/>
                <a:cs typeface="Arial"/>
              </a:rPr>
              <a:t>asthma</a:t>
            </a:r>
            <a:r>
              <a:rPr sz="1200" spc="-40">
                <a:solidFill>
                  <a:srgbClr val="073762"/>
                </a:solidFill>
                <a:latin typeface="Arial"/>
                <a:cs typeface="Arial"/>
              </a:rPr>
              <a:t> </a:t>
            </a:r>
            <a:r>
              <a:rPr sz="1200">
                <a:solidFill>
                  <a:srgbClr val="073762"/>
                </a:solidFill>
                <a:latin typeface="Arial"/>
                <a:cs typeface="Arial"/>
              </a:rPr>
              <a:t>versus</a:t>
            </a:r>
            <a:r>
              <a:rPr sz="1200" spc="25">
                <a:solidFill>
                  <a:srgbClr val="073762"/>
                </a:solidFill>
                <a:latin typeface="Arial"/>
                <a:cs typeface="Arial"/>
              </a:rPr>
              <a:t> </a:t>
            </a:r>
            <a:r>
              <a:rPr sz="1200" b="1">
                <a:solidFill>
                  <a:srgbClr val="073762"/>
                </a:solidFill>
                <a:latin typeface="Arial"/>
                <a:cs typeface="Arial"/>
              </a:rPr>
              <a:t>6.9%</a:t>
            </a:r>
            <a:r>
              <a:rPr sz="1200" b="1" spc="-30">
                <a:solidFill>
                  <a:srgbClr val="073762"/>
                </a:solidFill>
                <a:latin typeface="Arial"/>
                <a:cs typeface="Arial"/>
              </a:rPr>
              <a:t> </a:t>
            </a:r>
            <a:r>
              <a:rPr sz="1200">
                <a:solidFill>
                  <a:srgbClr val="073762"/>
                </a:solidFill>
                <a:latin typeface="Arial"/>
                <a:cs typeface="Arial"/>
              </a:rPr>
              <a:t>of</a:t>
            </a:r>
            <a:r>
              <a:rPr sz="1200" spc="-5">
                <a:solidFill>
                  <a:srgbClr val="073762"/>
                </a:solidFill>
                <a:latin typeface="Arial"/>
                <a:cs typeface="Arial"/>
              </a:rPr>
              <a:t> </a:t>
            </a:r>
            <a:r>
              <a:rPr sz="1200">
                <a:solidFill>
                  <a:srgbClr val="073762"/>
                </a:solidFill>
                <a:latin typeface="Arial"/>
                <a:cs typeface="Arial"/>
              </a:rPr>
              <a:t>patients</a:t>
            </a:r>
            <a:r>
              <a:rPr sz="1200" spc="-30">
                <a:solidFill>
                  <a:srgbClr val="073762"/>
                </a:solidFill>
                <a:latin typeface="Arial"/>
                <a:cs typeface="Arial"/>
              </a:rPr>
              <a:t> </a:t>
            </a:r>
            <a:r>
              <a:rPr sz="1200">
                <a:solidFill>
                  <a:srgbClr val="073762"/>
                </a:solidFill>
                <a:latin typeface="Arial"/>
                <a:cs typeface="Arial"/>
              </a:rPr>
              <a:t>with</a:t>
            </a:r>
            <a:r>
              <a:rPr sz="1200" spc="-5">
                <a:solidFill>
                  <a:srgbClr val="073762"/>
                </a:solidFill>
                <a:latin typeface="Arial"/>
                <a:cs typeface="Arial"/>
              </a:rPr>
              <a:t> </a:t>
            </a:r>
            <a:r>
              <a:rPr sz="1200">
                <a:solidFill>
                  <a:srgbClr val="073762"/>
                </a:solidFill>
                <a:latin typeface="Arial"/>
                <a:cs typeface="Arial"/>
              </a:rPr>
              <a:t>non-</a:t>
            </a:r>
            <a:r>
              <a:rPr sz="1200" spc="-10">
                <a:solidFill>
                  <a:srgbClr val="073762"/>
                </a:solidFill>
                <a:latin typeface="Arial"/>
                <a:cs typeface="Arial"/>
              </a:rPr>
              <a:t>eosinophilic</a:t>
            </a:r>
            <a:r>
              <a:rPr sz="1200" spc="-50">
                <a:solidFill>
                  <a:srgbClr val="073762"/>
                </a:solidFill>
                <a:latin typeface="Arial"/>
                <a:cs typeface="Arial"/>
              </a:rPr>
              <a:t> </a:t>
            </a:r>
            <a:r>
              <a:rPr sz="1200">
                <a:solidFill>
                  <a:srgbClr val="073762"/>
                </a:solidFill>
                <a:latin typeface="Arial"/>
                <a:cs typeface="Arial"/>
              </a:rPr>
              <a:t>asthma</a:t>
            </a:r>
            <a:r>
              <a:rPr sz="1200" spc="-35">
                <a:solidFill>
                  <a:srgbClr val="073762"/>
                </a:solidFill>
                <a:latin typeface="Arial"/>
                <a:cs typeface="Arial"/>
              </a:rPr>
              <a:t> </a:t>
            </a:r>
            <a:r>
              <a:rPr sz="1200">
                <a:solidFill>
                  <a:srgbClr val="073762"/>
                </a:solidFill>
                <a:latin typeface="Arial"/>
                <a:cs typeface="Arial"/>
              </a:rPr>
              <a:t>had</a:t>
            </a:r>
            <a:r>
              <a:rPr sz="1200" spc="-25">
                <a:solidFill>
                  <a:srgbClr val="073762"/>
                </a:solidFill>
                <a:latin typeface="Arial"/>
                <a:cs typeface="Arial"/>
              </a:rPr>
              <a:t> </a:t>
            </a:r>
            <a:r>
              <a:rPr sz="1200" spc="-50">
                <a:solidFill>
                  <a:srgbClr val="073762"/>
                </a:solidFill>
                <a:latin typeface="Arial"/>
                <a:cs typeface="Arial"/>
              </a:rPr>
              <a:t>a 	</a:t>
            </a:r>
            <a:r>
              <a:rPr sz="1200">
                <a:solidFill>
                  <a:srgbClr val="073762"/>
                </a:solidFill>
                <a:latin typeface="Arial"/>
                <a:cs typeface="Arial"/>
              </a:rPr>
              <a:t>Charlson</a:t>
            </a:r>
            <a:r>
              <a:rPr sz="1200" spc="-50">
                <a:solidFill>
                  <a:srgbClr val="073762"/>
                </a:solidFill>
                <a:latin typeface="Arial"/>
                <a:cs typeface="Arial"/>
              </a:rPr>
              <a:t> </a:t>
            </a:r>
            <a:r>
              <a:rPr sz="1200">
                <a:solidFill>
                  <a:srgbClr val="073762"/>
                </a:solidFill>
                <a:latin typeface="Arial"/>
                <a:cs typeface="Arial"/>
              </a:rPr>
              <a:t>comorbidity</a:t>
            </a:r>
            <a:r>
              <a:rPr sz="1200" spc="-45">
                <a:solidFill>
                  <a:srgbClr val="073762"/>
                </a:solidFill>
                <a:latin typeface="Arial"/>
                <a:cs typeface="Arial"/>
              </a:rPr>
              <a:t> </a:t>
            </a:r>
            <a:r>
              <a:rPr sz="1200">
                <a:solidFill>
                  <a:srgbClr val="073762"/>
                </a:solidFill>
                <a:latin typeface="Arial"/>
                <a:cs typeface="Arial"/>
              </a:rPr>
              <a:t>index</a:t>
            </a:r>
            <a:r>
              <a:rPr sz="1200" spc="-50">
                <a:solidFill>
                  <a:srgbClr val="073762"/>
                </a:solidFill>
                <a:latin typeface="Arial"/>
                <a:cs typeface="Arial"/>
              </a:rPr>
              <a:t> </a:t>
            </a:r>
            <a:r>
              <a:rPr sz="1200">
                <a:solidFill>
                  <a:srgbClr val="073762"/>
                </a:solidFill>
                <a:latin typeface="Arial"/>
                <a:cs typeface="Arial"/>
              </a:rPr>
              <a:t>of</a:t>
            </a:r>
            <a:r>
              <a:rPr sz="1200" spc="-20">
                <a:solidFill>
                  <a:srgbClr val="073762"/>
                </a:solidFill>
                <a:latin typeface="Arial"/>
                <a:cs typeface="Arial"/>
              </a:rPr>
              <a:t> </a:t>
            </a:r>
            <a:r>
              <a:rPr sz="1200" spc="-25">
                <a:solidFill>
                  <a:srgbClr val="073762"/>
                </a:solidFill>
                <a:latin typeface="Arial"/>
                <a:cs typeface="Arial"/>
              </a:rPr>
              <a:t>≥2</a:t>
            </a:r>
            <a:endParaRPr sz="1200">
              <a:latin typeface="Arial"/>
              <a:cs typeface="Arial"/>
            </a:endParaRPr>
          </a:p>
          <a:p>
            <a:pPr marL="281305" marR="713105" lvl="1" indent="-135255">
              <a:lnSpc>
                <a:spcPct val="100000"/>
              </a:lnSpc>
              <a:spcBef>
                <a:spcPts val="300"/>
              </a:spcBef>
              <a:buClr>
                <a:srgbClr val="FF9900"/>
              </a:buClr>
              <a:buFont typeface="Arial"/>
              <a:buChar char="–"/>
              <a:tabLst>
                <a:tab pos="282575" algn="l"/>
              </a:tabLst>
            </a:pPr>
            <a:r>
              <a:rPr sz="1200" b="1">
                <a:solidFill>
                  <a:srgbClr val="073762"/>
                </a:solidFill>
                <a:latin typeface="Arial"/>
                <a:cs typeface="Arial"/>
              </a:rPr>
              <a:t>24.8%</a:t>
            </a:r>
            <a:r>
              <a:rPr sz="1200" b="1" spc="-40">
                <a:solidFill>
                  <a:srgbClr val="073762"/>
                </a:solidFill>
                <a:latin typeface="Arial"/>
                <a:cs typeface="Arial"/>
              </a:rPr>
              <a:t> </a:t>
            </a:r>
            <a:r>
              <a:rPr sz="1200">
                <a:solidFill>
                  <a:srgbClr val="073762"/>
                </a:solidFill>
                <a:latin typeface="Arial"/>
                <a:cs typeface="Arial"/>
              </a:rPr>
              <a:t>of</a:t>
            </a:r>
            <a:r>
              <a:rPr sz="1200" spc="-5">
                <a:solidFill>
                  <a:srgbClr val="073762"/>
                </a:solidFill>
                <a:latin typeface="Arial"/>
                <a:cs typeface="Arial"/>
              </a:rPr>
              <a:t> </a:t>
            </a:r>
            <a:r>
              <a:rPr sz="1200">
                <a:solidFill>
                  <a:srgbClr val="073762"/>
                </a:solidFill>
                <a:latin typeface="Arial"/>
                <a:cs typeface="Arial"/>
              </a:rPr>
              <a:t>patients</a:t>
            </a:r>
            <a:r>
              <a:rPr sz="1200" spc="-40">
                <a:solidFill>
                  <a:srgbClr val="073762"/>
                </a:solidFill>
                <a:latin typeface="Arial"/>
                <a:cs typeface="Arial"/>
              </a:rPr>
              <a:t> </a:t>
            </a:r>
            <a:r>
              <a:rPr sz="1200">
                <a:solidFill>
                  <a:srgbClr val="073762"/>
                </a:solidFill>
                <a:latin typeface="Arial"/>
                <a:cs typeface="Arial"/>
              </a:rPr>
              <a:t>with</a:t>
            </a:r>
            <a:r>
              <a:rPr sz="1200" spc="-10">
                <a:solidFill>
                  <a:srgbClr val="073762"/>
                </a:solidFill>
                <a:latin typeface="Arial"/>
                <a:cs typeface="Arial"/>
              </a:rPr>
              <a:t> </a:t>
            </a:r>
            <a:r>
              <a:rPr sz="1200">
                <a:solidFill>
                  <a:srgbClr val="073762"/>
                </a:solidFill>
                <a:latin typeface="Arial"/>
                <a:cs typeface="Arial"/>
              </a:rPr>
              <a:t>most</a:t>
            </a:r>
            <a:r>
              <a:rPr sz="1200" spc="-15">
                <a:solidFill>
                  <a:srgbClr val="073762"/>
                </a:solidFill>
                <a:latin typeface="Arial"/>
                <a:cs typeface="Arial"/>
              </a:rPr>
              <a:t> </a:t>
            </a:r>
            <a:r>
              <a:rPr sz="1200">
                <a:solidFill>
                  <a:srgbClr val="073762"/>
                </a:solidFill>
                <a:latin typeface="Arial"/>
                <a:cs typeface="Arial"/>
              </a:rPr>
              <a:t>likely</a:t>
            </a:r>
            <a:r>
              <a:rPr sz="1200" spc="-25">
                <a:solidFill>
                  <a:srgbClr val="073762"/>
                </a:solidFill>
                <a:latin typeface="Arial"/>
                <a:cs typeface="Arial"/>
              </a:rPr>
              <a:t> </a:t>
            </a:r>
            <a:r>
              <a:rPr sz="1200">
                <a:solidFill>
                  <a:srgbClr val="073762"/>
                </a:solidFill>
                <a:latin typeface="Arial"/>
                <a:cs typeface="Arial"/>
              </a:rPr>
              <a:t>eosinophilic</a:t>
            </a:r>
            <a:r>
              <a:rPr sz="1200" spc="-45">
                <a:solidFill>
                  <a:srgbClr val="073762"/>
                </a:solidFill>
                <a:latin typeface="Arial"/>
                <a:cs typeface="Arial"/>
              </a:rPr>
              <a:t> </a:t>
            </a:r>
            <a:r>
              <a:rPr sz="1200">
                <a:solidFill>
                  <a:srgbClr val="073762"/>
                </a:solidFill>
                <a:latin typeface="Arial"/>
                <a:cs typeface="Arial"/>
              </a:rPr>
              <a:t>asthma</a:t>
            </a:r>
            <a:r>
              <a:rPr sz="1200" spc="-35">
                <a:solidFill>
                  <a:srgbClr val="073762"/>
                </a:solidFill>
                <a:latin typeface="Arial"/>
                <a:cs typeface="Arial"/>
              </a:rPr>
              <a:t> </a:t>
            </a:r>
            <a:r>
              <a:rPr sz="1200">
                <a:solidFill>
                  <a:srgbClr val="073762"/>
                </a:solidFill>
                <a:latin typeface="Arial"/>
                <a:cs typeface="Arial"/>
              </a:rPr>
              <a:t>versus</a:t>
            </a:r>
            <a:r>
              <a:rPr sz="1200" spc="20">
                <a:solidFill>
                  <a:srgbClr val="073762"/>
                </a:solidFill>
                <a:latin typeface="Arial"/>
                <a:cs typeface="Arial"/>
              </a:rPr>
              <a:t> </a:t>
            </a:r>
            <a:r>
              <a:rPr sz="1200" b="1">
                <a:solidFill>
                  <a:srgbClr val="073762"/>
                </a:solidFill>
                <a:latin typeface="Arial"/>
                <a:cs typeface="Arial"/>
              </a:rPr>
              <a:t>15.3%</a:t>
            </a:r>
            <a:r>
              <a:rPr sz="1200" b="1" spc="-35">
                <a:solidFill>
                  <a:srgbClr val="073762"/>
                </a:solidFill>
                <a:latin typeface="Arial"/>
                <a:cs typeface="Arial"/>
              </a:rPr>
              <a:t> </a:t>
            </a:r>
            <a:r>
              <a:rPr sz="1200">
                <a:solidFill>
                  <a:srgbClr val="073762"/>
                </a:solidFill>
                <a:latin typeface="Arial"/>
                <a:cs typeface="Arial"/>
              </a:rPr>
              <a:t>of</a:t>
            </a:r>
            <a:r>
              <a:rPr sz="1200" spc="-10">
                <a:solidFill>
                  <a:srgbClr val="073762"/>
                </a:solidFill>
                <a:latin typeface="Arial"/>
                <a:cs typeface="Arial"/>
              </a:rPr>
              <a:t> </a:t>
            </a:r>
            <a:r>
              <a:rPr sz="1200">
                <a:solidFill>
                  <a:srgbClr val="073762"/>
                </a:solidFill>
                <a:latin typeface="Arial"/>
                <a:cs typeface="Arial"/>
              </a:rPr>
              <a:t>patients</a:t>
            </a:r>
            <a:r>
              <a:rPr sz="1200" spc="-40">
                <a:solidFill>
                  <a:srgbClr val="073762"/>
                </a:solidFill>
                <a:latin typeface="Arial"/>
                <a:cs typeface="Arial"/>
              </a:rPr>
              <a:t> </a:t>
            </a:r>
            <a:r>
              <a:rPr sz="1200">
                <a:solidFill>
                  <a:srgbClr val="073762"/>
                </a:solidFill>
                <a:latin typeface="Arial"/>
                <a:cs typeface="Arial"/>
              </a:rPr>
              <a:t>with</a:t>
            </a:r>
            <a:r>
              <a:rPr sz="1200" spc="-5">
                <a:solidFill>
                  <a:srgbClr val="073762"/>
                </a:solidFill>
                <a:latin typeface="Arial"/>
                <a:cs typeface="Arial"/>
              </a:rPr>
              <a:t> </a:t>
            </a:r>
            <a:r>
              <a:rPr sz="1200">
                <a:solidFill>
                  <a:srgbClr val="073762"/>
                </a:solidFill>
                <a:latin typeface="Arial"/>
                <a:cs typeface="Arial"/>
              </a:rPr>
              <a:t>non-</a:t>
            </a:r>
            <a:r>
              <a:rPr sz="1200" spc="-10">
                <a:solidFill>
                  <a:srgbClr val="073762"/>
                </a:solidFill>
                <a:latin typeface="Arial"/>
                <a:cs typeface="Arial"/>
              </a:rPr>
              <a:t>eosinophilic</a:t>
            </a:r>
            <a:r>
              <a:rPr sz="1200" spc="-45">
                <a:solidFill>
                  <a:srgbClr val="073762"/>
                </a:solidFill>
                <a:latin typeface="Arial"/>
                <a:cs typeface="Arial"/>
              </a:rPr>
              <a:t> </a:t>
            </a:r>
            <a:r>
              <a:rPr sz="1200" spc="-10">
                <a:solidFill>
                  <a:srgbClr val="073762"/>
                </a:solidFill>
                <a:latin typeface="Arial"/>
                <a:cs typeface="Arial"/>
              </a:rPr>
              <a:t>asthma 	</a:t>
            </a:r>
            <a:r>
              <a:rPr sz="1200">
                <a:solidFill>
                  <a:srgbClr val="073762"/>
                </a:solidFill>
                <a:latin typeface="Arial"/>
                <a:cs typeface="Arial"/>
              </a:rPr>
              <a:t>experienced</a:t>
            </a:r>
            <a:r>
              <a:rPr sz="1200" spc="-50">
                <a:solidFill>
                  <a:srgbClr val="073762"/>
                </a:solidFill>
                <a:latin typeface="Arial"/>
                <a:cs typeface="Arial"/>
              </a:rPr>
              <a:t> </a:t>
            </a:r>
            <a:r>
              <a:rPr sz="1200">
                <a:solidFill>
                  <a:srgbClr val="073762"/>
                </a:solidFill>
                <a:latin typeface="Arial"/>
                <a:cs typeface="Arial"/>
              </a:rPr>
              <a:t>≥1</a:t>
            </a:r>
            <a:r>
              <a:rPr sz="1200" spc="-30">
                <a:solidFill>
                  <a:srgbClr val="073762"/>
                </a:solidFill>
                <a:latin typeface="Arial"/>
                <a:cs typeface="Arial"/>
              </a:rPr>
              <a:t> </a:t>
            </a:r>
            <a:r>
              <a:rPr sz="1200">
                <a:solidFill>
                  <a:srgbClr val="073762"/>
                </a:solidFill>
                <a:latin typeface="Arial"/>
                <a:cs typeface="Arial"/>
              </a:rPr>
              <a:t>asthma</a:t>
            </a:r>
            <a:r>
              <a:rPr sz="1200" spc="-35">
                <a:solidFill>
                  <a:srgbClr val="073762"/>
                </a:solidFill>
                <a:latin typeface="Arial"/>
                <a:cs typeface="Arial"/>
              </a:rPr>
              <a:t> </a:t>
            </a:r>
            <a:r>
              <a:rPr sz="1200" spc="-10">
                <a:solidFill>
                  <a:srgbClr val="073762"/>
                </a:solidFill>
                <a:latin typeface="Arial"/>
                <a:cs typeface="Arial"/>
              </a:rPr>
              <a:t>attacks</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5415" indent="-132715">
              <a:lnSpc>
                <a:spcPct val="100000"/>
              </a:lnSpc>
              <a:spcBef>
                <a:spcPts val="5"/>
              </a:spcBef>
              <a:buClr>
                <a:srgbClr val="FF9900"/>
              </a:buClr>
              <a:buFont typeface="Arial"/>
              <a:buChar char="•"/>
              <a:tabLst>
                <a:tab pos="145415" algn="l"/>
              </a:tabLst>
            </a:pPr>
            <a:r>
              <a:t>Asthma</a:t>
            </a:r>
            <a:r>
              <a:rPr spc="15"/>
              <a:t> </a:t>
            </a:r>
            <a:r>
              <a:t>eosinophilic</a:t>
            </a:r>
            <a:r>
              <a:rPr spc="-45"/>
              <a:t> </a:t>
            </a:r>
            <a:r>
              <a:t>phenotyping should</a:t>
            </a:r>
            <a:r>
              <a:rPr spc="-35"/>
              <a:t> </a:t>
            </a:r>
            <a:r>
              <a:t>become</a:t>
            </a:r>
            <a:r>
              <a:rPr spc="-25"/>
              <a:t> </a:t>
            </a:r>
            <a:r>
              <a:t>part</a:t>
            </a:r>
            <a:r>
              <a:rPr spc="-15"/>
              <a:t> </a:t>
            </a:r>
            <a:r>
              <a:t>of</a:t>
            </a:r>
            <a:r>
              <a:rPr spc="-5"/>
              <a:t> </a:t>
            </a:r>
            <a:r>
              <a:t>routine</a:t>
            </a:r>
            <a:r>
              <a:rPr spc="-25"/>
              <a:t> </a:t>
            </a:r>
            <a:r>
              <a:t>clinical</a:t>
            </a:r>
            <a:r>
              <a:rPr spc="-50"/>
              <a:t> </a:t>
            </a:r>
            <a:r>
              <a:t>practice</a:t>
            </a:r>
            <a:r>
              <a:rPr spc="-45"/>
              <a:t> </a:t>
            </a:r>
            <a:r>
              <a:t>in</a:t>
            </a:r>
            <a:r>
              <a:rPr spc="-10"/>
              <a:t> </a:t>
            </a:r>
            <a:r>
              <a:t>primary</a:t>
            </a:r>
            <a:r>
              <a:rPr spc="-35"/>
              <a:t> </a:t>
            </a:r>
            <a:r>
              <a:rPr spc="-20"/>
              <a:t>care</a:t>
            </a:r>
          </a:p>
          <a:p>
            <a:pPr marL="281305" marR="288925" lvl="1" indent="-135255">
              <a:lnSpc>
                <a:spcPct val="100000"/>
              </a:lnSpc>
              <a:spcBef>
                <a:spcPts val="309"/>
              </a:spcBef>
              <a:buClr>
                <a:srgbClr val="FF9900"/>
              </a:buClr>
              <a:buChar char="–"/>
              <a:tabLst>
                <a:tab pos="282575" algn="l"/>
              </a:tabLst>
            </a:pPr>
            <a:r>
              <a:rPr sz="1200">
                <a:solidFill>
                  <a:srgbClr val="073762"/>
                </a:solidFill>
                <a:latin typeface="Arial"/>
                <a:cs typeface="Arial"/>
              </a:rPr>
              <a:t>Patients</a:t>
            </a:r>
            <a:r>
              <a:rPr sz="1200" spc="-35">
                <a:solidFill>
                  <a:srgbClr val="073762"/>
                </a:solidFill>
                <a:latin typeface="Arial"/>
                <a:cs typeface="Arial"/>
              </a:rPr>
              <a:t> </a:t>
            </a:r>
            <a:r>
              <a:rPr sz="1200">
                <a:solidFill>
                  <a:srgbClr val="073762"/>
                </a:solidFill>
                <a:latin typeface="Arial"/>
                <a:cs typeface="Arial"/>
              </a:rPr>
              <a:t>with</a:t>
            </a:r>
            <a:r>
              <a:rPr sz="1200" spc="-10">
                <a:solidFill>
                  <a:srgbClr val="073762"/>
                </a:solidFill>
                <a:latin typeface="Arial"/>
                <a:cs typeface="Arial"/>
              </a:rPr>
              <a:t> </a:t>
            </a:r>
            <a:r>
              <a:rPr sz="1200">
                <a:solidFill>
                  <a:srgbClr val="073762"/>
                </a:solidFill>
                <a:latin typeface="Arial"/>
                <a:cs typeface="Arial"/>
              </a:rPr>
              <a:t>eosinophilic</a:t>
            </a:r>
            <a:r>
              <a:rPr sz="1200" spc="-50">
                <a:solidFill>
                  <a:srgbClr val="073762"/>
                </a:solidFill>
                <a:latin typeface="Arial"/>
                <a:cs typeface="Arial"/>
              </a:rPr>
              <a:t> </a:t>
            </a:r>
            <a:r>
              <a:rPr sz="1200">
                <a:solidFill>
                  <a:srgbClr val="073762"/>
                </a:solidFill>
                <a:latin typeface="Arial"/>
                <a:cs typeface="Arial"/>
              </a:rPr>
              <a:t>asthma</a:t>
            </a:r>
            <a:r>
              <a:rPr sz="1200" spc="-40">
                <a:solidFill>
                  <a:srgbClr val="073762"/>
                </a:solidFill>
                <a:latin typeface="Arial"/>
                <a:cs typeface="Arial"/>
              </a:rPr>
              <a:t> </a:t>
            </a:r>
            <a:r>
              <a:rPr sz="1200">
                <a:solidFill>
                  <a:srgbClr val="073762"/>
                </a:solidFill>
                <a:latin typeface="Arial"/>
                <a:cs typeface="Arial"/>
              </a:rPr>
              <a:t>phenotypes</a:t>
            </a:r>
            <a:r>
              <a:rPr sz="1200" spc="-35">
                <a:solidFill>
                  <a:srgbClr val="073762"/>
                </a:solidFill>
                <a:latin typeface="Arial"/>
                <a:cs typeface="Arial"/>
              </a:rPr>
              <a:t> </a:t>
            </a:r>
            <a:r>
              <a:rPr sz="1200">
                <a:solidFill>
                  <a:srgbClr val="073762"/>
                </a:solidFill>
                <a:latin typeface="Arial"/>
                <a:cs typeface="Arial"/>
              </a:rPr>
              <a:t>may</a:t>
            </a:r>
            <a:r>
              <a:rPr sz="1200" spc="-40">
                <a:solidFill>
                  <a:srgbClr val="073762"/>
                </a:solidFill>
                <a:latin typeface="Arial"/>
                <a:cs typeface="Arial"/>
              </a:rPr>
              <a:t> </a:t>
            </a:r>
            <a:r>
              <a:rPr sz="1200">
                <a:solidFill>
                  <a:srgbClr val="073762"/>
                </a:solidFill>
                <a:latin typeface="Arial"/>
                <a:cs typeface="Arial"/>
              </a:rPr>
              <a:t>benefit</a:t>
            </a:r>
            <a:r>
              <a:rPr sz="1200" spc="-45">
                <a:solidFill>
                  <a:srgbClr val="073762"/>
                </a:solidFill>
                <a:latin typeface="Arial"/>
                <a:cs typeface="Arial"/>
              </a:rPr>
              <a:t> </a:t>
            </a:r>
            <a:r>
              <a:rPr sz="1200">
                <a:solidFill>
                  <a:srgbClr val="073762"/>
                </a:solidFill>
                <a:latin typeface="Arial"/>
                <a:cs typeface="Arial"/>
              </a:rPr>
              <a:t>from</a:t>
            </a:r>
            <a:r>
              <a:rPr sz="1200" spc="-25">
                <a:solidFill>
                  <a:srgbClr val="073762"/>
                </a:solidFill>
                <a:latin typeface="Arial"/>
                <a:cs typeface="Arial"/>
              </a:rPr>
              <a:t> </a:t>
            </a:r>
            <a:r>
              <a:rPr sz="1200">
                <a:solidFill>
                  <a:srgbClr val="073762"/>
                </a:solidFill>
                <a:latin typeface="Arial"/>
                <a:cs typeface="Arial"/>
              </a:rPr>
              <a:t>earlier</a:t>
            </a:r>
            <a:r>
              <a:rPr sz="1200" spc="-25">
                <a:solidFill>
                  <a:srgbClr val="073762"/>
                </a:solidFill>
                <a:latin typeface="Arial"/>
                <a:cs typeface="Arial"/>
              </a:rPr>
              <a:t> </a:t>
            </a:r>
            <a:r>
              <a:rPr sz="1200" spc="-10">
                <a:solidFill>
                  <a:srgbClr val="073762"/>
                </a:solidFill>
                <a:latin typeface="Arial"/>
                <a:cs typeface="Arial"/>
              </a:rPr>
              <a:t>intervention</a:t>
            </a:r>
            <a:r>
              <a:rPr sz="1200" spc="-55">
                <a:solidFill>
                  <a:srgbClr val="073762"/>
                </a:solidFill>
                <a:latin typeface="Arial"/>
                <a:cs typeface="Arial"/>
              </a:rPr>
              <a:t> </a:t>
            </a:r>
            <a:r>
              <a:rPr sz="1200">
                <a:solidFill>
                  <a:srgbClr val="073762"/>
                </a:solidFill>
                <a:latin typeface="Arial"/>
                <a:cs typeface="Arial"/>
              </a:rPr>
              <a:t>with</a:t>
            </a:r>
            <a:r>
              <a:rPr sz="1200" spc="-25">
                <a:solidFill>
                  <a:srgbClr val="073762"/>
                </a:solidFill>
                <a:latin typeface="Arial"/>
                <a:cs typeface="Arial"/>
              </a:rPr>
              <a:t> </a:t>
            </a:r>
            <a:r>
              <a:rPr sz="1200" spc="-10">
                <a:solidFill>
                  <a:srgbClr val="073762"/>
                </a:solidFill>
                <a:latin typeface="Arial"/>
                <a:cs typeface="Arial"/>
              </a:rPr>
              <a:t>Type</a:t>
            </a:r>
            <a:r>
              <a:rPr sz="1200" spc="-30">
                <a:solidFill>
                  <a:srgbClr val="073762"/>
                </a:solidFill>
                <a:latin typeface="Arial"/>
                <a:cs typeface="Arial"/>
              </a:rPr>
              <a:t> </a:t>
            </a:r>
            <a:r>
              <a:rPr sz="1200">
                <a:solidFill>
                  <a:srgbClr val="073762"/>
                </a:solidFill>
                <a:latin typeface="Arial"/>
                <a:cs typeface="Arial"/>
              </a:rPr>
              <a:t>2</a:t>
            </a:r>
            <a:r>
              <a:rPr sz="1200" spc="-10">
                <a:solidFill>
                  <a:srgbClr val="073762"/>
                </a:solidFill>
                <a:latin typeface="Arial"/>
                <a:cs typeface="Arial"/>
              </a:rPr>
              <a:t> </a:t>
            </a:r>
            <a:r>
              <a:rPr sz="1200">
                <a:solidFill>
                  <a:srgbClr val="073762"/>
                </a:solidFill>
                <a:latin typeface="Arial"/>
                <a:cs typeface="Arial"/>
              </a:rPr>
              <a:t>targeted</a:t>
            </a:r>
            <a:r>
              <a:rPr sz="1200" spc="-40">
                <a:solidFill>
                  <a:srgbClr val="073762"/>
                </a:solidFill>
                <a:latin typeface="Arial"/>
                <a:cs typeface="Arial"/>
              </a:rPr>
              <a:t> </a:t>
            </a:r>
            <a:r>
              <a:rPr sz="1200" spc="-10">
                <a:solidFill>
                  <a:srgbClr val="073762"/>
                </a:solidFill>
                <a:latin typeface="Arial"/>
                <a:cs typeface="Arial"/>
              </a:rPr>
              <a:t>treatments, 	</a:t>
            </a:r>
            <a:r>
              <a:rPr sz="1200">
                <a:solidFill>
                  <a:srgbClr val="073762"/>
                </a:solidFill>
                <a:latin typeface="Arial"/>
                <a:cs typeface="Arial"/>
              </a:rPr>
              <a:t>including</a:t>
            </a:r>
            <a:r>
              <a:rPr sz="1200" spc="-30">
                <a:solidFill>
                  <a:srgbClr val="073762"/>
                </a:solidFill>
                <a:latin typeface="Arial"/>
                <a:cs typeface="Arial"/>
              </a:rPr>
              <a:t> </a:t>
            </a:r>
            <a:r>
              <a:rPr sz="1200">
                <a:solidFill>
                  <a:srgbClr val="073762"/>
                </a:solidFill>
                <a:latin typeface="Arial"/>
                <a:cs typeface="Arial"/>
              </a:rPr>
              <a:t>ICS and</a:t>
            </a:r>
            <a:r>
              <a:rPr sz="1200" spc="-30">
                <a:solidFill>
                  <a:srgbClr val="073762"/>
                </a:solidFill>
                <a:latin typeface="Arial"/>
                <a:cs typeface="Arial"/>
              </a:rPr>
              <a:t> </a:t>
            </a:r>
            <a:r>
              <a:rPr sz="1200" spc="-10">
                <a:solidFill>
                  <a:srgbClr val="073762"/>
                </a:solidFill>
                <a:latin typeface="Arial"/>
                <a:cs typeface="Arial"/>
              </a:rPr>
              <a:t>steroid-</a:t>
            </a:r>
            <a:r>
              <a:rPr sz="1200">
                <a:solidFill>
                  <a:srgbClr val="073762"/>
                </a:solidFill>
                <a:latin typeface="Arial"/>
                <a:cs typeface="Arial"/>
              </a:rPr>
              <a:t>sparing</a:t>
            </a:r>
            <a:r>
              <a:rPr sz="1200" spc="-30">
                <a:solidFill>
                  <a:srgbClr val="073762"/>
                </a:solidFill>
                <a:latin typeface="Arial"/>
                <a:cs typeface="Arial"/>
              </a:rPr>
              <a:t> </a:t>
            </a:r>
            <a:r>
              <a:rPr sz="1200">
                <a:solidFill>
                  <a:srgbClr val="073762"/>
                </a:solidFill>
                <a:latin typeface="Arial"/>
                <a:cs typeface="Arial"/>
              </a:rPr>
              <a:t>therapies</a:t>
            </a:r>
            <a:r>
              <a:rPr sz="1200" spc="-35">
                <a:solidFill>
                  <a:srgbClr val="073762"/>
                </a:solidFill>
                <a:latin typeface="Arial"/>
                <a:cs typeface="Arial"/>
              </a:rPr>
              <a:t> </a:t>
            </a:r>
            <a:r>
              <a:rPr sz="1200">
                <a:solidFill>
                  <a:srgbClr val="073762"/>
                </a:solidFill>
                <a:latin typeface="Arial"/>
                <a:cs typeface="Arial"/>
              </a:rPr>
              <a:t>such</a:t>
            </a:r>
            <a:r>
              <a:rPr sz="1200" spc="-5">
                <a:solidFill>
                  <a:srgbClr val="073762"/>
                </a:solidFill>
                <a:latin typeface="Arial"/>
                <a:cs typeface="Arial"/>
              </a:rPr>
              <a:t> </a:t>
            </a:r>
            <a:r>
              <a:rPr sz="1200">
                <a:solidFill>
                  <a:srgbClr val="073762"/>
                </a:solidFill>
                <a:latin typeface="Arial"/>
                <a:cs typeface="Arial"/>
              </a:rPr>
              <a:t>as</a:t>
            </a:r>
            <a:r>
              <a:rPr sz="1200" spc="-10">
                <a:solidFill>
                  <a:srgbClr val="073762"/>
                </a:solidFill>
                <a:latin typeface="Arial"/>
                <a:cs typeface="Arial"/>
              </a:rPr>
              <a:t> biologics</a:t>
            </a:r>
            <a:endParaRPr sz="1200">
              <a:latin typeface="Arial"/>
              <a:cs typeface="Arial"/>
            </a:endParaRPr>
          </a:p>
        </p:txBody>
      </p:sp>
      <p:sp>
        <p:nvSpPr>
          <p:cNvPr id="4" name="object 4"/>
          <p:cNvSpPr txBox="1"/>
          <p:nvPr/>
        </p:nvSpPr>
        <p:spPr>
          <a:xfrm>
            <a:off x="78739" y="4906674"/>
            <a:ext cx="291211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Inhaled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Allergy</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10.1016/j.jaip.2021.07.056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257682" rIns="0" bIns="0" rtlCol="0">
            <a:spAutoFit/>
          </a:bodyPr>
          <a:lstStyle/>
          <a:p>
            <a:pPr marL="168910">
              <a:lnSpc>
                <a:spcPct val="100000"/>
              </a:lnSpc>
              <a:spcBef>
                <a:spcPts val="95"/>
              </a:spcBef>
            </a:pPr>
            <a:r>
              <a:rPr spc="-10"/>
              <a:t>Conclusions</a:t>
            </a:r>
          </a:p>
        </p:txBody>
      </p:sp>
      <p:pic>
        <p:nvPicPr>
          <p:cNvPr id="5" name="Graphic 4" descr="Beginning with solid fill">
            <a:hlinkClick r:id="rId2" action="ppaction://hlinksldjump"/>
            <a:extLst>
              <a:ext uri="{FF2B5EF4-FFF2-40B4-BE49-F238E27FC236}">
                <a16:creationId xmlns:a16="http://schemas.microsoft.com/office/drawing/2014/main" id="{74E3CD32-C69F-1D59-B8CC-52FE402CB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2431" y="2299157"/>
            <a:ext cx="7748905" cy="636905"/>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Impact</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of</a:t>
            </a:r>
            <a:r>
              <a:rPr kumimoji="0" sz="2000" b="1" i="0" u="none" strike="noStrike" kern="0" cap="none" spc="-3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Socioeconomic</a:t>
            </a:r>
            <a:r>
              <a:rPr kumimoji="0" sz="2000" b="1" i="0" u="none" strike="noStrike" kern="0" cap="none" spc="-3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Status</a:t>
            </a:r>
            <a:r>
              <a:rPr kumimoji="0" sz="2000" b="1" i="0" u="none" strike="noStrike" kern="0" cap="none" spc="-5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on</a:t>
            </a:r>
            <a:r>
              <a:rPr kumimoji="0" sz="2000" b="1" i="0" u="none" strike="noStrike" kern="0" cap="none" spc="-9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Adult</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Patients</a:t>
            </a:r>
            <a:r>
              <a:rPr kumimoji="0" sz="2000" b="1" i="0" u="none" strike="noStrike" kern="0" cap="none" spc="-4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with</a:t>
            </a:r>
            <a:r>
              <a:rPr kumimoji="0" sz="2000" b="1" i="0" u="none" strike="noStrike" kern="0" cap="none" spc="-12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Asthma:</a:t>
            </a:r>
            <a:endParaRPr kumimoji="0" sz="2000" b="0" i="0" u="none" strike="noStrike" kern="0" cap="none" spc="0" normalizeH="0" baseline="0" noProof="0">
              <a:ln>
                <a:noFill/>
              </a:ln>
              <a:solidFill>
                <a:sysClr val="windowText" lastClr="000000"/>
              </a:solidFill>
              <a:effectLst/>
              <a:uLnTx/>
              <a:uFillTx/>
              <a:latin typeface="Arial"/>
              <a:cs typeface="Arial"/>
            </a:endParaRPr>
          </a:p>
          <a:p>
            <a:pPr marL="4445" marR="0" lvl="0" indent="0" algn="ctr" defTabSz="914400" eaLnBrk="1" fontAlgn="auto" latinLnBrk="0" hangingPunct="1">
              <a:lnSpc>
                <a:spcPct val="100000"/>
              </a:lnSpc>
              <a:spcBef>
                <a:spcPts val="5"/>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A</a:t>
            </a:r>
            <a:r>
              <a:rPr kumimoji="0" sz="2000" b="1" i="0" u="none" strike="noStrike" kern="0" cap="none" spc="-90"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Population-</a:t>
            </a:r>
            <a:r>
              <a:rPr kumimoji="0" sz="2000" b="1" i="0" u="none" strike="noStrike" kern="0" cap="none" spc="0" normalizeH="0" baseline="0" noProof="0">
                <a:ln>
                  <a:noFill/>
                </a:ln>
                <a:solidFill>
                  <a:srgbClr val="FFFFFF"/>
                </a:solidFill>
                <a:effectLst/>
                <a:uLnTx/>
                <a:uFillTx/>
                <a:latin typeface="Arial"/>
                <a:cs typeface="Arial"/>
              </a:rPr>
              <a:t>based</a:t>
            </a:r>
            <a:r>
              <a:rPr kumimoji="0" sz="2000" b="1" i="0" u="none" strike="noStrike" kern="0" cap="none" spc="-2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Cohort</a:t>
            </a:r>
            <a:r>
              <a:rPr kumimoji="0" sz="2000" b="1" i="0" u="none" strike="noStrike" kern="0" cap="none" spc="-1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Study</a:t>
            </a:r>
            <a:r>
              <a:rPr kumimoji="0" sz="2000" b="1" i="0" u="none" strike="noStrike" kern="0" cap="none" spc="-1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from</a:t>
            </a:r>
            <a:r>
              <a:rPr kumimoji="0" sz="2000" b="1" i="0" u="none" strike="noStrike" kern="0" cap="none" spc="-1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UK</a:t>
            </a:r>
            <a:r>
              <a:rPr kumimoji="0" sz="2000" b="1" i="0" u="none" strike="noStrike" kern="0" cap="none" spc="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Primary</a:t>
            </a:r>
            <a:r>
              <a:rPr kumimoji="0" sz="2000" b="1" i="0" u="none" strike="noStrike" kern="0" cap="none" spc="-65" normalizeH="0" baseline="0" noProof="0">
                <a:ln>
                  <a:noFill/>
                </a:ln>
                <a:solidFill>
                  <a:srgbClr val="FFFFFF"/>
                </a:solidFill>
                <a:effectLst/>
                <a:uLnTx/>
                <a:uFillTx/>
                <a:latin typeface="Arial"/>
                <a:cs typeface="Arial"/>
              </a:rPr>
              <a:t> </a:t>
            </a:r>
            <a:r>
              <a:rPr kumimoji="0" sz="2000" b="1" i="0" u="none" strike="noStrike" kern="0" cap="none" spc="-20" normalizeH="0" baseline="0" noProof="0">
                <a:ln>
                  <a:noFill/>
                </a:ln>
                <a:solidFill>
                  <a:srgbClr val="FFFFFF"/>
                </a:solidFill>
                <a:effectLst/>
                <a:uLnTx/>
                <a:uFillTx/>
                <a:latin typeface="Arial"/>
                <a:cs typeface="Arial"/>
              </a:rPr>
              <a:t>Care</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655726" y="3414776"/>
            <a:ext cx="7858759" cy="482600"/>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2F2F2F"/>
                </a:solidFill>
                <a:effectLst/>
                <a:uLnTx/>
                <a:uFillTx/>
                <a:latin typeface="Arial"/>
                <a:cs typeface="Arial"/>
              </a:rPr>
              <a:t>John</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Busby,</a:t>
            </a:r>
            <a:r>
              <a:rPr kumimoji="0" sz="1000" b="1" i="0" u="none" strike="noStrike" kern="0" cap="none" spc="-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David</a:t>
            </a:r>
            <a:r>
              <a:rPr kumimoji="0" sz="1000" b="1" i="0" u="none" strike="noStrike" kern="0" cap="none" spc="-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Price,</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Riyad</a:t>
            </a:r>
            <a:r>
              <a:rPr kumimoji="0" sz="1000" b="1" i="0" u="none" strike="noStrike" kern="0" cap="none" spc="10" normalizeH="0" baseline="0" noProof="0">
                <a:ln>
                  <a:noFill/>
                </a:ln>
                <a:solidFill>
                  <a:srgbClr val="2F2F2F"/>
                </a:solidFill>
                <a:effectLst/>
                <a:uLnTx/>
                <a:uFillTx/>
                <a:latin typeface="Arial"/>
                <a:cs typeface="Arial"/>
              </a:rPr>
              <a:t> </a:t>
            </a:r>
            <a:r>
              <a:rPr kumimoji="0" sz="1000" b="1" i="0" u="none" strike="noStrike" kern="0" cap="none" spc="-20" normalizeH="0" baseline="0" noProof="0">
                <a:ln>
                  <a:noFill/>
                </a:ln>
                <a:solidFill>
                  <a:srgbClr val="2F2F2F"/>
                </a:solidFill>
                <a:effectLst/>
                <a:uLnTx/>
                <a:uFillTx/>
                <a:latin typeface="Arial"/>
                <a:cs typeface="Arial"/>
              </a:rPr>
              <a:t>Al-</a:t>
            </a:r>
            <a:r>
              <a:rPr kumimoji="0" sz="1000" b="1" i="0" u="none" strike="noStrike" kern="0" cap="none" spc="0" normalizeH="0" baseline="0" noProof="0">
                <a:ln>
                  <a:noFill/>
                </a:ln>
                <a:solidFill>
                  <a:srgbClr val="2F2F2F"/>
                </a:solidFill>
                <a:effectLst/>
                <a:uLnTx/>
                <a:uFillTx/>
                <a:latin typeface="Arial"/>
                <a:cs typeface="Arial"/>
              </a:rPr>
              <a:t>Lehebi,</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Sinthia</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10" normalizeH="0" baseline="0" noProof="0">
                <a:ln>
                  <a:noFill/>
                </a:ln>
                <a:solidFill>
                  <a:srgbClr val="2F2F2F"/>
                </a:solidFill>
                <a:effectLst/>
                <a:uLnTx/>
                <a:uFillTx/>
                <a:latin typeface="Arial"/>
                <a:cs typeface="Arial"/>
              </a:rPr>
              <a:t>Bosnic-</a:t>
            </a:r>
            <a:r>
              <a:rPr kumimoji="0" sz="1000" b="1" i="0" u="none" strike="noStrike" kern="0" cap="none" spc="0" normalizeH="0" baseline="0" noProof="0">
                <a:ln>
                  <a:noFill/>
                </a:ln>
                <a:solidFill>
                  <a:srgbClr val="2F2F2F"/>
                </a:solidFill>
                <a:effectLst/>
                <a:uLnTx/>
                <a:uFillTx/>
                <a:latin typeface="Arial"/>
                <a:cs typeface="Arial"/>
              </a:rPr>
              <a:t>Anticevich,</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Job</a:t>
            </a:r>
            <a:r>
              <a:rPr kumimoji="0" sz="1000" b="1" i="0" u="none" strike="noStrike" kern="0" cap="none" spc="-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FM</a:t>
            </a:r>
            <a:r>
              <a:rPr kumimoji="0" sz="1000" b="1" i="0" u="none" strike="noStrike" kern="0" cap="none" spc="-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van</a:t>
            </a:r>
            <a:r>
              <a:rPr kumimoji="0" sz="1000" b="1" i="0" u="none" strike="noStrike" kern="0" cap="none" spc="-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Boven,</a:t>
            </a:r>
            <a:r>
              <a:rPr kumimoji="0" sz="1000" b="1" i="0" u="none" strike="noStrike" kern="0" cap="none" spc="-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Benjamin</a:t>
            </a:r>
            <a:r>
              <a:rPr kumimoji="0" sz="1000" b="1" i="0" u="none" strike="noStrike" kern="0" cap="none" spc="-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Emmanuel,</a:t>
            </a:r>
            <a:r>
              <a:rPr kumimoji="0" sz="1000" b="1" i="0" u="none" strike="noStrike" kern="0" cap="none" spc="-2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J</a:t>
            </a:r>
            <a:r>
              <a:rPr kumimoji="0" sz="1000" b="1" i="0" u="none" strike="noStrike" kern="0" cap="none" spc="-2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Mark</a:t>
            </a:r>
            <a:r>
              <a:rPr kumimoji="0" sz="1000" b="1" i="0" u="none" strike="noStrike" kern="0" cap="none" spc="-10" normalizeH="0" baseline="0" noProof="0">
                <a:ln>
                  <a:noFill/>
                </a:ln>
                <a:solidFill>
                  <a:srgbClr val="2F2F2F"/>
                </a:solidFill>
                <a:effectLst/>
                <a:uLnTx/>
                <a:uFillTx/>
                <a:latin typeface="Arial"/>
                <a:cs typeface="Arial"/>
              </a:rPr>
              <a:t> FitzGerald, </a:t>
            </a:r>
            <a:r>
              <a:rPr kumimoji="0" sz="1000" b="1" i="0" u="none" strike="noStrike" kern="0" cap="none" spc="0" normalizeH="0" baseline="0" noProof="0">
                <a:ln>
                  <a:noFill/>
                </a:ln>
                <a:solidFill>
                  <a:srgbClr val="2F2F2F"/>
                </a:solidFill>
                <a:effectLst/>
                <a:uLnTx/>
                <a:uFillTx/>
                <a:latin typeface="Arial"/>
                <a:cs typeface="Arial"/>
              </a:rPr>
              <a:t>Mina</a:t>
            </a:r>
            <a:r>
              <a:rPr kumimoji="0" sz="1000" b="1" i="0" u="none" strike="noStrike" kern="0" cap="none" spc="19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Gaga,</a:t>
            </a:r>
            <a:r>
              <a:rPr kumimoji="0" sz="1000" b="1" i="0" u="none" strike="noStrike" kern="0" cap="none" spc="2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Susanne</a:t>
            </a:r>
            <a:r>
              <a:rPr kumimoji="0" sz="1000" b="1" i="0" u="none" strike="noStrike" kern="0" cap="none" spc="20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Hansen,</a:t>
            </a:r>
            <a:r>
              <a:rPr kumimoji="0" sz="1000" b="1" i="0" u="none" strike="noStrike" kern="0" cap="none" spc="20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Mark</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Hew,</a:t>
            </a:r>
            <a:r>
              <a:rPr kumimoji="0" sz="1000" b="1" i="0" u="none" strike="noStrike" kern="0" cap="none" spc="19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Takashi</a:t>
            </a:r>
            <a:r>
              <a:rPr kumimoji="0" sz="1000" b="1" i="0" u="none" strike="noStrike" kern="0" cap="none" spc="21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Iwanaga,</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Désirée</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Larenas</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Linnemann,</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Bassam</a:t>
            </a:r>
            <a:r>
              <a:rPr kumimoji="0" sz="1000" b="1" i="0" u="none" strike="noStrike" kern="0" cap="none" spc="19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Mahboub,</a:t>
            </a:r>
            <a:r>
              <a:rPr kumimoji="0" sz="1000" b="1" i="0" u="none" strike="noStrike" kern="0" cap="none" spc="204"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Patrick</a:t>
            </a:r>
            <a:r>
              <a:rPr kumimoji="0" sz="1000" b="1" i="0" u="none" strike="noStrike" kern="0" cap="none" spc="195" normalizeH="0" baseline="0" noProof="0">
                <a:ln>
                  <a:noFill/>
                </a:ln>
                <a:solidFill>
                  <a:srgbClr val="2F2F2F"/>
                </a:solidFill>
                <a:effectLst/>
                <a:uLnTx/>
                <a:uFillTx/>
                <a:latin typeface="Arial"/>
                <a:cs typeface="Arial"/>
              </a:rPr>
              <a:t> </a:t>
            </a:r>
            <a:r>
              <a:rPr kumimoji="0" sz="1000" b="1" i="0" u="none" strike="noStrike" kern="0" cap="none" spc="-10" normalizeH="0" baseline="0" noProof="0">
                <a:ln>
                  <a:noFill/>
                </a:ln>
                <a:solidFill>
                  <a:srgbClr val="2F2F2F"/>
                </a:solidFill>
                <a:effectLst/>
                <a:uLnTx/>
                <a:uFillTx/>
                <a:latin typeface="Arial"/>
                <a:cs typeface="Arial"/>
              </a:rPr>
              <a:t>Mitchell, </a:t>
            </a:r>
            <a:r>
              <a:rPr kumimoji="0" sz="1000" b="1" i="0" u="none" strike="noStrike" kern="0" cap="none" spc="0" normalizeH="0" baseline="0" noProof="0">
                <a:ln>
                  <a:noFill/>
                </a:ln>
                <a:solidFill>
                  <a:srgbClr val="2F2F2F"/>
                </a:solidFill>
                <a:effectLst/>
                <a:uLnTx/>
                <a:uFillTx/>
                <a:latin typeface="Arial"/>
                <a:cs typeface="Arial"/>
              </a:rPr>
              <a:t>Daniela</a:t>
            </a:r>
            <a:r>
              <a:rPr kumimoji="0" sz="1000" b="1" i="0" u="none" strike="noStrike" kern="0" cap="none" spc="-2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Morrone,</a:t>
            </a:r>
            <a:r>
              <a:rPr kumimoji="0" sz="1000" b="1" i="0" u="none" strike="noStrike" kern="0" cap="none" spc="-3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Jonathan</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Pham,</a:t>
            </a:r>
            <a:r>
              <a:rPr kumimoji="0" sz="1000" b="1" i="0" u="none" strike="noStrike" kern="0" cap="none" spc="-4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Celeste</a:t>
            </a:r>
            <a:r>
              <a:rPr kumimoji="0" sz="1000" b="1" i="0" u="none" strike="noStrike" kern="0" cap="none" spc="-2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Porsbjerg,</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Nicolas</a:t>
            </a:r>
            <a:r>
              <a:rPr kumimoji="0" sz="1000" b="1" i="0" u="none" strike="noStrike" kern="0" cap="none" spc="-3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Roche,</a:t>
            </a:r>
            <a:r>
              <a:rPr kumimoji="0" sz="1000" b="1" i="0" u="none" strike="noStrike" kern="0" cap="none" spc="-2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Eileen</a:t>
            </a:r>
            <a:r>
              <a:rPr kumimoji="0" sz="1000" b="1" i="0" u="none" strike="noStrike" kern="0" cap="none" spc="-1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Wang,</a:t>
            </a:r>
            <a:r>
              <a:rPr kumimoji="0" sz="1000" b="1" i="0" u="none" strike="noStrike" kern="0" cap="none" spc="-2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Neva</a:t>
            </a:r>
            <a:r>
              <a:rPr kumimoji="0" sz="1000" b="1" i="0" u="none" strike="noStrike" kern="0" cap="none" spc="-35" normalizeH="0" baseline="0" noProof="0">
                <a:ln>
                  <a:noFill/>
                </a:ln>
                <a:solidFill>
                  <a:srgbClr val="2F2F2F"/>
                </a:solidFill>
                <a:effectLst/>
                <a:uLnTx/>
                <a:uFillTx/>
                <a:latin typeface="Arial"/>
                <a:cs typeface="Arial"/>
              </a:rPr>
              <a:t> </a:t>
            </a:r>
            <a:r>
              <a:rPr kumimoji="0" sz="1000" b="1" i="0" u="none" strike="noStrike" kern="0" cap="none" spc="-10" normalizeH="0" baseline="0" noProof="0">
                <a:ln>
                  <a:noFill/>
                </a:ln>
                <a:solidFill>
                  <a:srgbClr val="2F2F2F"/>
                </a:solidFill>
                <a:effectLst/>
                <a:uLnTx/>
                <a:uFillTx/>
                <a:latin typeface="Arial"/>
                <a:cs typeface="Arial"/>
              </a:rPr>
              <a:t>Eleangovan,</a:t>
            </a:r>
            <a:r>
              <a:rPr kumimoji="0" sz="1000" b="1" i="0" u="none" strike="noStrike" kern="0" cap="none" spc="-45"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Liam</a:t>
            </a:r>
            <a:r>
              <a:rPr kumimoji="0" sz="1000" b="1" i="0" u="none" strike="noStrike" kern="0" cap="none" spc="-20" normalizeH="0" baseline="0" noProof="0">
                <a:ln>
                  <a:noFill/>
                </a:ln>
                <a:solidFill>
                  <a:srgbClr val="2F2F2F"/>
                </a:solidFill>
                <a:effectLst/>
                <a:uLnTx/>
                <a:uFillTx/>
                <a:latin typeface="Arial"/>
                <a:cs typeface="Arial"/>
              </a:rPr>
              <a:t> </a:t>
            </a:r>
            <a:r>
              <a:rPr kumimoji="0" sz="1000" b="1" i="0" u="none" strike="noStrike" kern="0" cap="none" spc="0" normalizeH="0" baseline="0" noProof="0">
                <a:ln>
                  <a:noFill/>
                </a:ln>
                <a:solidFill>
                  <a:srgbClr val="2F2F2F"/>
                </a:solidFill>
                <a:effectLst/>
                <a:uLnTx/>
                <a:uFillTx/>
                <a:latin typeface="Arial"/>
                <a:cs typeface="Arial"/>
              </a:rPr>
              <a:t>G</a:t>
            </a:r>
            <a:r>
              <a:rPr kumimoji="0" sz="1000" b="1" i="0" u="none" strike="noStrike" kern="0" cap="none" spc="-30" normalizeH="0" baseline="0" noProof="0">
                <a:ln>
                  <a:noFill/>
                </a:ln>
                <a:solidFill>
                  <a:srgbClr val="2F2F2F"/>
                </a:solidFill>
                <a:effectLst/>
                <a:uLnTx/>
                <a:uFillTx/>
                <a:latin typeface="Arial"/>
                <a:cs typeface="Arial"/>
              </a:rPr>
              <a:t> </a:t>
            </a:r>
            <a:r>
              <a:rPr kumimoji="0" sz="1000" b="1" i="0" u="none" strike="noStrike" kern="0" cap="none" spc="-10" normalizeH="0" baseline="0" noProof="0">
                <a:ln>
                  <a:noFill/>
                </a:ln>
                <a:solidFill>
                  <a:srgbClr val="2F2F2F"/>
                </a:solidFill>
                <a:effectLst/>
                <a:uLnTx/>
                <a:uFillTx/>
                <a:latin typeface="Arial"/>
                <a:cs typeface="Arial"/>
              </a:rPr>
              <a:t>Heaney</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3796342" y="1386959"/>
            <a:ext cx="1398929" cy="421998"/>
          </a:xfrm>
          <a:prstGeom prst="rect">
            <a:avLst/>
          </a:prstGeom>
        </p:spPr>
      </p:pic>
      <p:pic>
        <p:nvPicPr>
          <p:cNvPr id="5" name="Graphic 4" descr="Beginning with solid fill">
            <a:hlinkClick r:id="rId3" action="ppaction://hlinksldjump"/>
            <a:extLst>
              <a:ext uri="{FF2B5EF4-FFF2-40B4-BE49-F238E27FC236}">
                <a16:creationId xmlns:a16="http://schemas.microsoft.com/office/drawing/2014/main" id="{EBEADC4F-3855-7757-901A-C8BFDCD042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065" y="14921"/>
            <a:ext cx="7167880" cy="513968"/>
          </a:xfrm>
          <a:prstGeom prst="rect">
            <a:avLst/>
          </a:prstGeom>
        </p:spPr>
        <p:txBody>
          <a:bodyPr vert="horz" wrap="square" lIns="0" tIns="170814" rIns="0" bIns="0" rtlCol="0">
            <a:spAutoFit/>
          </a:bodyPr>
          <a:lstStyle/>
          <a:p>
            <a:pPr marL="62230">
              <a:lnSpc>
                <a:spcPct val="100000"/>
              </a:lnSpc>
              <a:spcBef>
                <a:spcPts val="95"/>
              </a:spcBef>
            </a:pPr>
            <a:r>
              <a:t>Background</a:t>
            </a:r>
            <a:r>
              <a:rPr spc="-20"/>
              <a:t> </a:t>
            </a:r>
            <a:r>
              <a:t>and</a:t>
            </a:r>
            <a:r>
              <a:rPr spc="-20"/>
              <a:t> </a:t>
            </a:r>
            <a:r>
              <a:rPr spc="-10"/>
              <a:t>Objectives</a:t>
            </a:r>
            <a:r>
              <a:rPr sz="1575" spc="-15" baseline="26455"/>
              <a:t>1</a:t>
            </a:r>
            <a:endParaRPr sz="1575" baseline="26455"/>
          </a:p>
        </p:txBody>
      </p:sp>
      <p:sp>
        <p:nvSpPr>
          <p:cNvPr id="3" name="object 3"/>
          <p:cNvSpPr txBox="1"/>
          <p:nvPr/>
        </p:nvSpPr>
        <p:spPr>
          <a:xfrm>
            <a:off x="641095" y="1420190"/>
            <a:ext cx="3155315" cy="880110"/>
          </a:xfrm>
          <a:prstGeom prst="rect">
            <a:avLst/>
          </a:prstGeom>
        </p:spPr>
        <p:txBody>
          <a:bodyPr vert="horz" wrap="square" lIns="0" tIns="13335" rIns="0" bIns="0" rtlCol="0">
            <a:spAutoFit/>
          </a:bodyPr>
          <a:lstStyle/>
          <a:p>
            <a:pPr marL="145415" marR="5080" lvl="0" indent="-133350" algn="just" defTabSz="914400" eaLnBrk="1" fontAlgn="auto" latinLnBrk="0" hangingPunct="1">
              <a:lnSpc>
                <a:spcPct val="100000"/>
              </a:lnSpc>
              <a:spcBef>
                <a:spcPts val="105"/>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Socioeconomic</a:t>
            </a:r>
            <a:r>
              <a:rPr kumimoji="0" sz="1400" b="1" i="0" u="none" strike="noStrike" kern="0" cap="none" spc="30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status</a:t>
            </a:r>
            <a:r>
              <a:rPr kumimoji="0" sz="1400" b="1" i="0" u="none" strike="noStrike" kern="0" cap="none" spc="30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(SES)</a:t>
            </a:r>
            <a:r>
              <a:rPr kumimoji="0" sz="1400" b="1" i="0" u="none" strike="noStrike" kern="0" cap="none" spc="295"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is 	</a:t>
            </a:r>
            <a:r>
              <a:rPr kumimoji="0" sz="1400" b="1" i="0" u="none" strike="noStrike" kern="0" cap="none" spc="0" normalizeH="0" baseline="0" noProof="0">
                <a:ln>
                  <a:noFill/>
                </a:ln>
                <a:solidFill>
                  <a:srgbClr val="073762"/>
                </a:solidFill>
                <a:effectLst/>
                <a:uLnTx/>
                <a:uFillTx/>
                <a:latin typeface="Arial"/>
                <a:cs typeface="Arial"/>
              </a:rPr>
              <a:t>known</a:t>
            </a:r>
            <a:r>
              <a:rPr kumimoji="0" sz="1400" b="1" i="0" u="none" strike="noStrike" kern="0" cap="none" spc="2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2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affect</a:t>
            </a:r>
            <a:r>
              <a:rPr kumimoji="0" sz="1400" b="1" i="0" u="none" strike="noStrike" kern="0" cap="none" spc="2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2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outcomes 	</a:t>
            </a:r>
            <a:r>
              <a:rPr kumimoji="0" sz="1400" b="1" i="0" u="none" strike="noStrike" kern="0" cap="none" spc="0" normalizeH="0" baseline="0" noProof="0">
                <a:ln>
                  <a:noFill/>
                </a:ln>
                <a:solidFill>
                  <a:srgbClr val="073762"/>
                </a:solidFill>
                <a:effectLst/>
                <a:uLnTx/>
                <a:uFillTx/>
                <a:latin typeface="Arial"/>
                <a:cs typeface="Arial"/>
              </a:rPr>
              <a:t>such</a:t>
            </a:r>
            <a:r>
              <a:rPr kumimoji="0" sz="1400" b="1" i="0" u="none" strike="noStrike" kern="0" cap="none" spc="4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a:t>
            </a:r>
            <a:r>
              <a:rPr kumimoji="0" sz="1400" b="1" i="0" u="none" strike="noStrike" kern="0" cap="none" spc="4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morbidity,</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mortality</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and 	</a:t>
            </a:r>
            <a:r>
              <a:rPr kumimoji="0" sz="1400" b="1" i="0" u="none" strike="noStrike" kern="0" cap="none" spc="0" normalizeH="0" baseline="0" noProof="0">
                <a:ln>
                  <a:noFill/>
                </a:ln>
                <a:solidFill>
                  <a:srgbClr val="073762"/>
                </a:solidFill>
                <a:effectLst/>
                <a:uLnTx/>
                <a:uFillTx/>
                <a:latin typeface="Arial"/>
                <a:cs typeface="Arial"/>
              </a:rPr>
              <a:t>healthcare</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utilization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641095" y="2464689"/>
            <a:ext cx="3155315" cy="239395"/>
          </a:xfrm>
          <a:prstGeom prst="rect">
            <a:avLst/>
          </a:prstGeom>
        </p:spPr>
        <p:txBody>
          <a:bodyPr vert="horz" wrap="square" lIns="0" tIns="12700" rIns="0" bIns="0" rtlCol="0">
            <a:spAutoFit/>
          </a:bodyPr>
          <a:lstStyle/>
          <a:p>
            <a:pPr marL="146050" marR="0" lvl="0" indent="-133350" defTabSz="914400" eaLnBrk="1" fontAlgn="auto" latinLnBrk="0" hangingPunct="1">
              <a:lnSpc>
                <a:spcPct val="100000"/>
              </a:lnSpc>
              <a:spcBef>
                <a:spcPts val="1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Suggested</a:t>
            </a:r>
            <a:r>
              <a:rPr kumimoji="0" sz="1400" b="0" i="0" u="none" strike="noStrike" kern="0" cap="none" spc="8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reasons</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worse</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775512" y="2678430"/>
            <a:ext cx="301942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949325" algn="l"/>
                <a:tab pos="1254125" algn="l"/>
                <a:tab pos="2100580" algn="l"/>
              </a:tabLst>
              <a:defRPr/>
            </a:pPr>
            <a:r>
              <a:rPr kumimoji="0" sz="1400" b="0" i="0" u="none" strike="noStrike" kern="0" cap="none" spc="-10" normalizeH="0" baseline="0" noProof="0">
                <a:ln>
                  <a:noFill/>
                </a:ln>
                <a:solidFill>
                  <a:srgbClr val="073762"/>
                </a:solidFill>
                <a:effectLst/>
                <a:uLnTx/>
                <a:uFillTx/>
                <a:latin typeface="Arial"/>
                <a:cs typeface="Arial"/>
              </a:rPr>
              <a:t>outcomes</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in</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deprived</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populations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775512" y="2891790"/>
            <a:ext cx="3020695" cy="45275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include</a:t>
            </a:r>
            <a:r>
              <a:rPr kumimoji="0" sz="1400" b="0" i="0" u="none" strike="noStrike" kern="0" cap="none" spc="38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poorer</a:t>
            </a:r>
            <a:r>
              <a:rPr kumimoji="0" sz="1400" b="0" i="0" u="none" strike="noStrike" kern="0" cap="none" spc="4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living</a:t>
            </a:r>
            <a:r>
              <a:rPr kumimoji="0" sz="1400" b="0" i="0" u="none" strike="noStrike" kern="0" cap="none" spc="3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conditions</a:t>
            </a:r>
            <a:r>
              <a:rPr kumimoji="0" sz="1400" b="0" i="0" u="none" strike="noStrike" kern="0" cap="none" spc="39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 </a:t>
            </a:r>
            <a:r>
              <a:rPr kumimoji="0" sz="1400" b="0" i="0" u="none" strike="noStrike" kern="0" cap="none" spc="0" normalizeH="0" baseline="0" noProof="0">
                <a:ln>
                  <a:noFill/>
                </a:ln>
                <a:solidFill>
                  <a:srgbClr val="073762"/>
                </a:solidFill>
                <a:effectLst/>
                <a:uLnTx/>
                <a:uFillTx/>
                <a:latin typeface="Arial"/>
                <a:cs typeface="Arial"/>
              </a:rPr>
              <a:t>reduced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access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specialist</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care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641095" y="3509009"/>
            <a:ext cx="3155315" cy="239395"/>
          </a:xfrm>
          <a:prstGeom prst="rect">
            <a:avLst/>
          </a:prstGeom>
        </p:spPr>
        <p:txBody>
          <a:bodyPr vert="horz" wrap="square" lIns="0" tIns="12700" rIns="0" bIns="0" rtlCol="0">
            <a:spAutoFit/>
          </a:bodyPr>
          <a:lstStyle/>
          <a:p>
            <a:pPr marL="146050" marR="0" lvl="0" indent="-133350" defTabSz="914400" eaLnBrk="1" fontAlgn="auto" latinLnBrk="0" hangingPunct="1">
              <a:lnSpc>
                <a:spcPct val="100000"/>
              </a:lnSpc>
              <a:spcBef>
                <a:spcPts val="1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UK</a:t>
            </a:r>
            <a:r>
              <a:rPr kumimoji="0" sz="1400" b="0" i="0" u="none" strike="noStrike" kern="0" cap="none" spc="3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guidelines:</a:t>
            </a:r>
            <a:r>
              <a:rPr kumimoji="0" sz="1400" b="0" i="0" u="none" strike="noStrike" kern="0" cap="none" spc="3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3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3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75512" y="3722014"/>
            <a:ext cx="3020695"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tab pos="486409" algn="l"/>
                <a:tab pos="1294130" algn="l"/>
                <a:tab pos="2435860" algn="l"/>
              </a:tabLst>
              <a:defRPr/>
            </a:pPr>
            <a:r>
              <a:rPr kumimoji="0" sz="1400" b="0" i="0" u="none" strike="noStrike" kern="0" cap="none" spc="-20" normalizeH="0" baseline="0" noProof="0">
                <a:ln>
                  <a:noFill/>
                </a:ln>
                <a:solidFill>
                  <a:srgbClr val="073762"/>
                </a:solidFill>
                <a:effectLst/>
                <a:uLnTx/>
                <a:uFillTx/>
                <a:latin typeface="Arial"/>
                <a:cs typeface="Arial"/>
              </a:rPr>
              <a:t>that</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remains</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uncontrolled</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despite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750112" y="3935984"/>
            <a:ext cx="3071495" cy="452755"/>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standard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therapies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should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referred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specialists</a:t>
            </a:r>
            <a:r>
              <a:rPr kumimoji="0" sz="1350" b="0" i="0" u="none" strike="noStrike" kern="0" cap="none" spc="-15" normalizeH="0" baseline="24691" noProof="0">
                <a:ln>
                  <a:noFill/>
                </a:ln>
                <a:solidFill>
                  <a:srgbClr val="073762"/>
                </a:solidFill>
                <a:effectLst/>
                <a:uLnTx/>
                <a:uFillTx/>
                <a:latin typeface="Arial"/>
                <a:cs typeface="Arial"/>
              </a:rPr>
              <a:t>2</a:t>
            </a:r>
            <a:endParaRPr kumimoji="0" sz="1350" b="0" i="0" u="none" strike="noStrike" kern="0" cap="none" spc="0" normalizeH="0" baseline="24691" noProof="0">
              <a:ln>
                <a:noFill/>
              </a:ln>
              <a:solidFill>
                <a:sysClr val="windowText" lastClr="000000"/>
              </a:solidFill>
              <a:effectLst/>
              <a:uLnTx/>
              <a:uFillTx/>
              <a:latin typeface="Arial"/>
              <a:cs typeface="Arial"/>
            </a:endParaRPr>
          </a:p>
        </p:txBody>
      </p:sp>
      <p:sp>
        <p:nvSpPr>
          <p:cNvPr id="10" name="object 10"/>
          <p:cNvSpPr txBox="1"/>
          <p:nvPr/>
        </p:nvSpPr>
        <p:spPr>
          <a:xfrm>
            <a:off x="53339" y="4905552"/>
            <a:ext cx="4976495" cy="20891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SES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Socioeconomic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endParaRPr kumimoji="0" sz="60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5"/>
              </a:spcBef>
              <a:spcAft>
                <a:spcPts val="0"/>
              </a:spcAft>
              <a:buClrTx/>
              <a:buSzTx/>
              <a:buFontTx/>
              <a:buNone/>
              <a:tabLst/>
              <a:defRPr/>
            </a:pPr>
            <a:r>
              <a:rPr kumimoji="0" sz="600" b="0" i="0" u="none" strike="noStrike" kern="0" cap="none" spc="0" normalizeH="0" baseline="27777" noProof="0">
                <a:ln>
                  <a:noFill/>
                </a:ln>
                <a:solidFill>
                  <a:sysClr val="windowText" lastClr="000000"/>
                </a:solidFill>
                <a:effectLst/>
                <a:uLnTx/>
                <a:uFillTx/>
                <a:latin typeface="Arial"/>
                <a:cs typeface="Arial"/>
              </a:rPr>
              <a:t>1</a:t>
            </a: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press;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27777" noProof="0">
                <a:ln>
                  <a:noFill/>
                </a:ln>
                <a:solidFill>
                  <a:sysClr val="windowText" lastClr="000000"/>
                </a:solidFill>
                <a:effectLst/>
                <a:uLnTx/>
                <a:uFillTx/>
                <a:latin typeface="Arial"/>
                <a:cs typeface="Arial"/>
              </a:rPr>
              <a:t>2</a:t>
            </a:r>
            <a:r>
              <a:rPr kumimoji="0" sz="600" b="0" i="0" u="none" strike="noStrike" kern="0" cap="none" spc="0" normalizeH="0" baseline="0" noProof="0">
                <a:ln>
                  <a:noFill/>
                </a:ln>
                <a:solidFill>
                  <a:sysClr val="windowText" lastClr="000000"/>
                </a:solidFill>
                <a:effectLst/>
                <a:uLnTx/>
                <a:uFillTx/>
                <a:latin typeface="Arial"/>
                <a:cs typeface="Arial"/>
              </a:rPr>
              <a:t>BTS/SIGN.</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British</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guideline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10" normalizeH="0" baseline="0" noProof="0">
                <a:ln>
                  <a:noFill/>
                </a:ln>
                <a:solidFill>
                  <a:sysClr val="windowText" lastClr="000000"/>
                </a:solidFill>
                <a:effectLst/>
                <a:uLnTx/>
                <a:uFillTx/>
                <a:latin typeface="Arial"/>
                <a:cs typeface="Arial"/>
              </a:rPr>
              <a:t> management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quick</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reference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guide,</a:t>
            </a:r>
            <a:r>
              <a:rPr kumimoji="0" sz="600" b="0" i="0" u="none" strike="noStrike" kern="0" cap="none" spc="-20" normalizeH="0" baseline="0" noProof="0">
                <a:ln>
                  <a:noFill/>
                </a:ln>
                <a:solidFill>
                  <a:sysClr val="windowText" lastClr="000000"/>
                </a:solidFill>
                <a:effectLst/>
                <a:uLnTx/>
                <a:uFillTx/>
                <a:latin typeface="Arial"/>
                <a:cs typeface="Arial"/>
              </a:rPr>
              <a:t> 2019</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p:nvPr/>
        </p:nvSpPr>
        <p:spPr>
          <a:xfrm>
            <a:off x="1043939" y="885444"/>
            <a:ext cx="2308860" cy="297180"/>
          </a:xfrm>
          <a:custGeom>
            <a:avLst/>
            <a:gdLst/>
            <a:ahLst/>
            <a:cxnLst/>
            <a:rect l="l" t="t" r="r" b="b"/>
            <a:pathLst>
              <a:path w="2308860" h="297180">
                <a:moveTo>
                  <a:pt x="2259330"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2259330" y="297179"/>
                </a:lnTo>
                <a:lnTo>
                  <a:pt x="2278588" y="293280"/>
                </a:lnTo>
                <a:lnTo>
                  <a:pt x="2294334" y="282654"/>
                </a:lnTo>
                <a:lnTo>
                  <a:pt x="2304960" y="266908"/>
                </a:lnTo>
                <a:lnTo>
                  <a:pt x="2308860" y="247650"/>
                </a:lnTo>
                <a:lnTo>
                  <a:pt x="2308860" y="49529"/>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1778254" y="926084"/>
            <a:ext cx="84201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Background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p:nvPr/>
        </p:nvSpPr>
        <p:spPr>
          <a:xfrm>
            <a:off x="5791200" y="885444"/>
            <a:ext cx="2308860" cy="297180"/>
          </a:xfrm>
          <a:custGeom>
            <a:avLst/>
            <a:gdLst/>
            <a:ahLst/>
            <a:cxnLst/>
            <a:rect l="l" t="t" r="r" b="b"/>
            <a:pathLst>
              <a:path w="2308859" h="297180">
                <a:moveTo>
                  <a:pt x="2259329" y="0"/>
                </a:moveTo>
                <a:lnTo>
                  <a:pt x="49529" y="0"/>
                </a:lnTo>
                <a:lnTo>
                  <a:pt x="30271" y="3899"/>
                </a:lnTo>
                <a:lnTo>
                  <a:pt x="14525" y="14525"/>
                </a:lnTo>
                <a:lnTo>
                  <a:pt x="3899" y="30271"/>
                </a:lnTo>
                <a:lnTo>
                  <a:pt x="0" y="49529"/>
                </a:lnTo>
                <a:lnTo>
                  <a:pt x="0" y="247650"/>
                </a:lnTo>
                <a:lnTo>
                  <a:pt x="3899" y="266908"/>
                </a:lnTo>
                <a:lnTo>
                  <a:pt x="14525" y="282654"/>
                </a:lnTo>
                <a:lnTo>
                  <a:pt x="30271" y="293280"/>
                </a:lnTo>
                <a:lnTo>
                  <a:pt x="49529" y="297179"/>
                </a:lnTo>
                <a:lnTo>
                  <a:pt x="2259329" y="297179"/>
                </a:lnTo>
                <a:lnTo>
                  <a:pt x="2278588" y="293280"/>
                </a:lnTo>
                <a:lnTo>
                  <a:pt x="2294334" y="282654"/>
                </a:lnTo>
                <a:lnTo>
                  <a:pt x="2304960" y="266908"/>
                </a:lnTo>
                <a:lnTo>
                  <a:pt x="2308859" y="247650"/>
                </a:lnTo>
                <a:lnTo>
                  <a:pt x="2308859" y="49529"/>
                </a:lnTo>
                <a:lnTo>
                  <a:pt x="2304960" y="30271"/>
                </a:lnTo>
                <a:lnTo>
                  <a:pt x="2294334" y="14525"/>
                </a:lnTo>
                <a:lnTo>
                  <a:pt x="2278588" y="3899"/>
                </a:lnTo>
                <a:lnTo>
                  <a:pt x="225932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6577965" y="926084"/>
            <a:ext cx="7372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Objectives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5123434" y="1624711"/>
            <a:ext cx="3555365" cy="4533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1.</a:t>
            </a:r>
            <a:r>
              <a:rPr kumimoji="0" sz="1400" b="0" i="0" u="none" strike="noStrike" kern="0" cap="none" spc="18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Describe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socioeconomic</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disparities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413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UK</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primary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cohort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5123434" y="2242185"/>
            <a:ext cx="3555365" cy="452755"/>
          </a:xfrm>
          <a:prstGeom prst="rect">
            <a:avLst/>
          </a:prstGeom>
        </p:spPr>
        <p:txBody>
          <a:bodyPr vert="horz" wrap="square" lIns="0" tIns="12700" rIns="0" bIns="0" rtlCol="0">
            <a:spAutoFit/>
          </a:bodyPr>
          <a:lstStyle/>
          <a:p>
            <a:pPr marL="241300" marR="5080" lvl="0" indent="-228600" defTabSz="914400" eaLnBrk="1" fontAlgn="auto" latinLnBrk="0" hangingPunct="1">
              <a:lnSpc>
                <a:spcPct val="100000"/>
              </a:lnSpc>
              <a:spcBef>
                <a:spcPts val="100"/>
              </a:spcBef>
              <a:spcAft>
                <a:spcPts val="0"/>
              </a:spcAft>
              <a:buClrTx/>
              <a:buSzTx/>
              <a:buFontTx/>
              <a:buNone/>
              <a:tabLst>
                <a:tab pos="2035175" algn="l"/>
                <a:tab pos="2458720" algn="l"/>
              </a:tabLst>
              <a:defRPr/>
            </a:pPr>
            <a:r>
              <a:rPr kumimoji="0" sz="1400" b="0" i="0" u="none" strike="noStrike" kern="0" cap="none" spc="0" normalizeH="0" baseline="0" noProof="0">
                <a:ln>
                  <a:noFill/>
                </a:ln>
                <a:solidFill>
                  <a:srgbClr val="FF9900"/>
                </a:solidFill>
                <a:effectLst/>
                <a:uLnTx/>
                <a:uFillTx/>
                <a:latin typeface="Arial"/>
                <a:cs typeface="Arial"/>
              </a:rPr>
              <a:t>2.</a:t>
            </a:r>
            <a:r>
              <a:rPr kumimoji="0" sz="1400" b="0" i="0" u="none" strike="noStrike" kern="0" cap="none" spc="22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Identify</a:t>
            </a:r>
            <a:r>
              <a:rPr kumimoji="0" sz="1400" b="0" i="0" u="none" strike="noStrike" kern="0" cap="none" spc="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10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factors</a:t>
            </a:r>
            <a:r>
              <a:rPr kumimoji="0" sz="1400" b="1"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that</a:t>
            </a:r>
            <a:r>
              <a:rPr kumimoji="0" sz="1400" b="0" i="0" u="none" strike="noStrike" kern="0" cap="none" spc="0" normalizeH="0" baseline="0" noProof="0">
                <a:ln>
                  <a:noFill/>
                </a:ln>
                <a:solidFill>
                  <a:srgbClr val="073762"/>
                </a:solidFill>
                <a:effectLst/>
                <a:uLnTx/>
                <a:uFillTx/>
                <a:latin typeface="Arial"/>
                <a:cs typeface="Arial"/>
              </a:rPr>
              <a:t>	influence</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0" normalizeH="0" baseline="0" noProof="0">
                <a:ln>
                  <a:noFill/>
                </a:ln>
                <a:solidFill>
                  <a:srgbClr val="073762"/>
                </a:solidFill>
                <a:effectLst/>
                <a:uLnTx/>
                <a:uFillTx/>
                <a:latin typeface="Arial"/>
                <a:cs typeface="Arial"/>
              </a:rPr>
              <a:t>impact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SES</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outcomes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5123434" y="2859100"/>
            <a:ext cx="3556635" cy="1093470"/>
          </a:xfrm>
          <a:prstGeom prst="rect">
            <a:avLst/>
          </a:prstGeom>
        </p:spPr>
        <p:txBody>
          <a:bodyPr vert="horz" wrap="square" lIns="0" tIns="13335" rIns="0" bIns="0" rtlCol="0">
            <a:spAutoFit/>
          </a:bodyPr>
          <a:lstStyle/>
          <a:p>
            <a:pPr marL="241300" marR="5080" lvl="0" indent="-228600" algn="just"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3.</a:t>
            </a:r>
            <a:r>
              <a:rPr kumimoji="0" sz="1400" b="0" i="0" u="none" strike="noStrike" kern="0" cap="none" spc="22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Study</a:t>
            </a:r>
            <a:r>
              <a:rPr kumimoji="0" sz="1400" b="0" i="0" u="none" strike="noStrike" kern="0" cap="none" spc="8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1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impact</a:t>
            </a:r>
            <a:r>
              <a:rPr kumimoji="0" sz="1400" b="0" i="0" u="none" strike="noStrike" kern="0" cap="none" spc="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1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SES</a:t>
            </a:r>
            <a:r>
              <a:rPr kumimoji="0" sz="1400" b="0" i="0" u="none" strike="noStrike" kern="0" cap="none" spc="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9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 </a:t>
            </a:r>
            <a:r>
              <a:rPr kumimoji="0" sz="1400" b="1" i="0" u="none" strike="noStrike" kern="0" cap="none" spc="0" normalizeH="0" baseline="0" noProof="0">
                <a:ln>
                  <a:noFill/>
                </a:ln>
                <a:solidFill>
                  <a:srgbClr val="073762"/>
                </a:solidFill>
                <a:effectLst/>
                <a:uLnTx/>
                <a:uFillTx/>
                <a:latin typeface="Arial"/>
                <a:cs typeface="Arial"/>
              </a:rPr>
              <a:t>presentations</a:t>
            </a:r>
            <a:r>
              <a:rPr kumimoji="0" sz="1400" b="1" i="0" u="none" strike="noStrike" kern="0" cap="none" spc="3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(e.g.,</a:t>
            </a:r>
            <a:r>
              <a:rPr kumimoji="0" sz="1400" b="0" i="0" u="none" strike="noStrike" kern="0" cap="none" spc="3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blood</a:t>
            </a:r>
            <a:r>
              <a:rPr kumimoji="0" sz="1400" b="0" i="0" u="none" strike="noStrike" kern="0" cap="none" spc="3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eosinophils), </a:t>
            </a:r>
            <a:r>
              <a:rPr kumimoji="0" sz="1400" b="1" i="0" u="none" strike="noStrike" kern="0" cap="none" spc="0" normalizeH="0" baseline="0" noProof="0">
                <a:ln>
                  <a:noFill/>
                </a:ln>
                <a:solidFill>
                  <a:srgbClr val="073762"/>
                </a:solidFill>
                <a:effectLst/>
                <a:uLnTx/>
                <a:uFillTx/>
                <a:latin typeface="Arial"/>
                <a:cs typeface="Arial"/>
              </a:rPr>
              <a:t>treatment</a:t>
            </a:r>
            <a:r>
              <a:rPr kumimoji="0" sz="1400" b="1" i="0" u="none" strike="noStrike" kern="0" cap="none" spc="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processes</a:t>
            </a:r>
            <a:r>
              <a:rPr kumimoji="0" sz="1400" b="1"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(e.g.,</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respiratory </a:t>
            </a:r>
            <a:r>
              <a:rPr kumimoji="0" sz="1400" b="0" i="0" u="none" strike="noStrike" kern="0" cap="none" spc="0" normalizeH="0" baseline="0" noProof="0">
                <a:ln>
                  <a:noFill/>
                </a:ln>
                <a:solidFill>
                  <a:srgbClr val="073762"/>
                </a:solidFill>
                <a:effectLst/>
                <a:uLnTx/>
                <a:uFillTx/>
                <a:latin typeface="Arial"/>
                <a:cs typeface="Arial"/>
              </a:rPr>
              <a:t>referrals)</a:t>
            </a:r>
            <a:r>
              <a:rPr kumimoji="0" sz="1400" b="0" i="0" u="none" strike="noStrike" kern="0" cap="none" spc="4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outcomes</a:t>
            </a:r>
            <a:r>
              <a:rPr kumimoji="0" sz="1400" b="1" i="0" u="none" strike="noStrike" kern="0" cap="none" spc="4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(e.g.,</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 </a:t>
            </a:r>
            <a:r>
              <a:rPr kumimoji="0" sz="1400" b="0" i="0" u="none" strike="noStrike" kern="0" cap="none" spc="0" normalizeH="0" baseline="0" noProof="0">
                <a:ln>
                  <a:noFill/>
                </a:ln>
                <a:solidFill>
                  <a:srgbClr val="073762"/>
                </a:solidFill>
                <a:effectLst/>
                <a:uLnTx/>
                <a:uFillTx/>
                <a:latin typeface="Arial"/>
                <a:cs typeface="Arial"/>
              </a:rPr>
              <a:t>control</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exacerbations)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p:nvPr/>
        </p:nvSpPr>
        <p:spPr>
          <a:xfrm>
            <a:off x="4008120" y="2529839"/>
            <a:ext cx="881380" cy="239395"/>
          </a:xfrm>
          <a:custGeom>
            <a:avLst/>
            <a:gdLst/>
            <a:ahLst/>
            <a:cxnLst/>
            <a:rect l="l" t="t" r="r" b="b"/>
            <a:pathLst>
              <a:path w="881379" h="239394">
                <a:moveTo>
                  <a:pt x="761238" y="0"/>
                </a:moveTo>
                <a:lnTo>
                  <a:pt x="761238" y="59817"/>
                </a:lnTo>
                <a:lnTo>
                  <a:pt x="0" y="59817"/>
                </a:lnTo>
                <a:lnTo>
                  <a:pt x="0" y="179451"/>
                </a:lnTo>
                <a:lnTo>
                  <a:pt x="761238" y="179451"/>
                </a:lnTo>
                <a:lnTo>
                  <a:pt x="761238" y="239268"/>
                </a:lnTo>
                <a:lnTo>
                  <a:pt x="880871" y="119634"/>
                </a:lnTo>
                <a:lnTo>
                  <a:pt x="76123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Graphic 18" descr="Beginning with solid fill">
            <a:hlinkClick r:id="rId2" action="ppaction://hlinksldjump"/>
            <a:extLst>
              <a:ext uri="{FF2B5EF4-FFF2-40B4-BE49-F238E27FC236}">
                <a16:creationId xmlns:a16="http://schemas.microsoft.com/office/drawing/2014/main" id="{C7D4BDD7-5C25-EE6A-B8F8-932695080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877" y="-11654"/>
            <a:ext cx="7167880" cy="513968"/>
          </a:xfrm>
          <a:prstGeom prst="rect">
            <a:avLst/>
          </a:prstGeom>
        </p:spPr>
        <p:txBody>
          <a:bodyPr vert="horz" wrap="square" lIns="0" tIns="145541" rIns="0" bIns="0" rtlCol="0">
            <a:spAutoFit/>
          </a:bodyPr>
          <a:lstStyle/>
          <a:p>
            <a:pPr marL="26034">
              <a:lnSpc>
                <a:spcPct val="100000"/>
              </a:lnSpc>
              <a:spcBef>
                <a:spcPts val="95"/>
              </a:spcBef>
            </a:pPr>
            <a:r>
              <a:t>Study</a:t>
            </a:r>
            <a:r>
              <a:rPr spc="-40"/>
              <a:t> </a:t>
            </a:r>
            <a:r>
              <a:rPr spc="-10"/>
              <a:t>design</a:t>
            </a:r>
          </a:p>
        </p:txBody>
      </p:sp>
      <p:grpSp>
        <p:nvGrpSpPr>
          <p:cNvPr id="3" name="object 3"/>
          <p:cNvGrpSpPr/>
          <p:nvPr/>
        </p:nvGrpSpPr>
        <p:grpSpPr>
          <a:xfrm>
            <a:off x="2237422" y="1175766"/>
            <a:ext cx="2916555" cy="2416175"/>
            <a:chOff x="2237422" y="1175766"/>
            <a:chExt cx="2916555" cy="2416175"/>
          </a:xfrm>
        </p:grpSpPr>
        <p:sp>
          <p:nvSpPr>
            <p:cNvPr id="4" name="object 4"/>
            <p:cNvSpPr/>
            <p:nvPr/>
          </p:nvSpPr>
          <p:spPr>
            <a:xfrm>
              <a:off x="2251710" y="1806702"/>
              <a:ext cx="605155" cy="1771014"/>
            </a:xfrm>
            <a:custGeom>
              <a:avLst/>
              <a:gdLst/>
              <a:ahLst/>
              <a:cxnLst/>
              <a:rect l="l" t="t" r="r" b="b"/>
              <a:pathLst>
                <a:path w="605155" h="1771014">
                  <a:moveTo>
                    <a:pt x="605027" y="1770888"/>
                  </a:moveTo>
                  <a:lnTo>
                    <a:pt x="522931" y="1770427"/>
                  </a:lnTo>
                  <a:lnTo>
                    <a:pt x="444191" y="1769084"/>
                  </a:lnTo>
                  <a:lnTo>
                    <a:pt x="369528" y="1766921"/>
                  </a:lnTo>
                  <a:lnTo>
                    <a:pt x="299663" y="1763997"/>
                  </a:lnTo>
                  <a:lnTo>
                    <a:pt x="235317" y="1760372"/>
                  </a:lnTo>
                  <a:lnTo>
                    <a:pt x="177212" y="1756108"/>
                  </a:lnTo>
                  <a:lnTo>
                    <a:pt x="126068" y="1751264"/>
                  </a:lnTo>
                  <a:lnTo>
                    <a:pt x="82606" y="1745901"/>
                  </a:lnTo>
                  <a:lnTo>
                    <a:pt x="21612" y="1733861"/>
                  </a:lnTo>
                  <a:lnTo>
                    <a:pt x="0" y="1720469"/>
                  </a:lnTo>
                  <a:lnTo>
                    <a:pt x="0" y="50419"/>
                  </a:lnTo>
                  <a:lnTo>
                    <a:pt x="47547" y="30807"/>
                  </a:lnTo>
                  <a:lnTo>
                    <a:pt x="126068" y="19623"/>
                  </a:lnTo>
                  <a:lnTo>
                    <a:pt x="177212" y="14779"/>
                  </a:lnTo>
                  <a:lnTo>
                    <a:pt x="235317" y="10515"/>
                  </a:lnTo>
                  <a:lnTo>
                    <a:pt x="299663" y="6890"/>
                  </a:lnTo>
                  <a:lnTo>
                    <a:pt x="369528" y="3966"/>
                  </a:lnTo>
                  <a:lnTo>
                    <a:pt x="444191" y="1803"/>
                  </a:lnTo>
                  <a:lnTo>
                    <a:pt x="522931" y="460"/>
                  </a:lnTo>
                  <a:lnTo>
                    <a:pt x="605027" y="0"/>
                  </a:lnTo>
                </a:path>
              </a:pathLst>
            </a:custGeom>
            <a:ln w="28575">
              <a:solidFill>
                <a:srgbClr val="0436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786634" y="1175766"/>
              <a:ext cx="2367280" cy="1254760"/>
            </a:xfrm>
            <a:custGeom>
              <a:avLst/>
              <a:gdLst/>
              <a:ahLst/>
              <a:cxnLst/>
              <a:rect l="l" t="t" r="r" b="b"/>
              <a:pathLst>
                <a:path w="2367279" h="1254760">
                  <a:moveTo>
                    <a:pt x="2366772" y="0"/>
                  </a:moveTo>
                  <a:lnTo>
                    <a:pt x="0" y="0"/>
                  </a:lnTo>
                  <a:lnTo>
                    <a:pt x="0" y="1254252"/>
                  </a:lnTo>
                  <a:lnTo>
                    <a:pt x="2366772" y="1254252"/>
                  </a:lnTo>
                  <a:lnTo>
                    <a:pt x="23667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2786633" y="1175766"/>
            <a:ext cx="2367280" cy="1254760"/>
          </a:xfrm>
          <a:prstGeom prst="rect">
            <a:avLst/>
          </a:prstGeom>
          <a:ln w="25400">
            <a:solidFill>
              <a:srgbClr val="073762"/>
            </a:solidFill>
          </a:ln>
        </p:spPr>
        <p:txBody>
          <a:bodyPr vert="horz" wrap="square" lIns="0" tIns="157480" rIns="0" bIns="0" rtlCol="0">
            <a:spAutoFit/>
          </a:bodyPr>
          <a:lstStyle/>
          <a:p>
            <a:pPr marL="224790" marR="0" lvl="0" indent="-134620" defTabSz="914400" eaLnBrk="1" fontAlgn="auto" latinLnBrk="0" hangingPunct="1">
              <a:lnSpc>
                <a:spcPct val="100000"/>
              </a:lnSpc>
              <a:spcBef>
                <a:spcPts val="124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Aged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≥18</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years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old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diagnosis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≥3</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years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available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2786633" y="3254502"/>
            <a:ext cx="2359660" cy="1254760"/>
          </a:xfrm>
          <a:custGeom>
            <a:avLst/>
            <a:gdLst/>
            <a:ahLst/>
            <a:cxnLst/>
            <a:rect l="l" t="t" r="r" b="b"/>
            <a:pathLst>
              <a:path w="2359660" h="1254760">
                <a:moveTo>
                  <a:pt x="2359151" y="0"/>
                </a:moveTo>
                <a:lnTo>
                  <a:pt x="0" y="0"/>
                </a:lnTo>
                <a:lnTo>
                  <a:pt x="0" y="1254252"/>
                </a:lnTo>
                <a:lnTo>
                  <a:pt x="2359151" y="1254252"/>
                </a:lnTo>
                <a:lnTo>
                  <a:pt x="235915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2786633" y="3254502"/>
            <a:ext cx="2359660" cy="1254760"/>
          </a:xfrm>
          <a:prstGeom prst="rect">
            <a:avLst/>
          </a:prstGeom>
          <a:ln w="25400">
            <a:solidFill>
              <a:srgbClr val="073762"/>
            </a:solidFill>
          </a:ln>
        </p:spPr>
        <p:txBody>
          <a:bodyPr vert="horz" wrap="square" lIns="0" tIns="41275" rIns="0" bIns="0" rtlCol="0">
            <a:spAutoFit/>
          </a:bodyPr>
          <a:lstStyle/>
          <a:p>
            <a:pPr marL="224790" marR="107950" lvl="0" indent="-134620" defTabSz="914400" eaLnBrk="1" fontAlgn="auto" latinLnBrk="0" hangingPunct="1">
              <a:lnSpc>
                <a:spcPct val="100000"/>
              </a:lnSpc>
              <a:spcBef>
                <a:spcPts val="325"/>
              </a:spcBef>
              <a:spcAft>
                <a:spcPts val="0"/>
              </a:spcAft>
              <a:buClr>
                <a:srgbClr val="FF9900"/>
              </a:buClr>
              <a:buSzTx/>
              <a:buFontTx/>
              <a:buChar char="•"/>
              <a:tabLst>
                <a:tab pos="224790" algn="l"/>
              </a:tabLst>
              <a:defRPr/>
            </a:pPr>
            <a:r>
              <a:rPr kumimoji="0" sz="1200" b="0" i="0" u="none" strike="noStrike" kern="0" cap="none" spc="-10" normalizeH="0" baseline="0" noProof="0">
                <a:ln>
                  <a:noFill/>
                </a:ln>
                <a:solidFill>
                  <a:srgbClr val="073762"/>
                </a:solidFill>
                <a:effectLst/>
                <a:uLnTx/>
                <a:uFillTx/>
                <a:latin typeface="Arial"/>
                <a:cs typeface="Arial"/>
              </a:rPr>
              <a:t>Socioeconomic</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status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derived </a:t>
            </a:r>
            <a:r>
              <a:rPr kumimoji="0" sz="1200" b="0" i="0" u="none" strike="noStrike" kern="0" cap="none" spc="0" normalizeH="0" baseline="0" noProof="0">
                <a:ln>
                  <a:noFill/>
                </a:ln>
                <a:solidFill>
                  <a:srgbClr val="073762"/>
                </a:solidFill>
                <a:effectLst/>
                <a:uLnTx/>
                <a:uFillTx/>
                <a:latin typeface="Arial"/>
                <a:cs typeface="Arial"/>
              </a:rPr>
              <a:t>from</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UK </a:t>
            </a:r>
            <a:r>
              <a:rPr kumimoji="0" sz="1200" b="0" i="0" u="none" strike="noStrike" kern="0" cap="none" spc="-20" normalizeH="0" baseline="0" noProof="0">
                <a:ln>
                  <a:noFill/>
                </a:ln>
                <a:solidFill>
                  <a:srgbClr val="073762"/>
                </a:solidFill>
                <a:effectLst/>
                <a:uLnTx/>
                <a:uFillTx/>
                <a:latin typeface="Arial"/>
                <a:cs typeface="Arial"/>
              </a:rPr>
              <a:t>2011</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Indices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of </a:t>
            </a:r>
            <a:r>
              <a:rPr kumimoji="0" sz="1200" b="0" i="0" u="none" strike="noStrike" kern="0" cap="none" spc="0" normalizeH="0" baseline="0" noProof="0">
                <a:ln>
                  <a:noFill/>
                </a:ln>
                <a:solidFill>
                  <a:srgbClr val="073762"/>
                </a:solidFill>
                <a:effectLst/>
                <a:uLnTx/>
                <a:uFillTx/>
                <a:latin typeface="Arial"/>
                <a:cs typeface="Arial"/>
              </a:rPr>
              <a:t>Multiple</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Deprivation</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scores*: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58775" marR="0" lvl="1" indent="-133985" defTabSz="914400" eaLnBrk="1" fontAlgn="auto" latinLnBrk="0" hangingPunct="1">
              <a:lnSpc>
                <a:spcPct val="100000"/>
              </a:lnSpc>
              <a:spcBef>
                <a:spcPts val="310"/>
              </a:spcBef>
              <a:spcAft>
                <a:spcPts val="0"/>
              </a:spcAft>
              <a:buClr>
                <a:srgbClr val="FF9900"/>
              </a:buClr>
              <a:buSzTx/>
              <a:buFont typeface="Arial"/>
              <a:buChar char="–"/>
              <a:tabLst>
                <a:tab pos="358775" algn="l"/>
              </a:tabLst>
              <a:defRPr/>
            </a:pPr>
            <a:r>
              <a:rPr kumimoji="0" sz="1000" b="1" i="0" u="none" strike="noStrike" kern="0" cap="none" spc="0" normalizeH="0" baseline="0" noProof="0">
                <a:ln>
                  <a:noFill/>
                </a:ln>
                <a:solidFill>
                  <a:srgbClr val="073762"/>
                </a:solidFill>
                <a:effectLst/>
                <a:uLnTx/>
                <a:uFillTx/>
                <a:latin typeface="Arial"/>
                <a:cs typeface="Arial"/>
              </a:rPr>
              <a:t>Quintile</a:t>
            </a:r>
            <a:r>
              <a:rPr kumimoji="0" sz="1000" b="1" i="0" u="none" strike="noStrike" kern="0" cap="none" spc="-4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5:</a:t>
            </a:r>
            <a:r>
              <a:rPr kumimoji="0" sz="1000" b="1" i="0" u="none" strike="noStrike" kern="0" cap="none" spc="-3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least</a:t>
            </a:r>
            <a:r>
              <a:rPr kumimoji="0" sz="1000" b="1" i="0" u="none" strike="noStrike" kern="0" cap="none" spc="-25" normalizeH="0" baseline="0" noProof="0">
                <a:ln>
                  <a:noFill/>
                </a:ln>
                <a:solidFill>
                  <a:srgbClr val="073762"/>
                </a:solidFill>
                <a:effectLst/>
                <a:uLnTx/>
                <a:uFillTx/>
                <a:latin typeface="Arial"/>
                <a:cs typeface="Arial"/>
              </a:rPr>
              <a:t> </a:t>
            </a:r>
            <a:r>
              <a:rPr kumimoji="0" sz="1000" b="1" i="0" u="none" strike="noStrike" kern="0" cap="none" spc="-10" normalizeH="0" baseline="0" noProof="0">
                <a:ln>
                  <a:noFill/>
                </a:ln>
                <a:solidFill>
                  <a:srgbClr val="073762"/>
                </a:solidFill>
                <a:effectLst/>
                <a:uLnTx/>
                <a:uFillTx/>
                <a:latin typeface="Arial"/>
                <a:cs typeface="Arial"/>
              </a:rPr>
              <a:t>deprived</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650"/>
              </a:spcBef>
              <a:spcAft>
                <a:spcPts val="0"/>
              </a:spcAft>
              <a:buClr>
                <a:srgbClr val="FF9900"/>
              </a:buClr>
              <a:buSzTx/>
              <a:buFont typeface="Arial"/>
              <a:buChar char="–"/>
              <a:tabLst/>
              <a:defRPr/>
            </a:pPr>
            <a:endParaRPr kumimoji="0" sz="1000" b="0" i="0" u="none" strike="noStrike" kern="0" cap="none" spc="0" normalizeH="0" baseline="0" noProof="0">
              <a:ln>
                <a:noFill/>
              </a:ln>
              <a:solidFill>
                <a:sysClr val="windowText" lastClr="000000"/>
              </a:solidFill>
              <a:effectLst/>
              <a:uLnTx/>
              <a:uFillTx/>
              <a:latin typeface="Arial"/>
              <a:cs typeface="Arial"/>
            </a:endParaRPr>
          </a:p>
          <a:p>
            <a:pPr marL="358775" marR="0" lvl="1" indent="-133985" defTabSz="914400" eaLnBrk="1" fontAlgn="auto" latinLnBrk="0" hangingPunct="1">
              <a:lnSpc>
                <a:spcPct val="100000"/>
              </a:lnSpc>
              <a:spcBef>
                <a:spcPts val="0"/>
              </a:spcBef>
              <a:spcAft>
                <a:spcPts val="0"/>
              </a:spcAft>
              <a:buClr>
                <a:srgbClr val="FF9900"/>
              </a:buClr>
              <a:buSzTx/>
              <a:buFont typeface="Arial"/>
              <a:buChar char="–"/>
              <a:tabLst>
                <a:tab pos="358775" algn="l"/>
              </a:tabLst>
              <a:defRPr/>
            </a:pPr>
            <a:r>
              <a:rPr kumimoji="0" sz="1000" b="1" i="0" u="none" strike="noStrike" kern="0" cap="none" spc="0" normalizeH="0" baseline="0" noProof="0">
                <a:ln>
                  <a:noFill/>
                </a:ln>
                <a:solidFill>
                  <a:srgbClr val="073762"/>
                </a:solidFill>
                <a:effectLst/>
                <a:uLnTx/>
                <a:uFillTx/>
                <a:latin typeface="Arial"/>
                <a:cs typeface="Arial"/>
              </a:rPr>
              <a:t>Quintile</a:t>
            </a:r>
            <a:r>
              <a:rPr kumimoji="0" sz="1000" b="1" i="0" u="none" strike="noStrike" kern="0" cap="none" spc="-4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1:</a:t>
            </a:r>
            <a:r>
              <a:rPr kumimoji="0" sz="1000" b="1" i="0" u="none" strike="noStrike" kern="0" cap="none" spc="-2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most</a:t>
            </a:r>
            <a:r>
              <a:rPr kumimoji="0" sz="1000" b="1" i="0" u="none" strike="noStrike" kern="0" cap="none" spc="-25" normalizeH="0" baseline="0" noProof="0">
                <a:ln>
                  <a:noFill/>
                </a:ln>
                <a:solidFill>
                  <a:srgbClr val="073762"/>
                </a:solidFill>
                <a:effectLst/>
                <a:uLnTx/>
                <a:uFillTx/>
                <a:latin typeface="Arial"/>
                <a:cs typeface="Arial"/>
              </a:rPr>
              <a:t> </a:t>
            </a:r>
            <a:r>
              <a:rPr kumimoji="0" sz="1000" b="1" i="0" u="none" strike="noStrike" kern="0" cap="none" spc="-10" normalizeH="0" baseline="0" noProof="0">
                <a:ln>
                  <a:noFill/>
                </a:ln>
                <a:solidFill>
                  <a:srgbClr val="073762"/>
                </a:solidFill>
                <a:effectLst/>
                <a:uLnTx/>
                <a:uFillTx/>
                <a:latin typeface="Arial"/>
                <a:cs typeface="Arial"/>
              </a:rPr>
              <a:t>deprived</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286511" y="2622804"/>
            <a:ext cx="1816735" cy="297180"/>
          </a:xfrm>
          <a:custGeom>
            <a:avLst/>
            <a:gdLst/>
            <a:ahLst/>
            <a:cxnLst/>
            <a:rect l="l" t="t" r="r" b="b"/>
            <a:pathLst>
              <a:path w="1816735" h="297180">
                <a:moveTo>
                  <a:pt x="1767077" y="0"/>
                </a:moveTo>
                <a:lnTo>
                  <a:pt x="49530" y="0"/>
                </a:lnTo>
                <a:lnTo>
                  <a:pt x="30250" y="3899"/>
                </a:lnTo>
                <a:lnTo>
                  <a:pt x="14506" y="14525"/>
                </a:lnTo>
                <a:lnTo>
                  <a:pt x="3892" y="30271"/>
                </a:lnTo>
                <a:lnTo>
                  <a:pt x="0" y="49529"/>
                </a:lnTo>
                <a:lnTo>
                  <a:pt x="0" y="247650"/>
                </a:lnTo>
                <a:lnTo>
                  <a:pt x="3892" y="266908"/>
                </a:lnTo>
                <a:lnTo>
                  <a:pt x="14506" y="282654"/>
                </a:lnTo>
                <a:lnTo>
                  <a:pt x="30250" y="293280"/>
                </a:lnTo>
                <a:lnTo>
                  <a:pt x="49530" y="297179"/>
                </a:lnTo>
                <a:lnTo>
                  <a:pt x="1767077" y="297179"/>
                </a:lnTo>
                <a:lnTo>
                  <a:pt x="1786336" y="293280"/>
                </a:lnTo>
                <a:lnTo>
                  <a:pt x="1802082" y="282654"/>
                </a:lnTo>
                <a:lnTo>
                  <a:pt x="1812708" y="266908"/>
                </a:lnTo>
                <a:lnTo>
                  <a:pt x="1816608" y="247650"/>
                </a:lnTo>
                <a:lnTo>
                  <a:pt x="1816608" y="49529"/>
                </a:lnTo>
                <a:lnTo>
                  <a:pt x="1812708" y="30271"/>
                </a:lnTo>
                <a:lnTo>
                  <a:pt x="1802082" y="14525"/>
                </a:lnTo>
                <a:lnTo>
                  <a:pt x="1786336" y="3899"/>
                </a:lnTo>
                <a:lnTo>
                  <a:pt x="176707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433222" y="2663698"/>
            <a:ext cx="152273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Historical</a:t>
            </a:r>
            <a:r>
              <a:rPr kumimoji="0" sz="1200" b="0" i="0" u="none" strike="noStrike" kern="0" cap="none" spc="-5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cohort</a:t>
            </a:r>
            <a:r>
              <a:rPr kumimoji="0" sz="1200" b="0" i="0" u="none" strike="noStrike" kern="0" cap="none" spc="-35" normalizeH="0" baseline="0" noProof="0">
                <a:ln>
                  <a:noFill/>
                </a:ln>
                <a:solidFill>
                  <a:srgbClr val="FF9900"/>
                </a:solidFill>
                <a:effectLst/>
                <a:uLnTx/>
                <a:uFillTx/>
                <a:latin typeface="Arial"/>
                <a:cs typeface="Arial"/>
              </a:rPr>
              <a:t> </a:t>
            </a:r>
            <a:r>
              <a:rPr kumimoji="0" sz="1200" b="0" i="0" u="none" strike="noStrike" kern="0" cap="none" spc="-20" normalizeH="0" baseline="0" noProof="0">
                <a:ln>
                  <a:noFill/>
                </a:ln>
                <a:solidFill>
                  <a:srgbClr val="FF9900"/>
                </a:solidFill>
                <a:effectLst/>
                <a:uLnTx/>
                <a:uFillTx/>
                <a:latin typeface="Arial"/>
                <a:cs typeface="Arial"/>
              </a:rPr>
              <a:t>study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3149600" y="843788"/>
            <a:ext cx="144843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Inclusion</a:t>
            </a:r>
            <a:r>
              <a:rPr kumimoji="0" sz="1400" b="1" i="0" u="none" strike="noStrike" kern="0" cap="none" spc="-80"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3032886" y="2910662"/>
            <a:ext cx="1781175"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Deprivation</a:t>
            </a:r>
            <a:r>
              <a:rPr kumimoji="0" sz="1400" b="1" i="0" u="none" strike="noStrike" kern="0" cap="none" spc="-40"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quintiles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p:nvPr/>
        </p:nvSpPr>
        <p:spPr>
          <a:xfrm>
            <a:off x="6150864" y="827532"/>
            <a:ext cx="2308860" cy="297180"/>
          </a:xfrm>
          <a:custGeom>
            <a:avLst/>
            <a:gdLst/>
            <a:ahLst/>
            <a:cxnLst/>
            <a:rect l="l" t="t" r="r" b="b"/>
            <a:pathLst>
              <a:path w="2308859" h="297180">
                <a:moveTo>
                  <a:pt x="2259330" y="0"/>
                </a:moveTo>
                <a:lnTo>
                  <a:pt x="49530" y="0"/>
                </a:lnTo>
                <a:lnTo>
                  <a:pt x="30271" y="3899"/>
                </a:lnTo>
                <a:lnTo>
                  <a:pt x="14525" y="14525"/>
                </a:lnTo>
                <a:lnTo>
                  <a:pt x="3899" y="30271"/>
                </a:lnTo>
                <a:lnTo>
                  <a:pt x="0" y="49529"/>
                </a:lnTo>
                <a:lnTo>
                  <a:pt x="0" y="247650"/>
                </a:lnTo>
                <a:lnTo>
                  <a:pt x="3899" y="266908"/>
                </a:lnTo>
                <a:lnTo>
                  <a:pt x="14525" y="282654"/>
                </a:lnTo>
                <a:lnTo>
                  <a:pt x="30271" y="293280"/>
                </a:lnTo>
                <a:lnTo>
                  <a:pt x="49530" y="297179"/>
                </a:lnTo>
                <a:lnTo>
                  <a:pt x="2259330" y="297179"/>
                </a:lnTo>
                <a:lnTo>
                  <a:pt x="2278588" y="293280"/>
                </a:lnTo>
                <a:lnTo>
                  <a:pt x="2294334" y="282654"/>
                </a:lnTo>
                <a:lnTo>
                  <a:pt x="2304960" y="266908"/>
                </a:lnTo>
                <a:lnTo>
                  <a:pt x="2308860" y="247650"/>
                </a:lnTo>
                <a:lnTo>
                  <a:pt x="2308860" y="49529"/>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6983983" y="867536"/>
            <a:ext cx="64389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Analyses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6398767" y="1294395"/>
            <a:ext cx="1760220" cy="638175"/>
          </a:xfrm>
          <a:prstGeom prst="rect">
            <a:avLst/>
          </a:prstGeom>
        </p:spPr>
        <p:txBody>
          <a:bodyPr vert="horz" wrap="square" lIns="0" tIns="60325" rIns="0" bIns="0" rtlCol="0">
            <a:spAutoFit/>
          </a:bodyPr>
          <a:lstStyle/>
          <a:p>
            <a:pPr marL="147320" marR="0" lvl="0" indent="-134620" defTabSz="914400" eaLnBrk="1" fontAlgn="auto" latinLnBrk="0" hangingPunct="1">
              <a:lnSpc>
                <a:spcPct val="100000"/>
              </a:lnSpc>
              <a:spcBef>
                <a:spcPts val="475"/>
              </a:spcBef>
              <a:spcAft>
                <a:spcPts val="0"/>
              </a:spcAft>
              <a:buClr>
                <a:srgbClr val="FF9900"/>
              </a:buClr>
              <a:buSzTx/>
              <a:buFont typeface="Arial"/>
              <a:buChar char="•"/>
              <a:tabLst>
                <a:tab pos="147320" algn="l"/>
              </a:tabLst>
              <a:defRPr/>
            </a:pPr>
            <a:r>
              <a:rPr kumimoji="0" sz="1200" b="1" i="0" u="none" strike="noStrike" kern="0" cap="none" spc="0" normalizeH="0" baseline="0" noProof="0">
                <a:ln>
                  <a:noFill/>
                </a:ln>
                <a:solidFill>
                  <a:srgbClr val="073762"/>
                </a:solidFill>
                <a:effectLst/>
                <a:uLnTx/>
                <a:uFillTx/>
                <a:latin typeface="Arial"/>
                <a:cs typeface="Arial"/>
              </a:rPr>
              <a:t>Asthma</a:t>
            </a:r>
            <a:r>
              <a:rPr kumimoji="0" sz="1200" b="1" i="0" u="none" strike="noStrike" kern="0" cap="none" spc="-35" normalizeH="0" baseline="0" noProof="0">
                <a:ln>
                  <a:noFill/>
                </a:ln>
                <a:solidFill>
                  <a:srgbClr val="073762"/>
                </a:solidFill>
                <a:effectLst/>
                <a:uLnTx/>
                <a:uFillTx/>
                <a:latin typeface="Arial"/>
                <a:cs typeface="Arial"/>
              </a:rPr>
              <a:t> </a:t>
            </a:r>
            <a:r>
              <a:rPr kumimoji="0" sz="1200" b="1" i="0" u="none" strike="noStrike" kern="0" cap="none" spc="-10" normalizeH="0" baseline="0" noProof="0">
                <a:ln>
                  <a:noFill/>
                </a:ln>
                <a:solidFill>
                  <a:srgbClr val="073762"/>
                </a:solidFill>
                <a:effectLst/>
                <a:uLnTx/>
                <a:uFillTx/>
                <a:latin typeface="Arial"/>
                <a:cs typeface="Arial"/>
              </a:rPr>
              <a:t>presentations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5"/>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Blood</a:t>
            </a:r>
            <a:r>
              <a:rPr kumimoji="0" sz="1000" b="0" i="0" u="none" strike="noStrike" kern="0" cap="none" spc="-3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0"/>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Peak</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20" normalizeH="0" baseline="0" noProof="0">
                <a:ln>
                  <a:noFill/>
                </a:ln>
                <a:solidFill>
                  <a:srgbClr val="073762"/>
                </a:solidFill>
                <a:effectLst/>
                <a:uLnTx/>
                <a:uFillTx/>
                <a:latin typeface="Arial"/>
                <a:cs typeface="Arial"/>
              </a:rPr>
              <a:t>flow</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6398767" y="2049030"/>
            <a:ext cx="1684020" cy="828675"/>
          </a:xfrm>
          <a:prstGeom prst="rect">
            <a:avLst/>
          </a:prstGeom>
        </p:spPr>
        <p:txBody>
          <a:bodyPr vert="horz" wrap="square" lIns="0" tIns="60325" rIns="0" bIns="0" rtlCol="0">
            <a:spAutoFit/>
          </a:bodyPr>
          <a:lstStyle/>
          <a:p>
            <a:pPr marL="147320" marR="0" lvl="0" indent="-134620" defTabSz="914400" eaLnBrk="1" fontAlgn="auto" latinLnBrk="0" hangingPunct="1">
              <a:lnSpc>
                <a:spcPct val="100000"/>
              </a:lnSpc>
              <a:spcBef>
                <a:spcPts val="475"/>
              </a:spcBef>
              <a:spcAft>
                <a:spcPts val="0"/>
              </a:spcAft>
              <a:buClr>
                <a:srgbClr val="FF9900"/>
              </a:buClr>
              <a:buSzTx/>
              <a:buFont typeface="Arial"/>
              <a:buChar char="•"/>
              <a:tabLst>
                <a:tab pos="147320" algn="l"/>
              </a:tabLst>
              <a:defRPr/>
            </a:pPr>
            <a:r>
              <a:rPr kumimoji="0" sz="1200" b="1" i="0" u="none" strike="noStrike" kern="0" cap="none" spc="-10" normalizeH="0" baseline="0" noProof="0">
                <a:ln>
                  <a:noFill/>
                </a:ln>
                <a:solidFill>
                  <a:srgbClr val="073762"/>
                </a:solidFill>
                <a:effectLst/>
                <a:uLnTx/>
                <a:uFillTx/>
                <a:latin typeface="Arial"/>
                <a:cs typeface="Arial"/>
              </a:rPr>
              <a:t>Treatment</a:t>
            </a:r>
            <a:r>
              <a:rPr kumimoji="0" sz="1200" b="1"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10" normalizeH="0" baseline="0" noProof="0">
                <a:ln>
                  <a:noFill/>
                </a:ln>
                <a:solidFill>
                  <a:srgbClr val="073762"/>
                </a:solidFill>
                <a:effectLst/>
                <a:uLnTx/>
                <a:uFillTx/>
                <a:latin typeface="Arial"/>
                <a:cs typeface="Arial"/>
              </a:rPr>
              <a:t>processes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5"/>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Medication</a:t>
            </a:r>
            <a:r>
              <a:rPr kumimoji="0" sz="1000" b="0" i="0" u="none" strike="noStrike" kern="0" cap="none" spc="-6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adherence</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0"/>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Asthma</a:t>
            </a:r>
            <a:r>
              <a:rPr kumimoji="0" sz="1000" b="0" i="0" u="none" strike="noStrike" kern="0" cap="none" spc="-4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reviews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0"/>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Respiratory</a:t>
            </a:r>
            <a:r>
              <a:rPr kumimoji="0" sz="1000" b="0" i="0" u="none" strike="noStrike" kern="0" cap="none" spc="-7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referrals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6398767" y="2994291"/>
            <a:ext cx="1464310" cy="638175"/>
          </a:xfrm>
          <a:prstGeom prst="rect">
            <a:avLst/>
          </a:prstGeom>
        </p:spPr>
        <p:txBody>
          <a:bodyPr vert="horz" wrap="square" lIns="0" tIns="60325" rIns="0" bIns="0" rtlCol="0">
            <a:spAutoFit/>
          </a:bodyPr>
          <a:lstStyle/>
          <a:p>
            <a:pPr marL="147320" marR="0" lvl="0" indent="-134620" defTabSz="914400" eaLnBrk="1" fontAlgn="auto" latinLnBrk="0" hangingPunct="1">
              <a:lnSpc>
                <a:spcPct val="100000"/>
              </a:lnSpc>
              <a:spcBef>
                <a:spcPts val="475"/>
              </a:spcBef>
              <a:spcAft>
                <a:spcPts val="0"/>
              </a:spcAft>
              <a:buClr>
                <a:srgbClr val="FF9900"/>
              </a:buClr>
              <a:buSzTx/>
              <a:buFont typeface="Arial"/>
              <a:buChar char="•"/>
              <a:tabLst>
                <a:tab pos="147320" algn="l"/>
              </a:tabLst>
              <a:defRPr/>
            </a:pPr>
            <a:r>
              <a:rPr kumimoji="0" sz="1200" b="1" i="0" u="none" strike="noStrike" kern="0" cap="none" spc="0" normalizeH="0" baseline="0" noProof="0">
                <a:ln>
                  <a:noFill/>
                </a:ln>
                <a:solidFill>
                  <a:srgbClr val="073762"/>
                </a:solidFill>
                <a:effectLst/>
                <a:uLnTx/>
                <a:uFillTx/>
                <a:latin typeface="Arial"/>
                <a:cs typeface="Arial"/>
              </a:rPr>
              <a:t>Clinical</a:t>
            </a:r>
            <a:r>
              <a:rPr kumimoji="0" sz="1200" b="1" i="0" u="none" strike="noStrike" kern="0" cap="none" spc="-45" normalizeH="0" baseline="0" noProof="0">
                <a:ln>
                  <a:noFill/>
                </a:ln>
                <a:solidFill>
                  <a:srgbClr val="073762"/>
                </a:solidFill>
                <a:effectLst/>
                <a:uLnTx/>
                <a:uFillTx/>
                <a:latin typeface="Arial"/>
                <a:cs typeface="Arial"/>
              </a:rPr>
              <a:t> </a:t>
            </a:r>
            <a:r>
              <a:rPr kumimoji="0" sz="1200" b="1" i="0" u="none" strike="noStrike" kern="0" cap="none" spc="-10" normalizeH="0" baseline="0" noProof="0">
                <a:ln>
                  <a:noFill/>
                </a:ln>
                <a:solidFill>
                  <a:srgbClr val="073762"/>
                </a:solidFill>
                <a:effectLst/>
                <a:uLnTx/>
                <a:uFillTx/>
                <a:latin typeface="Arial"/>
                <a:cs typeface="Arial"/>
              </a:rPr>
              <a:t>outcomes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5"/>
              </a:spcBef>
              <a:spcAft>
                <a:spcPts val="0"/>
              </a:spcAft>
              <a:buClr>
                <a:srgbClr val="FF9900"/>
              </a:buClr>
              <a:buSzTx/>
              <a:buFontTx/>
              <a:buChar char="–"/>
              <a:tabLst>
                <a:tab pos="280670" algn="l"/>
              </a:tabLst>
              <a:defRPr/>
            </a:pPr>
            <a:r>
              <a:rPr kumimoji="0" sz="1000" b="0" i="0" u="none" strike="noStrike" kern="0" cap="none" spc="0" normalizeH="0" baseline="0" noProof="0">
                <a:ln>
                  <a:noFill/>
                </a:ln>
                <a:solidFill>
                  <a:srgbClr val="073762"/>
                </a:solidFill>
                <a:effectLst/>
                <a:uLnTx/>
                <a:uFillTx/>
                <a:latin typeface="Arial"/>
                <a:cs typeface="Arial"/>
              </a:rPr>
              <a:t>Asthma</a:t>
            </a:r>
            <a:r>
              <a:rPr kumimoji="0" sz="1000" b="0" i="0" u="none" strike="noStrike" kern="0" cap="none" spc="-4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control</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0"/>
              </a:spcBef>
              <a:spcAft>
                <a:spcPts val="0"/>
              </a:spcAft>
              <a:buClr>
                <a:srgbClr val="FF9900"/>
              </a:buClr>
              <a:buSzTx/>
              <a:buFontTx/>
              <a:buChar char="–"/>
              <a:tabLst>
                <a:tab pos="280670" algn="l"/>
              </a:tabLst>
              <a:defRPr/>
            </a:pPr>
            <a:r>
              <a:rPr kumimoji="0" sz="1000" b="0" i="0" u="none" strike="noStrike" kern="0" cap="none" spc="-10" normalizeH="0" baseline="0" noProof="0">
                <a:ln>
                  <a:noFill/>
                </a:ln>
                <a:solidFill>
                  <a:srgbClr val="073762"/>
                </a:solidFill>
                <a:effectLst/>
                <a:uLnTx/>
                <a:uFillTx/>
                <a:latin typeface="Arial"/>
                <a:cs typeface="Arial"/>
              </a:rPr>
              <a:t>Exacerbations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6398767" y="3748645"/>
            <a:ext cx="1928495" cy="905510"/>
          </a:xfrm>
          <a:prstGeom prst="rect">
            <a:avLst/>
          </a:prstGeom>
        </p:spPr>
        <p:txBody>
          <a:bodyPr vert="horz" wrap="square" lIns="0" tIns="60325" rIns="0" bIns="0" rtlCol="0">
            <a:spAutoFit/>
          </a:bodyPr>
          <a:lstStyle/>
          <a:p>
            <a:pPr marL="147320" marR="0" lvl="0" indent="-134620" defTabSz="914400" eaLnBrk="1" fontAlgn="auto" latinLnBrk="0" hangingPunct="1">
              <a:lnSpc>
                <a:spcPct val="100000"/>
              </a:lnSpc>
              <a:spcBef>
                <a:spcPts val="475"/>
              </a:spcBef>
              <a:spcAft>
                <a:spcPts val="0"/>
              </a:spcAft>
              <a:buClr>
                <a:srgbClr val="FF9900"/>
              </a:buClr>
              <a:buSzTx/>
              <a:buFont typeface="Arial"/>
              <a:buChar char="•"/>
              <a:tabLst>
                <a:tab pos="147320" algn="l"/>
              </a:tabLst>
              <a:defRPr/>
            </a:pPr>
            <a:r>
              <a:rPr kumimoji="0" sz="1200" b="1" i="0" u="none" strike="noStrike" kern="0" cap="none" spc="0" normalizeH="0" baseline="0" noProof="0">
                <a:ln>
                  <a:noFill/>
                </a:ln>
                <a:solidFill>
                  <a:srgbClr val="6C6C6C"/>
                </a:solidFill>
                <a:effectLst/>
                <a:uLnTx/>
                <a:uFillTx/>
                <a:latin typeface="Arial"/>
                <a:cs typeface="Arial"/>
              </a:rPr>
              <a:t>Sensitivity</a:t>
            </a:r>
            <a:r>
              <a:rPr kumimoji="0" sz="1200" b="1" i="0" u="none" strike="noStrike" kern="0" cap="none" spc="-70" normalizeH="0" baseline="0" noProof="0">
                <a:ln>
                  <a:noFill/>
                </a:ln>
                <a:solidFill>
                  <a:srgbClr val="6C6C6C"/>
                </a:solidFill>
                <a:effectLst/>
                <a:uLnTx/>
                <a:uFillTx/>
                <a:latin typeface="Arial"/>
                <a:cs typeface="Arial"/>
              </a:rPr>
              <a:t> </a:t>
            </a:r>
            <a:r>
              <a:rPr kumimoji="0" sz="1200" b="1" i="0" u="none" strike="noStrike" kern="0" cap="none" spc="-10" normalizeH="0" baseline="0" noProof="0">
                <a:ln>
                  <a:noFill/>
                </a:ln>
                <a:solidFill>
                  <a:srgbClr val="6C6C6C"/>
                </a:solidFill>
                <a:effectLst/>
                <a:uLnTx/>
                <a:uFillTx/>
                <a:latin typeface="Arial"/>
                <a:cs typeface="Arial"/>
              </a:rPr>
              <a:t>analyses: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5080" lvl="0" indent="-135890" defTabSz="914400" eaLnBrk="1" fontAlgn="auto" latinLnBrk="0" hangingPunct="1">
              <a:lnSpc>
                <a:spcPct val="100000"/>
              </a:lnSpc>
              <a:spcBef>
                <a:spcPts val="305"/>
              </a:spcBef>
              <a:spcAft>
                <a:spcPts val="0"/>
              </a:spcAft>
              <a:buClrTx/>
              <a:buSzTx/>
              <a:buFontTx/>
              <a:buNone/>
              <a:tabLst/>
              <a:defRPr/>
            </a:pPr>
            <a:r>
              <a:rPr kumimoji="0" sz="1000" b="0" i="0" u="none" strike="noStrike" kern="0" cap="none" spc="0" normalizeH="0" baseline="0" noProof="0">
                <a:ln>
                  <a:noFill/>
                </a:ln>
                <a:solidFill>
                  <a:srgbClr val="FF9900"/>
                </a:solidFill>
                <a:effectLst/>
                <a:uLnTx/>
                <a:uFillTx/>
                <a:latin typeface="Arial"/>
                <a:cs typeface="Arial"/>
              </a:rPr>
              <a:t>–</a:t>
            </a:r>
            <a:r>
              <a:rPr kumimoji="0" sz="1000" b="0" i="0" u="none" strike="noStrike" kern="0" cap="none" spc="225" normalizeH="0" baseline="0" noProof="0">
                <a:ln>
                  <a:noFill/>
                </a:ln>
                <a:solidFill>
                  <a:srgbClr val="FF9900"/>
                </a:solidFill>
                <a:effectLst/>
                <a:uLnTx/>
                <a:uFillTx/>
                <a:latin typeface="Arial"/>
                <a:cs typeface="Arial"/>
              </a:rPr>
              <a:t> </a:t>
            </a:r>
            <a:r>
              <a:rPr kumimoji="0" sz="1000" b="0" i="0" u="none" strike="noStrike" kern="0" cap="none" spc="0" normalizeH="0" baseline="0" noProof="0">
                <a:ln>
                  <a:noFill/>
                </a:ln>
                <a:solidFill>
                  <a:srgbClr val="6C6C6C"/>
                </a:solidFill>
                <a:effectLst/>
                <a:uLnTx/>
                <a:uFillTx/>
                <a:latin typeface="Arial"/>
                <a:cs typeface="Arial"/>
              </a:rPr>
              <a:t>Impact</a:t>
            </a:r>
            <a:r>
              <a:rPr kumimoji="0" sz="1000" b="0" i="0" u="none" strike="noStrike" kern="0" cap="none" spc="-30" normalizeH="0" baseline="0" noProof="0">
                <a:ln>
                  <a:noFill/>
                </a:ln>
                <a:solidFill>
                  <a:srgbClr val="6C6C6C"/>
                </a:solidFill>
                <a:effectLst/>
                <a:uLnTx/>
                <a:uFillTx/>
                <a:latin typeface="Arial"/>
                <a:cs typeface="Arial"/>
              </a:rPr>
              <a:t> </a:t>
            </a:r>
            <a:r>
              <a:rPr kumimoji="0" sz="1000" b="0" i="0" u="none" strike="noStrike" kern="0" cap="none" spc="0" normalizeH="0" baseline="0" noProof="0">
                <a:ln>
                  <a:noFill/>
                </a:ln>
                <a:solidFill>
                  <a:srgbClr val="6C6C6C"/>
                </a:solidFill>
                <a:effectLst/>
                <a:uLnTx/>
                <a:uFillTx/>
                <a:latin typeface="Arial"/>
                <a:cs typeface="Arial"/>
              </a:rPr>
              <a:t>of</a:t>
            </a:r>
            <a:r>
              <a:rPr kumimoji="0" sz="1000" b="0" i="0" u="none" strike="noStrike" kern="0" cap="none" spc="-10" normalizeH="0" baseline="0" noProof="0">
                <a:ln>
                  <a:noFill/>
                </a:ln>
                <a:solidFill>
                  <a:srgbClr val="6C6C6C"/>
                </a:solidFill>
                <a:effectLst/>
                <a:uLnTx/>
                <a:uFillTx/>
                <a:latin typeface="Arial"/>
                <a:cs typeface="Arial"/>
              </a:rPr>
              <a:t> demographic </a:t>
            </a:r>
            <a:r>
              <a:rPr kumimoji="0" sz="1000" b="0" i="0" u="none" strike="noStrike" kern="0" cap="none" spc="0" normalizeH="0" baseline="0" noProof="0">
                <a:ln>
                  <a:noFill/>
                </a:ln>
                <a:solidFill>
                  <a:srgbClr val="6C6C6C"/>
                </a:solidFill>
                <a:effectLst/>
                <a:uLnTx/>
                <a:uFillTx/>
                <a:latin typeface="Arial"/>
                <a:cs typeface="Arial"/>
              </a:rPr>
              <a:t>factors</a:t>
            </a:r>
            <a:r>
              <a:rPr kumimoji="0" sz="1000" b="0" i="0" u="none" strike="noStrike" kern="0" cap="none" spc="-45" normalizeH="0" baseline="0" noProof="0">
                <a:ln>
                  <a:noFill/>
                </a:ln>
                <a:solidFill>
                  <a:srgbClr val="6C6C6C"/>
                </a:solidFill>
                <a:effectLst/>
                <a:uLnTx/>
                <a:uFillTx/>
                <a:latin typeface="Arial"/>
                <a:cs typeface="Arial"/>
              </a:rPr>
              <a:t> </a:t>
            </a:r>
            <a:r>
              <a:rPr kumimoji="0" sz="1000" b="0" i="0" u="none" strike="noStrike" kern="0" cap="none" spc="0" normalizeH="0" baseline="0" noProof="0">
                <a:ln>
                  <a:noFill/>
                </a:ln>
                <a:solidFill>
                  <a:srgbClr val="6C6C6C"/>
                </a:solidFill>
                <a:effectLst/>
                <a:uLnTx/>
                <a:uFillTx/>
                <a:latin typeface="Arial"/>
                <a:cs typeface="Arial"/>
              </a:rPr>
              <a:t>and</a:t>
            </a:r>
            <a:r>
              <a:rPr kumimoji="0" sz="1000" b="0" i="0" u="none" strike="noStrike" kern="0" cap="none" spc="-45" normalizeH="0" baseline="0" noProof="0">
                <a:ln>
                  <a:noFill/>
                </a:ln>
                <a:solidFill>
                  <a:srgbClr val="6C6C6C"/>
                </a:solidFill>
                <a:effectLst/>
                <a:uLnTx/>
                <a:uFillTx/>
                <a:latin typeface="Arial"/>
                <a:cs typeface="Arial"/>
              </a:rPr>
              <a:t> </a:t>
            </a:r>
            <a:r>
              <a:rPr kumimoji="0" sz="1000" b="0" i="0" u="none" strike="noStrike" kern="0" cap="none" spc="0" normalizeH="0" baseline="0" noProof="0">
                <a:ln>
                  <a:noFill/>
                </a:ln>
                <a:solidFill>
                  <a:srgbClr val="6C6C6C"/>
                </a:solidFill>
                <a:effectLst/>
                <a:uLnTx/>
                <a:uFillTx/>
                <a:latin typeface="Arial"/>
                <a:cs typeface="Arial"/>
              </a:rPr>
              <a:t>asthma</a:t>
            </a:r>
            <a:r>
              <a:rPr kumimoji="0" sz="1000" b="0" i="0" u="none" strike="noStrike" kern="0" cap="none" spc="-50" normalizeH="0" baseline="0" noProof="0">
                <a:ln>
                  <a:noFill/>
                </a:ln>
                <a:solidFill>
                  <a:srgbClr val="6C6C6C"/>
                </a:solidFill>
                <a:effectLst/>
                <a:uLnTx/>
                <a:uFillTx/>
                <a:latin typeface="Arial"/>
                <a:cs typeface="Arial"/>
              </a:rPr>
              <a:t> </a:t>
            </a:r>
            <a:r>
              <a:rPr kumimoji="0" sz="1000" b="0" i="0" u="none" strike="noStrike" kern="0" cap="none" spc="-10" normalizeH="0" baseline="0" noProof="0">
                <a:ln>
                  <a:noFill/>
                </a:ln>
                <a:solidFill>
                  <a:srgbClr val="6C6C6C"/>
                </a:solidFill>
                <a:effectLst/>
                <a:uLnTx/>
                <a:uFillTx/>
                <a:latin typeface="Arial"/>
                <a:cs typeface="Arial"/>
              </a:rPr>
              <a:t>severity </a:t>
            </a:r>
            <a:r>
              <a:rPr kumimoji="0" sz="1000" b="0" i="0" u="none" strike="noStrike" kern="0" cap="none" spc="0" normalizeH="0" baseline="0" noProof="0">
                <a:ln>
                  <a:noFill/>
                </a:ln>
                <a:solidFill>
                  <a:srgbClr val="6C6C6C"/>
                </a:solidFill>
                <a:effectLst/>
                <a:uLnTx/>
                <a:uFillTx/>
                <a:latin typeface="Arial"/>
                <a:cs typeface="Arial"/>
              </a:rPr>
              <a:t>(≥2</a:t>
            </a:r>
            <a:r>
              <a:rPr kumimoji="0" sz="1000" b="0" i="0" u="none" strike="noStrike" kern="0" cap="none" spc="15" normalizeH="0" baseline="0" noProof="0">
                <a:ln>
                  <a:noFill/>
                </a:ln>
                <a:solidFill>
                  <a:srgbClr val="6C6C6C"/>
                </a:solidFill>
                <a:effectLst/>
                <a:uLnTx/>
                <a:uFillTx/>
                <a:latin typeface="Arial"/>
                <a:cs typeface="Arial"/>
              </a:rPr>
              <a:t> </a:t>
            </a:r>
            <a:r>
              <a:rPr kumimoji="0" sz="1000" b="0" i="0" u="none" strike="noStrike" kern="0" cap="none" spc="-10" normalizeH="0" baseline="0" noProof="0">
                <a:ln>
                  <a:noFill/>
                </a:ln>
                <a:solidFill>
                  <a:srgbClr val="6C6C6C"/>
                </a:solidFill>
                <a:effectLst/>
                <a:uLnTx/>
                <a:uFillTx/>
                <a:latin typeface="Arial"/>
                <a:cs typeface="Arial"/>
              </a:rPr>
              <a:t>exacerbations)</a:t>
            </a:r>
            <a:r>
              <a:rPr kumimoji="0" sz="1000" b="0" i="0" u="none" strike="noStrike" kern="0" cap="none" spc="-5" normalizeH="0" baseline="0" noProof="0">
                <a:ln>
                  <a:noFill/>
                </a:ln>
                <a:solidFill>
                  <a:srgbClr val="6C6C6C"/>
                </a:solidFill>
                <a:effectLst/>
                <a:uLnTx/>
                <a:uFillTx/>
                <a:latin typeface="Arial"/>
                <a:cs typeface="Arial"/>
              </a:rPr>
              <a:t> </a:t>
            </a:r>
            <a:r>
              <a:rPr kumimoji="0" sz="1000" b="0" i="0" u="none" strike="noStrike" kern="0" cap="none" spc="0" normalizeH="0" baseline="0" noProof="0">
                <a:ln>
                  <a:noFill/>
                </a:ln>
                <a:solidFill>
                  <a:srgbClr val="6C6C6C"/>
                </a:solidFill>
                <a:effectLst/>
                <a:uLnTx/>
                <a:uFillTx/>
                <a:latin typeface="Arial"/>
                <a:cs typeface="Arial"/>
              </a:rPr>
              <a:t>on</a:t>
            </a:r>
            <a:r>
              <a:rPr kumimoji="0" sz="1000" b="0" i="0" u="none" strike="noStrike" kern="0" cap="none" spc="15" normalizeH="0" baseline="0" noProof="0">
                <a:ln>
                  <a:noFill/>
                </a:ln>
                <a:solidFill>
                  <a:srgbClr val="6C6C6C"/>
                </a:solidFill>
                <a:effectLst/>
                <a:uLnTx/>
                <a:uFillTx/>
                <a:latin typeface="Arial"/>
                <a:cs typeface="Arial"/>
              </a:rPr>
              <a:t> </a:t>
            </a:r>
            <a:r>
              <a:rPr kumimoji="0" sz="1000" b="0" i="0" u="none" strike="noStrike" kern="0" cap="none" spc="-10" normalizeH="0" baseline="0" noProof="0">
                <a:ln>
                  <a:noFill/>
                </a:ln>
                <a:solidFill>
                  <a:srgbClr val="6C6C6C"/>
                </a:solidFill>
                <a:effectLst/>
                <a:uLnTx/>
                <a:uFillTx/>
                <a:latin typeface="Arial"/>
                <a:cs typeface="Arial"/>
              </a:rPr>
              <a:t>clinical outcomes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5417058" y="2841370"/>
            <a:ext cx="810895" cy="85725"/>
          </a:xfrm>
          <a:custGeom>
            <a:avLst/>
            <a:gdLst/>
            <a:ahLst/>
            <a:cxnLst/>
            <a:rect l="l" t="t" r="r" b="b"/>
            <a:pathLst>
              <a:path w="810895" h="85725">
                <a:moveTo>
                  <a:pt x="724662" y="0"/>
                </a:moveTo>
                <a:lnTo>
                  <a:pt x="724662" y="85725"/>
                </a:lnTo>
                <a:lnTo>
                  <a:pt x="781727" y="57150"/>
                </a:lnTo>
                <a:lnTo>
                  <a:pt x="738886" y="57150"/>
                </a:lnTo>
                <a:lnTo>
                  <a:pt x="738886" y="28575"/>
                </a:lnTo>
                <a:lnTo>
                  <a:pt x="781896" y="28575"/>
                </a:lnTo>
                <a:lnTo>
                  <a:pt x="724662" y="0"/>
                </a:lnTo>
                <a:close/>
              </a:path>
              <a:path w="810895" h="85725">
                <a:moveTo>
                  <a:pt x="724662" y="28575"/>
                </a:moveTo>
                <a:lnTo>
                  <a:pt x="0" y="28575"/>
                </a:lnTo>
                <a:lnTo>
                  <a:pt x="0" y="57150"/>
                </a:lnTo>
                <a:lnTo>
                  <a:pt x="724662" y="57150"/>
                </a:lnTo>
                <a:lnTo>
                  <a:pt x="724662" y="28575"/>
                </a:lnTo>
                <a:close/>
              </a:path>
              <a:path w="810895" h="85725">
                <a:moveTo>
                  <a:pt x="781896" y="28575"/>
                </a:moveTo>
                <a:lnTo>
                  <a:pt x="738886" y="28575"/>
                </a:lnTo>
                <a:lnTo>
                  <a:pt x="738886" y="57150"/>
                </a:lnTo>
                <a:lnTo>
                  <a:pt x="781727" y="57150"/>
                </a:lnTo>
                <a:lnTo>
                  <a:pt x="810387" y="42799"/>
                </a:lnTo>
                <a:lnTo>
                  <a:pt x="781896" y="28575"/>
                </a:lnTo>
                <a:close/>
              </a:path>
            </a:pathLst>
          </a:custGeom>
          <a:solidFill>
            <a:srgbClr val="0436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2" cstate="print"/>
          <a:stretch>
            <a:fillRect/>
          </a:stretch>
        </p:blipFill>
        <p:spPr>
          <a:xfrm>
            <a:off x="381351" y="2189050"/>
            <a:ext cx="1626928" cy="348175"/>
          </a:xfrm>
          <a:prstGeom prst="rect">
            <a:avLst/>
          </a:prstGeom>
        </p:spPr>
      </p:pic>
      <p:pic>
        <p:nvPicPr>
          <p:cNvPr id="21" name="object 21"/>
          <p:cNvPicPr/>
          <p:nvPr/>
        </p:nvPicPr>
        <p:blipFill>
          <a:blip r:embed="rId3" cstate="print"/>
          <a:stretch>
            <a:fillRect/>
          </a:stretch>
        </p:blipFill>
        <p:spPr>
          <a:xfrm>
            <a:off x="3944620" y="4059173"/>
            <a:ext cx="85725" cy="174244"/>
          </a:xfrm>
          <a:prstGeom prst="rect">
            <a:avLst/>
          </a:prstGeom>
        </p:spPr>
      </p:pic>
      <p:sp>
        <p:nvSpPr>
          <p:cNvPr id="22" name="object 22"/>
          <p:cNvSpPr txBox="1"/>
          <p:nvPr/>
        </p:nvSpPr>
        <p:spPr>
          <a:xfrm>
            <a:off x="42468" y="4890008"/>
            <a:ext cx="7931784"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*Indices 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Multiple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Deprivation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scores reflect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relative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deprivation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 the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areas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where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general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practices </a:t>
            </a:r>
            <a:r>
              <a:rPr kumimoji="0" sz="600" b="0" i="0" u="none" strike="noStrike" kern="0" cap="none" spc="0" normalizeH="0" baseline="0" noProof="0">
                <a:ln>
                  <a:noFill/>
                </a:ln>
                <a:solidFill>
                  <a:sysClr val="windowText" lastClr="000000"/>
                </a:solidFill>
                <a:effectLst/>
                <a:uLnTx/>
                <a:uFillTx/>
                <a:latin typeface="Arial"/>
                <a:cs typeface="Arial"/>
              </a:rPr>
              <a:t>are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located</a:t>
            </a:r>
            <a:r>
              <a:rPr kumimoji="0" sz="600" b="0" i="0" u="none" strike="noStrike" kern="0" cap="none" spc="-114"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take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weighted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average 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income,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employment,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health,</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education,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housing,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crime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living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environment</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78739" y="4998115"/>
            <a:ext cx="18707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5353303" y="2615945"/>
            <a:ext cx="90678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1" i="0" u="none" strike="noStrike" kern="0" cap="none" spc="-10" normalizeH="0" baseline="0" noProof="0">
                <a:ln>
                  <a:noFill/>
                </a:ln>
                <a:solidFill>
                  <a:srgbClr val="001F5F"/>
                </a:solidFill>
                <a:effectLst/>
                <a:uLnTx/>
                <a:uFillTx/>
                <a:latin typeface="Arial"/>
                <a:cs typeface="Arial"/>
              </a:rPr>
              <a:t>1-</a:t>
            </a:r>
            <a:r>
              <a:rPr kumimoji="0" sz="900" b="1" i="0" u="none" strike="noStrike" kern="0" cap="none" spc="0" normalizeH="0" baseline="0" noProof="0">
                <a:ln>
                  <a:noFill/>
                </a:ln>
                <a:solidFill>
                  <a:srgbClr val="001F5F"/>
                </a:solidFill>
                <a:effectLst/>
                <a:uLnTx/>
                <a:uFillTx/>
                <a:latin typeface="Arial"/>
                <a:cs typeface="Arial"/>
              </a:rPr>
              <a:t>year</a:t>
            </a:r>
            <a:r>
              <a:rPr kumimoji="0" sz="900" b="1" i="0" u="none" strike="noStrike" kern="0" cap="none" spc="75" normalizeH="0" baseline="0" noProof="0">
                <a:ln>
                  <a:noFill/>
                </a:ln>
                <a:solidFill>
                  <a:srgbClr val="001F5F"/>
                </a:solidFill>
                <a:effectLst/>
                <a:uLnTx/>
                <a:uFillTx/>
                <a:latin typeface="Arial"/>
                <a:cs typeface="Arial"/>
              </a:rPr>
              <a:t> </a:t>
            </a:r>
            <a:r>
              <a:rPr kumimoji="0" sz="900" b="1" i="0" u="none" strike="noStrike" kern="0" cap="none" spc="-10" normalizeH="0" baseline="0" noProof="0">
                <a:ln>
                  <a:noFill/>
                </a:ln>
                <a:solidFill>
                  <a:srgbClr val="001F5F"/>
                </a:solidFill>
                <a:effectLst/>
                <a:uLnTx/>
                <a:uFillTx/>
                <a:latin typeface="Arial"/>
                <a:cs typeface="Arial"/>
              </a:rPr>
              <a:t>follow-</a:t>
            </a:r>
            <a:r>
              <a:rPr kumimoji="0" sz="900" b="1" i="0" u="none" strike="noStrike" kern="0" cap="none" spc="-25" normalizeH="0" baseline="0" noProof="0">
                <a:ln>
                  <a:noFill/>
                </a:ln>
                <a:solidFill>
                  <a:srgbClr val="001F5F"/>
                </a:solidFill>
                <a:effectLst/>
                <a:uLnTx/>
                <a:uFillTx/>
                <a:latin typeface="Arial"/>
                <a:cs typeface="Arial"/>
              </a:rPr>
              <a:t>up</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25" name="Graphic 24" descr="Beginning with solid fill">
            <a:hlinkClick r:id="rId4" action="ppaction://hlinksldjump"/>
            <a:extLst>
              <a:ext uri="{FF2B5EF4-FFF2-40B4-BE49-F238E27FC236}">
                <a16:creationId xmlns:a16="http://schemas.microsoft.com/office/drawing/2014/main" id="{054AE6B4-74D9-8906-ECE4-ACF61E2F66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2862" y="21707"/>
            <a:ext cx="7167880" cy="513968"/>
          </a:xfrm>
          <a:prstGeom prst="rect">
            <a:avLst/>
          </a:prstGeom>
        </p:spPr>
        <p:txBody>
          <a:bodyPr vert="horz" wrap="square" lIns="0" tIns="169671" rIns="0" bIns="0" rtlCol="0">
            <a:spAutoFit/>
          </a:bodyPr>
          <a:lstStyle/>
          <a:p>
            <a:pPr marL="41910">
              <a:lnSpc>
                <a:spcPct val="100000"/>
              </a:lnSpc>
              <a:spcBef>
                <a:spcPts val="95"/>
              </a:spcBef>
            </a:pPr>
            <a:r>
              <a:rPr spc="-10"/>
              <a:t>Socioeconomic</a:t>
            </a:r>
            <a:r>
              <a:rPr spc="-20"/>
              <a:t> </a:t>
            </a:r>
            <a:r>
              <a:t>disparities</a:t>
            </a:r>
            <a:r>
              <a:rPr spc="-10"/>
              <a:t> </a:t>
            </a:r>
            <a:r>
              <a:t>in</a:t>
            </a:r>
            <a:r>
              <a:rPr spc="-35"/>
              <a:t> </a:t>
            </a:r>
            <a:r>
              <a:t>a</a:t>
            </a:r>
            <a:r>
              <a:rPr spc="-35"/>
              <a:t> </a:t>
            </a:r>
            <a:r>
              <a:t>UK</a:t>
            </a:r>
            <a:r>
              <a:rPr spc="-45"/>
              <a:t> </a:t>
            </a:r>
            <a:r>
              <a:t>primary</a:t>
            </a:r>
            <a:r>
              <a:rPr spc="-25"/>
              <a:t> </a:t>
            </a:r>
            <a:r>
              <a:t>care</a:t>
            </a:r>
            <a:r>
              <a:rPr spc="-35"/>
              <a:t> </a:t>
            </a:r>
            <a:r>
              <a:t>asthma</a:t>
            </a:r>
            <a:r>
              <a:rPr spc="-30"/>
              <a:t> </a:t>
            </a:r>
            <a:r>
              <a:rPr spc="-10"/>
              <a:t>cohort</a:t>
            </a:r>
          </a:p>
        </p:txBody>
      </p:sp>
      <p:grpSp>
        <p:nvGrpSpPr>
          <p:cNvPr id="3" name="object 3"/>
          <p:cNvGrpSpPr/>
          <p:nvPr/>
        </p:nvGrpSpPr>
        <p:grpSpPr>
          <a:xfrm>
            <a:off x="3076846" y="1114552"/>
            <a:ext cx="2480310" cy="2468245"/>
            <a:chOff x="3076846" y="1114552"/>
            <a:chExt cx="2480310" cy="2468245"/>
          </a:xfrm>
        </p:grpSpPr>
        <p:sp>
          <p:nvSpPr>
            <p:cNvPr id="4" name="object 4"/>
            <p:cNvSpPr/>
            <p:nvPr/>
          </p:nvSpPr>
          <p:spPr>
            <a:xfrm>
              <a:off x="4322952" y="1124077"/>
              <a:ext cx="1205865" cy="1224915"/>
            </a:xfrm>
            <a:custGeom>
              <a:avLst/>
              <a:gdLst/>
              <a:ahLst/>
              <a:cxnLst/>
              <a:rect l="l" t="t" r="r" b="b"/>
              <a:pathLst>
                <a:path w="1205864" h="1224914">
                  <a:moveTo>
                    <a:pt x="0" y="0"/>
                  </a:moveTo>
                  <a:lnTo>
                    <a:pt x="0" y="1224407"/>
                  </a:lnTo>
                  <a:lnTo>
                    <a:pt x="1205611" y="1010031"/>
                  </a:lnTo>
                  <a:lnTo>
                    <a:pt x="1196024" y="961709"/>
                  </a:lnTo>
                  <a:lnTo>
                    <a:pt x="1184608" y="914157"/>
                  </a:lnTo>
                  <a:lnTo>
                    <a:pt x="1171402" y="867408"/>
                  </a:lnTo>
                  <a:lnTo>
                    <a:pt x="1156447" y="821496"/>
                  </a:lnTo>
                  <a:lnTo>
                    <a:pt x="1139785" y="776456"/>
                  </a:lnTo>
                  <a:lnTo>
                    <a:pt x="1121457" y="732322"/>
                  </a:lnTo>
                  <a:lnTo>
                    <a:pt x="1101502" y="689129"/>
                  </a:lnTo>
                  <a:lnTo>
                    <a:pt x="1079964" y="646910"/>
                  </a:lnTo>
                  <a:lnTo>
                    <a:pt x="1056882" y="605700"/>
                  </a:lnTo>
                  <a:lnTo>
                    <a:pt x="1032297" y="565534"/>
                  </a:lnTo>
                  <a:lnTo>
                    <a:pt x="1006251" y="526446"/>
                  </a:lnTo>
                  <a:lnTo>
                    <a:pt x="978784" y="488470"/>
                  </a:lnTo>
                  <a:lnTo>
                    <a:pt x="949937" y="451640"/>
                  </a:lnTo>
                  <a:lnTo>
                    <a:pt x="919752" y="415991"/>
                  </a:lnTo>
                  <a:lnTo>
                    <a:pt x="888270" y="381558"/>
                  </a:lnTo>
                  <a:lnTo>
                    <a:pt x="855531" y="348374"/>
                  </a:lnTo>
                  <a:lnTo>
                    <a:pt x="821576" y="316474"/>
                  </a:lnTo>
                  <a:lnTo>
                    <a:pt x="786447" y="285892"/>
                  </a:lnTo>
                  <a:lnTo>
                    <a:pt x="750184" y="256663"/>
                  </a:lnTo>
                  <a:lnTo>
                    <a:pt x="712829" y="228821"/>
                  </a:lnTo>
                  <a:lnTo>
                    <a:pt x="674422" y="202400"/>
                  </a:lnTo>
                  <a:lnTo>
                    <a:pt x="635004" y="177435"/>
                  </a:lnTo>
                  <a:lnTo>
                    <a:pt x="594617" y="153960"/>
                  </a:lnTo>
                  <a:lnTo>
                    <a:pt x="553301" y="132009"/>
                  </a:lnTo>
                  <a:lnTo>
                    <a:pt x="511097" y="111617"/>
                  </a:lnTo>
                  <a:lnTo>
                    <a:pt x="468047" y="92818"/>
                  </a:lnTo>
                  <a:lnTo>
                    <a:pt x="424191" y="75646"/>
                  </a:lnTo>
                  <a:lnTo>
                    <a:pt x="379571" y="60136"/>
                  </a:lnTo>
                  <a:lnTo>
                    <a:pt x="334227" y="46322"/>
                  </a:lnTo>
                  <a:lnTo>
                    <a:pt x="288200" y="34238"/>
                  </a:lnTo>
                  <a:lnTo>
                    <a:pt x="241532" y="23920"/>
                  </a:lnTo>
                  <a:lnTo>
                    <a:pt x="194263" y="15400"/>
                  </a:lnTo>
                  <a:lnTo>
                    <a:pt x="146434" y="8714"/>
                  </a:lnTo>
                  <a:lnTo>
                    <a:pt x="98086" y="3895"/>
                  </a:lnTo>
                  <a:lnTo>
                    <a:pt x="49261" y="979"/>
                  </a:lnTo>
                  <a:lnTo>
                    <a:pt x="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4322952" y="2134108"/>
              <a:ext cx="1224915" cy="1335405"/>
            </a:xfrm>
            <a:custGeom>
              <a:avLst/>
              <a:gdLst/>
              <a:ahLst/>
              <a:cxnLst/>
              <a:rect l="l" t="t" r="r" b="b"/>
              <a:pathLst>
                <a:path w="1224914" h="1335404">
                  <a:moveTo>
                    <a:pt x="1205611" y="0"/>
                  </a:moveTo>
                  <a:lnTo>
                    <a:pt x="0" y="214375"/>
                  </a:lnTo>
                  <a:lnTo>
                    <a:pt x="493395" y="1334897"/>
                  </a:lnTo>
                  <a:lnTo>
                    <a:pt x="537140" y="1314614"/>
                  </a:lnTo>
                  <a:lnTo>
                    <a:pt x="579771" y="1292790"/>
                  </a:lnTo>
                  <a:lnTo>
                    <a:pt x="621265" y="1269468"/>
                  </a:lnTo>
                  <a:lnTo>
                    <a:pt x="661597" y="1244693"/>
                  </a:lnTo>
                  <a:lnTo>
                    <a:pt x="700744" y="1218511"/>
                  </a:lnTo>
                  <a:lnTo>
                    <a:pt x="738682" y="1190965"/>
                  </a:lnTo>
                  <a:lnTo>
                    <a:pt x="775387" y="1162100"/>
                  </a:lnTo>
                  <a:lnTo>
                    <a:pt x="810835" y="1131962"/>
                  </a:lnTo>
                  <a:lnTo>
                    <a:pt x="845003" y="1100594"/>
                  </a:lnTo>
                  <a:lnTo>
                    <a:pt x="877865" y="1068042"/>
                  </a:lnTo>
                  <a:lnTo>
                    <a:pt x="909399" y="1034350"/>
                  </a:lnTo>
                  <a:lnTo>
                    <a:pt x="939581" y="999562"/>
                  </a:lnTo>
                  <a:lnTo>
                    <a:pt x="968387" y="963725"/>
                  </a:lnTo>
                  <a:lnTo>
                    <a:pt x="995792" y="926881"/>
                  </a:lnTo>
                  <a:lnTo>
                    <a:pt x="1021774" y="889077"/>
                  </a:lnTo>
                  <a:lnTo>
                    <a:pt x="1046307" y="850356"/>
                  </a:lnTo>
                  <a:lnTo>
                    <a:pt x="1069369" y="810763"/>
                  </a:lnTo>
                  <a:lnTo>
                    <a:pt x="1090936" y="770344"/>
                  </a:lnTo>
                  <a:lnTo>
                    <a:pt x="1110982" y="729142"/>
                  </a:lnTo>
                  <a:lnTo>
                    <a:pt x="1129486" y="687202"/>
                  </a:lnTo>
                  <a:lnTo>
                    <a:pt x="1146422" y="644570"/>
                  </a:lnTo>
                  <a:lnTo>
                    <a:pt x="1161768" y="601290"/>
                  </a:lnTo>
                  <a:lnTo>
                    <a:pt x="1175498" y="557406"/>
                  </a:lnTo>
                  <a:lnTo>
                    <a:pt x="1187590" y="512963"/>
                  </a:lnTo>
                  <a:lnTo>
                    <a:pt x="1198019" y="468007"/>
                  </a:lnTo>
                  <a:lnTo>
                    <a:pt x="1206761" y="422581"/>
                  </a:lnTo>
                  <a:lnTo>
                    <a:pt x="1213793" y="376730"/>
                  </a:lnTo>
                  <a:lnTo>
                    <a:pt x="1219091" y="330499"/>
                  </a:lnTo>
                  <a:lnTo>
                    <a:pt x="1222630" y="283933"/>
                  </a:lnTo>
                  <a:lnTo>
                    <a:pt x="1224388" y="237077"/>
                  </a:lnTo>
                  <a:lnTo>
                    <a:pt x="1224340" y="189974"/>
                  </a:lnTo>
                  <a:lnTo>
                    <a:pt x="1222462" y="142671"/>
                  </a:lnTo>
                  <a:lnTo>
                    <a:pt x="1218730" y="95210"/>
                  </a:lnTo>
                  <a:lnTo>
                    <a:pt x="1213121" y="47639"/>
                  </a:lnTo>
                  <a:lnTo>
                    <a:pt x="1205611" y="0"/>
                  </a:lnTo>
                  <a:close/>
                </a:path>
              </a:pathLst>
            </a:custGeom>
            <a:solidFill>
              <a:srgbClr val="1D89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4322952" y="2134108"/>
              <a:ext cx="1224915" cy="1335405"/>
            </a:xfrm>
            <a:custGeom>
              <a:avLst/>
              <a:gdLst/>
              <a:ahLst/>
              <a:cxnLst/>
              <a:rect l="l" t="t" r="r" b="b"/>
              <a:pathLst>
                <a:path w="1224914" h="1335404">
                  <a:moveTo>
                    <a:pt x="1205611" y="0"/>
                  </a:moveTo>
                  <a:lnTo>
                    <a:pt x="1213121" y="47639"/>
                  </a:lnTo>
                  <a:lnTo>
                    <a:pt x="1218730" y="95210"/>
                  </a:lnTo>
                  <a:lnTo>
                    <a:pt x="1222462" y="142671"/>
                  </a:lnTo>
                  <a:lnTo>
                    <a:pt x="1224340" y="189974"/>
                  </a:lnTo>
                  <a:lnTo>
                    <a:pt x="1224388" y="237077"/>
                  </a:lnTo>
                  <a:lnTo>
                    <a:pt x="1222630" y="283933"/>
                  </a:lnTo>
                  <a:lnTo>
                    <a:pt x="1219091" y="330499"/>
                  </a:lnTo>
                  <a:lnTo>
                    <a:pt x="1213793" y="376730"/>
                  </a:lnTo>
                  <a:lnTo>
                    <a:pt x="1206761" y="422581"/>
                  </a:lnTo>
                  <a:lnTo>
                    <a:pt x="1198019" y="468007"/>
                  </a:lnTo>
                  <a:lnTo>
                    <a:pt x="1187590" y="512963"/>
                  </a:lnTo>
                  <a:lnTo>
                    <a:pt x="1175498" y="557406"/>
                  </a:lnTo>
                  <a:lnTo>
                    <a:pt x="1161768" y="601290"/>
                  </a:lnTo>
                  <a:lnTo>
                    <a:pt x="1146422" y="644570"/>
                  </a:lnTo>
                  <a:lnTo>
                    <a:pt x="1129486" y="687202"/>
                  </a:lnTo>
                  <a:lnTo>
                    <a:pt x="1110982" y="729142"/>
                  </a:lnTo>
                  <a:lnTo>
                    <a:pt x="1090936" y="770344"/>
                  </a:lnTo>
                  <a:lnTo>
                    <a:pt x="1069369" y="810763"/>
                  </a:lnTo>
                  <a:lnTo>
                    <a:pt x="1046307" y="850356"/>
                  </a:lnTo>
                  <a:lnTo>
                    <a:pt x="1021774" y="889077"/>
                  </a:lnTo>
                  <a:lnTo>
                    <a:pt x="995792" y="926881"/>
                  </a:lnTo>
                  <a:lnTo>
                    <a:pt x="968387" y="963725"/>
                  </a:lnTo>
                  <a:lnTo>
                    <a:pt x="939581" y="999562"/>
                  </a:lnTo>
                  <a:lnTo>
                    <a:pt x="909399" y="1034350"/>
                  </a:lnTo>
                  <a:lnTo>
                    <a:pt x="877865" y="1068042"/>
                  </a:lnTo>
                  <a:lnTo>
                    <a:pt x="845003" y="1100594"/>
                  </a:lnTo>
                  <a:lnTo>
                    <a:pt x="810835" y="1131962"/>
                  </a:lnTo>
                  <a:lnTo>
                    <a:pt x="775387" y="1162100"/>
                  </a:lnTo>
                  <a:lnTo>
                    <a:pt x="738682" y="1190965"/>
                  </a:lnTo>
                  <a:lnTo>
                    <a:pt x="700744" y="1218511"/>
                  </a:lnTo>
                  <a:lnTo>
                    <a:pt x="661597" y="1244693"/>
                  </a:lnTo>
                  <a:lnTo>
                    <a:pt x="621265" y="1269468"/>
                  </a:lnTo>
                  <a:lnTo>
                    <a:pt x="579771" y="1292790"/>
                  </a:lnTo>
                  <a:lnTo>
                    <a:pt x="537140" y="1314614"/>
                  </a:lnTo>
                  <a:lnTo>
                    <a:pt x="493395" y="1334897"/>
                  </a:lnTo>
                  <a:lnTo>
                    <a:pt x="0" y="214375"/>
                  </a:lnTo>
                  <a:lnTo>
                    <a:pt x="1205611"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451733" y="2348484"/>
              <a:ext cx="1364615" cy="1224280"/>
            </a:xfrm>
            <a:custGeom>
              <a:avLst/>
              <a:gdLst/>
              <a:ahLst/>
              <a:cxnLst/>
              <a:rect l="l" t="t" r="r" b="b"/>
              <a:pathLst>
                <a:path w="1364614" h="1224279">
                  <a:moveTo>
                    <a:pt x="871219" y="0"/>
                  </a:moveTo>
                  <a:lnTo>
                    <a:pt x="0" y="860298"/>
                  </a:lnTo>
                  <a:lnTo>
                    <a:pt x="35107" y="894457"/>
                  </a:lnTo>
                  <a:lnTo>
                    <a:pt x="71323" y="926998"/>
                  </a:lnTo>
                  <a:lnTo>
                    <a:pt x="108595" y="957910"/>
                  </a:lnTo>
                  <a:lnTo>
                    <a:pt x="146868" y="987182"/>
                  </a:lnTo>
                  <a:lnTo>
                    <a:pt x="186091" y="1014804"/>
                  </a:lnTo>
                  <a:lnTo>
                    <a:pt x="226208" y="1040767"/>
                  </a:lnTo>
                  <a:lnTo>
                    <a:pt x="267169" y="1065059"/>
                  </a:lnTo>
                  <a:lnTo>
                    <a:pt x="308918" y="1087671"/>
                  </a:lnTo>
                  <a:lnTo>
                    <a:pt x="351404" y="1108593"/>
                  </a:lnTo>
                  <a:lnTo>
                    <a:pt x="394572" y="1127814"/>
                  </a:lnTo>
                  <a:lnTo>
                    <a:pt x="438370" y="1145324"/>
                  </a:lnTo>
                  <a:lnTo>
                    <a:pt x="482744" y="1161113"/>
                  </a:lnTo>
                  <a:lnTo>
                    <a:pt x="527642" y="1175171"/>
                  </a:lnTo>
                  <a:lnTo>
                    <a:pt x="573010" y="1187487"/>
                  </a:lnTo>
                  <a:lnTo>
                    <a:pt x="618794" y="1198051"/>
                  </a:lnTo>
                  <a:lnTo>
                    <a:pt x="664942" y="1206854"/>
                  </a:lnTo>
                  <a:lnTo>
                    <a:pt x="711400" y="1213884"/>
                  </a:lnTo>
                  <a:lnTo>
                    <a:pt x="758116" y="1219132"/>
                  </a:lnTo>
                  <a:lnTo>
                    <a:pt x="805035" y="1222588"/>
                  </a:lnTo>
                  <a:lnTo>
                    <a:pt x="852106" y="1224241"/>
                  </a:lnTo>
                  <a:lnTo>
                    <a:pt x="899273" y="1224080"/>
                  </a:lnTo>
                  <a:lnTo>
                    <a:pt x="946486" y="1222097"/>
                  </a:lnTo>
                  <a:lnTo>
                    <a:pt x="993689" y="1218280"/>
                  </a:lnTo>
                  <a:lnTo>
                    <a:pt x="1040830" y="1212620"/>
                  </a:lnTo>
                  <a:lnTo>
                    <a:pt x="1087857" y="1205106"/>
                  </a:lnTo>
                  <a:lnTo>
                    <a:pt x="1134714" y="1195728"/>
                  </a:lnTo>
                  <a:lnTo>
                    <a:pt x="1181350" y="1184476"/>
                  </a:lnTo>
                  <a:lnTo>
                    <a:pt x="1227712" y="1171339"/>
                  </a:lnTo>
                  <a:lnTo>
                    <a:pt x="1273745" y="1156308"/>
                  </a:lnTo>
                  <a:lnTo>
                    <a:pt x="1319397" y="1139372"/>
                  </a:lnTo>
                  <a:lnTo>
                    <a:pt x="1364614" y="1120521"/>
                  </a:lnTo>
                  <a:lnTo>
                    <a:pt x="871219" y="0"/>
                  </a:lnTo>
                  <a:close/>
                </a:path>
              </a:pathLst>
            </a:custGeom>
            <a:solidFill>
              <a:srgbClr val="4DAE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3451733" y="2348484"/>
              <a:ext cx="1364615" cy="1224280"/>
            </a:xfrm>
            <a:custGeom>
              <a:avLst/>
              <a:gdLst/>
              <a:ahLst/>
              <a:cxnLst/>
              <a:rect l="l" t="t" r="r" b="b"/>
              <a:pathLst>
                <a:path w="1364614" h="1224279">
                  <a:moveTo>
                    <a:pt x="1364614" y="1120521"/>
                  </a:moveTo>
                  <a:lnTo>
                    <a:pt x="1319397" y="1139372"/>
                  </a:lnTo>
                  <a:lnTo>
                    <a:pt x="1273745" y="1156308"/>
                  </a:lnTo>
                  <a:lnTo>
                    <a:pt x="1227712" y="1171339"/>
                  </a:lnTo>
                  <a:lnTo>
                    <a:pt x="1181350" y="1184476"/>
                  </a:lnTo>
                  <a:lnTo>
                    <a:pt x="1134714" y="1195728"/>
                  </a:lnTo>
                  <a:lnTo>
                    <a:pt x="1087857" y="1205106"/>
                  </a:lnTo>
                  <a:lnTo>
                    <a:pt x="1040830" y="1212620"/>
                  </a:lnTo>
                  <a:lnTo>
                    <a:pt x="993689" y="1218280"/>
                  </a:lnTo>
                  <a:lnTo>
                    <a:pt x="946486" y="1222097"/>
                  </a:lnTo>
                  <a:lnTo>
                    <a:pt x="899273" y="1224080"/>
                  </a:lnTo>
                  <a:lnTo>
                    <a:pt x="852106" y="1224241"/>
                  </a:lnTo>
                  <a:lnTo>
                    <a:pt x="805035" y="1222588"/>
                  </a:lnTo>
                  <a:lnTo>
                    <a:pt x="758116" y="1219132"/>
                  </a:lnTo>
                  <a:lnTo>
                    <a:pt x="711400" y="1213884"/>
                  </a:lnTo>
                  <a:lnTo>
                    <a:pt x="664942" y="1206854"/>
                  </a:lnTo>
                  <a:lnTo>
                    <a:pt x="618794" y="1198051"/>
                  </a:lnTo>
                  <a:lnTo>
                    <a:pt x="573010" y="1187487"/>
                  </a:lnTo>
                  <a:lnTo>
                    <a:pt x="527642" y="1175171"/>
                  </a:lnTo>
                  <a:lnTo>
                    <a:pt x="482744" y="1161113"/>
                  </a:lnTo>
                  <a:lnTo>
                    <a:pt x="438370" y="1145324"/>
                  </a:lnTo>
                  <a:lnTo>
                    <a:pt x="394572" y="1127814"/>
                  </a:lnTo>
                  <a:lnTo>
                    <a:pt x="351404" y="1108593"/>
                  </a:lnTo>
                  <a:lnTo>
                    <a:pt x="308918" y="1087671"/>
                  </a:lnTo>
                  <a:lnTo>
                    <a:pt x="267169" y="1065059"/>
                  </a:lnTo>
                  <a:lnTo>
                    <a:pt x="226208" y="1040767"/>
                  </a:lnTo>
                  <a:lnTo>
                    <a:pt x="186091" y="1014804"/>
                  </a:lnTo>
                  <a:lnTo>
                    <a:pt x="146868" y="987182"/>
                  </a:lnTo>
                  <a:lnTo>
                    <a:pt x="108595" y="957910"/>
                  </a:lnTo>
                  <a:lnTo>
                    <a:pt x="71323" y="926998"/>
                  </a:lnTo>
                  <a:lnTo>
                    <a:pt x="35107" y="894457"/>
                  </a:lnTo>
                  <a:lnTo>
                    <a:pt x="0" y="860298"/>
                  </a:lnTo>
                  <a:lnTo>
                    <a:pt x="871219" y="0"/>
                  </a:lnTo>
                  <a:lnTo>
                    <a:pt x="1364614" y="1120521"/>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3086371" y="1510411"/>
              <a:ext cx="1224915" cy="1698625"/>
            </a:xfrm>
            <a:custGeom>
              <a:avLst/>
              <a:gdLst/>
              <a:ahLst/>
              <a:cxnLst/>
              <a:rect l="l" t="t" r="r" b="b"/>
              <a:pathLst>
                <a:path w="1224914" h="1698625">
                  <a:moveTo>
                    <a:pt x="331833" y="0"/>
                  </a:moveTo>
                  <a:lnTo>
                    <a:pt x="299683" y="35582"/>
                  </a:lnTo>
                  <a:lnTo>
                    <a:pt x="269175" y="72082"/>
                  </a:lnTo>
                  <a:lnTo>
                    <a:pt x="240307" y="109451"/>
                  </a:lnTo>
                  <a:lnTo>
                    <a:pt x="213079" y="147642"/>
                  </a:lnTo>
                  <a:lnTo>
                    <a:pt x="187491" y="186605"/>
                  </a:lnTo>
                  <a:lnTo>
                    <a:pt x="163542" y="226294"/>
                  </a:lnTo>
                  <a:lnTo>
                    <a:pt x="141231" y="266660"/>
                  </a:lnTo>
                  <a:lnTo>
                    <a:pt x="120558" y="307655"/>
                  </a:lnTo>
                  <a:lnTo>
                    <a:pt x="101521" y="349230"/>
                  </a:lnTo>
                  <a:lnTo>
                    <a:pt x="84122" y="391338"/>
                  </a:lnTo>
                  <a:lnTo>
                    <a:pt x="68358" y="433931"/>
                  </a:lnTo>
                  <a:lnTo>
                    <a:pt x="54229" y="476960"/>
                  </a:lnTo>
                  <a:lnTo>
                    <a:pt x="41735" y="520377"/>
                  </a:lnTo>
                  <a:lnTo>
                    <a:pt x="30876" y="564135"/>
                  </a:lnTo>
                  <a:lnTo>
                    <a:pt x="21649" y="608185"/>
                  </a:lnTo>
                  <a:lnTo>
                    <a:pt x="14056" y="652479"/>
                  </a:lnTo>
                  <a:lnTo>
                    <a:pt x="8095" y="696970"/>
                  </a:lnTo>
                  <a:lnTo>
                    <a:pt x="3765" y="741608"/>
                  </a:lnTo>
                  <a:lnTo>
                    <a:pt x="1067" y="786346"/>
                  </a:lnTo>
                  <a:lnTo>
                    <a:pt x="0" y="831136"/>
                  </a:lnTo>
                  <a:lnTo>
                    <a:pt x="562" y="875929"/>
                  </a:lnTo>
                  <a:lnTo>
                    <a:pt x="2753" y="920678"/>
                  </a:lnTo>
                  <a:lnTo>
                    <a:pt x="6573" y="965334"/>
                  </a:lnTo>
                  <a:lnTo>
                    <a:pt x="12022" y="1009850"/>
                  </a:lnTo>
                  <a:lnTo>
                    <a:pt x="19098" y="1054177"/>
                  </a:lnTo>
                  <a:lnTo>
                    <a:pt x="27800" y="1098267"/>
                  </a:lnTo>
                  <a:lnTo>
                    <a:pt x="38130" y="1142072"/>
                  </a:lnTo>
                  <a:lnTo>
                    <a:pt x="50085" y="1185545"/>
                  </a:lnTo>
                  <a:lnTo>
                    <a:pt x="63665" y="1228636"/>
                  </a:lnTo>
                  <a:lnTo>
                    <a:pt x="78869" y="1271298"/>
                  </a:lnTo>
                  <a:lnTo>
                    <a:pt x="95698" y="1313483"/>
                  </a:lnTo>
                  <a:lnTo>
                    <a:pt x="114150" y="1355142"/>
                  </a:lnTo>
                  <a:lnTo>
                    <a:pt x="134224" y="1396228"/>
                  </a:lnTo>
                  <a:lnTo>
                    <a:pt x="155921" y="1436692"/>
                  </a:lnTo>
                  <a:lnTo>
                    <a:pt x="179239" y="1476486"/>
                  </a:lnTo>
                  <a:lnTo>
                    <a:pt x="204179" y="1515563"/>
                  </a:lnTo>
                  <a:lnTo>
                    <a:pt x="230738" y="1553874"/>
                  </a:lnTo>
                  <a:lnTo>
                    <a:pt x="258918" y="1591371"/>
                  </a:lnTo>
                  <a:lnTo>
                    <a:pt x="288716" y="1628006"/>
                  </a:lnTo>
                  <a:lnTo>
                    <a:pt x="320133" y="1663731"/>
                  </a:lnTo>
                  <a:lnTo>
                    <a:pt x="353169" y="1698497"/>
                  </a:lnTo>
                  <a:lnTo>
                    <a:pt x="1224389" y="838200"/>
                  </a:lnTo>
                  <a:lnTo>
                    <a:pt x="331833"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086371" y="1510411"/>
              <a:ext cx="1224915" cy="1698625"/>
            </a:xfrm>
            <a:custGeom>
              <a:avLst/>
              <a:gdLst/>
              <a:ahLst/>
              <a:cxnLst/>
              <a:rect l="l" t="t" r="r" b="b"/>
              <a:pathLst>
                <a:path w="1224914" h="1698625">
                  <a:moveTo>
                    <a:pt x="353169" y="1698497"/>
                  </a:moveTo>
                  <a:lnTo>
                    <a:pt x="320133" y="1663731"/>
                  </a:lnTo>
                  <a:lnTo>
                    <a:pt x="288716" y="1628006"/>
                  </a:lnTo>
                  <a:lnTo>
                    <a:pt x="258918" y="1591371"/>
                  </a:lnTo>
                  <a:lnTo>
                    <a:pt x="230738" y="1553874"/>
                  </a:lnTo>
                  <a:lnTo>
                    <a:pt x="204179" y="1515563"/>
                  </a:lnTo>
                  <a:lnTo>
                    <a:pt x="179239" y="1476486"/>
                  </a:lnTo>
                  <a:lnTo>
                    <a:pt x="155921" y="1436692"/>
                  </a:lnTo>
                  <a:lnTo>
                    <a:pt x="134224" y="1396228"/>
                  </a:lnTo>
                  <a:lnTo>
                    <a:pt x="114150" y="1355142"/>
                  </a:lnTo>
                  <a:lnTo>
                    <a:pt x="95698" y="1313483"/>
                  </a:lnTo>
                  <a:lnTo>
                    <a:pt x="78869" y="1271298"/>
                  </a:lnTo>
                  <a:lnTo>
                    <a:pt x="63665" y="1228636"/>
                  </a:lnTo>
                  <a:lnTo>
                    <a:pt x="50085" y="1185545"/>
                  </a:lnTo>
                  <a:lnTo>
                    <a:pt x="38130" y="1142072"/>
                  </a:lnTo>
                  <a:lnTo>
                    <a:pt x="27800" y="1098267"/>
                  </a:lnTo>
                  <a:lnTo>
                    <a:pt x="19098" y="1054177"/>
                  </a:lnTo>
                  <a:lnTo>
                    <a:pt x="12022" y="1009850"/>
                  </a:lnTo>
                  <a:lnTo>
                    <a:pt x="6573" y="965334"/>
                  </a:lnTo>
                  <a:lnTo>
                    <a:pt x="2753" y="920678"/>
                  </a:lnTo>
                  <a:lnTo>
                    <a:pt x="562" y="875929"/>
                  </a:lnTo>
                  <a:lnTo>
                    <a:pt x="0" y="831136"/>
                  </a:lnTo>
                  <a:lnTo>
                    <a:pt x="1067" y="786346"/>
                  </a:lnTo>
                  <a:lnTo>
                    <a:pt x="3765" y="741608"/>
                  </a:lnTo>
                  <a:lnTo>
                    <a:pt x="8095" y="696970"/>
                  </a:lnTo>
                  <a:lnTo>
                    <a:pt x="14056" y="652479"/>
                  </a:lnTo>
                  <a:lnTo>
                    <a:pt x="21649" y="608185"/>
                  </a:lnTo>
                  <a:lnTo>
                    <a:pt x="30876" y="564135"/>
                  </a:lnTo>
                  <a:lnTo>
                    <a:pt x="41735" y="520377"/>
                  </a:lnTo>
                  <a:lnTo>
                    <a:pt x="54229" y="476960"/>
                  </a:lnTo>
                  <a:lnTo>
                    <a:pt x="68358" y="433931"/>
                  </a:lnTo>
                  <a:lnTo>
                    <a:pt x="84122" y="391338"/>
                  </a:lnTo>
                  <a:lnTo>
                    <a:pt x="101521" y="349230"/>
                  </a:lnTo>
                  <a:lnTo>
                    <a:pt x="120558" y="307655"/>
                  </a:lnTo>
                  <a:lnTo>
                    <a:pt x="141231" y="266660"/>
                  </a:lnTo>
                  <a:lnTo>
                    <a:pt x="163542" y="226294"/>
                  </a:lnTo>
                  <a:lnTo>
                    <a:pt x="187491" y="186605"/>
                  </a:lnTo>
                  <a:lnTo>
                    <a:pt x="213079" y="147642"/>
                  </a:lnTo>
                  <a:lnTo>
                    <a:pt x="240307" y="109451"/>
                  </a:lnTo>
                  <a:lnTo>
                    <a:pt x="269175" y="72082"/>
                  </a:lnTo>
                  <a:lnTo>
                    <a:pt x="299683" y="35582"/>
                  </a:lnTo>
                  <a:lnTo>
                    <a:pt x="331833" y="0"/>
                  </a:lnTo>
                  <a:lnTo>
                    <a:pt x="1224389" y="838200"/>
                  </a:lnTo>
                  <a:lnTo>
                    <a:pt x="353169" y="1698497"/>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430397" y="1124077"/>
              <a:ext cx="892810" cy="1224915"/>
            </a:xfrm>
            <a:custGeom>
              <a:avLst/>
              <a:gdLst/>
              <a:ahLst/>
              <a:cxnLst/>
              <a:rect l="l" t="t" r="r" b="b"/>
              <a:pathLst>
                <a:path w="892810" h="1224914">
                  <a:moveTo>
                    <a:pt x="892555" y="0"/>
                  </a:moveTo>
                  <a:lnTo>
                    <a:pt x="841967" y="1043"/>
                  </a:lnTo>
                  <a:lnTo>
                    <a:pt x="791663" y="4158"/>
                  </a:lnTo>
                  <a:lnTo>
                    <a:pt x="741700" y="9318"/>
                  </a:lnTo>
                  <a:lnTo>
                    <a:pt x="692135" y="16500"/>
                  </a:lnTo>
                  <a:lnTo>
                    <a:pt x="643026" y="25679"/>
                  </a:lnTo>
                  <a:lnTo>
                    <a:pt x="594430" y="36830"/>
                  </a:lnTo>
                  <a:lnTo>
                    <a:pt x="546404" y="49929"/>
                  </a:lnTo>
                  <a:lnTo>
                    <a:pt x="499006" y="64950"/>
                  </a:lnTo>
                  <a:lnTo>
                    <a:pt x="452292" y="81870"/>
                  </a:lnTo>
                  <a:lnTo>
                    <a:pt x="406320" y="100663"/>
                  </a:lnTo>
                  <a:lnTo>
                    <a:pt x="361147" y="121305"/>
                  </a:lnTo>
                  <a:lnTo>
                    <a:pt x="316831" y="143771"/>
                  </a:lnTo>
                  <a:lnTo>
                    <a:pt x="273428" y="168036"/>
                  </a:lnTo>
                  <a:lnTo>
                    <a:pt x="230996" y="194076"/>
                  </a:lnTo>
                  <a:lnTo>
                    <a:pt x="189593" y="221867"/>
                  </a:lnTo>
                  <a:lnTo>
                    <a:pt x="149274" y="251382"/>
                  </a:lnTo>
                  <a:lnTo>
                    <a:pt x="110099" y="282599"/>
                  </a:lnTo>
                  <a:lnTo>
                    <a:pt x="72123" y="315492"/>
                  </a:lnTo>
                  <a:lnTo>
                    <a:pt x="35404" y="350036"/>
                  </a:lnTo>
                  <a:lnTo>
                    <a:pt x="0" y="386207"/>
                  </a:lnTo>
                  <a:lnTo>
                    <a:pt x="892555" y="1224407"/>
                  </a:lnTo>
                  <a:lnTo>
                    <a:pt x="892555" y="0"/>
                  </a:lnTo>
                  <a:close/>
                </a:path>
              </a:pathLst>
            </a:custGeom>
            <a:solidFill>
              <a:srgbClr val="9588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430397" y="1124077"/>
              <a:ext cx="892810" cy="1224915"/>
            </a:xfrm>
            <a:custGeom>
              <a:avLst/>
              <a:gdLst/>
              <a:ahLst/>
              <a:cxnLst/>
              <a:rect l="l" t="t" r="r" b="b"/>
              <a:pathLst>
                <a:path w="892810" h="1224914">
                  <a:moveTo>
                    <a:pt x="0" y="386207"/>
                  </a:moveTo>
                  <a:lnTo>
                    <a:pt x="35404" y="350036"/>
                  </a:lnTo>
                  <a:lnTo>
                    <a:pt x="72123" y="315492"/>
                  </a:lnTo>
                  <a:lnTo>
                    <a:pt x="110099" y="282599"/>
                  </a:lnTo>
                  <a:lnTo>
                    <a:pt x="149274" y="251382"/>
                  </a:lnTo>
                  <a:lnTo>
                    <a:pt x="189593" y="221867"/>
                  </a:lnTo>
                  <a:lnTo>
                    <a:pt x="230996" y="194076"/>
                  </a:lnTo>
                  <a:lnTo>
                    <a:pt x="273428" y="168036"/>
                  </a:lnTo>
                  <a:lnTo>
                    <a:pt x="316831" y="143771"/>
                  </a:lnTo>
                  <a:lnTo>
                    <a:pt x="361147" y="121305"/>
                  </a:lnTo>
                  <a:lnTo>
                    <a:pt x="406320" y="100663"/>
                  </a:lnTo>
                  <a:lnTo>
                    <a:pt x="452292" y="81870"/>
                  </a:lnTo>
                  <a:lnTo>
                    <a:pt x="499006" y="64950"/>
                  </a:lnTo>
                  <a:lnTo>
                    <a:pt x="546404" y="49929"/>
                  </a:lnTo>
                  <a:lnTo>
                    <a:pt x="594430" y="36830"/>
                  </a:lnTo>
                  <a:lnTo>
                    <a:pt x="643026" y="25679"/>
                  </a:lnTo>
                  <a:lnTo>
                    <a:pt x="692135" y="16500"/>
                  </a:lnTo>
                  <a:lnTo>
                    <a:pt x="741700" y="9318"/>
                  </a:lnTo>
                  <a:lnTo>
                    <a:pt x="791663" y="4158"/>
                  </a:lnTo>
                  <a:lnTo>
                    <a:pt x="841967" y="1043"/>
                  </a:lnTo>
                  <a:lnTo>
                    <a:pt x="892555" y="0"/>
                  </a:lnTo>
                  <a:lnTo>
                    <a:pt x="892555" y="1224407"/>
                  </a:lnTo>
                  <a:lnTo>
                    <a:pt x="0" y="386207"/>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5178297" y="1201928"/>
            <a:ext cx="35115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22.2%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5487161" y="2907919"/>
            <a:ext cx="35115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21.2%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2644520" y="2280285"/>
            <a:ext cx="35115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24.4%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3432428" y="1009269"/>
            <a:ext cx="35115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13.0%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p:nvPr/>
        </p:nvSpPr>
        <p:spPr>
          <a:xfrm>
            <a:off x="2667761" y="3979926"/>
            <a:ext cx="58419" cy="58419"/>
          </a:xfrm>
          <a:custGeom>
            <a:avLst/>
            <a:gdLst/>
            <a:ahLst/>
            <a:cxnLst/>
            <a:rect l="l" t="t" r="r" b="b"/>
            <a:pathLst>
              <a:path w="58419" h="58420">
                <a:moveTo>
                  <a:pt x="57912" y="0"/>
                </a:moveTo>
                <a:lnTo>
                  <a:pt x="0" y="0"/>
                </a:lnTo>
                <a:lnTo>
                  <a:pt x="0" y="57912"/>
                </a:lnTo>
                <a:lnTo>
                  <a:pt x="57912" y="57912"/>
                </a:lnTo>
                <a:lnTo>
                  <a:pt x="5791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3365753" y="3979926"/>
            <a:ext cx="56515" cy="58419"/>
          </a:xfrm>
          <a:custGeom>
            <a:avLst/>
            <a:gdLst/>
            <a:ahLst/>
            <a:cxnLst/>
            <a:rect l="l" t="t" r="r" b="b"/>
            <a:pathLst>
              <a:path w="56514" h="58420">
                <a:moveTo>
                  <a:pt x="56387" y="0"/>
                </a:moveTo>
                <a:lnTo>
                  <a:pt x="0" y="0"/>
                </a:lnTo>
                <a:lnTo>
                  <a:pt x="0" y="57912"/>
                </a:lnTo>
                <a:lnTo>
                  <a:pt x="56387" y="57912"/>
                </a:lnTo>
                <a:lnTo>
                  <a:pt x="56387" y="0"/>
                </a:lnTo>
                <a:close/>
              </a:path>
            </a:pathLst>
          </a:custGeom>
          <a:solidFill>
            <a:srgbClr val="1D89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4062221" y="3979926"/>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4DAE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4760214" y="3979926"/>
            <a:ext cx="56515" cy="58419"/>
          </a:xfrm>
          <a:custGeom>
            <a:avLst/>
            <a:gdLst/>
            <a:ahLst/>
            <a:cxnLst/>
            <a:rect l="l" t="t" r="r" b="b"/>
            <a:pathLst>
              <a:path w="56514" h="58420">
                <a:moveTo>
                  <a:pt x="56387" y="0"/>
                </a:moveTo>
                <a:lnTo>
                  <a:pt x="0" y="0"/>
                </a:lnTo>
                <a:lnTo>
                  <a:pt x="0" y="57912"/>
                </a:lnTo>
                <a:lnTo>
                  <a:pt x="56387" y="57912"/>
                </a:lnTo>
                <a:lnTo>
                  <a:pt x="56387"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456682" y="3979926"/>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9588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2944367" y="4334255"/>
            <a:ext cx="2929255" cy="134620"/>
          </a:xfrm>
          <a:custGeom>
            <a:avLst/>
            <a:gdLst/>
            <a:ahLst/>
            <a:cxnLst/>
            <a:rect l="l" t="t" r="r" b="b"/>
            <a:pathLst>
              <a:path w="2929254" h="134620">
                <a:moveTo>
                  <a:pt x="2727071" y="0"/>
                </a:moveTo>
                <a:lnTo>
                  <a:pt x="2727071" y="33528"/>
                </a:lnTo>
                <a:lnTo>
                  <a:pt x="202056" y="33528"/>
                </a:lnTo>
                <a:lnTo>
                  <a:pt x="202056" y="0"/>
                </a:lnTo>
                <a:lnTo>
                  <a:pt x="0" y="67056"/>
                </a:lnTo>
                <a:lnTo>
                  <a:pt x="202056" y="134112"/>
                </a:lnTo>
                <a:lnTo>
                  <a:pt x="202056" y="100584"/>
                </a:lnTo>
                <a:lnTo>
                  <a:pt x="2727071" y="100584"/>
                </a:lnTo>
                <a:lnTo>
                  <a:pt x="2727071" y="134112"/>
                </a:lnTo>
                <a:lnTo>
                  <a:pt x="2929128" y="67056"/>
                </a:lnTo>
                <a:lnTo>
                  <a:pt x="2727071" y="0"/>
                </a:lnTo>
                <a:close/>
              </a:path>
            </a:pathLst>
          </a:custGeom>
          <a:solidFill>
            <a:srgbClr val="FFC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txBox="1"/>
          <p:nvPr/>
        </p:nvSpPr>
        <p:spPr>
          <a:xfrm>
            <a:off x="2736850" y="3598926"/>
            <a:ext cx="3297554" cy="766445"/>
          </a:xfrm>
          <a:prstGeom prst="rect">
            <a:avLst/>
          </a:prstGeom>
        </p:spPr>
        <p:txBody>
          <a:bodyPr vert="horz" wrap="square" lIns="0" tIns="12700" rIns="0" bIns="0" rtlCol="0">
            <a:spAutoFit/>
          </a:bodyPr>
          <a:lstStyle/>
          <a:p>
            <a:pPr marL="1064895"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19.2%</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40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tab pos="697230" algn="l"/>
                <a:tab pos="1394460" algn="l"/>
                <a:tab pos="2092325" algn="l"/>
                <a:tab pos="2789555" algn="l"/>
              </a:tabLst>
              <a:defRPr/>
            </a:pPr>
            <a:r>
              <a:rPr kumimoji="0" sz="900" b="0" i="0" u="none" strike="noStrike" kern="0" cap="none" spc="0" normalizeH="0" baseline="0" noProof="0">
                <a:ln>
                  <a:noFill/>
                </a:ln>
                <a:solidFill>
                  <a:sysClr val="windowText" lastClr="000000"/>
                </a:solidFill>
                <a:effectLst/>
                <a:uLnTx/>
                <a:uFillTx/>
                <a:latin typeface="Arial"/>
                <a:cs typeface="Arial"/>
              </a:rPr>
              <a:t>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50" normalizeH="0" baseline="0" noProof="0">
                <a:ln>
                  <a:noFill/>
                </a:ln>
                <a:solidFill>
                  <a:sysClr val="windowText" lastClr="000000"/>
                </a:solidFill>
                <a:effectLst/>
                <a:uLnTx/>
                <a:uFillTx/>
                <a:latin typeface="Arial"/>
                <a:cs typeface="Arial"/>
              </a:rPr>
              <a:t>5</a:t>
            </a:r>
            <a:r>
              <a:rPr kumimoji="0" sz="900" b="0" i="0" u="none" strike="noStrike" kern="0" cap="none" spc="0" normalizeH="0" baseline="0" noProof="0">
                <a:ln>
                  <a:noFill/>
                </a:ln>
                <a:solidFill>
                  <a:sysClr val="windowText" lastClr="000000"/>
                </a:solidFill>
                <a:effectLst/>
                <a:uLnTx/>
                <a:uFillTx/>
                <a:latin typeface="Arial"/>
                <a:cs typeface="Arial"/>
              </a:rPr>
              <a:t>	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50" normalizeH="0" baseline="0" noProof="0">
                <a:ln>
                  <a:noFill/>
                </a:ln>
                <a:solidFill>
                  <a:sysClr val="windowText" lastClr="000000"/>
                </a:solidFill>
                <a:effectLst/>
                <a:uLnTx/>
                <a:uFillTx/>
                <a:latin typeface="Arial"/>
                <a:cs typeface="Arial"/>
              </a:rPr>
              <a:t>4</a:t>
            </a:r>
            <a:r>
              <a:rPr kumimoji="0" sz="900" b="0" i="0" u="none" strike="noStrike" kern="0" cap="none" spc="0" normalizeH="0" baseline="0" noProof="0">
                <a:ln>
                  <a:noFill/>
                </a:ln>
                <a:solidFill>
                  <a:sysClr val="windowText" lastClr="000000"/>
                </a:solidFill>
                <a:effectLst/>
                <a:uLnTx/>
                <a:uFillTx/>
                <a:latin typeface="Arial"/>
                <a:cs typeface="Arial"/>
              </a:rPr>
              <a:t>	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50" normalizeH="0" baseline="0" noProof="0">
                <a:ln>
                  <a:noFill/>
                </a:ln>
                <a:solidFill>
                  <a:sysClr val="windowText" lastClr="000000"/>
                </a:solidFill>
                <a:effectLst/>
                <a:uLnTx/>
                <a:uFillTx/>
                <a:latin typeface="Arial"/>
                <a:cs typeface="Arial"/>
              </a:rPr>
              <a:t>3</a:t>
            </a:r>
            <a:r>
              <a:rPr kumimoji="0" sz="900" b="0" i="0" u="none" strike="noStrike" kern="0" cap="none" spc="0" normalizeH="0" baseline="0" noProof="0">
                <a:ln>
                  <a:noFill/>
                </a:ln>
                <a:solidFill>
                  <a:sysClr val="windowText" lastClr="000000"/>
                </a:solidFill>
                <a:effectLst/>
                <a:uLnTx/>
                <a:uFillTx/>
                <a:latin typeface="Arial"/>
                <a:cs typeface="Arial"/>
              </a:rPr>
              <a:t>	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50" normalizeH="0" baseline="0" noProof="0">
                <a:ln>
                  <a:noFill/>
                </a:ln>
                <a:solidFill>
                  <a:sysClr val="windowText" lastClr="000000"/>
                </a:solidFill>
                <a:effectLst/>
                <a:uLnTx/>
                <a:uFillTx/>
                <a:latin typeface="Arial"/>
                <a:cs typeface="Arial"/>
              </a:rPr>
              <a:t>2</a:t>
            </a:r>
            <a:r>
              <a:rPr kumimoji="0" sz="900" b="0" i="0" u="none" strike="noStrike" kern="0" cap="none" spc="0" normalizeH="0" baseline="0" noProof="0">
                <a:ln>
                  <a:noFill/>
                </a:ln>
                <a:solidFill>
                  <a:sysClr val="windowText" lastClr="000000"/>
                </a:solidFill>
                <a:effectLst/>
                <a:uLnTx/>
                <a:uFillTx/>
                <a:latin typeface="Arial"/>
                <a:cs typeface="Arial"/>
              </a:rPr>
              <a:t>	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50" normalizeH="0" baseline="0" noProof="0">
                <a:ln>
                  <a:noFill/>
                </a:ln>
                <a:solidFill>
                  <a:sysClr val="windowText" lastClr="000000"/>
                </a:solidFill>
                <a:effectLst/>
                <a:uLnTx/>
                <a:uFillTx/>
                <a:latin typeface="Arial"/>
                <a:cs typeface="Arial"/>
              </a:rPr>
              <a:t>1</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3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38100" marR="0" lvl="0" indent="0" algn="ctr" defTabSz="914400" eaLnBrk="1" fontAlgn="auto" latinLnBrk="0" hangingPunct="1">
              <a:lnSpc>
                <a:spcPct val="100000"/>
              </a:lnSpc>
              <a:spcBef>
                <a:spcPts val="0"/>
              </a:spcBef>
              <a:spcAft>
                <a:spcPts val="0"/>
              </a:spcAft>
              <a:buClrTx/>
              <a:buSzTx/>
              <a:buFontTx/>
              <a:buNone/>
              <a:tabLst/>
              <a:defRPr/>
            </a:pPr>
            <a:r>
              <a:rPr kumimoji="0" sz="800" b="1" i="0" u="none" strike="noStrike" kern="0" cap="none" spc="-10" normalizeH="0" baseline="0" noProof="0">
                <a:ln>
                  <a:noFill/>
                </a:ln>
                <a:solidFill>
                  <a:sysClr val="windowText" lastClr="000000"/>
                </a:solidFill>
                <a:effectLst/>
                <a:uLnTx/>
                <a:uFillTx/>
                <a:latin typeface="Arial"/>
                <a:cs typeface="Arial"/>
              </a:rPr>
              <a:t>N=127,040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78739" y="4998115"/>
            <a:ext cx="18707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2676525" y="4581855"/>
            <a:ext cx="746125"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ysClr val="windowText" lastClr="000000"/>
                </a:solidFill>
                <a:effectLst/>
                <a:uLnTx/>
                <a:uFillTx/>
                <a:latin typeface="Arial"/>
                <a:cs typeface="Arial"/>
              </a:rPr>
              <a:t>Least</a:t>
            </a:r>
            <a:r>
              <a:rPr kumimoji="0" sz="800" b="1" i="0" u="none" strike="noStrike" kern="0" cap="none" spc="-35" normalizeH="0" baseline="0" noProof="0">
                <a:ln>
                  <a:noFill/>
                </a:ln>
                <a:solidFill>
                  <a:sysClr val="windowText" lastClr="000000"/>
                </a:solidFill>
                <a:effectLst/>
                <a:uLnTx/>
                <a:uFillTx/>
                <a:latin typeface="Arial"/>
                <a:cs typeface="Arial"/>
              </a:rPr>
              <a:t> </a:t>
            </a:r>
            <a:r>
              <a:rPr kumimoji="0" sz="800" b="1" i="0" u="none" strike="noStrike" kern="0" cap="none" spc="-10" normalizeH="0" baseline="0" noProof="0">
                <a:ln>
                  <a:noFill/>
                </a:ln>
                <a:solidFill>
                  <a:sysClr val="windowText" lastClr="000000"/>
                </a:solidFill>
                <a:effectLst/>
                <a:uLnTx/>
                <a:uFillTx/>
                <a:latin typeface="Arial"/>
                <a:cs typeface="Arial"/>
              </a:rPr>
              <a:t>deprived</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5417565" y="4581855"/>
            <a:ext cx="715645"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ysClr val="windowText" lastClr="000000"/>
                </a:solidFill>
                <a:effectLst/>
                <a:uLnTx/>
                <a:uFillTx/>
                <a:latin typeface="Arial"/>
                <a:cs typeface="Arial"/>
              </a:rPr>
              <a:t>Most</a:t>
            </a:r>
            <a:r>
              <a:rPr kumimoji="0" sz="800" b="1" i="0" u="none" strike="noStrike" kern="0" cap="none" spc="-10" normalizeH="0" baseline="0" noProof="0">
                <a:ln>
                  <a:noFill/>
                </a:ln>
                <a:solidFill>
                  <a:sysClr val="windowText" lastClr="000000"/>
                </a:solidFill>
                <a:effectLst/>
                <a:uLnTx/>
                <a:uFillTx/>
                <a:latin typeface="Arial"/>
                <a:cs typeface="Arial"/>
              </a:rPr>
              <a:t> deprived</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27" name="Graphic 26" descr="Beginning with solid fill">
            <a:hlinkClick r:id="rId2" action="ppaction://hlinksldjump"/>
            <a:extLst>
              <a:ext uri="{FF2B5EF4-FFF2-40B4-BE49-F238E27FC236}">
                <a16:creationId xmlns:a16="http://schemas.microsoft.com/office/drawing/2014/main" id="{B3DCC147-597E-2267-7711-E95E9636C0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945" y="-1714"/>
            <a:ext cx="7167880" cy="513968"/>
          </a:xfrm>
          <a:prstGeom prst="rect">
            <a:avLst/>
          </a:prstGeom>
        </p:spPr>
        <p:txBody>
          <a:bodyPr vert="horz" wrap="square" lIns="0" tIns="169671" rIns="0" bIns="0" rtlCol="0">
            <a:spAutoFit/>
          </a:bodyPr>
          <a:lstStyle/>
          <a:p>
            <a:pPr marL="41910">
              <a:lnSpc>
                <a:spcPct val="100000"/>
              </a:lnSpc>
              <a:spcBef>
                <a:spcPts val="95"/>
              </a:spcBef>
            </a:pPr>
            <a:r>
              <a:t>Demographic</a:t>
            </a:r>
            <a:r>
              <a:rPr spc="-20"/>
              <a:t> </a:t>
            </a:r>
            <a:r>
              <a:t>and</a:t>
            </a:r>
            <a:r>
              <a:rPr spc="-45"/>
              <a:t> </a:t>
            </a:r>
            <a:r>
              <a:t>clinical</a:t>
            </a:r>
            <a:r>
              <a:rPr spc="-25"/>
              <a:t> </a:t>
            </a:r>
            <a:r>
              <a:rPr spc="-10"/>
              <a:t>characteristics</a:t>
            </a:r>
            <a:r>
              <a:rPr spc="-15"/>
              <a:t> </a:t>
            </a:r>
            <a:r>
              <a:t>of</a:t>
            </a:r>
            <a:r>
              <a:rPr spc="-30"/>
              <a:t> </a:t>
            </a:r>
            <a:r>
              <a:t>asthma</a:t>
            </a:r>
            <a:r>
              <a:rPr spc="-35"/>
              <a:t> </a:t>
            </a:r>
            <a:r>
              <a:t>patients</a:t>
            </a:r>
            <a:r>
              <a:rPr spc="-15"/>
              <a:t> </a:t>
            </a:r>
            <a:r>
              <a:t>by</a:t>
            </a:r>
            <a:r>
              <a:rPr spc="-40"/>
              <a:t> </a:t>
            </a:r>
            <a:r>
              <a:rPr spc="-25"/>
              <a:t>SES</a:t>
            </a:r>
          </a:p>
        </p:txBody>
      </p:sp>
      <p:grpSp>
        <p:nvGrpSpPr>
          <p:cNvPr id="3" name="object 3"/>
          <p:cNvGrpSpPr/>
          <p:nvPr/>
        </p:nvGrpSpPr>
        <p:grpSpPr>
          <a:xfrm>
            <a:off x="841247" y="1420367"/>
            <a:ext cx="7900670" cy="2747010"/>
            <a:chOff x="841247" y="1420367"/>
            <a:chExt cx="7900670" cy="2747010"/>
          </a:xfrm>
        </p:grpSpPr>
        <p:sp>
          <p:nvSpPr>
            <p:cNvPr id="4" name="object 4"/>
            <p:cNvSpPr/>
            <p:nvPr/>
          </p:nvSpPr>
          <p:spPr>
            <a:xfrm>
              <a:off x="1057656" y="1420367"/>
              <a:ext cx="7219315" cy="2741930"/>
            </a:xfrm>
            <a:custGeom>
              <a:avLst/>
              <a:gdLst/>
              <a:ahLst/>
              <a:cxnLst/>
              <a:rect l="l" t="t" r="r" b="b"/>
              <a:pathLst>
                <a:path w="7219315" h="2741929">
                  <a:moveTo>
                    <a:pt x="196596" y="419100"/>
                  </a:moveTo>
                  <a:lnTo>
                    <a:pt x="0" y="419100"/>
                  </a:lnTo>
                  <a:lnTo>
                    <a:pt x="0" y="2741676"/>
                  </a:lnTo>
                  <a:lnTo>
                    <a:pt x="196596" y="2741676"/>
                  </a:lnTo>
                  <a:lnTo>
                    <a:pt x="196596" y="419100"/>
                  </a:lnTo>
                  <a:close/>
                </a:path>
                <a:path w="7219315" h="2741929">
                  <a:moveTo>
                    <a:pt x="1074420" y="1110996"/>
                  </a:moveTo>
                  <a:lnTo>
                    <a:pt x="877824" y="1110996"/>
                  </a:lnTo>
                  <a:lnTo>
                    <a:pt x="877824" y="2741676"/>
                  </a:lnTo>
                  <a:lnTo>
                    <a:pt x="1074420" y="2741676"/>
                  </a:lnTo>
                  <a:lnTo>
                    <a:pt x="1074420" y="1110996"/>
                  </a:lnTo>
                  <a:close/>
                </a:path>
                <a:path w="7219315" h="2741929">
                  <a:moveTo>
                    <a:pt x="1952244" y="0"/>
                  </a:moveTo>
                  <a:lnTo>
                    <a:pt x="1755648" y="0"/>
                  </a:lnTo>
                  <a:lnTo>
                    <a:pt x="1755648" y="2741676"/>
                  </a:lnTo>
                  <a:lnTo>
                    <a:pt x="1952244" y="2741676"/>
                  </a:lnTo>
                  <a:lnTo>
                    <a:pt x="1952244" y="0"/>
                  </a:lnTo>
                  <a:close/>
                </a:path>
                <a:path w="7219315" h="2741929">
                  <a:moveTo>
                    <a:pt x="2830068" y="1077468"/>
                  </a:moveTo>
                  <a:lnTo>
                    <a:pt x="2633472" y="1077468"/>
                  </a:lnTo>
                  <a:lnTo>
                    <a:pt x="2633472" y="2741676"/>
                  </a:lnTo>
                  <a:lnTo>
                    <a:pt x="2830068" y="2741676"/>
                  </a:lnTo>
                  <a:lnTo>
                    <a:pt x="2830068" y="1077468"/>
                  </a:lnTo>
                  <a:close/>
                </a:path>
                <a:path w="7219315" h="2741929">
                  <a:moveTo>
                    <a:pt x="3707892" y="2318004"/>
                  </a:moveTo>
                  <a:lnTo>
                    <a:pt x="3511296" y="2318004"/>
                  </a:lnTo>
                  <a:lnTo>
                    <a:pt x="3511296" y="2741676"/>
                  </a:lnTo>
                  <a:lnTo>
                    <a:pt x="3707892" y="2741676"/>
                  </a:lnTo>
                  <a:lnTo>
                    <a:pt x="3707892" y="2318004"/>
                  </a:lnTo>
                  <a:close/>
                </a:path>
                <a:path w="7219315" h="2741929">
                  <a:moveTo>
                    <a:pt x="4585716" y="1920240"/>
                  </a:moveTo>
                  <a:lnTo>
                    <a:pt x="4389120" y="1920240"/>
                  </a:lnTo>
                  <a:lnTo>
                    <a:pt x="4389120" y="2741676"/>
                  </a:lnTo>
                  <a:lnTo>
                    <a:pt x="4585716" y="2741676"/>
                  </a:lnTo>
                  <a:lnTo>
                    <a:pt x="4585716" y="1920240"/>
                  </a:lnTo>
                  <a:close/>
                </a:path>
                <a:path w="7219315" h="2741929">
                  <a:moveTo>
                    <a:pt x="5463540" y="1397508"/>
                  </a:moveTo>
                  <a:lnTo>
                    <a:pt x="5266944" y="1397508"/>
                  </a:lnTo>
                  <a:lnTo>
                    <a:pt x="5266944" y="2741676"/>
                  </a:lnTo>
                  <a:lnTo>
                    <a:pt x="5463540" y="2741676"/>
                  </a:lnTo>
                  <a:lnTo>
                    <a:pt x="5463540" y="1397508"/>
                  </a:lnTo>
                  <a:close/>
                </a:path>
                <a:path w="7219315" h="2741929">
                  <a:moveTo>
                    <a:pt x="6341364" y="1772412"/>
                  </a:moveTo>
                  <a:lnTo>
                    <a:pt x="6144768" y="1772412"/>
                  </a:lnTo>
                  <a:lnTo>
                    <a:pt x="6144768" y="2741676"/>
                  </a:lnTo>
                  <a:lnTo>
                    <a:pt x="6341364" y="2741676"/>
                  </a:lnTo>
                  <a:lnTo>
                    <a:pt x="6341364" y="1772412"/>
                  </a:lnTo>
                  <a:close/>
                </a:path>
                <a:path w="7219315" h="2741929">
                  <a:moveTo>
                    <a:pt x="7219188" y="2171700"/>
                  </a:moveTo>
                  <a:lnTo>
                    <a:pt x="7022592" y="2171700"/>
                  </a:lnTo>
                  <a:lnTo>
                    <a:pt x="7022592" y="2741676"/>
                  </a:lnTo>
                  <a:lnTo>
                    <a:pt x="7219188" y="2741676"/>
                  </a:lnTo>
                  <a:lnTo>
                    <a:pt x="7219188" y="217170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307592" y="1679447"/>
              <a:ext cx="7219315" cy="2482850"/>
            </a:xfrm>
            <a:custGeom>
              <a:avLst/>
              <a:gdLst/>
              <a:ahLst/>
              <a:cxnLst/>
              <a:rect l="l" t="t" r="r" b="b"/>
              <a:pathLst>
                <a:path w="7219315" h="2482850">
                  <a:moveTo>
                    <a:pt x="196596" y="300228"/>
                  </a:moveTo>
                  <a:lnTo>
                    <a:pt x="0" y="300228"/>
                  </a:lnTo>
                  <a:lnTo>
                    <a:pt x="0" y="2482596"/>
                  </a:lnTo>
                  <a:lnTo>
                    <a:pt x="196596" y="2482596"/>
                  </a:lnTo>
                  <a:lnTo>
                    <a:pt x="196596" y="300228"/>
                  </a:lnTo>
                  <a:close/>
                </a:path>
                <a:path w="7219315" h="2482850">
                  <a:moveTo>
                    <a:pt x="1074420" y="789432"/>
                  </a:moveTo>
                  <a:lnTo>
                    <a:pt x="877824" y="789432"/>
                  </a:lnTo>
                  <a:lnTo>
                    <a:pt x="877824" y="2482596"/>
                  </a:lnTo>
                  <a:lnTo>
                    <a:pt x="1074420" y="2482596"/>
                  </a:lnTo>
                  <a:lnTo>
                    <a:pt x="1074420" y="789432"/>
                  </a:lnTo>
                  <a:close/>
                </a:path>
                <a:path w="7219315" h="2482850">
                  <a:moveTo>
                    <a:pt x="1952244" y="0"/>
                  </a:moveTo>
                  <a:lnTo>
                    <a:pt x="1755648" y="0"/>
                  </a:lnTo>
                  <a:lnTo>
                    <a:pt x="1755648" y="2482596"/>
                  </a:lnTo>
                  <a:lnTo>
                    <a:pt x="1952244" y="2482596"/>
                  </a:lnTo>
                  <a:lnTo>
                    <a:pt x="1952244" y="0"/>
                  </a:lnTo>
                  <a:close/>
                </a:path>
                <a:path w="7219315" h="2482850">
                  <a:moveTo>
                    <a:pt x="2830068" y="1054608"/>
                  </a:moveTo>
                  <a:lnTo>
                    <a:pt x="2633472" y="1054608"/>
                  </a:lnTo>
                  <a:lnTo>
                    <a:pt x="2633472" y="2482596"/>
                  </a:lnTo>
                  <a:lnTo>
                    <a:pt x="2830068" y="2482596"/>
                  </a:lnTo>
                  <a:lnTo>
                    <a:pt x="2830068" y="1054608"/>
                  </a:lnTo>
                  <a:close/>
                </a:path>
                <a:path w="7219315" h="2482850">
                  <a:moveTo>
                    <a:pt x="3707892" y="2026920"/>
                  </a:moveTo>
                  <a:lnTo>
                    <a:pt x="3511296" y="2026920"/>
                  </a:lnTo>
                  <a:lnTo>
                    <a:pt x="3511296" y="2482596"/>
                  </a:lnTo>
                  <a:lnTo>
                    <a:pt x="3707892" y="2482596"/>
                  </a:lnTo>
                  <a:lnTo>
                    <a:pt x="3707892" y="2026920"/>
                  </a:lnTo>
                  <a:close/>
                </a:path>
                <a:path w="7219315" h="2482850">
                  <a:moveTo>
                    <a:pt x="4585716" y="1684020"/>
                  </a:moveTo>
                  <a:lnTo>
                    <a:pt x="4389120" y="1684020"/>
                  </a:lnTo>
                  <a:lnTo>
                    <a:pt x="4389120" y="2482596"/>
                  </a:lnTo>
                  <a:lnTo>
                    <a:pt x="4585716" y="2482596"/>
                  </a:lnTo>
                  <a:lnTo>
                    <a:pt x="4585716" y="1684020"/>
                  </a:lnTo>
                  <a:close/>
                </a:path>
                <a:path w="7219315" h="2482850">
                  <a:moveTo>
                    <a:pt x="5463540" y="1274064"/>
                  </a:moveTo>
                  <a:lnTo>
                    <a:pt x="5266931" y="1274064"/>
                  </a:lnTo>
                  <a:lnTo>
                    <a:pt x="5266931" y="2482596"/>
                  </a:lnTo>
                  <a:lnTo>
                    <a:pt x="5463540" y="2482596"/>
                  </a:lnTo>
                  <a:lnTo>
                    <a:pt x="5463540" y="1274064"/>
                  </a:lnTo>
                  <a:close/>
                </a:path>
                <a:path w="7219315" h="2482850">
                  <a:moveTo>
                    <a:pt x="6341364" y="1225296"/>
                  </a:moveTo>
                  <a:lnTo>
                    <a:pt x="6144768" y="1225296"/>
                  </a:lnTo>
                  <a:lnTo>
                    <a:pt x="6144768" y="2482596"/>
                  </a:lnTo>
                  <a:lnTo>
                    <a:pt x="6341364" y="2482596"/>
                  </a:lnTo>
                  <a:lnTo>
                    <a:pt x="6341364" y="1225296"/>
                  </a:lnTo>
                  <a:close/>
                </a:path>
                <a:path w="7219315" h="2482850">
                  <a:moveTo>
                    <a:pt x="7219188" y="1802892"/>
                  </a:moveTo>
                  <a:lnTo>
                    <a:pt x="7022592" y="1802892"/>
                  </a:lnTo>
                  <a:lnTo>
                    <a:pt x="7022592" y="2482596"/>
                  </a:lnTo>
                  <a:lnTo>
                    <a:pt x="7219188" y="2482596"/>
                  </a:lnTo>
                  <a:lnTo>
                    <a:pt x="7219188" y="1802892"/>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841247" y="4162044"/>
              <a:ext cx="7900670" cy="0"/>
            </a:xfrm>
            <a:custGeom>
              <a:avLst/>
              <a:gdLst/>
              <a:ahLst/>
              <a:cxnLst/>
              <a:rect l="l" t="t" r="r" b="b"/>
              <a:pathLst>
                <a:path w="7900670">
                  <a:moveTo>
                    <a:pt x="0" y="0"/>
                  </a:moveTo>
                  <a:lnTo>
                    <a:pt x="7900416"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1031239" y="1631441"/>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82.6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2786888" y="1214373"/>
            <a:ext cx="249554"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97.5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3664965" y="2289429"/>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59.2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6298819" y="2610104"/>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47.8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7176896" y="2984373"/>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34.5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1281175" y="1771904"/>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77.6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1883664" y="2261361"/>
            <a:ext cx="549275" cy="16256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350" b="0" i="0" u="none" strike="noStrike" kern="0" cap="none" spc="0" normalizeH="0" baseline="-30864" noProof="0">
                <a:ln>
                  <a:noFill/>
                </a:ln>
                <a:solidFill>
                  <a:sysClr val="windowText" lastClr="000000"/>
                </a:solidFill>
                <a:effectLst/>
                <a:uLnTx/>
                <a:uFillTx/>
                <a:latin typeface="Arial"/>
                <a:cs typeface="Arial"/>
              </a:rPr>
              <a:t>58.0</a:t>
            </a:r>
            <a:r>
              <a:rPr kumimoji="0" sz="1350" b="0" i="0" u="none" strike="noStrike" kern="0" cap="none" spc="-60" normalizeH="0" baseline="-30864" noProof="0">
                <a:ln>
                  <a:noFill/>
                </a:ln>
                <a:solidFill>
                  <a:sysClr val="windowText" lastClr="000000"/>
                </a:solidFill>
                <a:effectLst/>
                <a:uLnTx/>
                <a:uFillTx/>
                <a:latin typeface="Arial"/>
                <a:cs typeface="Arial"/>
              </a:rPr>
              <a:t> </a:t>
            </a:r>
            <a:r>
              <a:rPr kumimoji="0" sz="900" b="0" i="0" u="none" strike="noStrike" kern="0" cap="none" spc="-20" normalizeH="0" baseline="0" noProof="0">
                <a:ln>
                  <a:noFill/>
                </a:ln>
                <a:solidFill>
                  <a:sysClr val="windowText" lastClr="000000"/>
                </a:solidFill>
                <a:effectLst/>
                <a:uLnTx/>
                <a:uFillTx/>
                <a:latin typeface="Arial"/>
                <a:cs typeface="Arial"/>
              </a:rPr>
              <a:t>60.2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3037077" y="1471040"/>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88.3</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3914902" y="2525344"/>
            <a:ext cx="248920"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50.8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4517390" y="3498545"/>
            <a:ext cx="550545" cy="16319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350" b="0" i="0" u="none" strike="noStrike" kern="0" cap="none" spc="0" normalizeH="0" baseline="-15432" noProof="0">
                <a:ln>
                  <a:noFill/>
                </a:ln>
                <a:solidFill>
                  <a:sysClr val="windowText" lastClr="000000"/>
                </a:solidFill>
                <a:effectLst/>
                <a:uLnTx/>
                <a:uFillTx/>
                <a:latin typeface="Arial"/>
                <a:cs typeface="Arial"/>
              </a:rPr>
              <a:t>15.1</a:t>
            </a:r>
            <a:r>
              <a:rPr kumimoji="0" sz="1350" b="0" i="0" u="none" strike="noStrike" kern="0" cap="none" spc="-60" normalizeH="0" baseline="-15432" noProof="0">
                <a:ln>
                  <a:noFill/>
                </a:ln>
                <a:solidFill>
                  <a:sysClr val="windowText" lastClr="000000"/>
                </a:solidFill>
                <a:effectLst/>
                <a:uLnTx/>
                <a:uFillTx/>
                <a:latin typeface="Arial"/>
                <a:cs typeface="Arial"/>
              </a:rPr>
              <a:t> </a:t>
            </a:r>
            <a:r>
              <a:rPr kumimoji="0" sz="900" b="0" i="0" u="none" strike="noStrike" kern="0" cap="none" spc="-20" normalizeH="0" baseline="0" noProof="0">
                <a:ln>
                  <a:noFill/>
                </a:ln>
                <a:solidFill>
                  <a:sysClr val="windowText" lastClr="000000"/>
                </a:solidFill>
                <a:effectLst/>
                <a:uLnTx/>
                <a:uFillTx/>
                <a:latin typeface="Arial"/>
                <a:cs typeface="Arial"/>
              </a:rPr>
              <a:t>16.2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5395595" y="3133470"/>
            <a:ext cx="549275" cy="16256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29.2</a:t>
            </a:r>
            <a:r>
              <a:rPr kumimoji="0" sz="90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30" normalizeH="0" baseline="-12345" noProof="0">
                <a:ln>
                  <a:noFill/>
                </a:ln>
                <a:solidFill>
                  <a:sysClr val="windowText" lastClr="000000"/>
                </a:solidFill>
                <a:effectLst/>
                <a:uLnTx/>
                <a:uFillTx/>
                <a:latin typeface="Arial"/>
                <a:cs typeface="Arial"/>
              </a:rPr>
              <a:t>28.4</a:t>
            </a:r>
            <a:endParaRPr kumimoji="0" sz="1350" b="0" i="0" u="none" strike="noStrike" kern="0" cap="none" spc="0" normalizeH="0" baseline="-12345" noProof="0">
              <a:ln>
                <a:noFill/>
              </a:ln>
              <a:solidFill>
                <a:sysClr val="windowText" lastClr="000000"/>
              </a:solidFill>
              <a:effectLst/>
              <a:uLnTx/>
              <a:uFillTx/>
              <a:latin typeface="Arial"/>
              <a:cs typeface="Arial"/>
            </a:endParaRPr>
          </a:p>
        </p:txBody>
      </p:sp>
      <p:sp>
        <p:nvSpPr>
          <p:cNvPr id="18" name="object 18"/>
          <p:cNvSpPr txBox="1"/>
          <p:nvPr/>
        </p:nvSpPr>
        <p:spPr>
          <a:xfrm>
            <a:off x="6548755" y="2745104"/>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43.0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7426832" y="2697226"/>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44.7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8054720" y="3273932"/>
            <a:ext cx="498475" cy="272415"/>
          </a:xfrm>
          <a:prstGeom prst="rect">
            <a:avLst/>
          </a:prstGeom>
        </p:spPr>
        <p:txBody>
          <a:bodyPr vert="horz" wrap="square" lIns="0" tIns="12700" rIns="0" bIns="0" rtlCol="0">
            <a:spAutoFit/>
          </a:bodyPr>
          <a:lstStyle/>
          <a:p>
            <a:pPr marL="262255" marR="0" lvl="0" indent="0" defTabSz="914400" eaLnBrk="1" fontAlgn="auto" latinLnBrk="0" hangingPunct="1">
              <a:lnSpc>
                <a:spcPts val="969"/>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24.2</a:t>
            </a:r>
            <a:endParaRPr kumimoji="0" sz="9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969"/>
              </a:lnSpc>
              <a:spcBef>
                <a:spcPts val="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20.3</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667308" y="4073144"/>
            <a:ext cx="895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603910" y="3510533"/>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603910" y="2947797"/>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603910" y="2385441"/>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603910" y="182283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540207" y="1260094"/>
            <a:ext cx="215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100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899566" y="4211828"/>
            <a:ext cx="762635"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Age</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≥35</a:t>
            </a:r>
            <a:r>
              <a:rPr kumimoji="0" sz="900" b="0" i="0" u="none" strike="noStrike" kern="0" cap="none" spc="-10" normalizeH="0" baseline="0" noProof="0">
                <a:ln>
                  <a:noFill/>
                </a:ln>
                <a:solidFill>
                  <a:sysClr val="windowText" lastClr="000000"/>
                </a:solidFill>
                <a:effectLst/>
                <a:uLnTx/>
                <a:uFillTx/>
                <a:latin typeface="Arial"/>
                <a:cs typeface="Arial"/>
              </a:rPr>
              <a:t> years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1955673" y="4208779"/>
            <a:ext cx="406400"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Female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2652522" y="4208779"/>
            <a:ext cx="4283710" cy="294640"/>
          </a:xfrm>
          <a:prstGeom prst="rect">
            <a:avLst/>
          </a:prstGeom>
        </p:spPr>
        <p:txBody>
          <a:bodyPr vert="horz" wrap="square" lIns="0" tIns="12700" rIns="0" bIns="0" rtlCol="0">
            <a:spAutoFit/>
          </a:bodyPr>
          <a:lstStyle/>
          <a:p>
            <a:pPr marL="12700" marR="0" lvl="0" indent="0" defTabSz="914400" eaLnBrk="1" fontAlgn="auto" latinLnBrk="0" hangingPunct="1">
              <a:lnSpc>
                <a:spcPts val="106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White</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ethnicity</a:t>
            </a:r>
            <a:r>
              <a:rPr kumimoji="0" sz="900" b="0" i="0" u="none" strike="noStrike" kern="0" cap="none" spc="21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Never-</a:t>
            </a:r>
            <a:r>
              <a:rPr kumimoji="0" sz="900" b="0" i="0" u="none" strike="noStrike" kern="0" cap="none" spc="0" normalizeH="0" baseline="0" noProof="0">
                <a:ln>
                  <a:noFill/>
                </a:ln>
                <a:solidFill>
                  <a:sysClr val="windowText" lastClr="000000"/>
                </a:solidFill>
                <a:effectLst/>
                <a:uLnTx/>
                <a:uFillTx/>
                <a:latin typeface="Arial"/>
                <a:cs typeface="Arial"/>
              </a:rPr>
              <a:t>smokers</a:t>
            </a:r>
            <a:r>
              <a:rPr kumimoji="0" sz="900" b="0" i="0" u="none" strike="noStrike" kern="0" cap="none" spc="204"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Atopic</a:t>
            </a:r>
            <a:r>
              <a:rPr kumimoji="0" sz="900" b="0" i="0" u="none" strike="noStrike" kern="0" cap="none" spc="-1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disease</a:t>
            </a:r>
            <a:r>
              <a:rPr kumimoji="0" sz="900" b="0" i="0" u="none" strike="noStrike" kern="0" cap="none" spc="44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GINA</a:t>
            </a:r>
            <a:r>
              <a:rPr kumimoji="0" sz="900" b="0" i="0" u="none" strike="noStrike" kern="0" cap="none" spc="-1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Steps</a:t>
            </a:r>
            <a:r>
              <a:rPr kumimoji="0" sz="900" b="0" i="0" u="none" strike="noStrike" kern="0" cap="none" spc="-1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4</a:t>
            </a:r>
            <a:r>
              <a:rPr kumimoji="0" sz="900" b="0" i="0" u="none" strike="noStrike" kern="0" cap="none" spc="-1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or</a:t>
            </a:r>
            <a:r>
              <a:rPr kumimoji="0" sz="900" b="0" i="0" u="none" strike="noStrike" kern="0" cap="none" spc="42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Asthma</a:t>
            </a:r>
            <a:r>
              <a:rPr kumimoji="0" sz="900" b="0" i="0" u="none" strike="noStrike" kern="0" cap="none" spc="-15"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review</a:t>
            </a:r>
            <a:endParaRPr kumimoji="0" sz="900" b="0" i="0" u="none" strike="noStrike" kern="0" cap="none" spc="0" normalizeH="0" baseline="0" noProof="0">
              <a:ln>
                <a:noFill/>
              </a:ln>
              <a:solidFill>
                <a:sysClr val="windowText" lastClr="000000"/>
              </a:solidFill>
              <a:effectLst/>
              <a:uLnTx/>
              <a:uFillTx/>
              <a:latin typeface="Arial"/>
              <a:cs typeface="Arial"/>
            </a:endParaRPr>
          </a:p>
          <a:p>
            <a:pPr marL="2986405" marR="0" lvl="0" indent="0" defTabSz="914400" eaLnBrk="1" fontAlgn="auto" latinLnBrk="0" hangingPunct="1">
              <a:lnSpc>
                <a:spcPts val="1060"/>
              </a:lnSpc>
              <a:spcBef>
                <a:spcPts val="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7093077" y="4208779"/>
            <a:ext cx="666750" cy="294640"/>
          </a:xfrm>
          <a:prstGeom prst="rect">
            <a:avLst/>
          </a:prstGeom>
        </p:spPr>
        <p:txBody>
          <a:bodyPr vert="horz" wrap="square" lIns="0" tIns="12700" rIns="0" bIns="0" rtlCol="0">
            <a:spAutoFit/>
          </a:bodyPr>
          <a:lstStyle/>
          <a:p>
            <a:pPr marL="0" marR="0" lvl="0" indent="0" algn="ctr" defTabSz="914400" eaLnBrk="1" fontAlgn="auto" latinLnBrk="0" hangingPunct="1">
              <a:lnSpc>
                <a:spcPts val="106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Uncontrolled</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060"/>
              </a:lnSpc>
              <a:spcBef>
                <a:spcPts val="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disease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7936230" y="4208779"/>
            <a:ext cx="735965" cy="294640"/>
          </a:xfrm>
          <a:prstGeom prst="rect">
            <a:avLst/>
          </a:prstGeom>
        </p:spPr>
        <p:txBody>
          <a:bodyPr vert="horz" wrap="square" lIns="0" tIns="12700" rIns="0" bIns="0" rtlCol="0">
            <a:spAutoFit/>
          </a:bodyPr>
          <a:lstStyle/>
          <a:p>
            <a:pPr marL="1270" marR="0" lvl="0" indent="0" algn="ctr" defTabSz="914400" eaLnBrk="1" fontAlgn="auto" latinLnBrk="0" hangingPunct="1">
              <a:lnSpc>
                <a:spcPts val="106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Any</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060"/>
              </a:lnSpc>
              <a:spcBef>
                <a:spcPts val="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exacerbations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393998" y="2026306"/>
            <a:ext cx="167005" cy="1463675"/>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Proportion</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of</a:t>
            </a:r>
            <a:r>
              <a:rPr kumimoji="0" sz="1000" b="0" i="0" u="none" strike="noStrike" kern="0" cap="none" spc="-4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patients</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25"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p:nvPr/>
        </p:nvSpPr>
        <p:spPr>
          <a:xfrm>
            <a:off x="2702051" y="4578096"/>
            <a:ext cx="58419" cy="58419"/>
          </a:xfrm>
          <a:custGeom>
            <a:avLst/>
            <a:gdLst/>
            <a:ahLst/>
            <a:cxnLst/>
            <a:rect l="l" t="t" r="r" b="b"/>
            <a:pathLst>
              <a:path w="58419" h="58420">
                <a:moveTo>
                  <a:pt x="57912" y="0"/>
                </a:moveTo>
                <a:lnTo>
                  <a:pt x="0" y="0"/>
                </a:lnTo>
                <a:lnTo>
                  <a:pt x="0" y="57911"/>
                </a:lnTo>
                <a:lnTo>
                  <a:pt x="57912" y="57911"/>
                </a:lnTo>
                <a:lnTo>
                  <a:pt x="5791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4782311" y="4578096"/>
            <a:ext cx="58419" cy="58419"/>
          </a:xfrm>
          <a:custGeom>
            <a:avLst/>
            <a:gdLst/>
            <a:ahLst/>
            <a:cxnLst/>
            <a:rect l="l" t="t" r="r" b="b"/>
            <a:pathLst>
              <a:path w="58420" h="58420">
                <a:moveTo>
                  <a:pt x="57912" y="0"/>
                </a:moveTo>
                <a:lnTo>
                  <a:pt x="0" y="0"/>
                </a:lnTo>
                <a:lnTo>
                  <a:pt x="0" y="57911"/>
                </a:lnTo>
                <a:lnTo>
                  <a:pt x="57912" y="57911"/>
                </a:lnTo>
                <a:lnTo>
                  <a:pt x="57912"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txBox="1"/>
          <p:nvPr/>
        </p:nvSpPr>
        <p:spPr>
          <a:xfrm>
            <a:off x="2771394" y="4518152"/>
            <a:ext cx="380428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2092960" algn="l"/>
              </a:tabLst>
              <a:defRPr/>
            </a:pPr>
            <a:r>
              <a:rPr kumimoji="0" sz="900" b="0" i="0" u="none" strike="noStrike" kern="0" cap="none" spc="0" normalizeH="0" baseline="0" noProof="0">
                <a:ln>
                  <a:noFill/>
                </a:ln>
                <a:solidFill>
                  <a:sysClr val="windowText" lastClr="000000"/>
                </a:solidFill>
                <a:effectLst/>
                <a:uLnTx/>
                <a:uFillTx/>
                <a:latin typeface="Arial"/>
                <a:cs typeface="Arial"/>
              </a:rPr>
              <a:t>Least</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deprived</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(n=28,215)</a:t>
            </a:r>
            <a:r>
              <a:rPr kumimoji="0" sz="900" b="0" i="0" u="none" strike="noStrike" kern="0" cap="none" spc="0" normalizeH="0" baseline="0" noProof="0">
                <a:ln>
                  <a:noFill/>
                </a:ln>
                <a:solidFill>
                  <a:sysClr val="windowText" lastClr="000000"/>
                </a:solidFill>
                <a:effectLst/>
                <a:uLnTx/>
                <a:uFillTx/>
                <a:latin typeface="Arial"/>
                <a:cs typeface="Arial"/>
              </a:rPr>
              <a:t>	Most</a:t>
            </a:r>
            <a:r>
              <a:rPr kumimoji="0" sz="900" b="0" i="0" u="none" strike="noStrike" kern="0" cap="none" spc="-3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deprived</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quintile</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(n=16,534)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7944739" y="1318386"/>
            <a:ext cx="534670" cy="1409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750" b="0" i="1" u="none" strike="noStrike" kern="0" cap="none" spc="0" normalizeH="0" baseline="0" noProof="0">
                <a:ln>
                  <a:noFill/>
                </a:ln>
                <a:solidFill>
                  <a:sysClr val="windowText" lastClr="000000"/>
                </a:solidFill>
                <a:effectLst/>
                <a:uLnTx/>
                <a:uFillTx/>
                <a:latin typeface="Arial"/>
                <a:cs typeface="Arial"/>
              </a:rPr>
              <a:t>All</a:t>
            </a:r>
            <a:r>
              <a:rPr kumimoji="0" sz="750" b="0" i="1" u="none" strike="noStrike" kern="0" cap="none" spc="-20" normalizeH="0" baseline="0" noProof="0">
                <a:ln>
                  <a:noFill/>
                </a:ln>
                <a:solidFill>
                  <a:sysClr val="windowText" lastClr="000000"/>
                </a:solidFill>
                <a:effectLst/>
                <a:uLnTx/>
                <a:uFillTx/>
                <a:latin typeface="Arial"/>
                <a:cs typeface="Arial"/>
              </a:rPr>
              <a:t> </a:t>
            </a:r>
            <a:r>
              <a:rPr kumimoji="0" sz="750" b="0" i="1" u="none" strike="noStrike" kern="0" cap="none" spc="0" normalizeH="0" baseline="0" noProof="0">
                <a:ln>
                  <a:noFill/>
                </a:ln>
                <a:solidFill>
                  <a:sysClr val="windowText" lastClr="000000"/>
                </a:solidFill>
                <a:effectLst/>
                <a:uLnTx/>
                <a:uFillTx/>
                <a:latin typeface="Arial"/>
                <a:cs typeface="Arial"/>
              </a:rPr>
              <a:t>p</a:t>
            </a:r>
            <a:r>
              <a:rPr kumimoji="0" sz="750" b="0" i="1" u="none" strike="noStrike" kern="0" cap="none" spc="5" normalizeH="0" baseline="0" noProof="0">
                <a:ln>
                  <a:noFill/>
                </a:ln>
                <a:solidFill>
                  <a:sysClr val="windowText" lastClr="000000"/>
                </a:solidFill>
                <a:effectLst/>
                <a:uLnTx/>
                <a:uFillTx/>
                <a:latin typeface="Arial"/>
                <a:cs typeface="Arial"/>
              </a:rPr>
              <a:t> </a:t>
            </a:r>
            <a:r>
              <a:rPr kumimoji="0" sz="750" b="0" i="1" u="none" strike="noStrike" kern="0" cap="none" spc="-10" normalizeH="0" baseline="0" noProof="0">
                <a:ln>
                  <a:noFill/>
                </a:ln>
                <a:solidFill>
                  <a:sysClr val="windowText" lastClr="000000"/>
                </a:solidFill>
                <a:effectLst/>
                <a:uLnTx/>
                <a:uFillTx/>
                <a:latin typeface="Arial"/>
                <a:cs typeface="Arial"/>
              </a:rPr>
              <a:t>&lt;0.001</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p:nvPr/>
        </p:nvSpPr>
        <p:spPr>
          <a:xfrm>
            <a:off x="885444" y="734568"/>
            <a:ext cx="7604759" cy="266700"/>
          </a:xfrm>
          <a:custGeom>
            <a:avLst/>
            <a:gdLst/>
            <a:ahLst/>
            <a:cxnLst/>
            <a:rect l="l" t="t" r="r" b="b"/>
            <a:pathLst>
              <a:path w="7604759" h="266700">
                <a:moveTo>
                  <a:pt x="7560309" y="0"/>
                </a:moveTo>
                <a:lnTo>
                  <a:pt x="44450" y="0"/>
                </a:lnTo>
                <a:lnTo>
                  <a:pt x="27148" y="3498"/>
                </a:lnTo>
                <a:lnTo>
                  <a:pt x="13019" y="13033"/>
                </a:lnTo>
                <a:lnTo>
                  <a:pt x="3493" y="27164"/>
                </a:lnTo>
                <a:lnTo>
                  <a:pt x="0" y="44450"/>
                </a:lnTo>
                <a:lnTo>
                  <a:pt x="0" y="222250"/>
                </a:lnTo>
                <a:lnTo>
                  <a:pt x="3493" y="239535"/>
                </a:lnTo>
                <a:lnTo>
                  <a:pt x="13019" y="253666"/>
                </a:lnTo>
                <a:lnTo>
                  <a:pt x="27148" y="263201"/>
                </a:lnTo>
                <a:lnTo>
                  <a:pt x="44450" y="266700"/>
                </a:lnTo>
                <a:lnTo>
                  <a:pt x="7560309" y="266700"/>
                </a:lnTo>
                <a:lnTo>
                  <a:pt x="7577595" y="263201"/>
                </a:lnTo>
                <a:lnTo>
                  <a:pt x="7591726" y="253666"/>
                </a:lnTo>
                <a:lnTo>
                  <a:pt x="7601261" y="239535"/>
                </a:lnTo>
                <a:lnTo>
                  <a:pt x="7604759" y="222250"/>
                </a:lnTo>
                <a:lnTo>
                  <a:pt x="7604759" y="44450"/>
                </a:lnTo>
                <a:lnTo>
                  <a:pt x="7601261" y="27164"/>
                </a:lnTo>
                <a:lnTo>
                  <a:pt x="7591726" y="13033"/>
                </a:lnTo>
                <a:lnTo>
                  <a:pt x="7577595" y="3498"/>
                </a:lnTo>
                <a:lnTo>
                  <a:pt x="7560309"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txBox="1"/>
          <p:nvPr/>
        </p:nvSpPr>
        <p:spPr>
          <a:xfrm>
            <a:off x="1161084" y="775792"/>
            <a:ext cx="705167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Most</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deprived</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patients</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were</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more</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likely</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have</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atopic</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disease</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uncontrolled</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asthma</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than</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least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deprived</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patients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78739" y="4998115"/>
            <a:ext cx="18707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78739" y="4899456"/>
            <a:ext cx="223329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GINA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Global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Initiative</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 Asthma;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Socioeconomic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41" name="Graphic 40" descr="Beginning with solid fill">
            <a:hlinkClick r:id="rId2" action="ppaction://hlinksldjump"/>
            <a:extLst>
              <a:ext uri="{FF2B5EF4-FFF2-40B4-BE49-F238E27FC236}">
                <a16:creationId xmlns:a16="http://schemas.microsoft.com/office/drawing/2014/main" id="{09584F7C-0464-F840-6BDD-C0661EC9B2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295" y="25147"/>
            <a:ext cx="7167880" cy="513968"/>
          </a:xfrm>
          <a:prstGeom prst="rect">
            <a:avLst/>
          </a:prstGeom>
        </p:spPr>
        <p:txBody>
          <a:bodyPr vert="horz" wrap="square" lIns="0" tIns="12065" rIns="0" bIns="0" rtlCol="0">
            <a:spAutoFit/>
          </a:bodyPr>
          <a:lstStyle/>
          <a:p>
            <a:pPr marL="38100" marR="30480">
              <a:lnSpc>
                <a:spcPct val="100000"/>
              </a:lnSpc>
              <a:spcBef>
                <a:spcPts val="95"/>
              </a:spcBef>
            </a:pPr>
            <a:r>
              <a:t>Impact</a:t>
            </a:r>
            <a:r>
              <a:rPr spc="-30"/>
              <a:t> </a:t>
            </a:r>
            <a:r>
              <a:t>of</a:t>
            </a:r>
            <a:r>
              <a:rPr spc="-55"/>
              <a:t> </a:t>
            </a:r>
            <a:r>
              <a:t>SES</a:t>
            </a:r>
            <a:r>
              <a:rPr spc="-65"/>
              <a:t> </a:t>
            </a:r>
            <a:r>
              <a:t>on</a:t>
            </a:r>
            <a:r>
              <a:rPr spc="-55"/>
              <a:t> </a:t>
            </a:r>
            <a:r>
              <a:t>asthma</a:t>
            </a:r>
            <a:r>
              <a:rPr spc="-30"/>
              <a:t> </a:t>
            </a:r>
            <a:r>
              <a:t>presentations,</a:t>
            </a:r>
            <a:r>
              <a:rPr spc="-15"/>
              <a:t> </a:t>
            </a:r>
            <a:r>
              <a:t>treatment</a:t>
            </a:r>
            <a:r>
              <a:rPr spc="-35"/>
              <a:t> </a:t>
            </a:r>
            <a:r>
              <a:t>processes</a:t>
            </a:r>
            <a:r>
              <a:rPr spc="-45"/>
              <a:t> </a:t>
            </a:r>
            <a:r>
              <a:t>and</a:t>
            </a:r>
            <a:r>
              <a:rPr spc="-55"/>
              <a:t> </a:t>
            </a:r>
            <a:r>
              <a:rPr spc="-10"/>
              <a:t>clinical </a:t>
            </a:r>
            <a:r>
              <a:t>outcomes</a:t>
            </a:r>
            <a:r>
              <a:rPr spc="-25"/>
              <a:t> </a:t>
            </a:r>
            <a:r>
              <a:t>in</a:t>
            </a:r>
            <a:r>
              <a:rPr spc="-50"/>
              <a:t> </a:t>
            </a:r>
            <a:r>
              <a:t>UK</a:t>
            </a:r>
            <a:r>
              <a:rPr spc="-55"/>
              <a:t> </a:t>
            </a:r>
            <a:r>
              <a:t>primary</a:t>
            </a:r>
            <a:r>
              <a:rPr spc="-30"/>
              <a:t> </a:t>
            </a:r>
            <a:r>
              <a:rPr spc="-10" err="1"/>
              <a:t>care</a:t>
            </a:r>
            <a:r>
              <a:rPr sz="1575" spc="-15" baseline="26455" err="1"/>
              <a:t>a</a:t>
            </a:r>
            <a:endParaRPr sz="1575" baseline="26455"/>
          </a:p>
        </p:txBody>
      </p:sp>
      <p:sp>
        <p:nvSpPr>
          <p:cNvPr id="3" name="object 3"/>
          <p:cNvSpPr txBox="1"/>
          <p:nvPr/>
        </p:nvSpPr>
        <p:spPr>
          <a:xfrm>
            <a:off x="53339" y="4741875"/>
            <a:ext cx="8010525" cy="208279"/>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5" normalizeH="0" baseline="27777" noProof="0">
                <a:ln>
                  <a:noFill/>
                </a:ln>
                <a:solidFill>
                  <a:sysClr val="windowText" lastClr="000000"/>
                </a:solidFill>
                <a:effectLst/>
                <a:uLnTx/>
                <a:uFillTx/>
                <a:latin typeface="Arial"/>
                <a:cs typeface="Arial"/>
              </a:rPr>
              <a:t>a</a:t>
            </a:r>
            <a:r>
              <a:rPr kumimoji="0" sz="600" b="0" i="0" u="none" strike="noStrike" kern="0" cap="none" spc="-10" normalizeH="0" baseline="0" noProof="0">
                <a:ln>
                  <a:noFill/>
                </a:ln>
                <a:solidFill>
                  <a:sysClr val="windowText" lastClr="000000"/>
                </a:solidFill>
                <a:effectLst/>
                <a:uLnTx/>
                <a:uFillTx/>
                <a:latin typeface="Arial"/>
                <a:cs typeface="Arial"/>
              </a:rPr>
              <a:t>Adjusted</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year,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 </a:t>
            </a:r>
            <a:r>
              <a:rPr kumimoji="0" sz="600" b="0" i="0" u="none" strike="noStrike" kern="0" cap="none" spc="-10" normalizeH="0" baseline="0" noProof="0">
                <a:ln>
                  <a:noFill/>
                </a:ln>
                <a:solidFill>
                  <a:sysClr val="windowText" lastClr="000000"/>
                </a:solidFill>
                <a:effectLst/>
                <a:uLnTx/>
                <a:uFillTx/>
                <a:latin typeface="Arial"/>
                <a:cs typeface="Arial"/>
              </a:rPr>
              <a:t>(5-</a:t>
            </a:r>
            <a:r>
              <a:rPr kumimoji="0" sz="600" b="0" i="0" u="none" strike="noStrike" kern="0" cap="none" spc="0" normalizeH="0" baseline="0" noProof="0">
                <a:ln>
                  <a:noFill/>
                </a:ln>
                <a:solidFill>
                  <a:sysClr val="windowText" lastClr="000000"/>
                </a:solidFill>
                <a:effectLst/>
                <a:uLnTx/>
                <a:uFillTx/>
                <a:latin typeface="Arial"/>
                <a:cs typeface="Arial"/>
              </a:rPr>
              <a:t>year</a:t>
            </a:r>
            <a:r>
              <a:rPr kumimoji="0" sz="600" b="0" i="0" u="none" strike="noStrike" kern="0" cap="none" spc="-10" normalizeH="0" baseline="0" noProof="0">
                <a:ln>
                  <a:noFill/>
                </a:ln>
                <a:solidFill>
                  <a:sysClr val="windowText" lastClr="000000"/>
                </a:solidFill>
                <a:effectLst/>
                <a:uLnTx/>
                <a:uFillTx/>
                <a:latin typeface="Arial"/>
                <a:cs typeface="Arial"/>
              </a:rPr>
              <a:t> groups) </a:t>
            </a:r>
            <a:r>
              <a:rPr kumimoji="0" sz="600" b="0" i="0" u="none" strike="noStrike" kern="0" cap="none" spc="0" normalizeH="0" baseline="0" noProof="0">
                <a:ln>
                  <a:noFill/>
                </a:ln>
                <a:solidFill>
                  <a:sysClr val="windowText" lastClr="000000"/>
                </a:solidFill>
                <a:effectLst/>
                <a:uLnTx/>
                <a:uFillTx/>
                <a:latin typeface="Arial"/>
                <a:cs typeface="Arial"/>
              </a:rPr>
              <a:t>and sex;</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27777" noProof="0">
                <a:ln>
                  <a:noFill/>
                </a:ln>
                <a:solidFill>
                  <a:sysClr val="windowText" lastClr="000000"/>
                </a:solidFill>
                <a:effectLst/>
                <a:uLnTx/>
                <a:uFillTx/>
                <a:latin typeface="Arial"/>
                <a:cs typeface="Arial"/>
              </a:rPr>
              <a:t>b</a:t>
            </a:r>
            <a:r>
              <a:rPr kumimoji="0" sz="600" b="0" i="0" u="none" strike="noStrike" kern="0" cap="none" spc="0" normalizeH="0" baseline="0" noProof="0">
                <a:ln>
                  <a:noFill/>
                </a:ln>
                <a:solidFill>
                  <a:sysClr val="windowText" lastClr="000000"/>
                </a:solidFill>
                <a:effectLst/>
                <a:uLnTx/>
                <a:uFillTx/>
                <a:latin typeface="Arial"/>
                <a:cs typeface="Arial"/>
              </a:rPr>
              <a:t>Odds ratio.</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Patient</a:t>
            </a:r>
            <a:r>
              <a:rPr kumimoji="0" sz="600" b="0" i="0" u="none" strike="noStrike" kern="0" cap="none" spc="-10" normalizeH="0" baseline="0" noProof="0">
                <a:ln>
                  <a:noFill/>
                </a:ln>
                <a:solidFill>
                  <a:sysClr val="windowText" lastClr="000000"/>
                </a:solidFill>
                <a:effectLst/>
                <a:uLnTx/>
                <a:uFillTx/>
                <a:latin typeface="Arial"/>
                <a:cs typeface="Arial"/>
              </a:rPr>
              <a:t> numbers: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n=45,761 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 </a:t>
            </a:r>
            <a:r>
              <a:rPr kumimoji="0" sz="600" b="0" i="0" u="none" strike="noStrike" kern="0" cap="none" spc="-10" normalizeH="0" baseline="0" noProof="0">
                <a:ln>
                  <a:noFill/>
                </a:ln>
                <a:solidFill>
                  <a:sysClr val="windowText" lastClr="000000"/>
                </a:solidFill>
                <a:effectLst/>
                <a:uLnTx/>
                <a:uFillTx/>
                <a:latin typeface="Arial"/>
                <a:cs typeface="Arial"/>
              </a:rPr>
              <a:t>eosinophils;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n=71,291</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peak flow;</a:t>
            </a:r>
            <a:r>
              <a:rPr kumimoji="0" sz="600" b="0" i="0" u="none" strike="noStrike" kern="0" cap="none" spc="-10" normalizeH="0" baseline="0" noProof="0">
                <a:ln>
                  <a:noFill/>
                </a:ln>
                <a:solidFill>
                  <a:sysClr val="windowText" lastClr="000000"/>
                </a:solidFill>
                <a:effectLst/>
                <a:uLnTx/>
                <a:uFillTx/>
                <a:latin typeface="Arial"/>
                <a:cs typeface="Arial"/>
              </a:rPr>
              <a:t> n=102,712</a:t>
            </a:r>
            <a:r>
              <a:rPr kumimoji="0" sz="600" b="0" i="0" u="none" strike="noStrike" kern="0" cap="none" spc="0" normalizeH="0" baseline="0" noProof="0">
                <a:ln>
                  <a:noFill/>
                </a:ln>
                <a:solidFill>
                  <a:sysClr val="windowText" lastClr="000000"/>
                </a:solidFill>
                <a:effectLst/>
                <a:uLnTx/>
                <a:uFillTx/>
                <a:latin typeface="Arial"/>
                <a:cs typeface="Arial"/>
              </a:rPr>
              <a:t> 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treatment </a:t>
            </a:r>
            <a:r>
              <a:rPr kumimoji="0" sz="600" b="0" i="0" u="none" strike="noStrike" kern="0" cap="none" spc="-10" normalizeH="0" baseline="0" noProof="0">
                <a:ln>
                  <a:noFill/>
                </a:ln>
                <a:solidFill>
                  <a:sysClr val="windowText" lastClr="000000"/>
                </a:solidFill>
                <a:effectLst/>
                <a:uLnTx/>
                <a:uFillTx/>
                <a:latin typeface="Arial"/>
                <a:cs typeface="Arial"/>
              </a:rPr>
              <a:t>adherent; n=127,</a:t>
            </a:r>
            <a:r>
              <a:rPr kumimoji="0" sz="600" b="0" i="0" u="none" strike="noStrike" kern="0" cap="none" spc="-114"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040 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review; </a:t>
            </a:r>
            <a:r>
              <a:rPr kumimoji="0" sz="600" b="0" i="0" u="none" strike="noStrike" kern="0" cap="none" spc="-10" normalizeH="0" baseline="0" noProof="0">
                <a:ln>
                  <a:noFill/>
                </a:ln>
                <a:solidFill>
                  <a:sysClr val="windowText" lastClr="000000"/>
                </a:solidFill>
                <a:effectLst/>
                <a:uLnTx/>
                <a:uFillTx/>
                <a:latin typeface="Arial"/>
                <a:cs typeface="Arial"/>
              </a:rPr>
              <a:t>n=127,040</a:t>
            </a:r>
            <a:r>
              <a:rPr kumimoji="0" sz="600" b="0" i="0" u="none" strike="noStrike" kern="0" cap="none" spc="0" normalizeH="0" baseline="0" noProof="0">
                <a:ln>
                  <a:noFill/>
                </a:ln>
                <a:solidFill>
                  <a:sysClr val="windowText" lastClr="000000"/>
                </a:solidFill>
                <a:effectLst/>
                <a:uLnTx/>
                <a:uFillTx/>
                <a:latin typeface="Arial"/>
                <a:cs typeface="Arial"/>
              </a:rPr>
              <a:t> for</a:t>
            </a:r>
            <a:r>
              <a:rPr kumimoji="0" sz="600" b="0" i="0" u="none" strike="noStrike" kern="0" cap="none" spc="-10" normalizeH="0" baseline="0" noProof="0">
                <a:ln>
                  <a:noFill/>
                </a:ln>
                <a:solidFill>
                  <a:sysClr val="windowText" lastClr="000000"/>
                </a:solidFill>
                <a:effectLst/>
                <a:uLnTx/>
                <a:uFillTx/>
                <a:latin typeface="Arial"/>
                <a:cs typeface="Arial"/>
              </a:rPr>
              <a:t> respiratory</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referral;</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n=40,078</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uncontrolled</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disease;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n=127,040 for</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any</a:t>
            </a:r>
            <a:r>
              <a:rPr kumimoji="0" sz="600" b="0" i="0" u="none" strike="noStrike" kern="0" cap="none" spc="-10" normalizeH="0" baseline="0" noProof="0">
                <a:ln>
                  <a:noFill/>
                </a:ln>
                <a:solidFill>
                  <a:sysClr val="windowText" lastClr="000000"/>
                </a:solidFill>
                <a:effectLst/>
                <a:uLnTx/>
                <a:uFillTx/>
                <a:latin typeface="Arial"/>
                <a:cs typeface="Arial"/>
              </a:rPr>
              <a:t> exacerbations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159014" y="833627"/>
            <a:ext cx="8691245" cy="3816350"/>
            <a:chOff x="159014" y="833627"/>
            <a:chExt cx="8691245" cy="3816350"/>
          </a:xfrm>
        </p:grpSpPr>
        <p:pic>
          <p:nvPicPr>
            <p:cNvPr id="5" name="object 5"/>
            <p:cNvPicPr/>
            <p:nvPr/>
          </p:nvPicPr>
          <p:blipFill>
            <a:blip r:embed="rId2" cstate="print"/>
            <a:stretch>
              <a:fillRect/>
            </a:stretch>
          </p:blipFill>
          <p:spPr>
            <a:xfrm>
              <a:off x="159014" y="989075"/>
              <a:ext cx="3110368" cy="2788920"/>
            </a:xfrm>
            <a:prstGeom prst="rect">
              <a:avLst/>
            </a:prstGeom>
          </p:spPr>
        </p:pic>
        <p:pic>
          <p:nvPicPr>
            <p:cNvPr id="6" name="object 6"/>
            <p:cNvPicPr/>
            <p:nvPr/>
          </p:nvPicPr>
          <p:blipFill>
            <a:blip r:embed="rId3" cstate="print"/>
            <a:stretch>
              <a:fillRect/>
            </a:stretch>
          </p:blipFill>
          <p:spPr>
            <a:xfrm>
              <a:off x="179832" y="3736848"/>
              <a:ext cx="3355848" cy="758951"/>
            </a:xfrm>
            <a:prstGeom prst="rect">
              <a:avLst/>
            </a:prstGeom>
          </p:spPr>
        </p:pic>
        <p:pic>
          <p:nvPicPr>
            <p:cNvPr id="7" name="object 7"/>
            <p:cNvPicPr/>
            <p:nvPr/>
          </p:nvPicPr>
          <p:blipFill>
            <a:blip r:embed="rId4" cstate="print"/>
            <a:stretch>
              <a:fillRect/>
            </a:stretch>
          </p:blipFill>
          <p:spPr>
            <a:xfrm>
              <a:off x="3220211" y="833627"/>
              <a:ext cx="3355847" cy="3816096"/>
            </a:xfrm>
            <a:prstGeom prst="rect">
              <a:avLst/>
            </a:prstGeom>
          </p:spPr>
        </p:pic>
        <p:sp>
          <p:nvSpPr>
            <p:cNvPr id="8" name="object 8"/>
            <p:cNvSpPr/>
            <p:nvPr/>
          </p:nvSpPr>
          <p:spPr>
            <a:xfrm>
              <a:off x="6454140" y="3491483"/>
              <a:ext cx="2395855" cy="759460"/>
            </a:xfrm>
            <a:custGeom>
              <a:avLst/>
              <a:gdLst/>
              <a:ahLst/>
              <a:cxnLst/>
              <a:rect l="l" t="t" r="r" b="b"/>
              <a:pathLst>
                <a:path w="2395854" h="759460">
                  <a:moveTo>
                    <a:pt x="2269236" y="0"/>
                  </a:moveTo>
                  <a:lnTo>
                    <a:pt x="126491" y="0"/>
                  </a:lnTo>
                  <a:lnTo>
                    <a:pt x="77259" y="9941"/>
                  </a:lnTo>
                  <a:lnTo>
                    <a:pt x="37052" y="37052"/>
                  </a:lnTo>
                  <a:lnTo>
                    <a:pt x="9941" y="77259"/>
                  </a:lnTo>
                  <a:lnTo>
                    <a:pt x="0" y="126492"/>
                  </a:lnTo>
                  <a:lnTo>
                    <a:pt x="0" y="632460"/>
                  </a:lnTo>
                  <a:lnTo>
                    <a:pt x="9941" y="681697"/>
                  </a:lnTo>
                  <a:lnTo>
                    <a:pt x="37052" y="721904"/>
                  </a:lnTo>
                  <a:lnTo>
                    <a:pt x="77259" y="749012"/>
                  </a:lnTo>
                  <a:lnTo>
                    <a:pt x="126491" y="758952"/>
                  </a:lnTo>
                  <a:lnTo>
                    <a:pt x="2269236" y="758952"/>
                  </a:lnTo>
                  <a:lnTo>
                    <a:pt x="2318468" y="749012"/>
                  </a:lnTo>
                  <a:lnTo>
                    <a:pt x="2358675" y="721904"/>
                  </a:lnTo>
                  <a:lnTo>
                    <a:pt x="2385786" y="681697"/>
                  </a:lnTo>
                  <a:lnTo>
                    <a:pt x="2395728" y="632460"/>
                  </a:lnTo>
                  <a:lnTo>
                    <a:pt x="2395728" y="126492"/>
                  </a:lnTo>
                  <a:lnTo>
                    <a:pt x="2385786" y="77259"/>
                  </a:lnTo>
                  <a:lnTo>
                    <a:pt x="2358675" y="37052"/>
                  </a:lnTo>
                  <a:lnTo>
                    <a:pt x="2318468" y="9941"/>
                  </a:lnTo>
                  <a:lnTo>
                    <a:pt x="2269236"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6571615" y="3551046"/>
            <a:ext cx="2165350" cy="634365"/>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6FC0"/>
                </a:solidFill>
                <a:effectLst/>
                <a:uLnTx/>
                <a:uFillTx/>
                <a:latin typeface="Arial"/>
                <a:cs typeface="Arial"/>
              </a:rPr>
              <a:t>Clinical</a:t>
            </a:r>
            <a:r>
              <a:rPr kumimoji="0" sz="1000" b="1" i="0" u="none" strike="noStrike" kern="0" cap="none" spc="80" normalizeH="0" baseline="0" noProof="0">
                <a:ln>
                  <a:noFill/>
                </a:ln>
                <a:solidFill>
                  <a:srgbClr val="006FC0"/>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implication</a:t>
            </a:r>
            <a:r>
              <a:rPr kumimoji="0" sz="1000" b="1" i="0" u="none" strike="noStrike" kern="0" cap="none" spc="0" normalizeH="0" baseline="0" noProof="0">
                <a:ln>
                  <a:noFill/>
                </a:ln>
                <a:solidFill>
                  <a:srgbClr val="001F5F"/>
                </a:solidFill>
                <a:effectLst/>
                <a:uLnTx/>
                <a:uFillTx/>
                <a:latin typeface="Arial"/>
                <a:cs typeface="Arial"/>
              </a:rPr>
              <a:t>:</a:t>
            </a:r>
            <a:r>
              <a:rPr kumimoji="0" sz="1000" b="1" i="0" u="none" strike="noStrike" kern="0" cap="none" spc="9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More</a:t>
            </a:r>
            <a:r>
              <a:rPr kumimoji="0" sz="1000" b="1" i="0" u="none" strike="noStrike" kern="0" cap="none" spc="8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deprived </a:t>
            </a:r>
            <a:r>
              <a:rPr kumimoji="0" sz="1000" b="1" i="0" u="none" strike="noStrike" kern="0" cap="none" spc="0" normalizeH="0" baseline="0" noProof="0">
                <a:ln>
                  <a:noFill/>
                </a:ln>
                <a:solidFill>
                  <a:srgbClr val="001F5F"/>
                </a:solidFill>
                <a:effectLst/>
                <a:uLnTx/>
                <a:uFillTx/>
                <a:latin typeface="Arial"/>
                <a:cs typeface="Arial"/>
              </a:rPr>
              <a:t>patients</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may</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have</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greater</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need</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for </a:t>
            </a:r>
            <a:r>
              <a:rPr kumimoji="0" sz="1000" b="1" i="0" u="none" strike="noStrike" kern="0" cap="none" spc="0" normalizeH="0" baseline="0" noProof="0">
                <a:ln>
                  <a:noFill/>
                </a:ln>
                <a:solidFill>
                  <a:srgbClr val="001F5F"/>
                </a:solidFill>
                <a:effectLst/>
                <a:uLnTx/>
                <a:uFillTx/>
                <a:latin typeface="Arial"/>
                <a:cs typeface="Arial"/>
              </a:rPr>
              <a:t>specialist</a:t>
            </a:r>
            <a:r>
              <a:rPr kumimoji="0" sz="1000" b="1" i="0" u="none" strike="noStrike" kern="0" cap="none" spc="18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reviews</a:t>
            </a:r>
            <a:r>
              <a:rPr kumimoji="0" sz="1000" b="1" i="0" u="none" strike="noStrike" kern="0" cap="none" spc="18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18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phenotype- </a:t>
            </a:r>
            <a:r>
              <a:rPr kumimoji="0" sz="1000" b="1" i="0" u="none" strike="noStrike" kern="0" cap="none" spc="0" normalizeH="0" baseline="0" noProof="0">
                <a:ln>
                  <a:noFill/>
                </a:ln>
                <a:solidFill>
                  <a:srgbClr val="001F5F"/>
                </a:solidFill>
                <a:effectLst/>
                <a:uLnTx/>
                <a:uFillTx/>
                <a:latin typeface="Arial"/>
                <a:cs typeface="Arial"/>
              </a:rPr>
              <a:t>targeted</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treatments</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like</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biologics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6441947" y="940308"/>
            <a:ext cx="2405380" cy="1004569"/>
          </a:xfrm>
          <a:custGeom>
            <a:avLst/>
            <a:gdLst/>
            <a:ahLst/>
            <a:cxnLst/>
            <a:rect l="l" t="t" r="r" b="b"/>
            <a:pathLst>
              <a:path w="2405379" h="1004569">
                <a:moveTo>
                  <a:pt x="2237485" y="0"/>
                </a:moveTo>
                <a:lnTo>
                  <a:pt x="167385" y="0"/>
                </a:lnTo>
                <a:lnTo>
                  <a:pt x="122884" y="5978"/>
                </a:lnTo>
                <a:lnTo>
                  <a:pt x="82898" y="22850"/>
                </a:lnTo>
                <a:lnTo>
                  <a:pt x="49022" y="49022"/>
                </a:lnTo>
                <a:lnTo>
                  <a:pt x="22850" y="82898"/>
                </a:lnTo>
                <a:lnTo>
                  <a:pt x="5978" y="122884"/>
                </a:lnTo>
                <a:lnTo>
                  <a:pt x="0" y="167386"/>
                </a:lnTo>
                <a:lnTo>
                  <a:pt x="0" y="836929"/>
                </a:lnTo>
                <a:lnTo>
                  <a:pt x="5978" y="881431"/>
                </a:lnTo>
                <a:lnTo>
                  <a:pt x="22850" y="921417"/>
                </a:lnTo>
                <a:lnTo>
                  <a:pt x="49022" y="955294"/>
                </a:lnTo>
                <a:lnTo>
                  <a:pt x="82898" y="981465"/>
                </a:lnTo>
                <a:lnTo>
                  <a:pt x="122884" y="998337"/>
                </a:lnTo>
                <a:lnTo>
                  <a:pt x="167385" y="1004315"/>
                </a:lnTo>
                <a:lnTo>
                  <a:pt x="2237485" y="1004315"/>
                </a:lnTo>
                <a:lnTo>
                  <a:pt x="2281987" y="998337"/>
                </a:lnTo>
                <a:lnTo>
                  <a:pt x="2321973" y="981465"/>
                </a:lnTo>
                <a:lnTo>
                  <a:pt x="2355850" y="955294"/>
                </a:lnTo>
                <a:lnTo>
                  <a:pt x="2382021" y="921417"/>
                </a:lnTo>
                <a:lnTo>
                  <a:pt x="2398893" y="881431"/>
                </a:lnTo>
                <a:lnTo>
                  <a:pt x="2404872" y="836929"/>
                </a:lnTo>
                <a:lnTo>
                  <a:pt x="2404872" y="167386"/>
                </a:lnTo>
                <a:lnTo>
                  <a:pt x="2398893" y="122884"/>
                </a:lnTo>
                <a:lnTo>
                  <a:pt x="2382021" y="82898"/>
                </a:lnTo>
                <a:lnTo>
                  <a:pt x="2355850" y="49022"/>
                </a:lnTo>
                <a:lnTo>
                  <a:pt x="2321973" y="22850"/>
                </a:lnTo>
                <a:lnTo>
                  <a:pt x="2281987" y="5978"/>
                </a:lnTo>
                <a:lnTo>
                  <a:pt x="2237485"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6570344" y="970025"/>
            <a:ext cx="2150745" cy="939800"/>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Most</a:t>
            </a:r>
            <a:r>
              <a:rPr kumimoji="0" sz="1000" b="1" i="0" u="none" strike="noStrike" kern="0" cap="none" spc="2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deprived</a:t>
            </a:r>
            <a:r>
              <a:rPr kumimoji="0" sz="1000" b="1" i="0" u="none" strike="noStrike" kern="0" cap="none" spc="2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patients</a:t>
            </a:r>
            <a:r>
              <a:rPr kumimoji="0" sz="1000" b="1" i="0" u="none" strike="noStrike" kern="0" cap="none" spc="2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had</a:t>
            </a:r>
            <a:r>
              <a:rPr kumimoji="0" sz="1000" b="1" i="0" u="none" strike="noStrike" kern="0" cap="none" spc="245" normalizeH="0" baseline="0" noProof="0">
                <a:ln>
                  <a:noFill/>
                </a:ln>
                <a:solidFill>
                  <a:srgbClr val="001F5F"/>
                </a:solidFill>
                <a:effectLst/>
                <a:uLnTx/>
                <a:uFillTx/>
                <a:latin typeface="Arial"/>
                <a:cs typeface="Arial"/>
              </a:rPr>
              <a:t> </a:t>
            </a:r>
            <a:r>
              <a:rPr kumimoji="0" sz="1000" b="1" i="0" u="none" strike="noStrike" kern="0" cap="none" spc="-20" normalizeH="0" baseline="0" noProof="0">
                <a:ln>
                  <a:noFill/>
                </a:ln>
                <a:solidFill>
                  <a:srgbClr val="001F5F"/>
                </a:solidFill>
                <a:effectLst/>
                <a:uLnTx/>
                <a:uFillTx/>
                <a:latin typeface="Arial"/>
                <a:cs typeface="Arial"/>
              </a:rPr>
              <a:t>more </a:t>
            </a:r>
            <a:r>
              <a:rPr kumimoji="0" sz="1000" b="1" i="0" u="none" strike="noStrike" kern="0" cap="none" spc="0" normalizeH="0" baseline="0" noProof="0">
                <a:ln>
                  <a:noFill/>
                </a:ln>
                <a:solidFill>
                  <a:srgbClr val="006FC0"/>
                </a:solidFill>
                <a:effectLst/>
                <a:uLnTx/>
                <a:uFillTx/>
                <a:latin typeface="Arial"/>
                <a:cs typeface="Arial"/>
              </a:rPr>
              <a:t>uncontrolled</a:t>
            </a:r>
            <a:r>
              <a:rPr kumimoji="0" sz="1000" b="1" i="0" u="none" strike="noStrike" kern="0" cap="none" spc="365" normalizeH="0" baseline="0" noProof="0">
                <a:ln>
                  <a:noFill/>
                </a:ln>
                <a:solidFill>
                  <a:srgbClr val="006FC0"/>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asthma</a:t>
            </a:r>
            <a:r>
              <a:rPr kumimoji="0" sz="1000" b="1" i="0" u="none" strike="noStrike" kern="0" cap="none" spc="370" normalizeH="0" baseline="0" noProof="0">
                <a:ln>
                  <a:noFill/>
                </a:ln>
                <a:solidFill>
                  <a:srgbClr val="006FC0"/>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36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greater </a:t>
            </a:r>
            <a:r>
              <a:rPr kumimoji="0" sz="1000" b="1" i="0" u="none" strike="noStrike" kern="0" cap="none" spc="0" normalizeH="0" baseline="0" noProof="0">
                <a:ln>
                  <a:noFill/>
                </a:ln>
                <a:solidFill>
                  <a:srgbClr val="001F5F"/>
                </a:solidFill>
                <a:effectLst/>
                <a:uLnTx/>
                <a:uFillTx/>
                <a:latin typeface="Arial"/>
                <a:cs typeface="Arial"/>
              </a:rPr>
              <a:t>likelihood</a:t>
            </a:r>
            <a:r>
              <a:rPr kumimoji="0" sz="1000" b="1" i="0" u="none" strike="noStrike" kern="0" cap="none" spc="4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of</a:t>
            </a:r>
            <a:r>
              <a:rPr kumimoji="0" sz="1000" b="1" i="0" u="none" strike="noStrike" kern="0" cap="none" spc="4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exacerbations</a:t>
            </a:r>
            <a:r>
              <a:rPr kumimoji="0" sz="1000" b="1" i="0" u="none" strike="noStrike" kern="0" cap="none" spc="455" normalizeH="0" baseline="0" noProof="0">
                <a:ln>
                  <a:noFill/>
                </a:ln>
                <a:solidFill>
                  <a:srgbClr val="006FC0"/>
                </a:solidFill>
                <a:effectLst/>
                <a:uLnTx/>
                <a:uFillTx/>
                <a:latin typeface="Arial"/>
                <a:cs typeface="Arial"/>
              </a:rPr>
              <a:t> </a:t>
            </a:r>
            <a:r>
              <a:rPr kumimoji="0" sz="1000" b="1" i="0" u="none" strike="noStrike" kern="0" cap="none" spc="-20" normalizeH="0" baseline="0" noProof="0">
                <a:ln>
                  <a:noFill/>
                </a:ln>
                <a:solidFill>
                  <a:srgbClr val="001F5F"/>
                </a:solidFill>
                <a:effectLst/>
                <a:uLnTx/>
                <a:uFillTx/>
                <a:latin typeface="Arial"/>
                <a:cs typeface="Arial"/>
              </a:rPr>
              <a:t>than </a:t>
            </a:r>
            <a:r>
              <a:rPr kumimoji="0" sz="1000" b="1" i="0" u="none" strike="noStrike" kern="0" cap="none" spc="0" normalizeH="0" baseline="0" noProof="0">
                <a:ln>
                  <a:noFill/>
                </a:ln>
                <a:solidFill>
                  <a:srgbClr val="001F5F"/>
                </a:solidFill>
                <a:effectLst/>
                <a:uLnTx/>
                <a:uFillTx/>
                <a:latin typeface="Arial"/>
                <a:cs typeface="Arial"/>
              </a:rPr>
              <a:t>least</a:t>
            </a:r>
            <a:r>
              <a:rPr kumimoji="0" sz="1000" b="1" i="0" u="none" strike="noStrike" kern="0" cap="none" spc="2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deprived</a:t>
            </a:r>
            <a:r>
              <a:rPr kumimoji="0" sz="1000" b="1" i="0" u="none" strike="noStrike" kern="0" cap="none" spc="26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patients,</a:t>
            </a:r>
            <a:r>
              <a:rPr kumimoji="0" sz="1000" b="1" i="0" u="none" strike="noStrike" kern="0" cap="none" spc="2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but</a:t>
            </a:r>
            <a:r>
              <a:rPr kumimoji="0" sz="1000" b="1" i="0" u="none" strike="noStrike" kern="0" cap="none" spc="26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rates </a:t>
            </a:r>
            <a:r>
              <a:rPr kumimoji="0" sz="1000" b="1" i="0" u="none" strike="noStrike" kern="0" cap="none" spc="0" normalizeH="0" baseline="0" noProof="0">
                <a:ln>
                  <a:noFill/>
                </a:ln>
                <a:solidFill>
                  <a:srgbClr val="001F5F"/>
                </a:solidFill>
                <a:effectLst/>
                <a:uLnTx/>
                <a:uFillTx/>
                <a:latin typeface="Arial"/>
                <a:cs typeface="Arial"/>
              </a:rPr>
              <a:t>of</a:t>
            </a:r>
            <a:r>
              <a:rPr kumimoji="0" sz="1000" b="1" i="0" u="none" strike="noStrike" kern="0" cap="none" spc="40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respiratory</a:t>
            </a:r>
            <a:r>
              <a:rPr kumimoji="0" sz="1000" b="1" i="0" u="none" strike="noStrike" kern="0" cap="none" spc="400" normalizeH="0" baseline="0" noProof="0">
                <a:ln>
                  <a:noFill/>
                </a:ln>
                <a:solidFill>
                  <a:srgbClr val="006FC0"/>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referrals</a:t>
            </a:r>
            <a:r>
              <a:rPr kumimoji="0" sz="1000" b="1" i="0" u="none" strike="noStrike" kern="0" cap="none" spc="409" normalizeH="0" baseline="0" noProof="0">
                <a:ln>
                  <a:noFill/>
                </a:ln>
                <a:solidFill>
                  <a:srgbClr val="006FC0"/>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remained comparable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6452615" y="2287523"/>
            <a:ext cx="2394585" cy="829310"/>
          </a:xfrm>
          <a:custGeom>
            <a:avLst/>
            <a:gdLst/>
            <a:ahLst/>
            <a:cxnLst/>
            <a:rect l="l" t="t" r="r" b="b"/>
            <a:pathLst>
              <a:path w="2394584" h="829310">
                <a:moveTo>
                  <a:pt x="2256028" y="0"/>
                </a:moveTo>
                <a:lnTo>
                  <a:pt x="138176" y="0"/>
                </a:lnTo>
                <a:lnTo>
                  <a:pt x="94496" y="7042"/>
                </a:lnTo>
                <a:lnTo>
                  <a:pt x="56564" y="26655"/>
                </a:lnTo>
                <a:lnTo>
                  <a:pt x="26655" y="56564"/>
                </a:lnTo>
                <a:lnTo>
                  <a:pt x="7042" y="94496"/>
                </a:lnTo>
                <a:lnTo>
                  <a:pt x="0" y="138175"/>
                </a:lnTo>
                <a:lnTo>
                  <a:pt x="0" y="690880"/>
                </a:lnTo>
                <a:lnTo>
                  <a:pt x="7042" y="734559"/>
                </a:lnTo>
                <a:lnTo>
                  <a:pt x="26655" y="772491"/>
                </a:lnTo>
                <a:lnTo>
                  <a:pt x="56564" y="802400"/>
                </a:lnTo>
                <a:lnTo>
                  <a:pt x="94496" y="822013"/>
                </a:lnTo>
                <a:lnTo>
                  <a:pt x="138176" y="829056"/>
                </a:lnTo>
                <a:lnTo>
                  <a:pt x="2256028" y="829056"/>
                </a:lnTo>
                <a:lnTo>
                  <a:pt x="2299707" y="822013"/>
                </a:lnTo>
                <a:lnTo>
                  <a:pt x="2337639" y="802400"/>
                </a:lnTo>
                <a:lnTo>
                  <a:pt x="2367548" y="772491"/>
                </a:lnTo>
                <a:lnTo>
                  <a:pt x="2387161" y="734559"/>
                </a:lnTo>
                <a:lnTo>
                  <a:pt x="2394204" y="690880"/>
                </a:lnTo>
                <a:lnTo>
                  <a:pt x="2394204" y="138175"/>
                </a:lnTo>
                <a:lnTo>
                  <a:pt x="2387161" y="94496"/>
                </a:lnTo>
                <a:lnTo>
                  <a:pt x="2367548" y="56564"/>
                </a:lnTo>
                <a:lnTo>
                  <a:pt x="2337639" y="26655"/>
                </a:lnTo>
                <a:lnTo>
                  <a:pt x="2299707" y="7042"/>
                </a:lnTo>
                <a:lnTo>
                  <a:pt x="2256028"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6572250" y="2306573"/>
            <a:ext cx="2158365" cy="787400"/>
          </a:xfrm>
          <a:prstGeom prst="rect">
            <a:avLst/>
          </a:prstGeom>
        </p:spPr>
        <p:txBody>
          <a:bodyPr vert="horz" wrap="square" lIns="0" tIns="12065" rIns="0" bIns="0" rtlCol="0">
            <a:spAutoFit/>
          </a:bodyPr>
          <a:lstStyle/>
          <a:p>
            <a:pPr marL="12700" marR="5080" lvl="0" indent="0" algn="just"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6FC0"/>
                </a:solidFill>
                <a:effectLst/>
                <a:uLnTx/>
                <a:uFillTx/>
                <a:latin typeface="Arial"/>
                <a:cs typeface="Arial"/>
              </a:rPr>
              <a:t>Sensitivity</a:t>
            </a:r>
            <a:r>
              <a:rPr kumimoji="0" sz="1000" b="1" i="0" u="none" strike="noStrike" kern="0" cap="none" spc="285" normalizeH="0" baseline="0" noProof="0">
                <a:ln>
                  <a:noFill/>
                </a:ln>
                <a:solidFill>
                  <a:srgbClr val="006FC0"/>
                </a:solidFill>
                <a:effectLst/>
                <a:uLnTx/>
                <a:uFillTx/>
                <a:latin typeface="Arial"/>
                <a:cs typeface="Arial"/>
              </a:rPr>
              <a:t> </a:t>
            </a:r>
            <a:r>
              <a:rPr kumimoji="0" sz="1000" b="1" i="0" u="none" strike="noStrike" kern="0" cap="none" spc="0" normalizeH="0" baseline="0" noProof="0">
                <a:ln>
                  <a:noFill/>
                </a:ln>
                <a:solidFill>
                  <a:srgbClr val="006FC0"/>
                </a:solidFill>
                <a:effectLst/>
                <a:uLnTx/>
                <a:uFillTx/>
                <a:latin typeface="Arial"/>
                <a:cs typeface="Arial"/>
              </a:rPr>
              <a:t>analysis</a:t>
            </a:r>
            <a:r>
              <a:rPr kumimoji="0" sz="1000" b="1" i="0" u="none" strike="noStrike" kern="0" cap="none" spc="0" normalizeH="0" baseline="0" noProof="0">
                <a:ln>
                  <a:noFill/>
                </a:ln>
                <a:solidFill>
                  <a:srgbClr val="001F5F"/>
                </a:solidFill>
                <a:effectLst/>
                <a:uLnTx/>
                <a:uFillTx/>
                <a:latin typeface="Arial"/>
                <a:cs typeface="Arial"/>
              </a:rPr>
              <a:t>:</a:t>
            </a:r>
            <a:r>
              <a:rPr kumimoji="0" sz="1000" b="1" i="0" u="none" strike="noStrike" kern="0" cap="none" spc="29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Similar</a:t>
            </a:r>
            <a:r>
              <a:rPr kumimoji="0" sz="1000" b="1" i="0" u="none" strike="noStrike" kern="0" cap="none" spc="29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rates </a:t>
            </a:r>
            <a:r>
              <a:rPr kumimoji="0" sz="1000" b="1" i="0" u="none" strike="noStrike" kern="0" cap="none" spc="0" normalizeH="0" baseline="0" noProof="0">
                <a:ln>
                  <a:noFill/>
                </a:ln>
                <a:solidFill>
                  <a:srgbClr val="001F5F"/>
                </a:solidFill>
                <a:effectLst/>
                <a:uLnTx/>
                <a:uFillTx/>
                <a:latin typeface="Arial"/>
                <a:cs typeface="Arial"/>
              </a:rPr>
              <a:t>of</a:t>
            </a:r>
            <a:r>
              <a:rPr kumimoji="0" sz="1000" b="1" i="0" u="none" strike="noStrike" kern="0" cap="none" spc="1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respiratory</a:t>
            </a:r>
            <a:r>
              <a:rPr kumimoji="0" sz="1000" b="1" i="0" u="none" strike="noStrike" kern="0" cap="none" spc="1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referrals</a:t>
            </a:r>
            <a:r>
              <a:rPr kumimoji="0" sz="1000" b="1" i="0" u="none" strike="noStrike" kern="0" cap="none" spc="14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between </a:t>
            </a:r>
            <a:r>
              <a:rPr kumimoji="0" sz="1000" b="1" i="0" u="none" strike="noStrike" kern="0" cap="none" spc="0" normalizeH="0" baseline="0" noProof="0">
                <a:ln>
                  <a:noFill/>
                </a:ln>
                <a:solidFill>
                  <a:srgbClr val="001F5F"/>
                </a:solidFill>
                <a:effectLst/>
                <a:uLnTx/>
                <a:uFillTx/>
                <a:latin typeface="Arial"/>
                <a:cs typeface="Arial"/>
              </a:rPr>
              <a:t>most</a:t>
            </a:r>
            <a:r>
              <a:rPr kumimoji="0" sz="1000" b="1" i="0" u="none" strike="noStrike" kern="0" cap="none" spc="29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29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least</a:t>
            </a:r>
            <a:r>
              <a:rPr kumimoji="0" sz="1000" b="1" i="0" u="none" strike="noStrike" kern="0" cap="none" spc="29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deprived</a:t>
            </a:r>
            <a:r>
              <a:rPr kumimoji="0" sz="1000" b="1" i="0" u="none" strike="noStrike" kern="0" cap="none" spc="29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patients </a:t>
            </a:r>
            <a:r>
              <a:rPr kumimoji="0" sz="1000" b="1" i="0" u="none" strike="noStrike" kern="0" cap="none" spc="0" normalizeH="0" baseline="0" noProof="0">
                <a:ln>
                  <a:noFill/>
                </a:ln>
                <a:solidFill>
                  <a:srgbClr val="001F5F"/>
                </a:solidFill>
                <a:effectLst/>
                <a:uLnTx/>
                <a:uFillTx/>
                <a:latin typeface="Arial"/>
                <a:cs typeface="Arial"/>
              </a:rPr>
              <a:t>remained</a:t>
            </a:r>
            <a:r>
              <a:rPr kumimoji="0" sz="1000" b="1" i="0" u="none" strike="noStrike" kern="0" cap="none" spc="1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among</a:t>
            </a:r>
            <a:r>
              <a:rPr kumimoji="0" sz="1000" b="1" i="0" u="none" strike="noStrike" kern="0" cap="none" spc="1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those</a:t>
            </a:r>
            <a:r>
              <a:rPr kumimoji="0" sz="1000" b="1" i="0" u="none" strike="noStrike" kern="0" cap="none" spc="1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with</a:t>
            </a:r>
            <a:r>
              <a:rPr kumimoji="0" sz="1000" b="1" i="0" u="none" strike="noStrike" kern="0" cap="none" spc="125"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≥2 </a:t>
            </a:r>
            <a:r>
              <a:rPr kumimoji="0" sz="1000" b="1" i="0" u="none" strike="noStrike" kern="0" cap="none" spc="-10" normalizeH="0" baseline="0" noProof="0">
                <a:ln>
                  <a:noFill/>
                </a:ln>
                <a:solidFill>
                  <a:srgbClr val="001F5F"/>
                </a:solidFill>
                <a:effectLst/>
                <a:uLnTx/>
                <a:uFillTx/>
                <a:latin typeface="Arial"/>
                <a:cs typeface="Arial"/>
              </a:rPr>
              <a:t>exacerbations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14" name="object 14"/>
          <p:cNvGrpSpPr/>
          <p:nvPr/>
        </p:nvGrpSpPr>
        <p:grpSpPr>
          <a:xfrm>
            <a:off x="7646416" y="2032254"/>
            <a:ext cx="99695" cy="1379855"/>
            <a:chOff x="7646416" y="2032254"/>
            <a:chExt cx="99695" cy="1379855"/>
          </a:xfrm>
        </p:grpSpPr>
        <p:pic>
          <p:nvPicPr>
            <p:cNvPr id="15" name="object 15"/>
            <p:cNvPicPr/>
            <p:nvPr/>
          </p:nvPicPr>
          <p:blipFill>
            <a:blip r:embed="rId5" cstate="print"/>
            <a:stretch>
              <a:fillRect/>
            </a:stretch>
          </p:blipFill>
          <p:spPr>
            <a:xfrm>
              <a:off x="7646416" y="2032254"/>
              <a:ext cx="85725" cy="180212"/>
            </a:xfrm>
            <a:prstGeom prst="rect">
              <a:avLst/>
            </a:prstGeom>
          </p:spPr>
        </p:pic>
        <p:pic>
          <p:nvPicPr>
            <p:cNvPr id="16" name="object 16"/>
            <p:cNvPicPr/>
            <p:nvPr/>
          </p:nvPicPr>
          <p:blipFill>
            <a:blip r:embed="rId6" cstate="print"/>
            <a:stretch>
              <a:fillRect/>
            </a:stretch>
          </p:blipFill>
          <p:spPr>
            <a:xfrm>
              <a:off x="7660132" y="3231642"/>
              <a:ext cx="85725" cy="180212"/>
            </a:xfrm>
            <a:prstGeom prst="rect">
              <a:avLst/>
            </a:prstGeom>
          </p:spPr>
        </p:pic>
      </p:grpSp>
      <p:sp>
        <p:nvSpPr>
          <p:cNvPr id="17" name="object 17"/>
          <p:cNvSpPr txBox="1"/>
          <p:nvPr/>
        </p:nvSpPr>
        <p:spPr>
          <a:xfrm>
            <a:off x="78739" y="4931973"/>
            <a:ext cx="187071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SES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Socioeconomic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8" name="Graphic 17" descr="Beginning with solid fill">
            <a:hlinkClick r:id="rId7" action="ppaction://hlinksldjump"/>
            <a:extLst>
              <a:ext uri="{FF2B5EF4-FFF2-40B4-BE49-F238E27FC236}">
                <a16:creationId xmlns:a16="http://schemas.microsoft.com/office/drawing/2014/main" id="{343182FA-260E-17E3-DFF5-48046D2F52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9" name="bg object 17">
            <a:extLst>
              <a:ext uri="{FF2B5EF4-FFF2-40B4-BE49-F238E27FC236}">
                <a16:creationId xmlns:a16="http://schemas.microsoft.com/office/drawing/2014/main" id="{412B97D0-62EA-51F7-EAB5-2C808934DDDE}"/>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393" y="8962"/>
            <a:ext cx="7167880" cy="513968"/>
          </a:xfrm>
          <a:prstGeom prst="rect">
            <a:avLst/>
          </a:prstGeom>
        </p:spPr>
        <p:txBody>
          <a:bodyPr vert="horz" wrap="square" lIns="0" tIns="169671" rIns="0" bIns="0" rtlCol="0">
            <a:spAutoFit/>
          </a:bodyPr>
          <a:lstStyle/>
          <a:p>
            <a:pPr marL="41910">
              <a:lnSpc>
                <a:spcPct val="100000"/>
              </a:lnSpc>
              <a:spcBef>
                <a:spcPts val="95"/>
              </a:spcBef>
            </a:pPr>
            <a:r>
              <a:t>Age</a:t>
            </a:r>
            <a:r>
              <a:rPr spc="-10"/>
              <a:t> </a:t>
            </a:r>
            <a:r>
              <a:t>influences</a:t>
            </a:r>
            <a:r>
              <a:rPr spc="-35"/>
              <a:t> </a:t>
            </a:r>
            <a:r>
              <a:t>the</a:t>
            </a:r>
            <a:r>
              <a:rPr spc="-30"/>
              <a:t> </a:t>
            </a:r>
            <a:r>
              <a:t>magnitude</a:t>
            </a:r>
            <a:r>
              <a:rPr spc="-25"/>
              <a:t> </a:t>
            </a:r>
            <a:r>
              <a:t>of</a:t>
            </a:r>
            <a:r>
              <a:rPr spc="-40"/>
              <a:t> </a:t>
            </a:r>
            <a:r>
              <a:t>SES’s</a:t>
            </a:r>
            <a:r>
              <a:rPr spc="-55"/>
              <a:t> </a:t>
            </a:r>
            <a:r>
              <a:t>impact</a:t>
            </a:r>
            <a:r>
              <a:rPr spc="-40"/>
              <a:t> </a:t>
            </a:r>
            <a:r>
              <a:t>on</a:t>
            </a:r>
            <a:r>
              <a:rPr spc="-50"/>
              <a:t> </a:t>
            </a:r>
            <a:r>
              <a:t>asthma</a:t>
            </a:r>
            <a:r>
              <a:rPr spc="-40"/>
              <a:t> </a:t>
            </a:r>
            <a:r>
              <a:rPr spc="-10"/>
              <a:t>outcomes</a:t>
            </a:r>
          </a:p>
        </p:txBody>
      </p:sp>
      <p:sp>
        <p:nvSpPr>
          <p:cNvPr id="3" name="object 3"/>
          <p:cNvSpPr/>
          <p:nvPr/>
        </p:nvSpPr>
        <p:spPr>
          <a:xfrm>
            <a:off x="5632703" y="2226564"/>
            <a:ext cx="2910840" cy="551815"/>
          </a:xfrm>
          <a:custGeom>
            <a:avLst/>
            <a:gdLst/>
            <a:ahLst/>
            <a:cxnLst/>
            <a:rect l="l" t="t" r="r" b="b"/>
            <a:pathLst>
              <a:path w="2910840" h="551814">
                <a:moveTo>
                  <a:pt x="2818892" y="0"/>
                </a:moveTo>
                <a:lnTo>
                  <a:pt x="91948" y="0"/>
                </a:lnTo>
                <a:lnTo>
                  <a:pt x="56149" y="7223"/>
                </a:lnTo>
                <a:lnTo>
                  <a:pt x="26924" y="26924"/>
                </a:lnTo>
                <a:lnTo>
                  <a:pt x="7223" y="56149"/>
                </a:lnTo>
                <a:lnTo>
                  <a:pt x="0" y="91948"/>
                </a:lnTo>
                <a:lnTo>
                  <a:pt x="0" y="459740"/>
                </a:lnTo>
                <a:lnTo>
                  <a:pt x="7223" y="495538"/>
                </a:lnTo>
                <a:lnTo>
                  <a:pt x="26924" y="524764"/>
                </a:lnTo>
                <a:lnTo>
                  <a:pt x="56149" y="544464"/>
                </a:lnTo>
                <a:lnTo>
                  <a:pt x="91948" y="551688"/>
                </a:lnTo>
                <a:lnTo>
                  <a:pt x="2818892" y="551688"/>
                </a:lnTo>
                <a:lnTo>
                  <a:pt x="2854690" y="544464"/>
                </a:lnTo>
                <a:lnTo>
                  <a:pt x="2883916" y="524763"/>
                </a:lnTo>
                <a:lnTo>
                  <a:pt x="2903616" y="495538"/>
                </a:lnTo>
                <a:lnTo>
                  <a:pt x="2910840" y="459740"/>
                </a:lnTo>
                <a:lnTo>
                  <a:pt x="2910840" y="91948"/>
                </a:lnTo>
                <a:lnTo>
                  <a:pt x="2903616" y="56149"/>
                </a:lnTo>
                <a:lnTo>
                  <a:pt x="2883916" y="26924"/>
                </a:lnTo>
                <a:lnTo>
                  <a:pt x="2854690" y="7223"/>
                </a:lnTo>
                <a:lnTo>
                  <a:pt x="2818892"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5753480" y="2258694"/>
            <a:ext cx="2667635" cy="482600"/>
          </a:xfrm>
          <a:prstGeom prst="rect">
            <a:avLst/>
          </a:prstGeom>
        </p:spPr>
        <p:txBody>
          <a:bodyPr vert="horz" wrap="square" lIns="0" tIns="12065" rIns="0" bIns="0" rtlCol="0">
            <a:spAutoFit/>
          </a:bodyPr>
          <a:lstStyle/>
          <a:p>
            <a:pPr marL="12700" marR="5080" lvl="0" indent="14478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The</a:t>
            </a:r>
            <a:r>
              <a:rPr kumimoji="0" sz="1000" b="1" i="0" u="none" strike="noStrike" kern="0" cap="none" spc="-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impact</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of</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increased</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deprivation</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on </a:t>
            </a:r>
            <a:r>
              <a:rPr kumimoji="0" sz="1000" b="1" i="0" u="none" strike="noStrike" kern="0" cap="none" spc="0" normalizeH="0" baseline="0" noProof="0">
                <a:ln>
                  <a:noFill/>
                </a:ln>
                <a:solidFill>
                  <a:srgbClr val="001F5F"/>
                </a:solidFill>
                <a:effectLst/>
                <a:uLnTx/>
                <a:uFillTx/>
                <a:latin typeface="Arial"/>
                <a:cs typeface="Arial"/>
              </a:rPr>
              <a:t>asthma</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control</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was</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greater</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patients</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20" normalizeH="0" baseline="0" noProof="0">
                <a:ln>
                  <a:noFill/>
                </a:ln>
                <a:solidFill>
                  <a:srgbClr val="001F5F"/>
                </a:solidFill>
                <a:effectLst/>
                <a:uLnTx/>
                <a:uFillTx/>
                <a:latin typeface="Arial"/>
                <a:cs typeface="Arial"/>
              </a:rPr>
              <a:t>aged</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65100" marR="0" lvl="0" indent="0" defTabSz="914400" eaLnBrk="1" fontAlgn="auto" latinLnBrk="0" hangingPunct="1">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≥75</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years</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than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those</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aged</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&lt;35</a:t>
            </a:r>
            <a:r>
              <a:rPr kumimoji="0" sz="1000" b="1" i="0" u="none" strike="noStrike" kern="0" cap="none" spc="-20" normalizeH="0" baseline="0" noProof="0">
                <a:ln>
                  <a:noFill/>
                </a:ln>
                <a:solidFill>
                  <a:srgbClr val="001F5F"/>
                </a:solidFill>
                <a:effectLst/>
                <a:uLnTx/>
                <a:uFillTx/>
                <a:latin typeface="Arial"/>
                <a:cs typeface="Arial"/>
              </a:rPr>
              <a:t> years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2" cstate="print"/>
          <a:stretch>
            <a:fillRect/>
          </a:stretch>
        </p:blipFill>
        <p:spPr>
          <a:xfrm>
            <a:off x="2025402" y="1127760"/>
            <a:ext cx="3064670" cy="3820667"/>
          </a:xfrm>
          <a:prstGeom prst="rect">
            <a:avLst/>
          </a:prstGeom>
        </p:spPr>
      </p:pic>
      <p:sp>
        <p:nvSpPr>
          <p:cNvPr id="6" name="object 6"/>
          <p:cNvSpPr/>
          <p:nvPr/>
        </p:nvSpPr>
        <p:spPr>
          <a:xfrm>
            <a:off x="2796539" y="754380"/>
            <a:ext cx="1922145" cy="226060"/>
          </a:xfrm>
          <a:custGeom>
            <a:avLst/>
            <a:gdLst/>
            <a:ahLst/>
            <a:cxnLst/>
            <a:rect l="l" t="t" r="r" b="b"/>
            <a:pathLst>
              <a:path w="1922145" h="226059">
                <a:moveTo>
                  <a:pt x="1884172" y="0"/>
                </a:moveTo>
                <a:lnTo>
                  <a:pt x="37592" y="0"/>
                </a:lnTo>
                <a:lnTo>
                  <a:pt x="22985" y="2962"/>
                </a:lnTo>
                <a:lnTo>
                  <a:pt x="11033" y="11033"/>
                </a:lnTo>
                <a:lnTo>
                  <a:pt x="2962" y="22985"/>
                </a:lnTo>
                <a:lnTo>
                  <a:pt x="0" y="37592"/>
                </a:lnTo>
                <a:lnTo>
                  <a:pt x="0" y="187960"/>
                </a:lnTo>
                <a:lnTo>
                  <a:pt x="2962" y="202566"/>
                </a:lnTo>
                <a:lnTo>
                  <a:pt x="11033" y="214518"/>
                </a:lnTo>
                <a:lnTo>
                  <a:pt x="22985" y="222589"/>
                </a:lnTo>
                <a:lnTo>
                  <a:pt x="37592" y="225552"/>
                </a:lnTo>
                <a:lnTo>
                  <a:pt x="1884172" y="225552"/>
                </a:lnTo>
                <a:lnTo>
                  <a:pt x="1898778" y="222589"/>
                </a:lnTo>
                <a:lnTo>
                  <a:pt x="1910730" y="214518"/>
                </a:lnTo>
                <a:lnTo>
                  <a:pt x="1918801" y="202566"/>
                </a:lnTo>
                <a:lnTo>
                  <a:pt x="1921764" y="187960"/>
                </a:lnTo>
                <a:lnTo>
                  <a:pt x="1921764" y="37592"/>
                </a:lnTo>
                <a:lnTo>
                  <a:pt x="1918801" y="22985"/>
                </a:lnTo>
                <a:lnTo>
                  <a:pt x="1910730" y="11033"/>
                </a:lnTo>
                <a:lnTo>
                  <a:pt x="1898778" y="2962"/>
                </a:lnTo>
                <a:lnTo>
                  <a:pt x="188417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3102355" y="766063"/>
            <a:ext cx="1310005"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Arial"/>
                <a:cs typeface="Arial"/>
              </a:rPr>
              <a:t>Uncontrolled</a:t>
            </a:r>
            <a:r>
              <a:rPr kumimoji="0" sz="1100" b="0" i="0" u="none" strike="noStrike" kern="0" cap="none" spc="-60"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asthma</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8739" y="4931973"/>
            <a:ext cx="187071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SES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Socioeconomic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3" action="ppaction://hlinksldjump"/>
            <a:extLst>
              <a:ext uri="{FF2B5EF4-FFF2-40B4-BE49-F238E27FC236}">
                <a16:creationId xmlns:a16="http://schemas.microsoft.com/office/drawing/2014/main" id="{20B1C49A-F35A-3ADC-ADD2-9D0F445A7C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06A47F3E-FC4C-2AD8-4A29-E5DC4F5CC8D2}"/>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 y="32920"/>
            <a:ext cx="7167880" cy="513968"/>
          </a:xfrm>
          <a:prstGeom prst="rect">
            <a:avLst/>
          </a:prstGeom>
        </p:spPr>
        <p:txBody>
          <a:bodyPr vert="horz" wrap="square" lIns="0" tIns="189737" rIns="0" bIns="0" rtlCol="0">
            <a:spAutoFit/>
          </a:bodyPr>
          <a:lstStyle/>
          <a:p>
            <a:pPr marL="22225">
              <a:lnSpc>
                <a:spcPct val="100000"/>
              </a:lnSpc>
              <a:spcBef>
                <a:spcPts val="95"/>
              </a:spcBef>
            </a:pPr>
            <a:r>
              <a:t>Ethnicity</a:t>
            </a:r>
            <a:r>
              <a:rPr spc="-45"/>
              <a:t> </a:t>
            </a:r>
            <a:r>
              <a:t>influences</a:t>
            </a:r>
            <a:r>
              <a:rPr spc="-25"/>
              <a:t> </a:t>
            </a:r>
            <a:r>
              <a:t>the</a:t>
            </a:r>
            <a:r>
              <a:rPr spc="-45"/>
              <a:t> </a:t>
            </a:r>
            <a:r>
              <a:t>magnitude</a:t>
            </a:r>
            <a:r>
              <a:rPr spc="-10"/>
              <a:t> </a:t>
            </a:r>
            <a:r>
              <a:t>of</a:t>
            </a:r>
            <a:r>
              <a:rPr spc="-45"/>
              <a:t> </a:t>
            </a:r>
            <a:r>
              <a:t>SES’s</a:t>
            </a:r>
            <a:r>
              <a:rPr spc="-50"/>
              <a:t> </a:t>
            </a:r>
            <a:r>
              <a:t>impact</a:t>
            </a:r>
            <a:r>
              <a:rPr spc="-25"/>
              <a:t> </a:t>
            </a:r>
            <a:r>
              <a:t>on</a:t>
            </a:r>
            <a:r>
              <a:rPr spc="-45"/>
              <a:t> </a:t>
            </a:r>
            <a:r>
              <a:t>asthma</a:t>
            </a:r>
            <a:r>
              <a:rPr spc="-35"/>
              <a:t> </a:t>
            </a:r>
            <a:r>
              <a:rPr spc="-10"/>
              <a:t>outcomes</a:t>
            </a:r>
          </a:p>
        </p:txBody>
      </p:sp>
      <p:sp>
        <p:nvSpPr>
          <p:cNvPr id="3" name="object 3"/>
          <p:cNvSpPr/>
          <p:nvPr/>
        </p:nvSpPr>
        <p:spPr>
          <a:xfrm>
            <a:off x="396240" y="4387596"/>
            <a:ext cx="8351520" cy="276225"/>
          </a:xfrm>
          <a:custGeom>
            <a:avLst/>
            <a:gdLst/>
            <a:ahLst/>
            <a:cxnLst/>
            <a:rect l="l" t="t" r="r" b="b"/>
            <a:pathLst>
              <a:path w="8351520" h="276225">
                <a:moveTo>
                  <a:pt x="8305545" y="0"/>
                </a:moveTo>
                <a:lnTo>
                  <a:pt x="45974" y="0"/>
                </a:lnTo>
                <a:lnTo>
                  <a:pt x="28080" y="3613"/>
                </a:lnTo>
                <a:lnTo>
                  <a:pt x="13466" y="13466"/>
                </a:lnTo>
                <a:lnTo>
                  <a:pt x="3613" y="28080"/>
                </a:lnTo>
                <a:lnTo>
                  <a:pt x="0" y="45973"/>
                </a:lnTo>
                <a:lnTo>
                  <a:pt x="0" y="229869"/>
                </a:lnTo>
                <a:lnTo>
                  <a:pt x="3613" y="247763"/>
                </a:lnTo>
                <a:lnTo>
                  <a:pt x="13466" y="262377"/>
                </a:lnTo>
                <a:lnTo>
                  <a:pt x="28080" y="272230"/>
                </a:lnTo>
                <a:lnTo>
                  <a:pt x="45974" y="275843"/>
                </a:lnTo>
                <a:lnTo>
                  <a:pt x="8305545" y="275843"/>
                </a:lnTo>
                <a:lnTo>
                  <a:pt x="8323445" y="272230"/>
                </a:lnTo>
                <a:lnTo>
                  <a:pt x="8338058" y="262377"/>
                </a:lnTo>
                <a:lnTo>
                  <a:pt x="8347908" y="247763"/>
                </a:lnTo>
                <a:lnTo>
                  <a:pt x="8351519" y="229869"/>
                </a:lnTo>
                <a:lnTo>
                  <a:pt x="8351519" y="45973"/>
                </a:lnTo>
                <a:lnTo>
                  <a:pt x="8347908" y="28080"/>
                </a:lnTo>
                <a:lnTo>
                  <a:pt x="8338057" y="13466"/>
                </a:lnTo>
                <a:lnTo>
                  <a:pt x="8323445" y="3613"/>
                </a:lnTo>
                <a:lnTo>
                  <a:pt x="8305545"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514299" y="4434332"/>
            <a:ext cx="811657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The</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impact</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of</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increased</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deprivation</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on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asthma</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control</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exacerbations</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was</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greater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ethnic</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minority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groups</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than</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White</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patients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1461516" y="809244"/>
            <a:ext cx="1922145" cy="224154"/>
          </a:xfrm>
          <a:custGeom>
            <a:avLst/>
            <a:gdLst/>
            <a:ahLst/>
            <a:cxnLst/>
            <a:rect l="l" t="t" r="r" b="b"/>
            <a:pathLst>
              <a:path w="1922145" h="224155">
                <a:moveTo>
                  <a:pt x="1884426" y="0"/>
                </a:moveTo>
                <a:lnTo>
                  <a:pt x="37337" y="0"/>
                </a:lnTo>
                <a:lnTo>
                  <a:pt x="22824" y="2940"/>
                </a:lnTo>
                <a:lnTo>
                  <a:pt x="10953" y="10953"/>
                </a:lnTo>
                <a:lnTo>
                  <a:pt x="2940" y="22824"/>
                </a:lnTo>
                <a:lnTo>
                  <a:pt x="0" y="37337"/>
                </a:lnTo>
                <a:lnTo>
                  <a:pt x="0" y="186689"/>
                </a:lnTo>
                <a:lnTo>
                  <a:pt x="2940" y="201203"/>
                </a:lnTo>
                <a:lnTo>
                  <a:pt x="10953" y="213074"/>
                </a:lnTo>
                <a:lnTo>
                  <a:pt x="22824" y="221087"/>
                </a:lnTo>
                <a:lnTo>
                  <a:pt x="37337" y="224027"/>
                </a:lnTo>
                <a:lnTo>
                  <a:pt x="1884426" y="224027"/>
                </a:lnTo>
                <a:lnTo>
                  <a:pt x="1898939" y="221087"/>
                </a:lnTo>
                <a:lnTo>
                  <a:pt x="1910810" y="213074"/>
                </a:lnTo>
                <a:lnTo>
                  <a:pt x="1918823" y="201203"/>
                </a:lnTo>
                <a:lnTo>
                  <a:pt x="1921764" y="186689"/>
                </a:lnTo>
                <a:lnTo>
                  <a:pt x="1921764" y="37337"/>
                </a:lnTo>
                <a:lnTo>
                  <a:pt x="1918823" y="22824"/>
                </a:lnTo>
                <a:lnTo>
                  <a:pt x="1910810" y="10953"/>
                </a:lnTo>
                <a:lnTo>
                  <a:pt x="1898939" y="2940"/>
                </a:lnTo>
                <a:lnTo>
                  <a:pt x="188442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1767332" y="819988"/>
            <a:ext cx="1310005"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10" normalizeH="0" baseline="0" noProof="0">
                <a:ln>
                  <a:noFill/>
                </a:ln>
                <a:solidFill>
                  <a:srgbClr val="FFFFFF"/>
                </a:solidFill>
                <a:effectLst/>
                <a:uLnTx/>
                <a:uFillTx/>
                <a:latin typeface="Arial"/>
                <a:cs typeface="Arial"/>
              </a:rPr>
              <a:t>Uncontrolled</a:t>
            </a:r>
            <a:r>
              <a:rPr kumimoji="0" sz="1100" b="0" i="0" u="none" strike="noStrike" kern="0" cap="none" spc="40"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asthma</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5946647" y="809244"/>
            <a:ext cx="1922145" cy="224154"/>
          </a:xfrm>
          <a:custGeom>
            <a:avLst/>
            <a:gdLst/>
            <a:ahLst/>
            <a:cxnLst/>
            <a:rect l="l" t="t" r="r" b="b"/>
            <a:pathLst>
              <a:path w="1922145" h="224155">
                <a:moveTo>
                  <a:pt x="1884426" y="0"/>
                </a:moveTo>
                <a:lnTo>
                  <a:pt x="37337" y="0"/>
                </a:lnTo>
                <a:lnTo>
                  <a:pt x="22824" y="2940"/>
                </a:lnTo>
                <a:lnTo>
                  <a:pt x="10953" y="10953"/>
                </a:lnTo>
                <a:lnTo>
                  <a:pt x="2940" y="22824"/>
                </a:lnTo>
                <a:lnTo>
                  <a:pt x="0" y="37337"/>
                </a:lnTo>
                <a:lnTo>
                  <a:pt x="0" y="186689"/>
                </a:lnTo>
                <a:lnTo>
                  <a:pt x="2940" y="201203"/>
                </a:lnTo>
                <a:lnTo>
                  <a:pt x="10953" y="213074"/>
                </a:lnTo>
                <a:lnTo>
                  <a:pt x="22824" y="221087"/>
                </a:lnTo>
                <a:lnTo>
                  <a:pt x="37337" y="224027"/>
                </a:lnTo>
                <a:lnTo>
                  <a:pt x="1884426" y="224027"/>
                </a:lnTo>
                <a:lnTo>
                  <a:pt x="1898939" y="221087"/>
                </a:lnTo>
                <a:lnTo>
                  <a:pt x="1910810" y="213074"/>
                </a:lnTo>
                <a:lnTo>
                  <a:pt x="1918823" y="201203"/>
                </a:lnTo>
                <a:lnTo>
                  <a:pt x="1921763" y="186689"/>
                </a:lnTo>
                <a:lnTo>
                  <a:pt x="1921763" y="37337"/>
                </a:lnTo>
                <a:lnTo>
                  <a:pt x="1918823" y="22824"/>
                </a:lnTo>
                <a:lnTo>
                  <a:pt x="1910810" y="10953"/>
                </a:lnTo>
                <a:lnTo>
                  <a:pt x="1898939" y="2940"/>
                </a:lnTo>
                <a:lnTo>
                  <a:pt x="188442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321678" y="819988"/>
            <a:ext cx="1174750"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Arial"/>
                <a:cs typeface="Arial"/>
              </a:rPr>
              <a:t>Any</a:t>
            </a:r>
            <a:r>
              <a:rPr kumimoji="0" sz="1100" b="0" i="0" u="none" strike="noStrike" kern="0" cap="none" spc="-25"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exacerbations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9" name="object 9"/>
          <p:cNvPicPr/>
          <p:nvPr/>
        </p:nvPicPr>
        <p:blipFill>
          <a:blip r:embed="rId2" cstate="print"/>
          <a:stretch>
            <a:fillRect/>
          </a:stretch>
        </p:blipFill>
        <p:spPr>
          <a:xfrm>
            <a:off x="369622" y="1213103"/>
            <a:ext cx="3961585" cy="2897771"/>
          </a:xfrm>
          <a:prstGeom prst="rect">
            <a:avLst/>
          </a:prstGeom>
        </p:spPr>
      </p:pic>
      <p:pic>
        <p:nvPicPr>
          <p:cNvPr id="10" name="object 10"/>
          <p:cNvPicPr/>
          <p:nvPr/>
        </p:nvPicPr>
        <p:blipFill>
          <a:blip r:embed="rId3" cstate="print"/>
          <a:stretch>
            <a:fillRect/>
          </a:stretch>
        </p:blipFill>
        <p:spPr>
          <a:xfrm>
            <a:off x="4753355" y="1220668"/>
            <a:ext cx="4073652" cy="2976428"/>
          </a:xfrm>
          <a:prstGeom prst="rect">
            <a:avLst/>
          </a:prstGeom>
        </p:spPr>
      </p:pic>
      <p:sp>
        <p:nvSpPr>
          <p:cNvPr id="11" name="object 11"/>
          <p:cNvSpPr txBox="1"/>
          <p:nvPr/>
        </p:nvSpPr>
        <p:spPr>
          <a:xfrm>
            <a:off x="78739" y="4906674"/>
            <a:ext cx="2064385"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EMG = Ethnic</a:t>
            </a:r>
            <a:r>
              <a:rPr kumimoji="0" sz="600" b="0" i="0" u="none" strike="noStrike" kern="0" cap="none" spc="-10" normalizeH="0" baseline="0" noProof="0">
                <a:ln>
                  <a:noFill/>
                </a:ln>
                <a:solidFill>
                  <a:sysClr val="windowText" lastClr="000000"/>
                </a:solidFill>
                <a:effectLst/>
                <a:uLnTx/>
                <a:uFillTx/>
                <a:latin typeface="Arial"/>
                <a:cs typeface="Arial"/>
              </a:rPr>
              <a:t> minority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groups;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Socioeconomic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2" name="Graphic 11" descr="Beginning with solid fill">
            <a:hlinkClick r:id="rId4" action="ppaction://hlinksldjump"/>
            <a:extLst>
              <a:ext uri="{FF2B5EF4-FFF2-40B4-BE49-F238E27FC236}">
                <a16:creationId xmlns:a16="http://schemas.microsoft.com/office/drawing/2014/main" id="{6E7DC90F-23DF-2D0D-DF4F-60EE297ABC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3" name="bg object 17">
            <a:extLst>
              <a:ext uri="{FF2B5EF4-FFF2-40B4-BE49-F238E27FC236}">
                <a16:creationId xmlns:a16="http://schemas.microsoft.com/office/drawing/2014/main" id="{BDE02CCE-44F1-73E5-EFC9-0B25EDCC4A32}"/>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6292"/>
            <a:ext cx="8384540" cy="3364865"/>
          </a:xfrm>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rPr sz="1400">
                <a:solidFill>
                  <a:srgbClr val="073762"/>
                </a:solidFill>
                <a:latin typeface="Arial"/>
                <a:cs typeface="Arial"/>
              </a:rPr>
              <a:t>The</a:t>
            </a:r>
            <a:r>
              <a:rPr sz="1400" spc="-35">
                <a:solidFill>
                  <a:srgbClr val="073762"/>
                </a:solidFill>
                <a:latin typeface="Arial"/>
                <a:cs typeface="Arial"/>
              </a:rPr>
              <a:t> </a:t>
            </a:r>
            <a:r>
              <a:rPr sz="1400">
                <a:solidFill>
                  <a:srgbClr val="073762"/>
                </a:solidFill>
                <a:latin typeface="Arial"/>
                <a:cs typeface="Arial"/>
              </a:rPr>
              <a:t>Delphi</a:t>
            </a:r>
            <a:r>
              <a:rPr sz="1400" spc="-20">
                <a:solidFill>
                  <a:srgbClr val="073762"/>
                </a:solidFill>
                <a:latin typeface="Arial"/>
                <a:cs typeface="Arial"/>
              </a:rPr>
              <a:t> </a:t>
            </a:r>
            <a:r>
              <a:rPr sz="1400">
                <a:solidFill>
                  <a:srgbClr val="073762"/>
                </a:solidFill>
                <a:latin typeface="Arial"/>
                <a:cs typeface="Arial"/>
              </a:rPr>
              <a:t>panel</a:t>
            </a:r>
            <a:r>
              <a:rPr sz="1400" spc="-45">
                <a:solidFill>
                  <a:srgbClr val="073762"/>
                </a:solidFill>
                <a:latin typeface="Arial"/>
                <a:cs typeface="Arial"/>
              </a:rPr>
              <a:t> </a:t>
            </a:r>
            <a:r>
              <a:rPr sz="1400">
                <a:solidFill>
                  <a:srgbClr val="073762"/>
                </a:solidFill>
                <a:latin typeface="Arial"/>
                <a:cs typeface="Arial"/>
              </a:rPr>
              <a:t>agreed</a:t>
            </a:r>
            <a:r>
              <a:rPr sz="1400" spc="-45">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a:t>
            </a:r>
            <a:r>
              <a:rPr sz="1400">
                <a:solidFill>
                  <a:srgbClr val="073762"/>
                </a:solidFill>
                <a:latin typeface="Arial"/>
                <a:cs typeface="Arial"/>
              </a:rPr>
              <a:t>collect</a:t>
            </a:r>
            <a:r>
              <a:rPr sz="1400" spc="-30">
                <a:solidFill>
                  <a:srgbClr val="073762"/>
                </a:solidFill>
                <a:latin typeface="Arial"/>
                <a:cs typeface="Arial"/>
              </a:rPr>
              <a:t> </a:t>
            </a:r>
            <a:r>
              <a:rPr sz="1400" b="1">
                <a:solidFill>
                  <a:srgbClr val="073762"/>
                </a:solidFill>
                <a:latin typeface="Arial"/>
                <a:cs typeface="Arial"/>
              </a:rPr>
              <a:t>screening</a:t>
            </a:r>
            <a:r>
              <a:rPr sz="1400" b="1" spc="-60">
                <a:solidFill>
                  <a:srgbClr val="073762"/>
                </a:solidFill>
                <a:latin typeface="Arial"/>
                <a:cs typeface="Arial"/>
              </a:rPr>
              <a:t> </a:t>
            </a:r>
            <a:r>
              <a:rPr sz="1400" b="1">
                <a:solidFill>
                  <a:srgbClr val="073762"/>
                </a:solidFill>
                <a:latin typeface="Arial"/>
                <a:cs typeface="Arial"/>
              </a:rPr>
              <a:t>and</a:t>
            </a:r>
            <a:r>
              <a:rPr sz="1400" b="1" spc="-25">
                <a:solidFill>
                  <a:srgbClr val="073762"/>
                </a:solidFill>
                <a:latin typeface="Arial"/>
                <a:cs typeface="Arial"/>
              </a:rPr>
              <a:t> </a:t>
            </a:r>
            <a:r>
              <a:rPr sz="1400" b="1">
                <a:solidFill>
                  <a:srgbClr val="073762"/>
                </a:solidFill>
                <a:latin typeface="Arial"/>
                <a:cs typeface="Arial"/>
              </a:rPr>
              <a:t>diagnostic</a:t>
            </a:r>
            <a:r>
              <a:rPr sz="1400" b="1" spc="-50">
                <a:solidFill>
                  <a:srgbClr val="073762"/>
                </a:solidFill>
                <a:latin typeface="Arial"/>
                <a:cs typeface="Arial"/>
              </a:rPr>
              <a:t> </a:t>
            </a:r>
            <a:r>
              <a:rPr sz="1400" b="1">
                <a:solidFill>
                  <a:srgbClr val="073762"/>
                </a:solidFill>
                <a:latin typeface="Arial"/>
                <a:cs typeface="Arial"/>
              </a:rPr>
              <a:t>results</a:t>
            </a:r>
            <a:r>
              <a:rPr sz="1400" b="1" spc="-40">
                <a:solidFill>
                  <a:srgbClr val="073762"/>
                </a:solidFill>
                <a:latin typeface="Arial"/>
                <a:cs typeface="Arial"/>
              </a:rPr>
              <a:t> </a:t>
            </a:r>
            <a:r>
              <a:rPr sz="1400">
                <a:solidFill>
                  <a:srgbClr val="073762"/>
                </a:solidFill>
                <a:latin typeface="Arial"/>
                <a:cs typeface="Arial"/>
              </a:rPr>
              <a:t>to</a:t>
            </a:r>
            <a:r>
              <a:rPr sz="1400" spc="-30">
                <a:solidFill>
                  <a:srgbClr val="073762"/>
                </a:solidFill>
                <a:latin typeface="Arial"/>
                <a:cs typeface="Arial"/>
              </a:rPr>
              <a:t> </a:t>
            </a:r>
            <a:r>
              <a:rPr sz="1400">
                <a:solidFill>
                  <a:srgbClr val="073762"/>
                </a:solidFill>
                <a:latin typeface="Arial"/>
                <a:cs typeface="Arial"/>
              </a:rPr>
              <a:t>help</a:t>
            </a:r>
            <a:r>
              <a:rPr sz="1400" spc="-35">
                <a:solidFill>
                  <a:srgbClr val="073762"/>
                </a:solidFill>
                <a:latin typeface="Arial"/>
                <a:cs typeface="Arial"/>
              </a:rPr>
              <a:t> </a:t>
            </a:r>
            <a:r>
              <a:rPr sz="1400">
                <a:solidFill>
                  <a:srgbClr val="073762"/>
                </a:solidFill>
                <a:latin typeface="Arial"/>
                <a:cs typeface="Arial"/>
              </a:rPr>
              <a:t>identify</a:t>
            </a:r>
            <a:r>
              <a:rPr sz="1400" spc="-45">
                <a:solidFill>
                  <a:srgbClr val="073762"/>
                </a:solidFill>
                <a:latin typeface="Arial"/>
                <a:cs typeface="Arial"/>
              </a:rPr>
              <a:t> </a:t>
            </a:r>
            <a:r>
              <a:rPr sz="1400">
                <a:solidFill>
                  <a:srgbClr val="073762"/>
                </a:solidFill>
                <a:latin typeface="Arial"/>
                <a:cs typeface="Arial"/>
              </a:rPr>
              <a:t>the</a:t>
            </a:r>
            <a:r>
              <a:rPr sz="1400" spc="-30">
                <a:solidFill>
                  <a:srgbClr val="073762"/>
                </a:solidFill>
                <a:latin typeface="Arial"/>
                <a:cs typeface="Arial"/>
              </a:rPr>
              <a:t> </a:t>
            </a:r>
            <a:r>
              <a:rPr sz="1400" b="1" spc="-20">
                <a:solidFill>
                  <a:srgbClr val="073762"/>
                </a:solidFill>
                <a:latin typeface="Arial"/>
                <a:cs typeface="Arial"/>
              </a:rPr>
              <a:t>care</a:t>
            </a:r>
            <a:endParaRPr sz="1400">
              <a:latin typeface="Arial"/>
              <a:cs typeface="Arial"/>
            </a:endParaRPr>
          </a:p>
          <a:p>
            <a:pPr marL="146685">
              <a:lnSpc>
                <a:spcPct val="100000"/>
              </a:lnSpc>
              <a:spcBef>
                <a:spcPts val="5"/>
              </a:spcBef>
            </a:pPr>
            <a:r>
              <a:rPr sz="1400" b="1">
                <a:solidFill>
                  <a:srgbClr val="073762"/>
                </a:solidFill>
                <a:latin typeface="Arial"/>
                <a:cs typeface="Arial"/>
              </a:rPr>
              <a:t>requirements</a:t>
            </a:r>
            <a:r>
              <a:rPr sz="1400" b="1" spc="-70">
                <a:solidFill>
                  <a:srgbClr val="073762"/>
                </a:solidFill>
                <a:latin typeface="Arial"/>
                <a:cs typeface="Arial"/>
              </a:rPr>
              <a:t> </a:t>
            </a:r>
            <a:r>
              <a:rPr sz="1400">
                <a:solidFill>
                  <a:srgbClr val="073762"/>
                </a:solidFill>
                <a:latin typeface="Arial"/>
                <a:cs typeface="Arial"/>
              </a:rPr>
              <a:t>of</a:t>
            </a:r>
            <a:r>
              <a:rPr sz="1400" spc="-45">
                <a:solidFill>
                  <a:srgbClr val="073762"/>
                </a:solidFill>
                <a:latin typeface="Arial"/>
                <a:cs typeface="Arial"/>
              </a:rPr>
              <a:t> </a:t>
            </a:r>
            <a:r>
              <a:rPr sz="1400">
                <a:solidFill>
                  <a:srgbClr val="073762"/>
                </a:solidFill>
                <a:latin typeface="Arial"/>
                <a:cs typeface="Arial"/>
              </a:rPr>
              <a:t>individual</a:t>
            </a:r>
            <a:r>
              <a:rPr sz="1400" spc="-40">
                <a:solidFill>
                  <a:srgbClr val="073762"/>
                </a:solidFill>
                <a:latin typeface="Arial"/>
                <a:cs typeface="Arial"/>
              </a:rPr>
              <a:t> </a:t>
            </a:r>
            <a:r>
              <a:rPr sz="1400" spc="-10">
                <a:solidFill>
                  <a:srgbClr val="073762"/>
                </a:solidFill>
                <a:latin typeface="Arial"/>
                <a:cs typeface="Arial"/>
              </a:rPr>
              <a:t>patients.</a:t>
            </a:r>
            <a:endParaRPr sz="1400">
              <a:latin typeface="Arial"/>
              <a:cs typeface="Arial"/>
            </a:endParaRPr>
          </a:p>
          <a:p>
            <a:pPr marL="145415" marR="199390" indent="-133350">
              <a:lnSpc>
                <a:spcPct val="100000"/>
              </a:lnSpc>
              <a:spcBef>
                <a:spcPts val="1500"/>
              </a:spcBef>
              <a:buClr>
                <a:srgbClr val="FF9900"/>
              </a:buClr>
              <a:buFont typeface="Arial"/>
              <a:buChar char="•"/>
              <a:tabLst>
                <a:tab pos="146685" algn="l"/>
              </a:tabLst>
            </a:pPr>
            <a:r>
              <a:rPr sz="1400" b="1">
                <a:solidFill>
                  <a:srgbClr val="073762"/>
                </a:solidFill>
                <a:latin typeface="Arial"/>
                <a:cs typeface="Arial"/>
              </a:rPr>
              <a:t>Biomarkers</a:t>
            </a:r>
            <a:r>
              <a:rPr sz="1400" b="1" spc="-50">
                <a:solidFill>
                  <a:srgbClr val="073762"/>
                </a:solidFill>
                <a:latin typeface="Arial"/>
                <a:cs typeface="Arial"/>
              </a:rPr>
              <a:t> </a:t>
            </a:r>
            <a:r>
              <a:rPr sz="1400">
                <a:solidFill>
                  <a:srgbClr val="073762"/>
                </a:solidFill>
                <a:latin typeface="Arial"/>
                <a:cs typeface="Arial"/>
              </a:rPr>
              <a:t>such</a:t>
            </a:r>
            <a:r>
              <a:rPr sz="1400" spc="-50">
                <a:solidFill>
                  <a:srgbClr val="073762"/>
                </a:solidFill>
                <a:latin typeface="Arial"/>
                <a:cs typeface="Arial"/>
              </a:rPr>
              <a:t> </a:t>
            </a:r>
            <a:r>
              <a:rPr sz="1400">
                <a:solidFill>
                  <a:srgbClr val="073762"/>
                </a:solidFill>
                <a:latin typeface="Arial"/>
                <a:cs typeface="Arial"/>
              </a:rPr>
              <a:t>as</a:t>
            </a:r>
            <a:r>
              <a:rPr sz="1400" spc="-35">
                <a:solidFill>
                  <a:srgbClr val="073762"/>
                </a:solidFill>
                <a:latin typeface="Arial"/>
                <a:cs typeface="Arial"/>
              </a:rPr>
              <a:t> </a:t>
            </a:r>
            <a:r>
              <a:rPr sz="1400">
                <a:solidFill>
                  <a:srgbClr val="073762"/>
                </a:solidFill>
                <a:latin typeface="Arial"/>
                <a:cs typeface="Arial"/>
              </a:rPr>
              <a:t>peripheral</a:t>
            </a:r>
            <a:r>
              <a:rPr sz="1400" spc="-65">
                <a:solidFill>
                  <a:srgbClr val="073762"/>
                </a:solidFill>
                <a:latin typeface="Arial"/>
                <a:cs typeface="Arial"/>
              </a:rPr>
              <a:t> </a:t>
            </a:r>
            <a:r>
              <a:rPr sz="1400">
                <a:solidFill>
                  <a:srgbClr val="073762"/>
                </a:solidFill>
                <a:latin typeface="Arial"/>
                <a:cs typeface="Arial"/>
              </a:rPr>
              <a:t>blood</a:t>
            </a:r>
            <a:r>
              <a:rPr sz="1400" spc="-40">
                <a:solidFill>
                  <a:srgbClr val="073762"/>
                </a:solidFill>
                <a:latin typeface="Arial"/>
                <a:cs typeface="Arial"/>
              </a:rPr>
              <a:t> </a:t>
            </a:r>
            <a:r>
              <a:rPr sz="1400">
                <a:solidFill>
                  <a:srgbClr val="073762"/>
                </a:solidFill>
                <a:latin typeface="Arial"/>
                <a:cs typeface="Arial"/>
              </a:rPr>
              <a:t>and</a:t>
            </a:r>
            <a:r>
              <a:rPr sz="1400" spc="-40">
                <a:solidFill>
                  <a:srgbClr val="073762"/>
                </a:solidFill>
                <a:latin typeface="Arial"/>
                <a:cs typeface="Arial"/>
              </a:rPr>
              <a:t> </a:t>
            </a:r>
            <a:r>
              <a:rPr sz="1400">
                <a:solidFill>
                  <a:srgbClr val="073762"/>
                </a:solidFill>
                <a:latin typeface="Arial"/>
                <a:cs typeface="Arial"/>
              </a:rPr>
              <a:t>sputum</a:t>
            </a:r>
            <a:r>
              <a:rPr sz="1400" spc="-60">
                <a:solidFill>
                  <a:srgbClr val="073762"/>
                </a:solidFill>
                <a:latin typeface="Arial"/>
                <a:cs typeface="Arial"/>
              </a:rPr>
              <a:t> </a:t>
            </a:r>
            <a:r>
              <a:rPr sz="1400">
                <a:solidFill>
                  <a:srgbClr val="073762"/>
                </a:solidFill>
                <a:latin typeface="Arial"/>
                <a:cs typeface="Arial"/>
              </a:rPr>
              <a:t>eosinophils,</a:t>
            </a:r>
            <a:r>
              <a:rPr sz="1400" spc="-70">
                <a:solidFill>
                  <a:srgbClr val="073762"/>
                </a:solidFill>
                <a:latin typeface="Arial"/>
                <a:cs typeface="Arial"/>
              </a:rPr>
              <a:t> </a:t>
            </a:r>
            <a:r>
              <a:rPr sz="1400">
                <a:solidFill>
                  <a:srgbClr val="073762"/>
                </a:solidFill>
                <a:latin typeface="Arial"/>
                <a:cs typeface="Arial"/>
              </a:rPr>
              <a:t>and</a:t>
            </a:r>
            <a:r>
              <a:rPr sz="1400" spc="-40">
                <a:solidFill>
                  <a:srgbClr val="073762"/>
                </a:solidFill>
                <a:latin typeface="Arial"/>
                <a:cs typeface="Arial"/>
              </a:rPr>
              <a:t> </a:t>
            </a:r>
            <a:r>
              <a:rPr sz="1400">
                <a:solidFill>
                  <a:srgbClr val="073762"/>
                </a:solidFill>
                <a:latin typeface="Arial"/>
                <a:cs typeface="Arial"/>
              </a:rPr>
              <a:t>fractional</a:t>
            </a:r>
            <a:r>
              <a:rPr sz="1400" spc="-50">
                <a:solidFill>
                  <a:srgbClr val="073762"/>
                </a:solidFill>
                <a:latin typeface="Arial"/>
                <a:cs typeface="Arial"/>
              </a:rPr>
              <a:t> </a:t>
            </a:r>
            <a:r>
              <a:rPr sz="1400">
                <a:solidFill>
                  <a:srgbClr val="073762"/>
                </a:solidFill>
                <a:latin typeface="Arial"/>
                <a:cs typeface="Arial"/>
              </a:rPr>
              <a:t>exhaled</a:t>
            </a:r>
            <a:r>
              <a:rPr sz="1400" spc="-40">
                <a:solidFill>
                  <a:srgbClr val="073762"/>
                </a:solidFill>
                <a:latin typeface="Arial"/>
                <a:cs typeface="Arial"/>
              </a:rPr>
              <a:t> </a:t>
            </a:r>
            <a:r>
              <a:rPr sz="1400">
                <a:solidFill>
                  <a:srgbClr val="073762"/>
                </a:solidFill>
                <a:latin typeface="Arial"/>
                <a:cs typeface="Arial"/>
              </a:rPr>
              <a:t>nitric</a:t>
            </a:r>
            <a:r>
              <a:rPr sz="1400" spc="-45">
                <a:solidFill>
                  <a:srgbClr val="073762"/>
                </a:solidFill>
                <a:latin typeface="Arial"/>
                <a:cs typeface="Arial"/>
              </a:rPr>
              <a:t> </a:t>
            </a:r>
            <a:r>
              <a:rPr sz="1400">
                <a:solidFill>
                  <a:srgbClr val="073762"/>
                </a:solidFill>
                <a:latin typeface="Arial"/>
                <a:cs typeface="Arial"/>
              </a:rPr>
              <a:t>oxide</a:t>
            </a:r>
            <a:r>
              <a:rPr sz="1400" spc="-20">
                <a:solidFill>
                  <a:srgbClr val="073762"/>
                </a:solidFill>
                <a:latin typeface="Arial"/>
                <a:cs typeface="Arial"/>
              </a:rPr>
              <a:t> have 	</a:t>
            </a:r>
            <a:r>
              <a:rPr sz="1400">
                <a:solidFill>
                  <a:srgbClr val="073762"/>
                </a:solidFill>
                <a:latin typeface="Arial"/>
                <a:cs typeface="Arial"/>
              </a:rPr>
              <a:t>been</a:t>
            </a:r>
            <a:r>
              <a:rPr sz="1400" spc="-35">
                <a:solidFill>
                  <a:srgbClr val="073762"/>
                </a:solidFill>
                <a:latin typeface="Arial"/>
                <a:cs typeface="Arial"/>
              </a:rPr>
              <a:t> </a:t>
            </a:r>
            <a:r>
              <a:rPr sz="1400">
                <a:solidFill>
                  <a:srgbClr val="073762"/>
                </a:solidFill>
                <a:latin typeface="Arial"/>
                <a:cs typeface="Arial"/>
              </a:rPr>
              <a:t>shown</a:t>
            </a:r>
            <a:r>
              <a:rPr sz="1400" spc="-35">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be:</a:t>
            </a:r>
            <a:endParaRPr sz="1400">
              <a:latin typeface="Arial"/>
              <a:cs typeface="Arial"/>
            </a:endParaRPr>
          </a:p>
          <a:p>
            <a:pPr marL="281940" lvl="1" indent="-135255">
              <a:lnSpc>
                <a:spcPct val="100000"/>
              </a:lnSpc>
              <a:spcBef>
                <a:spcPts val="305"/>
              </a:spcBef>
              <a:buClr>
                <a:srgbClr val="FF9900"/>
              </a:buClr>
              <a:buChar char="–"/>
              <a:tabLst>
                <a:tab pos="281940" algn="l"/>
              </a:tabLst>
            </a:pPr>
            <a:r>
              <a:rPr sz="1200">
                <a:solidFill>
                  <a:srgbClr val="073762"/>
                </a:solidFill>
                <a:latin typeface="Arial"/>
                <a:cs typeface="Arial"/>
              </a:rPr>
              <a:t>Useful</a:t>
            </a:r>
            <a:r>
              <a:rPr sz="1200" spc="-50">
                <a:solidFill>
                  <a:srgbClr val="073762"/>
                </a:solidFill>
                <a:latin typeface="Arial"/>
                <a:cs typeface="Arial"/>
              </a:rPr>
              <a:t> </a:t>
            </a:r>
            <a:r>
              <a:rPr sz="1200">
                <a:solidFill>
                  <a:srgbClr val="073762"/>
                </a:solidFill>
                <a:latin typeface="Arial"/>
                <a:cs typeface="Arial"/>
              </a:rPr>
              <a:t>for</a:t>
            </a:r>
            <a:r>
              <a:rPr sz="1200" spc="-20">
                <a:solidFill>
                  <a:srgbClr val="073762"/>
                </a:solidFill>
                <a:latin typeface="Arial"/>
                <a:cs typeface="Arial"/>
              </a:rPr>
              <a:t> </a:t>
            </a:r>
            <a:r>
              <a:rPr sz="1200">
                <a:solidFill>
                  <a:srgbClr val="073762"/>
                </a:solidFill>
                <a:latin typeface="Arial"/>
                <a:cs typeface="Arial"/>
              </a:rPr>
              <a:t>the</a:t>
            </a:r>
            <a:r>
              <a:rPr sz="1200" spc="-5">
                <a:solidFill>
                  <a:srgbClr val="073762"/>
                </a:solidFill>
                <a:latin typeface="Arial"/>
                <a:cs typeface="Arial"/>
              </a:rPr>
              <a:t> </a:t>
            </a:r>
            <a:r>
              <a:rPr sz="1200" b="1">
                <a:solidFill>
                  <a:srgbClr val="073762"/>
                </a:solidFill>
                <a:latin typeface="Arial"/>
                <a:cs typeface="Arial"/>
              </a:rPr>
              <a:t>management</a:t>
            </a:r>
            <a:r>
              <a:rPr sz="1200" b="1" spc="-40">
                <a:solidFill>
                  <a:srgbClr val="073762"/>
                </a:solidFill>
                <a:latin typeface="Arial"/>
                <a:cs typeface="Arial"/>
              </a:rPr>
              <a:t> </a:t>
            </a:r>
            <a:r>
              <a:rPr sz="1200" b="1">
                <a:solidFill>
                  <a:srgbClr val="073762"/>
                </a:solidFill>
                <a:latin typeface="Arial"/>
                <a:cs typeface="Arial"/>
              </a:rPr>
              <a:t>of asthma</a:t>
            </a:r>
            <a:r>
              <a:rPr sz="1200">
                <a:solidFill>
                  <a:srgbClr val="073762"/>
                </a:solidFill>
                <a:latin typeface="Arial"/>
                <a:cs typeface="Arial"/>
              </a:rPr>
              <a:t>,</a:t>
            </a:r>
            <a:r>
              <a:rPr sz="1200" spc="-25">
                <a:solidFill>
                  <a:srgbClr val="073762"/>
                </a:solidFill>
                <a:latin typeface="Arial"/>
                <a:cs typeface="Arial"/>
              </a:rPr>
              <a:t> and</a:t>
            </a:r>
            <a:endParaRPr sz="1200">
              <a:latin typeface="Arial"/>
              <a:cs typeface="Arial"/>
            </a:endParaRPr>
          </a:p>
          <a:p>
            <a:pPr marL="281940" lvl="1" indent="-135255">
              <a:lnSpc>
                <a:spcPct val="100000"/>
              </a:lnSpc>
              <a:spcBef>
                <a:spcPts val="305"/>
              </a:spcBef>
              <a:buClr>
                <a:srgbClr val="FF9900"/>
              </a:buClr>
              <a:buChar char="–"/>
              <a:tabLst>
                <a:tab pos="281940" algn="l"/>
              </a:tabLst>
            </a:pPr>
            <a:r>
              <a:rPr sz="1200">
                <a:solidFill>
                  <a:srgbClr val="073762"/>
                </a:solidFill>
                <a:latin typeface="Arial"/>
                <a:cs typeface="Arial"/>
              </a:rPr>
              <a:t>May</a:t>
            </a:r>
            <a:r>
              <a:rPr sz="1200" spc="-20">
                <a:solidFill>
                  <a:srgbClr val="073762"/>
                </a:solidFill>
                <a:latin typeface="Arial"/>
                <a:cs typeface="Arial"/>
              </a:rPr>
              <a:t> </a:t>
            </a:r>
            <a:r>
              <a:rPr sz="1200">
                <a:solidFill>
                  <a:srgbClr val="073762"/>
                </a:solidFill>
                <a:latin typeface="Arial"/>
                <a:cs typeface="Arial"/>
              </a:rPr>
              <a:t>help</a:t>
            </a:r>
            <a:r>
              <a:rPr sz="1200" spc="-55">
                <a:solidFill>
                  <a:srgbClr val="073762"/>
                </a:solidFill>
                <a:latin typeface="Arial"/>
                <a:cs typeface="Arial"/>
              </a:rPr>
              <a:t> </a:t>
            </a:r>
            <a:r>
              <a:rPr sz="1200">
                <a:solidFill>
                  <a:srgbClr val="073762"/>
                </a:solidFill>
                <a:latin typeface="Arial"/>
                <a:cs typeface="Arial"/>
              </a:rPr>
              <a:t>identify</a:t>
            </a:r>
            <a:r>
              <a:rPr sz="1200" spc="-55">
                <a:solidFill>
                  <a:srgbClr val="073762"/>
                </a:solidFill>
                <a:latin typeface="Arial"/>
                <a:cs typeface="Arial"/>
              </a:rPr>
              <a:t> </a:t>
            </a:r>
            <a:r>
              <a:rPr sz="1200">
                <a:solidFill>
                  <a:srgbClr val="073762"/>
                </a:solidFill>
                <a:latin typeface="Arial"/>
                <a:cs typeface="Arial"/>
              </a:rPr>
              <a:t>specific</a:t>
            </a:r>
            <a:r>
              <a:rPr sz="1200" spc="-55">
                <a:solidFill>
                  <a:srgbClr val="073762"/>
                </a:solidFill>
                <a:latin typeface="Arial"/>
                <a:cs typeface="Arial"/>
              </a:rPr>
              <a:t> </a:t>
            </a:r>
            <a:r>
              <a:rPr sz="1200">
                <a:solidFill>
                  <a:srgbClr val="073762"/>
                </a:solidFill>
                <a:latin typeface="Arial"/>
                <a:cs typeface="Arial"/>
              </a:rPr>
              <a:t>subtypes</a:t>
            </a:r>
            <a:r>
              <a:rPr sz="1200" spc="-30">
                <a:solidFill>
                  <a:srgbClr val="073762"/>
                </a:solidFill>
                <a:latin typeface="Arial"/>
                <a:cs typeface="Arial"/>
              </a:rPr>
              <a:t> </a:t>
            </a:r>
            <a:r>
              <a:rPr sz="1200">
                <a:solidFill>
                  <a:srgbClr val="073762"/>
                </a:solidFill>
                <a:latin typeface="Arial"/>
                <a:cs typeface="Arial"/>
              </a:rPr>
              <a:t>of</a:t>
            </a:r>
            <a:r>
              <a:rPr sz="1200" spc="-30">
                <a:solidFill>
                  <a:srgbClr val="073762"/>
                </a:solidFill>
                <a:latin typeface="Arial"/>
                <a:cs typeface="Arial"/>
              </a:rPr>
              <a:t> </a:t>
            </a:r>
            <a:r>
              <a:rPr sz="1200">
                <a:solidFill>
                  <a:srgbClr val="073762"/>
                </a:solidFill>
                <a:latin typeface="Arial"/>
                <a:cs typeface="Arial"/>
              </a:rPr>
              <a:t>severe</a:t>
            </a:r>
            <a:r>
              <a:rPr sz="1200" spc="-30">
                <a:solidFill>
                  <a:srgbClr val="073762"/>
                </a:solidFill>
                <a:latin typeface="Arial"/>
                <a:cs typeface="Arial"/>
              </a:rPr>
              <a:t> </a:t>
            </a:r>
            <a:r>
              <a:rPr sz="1200">
                <a:solidFill>
                  <a:srgbClr val="073762"/>
                </a:solidFill>
                <a:latin typeface="Arial"/>
                <a:cs typeface="Arial"/>
              </a:rPr>
              <a:t>asthma</a:t>
            </a:r>
            <a:r>
              <a:rPr sz="1200" spc="-20">
                <a:solidFill>
                  <a:srgbClr val="073762"/>
                </a:solidFill>
                <a:latin typeface="Arial"/>
                <a:cs typeface="Arial"/>
              </a:rPr>
              <a:t> </a:t>
            </a:r>
            <a:r>
              <a:rPr sz="1200" b="1">
                <a:solidFill>
                  <a:srgbClr val="073762"/>
                </a:solidFill>
                <a:latin typeface="Arial"/>
                <a:cs typeface="Arial"/>
              </a:rPr>
              <a:t>likely</a:t>
            </a:r>
            <a:r>
              <a:rPr sz="1200" b="1" spc="-40">
                <a:solidFill>
                  <a:srgbClr val="073762"/>
                </a:solidFill>
                <a:latin typeface="Arial"/>
                <a:cs typeface="Arial"/>
              </a:rPr>
              <a:t> </a:t>
            </a:r>
            <a:r>
              <a:rPr sz="1200" b="1">
                <a:solidFill>
                  <a:srgbClr val="073762"/>
                </a:solidFill>
                <a:latin typeface="Arial"/>
                <a:cs typeface="Arial"/>
              </a:rPr>
              <a:t>to</a:t>
            </a:r>
            <a:r>
              <a:rPr sz="1200" b="1" spc="-15">
                <a:solidFill>
                  <a:srgbClr val="073762"/>
                </a:solidFill>
                <a:latin typeface="Arial"/>
                <a:cs typeface="Arial"/>
              </a:rPr>
              <a:t> </a:t>
            </a:r>
            <a:r>
              <a:rPr sz="1200" b="1">
                <a:solidFill>
                  <a:srgbClr val="073762"/>
                </a:solidFill>
                <a:latin typeface="Arial"/>
                <a:cs typeface="Arial"/>
              </a:rPr>
              <a:t>benefit</a:t>
            </a:r>
            <a:r>
              <a:rPr sz="1200" b="1" spc="-15">
                <a:solidFill>
                  <a:srgbClr val="073762"/>
                </a:solidFill>
                <a:latin typeface="Arial"/>
                <a:cs typeface="Arial"/>
              </a:rPr>
              <a:t> </a:t>
            </a:r>
            <a:r>
              <a:rPr sz="1200" b="1">
                <a:solidFill>
                  <a:srgbClr val="073762"/>
                </a:solidFill>
                <a:latin typeface="Arial"/>
                <a:cs typeface="Arial"/>
              </a:rPr>
              <a:t>from</a:t>
            </a:r>
            <a:r>
              <a:rPr sz="1200" b="1" spc="-20">
                <a:solidFill>
                  <a:srgbClr val="073762"/>
                </a:solidFill>
                <a:latin typeface="Arial"/>
                <a:cs typeface="Arial"/>
              </a:rPr>
              <a:t> </a:t>
            </a:r>
            <a:r>
              <a:rPr sz="1200" b="1">
                <a:solidFill>
                  <a:srgbClr val="073762"/>
                </a:solidFill>
                <a:latin typeface="Arial"/>
                <a:cs typeface="Arial"/>
              </a:rPr>
              <a:t>treatment</a:t>
            </a:r>
            <a:r>
              <a:rPr sz="1200" b="1" spc="-40">
                <a:solidFill>
                  <a:srgbClr val="073762"/>
                </a:solidFill>
                <a:latin typeface="Arial"/>
                <a:cs typeface="Arial"/>
              </a:rPr>
              <a:t> </a:t>
            </a:r>
            <a:r>
              <a:rPr sz="1200" b="1">
                <a:solidFill>
                  <a:srgbClr val="073762"/>
                </a:solidFill>
                <a:latin typeface="Arial"/>
                <a:cs typeface="Arial"/>
              </a:rPr>
              <a:t>with</a:t>
            </a:r>
            <a:r>
              <a:rPr sz="1200" b="1" spc="-35">
                <a:solidFill>
                  <a:srgbClr val="073762"/>
                </a:solidFill>
                <a:latin typeface="Arial"/>
                <a:cs typeface="Arial"/>
              </a:rPr>
              <a:t> </a:t>
            </a:r>
            <a:r>
              <a:rPr sz="1200" b="1">
                <a:solidFill>
                  <a:srgbClr val="073762"/>
                </a:solidFill>
                <a:latin typeface="Arial"/>
                <a:cs typeface="Arial"/>
              </a:rPr>
              <a:t>novel biological</a:t>
            </a:r>
            <a:r>
              <a:rPr sz="1200" b="1" spc="-5">
                <a:solidFill>
                  <a:srgbClr val="073762"/>
                </a:solidFill>
                <a:latin typeface="Arial"/>
                <a:cs typeface="Arial"/>
              </a:rPr>
              <a:t> </a:t>
            </a:r>
            <a:r>
              <a:rPr sz="1200" b="1" spc="-10">
                <a:solidFill>
                  <a:srgbClr val="073762"/>
                </a:solidFill>
                <a:latin typeface="Arial"/>
                <a:cs typeface="Arial"/>
              </a:rPr>
              <a:t>agents</a:t>
            </a:r>
            <a:r>
              <a:rPr sz="1200" spc="-10">
                <a:solidFill>
                  <a:srgbClr val="073762"/>
                </a:solidFill>
                <a:latin typeface="Arial"/>
                <a:cs typeface="Arial"/>
              </a:rPr>
              <a:t>.</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6050" indent="-133350">
              <a:lnSpc>
                <a:spcPct val="100000"/>
              </a:lnSpc>
              <a:buClr>
                <a:srgbClr val="FF9900"/>
              </a:buClr>
              <a:buChar char="•"/>
              <a:tabLst>
                <a:tab pos="146050" algn="l"/>
              </a:tabLst>
            </a:pPr>
            <a:r>
              <a:rPr sz="1400" spc="-10">
                <a:solidFill>
                  <a:srgbClr val="073762"/>
                </a:solidFill>
                <a:latin typeface="Arial"/>
                <a:cs typeface="Arial"/>
              </a:rPr>
              <a:t>Nonadherence</a:t>
            </a:r>
            <a:r>
              <a:rPr sz="1400" spc="-60">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a:t>
            </a:r>
            <a:r>
              <a:rPr sz="1400">
                <a:solidFill>
                  <a:srgbClr val="073762"/>
                </a:solidFill>
                <a:latin typeface="Arial"/>
                <a:cs typeface="Arial"/>
              </a:rPr>
              <a:t>therapy</a:t>
            </a:r>
            <a:r>
              <a:rPr sz="1400" spc="-45">
                <a:solidFill>
                  <a:srgbClr val="073762"/>
                </a:solidFill>
                <a:latin typeface="Arial"/>
                <a:cs typeface="Arial"/>
              </a:rPr>
              <a:t> </a:t>
            </a:r>
            <a:r>
              <a:rPr sz="1400">
                <a:solidFill>
                  <a:srgbClr val="073762"/>
                </a:solidFill>
                <a:latin typeface="Arial"/>
                <a:cs typeface="Arial"/>
              </a:rPr>
              <a:t>is</a:t>
            </a:r>
            <a:r>
              <a:rPr sz="1400" spc="-20">
                <a:solidFill>
                  <a:srgbClr val="073762"/>
                </a:solidFill>
                <a:latin typeface="Arial"/>
                <a:cs typeface="Arial"/>
              </a:rPr>
              <a:t> </a:t>
            </a:r>
            <a:r>
              <a:rPr sz="1400">
                <a:solidFill>
                  <a:srgbClr val="073762"/>
                </a:solidFill>
                <a:latin typeface="Arial"/>
                <a:cs typeface="Arial"/>
              </a:rPr>
              <a:t>approximately</a:t>
            </a:r>
            <a:r>
              <a:rPr sz="1400" spc="-20">
                <a:solidFill>
                  <a:srgbClr val="073762"/>
                </a:solidFill>
                <a:latin typeface="Arial"/>
                <a:cs typeface="Arial"/>
              </a:rPr>
              <a:t> </a:t>
            </a:r>
            <a:r>
              <a:rPr sz="1400" b="1">
                <a:solidFill>
                  <a:srgbClr val="073762"/>
                </a:solidFill>
                <a:latin typeface="Arial"/>
                <a:cs typeface="Arial"/>
              </a:rPr>
              <a:t>50%</a:t>
            </a:r>
            <a:r>
              <a:rPr sz="1400" b="1" spc="-25">
                <a:solidFill>
                  <a:srgbClr val="073762"/>
                </a:solidFill>
                <a:latin typeface="Arial"/>
                <a:cs typeface="Arial"/>
              </a:rPr>
              <a:t> </a:t>
            </a:r>
            <a:r>
              <a:rPr sz="1400">
                <a:solidFill>
                  <a:srgbClr val="073762"/>
                </a:solidFill>
                <a:latin typeface="Arial"/>
                <a:cs typeface="Arial"/>
              </a:rPr>
              <a:t>in</a:t>
            </a:r>
            <a:r>
              <a:rPr sz="1400" spc="-15">
                <a:solidFill>
                  <a:srgbClr val="073762"/>
                </a:solidFill>
                <a:latin typeface="Arial"/>
                <a:cs typeface="Arial"/>
              </a:rPr>
              <a:t> </a:t>
            </a:r>
            <a:r>
              <a:rPr sz="1400">
                <a:solidFill>
                  <a:srgbClr val="073762"/>
                </a:solidFill>
                <a:latin typeface="Arial"/>
                <a:cs typeface="Arial"/>
              </a:rPr>
              <a:t>adults</a:t>
            </a:r>
            <a:r>
              <a:rPr sz="1400" spc="-30">
                <a:solidFill>
                  <a:srgbClr val="073762"/>
                </a:solidFill>
                <a:latin typeface="Arial"/>
                <a:cs typeface="Arial"/>
              </a:rPr>
              <a:t> </a:t>
            </a:r>
            <a:r>
              <a:rPr sz="1400">
                <a:solidFill>
                  <a:srgbClr val="073762"/>
                </a:solidFill>
                <a:latin typeface="Arial"/>
                <a:cs typeface="Arial"/>
              </a:rPr>
              <a:t>with severe</a:t>
            </a:r>
            <a:r>
              <a:rPr sz="1400" spc="-20">
                <a:solidFill>
                  <a:srgbClr val="073762"/>
                </a:solidFill>
                <a:latin typeface="Arial"/>
                <a:cs typeface="Arial"/>
              </a:rPr>
              <a:t> </a:t>
            </a:r>
            <a:r>
              <a:rPr sz="1400" spc="-10">
                <a:solidFill>
                  <a:srgbClr val="073762"/>
                </a:solidFill>
                <a:latin typeface="Arial"/>
                <a:cs typeface="Arial"/>
              </a:rPr>
              <a:t>asthma.</a:t>
            </a:r>
            <a:endParaRPr sz="1400">
              <a:latin typeface="Arial"/>
              <a:cs typeface="Arial"/>
            </a:endParaRPr>
          </a:p>
          <a:p>
            <a:pPr marL="146050" indent="-133350">
              <a:lnSpc>
                <a:spcPct val="100000"/>
              </a:lnSpc>
              <a:spcBef>
                <a:spcPts val="1500"/>
              </a:spcBef>
              <a:buClr>
                <a:srgbClr val="FF9900"/>
              </a:buClr>
              <a:buChar char="•"/>
              <a:tabLst>
                <a:tab pos="146050" algn="l"/>
              </a:tabLst>
            </a:pPr>
            <a:r>
              <a:rPr sz="1400">
                <a:solidFill>
                  <a:srgbClr val="073762"/>
                </a:solidFill>
                <a:latin typeface="Arial"/>
                <a:cs typeface="Arial"/>
              </a:rPr>
              <a:t>Physicians</a:t>
            </a:r>
            <a:r>
              <a:rPr sz="1400" spc="-30">
                <a:solidFill>
                  <a:srgbClr val="073762"/>
                </a:solidFill>
                <a:latin typeface="Arial"/>
                <a:cs typeface="Arial"/>
              </a:rPr>
              <a:t> </a:t>
            </a:r>
            <a:r>
              <a:rPr sz="1400">
                <a:solidFill>
                  <a:srgbClr val="073762"/>
                </a:solidFill>
                <a:latin typeface="Arial"/>
                <a:cs typeface="Arial"/>
              </a:rPr>
              <a:t>need</a:t>
            </a:r>
            <a:r>
              <a:rPr sz="1400" spc="-45">
                <a:solidFill>
                  <a:srgbClr val="073762"/>
                </a:solidFill>
                <a:latin typeface="Arial"/>
                <a:cs typeface="Arial"/>
              </a:rPr>
              <a:t> </a:t>
            </a:r>
            <a:r>
              <a:rPr sz="1400">
                <a:solidFill>
                  <a:srgbClr val="073762"/>
                </a:solidFill>
                <a:latin typeface="Arial"/>
                <a:cs typeface="Arial"/>
              </a:rPr>
              <a:t>to</a:t>
            </a:r>
            <a:r>
              <a:rPr sz="1400" spc="-30">
                <a:solidFill>
                  <a:srgbClr val="073762"/>
                </a:solidFill>
                <a:latin typeface="Arial"/>
                <a:cs typeface="Arial"/>
              </a:rPr>
              <a:t> </a:t>
            </a:r>
            <a:r>
              <a:rPr sz="1400">
                <a:solidFill>
                  <a:srgbClr val="073762"/>
                </a:solidFill>
                <a:latin typeface="Arial"/>
                <a:cs typeface="Arial"/>
              </a:rPr>
              <a:t>ensure</a:t>
            </a:r>
            <a:r>
              <a:rPr sz="1400" spc="-40">
                <a:solidFill>
                  <a:srgbClr val="073762"/>
                </a:solidFill>
                <a:latin typeface="Arial"/>
                <a:cs typeface="Arial"/>
              </a:rPr>
              <a:t> </a:t>
            </a:r>
            <a:r>
              <a:rPr sz="1400">
                <a:solidFill>
                  <a:srgbClr val="073762"/>
                </a:solidFill>
                <a:latin typeface="Arial"/>
                <a:cs typeface="Arial"/>
              </a:rPr>
              <a:t>that</a:t>
            </a:r>
            <a:r>
              <a:rPr sz="1400" spc="-45">
                <a:solidFill>
                  <a:srgbClr val="073762"/>
                </a:solidFill>
                <a:latin typeface="Arial"/>
                <a:cs typeface="Arial"/>
              </a:rPr>
              <a:t> </a:t>
            </a:r>
            <a:r>
              <a:rPr sz="1400">
                <a:solidFill>
                  <a:srgbClr val="073762"/>
                </a:solidFill>
                <a:latin typeface="Arial"/>
                <a:cs typeface="Arial"/>
              </a:rPr>
              <a:t>patients</a:t>
            </a:r>
            <a:r>
              <a:rPr sz="1400" spc="-50">
                <a:solidFill>
                  <a:srgbClr val="073762"/>
                </a:solidFill>
                <a:latin typeface="Arial"/>
                <a:cs typeface="Arial"/>
              </a:rPr>
              <a:t> </a:t>
            </a:r>
            <a:r>
              <a:rPr sz="1400">
                <a:solidFill>
                  <a:srgbClr val="073762"/>
                </a:solidFill>
                <a:latin typeface="Arial"/>
                <a:cs typeface="Arial"/>
              </a:rPr>
              <a:t>are</a:t>
            </a:r>
            <a:r>
              <a:rPr sz="1400" spc="-15">
                <a:solidFill>
                  <a:srgbClr val="073762"/>
                </a:solidFill>
                <a:latin typeface="Arial"/>
                <a:cs typeface="Arial"/>
              </a:rPr>
              <a:t> </a:t>
            </a:r>
            <a:r>
              <a:rPr sz="1400" b="1">
                <a:solidFill>
                  <a:srgbClr val="073762"/>
                </a:solidFill>
                <a:latin typeface="Arial"/>
                <a:cs typeface="Arial"/>
              </a:rPr>
              <a:t>satisfied</a:t>
            </a:r>
            <a:r>
              <a:rPr sz="1400" b="1" spc="-60">
                <a:solidFill>
                  <a:srgbClr val="073762"/>
                </a:solidFill>
                <a:latin typeface="Arial"/>
                <a:cs typeface="Arial"/>
              </a:rPr>
              <a:t> </a:t>
            </a:r>
            <a:r>
              <a:rPr sz="1400">
                <a:solidFill>
                  <a:srgbClr val="073762"/>
                </a:solidFill>
                <a:latin typeface="Arial"/>
                <a:cs typeface="Arial"/>
              </a:rPr>
              <a:t>with</a:t>
            </a:r>
            <a:r>
              <a:rPr sz="1400" spc="-25">
                <a:solidFill>
                  <a:srgbClr val="073762"/>
                </a:solidFill>
                <a:latin typeface="Arial"/>
                <a:cs typeface="Arial"/>
              </a:rPr>
              <a:t> </a:t>
            </a:r>
            <a:r>
              <a:rPr sz="1400">
                <a:solidFill>
                  <a:srgbClr val="073762"/>
                </a:solidFill>
                <a:latin typeface="Arial"/>
                <a:cs typeface="Arial"/>
              </a:rPr>
              <a:t>their</a:t>
            </a:r>
            <a:r>
              <a:rPr sz="1400" spc="-30">
                <a:solidFill>
                  <a:srgbClr val="073762"/>
                </a:solidFill>
                <a:latin typeface="Arial"/>
                <a:cs typeface="Arial"/>
              </a:rPr>
              <a:t> </a:t>
            </a:r>
            <a:r>
              <a:rPr sz="1400">
                <a:solidFill>
                  <a:srgbClr val="073762"/>
                </a:solidFill>
                <a:latin typeface="Arial"/>
                <a:cs typeface="Arial"/>
              </a:rPr>
              <a:t>medication</a:t>
            </a:r>
            <a:r>
              <a:rPr sz="1400" spc="-55">
                <a:solidFill>
                  <a:srgbClr val="073762"/>
                </a:solidFill>
                <a:latin typeface="Arial"/>
                <a:cs typeface="Arial"/>
              </a:rPr>
              <a:t> </a:t>
            </a:r>
            <a:r>
              <a:rPr sz="1400">
                <a:solidFill>
                  <a:srgbClr val="073762"/>
                </a:solidFill>
                <a:latin typeface="Arial"/>
                <a:cs typeface="Arial"/>
              </a:rPr>
              <a:t>to</a:t>
            </a:r>
            <a:r>
              <a:rPr sz="1400" spc="-20">
                <a:solidFill>
                  <a:srgbClr val="073762"/>
                </a:solidFill>
                <a:latin typeface="Arial"/>
                <a:cs typeface="Arial"/>
              </a:rPr>
              <a:t> </a:t>
            </a:r>
            <a:r>
              <a:rPr sz="1400">
                <a:solidFill>
                  <a:srgbClr val="073762"/>
                </a:solidFill>
                <a:latin typeface="Arial"/>
                <a:cs typeface="Arial"/>
              </a:rPr>
              <a:t>increase</a:t>
            </a:r>
            <a:r>
              <a:rPr sz="1400" spc="-65">
                <a:solidFill>
                  <a:srgbClr val="073762"/>
                </a:solidFill>
                <a:latin typeface="Arial"/>
                <a:cs typeface="Arial"/>
              </a:rPr>
              <a:t> </a:t>
            </a:r>
            <a:r>
              <a:rPr sz="1400">
                <a:solidFill>
                  <a:srgbClr val="073762"/>
                </a:solidFill>
                <a:latin typeface="Arial"/>
                <a:cs typeface="Arial"/>
              </a:rPr>
              <a:t>adherence</a:t>
            </a:r>
            <a:r>
              <a:rPr sz="1400" spc="-50">
                <a:solidFill>
                  <a:srgbClr val="073762"/>
                </a:solidFill>
                <a:latin typeface="Arial"/>
                <a:cs typeface="Arial"/>
              </a:rPr>
              <a:t> </a:t>
            </a:r>
            <a:r>
              <a:rPr sz="1400" spc="-25">
                <a:solidFill>
                  <a:srgbClr val="073762"/>
                </a:solidFill>
                <a:latin typeface="Arial"/>
                <a:cs typeface="Arial"/>
              </a:rPr>
              <a:t>and</a:t>
            </a:r>
            <a:endParaRPr sz="1400">
              <a:latin typeface="Arial"/>
              <a:cs typeface="Arial"/>
            </a:endParaRPr>
          </a:p>
          <a:p>
            <a:pPr marL="146685">
              <a:lnSpc>
                <a:spcPct val="100000"/>
              </a:lnSpc>
            </a:pPr>
            <a:r>
              <a:rPr sz="1400">
                <a:solidFill>
                  <a:srgbClr val="073762"/>
                </a:solidFill>
                <a:latin typeface="Arial"/>
                <a:cs typeface="Arial"/>
              </a:rPr>
              <a:t>optimise</a:t>
            </a:r>
            <a:r>
              <a:rPr sz="1400" spc="-60">
                <a:solidFill>
                  <a:srgbClr val="073762"/>
                </a:solidFill>
                <a:latin typeface="Arial"/>
                <a:cs typeface="Arial"/>
              </a:rPr>
              <a:t> </a:t>
            </a:r>
            <a:r>
              <a:rPr sz="1400">
                <a:solidFill>
                  <a:srgbClr val="073762"/>
                </a:solidFill>
                <a:latin typeface="Arial"/>
                <a:cs typeface="Arial"/>
              </a:rPr>
              <a:t>disease</a:t>
            </a:r>
            <a:r>
              <a:rPr sz="1400" spc="-55">
                <a:solidFill>
                  <a:srgbClr val="073762"/>
                </a:solidFill>
                <a:latin typeface="Arial"/>
                <a:cs typeface="Arial"/>
              </a:rPr>
              <a:t> </a:t>
            </a:r>
            <a:r>
              <a:rPr sz="1400" spc="-10">
                <a:solidFill>
                  <a:srgbClr val="073762"/>
                </a:solidFill>
                <a:latin typeface="Arial"/>
                <a:cs typeface="Arial"/>
              </a:rPr>
              <a:t>control.</a:t>
            </a:r>
            <a:endParaRPr sz="1400">
              <a:latin typeface="Arial"/>
              <a:cs typeface="Arial"/>
            </a:endParaRPr>
          </a:p>
          <a:p>
            <a:pPr marL="145415" marR="5080" indent="-133350">
              <a:lnSpc>
                <a:spcPct val="100000"/>
              </a:lnSpc>
              <a:spcBef>
                <a:spcPts val="1500"/>
              </a:spcBef>
              <a:buClr>
                <a:srgbClr val="FF9900"/>
              </a:buClr>
              <a:buChar char="•"/>
              <a:tabLst>
                <a:tab pos="146685" algn="l"/>
              </a:tabLst>
            </a:pPr>
            <a:r>
              <a:rPr sz="1400">
                <a:solidFill>
                  <a:srgbClr val="073762"/>
                </a:solidFill>
                <a:latin typeface="Arial"/>
                <a:cs typeface="Arial"/>
              </a:rPr>
              <a:t>There</a:t>
            </a:r>
            <a:r>
              <a:rPr sz="1400" spc="-40">
                <a:solidFill>
                  <a:srgbClr val="073762"/>
                </a:solidFill>
                <a:latin typeface="Arial"/>
                <a:cs typeface="Arial"/>
              </a:rPr>
              <a:t> </a:t>
            </a:r>
            <a:r>
              <a:rPr sz="1400">
                <a:solidFill>
                  <a:srgbClr val="073762"/>
                </a:solidFill>
                <a:latin typeface="Arial"/>
                <a:cs typeface="Arial"/>
              </a:rPr>
              <a:t>is</a:t>
            </a:r>
            <a:r>
              <a:rPr sz="1400" spc="-10">
                <a:solidFill>
                  <a:srgbClr val="073762"/>
                </a:solidFill>
                <a:latin typeface="Arial"/>
                <a:cs typeface="Arial"/>
              </a:rPr>
              <a:t> </a:t>
            </a:r>
            <a:r>
              <a:rPr sz="1400">
                <a:solidFill>
                  <a:srgbClr val="073762"/>
                </a:solidFill>
                <a:latin typeface="Arial"/>
                <a:cs typeface="Arial"/>
              </a:rPr>
              <a:t>a</a:t>
            </a:r>
            <a:r>
              <a:rPr sz="1400" spc="-15">
                <a:solidFill>
                  <a:srgbClr val="073762"/>
                </a:solidFill>
                <a:latin typeface="Arial"/>
                <a:cs typeface="Arial"/>
              </a:rPr>
              <a:t> </a:t>
            </a:r>
            <a:r>
              <a:rPr sz="1400">
                <a:solidFill>
                  <a:srgbClr val="073762"/>
                </a:solidFill>
                <a:latin typeface="Arial"/>
                <a:cs typeface="Arial"/>
              </a:rPr>
              <a:t>potential</a:t>
            </a:r>
            <a:r>
              <a:rPr sz="1400" spc="-35">
                <a:solidFill>
                  <a:srgbClr val="073762"/>
                </a:solidFill>
                <a:latin typeface="Arial"/>
                <a:cs typeface="Arial"/>
              </a:rPr>
              <a:t> </a:t>
            </a:r>
            <a:r>
              <a:rPr sz="1400">
                <a:solidFill>
                  <a:srgbClr val="073762"/>
                </a:solidFill>
                <a:latin typeface="Arial"/>
                <a:cs typeface="Arial"/>
              </a:rPr>
              <a:t>for</a:t>
            </a:r>
            <a:r>
              <a:rPr sz="1400" spc="-25">
                <a:solidFill>
                  <a:srgbClr val="073762"/>
                </a:solidFill>
                <a:latin typeface="Arial"/>
                <a:cs typeface="Arial"/>
              </a:rPr>
              <a:t> </a:t>
            </a:r>
            <a:r>
              <a:rPr sz="1400">
                <a:solidFill>
                  <a:srgbClr val="073762"/>
                </a:solidFill>
                <a:latin typeface="Arial"/>
                <a:cs typeface="Arial"/>
              </a:rPr>
              <a:t>ISAR</a:t>
            </a:r>
            <a:r>
              <a:rPr sz="1400" spc="-20">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a:t>
            </a:r>
            <a:r>
              <a:rPr sz="1400">
                <a:solidFill>
                  <a:srgbClr val="073762"/>
                </a:solidFill>
                <a:latin typeface="Arial"/>
                <a:cs typeface="Arial"/>
              </a:rPr>
              <a:t>investigate</a:t>
            </a:r>
            <a:r>
              <a:rPr sz="1400" spc="-50">
                <a:solidFill>
                  <a:srgbClr val="073762"/>
                </a:solidFill>
                <a:latin typeface="Arial"/>
                <a:cs typeface="Arial"/>
              </a:rPr>
              <a:t> </a:t>
            </a:r>
            <a:r>
              <a:rPr sz="1400" spc="-10">
                <a:solidFill>
                  <a:srgbClr val="073762"/>
                </a:solidFill>
                <a:latin typeface="Arial"/>
                <a:cs typeface="Arial"/>
              </a:rPr>
              <a:t>nonadherence</a:t>
            </a:r>
            <a:r>
              <a:rPr sz="1400" spc="-60">
                <a:solidFill>
                  <a:srgbClr val="073762"/>
                </a:solidFill>
                <a:latin typeface="Arial"/>
                <a:cs typeface="Arial"/>
              </a:rPr>
              <a:t> </a:t>
            </a:r>
            <a:r>
              <a:rPr sz="1400">
                <a:solidFill>
                  <a:srgbClr val="073762"/>
                </a:solidFill>
                <a:latin typeface="Arial"/>
                <a:cs typeface="Arial"/>
              </a:rPr>
              <a:t>across</a:t>
            </a:r>
            <a:r>
              <a:rPr sz="1400" spc="-20">
                <a:solidFill>
                  <a:srgbClr val="073762"/>
                </a:solidFill>
                <a:latin typeface="Arial"/>
                <a:cs typeface="Arial"/>
              </a:rPr>
              <a:t> </a:t>
            </a:r>
            <a:r>
              <a:rPr sz="1400" b="1">
                <a:solidFill>
                  <a:srgbClr val="073762"/>
                </a:solidFill>
                <a:latin typeface="Arial"/>
                <a:cs typeface="Arial"/>
              </a:rPr>
              <a:t>different</a:t>
            </a:r>
            <a:r>
              <a:rPr sz="1400" b="1" spc="-45">
                <a:solidFill>
                  <a:srgbClr val="073762"/>
                </a:solidFill>
                <a:latin typeface="Arial"/>
                <a:cs typeface="Arial"/>
              </a:rPr>
              <a:t> </a:t>
            </a:r>
            <a:r>
              <a:rPr sz="1400" b="1">
                <a:solidFill>
                  <a:srgbClr val="073762"/>
                </a:solidFill>
                <a:latin typeface="Arial"/>
                <a:cs typeface="Arial"/>
              </a:rPr>
              <a:t>geographical</a:t>
            </a:r>
            <a:r>
              <a:rPr sz="1400" b="1" spc="-40">
                <a:solidFill>
                  <a:srgbClr val="073762"/>
                </a:solidFill>
                <a:latin typeface="Arial"/>
                <a:cs typeface="Arial"/>
              </a:rPr>
              <a:t> </a:t>
            </a:r>
            <a:r>
              <a:rPr sz="1400" b="1" spc="-10">
                <a:solidFill>
                  <a:srgbClr val="073762"/>
                </a:solidFill>
                <a:latin typeface="Arial"/>
                <a:cs typeface="Arial"/>
              </a:rPr>
              <a:t>regions</a:t>
            </a:r>
            <a:r>
              <a:rPr sz="1400" spc="-10">
                <a:solidFill>
                  <a:srgbClr val="073762"/>
                </a:solidFill>
                <a:latin typeface="Arial"/>
                <a:cs typeface="Arial"/>
              </a:rPr>
              <a:t>,</a:t>
            </a:r>
            <a:r>
              <a:rPr sz="1400" spc="-45">
                <a:solidFill>
                  <a:srgbClr val="073762"/>
                </a:solidFill>
                <a:latin typeface="Arial"/>
                <a:cs typeface="Arial"/>
              </a:rPr>
              <a:t> </a:t>
            </a:r>
            <a:r>
              <a:rPr sz="1400" spc="-10">
                <a:solidFill>
                  <a:srgbClr val="073762"/>
                </a:solidFill>
                <a:latin typeface="Arial"/>
                <a:cs typeface="Arial"/>
              </a:rPr>
              <a:t>which 	</a:t>
            </a:r>
            <a:r>
              <a:rPr sz="1400">
                <a:solidFill>
                  <a:srgbClr val="073762"/>
                </a:solidFill>
                <a:latin typeface="Arial"/>
                <a:cs typeface="Arial"/>
              </a:rPr>
              <a:t>comes</a:t>
            </a:r>
            <a:r>
              <a:rPr sz="1400" spc="-60">
                <a:solidFill>
                  <a:srgbClr val="073762"/>
                </a:solidFill>
                <a:latin typeface="Arial"/>
                <a:cs typeface="Arial"/>
              </a:rPr>
              <a:t> </a:t>
            </a:r>
            <a:r>
              <a:rPr sz="1400">
                <a:solidFill>
                  <a:srgbClr val="073762"/>
                </a:solidFill>
                <a:latin typeface="Arial"/>
                <a:cs typeface="Arial"/>
              </a:rPr>
              <a:t>with</a:t>
            </a:r>
            <a:r>
              <a:rPr sz="1400" spc="-10">
                <a:solidFill>
                  <a:srgbClr val="073762"/>
                </a:solidFill>
                <a:latin typeface="Arial"/>
                <a:cs typeface="Arial"/>
              </a:rPr>
              <a:t> </a:t>
            </a:r>
            <a:r>
              <a:rPr sz="1400">
                <a:solidFill>
                  <a:srgbClr val="073762"/>
                </a:solidFill>
                <a:latin typeface="Arial"/>
                <a:cs typeface="Arial"/>
              </a:rPr>
              <a:t>different</a:t>
            </a:r>
            <a:r>
              <a:rPr sz="1400" spc="-55">
                <a:solidFill>
                  <a:srgbClr val="073762"/>
                </a:solidFill>
                <a:latin typeface="Arial"/>
                <a:cs typeface="Arial"/>
              </a:rPr>
              <a:t> </a:t>
            </a:r>
            <a:r>
              <a:rPr sz="1400">
                <a:solidFill>
                  <a:srgbClr val="073762"/>
                </a:solidFill>
                <a:latin typeface="Arial"/>
                <a:cs typeface="Arial"/>
              </a:rPr>
              <a:t>health</a:t>
            </a:r>
            <a:r>
              <a:rPr sz="1400" spc="-50">
                <a:solidFill>
                  <a:srgbClr val="073762"/>
                </a:solidFill>
                <a:latin typeface="Arial"/>
                <a:cs typeface="Arial"/>
              </a:rPr>
              <a:t> </a:t>
            </a:r>
            <a:r>
              <a:rPr sz="1400">
                <a:solidFill>
                  <a:srgbClr val="073762"/>
                </a:solidFill>
                <a:latin typeface="Arial"/>
                <a:cs typeface="Arial"/>
              </a:rPr>
              <a:t>care</a:t>
            </a:r>
            <a:r>
              <a:rPr sz="1400" spc="-45">
                <a:solidFill>
                  <a:srgbClr val="073762"/>
                </a:solidFill>
                <a:latin typeface="Arial"/>
                <a:cs typeface="Arial"/>
              </a:rPr>
              <a:t> </a:t>
            </a:r>
            <a:r>
              <a:rPr sz="1400">
                <a:solidFill>
                  <a:srgbClr val="073762"/>
                </a:solidFill>
                <a:latin typeface="Arial"/>
                <a:cs typeface="Arial"/>
              </a:rPr>
              <a:t>systems,</a:t>
            </a:r>
            <a:r>
              <a:rPr sz="1400" spc="-45">
                <a:solidFill>
                  <a:srgbClr val="073762"/>
                </a:solidFill>
                <a:latin typeface="Arial"/>
                <a:cs typeface="Arial"/>
              </a:rPr>
              <a:t> </a:t>
            </a:r>
            <a:r>
              <a:rPr sz="1400">
                <a:solidFill>
                  <a:srgbClr val="073762"/>
                </a:solidFill>
                <a:latin typeface="Arial"/>
                <a:cs typeface="Arial"/>
              </a:rPr>
              <a:t>availability</a:t>
            </a:r>
            <a:r>
              <a:rPr sz="1400" spc="-40">
                <a:solidFill>
                  <a:srgbClr val="073762"/>
                </a:solidFill>
                <a:latin typeface="Arial"/>
                <a:cs typeface="Arial"/>
              </a:rPr>
              <a:t> </a:t>
            </a:r>
            <a:r>
              <a:rPr sz="1400">
                <a:solidFill>
                  <a:srgbClr val="073762"/>
                </a:solidFill>
                <a:latin typeface="Arial"/>
                <a:cs typeface="Arial"/>
              </a:rPr>
              <a:t>of</a:t>
            </a:r>
            <a:r>
              <a:rPr sz="1400" spc="-35">
                <a:solidFill>
                  <a:srgbClr val="073762"/>
                </a:solidFill>
                <a:latin typeface="Arial"/>
                <a:cs typeface="Arial"/>
              </a:rPr>
              <a:t> </a:t>
            </a:r>
            <a:r>
              <a:rPr sz="1400">
                <a:solidFill>
                  <a:srgbClr val="073762"/>
                </a:solidFill>
                <a:latin typeface="Arial"/>
                <a:cs typeface="Arial"/>
              </a:rPr>
              <a:t>medications,</a:t>
            </a:r>
            <a:r>
              <a:rPr sz="1400" spc="-55">
                <a:solidFill>
                  <a:srgbClr val="073762"/>
                </a:solidFill>
                <a:latin typeface="Arial"/>
                <a:cs typeface="Arial"/>
              </a:rPr>
              <a:t> </a:t>
            </a:r>
            <a:r>
              <a:rPr sz="1400">
                <a:solidFill>
                  <a:srgbClr val="073762"/>
                </a:solidFill>
                <a:latin typeface="Arial"/>
                <a:cs typeface="Arial"/>
              </a:rPr>
              <a:t>access</a:t>
            </a:r>
            <a:r>
              <a:rPr sz="1400" spc="-55">
                <a:solidFill>
                  <a:srgbClr val="073762"/>
                </a:solidFill>
                <a:latin typeface="Arial"/>
                <a:cs typeface="Arial"/>
              </a:rPr>
              <a:t> </a:t>
            </a:r>
            <a:r>
              <a:rPr sz="1400">
                <a:solidFill>
                  <a:srgbClr val="073762"/>
                </a:solidFill>
                <a:latin typeface="Arial"/>
                <a:cs typeface="Arial"/>
              </a:rPr>
              <a:t>to</a:t>
            </a:r>
            <a:r>
              <a:rPr sz="1400" spc="-35">
                <a:solidFill>
                  <a:srgbClr val="073762"/>
                </a:solidFill>
                <a:latin typeface="Arial"/>
                <a:cs typeface="Arial"/>
              </a:rPr>
              <a:t> </a:t>
            </a:r>
            <a:r>
              <a:rPr sz="1400">
                <a:solidFill>
                  <a:srgbClr val="073762"/>
                </a:solidFill>
                <a:latin typeface="Arial"/>
                <a:cs typeface="Arial"/>
              </a:rPr>
              <a:t>specialists,</a:t>
            </a:r>
            <a:r>
              <a:rPr sz="1400" spc="-55">
                <a:solidFill>
                  <a:srgbClr val="073762"/>
                </a:solidFill>
                <a:latin typeface="Arial"/>
                <a:cs typeface="Arial"/>
              </a:rPr>
              <a:t> </a:t>
            </a:r>
            <a:r>
              <a:rPr sz="1400">
                <a:solidFill>
                  <a:srgbClr val="073762"/>
                </a:solidFill>
                <a:latin typeface="Arial"/>
                <a:cs typeface="Arial"/>
              </a:rPr>
              <a:t>and</a:t>
            </a:r>
            <a:r>
              <a:rPr sz="1400" spc="-35">
                <a:solidFill>
                  <a:srgbClr val="073762"/>
                </a:solidFill>
                <a:latin typeface="Arial"/>
                <a:cs typeface="Arial"/>
              </a:rPr>
              <a:t> </a:t>
            </a:r>
            <a:r>
              <a:rPr sz="1400" spc="-10">
                <a:solidFill>
                  <a:srgbClr val="073762"/>
                </a:solidFill>
                <a:latin typeface="Arial"/>
                <a:cs typeface="Arial"/>
              </a:rPr>
              <a:t>asthma 	education.</a:t>
            </a:r>
            <a:endParaRPr sz="14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Diagnostics,</a:t>
            </a:r>
            <a:r>
              <a:rPr spc="-45"/>
              <a:t> </a:t>
            </a:r>
            <a:r>
              <a:t>adherence,</a:t>
            </a:r>
            <a:r>
              <a:rPr spc="-40"/>
              <a:t> </a:t>
            </a:r>
            <a:r>
              <a:t>and</a:t>
            </a:r>
            <a:r>
              <a:rPr spc="-55"/>
              <a:t> </a:t>
            </a:r>
            <a:r>
              <a:rPr spc="-10"/>
              <a:t>comorbidities</a:t>
            </a:r>
          </a:p>
        </p:txBody>
      </p:sp>
      <p:pic>
        <p:nvPicPr>
          <p:cNvPr id="8" name="Graphic 7" descr="Beginning with solid fill">
            <a:hlinkClick r:id="rId2" action="ppaction://hlinksldjump"/>
            <a:extLst>
              <a:ext uri="{FF2B5EF4-FFF2-40B4-BE49-F238E27FC236}">
                <a16:creationId xmlns:a16="http://schemas.microsoft.com/office/drawing/2014/main" id="{C19F9903-F380-64B7-A18A-9DF4518B9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3335" rIns="0" bIns="0" rtlCol="0">
            <a:spAutoFit/>
          </a:bodyPr>
          <a:lstStyle/>
          <a:p>
            <a:pPr marL="146050" indent="-133350">
              <a:lnSpc>
                <a:spcPct val="100000"/>
              </a:lnSpc>
              <a:spcBef>
                <a:spcPts val="105"/>
              </a:spcBef>
              <a:buClr>
                <a:srgbClr val="FF9900"/>
              </a:buClr>
              <a:buFont typeface="Arial"/>
              <a:buChar char="•"/>
              <a:tabLst>
                <a:tab pos="146050" algn="l"/>
              </a:tabLst>
            </a:pPr>
            <a:r>
              <a:t>There</a:t>
            </a:r>
            <a:r>
              <a:rPr spc="-30"/>
              <a:t> </a:t>
            </a:r>
            <a:r>
              <a:t>was</a:t>
            </a:r>
            <a:r>
              <a:rPr spc="-45"/>
              <a:t> </a:t>
            </a:r>
            <a:r>
              <a:t>evidence</a:t>
            </a:r>
            <a:r>
              <a:rPr spc="-40"/>
              <a:t> </a:t>
            </a:r>
            <a:r>
              <a:t>of</a:t>
            </a:r>
            <a:r>
              <a:rPr spc="-15"/>
              <a:t> </a:t>
            </a:r>
            <a:r>
              <a:rPr spc="-10">
                <a:solidFill>
                  <a:srgbClr val="FF9900"/>
                </a:solidFill>
              </a:rPr>
              <a:t>socioeconomic</a:t>
            </a:r>
            <a:r>
              <a:rPr spc="-50">
                <a:solidFill>
                  <a:srgbClr val="FF9900"/>
                </a:solidFill>
              </a:rPr>
              <a:t> </a:t>
            </a:r>
            <a:r>
              <a:rPr>
                <a:solidFill>
                  <a:srgbClr val="FF9900"/>
                </a:solidFill>
              </a:rPr>
              <a:t>disparities</a:t>
            </a:r>
            <a:r>
              <a:rPr spc="-45">
                <a:solidFill>
                  <a:srgbClr val="FF9900"/>
                </a:solidFill>
              </a:rPr>
              <a:t> </a:t>
            </a:r>
            <a:r>
              <a:t>in</a:t>
            </a:r>
            <a:r>
              <a:rPr spc="-35"/>
              <a:t> </a:t>
            </a:r>
            <a:r>
              <a:t>a</a:t>
            </a:r>
            <a:r>
              <a:rPr spc="-15"/>
              <a:t> </a:t>
            </a:r>
            <a:r>
              <a:t>UK</a:t>
            </a:r>
            <a:r>
              <a:rPr spc="-10"/>
              <a:t> </a:t>
            </a:r>
            <a:r>
              <a:t>primary</a:t>
            </a:r>
            <a:r>
              <a:rPr spc="-40"/>
              <a:t> </a:t>
            </a:r>
            <a:r>
              <a:t>care</a:t>
            </a:r>
            <a:r>
              <a:rPr spc="-25"/>
              <a:t> </a:t>
            </a:r>
            <a:r>
              <a:t>asthma</a:t>
            </a:r>
            <a:r>
              <a:rPr spc="-30"/>
              <a:t> </a:t>
            </a:r>
            <a:r>
              <a:rPr spc="-10"/>
              <a:t>cohort</a:t>
            </a:r>
          </a:p>
          <a:p>
            <a:pPr marL="146050" indent="-133350">
              <a:lnSpc>
                <a:spcPct val="100000"/>
              </a:lnSpc>
              <a:spcBef>
                <a:spcPts val="1500"/>
              </a:spcBef>
              <a:buClr>
                <a:srgbClr val="FF9900"/>
              </a:buClr>
              <a:buFont typeface="Arial"/>
              <a:buChar char="•"/>
              <a:tabLst>
                <a:tab pos="146050" algn="l"/>
              </a:tabLst>
            </a:pPr>
            <a:r>
              <a:t>Socioeconomic</a:t>
            </a:r>
            <a:r>
              <a:rPr spc="-70"/>
              <a:t> </a:t>
            </a:r>
            <a:r>
              <a:t>deprivation</a:t>
            </a:r>
            <a:r>
              <a:rPr spc="-65"/>
              <a:t> </a:t>
            </a:r>
            <a:r>
              <a:t>has</a:t>
            </a:r>
            <a:r>
              <a:rPr spc="-40"/>
              <a:t> </a:t>
            </a:r>
            <a:r>
              <a:t>an</a:t>
            </a:r>
            <a:r>
              <a:rPr spc="-40"/>
              <a:t> </a:t>
            </a:r>
            <a:r>
              <a:t>adverse</a:t>
            </a:r>
            <a:r>
              <a:rPr spc="-50"/>
              <a:t> </a:t>
            </a:r>
            <a:r>
              <a:t>effect</a:t>
            </a:r>
            <a:r>
              <a:rPr spc="-60"/>
              <a:t> </a:t>
            </a:r>
            <a:r>
              <a:t>on</a:t>
            </a:r>
            <a:r>
              <a:rPr spc="-35"/>
              <a:t> </a:t>
            </a:r>
            <a:r>
              <a:rPr>
                <a:solidFill>
                  <a:srgbClr val="FF9900"/>
                </a:solidFill>
              </a:rPr>
              <a:t>asthma</a:t>
            </a:r>
            <a:r>
              <a:rPr spc="-55">
                <a:solidFill>
                  <a:srgbClr val="FF9900"/>
                </a:solidFill>
              </a:rPr>
              <a:t> </a:t>
            </a:r>
            <a:r>
              <a:rPr spc="-10">
                <a:solidFill>
                  <a:srgbClr val="FF9900"/>
                </a:solidFill>
              </a:rPr>
              <a:t>outcomes</a:t>
            </a:r>
          </a:p>
          <a:p>
            <a:pPr marL="281940" lvl="1" indent="-135255">
              <a:lnSpc>
                <a:spcPct val="100000"/>
              </a:lnSpc>
              <a:spcBef>
                <a:spcPts val="305"/>
              </a:spcBef>
              <a:buClr>
                <a:srgbClr val="FF9900"/>
              </a:buClr>
              <a:buChar char="–"/>
              <a:tabLst>
                <a:tab pos="281940" algn="l"/>
              </a:tabLst>
            </a:pPr>
            <a:r>
              <a:rPr sz="1200">
                <a:solidFill>
                  <a:srgbClr val="073762"/>
                </a:solidFill>
                <a:latin typeface="Arial"/>
                <a:cs typeface="Arial"/>
              </a:rPr>
              <a:t>Most</a:t>
            </a:r>
            <a:r>
              <a:rPr sz="1200" spc="190">
                <a:solidFill>
                  <a:srgbClr val="073762"/>
                </a:solidFill>
                <a:latin typeface="Arial"/>
                <a:cs typeface="Arial"/>
              </a:rPr>
              <a:t> </a:t>
            </a:r>
            <a:r>
              <a:rPr sz="1200">
                <a:solidFill>
                  <a:srgbClr val="073762"/>
                </a:solidFill>
                <a:latin typeface="Arial"/>
                <a:cs typeface="Arial"/>
              </a:rPr>
              <a:t>deprived</a:t>
            </a:r>
            <a:r>
              <a:rPr sz="1200" spc="195">
                <a:solidFill>
                  <a:srgbClr val="073762"/>
                </a:solidFill>
                <a:latin typeface="Arial"/>
                <a:cs typeface="Arial"/>
              </a:rPr>
              <a:t> </a:t>
            </a:r>
            <a:r>
              <a:rPr sz="1200">
                <a:solidFill>
                  <a:srgbClr val="073762"/>
                </a:solidFill>
                <a:latin typeface="Arial"/>
                <a:cs typeface="Arial"/>
              </a:rPr>
              <a:t>patients</a:t>
            </a:r>
            <a:r>
              <a:rPr sz="1200" spc="185">
                <a:solidFill>
                  <a:srgbClr val="073762"/>
                </a:solidFill>
                <a:latin typeface="Arial"/>
                <a:cs typeface="Arial"/>
              </a:rPr>
              <a:t> </a:t>
            </a:r>
            <a:r>
              <a:rPr sz="1200">
                <a:solidFill>
                  <a:srgbClr val="073762"/>
                </a:solidFill>
                <a:latin typeface="Arial"/>
                <a:cs typeface="Arial"/>
              </a:rPr>
              <a:t>were</a:t>
            </a:r>
            <a:r>
              <a:rPr sz="1200" spc="190">
                <a:solidFill>
                  <a:srgbClr val="073762"/>
                </a:solidFill>
                <a:latin typeface="Arial"/>
                <a:cs typeface="Arial"/>
              </a:rPr>
              <a:t> </a:t>
            </a:r>
            <a:r>
              <a:rPr sz="1200">
                <a:solidFill>
                  <a:srgbClr val="073762"/>
                </a:solidFill>
                <a:latin typeface="Arial"/>
                <a:cs typeface="Arial"/>
              </a:rPr>
              <a:t>more</a:t>
            </a:r>
            <a:r>
              <a:rPr sz="1200" spc="190">
                <a:solidFill>
                  <a:srgbClr val="073762"/>
                </a:solidFill>
                <a:latin typeface="Arial"/>
                <a:cs typeface="Arial"/>
              </a:rPr>
              <a:t> </a:t>
            </a:r>
            <a:r>
              <a:rPr sz="1200">
                <a:solidFill>
                  <a:srgbClr val="073762"/>
                </a:solidFill>
                <a:latin typeface="Arial"/>
                <a:cs typeface="Arial"/>
              </a:rPr>
              <a:t>likely</a:t>
            </a:r>
            <a:r>
              <a:rPr sz="1200" spc="175">
                <a:solidFill>
                  <a:srgbClr val="073762"/>
                </a:solidFill>
                <a:latin typeface="Arial"/>
                <a:cs typeface="Arial"/>
              </a:rPr>
              <a:t> </a:t>
            </a:r>
            <a:r>
              <a:rPr sz="1200">
                <a:solidFill>
                  <a:srgbClr val="073762"/>
                </a:solidFill>
                <a:latin typeface="Arial"/>
                <a:cs typeface="Arial"/>
              </a:rPr>
              <a:t>to</a:t>
            </a:r>
            <a:r>
              <a:rPr sz="1200" spc="195">
                <a:solidFill>
                  <a:srgbClr val="073762"/>
                </a:solidFill>
                <a:latin typeface="Arial"/>
                <a:cs typeface="Arial"/>
              </a:rPr>
              <a:t> </a:t>
            </a:r>
            <a:r>
              <a:rPr sz="1200">
                <a:solidFill>
                  <a:srgbClr val="073762"/>
                </a:solidFill>
                <a:latin typeface="Arial"/>
                <a:cs typeface="Arial"/>
              </a:rPr>
              <a:t>have</a:t>
            </a:r>
            <a:r>
              <a:rPr sz="1200" spc="195">
                <a:solidFill>
                  <a:srgbClr val="073762"/>
                </a:solidFill>
                <a:latin typeface="Arial"/>
                <a:cs typeface="Arial"/>
              </a:rPr>
              <a:t> </a:t>
            </a:r>
            <a:r>
              <a:rPr sz="1200">
                <a:solidFill>
                  <a:srgbClr val="073762"/>
                </a:solidFill>
                <a:latin typeface="Arial"/>
                <a:cs typeface="Arial"/>
              </a:rPr>
              <a:t>worse</a:t>
            </a:r>
            <a:r>
              <a:rPr sz="1200" spc="190">
                <a:solidFill>
                  <a:srgbClr val="073762"/>
                </a:solidFill>
                <a:latin typeface="Arial"/>
                <a:cs typeface="Arial"/>
              </a:rPr>
              <a:t> </a:t>
            </a:r>
            <a:r>
              <a:rPr sz="1200">
                <a:solidFill>
                  <a:srgbClr val="073762"/>
                </a:solidFill>
                <a:latin typeface="Arial"/>
                <a:cs typeface="Arial"/>
              </a:rPr>
              <a:t>peak</a:t>
            </a:r>
            <a:r>
              <a:rPr sz="1200" spc="180">
                <a:solidFill>
                  <a:srgbClr val="073762"/>
                </a:solidFill>
                <a:latin typeface="Arial"/>
                <a:cs typeface="Arial"/>
              </a:rPr>
              <a:t> </a:t>
            </a:r>
            <a:r>
              <a:rPr sz="1200">
                <a:solidFill>
                  <a:srgbClr val="073762"/>
                </a:solidFill>
                <a:latin typeface="Arial"/>
                <a:cs typeface="Arial"/>
              </a:rPr>
              <a:t>flow,</a:t>
            </a:r>
            <a:r>
              <a:rPr sz="1200" spc="195">
                <a:solidFill>
                  <a:srgbClr val="073762"/>
                </a:solidFill>
                <a:latin typeface="Arial"/>
                <a:cs typeface="Arial"/>
              </a:rPr>
              <a:t> </a:t>
            </a:r>
            <a:r>
              <a:rPr sz="1200">
                <a:solidFill>
                  <a:srgbClr val="073762"/>
                </a:solidFill>
                <a:latin typeface="Arial"/>
                <a:cs typeface="Arial"/>
              </a:rPr>
              <a:t>uncontrolled</a:t>
            </a:r>
            <a:r>
              <a:rPr sz="1200" spc="195">
                <a:solidFill>
                  <a:srgbClr val="073762"/>
                </a:solidFill>
                <a:latin typeface="Arial"/>
                <a:cs typeface="Arial"/>
              </a:rPr>
              <a:t> </a:t>
            </a:r>
            <a:r>
              <a:rPr sz="1200">
                <a:solidFill>
                  <a:srgbClr val="073762"/>
                </a:solidFill>
                <a:latin typeface="Arial"/>
                <a:cs typeface="Arial"/>
              </a:rPr>
              <a:t>disease</a:t>
            </a:r>
            <a:r>
              <a:rPr sz="1200" spc="195">
                <a:solidFill>
                  <a:srgbClr val="073762"/>
                </a:solidFill>
                <a:latin typeface="Arial"/>
                <a:cs typeface="Arial"/>
              </a:rPr>
              <a:t> </a:t>
            </a:r>
            <a:r>
              <a:rPr sz="1200">
                <a:solidFill>
                  <a:srgbClr val="073762"/>
                </a:solidFill>
                <a:latin typeface="Arial"/>
                <a:cs typeface="Arial"/>
              </a:rPr>
              <a:t>or</a:t>
            </a:r>
            <a:r>
              <a:rPr sz="1200" spc="185">
                <a:solidFill>
                  <a:srgbClr val="073762"/>
                </a:solidFill>
                <a:latin typeface="Arial"/>
                <a:cs typeface="Arial"/>
              </a:rPr>
              <a:t> </a:t>
            </a:r>
            <a:r>
              <a:rPr sz="1200">
                <a:solidFill>
                  <a:srgbClr val="073762"/>
                </a:solidFill>
                <a:latin typeface="Arial"/>
                <a:cs typeface="Arial"/>
              </a:rPr>
              <a:t>an</a:t>
            </a:r>
            <a:r>
              <a:rPr sz="1200" spc="195">
                <a:solidFill>
                  <a:srgbClr val="073762"/>
                </a:solidFill>
                <a:latin typeface="Arial"/>
                <a:cs typeface="Arial"/>
              </a:rPr>
              <a:t> </a:t>
            </a:r>
            <a:r>
              <a:rPr sz="1200">
                <a:solidFill>
                  <a:srgbClr val="073762"/>
                </a:solidFill>
                <a:latin typeface="Arial"/>
                <a:cs typeface="Arial"/>
              </a:rPr>
              <a:t>exacerbation</a:t>
            </a:r>
            <a:r>
              <a:rPr sz="1200" spc="185">
                <a:solidFill>
                  <a:srgbClr val="073762"/>
                </a:solidFill>
                <a:latin typeface="Arial"/>
                <a:cs typeface="Arial"/>
              </a:rPr>
              <a:t> </a:t>
            </a:r>
            <a:r>
              <a:rPr sz="1200" spc="-10">
                <a:solidFill>
                  <a:srgbClr val="073762"/>
                </a:solidFill>
                <a:latin typeface="Arial"/>
                <a:cs typeface="Arial"/>
              </a:rPr>
              <a:t>during</a:t>
            </a:r>
            <a:endParaRPr sz="1200">
              <a:latin typeface="Arial"/>
              <a:cs typeface="Arial"/>
            </a:endParaRPr>
          </a:p>
          <a:p>
            <a:pPr marL="281940">
              <a:lnSpc>
                <a:spcPct val="100000"/>
              </a:lnSpc>
            </a:pPr>
            <a:r>
              <a:rPr sz="1200" b="0" spc="-10">
                <a:latin typeface="Arial"/>
                <a:cs typeface="Arial"/>
              </a:rPr>
              <a:t>follow-</a:t>
            </a:r>
            <a:r>
              <a:rPr sz="1200" b="0">
                <a:latin typeface="Arial"/>
                <a:cs typeface="Arial"/>
              </a:rPr>
              <a:t>up</a:t>
            </a:r>
            <a:r>
              <a:rPr sz="1200" b="0" spc="-35">
                <a:latin typeface="Arial"/>
                <a:cs typeface="Arial"/>
              </a:rPr>
              <a:t> </a:t>
            </a:r>
            <a:r>
              <a:rPr sz="1200" b="0">
                <a:latin typeface="Arial"/>
                <a:cs typeface="Arial"/>
              </a:rPr>
              <a:t>than</a:t>
            </a:r>
            <a:r>
              <a:rPr sz="1200" b="0" spc="-10">
                <a:latin typeface="Arial"/>
                <a:cs typeface="Arial"/>
              </a:rPr>
              <a:t> </a:t>
            </a:r>
            <a:r>
              <a:rPr sz="1200" b="0">
                <a:latin typeface="Arial"/>
                <a:cs typeface="Arial"/>
              </a:rPr>
              <a:t>least</a:t>
            </a:r>
            <a:r>
              <a:rPr sz="1200" b="0" spc="-20">
                <a:latin typeface="Arial"/>
                <a:cs typeface="Arial"/>
              </a:rPr>
              <a:t> </a:t>
            </a:r>
            <a:r>
              <a:rPr sz="1200" b="0">
                <a:latin typeface="Arial"/>
                <a:cs typeface="Arial"/>
              </a:rPr>
              <a:t>deprived</a:t>
            </a:r>
            <a:r>
              <a:rPr sz="1200" b="0" spc="-10">
                <a:latin typeface="Arial"/>
                <a:cs typeface="Arial"/>
              </a:rPr>
              <a:t> patients</a:t>
            </a:r>
            <a:endParaRPr sz="1200">
              <a:latin typeface="Arial"/>
              <a:cs typeface="Arial"/>
            </a:endParaRPr>
          </a:p>
          <a:p>
            <a:pPr>
              <a:lnSpc>
                <a:spcPct val="100000"/>
              </a:lnSpc>
              <a:spcBef>
                <a:spcPts val="114"/>
              </a:spcBef>
            </a:pPr>
            <a:endParaRPr sz="1200">
              <a:latin typeface="Arial"/>
              <a:cs typeface="Arial"/>
            </a:endParaRPr>
          </a:p>
          <a:p>
            <a:pPr marL="145415" marR="5715" indent="-133350">
              <a:lnSpc>
                <a:spcPct val="100000"/>
              </a:lnSpc>
              <a:buClr>
                <a:srgbClr val="FF9900"/>
              </a:buClr>
              <a:buFont typeface="Arial"/>
              <a:buChar char="•"/>
              <a:tabLst>
                <a:tab pos="146685" algn="l"/>
              </a:tabLst>
            </a:pPr>
            <a:r>
              <a:t>Although</a:t>
            </a:r>
            <a:r>
              <a:rPr spc="114"/>
              <a:t> </a:t>
            </a:r>
            <a:r>
              <a:t>more</a:t>
            </a:r>
            <a:r>
              <a:rPr spc="130"/>
              <a:t> </a:t>
            </a:r>
            <a:r>
              <a:t>deprived</a:t>
            </a:r>
            <a:r>
              <a:rPr spc="110"/>
              <a:t> </a:t>
            </a:r>
            <a:r>
              <a:t>patients</a:t>
            </a:r>
            <a:r>
              <a:rPr spc="125"/>
              <a:t> </a:t>
            </a:r>
            <a:r>
              <a:t>had</a:t>
            </a:r>
            <a:r>
              <a:rPr spc="120"/>
              <a:t> </a:t>
            </a:r>
            <a:r>
              <a:t>more</a:t>
            </a:r>
            <a:r>
              <a:rPr spc="114"/>
              <a:t> </a:t>
            </a:r>
            <a:r>
              <a:t>uncontrolled</a:t>
            </a:r>
            <a:r>
              <a:rPr spc="120"/>
              <a:t> </a:t>
            </a:r>
            <a:r>
              <a:t>disease,</a:t>
            </a:r>
            <a:r>
              <a:rPr spc="135"/>
              <a:t> </a:t>
            </a:r>
            <a:r>
              <a:t>rates</a:t>
            </a:r>
            <a:r>
              <a:rPr spc="120"/>
              <a:t> </a:t>
            </a:r>
            <a:r>
              <a:t>of</a:t>
            </a:r>
            <a:r>
              <a:rPr spc="114"/>
              <a:t> </a:t>
            </a:r>
            <a:r>
              <a:rPr>
                <a:solidFill>
                  <a:srgbClr val="FF9900"/>
                </a:solidFill>
              </a:rPr>
              <a:t>respiratory</a:t>
            </a:r>
            <a:r>
              <a:rPr spc="95">
                <a:solidFill>
                  <a:srgbClr val="FF9900"/>
                </a:solidFill>
              </a:rPr>
              <a:t> </a:t>
            </a:r>
            <a:r>
              <a:rPr spc="-10">
                <a:solidFill>
                  <a:srgbClr val="FF9900"/>
                </a:solidFill>
              </a:rPr>
              <a:t>referrals 	</a:t>
            </a:r>
            <a:r>
              <a:rPr>
                <a:solidFill>
                  <a:srgbClr val="001F5F"/>
                </a:solidFill>
              </a:rPr>
              <a:t>were</a:t>
            </a:r>
            <a:r>
              <a:rPr spc="-55">
                <a:solidFill>
                  <a:srgbClr val="001F5F"/>
                </a:solidFill>
              </a:rPr>
              <a:t> </a:t>
            </a:r>
            <a:r>
              <a:rPr>
                <a:solidFill>
                  <a:srgbClr val="001F5F"/>
                </a:solidFill>
              </a:rPr>
              <a:t>similar</a:t>
            </a:r>
            <a:r>
              <a:rPr spc="-45">
                <a:solidFill>
                  <a:srgbClr val="001F5F"/>
                </a:solidFill>
              </a:rPr>
              <a:t> </a:t>
            </a:r>
            <a:r>
              <a:rPr>
                <a:solidFill>
                  <a:srgbClr val="001F5F"/>
                </a:solidFill>
              </a:rPr>
              <a:t>to</a:t>
            </a:r>
            <a:r>
              <a:rPr spc="-20">
                <a:solidFill>
                  <a:srgbClr val="001F5F"/>
                </a:solidFill>
              </a:rPr>
              <a:t> </a:t>
            </a:r>
            <a:r>
              <a:rPr>
                <a:solidFill>
                  <a:srgbClr val="001F5F"/>
                </a:solidFill>
              </a:rPr>
              <a:t>those</a:t>
            </a:r>
            <a:r>
              <a:rPr spc="-35">
                <a:solidFill>
                  <a:srgbClr val="001F5F"/>
                </a:solidFill>
              </a:rPr>
              <a:t> </a:t>
            </a:r>
            <a:r>
              <a:rPr>
                <a:solidFill>
                  <a:srgbClr val="001F5F"/>
                </a:solidFill>
              </a:rPr>
              <a:t>of</a:t>
            </a:r>
            <a:r>
              <a:rPr spc="-30">
                <a:solidFill>
                  <a:srgbClr val="001F5F"/>
                </a:solidFill>
              </a:rPr>
              <a:t> </a:t>
            </a:r>
            <a:r>
              <a:rPr>
                <a:solidFill>
                  <a:srgbClr val="001F5F"/>
                </a:solidFill>
              </a:rPr>
              <a:t>less</a:t>
            </a:r>
            <a:r>
              <a:rPr spc="-30">
                <a:solidFill>
                  <a:srgbClr val="001F5F"/>
                </a:solidFill>
              </a:rPr>
              <a:t> </a:t>
            </a:r>
            <a:r>
              <a:rPr>
                <a:solidFill>
                  <a:srgbClr val="001F5F"/>
                </a:solidFill>
              </a:rPr>
              <a:t>deprived</a:t>
            </a:r>
            <a:r>
              <a:rPr spc="-50">
                <a:solidFill>
                  <a:srgbClr val="001F5F"/>
                </a:solidFill>
              </a:rPr>
              <a:t> </a:t>
            </a:r>
            <a:r>
              <a:rPr spc="-10">
                <a:solidFill>
                  <a:srgbClr val="001F5F"/>
                </a:solidFill>
              </a:rPr>
              <a:t>patients</a:t>
            </a:r>
          </a:p>
          <a:p>
            <a:pPr marL="281940" lvl="1" indent="-135255">
              <a:lnSpc>
                <a:spcPct val="100000"/>
              </a:lnSpc>
              <a:spcBef>
                <a:spcPts val="309"/>
              </a:spcBef>
              <a:buClr>
                <a:srgbClr val="FF9900"/>
              </a:buClr>
              <a:buChar char="–"/>
              <a:tabLst>
                <a:tab pos="281940" algn="l"/>
              </a:tabLst>
            </a:pPr>
            <a:r>
              <a:rPr sz="1200">
                <a:solidFill>
                  <a:srgbClr val="073762"/>
                </a:solidFill>
                <a:latin typeface="Arial"/>
                <a:cs typeface="Arial"/>
              </a:rPr>
              <a:t>More</a:t>
            </a:r>
            <a:r>
              <a:rPr sz="1200" spc="-25">
                <a:solidFill>
                  <a:srgbClr val="073762"/>
                </a:solidFill>
                <a:latin typeface="Arial"/>
                <a:cs typeface="Arial"/>
              </a:rPr>
              <a:t> </a:t>
            </a:r>
            <a:r>
              <a:rPr sz="1200">
                <a:solidFill>
                  <a:srgbClr val="073762"/>
                </a:solidFill>
                <a:latin typeface="Arial"/>
                <a:cs typeface="Arial"/>
              </a:rPr>
              <a:t>deprived</a:t>
            </a:r>
            <a:r>
              <a:rPr sz="1200" spc="-25">
                <a:solidFill>
                  <a:srgbClr val="073762"/>
                </a:solidFill>
                <a:latin typeface="Arial"/>
                <a:cs typeface="Arial"/>
              </a:rPr>
              <a:t> </a:t>
            </a:r>
            <a:r>
              <a:rPr sz="1200">
                <a:solidFill>
                  <a:srgbClr val="073762"/>
                </a:solidFill>
                <a:latin typeface="Arial"/>
                <a:cs typeface="Arial"/>
              </a:rPr>
              <a:t>patients</a:t>
            </a:r>
            <a:r>
              <a:rPr sz="1200" spc="-25">
                <a:solidFill>
                  <a:srgbClr val="073762"/>
                </a:solidFill>
                <a:latin typeface="Arial"/>
                <a:cs typeface="Arial"/>
              </a:rPr>
              <a:t> </a:t>
            </a:r>
            <a:r>
              <a:rPr sz="1200">
                <a:solidFill>
                  <a:srgbClr val="073762"/>
                </a:solidFill>
                <a:latin typeface="Arial"/>
                <a:cs typeface="Arial"/>
              </a:rPr>
              <a:t>may</a:t>
            </a:r>
            <a:r>
              <a:rPr sz="1200" spc="-30">
                <a:solidFill>
                  <a:srgbClr val="073762"/>
                </a:solidFill>
                <a:latin typeface="Arial"/>
                <a:cs typeface="Arial"/>
              </a:rPr>
              <a:t> </a:t>
            </a:r>
            <a:r>
              <a:rPr sz="1200">
                <a:solidFill>
                  <a:srgbClr val="073762"/>
                </a:solidFill>
                <a:latin typeface="Arial"/>
                <a:cs typeface="Arial"/>
              </a:rPr>
              <a:t>have</a:t>
            </a:r>
            <a:r>
              <a:rPr sz="1200" spc="-15">
                <a:solidFill>
                  <a:srgbClr val="073762"/>
                </a:solidFill>
                <a:latin typeface="Arial"/>
                <a:cs typeface="Arial"/>
              </a:rPr>
              <a:t> </a:t>
            </a:r>
            <a:r>
              <a:rPr sz="1200">
                <a:solidFill>
                  <a:srgbClr val="073762"/>
                </a:solidFill>
                <a:latin typeface="Arial"/>
                <a:cs typeface="Arial"/>
              </a:rPr>
              <a:t>greater</a:t>
            </a:r>
            <a:r>
              <a:rPr sz="1200" spc="-25">
                <a:solidFill>
                  <a:srgbClr val="073762"/>
                </a:solidFill>
                <a:latin typeface="Arial"/>
                <a:cs typeface="Arial"/>
              </a:rPr>
              <a:t> </a:t>
            </a:r>
            <a:r>
              <a:rPr sz="1200">
                <a:solidFill>
                  <a:srgbClr val="073762"/>
                </a:solidFill>
                <a:latin typeface="Arial"/>
                <a:cs typeface="Arial"/>
              </a:rPr>
              <a:t>need</a:t>
            </a:r>
            <a:r>
              <a:rPr sz="1200" spc="-45">
                <a:solidFill>
                  <a:srgbClr val="073762"/>
                </a:solidFill>
                <a:latin typeface="Arial"/>
                <a:cs typeface="Arial"/>
              </a:rPr>
              <a:t> </a:t>
            </a:r>
            <a:r>
              <a:rPr sz="1200">
                <a:solidFill>
                  <a:srgbClr val="073762"/>
                </a:solidFill>
                <a:latin typeface="Arial"/>
                <a:cs typeface="Arial"/>
              </a:rPr>
              <a:t>for</a:t>
            </a:r>
            <a:r>
              <a:rPr sz="1200" spc="-25">
                <a:solidFill>
                  <a:srgbClr val="073762"/>
                </a:solidFill>
                <a:latin typeface="Arial"/>
                <a:cs typeface="Arial"/>
              </a:rPr>
              <a:t> </a:t>
            </a:r>
            <a:r>
              <a:rPr sz="1200">
                <a:solidFill>
                  <a:srgbClr val="073762"/>
                </a:solidFill>
                <a:latin typeface="Arial"/>
                <a:cs typeface="Arial"/>
              </a:rPr>
              <a:t>specialist</a:t>
            </a:r>
            <a:r>
              <a:rPr sz="1200" spc="-45">
                <a:solidFill>
                  <a:srgbClr val="073762"/>
                </a:solidFill>
                <a:latin typeface="Arial"/>
                <a:cs typeface="Arial"/>
              </a:rPr>
              <a:t> </a:t>
            </a:r>
            <a:r>
              <a:rPr sz="1200">
                <a:solidFill>
                  <a:srgbClr val="073762"/>
                </a:solidFill>
                <a:latin typeface="Arial"/>
                <a:cs typeface="Arial"/>
              </a:rPr>
              <a:t>reviews and</a:t>
            </a:r>
            <a:r>
              <a:rPr sz="1200" spc="-45">
                <a:solidFill>
                  <a:srgbClr val="073762"/>
                </a:solidFill>
                <a:latin typeface="Arial"/>
                <a:cs typeface="Arial"/>
              </a:rPr>
              <a:t> </a:t>
            </a:r>
            <a:r>
              <a:rPr sz="1200" spc="-10">
                <a:solidFill>
                  <a:srgbClr val="073762"/>
                </a:solidFill>
                <a:latin typeface="Arial"/>
                <a:cs typeface="Arial"/>
              </a:rPr>
              <a:t>phenotype-</a:t>
            </a:r>
            <a:r>
              <a:rPr sz="1200">
                <a:solidFill>
                  <a:srgbClr val="073762"/>
                </a:solidFill>
                <a:latin typeface="Arial"/>
                <a:cs typeface="Arial"/>
              </a:rPr>
              <a:t>targeted</a:t>
            </a:r>
            <a:r>
              <a:rPr sz="1200" spc="-45">
                <a:solidFill>
                  <a:srgbClr val="073762"/>
                </a:solidFill>
                <a:latin typeface="Arial"/>
                <a:cs typeface="Arial"/>
              </a:rPr>
              <a:t> </a:t>
            </a:r>
            <a:r>
              <a:rPr sz="1200">
                <a:solidFill>
                  <a:srgbClr val="073762"/>
                </a:solidFill>
                <a:latin typeface="Arial"/>
                <a:cs typeface="Arial"/>
              </a:rPr>
              <a:t>treatments</a:t>
            </a:r>
            <a:r>
              <a:rPr sz="1200" spc="-35">
                <a:solidFill>
                  <a:srgbClr val="073762"/>
                </a:solidFill>
                <a:latin typeface="Arial"/>
                <a:cs typeface="Arial"/>
              </a:rPr>
              <a:t> </a:t>
            </a:r>
            <a:r>
              <a:rPr sz="1200">
                <a:solidFill>
                  <a:srgbClr val="073762"/>
                </a:solidFill>
                <a:latin typeface="Arial"/>
                <a:cs typeface="Arial"/>
              </a:rPr>
              <a:t>like</a:t>
            </a:r>
            <a:r>
              <a:rPr sz="1200" spc="-15">
                <a:solidFill>
                  <a:srgbClr val="073762"/>
                </a:solidFill>
                <a:latin typeface="Arial"/>
                <a:cs typeface="Arial"/>
              </a:rPr>
              <a:t> </a:t>
            </a:r>
            <a:r>
              <a:rPr sz="1200" spc="-10">
                <a:solidFill>
                  <a:srgbClr val="073762"/>
                </a:solidFill>
                <a:latin typeface="Arial"/>
                <a:cs typeface="Arial"/>
              </a:rPr>
              <a:t>biologics</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5415" indent="-132715">
              <a:lnSpc>
                <a:spcPct val="100000"/>
              </a:lnSpc>
              <a:buFont typeface="Arial"/>
              <a:buChar char="•"/>
              <a:tabLst>
                <a:tab pos="145415" algn="l"/>
              </a:tabLst>
            </a:pPr>
            <a:r>
              <a:rPr>
                <a:solidFill>
                  <a:srgbClr val="FF9900"/>
                </a:solidFill>
              </a:rPr>
              <a:t>Age</a:t>
            </a:r>
            <a:r>
              <a:rPr spc="20">
                <a:solidFill>
                  <a:srgbClr val="FF9900"/>
                </a:solidFill>
              </a:rPr>
              <a:t> </a:t>
            </a:r>
            <a:r>
              <a:t>and</a:t>
            </a:r>
            <a:r>
              <a:rPr spc="-20"/>
              <a:t> </a:t>
            </a:r>
            <a:r>
              <a:rPr>
                <a:solidFill>
                  <a:srgbClr val="FF9900"/>
                </a:solidFill>
              </a:rPr>
              <a:t>ethnicity</a:t>
            </a:r>
            <a:r>
              <a:rPr spc="-45">
                <a:solidFill>
                  <a:srgbClr val="FF9900"/>
                </a:solidFill>
              </a:rPr>
              <a:t> </a:t>
            </a:r>
            <a:r>
              <a:t>influence</a:t>
            </a:r>
            <a:r>
              <a:rPr spc="-50"/>
              <a:t> </a:t>
            </a:r>
            <a:r>
              <a:t>the</a:t>
            </a:r>
            <a:r>
              <a:rPr spc="-25"/>
              <a:t> </a:t>
            </a:r>
            <a:r>
              <a:t>magnitude</a:t>
            </a:r>
            <a:r>
              <a:rPr spc="-35"/>
              <a:t> </a:t>
            </a:r>
            <a:r>
              <a:t>of</a:t>
            </a:r>
            <a:r>
              <a:rPr spc="-25"/>
              <a:t> </a:t>
            </a:r>
            <a:r>
              <a:t>SES’s</a:t>
            </a:r>
            <a:r>
              <a:rPr spc="-15"/>
              <a:t> </a:t>
            </a:r>
            <a:r>
              <a:t>impact</a:t>
            </a:r>
            <a:r>
              <a:rPr spc="-40"/>
              <a:t> </a:t>
            </a:r>
            <a:r>
              <a:t>on</a:t>
            </a:r>
            <a:r>
              <a:rPr spc="-15"/>
              <a:t> </a:t>
            </a:r>
            <a:r>
              <a:t>asthma</a:t>
            </a:r>
            <a:r>
              <a:rPr spc="-40"/>
              <a:t> </a:t>
            </a:r>
            <a:r>
              <a:rPr spc="-10"/>
              <a:t>outcomes</a:t>
            </a:r>
          </a:p>
          <a:p>
            <a:pPr marL="281940" marR="9525" lvl="1" indent="-135890">
              <a:lnSpc>
                <a:spcPct val="100000"/>
              </a:lnSpc>
              <a:spcBef>
                <a:spcPts val="310"/>
              </a:spcBef>
              <a:buClr>
                <a:srgbClr val="FF9900"/>
              </a:buClr>
              <a:buChar char="–"/>
              <a:tabLst>
                <a:tab pos="281940" algn="l"/>
              </a:tabLst>
            </a:pPr>
            <a:r>
              <a:rPr sz="1200">
                <a:solidFill>
                  <a:srgbClr val="073762"/>
                </a:solidFill>
                <a:latin typeface="Arial"/>
                <a:cs typeface="Arial"/>
              </a:rPr>
              <a:t>The</a:t>
            </a:r>
            <a:r>
              <a:rPr sz="1200" spc="-30">
                <a:solidFill>
                  <a:srgbClr val="073762"/>
                </a:solidFill>
                <a:latin typeface="Arial"/>
                <a:cs typeface="Arial"/>
              </a:rPr>
              <a:t> </a:t>
            </a:r>
            <a:r>
              <a:rPr sz="1200">
                <a:solidFill>
                  <a:srgbClr val="073762"/>
                </a:solidFill>
                <a:latin typeface="Arial"/>
                <a:cs typeface="Arial"/>
              </a:rPr>
              <a:t>impact</a:t>
            </a:r>
            <a:r>
              <a:rPr sz="1200" spc="-25">
                <a:solidFill>
                  <a:srgbClr val="073762"/>
                </a:solidFill>
                <a:latin typeface="Arial"/>
                <a:cs typeface="Arial"/>
              </a:rPr>
              <a:t> </a:t>
            </a:r>
            <a:r>
              <a:rPr sz="1200">
                <a:solidFill>
                  <a:srgbClr val="073762"/>
                </a:solidFill>
                <a:latin typeface="Arial"/>
                <a:cs typeface="Arial"/>
              </a:rPr>
              <a:t>of</a:t>
            </a:r>
            <a:r>
              <a:rPr sz="1200" spc="-15">
                <a:solidFill>
                  <a:srgbClr val="073762"/>
                </a:solidFill>
                <a:latin typeface="Arial"/>
                <a:cs typeface="Arial"/>
              </a:rPr>
              <a:t> </a:t>
            </a:r>
            <a:r>
              <a:rPr sz="1200">
                <a:solidFill>
                  <a:srgbClr val="073762"/>
                </a:solidFill>
                <a:latin typeface="Arial"/>
                <a:cs typeface="Arial"/>
              </a:rPr>
              <a:t>increased</a:t>
            </a:r>
            <a:r>
              <a:rPr sz="1200" spc="-25">
                <a:solidFill>
                  <a:srgbClr val="073762"/>
                </a:solidFill>
                <a:latin typeface="Arial"/>
                <a:cs typeface="Arial"/>
              </a:rPr>
              <a:t> </a:t>
            </a:r>
            <a:r>
              <a:rPr sz="1200">
                <a:solidFill>
                  <a:srgbClr val="073762"/>
                </a:solidFill>
                <a:latin typeface="Arial"/>
                <a:cs typeface="Arial"/>
              </a:rPr>
              <a:t>deprivation</a:t>
            </a:r>
            <a:r>
              <a:rPr sz="1200" spc="-20">
                <a:solidFill>
                  <a:srgbClr val="073762"/>
                </a:solidFill>
                <a:latin typeface="Arial"/>
                <a:cs typeface="Arial"/>
              </a:rPr>
              <a:t> </a:t>
            </a:r>
            <a:r>
              <a:rPr sz="1200">
                <a:solidFill>
                  <a:srgbClr val="073762"/>
                </a:solidFill>
                <a:latin typeface="Arial"/>
                <a:cs typeface="Arial"/>
              </a:rPr>
              <a:t>on</a:t>
            </a:r>
            <a:r>
              <a:rPr sz="1200" spc="-25">
                <a:solidFill>
                  <a:srgbClr val="073762"/>
                </a:solidFill>
                <a:latin typeface="Arial"/>
                <a:cs typeface="Arial"/>
              </a:rPr>
              <a:t> </a:t>
            </a:r>
            <a:r>
              <a:rPr sz="1200">
                <a:solidFill>
                  <a:srgbClr val="073762"/>
                </a:solidFill>
                <a:latin typeface="Arial"/>
                <a:cs typeface="Arial"/>
              </a:rPr>
              <a:t>asthma</a:t>
            </a:r>
            <a:r>
              <a:rPr sz="1200" spc="-20">
                <a:solidFill>
                  <a:srgbClr val="073762"/>
                </a:solidFill>
                <a:latin typeface="Arial"/>
                <a:cs typeface="Arial"/>
              </a:rPr>
              <a:t> </a:t>
            </a:r>
            <a:r>
              <a:rPr sz="1200">
                <a:solidFill>
                  <a:srgbClr val="073762"/>
                </a:solidFill>
                <a:latin typeface="Arial"/>
                <a:cs typeface="Arial"/>
              </a:rPr>
              <a:t>control</a:t>
            </a:r>
            <a:r>
              <a:rPr sz="1200" spc="-35">
                <a:solidFill>
                  <a:srgbClr val="073762"/>
                </a:solidFill>
                <a:latin typeface="Arial"/>
                <a:cs typeface="Arial"/>
              </a:rPr>
              <a:t> </a:t>
            </a:r>
            <a:r>
              <a:rPr sz="1200">
                <a:solidFill>
                  <a:srgbClr val="073762"/>
                </a:solidFill>
                <a:latin typeface="Arial"/>
                <a:cs typeface="Arial"/>
              </a:rPr>
              <a:t>was</a:t>
            </a:r>
            <a:r>
              <a:rPr sz="1200" spc="-30">
                <a:solidFill>
                  <a:srgbClr val="073762"/>
                </a:solidFill>
                <a:latin typeface="Arial"/>
                <a:cs typeface="Arial"/>
              </a:rPr>
              <a:t> </a:t>
            </a:r>
            <a:r>
              <a:rPr sz="1200">
                <a:solidFill>
                  <a:srgbClr val="073762"/>
                </a:solidFill>
                <a:latin typeface="Arial"/>
                <a:cs typeface="Arial"/>
              </a:rPr>
              <a:t>more</a:t>
            </a:r>
            <a:r>
              <a:rPr sz="1200" spc="-40">
                <a:solidFill>
                  <a:srgbClr val="073762"/>
                </a:solidFill>
                <a:latin typeface="Arial"/>
                <a:cs typeface="Arial"/>
              </a:rPr>
              <a:t> </a:t>
            </a:r>
            <a:r>
              <a:rPr sz="1200">
                <a:solidFill>
                  <a:srgbClr val="073762"/>
                </a:solidFill>
                <a:latin typeface="Arial"/>
                <a:cs typeface="Arial"/>
              </a:rPr>
              <a:t>pronounced</a:t>
            </a:r>
            <a:r>
              <a:rPr sz="1200" spc="-20">
                <a:solidFill>
                  <a:srgbClr val="073762"/>
                </a:solidFill>
                <a:latin typeface="Arial"/>
                <a:cs typeface="Arial"/>
              </a:rPr>
              <a:t> </a:t>
            </a:r>
            <a:r>
              <a:rPr sz="1200">
                <a:solidFill>
                  <a:srgbClr val="073762"/>
                </a:solidFill>
                <a:latin typeface="Arial"/>
                <a:cs typeface="Arial"/>
              </a:rPr>
              <a:t>in</a:t>
            </a:r>
            <a:r>
              <a:rPr sz="1200" spc="-35">
                <a:solidFill>
                  <a:srgbClr val="073762"/>
                </a:solidFill>
                <a:latin typeface="Arial"/>
                <a:cs typeface="Arial"/>
              </a:rPr>
              <a:t> </a:t>
            </a:r>
            <a:r>
              <a:rPr sz="1200">
                <a:solidFill>
                  <a:srgbClr val="073762"/>
                </a:solidFill>
                <a:latin typeface="Arial"/>
                <a:cs typeface="Arial"/>
              </a:rPr>
              <a:t>older</a:t>
            </a:r>
            <a:r>
              <a:rPr sz="1200" spc="-30">
                <a:solidFill>
                  <a:srgbClr val="073762"/>
                </a:solidFill>
                <a:latin typeface="Arial"/>
                <a:cs typeface="Arial"/>
              </a:rPr>
              <a:t> </a:t>
            </a:r>
            <a:r>
              <a:rPr sz="1200">
                <a:solidFill>
                  <a:srgbClr val="073762"/>
                </a:solidFill>
                <a:latin typeface="Arial"/>
                <a:cs typeface="Arial"/>
              </a:rPr>
              <a:t>patients</a:t>
            </a:r>
            <a:r>
              <a:rPr sz="1200" spc="-25">
                <a:solidFill>
                  <a:srgbClr val="073762"/>
                </a:solidFill>
                <a:latin typeface="Arial"/>
                <a:cs typeface="Arial"/>
              </a:rPr>
              <a:t> </a:t>
            </a:r>
            <a:r>
              <a:rPr sz="1200">
                <a:solidFill>
                  <a:srgbClr val="073762"/>
                </a:solidFill>
                <a:latin typeface="Arial"/>
                <a:cs typeface="Arial"/>
              </a:rPr>
              <a:t>versus</a:t>
            </a:r>
            <a:r>
              <a:rPr sz="1200" spc="-25">
                <a:solidFill>
                  <a:srgbClr val="073762"/>
                </a:solidFill>
                <a:latin typeface="Arial"/>
                <a:cs typeface="Arial"/>
              </a:rPr>
              <a:t> </a:t>
            </a:r>
            <a:r>
              <a:rPr sz="1200">
                <a:solidFill>
                  <a:srgbClr val="073762"/>
                </a:solidFill>
                <a:latin typeface="Arial"/>
                <a:cs typeface="Arial"/>
              </a:rPr>
              <a:t>younger</a:t>
            </a:r>
            <a:r>
              <a:rPr sz="1200" spc="-35">
                <a:solidFill>
                  <a:srgbClr val="073762"/>
                </a:solidFill>
                <a:latin typeface="Arial"/>
                <a:cs typeface="Arial"/>
              </a:rPr>
              <a:t> </a:t>
            </a:r>
            <a:r>
              <a:rPr sz="1200" spc="-10">
                <a:solidFill>
                  <a:srgbClr val="073762"/>
                </a:solidFill>
                <a:latin typeface="Arial"/>
                <a:cs typeface="Arial"/>
              </a:rPr>
              <a:t>patients, </a:t>
            </a:r>
            <a:r>
              <a:rPr sz="1200">
                <a:solidFill>
                  <a:srgbClr val="073762"/>
                </a:solidFill>
                <a:latin typeface="Arial"/>
                <a:cs typeface="Arial"/>
              </a:rPr>
              <a:t>and</a:t>
            </a:r>
            <a:r>
              <a:rPr sz="1200" spc="-30">
                <a:solidFill>
                  <a:srgbClr val="073762"/>
                </a:solidFill>
                <a:latin typeface="Arial"/>
                <a:cs typeface="Arial"/>
              </a:rPr>
              <a:t> </a:t>
            </a:r>
            <a:r>
              <a:rPr sz="1200">
                <a:solidFill>
                  <a:srgbClr val="073762"/>
                </a:solidFill>
                <a:latin typeface="Arial"/>
                <a:cs typeface="Arial"/>
              </a:rPr>
              <a:t>in</a:t>
            </a:r>
            <a:r>
              <a:rPr sz="1200" spc="-15">
                <a:solidFill>
                  <a:srgbClr val="073762"/>
                </a:solidFill>
                <a:latin typeface="Arial"/>
                <a:cs typeface="Arial"/>
              </a:rPr>
              <a:t> </a:t>
            </a:r>
            <a:r>
              <a:rPr sz="1200">
                <a:solidFill>
                  <a:srgbClr val="073762"/>
                </a:solidFill>
                <a:latin typeface="Arial"/>
                <a:cs typeface="Arial"/>
              </a:rPr>
              <a:t>ethnic</a:t>
            </a:r>
            <a:r>
              <a:rPr sz="1200" spc="-35">
                <a:solidFill>
                  <a:srgbClr val="073762"/>
                </a:solidFill>
                <a:latin typeface="Arial"/>
                <a:cs typeface="Arial"/>
              </a:rPr>
              <a:t> </a:t>
            </a:r>
            <a:r>
              <a:rPr sz="1200">
                <a:solidFill>
                  <a:srgbClr val="073762"/>
                </a:solidFill>
                <a:latin typeface="Arial"/>
                <a:cs typeface="Arial"/>
              </a:rPr>
              <a:t>minority</a:t>
            </a:r>
            <a:r>
              <a:rPr sz="1200" spc="-25">
                <a:solidFill>
                  <a:srgbClr val="073762"/>
                </a:solidFill>
                <a:latin typeface="Arial"/>
                <a:cs typeface="Arial"/>
              </a:rPr>
              <a:t> </a:t>
            </a:r>
            <a:r>
              <a:rPr sz="1200">
                <a:solidFill>
                  <a:srgbClr val="073762"/>
                </a:solidFill>
                <a:latin typeface="Arial"/>
                <a:cs typeface="Arial"/>
              </a:rPr>
              <a:t>groups</a:t>
            </a:r>
            <a:r>
              <a:rPr sz="1200" spc="-30">
                <a:solidFill>
                  <a:srgbClr val="073762"/>
                </a:solidFill>
                <a:latin typeface="Arial"/>
                <a:cs typeface="Arial"/>
              </a:rPr>
              <a:t> </a:t>
            </a:r>
            <a:r>
              <a:rPr sz="1200">
                <a:solidFill>
                  <a:srgbClr val="073762"/>
                </a:solidFill>
                <a:latin typeface="Arial"/>
                <a:cs typeface="Arial"/>
              </a:rPr>
              <a:t>versus</a:t>
            </a:r>
            <a:r>
              <a:rPr sz="1200" spc="-10">
                <a:solidFill>
                  <a:srgbClr val="073762"/>
                </a:solidFill>
                <a:latin typeface="Arial"/>
                <a:cs typeface="Arial"/>
              </a:rPr>
              <a:t> </a:t>
            </a:r>
            <a:r>
              <a:rPr sz="1200">
                <a:solidFill>
                  <a:srgbClr val="073762"/>
                </a:solidFill>
                <a:latin typeface="Arial"/>
                <a:cs typeface="Arial"/>
              </a:rPr>
              <a:t>White</a:t>
            </a:r>
            <a:r>
              <a:rPr sz="1200" spc="-50">
                <a:solidFill>
                  <a:srgbClr val="073762"/>
                </a:solidFill>
                <a:latin typeface="Arial"/>
                <a:cs typeface="Arial"/>
              </a:rPr>
              <a:t> </a:t>
            </a:r>
            <a:r>
              <a:rPr sz="1200" spc="-10">
                <a:solidFill>
                  <a:srgbClr val="073762"/>
                </a:solidFill>
                <a:latin typeface="Arial"/>
                <a:cs typeface="Arial"/>
              </a:rPr>
              <a:t>patients</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5415" marR="5080" indent="-133350">
              <a:lnSpc>
                <a:spcPct val="100000"/>
              </a:lnSpc>
              <a:buClr>
                <a:srgbClr val="FF9900"/>
              </a:buClr>
              <a:buFont typeface="Arial"/>
              <a:buChar char="•"/>
              <a:tabLst>
                <a:tab pos="146685" algn="l"/>
              </a:tabLst>
            </a:pPr>
            <a:r>
              <a:t>Interventions</a:t>
            </a:r>
            <a:r>
              <a:rPr spc="305"/>
              <a:t> </a:t>
            </a:r>
            <a:r>
              <a:t>to</a:t>
            </a:r>
            <a:r>
              <a:rPr spc="305"/>
              <a:t> </a:t>
            </a:r>
            <a:r>
              <a:rPr>
                <a:solidFill>
                  <a:srgbClr val="FF9900"/>
                </a:solidFill>
              </a:rPr>
              <a:t>resolve</a:t>
            </a:r>
            <a:r>
              <a:rPr spc="310">
                <a:solidFill>
                  <a:srgbClr val="FF9900"/>
                </a:solidFill>
              </a:rPr>
              <a:t> </a:t>
            </a:r>
            <a:r>
              <a:rPr>
                <a:solidFill>
                  <a:srgbClr val="FF9900"/>
                </a:solidFill>
              </a:rPr>
              <a:t>socioeconomic</a:t>
            </a:r>
            <a:r>
              <a:rPr spc="310">
                <a:solidFill>
                  <a:srgbClr val="FF9900"/>
                </a:solidFill>
              </a:rPr>
              <a:t> </a:t>
            </a:r>
            <a:r>
              <a:rPr>
                <a:solidFill>
                  <a:srgbClr val="FF9900"/>
                </a:solidFill>
              </a:rPr>
              <a:t>disparities</a:t>
            </a:r>
            <a:r>
              <a:rPr spc="300">
                <a:solidFill>
                  <a:srgbClr val="FF9900"/>
                </a:solidFill>
              </a:rPr>
              <a:t> </a:t>
            </a:r>
            <a:r>
              <a:t>should</a:t>
            </a:r>
            <a:r>
              <a:rPr spc="305"/>
              <a:t> </a:t>
            </a:r>
            <a:r>
              <a:t>be</a:t>
            </a:r>
            <a:r>
              <a:rPr spc="310"/>
              <a:t> </a:t>
            </a:r>
            <a:r>
              <a:t>explored,</a:t>
            </a:r>
            <a:r>
              <a:rPr spc="315"/>
              <a:t> </a:t>
            </a:r>
            <a:r>
              <a:t>both</a:t>
            </a:r>
            <a:r>
              <a:rPr spc="295"/>
              <a:t> </a:t>
            </a:r>
            <a:r>
              <a:t>in</a:t>
            </a:r>
            <a:r>
              <a:rPr spc="305"/>
              <a:t> </a:t>
            </a:r>
            <a:r>
              <a:t>the</a:t>
            </a:r>
            <a:r>
              <a:rPr spc="295"/>
              <a:t> </a:t>
            </a:r>
            <a:r>
              <a:t>UK</a:t>
            </a:r>
            <a:r>
              <a:rPr spc="315"/>
              <a:t> </a:t>
            </a:r>
            <a:r>
              <a:rPr spc="-25"/>
              <a:t>and 	</a:t>
            </a:r>
            <a:r>
              <a:rPr spc="-20"/>
              <a:t>globally, </a:t>
            </a:r>
            <a:r>
              <a:t>to</a:t>
            </a:r>
            <a:r>
              <a:rPr spc="-35"/>
              <a:t> </a:t>
            </a:r>
            <a:r>
              <a:t>improve</a:t>
            </a:r>
            <a:r>
              <a:rPr spc="-25"/>
              <a:t> </a:t>
            </a:r>
            <a:r>
              <a:t>overall</a:t>
            </a:r>
            <a:r>
              <a:rPr spc="-45"/>
              <a:t> </a:t>
            </a:r>
            <a:r>
              <a:t>asthma</a:t>
            </a:r>
            <a:r>
              <a:rPr spc="-55"/>
              <a:t> </a:t>
            </a:r>
            <a:r>
              <a:rPr spc="-10"/>
              <a:t>outcomes</a:t>
            </a:r>
          </a:p>
        </p:txBody>
      </p:sp>
      <p:sp>
        <p:nvSpPr>
          <p:cNvPr id="4" name="object 4"/>
          <p:cNvSpPr txBox="1"/>
          <p:nvPr/>
        </p:nvSpPr>
        <p:spPr>
          <a:xfrm>
            <a:off x="78739" y="4906674"/>
            <a:ext cx="187071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SES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Socioeconomic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status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xfrm>
            <a:off x="311302" y="0"/>
            <a:ext cx="7167880" cy="513968"/>
          </a:xfrm>
          <a:prstGeom prst="rect">
            <a:avLst/>
          </a:prstGeom>
        </p:spPr>
        <p:txBody>
          <a:bodyPr vert="horz" wrap="square" lIns="0" tIns="256793" rIns="0" bIns="0" rtlCol="0">
            <a:spAutoFit/>
          </a:bodyPr>
          <a:lstStyle/>
          <a:p>
            <a:pPr marL="182245">
              <a:lnSpc>
                <a:spcPct val="100000"/>
              </a:lnSpc>
              <a:spcBef>
                <a:spcPts val="95"/>
              </a:spcBef>
            </a:pPr>
            <a:r>
              <a:rPr spc="-10"/>
              <a:t>Conclusions</a:t>
            </a:r>
          </a:p>
        </p:txBody>
      </p:sp>
      <p:pic>
        <p:nvPicPr>
          <p:cNvPr id="5" name="Graphic 4" descr="Beginning with solid fill">
            <a:hlinkClick r:id="rId2" action="ppaction://hlinksldjump"/>
            <a:extLst>
              <a:ext uri="{FF2B5EF4-FFF2-40B4-BE49-F238E27FC236}">
                <a16:creationId xmlns:a16="http://schemas.microsoft.com/office/drawing/2014/main" id="{5EAFAFDA-8F7E-AF34-D340-B5CE6435B3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9636" y="966292"/>
            <a:ext cx="8225155" cy="2207260"/>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 typeface="Arial"/>
              <a:buChar char="•"/>
              <a:tabLst>
                <a:tab pos="145415" algn="l"/>
              </a:tabLst>
              <a:defRPr/>
            </a:pPr>
            <a:r>
              <a:rPr kumimoji="0" sz="1400" b="1" i="0" u="none" strike="noStrike" kern="0" cap="none" spc="0" normalizeH="0" baseline="0" noProof="0">
                <a:ln>
                  <a:noFill/>
                </a:ln>
                <a:solidFill>
                  <a:srgbClr val="073762"/>
                </a:solidFill>
                <a:effectLst/>
                <a:uLnTx/>
                <a:uFillTx/>
                <a:latin typeface="Arial"/>
                <a:cs typeface="Arial"/>
              </a:rPr>
              <a:t>We</a:t>
            </a:r>
            <a:r>
              <a:rPr kumimoji="0" sz="1400" b="1" i="0" u="none" strike="noStrike" kern="0" cap="none" spc="4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would</a:t>
            </a:r>
            <a:r>
              <a:rPr kumimoji="0" sz="1400" b="1" i="0" u="none" strike="noStrike" kern="0" cap="none" spc="4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like</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thank</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all</a:t>
            </a:r>
            <a:r>
              <a:rPr kumimoji="0" sz="1400" b="1" i="0" u="none" strike="noStrike" kern="0" cap="none" spc="4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459"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4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collaborators</a:t>
            </a:r>
            <a:r>
              <a:rPr kumimoji="0" sz="1400" b="1" i="0" u="none" strike="noStrike" kern="0" cap="none" spc="434"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who</a:t>
            </a:r>
            <a:r>
              <a:rPr kumimoji="0" sz="1400" b="1" i="0" u="none" strike="noStrike" kern="0" cap="none" spc="434"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contributed</a:t>
            </a:r>
            <a:r>
              <a:rPr kumimoji="0" sz="1400" b="1" i="0" u="none" strike="noStrike" kern="0" cap="none" spc="4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this</a:t>
            </a:r>
            <a:r>
              <a:rPr kumimoji="0" sz="1400" b="1" i="0" u="none" strike="noStrike" kern="0" cap="none" spc="4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academic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research</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study,</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which</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was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prioritized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ISAR.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algn="just" defTabSz="914400" eaLnBrk="1" fontAlgn="auto" latinLnBrk="0" hangingPunct="1">
              <a:lnSpc>
                <a:spcPct val="100000"/>
              </a:lnSpc>
              <a:spcBef>
                <a:spcPts val="1500"/>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This</a:t>
            </a:r>
            <a:r>
              <a:rPr kumimoji="0" sz="1400" b="1" i="0" u="none" strike="noStrike" kern="0" cap="none" spc="1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research</a:t>
            </a:r>
            <a:r>
              <a:rPr kumimoji="0" sz="1400" b="1" i="0" u="none" strike="noStrike" kern="0" cap="none" spc="1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study</a:t>
            </a:r>
            <a:r>
              <a:rPr kumimoji="0" sz="1400" b="1" i="0" u="none" strike="noStrike" kern="0" cap="none" spc="9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was</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funded</a:t>
            </a:r>
            <a:r>
              <a:rPr kumimoji="0" sz="1400" b="1" i="0" u="none" strike="noStrike" kern="0" cap="none" spc="1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delivered</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10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1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Observational</a:t>
            </a:r>
            <a:r>
              <a:rPr kumimoji="0" sz="1400" b="1" i="0" u="none" strike="noStrike" kern="0" cap="none" spc="1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Pragmatic</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Research 	</a:t>
            </a:r>
            <a:r>
              <a:rPr kumimoji="0" sz="1400" b="1" i="0" u="none" strike="noStrike" kern="0" cap="none" spc="0" normalizeH="0" baseline="0" noProof="0">
                <a:ln>
                  <a:noFill/>
                </a:ln>
                <a:solidFill>
                  <a:srgbClr val="073762"/>
                </a:solidFill>
                <a:effectLst/>
                <a:uLnTx/>
                <a:uFillTx/>
                <a:latin typeface="Arial"/>
                <a:cs typeface="Arial"/>
              </a:rPr>
              <a:t>Institute</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Pte</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Ltd</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(OPRI).</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Optimum</a:t>
            </a:r>
            <a:r>
              <a:rPr kumimoji="0" sz="1400" b="1" i="0" u="none" strike="noStrike" kern="0" cap="none" spc="1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a:t>
            </a:r>
            <a:r>
              <a:rPr kumimoji="0" sz="1400" b="1" i="0" u="none" strike="noStrike" kern="0" cap="none" spc="1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Care</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Global</a:t>
            </a:r>
            <a:r>
              <a:rPr kumimoji="0" sz="1400" b="1" i="0" u="none" strike="noStrike" kern="0" cap="none" spc="1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received</a:t>
            </a:r>
            <a:r>
              <a:rPr kumimoji="0" sz="1400" b="1" i="0" u="none" strike="noStrike" kern="0" cap="none" spc="1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partial</a:t>
            </a:r>
            <a:r>
              <a:rPr kumimoji="0" sz="1400" b="1" i="0" u="none" strike="noStrike" kern="0" cap="none" spc="1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funding</a:t>
            </a:r>
            <a:r>
              <a:rPr kumimoji="0" sz="1400" b="1" i="0" u="none" strike="noStrike" kern="0" cap="none" spc="170"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from 	</a:t>
            </a:r>
            <a:r>
              <a:rPr kumimoji="0" sz="1400" b="1" i="0" u="none" strike="noStrike" kern="0" cap="none" spc="0" normalizeH="0" baseline="0" noProof="0">
                <a:ln>
                  <a:noFill/>
                </a:ln>
                <a:solidFill>
                  <a:srgbClr val="073762"/>
                </a:solidFill>
                <a:effectLst/>
                <a:uLnTx/>
                <a:uFillTx/>
                <a:latin typeface="Arial"/>
                <a:cs typeface="Arial"/>
              </a:rPr>
              <a:t>AstraZeneca</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Ltd</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support</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dataset</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creation.</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5080" lvl="0" indent="-134620" algn="just" defTabSz="914400" eaLnBrk="1" fontAlgn="auto" latinLnBrk="0" hangingPunct="1">
              <a:lnSpc>
                <a:spcPct val="100000"/>
              </a:lnSpc>
              <a:spcBef>
                <a:spcPts val="1510"/>
              </a:spcBef>
              <a:spcAft>
                <a:spcPts val="0"/>
              </a:spcAft>
              <a:buClr>
                <a:srgbClr val="FF9900"/>
              </a:buClr>
              <a:buSzTx/>
              <a:buFontTx/>
              <a:buChar char="•"/>
              <a:tabLst>
                <a:tab pos="146685" algn="l"/>
              </a:tabLst>
              <a:defRPr/>
            </a:pPr>
            <a:r>
              <a:rPr kumimoji="0" sz="1200" b="0" i="0" u="none" strike="noStrike" kern="0" cap="none" spc="0" normalizeH="0" baseline="0" noProof="0">
                <a:ln>
                  <a:noFill/>
                </a:ln>
                <a:solidFill>
                  <a:srgbClr val="073762"/>
                </a:solidFill>
                <a:effectLst/>
                <a:uLnTx/>
                <a:uFillTx/>
                <a:latin typeface="Arial"/>
                <a:cs typeface="Arial"/>
              </a:rPr>
              <a:t>OPCRD</a:t>
            </a:r>
            <a:r>
              <a:rPr kumimoji="0" sz="1200" b="0" i="0" u="none" strike="noStrike" kern="0" cap="none" spc="2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has</a:t>
            </a:r>
            <a:r>
              <a:rPr kumimoji="0" sz="1200" b="0" i="0" u="none" strike="noStrike" kern="0" cap="none" spc="2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been</a:t>
            </a:r>
            <a:r>
              <a:rPr kumimoji="0" sz="1200" b="0" i="0" u="none" strike="noStrike" kern="0" cap="none" spc="29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reviewed</a:t>
            </a:r>
            <a:r>
              <a:rPr kumimoji="0" sz="1200" b="0" i="0" u="none" strike="noStrike" kern="0" cap="none" spc="29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ethically</a:t>
            </a:r>
            <a:r>
              <a:rPr kumimoji="0" sz="1200" b="0" i="0" u="none" strike="noStrike" kern="0" cap="none" spc="2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approved</a:t>
            </a:r>
            <a:r>
              <a:rPr kumimoji="0" sz="1200" b="0" i="0" u="none" strike="noStrike" kern="0" cap="none" spc="2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2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9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NHS</a:t>
            </a:r>
            <a:r>
              <a:rPr kumimoji="0" sz="1200" b="0" i="0" u="none" strike="noStrike" kern="0" cap="none" spc="29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Health</a:t>
            </a:r>
            <a:r>
              <a:rPr kumimoji="0" sz="1200" b="0" i="0" u="none" strike="noStrike" kern="0" cap="none" spc="29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29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Authority</a:t>
            </a:r>
            <a:r>
              <a:rPr kumimoji="0" sz="1200" b="0" i="0" u="none" strike="noStrike" kern="0" cap="none" spc="2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9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hold</a:t>
            </a:r>
            <a:r>
              <a:rPr kumimoji="0" sz="1200" b="0" i="0" u="none" strike="noStrike" kern="0" cap="none" spc="2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8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process </a:t>
            </a:r>
            <a:r>
              <a:rPr kumimoji="0" sz="1200" b="0" i="0" u="none" strike="noStrike" kern="0" cap="none" spc="0" normalizeH="0" baseline="0" noProof="0">
                <a:ln>
                  <a:noFill/>
                </a:ln>
                <a:solidFill>
                  <a:srgbClr val="073762"/>
                </a:solidFill>
                <a:effectLst/>
                <a:uLnTx/>
                <a:uFillTx/>
                <a:latin typeface="Arial"/>
                <a:cs typeface="Arial"/>
              </a:rPr>
              <a:t>anonymized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part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service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delivery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Committee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reference: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15/EM/0150).</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Ethical</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approval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for </a:t>
            </a: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study</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granted</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ADEPT</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committee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(ADEPT0120).</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study</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designed,</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implemented</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and </a:t>
            </a:r>
            <a:r>
              <a:rPr kumimoji="0" sz="1200" b="0" i="0" u="none" strike="noStrike" kern="0" cap="none" spc="0" normalizeH="0" baseline="0" noProof="0">
                <a:ln>
                  <a:noFill/>
                </a:ln>
                <a:solidFill>
                  <a:srgbClr val="073762"/>
                </a:solidFill>
                <a:effectLst/>
                <a:uLnTx/>
                <a:uFillTx/>
                <a:latin typeface="Arial"/>
                <a:cs typeface="Arial"/>
              </a:rPr>
              <a:t>registered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accordance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criteria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ENCePP</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(EUPAS32482).</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256793" rIns="0" bIns="0" rtlCol="0">
            <a:spAutoFit/>
          </a:bodyPr>
          <a:lstStyle/>
          <a:p>
            <a:pPr marL="182245">
              <a:lnSpc>
                <a:spcPct val="100000"/>
              </a:lnSpc>
              <a:spcBef>
                <a:spcPts val="95"/>
              </a:spcBef>
            </a:pPr>
            <a:r>
              <a:rPr spc="-10"/>
              <a:t>Acknowledgements</a:t>
            </a:r>
          </a:p>
        </p:txBody>
      </p:sp>
      <p:pic>
        <p:nvPicPr>
          <p:cNvPr id="4" name="object 4"/>
          <p:cNvPicPr/>
          <p:nvPr/>
        </p:nvPicPr>
        <p:blipFill>
          <a:blip r:embed="rId2" cstate="print"/>
          <a:stretch>
            <a:fillRect/>
          </a:stretch>
        </p:blipFill>
        <p:spPr>
          <a:xfrm>
            <a:off x="3362329" y="3632606"/>
            <a:ext cx="1725921" cy="368807"/>
          </a:xfrm>
          <a:prstGeom prst="rect">
            <a:avLst/>
          </a:prstGeom>
        </p:spPr>
      </p:pic>
      <p:pic>
        <p:nvPicPr>
          <p:cNvPr id="5" name="object 5"/>
          <p:cNvPicPr/>
          <p:nvPr/>
        </p:nvPicPr>
        <p:blipFill>
          <a:blip r:embed="rId3" cstate="print"/>
          <a:stretch>
            <a:fillRect/>
          </a:stretch>
        </p:blipFill>
        <p:spPr>
          <a:xfrm>
            <a:off x="5314188" y="3572255"/>
            <a:ext cx="403860" cy="411480"/>
          </a:xfrm>
          <a:prstGeom prst="rect">
            <a:avLst/>
          </a:prstGeom>
        </p:spPr>
      </p:pic>
      <p:sp>
        <p:nvSpPr>
          <p:cNvPr id="6" name="object 6"/>
          <p:cNvSpPr txBox="1"/>
          <p:nvPr/>
        </p:nvSpPr>
        <p:spPr>
          <a:xfrm>
            <a:off x="78739" y="4906674"/>
            <a:ext cx="8027670"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ADEPT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Anonymised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Ethics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Protocols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Transparency;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ENCePP</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European </a:t>
            </a:r>
            <a:r>
              <a:rPr kumimoji="0" sz="600" b="0" i="0" u="none" strike="noStrike" kern="0" cap="none" spc="0" normalizeH="0" baseline="0" noProof="0">
                <a:ln>
                  <a:noFill/>
                </a:ln>
                <a:solidFill>
                  <a:sysClr val="windowText" lastClr="000000"/>
                </a:solidFill>
                <a:effectLst/>
                <a:uLnTx/>
                <a:uFillTx/>
                <a:latin typeface="Arial"/>
                <a:cs typeface="Arial"/>
              </a:rPr>
              <a:t>Network</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Centres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Pharmacoepidemiology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Pharmacovigilance;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 =</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Registry;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NHS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National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Health</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Service</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Busby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J,</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a:t>
            </a:r>
            <a:r>
              <a:rPr kumimoji="0" sz="600" b="0" i="0" u="none" strike="noStrike" kern="0" cap="none" spc="0" normalizeH="0" baseline="0" noProof="0">
                <a:ln>
                  <a:noFill/>
                </a:ln>
                <a:solidFill>
                  <a:sysClr val="windowText" lastClr="000000"/>
                </a:solidFill>
                <a:effectLst/>
                <a:uLnTx/>
                <a:uFillTx/>
                <a:latin typeface="Arial"/>
                <a:cs typeface="Arial"/>
              </a:rPr>
              <a:t>2021;in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press.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7" name="Graphic 6" descr="Beginning with solid fill">
            <a:hlinkClick r:id="rId4" action="ppaction://hlinksldjump"/>
            <a:extLst>
              <a:ext uri="{FF2B5EF4-FFF2-40B4-BE49-F238E27FC236}">
                <a16:creationId xmlns:a16="http://schemas.microsoft.com/office/drawing/2014/main" id="{5EAFAFDA-8F7E-AF34-D340-B5CE6435B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779" y="2299157"/>
            <a:ext cx="8279130" cy="636905"/>
          </a:xfrm>
          <a:prstGeom prst="rect">
            <a:avLst/>
          </a:prstGeom>
        </p:spPr>
        <p:txBody>
          <a:bodyPr vert="horz" wrap="square" lIns="0" tIns="13335" rIns="0" bIns="0" rtlCol="0">
            <a:spAutoFit/>
          </a:bodyPr>
          <a:lstStyle/>
          <a:p>
            <a:pPr marL="0" marR="0" lvl="0" indent="0" algn="ctr"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Global</a:t>
            </a:r>
            <a:r>
              <a:rPr kumimoji="0" sz="2000" b="1" i="0" u="none" strike="noStrike" kern="0" cap="none" spc="-4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Variability</a:t>
            </a:r>
            <a:r>
              <a:rPr kumimoji="0" sz="2000" b="1" i="0" u="none" strike="noStrike" kern="0" cap="none" spc="-5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in</a:t>
            </a:r>
            <a:r>
              <a:rPr kumimoji="0" sz="2000" b="1" i="0" u="none" strike="noStrike" kern="0" cap="none" spc="-9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Administrative</a:t>
            </a:r>
            <a:r>
              <a:rPr kumimoji="0" sz="2000" b="1" i="0" u="none" strike="noStrike" kern="0" cap="none" spc="-114"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Approval</a:t>
            </a:r>
            <a:r>
              <a:rPr kumimoji="0" sz="2000" b="1" i="0" u="none" strike="noStrike" kern="0" cap="none" spc="-1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Prescription</a:t>
            </a:r>
            <a:r>
              <a:rPr kumimoji="0" sz="2000" b="1" i="0" u="none" strike="noStrike" kern="0" cap="none" spc="-5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Criteria</a:t>
            </a:r>
            <a:r>
              <a:rPr kumimoji="0" sz="2000" b="1" i="0" u="none" strike="noStrike" kern="0" cap="none" spc="-55" normalizeH="0" baseline="0" noProof="0">
                <a:ln>
                  <a:noFill/>
                </a:ln>
                <a:solidFill>
                  <a:srgbClr val="FFFFFF"/>
                </a:solidFill>
                <a:effectLst/>
                <a:uLnTx/>
                <a:uFillTx/>
                <a:latin typeface="Arial"/>
                <a:cs typeface="Arial"/>
              </a:rPr>
              <a:t> </a:t>
            </a:r>
            <a:r>
              <a:rPr kumimoji="0" sz="2000" b="1" i="0" u="none" strike="noStrike" kern="0" cap="none" spc="-25" normalizeH="0" baseline="0" noProof="0">
                <a:ln>
                  <a:noFill/>
                </a:ln>
                <a:solidFill>
                  <a:srgbClr val="FFFFFF"/>
                </a:solidFill>
                <a:effectLst/>
                <a:uLnTx/>
                <a:uFillTx/>
                <a:latin typeface="Arial"/>
                <a:cs typeface="Arial"/>
              </a:rPr>
              <a:t>for</a:t>
            </a:r>
            <a:endParaRPr kumimoji="0" sz="20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Biologic</a:t>
            </a:r>
            <a:r>
              <a:rPr kumimoji="0" sz="2000" b="1" i="0" u="none" strike="noStrike" kern="0" cap="none" spc="-4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Therapy</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in</a:t>
            </a:r>
            <a:r>
              <a:rPr kumimoji="0" sz="2000" b="1" i="0" u="none" strike="noStrike" kern="0" cap="none" spc="-3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Severe</a:t>
            </a:r>
            <a:r>
              <a:rPr kumimoji="0" sz="2000" b="1" i="0" u="none" strike="noStrike" kern="0" cap="none" spc="-9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Asthma</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228396" y="3415665"/>
            <a:ext cx="6845300" cy="126047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00000"/>
              </a:lnSpc>
              <a:spcBef>
                <a:spcPts val="100"/>
              </a:spcBef>
              <a:spcAft>
                <a:spcPts val="0"/>
              </a:spcAft>
              <a:buClrTx/>
              <a:buSzTx/>
              <a:buFontTx/>
              <a:buNone/>
              <a:tabLst/>
              <a:defRPr/>
            </a:pPr>
            <a:r>
              <a:rPr kumimoji="0" sz="900" b="1" i="0" u="none" strike="noStrike" kern="0" cap="none" spc="0" normalizeH="0" baseline="0" noProof="0">
                <a:ln>
                  <a:noFill/>
                </a:ln>
                <a:solidFill>
                  <a:srgbClr val="2F2F2F"/>
                </a:solidFill>
                <a:effectLst/>
                <a:uLnTx/>
                <a:uFillTx/>
                <a:latin typeface="Arial"/>
                <a:cs typeface="Arial"/>
              </a:rPr>
              <a:t>Celeste</a:t>
            </a:r>
            <a:r>
              <a:rPr kumimoji="0" sz="900" b="1" i="0" u="none" strike="noStrike" kern="0" cap="none" spc="1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Porsbjerg,</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Andrew</a:t>
            </a:r>
            <a:r>
              <a:rPr kumimoji="0" sz="900" b="1" i="0" u="none" strike="noStrike" kern="0" cap="none" spc="1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N.</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Menzies-</a:t>
            </a:r>
            <a:r>
              <a:rPr kumimoji="0" sz="900" b="1" i="0" u="none" strike="noStrike" kern="0" cap="none" spc="0" normalizeH="0" baseline="0" noProof="0">
                <a:ln>
                  <a:noFill/>
                </a:ln>
                <a:solidFill>
                  <a:srgbClr val="2F2F2F"/>
                </a:solidFill>
                <a:effectLst/>
                <a:uLnTx/>
                <a:uFillTx/>
                <a:latin typeface="Arial"/>
                <a:cs typeface="Arial"/>
              </a:rPr>
              <a:t>Gow,</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Trung</a:t>
            </a:r>
            <a:r>
              <a:rPr kumimoji="0" sz="900" b="1" i="0" u="none" strike="noStrike" kern="0" cap="none" spc="114"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N.</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Tran,</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Ruth</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Murray,</a:t>
            </a:r>
            <a:r>
              <a:rPr kumimoji="0" sz="900" b="1" i="0" u="none" strike="noStrike" kern="0" cap="none" spc="14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Bindhu</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Unni,</a:t>
            </a:r>
            <a:r>
              <a:rPr kumimoji="0" sz="900" b="1" i="0" u="none" strike="noStrike" kern="0" cap="none" spc="1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Shi</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Ling</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Audrey</a:t>
            </a:r>
            <a:r>
              <a:rPr kumimoji="0" sz="900" b="1" i="0" u="none" strike="noStrike" kern="0" cap="none" spc="1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Ang</a:t>
            </a:r>
            <a:r>
              <a:rPr kumimoji="0" sz="900" b="1" i="0" u="none" strike="noStrike" kern="0" cap="none" spc="130" normalizeH="0" baseline="0" noProof="0">
                <a:ln>
                  <a:noFill/>
                </a:ln>
                <a:solidFill>
                  <a:srgbClr val="2F2F2F"/>
                </a:solidFill>
                <a:effectLst/>
                <a:uLnTx/>
                <a:uFillTx/>
                <a:latin typeface="Arial"/>
                <a:cs typeface="Arial"/>
              </a:rPr>
              <a:t> </a:t>
            </a:r>
            <a:r>
              <a:rPr kumimoji="0" sz="900" b="1" i="0" u="none" strike="noStrike" kern="0" cap="none" spc="-20" normalizeH="0" baseline="0" noProof="0">
                <a:ln>
                  <a:noFill/>
                </a:ln>
                <a:solidFill>
                  <a:srgbClr val="2F2F2F"/>
                </a:solidFill>
                <a:effectLst/>
                <a:uLnTx/>
                <a:uFillTx/>
                <a:latin typeface="Arial"/>
                <a:cs typeface="Arial"/>
              </a:rPr>
              <a:t>BSc, </a:t>
            </a:r>
            <a:r>
              <a:rPr kumimoji="0" sz="900" b="1" i="0" u="none" strike="noStrike" kern="0" cap="none" spc="0" normalizeH="0" baseline="0" noProof="0">
                <a:ln>
                  <a:noFill/>
                </a:ln>
                <a:solidFill>
                  <a:srgbClr val="2F2F2F"/>
                </a:solidFill>
                <a:effectLst/>
                <a:uLnTx/>
                <a:uFillTx/>
                <a:latin typeface="Arial"/>
                <a:cs typeface="Arial"/>
              </a:rPr>
              <a:t>Marianna</a:t>
            </a:r>
            <a:r>
              <a:rPr kumimoji="0" sz="900" b="1" i="0" u="none" strike="noStrike" kern="0" cap="none" spc="2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Alacqua,</a:t>
            </a:r>
            <a:r>
              <a:rPr kumimoji="0" sz="900" b="1" i="0" u="none" strike="noStrike" kern="0" cap="none" spc="2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Mona</a:t>
            </a:r>
            <a:r>
              <a:rPr kumimoji="0" sz="900" b="1" i="0" u="none" strike="noStrike" kern="0" cap="none" spc="21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Al-</a:t>
            </a:r>
            <a:r>
              <a:rPr kumimoji="0" sz="900" b="1" i="0" u="none" strike="noStrike" kern="0" cap="none" spc="0" normalizeH="0" baseline="0" noProof="0">
                <a:ln>
                  <a:noFill/>
                </a:ln>
                <a:solidFill>
                  <a:srgbClr val="2F2F2F"/>
                </a:solidFill>
                <a:effectLst/>
                <a:uLnTx/>
                <a:uFillTx/>
                <a:latin typeface="Arial"/>
                <a:cs typeface="Arial"/>
              </a:rPr>
              <a:t>Ahmad,</a:t>
            </a:r>
            <a:r>
              <a:rPr kumimoji="0" sz="900" b="1" i="0" u="none" strike="noStrike" kern="0" cap="none" spc="2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Riyad</a:t>
            </a:r>
            <a:r>
              <a:rPr kumimoji="0" sz="900" b="1" i="0" u="none" strike="noStrike" kern="0" cap="none" spc="229"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Al-</a:t>
            </a:r>
            <a:r>
              <a:rPr kumimoji="0" sz="900" b="1" i="0" u="none" strike="noStrike" kern="0" cap="none" spc="0" normalizeH="0" baseline="0" noProof="0">
                <a:ln>
                  <a:noFill/>
                </a:ln>
                <a:solidFill>
                  <a:srgbClr val="2F2F2F"/>
                </a:solidFill>
                <a:effectLst/>
                <a:uLnTx/>
                <a:uFillTx/>
                <a:latin typeface="Arial"/>
                <a:cs typeface="Arial"/>
              </a:rPr>
              <a:t>Lehebi,</a:t>
            </a:r>
            <a:r>
              <a:rPr kumimoji="0" sz="900" b="1" i="0" u="none" strike="noStrike" kern="0" cap="none" spc="2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Alan</a:t>
            </a:r>
            <a:r>
              <a:rPr kumimoji="0" sz="900" b="1" i="0" u="none" strike="noStrike" kern="0" cap="none" spc="229"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Altraja,</a:t>
            </a:r>
            <a:r>
              <a:rPr kumimoji="0" sz="900" b="1" i="0" u="none" strike="noStrike" kern="0" cap="none" spc="2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Andrey</a:t>
            </a:r>
            <a:r>
              <a:rPr kumimoji="0" sz="900" b="1" i="0" u="none" strike="noStrike" kern="0" cap="none" spc="19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a:t>
            </a:r>
            <a:r>
              <a:rPr kumimoji="0" sz="900" b="1" i="0" u="none" strike="noStrike" kern="0" cap="none" spc="2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Belevskiy,</a:t>
            </a:r>
            <a:r>
              <a:rPr kumimoji="0" sz="900" b="1" i="0" u="none" strike="noStrike" kern="0" cap="none" spc="2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Unnur</a:t>
            </a:r>
            <a:r>
              <a:rPr kumimoji="0" sz="900" b="1" i="0" u="none" strike="noStrike" kern="0" cap="none" spc="2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a:t>
            </a:r>
            <a:r>
              <a:rPr kumimoji="0" sz="900" b="1" i="0" u="none" strike="noStrike" kern="0" cap="none" spc="2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Björnsdóttir,</a:t>
            </a:r>
            <a:r>
              <a:rPr kumimoji="0" sz="900" b="1" i="0" u="none" strike="noStrike" kern="0" cap="none" spc="215"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Arnaud </a:t>
            </a:r>
            <a:r>
              <a:rPr kumimoji="0" sz="900" b="1" i="0" u="none" strike="noStrike" kern="0" cap="none" spc="0" normalizeH="0" baseline="0" noProof="0">
                <a:ln>
                  <a:noFill/>
                </a:ln>
                <a:solidFill>
                  <a:srgbClr val="2F2F2F"/>
                </a:solidFill>
                <a:effectLst/>
                <a:uLnTx/>
                <a:uFillTx/>
                <a:latin typeface="Arial"/>
                <a:cs typeface="Arial"/>
              </a:rPr>
              <a:t>Bourdin, John</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Busby,</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G.</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Walter Canonica,</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George</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Christoff, Borja</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G.</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Cosio,</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Richard</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W. Costello,</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Mark</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FitzGerald, </a:t>
            </a:r>
            <a:r>
              <a:rPr kumimoji="0" sz="900" b="1" i="0" u="none" strike="noStrike" kern="0" cap="none" spc="-20" normalizeH="0" baseline="0" noProof="0">
                <a:ln>
                  <a:noFill/>
                </a:ln>
                <a:solidFill>
                  <a:srgbClr val="2F2F2F"/>
                </a:solidFill>
                <a:effectLst/>
                <a:uLnTx/>
                <a:uFillTx/>
                <a:latin typeface="Arial"/>
                <a:cs typeface="Arial"/>
              </a:rPr>
              <a:t>João </a:t>
            </a:r>
            <a:r>
              <a:rPr kumimoji="0" sz="900" b="1" i="0" u="none" strike="noStrike" kern="0" cap="none" spc="0" normalizeH="0" baseline="0" noProof="0">
                <a:ln>
                  <a:noFill/>
                </a:ln>
                <a:solidFill>
                  <a:srgbClr val="2F2F2F"/>
                </a:solidFill>
                <a:effectLst/>
                <a:uLnTx/>
                <a:uFillTx/>
                <a:latin typeface="Arial"/>
                <a:cs typeface="Arial"/>
              </a:rPr>
              <a:t>A</a:t>
            </a:r>
            <a:r>
              <a:rPr kumimoji="0" sz="900" b="1" i="0" u="none" strike="noStrike" kern="0" cap="none" spc="-2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Fonseca, Susanne</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Hansen,</a:t>
            </a:r>
            <a:r>
              <a:rPr kumimoji="0" sz="900" b="1" i="0" u="none" strike="noStrike" kern="0" cap="none" spc="-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Liam</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G. Heaney,</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Enrico</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Heffler,</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Mark</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Hew,</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Takashi Iwanaga, David</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 Jackson,</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Janwillem W.</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25" normalizeH="0" baseline="0" noProof="0">
                <a:ln>
                  <a:noFill/>
                </a:ln>
                <a:solidFill>
                  <a:srgbClr val="2F2F2F"/>
                </a:solidFill>
                <a:effectLst/>
                <a:uLnTx/>
                <a:uFillTx/>
                <a:latin typeface="Arial"/>
                <a:cs typeface="Arial"/>
              </a:rPr>
              <a:t>H. </a:t>
            </a:r>
            <a:r>
              <a:rPr kumimoji="0" sz="900" b="1" i="0" u="none" strike="noStrike" kern="0" cap="none" spc="0" normalizeH="0" baseline="0" noProof="0">
                <a:ln>
                  <a:noFill/>
                </a:ln>
                <a:solidFill>
                  <a:srgbClr val="2F2F2F"/>
                </a:solidFill>
                <a:effectLst/>
                <a:uLnTx/>
                <a:uFillTx/>
                <a:latin typeface="Arial"/>
                <a:cs typeface="Arial"/>
              </a:rPr>
              <a:t>Kocks,</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Maria</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Kallieri,</a:t>
            </a:r>
            <a:r>
              <a:rPr kumimoji="0" sz="900" b="1" i="0" u="none" strike="noStrike" kern="0" cap="none" spc="26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Hsin-</a:t>
            </a:r>
            <a:r>
              <a:rPr kumimoji="0" sz="900" b="1" i="0" u="none" strike="noStrike" kern="0" cap="none" spc="0" normalizeH="0" baseline="0" noProof="0">
                <a:ln>
                  <a:noFill/>
                </a:ln>
                <a:solidFill>
                  <a:srgbClr val="2F2F2F"/>
                </a:solidFill>
                <a:effectLst/>
                <a:uLnTx/>
                <a:uFillTx/>
                <a:latin typeface="Arial"/>
                <a:cs typeface="Arial"/>
              </a:rPr>
              <a:t>Kuo</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Bruce</a:t>
            </a:r>
            <a:r>
              <a:rPr kumimoji="0" sz="900" b="1" i="0" u="none" strike="noStrike" kern="0" cap="none" spc="2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Ko,</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Mariko</a:t>
            </a:r>
            <a:r>
              <a:rPr kumimoji="0" sz="900" b="1" i="0" u="none" strike="noStrike" kern="0" cap="none" spc="2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Siyue</a:t>
            </a:r>
            <a:r>
              <a:rPr kumimoji="0" sz="900" b="1" i="0" u="none" strike="noStrike" kern="0" cap="none" spc="2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Koh,</a:t>
            </a:r>
            <a:r>
              <a:rPr kumimoji="0" sz="900" b="1" i="0" u="none" strike="noStrike" kern="0" cap="none" spc="2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Désirée</a:t>
            </a:r>
            <a:r>
              <a:rPr kumimoji="0" sz="900" b="1" i="0" u="none" strike="noStrike" kern="0" cap="none" spc="254"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Larenas-</a:t>
            </a:r>
            <a:r>
              <a:rPr kumimoji="0" sz="900" b="1" i="0" u="none" strike="noStrike" kern="0" cap="none" spc="0" normalizeH="0" baseline="0" noProof="0">
                <a:ln>
                  <a:noFill/>
                </a:ln>
                <a:solidFill>
                  <a:srgbClr val="2F2F2F"/>
                </a:solidFill>
                <a:effectLst/>
                <a:uLnTx/>
                <a:uFillTx/>
                <a:latin typeface="Arial"/>
                <a:cs typeface="Arial"/>
              </a:rPr>
              <a:t>Linnemann,</a:t>
            </a:r>
            <a:r>
              <a:rPr kumimoji="0" sz="900" b="1" i="0" u="none" strike="noStrike" kern="0" cap="none" spc="254"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Lauri</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a:t>
            </a:r>
            <a:r>
              <a:rPr kumimoji="0" sz="900" b="1" i="0" u="none" strike="noStrike" kern="0" cap="none" spc="254"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Lehtimäki,</a:t>
            </a:r>
            <a:r>
              <a:rPr kumimoji="0" sz="900" b="1" i="0" u="none" strike="noStrike" kern="0" cap="none" spc="25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Stelios </a:t>
            </a:r>
            <a:r>
              <a:rPr kumimoji="0" sz="900" b="1" i="0" u="none" strike="noStrike" kern="0" cap="none" spc="0" normalizeH="0" baseline="0" noProof="0">
                <a:ln>
                  <a:noFill/>
                </a:ln>
                <a:solidFill>
                  <a:srgbClr val="2F2F2F"/>
                </a:solidFill>
                <a:effectLst/>
                <a:uLnTx/>
                <a:uFillTx/>
                <a:latin typeface="Arial"/>
                <a:cs typeface="Arial"/>
              </a:rPr>
              <a:t>Loukides, Njira</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Lugogo,</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Jorge</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Maspero, Andriana</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I.</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Papaioannou,</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Luis </a:t>
            </a:r>
            <a:r>
              <a:rPr kumimoji="0" sz="900" b="1" i="0" u="none" strike="noStrike" kern="0" cap="none" spc="-10" normalizeH="0" baseline="0" noProof="0">
                <a:ln>
                  <a:noFill/>
                </a:ln>
                <a:solidFill>
                  <a:srgbClr val="2F2F2F"/>
                </a:solidFill>
                <a:effectLst/>
                <a:uLnTx/>
                <a:uFillTx/>
                <a:latin typeface="Arial"/>
                <a:cs typeface="Arial"/>
              </a:rPr>
              <a:t>Perez-de-</a:t>
            </a:r>
            <a:r>
              <a:rPr kumimoji="0" sz="900" b="1" i="0" u="none" strike="noStrike" kern="0" cap="none" spc="0" normalizeH="0" baseline="0" noProof="0">
                <a:ln>
                  <a:noFill/>
                </a:ln>
                <a:solidFill>
                  <a:srgbClr val="2F2F2F"/>
                </a:solidFill>
                <a:effectLst/>
                <a:uLnTx/>
                <a:uFillTx/>
                <a:latin typeface="Arial"/>
                <a:cs typeface="Arial"/>
              </a:rPr>
              <a:t>Llano,</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Paulo</a:t>
            </a:r>
            <a:r>
              <a:rPr kumimoji="0" sz="900" b="1" i="0" u="none" strike="noStrike" kern="0" cap="none" spc="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Márcio</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Pitrez,</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Todor A.</a:t>
            </a:r>
            <a:r>
              <a:rPr kumimoji="0" sz="900" b="1" i="0" u="none" strike="noStrike" kern="0" cap="none" spc="5"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Popov, </a:t>
            </a:r>
            <a:r>
              <a:rPr kumimoji="0" sz="900" b="1" i="0" u="none" strike="noStrike" kern="0" cap="none" spc="0" normalizeH="0" baseline="0" noProof="0">
                <a:ln>
                  <a:noFill/>
                </a:ln>
                <a:solidFill>
                  <a:srgbClr val="2F2F2F"/>
                </a:solidFill>
                <a:effectLst/>
                <a:uLnTx/>
                <a:uFillTx/>
                <a:latin typeface="Arial"/>
                <a:cs typeface="Arial"/>
              </a:rPr>
              <a:t>Linda</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a:t>
            </a:r>
            <a:r>
              <a:rPr kumimoji="0" sz="900" b="1" i="0" u="none" strike="noStrike" kern="0" cap="none" spc="9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Rasmussen,</a:t>
            </a:r>
            <a:r>
              <a:rPr kumimoji="0" sz="900" b="1" i="0" u="none" strike="noStrike" kern="0" cap="none" spc="9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Chin</a:t>
            </a:r>
            <a:r>
              <a:rPr kumimoji="0" sz="900" b="1" i="0" u="none" strike="noStrike" kern="0" cap="none" spc="8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Kook</a:t>
            </a:r>
            <a:r>
              <a:rPr kumimoji="0" sz="900" b="1" i="0" u="none" strike="noStrike" kern="0" cap="none" spc="114"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Rhee,</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Mohsen</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Sadatsafavi,</a:t>
            </a:r>
            <a:r>
              <a:rPr kumimoji="0" sz="900" b="1" i="0" u="none" strike="noStrike" kern="0" cap="none" spc="1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Johannes</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Schmid,</a:t>
            </a:r>
            <a:r>
              <a:rPr kumimoji="0" sz="900" b="1" i="0" u="none" strike="noStrike" kern="0" cap="none" spc="11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Salman</a:t>
            </a:r>
            <a:r>
              <a:rPr kumimoji="0" sz="900" b="1" i="0" u="none" strike="noStrike" kern="0" cap="none" spc="10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Siddiqui,</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Camille</a:t>
            </a:r>
            <a:r>
              <a:rPr kumimoji="0" sz="900" b="1" i="0" u="none" strike="noStrike" kern="0" cap="none" spc="10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Taillé,</a:t>
            </a:r>
            <a:r>
              <a:rPr kumimoji="0" sz="900" b="1" i="0" u="none" strike="noStrike" kern="0" cap="none" spc="11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Christian </a:t>
            </a:r>
            <a:r>
              <a:rPr kumimoji="0" sz="900" b="1" i="0" u="none" strike="noStrike" kern="0" cap="none" spc="0" normalizeH="0" baseline="0" noProof="0">
                <a:ln>
                  <a:noFill/>
                </a:ln>
                <a:solidFill>
                  <a:srgbClr val="2F2F2F"/>
                </a:solidFill>
                <a:effectLst/>
                <a:uLnTx/>
                <a:uFillTx/>
                <a:latin typeface="Arial"/>
                <a:cs typeface="Arial"/>
              </a:rPr>
              <a:t>Taube,</a:t>
            </a:r>
            <a:r>
              <a:rPr kumimoji="0" sz="900" b="1" i="0" u="none" strike="noStrike" kern="0" cap="none" spc="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Carlos</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A.</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Torres-</a:t>
            </a:r>
            <a:r>
              <a:rPr kumimoji="0" sz="900" b="1" i="0" u="none" strike="noStrike" kern="0" cap="none" spc="0" normalizeH="0" baseline="0" noProof="0">
                <a:ln>
                  <a:noFill/>
                </a:ln>
                <a:solidFill>
                  <a:srgbClr val="2F2F2F"/>
                </a:solidFill>
                <a:effectLst/>
                <a:uLnTx/>
                <a:uFillTx/>
                <a:latin typeface="Arial"/>
                <a:cs typeface="Arial"/>
              </a:rPr>
              <a:t>Duque,</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Charlotte</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Ulrik,</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John</a:t>
            </a:r>
            <a:r>
              <a:rPr kumimoji="0" sz="900" b="1" i="0" u="none" strike="noStrike" kern="0" cap="none" spc="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W.</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Upham,</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Eileen</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Wang,</a:t>
            </a:r>
            <a:r>
              <a:rPr kumimoji="0" sz="900" b="1" i="0" u="none" strike="noStrike" kern="0" cap="none" spc="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Michael</a:t>
            </a:r>
            <a:r>
              <a:rPr kumimoji="0" sz="900" b="1" i="0" u="none" strike="noStrike" kern="0" cap="none" spc="6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E.</a:t>
            </a:r>
            <a:r>
              <a:rPr kumimoji="0" sz="900" b="1" i="0" u="none" strike="noStrike" kern="0" cap="none" spc="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Wechsler,</a:t>
            </a:r>
            <a:r>
              <a:rPr kumimoji="0" sz="900" b="1" i="0" u="none" strike="noStrike" kern="0" cap="none" spc="6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Lakmini</a:t>
            </a:r>
            <a:r>
              <a:rPr kumimoji="0" sz="900" b="1" i="0" u="none" strike="noStrike" kern="0" cap="none" spc="5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Bulathsinhala, </a:t>
            </a:r>
            <a:r>
              <a:rPr kumimoji="0" sz="900" b="1" i="0" u="none" strike="noStrike" kern="0" cap="none" spc="0" normalizeH="0" baseline="0" noProof="0">
                <a:ln>
                  <a:noFill/>
                </a:ln>
                <a:solidFill>
                  <a:srgbClr val="2F2F2F"/>
                </a:solidFill>
                <a:effectLst/>
                <a:uLnTx/>
                <a:uFillTx/>
                <a:latin typeface="Arial"/>
                <a:cs typeface="Arial"/>
              </a:rPr>
              <a:t>Victoria</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Carter,</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Isha</a:t>
            </a:r>
            <a:r>
              <a:rPr kumimoji="0" sz="900" b="1" i="0" u="none" strike="noStrike" kern="0" cap="none" spc="-2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Chaudhry, Neva</a:t>
            </a:r>
            <a:r>
              <a:rPr kumimoji="0" sz="900" b="1" i="0" u="none" strike="noStrike" kern="0" cap="none" spc="-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Eleangovan,</a:t>
            </a:r>
            <a:r>
              <a:rPr kumimoji="0" sz="900" b="1" i="0" u="none" strike="noStrike" kern="0" cap="none" spc="-4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Naeimeh</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Hosseini,</a:t>
            </a:r>
            <a:r>
              <a:rPr kumimoji="0" sz="900" b="1" i="0" u="none" strike="noStrike" kern="0" cap="none" spc="-35"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Mari-</a:t>
            </a:r>
            <a:r>
              <a:rPr kumimoji="0" sz="900" b="1" i="0" u="none" strike="noStrike" kern="0" cap="none" spc="0" normalizeH="0" baseline="0" noProof="0">
                <a:ln>
                  <a:noFill/>
                </a:ln>
                <a:solidFill>
                  <a:srgbClr val="2F2F2F"/>
                </a:solidFill>
                <a:effectLst/>
                <a:uLnTx/>
                <a:uFillTx/>
                <a:latin typeface="Arial"/>
                <a:cs typeface="Arial"/>
              </a:rPr>
              <a:t>Anne</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Rowlands,</a:t>
            </a:r>
            <a:r>
              <a:rPr kumimoji="0" sz="900" b="1" i="0" u="none" strike="noStrike" kern="0" cap="none" spc="-5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David</a:t>
            </a:r>
            <a:r>
              <a:rPr kumimoji="0" sz="900" b="1" i="0" u="none" strike="noStrike" kern="0" cap="none" spc="-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Price,</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Job</a:t>
            </a:r>
            <a:r>
              <a:rPr kumimoji="0" sz="900" b="1" i="0" u="none" strike="noStrike" kern="0" cap="none" spc="-30"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FM</a:t>
            </a:r>
            <a:r>
              <a:rPr kumimoji="0" sz="900" b="1" i="0" u="none" strike="noStrike" kern="0" cap="none" spc="-15" normalizeH="0" baseline="0" noProof="0">
                <a:ln>
                  <a:noFill/>
                </a:ln>
                <a:solidFill>
                  <a:srgbClr val="2F2F2F"/>
                </a:solidFill>
                <a:effectLst/>
                <a:uLnTx/>
                <a:uFillTx/>
                <a:latin typeface="Arial"/>
                <a:cs typeface="Arial"/>
              </a:rPr>
              <a:t> </a:t>
            </a:r>
            <a:r>
              <a:rPr kumimoji="0" sz="900" b="1" i="0" u="none" strike="noStrike" kern="0" cap="none" spc="0" normalizeH="0" baseline="0" noProof="0">
                <a:ln>
                  <a:noFill/>
                </a:ln>
                <a:solidFill>
                  <a:srgbClr val="2F2F2F"/>
                </a:solidFill>
                <a:effectLst/>
                <a:uLnTx/>
                <a:uFillTx/>
                <a:latin typeface="Arial"/>
                <a:cs typeface="Arial"/>
              </a:rPr>
              <a:t>van</a:t>
            </a:r>
            <a:r>
              <a:rPr kumimoji="0" sz="900" b="1" i="0" u="none" strike="noStrike" kern="0" cap="none" spc="-20" normalizeH="0" baseline="0" noProof="0">
                <a:ln>
                  <a:noFill/>
                </a:ln>
                <a:solidFill>
                  <a:srgbClr val="2F2F2F"/>
                </a:solidFill>
                <a:effectLst/>
                <a:uLnTx/>
                <a:uFillTx/>
                <a:latin typeface="Arial"/>
                <a:cs typeface="Arial"/>
              </a:rPr>
              <a:t> </a:t>
            </a:r>
            <a:r>
              <a:rPr kumimoji="0" sz="900" b="1" i="0" u="none" strike="noStrike" kern="0" cap="none" spc="-10" normalizeH="0" baseline="0" noProof="0">
                <a:ln>
                  <a:noFill/>
                </a:ln>
                <a:solidFill>
                  <a:srgbClr val="2F2F2F"/>
                </a:solidFill>
                <a:effectLst/>
                <a:uLnTx/>
                <a:uFillTx/>
                <a:latin typeface="Arial"/>
                <a:cs typeface="Arial"/>
              </a:rPr>
              <a:t>Boven</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3451894" y="1211833"/>
            <a:ext cx="1982661" cy="592518"/>
          </a:xfrm>
          <a:prstGeom prst="rect">
            <a:avLst/>
          </a:prstGeom>
        </p:spPr>
      </p:pic>
      <p:pic>
        <p:nvPicPr>
          <p:cNvPr id="5" name="Graphic 4" descr="Beginning with solid fill">
            <a:hlinkClick r:id="rId3" action="ppaction://hlinksldjump"/>
            <a:extLst>
              <a:ext uri="{FF2B5EF4-FFF2-40B4-BE49-F238E27FC236}">
                <a16:creationId xmlns:a16="http://schemas.microsoft.com/office/drawing/2014/main" id="{BAB61987-979F-7E8A-F701-ECD76FB937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280" y="123951"/>
            <a:ext cx="6979920" cy="380492"/>
          </a:xfrm>
          <a:prstGeom prst="rect">
            <a:avLst/>
          </a:prstGeom>
        </p:spPr>
        <p:txBody>
          <a:bodyPr vert="horz" wrap="square" lIns="0" tIns="12065" rIns="0" bIns="0" rtlCol="0">
            <a:spAutoFit/>
          </a:bodyPr>
          <a:lstStyle/>
          <a:p>
            <a:pPr marL="48260">
              <a:lnSpc>
                <a:spcPct val="100000"/>
              </a:lnSpc>
              <a:spcBef>
                <a:spcPts val="95"/>
              </a:spcBef>
            </a:pPr>
            <a:r>
              <a:t>Background</a:t>
            </a:r>
            <a:r>
              <a:rPr spc="-20"/>
              <a:t> </a:t>
            </a:r>
            <a:r>
              <a:t>and</a:t>
            </a:r>
            <a:r>
              <a:rPr spc="-20"/>
              <a:t> </a:t>
            </a:r>
            <a:r>
              <a:rPr spc="-10"/>
              <a:t>Objectives</a:t>
            </a:r>
          </a:p>
        </p:txBody>
      </p:sp>
      <p:sp>
        <p:nvSpPr>
          <p:cNvPr id="3" name="object 3"/>
          <p:cNvSpPr txBox="1"/>
          <p:nvPr/>
        </p:nvSpPr>
        <p:spPr>
          <a:xfrm>
            <a:off x="580745" y="1386966"/>
            <a:ext cx="3145790" cy="1513205"/>
          </a:xfrm>
          <a:prstGeom prst="rect">
            <a:avLst/>
          </a:prstGeom>
        </p:spPr>
        <p:txBody>
          <a:bodyPr vert="horz" wrap="square" lIns="0" tIns="13335" rIns="0" bIns="0" rtlCol="0">
            <a:spAutoFit/>
          </a:bodyPr>
          <a:lstStyle/>
          <a:p>
            <a:pPr marL="145415" marR="5080" lvl="0" indent="-133350" algn="just" defTabSz="914400" eaLnBrk="1" fontAlgn="auto" latinLnBrk="0" hangingPunct="1">
              <a:lnSpc>
                <a:spcPct val="100000"/>
              </a:lnSpc>
              <a:spcBef>
                <a:spcPts val="105"/>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Five</a:t>
            </a:r>
            <a:r>
              <a:rPr kumimoji="0" sz="1400" b="1" i="0" u="none" strike="noStrike" kern="0" cap="none" spc="2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biologics</a:t>
            </a:r>
            <a:r>
              <a:rPr kumimoji="0" sz="1400" b="1" i="0" u="none" strike="noStrike" kern="0" cap="none" spc="2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are</a:t>
            </a:r>
            <a:r>
              <a:rPr kumimoji="0" sz="1400" b="1" i="0" u="none" strike="noStrike" kern="0" cap="none" spc="2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licensed</a:t>
            </a:r>
            <a:r>
              <a:rPr kumimoji="0" sz="1400" b="1" i="0" u="none" strike="noStrike" kern="0" cap="none" spc="204"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18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the 	</a:t>
            </a:r>
            <a:r>
              <a:rPr kumimoji="0" sz="1400" b="1" i="0" u="none" strike="noStrike" kern="0" cap="none" spc="0" normalizeH="0" baseline="0" noProof="0">
                <a:ln>
                  <a:noFill/>
                </a:ln>
                <a:solidFill>
                  <a:srgbClr val="073762"/>
                </a:solidFill>
                <a:effectLst/>
                <a:uLnTx/>
                <a:uFillTx/>
                <a:latin typeface="Arial"/>
                <a:cs typeface="Arial"/>
              </a:rPr>
              <a:t>FDA</a:t>
            </a:r>
            <a:r>
              <a:rPr kumimoji="0" sz="1400" b="1" i="0" u="none" strike="noStrike" kern="0" cap="none" spc="30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9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EMA</a:t>
            </a:r>
            <a:r>
              <a:rPr kumimoji="0" sz="1400" b="1" i="0" u="none" strike="noStrike" kern="0" cap="none" spc="3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for</a:t>
            </a:r>
            <a:r>
              <a:rPr kumimoji="0" sz="1400" b="1" i="0" u="none" strike="noStrike" kern="0" cap="none" spc="3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37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 	treatment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algn="just"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IgE:</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Omalizumab</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2575" marR="0" lvl="1" indent="-135890" algn="just" defTabSz="914400" eaLnBrk="1" fontAlgn="auto" latinLnBrk="0" hangingPunct="1">
              <a:lnSpc>
                <a:spcPct val="100000"/>
              </a:lnSpc>
              <a:spcBef>
                <a:spcPts val="300"/>
              </a:spcBef>
              <a:spcAft>
                <a:spcPts val="0"/>
              </a:spcAft>
              <a:buClr>
                <a:srgbClr val="FF9900"/>
              </a:buClr>
              <a:buSzTx/>
              <a:buFontTx/>
              <a:buChar char="–"/>
              <a:tabLst>
                <a:tab pos="282575" algn="l"/>
              </a:tabLst>
              <a:defRPr/>
            </a:pP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IL5/5R:</a:t>
            </a:r>
            <a:r>
              <a:rPr kumimoji="0" sz="1200" b="0" i="0" u="none" strike="noStrike" kern="0" cap="none" spc="3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Mepolizumab,</a:t>
            </a:r>
            <a:r>
              <a:rPr kumimoji="0" sz="1200" b="0" i="0" u="none" strike="noStrike" kern="0" cap="none" spc="37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benralizumab</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0" indent="0" algn="just"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reslizumab</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algn="just" defTabSz="914400" eaLnBrk="1" fontAlgn="auto" latinLnBrk="0" hangingPunct="1">
              <a:lnSpc>
                <a:spcPct val="100000"/>
              </a:lnSpc>
              <a:spcBef>
                <a:spcPts val="295"/>
              </a:spcBef>
              <a:spcAft>
                <a:spcPts val="0"/>
              </a:spcAft>
              <a:buClr>
                <a:srgbClr val="FF9900"/>
              </a:buClr>
              <a:buSzTx/>
              <a:buFontTx/>
              <a:buChar char="–"/>
              <a:tabLst>
                <a:tab pos="281940" algn="l"/>
              </a:tabLst>
              <a:defRPr/>
            </a:pP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IL4Rα: </a:t>
            </a:r>
            <a:r>
              <a:rPr kumimoji="0" sz="1200" b="0" i="0" u="none" strike="noStrike" kern="0" cap="none" spc="-10" normalizeH="0" baseline="0" noProof="0">
                <a:ln>
                  <a:noFill/>
                </a:ln>
                <a:solidFill>
                  <a:srgbClr val="073762"/>
                </a:solidFill>
                <a:effectLst/>
                <a:uLnTx/>
                <a:uFillTx/>
                <a:latin typeface="Arial"/>
                <a:cs typeface="Arial"/>
              </a:rPr>
              <a:t>Dupilumab</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580745" y="3063621"/>
            <a:ext cx="3145790" cy="880110"/>
          </a:xfrm>
          <a:prstGeom prst="rect">
            <a:avLst/>
          </a:prstGeom>
        </p:spPr>
        <p:txBody>
          <a:bodyPr vert="horz" wrap="square" lIns="0" tIns="12700" rIns="0" bIns="0" rtlCol="0">
            <a:spAutoFit/>
          </a:bodyPr>
          <a:lstStyle/>
          <a:p>
            <a:pPr marL="145415" marR="5080" lvl="0" indent="-133350" algn="just" defTabSz="914400" eaLnBrk="1" fontAlgn="auto" latinLnBrk="0" hangingPunct="1">
              <a:lnSpc>
                <a:spcPct val="100000"/>
              </a:lnSpc>
              <a:spcBef>
                <a:spcPts val="1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Accessibility</a:t>
            </a:r>
            <a:r>
              <a:rPr kumimoji="0" sz="1400" b="0" i="0" u="none" strike="noStrike" kern="0" cap="none" spc="1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biologic</a:t>
            </a:r>
            <a:r>
              <a:rPr kumimoji="0" sz="1400" b="0" i="0" u="none" strike="noStrike" kern="0" cap="none" spc="1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therapy</a:t>
            </a:r>
            <a:r>
              <a:rPr kumimoji="0" sz="1400" b="0" i="0" u="none" strike="noStrike" kern="0" cap="none" spc="13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is 	</a:t>
            </a:r>
            <a:r>
              <a:rPr kumimoji="0" sz="1400" b="0" i="0" u="none" strike="noStrike" kern="0" cap="none" spc="0" normalizeH="0" baseline="0" noProof="0">
                <a:ln>
                  <a:noFill/>
                </a:ln>
                <a:solidFill>
                  <a:srgbClr val="073762"/>
                </a:solidFill>
                <a:effectLst/>
                <a:uLnTx/>
                <a:uFillTx/>
                <a:latin typeface="Arial"/>
                <a:cs typeface="Arial"/>
              </a:rPr>
              <a:t>restricted</a:t>
            </a:r>
            <a:r>
              <a:rPr kumimoji="0" sz="1400" b="0" i="0" u="none" strike="noStrike" kern="0" cap="none" spc="10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10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clinical,</a:t>
            </a:r>
            <a:r>
              <a:rPr kumimoji="0" sz="1400" b="0" i="0" u="none" strike="noStrike" kern="0" cap="none" spc="114"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administrative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1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reimbursement</a:t>
            </a:r>
            <a:r>
              <a:rPr kumimoji="0" sz="1400" b="0" i="0" u="none" strike="noStrike" kern="0" cap="none" spc="1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criteria</a:t>
            </a:r>
            <a:r>
              <a:rPr kumimoji="0" sz="1400" b="0" i="0" u="none" strike="noStrike" kern="0" cap="none" spc="1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1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differ 	</a:t>
            </a:r>
            <a:r>
              <a:rPr kumimoji="0" sz="1400" b="0" i="0" u="none" strike="noStrike" kern="0" cap="none" spc="0" normalizeH="0" baseline="0" noProof="0">
                <a:ln>
                  <a:noFill/>
                </a:ln>
                <a:solidFill>
                  <a:srgbClr val="073762"/>
                </a:solidFill>
                <a:effectLst/>
                <a:uLnTx/>
                <a:uFillTx/>
                <a:latin typeface="Arial"/>
                <a:cs typeface="Arial"/>
              </a:rPr>
              <a:t>across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countries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580745" y="4107891"/>
            <a:ext cx="3145790" cy="452755"/>
          </a:xfrm>
          <a:prstGeom prst="rect">
            <a:avLst/>
          </a:prstGeom>
        </p:spPr>
        <p:txBody>
          <a:bodyPr vert="horz" wrap="square" lIns="0" tIns="12700" rIns="0" bIns="0" rtlCol="0">
            <a:spAutoFit/>
          </a:bodyPr>
          <a:lstStyle/>
          <a:p>
            <a:pPr marL="145415" marR="5080" lvl="0" indent="-133350" defTabSz="914400" eaLnBrk="1" fontAlgn="auto" latinLnBrk="0" hangingPunct="1">
              <a:lnSpc>
                <a:spcPct val="100000"/>
              </a:lnSpc>
              <a:spcBef>
                <a:spcPts val="1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No</a:t>
            </a:r>
            <a:r>
              <a:rPr kumimoji="0" sz="1400" b="0" i="0" u="none" strike="noStrike" kern="0" cap="none" spc="28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previous</a:t>
            </a:r>
            <a:r>
              <a:rPr kumimoji="0" sz="1400" b="0" i="0" u="none" strike="noStrike" kern="0" cap="none" spc="2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studies</a:t>
            </a:r>
            <a:r>
              <a:rPr kumimoji="0" sz="1400" b="0" i="0" u="none" strike="noStrike" kern="0" cap="none" spc="2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27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compared 	</a:t>
            </a:r>
            <a:r>
              <a:rPr kumimoji="0" sz="1400" b="0" i="0" u="none" strike="noStrike" kern="0" cap="none" spc="0" normalizeH="0" baseline="0" noProof="0">
                <a:ln>
                  <a:noFill/>
                </a:ln>
                <a:solidFill>
                  <a:srgbClr val="073762"/>
                </a:solidFill>
                <a:effectLst/>
                <a:uLnTx/>
                <a:uFillTx/>
                <a:latin typeface="Arial"/>
                <a:cs typeface="Arial"/>
              </a:rPr>
              <a:t>biologic</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access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globally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78739" y="4911039"/>
            <a:ext cx="733361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EMA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a:t>
            </a:r>
            <a:r>
              <a:rPr kumimoji="0" sz="600" b="0" i="0" u="none" strike="noStrike" kern="0" cap="none" spc="0" normalizeH="0" baseline="0" noProof="0">
                <a:ln>
                  <a:noFill/>
                </a:ln>
                <a:solidFill>
                  <a:sysClr val="windowText" lastClr="000000"/>
                </a:solidFill>
                <a:effectLst/>
                <a:uLnTx/>
                <a:uFillTx/>
                <a:latin typeface="Arial"/>
                <a:cs typeface="Arial"/>
              </a:rPr>
              <a:t> Agency;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FDA =</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Food and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Drug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Administration;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IL4Rα</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4</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0" normalizeH="0" baseline="0" noProof="0">
                <a:ln>
                  <a:noFill/>
                </a:ln>
                <a:solidFill>
                  <a:sysClr val="windowText" lastClr="000000"/>
                </a:solidFill>
                <a:effectLst/>
                <a:uLnTx/>
                <a:uFillTx/>
                <a:latin typeface="Arial"/>
                <a:cs typeface="Arial"/>
              </a:rPr>
              <a:t> alpha;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IL5/5R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 receptor; ISAR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1043939" y="885444"/>
            <a:ext cx="2308860" cy="297180"/>
          </a:xfrm>
          <a:custGeom>
            <a:avLst/>
            <a:gdLst/>
            <a:ahLst/>
            <a:cxnLst/>
            <a:rect l="l" t="t" r="r" b="b"/>
            <a:pathLst>
              <a:path w="2308860" h="297180">
                <a:moveTo>
                  <a:pt x="2259330"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2259330" y="297179"/>
                </a:lnTo>
                <a:lnTo>
                  <a:pt x="2278588" y="293280"/>
                </a:lnTo>
                <a:lnTo>
                  <a:pt x="2294334" y="282654"/>
                </a:lnTo>
                <a:lnTo>
                  <a:pt x="2304960" y="266908"/>
                </a:lnTo>
                <a:lnTo>
                  <a:pt x="2308860" y="247650"/>
                </a:lnTo>
                <a:lnTo>
                  <a:pt x="2308860" y="49529"/>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1778254" y="926084"/>
            <a:ext cx="84201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Background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5791200" y="885444"/>
            <a:ext cx="2308860" cy="297180"/>
          </a:xfrm>
          <a:custGeom>
            <a:avLst/>
            <a:gdLst/>
            <a:ahLst/>
            <a:cxnLst/>
            <a:rect l="l" t="t" r="r" b="b"/>
            <a:pathLst>
              <a:path w="2308859" h="297180">
                <a:moveTo>
                  <a:pt x="2259329" y="0"/>
                </a:moveTo>
                <a:lnTo>
                  <a:pt x="49529" y="0"/>
                </a:lnTo>
                <a:lnTo>
                  <a:pt x="30271" y="3899"/>
                </a:lnTo>
                <a:lnTo>
                  <a:pt x="14525" y="14525"/>
                </a:lnTo>
                <a:lnTo>
                  <a:pt x="3899" y="30271"/>
                </a:lnTo>
                <a:lnTo>
                  <a:pt x="0" y="49529"/>
                </a:lnTo>
                <a:lnTo>
                  <a:pt x="0" y="247650"/>
                </a:lnTo>
                <a:lnTo>
                  <a:pt x="3899" y="266908"/>
                </a:lnTo>
                <a:lnTo>
                  <a:pt x="14525" y="282654"/>
                </a:lnTo>
                <a:lnTo>
                  <a:pt x="30271" y="293280"/>
                </a:lnTo>
                <a:lnTo>
                  <a:pt x="49529" y="297179"/>
                </a:lnTo>
                <a:lnTo>
                  <a:pt x="2259329" y="297179"/>
                </a:lnTo>
                <a:lnTo>
                  <a:pt x="2278588" y="293280"/>
                </a:lnTo>
                <a:lnTo>
                  <a:pt x="2294334" y="282654"/>
                </a:lnTo>
                <a:lnTo>
                  <a:pt x="2304960" y="266908"/>
                </a:lnTo>
                <a:lnTo>
                  <a:pt x="2308859" y="247650"/>
                </a:lnTo>
                <a:lnTo>
                  <a:pt x="2308859" y="49529"/>
                </a:lnTo>
                <a:lnTo>
                  <a:pt x="2304960" y="30271"/>
                </a:lnTo>
                <a:lnTo>
                  <a:pt x="2294334" y="14525"/>
                </a:lnTo>
                <a:lnTo>
                  <a:pt x="2278588" y="3899"/>
                </a:lnTo>
                <a:lnTo>
                  <a:pt x="225932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6577965" y="926084"/>
            <a:ext cx="7372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Objectives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5261864" y="1624711"/>
            <a:ext cx="3283585" cy="453390"/>
          </a:xfrm>
          <a:prstGeom prst="rect">
            <a:avLst/>
          </a:prstGeom>
        </p:spPr>
        <p:txBody>
          <a:bodyPr vert="horz" wrap="square" lIns="0" tIns="13335" rIns="0" bIns="0" rtlCol="0">
            <a:spAutoFit/>
          </a:bodyPr>
          <a:lstStyle/>
          <a:p>
            <a:pPr marL="241300" marR="5080" lvl="0" indent="-228600" defTabSz="914400" eaLnBrk="1" fontAlgn="auto" latinLnBrk="0" hangingPunct="1">
              <a:lnSpc>
                <a:spcPct val="100000"/>
              </a:lnSpc>
              <a:spcBef>
                <a:spcPts val="105"/>
              </a:spcBef>
              <a:spcAft>
                <a:spcPts val="0"/>
              </a:spcAft>
              <a:buClrTx/>
              <a:buSzTx/>
              <a:buFontTx/>
              <a:buNone/>
              <a:tabLst>
                <a:tab pos="1080770" algn="l"/>
                <a:tab pos="1910080" algn="l"/>
                <a:tab pos="2719070" algn="l"/>
              </a:tabLst>
              <a:defRPr/>
            </a:pPr>
            <a:r>
              <a:rPr kumimoji="0" sz="1400" b="0" i="0" u="none" strike="noStrike" kern="0" cap="none" spc="0" normalizeH="0" baseline="0" noProof="0">
                <a:ln>
                  <a:noFill/>
                </a:ln>
                <a:solidFill>
                  <a:srgbClr val="FF9900"/>
                </a:solidFill>
                <a:effectLst/>
                <a:uLnTx/>
                <a:uFillTx/>
                <a:latin typeface="Arial"/>
                <a:cs typeface="Arial"/>
              </a:rPr>
              <a:t>1.</a:t>
            </a:r>
            <a:r>
              <a:rPr kumimoji="0" sz="1400" b="0" i="0" u="none" strike="noStrike" kern="0" cap="none" spc="229" normalizeH="0" baseline="0" noProof="0">
                <a:ln>
                  <a:noFill/>
                </a:ln>
                <a:solidFill>
                  <a:srgbClr val="FF9900"/>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Analyze</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national</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biologic</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access </a:t>
            </a:r>
            <a:r>
              <a:rPr kumimoji="0" sz="1400" b="0" i="0" u="none" strike="noStrike" kern="0" cap="none" spc="0" normalizeH="0" baseline="0" noProof="0">
                <a:ln>
                  <a:noFill/>
                </a:ln>
                <a:solidFill>
                  <a:srgbClr val="073762"/>
                </a:solidFill>
                <a:effectLst/>
                <a:uLnTx/>
                <a:uFillTx/>
                <a:latin typeface="Arial"/>
                <a:cs typeface="Arial"/>
              </a:rPr>
              <a:t>criteria</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collaborating</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countries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5261864" y="2242185"/>
            <a:ext cx="3284220" cy="452755"/>
          </a:xfrm>
          <a:prstGeom prst="rect">
            <a:avLst/>
          </a:prstGeom>
        </p:spPr>
        <p:txBody>
          <a:bodyPr vert="horz" wrap="square" lIns="0" tIns="12700" rIns="0" bIns="0" rtlCol="0">
            <a:spAutoFit/>
          </a:bodyPr>
          <a:lstStyle/>
          <a:p>
            <a:pPr marL="241300" marR="5080" lvl="0" indent="-22860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2.</a:t>
            </a:r>
            <a:r>
              <a:rPr kumimoji="0" sz="1400" b="0" i="0" u="none" strike="noStrike" kern="0" cap="none" spc="21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Study</a:t>
            </a:r>
            <a:r>
              <a:rPr kumimoji="0" sz="1400" b="0" i="0" u="none" strike="noStrike" kern="0" cap="none" spc="4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global</a:t>
            </a:r>
            <a:r>
              <a:rPr kumimoji="0" sz="1400" b="0" i="0" u="none" strike="noStrike" kern="0" cap="none" spc="4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differences</a:t>
            </a:r>
            <a:r>
              <a:rPr kumimoji="0" sz="1400" b="0" i="0" u="none" strike="noStrike" kern="0" cap="none" spc="4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4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ease-</a:t>
            </a:r>
            <a:r>
              <a:rPr kumimoji="0" sz="1400" b="0" i="0" u="none" strike="noStrike" kern="0" cap="none" spc="-25" normalizeH="0" baseline="0" noProof="0">
                <a:ln>
                  <a:noFill/>
                </a:ln>
                <a:solidFill>
                  <a:srgbClr val="073762"/>
                </a:solidFill>
                <a:effectLst/>
                <a:uLnTx/>
                <a:uFillTx/>
                <a:latin typeface="Arial"/>
                <a:cs typeface="Arial"/>
              </a:rPr>
              <a:t>of- </a:t>
            </a:r>
            <a:r>
              <a:rPr kumimoji="0" sz="1400" b="0" i="0" u="none" strike="noStrike" kern="0" cap="none" spc="0" normalizeH="0" baseline="0" noProof="0">
                <a:ln>
                  <a:noFill/>
                </a:ln>
                <a:solidFill>
                  <a:srgbClr val="073762"/>
                </a:solidFill>
                <a:effectLst/>
                <a:uLnTx/>
                <a:uFillTx/>
                <a:latin typeface="Arial"/>
                <a:cs typeface="Arial"/>
              </a:rPr>
              <a:t>access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biologics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5261864" y="2859100"/>
            <a:ext cx="3283585" cy="667385"/>
          </a:xfrm>
          <a:prstGeom prst="rect">
            <a:avLst/>
          </a:prstGeom>
        </p:spPr>
        <p:txBody>
          <a:bodyPr vert="horz" wrap="square" lIns="0" tIns="13335" rIns="0" bIns="0" rtlCol="0">
            <a:spAutoFit/>
          </a:bodyPr>
          <a:lstStyle/>
          <a:p>
            <a:pPr marL="241300" marR="5080" lvl="0" indent="-228600" algn="just"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3.</a:t>
            </a:r>
            <a:r>
              <a:rPr kumimoji="0" sz="1400" b="0" i="0" u="none" strike="noStrike" kern="0" cap="none" spc="215"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Compare</a:t>
            </a:r>
            <a:r>
              <a:rPr kumimoji="0" sz="1400" b="0" i="0" u="none" strike="noStrike" kern="0" cap="none" spc="2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national</a:t>
            </a:r>
            <a:r>
              <a:rPr kumimoji="0" sz="1400" b="0" i="0" u="none" strike="noStrike" kern="0" cap="none" spc="2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biologic</a:t>
            </a:r>
            <a:r>
              <a:rPr kumimoji="0" sz="1400" b="0" i="0" u="none" strike="noStrike" kern="0" cap="none" spc="27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access </a:t>
            </a:r>
            <a:r>
              <a:rPr kumimoji="0" sz="1400" b="0" i="0" u="none" strike="noStrike" kern="0" cap="none" spc="0" normalizeH="0" baseline="0" noProof="0">
                <a:ln>
                  <a:noFill/>
                </a:ln>
                <a:solidFill>
                  <a:srgbClr val="073762"/>
                </a:solidFill>
                <a:effectLst/>
                <a:uLnTx/>
                <a:uFillTx/>
                <a:latin typeface="Arial"/>
                <a:cs typeface="Arial"/>
              </a:rPr>
              <a:t>criteria in</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collaborating</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countries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established</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regulatory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4008120" y="2529839"/>
            <a:ext cx="881380" cy="239395"/>
          </a:xfrm>
          <a:custGeom>
            <a:avLst/>
            <a:gdLst/>
            <a:ahLst/>
            <a:cxnLst/>
            <a:rect l="l" t="t" r="r" b="b"/>
            <a:pathLst>
              <a:path w="881379" h="239394">
                <a:moveTo>
                  <a:pt x="761238" y="0"/>
                </a:moveTo>
                <a:lnTo>
                  <a:pt x="761238" y="59817"/>
                </a:lnTo>
                <a:lnTo>
                  <a:pt x="0" y="59817"/>
                </a:lnTo>
                <a:lnTo>
                  <a:pt x="0" y="179451"/>
                </a:lnTo>
                <a:lnTo>
                  <a:pt x="761238" y="179451"/>
                </a:lnTo>
                <a:lnTo>
                  <a:pt x="761238" y="239268"/>
                </a:lnTo>
                <a:lnTo>
                  <a:pt x="880871" y="119634"/>
                </a:lnTo>
                <a:lnTo>
                  <a:pt x="76123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78739" y="5009697"/>
            <a:ext cx="314833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Immunol</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6" name="Graphic 15" descr="Beginning with solid fill">
            <a:hlinkClick r:id="rId2" action="ppaction://hlinksldjump"/>
            <a:extLst>
              <a:ext uri="{FF2B5EF4-FFF2-40B4-BE49-F238E27FC236}">
                <a16:creationId xmlns:a16="http://schemas.microsoft.com/office/drawing/2014/main" id="{97004CE0-429C-9622-4B46-3B36F7DE3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0299" y="132353"/>
            <a:ext cx="6979920" cy="380492"/>
          </a:xfrm>
          <a:prstGeom prst="rect">
            <a:avLst/>
          </a:prstGeom>
        </p:spPr>
        <p:txBody>
          <a:bodyPr vert="horz" wrap="square" lIns="0" tIns="12065" rIns="0" bIns="0" rtlCol="0">
            <a:spAutoFit/>
          </a:bodyPr>
          <a:lstStyle/>
          <a:p>
            <a:pPr marL="12700">
              <a:lnSpc>
                <a:spcPct val="100000"/>
              </a:lnSpc>
              <a:spcBef>
                <a:spcPts val="95"/>
              </a:spcBef>
            </a:pPr>
            <a:r>
              <a:t>Study</a:t>
            </a:r>
            <a:r>
              <a:rPr spc="-30"/>
              <a:t> </a:t>
            </a:r>
            <a:r>
              <a:t>design</a:t>
            </a:r>
            <a:r>
              <a:rPr spc="-20"/>
              <a:t> </a:t>
            </a:r>
            <a:r>
              <a:t>–</a:t>
            </a:r>
            <a:r>
              <a:rPr spc="-45"/>
              <a:t> </a:t>
            </a:r>
            <a:r>
              <a:t>Data</a:t>
            </a:r>
            <a:r>
              <a:rPr spc="-30"/>
              <a:t> </a:t>
            </a:r>
            <a:r>
              <a:rPr spc="-10"/>
              <a:t>collection</a:t>
            </a:r>
          </a:p>
        </p:txBody>
      </p:sp>
      <p:sp>
        <p:nvSpPr>
          <p:cNvPr id="3" name="object 3"/>
          <p:cNvSpPr txBox="1"/>
          <p:nvPr/>
        </p:nvSpPr>
        <p:spPr>
          <a:xfrm>
            <a:off x="42468" y="4819903"/>
            <a:ext cx="3841115" cy="208279"/>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*Responses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received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from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all </a:t>
            </a:r>
            <a:r>
              <a:rPr kumimoji="0" sz="600" b="0" i="0" u="none" strike="noStrike" kern="0" cap="none" spc="-10" normalizeH="0" baseline="0" noProof="0">
                <a:ln>
                  <a:noFill/>
                </a:ln>
                <a:solidFill>
                  <a:sysClr val="windowText" lastClr="000000"/>
                </a:solidFill>
                <a:effectLst/>
                <a:uLnTx/>
                <a:uFillTx/>
                <a:latin typeface="Arial"/>
                <a:cs typeface="Arial"/>
              </a:rPr>
              <a:t>countries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except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India,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which</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was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eventually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removed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from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10" normalizeH="0" baseline="0" noProof="0">
                <a:ln>
                  <a:noFill/>
                </a:ln>
                <a:solidFill>
                  <a:sysClr val="windowText" lastClr="000000"/>
                </a:solidFill>
                <a:effectLst/>
                <a:uLnTx/>
                <a:uFillTx/>
                <a:latin typeface="Arial"/>
                <a:cs typeface="Arial"/>
              </a:rPr>
              <a:t> analysis.</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 Severe</a:t>
            </a:r>
            <a:r>
              <a:rPr kumimoji="0" sz="600" b="0" i="0" u="none" strike="noStrike" kern="0" cap="none" spc="0" normalizeH="0" baseline="0" noProof="0">
                <a:ln>
                  <a:noFill/>
                </a:ln>
                <a:solidFill>
                  <a:sysClr val="windowText" lastClr="000000"/>
                </a:solidFill>
                <a:effectLst/>
                <a:uLnTx/>
                <a:uFillTx/>
                <a:latin typeface="Arial"/>
                <a:cs typeface="Arial"/>
              </a:rPr>
              <a:t> Asthma</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Steering </a:t>
            </a:r>
            <a:r>
              <a:rPr kumimoji="0" sz="600" b="0" i="0" u="none" strike="noStrike" kern="0" cap="none" spc="-10" normalizeH="0" baseline="0" noProof="0">
                <a:ln>
                  <a:noFill/>
                </a:ln>
                <a:solidFill>
                  <a:sysClr val="windowText" lastClr="000000"/>
                </a:solidFill>
                <a:effectLst/>
                <a:uLnTx/>
                <a:uFillTx/>
                <a:latin typeface="Arial"/>
                <a:cs typeface="Arial"/>
              </a:rPr>
              <a:t>Committee</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p:nvPr/>
        </p:nvSpPr>
        <p:spPr>
          <a:xfrm>
            <a:off x="851916" y="1220724"/>
            <a:ext cx="3519170" cy="512445"/>
          </a:xfrm>
          <a:custGeom>
            <a:avLst/>
            <a:gdLst/>
            <a:ahLst/>
            <a:cxnLst/>
            <a:rect l="l" t="t" r="r" b="b"/>
            <a:pathLst>
              <a:path w="3519170" h="512444">
                <a:moveTo>
                  <a:pt x="3433572" y="0"/>
                </a:moveTo>
                <a:lnTo>
                  <a:pt x="85343" y="0"/>
                </a:lnTo>
                <a:lnTo>
                  <a:pt x="52126" y="6709"/>
                </a:lnTo>
                <a:lnTo>
                  <a:pt x="24998" y="25003"/>
                </a:lnTo>
                <a:lnTo>
                  <a:pt x="6707" y="52131"/>
                </a:lnTo>
                <a:lnTo>
                  <a:pt x="0" y="85343"/>
                </a:lnTo>
                <a:lnTo>
                  <a:pt x="0" y="426720"/>
                </a:lnTo>
                <a:lnTo>
                  <a:pt x="6707" y="459932"/>
                </a:lnTo>
                <a:lnTo>
                  <a:pt x="24998" y="487060"/>
                </a:lnTo>
                <a:lnTo>
                  <a:pt x="52126" y="505354"/>
                </a:lnTo>
                <a:lnTo>
                  <a:pt x="85343" y="512063"/>
                </a:lnTo>
                <a:lnTo>
                  <a:pt x="3433572" y="512063"/>
                </a:lnTo>
                <a:lnTo>
                  <a:pt x="3466784" y="505354"/>
                </a:lnTo>
                <a:lnTo>
                  <a:pt x="3493912" y="487060"/>
                </a:lnTo>
                <a:lnTo>
                  <a:pt x="3512206" y="459932"/>
                </a:lnTo>
                <a:lnTo>
                  <a:pt x="3518916" y="426720"/>
                </a:lnTo>
                <a:lnTo>
                  <a:pt x="3518916" y="85343"/>
                </a:lnTo>
                <a:lnTo>
                  <a:pt x="3512206" y="52131"/>
                </a:lnTo>
                <a:lnTo>
                  <a:pt x="3493912" y="25003"/>
                </a:lnTo>
                <a:lnTo>
                  <a:pt x="3466784" y="6709"/>
                </a:lnTo>
                <a:lnTo>
                  <a:pt x="343357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1006246" y="1292732"/>
            <a:ext cx="3208655" cy="361315"/>
          </a:xfrm>
          <a:prstGeom prst="rect">
            <a:avLst/>
          </a:prstGeom>
        </p:spPr>
        <p:txBody>
          <a:bodyPr vert="horz" wrap="square" lIns="0" tIns="13335" rIns="0" bIns="0" rtlCol="0">
            <a:spAutoFit/>
          </a:bodyPr>
          <a:lstStyle/>
          <a:p>
            <a:pPr marL="12700" marR="5080" lvl="0" indent="118745"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a:ln>
                  <a:noFill/>
                </a:ln>
                <a:solidFill>
                  <a:srgbClr val="FF9900"/>
                </a:solidFill>
                <a:effectLst/>
                <a:uLnTx/>
                <a:uFillTx/>
                <a:latin typeface="Arial"/>
                <a:cs typeface="Arial"/>
              </a:rPr>
              <a:t>Biologic</a:t>
            </a:r>
            <a:r>
              <a:rPr kumimoji="0" sz="1100" b="0" i="0" u="none" strike="noStrike" kern="0" cap="none" spc="-3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prescription</a:t>
            </a:r>
            <a:r>
              <a:rPr kumimoji="0" sz="1100" b="0" i="0" u="none" strike="noStrike" kern="0" cap="none" spc="-6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criteria</a:t>
            </a:r>
            <a:r>
              <a:rPr kumimoji="0" sz="1100" b="0" i="0" u="none" strike="noStrike" kern="0" cap="none" spc="-5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were</a:t>
            </a:r>
            <a:r>
              <a:rPr kumimoji="0" sz="1100" b="0" i="0" u="none" strike="noStrike" kern="0" cap="none" spc="-4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obtained</a:t>
            </a:r>
            <a:r>
              <a:rPr kumimoji="0" sz="1100" b="0" i="0" u="none" strike="noStrike" kern="0" cap="none" spc="-50" normalizeH="0" baseline="0" noProof="0">
                <a:ln>
                  <a:noFill/>
                </a:ln>
                <a:solidFill>
                  <a:srgbClr val="FFFFFF"/>
                </a:solidFill>
                <a:effectLst/>
                <a:uLnTx/>
                <a:uFillTx/>
                <a:latin typeface="Arial"/>
                <a:cs typeface="Arial"/>
              </a:rPr>
              <a:t> </a:t>
            </a:r>
            <a:r>
              <a:rPr kumimoji="0" sz="1100" b="0" i="0" u="none" strike="noStrike" kern="0" cap="none" spc="-20" normalizeH="0" baseline="0" noProof="0">
                <a:ln>
                  <a:noFill/>
                </a:ln>
                <a:solidFill>
                  <a:srgbClr val="FFFFFF"/>
                </a:solidFill>
                <a:effectLst/>
                <a:uLnTx/>
                <a:uFillTx/>
                <a:latin typeface="Arial"/>
                <a:cs typeface="Arial"/>
              </a:rPr>
              <a:t>from </a:t>
            </a:r>
            <a:r>
              <a:rPr kumimoji="0" sz="1100" b="0" i="0" u="none" strike="noStrike" kern="0" cap="none" spc="0" normalizeH="0" baseline="0" noProof="0">
                <a:ln>
                  <a:noFill/>
                </a:ln>
                <a:solidFill>
                  <a:srgbClr val="FFFFFF"/>
                </a:solidFill>
                <a:effectLst/>
                <a:uLnTx/>
                <a:uFillTx/>
                <a:latin typeface="Arial"/>
                <a:cs typeface="Arial"/>
              </a:rPr>
              <a:t>publicly</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available</a:t>
            </a:r>
            <a:r>
              <a:rPr kumimoji="0" sz="1100" b="0" i="0" u="none" strike="noStrike" kern="0" cap="none" spc="-1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drug</a:t>
            </a:r>
            <a:r>
              <a:rPr kumimoji="0" sz="1100" b="0" i="0" u="none" strike="noStrike" kern="0" cap="none" spc="-6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regulation</a:t>
            </a:r>
            <a:r>
              <a:rPr kumimoji="0" sz="1100" b="0" i="0" u="none" strike="noStrike" kern="0" cap="none" spc="-6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authority</a:t>
            </a:r>
            <a:r>
              <a:rPr kumimoji="0" sz="1100" b="0" i="0" u="none" strike="noStrike" kern="0" cap="none" spc="-70"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websites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p:nvPr/>
        </p:nvSpPr>
        <p:spPr>
          <a:xfrm>
            <a:off x="2546604" y="1867661"/>
            <a:ext cx="114300" cy="324485"/>
          </a:xfrm>
          <a:custGeom>
            <a:avLst/>
            <a:gdLst/>
            <a:ahLst/>
            <a:cxnLst/>
            <a:rect l="l" t="t" r="r" b="b"/>
            <a:pathLst>
              <a:path w="114300" h="324485">
                <a:moveTo>
                  <a:pt x="38100" y="209676"/>
                </a:moveTo>
                <a:lnTo>
                  <a:pt x="0" y="209676"/>
                </a:lnTo>
                <a:lnTo>
                  <a:pt x="57150" y="323976"/>
                </a:lnTo>
                <a:lnTo>
                  <a:pt x="104775" y="228726"/>
                </a:lnTo>
                <a:lnTo>
                  <a:pt x="38100" y="228726"/>
                </a:lnTo>
                <a:lnTo>
                  <a:pt x="38100" y="209676"/>
                </a:lnTo>
                <a:close/>
              </a:path>
              <a:path w="114300" h="324485">
                <a:moveTo>
                  <a:pt x="76200" y="0"/>
                </a:moveTo>
                <a:lnTo>
                  <a:pt x="38100" y="0"/>
                </a:lnTo>
                <a:lnTo>
                  <a:pt x="38100" y="228726"/>
                </a:lnTo>
                <a:lnTo>
                  <a:pt x="76200" y="228726"/>
                </a:lnTo>
                <a:lnTo>
                  <a:pt x="76200" y="0"/>
                </a:lnTo>
                <a:close/>
              </a:path>
              <a:path w="114300" h="324485">
                <a:moveTo>
                  <a:pt x="114300" y="209676"/>
                </a:moveTo>
                <a:lnTo>
                  <a:pt x="76200" y="209676"/>
                </a:lnTo>
                <a:lnTo>
                  <a:pt x="76200" y="228726"/>
                </a:lnTo>
                <a:lnTo>
                  <a:pt x="104775" y="228726"/>
                </a:lnTo>
                <a:lnTo>
                  <a:pt x="114300" y="209676"/>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858011" y="2325623"/>
            <a:ext cx="3503929" cy="657225"/>
          </a:xfrm>
          <a:custGeom>
            <a:avLst/>
            <a:gdLst/>
            <a:ahLst/>
            <a:cxnLst/>
            <a:rect l="l" t="t" r="r" b="b"/>
            <a:pathLst>
              <a:path w="3503929" h="657225">
                <a:moveTo>
                  <a:pt x="3394202" y="0"/>
                </a:moveTo>
                <a:lnTo>
                  <a:pt x="109474" y="0"/>
                </a:lnTo>
                <a:lnTo>
                  <a:pt x="66860" y="8604"/>
                </a:lnTo>
                <a:lnTo>
                  <a:pt x="32062" y="32067"/>
                </a:lnTo>
                <a:lnTo>
                  <a:pt x="8602" y="66865"/>
                </a:lnTo>
                <a:lnTo>
                  <a:pt x="0" y="109474"/>
                </a:lnTo>
                <a:lnTo>
                  <a:pt x="0" y="547369"/>
                </a:lnTo>
                <a:lnTo>
                  <a:pt x="8602" y="589978"/>
                </a:lnTo>
                <a:lnTo>
                  <a:pt x="32062" y="624776"/>
                </a:lnTo>
                <a:lnTo>
                  <a:pt x="66860" y="648239"/>
                </a:lnTo>
                <a:lnTo>
                  <a:pt x="109474" y="656844"/>
                </a:lnTo>
                <a:lnTo>
                  <a:pt x="3394202" y="656844"/>
                </a:lnTo>
                <a:lnTo>
                  <a:pt x="3436810" y="648239"/>
                </a:lnTo>
                <a:lnTo>
                  <a:pt x="3471608" y="624776"/>
                </a:lnTo>
                <a:lnTo>
                  <a:pt x="3495071" y="589978"/>
                </a:lnTo>
                <a:lnTo>
                  <a:pt x="3503676" y="547369"/>
                </a:lnTo>
                <a:lnTo>
                  <a:pt x="3503676" y="109474"/>
                </a:lnTo>
                <a:lnTo>
                  <a:pt x="3495071" y="66865"/>
                </a:lnTo>
                <a:lnTo>
                  <a:pt x="3471608" y="32067"/>
                </a:lnTo>
                <a:lnTo>
                  <a:pt x="3436810" y="8604"/>
                </a:lnTo>
                <a:lnTo>
                  <a:pt x="339420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977900" y="2386076"/>
            <a:ext cx="3265804" cy="528955"/>
          </a:xfrm>
          <a:prstGeom prst="rect">
            <a:avLst/>
          </a:prstGeom>
        </p:spPr>
        <p:txBody>
          <a:bodyPr vert="horz" wrap="square" lIns="0" tIns="12700" rIns="0" bIns="0" rtlCol="0">
            <a:spAutoFit/>
          </a:bodyPr>
          <a:lstStyle/>
          <a:p>
            <a:pPr marL="12700" marR="5080" lvl="0" indent="0" algn="ctr"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Arial"/>
                <a:cs typeface="Arial"/>
              </a:rPr>
              <a:t>A</a:t>
            </a:r>
            <a:r>
              <a:rPr kumimoji="0" sz="1100" b="0" i="0" u="none" strike="noStrike" kern="0" cap="none" spc="-15"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9900"/>
                </a:solidFill>
                <a:effectLst/>
                <a:uLnTx/>
                <a:uFillTx/>
                <a:latin typeface="Arial"/>
                <a:cs typeface="Arial"/>
              </a:rPr>
              <a:t>semi-</a:t>
            </a:r>
            <a:r>
              <a:rPr kumimoji="0" sz="1100" b="0" i="0" u="none" strike="noStrike" kern="0" cap="none" spc="0" normalizeH="0" baseline="0" noProof="0">
                <a:ln>
                  <a:noFill/>
                </a:ln>
                <a:solidFill>
                  <a:srgbClr val="FF9900"/>
                </a:solidFill>
                <a:effectLst/>
                <a:uLnTx/>
                <a:uFillTx/>
                <a:latin typeface="Arial"/>
                <a:cs typeface="Arial"/>
              </a:rPr>
              <a:t>structured</a:t>
            </a:r>
            <a:r>
              <a:rPr kumimoji="0" sz="1100" b="0" i="0" u="none" strike="noStrike" kern="0" cap="none" spc="-5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survey</a:t>
            </a:r>
            <a:r>
              <a:rPr kumimoji="0" sz="1100" b="0" i="0" u="none" strike="noStrike" kern="0" cap="none" spc="-4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was</a:t>
            </a:r>
            <a:r>
              <a:rPr kumimoji="0" sz="1100" b="0" i="0" u="none" strike="noStrike" kern="0" cap="none" spc="1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sent</a:t>
            </a:r>
            <a:r>
              <a:rPr kumimoji="0" sz="1100" b="0" i="0" u="none" strike="noStrike" kern="0" cap="none" spc="-1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to</a:t>
            </a:r>
            <a:r>
              <a:rPr kumimoji="0" sz="1100" b="0" i="0" u="none" strike="noStrike" kern="0" cap="none" spc="-2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severe</a:t>
            </a:r>
            <a:r>
              <a:rPr kumimoji="0" sz="1100" b="0" i="0" u="none" strike="noStrike" kern="0" cap="none" spc="-15"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asthma </a:t>
            </a:r>
            <a:r>
              <a:rPr kumimoji="0" sz="1100" b="0" i="0" u="none" strike="noStrike" kern="0" cap="none" spc="0" normalizeH="0" baseline="0" noProof="0">
                <a:ln>
                  <a:noFill/>
                </a:ln>
                <a:solidFill>
                  <a:srgbClr val="FFFFFF"/>
                </a:solidFill>
                <a:effectLst/>
                <a:uLnTx/>
                <a:uFillTx/>
                <a:latin typeface="Arial"/>
                <a:cs typeface="Arial"/>
              </a:rPr>
              <a:t>experts</a:t>
            </a:r>
            <a:r>
              <a:rPr kumimoji="0" sz="1100" b="0" i="0" u="none" strike="noStrike" kern="0" cap="none" spc="-3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from</a:t>
            </a:r>
            <a:r>
              <a:rPr kumimoji="0" sz="1100" b="0" i="0" u="none" strike="noStrike" kern="0" cap="none" spc="-6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29</a:t>
            </a:r>
            <a:r>
              <a:rPr kumimoji="0" sz="1100" b="0" i="0" u="none" strike="noStrike" kern="0" cap="none" spc="-2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ISAR</a:t>
            </a:r>
            <a:r>
              <a:rPr kumimoji="0" sz="1100" b="0" i="0" u="none" strike="noStrike" kern="0" cap="none" spc="-1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countries*</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to</a:t>
            </a:r>
            <a:r>
              <a:rPr kumimoji="0" sz="1100" b="0" i="0" u="none" strike="noStrike" kern="0" cap="none" spc="-3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compare</a:t>
            </a:r>
            <a:r>
              <a:rPr kumimoji="0" sz="1100" b="0" i="0" u="none" strike="noStrike" kern="0" cap="none" spc="-25"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official </a:t>
            </a:r>
            <a:r>
              <a:rPr kumimoji="0" sz="1100" b="0" i="0" u="none" strike="noStrike" kern="0" cap="none" spc="0" normalizeH="0" baseline="0" noProof="0">
                <a:ln>
                  <a:noFill/>
                </a:ln>
                <a:solidFill>
                  <a:srgbClr val="FFFFFF"/>
                </a:solidFill>
                <a:effectLst/>
                <a:uLnTx/>
                <a:uFillTx/>
                <a:latin typeface="Arial"/>
                <a:cs typeface="Arial"/>
              </a:rPr>
              <a:t>criteria</a:t>
            </a:r>
            <a:r>
              <a:rPr kumimoji="0" sz="1100" b="0" i="0" u="none" strike="noStrike" kern="0" cap="none" spc="-4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with</a:t>
            </a:r>
            <a:r>
              <a:rPr kumimoji="0" sz="1100" b="0" i="0" u="none" strike="noStrike" kern="0" cap="none" spc="5"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real-</a:t>
            </a:r>
            <a:r>
              <a:rPr kumimoji="0" sz="1100" b="0" i="0" u="none" strike="noStrike" kern="0" cap="none" spc="0" normalizeH="0" baseline="0" noProof="0">
                <a:ln>
                  <a:noFill/>
                </a:ln>
                <a:solidFill>
                  <a:srgbClr val="FFFFFF"/>
                </a:solidFill>
                <a:effectLst/>
                <a:uLnTx/>
                <a:uFillTx/>
                <a:latin typeface="Arial"/>
                <a:cs typeface="Arial"/>
              </a:rPr>
              <a:t>life</a:t>
            </a:r>
            <a:r>
              <a:rPr kumimoji="0" sz="1100" b="0" i="0" u="none" strike="noStrike" kern="0" cap="none" spc="-30" normalizeH="0" baseline="0" noProof="0">
                <a:ln>
                  <a:noFill/>
                </a:ln>
                <a:solidFill>
                  <a:srgbClr val="FFFFFF"/>
                </a:solidFill>
                <a:effectLst/>
                <a:uLnTx/>
                <a:uFillTx/>
                <a:latin typeface="Arial"/>
                <a:cs typeface="Arial"/>
              </a:rPr>
              <a:t> </a:t>
            </a:r>
            <a:r>
              <a:rPr kumimoji="0" sz="1100" b="0" i="0" u="none" strike="noStrike" kern="0" cap="none" spc="-10" normalizeH="0" baseline="0" noProof="0">
                <a:ln>
                  <a:noFill/>
                </a:ln>
                <a:solidFill>
                  <a:srgbClr val="FFFFFF"/>
                </a:solidFill>
                <a:effectLst/>
                <a:uLnTx/>
                <a:uFillTx/>
                <a:latin typeface="Arial"/>
                <a:cs typeface="Arial"/>
              </a:rPr>
              <a:t>practice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2546604" y="3105150"/>
            <a:ext cx="114300" cy="324485"/>
          </a:xfrm>
          <a:custGeom>
            <a:avLst/>
            <a:gdLst/>
            <a:ahLst/>
            <a:cxnLst/>
            <a:rect l="l" t="t" r="r" b="b"/>
            <a:pathLst>
              <a:path w="114300" h="324485">
                <a:moveTo>
                  <a:pt x="38100" y="209676"/>
                </a:moveTo>
                <a:lnTo>
                  <a:pt x="0" y="209676"/>
                </a:lnTo>
                <a:lnTo>
                  <a:pt x="57150" y="323976"/>
                </a:lnTo>
                <a:lnTo>
                  <a:pt x="104775" y="228726"/>
                </a:lnTo>
                <a:lnTo>
                  <a:pt x="38100" y="228726"/>
                </a:lnTo>
                <a:lnTo>
                  <a:pt x="38100" y="209676"/>
                </a:lnTo>
                <a:close/>
              </a:path>
              <a:path w="114300" h="324485">
                <a:moveTo>
                  <a:pt x="76200" y="0"/>
                </a:moveTo>
                <a:lnTo>
                  <a:pt x="38100" y="0"/>
                </a:lnTo>
                <a:lnTo>
                  <a:pt x="38100" y="228726"/>
                </a:lnTo>
                <a:lnTo>
                  <a:pt x="76200" y="228726"/>
                </a:lnTo>
                <a:lnTo>
                  <a:pt x="76200" y="0"/>
                </a:lnTo>
                <a:close/>
              </a:path>
              <a:path w="114300" h="324485">
                <a:moveTo>
                  <a:pt x="114300" y="209676"/>
                </a:moveTo>
                <a:lnTo>
                  <a:pt x="76200" y="209676"/>
                </a:lnTo>
                <a:lnTo>
                  <a:pt x="76200" y="228726"/>
                </a:lnTo>
                <a:lnTo>
                  <a:pt x="104775" y="228726"/>
                </a:lnTo>
                <a:lnTo>
                  <a:pt x="114300" y="209676"/>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839724" y="3596640"/>
            <a:ext cx="3522345" cy="530860"/>
          </a:xfrm>
          <a:custGeom>
            <a:avLst/>
            <a:gdLst/>
            <a:ahLst/>
            <a:cxnLst/>
            <a:rect l="l" t="t" r="r" b="b"/>
            <a:pathLst>
              <a:path w="3522345" h="530860">
                <a:moveTo>
                  <a:pt x="3433572" y="0"/>
                </a:moveTo>
                <a:lnTo>
                  <a:pt x="88391" y="0"/>
                </a:lnTo>
                <a:lnTo>
                  <a:pt x="53985" y="6953"/>
                </a:lnTo>
                <a:lnTo>
                  <a:pt x="25888" y="25908"/>
                </a:lnTo>
                <a:lnTo>
                  <a:pt x="6946" y="54006"/>
                </a:lnTo>
                <a:lnTo>
                  <a:pt x="0" y="88392"/>
                </a:lnTo>
                <a:lnTo>
                  <a:pt x="0" y="441960"/>
                </a:lnTo>
                <a:lnTo>
                  <a:pt x="6946" y="476366"/>
                </a:lnTo>
                <a:lnTo>
                  <a:pt x="25888" y="504463"/>
                </a:lnTo>
                <a:lnTo>
                  <a:pt x="53985" y="523405"/>
                </a:lnTo>
                <a:lnTo>
                  <a:pt x="88391" y="530352"/>
                </a:lnTo>
                <a:lnTo>
                  <a:pt x="3433572" y="530352"/>
                </a:lnTo>
                <a:lnTo>
                  <a:pt x="3467957" y="523405"/>
                </a:lnTo>
                <a:lnTo>
                  <a:pt x="3496055" y="504463"/>
                </a:lnTo>
                <a:lnTo>
                  <a:pt x="3515010" y="476366"/>
                </a:lnTo>
                <a:lnTo>
                  <a:pt x="3521964" y="441960"/>
                </a:lnTo>
                <a:lnTo>
                  <a:pt x="3521964" y="88392"/>
                </a:lnTo>
                <a:lnTo>
                  <a:pt x="3515010" y="54006"/>
                </a:lnTo>
                <a:lnTo>
                  <a:pt x="3496055" y="25908"/>
                </a:lnTo>
                <a:lnTo>
                  <a:pt x="3467957" y="6953"/>
                </a:lnTo>
                <a:lnTo>
                  <a:pt x="343357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1003808" y="3677539"/>
            <a:ext cx="3192780" cy="361315"/>
          </a:xfrm>
          <a:prstGeom prst="rect">
            <a:avLst/>
          </a:prstGeom>
        </p:spPr>
        <p:txBody>
          <a:bodyPr vert="horz" wrap="square" lIns="0" tIns="12700" rIns="0" bIns="0" rtlCol="0">
            <a:spAutoFit/>
          </a:bodyPr>
          <a:lstStyle/>
          <a:p>
            <a:pPr marL="26034" marR="5080" lvl="0" indent="-1397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a:ln>
                  <a:noFill/>
                </a:ln>
                <a:solidFill>
                  <a:srgbClr val="FFFFFF"/>
                </a:solidFill>
                <a:effectLst/>
                <a:uLnTx/>
                <a:uFillTx/>
                <a:latin typeface="Arial"/>
                <a:cs typeface="Arial"/>
              </a:rPr>
              <a:t>Tabulated</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data</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were</a:t>
            </a:r>
            <a:r>
              <a:rPr kumimoji="0" sz="1100" b="0" i="0" u="none" strike="noStrike" kern="0" cap="none" spc="-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re-sent</a:t>
            </a:r>
            <a:r>
              <a:rPr kumimoji="0" sz="1100" b="0" i="0" u="none" strike="noStrike" kern="0" cap="none" spc="-4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to</a:t>
            </a:r>
            <a:r>
              <a:rPr kumimoji="0" sz="1100" b="0" i="0" u="none" strike="noStrike" kern="0" cap="none" spc="-3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the</a:t>
            </a:r>
            <a:r>
              <a:rPr kumimoji="0" sz="1100" b="0" i="0" u="none" strike="noStrike" kern="0" cap="none" spc="-4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ISC</a:t>
            </a:r>
            <a:r>
              <a:rPr kumimoji="0" sz="1100" b="0" i="0" u="none" strike="noStrike" kern="0" cap="none" spc="-2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members</a:t>
            </a:r>
            <a:r>
              <a:rPr kumimoji="0" sz="1100" b="0" i="0" u="none" strike="noStrike" kern="0" cap="none" spc="-55" normalizeH="0" baseline="0" noProof="0">
                <a:ln>
                  <a:noFill/>
                </a:ln>
                <a:solidFill>
                  <a:srgbClr val="FFFFFF"/>
                </a:solidFill>
                <a:effectLst/>
                <a:uLnTx/>
                <a:uFillTx/>
                <a:latin typeface="Arial"/>
                <a:cs typeface="Arial"/>
              </a:rPr>
              <a:t> </a:t>
            </a:r>
            <a:r>
              <a:rPr kumimoji="0" sz="1100" b="0" i="0" u="none" strike="noStrike" kern="0" cap="none" spc="-25" normalizeH="0" baseline="0" noProof="0">
                <a:ln>
                  <a:noFill/>
                </a:ln>
                <a:solidFill>
                  <a:srgbClr val="FFFFFF"/>
                </a:solidFill>
                <a:effectLst/>
                <a:uLnTx/>
                <a:uFillTx/>
                <a:latin typeface="Arial"/>
                <a:cs typeface="Arial"/>
              </a:rPr>
              <a:t>in </a:t>
            </a:r>
            <a:r>
              <a:rPr kumimoji="0" sz="1100" b="0" i="0" u="none" strike="noStrike" kern="0" cap="none" spc="0" normalizeH="0" baseline="0" noProof="0">
                <a:ln>
                  <a:noFill/>
                </a:ln>
                <a:solidFill>
                  <a:srgbClr val="FF9900"/>
                </a:solidFill>
                <a:effectLst/>
                <a:uLnTx/>
                <a:uFillTx/>
                <a:latin typeface="Arial"/>
                <a:cs typeface="Arial"/>
              </a:rPr>
              <a:t>ISAR</a:t>
            </a:r>
            <a:r>
              <a:rPr kumimoji="0" sz="1100" b="0" i="0" u="none" strike="noStrike" kern="0" cap="none" spc="-1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countries</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to</a:t>
            </a:r>
            <a:r>
              <a:rPr kumimoji="0" sz="1100" b="0" i="0" u="none" strike="noStrike" kern="0" cap="none" spc="-3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check</a:t>
            </a:r>
            <a:r>
              <a:rPr kumimoji="0" sz="1100" b="0" i="0" u="none" strike="noStrike" kern="0" cap="none" spc="-2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the</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criteria</a:t>
            </a:r>
            <a:r>
              <a:rPr kumimoji="0" sz="1100" b="0" i="0" u="none" strike="noStrike" kern="0" cap="none" spc="-35"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for</a:t>
            </a:r>
            <a:r>
              <a:rPr kumimoji="0" sz="1100" b="0" i="0" u="none" strike="noStrike" kern="0" cap="none" spc="-50" normalizeH="0" baseline="0" noProof="0">
                <a:ln>
                  <a:noFill/>
                </a:ln>
                <a:solidFill>
                  <a:srgbClr val="FFFFFF"/>
                </a:solidFill>
                <a:effectLst/>
                <a:uLnTx/>
                <a:uFillTx/>
                <a:latin typeface="Arial"/>
                <a:cs typeface="Arial"/>
              </a:rPr>
              <a:t> </a:t>
            </a:r>
            <a:r>
              <a:rPr kumimoji="0" sz="1100" b="0" i="0" u="none" strike="noStrike" kern="0" cap="none" spc="0" normalizeH="0" baseline="0" noProof="0">
                <a:ln>
                  <a:noFill/>
                </a:ln>
                <a:solidFill>
                  <a:srgbClr val="FFFFFF"/>
                </a:solidFill>
                <a:effectLst/>
                <a:uLnTx/>
                <a:uFillTx/>
                <a:latin typeface="Arial"/>
                <a:cs typeface="Arial"/>
              </a:rPr>
              <a:t>all </a:t>
            </a:r>
            <a:r>
              <a:rPr kumimoji="0" sz="1100" b="0" i="0" u="none" strike="noStrike" kern="0" cap="none" spc="-10" normalizeH="0" baseline="0" noProof="0">
                <a:ln>
                  <a:noFill/>
                </a:ln>
                <a:solidFill>
                  <a:srgbClr val="FFFFFF"/>
                </a:solidFill>
                <a:effectLst/>
                <a:uLnTx/>
                <a:uFillTx/>
                <a:latin typeface="Arial"/>
                <a:cs typeface="Arial"/>
              </a:rPr>
              <a:t>biologics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249006" y="3585947"/>
            <a:ext cx="459740" cy="504190"/>
            <a:chOff x="249006" y="3585947"/>
            <a:chExt cx="459740" cy="504190"/>
          </a:xfrm>
        </p:grpSpPr>
        <p:pic>
          <p:nvPicPr>
            <p:cNvPr id="13" name="object 13"/>
            <p:cNvPicPr/>
            <p:nvPr/>
          </p:nvPicPr>
          <p:blipFill>
            <a:blip r:embed="rId2" cstate="print"/>
            <a:stretch>
              <a:fillRect/>
            </a:stretch>
          </p:blipFill>
          <p:spPr>
            <a:xfrm>
              <a:off x="249006" y="3842534"/>
              <a:ext cx="458311" cy="247132"/>
            </a:xfrm>
            <a:prstGeom prst="rect">
              <a:avLst/>
            </a:prstGeom>
          </p:spPr>
        </p:pic>
        <p:sp>
          <p:nvSpPr>
            <p:cNvPr id="14" name="object 14"/>
            <p:cNvSpPr/>
            <p:nvPr/>
          </p:nvSpPr>
          <p:spPr>
            <a:xfrm>
              <a:off x="249385" y="3585947"/>
              <a:ext cx="459105" cy="226695"/>
            </a:xfrm>
            <a:custGeom>
              <a:avLst/>
              <a:gdLst/>
              <a:ahLst/>
              <a:cxnLst/>
              <a:rect l="l" t="t" r="r" b="b"/>
              <a:pathLst>
                <a:path w="459105" h="226695">
                  <a:moveTo>
                    <a:pt x="158023" y="188901"/>
                  </a:moveTo>
                  <a:lnTo>
                    <a:pt x="118281" y="188901"/>
                  </a:lnTo>
                  <a:lnTo>
                    <a:pt x="118281" y="226680"/>
                  </a:lnTo>
                  <a:lnTo>
                    <a:pt x="158023" y="188901"/>
                  </a:lnTo>
                  <a:close/>
                </a:path>
                <a:path w="459105" h="226695">
                  <a:moveTo>
                    <a:pt x="248232" y="188901"/>
                  </a:moveTo>
                  <a:lnTo>
                    <a:pt x="200920" y="188901"/>
                  </a:lnTo>
                  <a:lnTo>
                    <a:pt x="225522" y="226680"/>
                  </a:lnTo>
                  <a:lnTo>
                    <a:pt x="248232" y="188901"/>
                  </a:lnTo>
                  <a:close/>
                </a:path>
                <a:path w="459105" h="226695">
                  <a:moveTo>
                    <a:pt x="332764" y="188901"/>
                  </a:moveTo>
                  <a:lnTo>
                    <a:pt x="293022" y="188901"/>
                  </a:lnTo>
                  <a:lnTo>
                    <a:pt x="332764" y="226680"/>
                  </a:lnTo>
                  <a:lnTo>
                    <a:pt x="332764" y="188901"/>
                  </a:lnTo>
                  <a:close/>
                </a:path>
                <a:path w="459105" h="226695">
                  <a:moveTo>
                    <a:pt x="433697" y="0"/>
                  </a:moveTo>
                  <a:lnTo>
                    <a:pt x="25233" y="0"/>
                  </a:lnTo>
                  <a:lnTo>
                    <a:pt x="0" y="25185"/>
                  </a:lnTo>
                  <a:lnTo>
                    <a:pt x="0" y="163716"/>
                  </a:lnTo>
                  <a:lnTo>
                    <a:pt x="433697" y="188901"/>
                  </a:lnTo>
                  <a:lnTo>
                    <a:pt x="443517" y="186922"/>
                  </a:lnTo>
                  <a:lnTo>
                    <a:pt x="451538" y="181525"/>
                  </a:lnTo>
                  <a:lnTo>
                    <a:pt x="456947" y="173519"/>
                  </a:lnTo>
                  <a:lnTo>
                    <a:pt x="458931" y="163716"/>
                  </a:lnTo>
                  <a:lnTo>
                    <a:pt x="458931" y="132234"/>
                  </a:lnTo>
                  <a:lnTo>
                    <a:pt x="63083" y="132234"/>
                  </a:lnTo>
                  <a:lnTo>
                    <a:pt x="63083" y="119641"/>
                  </a:lnTo>
                  <a:lnTo>
                    <a:pt x="458931" y="119641"/>
                  </a:lnTo>
                  <a:lnTo>
                    <a:pt x="458931" y="100752"/>
                  </a:lnTo>
                  <a:lnTo>
                    <a:pt x="63083" y="100752"/>
                  </a:lnTo>
                  <a:lnTo>
                    <a:pt x="63083" y="88159"/>
                  </a:lnTo>
                  <a:lnTo>
                    <a:pt x="458931" y="88159"/>
                  </a:lnTo>
                  <a:lnTo>
                    <a:pt x="458931" y="69270"/>
                  </a:lnTo>
                  <a:lnTo>
                    <a:pt x="63083" y="69270"/>
                  </a:lnTo>
                  <a:lnTo>
                    <a:pt x="63083" y="56677"/>
                  </a:lnTo>
                  <a:lnTo>
                    <a:pt x="458931" y="56677"/>
                  </a:lnTo>
                  <a:lnTo>
                    <a:pt x="458931" y="25185"/>
                  </a:lnTo>
                  <a:lnTo>
                    <a:pt x="456947" y="15384"/>
                  </a:lnTo>
                  <a:lnTo>
                    <a:pt x="451538" y="7378"/>
                  </a:lnTo>
                  <a:lnTo>
                    <a:pt x="443517" y="1979"/>
                  </a:lnTo>
                  <a:lnTo>
                    <a:pt x="433697" y="0"/>
                  </a:lnTo>
                  <a:close/>
                </a:path>
                <a:path w="459105" h="226695">
                  <a:moveTo>
                    <a:pt x="458931" y="119641"/>
                  </a:moveTo>
                  <a:lnTo>
                    <a:pt x="294914" y="119641"/>
                  </a:lnTo>
                  <a:lnTo>
                    <a:pt x="294914" y="132234"/>
                  </a:lnTo>
                  <a:lnTo>
                    <a:pt x="458931" y="132234"/>
                  </a:lnTo>
                  <a:lnTo>
                    <a:pt x="458931" y="119641"/>
                  </a:lnTo>
                  <a:close/>
                </a:path>
                <a:path w="459105" h="226695">
                  <a:moveTo>
                    <a:pt x="458931" y="88159"/>
                  </a:moveTo>
                  <a:lnTo>
                    <a:pt x="395847" y="88159"/>
                  </a:lnTo>
                  <a:lnTo>
                    <a:pt x="395847" y="100752"/>
                  </a:lnTo>
                  <a:lnTo>
                    <a:pt x="458931" y="100752"/>
                  </a:lnTo>
                  <a:lnTo>
                    <a:pt x="458931" y="88159"/>
                  </a:lnTo>
                  <a:close/>
                </a:path>
                <a:path w="459105" h="226695">
                  <a:moveTo>
                    <a:pt x="458931" y="56677"/>
                  </a:moveTo>
                  <a:lnTo>
                    <a:pt x="357997" y="56677"/>
                  </a:lnTo>
                  <a:lnTo>
                    <a:pt x="357997" y="69270"/>
                  </a:lnTo>
                  <a:lnTo>
                    <a:pt x="458931" y="69270"/>
                  </a:lnTo>
                  <a:lnTo>
                    <a:pt x="458931" y="56677"/>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p:nvPr/>
        </p:nvSpPr>
        <p:spPr>
          <a:xfrm>
            <a:off x="282398" y="2392789"/>
            <a:ext cx="391160" cy="505459"/>
          </a:xfrm>
          <a:custGeom>
            <a:avLst/>
            <a:gdLst/>
            <a:ahLst/>
            <a:cxnLst/>
            <a:rect l="l" t="t" r="r" b="b"/>
            <a:pathLst>
              <a:path w="391159" h="505460">
                <a:moveTo>
                  <a:pt x="233408" y="0"/>
                </a:moveTo>
                <a:lnTo>
                  <a:pt x="157708" y="0"/>
                </a:lnTo>
                <a:lnTo>
                  <a:pt x="132475" y="25248"/>
                </a:lnTo>
                <a:lnTo>
                  <a:pt x="132475" y="37883"/>
                </a:lnTo>
                <a:lnTo>
                  <a:pt x="25233" y="37883"/>
                </a:lnTo>
                <a:lnTo>
                  <a:pt x="15435" y="39875"/>
                </a:lnTo>
                <a:lnTo>
                  <a:pt x="7412" y="45299"/>
                </a:lnTo>
                <a:lnTo>
                  <a:pt x="1991" y="53328"/>
                </a:lnTo>
                <a:lnTo>
                  <a:pt x="0" y="63131"/>
                </a:lnTo>
                <a:lnTo>
                  <a:pt x="0" y="479731"/>
                </a:lnTo>
                <a:lnTo>
                  <a:pt x="365883" y="504979"/>
                </a:lnTo>
                <a:lnTo>
                  <a:pt x="375681" y="502987"/>
                </a:lnTo>
                <a:lnTo>
                  <a:pt x="383704" y="497562"/>
                </a:lnTo>
                <a:lnTo>
                  <a:pt x="389125" y="489534"/>
                </a:lnTo>
                <a:lnTo>
                  <a:pt x="391116" y="479731"/>
                </a:lnTo>
                <a:lnTo>
                  <a:pt x="391116" y="467106"/>
                </a:lnTo>
                <a:lnTo>
                  <a:pt x="37850" y="467106"/>
                </a:lnTo>
                <a:lnTo>
                  <a:pt x="37850" y="75755"/>
                </a:lnTo>
                <a:lnTo>
                  <a:pt x="391116" y="75755"/>
                </a:lnTo>
                <a:lnTo>
                  <a:pt x="391116" y="63131"/>
                </a:lnTo>
                <a:lnTo>
                  <a:pt x="195558" y="63131"/>
                </a:lnTo>
                <a:lnTo>
                  <a:pt x="188077" y="61681"/>
                </a:lnTo>
                <a:lnTo>
                  <a:pt x="182074" y="57687"/>
                </a:lnTo>
                <a:lnTo>
                  <a:pt x="178082" y="51681"/>
                </a:lnTo>
                <a:lnTo>
                  <a:pt x="176633" y="44195"/>
                </a:lnTo>
                <a:lnTo>
                  <a:pt x="176633" y="39145"/>
                </a:lnTo>
                <a:lnTo>
                  <a:pt x="178525" y="34095"/>
                </a:lnTo>
                <a:lnTo>
                  <a:pt x="182310" y="30929"/>
                </a:lnTo>
                <a:lnTo>
                  <a:pt x="185465" y="27142"/>
                </a:lnTo>
                <a:lnTo>
                  <a:pt x="190511" y="25248"/>
                </a:lnTo>
                <a:lnTo>
                  <a:pt x="258641" y="25248"/>
                </a:lnTo>
                <a:lnTo>
                  <a:pt x="256650" y="15444"/>
                </a:lnTo>
                <a:lnTo>
                  <a:pt x="251229" y="7416"/>
                </a:lnTo>
                <a:lnTo>
                  <a:pt x="243206" y="1992"/>
                </a:lnTo>
                <a:lnTo>
                  <a:pt x="233408" y="0"/>
                </a:lnTo>
                <a:close/>
              </a:path>
              <a:path w="391159" h="505460">
                <a:moveTo>
                  <a:pt x="391116" y="75755"/>
                </a:moveTo>
                <a:lnTo>
                  <a:pt x="353266" y="75755"/>
                </a:lnTo>
                <a:lnTo>
                  <a:pt x="353266" y="467106"/>
                </a:lnTo>
                <a:lnTo>
                  <a:pt x="391116" y="467106"/>
                </a:lnTo>
                <a:lnTo>
                  <a:pt x="391116" y="75755"/>
                </a:lnTo>
                <a:close/>
              </a:path>
              <a:path w="391159" h="505460">
                <a:moveTo>
                  <a:pt x="283875" y="75755"/>
                </a:moveTo>
                <a:lnTo>
                  <a:pt x="107241" y="75755"/>
                </a:lnTo>
                <a:lnTo>
                  <a:pt x="107241" y="113628"/>
                </a:lnTo>
                <a:lnTo>
                  <a:pt x="283875" y="113628"/>
                </a:lnTo>
                <a:lnTo>
                  <a:pt x="283875" y="75755"/>
                </a:lnTo>
                <a:close/>
              </a:path>
              <a:path w="391159" h="505460">
                <a:moveTo>
                  <a:pt x="258641" y="25248"/>
                </a:moveTo>
                <a:lnTo>
                  <a:pt x="195558" y="25248"/>
                </a:lnTo>
                <a:lnTo>
                  <a:pt x="203039" y="26699"/>
                </a:lnTo>
                <a:lnTo>
                  <a:pt x="209042" y="30697"/>
                </a:lnTo>
                <a:lnTo>
                  <a:pt x="213034" y="36707"/>
                </a:lnTo>
                <a:lnTo>
                  <a:pt x="214483" y="44195"/>
                </a:lnTo>
                <a:lnTo>
                  <a:pt x="213034" y="51681"/>
                </a:lnTo>
                <a:lnTo>
                  <a:pt x="209042" y="57687"/>
                </a:lnTo>
                <a:lnTo>
                  <a:pt x="203039" y="61681"/>
                </a:lnTo>
                <a:lnTo>
                  <a:pt x="195558" y="63131"/>
                </a:lnTo>
                <a:lnTo>
                  <a:pt x="391116" y="63131"/>
                </a:lnTo>
                <a:lnTo>
                  <a:pt x="258641" y="37883"/>
                </a:lnTo>
                <a:lnTo>
                  <a:pt x="258641" y="25248"/>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 name="object 16"/>
          <p:cNvGrpSpPr/>
          <p:nvPr/>
        </p:nvGrpSpPr>
        <p:grpSpPr>
          <a:xfrm>
            <a:off x="184726" y="1327068"/>
            <a:ext cx="580390" cy="353695"/>
            <a:chOff x="184726" y="1327068"/>
            <a:chExt cx="580390" cy="353695"/>
          </a:xfrm>
        </p:grpSpPr>
        <p:sp>
          <p:nvSpPr>
            <p:cNvPr id="17" name="object 17"/>
            <p:cNvSpPr/>
            <p:nvPr/>
          </p:nvSpPr>
          <p:spPr>
            <a:xfrm>
              <a:off x="184721" y="1327073"/>
              <a:ext cx="580390" cy="353695"/>
            </a:xfrm>
            <a:custGeom>
              <a:avLst/>
              <a:gdLst/>
              <a:ahLst/>
              <a:cxnLst/>
              <a:rect l="l" t="t" r="r" b="b"/>
              <a:pathLst>
                <a:path w="580390" h="353694">
                  <a:moveTo>
                    <a:pt x="504659" y="25247"/>
                  </a:moveTo>
                  <a:lnTo>
                    <a:pt x="502678" y="15417"/>
                  </a:lnTo>
                  <a:lnTo>
                    <a:pt x="497268" y="7391"/>
                  </a:lnTo>
                  <a:lnTo>
                    <a:pt x="489254" y="1981"/>
                  </a:lnTo>
                  <a:lnTo>
                    <a:pt x="479425" y="0"/>
                  </a:lnTo>
                  <a:lnTo>
                    <a:pt x="466813" y="0"/>
                  </a:lnTo>
                  <a:lnTo>
                    <a:pt x="466813" y="37871"/>
                  </a:lnTo>
                  <a:lnTo>
                    <a:pt x="466813" y="252488"/>
                  </a:lnTo>
                  <a:lnTo>
                    <a:pt x="113550" y="252488"/>
                  </a:lnTo>
                  <a:lnTo>
                    <a:pt x="113550" y="37871"/>
                  </a:lnTo>
                  <a:lnTo>
                    <a:pt x="466813" y="37871"/>
                  </a:lnTo>
                  <a:lnTo>
                    <a:pt x="466813" y="0"/>
                  </a:lnTo>
                  <a:lnTo>
                    <a:pt x="100926" y="0"/>
                  </a:lnTo>
                  <a:lnTo>
                    <a:pt x="91109" y="1981"/>
                  </a:lnTo>
                  <a:lnTo>
                    <a:pt x="83083" y="7391"/>
                  </a:lnTo>
                  <a:lnTo>
                    <a:pt x="77685" y="15417"/>
                  </a:lnTo>
                  <a:lnTo>
                    <a:pt x="75692" y="25247"/>
                  </a:lnTo>
                  <a:lnTo>
                    <a:pt x="75692" y="290360"/>
                  </a:lnTo>
                  <a:lnTo>
                    <a:pt x="504659" y="290360"/>
                  </a:lnTo>
                  <a:lnTo>
                    <a:pt x="504659" y="252488"/>
                  </a:lnTo>
                  <a:lnTo>
                    <a:pt x="504659" y="37871"/>
                  </a:lnTo>
                  <a:lnTo>
                    <a:pt x="504659" y="25247"/>
                  </a:lnTo>
                  <a:close/>
                </a:path>
                <a:path w="580390" h="353694">
                  <a:moveTo>
                    <a:pt x="580364" y="315607"/>
                  </a:moveTo>
                  <a:lnTo>
                    <a:pt x="328028" y="315607"/>
                  </a:lnTo>
                  <a:lnTo>
                    <a:pt x="328244" y="325183"/>
                  </a:lnTo>
                  <a:lnTo>
                    <a:pt x="325780" y="328015"/>
                  </a:lnTo>
                  <a:lnTo>
                    <a:pt x="255371" y="328447"/>
                  </a:lnTo>
                  <a:lnTo>
                    <a:pt x="252552" y="325970"/>
                  </a:lnTo>
                  <a:lnTo>
                    <a:pt x="252336" y="315607"/>
                  </a:lnTo>
                  <a:lnTo>
                    <a:pt x="0" y="315607"/>
                  </a:lnTo>
                  <a:lnTo>
                    <a:pt x="0" y="328231"/>
                  </a:lnTo>
                  <a:lnTo>
                    <a:pt x="1981" y="338061"/>
                  </a:lnTo>
                  <a:lnTo>
                    <a:pt x="7391" y="346087"/>
                  </a:lnTo>
                  <a:lnTo>
                    <a:pt x="15405" y="351497"/>
                  </a:lnTo>
                  <a:lnTo>
                    <a:pt x="25234" y="353479"/>
                  </a:lnTo>
                  <a:lnTo>
                    <a:pt x="555129" y="353479"/>
                  </a:lnTo>
                  <a:lnTo>
                    <a:pt x="564946" y="351497"/>
                  </a:lnTo>
                  <a:lnTo>
                    <a:pt x="572973" y="346087"/>
                  </a:lnTo>
                  <a:lnTo>
                    <a:pt x="578383" y="338061"/>
                  </a:lnTo>
                  <a:lnTo>
                    <a:pt x="580364" y="328231"/>
                  </a:lnTo>
                  <a:lnTo>
                    <a:pt x="580364" y="315607"/>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3" cstate="print"/>
            <a:stretch>
              <a:fillRect/>
            </a:stretch>
          </p:blipFill>
          <p:spPr>
            <a:xfrm>
              <a:off x="386591" y="1383877"/>
              <a:ext cx="176633" cy="176739"/>
            </a:xfrm>
            <a:prstGeom prst="rect">
              <a:avLst/>
            </a:prstGeom>
          </p:spPr>
        </p:pic>
      </p:grpSp>
      <p:grpSp>
        <p:nvGrpSpPr>
          <p:cNvPr id="19" name="object 19"/>
          <p:cNvGrpSpPr/>
          <p:nvPr/>
        </p:nvGrpSpPr>
        <p:grpSpPr>
          <a:xfrm>
            <a:off x="4669790" y="826261"/>
            <a:ext cx="3956050" cy="3956050"/>
            <a:chOff x="4669790" y="826261"/>
            <a:chExt cx="3956050" cy="3956050"/>
          </a:xfrm>
        </p:grpSpPr>
        <p:sp>
          <p:nvSpPr>
            <p:cNvPr id="20" name="object 20"/>
            <p:cNvSpPr/>
            <p:nvPr/>
          </p:nvSpPr>
          <p:spPr>
            <a:xfrm>
              <a:off x="4682490" y="838961"/>
              <a:ext cx="3930650" cy="3930650"/>
            </a:xfrm>
            <a:custGeom>
              <a:avLst/>
              <a:gdLst/>
              <a:ahLst/>
              <a:cxnLst/>
              <a:rect l="l" t="t" r="r" b="b"/>
              <a:pathLst>
                <a:path w="3930650" h="3930650">
                  <a:moveTo>
                    <a:pt x="0" y="1965198"/>
                  </a:moveTo>
                  <a:lnTo>
                    <a:pt x="585" y="1916740"/>
                  </a:lnTo>
                  <a:lnTo>
                    <a:pt x="2334" y="1868570"/>
                  </a:lnTo>
                  <a:lnTo>
                    <a:pt x="5231" y="1820702"/>
                  </a:lnTo>
                  <a:lnTo>
                    <a:pt x="9264" y="1773149"/>
                  </a:lnTo>
                  <a:lnTo>
                    <a:pt x="14419" y="1725924"/>
                  </a:lnTo>
                  <a:lnTo>
                    <a:pt x="20683" y="1679041"/>
                  </a:lnTo>
                  <a:lnTo>
                    <a:pt x="28043" y="1632514"/>
                  </a:lnTo>
                  <a:lnTo>
                    <a:pt x="36484" y="1586355"/>
                  </a:lnTo>
                  <a:lnTo>
                    <a:pt x="45994" y="1540579"/>
                  </a:lnTo>
                  <a:lnTo>
                    <a:pt x="56558" y="1495198"/>
                  </a:lnTo>
                  <a:lnTo>
                    <a:pt x="68164" y="1450227"/>
                  </a:lnTo>
                  <a:lnTo>
                    <a:pt x="80798" y="1405678"/>
                  </a:lnTo>
                  <a:lnTo>
                    <a:pt x="94447" y="1361566"/>
                  </a:lnTo>
                  <a:lnTo>
                    <a:pt x="109096" y="1317902"/>
                  </a:lnTo>
                  <a:lnTo>
                    <a:pt x="124734" y="1274702"/>
                  </a:lnTo>
                  <a:lnTo>
                    <a:pt x="141346" y="1231979"/>
                  </a:lnTo>
                  <a:lnTo>
                    <a:pt x="158918" y="1189745"/>
                  </a:lnTo>
                  <a:lnTo>
                    <a:pt x="177438" y="1148014"/>
                  </a:lnTo>
                  <a:lnTo>
                    <a:pt x="196891" y="1106801"/>
                  </a:lnTo>
                  <a:lnTo>
                    <a:pt x="217265" y="1066118"/>
                  </a:lnTo>
                  <a:lnTo>
                    <a:pt x="238546" y="1025978"/>
                  </a:lnTo>
                  <a:lnTo>
                    <a:pt x="260720" y="986396"/>
                  </a:lnTo>
                  <a:lnTo>
                    <a:pt x="283775" y="947384"/>
                  </a:lnTo>
                  <a:lnTo>
                    <a:pt x="307696" y="908956"/>
                  </a:lnTo>
                  <a:lnTo>
                    <a:pt x="332470" y="871126"/>
                  </a:lnTo>
                  <a:lnTo>
                    <a:pt x="358084" y="833906"/>
                  </a:lnTo>
                  <a:lnTo>
                    <a:pt x="384524" y="797312"/>
                  </a:lnTo>
                  <a:lnTo>
                    <a:pt x="411777" y="761355"/>
                  </a:lnTo>
                  <a:lnTo>
                    <a:pt x="439829" y="726049"/>
                  </a:lnTo>
                  <a:lnTo>
                    <a:pt x="468667" y="691408"/>
                  </a:lnTo>
                  <a:lnTo>
                    <a:pt x="498278" y="657446"/>
                  </a:lnTo>
                  <a:lnTo>
                    <a:pt x="528647" y="624175"/>
                  </a:lnTo>
                  <a:lnTo>
                    <a:pt x="559762" y="591609"/>
                  </a:lnTo>
                  <a:lnTo>
                    <a:pt x="591609" y="559762"/>
                  </a:lnTo>
                  <a:lnTo>
                    <a:pt x="624175" y="528647"/>
                  </a:lnTo>
                  <a:lnTo>
                    <a:pt x="657446" y="498278"/>
                  </a:lnTo>
                  <a:lnTo>
                    <a:pt x="691408" y="468667"/>
                  </a:lnTo>
                  <a:lnTo>
                    <a:pt x="726049" y="439829"/>
                  </a:lnTo>
                  <a:lnTo>
                    <a:pt x="761355" y="411777"/>
                  </a:lnTo>
                  <a:lnTo>
                    <a:pt x="797312" y="384524"/>
                  </a:lnTo>
                  <a:lnTo>
                    <a:pt x="833906" y="358084"/>
                  </a:lnTo>
                  <a:lnTo>
                    <a:pt x="871126" y="332470"/>
                  </a:lnTo>
                  <a:lnTo>
                    <a:pt x="908956" y="307696"/>
                  </a:lnTo>
                  <a:lnTo>
                    <a:pt x="947384" y="283775"/>
                  </a:lnTo>
                  <a:lnTo>
                    <a:pt x="986396" y="260720"/>
                  </a:lnTo>
                  <a:lnTo>
                    <a:pt x="1025978" y="238546"/>
                  </a:lnTo>
                  <a:lnTo>
                    <a:pt x="1066118" y="217265"/>
                  </a:lnTo>
                  <a:lnTo>
                    <a:pt x="1106801" y="196891"/>
                  </a:lnTo>
                  <a:lnTo>
                    <a:pt x="1148014" y="177438"/>
                  </a:lnTo>
                  <a:lnTo>
                    <a:pt x="1189745" y="158918"/>
                  </a:lnTo>
                  <a:lnTo>
                    <a:pt x="1231979" y="141346"/>
                  </a:lnTo>
                  <a:lnTo>
                    <a:pt x="1274702" y="124734"/>
                  </a:lnTo>
                  <a:lnTo>
                    <a:pt x="1317902" y="109096"/>
                  </a:lnTo>
                  <a:lnTo>
                    <a:pt x="1361566" y="94447"/>
                  </a:lnTo>
                  <a:lnTo>
                    <a:pt x="1405678" y="80798"/>
                  </a:lnTo>
                  <a:lnTo>
                    <a:pt x="1450227" y="68164"/>
                  </a:lnTo>
                  <a:lnTo>
                    <a:pt x="1495198" y="56558"/>
                  </a:lnTo>
                  <a:lnTo>
                    <a:pt x="1540579" y="45994"/>
                  </a:lnTo>
                  <a:lnTo>
                    <a:pt x="1586355" y="36484"/>
                  </a:lnTo>
                  <a:lnTo>
                    <a:pt x="1632514" y="28043"/>
                  </a:lnTo>
                  <a:lnTo>
                    <a:pt x="1679041" y="20683"/>
                  </a:lnTo>
                  <a:lnTo>
                    <a:pt x="1725924" y="14419"/>
                  </a:lnTo>
                  <a:lnTo>
                    <a:pt x="1773149" y="9264"/>
                  </a:lnTo>
                  <a:lnTo>
                    <a:pt x="1820702" y="5231"/>
                  </a:lnTo>
                  <a:lnTo>
                    <a:pt x="1868570" y="2334"/>
                  </a:lnTo>
                  <a:lnTo>
                    <a:pt x="1916740" y="585"/>
                  </a:lnTo>
                  <a:lnTo>
                    <a:pt x="1965198" y="0"/>
                  </a:lnTo>
                  <a:lnTo>
                    <a:pt x="2013655" y="585"/>
                  </a:lnTo>
                  <a:lnTo>
                    <a:pt x="2061825" y="2334"/>
                  </a:lnTo>
                  <a:lnTo>
                    <a:pt x="2109693" y="5231"/>
                  </a:lnTo>
                  <a:lnTo>
                    <a:pt x="2157246" y="9264"/>
                  </a:lnTo>
                  <a:lnTo>
                    <a:pt x="2204471" y="14419"/>
                  </a:lnTo>
                  <a:lnTo>
                    <a:pt x="2251354" y="20683"/>
                  </a:lnTo>
                  <a:lnTo>
                    <a:pt x="2297881" y="28043"/>
                  </a:lnTo>
                  <a:lnTo>
                    <a:pt x="2344040" y="36484"/>
                  </a:lnTo>
                  <a:lnTo>
                    <a:pt x="2389816" y="45994"/>
                  </a:lnTo>
                  <a:lnTo>
                    <a:pt x="2435197" y="56558"/>
                  </a:lnTo>
                  <a:lnTo>
                    <a:pt x="2480168" y="68164"/>
                  </a:lnTo>
                  <a:lnTo>
                    <a:pt x="2524717" y="80798"/>
                  </a:lnTo>
                  <a:lnTo>
                    <a:pt x="2568829" y="94447"/>
                  </a:lnTo>
                  <a:lnTo>
                    <a:pt x="2612493" y="109096"/>
                  </a:lnTo>
                  <a:lnTo>
                    <a:pt x="2655693" y="124734"/>
                  </a:lnTo>
                  <a:lnTo>
                    <a:pt x="2698416" y="141346"/>
                  </a:lnTo>
                  <a:lnTo>
                    <a:pt x="2740650" y="158918"/>
                  </a:lnTo>
                  <a:lnTo>
                    <a:pt x="2782381" y="177438"/>
                  </a:lnTo>
                  <a:lnTo>
                    <a:pt x="2823594" y="196891"/>
                  </a:lnTo>
                  <a:lnTo>
                    <a:pt x="2864277" y="217265"/>
                  </a:lnTo>
                  <a:lnTo>
                    <a:pt x="2904417" y="238546"/>
                  </a:lnTo>
                  <a:lnTo>
                    <a:pt x="2943999" y="260720"/>
                  </a:lnTo>
                  <a:lnTo>
                    <a:pt x="2983011" y="283775"/>
                  </a:lnTo>
                  <a:lnTo>
                    <a:pt x="3021439" y="307696"/>
                  </a:lnTo>
                  <a:lnTo>
                    <a:pt x="3059269" y="332470"/>
                  </a:lnTo>
                  <a:lnTo>
                    <a:pt x="3096489" y="358084"/>
                  </a:lnTo>
                  <a:lnTo>
                    <a:pt x="3133083" y="384524"/>
                  </a:lnTo>
                  <a:lnTo>
                    <a:pt x="3169040" y="411777"/>
                  </a:lnTo>
                  <a:lnTo>
                    <a:pt x="3204346" y="439829"/>
                  </a:lnTo>
                  <a:lnTo>
                    <a:pt x="3238987" y="468667"/>
                  </a:lnTo>
                  <a:lnTo>
                    <a:pt x="3272949" y="498278"/>
                  </a:lnTo>
                  <a:lnTo>
                    <a:pt x="3306220" y="528647"/>
                  </a:lnTo>
                  <a:lnTo>
                    <a:pt x="3338786" y="559762"/>
                  </a:lnTo>
                  <a:lnTo>
                    <a:pt x="3370633" y="591609"/>
                  </a:lnTo>
                  <a:lnTo>
                    <a:pt x="3401748" y="624175"/>
                  </a:lnTo>
                  <a:lnTo>
                    <a:pt x="3432117" y="657446"/>
                  </a:lnTo>
                  <a:lnTo>
                    <a:pt x="3461728" y="691408"/>
                  </a:lnTo>
                  <a:lnTo>
                    <a:pt x="3490566" y="726049"/>
                  </a:lnTo>
                  <a:lnTo>
                    <a:pt x="3518618" y="761355"/>
                  </a:lnTo>
                  <a:lnTo>
                    <a:pt x="3545871" y="797312"/>
                  </a:lnTo>
                  <a:lnTo>
                    <a:pt x="3572311" y="833906"/>
                  </a:lnTo>
                  <a:lnTo>
                    <a:pt x="3597925" y="871126"/>
                  </a:lnTo>
                  <a:lnTo>
                    <a:pt x="3622699" y="908956"/>
                  </a:lnTo>
                  <a:lnTo>
                    <a:pt x="3646620" y="947384"/>
                  </a:lnTo>
                  <a:lnTo>
                    <a:pt x="3669675" y="986396"/>
                  </a:lnTo>
                  <a:lnTo>
                    <a:pt x="3691849" y="1025978"/>
                  </a:lnTo>
                  <a:lnTo>
                    <a:pt x="3713130" y="1066118"/>
                  </a:lnTo>
                  <a:lnTo>
                    <a:pt x="3733504" y="1106801"/>
                  </a:lnTo>
                  <a:lnTo>
                    <a:pt x="3752957" y="1148014"/>
                  </a:lnTo>
                  <a:lnTo>
                    <a:pt x="3771477" y="1189745"/>
                  </a:lnTo>
                  <a:lnTo>
                    <a:pt x="3789049" y="1231979"/>
                  </a:lnTo>
                  <a:lnTo>
                    <a:pt x="3805661" y="1274702"/>
                  </a:lnTo>
                  <a:lnTo>
                    <a:pt x="3821299" y="1317902"/>
                  </a:lnTo>
                  <a:lnTo>
                    <a:pt x="3835948" y="1361566"/>
                  </a:lnTo>
                  <a:lnTo>
                    <a:pt x="3849597" y="1405678"/>
                  </a:lnTo>
                  <a:lnTo>
                    <a:pt x="3862231" y="1450227"/>
                  </a:lnTo>
                  <a:lnTo>
                    <a:pt x="3873837" y="1495198"/>
                  </a:lnTo>
                  <a:lnTo>
                    <a:pt x="3884401" y="1540579"/>
                  </a:lnTo>
                  <a:lnTo>
                    <a:pt x="3893911" y="1586355"/>
                  </a:lnTo>
                  <a:lnTo>
                    <a:pt x="3902352" y="1632514"/>
                  </a:lnTo>
                  <a:lnTo>
                    <a:pt x="3909712" y="1679041"/>
                  </a:lnTo>
                  <a:lnTo>
                    <a:pt x="3915976" y="1725924"/>
                  </a:lnTo>
                  <a:lnTo>
                    <a:pt x="3921131" y="1773149"/>
                  </a:lnTo>
                  <a:lnTo>
                    <a:pt x="3925164" y="1820702"/>
                  </a:lnTo>
                  <a:lnTo>
                    <a:pt x="3928061" y="1868570"/>
                  </a:lnTo>
                  <a:lnTo>
                    <a:pt x="3929810" y="1916740"/>
                  </a:lnTo>
                  <a:lnTo>
                    <a:pt x="3930395" y="1965198"/>
                  </a:lnTo>
                  <a:lnTo>
                    <a:pt x="3929810" y="2013655"/>
                  </a:lnTo>
                  <a:lnTo>
                    <a:pt x="3928061" y="2061825"/>
                  </a:lnTo>
                  <a:lnTo>
                    <a:pt x="3925164" y="2109693"/>
                  </a:lnTo>
                  <a:lnTo>
                    <a:pt x="3921131" y="2157246"/>
                  </a:lnTo>
                  <a:lnTo>
                    <a:pt x="3915976" y="2204471"/>
                  </a:lnTo>
                  <a:lnTo>
                    <a:pt x="3909712" y="2251354"/>
                  </a:lnTo>
                  <a:lnTo>
                    <a:pt x="3902352" y="2297881"/>
                  </a:lnTo>
                  <a:lnTo>
                    <a:pt x="3893911" y="2344040"/>
                  </a:lnTo>
                  <a:lnTo>
                    <a:pt x="3884401" y="2389816"/>
                  </a:lnTo>
                  <a:lnTo>
                    <a:pt x="3873837" y="2435197"/>
                  </a:lnTo>
                  <a:lnTo>
                    <a:pt x="3862231" y="2480168"/>
                  </a:lnTo>
                  <a:lnTo>
                    <a:pt x="3849597" y="2524717"/>
                  </a:lnTo>
                  <a:lnTo>
                    <a:pt x="3835948" y="2568829"/>
                  </a:lnTo>
                  <a:lnTo>
                    <a:pt x="3821299" y="2612493"/>
                  </a:lnTo>
                  <a:lnTo>
                    <a:pt x="3805661" y="2655693"/>
                  </a:lnTo>
                  <a:lnTo>
                    <a:pt x="3789049" y="2698416"/>
                  </a:lnTo>
                  <a:lnTo>
                    <a:pt x="3771477" y="2740650"/>
                  </a:lnTo>
                  <a:lnTo>
                    <a:pt x="3752957" y="2782381"/>
                  </a:lnTo>
                  <a:lnTo>
                    <a:pt x="3733504" y="2823594"/>
                  </a:lnTo>
                  <a:lnTo>
                    <a:pt x="3713130" y="2864277"/>
                  </a:lnTo>
                  <a:lnTo>
                    <a:pt x="3691849" y="2904417"/>
                  </a:lnTo>
                  <a:lnTo>
                    <a:pt x="3669675" y="2943999"/>
                  </a:lnTo>
                  <a:lnTo>
                    <a:pt x="3646620" y="2983011"/>
                  </a:lnTo>
                  <a:lnTo>
                    <a:pt x="3622699" y="3021439"/>
                  </a:lnTo>
                  <a:lnTo>
                    <a:pt x="3597925" y="3059269"/>
                  </a:lnTo>
                  <a:lnTo>
                    <a:pt x="3572311" y="3096489"/>
                  </a:lnTo>
                  <a:lnTo>
                    <a:pt x="3545871" y="3133083"/>
                  </a:lnTo>
                  <a:lnTo>
                    <a:pt x="3518618" y="3169040"/>
                  </a:lnTo>
                  <a:lnTo>
                    <a:pt x="3490566" y="3204346"/>
                  </a:lnTo>
                  <a:lnTo>
                    <a:pt x="3461728" y="3238987"/>
                  </a:lnTo>
                  <a:lnTo>
                    <a:pt x="3432117" y="3272949"/>
                  </a:lnTo>
                  <a:lnTo>
                    <a:pt x="3401748" y="3306220"/>
                  </a:lnTo>
                  <a:lnTo>
                    <a:pt x="3370633" y="3338786"/>
                  </a:lnTo>
                  <a:lnTo>
                    <a:pt x="3338786" y="3370633"/>
                  </a:lnTo>
                  <a:lnTo>
                    <a:pt x="3306220" y="3401748"/>
                  </a:lnTo>
                  <a:lnTo>
                    <a:pt x="3272949" y="3432117"/>
                  </a:lnTo>
                  <a:lnTo>
                    <a:pt x="3238987" y="3461728"/>
                  </a:lnTo>
                  <a:lnTo>
                    <a:pt x="3204346" y="3490566"/>
                  </a:lnTo>
                  <a:lnTo>
                    <a:pt x="3169040" y="3518618"/>
                  </a:lnTo>
                  <a:lnTo>
                    <a:pt x="3133083" y="3545871"/>
                  </a:lnTo>
                  <a:lnTo>
                    <a:pt x="3096489" y="3572311"/>
                  </a:lnTo>
                  <a:lnTo>
                    <a:pt x="3059269" y="3597925"/>
                  </a:lnTo>
                  <a:lnTo>
                    <a:pt x="3021439" y="3622699"/>
                  </a:lnTo>
                  <a:lnTo>
                    <a:pt x="2983011" y="3646620"/>
                  </a:lnTo>
                  <a:lnTo>
                    <a:pt x="2943999" y="3669675"/>
                  </a:lnTo>
                  <a:lnTo>
                    <a:pt x="2904417" y="3691849"/>
                  </a:lnTo>
                  <a:lnTo>
                    <a:pt x="2864277" y="3713130"/>
                  </a:lnTo>
                  <a:lnTo>
                    <a:pt x="2823594" y="3733504"/>
                  </a:lnTo>
                  <a:lnTo>
                    <a:pt x="2782381" y="3752957"/>
                  </a:lnTo>
                  <a:lnTo>
                    <a:pt x="2740650" y="3771477"/>
                  </a:lnTo>
                  <a:lnTo>
                    <a:pt x="2698416" y="3789049"/>
                  </a:lnTo>
                  <a:lnTo>
                    <a:pt x="2655693" y="3805661"/>
                  </a:lnTo>
                  <a:lnTo>
                    <a:pt x="2612493" y="3821299"/>
                  </a:lnTo>
                  <a:lnTo>
                    <a:pt x="2568829" y="3835948"/>
                  </a:lnTo>
                  <a:lnTo>
                    <a:pt x="2524717" y="3849597"/>
                  </a:lnTo>
                  <a:lnTo>
                    <a:pt x="2480168" y="3862231"/>
                  </a:lnTo>
                  <a:lnTo>
                    <a:pt x="2435197" y="3873837"/>
                  </a:lnTo>
                  <a:lnTo>
                    <a:pt x="2389816" y="3884401"/>
                  </a:lnTo>
                  <a:lnTo>
                    <a:pt x="2344040" y="3893911"/>
                  </a:lnTo>
                  <a:lnTo>
                    <a:pt x="2297881" y="3902352"/>
                  </a:lnTo>
                  <a:lnTo>
                    <a:pt x="2251354" y="3909712"/>
                  </a:lnTo>
                  <a:lnTo>
                    <a:pt x="2204471" y="3915976"/>
                  </a:lnTo>
                  <a:lnTo>
                    <a:pt x="2157246" y="3921131"/>
                  </a:lnTo>
                  <a:lnTo>
                    <a:pt x="2109693" y="3925164"/>
                  </a:lnTo>
                  <a:lnTo>
                    <a:pt x="2061825" y="3928061"/>
                  </a:lnTo>
                  <a:lnTo>
                    <a:pt x="2013655" y="3929810"/>
                  </a:lnTo>
                  <a:lnTo>
                    <a:pt x="1965198" y="3930396"/>
                  </a:lnTo>
                  <a:lnTo>
                    <a:pt x="1916740" y="3929810"/>
                  </a:lnTo>
                  <a:lnTo>
                    <a:pt x="1868570" y="3928061"/>
                  </a:lnTo>
                  <a:lnTo>
                    <a:pt x="1820702" y="3925164"/>
                  </a:lnTo>
                  <a:lnTo>
                    <a:pt x="1773149" y="3921131"/>
                  </a:lnTo>
                  <a:lnTo>
                    <a:pt x="1725924" y="3915976"/>
                  </a:lnTo>
                  <a:lnTo>
                    <a:pt x="1679041" y="3909712"/>
                  </a:lnTo>
                  <a:lnTo>
                    <a:pt x="1632514" y="3902352"/>
                  </a:lnTo>
                  <a:lnTo>
                    <a:pt x="1586355" y="3893911"/>
                  </a:lnTo>
                  <a:lnTo>
                    <a:pt x="1540579" y="3884401"/>
                  </a:lnTo>
                  <a:lnTo>
                    <a:pt x="1495198" y="3873837"/>
                  </a:lnTo>
                  <a:lnTo>
                    <a:pt x="1450227" y="3862231"/>
                  </a:lnTo>
                  <a:lnTo>
                    <a:pt x="1405678" y="3849597"/>
                  </a:lnTo>
                  <a:lnTo>
                    <a:pt x="1361566" y="3835948"/>
                  </a:lnTo>
                  <a:lnTo>
                    <a:pt x="1317902" y="3821299"/>
                  </a:lnTo>
                  <a:lnTo>
                    <a:pt x="1274702" y="3805661"/>
                  </a:lnTo>
                  <a:lnTo>
                    <a:pt x="1231979" y="3789049"/>
                  </a:lnTo>
                  <a:lnTo>
                    <a:pt x="1189745" y="3771477"/>
                  </a:lnTo>
                  <a:lnTo>
                    <a:pt x="1148014" y="3752957"/>
                  </a:lnTo>
                  <a:lnTo>
                    <a:pt x="1106801" y="3733504"/>
                  </a:lnTo>
                  <a:lnTo>
                    <a:pt x="1066118" y="3713130"/>
                  </a:lnTo>
                  <a:lnTo>
                    <a:pt x="1025978" y="3691849"/>
                  </a:lnTo>
                  <a:lnTo>
                    <a:pt x="986396" y="3669675"/>
                  </a:lnTo>
                  <a:lnTo>
                    <a:pt x="947384" y="3646620"/>
                  </a:lnTo>
                  <a:lnTo>
                    <a:pt x="908956" y="3622699"/>
                  </a:lnTo>
                  <a:lnTo>
                    <a:pt x="871126" y="3597925"/>
                  </a:lnTo>
                  <a:lnTo>
                    <a:pt x="833906" y="3572311"/>
                  </a:lnTo>
                  <a:lnTo>
                    <a:pt x="797312" y="3545871"/>
                  </a:lnTo>
                  <a:lnTo>
                    <a:pt x="761355" y="3518618"/>
                  </a:lnTo>
                  <a:lnTo>
                    <a:pt x="726049" y="3490566"/>
                  </a:lnTo>
                  <a:lnTo>
                    <a:pt x="691408" y="3461728"/>
                  </a:lnTo>
                  <a:lnTo>
                    <a:pt x="657446" y="3432117"/>
                  </a:lnTo>
                  <a:lnTo>
                    <a:pt x="624175" y="3401748"/>
                  </a:lnTo>
                  <a:lnTo>
                    <a:pt x="591609" y="3370633"/>
                  </a:lnTo>
                  <a:lnTo>
                    <a:pt x="559762" y="3338786"/>
                  </a:lnTo>
                  <a:lnTo>
                    <a:pt x="528647" y="3306220"/>
                  </a:lnTo>
                  <a:lnTo>
                    <a:pt x="498278" y="3272949"/>
                  </a:lnTo>
                  <a:lnTo>
                    <a:pt x="468667" y="3238987"/>
                  </a:lnTo>
                  <a:lnTo>
                    <a:pt x="439829" y="3204346"/>
                  </a:lnTo>
                  <a:lnTo>
                    <a:pt x="411777" y="3169040"/>
                  </a:lnTo>
                  <a:lnTo>
                    <a:pt x="384524" y="3133083"/>
                  </a:lnTo>
                  <a:lnTo>
                    <a:pt x="358084" y="3096489"/>
                  </a:lnTo>
                  <a:lnTo>
                    <a:pt x="332470" y="3059269"/>
                  </a:lnTo>
                  <a:lnTo>
                    <a:pt x="307696" y="3021439"/>
                  </a:lnTo>
                  <a:lnTo>
                    <a:pt x="283775" y="2983011"/>
                  </a:lnTo>
                  <a:lnTo>
                    <a:pt x="260720" y="2943999"/>
                  </a:lnTo>
                  <a:lnTo>
                    <a:pt x="238546" y="2904417"/>
                  </a:lnTo>
                  <a:lnTo>
                    <a:pt x="217265" y="2864277"/>
                  </a:lnTo>
                  <a:lnTo>
                    <a:pt x="196891" y="2823594"/>
                  </a:lnTo>
                  <a:lnTo>
                    <a:pt x="177438" y="2782381"/>
                  </a:lnTo>
                  <a:lnTo>
                    <a:pt x="158918" y="2740650"/>
                  </a:lnTo>
                  <a:lnTo>
                    <a:pt x="141346" y="2698416"/>
                  </a:lnTo>
                  <a:lnTo>
                    <a:pt x="124734" y="2655693"/>
                  </a:lnTo>
                  <a:lnTo>
                    <a:pt x="109096" y="2612493"/>
                  </a:lnTo>
                  <a:lnTo>
                    <a:pt x="94447" y="2568829"/>
                  </a:lnTo>
                  <a:lnTo>
                    <a:pt x="80798" y="2524717"/>
                  </a:lnTo>
                  <a:lnTo>
                    <a:pt x="68164" y="2480168"/>
                  </a:lnTo>
                  <a:lnTo>
                    <a:pt x="56558" y="2435197"/>
                  </a:lnTo>
                  <a:lnTo>
                    <a:pt x="45994" y="2389816"/>
                  </a:lnTo>
                  <a:lnTo>
                    <a:pt x="36484" y="2344040"/>
                  </a:lnTo>
                  <a:lnTo>
                    <a:pt x="28043" y="2297881"/>
                  </a:lnTo>
                  <a:lnTo>
                    <a:pt x="20683" y="2251354"/>
                  </a:lnTo>
                  <a:lnTo>
                    <a:pt x="14419" y="2204471"/>
                  </a:lnTo>
                  <a:lnTo>
                    <a:pt x="9264" y="2157246"/>
                  </a:lnTo>
                  <a:lnTo>
                    <a:pt x="5231" y="2109693"/>
                  </a:lnTo>
                  <a:lnTo>
                    <a:pt x="2334" y="2061825"/>
                  </a:lnTo>
                  <a:lnTo>
                    <a:pt x="585" y="2013655"/>
                  </a:lnTo>
                  <a:lnTo>
                    <a:pt x="0" y="1965198"/>
                  </a:lnTo>
                  <a:close/>
                </a:path>
              </a:pathLst>
            </a:custGeom>
            <a:ln w="25400">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6477000" y="1042415"/>
              <a:ext cx="340360" cy="204470"/>
            </a:xfrm>
            <a:custGeom>
              <a:avLst/>
              <a:gdLst/>
              <a:ahLst/>
              <a:cxnLst/>
              <a:rect l="l" t="t" r="r" b="b"/>
              <a:pathLst>
                <a:path w="340359" h="204469">
                  <a:moveTo>
                    <a:pt x="305816" y="0"/>
                  </a:moveTo>
                  <a:lnTo>
                    <a:pt x="34035" y="0"/>
                  </a:lnTo>
                  <a:lnTo>
                    <a:pt x="20788" y="2674"/>
                  </a:lnTo>
                  <a:lnTo>
                    <a:pt x="9969" y="9969"/>
                  </a:lnTo>
                  <a:lnTo>
                    <a:pt x="2674" y="20788"/>
                  </a:lnTo>
                  <a:lnTo>
                    <a:pt x="0" y="34036"/>
                  </a:lnTo>
                  <a:lnTo>
                    <a:pt x="0" y="170180"/>
                  </a:lnTo>
                  <a:lnTo>
                    <a:pt x="2674" y="183427"/>
                  </a:lnTo>
                  <a:lnTo>
                    <a:pt x="9969" y="194246"/>
                  </a:lnTo>
                  <a:lnTo>
                    <a:pt x="20788" y="201541"/>
                  </a:lnTo>
                  <a:lnTo>
                    <a:pt x="34035" y="204216"/>
                  </a:lnTo>
                  <a:lnTo>
                    <a:pt x="305816" y="204216"/>
                  </a:lnTo>
                  <a:lnTo>
                    <a:pt x="319063" y="201541"/>
                  </a:lnTo>
                  <a:lnTo>
                    <a:pt x="329882" y="194246"/>
                  </a:lnTo>
                  <a:lnTo>
                    <a:pt x="337177" y="183427"/>
                  </a:lnTo>
                  <a:lnTo>
                    <a:pt x="339851" y="170180"/>
                  </a:lnTo>
                  <a:lnTo>
                    <a:pt x="339851" y="34036"/>
                  </a:lnTo>
                  <a:lnTo>
                    <a:pt x="337177" y="20788"/>
                  </a:lnTo>
                  <a:lnTo>
                    <a:pt x="329882" y="9969"/>
                  </a:lnTo>
                  <a:lnTo>
                    <a:pt x="319063" y="2674"/>
                  </a:lnTo>
                  <a:lnTo>
                    <a:pt x="305816"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6571233" y="1077594"/>
            <a:ext cx="15049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AR</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23" name="object 23"/>
          <p:cNvGrpSpPr/>
          <p:nvPr/>
        </p:nvGrpSpPr>
        <p:grpSpPr>
          <a:xfrm>
            <a:off x="6502907" y="710183"/>
            <a:ext cx="1203960" cy="748665"/>
            <a:chOff x="6502907" y="710183"/>
            <a:chExt cx="1203960" cy="748665"/>
          </a:xfrm>
        </p:grpSpPr>
        <p:pic>
          <p:nvPicPr>
            <p:cNvPr id="24" name="object 24"/>
            <p:cNvPicPr/>
            <p:nvPr/>
          </p:nvPicPr>
          <p:blipFill>
            <a:blip r:embed="rId4" cstate="print"/>
            <a:stretch>
              <a:fillRect/>
            </a:stretch>
          </p:blipFill>
          <p:spPr>
            <a:xfrm>
              <a:off x="6502907" y="710183"/>
              <a:ext cx="288035" cy="288036"/>
            </a:xfrm>
            <a:prstGeom prst="rect">
              <a:avLst/>
            </a:prstGeom>
          </p:spPr>
        </p:pic>
        <p:pic>
          <p:nvPicPr>
            <p:cNvPr id="25" name="object 25"/>
            <p:cNvPicPr/>
            <p:nvPr/>
          </p:nvPicPr>
          <p:blipFill>
            <a:blip r:embed="rId5" cstate="print"/>
            <a:stretch>
              <a:fillRect/>
            </a:stretch>
          </p:blipFill>
          <p:spPr>
            <a:xfrm>
              <a:off x="7418831" y="946403"/>
              <a:ext cx="288035" cy="288036"/>
            </a:xfrm>
            <a:prstGeom prst="rect">
              <a:avLst/>
            </a:prstGeom>
          </p:spPr>
        </p:pic>
        <p:sp>
          <p:nvSpPr>
            <p:cNvPr id="26" name="object 26"/>
            <p:cNvSpPr/>
            <p:nvPr/>
          </p:nvSpPr>
          <p:spPr>
            <a:xfrm>
              <a:off x="7126223" y="1252727"/>
              <a:ext cx="341630" cy="205740"/>
            </a:xfrm>
            <a:custGeom>
              <a:avLst/>
              <a:gdLst/>
              <a:ahLst/>
              <a:cxnLst/>
              <a:rect l="l" t="t" r="r" b="b"/>
              <a:pathLst>
                <a:path w="341629" h="205740">
                  <a:moveTo>
                    <a:pt x="307085" y="0"/>
                  </a:moveTo>
                  <a:lnTo>
                    <a:pt x="34290" y="0"/>
                  </a:lnTo>
                  <a:lnTo>
                    <a:pt x="20949" y="2696"/>
                  </a:lnTo>
                  <a:lnTo>
                    <a:pt x="10048" y="10048"/>
                  </a:lnTo>
                  <a:lnTo>
                    <a:pt x="2696" y="20949"/>
                  </a:lnTo>
                  <a:lnTo>
                    <a:pt x="0" y="34289"/>
                  </a:lnTo>
                  <a:lnTo>
                    <a:pt x="0" y="171450"/>
                  </a:lnTo>
                  <a:lnTo>
                    <a:pt x="2696" y="184790"/>
                  </a:lnTo>
                  <a:lnTo>
                    <a:pt x="10048" y="195691"/>
                  </a:lnTo>
                  <a:lnTo>
                    <a:pt x="20949" y="203043"/>
                  </a:lnTo>
                  <a:lnTo>
                    <a:pt x="34290" y="205739"/>
                  </a:lnTo>
                  <a:lnTo>
                    <a:pt x="307085" y="205739"/>
                  </a:lnTo>
                  <a:lnTo>
                    <a:pt x="320426" y="203043"/>
                  </a:lnTo>
                  <a:lnTo>
                    <a:pt x="331327" y="195691"/>
                  </a:lnTo>
                  <a:lnTo>
                    <a:pt x="338679" y="184790"/>
                  </a:lnTo>
                  <a:lnTo>
                    <a:pt x="341375" y="171450"/>
                  </a:lnTo>
                  <a:lnTo>
                    <a:pt x="341375" y="34289"/>
                  </a:lnTo>
                  <a:lnTo>
                    <a:pt x="338679" y="20949"/>
                  </a:lnTo>
                  <a:lnTo>
                    <a:pt x="331327" y="10048"/>
                  </a:lnTo>
                  <a:lnTo>
                    <a:pt x="320426" y="2696"/>
                  </a:lnTo>
                  <a:lnTo>
                    <a:pt x="307085"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7221728" y="1288542"/>
            <a:ext cx="15113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AU</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28" name="object 28"/>
          <p:cNvGrpSpPr/>
          <p:nvPr/>
        </p:nvGrpSpPr>
        <p:grpSpPr>
          <a:xfrm>
            <a:off x="7725156" y="1459991"/>
            <a:ext cx="660400" cy="288290"/>
            <a:chOff x="7725156" y="1459991"/>
            <a:chExt cx="660400" cy="288290"/>
          </a:xfrm>
        </p:grpSpPr>
        <p:pic>
          <p:nvPicPr>
            <p:cNvPr id="29" name="object 29"/>
            <p:cNvPicPr/>
            <p:nvPr/>
          </p:nvPicPr>
          <p:blipFill>
            <a:blip r:embed="rId6" cstate="print"/>
            <a:stretch>
              <a:fillRect/>
            </a:stretch>
          </p:blipFill>
          <p:spPr>
            <a:xfrm>
              <a:off x="8097012" y="1459991"/>
              <a:ext cx="288035" cy="288036"/>
            </a:xfrm>
            <a:prstGeom prst="rect">
              <a:avLst/>
            </a:prstGeom>
          </p:spPr>
        </p:pic>
        <p:sp>
          <p:nvSpPr>
            <p:cNvPr id="30" name="object 30"/>
            <p:cNvSpPr/>
            <p:nvPr/>
          </p:nvSpPr>
          <p:spPr>
            <a:xfrm>
              <a:off x="7725156" y="1501139"/>
              <a:ext cx="340360" cy="204470"/>
            </a:xfrm>
            <a:custGeom>
              <a:avLst/>
              <a:gdLst/>
              <a:ahLst/>
              <a:cxnLst/>
              <a:rect l="l" t="t" r="r" b="b"/>
              <a:pathLst>
                <a:path w="340359" h="204469">
                  <a:moveTo>
                    <a:pt x="305816"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5"/>
                  </a:lnTo>
                  <a:lnTo>
                    <a:pt x="305816" y="204215"/>
                  </a:lnTo>
                  <a:lnTo>
                    <a:pt x="319063" y="201541"/>
                  </a:lnTo>
                  <a:lnTo>
                    <a:pt x="329882" y="194246"/>
                  </a:lnTo>
                  <a:lnTo>
                    <a:pt x="337177" y="183427"/>
                  </a:lnTo>
                  <a:lnTo>
                    <a:pt x="339851" y="170180"/>
                  </a:lnTo>
                  <a:lnTo>
                    <a:pt x="339851" y="34036"/>
                  </a:lnTo>
                  <a:lnTo>
                    <a:pt x="337177" y="20788"/>
                  </a:lnTo>
                  <a:lnTo>
                    <a:pt x="329882" y="9969"/>
                  </a:lnTo>
                  <a:lnTo>
                    <a:pt x="319063" y="2674"/>
                  </a:lnTo>
                  <a:lnTo>
                    <a:pt x="305816"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object 31"/>
          <p:cNvSpPr txBox="1"/>
          <p:nvPr/>
        </p:nvSpPr>
        <p:spPr>
          <a:xfrm>
            <a:off x="7820406" y="1536573"/>
            <a:ext cx="15367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BR</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2" name="object 32"/>
          <p:cNvGrpSpPr/>
          <p:nvPr/>
        </p:nvGrpSpPr>
        <p:grpSpPr>
          <a:xfrm>
            <a:off x="7985759" y="1996439"/>
            <a:ext cx="655320" cy="288290"/>
            <a:chOff x="7985759" y="1996439"/>
            <a:chExt cx="655320" cy="288290"/>
          </a:xfrm>
        </p:grpSpPr>
        <p:pic>
          <p:nvPicPr>
            <p:cNvPr id="33" name="object 33"/>
            <p:cNvPicPr/>
            <p:nvPr/>
          </p:nvPicPr>
          <p:blipFill>
            <a:blip r:embed="rId7" cstate="print"/>
            <a:stretch>
              <a:fillRect/>
            </a:stretch>
          </p:blipFill>
          <p:spPr>
            <a:xfrm>
              <a:off x="8353043" y="1996439"/>
              <a:ext cx="288035" cy="288036"/>
            </a:xfrm>
            <a:prstGeom prst="rect">
              <a:avLst/>
            </a:prstGeom>
          </p:spPr>
        </p:pic>
        <p:sp>
          <p:nvSpPr>
            <p:cNvPr id="34" name="object 34"/>
            <p:cNvSpPr/>
            <p:nvPr/>
          </p:nvSpPr>
          <p:spPr>
            <a:xfrm>
              <a:off x="7985759" y="2036063"/>
              <a:ext cx="341630" cy="204470"/>
            </a:xfrm>
            <a:custGeom>
              <a:avLst/>
              <a:gdLst/>
              <a:ahLst/>
              <a:cxnLst/>
              <a:rect l="l" t="t" r="r" b="b"/>
              <a:pathLst>
                <a:path w="341629" h="204469">
                  <a:moveTo>
                    <a:pt x="307340"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6"/>
                  </a:lnTo>
                  <a:lnTo>
                    <a:pt x="307340" y="204216"/>
                  </a:lnTo>
                  <a:lnTo>
                    <a:pt x="320587" y="201541"/>
                  </a:lnTo>
                  <a:lnTo>
                    <a:pt x="331406" y="194246"/>
                  </a:lnTo>
                  <a:lnTo>
                    <a:pt x="338701" y="183427"/>
                  </a:lnTo>
                  <a:lnTo>
                    <a:pt x="341375" y="170180"/>
                  </a:lnTo>
                  <a:lnTo>
                    <a:pt x="341375" y="34036"/>
                  </a:lnTo>
                  <a:lnTo>
                    <a:pt x="338701" y="20788"/>
                  </a:lnTo>
                  <a:lnTo>
                    <a:pt x="331406" y="9969"/>
                  </a:lnTo>
                  <a:lnTo>
                    <a:pt x="320587" y="2674"/>
                  </a:lnTo>
                  <a:lnTo>
                    <a:pt x="307340"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 name="object 35"/>
          <p:cNvSpPr txBox="1"/>
          <p:nvPr/>
        </p:nvSpPr>
        <p:spPr>
          <a:xfrm>
            <a:off x="8081518" y="2070607"/>
            <a:ext cx="15367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CA</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6" name="object 36"/>
          <p:cNvGrpSpPr/>
          <p:nvPr/>
        </p:nvGrpSpPr>
        <p:grpSpPr>
          <a:xfrm>
            <a:off x="4536947" y="932688"/>
            <a:ext cx="4218940" cy="3980815"/>
            <a:chOff x="4536947" y="932688"/>
            <a:chExt cx="4218940" cy="3980815"/>
          </a:xfrm>
        </p:grpSpPr>
        <p:pic>
          <p:nvPicPr>
            <p:cNvPr id="37" name="object 37"/>
            <p:cNvPicPr/>
            <p:nvPr/>
          </p:nvPicPr>
          <p:blipFill>
            <a:blip r:embed="rId8" cstate="print"/>
            <a:stretch>
              <a:fillRect/>
            </a:stretch>
          </p:blipFill>
          <p:spPr>
            <a:xfrm>
              <a:off x="8467344" y="2711195"/>
              <a:ext cx="288035" cy="288036"/>
            </a:xfrm>
            <a:prstGeom prst="rect">
              <a:avLst/>
            </a:prstGeom>
          </p:spPr>
        </p:pic>
        <p:pic>
          <p:nvPicPr>
            <p:cNvPr id="38" name="object 38"/>
            <p:cNvPicPr/>
            <p:nvPr/>
          </p:nvPicPr>
          <p:blipFill>
            <a:blip r:embed="rId9" cstate="print"/>
            <a:stretch>
              <a:fillRect/>
            </a:stretch>
          </p:blipFill>
          <p:spPr>
            <a:xfrm>
              <a:off x="8296655" y="3383280"/>
              <a:ext cx="288035" cy="288035"/>
            </a:xfrm>
            <a:prstGeom prst="rect">
              <a:avLst/>
            </a:prstGeom>
          </p:spPr>
        </p:pic>
        <p:pic>
          <p:nvPicPr>
            <p:cNvPr id="39" name="object 39"/>
            <p:cNvPicPr/>
            <p:nvPr/>
          </p:nvPicPr>
          <p:blipFill>
            <a:blip r:embed="rId10" cstate="print"/>
            <a:stretch>
              <a:fillRect/>
            </a:stretch>
          </p:blipFill>
          <p:spPr>
            <a:xfrm>
              <a:off x="7252715" y="4523232"/>
              <a:ext cx="288035" cy="288036"/>
            </a:xfrm>
            <a:prstGeom prst="rect">
              <a:avLst/>
            </a:prstGeom>
          </p:spPr>
        </p:pic>
        <p:pic>
          <p:nvPicPr>
            <p:cNvPr id="40" name="object 40"/>
            <p:cNvPicPr/>
            <p:nvPr/>
          </p:nvPicPr>
          <p:blipFill>
            <a:blip r:embed="rId11" cstate="print"/>
            <a:stretch>
              <a:fillRect/>
            </a:stretch>
          </p:blipFill>
          <p:spPr>
            <a:xfrm>
              <a:off x="6502907" y="4625340"/>
              <a:ext cx="288035" cy="288035"/>
            </a:xfrm>
            <a:prstGeom prst="rect">
              <a:avLst/>
            </a:prstGeom>
          </p:spPr>
        </p:pic>
        <p:pic>
          <p:nvPicPr>
            <p:cNvPr id="41" name="object 41"/>
            <p:cNvPicPr/>
            <p:nvPr/>
          </p:nvPicPr>
          <p:blipFill>
            <a:blip r:embed="rId12" cstate="print"/>
            <a:stretch>
              <a:fillRect/>
            </a:stretch>
          </p:blipFill>
          <p:spPr>
            <a:xfrm>
              <a:off x="5120639" y="4090416"/>
              <a:ext cx="288036" cy="288036"/>
            </a:xfrm>
            <a:prstGeom prst="rect">
              <a:avLst/>
            </a:prstGeom>
          </p:spPr>
        </p:pic>
        <p:pic>
          <p:nvPicPr>
            <p:cNvPr id="42" name="object 42"/>
            <p:cNvPicPr/>
            <p:nvPr/>
          </p:nvPicPr>
          <p:blipFill>
            <a:blip r:embed="rId13" cstate="print"/>
            <a:stretch>
              <a:fillRect/>
            </a:stretch>
          </p:blipFill>
          <p:spPr>
            <a:xfrm>
              <a:off x="4651247" y="3377183"/>
              <a:ext cx="288036" cy="288036"/>
            </a:xfrm>
            <a:prstGeom prst="rect">
              <a:avLst/>
            </a:prstGeom>
          </p:spPr>
        </p:pic>
        <p:pic>
          <p:nvPicPr>
            <p:cNvPr id="43" name="object 43"/>
            <p:cNvPicPr/>
            <p:nvPr/>
          </p:nvPicPr>
          <p:blipFill>
            <a:blip r:embed="rId14" cstate="print"/>
            <a:stretch>
              <a:fillRect/>
            </a:stretch>
          </p:blipFill>
          <p:spPr>
            <a:xfrm>
              <a:off x="4536947" y="2711195"/>
              <a:ext cx="288036" cy="288036"/>
            </a:xfrm>
            <a:prstGeom prst="rect">
              <a:avLst/>
            </a:prstGeom>
          </p:spPr>
        </p:pic>
        <p:pic>
          <p:nvPicPr>
            <p:cNvPr id="44" name="object 44"/>
            <p:cNvPicPr/>
            <p:nvPr/>
          </p:nvPicPr>
          <p:blipFill>
            <a:blip r:embed="rId15" cstate="print"/>
            <a:stretch>
              <a:fillRect/>
            </a:stretch>
          </p:blipFill>
          <p:spPr>
            <a:xfrm>
              <a:off x="4602479" y="1981200"/>
              <a:ext cx="288036" cy="288036"/>
            </a:xfrm>
            <a:prstGeom prst="rect">
              <a:avLst/>
            </a:prstGeom>
          </p:spPr>
        </p:pic>
        <p:pic>
          <p:nvPicPr>
            <p:cNvPr id="45" name="object 45"/>
            <p:cNvPicPr/>
            <p:nvPr/>
          </p:nvPicPr>
          <p:blipFill>
            <a:blip r:embed="rId16" cstate="print"/>
            <a:stretch>
              <a:fillRect/>
            </a:stretch>
          </p:blipFill>
          <p:spPr>
            <a:xfrm>
              <a:off x="4931663" y="1458468"/>
              <a:ext cx="286512" cy="288036"/>
            </a:xfrm>
            <a:prstGeom prst="rect">
              <a:avLst/>
            </a:prstGeom>
          </p:spPr>
        </p:pic>
        <p:pic>
          <p:nvPicPr>
            <p:cNvPr id="46" name="object 46"/>
            <p:cNvPicPr/>
            <p:nvPr/>
          </p:nvPicPr>
          <p:blipFill>
            <a:blip r:embed="rId17" cstate="print"/>
            <a:stretch>
              <a:fillRect/>
            </a:stretch>
          </p:blipFill>
          <p:spPr>
            <a:xfrm>
              <a:off x="5586983" y="932688"/>
              <a:ext cx="288036" cy="288036"/>
            </a:xfrm>
            <a:prstGeom prst="rect">
              <a:avLst/>
            </a:prstGeom>
          </p:spPr>
        </p:pic>
        <p:sp>
          <p:nvSpPr>
            <p:cNvPr id="47" name="object 47"/>
            <p:cNvSpPr/>
            <p:nvPr/>
          </p:nvSpPr>
          <p:spPr>
            <a:xfrm>
              <a:off x="6475475" y="4378452"/>
              <a:ext cx="340360" cy="204470"/>
            </a:xfrm>
            <a:custGeom>
              <a:avLst/>
              <a:gdLst/>
              <a:ahLst/>
              <a:cxnLst/>
              <a:rect l="l" t="t" r="r" b="b"/>
              <a:pathLst>
                <a:path w="340359" h="204470">
                  <a:moveTo>
                    <a:pt x="305816" y="0"/>
                  </a:moveTo>
                  <a:lnTo>
                    <a:pt x="34035" y="0"/>
                  </a:lnTo>
                  <a:lnTo>
                    <a:pt x="20788" y="2674"/>
                  </a:lnTo>
                  <a:lnTo>
                    <a:pt x="9969" y="9969"/>
                  </a:lnTo>
                  <a:lnTo>
                    <a:pt x="2674" y="20788"/>
                  </a:lnTo>
                  <a:lnTo>
                    <a:pt x="0" y="34036"/>
                  </a:lnTo>
                  <a:lnTo>
                    <a:pt x="0" y="170180"/>
                  </a:lnTo>
                  <a:lnTo>
                    <a:pt x="2674" y="183427"/>
                  </a:lnTo>
                  <a:lnTo>
                    <a:pt x="9969" y="194246"/>
                  </a:lnTo>
                  <a:lnTo>
                    <a:pt x="20788" y="201541"/>
                  </a:lnTo>
                  <a:lnTo>
                    <a:pt x="34035" y="204216"/>
                  </a:lnTo>
                  <a:lnTo>
                    <a:pt x="305816" y="204216"/>
                  </a:lnTo>
                  <a:lnTo>
                    <a:pt x="319063" y="201541"/>
                  </a:lnTo>
                  <a:lnTo>
                    <a:pt x="329882" y="194246"/>
                  </a:lnTo>
                  <a:lnTo>
                    <a:pt x="337177" y="183427"/>
                  </a:lnTo>
                  <a:lnTo>
                    <a:pt x="339851" y="170180"/>
                  </a:lnTo>
                  <a:lnTo>
                    <a:pt x="339851" y="34036"/>
                  </a:lnTo>
                  <a:lnTo>
                    <a:pt x="337177" y="20788"/>
                  </a:lnTo>
                  <a:lnTo>
                    <a:pt x="329882" y="9969"/>
                  </a:lnTo>
                  <a:lnTo>
                    <a:pt x="319063" y="2674"/>
                  </a:lnTo>
                  <a:lnTo>
                    <a:pt x="305816"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8" name="object 48"/>
          <p:cNvSpPr txBox="1"/>
          <p:nvPr/>
        </p:nvSpPr>
        <p:spPr>
          <a:xfrm>
            <a:off x="6567043" y="4414520"/>
            <a:ext cx="16065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MX</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p:nvPr/>
        </p:nvSpPr>
        <p:spPr>
          <a:xfrm>
            <a:off x="8101583" y="2752344"/>
            <a:ext cx="340360" cy="205740"/>
          </a:xfrm>
          <a:custGeom>
            <a:avLst/>
            <a:gdLst/>
            <a:ahLst/>
            <a:cxnLst/>
            <a:rect l="l" t="t" r="r" b="b"/>
            <a:pathLst>
              <a:path w="340359" h="205739">
                <a:moveTo>
                  <a:pt x="305562" y="0"/>
                </a:moveTo>
                <a:lnTo>
                  <a:pt x="34290" y="0"/>
                </a:lnTo>
                <a:lnTo>
                  <a:pt x="20949" y="2696"/>
                </a:lnTo>
                <a:lnTo>
                  <a:pt x="10048" y="10048"/>
                </a:lnTo>
                <a:lnTo>
                  <a:pt x="2696" y="20949"/>
                </a:lnTo>
                <a:lnTo>
                  <a:pt x="0" y="34289"/>
                </a:lnTo>
                <a:lnTo>
                  <a:pt x="0" y="171450"/>
                </a:lnTo>
                <a:lnTo>
                  <a:pt x="2696" y="184790"/>
                </a:lnTo>
                <a:lnTo>
                  <a:pt x="10048" y="195691"/>
                </a:lnTo>
                <a:lnTo>
                  <a:pt x="20949" y="203043"/>
                </a:lnTo>
                <a:lnTo>
                  <a:pt x="34290" y="205739"/>
                </a:lnTo>
                <a:lnTo>
                  <a:pt x="305562" y="205739"/>
                </a:lnTo>
                <a:lnTo>
                  <a:pt x="318902" y="203043"/>
                </a:lnTo>
                <a:lnTo>
                  <a:pt x="329803" y="195691"/>
                </a:lnTo>
                <a:lnTo>
                  <a:pt x="337155" y="184790"/>
                </a:lnTo>
                <a:lnTo>
                  <a:pt x="339851" y="171450"/>
                </a:lnTo>
                <a:lnTo>
                  <a:pt x="339851" y="34289"/>
                </a:lnTo>
                <a:lnTo>
                  <a:pt x="337155" y="20949"/>
                </a:lnTo>
                <a:lnTo>
                  <a:pt x="329803" y="10048"/>
                </a:lnTo>
                <a:lnTo>
                  <a:pt x="318902" y="2696"/>
                </a:lnTo>
                <a:lnTo>
                  <a:pt x="30556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txBox="1"/>
          <p:nvPr/>
        </p:nvSpPr>
        <p:spPr>
          <a:xfrm>
            <a:off x="8193151" y="2788411"/>
            <a:ext cx="15875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CO</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p:nvPr/>
        </p:nvSpPr>
        <p:spPr>
          <a:xfrm>
            <a:off x="7914131" y="3429000"/>
            <a:ext cx="341630" cy="204470"/>
          </a:xfrm>
          <a:custGeom>
            <a:avLst/>
            <a:gdLst/>
            <a:ahLst/>
            <a:cxnLst/>
            <a:rect l="l" t="t" r="r" b="b"/>
            <a:pathLst>
              <a:path w="341629" h="204470">
                <a:moveTo>
                  <a:pt x="307340"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5"/>
                </a:lnTo>
                <a:lnTo>
                  <a:pt x="307340" y="204215"/>
                </a:lnTo>
                <a:lnTo>
                  <a:pt x="320587" y="201541"/>
                </a:lnTo>
                <a:lnTo>
                  <a:pt x="331406" y="194246"/>
                </a:lnTo>
                <a:lnTo>
                  <a:pt x="338701" y="183427"/>
                </a:lnTo>
                <a:lnTo>
                  <a:pt x="341375" y="170180"/>
                </a:lnTo>
                <a:lnTo>
                  <a:pt x="341375" y="34036"/>
                </a:lnTo>
                <a:lnTo>
                  <a:pt x="338701" y="20788"/>
                </a:lnTo>
                <a:lnTo>
                  <a:pt x="331406" y="9969"/>
                </a:lnTo>
                <a:lnTo>
                  <a:pt x="320587" y="2674"/>
                </a:lnTo>
                <a:lnTo>
                  <a:pt x="307340"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txBox="1"/>
          <p:nvPr/>
        </p:nvSpPr>
        <p:spPr>
          <a:xfrm>
            <a:off x="8018780" y="3464178"/>
            <a:ext cx="13335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JP</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53"/>
          <p:cNvSpPr/>
          <p:nvPr/>
        </p:nvSpPr>
        <p:spPr>
          <a:xfrm>
            <a:off x="7071359" y="4297679"/>
            <a:ext cx="363220" cy="205740"/>
          </a:xfrm>
          <a:custGeom>
            <a:avLst/>
            <a:gdLst/>
            <a:ahLst/>
            <a:cxnLst/>
            <a:rect l="l" t="t" r="r" b="b"/>
            <a:pathLst>
              <a:path w="363220" h="205739">
                <a:moveTo>
                  <a:pt x="328422" y="0"/>
                </a:moveTo>
                <a:lnTo>
                  <a:pt x="34290" y="0"/>
                </a:lnTo>
                <a:lnTo>
                  <a:pt x="20949" y="2694"/>
                </a:lnTo>
                <a:lnTo>
                  <a:pt x="10048" y="10044"/>
                </a:lnTo>
                <a:lnTo>
                  <a:pt x="2696" y="20943"/>
                </a:lnTo>
                <a:lnTo>
                  <a:pt x="0" y="34290"/>
                </a:lnTo>
                <a:lnTo>
                  <a:pt x="0" y="171450"/>
                </a:lnTo>
                <a:lnTo>
                  <a:pt x="2696" y="184796"/>
                </a:lnTo>
                <a:lnTo>
                  <a:pt x="10048" y="195695"/>
                </a:lnTo>
                <a:lnTo>
                  <a:pt x="20949" y="203045"/>
                </a:lnTo>
                <a:lnTo>
                  <a:pt x="34290" y="205740"/>
                </a:lnTo>
                <a:lnTo>
                  <a:pt x="328422" y="205740"/>
                </a:lnTo>
                <a:lnTo>
                  <a:pt x="341762" y="203045"/>
                </a:lnTo>
                <a:lnTo>
                  <a:pt x="352663" y="195695"/>
                </a:lnTo>
                <a:lnTo>
                  <a:pt x="360015" y="184796"/>
                </a:lnTo>
                <a:lnTo>
                  <a:pt x="362712" y="171450"/>
                </a:lnTo>
                <a:lnTo>
                  <a:pt x="362712" y="34290"/>
                </a:lnTo>
                <a:lnTo>
                  <a:pt x="360015" y="20943"/>
                </a:lnTo>
                <a:lnTo>
                  <a:pt x="352663" y="10044"/>
                </a:lnTo>
                <a:lnTo>
                  <a:pt x="341762" y="2694"/>
                </a:lnTo>
                <a:lnTo>
                  <a:pt x="32842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txBox="1"/>
          <p:nvPr/>
        </p:nvSpPr>
        <p:spPr>
          <a:xfrm>
            <a:off x="7166864" y="4334052"/>
            <a:ext cx="17335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KW</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p:nvPr/>
        </p:nvSpPr>
        <p:spPr>
          <a:xfrm>
            <a:off x="5408676" y="3924300"/>
            <a:ext cx="340360" cy="204470"/>
          </a:xfrm>
          <a:custGeom>
            <a:avLst/>
            <a:gdLst/>
            <a:ahLst/>
            <a:cxnLst/>
            <a:rect l="l" t="t" r="r" b="b"/>
            <a:pathLst>
              <a:path w="340360" h="204470">
                <a:moveTo>
                  <a:pt x="305815"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5"/>
                </a:lnTo>
                <a:lnTo>
                  <a:pt x="305815" y="204215"/>
                </a:lnTo>
                <a:lnTo>
                  <a:pt x="319063" y="201541"/>
                </a:lnTo>
                <a:lnTo>
                  <a:pt x="329882" y="194246"/>
                </a:lnTo>
                <a:lnTo>
                  <a:pt x="337177" y="183427"/>
                </a:lnTo>
                <a:lnTo>
                  <a:pt x="339851" y="170180"/>
                </a:lnTo>
                <a:lnTo>
                  <a:pt x="339851" y="34036"/>
                </a:lnTo>
                <a:lnTo>
                  <a:pt x="337177" y="20788"/>
                </a:lnTo>
                <a:lnTo>
                  <a:pt x="329882" y="9969"/>
                </a:lnTo>
                <a:lnTo>
                  <a:pt x="319063" y="2674"/>
                </a:lnTo>
                <a:lnTo>
                  <a:pt x="305815"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txBox="1"/>
          <p:nvPr/>
        </p:nvSpPr>
        <p:spPr>
          <a:xfrm>
            <a:off x="5505703" y="3960063"/>
            <a:ext cx="14986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SA</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7"/>
          <p:cNvSpPr/>
          <p:nvPr/>
        </p:nvSpPr>
        <p:spPr>
          <a:xfrm>
            <a:off x="4986528" y="3419855"/>
            <a:ext cx="341630" cy="204470"/>
          </a:xfrm>
          <a:custGeom>
            <a:avLst/>
            <a:gdLst/>
            <a:ahLst/>
            <a:cxnLst/>
            <a:rect l="l" t="t" r="r" b="b"/>
            <a:pathLst>
              <a:path w="341629" h="204470">
                <a:moveTo>
                  <a:pt x="307339"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6"/>
                </a:lnTo>
                <a:lnTo>
                  <a:pt x="307339" y="204216"/>
                </a:lnTo>
                <a:lnTo>
                  <a:pt x="320587" y="201541"/>
                </a:lnTo>
                <a:lnTo>
                  <a:pt x="331406" y="194246"/>
                </a:lnTo>
                <a:lnTo>
                  <a:pt x="338701" y="183427"/>
                </a:lnTo>
                <a:lnTo>
                  <a:pt x="341375" y="170180"/>
                </a:lnTo>
                <a:lnTo>
                  <a:pt x="341375" y="34036"/>
                </a:lnTo>
                <a:lnTo>
                  <a:pt x="338701" y="20788"/>
                </a:lnTo>
                <a:lnTo>
                  <a:pt x="331406" y="9969"/>
                </a:lnTo>
                <a:lnTo>
                  <a:pt x="320587" y="2674"/>
                </a:lnTo>
                <a:lnTo>
                  <a:pt x="307339"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txBox="1"/>
          <p:nvPr/>
        </p:nvSpPr>
        <p:spPr>
          <a:xfrm>
            <a:off x="5081778" y="3455034"/>
            <a:ext cx="15430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SG</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9" name="object 59"/>
          <p:cNvSpPr/>
          <p:nvPr/>
        </p:nvSpPr>
        <p:spPr>
          <a:xfrm>
            <a:off x="4850891" y="2752344"/>
            <a:ext cx="340360" cy="205740"/>
          </a:xfrm>
          <a:custGeom>
            <a:avLst/>
            <a:gdLst/>
            <a:ahLst/>
            <a:cxnLst/>
            <a:rect l="l" t="t" r="r" b="b"/>
            <a:pathLst>
              <a:path w="340360" h="205739">
                <a:moveTo>
                  <a:pt x="305562" y="0"/>
                </a:moveTo>
                <a:lnTo>
                  <a:pt x="34290" y="0"/>
                </a:lnTo>
                <a:lnTo>
                  <a:pt x="20949" y="2696"/>
                </a:lnTo>
                <a:lnTo>
                  <a:pt x="10048" y="10048"/>
                </a:lnTo>
                <a:lnTo>
                  <a:pt x="2696" y="20949"/>
                </a:lnTo>
                <a:lnTo>
                  <a:pt x="0" y="34289"/>
                </a:lnTo>
                <a:lnTo>
                  <a:pt x="0" y="171450"/>
                </a:lnTo>
                <a:lnTo>
                  <a:pt x="2696" y="184790"/>
                </a:lnTo>
                <a:lnTo>
                  <a:pt x="10048" y="195691"/>
                </a:lnTo>
                <a:lnTo>
                  <a:pt x="20949" y="203043"/>
                </a:lnTo>
                <a:lnTo>
                  <a:pt x="34290" y="205739"/>
                </a:lnTo>
                <a:lnTo>
                  <a:pt x="305562" y="205739"/>
                </a:lnTo>
                <a:lnTo>
                  <a:pt x="318902" y="203043"/>
                </a:lnTo>
                <a:lnTo>
                  <a:pt x="329803" y="195691"/>
                </a:lnTo>
                <a:lnTo>
                  <a:pt x="337155" y="184790"/>
                </a:lnTo>
                <a:lnTo>
                  <a:pt x="339852" y="171450"/>
                </a:lnTo>
                <a:lnTo>
                  <a:pt x="339852" y="34289"/>
                </a:lnTo>
                <a:lnTo>
                  <a:pt x="337155" y="20949"/>
                </a:lnTo>
                <a:lnTo>
                  <a:pt x="329803" y="10048"/>
                </a:lnTo>
                <a:lnTo>
                  <a:pt x="318902" y="2696"/>
                </a:lnTo>
                <a:lnTo>
                  <a:pt x="30556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txBox="1"/>
          <p:nvPr/>
        </p:nvSpPr>
        <p:spPr>
          <a:xfrm>
            <a:off x="4945507" y="2788411"/>
            <a:ext cx="15430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KR</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61" name="object 61"/>
          <p:cNvSpPr/>
          <p:nvPr/>
        </p:nvSpPr>
        <p:spPr>
          <a:xfrm>
            <a:off x="4916423" y="2019300"/>
            <a:ext cx="419100" cy="204470"/>
          </a:xfrm>
          <a:custGeom>
            <a:avLst/>
            <a:gdLst/>
            <a:ahLst/>
            <a:cxnLst/>
            <a:rect l="l" t="t" r="r" b="b"/>
            <a:pathLst>
              <a:path w="419100" h="204469">
                <a:moveTo>
                  <a:pt x="385063"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6"/>
                </a:lnTo>
                <a:lnTo>
                  <a:pt x="385063" y="204216"/>
                </a:lnTo>
                <a:lnTo>
                  <a:pt x="398311" y="201541"/>
                </a:lnTo>
                <a:lnTo>
                  <a:pt x="409130" y="194246"/>
                </a:lnTo>
                <a:lnTo>
                  <a:pt x="416425" y="183427"/>
                </a:lnTo>
                <a:lnTo>
                  <a:pt x="419100" y="170180"/>
                </a:lnTo>
                <a:lnTo>
                  <a:pt x="419100" y="34036"/>
                </a:lnTo>
                <a:lnTo>
                  <a:pt x="416425" y="20788"/>
                </a:lnTo>
                <a:lnTo>
                  <a:pt x="409130" y="9969"/>
                </a:lnTo>
                <a:lnTo>
                  <a:pt x="398311" y="2674"/>
                </a:lnTo>
                <a:lnTo>
                  <a:pt x="385063"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object 62"/>
          <p:cNvSpPr txBox="1"/>
          <p:nvPr/>
        </p:nvSpPr>
        <p:spPr>
          <a:xfrm>
            <a:off x="5045455" y="2053539"/>
            <a:ext cx="16192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TW</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63" name="object 63"/>
          <p:cNvSpPr/>
          <p:nvPr/>
        </p:nvSpPr>
        <p:spPr>
          <a:xfrm>
            <a:off x="5256276" y="1499616"/>
            <a:ext cx="340360" cy="204470"/>
          </a:xfrm>
          <a:custGeom>
            <a:avLst/>
            <a:gdLst/>
            <a:ahLst/>
            <a:cxnLst/>
            <a:rect l="l" t="t" r="r" b="b"/>
            <a:pathLst>
              <a:path w="340360" h="204469">
                <a:moveTo>
                  <a:pt x="305815"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6"/>
                </a:lnTo>
                <a:lnTo>
                  <a:pt x="305815" y="204216"/>
                </a:lnTo>
                <a:lnTo>
                  <a:pt x="319063" y="201541"/>
                </a:lnTo>
                <a:lnTo>
                  <a:pt x="329882" y="194246"/>
                </a:lnTo>
                <a:lnTo>
                  <a:pt x="337177" y="183427"/>
                </a:lnTo>
                <a:lnTo>
                  <a:pt x="339851" y="170180"/>
                </a:lnTo>
                <a:lnTo>
                  <a:pt x="339851" y="34036"/>
                </a:lnTo>
                <a:lnTo>
                  <a:pt x="337177" y="20788"/>
                </a:lnTo>
                <a:lnTo>
                  <a:pt x="329882" y="9969"/>
                </a:lnTo>
                <a:lnTo>
                  <a:pt x="319063" y="2674"/>
                </a:lnTo>
                <a:lnTo>
                  <a:pt x="305815"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64"/>
          <p:cNvSpPr txBox="1"/>
          <p:nvPr/>
        </p:nvSpPr>
        <p:spPr>
          <a:xfrm>
            <a:off x="5351145" y="1534794"/>
            <a:ext cx="15367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UK</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p:nvPr/>
        </p:nvSpPr>
        <p:spPr>
          <a:xfrm>
            <a:off x="5826252" y="1234439"/>
            <a:ext cx="340360" cy="204470"/>
          </a:xfrm>
          <a:custGeom>
            <a:avLst/>
            <a:gdLst/>
            <a:ahLst/>
            <a:cxnLst/>
            <a:rect l="l" t="t" r="r" b="b"/>
            <a:pathLst>
              <a:path w="340360" h="204469">
                <a:moveTo>
                  <a:pt x="305815" y="0"/>
                </a:moveTo>
                <a:lnTo>
                  <a:pt x="34036" y="0"/>
                </a:lnTo>
                <a:lnTo>
                  <a:pt x="20788" y="2674"/>
                </a:lnTo>
                <a:lnTo>
                  <a:pt x="9969" y="9969"/>
                </a:lnTo>
                <a:lnTo>
                  <a:pt x="2674" y="20788"/>
                </a:lnTo>
                <a:lnTo>
                  <a:pt x="0" y="34036"/>
                </a:lnTo>
                <a:lnTo>
                  <a:pt x="0" y="170180"/>
                </a:lnTo>
                <a:lnTo>
                  <a:pt x="2674" y="183427"/>
                </a:lnTo>
                <a:lnTo>
                  <a:pt x="9969" y="194246"/>
                </a:lnTo>
                <a:lnTo>
                  <a:pt x="20788" y="201541"/>
                </a:lnTo>
                <a:lnTo>
                  <a:pt x="34036" y="204215"/>
                </a:lnTo>
                <a:lnTo>
                  <a:pt x="305815" y="204215"/>
                </a:lnTo>
                <a:lnTo>
                  <a:pt x="319063" y="201541"/>
                </a:lnTo>
                <a:lnTo>
                  <a:pt x="329882" y="194246"/>
                </a:lnTo>
                <a:lnTo>
                  <a:pt x="337177" y="183427"/>
                </a:lnTo>
                <a:lnTo>
                  <a:pt x="339851" y="170180"/>
                </a:lnTo>
                <a:lnTo>
                  <a:pt x="339851" y="34036"/>
                </a:lnTo>
                <a:lnTo>
                  <a:pt x="337177" y="20788"/>
                </a:lnTo>
                <a:lnTo>
                  <a:pt x="329882" y="9969"/>
                </a:lnTo>
                <a:lnTo>
                  <a:pt x="319063" y="2674"/>
                </a:lnTo>
                <a:lnTo>
                  <a:pt x="305815"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6"/>
          <p:cNvSpPr txBox="1"/>
          <p:nvPr/>
        </p:nvSpPr>
        <p:spPr>
          <a:xfrm>
            <a:off x="5922390" y="1269618"/>
            <a:ext cx="14859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US</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67" name="object 67"/>
          <p:cNvGrpSpPr/>
          <p:nvPr/>
        </p:nvGrpSpPr>
        <p:grpSpPr>
          <a:xfrm>
            <a:off x="5750052" y="4085844"/>
            <a:ext cx="2459990" cy="725805"/>
            <a:chOff x="5750052" y="4085844"/>
            <a:chExt cx="2459990" cy="725805"/>
          </a:xfrm>
        </p:grpSpPr>
        <p:pic>
          <p:nvPicPr>
            <p:cNvPr id="68" name="object 68"/>
            <p:cNvPicPr/>
            <p:nvPr/>
          </p:nvPicPr>
          <p:blipFill>
            <a:blip r:embed="rId18" cstate="print"/>
            <a:stretch>
              <a:fillRect/>
            </a:stretch>
          </p:blipFill>
          <p:spPr>
            <a:xfrm>
              <a:off x="7921752" y="4085844"/>
              <a:ext cx="288035" cy="288036"/>
            </a:xfrm>
            <a:prstGeom prst="rect">
              <a:avLst/>
            </a:prstGeom>
          </p:spPr>
        </p:pic>
        <p:pic>
          <p:nvPicPr>
            <p:cNvPr id="69" name="object 69"/>
            <p:cNvPicPr/>
            <p:nvPr/>
          </p:nvPicPr>
          <p:blipFill>
            <a:blip r:embed="rId19" cstate="print"/>
            <a:stretch>
              <a:fillRect/>
            </a:stretch>
          </p:blipFill>
          <p:spPr>
            <a:xfrm>
              <a:off x="5750052" y="4523231"/>
              <a:ext cx="288036" cy="288036"/>
            </a:xfrm>
            <a:prstGeom prst="rect">
              <a:avLst/>
            </a:prstGeom>
          </p:spPr>
        </p:pic>
        <p:sp>
          <p:nvSpPr>
            <p:cNvPr id="70" name="object 70"/>
            <p:cNvSpPr/>
            <p:nvPr/>
          </p:nvSpPr>
          <p:spPr>
            <a:xfrm>
              <a:off x="5861304" y="4297680"/>
              <a:ext cx="363220" cy="205740"/>
            </a:xfrm>
            <a:custGeom>
              <a:avLst/>
              <a:gdLst/>
              <a:ahLst/>
              <a:cxnLst/>
              <a:rect l="l" t="t" r="r" b="b"/>
              <a:pathLst>
                <a:path w="363220" h="205739">
                  <a:moveTo>
                    <a:pt x="328422" y="0"/>
                  </a:moveTo>
                  <a:lnTo>
                    <a:pt x="34290" y="0"/>
                  </a:lnTo>
                  <a:lnTo>
                    <a:pt x="20949" y="2694"/>
                  </a:lnTo>
                  <a:lnTo>
                    <a:pt x="10048" y="10044"/>
                  </a:lnTo>
                  <a:lnTo>
                    <a:pt x="2696" y="20943"/>
                  </a:lnTo>
                  <a:lnTo>
                    <a:pt x="0" y="34290"/>
                  </a:lnTo>
                  <a:lnTo>
                    <a:pt x="0" y="171450"/>
                  </a:lnTo>
                  <a:lnTo>
                    <a:pt x="2696" y="184796"/>
                  </a:lnTo>
                  <a:lnTo>
                    <a:pt x="10048" y="195695"/>
                  </a:lnTo>
                  <a:lnTo>
                    <a:pt x="20949" y="203045"/>
                  </a:lnTo>
                  <a:lnTo>
                    <a:pt x="34290" y="205740"/>
                  </a:lnTo>
                  <a:lnTo>
                    <a:pt x="328422" y="205740"/>
                  </a:lnTo>
                  <a:lnTo>
                    <a:pt x="341762" y="203045"/>
                  </a:lnTo>
                  <a:lnTo>
                    <a:pt x="352663" y="195695"/>
                  </a:lnTo>
                  <a:lnTo>
                    <a:pt x="360015" y="184796"/>
                  </a:lnTo>
                  <a:lnTo>
                    <a:pt x="362712" y="171450"/>
                  </a:lnTo>
                  <a:lnTo>
                    <a:pt x="362712" y="34290"/>
                  </a:lnTo>
                  <a:lnTo>
                    <a:pt x="360015" y="20943"/>
                  </a:lnTo>
                  <a:lnTo>
                    <a:pt x="352663" y="10044"/>
                  </a:lnTo>
                  <a:lnTo>
                    <a:pt x="341762" y="2694"/>
                  </a:lnTo>
                  <a:lnTo>
                    <a:pt x="32842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1" name="object 71"/>
          <p:cNvSpPr txBox="1"/>
          <p:nvPr/>
        </p:nvSpPr>
        <p:spPr>
          <a:xfrm>
            <a:off x="5966205" y="4334052"/>
            <a:ext cx="153670"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RU</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72" name="object 72"/>
          <p:cNvSpPr/>
          <p:nvPr/>
        </p:nvSpPr>
        <p:spPr>
          <a:xfrm>
            <a:off x="7580376" y="3924300"/>
            <a:ext cx="341630" cy="204470"/>
          </a:xfrm>
          <a:custGeom>
            <a:avLst/>
            <a:gdLst/>
            <a:ahLst/>
            <a:cxnLst/>
            <a:rect l="l" t="t" r="r" b="b"/>
            <a:pathLst>
              <a:path w="341629" h="204470">
                <a:moveTo>
                  <a:pt x="307340" y="0"/>
                </a:moveTo>
                <a:lnTo>
                  <a:pt x="34035" y="0"/>
                </a:lnTo>
                <a:lnTo>
                  <a:pt x="20788" y="2674"/>
                </a:lnTo>
                <a:lnTo>
                  <a:pt x="9969" y="9969"/>
                </a:lnTo>
                <a:lnTo>
                  <a:pt x="2674" y="20788"/>
                </a:lnTo>
                <a:lnTo>
                  <a:pt x="0" y="34036"/>
                </a:lnTo>
                <a:lnTo>
                  <a:pt x="0" y="170180"/>
                </a:lnTo>
                <a:lnTo>
                  <a:pt x="2674" y="183427"/>
                </a:lnTo>
                <a:lnTo>
                  <a:pt x="9969" y="194246"/>
                </a:lnTo>
                <a:lnTo>
                  <a:pt x="20788" y="201541"/>
                </a:lnTo>
                <a:lnTo>
                  <a:pt x="34035" y="204215"/>
                </a:lnTo>
                <a:lnTo>
                  <a:pt x="307340" y="204215"/>
                </a:lnTo>
                <a:lnTo>
                  <a:pt x="320587" y="201541"/>
                </a:lnTo>
                <a:lnTo>
                  <a:pt x="331406" y="194246"/>
                </a:lnTo>
                <a:lnTo>
                  <a:pt x="338701" y="183427"/>
                </a:lnTo>
                <a:lnTo>
                  <a:pt x="341375" y="170180"/>
                </a:lnTo>
                <a:lnTo>
                  <a:pt x="341375" y="34036"/>
                </a:lnTo>
                <a:lnTo>
                  <a:pt x="338701" y="20788"/>
                </a:lnTo>
                <a:lnTo>
                  <a:pt x="331406" y="9969"/>
                </a:lnTo>
                <a:lnTo>
                  <a:pt x="320587" y="2674"/>
                </a:lnTo>
                <a:lnTo>
                  <a:pt x="307340"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txBox="1"/>
          <p:nvPr/>
        </p:nvSpPr>
        <p:spPr>
          <a:xfrm>
            <a:off x="7697469" y="3960063"/>
            <a:ext cx="108585" cy="132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25" normalizeH="0" baseline="0" noProof="0">
                <a:ln>
                  <a:noFill/>
                </a:ln>
                <a:solidFill>
                  <a:srgbClr val="073762"/>
                </a:solidFill>
                <a:effectLst/>
                <a:uLnTx/>
                <a:uFillTx/>
                <a:latin typeface="Arial"/>
                <a:cs typeface="Arial"/>
              </a:rPr>
              <a:t>IS</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74" name="object 74"/>
          <p:cNvGrpSpPr/>
          <p:nvPr/>
        </p:nvGrpSpPr>
        <p:grpSpPr>
          <a:xfrm>
            <a:off x="5393435" y="1630679"/>
            <a:ext cx="2490470" cy="2486025"/>
            <a:chOff x="5393435" y="1630679"/>
            <a:chExt cx="2490470" cy="2486025"/>
          </a:xfrm>
        </p:grpSpPr>
        <p:sp>
          <p:nvSpPr>
            <p:cNvPr id="75" name="object 75"/>
            <p:cNvSpPr/>
            <p:nvPr/>
          </p:nvSpPr>
          <p:spPr>
            <a:xfrm>
              <a:off x="5534405" y="1776221"/>
              <a:ext cx="2212975" cy="2211705"/>
            </a:xfrm>
            <a:custGeom>
              <a:avLst/>
              <a:gdLst/>
              <a:ahLst/>
              <a:cxnLst/>
              <a:rect l="l" t="t" r="r" b="b"/>
              <a:pathLst>
                <a:path w="2212975" h="2211704">
                  <a:moveTo>
                    <a:pt x="0" y="1105661"/>
                  </a:moveTo>
                  <a:lnTo>
                    <a:pt x="1022" y="1057702"/>
                  </a:lnTo>
                  <a:lnTo>
                    <a:pt x="4060" y="1010264"/>
                  </a:lnTo>
                  <a:lnTo>
                    <a:pt x="9074" y="963390"/>
                  </a:lnTo>
                  <a:lnTo>
                    <a:pt x="16021" y="917120"/>
                  </a:lnTo>
                  <a:lnTo>
                    <a:pt x="24860" y="871496"/>
                  </a:lnTo>
                  <a:lnTo>
                    <a:pt x="35550" y="826560"/>
                  </a:lnTo>
                  <a:lnTo>
                    <a:pt x="48049" y="782353"/>
                  </a:lnTo>
                  <a:lnTo>
                    <a:pt x="62316" y="738917"/>
                  </a:lnTo>
                  <a:lnTo>
                    <a:pt x="78308" y="696293"/>
                  </a:lnTo>
                  <a:lnTo>
                    <a:pt x="95986" y="654522"/>
                  </a:lnTo>
                  <a:lnTo>
                    <a:pt x="115306" y="613647"/>
                  </a:lnTo>
                  <a:lnTo>
                    <a:pt x="136228" y="573708"/>
                  </a:lnTo>
                  <a:lnTo>
                    <a:pt x="158710" y="534748"/>
                  </a:lnTo>
                  <a:lnTo>
                    <a:pt x="182710" y="496807"/>
                  </a:lnTo>
                  <a:lnTo>
                    <a:pt x="208188" y="459927"/>
                  </a:lnTo>
                  <a:lnTo>
                    <a:pt x="235101" y="424150"/>
                  </a:lnTo>
                  <a:lnTo>
                    <a:pt x="263409" y="389517"/>
                  </a:lnTo>
                  <a:lnTo>
                    <a:pt x="293069" y="356070"/>
                  </a:lnTo>
                  <a:lnTo>
                    <a:pt x="324040" y="323850"/>
                  </a:lnTo>
                  <a:lnTo>
                    <a:pt x="356281" y="292898"/>
                  </a:lnTo>
                  <a:lnTo>
                    <a:pt x="389750" y="263256"/>
                  </a:lnTo>
                  <a:lnTo>
                    <a:pt x="424406" y="234966"/>
                  </a:lnTo>
                  <a:lnTo>
                    <a:pt x="460206" y="208069"/>
                  </a:lnTo>
                  <a:lnTo>
                    <a:pt x="497111" y="182607"/>
                  </a:lnTo>
                  <a:lnTo>
                    <a:pt x="535078" y="158620"/>
                  </a:lnTo>
                  <a:lnTo>
                    <a:pt x="574065" y="136152"/>
                  </a:lnTo>
                  <a:lnTo>
                    <a:pt x="614032" y="115242"/>
                  </a:lnTo>
                  <a:lnTo>
                    <a:pt x="654936" y="95933"/>
                  </a:lnTo>
                  <a:lnTo>
                    <a:pt x="696736" y="78266"/>
                  </a:lnTo>
                  <a:lnTo>
                    <a:pt x="739392" y="62282"/>
                  </a:lnTo>
                  <a:lnTo>
                    <a:pt x="782860" y="48023"/>
                  </a:lnTo>
                  <a:lnTo>
                    <a:pt x="827100" y="35531"/>
                  </a:lnTo>
                  <a:lnTo>
                    <a:pt x="872071" y="24847"/>
                  </a:lnTo>
                  <a:lnTo>
                    <a:pt x="917730" y="16013"/>
                  </a:lnTo>
                  <a:lnTo>
                    <a:pt x="964036" y="9069"/>
                  </a:lnTo>
                  <a:lnTo>
                    <a:pt x="1010948" y="4058"/>
                  </a:lnTo>
                  <a:lnTo>
                    <a:pt x="1058424" y="1021"/>
                  </a:lnTo>
                  <a:lnTo>
                    <a:pt x="1106424" y="0"/>
                  </a:lnTo>
                  <a:lnTo>
                    <a:pt x="1154423" y="1021"/>
                  </a:lnTo>
                  <a:lnTo>
                    <a:pt x="1201899" y="4058"/>
                  </a:lnTo>
                  <a:lnTo>
                    <a:pt x="1248811" y="9069"/>
                  </a:lnTo>
                  <a:lnTo>
                    <a:pt x="1295117" y="16013"/>
                  </a:lnTo>
                  <a:lnTo>
                    <a:pt x="1340776" y="24847"/>
                  </a:lnTo>
                  <a:lnTo>
                    <a:pt x="1385747" y="35531"/>
                  </a:lnTo>
                  <a:lnTo>
                    <a:pt x="1429987" y="48023"/>
                  </a:lnTo>
                  <a:lnTo>
                    <a:pt x="1473455" y="62282"/>
                  </a:lnTo>
                  <a:lnTo>
                    <a:pt x="1516111" y="78266"/>
                  </a:lnTo>
                  <a:lnTo>
                    <a:pt x="1557911" y="95933"/>
                  </a:lnTo>
                  <a:lnTo>
                    <a:pt x="1598815" y="115242"/>
                  </a:lnTo>
                  <a:lnTo>
                    <a:pt x="1638782" y="136152"/>
                  </a:lnTo>
                  <a:lnTo>
                    <a:pt x="1677769" y="158620"/>
                  </a:lnTo>
                  <a:lnTo>
                    <a:pt x="1715736" y="182607"/>
                  </a:lnTo>
                  <a:lnTo>
                    <a:pt x="1752641" y="208069"/>
                  </a:lnTo>
                  <a:lnTo>
                    <a:pt x="1788441" y="234966"/>
                  </a:lnTo>
                  <a:lnTo>
                    <a:pt x="1823097" y="263256"/>
                  </a:lnTo>
                  <a:lnTo>
                    <a:pt x="1856566" y="292898"/>
                  </a:lnTo>
                  <a:lnTo>
                    <a:pt x="1888807" y="323849"/>
                  </a:lnTo>
                  <a:lnTo>
                    <a:pt x="1919778" y="356070"/>
                  </a:lnTo>
                  <a:lnTo>
                    <a:pt x="1949438" y="389517"/>
                  </a:lnTo>
                  <a:lnTo>
                    <a:pt x="1977746" y="424150"/>
                  </a:lnTo>
                  <a:lnTo>
                    <a:pt x="2004659" y="459927"/>
                  </a:lnTo>
                  <a:lnTo>
                    <a:pt x="2030137" y="496807"/>
                  </a:lnTo>
                  <a:lnTo>
                    <a:pt x="2054137" y="534748"/>
                  </a:lnTo>
                  <a:lnTo>
                    <a:pt x="2076619" y="573708"/>
                  </a:lnTo>
                  <a:lnTo>
                    <a:pt x="2097541" y="613647"/>
                  </a:lnTo>
                  <a:lnTo>
                    <a:pt x="2116861" y="654522"/>
                  </a:lnTo>
                  <a:lnTo>
                    <a:pt x="2134539" y="696293"/>
                  </a:lnTo>
                  <a:lnTo>
                    <a:pt x="2150531" y="738917"/>
                  </a:lnTo>
                  <a:lnTo>
                    <a:pt x="2164798" y="782353"/>
                  </a:lnTo>
                  <a:lnTo>
                    <a:pt x="2177297" y="826560"/>
                  </a:lnTo>
                  <a:lnTo>
                    <a:pt x="2187987" y="871496"/>
                  </a:lnTo>
                  <a:lnTo>
                    <a:pt x="2196826" y="917120"/>
                  </a:lnTo>
                  <a:lnTo>
                    <a:pt x="2203773" y="963390"/>
                  </a:lnTo>
                  <a:lnTo>
                    <a:pt x="2208787" y="1010264"/>
                  </a:lnTo>
                  <a:lnTo>
                    <a:pt x="2211825" y="1057702"/>
                  </a:lnTo>
                  <a:lnTo>
                    <a:pt x="2212848" y="1105661"/>
                  </a:lnTo>
                  <a:lnTo>
                    <a:pt x="2211825" y="1153621"/>
                  </a:lnTo>
                  <a:lnTo>
                    <a:pt x="2208787" y="1201059"/>
                  </a:lnTo>
                  <a:lnTo>
                    <a:pt x="2203773" y="1247933"/>
                  </a:lnTo>
                  <a:lnTo>
                    <a:pt x="2196826" y="1294203"/>
                  </a:lnTo>
                  <a:lnTo>
                    <a:pt x="2187987" y="1339827"/>
                  </a:lnTo>
                  <a:lnTo>
                    <a:pt x="2177297" y="1384763"/>
                  </a:lnTo>
                  <a:lnTo>
                    <a:pt x="2164798" y="1428970"/>
                  </a:lnTo>
                  <a:lnTo>
                    <a:pt x="2150531" y="1472406"/>
                  </a:lnTo>
                  <a:lnTo>
                    <a:pt x="2134539" y="1515030"/>
                  </a:lnTo>
                  <a:lnTo>
                    <a:pt x="2116861" y="1556801"/>
                  </a:lnTo>
                  <a:lnTo>
                    <a:pt x="2097541" y="1597676"/>
                  </a:lnTo>
                  <a:lnTo>
                    <a:pt x="2076619" y="1637615"/>
                  </a:lnTo>
                  <a:lnTo>
                    <a:pt x="2054137" y="1676575"/>
                  </a:lnTo>
                  <a:lnTo>
                    <a:pt x="2030137" y="1714516"/>
                  </a:lnTo>
                  <a:lnTo>
                    <a:pt x="2004659" y="1751396"/>
                  </a:lnTo>
                  <a:lnTo>
                    <a:pt x="1977746" y="1787173"/>
                  </a:lnTo>
                  <a:lnTo>
                    <a:pt x="1949438" y="1821806"/>
                  </a:lnTo>
                  <a:lnTo>
                    <a:pt x="1919778" y="1855253"/>
                  </a:lnTo>
                  <a:lnTo>
                    <a:pt x="1888807" y="1887473"/>
                  </a:lnTo>
                  <a:lnTo>
                    <a:pt x="1856566" y="1918425"/>
                  </a:lnTo>
                  <a:lnTo>
                    <a:pt x="1823097" y="1948067"/>
                  </a:lnTo>
                  <a:lnTo>
                    <a:pt x="1788441" y="1976357"/>
                  </a:lnTo>
                  <a:lnTo>
                    <a:pt x="1752641" y="2003254"/>
                  </a:lnTo>
                  <a:lnTo>
                    <a:pt x="1715736" y="2028716"/>
                  </a:lnTo>
                  <a:lnTo>
                    <a:pt x="1677769" y="2052703"/>
                  </a:lnTo>
                  <a:lnTo>
                    <a:pt x="1638782" y="2075171"/>
                  </a:lnTo>
                  <a:lnTo>
                    <a:pt x="1598815" y="2096081"/>
                  </a:lnTo>
                  <a:lnTo>
                    <a:pt x="1557911" y="2115390"/>
                  </a:lnTo>
                  <a:lnTo>
                    <a:pt x="1516111" y="2133057"/>
                  </a:lnTo>
                  <a:lnTo>
                    <a:pt x="1473455" y="2149041"/>
                  </a:lnTo>
                  <a:lnTo>
                    <a:pt x="1429987" y="2163300"/>
                  </a:lnTo>
                  <a:lnTo>
                    <a:pt x="1385747" y="2175792"/>
                  </a:lnTo>
                  <a:lnTo>
                    <a:pt x="1340776" y="2186476"/>
                  </a:lnTo>
                  <a:lnTo>
                    <a:pt x="1295117" y="2195310"/>
                  </a:lnTo>
                  <a:lnTo>
                    <a:pt x="1248811" y="2202254"/>
                  </a:lnTo>
                  <a:lnTo>
                    <a:pt x="1201899" y="2207265"/>
                  </a:lnTo>
                  <a:lnTo>
                    <a:pt x="1154423" y="2210302"/>
                  </a:lnTo>
                  <a:lnTo>
                    <a:pt x="1106424" y="2211324"/>
                  </a:lnTo>
                  <a:lnTo>
                    <a:pt x="1058424" y="2210302"/>
                  </a:lnTo>
                  <a:lnTo>
                    <a:pt x="1010948" y="2207265"/>
                  </a:lnTo>
                  <a:lnTo>
                    <a:pt x="964036" y="2202254"/>
                  </a:lnTo>
                  <a:lnTo>
                    <a:pt x="917730" y="2195310"/>
                  </a:lnTo>
                  <a:lnTo>
                    <a:pt x="872071" y="2186476"/>
                  </a:lnTo>
                  <a:lnTo>
                    <a:pt x="827100" y="2175792"/>
                  </a:lnTo>
                  <a:lnTo>
                    <a:pt x="782860" y="2163300"/>
                  </a:lnTo>
                  <a:lnTo>
                    <a:pt x="739392" y="2149041"/>
                  </a:lnTo>
                  <a:lnTo>
                    <a:pt x="696736" y="2133057"/>
                  </a:lnTo>
                  <a:lnTo>
                    <a:pt x="654936" y="2115390"/>
                  </a:lnTo>
                  <a:lnTo>
                    <a:pt x="614032" y="2096081"/>
                  </a:lnTo>
                  <a:lnTo>
                    <a:pt x="574065" y="2075171"/>
                  </a:lnTo>
                  <a:lnTo>
                    <a:pt x="535078" y="2052703"/>
                  </a:lnTo>
                  <a:lnTo>
                    <a:pt x="497111" y="2028716"/>
                  </a:lnTo>
                  <a:lnTo>
                    <a:pt x="460206" y="2003254"/>
                  </a:lnTo>
                  <a:lnTo>
                    <a:pt x="424406" y="1976357"/>
                  </a:lnTo>
                  <a:lnTo>
                    <a:pt x="389750" y="1948067"/>
                  </a:lnTo>
                  <a:lnTo>
                    <a:pt x="356281" y="1918425"/>
                  </a:lnTo>
                  <a:lnTo>
                    <a:pt x="324040" y="1887473"/>
                  </a:lnTo>
                  <a:lnTo>
                    <a:pt x="293069" y="1855253"/>
                  </a:lnTo>
                  <a:lnTo>
                    <a:pt x="263409" y="1821806"/>
                  </a:lnTo>
                  <a:lnTo>
                    <a:pt x="235101" y="1787173"/>
                  </a:lnTo>
                  <a:lnTo>
                    <a:pt x="208188" y="1751396"/>
                  </a:lnTo>
                  <a:lnTo>
                    <a:pt x="182710" y="1714516"/>
                  </a:lnTo>
                  <a:lnTo>
                    <a:pt x="158710" y="1676575"/>
                  </a:lnTo>
                  <a:lnTo>
                    <a:pt x="136228" y="1637615"/>
                  </a:lnTo>
                  <a:lnTo>
                    <a:pt x="115306" y="1597676"/>
                  </a:lnTo>
                  <a:lnTo>
                    <a:pt x="95986" y="1556801"/>
                  </a:lnTo>
                  <a:lnTo>
                    <a:pt x="78308" y="1515030"/>
                  </a:lnTo>
                  <a:lnTo>
                    <a:pt x="62316" y="1472406"/>
                  </a:lnTo>
                  <a:lnTo>
                    <a:pt x="48049" y="1428970"/>
                  </a:lnTo>
                  <a:lnTo>
                    <a:pt x="35550" y="1384763"/>
                  </a:lnTo>
                  <a:lnTo>
                    <a:pt x="24860" y="1339827"/>
                  </a:lnTo>
                  <a:lnTo>
                    <a:pt x="16021" y="1294203"/>
                  </a:lnTo>
                  <a:lnTo>
                    <a:pt x="9074" y="1247933"/>
                  </a:lnTo>
                  <a:lnTo>
                    <a:pt x="4060" y="1201059"/>
                  </a:lnTo>
                  <a:lnTo>
                    <a:pt x="1022" y="1153621"/>
                  </a:lnTo>
                  <a:lnTo>
                    <a:pt x="0" y="1105661"/>
                  </a:lnTo>
                  <a:close/>
                </a:path>
              </a:pathLst>
            </a:custGeom>
            <a:ln w="25400">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6" name="object 76"/>
            <p:cNvPicPr/>
            <p:nvPr/>
          </p:nvPicPr>
          <p:blipFill>
            <a:blip r:embed="rId20" cstate="print"/>
            <a:stretch>
              <a:fillRect/>
            </a:stretch>
          </p:blipFill>
          <p:spPr>
            <a:xfrm>
              <a:off x="6505955" y="1630679"/>
              <a:ext cx="288035" cy="288035"/>
            </a:xfrm>
            <a:prstGeom prst="rect">
              <a:avLst/>
            </a:prstGeom>
          </p:spPr>
        </p:pic>
        <p:pic>
          <p:nvPicPr>
            <p:cNvPr id="77" name="object 77"/>
            <p:cNvPicPr/>
            <p:nvPr/>
          </p:nvPicPr>
          <p:blipFill>
            <a:blip r:embed="rId21" cstate="print"/>
            <a:stretch>
              <a:fillRect/>
            </a:stretch>
          </p:blipFill>
          <p:spPr>
            <a:xfrm>
              <a:off x="7059167" y="1799843"/>
              <a:ext cx="288035" cy="288035"/>
            </a:xfrm>
            <a:prstGeom prst="rect">
              <a:avLst/>
            </a:prstGeom>
          </p:spPr>
        </p:pic>
        <p:pic>
          <p:nvPicPr>
            <p:cNvPr id="78" name="object 78"/>
            <p:cNvPicPr/>
            <p:nvPr/>
          </p:nvPicPr>
          <p:blipFill>
            <a:blip r:embed="rId22" cstate="print"/>
            <a:stretch>
              <a:fillRect/>
            </a:stretch>
          </p:blipFill>
          <p:spPr>
            <a:xfrm>
              <a:off x="7450835" y="2212847"/>
              <a:ext cx="288035" cy="288036"/>
            </a:xfrm>
            <a:prstGeom prst="rect">
              <a:avLst/>
            </a:prstGeom>
          </p:spPr>
        </p:pic>
        <p:pic>
          <p:nvPicPr>
            <p:cNvPr id="79" name="object 79"/>
            <p:cNvPicPr/>
            <p:nvPr/>
          </p:nvPicPr>
          <p:blipFill>
            <a:blip r:embed="rId23" cstate="print"/>
            <a:stretch>
              <a:fillRect/>
            </a:stretch>
          </p:blipFill>
          <p:spPr>
            <a:xfrm>
              <a:off x="7595615" y="2665475"/>
              <a:ext cx="288035" cy="288036"/>
            </a:xfrm>
            <a:prstGeom prst="rect">
              <a:avLst/>
            </a:prstGeom>
          </p:spPr>
        </p:pic>
        <p:pic>
          <p:nvPicPr>
            <p:cNvPr id="80" name="object 80"/>
            <p:cNvPicPr/>
            <p:nvPr/>
          </p:nvPicPr>
          <p:blipFill>
            <a:blip r:embed="rId24" cstate="print"/>
            <a:stretch>
              <a:fillRect/>
            </a:stretch>
          </p:blipFill>
          <p:spPr>
            <a:xfrm>
              <a:off x="7446263" y="3139439"/>
              <a:ext cx="288035" cy="288036"/>
            </a:xfrm>
            <a:prstGeom prst="rect">
              <a:avLst/>
            </a:prstGeom>
          </p:spPr>
        </p:pic>
        <p:pic>
          <p:nvPicPr>
            <p:cNvPr id="81" name="object 81"/>
            <p:cNvPicPr/>
            <p:nvPr/>
          </p:nvPicPr>
          <p:blipFill>
            <a:blip r:embed="rId25" cstate="print"/>
            <a:stretch>
              <a:fillRect/>
            </a:stretch>
          </p:blipFill>
          <p:spPr>
            <a:xfrm>
              <a:off x="7059167" y="3636263"/>
              <a:ext cx="288035" cy="288036"/>
            </a:xfrm>
            <a:prstGeom prst="rect">
              <a:avLst/>
            </a:prstGeom>
          </p:spPr>
        </p:pic>
        <p:pic>
          <p:nvPicPr>
            <p:cNvPr id="82" name="object 82"/>
            <p:cNvPicPr/>
            <p:nvPr/>
          </p:nvPicPr>
          <p:blipFill>
            <a:blip r:embed="rId26" cstate="print"/>
            <a:stretch>
              <a:fillRect/>
            </a:stretch>
          </p:blipFill>
          <p:spPr>
            <a:xfrm>
              <a:off x="6502907" y="3828287"/>
              <a:ext cx="288035" cy="288036"/>
            </a:xfrm>
            <a:prstGeom prst="rect">
              <a:avLst/>
            </a:prstGeom>
          </p:spPr>
        </p:pic>
        <p:pic>
          <p:nvPicPr>
            <p:cNvPr id="83" name="object 83"/>
            <p:cNvPicPr/>
            <p:nvPr/>
          </p:nvPicPr>
          <p:blipFill>
            <a:blip r:embed="rId27" cstate="print"/>
            <a:stretch>
              <a:fillRect/>
            </a:stretch>
          </p:blipFill>
          <p:spPr>
            <a:xfrm>
              <a:off x="5917691" y="3630167"/>
              <a:ext cx="288036" cy="288035"/>
            </a:xfrm>
            <a:prstGeom prst="rect">
              <a:avLst/>
            </a:prstGeom>
          </p:spPr>
        </p:pic>
        <p:pic>
          <p:nvPicPr>
            <p:cNvPr id="84" name="object 84"/>
            <p:cNvPicPr/>
            <p:nvPr/>
          </p:nvPicPr>
          <p:blipFill>
            <a:blip r:embed="rId28" cstate="print"/>
            <a:stretch>
              <a:fillRect/>
            </a:stretch>
          </p:blipFill>
          <p:spPr>
            <a:xfrm>
              <a:off x="5532119" y="3139439"/>
              <a:ext cx="288036" cy="288036"/>
            </a:xfrm>
            <a:prstGeom prst="rect">
              <a:avLst/>
            </a:prstGeom>
          </p:spPr>
        </p:pic>
        <p:pic>
          <p:nvPicPr>
            <p:cNvPr id="85" name="object 85"/>
            <p:cNvPicPr/>
            <p:nvPr/>
          </p:nvPicPr>
          <p:blipFill>
            <a:blip r:embed="rId29" cstate="print"/>
            <a:stretch>
              <a:fillRect/>
            </a:stretch>
          </p:blipFill>
          <p:spPr>
            <a:xfrm>
              <a:off x="5393435" y="2662427"/>
              <a:ext cx="288036" cy="288036"/>
            </a:xfrm>
            <a:prstGeom prst="rect">
              <a:avLst/>
            </a:prstGeom>
          </p:spPr>
        </p:pic>
        <p:pic>
          <p:nvPicPr>
            <p:cNvPr id="86" name="object 86"/>
            <p:cNvPicPr/>
            <p:nvPr/>
          </p:nvPicPr>
          <p:blipFill>
            <a:blip r:embed="rId30" cstate="print"/>
            <a:stretch>
              <a:fillRect/>
            </a:stretch>
          </p:blipFill>
          <p:spPr>
            <a:xfrm>
              <a:off x="5917691" y="1796795"/>
              <a:ext cx="288036" cy="288035"/>
            </a:xfrm>
            <a:prstGeom prst="rect">
              <a:avLst/>
            </a:prstGeom>
          </p:spPr>
        </p:pic>
        <p:sp>
          <p:nvSpPr>
            <p:cNvPr id="87" name="object 87"/>
            <p:cNvSpPr/>
            <p:nvPr/>
          </p:nvSpPr>
          <p:spPr>
            <a:xfrm>
              <a:off x="6502907" y="1947671"/>
              <a:ext cx="297180" cy="134620"/>
            </a:xfrm>
            <a:custGeom>
              <a:avLst/>
              <a:gdLst/>
              <a:ahLst/>
              <a:cxnLst/>
              <a:rect l="l" t="t" r="r" b="b"/>
              <a:pathLst>
                <a:path w="297179" h="134619">
                  <a:moveTo>
                    <a:pt x="274827" y="0"/>
                  </a:moveTo>
                  <a:lnTo>
                    <a:pt x="22351" y="0"/>
                  </a:lnTo>
                  <a:lnTo>
                    <a:pt x="13662" y="1760"/>
                  </a:lnTo>
                  <a:lnTo>
                    <a:pt x="6556" y="6556"/>
                  </a:lnTo>
                  <a:lnTo>
                    <a:pt x="1760" y="13662"/>
                  </a:lnTo>
                  <a:lnTo>
                    <a:pt x="0" y="22351"/>
                  </a:lnTo>
                  <a:lnTo>
                    <a:pt x="0" y="111759"/>
                  </a:lnTo>
                  <a:lnTo>
                    <a:pt x="1760" y="120449"/>
                  </a:lnTo>
                  <a:lnTo>
                    <a:pt x="6556" y="127555"/>
                  </a:lnTo>
                  <a:lnTo>
                    <a:pt x="13662" y="132351"/>
                  </a:lnTo>
                  <a:lnTo>
                    <a:pt x="22351" y="134111"/>
                  </a:lnTo>
                  <a:lnTo>
                    <a:pt x="274827" y="134111"/>
                  </a:lnTo>
                  <a:lnTo>
                    <a:pt x="283517" y="132351"/>
                  </a:lnTo>
                  <a:lnTo>
                    <a:pt x="290623" y="127555"/>
                  </a:lnTo>
                  <a:lnTo>
                    <a:pt x="295419" y="120449"/>
                  </a:lnTo>
                  <a:lnTo>
                    <a:pt x="297180" y="111759"/>
                  </a:lnTo>
                  <a:lnTo>
                    <a:pt x="297180" y="22351"/>
                  </a:lnTo>
                  <a:lnTo>
                    <a:pt x="295419" y="13662"/>
                  </a:lnTo>
                  <a:lnTo>
                    <a:pt x="290623" y="6556"/>
                  </a:lnTo>
                  <a:lnTo>
                    <a:pt x="283517" y="1760"/>
                  </a:lnTo>
                  <a:lnTo>
                    <a:pt x="274827"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8" name="object 88"/>
          <p:cNvSpPr txBox="1"/>
          <p:nvPr/>
        </p:nvSpPr>
        <p:spPr>
          <a:xfrm>
            <a:off x="6592316" y="1962353"/>
            <a:ext cx="120650" cy="1028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BG</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89" name="object 89"/>
          <p:cNvSpPr/>
          <p:nvPr/>
        </p:nvSpPr>
        <p:spPr>
          <a:xfrm>
            <a:off x="6891528" y="2101595"/>
            <a:ext cx="299085" cy="134620"/>
          </a:xfrm>
          <a:custGeom>
            <a:avLst/>
            <a:gdLst/>
            <a:ahLst/>
            <a:cxnLst/>
            <a:rect l="l" t="t" r="r" b="b"/>
            <a:pathLst>
              <a:path w="299084" h="134619">
                <a:moveTo>
                  <a:pt x="276351" y="0"/>
                </a:moveTo>
                <a:lnTo>
                  <a:pt x="22351" y="0"/>
                </a:lnTo>
                <a:lnTo>
                  <a:pt x="13662" y="1760"/>
                </a:lnTo>
                <a:lnTo>
                  <a:pt x="6556" y="6556"/>
                </a:lnTo>
                <a:lnTo>
                  <a:pt x="1760" y="13662"/>
                </a:lnTo>
                <a:lnTo>
                  <a:pt x="0" y="22352"/>
                </a:lnTo>
                <a:lnTo>
                  <a:pt x="0" y="111760"/>
                </a:lnTo>
                <a:lnTo>
                  <a:pt x="1760" y="120449"/>
                </a:lnTo>
                <a:lnTo>
                  <a:pt x="6556" y="127555"/>
                </a:lnTo>
                <a:lnTo>
                  <a:pt x="13662" y="132351"/>
                </a:lnTo>
                <a:lnTo>
                  <a:pt x="22351" y="134112"/>
                </a:lnTo>
                <a:lnTo>
                  <a:pt x="276351" y="134112"/>
                </a:lnTo>
                <a:lnTo>
                  <a:pt x="285041" y="132351"/>
                </a:lnTo>
                <a:lnTo>
                  <a:pt x="292147" y="127555"/>
                </a:lnTo>
                <a:lnTo>
                  <a:pt x="296943" y="120449"/>
                </a:lnTo>
                <a:lnTo>
                  <a:pt x="298703" y="111760"/>
                </a:lnTo>
                <a:lnTo>
                  <a:pt x="298703" y="22352"/>
                </a:lnTo>
                <a:lnTo>
                  <a:pt x="296943" y="13662"/>
                </a:lnTo>
                <a:lnTo>
                  <a:pt x="292147" y="6556"/>
                </a:lnTo>
                <a:lnTo>
                  <a:pt x="285041" y="1760"/>
                </a:lnTo>
                <a:lnTo>
                  <a:pt x="276351"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object 90"/>
          <p:cNvSpPr txBox="1"/>
          <p:nvPr/>
        </p:nvSpPr>
        <p:spPr>
          <a:xfrm>
            <a:off x="6982714" y="2117217"/>
            <a:ext cx="116839"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DK</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91" name="object 91"/>
          <p:cNvSpPr/>
          <p:nvPr/>
        </p:nvSpPr>
        <p:spPr>
          <a:xfrm>
            <a:off x="7123176" y="2354579"/>
            <a:ext cx="297180" cy="132715"/>
          </a:xfrm>
          <a:custGeom>
            <a:avLst/>
            <a:gdLst/>
            <a:ahLst/>
            <a:cxnLst/>
            <a:rect l="l" t="t" r="r" b="b"/>
            <a:pathLst>
              <a:path w="297179" h="132714">
                <a:moveTo>
                  <a:pt x="275081" y="0"/>
                </a:moveTo>
                <a:lnTo>
                  <a:pt x="22098" y="0"/>
                </a:lnTo>
                <a:lnTo>
                  <a:pt x="13501" y="1738"/>
                </a:lnTo>
                <a:lnTo>
                  <a:pt x="6476" y="6476"/>
                </a:lnTo>
                <a:lnTo>
                  <a:pt x="1738" y="13501"/>
                </a:lnTo>
                <a:lnTo>
                  <a:pt x="0" y="22097"/>
                </a:lnTo>
                <a:lnTo>
                  <a:pt x="0" y="110489"/>
                </a:lnTo>
                <a:lnTo>
                  <a:pt x="1738" y="119086"/>
                </a:lnTo>
                <a:lnTo>
                  <a:pt x="6476" y="126111"/>
                </a:lnTo>
                <a:lnTo>
                  <a:pt x="13501" y="130849"/>
                </a:lnTo>
                <a:lnTo>
                  <a:pt x="22098" y="132587"/>
                </a:lnTo>
                <a:lnTo>
                  <a:pt x="275081" y="132587"/>
                </a:lnTo>
                <a:lnTo>
                  <a:pt x="283678" y="130849"/>
                </a:lnTo>
                <a:lnTo>
                  <a:pt x="290702" y="126110"/>
                </a:lnTo>
                <a:lnTo>
                  <a:pt x="295441" y="119086"/>
                </a:lnTo>
                <a:lnTo>
                  <a:pt x="297179" y="110489"/>
                </a:lnTo>
                <a:lnTo>
                  <a:pt x="297179" y="22097"/>
                </a:lnTo>
                <a:lnTo>
                  <a:pt x="295441" y="13501"/>
                </a:lnTo>
                <a:lnTo>
                  <a:pt x="290702" y="6476"/>
                </a:lnTo>
                <a:lnTo>
                  <a:pt x="283678" y="1738"/>
                </a:lnTo>
                <a:lnTo>
                  <a:pt x="275081"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object 92"/>
          <p:cNvSpPr txBox="1"/>
          <p:nvPr/>
        </p:nvSpPr>
        <p:spPr>
          <a:xfrm>
            <a:off x="7217156" y="2369312"/>
            <a:ext cx="111125"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EE</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93" name="object 93"/>
          <p:cNvSpPr/>
          <p:nvPr/>
        </p:nvSpPr>
        <p:spPr>
          <a:xfrm>
            <a:off x="7264907" y="2737104"/>
            <a:ext cx="297180" cy="132715"/>
          </a:xfrm>
          <a:custGeom>
            <a:avLst/>
            <a:gdLst/>
            <a:ahLst/>
            <a:cxnLst/>
            <a:rect l="l" t="t" r="r" b="b"/>
            <a:pathLst>
              <a:path w="297179" h="132714">
                <a:moveTo>
                  <a:pt x="275082" y="0"/>
                </a:moveTo>
                <a:lnTo>
                  <a:pt x="22098" y="0"/>
                </a:lnTo>
                <a:lnTo>
                  <a:pt x="13501" y="1738"/>
                </a:lnTo>
                <a:lnTo>
                  <a:pt x="6477" y="6476"/>
                </a:lnTo>
                <a:lnTo>
                  <a:pt x="1738" y="13501"/>
                </a:lnTo>
                <a:lnTo>
                  <a:pt x="0" y="22097"/>
                </a:lnTo>
                <a:lnTo>
                  <a:pt x="0" y="110489"/>
                </a:lnTo>
                <a:lnTo>
                  <a:pt x="1738" y="119086"/>
                </a:lnTo>
                <a:lnTo>
                  <a:pt x="6476" y="126111"/>
                </a:lnTo>
                <a:lnTo>
                  <a:pt x="13501" y="130849"/>
                </a:lnTo>
                <a:lnTo>
                  <a:pt x="22098" y="132587"/>
                </a:lnTo>
                <a:lnTo>
                  <a:pt x="275082" y="132587"/>
                </a:lnTo>
                <a:lnTo>
                  <a:pt x="283678" y="130849"/>
                </a:lnTo>
                <a:lnTo>
                  <a:pt x="290702" y="126110"/>
                </a:lnTo>
                <a:lnTo>
                  <a:pt x="295441" y="119086"/>
                </a:lnTo>
                <a:lnTo>
                  <a:pt x="297180" y="110489"/>
                </a:lnTo>
                <a:lnTo>
                  <a:pt x="297180" y="22097"/>
                </a:lnTo>
                <a:lnTo>
                  <a:pt x="295441" y="13501"/>
                </a:lnTo>
                <a:lnTo>
                  <a:pt x="290703" y="6476"/>
                </a:lnTo>
                <a:lnTo>
                  <a:pt x="283678" y="1738"/>
                </a:lnTo>
                <a:lnTo>
                  <a:pt x="27508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object 94"/>
          <p:cNvSpPr txBox="1"/>
          <p:nvPr/>
        </p:nvSpPr>
        <p:spPr>
          <a:xfrm>
            <a:off x="7372604" y="2751836"/>
            <a:ext cx="83820"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FI</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95" name="object 95"/>
          <p:cNvSpPr/>
          <p:nvPr/>
        </p:nvSpPr>
        <p:spPr>
          <a:xfrm>
            <a:off x="7126223" y="3214116"/>
            <a:ext cx="297180" cy="134620"/>
          </a:xfrm>
          <a:custGeom>
            <a:avLst/>
            <a:gdLst/>
            <a:ahLst/>
            <a:cxnLst/>
            <a:rect l="l" t="t" r="r" b="b"/>
            <a:pathLst>
              <a:path w="297179" h="134620">
                <a:moveTo>
                  <a:pt x="274827" y="0"/>
                </a:moveTo>
                <a:lnTo>
                  <a:pt x="22351" y="0"/>
                </a:lnTo>
                <a:lnTo>
                  <a:pt x="13662" y="1760"/>
                </a:lnTo>
                <a:lnTo>
                  <a:pt x="6556" y="6556"/>
                </a:lnTo>
                <a:lnTo>
                  <a:pt x="1760" y="13662"/>
                </a:lnTo>
                <a:lnTo>
                  <a:pt x="0" y="22351"/>
                </a:lnTo>
                <a:lnTo>
                  <a:pt x="0" y="111759"/>
                </a:lnTo>
                <a:lnTo>
                  <a:pt x="1760" y="120449"/>
                </a:lnTo>
                <a:lnTo>
                  <a:pt x="6556" y="127555"/>
                </a:lnTo>
                <a:lnTo>
                  <a:pt x="13662" y="132351"/>
                </a:lnTo>
                <a:lnTo>
                  <a:pt x="22351" y="134111"/>
                </a:lnTo>
                <a:lnTo>
                  <a:pt x="274827" y="134111"/>
                </a:lnTo>
                <a:lnTo>
                  <a:pt x="283517" y="132351"/>
                </a:lnTo>
                <a:lnTo>
                  <a:pt x="290623" y="127555"/>
                </a:lnTo>
                <a:lnTo>
                  <a:pt x="295419" y="120449"/>
                </a:lnTo>
                <a:lnTo>
                  <a:pt x="297179" y="111759"/>
                </a:lnTo>
                <a:lnTo>
                  <a:pt x="297179" y="22351"/>
                </a:lnTo>
                <a:lnTo>
                  <a:pt x="295419" y="13662"/>
                </a:lnTo>
                <a:lnTo>
                  <a:pt x="290623" y="6556"/>
                </a:lnTo>
                <a:lnTo>
                  <a:pt x="283517" y="1760"/>
                </a:lnTo>
                <a:lnTo>
                  <a:pt x="274827"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object 96"/>
          <p:cNvSpPr txBox="1"/>
          <p:nvPr/>
        </p:nvSpPr>
        <p:spPr>
          <a:xfrm>
            <a:off x="7220457" y="3230118"/>
            <a:ext cx="111760"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FR</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97" name="object 97"/>
          <p:cNvSpPr/>
          <p:nvPr/>
        </p:nvSpPr>
        <p:spPr>
          <a:xfrm>
            <a:off x="6891528" y="3488435"/>
            <a:ext cx="299085" cy="134620"/>
          </a:xfrm>
          <a:custGeom>
            <a:avLst/>
            <a:gdLst/>
            <a:ahLst/>
            <a:cxnLst/>
            <a:rect l="l" t="t" r="r" b="b"/>
            <a:pathLst>
              <a:path w="299084" h="134620">
                <a:moveTo>
                  <a:pt x="276351" y="0"/>
                </a:moveTo>
                <a:lnTo>
                  <a:pt x="22351" y="0"/>
                </a:lnTo>
                <a:lnTo>
                  <a:pt x="13662" y="1760"/>
                </a:lnTo>
                <a:lnTo>
                  <a:pt x="6556" y="6556"/>
                </a:lnTo>
                <a:lnTo>
                  <a:pt x="1760" y="13662"/>
                </a:lnTo>
                <a:lnTo>
                  <a:pt x="0" y="22351"/>
                </a:lnTo>
                <a:lnTo>
                  <a:pt x="0" y="111759"/>
                </a:lnTo>
                <a:lnTo>
                  <a:pt x="1760" y="120449"/>
                </a:lnTo>
                <a:lnTo>
                  <a:pt x="6556" y="127555"/>
                </a:lnTo>
                <a:lnTo>
                  <a:pt x="13662" y="132351"/>
                </a:lnTo>
                <a:lnTo>
                  <a:pt x="22351" y="134111"/>
                </a:lnTo>
                <a:lnTo>
                  <a:pt x="276351" y="134111"/>
                </a:lnTo>
                <a:lnTo>
                  <a:pt x="285041" y="132351"/>
                </a:lnTo>
                <a:lnTo>
                  <a:pt x="292147" y="127555"/>
                </a:lnTo>
                <a:lnTo>
                  <a:pt x="296943" y="120449"/>
                </a:lnTo>
                <a:lnTo>
                  <a:pt x="298703" y="111759"/>
                </a:lnTo>
                <a:lnTo>
                  <a:pt x="298703" y="22351"/>
                </a:lnTo>
                <a:lnTo>
                  <a:pt x="296943" y="13662"/>
                </a:lnTo>
                <a:lnTo>
                  <a:pt x="292147" y="6556"/>
                </a:lnTo>
                <a:lnTo>
                  <a:pt x="285041" y="1760"/>
                </a:lnTo>
                <a:lnTo>
                  <a:pt x="276351"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object 98"/>
          <p:cNvSpPr txBox="1"/>
          <p:nvPr/>
        </p:nvSpPr>
        <p:spPr>
          <a:xfrm>
            <a:off x="6984238" y="3504438"/>
            <a:ext cx="113664"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DE</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99" name="object 99"/>
          <p:cNvSpPr/>
          <p:nvPr/>
        </p:nvSpPr>
        <p:spPr>
          <a:xfrm>
            <a:off x="6496811" y="3665220"/>
            <a:ext cx="297180" cy="132715"/>
          </a:xfrm>
          <a:custGeom>
            <a:avLst/>
            <a:gdLst/>
            <a:ahLst/>
            <a:cxnLst/>
            <a:rect l="l" t="t" r="r" b="b"/>
            <a:pathLst>
              <a:path w="297179" h="132714">
                <a:moveTo>
                  <a:pt x="275082" y="0"/>
                </a:moveTo>
                <a:lnTo>
                  <a:pt x="22097" y="0"/>
                </a:lnTo>
                <a:lnTo>
                  <a:pt x="13501" y="1738"/>
                </a:lnTo>
                <a:lnTo>
                  <a:pt x="6476" y="6476"/>
                </a:lnTo>
                <a:lnTo>
                  <a:pt x="1738" y="13501"/>
                </a:lnTo>
                <a:lnTo>
                  <a:pt x="0" y="22097"/>
                </a:lnTo>
                <a:lnTo>
                  <a:pt x="0" y="110489"/>
                </a:lnTo>
                <a:lnTo>
                  <a:pt x="1738" y="119086"/>
                </a:lnTo>
                <a:lnTo>
                  <a:pt x="6476" y="126110"/>
                </a:lnTo>
                <a:lnTo>
                  <a:pt x="13501" y="130849"/>
                </a:lnTo>
                <a:lnTo>
                  <a:pt x="22097" y="132587"/>
                </a:lnTo>
                <a:lnTo>
                  <a:pt x="275082" y="132587"/>
                </a:lnTo>
                <a:lnTo>
                  <a:pt x="283678" y="130849"/>
                </a:lnTo>
                <a:lnTo>
                  <a:pt x="290702" y="126110"/>
                </a:lnTo>
                <a:lnTo>
                  <a:pt x="295441" y="119086"/>
                </a:lnTo>
                <a:lnTo>
                  <a:pt x="297180" y="110489"/>
                </a:lnTo>
                <a:lnTo>
                  <a:pt x="297180" y="22097"/>
                </a:lnTo>
                <a:lnTo>
                  <a:pt x="295441" y="13501"/>
                </a:lnTo>
                <a:lnTo>
                  <a:pt x="290703" y="6476"/>
                </a:lnTo>
                <a:lnTo>
                  <a:pt x="283678" y="1738"/>
                </a:lnTo>
                <a:lnTo>
                  <a:pt x="275082"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object 100"/>
          <p:cNvSpPr txBox="1"/>
          <p:nvPr/>
        </p:nvSpPr>
        <p:spPr>
          <a:xfrm>
            <a:off x="6585966" y="3680586"/>
            <a:ext cx="122555" cy="1022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GR</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101" name="object 101"/>
          <p:cNvSpPr/>
          <p:nvPr/>
        </p:nvSpPr>
        <p:spPr>
          <a:xfrm>
            <a:off x="6065520" y="3488435"/>
            <a:ext cx="297180" cy="134620"/>
          </a:xfrm>
          <a:custGeom>
            <a:avLst/>
            <a:gdLst/>
            <a:ahLst/>
            <a:cxnLst/>
            <a:rect l="l" t="t" r="r" b="b"/>
            <a:pathLst>
              <a:path w="297179" h="134620">
                <a:moveTo>
                  <a:pt x="274827" y="0"/>
                </a:moveTo>
                <a:lnTo>
                  <a:pt x="22351" y="0"/>
                </a:lnTo>
                <a:lnTo>
                  <a:pt x="13662" y="1760"/>
                </a:lnTo>
                <a:lnTo>
                  <a:pt x="6556" y="6556"/>
                </a:lnTo>
                <a:lnTo>
                  <a:pt x="1760" y="13662"/>
                </a:lnTo>
                <a:lnTo>
                  <a:pt x="0" y="22351"/>
                </a:lnTo>
                <a:lnTo>
                  <a:pt x="0" y="111759"/>
                </a:lnTo>
                <a:lnTo>
                  <a:pt x="1760" y="120449"/>
                </a:lnTo>
                <a:lnTo>
                  <a:pt x="6556" y="127555"/>
                </a:lnTo>
                <a:lnTo>
                  <a:pt x="13662" y="132351"/>
                </a:lnTo>
                <a:lnTo>
                  <a:pt x="22351" y="134111"/>
                </a:lnTo>
                <a:lnTo>
                  <a:pt x="274827" y="134111"/>
                </a:lnTo>
                <a:lnTo>
                  <a:pt x="283517" y="132351"/>
                </a:lnTo>
                <a:lnTo>
                  <a:pt x="290623" y="127555"/>
                </a:lnTo>
                <a:lnTo>
                  <a:pt x="295419" y="120449"/>
                </a:lnTo>
                <a:lnTo>
                  <a:pt x="297179" y="111759"/>
                </a:lnTo>
                <a:lnTo>
                  <a:pt x="297179" y="22351"/>
                </a:lnTo>
                <a:lnTo>
                  <a:pt x="295419" y="13662"/>
                </a:lnTo>
                <a:lnTo>
                  <a:pt x="290623" y="6556"/>
                </a:lnTo>
                <a:lnTo>
                  <a:pt x="283517" y="1760"/>
                </a:lnTo>
                <a:lnTo>
                  <a:pt x="274827"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object 102"/>
          <p:cNvSpPr txBox="1"/>
          <p:nvPr/>
        </p:nvSpPr>
        <p:spPr>
          <a:xfrm>
            <a:off x="6171691" y="3504438"/>
            <a:ext cx="86995"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IE</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103" name="object 103"/>
          <p:cNvSpPr/>
          <p:nvPr/>
        </p:nvSpPr>
        <p:spPr>
          <a:xfrm>
            <a:off x="5847588" y="3215639"/>
            <a:ext cx="297180" cy="134620"/>
          </a:xfrm>
          <a:custGeom>
            <a:avLst/>
            <a:gdLst/>
            <a:ahLst/>
            <a:cxnLst/>
            <a:rect l="l" t="t" r="r" b="b"/>
            <a:pathLst>
              <a:path w="297179" h="134620">
                <a:moveTo>
                  <a:pt x="274827" y="0"/>
                </a:moveTo>
                <a:lnTo>
                  <a:pt x="22351" y="0"/>
                </a:lnTo>
                <a:lnTo>
                  <a:pt x="13662" y="1760"/>
                </a:lnTo>
                <a:lnTo>
                  <a:pt x="6556" y="6556"/>
                </a:lnTo>
                <a:lnTo>
                  <a:pt x="1760" y="13662"/>
                </a:lnTo>
                <a:lnTo>
                  <a:pt x="0" y="22352"/>
                </a:lnTo>
                <a:lnTo>
                  <a:pt x="0" y="111760"/>
                </a:lnTo>
                <a:lnTo>
                  <a:pt x="1760" y="120449"/>
                </a:lnTo>
                <a:lnTo>
                  <a:pt x="6556" y="127555"/>
                </a:lnTo>
                <a:lnTo>
                  <a:pt x="13662" y="132351"/>
                </a:lnTo>
                <a:lnTo>
                  <a:pt x="22351" y="134112"/>
                </a:lnTo>
                <a:lnTo>
                  <a:pt x="274827" y="134112"/>
                </a:lnTo>
                <a:lnTo>
                  <a:pt x="283517" y="132351"/>
                </a:lnTo>
                <a:lnTo>
                  <a:pt x="290623" y="127555"/>
                </a:lnTo>
                <a:lnTo>
                  <a:pt x="295419" y="120449"/>
                </a:lnTo>
                <a:lnTo>
                  <a:pt x="297179" y="111760"/>
                </a:lnTo>
                <a:lnTo>
                  <a:pt x="297179" y="22352"/>
                </a:lnTo>
                <a:lnTo>
                  <a:pt x="295419" y="13662"/>
                </a:lnTo>
                <a:lnTo>
                  <a:pt x="290623" y="6556"/>
                </a:lnTo>
                <a:lnTo>
                  <a:pt x="283517" y="1760"/>
                </a:lnTo>
                <a:lnTo>
                  <a:pt x="274827"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object 104"/>
          <p:cNvSpPr txBox="1"/>
          <p:nvPr/>
        </p:nvSpPr>
        <p:spPr>
          <a:xfrm>
            <a:off x="5955029" y="3231007"/>
            <a:ext cx="83820"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IT</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105" name="object 105"/>
          <p:cNvSpPr/>
          <p:nvPr/>
        </p:nvSpPr>
        <p:spPr>
          <a:xfrm>
            <a:off x="5715000" y="2737104"/>
            <a:ext cx="299085" cy="132715"/>
          </a:xfrm>
          <a:custGeom>
            <a:avLst/>
            <a:gdLst/>
            <a:ahLst/>
            <a:cxnLst/>
            <a:rect l="l" t="t" r="r" b="b"/>
            <a:pathLst>
              <a:path w="299085" h="132714">
                <a:moveTo>
                  <a:pt x="276605" y="0"/>
                </a:moveTo>
                <a:lnTo>
                  <a:pt x="22098" y="0"/>
                </a:lnTo>
                <a:lnTo>
                  <a:pt x="13501" y="1738"/>
                </a:lnTo>
                <a:lnTo>
                  <a:pt x="6476" y="6476"/>
                </a:lnTo>
                <a:lnTo>
                  <a:pt x="1738" y="13501"/>
                </a:lnTo>
                <a:lnTo>
                  <a:pt x="0" y="22097"/>
                </a:lnTo>
                <a:lnTo>
                  <a:pt x="0" y="110489"/>
                </a:lnTo>
                <a:lnTo>
                  <a:pt x="1738" y="119086"/>
                </a:lnTo>
                <a:lnTo>
                  <a:pt x="6476" y="126111"/>
                </a:lnTo>
                <a:lnTo>
                  <a:pt x="13501" y="130849"/>
                </a:lnTo>
                <a:lnTo>
                  <a:pt x="22098" y="132587"/>
                </a:lnTo>
                <a:lnTo>
                  <a:pt x="276605" y="132587"/>
                </a:lnTo>
                <a:lnTo>
                  <a:pt x="285202" y="130849"/>
                </a:lnTo>
                <a:lnTo>
                  <a:pt x="292226" y="126110"/>
                </a:lnTo>
                <a:lnTo>
                  <a:pt x="296965" y="119086"/>
                </a:lnTo>
                <a:lnTo>
                  <a:pt x="298703" y="110489"/>
                </a:lnTo>
                <a:lnTo>
                  <a:pt x="298703" y="22097"/>
                </a:lnTo>
                <a:lnTo>
                  <a:pt x="296965" y="13501"/>
                </a:lnTo>
                <a:lnTo>
                  <a:pt x="292226" y="6476"/>
                </a:lnTo>
                <a:lnTo>
                  <a:pt x="285202" y="1738"/>
                </a:lnTo>
                <a:lnTo>
                  <a:pt x="276605"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object 106"/>
          <p:cNvSpPr txBox="1"/>
          <p:nvPr/>
        </p:nvSpPr>
        <p:spPr>
          <a:xfrm>
            <a:off x="5822950" y="2751836"/>
            <a:ext cx="83820"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FI</a:t>
            </a:r>
            <a:endParaRPr kumimoji="0" sz="500" b="0" i="0" u="none" strike="noStrike" kern="0" cap="none" spc="0" normalizeH="0" baseline="0" noProof="0">
              <a:ln>
                <a:noFill/>
              </a:ln>
              <a:solidFill>
                <a:sysClr val="windowText" lastClr="000000"/>
              </a:solidFill>
              <a:effectLst/>
              <a:uLnTx/>
              <a:uFillTx/>
              <a:latin typeface="Arial"/>
              <a:cs typeface="Arial"/>
            </a:endParaRPr>
          </a:p>
        </p:txBody>
      </p:sp>
      <p:grpSp>
        <p:nvGrpSpPr>
          <p:cNvPr id="107" name="object 107"/>
          <p:cNvGrpSpPr/>
          <p:nvPr/>
        </p:nvGrpSpPr>
        <p:grpSpPr>
          <a:xfrm>
            <a:off x="5532120" y="2215895"/>
            <a:ext cx="612775" cy="288290"/>
            <a:chOff x="5532120" y="2215895"/>
            <a:chExt cx="612775" cy="288290"/>
          </a:xfrm>
        </p:grpSpPr>
        <p:pic>
          <p:nvPicPr>
            <p:cNvPr id="108" name="object 108"/>
            <p:cNvPicPr/>
            <p:nvPr/>
          </p:nvPicPr>
          <p:blipFill>
            <a:blip r:embed="rId31" cstate="print"/>
            <a:stretch>
              <a:fillRect/>
            </a:stretch>
          </p:blipFill>
          <p:spPr>
            <a:xfrm>
              <a:off x="5532120" y="2215895"/>
              <a:ext cx="288036" cy="288036"/>
            </a:xfrm>
            <a:prstGeom prst="rect">
              <a:avLst/>
            </a:prstGeom>
          </p:spPr>
        </p:pic>
        <p:sp>
          <p:nvSpPr>
            <p:cNvPr id="109" name="object 109"/>
            <p:cNvSpPr/>
            <p:nvPr/>
          </p:nvSpPr>
          <p:spPr>
            <a:xfrm>
              <a:off x="5847588" y="2348483"/>
              <a:ext cx="297180" cy="134620"/>
            </a:xfrm>
            <a:custGeom>
              <a:avLst/>
              <a:gdLst/>
              <a:ahLst/>
              <a:cxnLst/>
              <a:rect l="l" t="t" r="r" b="b"/>
              <a:pathLst>
                <a:path w="297179" h="134619">
                  <a:moveTo>
                    <a:pt x="274827" y="0"/>
                  </a:moveTo>
                  <a:lnTo>
                    <a:pt x="22351" y="0"/>
                  </a:lnTo>
                  <a:lnTo>
                    <a:pt x="13662" y="1760"/>
                  </a:lnTo>
                  <a:lnTo>
                    <a:pt x="6556" y="6556"/>
                  </a:lnTo>
                  <a:lnTo>
                    <a:pt x="1760" y="13662"/>
                  </a:lnTo>
                  <a:lnTo>
                    <a:pt x="0" y="22352"/>
                  </a:lnTo>
                  <a:lnTo>
                    <a:pt x="0" y="111760"/>
                  </a:lnTo>
                  <a:lnTo>
                    <a:pt x="1760" y="120449"/>
                  </a:lnTo>
                  <a:lnTo>
                    <a:pt x="6556" y="127555"/>
                  </a:lnTo>
                  <a:lnTo>
                    <a:pt x="13662" y="132351"/>
                  </a:lnTo>
                  <a:lnTo>
                    <a:pt x="22351" y="134112"/>
                  </a:lnTo>
                  <a:lnTo>
                    <a:pt x="274827" y="134112"/>
                  </a:lnTo>
                  <a:lnTo>
                    <a:pt x="283517" y="132351"/>
                  </a:lnTo>
                  <a:lnTo>
                    <a:pt x="290623" y="127555"/>
                  </a:lnTo>
                  <a:lnTo>
                    <a:pt x="295419" y="120449"/>
                  </a:lnTo>
                  <a:lnTo>
                    <a:pt x="297179" y="111760"/>
                  </a:lnTo>
                  <a:lnTo>
                    <a:pt x="297179" y="22352"/>
                  </a:lnTo>
                  <a:lnTo>
                    <a:pt x="295419" y="13662"/>
                  </a:lnTo>
                  <a:lnTo>
                    <a:pt x="290623" y="6556"/>
                  </a:lnTo>
                  <a:lnTo>
                    <a:pt x="283517" y="1760"/>
                  </a:lnTo>
                  <a:lnTo>
                    <a:pt x="274827"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0" name="object 110"/>
          <p:cNvSpPr txBox="1"/>
          <p:nvPr/>
        </p:nvSpPr>
        <p:spPr>
          <a:xfrm>
            <a:off x="5941314" y="2364105"/>
            <a:ext cx="111125"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ES</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111" name="object 111"/>
          <p:cNvSpPr/>
          <p:nvPr/>
        </p:nvSpPr>
        <p:spPr>
          <a:xfrm>
            <a:off x="6115811" y="2101595"/>
            <a:ext cx="299085" cy="134620"/>
          </a:xfrm>
          <a:custGeom>
            <a:avLst/>
            <a:gdLst/>
            <a:ahLst/>
            <a:cxnLst/>
            <a:rect l="l" t="t" r="r" b="b"/>
            <a:pathLst>
              <a:path w="299085" h="134619">
                <a:moveTo>
                  <a:pt x="276351" y="0"/>
                </a:moveTo>
                <a:lnTo>
                  <a:pt x="22351" y="0"/>
                </a:lnTo>
                <a:lnTo>
                  <a:pt x="13662" y="1760"/>
                </a:lnTo>
                <a:lnTo>
                  <a:pt x="6556" y="6556"/>
                </a:lnTo>
                <a:lnTo>
                  <a:pt x="1760" y="13662"/>
                </a:lnTo>
                <a:lnTo>
                  <a:pt x="0" y="22352"/>
                </a:lnTo>
                <a:lnTo>
                  <a:pt x="0" y="111760"/>
                </a:lnTo>
                <a:lnTo>
                  <a:pt x="1760" y="120449"/>
                </a:lnTo>
                <a:lnTo>
                  <a:pt x="6556" y="127555"/>
                </a:lnTo>
                <a:lnTo>
                  <a:pt x="13662" y="132351"/>
                </a:lnTo>
                <a:lnTo>
                  <a:pt x="22351" y="134112"/>
                </a:lnTo>
                <a:lnTo>
                  <a:pt x="276351" y="134112"/>
                </a:lnTo>
                <a:lnTo>
                  <a:pt x="285041" y="132351"/>
                </a:lnTo>
                <a:lnTo>
                  <a:pt x="292147" y="127555"/>
                </a:lnTo>
                <a:lnTo>
                  <a:pt x="296943" y="120449"/>
                </a:lnTo>
                <a:lnTo>
                  <a:pt x="298703" y="111760"/>
                </a:lnTo>
                <a:lnTo>
                  <a:pt x="298703" y="22352"/>
                </a:lnTo>
                <a:lnTo>
                  <a:pt x="296943" y="13662"/>
                </a:lnTo>
                <a:lnTo>
                  <a:pt x="292147" y="6556"/>
                </a:lnTo>
                <a:lnTo>
                  <a:pt x="285041" y="1760"/>
                </a:lnTo>
                <a:lnTo>
                  <a:pt x="276351" y="0"/>
                </a:lnTo>
                <a:close/>
              </a:path>
            </a:pathLst>
          </a:custGeom>
          <a:solidFill>
            <a:srgbClr val="E7E6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object 112"/>
          <p:cNvSpPr txBox="1"/>
          <p:nvPr/>
        </p:nvSpPr>
        <p:spPr>
          <a:xfrm>
            <a:off x="6210680" y="2116582"/>
            <a:ext cx="109855" cy="1022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500" b="1" i="0" u="none" strike="noStrike" kern="0" cap="none" spc="-25" normalizeH="0" baseline="0" noProof="0">
                <a:ln>
                  <a:noFill/>
                </a:ln>
                <a:solidFill>
                  <a:srgbClr val="073762"/>
                </a:solidFill>
                <a:effectLst/>
                <a:uLnTx/>
                <a:uFillTx/>
                <a:latin typeface="Arial"/>
                <a:cs typeface="Arial"/>
              </a:rPr>
              <a:t>NL</a:t>
            </a:r>
            <a:endParaRPr kumimoji="0" sz="500" b="0" i="0" u="none" strike="noStrike" kern="0" cap="none" spc="0" normalizeH="0" baseline="0" noProof="0">
              <a:ln>
                <a:noFill/>
              </a:ln>
              <a:solidFill>
                <a:sysClr val="windowText" lastClr="000000"/>
              </a:solidFill>
              <a:effectLst/>
              <a:uLnTx/>
              <a:uFillTx/>
              <a:latin typeface="Arial"/>
              <a:cs typeface="Arial"/>
            </a:endParaRPr>
          </a:p>
        </p:txBody>
      </p:sp>
      <p:sp>
        <p:nvSpPr>
          <p:cNvPr id="113" name="object 113"/>
          <p:cNvSpPr txBox="1"/>
          <p:nvPr/>
        </p:nvSpPr>
        <p:spPr>
          <a:xfrm>
            <a:off x="42468" y="5010002"/>
            <a:ext cx="314833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14" name="Graphic 113" descr="Beginning with solid fill">
            <a:hlinkClick r:id="rId32" action="ppaction://hlinksldjump"/>
            <a:extLst>
              <a:ext uri="{FF2B5EF4-FFF2-40B4-BE49-F238E27FC236}">
                <a16:creationId xmlns:a16="http://schemas.microsoft.com/office/drawing/2014/main" id="{4A58C1F2-2A96-50E3-4A76-354A4B3789E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t>Study</a:t>
            </a:r>
            <a:r>
              <a:rPr spc="-45"/>
              <a:t> </a:t>
            </a:r>
            <a:r>
              <a:t>design</a:t>
            </a:r>
            <a:r>
              <a:rPr spc="-45"/>
              <a:t> </a:t>
            </a:r>
            <a:r>
              <a:t>–</a:t>
            </a:r>
            <a:r>
              <a:rPr spc="-55"/>
              <a:t> </a:t>
            </a:r>
            <a:r>
              <a:t>Development</a:t>
            </a:r>
            <a:r>
              <a:rPr spc="-5"/>
              <a:t> </a:t>
            </a:r>
            <a:r>
              <a:t>of</a:t>
            </a:r>
            <a:r>
              <a:rPr spc="-40"/>
              <a:t> </a:t>
            </a:r>
            <a:r>
              <a:t>the</a:t>
            </a:r>
            <a:r>
              <a:rPr spc="-40"/>
              <a:t> </a:t>
            </a:r>
            <a:r>
              <a:rPr>
                <a:solidFill>
                  <a:srgbClr val="FF9900"/>
                </a:solidFill>
              </a:rPr>
              <a:t>B</a:t>
            </a:r>
            <a:r>
              <a:t>iologic</a:t>
            </a:r>
            <a:r>
              <a:rPr spc="-75"/>
              <a:t> </a:t>
            </a:r>
            <a:r>
              <a:rPr>
                <a:solidFill>
                  <a:srgbClr val="FF9900"/>
                </a:solidFill>
              </a:rPr>
              <a:t>AC</a:t>
            </a:r>
            <a:r>
              <a:t>cessibility</a:t>
            </a:r>
            <a:r>
              <a:rPr spc="-10"/>
              <a:t> </a:t>
            </a:r>
            <a:r>
              <a:rPr>
                <a:solidFill>
                  <a:srgbClr val="FF9900"/>
                </a:solidFill>
              </a:rPr>
              <a:t>S</a:t>
            </a:r>
            <a:r>
              <a:t>core</a:t>
            </a:r>
            <a:r>
              <a:rPr spc="-60"/>
              <a:t> </a:t>
            </a:r>
            <a:r>
              <a:rPr spc="-10"/>
              <a:t>(</a:t>
            </a:r>
            <a:r>
              <a:rPr spc="-10">
                <a:solidFill>
                  <a:srgbClr val="FF9900"/>
                </a:solidFill>
              </a:rPr>
              <a:t>BACS</a:t>
            </a:r>
            <a:r>
              <a:rPr spc="-10"/>
              <a:t>)</a:t>
            </a:r>
          </a:p>
        </p:txBody>
      </p:sp>
      <p:sp>
        <p:nvSpPr>
          <p:cNvPr id="3" name="object 3"/>
          <p:cNvSpPr txBox="1"/>
          <p:nvPr/>
        </p:nvSpPr>
        <p:spPr>
          <a:xfrm>
            <a:off x="32613" y="4807102"/>
            <a:ext cx="7775575" cy="116839"/>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AHR: airway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hyperresponsiveness;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a:t>
            </a:r>
            <a:r>
              <a:rPr kumimoji="0" sz="600" b="0" i="0" u="none" strike="noStrike" kern="0" cap="none" spc="-10" normalizeH="0" baseline="0" noProof="0">
                <a:ln>
                  <a:noFill/>
                </a:ln>
                <a:solidFill>
                  <a:sysClr val="windowText" lastClr="000000"/>
                </a:solidFill>
                <a:effectLst/>
                <a:uLnTx/>
                <a:uFillTx/>
                <a:latin typeface="Arial"/>
                <a:cs typeface="Arial"/>
              </a:rPr>
              <a:t> eosinophil</a:t>
            </a:r>
            <a:r>
              <a:rPr kumimoji="0" sz="600" b="0" i="0" u="none" strike="noStrike" kern="0" cap="none" spc="0" normalizeH="0" baseline="0" noProof="0">
                <a:ln>
                  <a:noFill/>
                </a:ln>
                <a:solidFill>
                  <a:sysClr val="windowText" lastClr="000000"/>
                </a:solidFill>
                <a:effectLst/>
                <a:uLnTx/>
                <a:uFillTx/>
                <a:latin typeface="Arial"/>
                <a:cs typeface="Arial"/>
              </a:rPr>
              <a:t> count;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 FEV</a:t>
            </a:r>
            <a:r>
              <a:rPr kumimoji="0" sz="600" b="0" i="0" u="none" strike="noStrike" kern="0" cap="none" spc="0" normalizeH="0" baseline="-20833" noProof="0">
                <a:ln>
                  <a:noFill/>
                </a:ln>
                <a:solidFill>
                  <a:sysClr val="windowText" lastClr="000000"/>
                </a:solidFill>
                <a:effectLst/>
                <a:uLnTx/>
                <a:uFillTx/>
                <a:latin typeface="Arial"/>
                <a:cs typeface="Arial"/>
              </a:rPr>
              <a:t>1</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forced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expiratory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volume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1</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second;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HCP:</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healthcare professional;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inhaled</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701040" y="1060627"/>
            <a:ext cx="3922280" cy="3536938"/>
          </a:xfrm>
          <a:prstGeom prst="rect">
            <a:avLst/>
          </a:prstGeom>
        </p:spPr>
      </p:pic>
      <p:pic>
        <p:nvPicPr>
          <p:cNvPr id="5" name="object 5"/>
          <p:cNvPicPr/>
          <p:nvPr/>
        </p:nvPicPr>
        <p:blipFill>
          <a:blip r:embed="rId3" cstate="print"/>
          <a:stretch>
            <a:fillRect/>
          </a:stretch>
        </p:blipFill>
        <p:spPr>
          <a:xfrm>
            <a:off x="5288279" y="1057268"/>
            <a:ext cx="2714244" cy="3510741"/>
          </a:xfrm>
          <a:prstGeom prst="rect">
            <a:avLst/>
          </a:prstGeom>
        </p:spPr>
      </p:pic>
      <p:sp>
        <p:nvSpPr>
          <p:cNvPr id="6" name="object 6"/>
          <p:cNvSpPr/>
          <p:nvPr/>
        </p:nvSpPr>
        <p:spPr>
          <a:xfrm>
            <a:off x="301752" y="726948"/>
            <a:ext cx="8540750" cy="216535"/>
          </a:xfrm>
          <a:custGeom>
            <a:avLst/>
            <a:gdLst/>
            <a:ahLst/>
            <a:cxnLst/>
            <a:rect l="l" t="t" r="r" b="b"/>
            <a:pathLst>
              <a:path w="8540750" h="216534">
                <a:moveTo>
                  <a:pt x="8504428" y="0"/>
                </a:moveTo>
                <a:lnTo>
                  <a:pt x="36068" y="0"/>
                </a:lnTo>
                <a:lnTo>
                  <a:pt x="22031" y="2831"/>
                </a:lnTo>
                <a:lnTo>
                  <a:pt x="10566" y="10556"/>
                </a:lnTo>
                <a:lnTo>
                  <a:pt x="2835" y="22020"/>
                </a:lnTo>
                <a:lnTo>
                  <a:pt x="0" y="36067"/>
                </a:lnTo>
                <a:lnTo>
                  <a:pt x="0" y="180339"/>
                </a:lnTo>
                <a:lnTo>
                  <a:pt x="2835" y="194387"/>
                </a:lnTo>
                <a:lnTo>
                  <a:pt x="10566" y="205851"/>
                </a:lnTo>
                <a:lnTo>
                  <a:pt x="22031" y="213576"/>
                </a:lnTo>
                <a:lnTo>
                  <a:pt x="36068" y="216407"/>
                </a:lnTo>
                <a:lnTo>
                  <a:pt x="8504428" y="216407"/>
                </a:lnTo>
                <a:lnTo>
                  <a:pt x="8518475" y="213576"/>
                </a:lnTo>
                <a:lnTo>
                  <a:pt x="8529939" y="205851"/>
                </a:lnTo>
                <a:lnTo>
                  <a:pt x="8537664" y="194387"/>
                </a:lnTo>
                <a:lnTo>
                  <a:pt x="8540496" y="180339"/>
                </a:lnTo>
                <a:lnTo>
                  <a:pt x="8540496" y="36067"/>
                </a:lnTo>
                <a:lnTo>
                  <a:pt x="8537664" y="22020"/>
                </a:lnTo>
                <a:lnTo>
                  <a:pt x="8529939" y="10556"/>
                </a:lnTo>
                <a:lnTo>
                  <a:pt x="8518475" y="2831"/>
                </a:lnTo>
                <a:lnTo>
                  <a:pt x="8504428"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519480" y="743838"/>
            <a:ext cx="810577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The</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composite</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(ten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criteria)</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compared</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biologic</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accessibility</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across</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countries.</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0</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most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and</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10</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easiest</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access.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8013" y="4905760"/>
            <a:ext cx="7548245"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5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LABA: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long-acting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beta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agonist;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LAMA: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long-</a:t>
            </a:r>
            <a:r>
              <a:rPr kumimoji="0" sz="600" b="0" i="0" u="none" strike="noStrike" kern="0" cap="none" spc="0" normalizeH="0" baseline="0" noProof="0">
                <a:ln>
                  <a:noFill/>
                </a:ln>
                <a:solidFill>
                  <a:sysClr val="windowText" lastClr="000000"/>
                </a:solidFill>
                <a:effectLst/>
                <a:uLnTx/>
                <a:uFillTx/>
                <a:latin typeface="Arial"/>
                <a:cs typeface="Arial"/>
              </a:rPr>
              <a:t>acting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muscarinic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antagonist; </a:t>
            </a:r>
            <a:r>
              <a:rPr kumimoji="0" sz="600" b="0" i="0" u="none" strike="noStrike" kern="0" cap="none" spc="0" normalizeH="0" baseline="0" noProof="0">
                <a:ln>
                  <a:noFill/>
                </a:ln>
                <a:solidFill>
                  <a:sysClr val="windowText" lastClr="000000"/>
                </a:solidFill>
                <a:effectLst/>
                <a:uLnTx/>
                <a:uFillTx/>
                <a:latin typeface="Arial"/>
                <a:cs typeface="Arial"/>
              </a:rPr>
              <a:t>LTRA: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leukotriene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antagonist;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RAST: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radioallergosorbent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test;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SPT: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skin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prick</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20" normalizeH="0" baseline="0" noProof="0">
                <a:ln>
                  <a:noFill/>
                </a:ln>
                <a:solidFill>
                  <a:sysClr val="windowText" lastClr="000000"/>
                </a:solidFill>
                <a:effectLst/>
                <a:uLnTx/>
                <a:uFillTx/>
                <a:latin typeface="Arial"/>
                <a:cs typeface="Arial"/>
              </a:rPr>
              <a:t>test</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bg object 17">
            <a:extLst>
              <a:ext uri="{FF2B5EF4-FFF2-40B4-BE49-F238E27FC236}">
                <a16:creationId xmlns:a16="http://schemas.microsoft.com/office/drawing/2014/main" id="{70150BC4-14BD-623F-0651-73CEBA64C5BB}"/>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t>Study</a:t>
            </a:r>
            <a:r>
              <a:rPr spc="-25"/>
              <a:t> </a:t>
            </a:r>
            <a:r>
              <a:t>design</a:t>
            </a:r>
            <a:r>
              <a:rPr spc="-20"/>
              <a:t> </a:t>
            </a:r>
            <a:r>
              <a:t>–</a:t>
            </a:r>
            <a:r>
              <a:rPr spc="-35"/>
              <a:t> </a:t>
            </a:r>
            <a:r>
              <a:rPr spc="-10"/>
              <a:t>Outcomes</a:t>
            </a:r>
          </a:p>
        </p:txBody>
      </p:sp>
      <p:grpSp>
        <p:nvGrpSpPr>
          <p:cNvPr id="3" name="object 3"/>
          <p:cNvGrpSpPr/>
          <p:nvPr/>
        </p:nvGrpSpPr>
        <p:grpSpPr>
          <a:xfrm>
            <a:off x="5404739" y="1353114"/>
            <a:ext cx="2444115" cy="933450"/>
            <a:chOff x="5404739" y="1353114"/>
            <a:chExt cx="2444115" cy="933450"/>
          </a:xfrm>
        </p:grpSpPr>
        <p:pic>
          <p:nvPicPr>
            <p:cNvPr id="4" name="object 4"/>
            <p:cNvPicPr/>
            <p:nvPr/>
          </p:nvPicPr>
          <p:blipFill>
            <a:blip r:embed="rId2" cstate="print"/>
            <a:stretch>
              <a:fillRect/>
            </a:stretch>
          </p:blipFill>
          <p:spPr>
            <a:xfrm>
              <a:off x="5405544" y="1353114"/>
              <a:ext cx="2443084" cy="932971"/>
            </a:xfrm>
            <a:prstGeom prst="rect">
              <a:avLst/>
            </a:prstGeom>
          </p:spPr>
        </p:pic>
        <p:pic>
          <p:nvPicPr>
            <p:cNvPr id="5" name="object 5"/>
            <p:cNvPicPr/>
            <p:nvPr/>
          </p:nvPicPr>
          <p:blipFill>
            <a:blip r:embed="rId3" cstate="print"/>
            <a:stretch>
              <a:fillRect/>
            </a:stretch>
          </p:blipFill>
          <p:spPr>
            <a:xfrm>
              <a:off x="5608320" y="1441691"/>
              <a:ext cx="1940052" cy="787920"/>
            </a:xfrm>
            <a:prstGeom prst="rect">
              <a:avLst/>
            </a:prstGeom>
          </p:spPr>
        </p:pic>
        <p:sp>
          <p:nvSpPr>
            <p:cNvPr id="6" name="object 6"/>
            <p:cNvSpPr/>
            <p:nvPr/>
          </p:nvSpPr>
          <p:spPr>
            <a:xfrm>
              <a:off x="5404739" y="1360932"/>
              <a:ext cx="2376805" cy="858519"/>
            </a:xfrm>
            <a:custGeom>
              <a:avLst/>
              <a:gdLst/>
              <a:ahLst/>
              <a:cxnLst/>
              <a:rect l="l" t="t" r="r" b="b"/>
              <a:pathLst>
                <a:path w="2376804" h="858519">
                  <a:moveTo>
                    <a:pt x="2376805" y="715009"/>
                  </a:moveTo>
                  <a:lnTo>
                    <a:pt x="188340" y="715009"/>
                  </a:lnTo>
                  <a:lnTo>
                    <a:pt x="195629" y="760215"/>
                  </a:lnTo>
                  <a:lnTo>
                    <a:pt x="215927" y="799472"/>
                  </a:lnTo>
                  <a:lnTo>
                    <a:pt x="246880" y="830425"/>
                  </a:lnTo>
                  <a:lnTo>
                    <a:pt x="286137" y="850723"/>
                  </a:lnTo>
                  <a:lnTo>
                    <a:pt x="331343" y="858011"/>
                  </a:lnTo>
                  <a:lnTo>
                    <a:pt x="2233803" y="858011"/>
                  </a:lnTo>
                  <a:lnTo>
                    <a:pt x="2279008" y="850723"/>
                  </a:lnTo>
                  <a:lnTo>
                    <a:pt x="2318265" y="830425"/>
                  </a:lnTo>
                  <a:lnTo>
                    <a:pt x="2349218" y="799472"/>
                  </a:lnTo>
                  <a:lnTo>
                    <a:pt x="2369516" y="760215"/>
                  </a:lnTo>
                  <a:lnTo>
                    <a:pt x="2376805" y="715009"/>
                  </a:lnTo>
                  <a:close/>
                </a:path>
                <a:path w="2376804" h="858519">
                  <a:moveTo>
                    <a:pt x="2233803" y="0"/>
                  </a:moveTo>
                  <a:lnTo>
                    <a:pt x="331343" y="0"/>
                  </a:lnTo>
                  <a:lnTo>
                    <a:pt x="286137" y="7288"/>
                  </a:lnTo>
                  <a:lnTo>
                    <a:pt x="246880" y="27586"/>
                  </a:lnTo>
                  <a:lnTo>
                    <a:pt x="215927" y="58539"/>
                  </a:lnTo>
                  <a:lnTo>
                    <a:pt x="195629" y="97796"/>
                  </a:lnTo>
                  <a:lnTo>
                    <a:pt x="188340" y="143001"/>
                  </a:lnTo>
                  <a:lnTo>
                    <a:pt x="188340" y="500506"/>
                  </a:lnTo>
                  <a:lnTo>
                    <a:pt x="0" y="833754"/>
                  </a:lnTo>
                  <a:lnTo>
                    <a:pt x="188340" y="715009"/>
                  </a:lnTo>
                  <a:lnTo>
                    <a:pt x="2376805" y="715009"/>
                  </a:lnTo>
                  <a:lnTo>
                    <a:pt x="2376805" y="143001"/>
                  </a:lnTo>
                  <a:lnTo>
                    <a:pt x="2369516" y="97796"/>
                  </a:lnTo>
                  <a:lnTo>
                    <a:pt x="2349218" y="58539"/>
                  </a:lnTo>
                  <a:lnTo>
                    <a:pt x="2318265" y="27586"/>
                  </a:lnTo>
                  <a:lnTo>
                    <a:pt x="2279008" y="7288"/>
                  </a:lnTo>
                  <a:lnTo>
                    <a:pt x="2233803"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5714238" y="1498219"/>
            <a:ext cx="167893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Individual</a:t>
            </a:r>
            <a:r>
              <a:rPr kumimoji="0" sz="1200" b="0" i="0" u="none" strike="noStrike" kern="0" cap="none" spc="-5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access</a:t>
            </a:r>
            <a:r>
              <a:rPr kumimoji="0" sz="1200" b="0" i="0" u="none" strike="noStrike" kern="0" cap="none" spc="-40" normalizeH="0" baseline="0" noProof="0">
                <a:ln>
                  <a:noFill/>
                </a:ln>
                <a:solidFill>
                  <a:srgbClr val="FF9900"/>
                </a:solidFill>
                <a:effectLst/>
                <a:uLnTx/>
                <a:uFillTx/>
                <a:latin typeface="Arial"/>
                <a:cs typeface="Arial"/>
              </a:rPr>
              <a:t> </a:t>
            </a:r>
            <a:r>
              <a:rPr kumimoji="0" sz="1200" b="0" i="0" u="none" strike="noStrike" kern="0" cap="none" spc="-10" normalizeH="0" baseline="0" noProof="0">
                <a:ln>
                  <a:noFill/>
                </a:ln>
                <a:solidFill>
                  <a:srgbClr val="FF9900"/>
                </a:solidFill>
                <a:effectLst/>
                <a:uLnTx/>
                <a:uFillTx/>
                <a:latin typeface="Arial"/>
                <a:cs typeface="Arial"/>
              </a:rPr>
              <a:t>criteria</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714238" y="1681098"/>
            <a:ext cx="993140" cy="391160"/>
          </a:xfrm>
          <a:prstGeom prst="rect">
            <a:avLst/>
          </a:prstGeom>
        </p:spPr>
        <p:txBody>
          <a:bodyPr vert="horz" wrap="square" lIns="0" tIns="12700" rIns="0" bIns="0" rtlCol="0">
            <a:spAutoFit/>
          </a:bodyPr>
          <a:lstStyle/>
          <a:p>
            <a:pPr marL="186055" marR="0" lvl="0" indent="-173355" defTabSz="914400" eaLnBrk="1" fontAlgn="auto" latinLnBrk="0" hangingPunct="1">
              <a:lnSpc>
                <a:spcPct val="100000"/>
              </a:lnSpc>
              <a:spcBef>
                <a:spcPts val="100"/>
              </a:spcBef>
              <a:spcAft>
                <a:spcPts val="0"/>
              </a:spcAft>
              <a:buClrTx/>
              <a:buSzTx/>
              <a:buFontTx/>
              <a:buChar char="•"/>
              <a:tabLst>
                <a:tab pos="186055" algn="l"/>
              </a:tabLst>
              <a:defRPr/>
            </a:pPr>
            <a:r>
              <a:rPr kumimoji="0" sz="1200" b="0" i="0" u="none" strike="noStrike" kern="0" cap="none" spc="0" normalizeH="0" baseline="0" noProof="0">
                <a:ln>
                  <a:noFill/>
                </a:ln>
                <a:solidFill>
                  <a:srgbClr val="FFFFFF"/>
                </a:solidFill>
                <a:effectLst/>
                <a:uLnTx/>
                <a:uFillTx/>
                <a:latin typeface="Arial"/>
                <a:cs typeface="Arial"/>
              </a:rPr>
              <a:t>Per</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country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6055" marR="0" lvl="0" indent="-173355" defTabSz="914400" eaLnBrk="1" fontAlgn="auto" latinLnBrk="0" hangingPunct="1">
              <a:lnSpc>
                <a:spcPct val="100000"/>
              </a:lnSpc>
              <a:spcBef>
                <a:spcPts val="0"/>
              </a:spcBef>
              <a:spcAft>
                <a:spcPts val="0"/>
              </a:spcAft>
              <a:buClrTx/>
              <a:buSzTx/>
              <a:buFontTx/>
              <a:buChar char="•"/>
              <a:tabLst>
                <a:tab pos="186055" algn="l"/>
              </a:tabLst>
              <a:defRPr/>
            </a:pPr>
            <a:r>
              <a:rPr kumimoji="0" sz="1200" b="0" i="0" u="none" strike="noStrike" kern="0" cap="none" spc="0" normalizeH="0" baseline="0" noProof="0">
                <a:ln>
                  <a:noFill/>
                </a:ln>
                <a:solidFill>
                  <a:srgbClr val="FFFFFF"/>
                </a:solidFill>
                <a:effectLst/>
                <a:uLnTx/>
                <a:uFillTx/>
                <a:latin typeface="Arial"/>
                <a:cs typeface="Arial"/>
              </a:rPr>
              <a:t>Per</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biologic</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516624" y="981438"/>
            <a:ext cx="3571240" cy="1551940"/>
            <a:chOff x="516624" y="981438"/>
            <a:chExt cx="3571240" cy="1551940"/>
          </a:xfrm>
        </p:grpSpPr>
        <p:pic>
          <p:nvPicPr>
            <p:cNvPr id="10" name="object 10"/>
            <p:cNvPicPr/>
            <p:nvPr/>
          </p:nvPicPr>
          <p:blipFill>
            <a:blip r:embed="rId4" cstate="print"/>
            <a:stretch>
              <a:fillRect/>
            </a:stretch>
          </p:blipFill>
          <p:spPr>
            <a:xfrm>
              <a:off x="516624" y="981438"/>
              <a:ext cx="3570766" cy="1551467"/>
            </a:xfrm>
            <a:prstGeom prst="rect">
              <a:avLst/>
            </a:prstGeom>
          </p:spPr>
        </p:pic>
        <p:pic>
          <p:nvPicPr>
            <p:cNvPr id="11" name="object 11"/>
            <p:cNvPicPr/>
            <p:nvPr/>
          </p:nvPicPr>
          <p:blipFill>
            <a:blip r:embed="rId5" cstate="print"/>
            <a:stretch>
              <a:fillRect/>
            </a:stretch>
          </p:blipFill>
          <p:spPr>
            <a:xfrm>
              <a:off x="589787" y="1107947"/>
              <a:ext cx="2980943" cy="1336547"/>
            </a:xfrm>
            <a:prstGeom prst="rect">
              <a:avLst/>
            </a:prstGeom>
          </p:spPr>
        </p:pic>
        <p:sp>
          <p:nvSpPr>
            <p:cNvPr id="12" name="object 12"/>
            <p:cNvSpPr/>
            <p:nvPr/>
          </p:nvSpPr>
          <p:spPr>
            <a:xfrm>
              <a:off x="546353" y="1011173"/>
              <a:ext cx="3470910" cy="1442085"/>
            </a:xfrm>
            <a:custGeom>
              <a:avLst/>
              <a:gdLst/>
              <a:ahLst/>
              <a:cxnLst/>
              <a:rect l="l" t="t" r="r" b="b"/>
              <a:pathLst>
                <a:path w="3470910" h="1442085">
                  <a:moveTo>
                    <a:pt x="2850387" y="0"/>
                  </a:moveTo>
                  <a:lnTo>
                    <a:pt x="240283" y="0"/>
                  </a:lnTo>
                  <a:lnTo>
                    <a:pt x="191859" y="4881"/>
                  </a:lnTo>
                  <a:lnTo>
                    <a:pt x="146755" y="18881"/>
                  </a:lnTo>
                  <a:lnTo>
                    <a:pt x="105940" y="41034"/>
                  </a:lnTo>
                  <a:lnTo>
                    <a:pt x="70378" y="70373"/>
                  </a:lnTo>
                  <a:lnTo>
                    <a:pt x="41037" y="105934"/>
                  </a:lnTo>
                  <a:lnTo>
                    <a:pt x="18883" y="146750"/>
                  </a:lnTo>
                  <a:lnTo>
                    <a:pt x="4881" y="191855"/>
                  </a:lnTo>
                  <a:lnTo>
                    <a:pt x="0" y="240284"/>
                  </a:lnTo>
                  <a:lnTo>
                    <a:pt x="0" y="1201420"/>
                  </a:lnTo>
                  <a:lnTo>
                    <a:pt x="4881" y="1249848"/>
                  </a:lnTo>
                  <a:lnTo>
                    <a:pt x="18883" y="1294953"/>
                  </a:lnTo>
                  <a:lnTo>
                    <a:pt x="41037" y="1335769"/>
                  </a:lnTo>
                  <a:lnTo>
                    <a:pt x="70378" y="1371330"/>
                  </a:lnTo>
                  <a:lnTo>
                    <a:pt x="105940" y="1400669"/>
                  </a:lnTo>
                  <a:lnTo>
                    <a:pt x="146755" y="1422822"/>
                  </a:lnTo>
                  <a:lnTo>
                    <a:pt x="191859" y="1436822"/>
                  </a:lnTo>
                  <a:lnTo>
                    <a:pt x="240283" y="1441703"/>
                  </a:lnTo>
                  <a:lnTo>
                    <a:pt x="2850387" y="1441703"/>
                  </a:lnTo>
                  <a:lnTo>
                    <a:pt x="2898816" y="1436822"/>
                  </a:lnTo>
                  <a:lnTo>
                    <a:pt x="2943921" y="1422822"/>
                  </a:lnTo>
                  <a:lnTo>
                    <a:pt x="2984737" y="1400669"/>
                  </a:lnTo>
                  <a:lnTo>
                    <a:pt x="3020298" y="1371330"/>
                  </a:lnTo>
                  <a:lnTo>
                    <a:pt x="3049637" y="1335769"/>
                  </a:lnTo>
                  <a:lnTo>
                    <a:pt x="3071790" y="1294953"/>
                  </a:lnTo>
                  <a:lnTo>
                    <a:pt x="3085790" y="1249848"/>
                  </a:lnTo>
                  <a:lnTo>
                    <a:pt x="3090672" y="1201420"/>
                  </a:lnTo>
                  <a:lnTo>
                    <a:pt x="3403313" y="1201420"/>
                  </a:lnTo>
                  <a:lnTo>
                    <a:pt x="3090672" y="840993"/>
                  </a:lnTo>
                  <a:lnTo>
                    <a:pt x="3090672" y="240284"/>
                  </a:lnTo>
                  <a:lnTo>
                    <a:pt x="3085790" y="191855"/>
                  </a:lnTo>
                  <a:lnTo>
                    <a:pt x="3071790" y="146750"/>
                  </a:lnTo>
                  <a:lnTo>
                    <a:pt x="3049637" y="105934"/>
                  </a:lnTo>
                  <a:lnTo>
                    <a:pt x="3020298" y="70373"/>
                  </a:lnTo>
                  <a:lnTo>
                    <a:pt x="2984737" y="41034"/>
                  </a:lnTo>
                  <a:lnTo>
                    <a:pt x="2943921" y="18881"/>
                  </a:lnTo>
                  <a:lnTo>
                    <a:pt x="2898816" y="4881"/>
                  </a:lnTo>
                  <a:lnTo>
                    <a:pt x="2850387" y="0"/>
                  </a:lnTo>
                  <a:close/>
                </a:path>
                <a:path w="3470910" h="1442085">
                  <a:moveTo>
                    <a:pt x="3403313" y="1201420"/>
                  </a:moveTo>
                  <a:lnTo>
                    <a:pt x="3090672" y="1201420"/>
                  </a:lnTo>
                  <a:lnTo>
                    <a:pt x="3470402" y="1278763"/>
                  </a:lnTo>
                  <a:lnTo>
                    <a:pt x="3403313" y="120142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546353" y="1011173"/>
              <a:ext cx="3470910" cy="1442085"/>
            </a:xfrm>
            <a:custGeom>
              <a:avLst/>
              <a:gdLst/>
              <a:ahLst/>
              <a:cxnLst/>
              <a:rect l="l" t="t" r="r" b="b"/>
              <a:pathLst>
                <a:path w="3470910" h="1442085">
                  <a:moveTo>
                    <a:pt x="0" y="240284"/>
                  </a:moveTo>
                  <a:lnTo>
                    <a:pt x="4881" y="191855"/>
                  </a:lnTo>
                  <a:lnTo>
                    <a:pt x="18883" y="146750"/>
                  </a:lnTo>
                  <a:lnTo>
                    <a:pt x="41037" y="105934"/>
                  </a:lnTo>
                  <a:lnTo>
                    <a:pt x="70378" y="70373"/>
                  </a:lnTo>
                  <a:lnTo>
                    <a:pt x="105940" y="41034"/>
                  </a:lnTo>
                  <a:lnTo>
                    <a:pt x="146755" y="18881"/>
                  </a:lnTo>
                  <a:lnTo>
                    <a:pt x="191859" y="4881"/>
                  </a:lnTo>
                  <a:lnTo>
                    <a:pt x="240283" y="0"/>
                  </a:lnTo>
                  <a:lnTo>
                    <a:pt x="1802891" y="0"/>
                  </a:lnTo>
                  <a:lnTo>
                    <a:pt x="2575560" y="0"/>
                  </a:lnTo>
                  <a:lnTo>
                    <a:pt x="2850387" y="0"/>
                  </a:lnTo>
                  <a:lnTo>
                    <a:pt x="2898816" y="4881"/>
                  </a:lnTo>
                  <a:lnTo>
                    <a:pt x="2943921" y="18881"/>
                  </a:lnTo>
                  <a:lnTo>
                    <a:pt x="2984737" y="41034"/>
                  </a:lnTo>
                  <a:lnTo>
                    <a:pt x="3020298" y="70373"/>
                  </a:lnTo>
                  <a:lnTo>
                    <a:pt x="3049637" y="105934"/>
                  </a:lnTo>
                  <a:lnTo>
                    <a:pt x="3071790" y="146750"/>
                  </a:lnTo>
                  <a:lnTo>
                    <a:pt x="3085790" y="191855"/>
                  </a:lnTo>
                  <a:lnTo>
                    <a:pt x="3090672" y="240284"/>
                  </a:lnTo>
                  <a:lnTo>
                    <a:pt x="3090672" y="840993"/>
                  </a:lnTo>
                  <a:lnTo>
                    <a:pt x="3470402" y="1278763"/>
                  </a:lnTo>
                  <a:lnTo>
                    <a:pt x="3090672" y="1201420"/>
                  </a:lnTo>
                  <a:lnTo>
                    <a:pt x="3085790" y="1249848"/>
                  </a:lnTo>
                  <a:lnTo>
                    <a:pt x="3071790" y="1294953"/>
                  </a:lnTo>
                  <a:lnTo>
                    <a:pt x="3049637" y="1335769"/>
                  </a:lnTo>
                  <a:lnTo>
                    <a:pt x="3020298" y="1371330"/>
                  </a:lnTo>
                  <a:lnTo>
                    <a:pt x="2984737" y="1400669"/>
                  </a:lnTo>
                  <a:lnTo>
                    <a:pt x="2943921" y="1422822"/>
                  </a:lnTo>
                  <a:lnTo>
                    <a:pt x="2898816" y="1436822"/>
                  </a:lnTo>
                  <a:lnTo>
                    <a:pt x="2850387" y="1441703"/>
                  </a:lnTo>
                  <a:lnTo>
                    <a:pt x="2575560" y="1441703"/>
                  </a:lnTo>
                  <a:lnTo>
                    <a:pt x="1802891" y="1441703"/>
                  </a:lnTo>
                  <a:lnTo>
                    <a:pt x="240283" y="1441703"/>
                  </a:lnTo>
                  <a:lnTo>
                    <a:pt x="191859" y="1436822"/>
                  </a:lnTo>
                  <a:lnTo>
                    <a:pt x="146755" y="1422822"/>
                  </a:lnTo>
                  <a:lnTo>
                    <a:pt x="105940" y="1400669"/>
                  </a:lnTo>
                  <a:lnTo>
                    <a:pt x="70378" y="1371330"/>
                  </a:lnTo>
                  <a:lnTo>
                    <a:pt x="41037" y="1335769"/>
                  </a:lnTo>
                  <a:lnTo>
                    <a:pt x="18883" y="1294953"/>
                  </a:lnTo>
                  <a:lnTo>
                    <a:pt x="4881" y="1249848"/>
                  </a:lnTo>
                  <a:lnTo>
                    <a:pt x="0" y="1201420"/>
                  </a:lnTo>
                  <a:lnTo>
                    <a:pt x="0" y="840993"/>
                  </a:lnTo>
                  <a:lnTo>
                    <a:pt x="0" y="240284"/>
                  </a:lnTo>
                  <a:close/>
                </a:path>
              </a:pathLst>
            </a:custGeom>
            <a:ln w="25400">
              <a:solidFill>
                <a:srgbClr val="FF99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694740" y="1165352"/>
            <a:ext cx="272034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Description</a:t>
            </a:r>
            <a:r>
              <a:rPr kumimoji="0" sz="1200" b="0" i="0" u="none" strike="noStrike" kern="0" cap="none" spc="-4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of</a:t>
            </a:r>
            <a:r>
              <a:rPr kumimoji="0" sz="1200" b="0" i="0" u="none" strike="noStrike" kern="0" cap="none" spc="-2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global</a:t>
            </a:r>
            <a:r>
              <a:rPr kumimoji="0" sz="1200" b="0" i="0" u="none" strike="noStrike" kern="0" cap="none" spc="-3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access</a:t>
            </a:r>
            <a:r>
              <a:rPr kumimoji="0" sz="1200" b="0" i="0" u="none" strike="noStrike" kern="0" cap="none" spc="-1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to</a:t>
            </a:r>
            <a:r>
              <a:rPr kumimoji="0" sz="1200" b="0" i="0" u="none" strike="noStrike" kern="0" cap="none" spc="-15" normalizeH="0" baseline="0" noProof="0">
                <a:ln>
                  <a:noFill/>
                </a:ln>
                <a:solidFill>
                  <a:srgbClr val="FF9900"/>
                </a:solidFill>
                <a:effectLst/>
                <a:uLnTx/>
                <a:uFillTx/>
                <a:latin typeface="Arial"/>
                <a:cs typeface="Arial"/>
              </a:rPr>
              <a:t> </a:t>
            </a:r>
            <a:r>
              <a:rPr kumimoji="0" sz="1200" b="0" i="0" u="none" strike="noStrike" kern="0" cap="none" spc="-10" normalizeH="0" baseline="0" noProof="0">
                <a:ln>
                  <a:noFill/>
                </a:ln>
                <a:solidFill>
                  <a:srgbClr val="FF9900"/>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694740" y="1348232"/>
            <a:ext cx="2422525" cy="940435"/>
          </a:xfrm>
          <a:prstGeom prst="rect">
            <a:avLst/>
          </a:prstGeom>
        </p:spPr>
        <p:txBody>
          <a:bodyPr vert="horz" wrap="square" lIns="0" tIns="12700" rIns="0" bIns="0" rtlCol="0">
            <a:spAutoFit/>
          </a:bodyPr>
          <a:lstStyle/>
          <a:p>
            <a:pPr marL="186055" marR="0" lvl="0" indent="-173355" defTabSz="914400" eaLnBrk="1" fontAlgn="auto" latinLnBrk="0" hangingPunct="1">
              <a:lnSpc>
                <a:spcPct val="100000"/>
              </a:lnSpc>
              <a:spcBef>
                <a:spcPts val="100"/>
              </a:spcBef>
              <a:spcAft>
                <a:spcPts val="0"/>
              </a:spcAft>
              <a:buClrTx/>
              <a:buSzTx/>
              <a:buFontTx/>
              <a:buChar char="•"/>
              <a:tabLst>
                <a:tab pos="186055" algn="l"/>
              </a:tabLst>
              <a:defRPr/>
            </a:pPr>
            <a:r>
              <a:rPr kumimoji="0" sz="1200" b="0" i="0" u="none" strike="noStrike" kern="0" cap="none" spc="0" normalizeH="0" baseline="0" noProof="0">
                <a:ln>
                  <a:noFill/>
                </a:ln>
                <a:solidFill>
                  <a:srgbClr val="FFFFFF"/>
                </a:solidFill>
                <a:effectLst/>
                <a:uLnTx/>
                <a:uFillTx/>
                <a:latin typeface="Arial"/>
                <a:cs typeface="Arial"/>
              </a:rPr>
              <a:t>World</a:t>
            </a:r>
            <a:r>
              <a:rPr kumimoji="0" sz="1200" b="0" i="0" u="none" strike="noStrike" kern="0" cap="none" spc="-5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maps</a:t>
            </a:r>
            <a:r>
              <a:rPr kumimoji="0" sz="1200" b="0" i="0" u="none" strike="noStrike" kern="0" cap="none" spc="-4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were</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developed</a:t>
            </a:r>
            <a:r>
              <a:rPr kumimoji="0" sz="1200" b="0" i="0" u="none" strike="noStrike" kern="0" cap="none" spc="-60" normalizeH="0" baseline="0" noProof="0">
                <a:ln>
                  <a:noFill/>
                </a:ln>
                <a:solidFill>
                  <a:srgbClr val="FFFFFF"/>
                </a:solidFill>
                <a:effectLst/>
                <a:uLnTx/>
                <a:uFillTx/>
                <a:latin typeface="Arial"/>
                <a:cs typeface="Arial"/>
              </a:rPr>
              <a:t> </a:t>
            </a:r>
            <a:r>
              <a:rPr kumimoji="0" sz="1200" b="0" i="0" u="none" strike="noStrike" kern="0" cap="none" spc="-25" normalizeH="0" baseline="0" noProof="0">
                <a:ln>
                  <a:noFill/>
                </a:ln>
                <a:solidFill>
                  <a:srgbClr val="FFFFFF"/>
                </a:solidFill>
                <a:effectLst/>
                <a:uLnTx/>
                <a:uFillTx/>
                <a:latin typeface="Arial"/>
                <a:cs typeface="Arial"/>
              </a:rPr>
              <a:t>to</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cs typeface="Arial"/>
              </a:rPr>
              <a:t>summarize</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biologic</a:t>
            </a:r>
            <a:r>
              <a:rPr kumimoji="0" sz="1200" b="0" i="0" u="none" strike="noStrike" kern="0" cap="none" spc="-5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accessibility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4785" marR="5080" lvl="0" indent="-172720" defTabSz="914400" eaLnBrk="1" fontAlgn="auto" latinLnBrk="0" hangingPunct="1">
              <a:lnSpc>
                <a:spcPct val="100000"/>
              </a:lnSpc>
              <a:spcBef>
                <a:spcPts val="0"/>
              </a:spcBef>
              <a:spcAft>
                <a:spcPts val="0"/>
              </a:spcAft>
              <a:buClrTx/>
              <a:buSzTx/>
              <a:buFontTx/>
              <a:buChar char="•"/>
              <a:tabLst>
                <a:tab pos="184785" algn="l"/>
              </a:tabLst>
              <a:defRPr/>
            </a:pPr>
            <a:r>
              <a:rPr kumimoji="0" sz="1200" b="0" i="0" u="none" strike="noStrike" kern="0" cap="none" spc="0" normalizeH="0" baseline="0" noProof="0">
                <a:ln>
                  <a:noFill/>
                </a:ln>
                <a:solidFill>
                  <a:srgbClr val="FFFFFF"/>
                </a:solidFill>
                <a:effectLst/>
                <a:uLnTx/>
                <a:uFillTx/>
                <a:latin typeface="Arial"/>
                <a:cs typeface="Arial"/>
              </a:rPr>
              <a:t>Pearson’s</a:t>
            </a:r>
            <a:r>
              <a:rPr kumimoji="0" sz="1200" b="0" i="0" u="none" strike="noStrike" kern="0" cap="none" spc="-6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correlation</a:t>
            </a:r>
            <a:r>
              <a:rPr kumimoji="0" sz="1200" b="0" i="0" u="none" strike="noStrike" kern="0" cap="none" spc="-6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testing</a:t>
            </a:r>
            <a:r>
              <a:rPr kumimoji="0" sz="1200" b="0" i="0" u="none" strike="noStrike" kern="0" cap="none" spc="-55" normalizeH="0" baseline="0" noProof="0">
                <a:ln>
                  <a:noFill/>
                </a:ln>
                <a:solidFill>
                  <a:srgbClr val="FFFFFF"/>
                </a:solidFill>
                <a:effectLst/>
                <a:uLnTx/>
                <a:uFillTx/>
                <a:latin typeface="Arial"/>
                <a:cs typeface="Arial"/>
              </a:rPr>
              <a:t> </a:t>
            </a:r>
            <a:r>
              <a:rPr kumimoji="0" sz="1200" b="0" i="0" u="none" strike="noStrike" kern="0" cap="none" spc="-25" normalizeH="0" baseline="0" noProof="0">
                <a:ln>
                  <a:noFill/>
                </a:ln>
                <a:solidFill>
                  <a:srgbClr val="FFFFFF"/>
                </a:solidFill>
                <a:effectLst/>
                <a:uLnTx/>
                <a:uFillTx/>
                <a:latin typeface="Arial"/>
                <a:cs typeface="Arial"/>
              </a:rPr>
              <a:t>was </a:t>
            </a:r>
            <a:r>
              <a:rPr kumimoji="0" sz="1200" b="0" i="0" u="none" strike="noStrike" kern="0" cap="none" spc="0" normalizeH="0" baseline="0" noProof="0">
                <a:ln>
                  <a:noFill/>
                </a:ln>
                <a:solidFill>
                  <a:srgbClr val="FFFFFF"/>
                </a:solidFill>
                <a:effectLst/>
                <a:uLnTx/>
                <a:uFillTx/>
                <a:latin typeface="Arial"/>
                <a:cs typeface="Arial"/>
              </a:rPr>
              <a:t>used</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to</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explore</a:t>
            </a:r>
            <a:r>
              <a:rPr kumimoji="0" sz="1200" b="0" i="0" u="none" strike="noStrike" kern="0" cap="none" spc="-2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the</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relationship </a:t>
            </a:r>
            <a:r>
              <a:rPr kumimoji="0" sz="1200" b="0" i="0" u="none" strike="noStrike" kern="0" cap="none" spc="0" normalizeH="0" baseline="0" noProof="0">
                <a:ln>
                  <a:noFill/>
                </a:ln>
                <a:solidFill>
                  <a:srgbClr val="FFFFFF"/>
                </a:solidFill>
                <a:effectLst/>
                <a:uLnTx/>
                <a:uFillTx/>
                <a:latin typeface="Arial"/>
                <a:cs typeface="Arial"/>
              </a:rPr>
              <a:t>between</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BACS</a:t>
            </a:r>
            <a:r>
              <a:rPr kumimoji="0" sz="1200" b="0" i="0" u="none" strike="noStrike" kern="0" cap="none" spc="-1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and</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GDP</a:t>
            </a:r>
            <a:r>
              <a:rPr kumimoji="0" sz="1200" b="0" i="0" u="none" strike="noStrike" kern="0" cap="none" spc="-25" normalizeH="0" baseline="0" noProof="0">
                <a:ln>
                  <a:noFill/>
                </a:ln>
                <a:solidFill>
                  <a:srgbClr val="FFFFFF"/>
                </a:solidFill>
                <a:effectLst/>
                <a:uLnTx/>
                <a:uFillTx/>
                <a:latin typeface="Arial"/>
                <a:cs typeface="Arial"/>
              </a:rPr>
              <a:t> </a:t>
            </a:r>
            <a:r>
              <a:rPr kumimoji="0" sz="1200" b="0" i="0" u="none" strike="noStrike" kern="0" cap="none" spc="-20" normalizeH="0" baseline="0" noProof="0">
                <a:ln>
                  <a:noFill/>
                </a:ln>
                <a:solidFill>
                  <a:srgbClr val="FFFFFF"/>
                </a:solidFill>
                <a:effectLst/>
                <a:uLnTx/>
                <a:uFillTx/>
                <a:latin typeface="Arial"/>
                <a:cs typeface="Arial"/>
              </a:rPr>
              <a:t>2019</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16" name="object 16"/>
          <p:cNvGrpSpPr/>
          <p:nvPr/>
        </p:nvGrpSpPr>
        <p:grpSpPr>
          <a:xfrm>
            <a:off x="963140" y="3035658"/>
            <a:ext cx="2954020" cy="1079500"/>
            <a:chOff x="963140" y="3035658"/>
            <a:chExt cx="2954020" cy="1079500"/>
          </a:xfrm>
        </p:grpSpPr>
        <p:pic>
          <p:nvPicPr>
            <p:cNvPr id="17" name="object 17"/>
            <p:cNvPicPr/>
            <p:nvPr/>
          </p:nvPicPr>
          <p:blipFill>
            <a:blip r:embed="rId6" cstate="print"/>
            <a:stretch>
              <a:fillRect/>
            </a:stretch>
          </p:blipFill>
          <p:spPr>
            <a:xfrm>
              <a:off x="963140" y="3035658"/>
              <a:ext cx="2953623" cy="1079229"/>
            </a:xfrm>
            <a:prstGeom prst="rect">
              <a:avLst/>
            </a:prstGeom>
          </p:spPr>
        </p:pic>
        <p:pic>
          <p:nvPicPr>
            <p:cNvPr id="18" name="object 18"/>
            <p:cNvPicPr/>
            <p:nvPr/>
          </p:nvPicPr>
          <p:blipFill>
            <a:blip r:embed="rId7" cstate="print"/>
            <a:stretch>
              <a:fillRect/>
            </a:stretch>
          </p:blipFill>
          <p:spPr>
            <a:xfrm>
              <a:off x="1002792" y="3105912"/>
              <a:ext cx="2545080" cy="970800"/>
            </a:xfrm>
            <a:prstGeom prst="rect">
              <a:avLst/>
            </a:prstGeom>
          </p:spPr>
        </p:pic>
        <p:sp>
          <p:nvSpPr>
            <p:cNvPr id="19" name="object 19"/>
            <p:cNvSpPr/>
            <p:nvPr/>
          </p:nvSpPr>
          <p:spPr>
            <a:xfrm>
              <a:off x="979932" y="3043428"/>
              <a:ext cx="2887980" cy="1004569"/>
            </a:xfrm>
            <a:custGeom>
              <a:avLst/>
              <a:gdLst/>
              <a:ahLst/>
              <a:cxnLst/>
              <a:rect l="l" t="t" r="r" b="b"/>
              <a:pathLst>
                <a:path w="2887979" h="1004570">
                  <a:moveTo>
                    <a:pt x="2488946" y="0"/>
                  </a:moveTo>
                  <a:lnTo>
                    <a:pt x="167386" y="0"/>
                  </a:lnTo>
                  <a:lnTo>
                    <a:pt x="122888" y="5978"/>
                  </a:lnTo>
                  <a:lnTo>
                    <a:pt x="82903" y="22850"/>
                  </a:lnTo>
                  <a:lnTo>
                    <a:pt x="49026" y="49022"/>
                  </a:lnTo>
                  <a:lnTo>
                    <a:pt x="22853" y="82898"/>
                  </a:lnTo>
                  <a:lnTo>
                    <a:pt x="5979" y="122884"/>
                  </a:lnTo>
                  <a:lnTo>
                    <a:pt x="0" y="167386"/>
                  </a:lnTo>
                  <a:lnTo>
                    <a:pt x="0" y="836930"/>
                  </a:lnTo>
                  <a:lnTo>
                    <a:pt x="5979" y="881427"/>
                  </a:lnTo>
                  <a:lnTo>
                    <a:pt x="22853" y="921412"/>
                  </a:lnTo>
                  <a:lnTo>
                    <a:pt x="49026" y="955289"/>
                  </a:lnTo>
                  <a:lnTo>
                    <a:pt x="82903" y="981462"/>
                  </a:lnTo>
                  <a:lnTo>
                    <a:pt x="122888" y="998336"/>
                  </a:lnTo>
                  <a:lnTo>
                    <a:pt x="167386" y="1004316"/>
                  </a:lnTo>
                  <a:lnTo>
                    <a:pt x="2488946" y="1004316"/>
                  </a:lnTo>
                  <a:lnTo>
                    <a:pt x="2533447" y="998336"/>
                  </a:lnTo>
                  <a:lnTo>
                    <a:pt x="2573433" y="981462"/>
                  </a:lnTo>
                  <a:lnTo>
                    <a:pt x="2607310" y="955289"/>
                  </a:lnTo>
                  <a:lnTo>
                    <a:pt x="2633481" y="921412"/>
                  </a:lnTo>
                  <a:lnTo>
                    <a:pt x="2650353" y="881427"/>
                  </a:lnTo>
                  <a:lnTo>
                    <a:pt x="2656332" y="836930"/>
                  </a:lnTo>
                  <a:lnTo>
                    <a:pt x="2656332" y="418465"/>
                  </a:lnTo>
                  <a:lnTo>
                    <a:pt x="2805279" y="167386"/>
                  </a:lnTo>
                  <a:lnTo>
                    <a:pt x="2656332" y="167386"/>
                  </a:lnTo>
                  <a:lnTo>
                    <a:pt x="2650353" y="122884"/>
                  </a:lnTo>
                  <a:lnTo>
                    <a:pt x="2633481" y="82898"/>
                  </a:lnTo>
                  <a:lnTo>
                    <a:pt x="2607310" y="49022"/>
                  </a:lnTo>
                  <a:lnTo>
                    <a:pt x="2573433" y="22850"/>
                  </a:lnTo>
                  <a:lnTo>
                    <a:pt x="2533447" y="5978"/>
                  </a:lnTo>
                  <a:lnTo>
                    <a:pt x="2488946" y="0"/>
                  </a:lnTo>
                  <a:close/>
                </a:path>
                <a:path w="2887979" h="1004570">
                  <a:moveTo>
                    <a:pt x="2887853" y="28194"/>
                  </a:moveTo>
                  <a:lnTo>
                    <a:pt x="2656332" y="167386"/>
                  </a:lnTo>
                  <a:lnTo>
                    <a:pt x="2805279" y="167386"/>
                  </a:lnTo>
                  <a:lnTo>
                    <a:pt x="2887853" y="28194"/>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1108049" y="3163570"/>
            <a:ext cx="2245995" cy="757555"/>
          </a:xfrm>
          <a:prstGeom prst="rect">
            <a:avLst/>
          </a:prstGeom>
        </p:spPr>
        <p:txBody>
          <a:bodyPr vert="horz" wrap="square" lIns="0" tIns="12700" rIns="0" bIns="0" rtlCol="0">
            <a:spAutoFit/>
          </a:bodyPr>
          <a:lstStyle/>
          <a:p>
            <a:pPr marL="12700" marR="127635"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Overall</a:t>
            </a:r>
            <a:r>
              <a:rPr kumimoji="0" sz="1200" b="0" i="0" u="none" strike="noStrike" kern="0" cap="none" spc="-2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ease-</a:t>
            </a:r>
            <a:r>
              <a:rPr kumimoji="0" sz="1200" b="0" i="0" u="none" strike="noStrike" kern="0" cap="none" spc="-10" normalizeH="0" baseline="0" noProof="0">
                <a:ln>
                  <a:noFill/>
                </a:ln>
                <a:solidFill>
                  <a:srgbClr val="FF9900"/>
                </a:solidFill>
                <a:effectLst/>
                <a:uLnTx/>
                <a:uFillTx/>
                <a:latin typeface="Arial"/>
                <a:cs typeface="Arial"/>
              </a:rPr>
              <a:t>of-</a:t>
            </a:r>
            <a:r>
              <a:rPr kumimoji="0" sz="1200" b="0" i="0" u="none" strike="noStrike" kern="0" cap="none" spc="0" normalizeH="0" baseline="0" noProof="0">
                <a:ln>
                  <a:noFill/>
                </a:ln>
                <a:solidFill>
                  <a:srgbClr val="FF9900"/>
                </a:solidFill>
                <a:effectLst/>
                <a:uLnTx/>
                <a:uFillTx/>
                <a:latin typeface="Arial"/>
                <a:cs typeface="Arial"/>
              </a:rPr>
              <a:t>access</a:t>
            </a:r>
            <a:r>
              <a:rPr kumimoji="0" sz="1200" b="0" i="0" u="none" strike="noStrike" kern="0" cap="none" spc="-5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to</a:t>
            </a:r>
            <a:r>
              <a:rPr kumimoji="0" sz="1200" b="0" i="0" u="none" strike="noStrike" kern="0" cap="none" spc="-15" normalizeH="0" baseline="0" noProof="0">
                <a:ln>
                  <a:noFill/>
                </a:ln>
                <a:solidFill>
                  <a:srgbClr val="FF9900"/>
                </a:solidFill>
                <a:effectLst/>
                <a:uLnTx/>
                <a:uFillTx/>
                <a:latin typeface="Arial"/>
                <a:cs typeface="Arial"/>
              </a:rPr>
              <a:t> </a:t>
            </a:r>
            <a:r>
              <a:rPr kumimoji="0" sz="1200" b="0" i="0" u="none" strike="noStrike" kern="0" cap="none" spc="-20" normalizeH="0" baseline="0" noProof="0">
                <a:ln>
                  <a:noFill/>
                </a:ln>
                <a:solidFill>
                  <a:srgbClr val="FF9900"/>
                </a:solidFill>
                <a:effectLst/>
                <a:uLnTx/>
                <a:uFillTx/>
                <a:latin typeface="Arial"/>
                <a:cs typeface="Arial"/>
              </a:rPr>
              <a:t>each </a:t>
            </a:r>
            <a:r>
              <a:rPr kumimoji="0" sz="1200" b="0" i="0" u="none" strike="noStrike" kern="0" cap="none" spc="-10" normalizeH="0" baseline="0" noProof="0">
                <a:ln>
                  <a:noFill/>
                </a:ln>
                <a:solidFill>
                  <a:srgbClr val="FF9900"/>
                </a:solidFill>
                <a:effectLst/>
                <a:uLnTx/>
                <a:uFillTx/>
                <a:latin typeface="Arial"/>
                <a:cs typeface="Arial"/>
              </a:rPr>
              <a:t>biologic</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6055" marR="0" lvl="0" indent="-173355" defTabSz="914400" eaLnBrk="1" fontAlgn="auto" latinLnBrk="0" hangingPunct="1">
              <a:lnSpc>
                <a:spcPct val="100000"/>
              </a:lnSpc>
              <a:spcBef>
                <a:spcPts val="0"/>
              </a:spcBef>
              <a:spcAft>
                <a:spcPts val="0"/>
              </a:spcAft>
              <a:buClrTx/>
              <a:buSzTx/>
              <a:buFontTx/>
              <a:buChar char="•"/>
              <a:tabLst>
                <a:tab pos="186055" algn="l"/>
              </a:tabLst>
              <a:defRPr/>
            </a:pPr>
            <a:r>
              <a:rPr kumimoji="0" sz="1200" b="0" i="0" u="none" strike="noStrike" kern="0" cap="none" spc="0" normalizeH="0" baseline="0" noProof="0">
                <a:ln>
                  <a:noFill/>
                </a:ln>
                <a:solidFill>
                  <a:srgbClr val="FFFFFF"/>
                </a:solidFill>
                <a:effectLst/>
                <a:uLnTx/>
                <a:uFillTx/>
                <a:latin typeface="Arial"/>
                <a:cs typeface="Arial"/>
              </a:rPr>
              <a:t>BACS</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scores</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were</a:t>
            </a:r>
            <a:r>
              <a:rPr kumimoji="0" sz="1200" b="0" i="0" u="none" strike="noStrike" kern="0" cap="none" spc="-10" normalizeH="0" baseline="0" noProof="0">
                <a:ln>
                  <a:noFill/>
                </a:ln>
                <a:solidFill>
                  <a:srgbClr val="FFFFFF"/>
                </a:solidFill>
                <a:effectLst/>
                <a:uLnTx/>
                <a:uFillTx/>
                <a:latin typeface="Arial"/>
                <a:cs typeface="Arial"/>
              </a:rPr>
              <a:t> referenced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cs typeface="Arial"/>
              </a:rPr>
              <a:t>to</a:t>
            </a:r>
            <a:r>
              <a:rPr kumimoji="0" sz="1200" b="0" i="0" u="none" strike="noStrike" kern="0" cap="none" spc="-2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EMA</a:t>
            </a:r>
            <a:r>
              <a:rPr kumimoji="0" sz="1200" b="0" i="0" u="none" strike="noStrike" kern="0" cap="none" spc="-7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regulatory</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criteria</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pSp>
        <p:nvGrpSpPr>
          <p:cNvPr id="21" name="object 21"/>
          <p:cNvGrpSpPr/>
          <p:nvPr/>
        </p:nvGrpSpPr>
        <p:grpSpPr>
          <a:xfrm>
            <a:off x="5483986" y="2890947"/>
            <a:ext cx="3181985" cy="1347470"/>
            <a:chOff x="5483986" y="2890947"/>
            <a:chExt cx="3181985" cy="1347470"/>
          </a:xfrm>
        </p:grpSpPr>
        <p:pic>
          <p:nvPicPr>
            <p:cNvPr id="22" name="object 22"/>
            <p:cNvPicPr/>
            <p:nvPr/>
          </p:nvPicPr>
          <p:blipFill>
            <a:blip r:embed="rId8" cstate="print"/>
            <a:stretch>
              <a:fillRect/>
            </a:stretch>
          </p:blipFill>
          <p:spPr>
            <a:xfrm>
              <a:off x="5484862" y="2890947"/>
              <a:ext cx="3180605" cy="1347337"/>
            </a:xfrm>
            <a:prstGeom prst="rect">
              <a:avLst/>
            </a:prstGeom>
          </p:spPr>
        </p:pic>
        <p:pic>
          <p:nvPicPr>
            <p:cNvPr id="23" name="object 23"/>
            <p:cNvPicPr/>
            <p:nvPr/>
          </p:nvPicPr>
          <p:blipFill>
            <a:blip r:embed="rId9" cstate="print"/>
            <a:stretch>
              <a:fillRect/>
            </a:stretch>
          </p:blipFill>
          <p:spPr>
            <a:xfrm>
              <a:off x="5807963" y="3003803"/>
              <a:ext cx="2490216" cy="1153680"/>
            </a:xfrm>
            <a:prstGeom prst="rect">
              <a:avLst/>
            </a:prstGeom>
          </p:spPr>
        </p:pic>
        <p:sp>
          <p:nvSpPr>
            <p:cNvPr id="24" name="object 24"/>
            <p:cNvSpPr/>
            <p:nvPr/>
          </p:nvSpPr>
          <p:spPr>
            <a:xfrm>
              <a:off x="5483986" y="2898647"/>
              <a:ext cx="3114675" cy="1272540"/>
            </a:xfrm>
            <a:custGeom>
              <a:avLst/>
              <a:gdLst/>
              <a:ahLst/>
              <a:cxnLst/>
              <a:rect l="l" t="t" r="r" b="b"/>
              <a:pathLst>
                <a:path w="3114675" h="1272539">
                  <a:moveTo>
                    <a:pt x="0" y="100583"/>
                  </a:moveTo>
                  <a:lnTo>
                    <a:pt x="287400" y="530225"/>
                  </a:lnTo>
                  <a:lnTo>
                    <a:pt x="287400" y="1060449"/>
                  </a:lnTo>
                  <a:lnTo>
                    <a:pt x="293004" y="1109079"/>
                  </a:lnTo>
                  <a:lnTo>
                    <a:pt x="308965" y="1153720"/>
                  </a:lnTo>
                  <a:lnTo>
                    <a:pt x="334007" y="1193100"/>
                  </a:lnTo>
                  <a:lnTo>
                    <a:pt x="366856" y="1225945"/>
                  </a:lnTo>
                  <a:lnTo>
                    <a:pt x="406236" y="1250982"/>
                  </a:lnTo>
                  <a:lnTo>
                    <a:pt x="450873" y="1266938"/>
                  </a:lnTo>
                  <a:lnTo>
                    <a:pt x="499490" y="1272539"/>
                  </a:lnTo>
                  <a:lnTo>
                    <a:pt x="2902331" y="1272539"/>
                  </a:lnTo>
                  <a:lnTo>
                    <a:pt x="2950948" y="1266938"/>
                  </a:lnTo>
                  <a:lnTo>
                    <a:pt x="2995585" y="1250982"/>
                  </a:lnTo>
                  <a:lnTo>
                    <a:pt x="3034965" y="1225945"/>
                  </a:lnTo>
                  <a:lnTo>
                    <a:pt x="3067814" y="1193100"/>
                  </a:lnTo>
                  <a:lnTo>
                    <a:pt x="3092856" y="1153720"/>
                  </a:lnTo>
                  <a:lnTo>
                    <a:pt x="3108817" y="1109079"/>
                  </a:lnTo>
                  <a:lnTo>
                    <a:pt x="3114420" y="1060449"/>
                  </a:lnTo>
                  <a:lnTo>
                    <a:pt x="3114420" y="212089"/>
                  </a:lnTo>
                  <a:lnTo>
                    <a:pt x="287400" y="212089"/>
                  </a:lnTo>
                  <a:lnTo>
                    <a:pt x="0" y="100583"/>
                  </a:lnTo>
                  <a:close/>
                </a:path>
                <a:path w="3114675" h="1272539">
                  <a:moveTo>
                    <a:pt x="2902331" y="0"/>
                  </a:moveTo>
                  <a:lnTo>
                    <a:pt x="499490" y="0"/>
                  </a:lnTo>
                  <a:lnTo>
                    <a:pt x="450873" y="5603"/>
                  </a:lnTo>
                  <a:lnTo>
                    <a:pt x="406236" y="21564"/>
                  </a:lnTo>
                  <a:lnTo>
                    <a:pt x="366856" y="46606"/>
                  </a:lnTo>
                  <a:lnTo>
                    <a:pt x="334007" y="79455"/>
                  </a:lnTo>
                  <a:lnTo>
                    <a:pt x="308965" y="118835"/>
                  </a:lnTo>
                  <a:lnTo>
                    <a:pt x="293004" y="163472"/>
                  </a:lnTo>
                  <a:lnTo>
                    <a:pt x="287400" y="212089"/>
                  </a:lnTo>
                  <a:lnTo>
                    <a:pt x="3114420" y="212089"/>
                  </a:lnTo>
                  <a:lnTo>
                    <a:pt x="3108817" y="163472"/>
                  </a:lnTo>
                  <a:lnTo>
                    <a:pt x="3092856" y="118835"/>
                  </a:lnTo>
                  <a:lnTo>
                    <a:pt x="3067814" y="79455"/>
                  </a:lnTo>
                  <a:lnTo>
                    <a:pt x="3034965" y="46606"/>
                  </a:lnTo>
                  <a:lnTo>
                    <a:pt x="2995585" y="21564"/>
                  </a:lnTo>
                  <a:lnTo>
                    <a:pt x="2950948" y="5603"/>
                  </a:lnTo>
                  <a:lnTo>
                    <a:pt x="2902331"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5913501" y="3060573"/>
            <a:ext cx="17970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Availability</a:t>
            </a:r>
            <a:r>
              <a:rPr kumimoji="0" sz="1200" b="0" i="0" u="none" strike="noStrike" kern="0" cap="none" spc="-4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of</a:t>
            </a:r>
            <a:r>
              <a:rPr kumimoji="0" sz="1200" b="0" i="0" u="none" strike="noStrike" kern="0" cap="none" spc="-2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the</a:t>
            </a:r>
            <a:r>
              <a:rPr kumimoji="0" sz="1200" b="0" i="0" u="none" strike="noStrike" kern="0" cap="none" spc="-40" normalizeH="0" baseline="0" noProof="0">
                <a:ln>
                  <a:noFill/>
                </a:ln>
                <a:solidFill>
                  <a:srgbClr val="FF9900"/>
                </a:solidFill>
                <a:effectLst/>
                <a:uLnTx/>
                <a:uFillTx/>
                <a:latin typeface="Arial"/>
                <a:cs typeface="Arial"/>
              </a:rPr>
              <a:t> </a:t>
            </a:r>
            <a:r>
              <a:rPr kumimoji="0" sz="1200" b="0" i="0" u="none" strike="noStrike" kern="0" cap="none" spc="-10" normalizeH="0" baseline="0" noProof="0">
                <a:ln>
                  <a:noFill/>
                </a:ln>
                <a:solidFill>
                  <a:srgbClr val="FF9900"/>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42468" y="4906674"/>
            <a:ext cx="3611879"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GDP</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Gross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Domestic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Product</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5913501" y="3243148"/>
            <a:ext cx="2192020" cy="757555"/>
          </a:xfrm>
          <a:prstGeom prst="rect">
            <a:avLst/>
          </a:prstGeom>
        </p:spPr>
        <p:txBody>
          <a:bodyPr vert="horz" wrap="square" lIns="0" tIns="12700" rIns="0" bIns="0" rtlCol="0">
            <a:spAutoFit/>
          </a:bodyPr>
          <a:lstStyle/>
          <a:p>
            <a:pPr marL="184785" marR="5080" lvl="0" indent="-172720" defTabSz="914400" eaLnBrk="1" fontAlgn="auto" latinLnBrk="0" hangingPunct="1">
              <a:lnSpc>
                <a:spcPct val="100000"/>
              </a:lnSpc>
              <a:spcBef>
                <a:spcPts val="100"/>
              </a:spcBef>
              <a:spcAft>
                <a:spcPts val="0"/>
              </a:spcAft>
              <a:buClrTx/>
              <a:buSzTx/>
              <a:buFontTx/>
              <a:buChar char="•"/>
              <a:tabLst>
                <a:tab pos="184785" algn="l"/>
              </a:tabLst>
              <a:defRPr/>
            </a:pPr>
            <a:r>
              <a:rPr kumimoji="0" sz="1200" b="0" i="0" u="none" strike="noStrike" kern="0" cap="none" spc="0" normalizeH="0" baseline="0" noProof="0">
                <a:ln>
                  <a:noFill/>
                </a:ln>
                <a:solidFill>
                  <a:srgbClr val="FFFFFF"/>
                </a:solidFill>
                <a:effectLst/>
                <a:uLnTx/>
                <a:uFillTx/>
                <a:latin typeface="Arial"/>
                <a:cs typeface="Arial"/>
              </a:rPr>
              <a:t>Licensing</a:t>
            </a:r>
            <a:r>
              <a:rPr kumimoji="0" sz="1200" b="0" i="0" u="none" strike="noStrike" kern="0" cap="none" spc="-6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and</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reimbursement </a:t>
            </a:r>
            <a:r>
              <a:rPr kumimoji="0" sz="1200" b="0" i="0" u="none" strike="noStrike" kern="0" cap="none" spc="0" normalizeH="0" baseline="0" noProof="0">
                <a:ln>
                  <a:noFill/>
                </a:ln>
                <a:solidFill>
                  <a:srgbClr val="FFFFFF"/>
                </a:solidFill>
                <a:effectLst/>
                <a:uLnTx/>
                <a:uFillTx/>
                <a:latin typeface="Arial"/>
                <a:cs typeface="Arial"/>
              </a:rPr>
              <a:t>status</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of</a:t>
            </a:r>
            <a:r>
              <a:rPr kumimoji="0" sz="1200" b="0" i="0" u="none" strike="noStrike" kern="0" cap="none" spc="-15"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omalizumab, </a:t>
            </a:r>
            <a:r>
              <a:rPr kumimoji="0" sz="1200" b="0" i="0" u="none" strike="noStrike" kern="0" cap="none" spc="0" normalizeH="0" baseline="0" noProof="0">
                <a:ln>
                  <a:noFill/>
                </a:ln>
                <a:solidFill>
                  <a:srgbClr val="FFFFFF"/>
                </a:solidFill>
                <a:effectLst/>
                <a:uLnTx/>
                <a:uFillTx/>
                <a:latin typeface="Arial"/>
                <a:cs typeface="Arial"/>
              </a:rPr>
              <a:t>mepolizumab,</a:t>
            </a:r>
            <a:r>
              <a:rPr kumimoji="0" sz="1200" b="0" i="0" u="none" strike="noStrike" kern="0" cap="none" spc="-85"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reslizumab, benralizumab</a:t>
            </a:r>
            <a:r>
              <a:rPr kumimoji="0" sz="1200" b="0" i="0" u="none" strike="noStrike" kern="0" cap="none" spc="-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and</a:t>
            </a:r>
            <a:r>
              <a:rPr kumimoji="0" sz="1200" b="0" i="0" u="none" strike="noStrike" kern="0" cap="none" spc="2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dupilumab</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4101210" y="2456764"/>
            <a:ext cx="1270635" cy="3314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a:ln>
                  <a:noFill/>
                </a:ln>
                <a:solidFill>
                  <a:srgbClr val="001F5F"/>
                </a:solidFill>
                <a:effectLst/>
                <a:uLnTx/>
                <a:uFillTx/>
                <a:latin typeface="Arial"/>
                <a:cs typeface="Arial"/>
              </a:rPr>
              <a:t>Outcomes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2796" y="139699"/>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30"/>
              <a:t> </a:t>
            </a:r>
            <a:r>
              <a:t>–</a:t>
            </a:r>
            <a:r>
              <a:rPr spc="-55"/>
              <a:t> </a:t>
            </a:r>
            <a:r>
              <a:t>Omalizumab</a:t>
            </a:r>
            <a:r>
              <a:rPr spc="-10"/>
              <a:t> </a:t>
            </a:r>
            <a:r>
              <a:t>BACS</a:t>
            </a:r>
            <a:r>
              <a:rPr spc="-10"/>
              <a:t> </a:t>
            </a:r>
            <a:r>
              <a:t>for</a:t>
            </a:r>
            <a:r>
              <a:rPr spc="-30"/>
              <a:t> </a:t>
            </a:r>
            <a:r>
              <a:t>ISAR</a:t>
            </a:r>
            <a:r>
              <a:rPr spc="-10"/>
              <a:t> countries</a:t>
            </a:r>
          </a:p>
        </p:txBody>
      </p:sp>
      <p:grpSp>
        <p:nvGrpSpPr>
          <p:cNvPr id="3" name="object 3"/>
          <p:cNvGrpSpPr/>
          <p:nvPr/>
        </p:nvGrpSpPr>
        <p:grpSpPr>
          <a:xfrm>
            <a:off x="178307" y="1149128"/>
            <a:ext cx="6492240" cy="3401695"/>
            <a:chOff x="178307" y="1149128"/>
            <a:chExt cx="6492240" cy="3401695"/>
          </a:xfrm>
        </p:grpSpPr>
        <p:pic>
          <p:nvPicPr>
            <p:cNvPr id="4" name="object 4"/>
            <p:cNvPicPr/>
            <p:nvPr/>
          </p:nvPicPr>
          <p:blipFill>
            <a:blip r:embed="rId2" cstate="print"/>
            <a:stretch>
              <a:fillRect/>
            </a:stretch>
          </p:blipFill>
          <p:spPr>
            <a:xfrm>
              <a:off x="272796" y="1149128"/>
              <a:ext cx="6397752" cy="3380189"/>
            </a:xfrm>
            <a:prstGeom prst="rect">
              <a:avLst/>
            </a:prstGeom>
          </p:spPr>
        </p:pic>
        <p:pic>
          <p:nvPicPr>
            <p:cNvPr id="5" name="object 5"/>
            <p:cNvPicPr/>
            <p:nvPr/>
          </p:nvPicPr>
          <p:blipFill>
            <a:blip r:embed="rId3" cstate="print"/>
            <a:stretch>
              <a:fillRect/>
            </a:stretch>
          </p:blipFill>
          <p:spPr>
            <a:xfrm>
              <a:off x="178307" y="3695700"/>
              <a:ext cx="1313688" cy="854963"/>
            </a:xfrm>
            <a:prstGeom prst="rect">
              <a:avLst/>
            </a:prstGeom>
          </p:spPr>
        </p:pic>
      </p:grpSp>
      <p:sp>
        <p:nvSpPr>
          <p:cNvPr id="6" name="object 6"/>
          <p:cNvSpPr/>
          <p:nvPr/>
        </p:nvSpPr>
        <p:spPr>
          <a:xfrm>
            <a:off x="6765035" y="1392936"/>
            <a:ext cx="2200910" cy="2865120"/>
          </a:xfrm>
          <a:custGeom>
            <a:avLst/>
            <a:gdLst/>
            <a:ahLst/>
            <a:cxnLst/>
            <a:rect l="l" t="t" r="r" b="b"/>
            <a:pathLst>
              <a:path w="2200909" h="2865120">
                <a:moveTo>
                  <a:pt x="1833880" y="0"/>
                </a:moveTo>
                <a:lnTo>
                  <a:pt x="366775" y="0"/>
                </a:lnTo>
                <a:lnTo>
                  <a:pt x="320768" y="2857"/>
                </a:lnTo>
                <a:lnTo>
                  <a:pt x="276466" y="11201"/>
                </a:lnTo>
                <a:lnTo>
                  <a:pt x="234212" y="24688"/>
                </a:lnTo>
                <a:lnTo>
                  <a:pt x="194352" y="42973"/>
                </a:lnTo>
                <a:lnTo>
                  <a:pt x="157228" y="65713"/>
                </a:lnTo>
                <a:lnTo>
                  <a:pt x="123185" y="92565"/>
                </a:lnTo>
                <a:lnTo>
                  <a:pt x="92565" y="123185"/>
                </a:lnTo>
                <a:lnTo>
                  <a:pt x="65713" y="157228"/>
                </a:lnTo>
                <a:lnTo>
                  <a:pt x="42973" y="194352"/>
                </a:lnTo>
                <a:lnTo>
                  <a:pt x="24688" y="234212"/>
                </a:lnTo>
                <a:lnTo>
                  <a:pt x="11201" y="276466"/>
                </a:lnTo>
                <a:lnTo>
                  <a:pt x="2857" y="320768"/>
                </a:lnTo>
                <a:lnTo>
                  <a:pt x="0" y="366775"/>
                </a:lnTo>
                <a:lnTo>
                  <a:pt x="0" y="2498331"/>
                </a:lnTo>
                <a:lnTo>
                  <a:pt x="2857" y="2544341"/>
                </a:lnTo>
                <a:lnTo>
                  <a:pt x="11201" y="2588646"/>
                </a:lnTo>
                <a:lnTo>
                  <a:pt x="24688" y="2630901"/>
                </a:lnTo>
                <a:lnTo>
                  <a:pt x="42973" y="2670763"/>
                </a:lnTo>
                <a:lnTo>
                  <a:pt x="65713" y="2707888"/>
                </a:lnTo>
                <a:lnTo>
                  <a:pt x="92565" y="2741932"/>
                </a:lnTo>
                <a:lnTo>
                  <a:pt x="123185" y="2772552"/>
                </a:lnTo>
                <a:lnTo>
                  <a:pt x="157228" y="2799405"/>
                </a:lnTo>
                <a:lnTo>
                  <a:pt x="194352" y="2822146"/>
                </a:lnTo>
                <a:lnTo>
                  <a:pt x="234212" y="2840431"/>
                </a:lnTo>
                <a:lnTo>
                  <a:pt x="276466" y="2853918"/>
                </a:lnTo>
                <a:lnTo>
                  <a:pt x="320768" y="2862262"/>
                </a:lnTo>
                <a:lnTo>
                  <a:pt x="366775" y="2865120"/>
                </a:lnTo>
                <a:lnTo>
                  <a:pt x="1833880" y="2865120"/>
                </a:lnTo>
                <a:lnTo>
                  <a:pt x="1879887" y="2862262"/>
                </a:lnTo>
                <a:lnTo>
                  <a:pt x="1924189" y="2853918"/>
                </a:lnTo>
                <a:lnTo>
                  <a:pt x="1966443" y="2840431"/>
                </a:lnTo>
                <a:lnTo>
                  <a:pt x="2006303" y="2822146"/>
                </a:lnTo>
                <a:lnTo>
                  <a:pt x="2043427" y="2799405"/>
                </a:lnTo>
                <a:lnTo>
                  <a:pt x="2077470" y="2772552"/>
                </a:lnTo>
                <a:lnTo>
                  <a:pt x="2108090" y="2741932"/>
                </a:lnTo>
                <a:lnTo>
                  <a:pt x="2134942" y="2707888"/>
                </a:lnTo>
                <a:lnTo>
                  <a:pt x="2157682" y="2670763"/>
                </a:lnTo>
                <a:lnTo>
                  <a:pt x="2175967" y="2630901"/>
                </a:lnTo>
                <a:lnTo>
                  <a:pt x="2189454" y="2588646"/>
                </a:lnTo>
                <a:lnTo>
                  <a:pt x="2197798" y="2544341"/>
                </a:lnTo>
                <a:lnTo>
                  <a:pt x="2200656" y="2498331"/>
                </a:lnTo>
                <a:lnTo>
                  <a:pt x="2200656" y="366775"/>
                </a:lnTo>
                <a:lnTo>
                  <a:pt x="2197798" y="320768"/>
                </a:lnTo>
                <a:lnTo>
                  <a:pt x="2189454" y="276466"/>
                </a:lnTo>
                <a:lnTo>
                  <a:pt x="2175967" y="234212"/>
                </a:lnTo>
                <a:lnTo>
                  <a:pt x="2157682" y="194352"/>
                </a:lnTo>
                <a:lnTo>
                  <a:pt x="2134942" y="157228"/>
                </a:lnTo>
                <a:lnTo>
                  <a:pt x="2108090" y="123185"/>
                </a:lnTo>
                <a:lnTo>
                  <a:pt x="2077470" y="92565"/>
                </a:lnTo>
                <a:lnTo>
                  <a:pt x="2043427" y="65713"/>
                </a:lnTo>
                <a:lnTo>
                  <a:pt x="2006303" y="42973"/>
                </a:lnTo>
                <a:lnTo>
                  <a:pt x="1966443" y="24688"/>
                </a:lnTo>
                <a:lnTo>
                  <a:pt x="1924189" y="11201"/>
                </a:lnTo>
                <a:lnTo>
                  <a:pt x="1879887" y="2857"/>
                </a:lnTo>
                <a:lnTo>
                  <a:pt x="183388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6951726" y="1530477"/>
            <a:ext cx="1784985" cy="2616835"/>
          </a:xfrm>
          <a:prstGeom prst="rect">
            <a:avLst/>
          </a:prstGeom>
        </p:spPr>
        <p:txBody>
          <a:bodyPr vert="horz" wrap="square" lIns="0" tIns="12065" rIns="0" bIns="0" rtlCol="0">
            <a:spAutoFit/>
          </a:bodyPr>
          <a:lstStyle/>
          <a:p>
            <a:pPr marL="184785" marR="0" lvl="0" indent="-172085" defTabSz="914400" eaLnBrk="1" fontAlgn="auto" latinLnBrk="0" hangingPunct="1">
              <a:lnSpc>
                <a:spcPct val="100000"/>
              </a:lnSpc>
              <a:spcBef>
                <a:spcPts val="95"/>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Licensed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28</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108585" lvl="0" indent="-17272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Neither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difficult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32%</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of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63500" lvl="0" indent="-17272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Moderately</a:t>
            </a:r>
            <a:r>
              <a:rPr kumimoji="0" sz="1000" b="1" i="0" u="none" strike="noStrike" kern="0" cap="none" spc="-7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to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61%</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150" marR="0" lvl="0" indent="-171450" defTabSz="914400" eaLnBrk="1" fontAlgn="auto" latinLnBrk="0" hangingPunct="1">
              <a:lnSpc>
                <a:spcPct val="100000"/>
              </a:lnSpc>
              <a:spcBef>
                <a:spcPts val="0"/>
              </a:spcBef>
              <a:spcAft>
                <a:spcPts val="0"/>
              </a:spcAft>
              <a:buClrTx/>
              <a:buSzTx/>
              <a:buFont typeface="Wingdings"/>
              <a:buChar char=""/>
              <a:tabLst>
                <a:tab pos="184150" algn="l"/>
              </a:tabLst>
              <a:defRPr/>
            </a:pP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in</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a:ln>
                  <a:noFill/>
                </a:ln>
                <a:solidFill>
                  <a:srgbClr val="001F5F"/>
                </a:solidFill>
                <a:effectLst/>
                <a:uLnTx/>
                <a:uFillTx/>
                <a:latin typeface="Arial"/>
                <a:cs typeface="Arial"/>
              </a:rPr>
              <a:t>Australia</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24130" lvl="0" indent="-17272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range:</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39</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(Australia)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71</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(Denmark)</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5080" lvl="0" indent="-17272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Mean</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57,</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which</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is </a:t>
            </a:r>
            <a:r>
              <a:rPr kumimoji="0" sz="1000" b="0" i="0" u="none" strike="noStrike" kern="0" cap="none" spc="0" normalizeH="0" baseline="0" noProof="0">
                <a:ln>
                  <a:noFill/>
                </a:ln>
                <a:solidFill>
                  <a:srgbClr val="001F5F"/>
                </a:solidFill>
                <a:effectLst/>
                <a:uLnTx/>
                <a:uFillTx/>
                <a:latin typeface="Arial"/>
                <a:cs typeface="Arial"/>
              </a:rPr>
              <a:t>lower</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EMA</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BACS</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69</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60325" lvl="0" indent="-17272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All</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countries</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(except </a:t>
            </a:r>
            <a:r>
              <a:rPr kumimoji="0" sz="1000" b="0" i="0" u="none" strike="noStrike" kern="0" cap="none" spc="0" normalizeH="0" baseline="0" noProof="0">
                <a:ln>
                  <a:noFill/>
                </a:ln>
                <a:solidFill>
                  <a:srgbClr val="001F5F"/>
                </a:solidFill>
                <a:effectLst/>
                <a:uLnTx/>
                <a:uFillTx/>
                <a:latin typeface="Arial"/>
                <a:cs typeface="Arial"/>
              </a:rPr>
              <a:t>Denmark</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and</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Finland) </a:t>
            </a:r>
            <a:r>
              <a:rPr kumimoji="0" sz="1000" b="0" i="0" u="none" strike="noStrike" kern="0" cap="none" spc="0" normalizeH="0" baseline="0" noProof="0">
                <a:ln>
                  <a:noFill/>
                </a:ln>
                <a:solidFill>
                  <a:srgbClr val="001F5F"/>
                </a:solidFill>
                <a:effectLst/>
                <a:uLnTx/>
                <a:uFillTx/>
                <a:latin typeface="Arial"/>
                <a:cs typeface="Arial"/>
              </a:rPr>
              <a:t>reported</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more</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stringent </a:t>
            </a:r>
            <a:r>
              <a:rPr kumimoji="0" sz="1000" b="0" i="0" u="none" strike="noStrike" kern="0" cap="none" spc="0" normalizeH="0" baseline="0" noProof="0">
                <a:ln>
                  <a:noFill/>
                </a:ln>
                <a:solidFill>
                  <a:srgbClr val="001F5F"/>
                </a:solidFill>
                <a:effectLst/>
                <a:uLnTx/>
                <a:uFillTx/>
                <a:latin typeface="Arial"/>
                <a:cs typeface="Arial"/>
              </a:rPr>
              <a:t>access</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omalizumab</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20" normalizeH="0" baseline="0" noProof="0">
                <a:ln>
                  <a:noFill/>
                </a:ln>
                <a:solidFill>
                  <a:srgbClr val="001F5F"/>
                </a:solidFill>
                <a:effectLst/>
                <a:uLnTx/>
                <a:uFillTx/>
                <a:latin typeface="Arial"/>
                <a:cs typeface="Arial"/>
              </a:rPr>
              <a:t>than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EMA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42468" y="4814320"/>
            <a:ext cx="4065270" cy="29400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April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95D125B0-2B51-041A-53E9-9636F4121C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9AFECB34-F6D4-BD2A-8857-EF474CD58E94}"/>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046" y="137532"/>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30"/>
              <a:t> </a:t>
            </a:r>
            <a:r>
              <a:t>–</a:t>
            </a:r>
            <a:r>
              <a:rPr spc="-50"/>
              <a:t> </a:t>
            </a:r>
            <a:r>
              <a:t>Mepolizumab</a:t>
            </a:r>
            <a:r>
              <a:rPr spc="-15"/>
              <a:t> </a:t>
            </a:r>
            <a:r>
              <a:t>BACS</a:t>
            </a:r>
            <a:r>
              <a:rPr spc="-15"/>
              <a:t> </a:t>
            </a:r>
            <a:r>
              <a:t>for</a:t>
            </a:r>
            <a:r>
              <a:rPr spc="-30"/>
              <a:t> </a:t>
            </a:r>
            <a:r>
              <a:t>ISAR</a:t>
            </a:r>
            <a:r>
              <a:rPr spc="-10"/>
              <a:t> countries</a:t>
            </a:r>
          </a:p>
        </p:txBody>
      </p:sp>
      <p:grpSp>
        <p:nvGrpSpPr>
          <p:cNvPr id="3" name="object 3"/>
          <p:cNvGrpSpPr/>
          <p:nvPr/>
        </p:nvGrpSpPr>
        <p:grpSpPr>
          <a:xfrm>
            <a:off x="167639" y="958628"/>
            <a:ext cx="6437630" cy="3613785"/>
            <a:chOff x="167639" y="958628"/>
            <a:chExt cx="6437630" cy="3613785"/>
          </a:xfrm>
        </p:grpSpPr>
        <p:pic>
          <p:nvPicPr>
            <p:cNvPr id="4" name="object 4"/>
            <p:cNvPicPr/>
            <p:nvPr/>
          </p:nvPicPr>
          <p:blipFill>
            <a:blip r:embed="rId2" cstate="print"/>
            <a:stretch>
              <a:fillRect/>
            </a:stretch>
          </p:blipFill>
          <p:spPr>
            <a:xfrm>
              <a:off x="262127" y="958628"/>
              <a:ext cx="6342888" cy="3585928"/>
            </a:xfrm>
            <a:prstGeom prst="rect">
              <a:avLst/>
            </a:prstGeom>
          </p:spPr>
        </p:pic>
        <p:pic>
          <p:nvPicPr>
            <p:cNvPr id="5" name="object 5"/>
            <p:cNvPicPr/>
            <p:nvPr/>
          </p:nvPicPr>
          <p:blipFill>
            <a:blip r:embed="rId3" cstate="print"/>
            <a:stretch>
              <a:fillRect/>
            </a:stretch>
          </p:blipFill>
          <p:spPr>
            <a:xfrm>
              <a:off x="167639" y="3663695"/>
              <a:ext cx="1304544" cy="908304"/>
            </a:xfrm>
            <a:prstGeom prst="rect">
              <a:avLst/>
            </a:prstGeom>
          </p:spPr>
        </p:pic>
      </p:grpSp>
      <p:sp>
        <p:nvSpPr>
          <p:cNvPr id="6" name="object 6"/>
          <p:cNvSpPr/>
          <p:nvPr/>
        </p:nvSpPr>
        <p:spPr>
          <a:xfrm>
            <a:off x="6774180" y="1466088"/>
            <a:ext cx="2202180" cy="2867025"/>
          </a:xfrm>
          <a:custGeom>
            <a:avLst/>
            <a:gdLst/>
            <a:ahLst/>
            <a:cxnLst/>
            <a:rect l="l" t="t" r="r" b="b"/>
            <a:pathLst>
              <a:path w="2202179" h="2867025">
                <a:moveTo>
                  <a:pt x="1835150" y="0"/>
                </a:moveTo>
                <a:lnTo>
                  <a:pt x="367029" y="0"/>
                </a:ln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29"/>
                </a:lnTo>
                <a:lnTo>
                  <a:pt x="0" y="2499601"/>
                </a:lnTo>
                <a:lnTo>
                  <a:pt x="2859" y="2545643"/>
                </a:lnTo>
                <a:lnTo>
                  <a:pt x="11210" y="2589978"/>
                </a:lnTo>
                <a:lnTo>
                  <a:pt x="24706" y="2632262"/>
                </a:lnTo>
                <a:lnTo>
                  <a:pt x="43005" y="2672152"/>
                </a:lnTo>
                <a:lnTo>
                  <a:pt x="65763" y="2709303"/>
                </a:lnTo>
                <a:lnTo>
                  <a:pt x="92634" y="2743371"/>
                </a:lnTo>
                <a:lnTo>
                  <a:pt x="123276" y="2774012"/>
                </a:lnTo>
                <a:lnTo>
                  <a:pt x="157343" y="2800883"/>
                </a:lnTo>
                <a:lnTo>
                  <a:pt x="194493" y="2823640"/>
                </a:lnTo>
                <a:lnTo>
                  <a:pt x="234380" y="2841938"/>
                </a:lnTo>
                <a:lnTo>
                  <a:pt x="276661" y="2855434"/>
                </a:lnTo>
                <a:lnTo>
                  <a:pt x="320993" y="2863784"/>
                </a:lnTo>
                <a:lnTo>
                  <a:pt x="367029" y="2866644"/>
                </a:lnTo>
                <a:lnTo>
                  <a:pt x="1835150" y="2866644"/>
                </a:lnTo>
                <a:lnTo>
                  <a:pt x="1881186" y="2863784"/>
                </a:lnTo>
                <a:lnTo>
                  <a:pt x="1925518" y="2855434"/>
                </a:lnTo>
                <a:lnTo>
                  <a:pt x="1967799" y="2841938"/>
                </a:lnTo>
                <a:lnTo>
                  <a:pt x="2007686" y="2823640"/>
                </a:lnTo>
                <a:lnTo>
                  <a:pt x="2044836" y="2800883"/>
                </a:lnTo>
                <a:lnTo>
                  <a:pt x="2078903" y="2774012"/>
                </a:lnTo>
                <a:lnTo>
                  <a:pt x="2109545" y="2743371"/>
                </a:lnTo>
                <a:lnTo>
                  <a:pt x="2136416" y="2709303"/>
                </a:lnTo>
                <a:lnTo>
                  <a:pt x="2159174" y="2672152"/>
                </a:lnTo>
                <a:lnTo>
                  <a:pt x="2177473" y="2632262"/>
                </a:lnTo>
                <a:lnTo>
                  <a:pt x="2190969" y="2589978"/>
                </a:lnTo>
                <a:lnTo>
                  <a:pt x="2199320" y="2545643"/>
                </a:lnTo>
                <a:lnTo>
                  <a:pt x="2202179" y="2499601"/>
                </a:lnTo>
                <a:lnTo>
                  <a:pt x="2202179" y="367029"/>
                </a:lnTo>
                <a:lnTo>
                  <a:pt x="2199320" y="320993"/>
                </a:lnTo>
                <a:lnTo>
                  <a:pt x="2190969" y="276661"/>
                </a:lnTo>
                <a:lnTo>
                  <a:pt x="2177473" y="234380"/>
                </a:lnTo>
                <a:lnTo>
                  <a:pt x="2159174" y="194493"/>
                </a:lnTo>
                <a:lnTo>
                  <a:pt x="2136416" y="157343"/>
                </a:lnTo>
                <a:lnTo>
                  <a:pt x="2109545" y="123276"/>
                </a:lnTo>
                <a:lnTo>
                  <a:pt x="2078903" y="92634"/>
                </a:lnTo>
                <a:lnTo>
                  <a:pt x="2044836" y="65763"/>
                </a:lnTo>
                <a:lnTo>
                  <a:pt x="2007686" y="43005"/>
                </a:lnTo>
                <a:lnTo>
                  <a:pt x="1967799" y="24706"/>
                </a:lnTo>
                <a:lnTo>
                  <a:pt x="1925518" y="11210"/>
                </a:lnTo>
                <a:lnTo>
                  <a:pt x="1881186" y="2859"/>
                </a:lnTo>
                <a:lnTo>
                  <a:pt x="183515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6961758" y="1604517"/>
            <a:ext cx="1784350" cy="2616835"/>
          </a:xfrm>
          <a:prstGeom prst="rect">
            <a:avLst/>
          </a:prstGeom>
        </p:spPr>
        <p:txBody>
          <a:bodyPr vert="horz" wrap="square" lIns="0" tIns="12065" rIns="0" bIns="0" rtlCol="0">
            <a:spAutoFit/>
          </a:bodyPr>
          <a:lstStyle/>
          <a:p>
            <a:pPr marL="184150" marR="0" lvl="0" indent="-171450" defTabSz="914400" eaLnBrk="1" fontAlgn="auto" latinLnBrk="0" hangingPunct="1">
              <a:lnSpc>
                <a:spcPct val="100000"/>
              </a:lnSpc>
              <a:spcBef>
                <a:spcPts val="95"/>
              </a:spcBef>
              <a:spcAft>
                <a:spcPts val="0"/>
              </a:spcAft>
              <a:buClrTx/>
              <a:buSzTx/>
              <a:buFont typeface="Wingdings"/>
              <a:buChar char=""/>
              <a:tabLst>
                <a:tab pos="184150" algn="l"/>
              </a:tabLst>
              <a:defRPr/>
            </a:pPr>
            <a:r>
              <a:rPr kumimoji="0" sz="1000" b="0" i="0" u="none" strike="noStrike" kern="0" cap="none" spc="0" normalizeH="0" baseline="0" noProof="0">
                <a:ln>
                  <a:noFill/>
                </a:ln>
                <a:solidFill>
                  <a:srgbClr val="001F5F"/>
                </a:solidFill>
                <a:effectLst/>
                <a:uLnTx/>
                <a:uFillTx/>
                <a:latin typeface="Arial"/>
                <a:cs typeface="Arial"/>
              </a:rPr>
              <a:t>Licensed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28</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10858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Neither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difficult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29%</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of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63500" lvl="0" indent="-171450" defTabSz="914400" eaLnBrk="1" fontAlgn="auto" latinLnBrk="0" hangingPunct="1">
              <a:lnSpc>
                <a:spcPct val="100000"/>
              </a:lnSpc>
              <a:spcBef>
                <a:spcPts val="5"/>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Moderately</a:t>
            </a:r>
            <a:r>
              <a:rPr kumimoji="0" sz="1000" b="1" i="0" u="none" strike="noStrike" kern="0" cap="none" spc="-7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to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50%</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224154"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in 	</a:t>
            </a:r>
            <a:r>
              <a:rPr kumimoji="0" sz="1000" b="0" i="0" u="none" strike="noStrike" kern="0" cap="none" spc="0" normalizeH="0" baseline="0" noProof="0">
                <a:ln>
                  <a:noFill/>
                </a:ln>
                <a:solidFill>
                  <a:srgbClr val="001F5F"/>
                </a:solidFill>
                <a:effectLst/>
                <a:uLnTx/>
                <a:uFillTx/>
                <a:latin typeface="Arial"/>
                <a:cs typeface="Arial"/>
              </a:rPr>
              <a:t>Australia,</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Bulgaria,</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the 	</a:t>
            </a:r>
            <a:r>
              <a:rPr kumimoji="0" sz="1000" b="0" i="0" u="none" strike="noStrike" kern="0" cap="none" spc="-10" normalizeH="0" baseline="0" noProof="0">
                <a:ln>
                  <a:noFill/>
                </a:ln>
                <a:solidFill>
                  <a:srgbClr val="001F5F"/>
                </a:solidFill>
                <a:effectLst/>
                <a:uLnTx/>
                <a:uFillTx/>
                <a:latin typeface="Arial"/>
                <a:cs typeface="Arial"/>
              </a:rPr>
              <a:t>Netherlands</a:t>
            </a:r>
            <a:r>
              <a:rPr kumimoji="0" sz="1000" b="0" i="0" u="none" strike="noStrike" kern="0" cap="none" spc="1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and</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Taiwan</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150" marR="0" lvl="0" indent="-171450" defTabSz="914400" eaLnBrk="1" fontAlgn="auto" latinLnBrk="0" hangingPunct="1">
              <a:lnSpc>
                <a:spcPct val="100000"/>
              </a:lnSpc>
              <a:spcBef>
                <a:spcPts val="0"/>
              </a:spcBef>
              <a:spcAft>
                <a:spcPts val="0"/>
              </a:spcAft>
              <a:buClrTx/>
              <a:buSzTx/>
              <a:buFont typeface="Wingdings"/>
              <a:buChar char=""/>
              <a:tabLst>
                <a:tab pos="184150" algn="l"/>
              </a:tabLst>
              <a:defRPr/>
            </a:pP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range:</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26</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(Bulgaria)</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90</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(Brazil)</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5080"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Mean</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55,</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which</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is 	</a:t>
            </a:r>
            <a:r>
              <a:rPr kumimoji="0" sz="1000" b="0" i="0" u="none" strike="noStrike" kern="0" cap="none" spc="0" normalizeH="0" baseline="0" noProof="0">
                <a:ln>
                  <a:noFill/>
                </a:ln>
                <a:solidFill>
                  <a:srgbClr val="001F5F"/>
                </a:solidFill>
                <a:effectLst/>
                <a:uLnTx/>
                <a:uFillTx/>
                <a:latin typeface="Arial"/>
                <a:cs typeface="Arial"/>
              </a:rPr>
              <a:t>lower</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EMA</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BACS</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87</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4254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All</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countries</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(except</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Brazil 	</a:t>
            </a:r>
            <a:r>
              <a:rPr kumimoji="0" sz="1000" b="0" i="0" u="none" strike="noStrike" kern="0" cap="none" spc="0" normalizeH="0" baseline="0" noProof="0">
                <a:ln>
                  <a:noFill/>
                </a:ln>
                <a:solidFill>
                  <a:srgbClr val="001F5F"/>
                </a:solidFill>
                <a:effectLst/>
                <a:uLnTx/>
                <a:uFillTx/>
                <a:latin typeface="Arial"/>
                <a:cs typeface="Arial"/>
              </a:rPr>
              <a:t>and</a:t>
            </a:r>
            <a:r>
              <a:rPr kumimoji="0" sz="1000" b="0" i="0" u="none" strike="noStrike" kern="0" cap="none" spc="-5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Singapore)</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reported 	</a:t>
            </a:r>
            <a:r>
              <a:rPr kumimoji="0" sz="1000" b="0" i="0" u="none" strike="noStrike" kern="0" cap="none" spc="0" normalizeH="0" baseline="0" noProof="0">
                <a:ln>
                  <a:noFill/>
                </a:ln>
                <a:solidFill>
                  <a:srgbClr val="001F5F"/>
                </a:solidFill>
                <a:effectLst/>
                <a:uLnTx/>
                <a:uFillTx/>
                <a:latin typeface="Arial"/>
                <a:cs typeface="Arial"/>
              </a:rPr>
              <a:t>more</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stringent</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access</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to 	</a:t>
            </a:r>
            <a:r>
              <a:rPr kumimoji="0" sz="1000" b="0" i="0" u="none" strike="noStrike" kern="0" cap="none" spc="0" normalizeH="0" baseline="0" noProof="0">
                <a:ln>
                  <a:noFill/>
                </a:ln>
                <a:solidFill>
                  <a:srgbClr val="001F5F"/>
                </a:solidFill>
                <a:effectLst/>
                <a:uLnTx/>
                <a:uFillTx/>
                <a:latin typeface="Arial"/>
                <a:cs typeface="Arial"/>
              </a:rPr>
              <a:t>mepolizumab</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EMA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42468" y="4814320"/>
            <a:ext cx="4065270" cy="29400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April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EB26BDC4-C948-2EAB-BFEE-448654752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9F12FBD7-2F20-C5CB-F69E-9748511C90FE}"/>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603" y="165101"/>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25"/>
              <a:t> </a:t>
            </a:r>
            <a:r>
              <a:t>–</a:t>
            </a:r>
            <a:r>
              <a:rPr spc="-50"/>
              <a:t> </a:t>
            </a:r>
            <a:r>
              <a:rPr err="1"/>
              <a:t>Reslizumab</a:t>
            </a:r>
            <a:r>
              <a:rPr spc="-25"/>
              <a:t> </a:t>
            </a:r>
            <a:r>
              <a:t>BACS</a:t>
            </a:r>
            <a:r>
              <a:rPr spc="-5"/>
              <a:t> </a:t>
            </a:r>
            <a:r>
              <a:t>for</a:t>
            </a:r>
            <a:r>
              <a:rPr spc="-30"/>
              <a:t> </a:t>
            </a:r>
            <a:r>
              <a:t>ISAR</a:t>
            </a:r>
            <a:r>
              <a:rPr spc="-5"/>
              <a:t> </a:t>
            </a:r>
            <a:r>
              <a:rPr spc="-10"/>
              <a:t>countries</a:t>
            </a:r>
          </a:p>
        </p:txBody>
      </p:sp>
      <p:grpSp>
        <p:nvGrpSpPr>
          <p:cNvPr id="3" name="object 3"/>
          <p:cNvGrpSpPr/>
          <p:nvPr/>
        </p:nvGrpSpPr>
        <p:grpSpPr>
          <a:xfrm>
            <a:off x="167639" y="1027267"/>
            <a:ext cx="6457315" cy="3571240"/>
            <a:chOff x="167639" y="1027267"/>
            <a:chExt cx="6457315" cy="3571240"/>
          </a:xfrm>
        </p:grpSpPr>
        <p:pic>
          <p:nvPicPr>
            <p:cNvPr id="4" name="object 4"/>
            <p:cNvPicPr/>
            <p:nvPr/>
          </p:nvPicPr>
          <p:blipFill>
            <a:blip r:embed="rId2" cstate="print"/>
            <a:stretch>
              <a:fillRect/>
            </a:stretch>
          </p:blipFill>
          <p:spPr>
            <a:xfrm>
              <a:off x="260603" y="1027267"/>
              <a:ext cx="6364224" cy="3543173"/>
            </a:xfrm>
            <a:prstGeom prst="rect">
              <a:avLst/>
            </a:prstGeom>
          </p:spPr>
        </p:pic>
        <p:pic>
          <p:nvPicPr>
            <p:cNvPr id="5" name="object 5"/>
            <p:cNvPicPr/>
            <p:nvPr/>
          </p:nvPicPr>
          <p:blipFill>
            <a:blip r:embed="rId3" cstate="print"/>
            <a:stretch>
              <a:fillRect/>
            </a:stretch>
          </p:blipFill>
          <p:spPr>
            <a:xfrm>
              <a:off x="167639" y="3701795"/>
              <a:ext cx="1307592" cy="896112"/>
            </a:xfrm>
            <a:prstGeom prst="rect">
              <a:avLst/>
            </a:prstGeom>
          </p:spPr>
        </p:pic>
      </p:grpSp>
      <p:sp>
        <p:nvSpPr>
          <p:cNvPr id="6" name="object 6"/>
          <p:cNvSpPr/>
          <p:nvPr/>
        </p:nvSpPr>
        <p:spPr>
          <a:xfrm>
            <a:off x="6774180" y="1466088"/>
            <a:ext cx="2202180" cy="2705100"/>
          </a:xfrm>
          <a:custGeom>
            <a:avLst/>
            <a:gdLst/>
            <a:ahLst/>
            <a:cxnLst/>
            <a:rect l="l" t="t" r="r" b="b"/>
            <a:pathLst>
              <a:path w="2202179" h="2705100">
                <a:moveTo>
                  <a:pt x="1835150" y="0"/>
                </a:moveTo>
                <a:lnTo>
                  <a:pt x="367029" y="0"/>
                </a:ln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29"/>
                </a:lnTo>
                <a:lnTo>
                  <a:pt x="0" y="2338070"/>
                </a:lnTo>
                <a:lnTo>
                  <a:pt x="2859" y="2384109"/>
                </a:lnTo>
                <a:lnTo>
                  <a:pt x="11210" y="2428442"/>
                </a:lnTo>
                <a:lnTo>
                  <a:pt x="24706" y="2470724"/>
                </a:lnTo>
                <a:lnTo>
                  <a:pt x="43005" y="2510612"/>
                </a:lnTo>
                <a:lnTo>
                  <a:pt x="65763" y="2547761"/>
                </a:lnTo>
                <a:lnTo>
                  <a:pt x="92634" y="2581829"/>
                </a:lnTo>
                <a:lnTo>
                  <a:pt x="123276" y="2612469"/>
                </a:lnTo>
                <a:lnTo>
                  <a:pt x="157343" y="2639340"/>
                </a:lnTo>
                <a:lnTo>
                  <a:pt x="194493" y="2662096"/>
                </a:lnTo>
                <a:lnTo>
                  <a:pt x="234380" y="2680394"/>
                </a:lnTo>
                <a:lnTo>
                  <a:pt x="276661" y="2693890"/>
                </a:lnTo>
                <a:lnTo>
                  <a:pt x="320993" y="2702240"/>
                </a:lnTo>
                <a:lnTo>
                  <a:pt x="367029" y="2705100"/>
                </a:lnTo>
                <a:lnTo>
                  <a:pt x="1835150" y="2705100"/>
                </a:lnTo>
                <a:lnTo>
                  <a:pt x="1881186" y="2702240"/>
                </a:lnTo>
                <a:lnTo>
                  <a:pt x="1925518" y="2693890"/>
                </a:lnTo>
                <a:lnTo>
                  <a:pt x="1967799" y="2680394"/>
                </a:lnTo>
                <a:lnTo>
                  <a:pt x="2007686" y="2662096"/>
                </a:lnTo>
                <a:lnTo>
                  <a:pt x="2044836" y="2639340"/>
                </a:lnTo>
                <a:lnTo>
                  <a:pt x="2078903" y="2612469"/>
                </a:lnTo>
                <a:lnTo>
                  <a:pt x="2109545" y="2581829"/>
                </a:lnTo>
                <a:lnTo>
                  <a:pt x="2136416" y="2547761"/>
                </a:lnTo>
                <a:lnTo>
                  <a:pt x="2159174" y="2510612"/>
                </a:lnTo>
                <a:lnTo>
                  <a:pt x="2177473" y="2470724"/>
                </a:lnTo>
                <a:lnTo>
                  <a:pt x="2190969" y="2428442"/>
                </a:lnTo>
                <a:lnTo>
                  <a:pt x="2199320" y="2384109"/>
                </a:lnTo>
                <a:lnTo>
                  <a:pt x="2202179" y="2338070"/>
                </a:lnTo>
                <a:lnTo>
                  <a:pt x="2202179" y="367029"/>
                </a:lnTo>
                <a:lnTo>
                  <a:pt x="2199320" y="320993"/>
                </a:lnTo>
                <a:lnTo>
                  <a:pt x="2190969" y="276661"/>
                </a:lnTo>
                <a:lnTo>
                  <a:pt x="2177473" y="234380"/>
                </a:lnTo>
                <a:lnTo>
                  <a:pt x="2159174" y="194493"/>
                </a:lnTo>
                <a:lnTo>
                  <a:pt x="2136416" y="157343"/>
                </a:lnTo>
                <a:lnTo>
                  <a:pt x="2109545" y="123276"/>
                </a:lnTo>
                <a:lnTo>
                  <a:pt x="2078903" y="92634"/>
                </a:lnTo>
                <a:lnTo>
                  <a:pt x="2044836" y="65763"/>
                </a:lnTo>
                <a:lnTo>
                  <a:pt x="2007686" y="43005"/>
                </a:lnTo>
                <a:lnTo>
                  <a:pt x="1967799" y="24706"/>
                </a:lnTo>
                <a:lnTo>
                  <a:pt x="1925518" y="11210"/>
                </a:lnTo>
                <a:lnTo>
                  <a:pt x="1881186" y="2859"/>
                </a:lnTo>
                <a:lnTo>
                  <a:pt x="183515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6961758" y="1604517"/>
            <a:ext cx="1827530" cy="2464435"/>
          </a:xfrm>
          <a:prstGeom prst="rect">
            <a:avLst/>
          </a:prstGeom>
        </p:spPr>
        <p:txBody>
          <a:bodyPr vert="horz" wrap="square" lIns="0" tIns="12065" rIns="0" bIns="0" rtlCol="0">
            <a:spAutoFit/>
          </a:bodyPr>
          <a:lstStyle/>
          <a:p>
            <a:pPr marL="184150" marR="0" lvl="0" indent="-171450" defTabSz="914400" eaLnBrk="1" fontAlgn="auto" latinLnBrk="0" hangingPunct="1">
              <a:lnSpc>
                <a:spcPct val="100000"/>
              </a:lnSpc>
              <a:spcBef>
                <a:spcPts val="95"/>
              </a:spcBef>
              <a:spcAft>
                <a:spcPts val="0"/>
              </a:spcAft>
              <a:buClrTx/>
              <a:buSzTx/>
              <a:buFont typeface="Wingdings"/>
              <a:buChar char=""/>
              <a:tabLst>
                <a:tab pos="184150" algn="l"/>
              </a:tabLst>
              <a:defRPr/>
            </a:pPr>
            <a:r>
              <a:rPr kumimoji="0" sz="1000" b="0" i="0" u="none" strike="noStrike" kern="0" cap="none" spc="0" normalizeH="0" baseline="0" noProof="0">
                <a:ln>
                  <a:noFill/>
                </a:ln>
                <a:solidFill>
                  <a:srgbClr val="001F5F"/>
                </a:solidFill>
                <a:effectLst/>
                <a:uLnTx/>
                <a:uFillTx/>
                <a:latin typeface="Arial"/>
                <a:cs typeface="Arial"/>
              </a:rPr>
              <a:t>Licensed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15</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9842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Neither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difficult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Finland, 	</a:t>
            </a:r>
            <a:r>
              <a:rPr kumimoji="0" sz="1000" b="0" i="0" u="none" strike="noStrike" kern="0" cap="none" spc="0" normalizeH="0" baseline="0" noProof="0">
                <a:ln>
                  <a:noFill/>
                </a:ln>
                <a:solidFill>
                  <a:srgbClr val="001F5F"/>
                </a:solidFill>
                <a:effectLst/>
                <a:uLnTx/>
                <a:uFillTx/>
                <a:latin typeface="Arial"/>
                <a:cs typeface="Arial"/>
              </a:rPr>
              <a:t>Germany,</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South</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Korea</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and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United</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States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5080" lvl="0" indent="-171450" defTabSz="914400" eaLnBrk="1" fontAlgn="auto" latinLnBrk="0" hangingPunct="1">
              <a:lnSpc>
                <a:spcPct val="100000"/>
              </a:lnSpc>
              <a:spcBef>
                <a:spcPts val="5"/>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moderately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67%</a:t>
            </a:r>
            <a:r>
              <a:rPr kumimoji="0" sz="1000" b="0" i="0" u="none" strike="noStrike" kern="0" cap="none" spc="-25" normalizeH="0" baseline="0" noProof="0">
                <a:ln>
                  <a:noFill/>
                </a:ln>
                <a:solidFill>
                  <a:srgbClr val="001F5F"/>
                </a:solidFill>
                <a:effectLst/>
                <a:uLnTx/>
                <a:uFillTx/>
                <a:latin typeface="Arial"/>
                <a:cs typeface="Arial"/>
              </a:rPr>
              <a:t> of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18986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range:</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36</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0" normalizeH="0" baseline="0" noProof="0">
                <a:ln>
                  <a:noFill/>
                </a:ln>
                <a:solidFill>
                  <a:srgbClr val="001F5F"/>
                </a:solidFill>
                <a:effectLst/>
                <a:uLnTx/>
                <a:uFillTx/>
                <a:latin typeface="Arial"/>
                <a:cs typeface="Arial"/>
              </a:rPr>
              <a:t>(the 	</a:t>
            </a:r>
            <a:r>
              <a:rPr kumimoji="0" sz="1000" b="0" i="0" u="none" strike="noStrike" kern="0" cap="none" spc="-10" normalizeH="0" baseline="0" noProof="0">
                <a:ln>
                  <a:noFill/>
                </a:ln>
                <a:solidFill>
                  <a:srgbClr val="001F5F"/>
                </a:solidFill>
                <a:effectLst/>
                <a:uLnTx/>
                <a:uFillTx/>
                <a:latin typeface="Arial"/>
                <a:cs typeface="Arial"/>
              </a:rPr>
              <a:t>Netherlands)</a:t>
            </a:r>
            <a:r>
              <a:rPr kumimoji="0" sz="1000" b="0" i="0" u="none" strike="noStrike" kern="0" cap="none" spc="1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69</a:t>
            </a:r>
            <a:r>
              <a:rPr kumimoji="0" sz="1000" b="0" i="0" u="none" strike="noStrike" kern="0" cap="none" spc="-10" normalizeH="0" baseline="0" noProof="0">
                <a:ln>
                  <a:noFill/>
                </a:ln>
                <a:solidFill>
                  <a:srgbClr val="001F5F"/>
                </a:solidFill>
                <a:effectLst/>
                <a:uLnTx/>
                <a:uFillTx/>
                <a:latin typeface="Arial"/>
                <a:cs typeface="Arial"/>
              </a:rPr>
              <a:t> (South 	Korea)</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48260"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Mean</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51,</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which</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is 	</a:t>
            </a:r>
            <a:r>
              <a:rPr kumimoji="0" sz="1000" b="0" i="0" u="none" strike="noStrike" kern="0" cap="none" spc="0" normalizeH="0" baseline="0" noProof="0">
                <a:ln>
                  <a:noFill/>
                </a:ln>
                <a:solidFill>
                  <a:srgbClr val="001F5F"/>
                </a:solidFill>
                <a:effectLst/>
                <a:uLnTx/>
                <a:uFillTx/>
                <a:latin typeface="Arial"/>
                <a:cs typeface="Arial"/>
              </a:rPr>
              <a:t>lower</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EMA</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BACS</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76</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11620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All</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countries</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reported</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20" normalizeH="0" baseline="0" noProof="0">
                <a:ln>
                  <a:noFill/>
                </a:ln>
                <a:solidFill>
                  <a:srgbClr val="001F5F"/>
                </a:solidFill>
                <a:effectLst/>
                <a:uLnTx/>
                <a:uFillTx/>
                <a:latin typeface="Arial"/>
                <a:cs typeface="Arial"/>
              </a:rPr>
              <a:t>more 	</a:t>
            </a:r>
            <a:r>
              <a:rPr kumimoji="0" sz="1000" b="0" i="0" u="none" strike="noStrike" kern="0" cap="none" spc="0" normalizeH="0" baseline="0" noProof="0">
                <a:ln>
                  <a:noFill/>
                </a:ln>
                <a:solidFill>
                  <a:srgbClr val="001F5F"/>
                </a:solidFill>
                <a:effectLst/>
                <a:uLnTx/>
                <a:uFillTx/>
                <a:latin typeface="Arial"/>
                <a:cs typeface="Arial"/>
              </a:rPr>
              <a:t>stringent</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access</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to 	</a:t>
            </a:r>
            <a:r>
              <a:rPr kumimoji="0" sz="1000" b="0" i="0" u="none" strike="noStrike" kern="0" cap="none" spc="0" normalizeH="0" baseline="0" noProof="0">
                <a:ln>
                  <a:noFill/>
                </a:ln>
                <a:solidFill>
                  <a:srgbClr val="001F5F"/>
                </a:solidFill>
                <a:effectLst/>
                <a:uLnTx/>
                <a:uFillTx/>
                <a:latin typeface="Arial"/>
                <a:cs typeface="Arial"/>
              </a:rPr>
              <a:t>reslizumab</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EMA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42468" y="4814320"/>
            <a:ext cx="4065270" cy="29400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April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5495F014-5923-C6BB-503D-0A0A458E12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3674A2DA-86AF-75CD-B178-211E5019728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t>Asthma patient</a:t>
            </a:r>
            <a:r>
              <a:rPr spc="-35"/>
              <a:t> </a:t>
            </a:r>
            <a:r>
              <a:t>management</a:t>
            </a:r>
            <a:r>
              <a:rPr spc="-35"/>
              <a:t> </a:t>
            </a:r>
            <a:r>
              <a:t>practices</a:t>
            </a:r>
            <a:r>
              <a:rPr spc="-50"/>
              <a:t> </a:t>
            </a:r>
            <a:r>
              <a:rPr b="0">
                <a:latin typeface="Arial"/>
                <a:cs typeface="Arial"/>
              </a:rPr>
              <a:t>among</a:t>
            </a:r>
            <a:r>
              <a:rPr b="0" spc="-35">
                <a:latin typeface="Arial"/>
                <a:cs typeface="Arial"/>
              </a:rPr>
              <a:t> </a:t>
            </a:r>
            <a:r>
              <a:rPr b="0">
                <a:latin typeface="Arial"/>
                <a:cs typeface="Arial"/>
              </a:rPr>
              <a:t>adults</a:t>
            </a:r>
            <a:r>
              <a:rPr b="0" spc="-30">
                <a:latin typeface="Arial"/>
                <a:cs typeface="Arial"/>
              </a:rPr>
              <a:t> </a:t>
            </a:r>
            <a:r>
              <a:rPr b="0">
                <a:latin typeface="Arial"/>
                <a:cs typeface="Arial"/>
              </a:rPr>
              <a:t>have</a:t>
            </a:r>
            <a:r>
              <a:rPr b="0" spc="-20">
                <a:latin typeface="Arial"/>
                <a:cs typeface="Arial"/>
              </a:rPr>
              <a:t> </a:t>
            </a:r>
            <a:r>
              <a:rPr b="0">
                <a:latin typeface="Arial"/>
                <a:cs typeface="Arial"/>
              </a:rPr>
              <a:t>been</a:t>
            </a:r>
            <a:r>
              <a:rPr b="0" spc="-25">
                <a:latin typeface="Arial"/>
                <a:cs typeface="Arial"/>
              </a:rPr>
              <a:t> </a:t>
            </a:r>
            <a:r>
              <a:rPr b="0">
                <a:latin typeface="Arial"/>
                <a:cs typeface="Arial"/>
              </a:rPr>
              <a:t>found</a:t>
            </a:r>
            <a:r>
              <a:rPr b="0" spc="-35">
                <a:latin typeface="Arial"/>
                <a:cs typeface="Arial"/>
              </a:rPr>
              <a:t> </a:t>
            </a:r>
            <a:r>
              <a:rPr b="0">
                <a:latin typeface="Arial"/>
                <a:cs typeface="Arial"/>
              </a:rPr>
              <a:t>to</a:t>
            </a:r>
            <a:r>
              <a:rPr b="0" spc="-25">
                <a:latin typeface="Arial"/>
                <a:cs typeface="Arial"/>
              </a:rPr>
              <a:t> </a:t>
            </a:r>
            <a:r>
              <a:rPr b="0">
                <a:latin typeface="Arial"/>
                <a:cs typeface="Arial"/>
              </a:rPr>
              <a:t>be</a:t>
            </a:r>
            <a:r>
              <a:rPr b="0" spc="-75">
                <a:latin typeface="Arial"/>
                <a:cs typeface="Arial"/>
              </a:rPr>
              <a:t> </a:t>
            </a:r>
            <a:r>
              <a:t>inadequate</a:t>
            </a:r>
            <a:r>
              <a:rPr spc="-50"/>
              <a:t> </a:t>
            </a:r>
            <a:r>
              <a:rPr b="0">
                <a:latin typeface="Arial"/>
                <a:cs typeface="Arial"/>
              </a:rPr>
              <a:t>in</a:t>
            </a:r>
            <a:r>
              <a:rPr b="0" spc="-20">
                <a:latin typeface="Arial"/>
                <a:cs typeface="Arial"/>
              </a:rPr>
              <a:t> many</a:t>
            </a:r>
          </a:p>
          <a:p>
            <a:pPr marL="146685">
              <a:lnSpc>
                <a:spcPct val="100000"/>
              </a:lnSpc>
              <a:spcBef>
                <a:spcPts val="5"/>
              </a:spcBef>
            </a:pPr>
            <a:r>
              <a:rPr b="0">
                <a:latin typeface="Arial"/>
                <a:cs typeface="Arial"/>
              </a:rPr>
              <a:t>practices</a:t>
            </a:r>
            <a:r>
              <a:rPr b="0" spc="-50">
                <a:latin typeface="Arial"/>
                <a:cs typeface="Arial"/>
              </a:rPr>
              <a:t> </a:t>
            </a:r>
            <a:r>
              <a:rPr b="0">
                <a:latin typeface="Arial"/>
                <a:cs typeface="Arial"/>
              </a:rPr>
              <a:t>in</a:t>
            </a:r>
            <a:r>
              <a:rPr b="0" spc="-20">
                <a:latin typeface="Arial"/>
                <a:cs typeface="Arial"/>
              </a:rPr>
              <a:t> </a:t>
            </a:r>
            <a:r>
              <a:rPr b="0" spc="-10">
                <a:latin typeface="Arial"/>
                <a:cs typeface="Arial"/>
              </a:rPr>
              <a:t>Europe.</a:t>
            </a:r>
          </a:p>
          <a:p>
            <a:pPr marL="146050" indent="-133350">
              <a:lnSpc>
                <a:spcPct val="100000"/>
              </a:lnSpc>
              <a:spcBef>
                <a:spcPts val="1500"/>
              </a:spcBef>
              <a:buClr>
                <a:srgbClr val="FF9900"/>
              </a:buClr>
              <a:buChar char="•"/>
              <a:tabLst>
                <a:tab pos="146050" algn="l"/>
              </a:tabLst>
            </a:pPr>
            <a:r>
              <a:rPr b="0">
                <a:latin typeface="Arial"/>
                <a:cs typeface="Arial"/>
              </a:rPr>
              <a:t>Along</a:t>
            </a:r>
            <a:r>
              <a:rPr b="0" spc="-40">
                <a:latin typeface="Arial"/>
                <a:cs typeface="Arial"/>
              </a:rPr>
              <a:t> </a:t>
            </a:r>
            <a:r>
              <a:rPr b="0">
                <a:latin typeface="Arial"/>
                <a:cs typeface="Arial"/>
              </a:rPr>
              <a:t>with</a:t>
            </a:r>
            <a:r>
              <a:rPr b="0" spc="-20">
                <a:latin typeface="Arial"/>
                <a:cs typeface="Arial"/>
              </a:rPr>
              <a:t> </a:t>
            </a:r>
            <a:r>
              <a:rPr b="0">
                <a:latin typeface="Arial"/>
                <a:cs typeface="Arial"/>
              </a:rPr>
              <a:t>the</a:t>
            </a:r>
            <a:r>
              <a:rPr b="0" spc="-35">
                <a:latin typeface="Arial"/>
                <a:cs typeface="Arial"/>
              </a:rPr>
              <a:t> </a:t>
            </a:r>
            <a:r>
              <a:rPr b="0">
                <a:latin typeface="Arial"/>
                <a:cs typeface="Arial"/>
              </a:rPr>
              <a:t>information</a:t>
            </a:r>
            <a:r>
              <a:rPr b="0" spc="-65">
                <a:latin typeface="Arial"/>
                <a:cs typeface="Arial"/>
              </a:rPr>
              <a:t> </a:t>
            </a:r>
            <a:r>
              <a:rPr b="0">
                <a:latin typeface="Arial"/>
                <a:cs typeface="Arial"/>
              </a:rPr>
              <a:t>that</a:t>
            </a:r>
            <a:r>
              <a:rPr b="0" spc="-50">
                <a:latin typeface="Arial"/>
                <a:cs typeface="Arial"/>
              </a:rPr>
              <a:t> </a:t>
            </a:r>
            <a:r>
              <a:rPr b="0">
                <a:latin typeface="Arial"/>
                <a:cs typeface="Arial"/>
              </a:rPr>
              <a:t>ISAR</a:t>
            </a:r>
            <a:r>
              <a:rPr b="0" spc="-35">
                <a:latin typeface="Arial"/>
                <a:cs typeface="Arial"/>
              </a:rPr>
              <a:t> </a:t>
            </a:r>
            <a:r>
              <a:rPr b="0">
                <a:latin typeface="Arial"/>
                <a:cs typeface="Arial"/>
              </a:rPr>
              <a:t>will</a:t>
            </a:r>
            <a:r>
              <a:rPr b="0" spc="-5">
                <a:latin typeface="Arial"/>
                <a:cs typeface="Arial"/>
              </a:rPr>
              <a:t> </a:t>
            </a:r>
            <a:r>
              <a:rPr b="0">
                <a:latin typeface="Arial"/>
                <a:cs typeface="Arial"/>
              </a:rPr>
              <a:t>collect</a:t>
            </a:r>
            <a:r>
              <a:rPr b="0" spc="-60">
                <a:latin typeface="Arial"/>
                <a:cs typeface="Arial"/>
              </a:rPr>
              <a:t> </a:t>
            </a:r>
            <a:r>
              <a:rPr b="0">
                <a:latin typeface="Arial"/>
                <a:cs typeface="Arial"/>
              </a:rPr>
              <a:t>on</a:t>
            </a:r>
            <a:r>
              <a:rPr b="0" spc="-30">
                <a:latin typeface="Arial"/>
                <a:cs typeface="Arial"/>
              </a:rPr>
              <a:t> </a:t>
            </a:r>
            <a:r>
              <a:rPr b="0">
                <a:latin typeface="Arial"/>
                <a:cs typeface="Arial"/>
              </a:rPr>
              <a:t>clinical</a:t>
            </a:r>
            <a:r>
              <a:rPr b="0" spc="-45">
                <a:latin typeface="Arial"/>
                <a:cs typeface="Arial"/>
              </a:rPr>
              <a:t> </a:t>
            </a:r>
            <a:r>
              <a:rPr b="0">
                <a:latin typeface="Arial"/>
                <a:cs typeface="Arial"/>
              </a:rPr>
              <a:t>outcomes</a:t>
            </a:r>
            <a:r>
              <a:rPr b="0" spc="-60">
                <a:latin typeface="Arial"/>
                <a:cs typeface="Arial"/>
              </a:rPr>
              <a:t> </a:t>
            </a:r>
            <a:r>
              <a:rPr b="0">
                <a:latin typeface="Arial"/>
                <a:cs typeface="Arial"/>
              </a:rPr>
              <a:t>and</a:t>
            </a:r>
            <a:r>
              <a:rPr b="0" spc="-40">
                <a:latin typeface="Arial"/>
                <a:cs typeface="Arial"/>
              </a:rPr>
              <a:t> </a:t>
            </a:r>
            <a:r>
              <a:rPr b="0">
                <a:latin typeface="Arial"/>
                <a:cs typeface="Arial"/>
              </a:rPr>
              <a:t>demographic</a:t>
            </a:r>
            <a:r>
              <a:rPr b="0" spc="-60">
                <a:latin typeface="Arial"/>
                <a:cs typeface="Arial"/>
              </a:rPr>
              <a:t> </a:t>
            </a:r>
            <a:r>
              <a:rPr b="0">
                <a:latin typeface="Arial"/>
                <a:cs typeface="Arial"/>
              </a:rPr>
              <a:t>characteristics,</a:t>
            </a:r>
            <a:r>
              <a:rPr b="0" spc="-65">
                <a:latin typeface="Arial"/>
                <a:cs typeface="Arial"/>
              </a:rPr>
              <a:t> </a:t>
            </a:r>
            <a:r>
              <a:rPr b="0" spc="-25">
                <a:latin typeface="Arial"/>
                <a:cs typeface="Arial"/>
              </a:rPr>
              <a:t>the</a:t>
            </a:r>
          </a:p>
          <a:p>
            <a:pPr marL="146685">
              <a:lnSpc>
                <a:spcPct val="100000"/>
              </a:lnSpc>
            </a:pPr>
            <a:r>
              <a:t>best</a:t>
            </a:r>
            <a:r>
              <a:rPr spc="-40"/>
              <a:t> </a:t>
            </a:r>
            <a:r>
              <a:t>treatment</a:t>
            </a:r>
            <a:r>
              <a:rPr spc="-60"/>
              <a:t> </a:t>
            </a:r>
            <a:r>
              <a:t>management</a:t>
            </a:r>
            <a:r>
              <a:rPr spc="-50"/>
              <a:t> </a:t>
            </a:r>
            <a:r>
              <a:t>plan</a:t>
            </a:r>
            <a:r>
              <a:rPr spc="-40"/>
              <a:t> </a:t>
            </a:r>
            <a:r>
              <a:t>by</a:t>
            </a:r>
            <a:r>
              <a:rPr spc="-30"/>
              <a:t> </a:t>
            </a:r>
            <a:r>
              <a:t>patient</a:t>
            </a:r>
            <a:r>
              <a:rPr spc="-60"/>
              <a:t> </a:t>
            </a:r>
            <a:r>
              <a:t>group</a:t>
            </a:r>
            <a:r>
              <a:rPr spc="-25"/>
              <a:t> </a:t>
            </a:r>
            <a:r>
              <a:rPr b="0">
                <a:latin typeface="Arial"/>
                <a:cs typeface="Arial"/>
              </a:rPr>
              <a:t>will</a:t>
            </a:r>
            <a:r>
              <a:rPr b="0" spc="-5">
                <a:latin typeface="Arial"/>
                <a:cs typeface="Arial"/>
              </a:rPr>
              <a:t> </a:t>
            </a:r>
            <a:r>
              <a:rPr b="0">
                <a:latin typeface="Arial"/>
                <a:cs typeface="Arial"/>
              </a:rPr>
              <a:t>be</a:t>
            </a:r>
            <a:r>
              <a:rPr b="0" spc="-40">
                <a:latin typeface="Arial"/>
                <a:cs typeface="Arial"/>
              </a:rPr>
              <a:t> </a:t>
            </a:r>
            <a:r>
              <a:rPr b="0" spc="-10">
                <a:latin typeface="Arial"/>
                <a:cs typeface="Arial"/>
              </a:rPr>
              <a:t>assessed.</a:t>
            </a:r>
          </a:p>
          <a:p>
            <a:pPr marL="145415" marR="372110" indent="-133350">
              <a:lnSpc>
                <a:spcPct val="100000"/>
              </a:lnSpc>
              <a:spcBef>
                <a:spcPts val="1500"/>
              </a:spcBef>
              <a:buClr>
                <a:srgbClr val="FF9900"/>
              </a:buClr>
              <a:buChar char="•"/>
              <a:tabLst>
                <a:tab pos="146685" algn="l"/>
              </a:tabLst>
            </a:pPr>
            <a:r>
              <a:rPr b="0" spc="-10">
                <a:latin typeface="Arial"/>
                <a:cs typeface="Arial"/>
              </a:rPr>
              <a:t>Moreover,</a:t>
            </a:r>
            <a:r>
              <a:rPr b="0" spc="-45">
                <a:latin typeface="Arial"/>
                <a:cs typeface="Arial"/>
              </a:rPr>
              <a:t> </a:t>
            </a:r>
            <a:r>
              <a:rPr b="0">
                <a:latin typeface="Arial"/>
                <a:cs typeface="Arial"/>
              </a:rPr>
              <a:t>the</a:t>
            </a:r>
            <a:r>
              <a:rPr b="0" spc="-35">
                <a:latin typeface="Arial"/>
                <a:cs typeface="Arial"/>
              </a:rPr>
              <a:t> </a:t>
            </a:r>
            <a:r>
              <a:rPr b="0">
                <a:latin typeface="Arial"/>
                <a:cs typeface="Arial"/>
              </a:rPr>
              <a:t>Delphi</a:t>
            </a:r>
            <a:r>
              <a:rPr b="0" spc="-35">
                <a:latin typeface="Arial"/>
                <a:cs typeface="Arial"/>
              </a:rPr>
              <a:t> </a:t>
            </a:r>
            <a:r>
              <a:rPr b="0">
                <a:latin typeface="Arial"/>
                <a:cs typeface="Arial"/>
              </a:rPr>
              <a:t>panel</a:t>
            </a:r>
            <a:r>
              <a:rPr b="0" spc="-30">
                <a:latin typeface="Arial"/>
                <a:cs typeface="Arial"/>
              </a:rPr>
              <a:t> </a:t>
            </a:r>
            <a:r>
              <a:rPr b="0">
                <a:latin typeface="Arial"/>
                <a:cs typeface="Arial"/>
              </a:rPr>
              <a:t>agreed</a:t>
            </a:r>
            <a:r>
              <a:rPr b="0" spc="-60">
                <a:latin typeface="Arial"/>
                <a:cs typeface="Arial"/>
              </a:rPr>
              <a:t> </a:t>
            </a:r>
            <a:r>
              <a:rPr b="0">
                <a:latin typeface="Arial"/>
                <a:cs typeface="Arial"/>
              </a:rPr>
              <a:t>to</a:t>
            </a:r>
            <a:r>
              <a:rPr b="0" spc="-25">
                <a:latin typeface="Arial"/>
                <a:cs typeface="Arial"/>
              </a:rPr>
              <a:t> </a:t>
            </a:r>
            <a:r>
              <a:rPr b="0">
                <a:latin typeface="Arial"/>
                <a:cs typeface="Arial"/>
              </a:rPr>
              <a:t>collect</a:t>
            </a:r>
            <a:r>
              <a:rPr b="0" spc="-40">
                <a:latin typeface="Arial"/>
                <a:cs typeface="Arial"/>
              </a:rPr>
              <a:t> </a:t>
            </a:r>
            <a:r>
              <a:t>broad</a:t>
            </a:r>
            <a:r>
              <a:rPr spc="-35"/>
              <a:t> </a:t>
            </a:r>
            <a:r>
              <a:t>treatment</a:t>
            </a:r>
            <a:r>
              <a:rPr spc="-45"/>
              <a:t> </a:t>
            </a:r>
            <a:r>
              <a:t>options</a:t>
            </a:r>
            <a:r>
              <a:rPr spc="-45"/>
              <a:t> </a:t>
            </a:r>
            <a:r>
              <a:rPr b="0">
                <a:latin typeface="Arial"/>
                <a:cs typeface="Arial"/>
              </a:rPr>
              <a:t>to</a:t>
            </a:r>
            <a:r>
              <a:rPr b="0" spc="-30">
                <a:latin typeface="Arial"/>
                <a:cs typeface="Arial"/>
              </a:rPr>
              <a:t> </a:t>
            </a:r>
            <a:r>
              <a:rPr b="0">
                <a:latin typeface="Arial"/>
                <a:cs typeface="Arial"/>
              </a:rPr>
              <a:t>ensure</a:t>
            </a:r>
            <a:r>
              <a:rPr b="0" spc="-45">
                <a:latin typeface="Arial"/>
                <a:cs typeface="Arial"/>
              </a:rPr>
              <a:t> </a:t>
            </a:r>
            <a:r>
              <a:rPr b="0">
                <a:latin typeface="Arial"/>
                <a:cs typeface="Arial"/>
              </a:rPr>
              <a:t>that</a:t>
            </a:r>
            <a:r>
              <a:rPr b="0" spc="-45">
                <a:latin typeface="Arial"/>
                <a:cs typeface="Arial"/>
              </a:rPr>
              <a:t> </a:t>
            </a:r>
            <a:r>
              <a:rPr b="0">
                <a:latin typeface="Arial"/>
                <a:cs typeface="Arial"/>
              </a:rPr>
              <a:t>all</a:t>
            </a:r>
            <a:r>
              <a:rPr b="0" spc="-20">
                <a:latin typeface="Arial"/>
                <a:cs typeface="Arial"/>
              </a:rPr>
              <a:t> </a:t>
            </a:r>
            <a:r>
              <a:rPr b="0" spc="-10">
                <a:latin typeface="Arial"/>
                <a:cs typeface="Arial"/>
              </a:rPr>
              <a:t>participating 	</a:t>
            </a:r>
            <a:r>
              <a:rPr b="0">
                <a:latin typeface="Arial"/>
                <a:cs typeface="Arial"/>
              </a:rPr>
              <a:t>countries</a:t>
            </a:r>
            <a:r>
              <a:rPr b="0" spc="-65">
                <a:latin typeface="Arial"/>
                <a:cs typeface="Arial"/>
              </a:rPr>
              <a:t> </a:t>
            </a:r>
            <a:r>
              <a:rPr b="0">
                <a:latin typeface="Arial"/>
                <a:cs typeface="Arial"/>
              </a:rPr>
              <a:t>will</a:t>
            </a:r>
            <a:r>
              <a:rPr b="0" spc="-5">
                <a:latin typeface="Arial"/>
                <a:cs typeface="Arial"/>
              </a:rPr>
              <a:t> </a:t>
            </a:r>
            <a:r>
              <a:rPr b="0">
                <a:latin typeface="Arial"/>
                <a:cs typeface="Arial"/>
              </a:rPr>
              <a:t>be</a:t>
            </a:r>
            <a:r>
              <a:rPr b="0" spc="-35">
                <a:latin typeface="Arial"/>
                <a:cs typeface="Arial"/>
              </a:rPr>
              <a:t> </a:t>
            </a:r>
            <a:r>
              <a:rPr b="0">
                <a:latin typeface="Arial"/>
                <a:cs typeface="Arial"/>
              </a:rPr>
              <a:t>able</a:t>
            </a:r>
            <a:r>
              <a:rPr b="0" spc="-25">
                <a:latin typeface="Arial"/>
                <a:cs typeface="Arial"/>
              </a:rPr>
              <a:t> </a:t>
            </a:r>
            <a:r>
              <a:rPr b="0">
                <a:latin typeface="Arial"/>
                <a:cs typeface="Arial"/>
              </a:rPr>
              <a:t>to</a:t>
            </a:r>
            <a:r>
              <a:rPr b="0" spc="-35">
                <a:latin typeface="Arial"/>
                <a:cs typeface="Arial"/>
              </a:rPr>
              <a:t> </a:t>
            </a:r>
            <a:r>
              <a:rPr b="0">
                <a:latin typeface="Arial"/>
                <a:cs typeface="Arial"/>
              </a:rPr>
              <a:t>contribute</a:t>
            </a:r>
            <a:r>
              <a:rPr b="0" spc="-70">
                <a:latin typeface="Arial"/>
                <a:cs typeface="Arial"/>
              </a:rPr>
              <a:t> </a:t>
            </a:r>
            <a:r>
              <a:rPr b="0">
                <a:latin typeface="Arial"/>
                <a:cs typeface="Arial"/>
              </a:rPr>
              <a:t>without</a:t>
            </a:r>
            <a:r>
              <a:rPr b="0" spc="-30">
                <a:latin typeface="Arial"/>
                <a:cs typeface="Arial"/>
              </a:rPr>
              <a:t> </a:t>
            </a:r>
            <a:r>
              <a:rPr b="0">
                <a:latin typeface="Arial"/>
                <a:cs typeface="Arial"/>
              </a:rPr>
              <a:t>subjection</a:t>
            </a:r>
            <a:r>
              <a:rPr b="0" spc="-60">
                <a:latin typeface="Arial"/>
                <a:cs typeface="Arial"/>
              </a:rPr>
              <a:t> </a:t>
            </a:r>
            <a:r>
              <a:rPr b="0">
                <a:latin typeface="Arial"/>
                <a:cs typeface="Arial"/>
              </a:rPr>
              <a:t>to</a:t>
            </a:r>
            <a:r>
              <a:rPr b="0" spc="-35">
                <a:latin typeface="Arial"/>
                <a:cs typeface="Arial"/>
              </a:rPr>
              <a:t> </a:t>
            </a:r>
            <a:r>
              <a:rPr b="0">
                <a:latin typeface="Arial"/>
                <a:cs typeface="Arial"/>
              </a:rPr>
              <a:t>individual</a:t>
            </a:r>
            <a:r>
              <a:rPr b="0" spc="-25">
                <a:latin typeface="Arial"/>
                <a:cs typeface="Arial"/>
              </a:rPr>
              <a:t> </a:t>
            </a:r>
            <a:r>
              <a:rPr b="0">
                <a:latin typeface="Arial"/>
                <a:cs typeface="Arial"/>
              </a:rPr>
              <a:t>country</a:t>
            </a:r>
            <a:r>
              <a:rPr b="0" spc="-55">
                <a:latin typeface="Arial"/>
                <a:cs typeface="Arial"/>
              </a:rPr>
              <a:t> </a:t>
            </a:r>
            <a:r>
              <a:rPr b="0" spc="-10">
                <a:latin typeface="Arial"/>
                <a:cs typeface="Arial"/>
              </a:rPr>
              <a:t>specifications.</a:t>
            </a: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rPr spc="-10"/>
              <a:t>Treatment</a:t>
            </a:r>
            <a:r>
              <a:rPr spc="-150"/>
              <a:t> </a:t>
            </a:r>
            <a:r>
              <a:t>management</a:t>
            </a:r>
            <a:r>
              <a:rPr spc="-150"/>
              <a:t> </a:t>
            </a:r>
            <a:r>
              <a:rPr spc="-20"/>
              <a:t>plan</a:t>
            </a:r>
          </a:p>
        </p:txBody>
      </p:sp>
      <p:pic>
        <p:nvPicPr>
          <p:cNvPr id="8" name="Graphic 7" descr="Beginning with solid fill">
            <a:hlinkClick r:id="rId2" action="ppaction://hlinksldjump"/>
            <a:extLst>
              <a:ext uri="{FF2B5EF4-FFF2-40B4-BE49-F238E27FC236}">
                <a16:creationId xmlns:a16="http://schemas.microsoft.com/office/drawing/2014/main" id="{0923287A-9D5A-C3E6-4C4F-3F288A008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603" y="171196"/>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30"/>
              <a:t> </a:t>
            </a:r>
            <a:r>
              <a:t>–</a:t>
            </a:r>
            <a:r>
              <a:rPr spc="-50"/>
              <a:t> </a:t>
            </a:r>
            <a:r>
              <a:rPr err="1"/>
              <a:t>Benralizumab</a:t>
            </a:r>
            <a:r>
              <a:rPr spc="-20"/>
              <a:t> </a:t>
            </a:r>
            <a:r>
              <a:t>BACS</a:t>
            </a:r>
            <a:r>
              <a:rPr spc="-20"/>
              <a:t> </a:t>
            </a:r>
            <a:r>
              <a:t>for</a:t>
            </a:r>
            <a:r>
              <a:rPr spc="-30"/>
              <a:t> </a:t>
            </a:r>
            <a:r>
              <a:t>ISAR</a:t>
            </a:r>
            <a:r>
              <a:rPr spc="-5"/>
              <a:t> </a:t>
            </a:r>
            <a:r>
              <a:rPr spc="-10"/>
              <a:t>countries</a:t>
            </a:r>
          </a:p>
        </p:txBody>
      </p:sp>
      <p:grpSp>
        <p:nvGrpSpPr>
          <p:cNvPr id="3" name="object 3"/>
          <p:cNvGrpSpPr/>
          <p:nvPr/>
        </p:nvGrpSpPr>
        <p:grpSpPr>
          <a:xfrm>
            <a:off x="167639" y="893158"/>
            <a:ext cx="6483350" cy="3698875"/>
            <a:chOff x="167639" y="893158"/>
            <a:chExt cx="6483350" cy="3698875"/>
          </a:xfrm>
        </p:grpSpPr>
        <p:pic>
          <p:nvPicPr>
            <p:cNvPr id="4" name="object 4"/>
            <p:cNvPicPr/>
            <p:nvPr/>
          </p:nvPicPr>
          <p:blipFill>
            <a:blip r:embed="rId2" cstate="print"/>
            <a:stretch>
              <a:fillRect/>
            </a:stretch>
          </p:blipFill>
          <p:spPr>
            <a:xfrm>
              <a:off x="260603" y="893158"/>
              <a:ext cx="6390132" cy="3671188"/>
            </a:xfrm>
            <a:prstGeom prst="rect">
              <a:avLst/>
            </a:prstGeom>
          </p:spPr>
        </p:pic>
        <p:pic>
          <p:nvPicPr>
            <p:cNvPr id="5" name="object 5"/>
            <p:cNvPicPr/>
            <p:nvPr/>
          </p:nvPicPr>
          <p:blipFill>
            <a:blip r:embed="rId3" cstate="print"/>
            <a:stretch>
              <a:fillRect/>
            </a:stretch>
          </p:blipFill>
          <p:spPr>
            <a:xfrm>
              <a:off x="167639" y="3663696"/>
              <a:ext cx="1313688" cy="928116"/>
            </a:xfrm>
            <a:prstGeom prst="rect">
              <a:avLst/>
            </a:prstGeom>
          </p:spPr>
        </p:pic>
      </p:grpSp>
      <p:sp>
        <p:nvSpPr>
          <p:cNvPr id="6" name="object 6"/>
          <p:cNvSpPr/>
          <p:nvPr/>
        </p:nvSpPr>
        <p:spPr>
          <a:xfrm>
            <a:off x="6774180" y="1466088"/>
            <a:ext cx="2202180" cy="2566670"/>
          </a:xfrm>
          <a:custGeom>
            <a:avLst/>
            <a:gdLst/>
            <a:ahLst/>
            <a:cxnLst/>
            <a:rect l="l" t="t" r="r" b="b"/>
            <a:pathLst>
              <a:path w="2202179" h="2566670">
                <a:moveTo>
                  <a:pt x="1835150" y="0"/>
                </a:moveTo>
                <a:lnTo>
                  <a:pt x="367029" y="0"/>
                </a:ln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29"/>
                </a:lnTo>
                <a:lnTo>
                  <a:pt x="0" y="2199386"/>
                </a:lnTo>
                <a:lnTo>
                  <a:pt x="2859" y="2245422"/>
                </a:lnTo>
                <a:lnTo>
                  <a:pt x="11210" y="2289754"/>
                </a:lnTo>
                <a:lnTo>
                  <a:pt x="24706" y="2332035"/>
                </a:lnTo>
                <a:lnTo>
                  <a:pt x="43005" y="2371922"/>
                </a:lnTo>
                <a:lnTo>
                  <a:pt x="65763" y="2409072"/>
                </a:lnTo>
                <a:lnTo>
                  <a:pt x="92634" y="2443139"/>
                </a:lnTo>
                <a:lnTo>
                  <a:pt x="123276" y="2473781"/>
                </a:lnTo>
                <a:lnTo>
                  <a:pt x="157343" y="2500652"/>
                </a:lnTo>
                <a:lnTo>
                  <a:pt x="194493" y="2523410"/>
                </a:lnTo>
                <a:lnTo>
                  <a:pt x="234380" y="2541709"/>
                </a:lnTo>
                <a:lnTo>
                  <a:pt x="276661" y="2555205"/>
                </a:lnTo>
                <a:lnTo>
                  <a:pt x="320993" y="2563556"/>
                </a:lnTo>
                <a:lnTo>
                  <a:pt x="367029" y="2566416"/>
                </a:lnTo>
                <a:lnTo>
                  <a:pt x="1835150" y="2566416"/>
                </a:lnTo>
                <a:lnTo>
                  <a:pt x="1881186" y="2563556"/>
                </a:lnTo>
                <a:lnTo>
                  <a:pt x="1925518" y="2555205"/>
                </a:lnTo>
                <a:lnTo>
                  <a:pt x="1967799" y="2541709"/>
                </a:lnTo>
                <a:lnTo>
                  <a:pt x="2007686" y="2523410"/>
                </a:lnTo>
                <a:lnTo>
                  <a:pt x="2044836" y="2500652"/>
                </a:lnTo>
                <a:lnTo>
                  <a:pt x="2078903" y="2473781"/>
                </a:lnTo>
                <a:lnTo>
                  <a:pt x="2109545" y="2443139"/>
                </a:lnTo>
                <a:lnTo>
                  <a:pt x="2136416" y="2409072"/>
                </a:lnTo>
                <a:lnTo>
                  <a:pt x="2159174" y="2371922"/>
                </a:lnTo>
                <a:lnTo>
                  <a:pt x="2177473" y="2332035"/>
                </a:lnTo>
                <a:lnTo>
                  <a:pt x="2190969" y="2289754"/>
                </a:lnTo>
                <a:lnTo>
                  <a:pt x="2199320" y="2245422"/>
                </a:lnTo>
                <a:lnTo>
                  <a:pt x="2202179" y="2199386"/>
                </a:lnTo>
                <a:lnTo>
                  <a:pt x="2202179" y="367029"/>
                </a:lnTo>
                <a:lnTo>
                  <a:pt x="2199320" y="320993"/>
                </a:lnTo>
                <a:lnTo>
                  <a:pt x="2190969" y="276661"/>
                </a:lnTo>
                <a:lnTo>
                  <a:pt x="2177473" y="234380"/>
                </a:lnTo>
                <a:lnTo>
                  <a:pt x="2159174" y="194493"/>
                </a:lnTo>
                <a:lnTo>
                  <a:pt x="2136416" y="157343"/>
                </a:lnTo>
                <a:lnTo>
                  <a:pt x="2109545" y="123276"/>
                </a:lnTo>
                <a:lnTo>
                  <a:pt x="2078903" y="92634"/>
                </a:lnTo>
                <a:lnTo>
                  <a:pt x="2044836" y="65763"/>
                </a:lnTo>
                <a:lnTo>
                  <a:pt x="2007686" y="43005"/>
                </a:lnTo>
                <a:lnTo>
                  <a:pt x="1967799" y="24706"/>
                </a:lnTo>
                <a:lnTo>
                  <a:pt x="1925518" y="11210"/>
                </a:lnTo>
                <a:lnTo>
                  <a:pt x="1881186" y="2859"/>
                </a:lnTo>
                <a:lnTo>
                  <a:pt x="183515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6961758" y="1604517"/>
            <a:ext cx="1783714" cy="2312035"/>
          </a:xfrm>
          <a:prstGeom prst="rect">
            <a:avLst/>
          </a:prstGeom>
        </p:spPr>
        <p:txBody>
          <a:bodyPr vert="horz" wrap="square" lIns="0" tIns="12065" rIns="0" bIns="0" rtlCol="0">
            <a:spAutoFit/>
          </a:bodyPr>
          <a:lstStyle/>
          <a:p>
            <a:pPr marL="184150" marR="0" lvl="0" indent="-171450" algn="just" defTabSz="914400" eaLnBrk="1" fontAlgn="auto" latinLnBrk="0" hangingPunct="1">
              <a:lnSpc>
                <a:spcPct val="100000"/>
              </a:lnSpc>
              <a:spcBef>
                <a:spcPts val="95"/>
              </a:spcBef>
              <a:spcAft>
                <a:spcPts val="0"/>
              </a:spcAft>
              <a:buClrTx/>
              <a:buSzTx/>
              <a:buFont typeface="Wingdings"/>
              <a:buChar char=""/>
              <a:tabLst>
                <a:tab pos="184150" algn="l"/>
              </a:tabLst>
              <a:defRPr/>
            </a:pPr>
            <a:r>
              <a:rPr kumimoji="0" sz="1000" b="0" i="0" u="none" strike="noStrike" kern="0" cap="none" spc="0" normalizeH="0" baseline="0" noProof="0">
                <a:ln>
                  <a:noFill/>
                </a:ln>
                <a:solidFill>
                  <a:srgbClr val="001F5F"/>
                </a:solidFill>
                <a:effectLst/>
                <a:uLnTx/>
                <a:uFillTx/>
                <a:latin typeface="Arial"/>
                <a:cs typeface="Arial"/>
              </a:rPr>
              <a:t>Licensed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28</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62865" lvl="0" indent="-171450" algn="just"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Neither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difficult, 	</a:t>
            </a:r>
            <a:r>
              <a:rPr kumimoji="0" sz="1000" b="1" i="0" u="none" strike="noStrike" kern="0" cap="none" spc="0" normalizeH="0" baseline="0" noProof="0">
                <a:ln>
                  <a:noFill/>
                </a:ln>
                <a:solidFill>
                  <a:srgbClr val="001F5F"/>
                </a:solidFill>
                <a:effectLst/>
                <a:uLnTx/>
                <a:uFillTx/>
                <a:latin typeface="Arial"/>
                <a:cs typeface="Arial"/>
              </a:rPr>
              <a:t>or</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moderately</a:t>
            </a:r>
            <a:r>
              <a:rPr kumimoji="0" sz="1000" b="1" i="0" u="none" strike="noStrike" kern="0" cap="none" spc="-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to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75%</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86360" lvl="0" indent="-171450" defTabSz="914400" eaLnBrk="1" fontAlgn="auto" latinLnBrk="0" hangingPunct="1">
              <a:lnSpc>
                <a:spcPct val="100000"/>
              </a:lnSpc>
              <a:spcBef>
                <a:spcPts val="5"/>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25%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21590"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range:</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30</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(Australia)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80</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(Mexico)</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150" marR="0" lvl="0" indent="-171450" defTabSz="914400" eaLnBrk="1" fontAlgn="auto" latinLnBrk="0" hangingPunct="1">
              <a:lnSpc>
                <a:spcPct val="100000"/>
              </a:lnSpc>
              <a:spcBef>
                <a:spcPts val="0"/>
              </a:spcBef>
              <a:spcAft>
                <a:spcPts val="0"/>
              </a:spcAft>
              <a:buClrTx/>
              <a:buSzTx/>
              <a:buFont typeface="Wingdings"/>
              <a:buChar char=""/>
              <a:tabLst>
                <a:tab pos="184150" algn="l"/>
              </a:tabLst>
              <a:defRPr/>
            </a:pPr>
            <a:r>
              <a:rPr kumimoji="0" sz="1000" b="1" i="0" u="none" strike="noStrike" kern="0" cap="none" spc="0" normalizeH="0" baseline="0" noProof="0">
                <a:ln>
                  <a:noFill/>
                </a:ln>
                <a:solidFill>
                  <a:srgbClr val="001F5F"/>
                </a:solidFill>
                <a:effectLst/>
                <a:uLnTx/>
                <a:uFillTx/>
                <a:latin typeface="Arial"/>
                <a:cs typeface="Arial"/>
              </a:rPr>
              <a:t>Mean</a:t>
            </a:r>
            <a:r>
              <a:rPr kumimoji="0" sz="1000" b="1" i="0" u="none" strike="noStrike" kern="0" cap="none" spc="-5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54,</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which</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1F5F"/>
                </a:solidFill>
                <a:effectLst/>
                <a:uLnTx/>
                <a:uFillTx/>
                <a:latin typeface="Arial"/>
                <a:cs typeface="Arial"/>
              </a:rPr>
              <a:t>lower</a:t>
            </a:r>
            <a:r>
              <a:rPr kumimoji="0" sz="1000" b="0" i="0" u="none" strike="noStrike" kern="0" cap="none" spc="-1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EMA</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BACS</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76</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1714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All</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countries</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(except</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Brazil, 	</a:t>
            </a:r>
            <a:r>
              <a:rPr kumimoji="0" sz="1000" b="0" i="0" u="none" strike="noStrike" kern="0" cap="none" spc="0" normalizeH="0" baseline="0" noProof="0">
                <a:ln>
                  <a:noFill/>
                </a:ln>
                <a:solidFill>
                  <a:srgbClr val="001F5F"/>
                </a:solidFill>
                <a:effectLst/>
                <a:uLnTx/>
                <a:uFillTx/>
                <a:latin typeface="Arial"/>
                <a:cs typeface="Arial"/>
              </a:rPr>
              <a:t>Mexico,</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Singapore</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and 	</a:t>
            </a:r>
            <a:r>
              <a:rPr kumimoji="0" sz="1000" b="0" i="0" u="none" strike="noStrike" kern="0" cap="none" spc="0" normalizeH="0" baseline="0" noProof="0">
                <a:ln>
                  <a:noFill/>
                </a:ln>
                <a:solidFill>
                  <a:srgbClr val="001F5F"/>
                </a:solidFill>
                <a:effectLst/>
                <a:uLnTx/>
                <a:uFillTx/>
                <a:latin typeface="Arial"/>
                <a:cs typeface="Arial"/>
              </a:rPr>
              <a:t>South</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Korea)</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reported</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20" normalizeH="0" baseline="0" noProof="0">
                <a:ln>
                  <a:noFill/>
                </a:ln>
                <a:solidFill>
                  <a:srgbClr val="001F5F"/>
                </a:solidFill>
                <a:effectLst/>
                <a:uLnTx/>
                <a:uFillTx/>
                <a:latin typeface="Arial"/>
                <a:cs typeface="Arial"/>
              </a:rPr>
              <a:t>more 	</a:t>
            </a:r>
            <a:r>
              <a:rPr kumimoji="0" sz="1000" b="0" i="0" u="none" strike="noStrike" kern="0" cap="none" spc="0" normalizeH="0" baseline="0" noProof="0">
                <a:ln>
                  <a:noFill/>
                </a:ln>
                <a:solidFill>
                  <a:srgbClr val="001F5F"/>
                </a:solidFill>
                <a:effectLst/>
                <a:uLnTx/>
                <a:uFillTx/>
                <a:latin typeface="Arial"/>
                <a:cs typeface="Arial"/>
              </a:rPr>
              <a:t>stringent</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access</a:t>
            </a:r>
            <a:r>
              <a:rPr kumimoji="0" sz="1000" b="0"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to 	</a:t>
            </a:r>
            <a:r>
              <a:rPr kumimoji="0" sz="1000" b="0" i="0" u="none" strike="noStrike" kern="0" cap="none" spc="-10" normalizeH="0" baseline="0" noProof="0">
                <a:ln>
                  <a:noFill/>
                </a:ln>
                <a:solidFill>
                  <a:srgbClr val="001F5F"/>
                </a:solidFill>
                <a:effectLst/>
                <a:uLnTx/>
                <a:uFillTx/>
                <a:latin typeface="Arial"/>
                <a:cs typeface="Arial"/>
              </a:rPr>
              <a:t>benralizumab</a:t>
            </a:r>
            <a:r>
              <a:rPr kumimoji="0" sz="1000" b="0" i="0" u="none" strike="noStrike" kern="0" cap="none" spc="0" normalizeH="0" baseline="0" noProof="0">
                <a:ln>
                  <a:noFill/>
                </a:ln>
                <a:solidFill>
                  <a:srgbClr val="001F5F"/>
                </a:solidFill>
                <a:effectLst/>
                <a:uLnTx/>
                <a:uFillTx/>
                <a:latin typeface="Arial"/>
                <a:cs typeface="Arial"/>
              </a:rPr>
              <a:t> than</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EMA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42468" y="4814320"/>
            <a:ext cx="4065270" cy="29400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April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8769941B-9FB5-2F0E-783B-1B0BA33D2F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C36B5BF0-F48C-EB78-E880-7138CA4DFEB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046" y="133129"/>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20"/>
              <a:t> </a:t>
            </a:r>
            <a:r>
              <a:t>–</a:t>
            </a:r>
            <a:r>
              <a:rPr spc="-50"/>
              <a:t> </a:t>
            </a:r>
            <a:r>
              <a:t>Dupilumab</a:t>
            </a:r>
            <a:r>
              <a:rPr spc="-15"/>
              <a:t> </a:t>
            </a:r>
            <a:r>
              <a:t>BACS for</a:t>
            </a:r>
            <a:r>
              <a:rPr spc="-35"/>
              <a:t> </a:t>
            </a:r>
            <a:r>
              <a:t>ISAR</a:t>
            </a:r>
            <a:r>
              <a:rPr spc="10"/>
              <a:t> </a:t>
            </a:r>
            <a:r>
              <a:rPr spc="-10"/>
              <a:t>countries</a:t>
            </a:r>
          </a:p>
        </p:txBody>
      </p:sp>
      <p:grpSp>
        <p:nvGrpSpPr>
          <p:cNvPr id="3" name="object 3"/>
          <p:cNvGrpSpPr/>
          <p:nvPr/>
        </p:nvGrpSpPr>
        <p:grpSpPr>
          <a:xfrm>
            <a:off x="167639" y="912969"/>
            <a:ext cx="6385560" cy="3744595"/>
            <a:chOff x="167639" y="912969"/>
            <a:chExt cx="6385560" cy="3744595"/>
          </a:xfrm>
        </p:grpSpPr>
        <p:pic>
          <p:nvPicPr>
            <p:cNvPr id="4" name="object 4"/>
            <p:cNvPicPr/>
            <p:nvPr/>
          </p:nvPicPr>
          <p:blipFill>
            <a:blip r:embed="rId2" cstate="print"/>
            <a:stretch>
              <a:fillRect/>
            </a:stretch>
          </p:blipFill>
          <p:spPr>
            <a:xfrm>
              <a:off x="259079" y="912969"/>
              <a:ext cx="6294120" cy="3716910"/>
            </a:xfrm>
            <a:prstGeom prst="rect">
              <a:avLst/>
            </a:prstGeom>
          </p:spPr>
        </p:pic>
        <p:pic>
          <p:nvPicPr>
            <p:cNvPr id="5" name="object 5"/>
            <p:cNvPicPr/>
            <p:nvPr/>
          </p:nvPicPr>
          <p:blipFill>
            <a:blip r:embed="rId3" cstate="print"/>
            <a:stretch>
              <a:fillRect/>
            </a:stretch>
          </p:blipFill>
          <p:spPr>
            <a:xfrm>
              <a:off x="167639" y="3717035"/>
              <a:ext cx="1293876" cy="940308"/>
            </a:xfrm>
            <a:prstGeom prst="rect">
              <a:avLst/>
            </a:prstGeom>
          </p:spPr>
        </p:pic>
      </p:grpSp>
      <p:sp>
        <p:nvSpPr>
          <p:cNvPr id="6" name="object 6"/>
          <p:cNvSpPr/>
          <p:nvPr/>
        </p:nvSpPr>
        <p:spPr>
          <a:xfrm>
            <a:off x="6774180" y="1690116"/>
            <a:ext cx="2202180" cy="2277110"/>
          </a:xfrm>
          <a:custGeom>
            <a:avLst/>
            <a:gdLst/>
            <a:ahLst/>
            <a:cxnLst/>
            <a:rect l="l" t="t" r="r" b="b"/>
            <a:pathLst>
              <a:path w="2202179" h="2277110">
                <a:moveTo>
                  <a:pt x="1835150" y="0"/>
                </a:moveTo>
                <a:lnTo>
                  <a:pt x="367029" y="0"/>
                </a:lnTo>
                <a:lnTo>
                  <a:pt x="320993" y="2859"/>
                </a:lnTo>
                <a:lnTo>
                  <a:pt x="276661" y="11210"/>
                </a:lnTo>
                <a:lnTo>
                  <a:pt x="234380" y="24706"/>
                </a:lnTo>
                <a:lnTo>
                  <a:pt x="194493" y="43005"/>
                </a:lnTo>
                <a:lnTo>
                  <a:pt x="157343" y="65763"/>
                </a:lnTo>
                <a:lnTo>
                  <a:pt x="123276" y="92634"/>
                </a:lnTo>
                <a:lnTo>
                  <a:pt x="92634" y="123276"/>
                </a:lnTo>
                <a:lnTo>
                  <a:pt x="65763" y="157343"/>
                </a:lnTo>
                <a:lnTo>
                  <a:pt x="43005" y="194493"/>
                </a:lnTo>
                <a:lnTo>
                  <a:pt x="24706" y="234380"/>
                </a:lnTo>
                <a:lnTo>
                  <a:pt x="11210" y="276661"/>
                </a:lnTo>
                <a:lnTo>
                  <a:pt x="2859" y="320993"/>
                </a:lnTo>
                <a:lnTo>
                  <a:pt x="0" y="367030"/>
                </a:lnTo>
                <a:lnTo>
                  <a:pt x="0" y="1909826"/>
                </a:lnTo>
                <a:lnTo>
                  <a:pt x="2859" y="1955862"/>
                </a:lnTo>
                <a:lnTo>
                  <a:pt x="11210" y="2000194"/>
                </a:lnTo>
                <a:lnTo>
                  <a:pt x="24706" y="2042475"/>
                </a:lnTo>
                <a:lnTo>
                  <a:pt x="43005" y="2082362"/>
                </a:lnTo>
                <a:lnTo>
                  <a:pt x="65763" y="2119512"/>
                </a:lnTo>
                <a:lnTo>
                  <a:pt x="92634" y="2153579"/>
                </a:lnTo>
                <a:lnTo>
                  <a:pt x="123276" y="2184221"/>
                </a:lnTo>
                <a:lnTo>
                  <a:pt x="157343" y="2211092"/>
                </a:lnTo>
                <a:lnTo>
                  <a:pt x="194493" y="2233850"/>
                </a:lnTo>
                <a:lnTo>
                  <a:pt x="234380" y="2252149"/>
                </a:lnTo>
                <a:lnTo>
                  <a:pt x="276661" y="2265645"/>
                </a:lnTo>
                <a:lnTo>
                  <a:pt x="320993" y="2273996"/>
                </a:lnTo>
                <a:lnTo>
                  <a:pt x="367029" y="2276856"/>
                </a:lnTo>
                <a:lnTo>
                  <a:pt x="1835150" y="2276856"/>
                </a:lnTo>
                <a:lnTo>
                  <a:pt x="1881186" y="2273996"/>
                </a:lnTo>
                <a:lnTo>
                  <a:pt x="1925518" y="2265645"/>
                </a:lnTo>
                <a:lnTo>
                  <a:pt x="1967799" y="2252149"/>
                </a:lnTo>
                <a:lnTo>
                  <a:pt x="2007686" y="2233850"/>
                </a:lnTo>
                <a:lnTo>
                  <a:pt x="2044836" y="2211092"/>
                </a:lnTo>
                <a:lnTo>
                  <a:pt x="2078903" y="2184221"/>
                </a:lnTo>
                <a:lnTo>
                  <a:pt x="2109545" y="2153579"/>
                </a:lnTo>
                <a:lnTo>
                  <a:pt x="2136416" y="2119512"/>
                </a:lnTo>
                <a:lnTo>
                  <a:pt x="2159174" y="2082362"/>
                </a:lnTo>
                <a:lnTo>
                  <a:pt x="2177473" y="2042475"/>
                </a:lnTo>
                <a:lnTo>
                  <a:pt x="2190969" y="2000194"/>
                </a:lnTo>
                <a:lnTo>
                  <a:pt x="2199320" y="1955862"/>
                </a:lnTo>
                <a:lnTo>
                  <a:pt x="2202179" y="1909826"/>
                </a:lnTo>
                <a:lnTo>
                  <a:pt x="2202179" y="367030"/>
                </a:lnTo>
                <a:lnTo>
                  <a:pt x="2199320" y="320993"/>
                </a:lnTo>
                <a:lnTo>
                  <a:pt x="2190969" y="276661"/>
                </a:lnTo>
                <a:lnTo>
                  <a:pt x="2177473" y="234380"/>
                </a:lnTo>
                <a:lnTo>
                  <a:pt x="2159174" y="194493"/>
                </a:lnTo>
                <a:lnTo>
                  <a:pt x="2136416" y="157343"/>
                </a:lnTo>
                <a:lnTo>
                  <a:pt x="2109545" y="123276"/>
                </a:lnTo>
                <a:lnTo>
                  <a:pt x="2078903" y="92634"/>
                </a:lnTo>
                <a:lnTo>
                  <a:pt x="2044836" y="65763"/>
                </a:lnTo>
                <a:lnTo>
                  <a:pt x="2007686" y="43005"/>
                </a:lnTo>
                <a:lnTo>
                  <a:pt x="1967799" y="24706"/>
                </a:lnTo>
                <a:lnTo>
                  <a:pt x="1925518" y="11210"/>
                </a:lnTo>
                <a:lnTo>
                  <a:pt x="1881186" y="2859"/>
                </a:lnTo>
                <a:lnTo>
                  <a:pt x="183515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6961758" y="1828291"/>
            <a:ext cx="1811655" cy="2007235"/>
          </a:xfrm>
          <a:prstGeom prst="rect">
            <a:avLst/>
          </a:prstGeom>
        </p:spPr>
        <p:txBody>
          <a:bodyPr vert="horz" wrap="square" lIns="0" tIns="12065" rIns="0" bIns="0" rtlCol="0">
            <a:spAutoFit/>
          </a:bodyPr>
          <a:lstStyle/>
          <a:p>
            <a:pPr marL="184150" marR="0" lvl="0" indent="-171450" algn="just" defTabSz="914400" eaLnBrk="1" fontAlgn="auto" latinLnBrk="0" hangingPunct="1">
              <a:lnSpc>
                <a:spcPct val="100000"/>
              </a:lnSpc>
              <a:spcBef>
                <a:spcPts val="95"/>
              </a:spcBef>
              <a:spcAft>
                <a:spcPts val="0"/>
              </a:spcAft>
              <a:buClrTx/>
              <a:buSzTx/>
              <a:buFont typeface="Wingdings"/>
              <a:buChar char=""/>
              <a:tabLst>
                <a:tab pos="184150" algn="l"/>
              </a:tabLst>
              <a:defRPr/>
            </a:pPr>
            <a:r>
              <a:rPr kumimoji="0" sz="1000" b="0" i="0" u="none" strike="noStrike" kern="0" cap="none" spc="0" normalizeH="0" baseline="0" noProof="0">
                <a:ln>
                  <a:noFill/>
                </a:ln>
                <a:solidFill>
                  <a:srgbClr val="001F5F"/>
                </a:solidFill>
                <a:effectLst/>
                <a:uLnTx/>
                <a:uFillTx/>
                <a:latin typeface="Arial"/>
                <a:cs typeface="Arial"/>
              </a:rPr>
              <a:t>Licensed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20</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90805" lvl="0" indent="-171450" algn="just"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Neither</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easy</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nor</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difficult, 	</a:t>
            </a:r>
            <a:r>
              <a:rPr kumimoji="0" sz="1000" b="1" i="0" u="none" strike="noStrike" kern="0" cap="none" spc="0" normalizeH="0" baseline="0" noProof="0">
                <a:ln>
                  <a:noFill/>
                </a:ln>
                <a:solidFill>
                  <a:srgbClr val="001F5F"/>
                </a:solidFill>
                <a:effectLst/>
                <a:uLnTx/>
                <a:uFillTx/>
                <a:latin typeface="Arial"/>
                <a:cs typeface="Arial"/>
              </a:rPr>
              <a:t>or</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moderately</a:t>
            </a:r>
            <a:r>
              <a:rPr kumimoji="0" sz="1000" b="1" i="0" u="none" strike="noStrike" kern="0" cap="none" spc="-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25" normalizeH="0" baseline="0" noProof="0">
                <a:ln>
                  <a:noFill/>
                </a:ln>
                <a:solidFill>
                  <a:srgbClr val="001F5F"/>
                </a:solidFill>
                <a:effectLst/>
                <a:uLnTx/>
                <a:uFillTx/>
                <a:latin typeface="Arial"/>
                <a:cs typeface="Arial"/>
              </a:rPr>
              <a:t>to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in</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80%</a:t>
            </a:r>
            <a:r>
              <a:rPr kumimoji="0" sz="1000" b="0" i="0" u="none" strike="noStrike" kern="0" cap="none" spc="-1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403225"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Difficult</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to</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access</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in 	</a:t>
            </a:r>
            <a:r>
              <a:rPr kumimoji="0" sz="1000" b="0" i="0" u="none" strike="noStrike" kern="0" cap="none" spc="0" normalizeH="0" baseline="0" noProof="0">
                <a:ln>
                  <a:noFill/>
                </a:ln>
                <a:solidFill>
                  <a:srgbClr val="001F5F"/>
                </a:solidFill>
                <a:effectLst/>
                <a:uLnTx/>
                <a:uFillTx/>
                <a:latin typeface="Arial"/>
                <a:cs typeface="Arial"/>
              </a:rPr>
              <a:t>Colombia</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and</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Kuwait</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5080" lvl="0" indent="-171450" defTabSz="914400" eaLnBrk="1" fontAlgn="auto" latinLnBrk="0" hangingPunct="1">
              <a:lnSpc>
                <a:spcPct val="100000"/>
              </a:lnSpc>
              <a:spcBef>
                <a:spcPts val="0"/>
              </a:spcBef>
              <a:spcAft>
                <a:spcPts val="0"/>
              </a:spcAft>
              <a:buClrTx/>
              <a:buSzTx/>
              <a:buFont typeface="Wingdings"/>
              <a:buChar char=""/>
              <a:tabLst>
                <a:tab pos="184785" algn="l"/>
              </a:tabLst>
              <a:defRPr/>
            </a:pP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range:</a:t>
            </a:r>
            <a:r>
              <a:rPr kumimoji="0" sz="1000" b="1"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33</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(Colombia)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88</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(Mexico)</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150" marR="0" lvl="0" indent="-171450" defTabSz="914400" eaLnBrk="1" fontAlgn="auto" latinLnBrk="0" hangingPunct="1">
              <a:lnSpc>
                <a:spcPct val="100000"/>
              </a:lnSpc>
              <a:spcBef>
                <a:spcPts val="0"/>
              </a:spcBef>
              <a:spcAft>
                <a:spcPts val="0"/>
              </a:spcAft>
              <a:buClrTx/>
              <a:buSzTx/>
              <a:buFont typeface="Wingdings"/>
              <a:buChar char=""/>
              <a:tabLst>
                <a:tab pos="184150" algn="l"/>
              </a:tabLst>
              <a:defRPr/>
            </a:pPr>
            <a:r>
              <a:rPr kumimoji="0" sz="1000" b="1" i="0" u="none" strike="noStrike" kern="0" cap="none" spc="0" normalizeH="0" baseline="0" noProof="0">
                <a:ln>
                  <a:noFill/>
                </a:ln>
                <a:solidFill>
                  <a:srgbClr val="001F5F"/>
                </a:solidFill>
                <a:effectLst/>
                <a:uLnTx/>
                <a:uFillTx/>
                <a:latin typeface="Arial"/>
                <a:cs typeface="Arial"/>
              </a:rPr>
              <a:t>Mean</a:t>
            </a:r>
            <a:r>
              <a:rPr kumimoji="0" sz="1000" b="1" i="0" u="none" strike="noStrike" kern="0" cap="none" spc="-5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BACS:</a:t>
            </a:r>
            <a:r>
              <a:rPr kumimoji="0" sz="1000" b="1"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59,</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which</a:t>
            </a:r>
            <a:r>
              <a:rPr kumimoji="0" sz="1000" b="0" i="0" u="none" strike="noStrike" kern="0" cap="none" spc="-1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is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1F5F"/>
                </a:solidFill>
                <a:effectLst/>
                <a:uLnTx/>
                <a:uFillTx/>
                <a:latin typeface="Arial"/>
                <a:cs typeface="Arial"/>
              </a:rPr>
              <a:t>lower</a:t>
            </a:r>
            <a:r>
              <a:rPr kumimoji="0" sz="1000" b="0" i="0" u="none" strike="noStrike" kern="0" cap="none" spc="-1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EMA</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BACS</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65</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83515" marR="172720" lvl="0" indent="-171450" defTabSz="914400" eaLnBrk="1" fontAlgn="auto" latinLnBrk="0" hangingPunct="1">
              <a:lnSpc>
                <a:spcPct val="100000"/>
              </a:lnSpc>
              <a:spcBef>
                <a:spcPts val="5"/>
              </a:spcBef>
              <a:spcAft>
                <a:spcPts val="0"/>
              </a:spcAft>
              <a:buClrTx/>
              <a:buSzTx/>
              <a:buFont typeface="Wingdings"/>
              <a:buChar char=""/>
              <a:tabLst>
                <a:tab pos="184785" algn="l"/>
              </a:tabLst>
              <a:defRPr/>
            </a:pPr>
            <a:r>
              <a:rPr kumimoji="0" sz="1000" b="0" i="0" u="none" strike="noStrike" kern="0" cap="none" spc="0" normalizeH="0" baseline="0" noProof="0">
                <a:ln>
                  <a:noFill/>
                </a:ln>
                <a:solidFill>
                  <a:srgbClr val="001F5F"/>
                </a:solidFill>
                <a:effectLst/>
                <a:uLnTx/>
                <a:uFillTx/>
                <a:latin typeface="Arial"/>
                <a:cs typeface="Arial"/>
              </a:rPr>
              <a:t>60%</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of</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countries</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reported 	</a:t>
            </a:r>
            <a:r>
              <a:rPr kumimoji="0" sz="1000" b="0" i="0" u="none" strike="noStrike" kern="0" cap="none" spc="0" normalizeH="0" baseline="0" noProof="0">
                <a:ln>
                  <a:noFill/>
                </a:ln>
                <a:solidFill>
                  <a:srgbClr val="001F5F"/>
                </a:solidFill>
                <a:effectLst/>
                <a:uLnTx/>
                <a:uFillTx/>
                <a:latin typeface="Arial"/>
                <a:cs typeface="Arial"/>
              </a:rPr>
              <a:t>more</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stringent</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access</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to 	</a:t>
            </a:r>
            <a:r>
              <a:rPr kumimoji="0" sz="1000" b="0" i="0" u="none" strike="noStrike" kern="0" cap="none" spc="0" normalizeH="0" baseline="0" noProof="0">
                <a:ln>
                  <a:noFill/>
                </a:ln>
                <a:solidFill>
                  <a:srgbClr val="001F5F"/>
                </a:solidFill>
                <a:effectLst/>
                <a:uLnTx/>
                <a:uFillTx/>
                <a:latin typeface="Arial"/>
                <a:cs typeface="Arial"/>
              </a:rPr>
              <a:t>dupilumab</a:t>
            </a:r>
            <a:r>
              <a:rPr kumimoji="0" sz="1000" b="0" i="0" u="none" strike="noStrike" kern="0" cap="none" spc="-4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than</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the</a:t>
            </a:r>
            <a:r>
              <a:rPr kumimoji="0" sz="1000" b="0" i="0" u="none" strike="noStrike" kern="0" cap="none" spc="-40" normalizeH="0" baseline="0" noProof="0">
                <a:ln>
                  <a:noFill/>
                </a:ln>
                <a:solidFill>
                  <a:srgbClr val="001F5F"/>
                </a:solidFill>
                <a:effectLst/>
                <a:uLnTx/>
                <a:uFillTx/>
                <a:latin typeface="Arial"/>
                <a:cs typeface="Arial"/>
              </a:rPr>
              <a:t> </a:t>
            </a:r>
            <a:r>
              <a:rPr kumimoji="0" sz="1000" b="0" i="0" u="none" strike="noStrike" kern="0" cap="none" spc="-25" normalizeH="0" baseline="0" noProof="0">
                <a:ln>
                  <a:noFill/>
                </a:ln>
                <a:solidFill>
                  <a:srgbClr val="001F5F"/>
                </a:solidFill>
                <a:effectLst/>
                <a:uLnTx/>
                <a:uFillTx/>
                <a:latin typeface="Arial"/>
                <a:cs typeface="Arial"/>
              </a:rPr>
              <a:t>EMA</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42468" y="4814320"/>
            <a:ext cx="4065270" cy="29400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April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 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 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E3DF79E8-3F4E-A7EC-BBDA-040B497169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73AC95EF-48D7-08CD-A59F-671E8FED2FC9}"/>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471" y="122578"/>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45"/>
              <a:t> </a:t>
            </a:r>
            <a:r>
              <a:t>–</a:t>
            </a:r>
            <a:r>
              <a:rPr spc="-75"/>
              <a:t> </a:t>
            </a:r>
            <a:r>
              <a:t>Most</a:t>
            </a:r>
            <a:r>
              <a:rPr spc="-50"/>
              <a:t> </a:t>
            </a:r>
            <a:r>
              <a:t>common</a:t>
            </a:r>
            <a:r>
              <a:rPr spc="-40"/>
              <a:t> </a:t>
            </a:r>
            <a:r>
              <a:t>biologic</a:t>
            </a:r>
            <a:r>
              <a:rPr spc="-40"/>
              <a:t> </a:t>
            </a:r>
            <a:r>
              <a:t>prescription</a:t>
            </a:r>
            <a:r>
              <a:rPr spc="-45"/>
              <a:t> </a:t>
            </a:r>
            <a:r>
              <a:t>criteria</a:t>
            </a:r>
            <a:r>
              <a:rPr spc="-40"/>
              <a:t> </a:t>
            </a:r>
            <a:r>
              <a:rPr spc="-10"/>
              <a:t>globally</a:t>
            </a:r>
          </a:p>
        </p:txBody>
      </p:sp>
      <p:sp>
        <p:nvSpPr>
          <p:cNvPr id="3" name="object 3"/>
          <p:cNvSpPr txBox="1"/>
          <p:nvPr/>
        </p:nvSpPr>
        <p:spPr>
          <a:xfrm>
            <a:off x="5486" y="4790947"/>
            <a:ext cx="8047990" cy="116839"/>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FEV</a:t>
            </a:r>
            <a:r>
              <a:rPr kumimoji="0" sz="600" b="0" i="0" u="none" strike="noStrike" kern="0" cap="none" spc="0" normalizeH="0" baseline="-20833" noProof="0">
                <a:ln>
                  <a:noFill/>
                </a:ln>
                <a:solidFill>
                  <a:sysClr val="windowText" lastClr="000000"/>
                </a:solidFill>
                <a:effectLst/>
                <a:uLnTx/>
                <a:uFillTx/>
                <a:latin typeface="Arial"/>
                <a:cs typeface="Arial"/>
              </a:rPr>
              <a:t>1</a:t>
            </a:r>
            <a:r>
              <a:rPr kumimoji="0" sz="600" b="0" i="0" u="none" strike="noStrike" kern="0" cap="none" spc="82" normalizeH="0" baseline="-20833"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Forced </a:t>
            </a:r>
            <a:r>
              <a:rPr kumimoji="0" sz="600" b="0" i="0" u="none" strike="noStrike" kern="0" cap="none" spc="-10" normalizeH="0" baseline="0" noProof="0">
                <a:ln>
                  <a:noFill/>
                </a:ln>
                <a:solidFill>
                  <a:sysClr val="windowText" lastClr="000000"/>
                </a:solidFill>
                <a:effectLst/>
                <a:uLnTx/>
                <a:uFillTx/>
                <a:latin typeface="Arial"/>
                <a:cs typeface="Arial"/>
              </a:rPr>
              <a:t>expiratory </a:t>
            </a:r>
            <a:r>
              <a:rPr kumimoji="0" sz="600" b="0" i="0" u="none" strike="noStrike" kern="0" cap="none" spc="0" normalizeH="0" baseline="0" noProof="0">
                <a:ln>
                  <a:noFill/>
                </a:ln>
                <a:solidFill>
                  <a:sysClr val="windowText" lastClr="000000"/>
                </a:solidFill>
                <a:effectLst/>
                <a:uLnTx/>
                <a:uFillTx/>
                <a:latin typeface="Arial"/>
                <a:cs typeface="Arial"/>
              </a:rPr>
              <a:t>volume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1 second;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ICS =</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Inhaled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IL4Rα</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4</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alpha;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IL5/5R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receptor;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LABA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Long-acting </a:t>
            </a:r>
            <a:r>
              <a:rPr kumimoji="0" sz="600" b="0" i="0" u="none" strike="noStrike" kern="0" cap="none" spc="-25" normalizeH="0" baseline="0" noProof="0">
                <a:ln>
                  <a:noFill/>
                </a:ln>
                <a:solidFill>
                  <a:sysClr val="windowText" lastClr="000000"/>
                </a:solidFill>
                <a:effectLst/>
                <a:uLnTx/>
                <a:uFillTx/>
                <a:latin typeface="Arial"/>
                <a:cs typeface="Arial"/>
              </a:rPr>
              <a:t>β-</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p:nvPr/>
        </p:nvSpPr>
        <p:spPr>
          <a:xfrm>
            <a:off x="2542032" y="4407408"/>
            <a:ext cx="4060190" cy="216535"/>
          </a:xfrm>
          <a:custGeom>
            <a:avLst/>
            <a:gdLst/>
            <a:ahLst/>
            <a:cxnLst/>
            <a:rect l="l" t="t" r="r" b="b"/>
            <a:pathLst>
              <a:path w="4060190" h="216535">
                <a:moveTo>
                  <a:pt x="4023868" y="0"/>
                </a:moveTo>
                <a:lnTo>
                  <a:pt x="36068" y="0"/>
                </a:lnTo>
                <a:lnTo>
                  <a:pt x="22020" y="2833"/>
                </a:lnTo>
                <a:lnTo>
                  <a:pt x="10556" y="10561"/>
                </a:lnTo>
                <a:lnTo>
                  <a:pt x="2831" y="22025"/>
                </a:lnTo>
                <a:lnTo>
                  <a:pt x="0" y="36067"/>
                </a:lnTo>
                <a:lnTo>
                  <a:pt x="0" y="180339"/>
                </a:lnTo>
                <a:lnTo>
                  <a:pt x="2831" y="194382"/>
                </a:lnTo>
                <a:lnTo>
                  <a:pt x="10556" y="205846"/>
                </a:lnTo>
                <a:lnTo>
                  <a:pt x="22020" y="213574"/>
                </a:lnTo>
                <a:lnTo>
                  <a:pt x="36068" y="216407"/>
                </a:lnTo>
                <a:lnTo>
                  <a:pt x="4023868" y="216407"/>
                </a:lnTo>
                <a:lnTo>
                  <a:pt x="4037915" y="213574"/>
                </a:lnTo>
                <a:lnTo>
                  <a:pt x="4049379" y="205846"/>
                </a:lnTo>
                <a:lnTo>
                  <a:pt x="4057104" y="194382"/>
                </a:lnTo>
                <a:lnTo>
                  <a:pt x="4059936" y="180339"/>
                </a:lnTo>
                <a:lnTo>
                  <a:pt x="4059936" y="36067"/>
                </a:lnTo>
                <a:lnTo>
                  <a:pt x="4057104" y="22025"/>
                </a:lnTo>
                <a:lnTo>
                  <a:pt x="4049379" y="10561"/>
                </a:lnTo>
                <a:lnTo>
                  <a:pt x="4037915" y="2833"/>
                </a:lnTo>
                <a:lnTo>
                  <a:pt x="4023868"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2771901" y="4425188"/>
            <a:ext cx="3599179"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Biologic</a:t>
            </a:r>
            <a:r>
              <a:rPr kumimoji="0" sz="1000" b="1" i="0" u="none" strike="noStrike" kern="0" cap="none" spc="-4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prescription</a:t>
            </a:r>
            <a:r>
              <a:rPr kumimoji="0" sz="1000" b="1" i="0" u="none" strike="noStrike" kern="0" cap="none" spc="-2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criteria</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varied</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across</a:t>
            </a:r>
            <a:r>
              <a:rPr kumimoji="0" sz="1000" b="1" i="0" u="none" strike="noStrike" kern="0" cap="none" spc="-4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the</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28</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countries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6" name="object 6"/>
          <p:cNvGrpSpPr/>
          <p:nvPr/>
        </p:nvGrpSpPr>
        <p:grpSpPr>
          <a:xfrm>
            <a:off x="457182" y="717769"/>
            <a:ext cx="2409825" cy="573405"/>
            <a:chOff x="457182" y="717769"/>
            <a:chExt cx="2409825" cy="573405"/>
          </a:xfrm>
        </p:grpSpPr>
        <p:pic>
          <p:nvPicPr>
            <p:cNvPr id="7" name="object 7"/>
            <p:cNvPicPr/>
            <p:nvPr/>
          </p:nvPicPr>
          <p:blipFill>
            <a:blip r:embed="rId2" cstate="print"/>
            <a:stretch>
              <a:fillRect/>
            </a:stretch>
          </p:blipFill>
          <p:spPr>
            <a:xfrm>
              <a:off x="457182" y="717769"/>
              <a:ext cx="2409478" cy="573105"/>
            </a:xfrm>
            <a:prstGeom prst="rect">
              <a:avLst/>
            </a:prstGeom>
          </p:spPr>
        </p:pic>
        <p:pic>
          <p:nvPicPr>
            <p:cNvPr id="8" name="object 8"/>
            <p:cNvPicPr/>
            <p:nvPr/>
          </p:nvPicPr>
          <p:blipFill>
            <a:blip r:embed="rId3" cstate="print"/>
            <a:stretch>
              <a:fillRect/>
            </a:stretch>
          </p:blipFill>
          <p:spPr>
            <a:xfrm>
              <a:off x="682751" y="792441"/>
              <a:ext cx="1955292" cy="475526"/>
            </a:xfrm>
            <a:prstGeom prst="rect">
              <a:avLst/>
            </a:prstGeom>
          </p:spPr>
        </p:pic>
        <p:sp>
          <p:nvSpPr>
            <p:cNvPr id="9" name="object 9"/>
            <p:cNvSpPr/>
            <p:nvPr/>
          </p:nvSpPr>
          <p:spPr>
            <a:xfrm>
              <a:off x="486917" y="747521"/>
              <a:ext cx="2299970" cy="463550"/>
            </a:xfrm>
            <a:custGeom>
              <a:avLst/>
              <a:gdLst/>
              <a:ahLst/>
              <a:cxnLst/>
              <a:rect l="l" t="t" r="r" b="b"/>
              <a:pathLst>
                <a:path w="2299970" h="463550">
                  <a:moveTo>
                    <a:pt x="2299716" y="0"/>
                  </a:moveTo>
                  <a:lnTo>
                    <a:pt x="77215" y="0"/>
                  </a:lnTo>
                  <a:lnTo>
                    <a:pt x="47159" y="6064"/>
                  </a:lnTo>
                  <a:lnTo>
                    <a:pt x="22615" y="22605"/>
                  </a:lnTo>
                  <a:lnTo>
                    <a:pt x="6067" y="47148"/>
                  </a:lnTo>
                  <a:lnTo>
                    <a:pt x="0" y="77215"/>
                  </a:lnTo>
                  <a:lnTo>
                    <a:pt x="0" y="463295"/>
                  </a:lnTo>
                  <a:lnTo>
                    <a:pt x="2222500" y="463295"/>
                  </a:lnTo>
                  <a:lnTo>
                    <a:pt x="2252567" y="457231"/>
                  </a:lnTo>
                  <a:lnTo>
                    <a:pt x="2277110" y="440689"/>
                  </a:lnTo>
                  <a:lnTo>
                    <a:pt x="2293651" y="416147"/>
                  </a:lnTo>
                  <a:lnTo>
                    <a:pt x="2299716" y="386079"/>
                  </a:lnTo>
                  <a:lnTo>
                    <a:pt x="229971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86917" y="747521"/>
              <a:ext cx="2299970" cy="463550"/>
            </a:xfrm>
            <a:custGeom>
              <a:avLst/>
              <a:gdLst/>
              <a:ahLst/>
              <a:cxnLst/>
              <a:rect l="l" t="t" r="r" b="b"/>
              <a:pathLst>
                <a:path w="2299970" h="463550">
                  <a:moveTo>
                    <a:pt x="77215" y="0"/>
                  </a:moveTo>
                  <a:lnTo>
                    <a:pt x="2299716" y="0"/>
                  </a:lnTo>
                  <a:lnTo>
                    <a:pt x="2299716" y="386079"/>
                  </a:lnTo>
                  <a:lnTo>
                    <a:pt x="2293651" y="416147"/>
                  </a:lnTo>
                  <a:lnTo>
                    <a:pt x="2277110" y="440689"/>
                  </a:lnTo>
                  <a:lnTo>
                    <a:pt x="2252567" y="457231"/>
                  </a:lnTo>
                  <a:lnTo>
                    <a:pt x="2222500" y="463295"/>
                  </a:lnTo>
                  <a:lnTo>
                    <a:pt x="0" y="463295"/>
                  </a:lnTo>
                  <a:lnTo>
                    <a:pt x="0" y="77215"/>
                  </a:lnTo>
                  <a:lnTo>
                    <a:pt x="6067" y="47148"/>
                  </a:lnTo>
                  <a:lnTo>
                    <a:pt x="22615" y="22605"/>
                  </a:lnTo>
                  <a:lnTo>
                    <a:pt x="47159" y="6064"/>
                  </a:lnTo>
                  <a:lnTo>
                    <a:pt x="77215" y="0"/>
                  </a:lnTo>
                  <a:close/>
                </a:path>
              </a:pathLst>
            </a:custGeom>
            <a:ln w="25400">
              <a:solidFill>
                <a:srgbClr val="D7D7D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802640" y="852932"/>
            <a:ext cx="166560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a:cs typeface="Arial"/>
              </a:rPr>
              <a:t>Age</a:t>
            </a:r>
            <a:r>
              <a:rPr kumimoji="0" sz="1400" b="1" i="0" u="none" strike="noStrike" kern="0" cap="none" spc="-10" normalizeH="0" baseline="0" noProof="0">
                <a:ln>
                  <a:noFill/>
                </a:ln>
                <a:solidFill>
                  <a:srgbClr val="FFFFFF"/>
                </a:solidFill>
                <a:effectLst/>
                <a:uLnTx/>
                <a:uFillTx/>
                <a:latin typeface="Arial"/>
                <a:cs typeface="Arial"/>
              </a:rPr>
              <a:t> </a:t>
            </a:r>
            <a:r>
              <a:rPr kumimoji="0" sz="1400" b="1" i="0" u="none" strike="noStrike" kern="0" cap="none" spc="0" normalizeH="0" baseline="0" noProof="0">
                <a:ln>
                  <a:noFill/>
                </a:ln>
                <a:solidFill>
                  <a:srgbClr val="FFFFFF"/>
                </a:solidFill>
                <a:effectLst/>
                <a:uLnTx/>
                <a:uFillTx/>
                <a:latin typeface="Arial"/>
                <a:cs typeface="Arial"/>
              </a:rPr>
              <a:t>and</a:t>
            </a:r>
            <a:r>
              <a:rPr kumimoji="0" sz="1400" b="1" i="0" u="none" strike="noStrike" kern="0" cap="none" spc="-40" normalizeH="0" baseline="0" noProof="0">
                <a:ln>
                  <a:noFill/>
                </a:ln>
                <a:solidFill>
                  <a:srgbClr val="FFFFFF"/>
                </a:solidFill>
                <a:effectLst/>
                <a:uLnTx/>
                <a:uFillTx/>
                <a:latin typeface="Arial"/>
                <a:cs typeface="Arial"/>
              </a:rPr>
              <a:t> </a:t>
            </a:r>
            <a:r>
              <a:rPr kumimoji="0" sz="1400" b="1" i="0" u="none" strike="noStrike" kern="0" cap="none" spc="-10" normalizeH="0" baseline="0" noProof="0">
                <a:ln>
                  <a:noFill/>
                </a:ln>
                <a:solidFill>
                  <a:srgbClr val="FFFFFF"/>
                </a:solidFill>
                <a:effectLst/>
                <a:uLnTx/>
                <a:uFillTx/>
                <a:latin typeface="Arial"/>
                <a:cs typeface="Arial"/>
              </a:rPr>
              <a:t>phenotype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2" name="object 12"/>
          <p:cNvGrpSpPr/>
          <p:nvPr/>
        </p:nvGrpSpPr>
        <p:grpSpPr>
          <a:xfrm>
            <a:off x="3282678" y="717769"/>
            <a:ext cx="2409825" cy="573405"/>
            <a:chOff x="3282678" y="717769"/>
            <a:chExt cx="2409825" cy="573405"/>
          </a:xfrm>
        </p:grpSpPr>
        <p:pic>
          <p:nvPicPr>
            <p:cNvPr id="13" name="object 13"/>
            <p:cNvPicPr/>
            <p:nvPr/>
          </p:nvPicPr>
          <p:blipFill>
            <a:blip r:embed="rId2" cstate="print"/>
            <a:stretch>
              <a:fillRect/>
            </a:stretch>
          </p:blipFill>
          <p:spPr>
            <a:xfrm>
              <a:off x="3282678" y="717769"/>
              <a:ext cx="2409478" cy="573105"/>
            </a:xfrm>
            <a:prstGeom prst="rect">
              <a:avLst/>
            </a:prstGeom>
          </p:spPr>
        </p:pic>
        <p:pic>
          <p:nvPicPr>
            <p:cNvPr id="14" name="object 14"/>
            <p:cNvPicPr/>
            <p:nvPr/>
          </p:nvPicPr>
          <p:blipFill>
            <a:blip r:embed="rId4" cstate="print"/>
            <a:stretch>
              <a:fillRect/>
            </a:stretch>
          </p:blipFill>
          <p:spPr>
            <a:xfrm>
              <a:off x="3837431" y="792441"/>
              <a:ext cx="1296924" cy="475526"/>
            </a:xfrm>
            <a:prstGeom prst="rect">
              <a:avLst/>
            </a:prstGeom>
          </p:spPr>
        </p:pic>
        <p:sp>
          <p:nvSpPr>
            <p:cNvPr id="15" name="object 15"/>
            <p:cNvSpPr/>
            <p:nvPr/>
          </p:nvSpPr>
          <p:spPr>
            <a:xfrm>
              <a:off x="3312413" y="747521"/>
              <a:ext cx="2299970" cy="463550"/>
            </a:xfrm>
            <a:custGeom>
              <a:avLst/>
              <a:gdLst/>
              <a:ahLst/>
              <a:cxnLst/>
              <a:rect l="l" t="t" r="r" b="b"/>
              <a:pathLst>
                <a:path w="2299970" h="463550">
                  <a:moveTo>
                    <a:pt x="2299716" y="0"/>
                  </a:moveTo>
                  <a:lnTo>
                    <a:pt x="77215" y="0"/>
                  </a:lnTo>
                  <a:lnTo>
                    <a:pt x="47148" y="6064"/>
                  </a:lnTo>
                  <a:lnTo>
                    <a:pt x="22606" y="22605"/>
                  </a:lnTo>
                  <a:lnTo>
                    <a:pt x="6064" y="47148"/>
                  </a:lnTo>
                  <a:lnTo>
                    <a:pt x="0" y="77215"/>
                  </a:lnTo>
                  <a:lnTo>
                    <a:pt x="0" y="463295"/>
                  </a:lnTo>
                  <a:lnTo>
                    <a:pt x="2222500" y="463295"/>
                  </a:lnTo>
                  <a:lnTo>
                    <a:pt x="2252567" y="457231"/>
                  </a:lnTo>
                  <a:lnTo>
                    <a:pt x="2277109" y="440689"/>
                  </a:lnTo>
                  <a:lnTo>
                    <a:pt x="2293651" y="416147"/>
                  </a:lnTo>
                  <a:lnTo>
                    <a:pt x="2299716" y="386079"/>
                  </a:lnTo>
                  <a:lnTo>
                    <a:pt x="229971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3312413" y="747521"/>
              <a:ext cx="2299970" cy="463550"/>
            </a:xfrm>
            <a:custGeom>
              <a:avLst/>
              <a:gdLst/>
              <a:ahLst/>
              <a:cxnLst/>
              <a:rect l="l" t="t" r="r" b="b"/>
              <a:pathLst>
                <a:path w="2299970" h="463550">
                  <a:moveTo>
                    <a:pt x="77215" y="0"/>
                  </a:moveTo>
                  <a:lnTo>
                    <a:pt x="2299716" y="0"/>
                  </a:lnTo>
                  <a:lnTo>
                    <a:pt x="2299716" y="386079"/>
                  </a:lnTo>
                  <a:lnTo>
                    <a:pt x="2293651" y="416147"/>
                  </a:lnTo>
                  <a:lnTo>
                    <a:pt x="2277109" y="440689"/>
                  </a:lnTo>
                  <a:lnTo>
                    <a:pt x="2252567" y="457231"/>
                  </a:lnTo>
                  <a:lnTo>
                    <a:pt x="2222500" y="463295"/>
                  </a:lnTo>
                  <a:lnTo>
                    <a:pt x="0" y="463295"/>
                  </a:lnTo>
                  <a:lnTo>
                    <a:pt x="0" y="77215"/>
                  </a:lnTo>
                  <a:lnTo>
                    <a:pt x="6064" y="47148"/>
                  </a:lnTo>
                  <a:lnTo>
                    <a:pt x="22606" y="22605"/>
                  </a:lnTo>
                  <a:lnTo>
                    <a:pt x="47148" y="6064"/>
                  </a:lnTo>
                  <a:lnTo>
                    <a:pt x="77215" y="0"/>
                  </a:lnTo>
                  <a:close/>
                </a:path>
              </a:pathLst>
            </a:custGeom>
            <a:ln w="25400">
              <a:solidFill>
                <a:srgbClr val="D7D7D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3957954" y="852932"/>
            <a:ext cx="100647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10" normalizeH="0" baseline="0" noProof="0">
                <a:ln>
                  <a:noFill/>
                </a:ln>
                <a:solidFill>
                  <a:srgbClr val="FFFFFF"/>
                </a:solidFill>
                <a:effectLst/>
                <a:uLnTx/>
                <a:uFillTx/>
                <a:latin typeface="Arial"/>
                <a:cs typeface="Arial"/>
              </a:rPr>
              <a:t>Biomarkers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6108174" y="717769"/>
            <a:ext cx="2409825" cy="573405"/>
            <a:chOff x="6108174" y="717769"/>
            <a:chExt cx="2409825" cy="573405"/>
          </a:xfrm>
        </p:grpSpPr>
        <p:pic>
          <p:nvPicPr>
            <p:cNvPr id="19" name="object 19"/>
            <p:cNvPicPr/>
            <p:nvPr/>
          </p:nvPicPr>
          <p:blipFill>
            <a:blip r:embed="rId2" cstate="print"/>
            <a:stretch>
              <a:fillRect/>
            </a:stretch>
          </p:blipFill>
          <p:spPr>
            <a:xfrm>
              <a:off x="6108174" y="717769"/>
              <a:ext cx="2409478" cy="573105"/>
            </a:xfrm>
            <a:prstGeom prst="rect">
              <a:avLst/>
            </a:prstGeom>
          </p:spPr>
        </p:pic>
        <p:pic>
          <p:nvPicPr>
            <p:cNvPr id="20" name="object 20"/>
            <p:cNvPicPr/>
            <p:nvPr/>
          </p:nvPicPr>
          <p:blipFill>
            <a:blip r:embed="rId5" cstate="print"/>
            <a:stretch>
              <a:fillRect/>
            </a:stretch>
          </p:blipFill>
          <p:spPr>
            <a:xfrm>
              <a:off x="6502908" y="792441"/>
              <a:ext cx="1618488" cy="475526"/>
            </a:xfrm>
            <a:prstGeom prst="rect">
              <a:avLst/>
            </a:prstGeom>
          </p:spPr>
        </p:pic>
        <p:sp>
          <p:nvSpPr>
            <p:cNvPr id="21" name="object 21"/>
            <p:cNvSpPr/>
            <p:nvPr/>
          </p:nvSpPr>
          <p:spPr>
            <a:xfrm>
              <a:off x="6137910" y="747521"/>
              <a:ext cx="2299970" cy="463550"/>
            </a:xfrm>
            <a:custGeom>
              <a:avLst/>
              <a:gdLst/>
              <a:ahLst/>
              <a:cxnLst/>
              <a:rect l="l" t="t" r="r" b="b"/>
              <a:pathLst>
                <a:path w="2299970" h="463550">
                  <a:moveTo>
                    <a:pt x="2299716" y="0"/>
                  </a:moveTo>
                  <a:lnTo>
                    <a:pt x="77215" y="0"/>
                  </a:lnTo>
                  <a:lnTo>
                    <a:pt x="47148" y="6064"/>
                  </a:lnTo>
                  <a:lnTo>
                    <a:pt x="22606" y="22605"/>
                  </a:lnTo>
                  <a:lnTo>
                    <a:pt x="6064" y="47148"/>
                  </a:lnTo>
                  <a:lnTo>
                    <a:pt x="0" y="77215"/>
                  </a:lnTo>
                  <a:lnTo>
                    <a:pt x="0" y="463295"/>
                  </a:lnTo>
                  <a:lnTo>
                    <a:pt x="2222499" y="463295"/>
                  </a:lnTo>
                  <a:lnTo>
                    <a:pt x="2252567" y="457231"/>
                  </a:lnTo>
                  <a:lnTo>
                    <a:pt x="2277110" y="440689"/>
                  </a:lnTo>
                  <a:lnTo>
                    <a:pt x="2293651" y="416147"/>
                  </a:lnTo>
                  <a:lnTo>
                    <a:pt x="2299716" y="386079"/>
                  </a:lnTo>
                  <a:lnTo>
                    <a:pt x="229971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6137910" y="747521"/>
              <a:ext cx="2299970" cy="463550"/>
            </a:xfrm>
            <a:custGeom>
              <a:avLst/>
              <a:gdLst/>
              <a:ahLst/>
              <a:cxnLst/>
              <a:rect l="l" t="t" r="r" b="b"/>
              <a:pathLst>
                <a:path w="2299970" h="463550">
                  <a:moveTo>
                    <a:pt x="77215" y="0"/>
                  </a:moveTo>
                  <a:lnTo>
                    <a:pt x="2299716" y="0"/>
                  </a:lnTo>
                  <a:lnTo>
                    <a:pt x="2299716" y="386079"/>
                  </a:lnTo>
                  <a:lnTo>
                    <a:pt x="2293651" y="416147"/>
                  </a:lnTo>
                  <a:lnTo>
                    <a:pt x="2277110" y="440689"/>
                  </a:lnTo>
                  <a:lnTo>
                    <a:pt x="2252567" y="457231"/>
                  </a:lnTo>
                  <a:lnTo>
                    <a:pt x="2222499" y="463295"/>
                  </a:lnTo>
                  <a:lnTo>
                    <a:pt x="0" y="463295"/>
                  </a:lnTo>
                  <a:lnTo>
                    <a:pt x="0" y="77215"/>
                  </a:lnTo>
                  <a:lnTo>
                    <a:pt x="6064" y="47148"/>
                  </a:lnTo>
                  <a:lnTo>
                    <a:pt x="22606" y="22605"/>
                  </a:lnTo>
                  <a:lnTo>
                    <a:pt x="47148" y="6064"/>
                  </a:lnTo>
                  <a:lnTo>
                    <a:pt x="77215" y="0"/>
                  </a:lnTo>
                  <a:close/>
                </a:path>
              </a:pathLst>
            </a:custGeom>
            <a:ln w="25400">
              <a:solidFill>
                <a:srgbClr val="D7D7D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6623684" y="852932"/>
            <a:ext cx="132778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Arial"/>
                <a:cs typeface="Arial"/>
              </a:rPr>
              <a:t>Asthma</a:t>
            </a:r>
            <a:r>
              <a:rPr kumimoji="0" sz="1400" b="1" i="0" u="none" strike="noStrike" kern="0" cap="none" spc="-45" normalizeH="0" baseline="0" noProof="0">
                <a:ln>
                  <a:noFill/>
                </a:ln>
                <a:solidFill>
                  <a:srgbClr val="FFFFFF"/>
                </a:solidFill>
                <a:effectLst/>
                <a:uLnTx/>
                <a:uFillTx/>
                <a:latin typeface="Arial"/>
                <a:cs typeface="Arial"/>
              </a:rPr>
              <a:t> </a:t>
            </a:r>
            <a:r>
              <a:rPr kumimoji="0" sz="1400" b="1" i="0" u="none" strike="noStrike" kern="0" cap="none" spc="-10" normalizeH="0" baseline="0" noProof="0">
                <a:ln>
                  <a:noFill/>
                </a:ln>
                <a:solidFill>
                  <a:srgbClr val="FFFFFF"/>
                </a:solidFill>
                <a:effectLst/>
                <a:uLnTx/>
                <a:uFillTx/>
                <a:latin typeface="Arial"/>
                <a:cs typeface="Arial"/>
              </a:rPr>
              <a:t>control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41"/>
          <p:cNvSpPr txBox="1"/>
          <p:nvPr/>
        </p:nvSpPr>
        <p:spPr>
          <a:xfrm>
            <a:off x="30886" y="4889606"/>
            <a:ext cx="5760085"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agonists;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LAMA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Long-</a:t>
            </a:r>
            <a:r>
              <a:rPr kumimoji="0" sz="600" b="0" i="0" u="none" strike="noStrike" kern="0" cap="none" spc="0" normalizeH="0" baseline="0" noProof="0">
                <a:ln>
                  <a:noFill/>
                </a:ln>
                <a:solidFill>
                  <a:sysClr val="windowText" lastClr="000000"/>
                </a:solidFill>
                <a:effectLst/>
                <a:uLnTx/>
                <a:uFillTx/>
                <a:latin typeface="Arial"/>
                <a:cs typeface="Arial"/>
              </a:rPr>
              <a:t>acting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muscarinic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antagonists;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LTOCS =</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Long-</a:t>
            </a:r>
            <a:r>
              <a:rPr kumimoji="0" sz="600" b="0" i="0" u="none" strike="noStrike" kern="0" cap="none" spc="0" normalizeH="0" baseline="0" noProof="0">
                <a:ln>
                  <a:noFill/>
                </a:ln>
                <a:solidFill>
                  <a:sysClr val="windowText" lastClr="000000"/>
                </a:solidFill>
                <a:effectLst/>
                <a:uLnTx/>
                <a:uFillTx/>
                <a:latin typeface="Arial"/>
                <a:cs typeface="Arial"/>
              </a:rPr>
              <a:t>term</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LTRA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Leukotriene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receptor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antagnoists; </a:t>
            </a:r>
            <a:r>
              <a:rPr kumimoji="0" sz="600" b="0" i="0" u="none" strike="noStrike" kern="0" cap="none" spc="0" normalizeH="0" baseline="0" noProof="0">
                <a:ln>
                  <a:noFill/>
                </a:ln>
                <a:solidFill>
                  <a:sysClr val="windowText" lastClr="000000"/>
                </a:solidFill>
                <a:effectLst/>
                <a:uLnTx/>
                <a:uFillTx/>
                <a:latin typeface="Arial"/>
                <a:cs typeface="Arial"/>
              </a:rPr>
              <a:t>ppb</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parts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billion</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 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487476" y="1365884"/>
            <a:ext cx="2481580" cy="864235"/>
          </a:xfrm>
          <a:prstGeom prst="rect">
            <a:avLst/>
          </a:prstGeom>
        </p:spPr>
        <p:txBody>
          <a:bodyPr vert="horz" wrap="square" lIns="0" tIns="13335" rIns="0" bIns="0" rtlCol="0">
            <a:spAutoFit/>
          </a:bodyPr>
          <a:lstStyle/>
          <a:p>
            <a:pPr marL="182245" marR="0" lvl="0" indent="-169545" defTabSz="914400" eaLnBrk="1" fontAlgn="auto" latinLnBrk="0" hangingPunct="1">
              <a:lnSpc>
                <a:spcPct val="100000"/>
              </a:lnSpc>
              <a:spcBef>
                <a:spcPts val="105"/>
              </a:spcBef>
              <a:spcAft>
                <a:spcPts val="0"/>
              </a:spcAft>
              <a:buClrTx/>
              <a:buSzTx/>
              <a:buFont typeface="Arial"/>
              <a:buChar char="•"/>
              <a:tabLst>
                <a:tab pos="182245" algn="l"/>
              </a:tabLst>
              <a:defRPr/>
            </a:pPr>
            <a:r>
              <a:rPr kumimoji="0" sz="1100" b="1" i="0" u="none" strike="noStrike" kern="0" cap="none" spc="-25" normalizeH="0" baseline="0" noProof="0">
                <a:ln>
                  <a:noFill/>
                </a:ln>
                <a:solidFill>
                  <a:srgbClr val="BE7300"/>
                </a:solidFill>
                <a:effectLst/>
                <a:uLnTx/>
                <a:uFillTx/>
                <a:latin typeface="Arial"/>
                <a:cs typeface="Arial"/>
              </a:rPr>
              <a:t>Age</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68935" marR="0" lvl="1" indent="-167640" defTabSz="914400" eaLnBrk="1" fontAlgn="auto" latinLnBrk="0" hangingPunct="1">
              <a:lnSpc>
                <a:spcPct val="100000"/>
              </a:lnSpc>
              <a:spcBef>
                <a:spcPts val="0"/>
              </a:spcBef>
              <a:spcAft>
                <a:spcPts val="0"/>
              </a:spcAft>
              <a:buClrTx/>
              <a:buSzTx/>
              <a:buFont typeface="Arial"/>
              <a:buChar char="-"/>
              <a:tabLst>
                <a:tab pos="368935" algn="l"/>
              </a:tabLst>
              <a:defRPr/>
            </a:pPr>
            <a:r>
              <a:rPr kumimoji="0" sz="1100" b="1" i="0" u="none" strike="noStrike" kern="0" cap="none" spc="0" normalizeH="0" baseline="0" noProof="0">
                <a:ln>
                  <a:noFill/>
                </a:ln>
                <a:solidFill>
                  <a:sysClr val="windowText" lastClr="000000"/>
                </a:solidFill>
                <a:effectLst/>
                <a:uLnTx/>
                <a:uFillTx/>
                <a:latin typeface="Arial"/>
                <a:cs typeface="Arial"/>
              </a:rPr>
              <a:t>Omalizumab</a:t>
            </a:r>
            <a:r>
              <a:rPr kumimoji="0" sz="1100" b="1" i="0" u="none" strike="noStrike" kern="0" cap="none" spc="-5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and</a:t>
            </a:r>
            <a:r>
              <a:rPr kumimoji="0" sz="1100" b="1" i="0" u="none" strike="noStrike" kern="0" cap="none" spc="-25" normalizeH="0" baseline="0" noProof="0">
                <a:ln>
                  <a:noFill/>
                </a:ln>
                <a:solidFill>
                  <a:sysClr val="windowText" lastClr="000000"/>
                </a:solidFill>
                <a:effectLst/>
                <a:uLnTx/>
                <a:uFillTx/>
                <a:latin typeface="Arial"/>
                <a:cs typeface="Arial"/>
              </a:rPr>
              <a:t> </a:t>
            </a:r>
            <a:r>
              <a:rPr kumimoji="0" sz="1100" b="1" i="0" u="none" strike="noStrike" kern="0" cap="none" spc="-10" normalizeH="0" baseline="0" noProof="0">
                <a:ln>
                  <a:noFill/>
                </a:ln>
                <a:solidFill>
                  <a:sysClr val="windowText" lastClr="000000"/>
                </a:solidFill>
                <a:effectLst/>
                <a:uLnTx/>
                <a:uFillTx/>
                <a:latin typeface="Arial"/>
                <a:cs typeface="Arial"/>
              </a:rPr>
              <a:t>mepolizumab:</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7211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≥6</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years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68935" marR="61594" lvl="1" indent="-167640" defTabSz="914400" eaLnBrk="1" fontAlgn="auto" latinLnBrk="0" hangingPunct="1">
              <a:lnSpc>
                <a:spcPct val="100000"/>
              </a:lnSpc>
              <a:spcBef>
                <a:spcPts val="0"/>
              </a:spcBef>
              <a:spcAft>
                <a:spcPts val="0"/>
              </a:spcAft>
              <a:buClrTx/>
              <a:buSzTx/>
              <a:buFont typeface="Arial"/>
              <a:buChar char="-"/>
              <a:tabLst>
                <a:tab pos="372110" algn="l"/>
              </a:tabLst>
              <a:defRPr/>
            </a:pPr>
            <a:r>
              <a:rPr kumimoji="0" sz="1100" b="1" i="0" u="none" strike="noStrike" kern="0" cap="none" spc="0" normalizeH="0" baseline="0" noProof="0">
                <a:ln>
                  <a:noFill/>
                </a:ln>
                <a:solidFill>
                  <a:sysClr val="windowText" lastClr="000000"/>
                </a:solidFill>
                <a:effectLst/>
                <a:uLnTx/>
                <a:uFillTx/>
                <a:latin typeface="Arial"/>
                <a:cs typeface="Arial"/>
              </a:rPr>
              <a:t>Reslizumab,</a:t>
            </a:r>
            <a:r>
              <a:rPr kumimoji="0" sz="1100" b="1" i="0" u="none" strike="noStrike" kern="0" cap="none" spc="-5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benralizumab</a:t>
            </a:r>
            <a:r>
              <a:rPr kumimoji="0" sz="1100" b="1" i="0" u="none" strike="noStrike" kern="0" cap="none" spc="-45" normalizeH="0" baseline="0" noProof="0">
                <a:ln>
                  <a:noFill/>
                </a:ln>
                <a:solidFill>
                  <a:sysClr val="windowText" lastClr="000000"/>
                </a:solidFill>
                <a:effectLst/>
                <a:uLnTx/>
                <a:uFillTx/>
                <a:latin typeface="Arial"/>
                <a:cs typeface="Arial"/>
              </a:rPr>
              <a:t> </a:t>
            </a:r>
            <a:r>
              <a:rPr kumimoji="0" sz="1100" b="1" i="0" u="none" strike="noStrike" kern="0" cap="none" spc="-25" normalizeH="0" baseline="0" noProof="0">
                <a:ln>
                  <a:noFill/>
                </a:ln>
                <a:solidFill>
                  <a:sysClr val="windowText" lastClr="000000"/>
                </a:solidFill>
                <a:effectLst/>
                <a:uLnTx/>
                <a:uFillTx/>
                <a:latin typeface="Arial"/>
                <a:cs typeface="Arial"/>
              </a:rPr>
              <a:t>and 	</a:t>
            </a:r>
            <a:r>
              <a:rPr kumimoji="0" sz="1100" b="1" i="0" u="none" strike="noStrike" kern="0" cap="none" spc="0" normalizeH="0" baseline="0" noProof="0">
                <a:ln>
                  <a:noFill/>
                </a:ln>
                <a:solidFill>
                  <a:sysClr val="windowText" lastClr="000000"/>
                </a:solidFill>
                <a:effectLst/>
                <a:uLnTx/>
                <a:uFillTx/>
                <a:latin typeface="Arial"/>
                <a:cs typeface="Arial"/>
              </a:rPr>
              <a:t>dupilumab:</a:t>
            </a:r>
            <a:r>
              <a:rPr kumimoji="0" sz="1100" b="1"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≥12</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20" normalizeH="0" baseline="0" noProof="0">
                <a:ln>
                  <a:noFill/>
                </a:ln>
                <a:solidFill>
                  <a:sysClr val="windowText" lastClr="000000"/>
                </a:solidFill>
                <a:effectLst/>
                <a:uLnTx/>
                <a:uFillTx/>
                <a:latin typeface="Arial"/>
                <a:cs typeface="Arial"/>
              </a:rPr>
              <a:t>years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487476" y="2372106"/>
            <a:ext cx="74930"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50" normalizeH="0" baseline="0" noProof="0">
                <a:ln>
                  <a:noFill/>
                </a:ln>
                <a:solidFill>
                  <a:srgbClr val="BE73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659688" y="2372106"/>
            <a:ext cx="737870"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1" i="0" u="none" strike="noStrike" kern="0" cap="none" spc="-10" normalizeH="0" baseline="0" noProof="0">
                <a:ln>
                  <a:noFill/>
                </a:ln>
                <a:solidFill>
                  <a:srgbClr val="BE7300"/>
                </a:solidFill>
                <a:effectLst/>
                <a:uLnTx/>
                <a:uFillTx/>
                <a:latin typeface="Arial"/>
                <a:cs typeface="Arial"/>
              </a:rPr>
              <a:t>Phenotype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676452" y="2539746"/>
            <a:ext cx="2210435" cy="1032510"/>
          </a:xfrm>
          <a:prstGeom prst="rect">
            <a:avLst/>
          </a:prstGeom>
        </p:spPr>
        <p:txBody>
          <a:bodyPr vert="horz" wrap="square" lIns="0" tIns="12700" rIns="0" bIns="0" rtlCol="0">
            <a:spAutoFit/>
          </a:bodyPr>
          <a:lstStyle/>
          <a:p>
            <a:pPr marL="179705" marR="180975" lvl="0" indent="-167640" defTabSz="914400" eaLnBrk="1" fontAlgn="auto" latinLnBrk="0" hangingPunct="1">
              <a:lnSpc>
                <a:spcPct val="100000"/>
              </a:lnSpc>
              <a:spcBef>
                <a:spcPts val="100"/>
              </a:spcBef>
              <a:spcAft>
                <a:spcPts val="0"/>
              </a:spcAft>
              <a:buClrTx/>
              <a:buSzTx/>
              <a:buFont typeface="Arial"/>
              <a:buChar char="-"/>
              <a:tabLst>
                <a:tab pos="182880" algn="l"/>
              </a:tabLst>
              <a:defRPr/>
            </a:pPr>
            <a:r>
              <a:rPr kumimoji="0" sz="1100" b="1" i="0" u="none" strike="noStrike" kern="0" cap="none" spc="0" normalizeH="0" baseline="0" noProof="0">
                <a:ln>
                  <a:noFill/>
                </a:ln>
                <a:solidFill>
                  <a:sysClr val="windowText" lastClr="000000"/>
                </a:solidFill>
                <a:effectLst/>
                <a:uLnTx/>
                <a:uFillTx/>
                <a:latin typeface="Arial"/>
                <a:cs typeface="Arial"/>
              </a:rPr>
              <a:t>Omalizumab:</a:t>
            </a:r>
            <a:r>
              <a:rPr kumimoji="0" sz="1100" b="1" i="0" u="none" strike="noStrike" kern="0" cap="none" spc="-6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Severe</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allergic 	asthma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79705" marR="5080" lvl="0" indent="-167640" defTabSz="914400" eaLnBrk="1" fontAlgn="auto" latinLnBrk="0" hangingPunct="1">
              <a:lnSpc>
                <a:spcPct val="100000"/>
              </a:lnSpc>
              <a:spcBef>
                <a:spcPts val="0"/>
              </a:spcBef>
              <a:spcAft>
                <a:spcPts val="0"/>
              </a:spcAft>
              <a:buClrTx/>
              <a:buSzTx/>
              <a:buFont typeface="Arial"/>
              <a:buChar char="-"/>
              <a:tabLst>
                <a:tab pos="182880" algn="l"/>
              </a:tabLst>
              <a:defRPr/>
            </a:pPr>
            <a:r>
              <a:rPr kumimoji="0" sz="1100" b="1" i="0" u="none" strike="noStrike" kern="0" cap="none" spc="0" normalizeH="0" baseline="0" noProof="0">
                <a:ln>
                  <a:noFill/>
                </a:ln>
                <a:solidFill>
                  <a:sysClr val="windowText" lastClr="000000"/>
                </a:solidFill>
                <a:effectLst/>
                <a:uLnTx/>
                <a:uFillTx/>
                <a:latin typeface="Arial"/>
                <a:cs typeface="Arial"/>
              </a:rPr>
              <a:t>Mepolizumab,</a:t>
            </a:r>
            <a:r>
              <a:rPr kumimoji="0" sz="1100" b="1" i="0" u="none" strike="noStrike" kern="0" cap="none" spc="-40" normalizeH="0" baseline="0" noProof="0">
                <a:ln>
                  <a:noFill/>
                </a:ln>
                <a:solidFill>
                  <a:sysClr val="windowText" lastClr="000000"/>
                </a:solidFill>
                <a:effectLst/>
                <a:uLnTx/>
                <a:uFillTx/>
                <a:latin typeface="Arial"/>
                <a:cs typeface="Arial"/>
              </a:rPr>
              <a:t> </a:t>
            </a:r>
            <a:r>
              <a:rPr kumimoji="0" sz="1100" b="1" i="0" u="none" strike="noStrike" kern="0" cap="none" spc="-10" normalizeH="0" baseline="0" noProof="0">
                <a:ln>
                  <a:noFill/>
                </a:ln>
                <a:solidFill>
                  <a:sysClr val="windowText" lastClr="000000"/>
                </a:solidFill>
                <a:effectLst/>
                <a:uLnTx/>
                <a:uFillTx/>
                <a:latin typeface="Arial"/>
                <a:cs typeface="Arial"/>
              </a:rPr>
              <a:t>benralizumab, 	</a:t>
            </a:r>
            <a:r>
              <a:rPr kumimoji="0" sz="1100" b="1" i="0" u="none" strike="noStrike" kern="0" cap="none" spc="0" normalizeH="0" baseline="0" noProof="0">
                <a:ln>
                  <a:noFill/>
                </a:ln>
                <a:solidFill>
                  <a:sysClr val="windowText" lastClr="000000"/>
                </a:solidFill>
                <a:effectLst/>
                <a:uLnTx/>
                <a:uFillTx/>
                <a:latin typeface="Arial"/>
                <a:cs typeface="Arial"/>
              </a:rPr>
              <a:t>reslizumab</a:t>
            </a:r>
            <a:r>
              <a:rPr kumimoji="0" sz="1100" b="1" i="0" u="none" strike="noStrike" kern="0" cap="none" spc="-5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and</a:t>
            </a:r>
            <a:r>
              <a:rPr kumimoji="0" sz="1100" b="1" i="0" u="none" strike="noStrike" kern="0" cap="none" spc="-5" normalizeH="0" baseline="0" noProof="0">
                <a:ln>
                  <a:noFill/>
                </a:ln>
                <a:solidFill>
                  <a:sysClr val="windowText" lastClr="000000"/>
                </a:solidFill>
                <a:effectLst/>
                <a:uLnTx/>
                <a:uFillTx/>
                <a:latin typeface="Arial"/>
                <a:cs typeface="Arial"/>
              </a:rPr>
              <a:t> </a:t>
            </a:r>
            <a:r>
              <a:rPr kumimoji="0" sz="1100" b="1" i="0" u="none" strike="noStrike" kern="0" cap="none" spc="-10" normalizeH="0" baseline="0" noProof="0">
                <a:ln>
                  <a:noFill/>
                </a:ln>
                <a:solidFill>
                  <a:sysClr val="windowText" lastClr="000000"/>
                </a:solidFill>
                <a:effectLst/>
                <a:uLnTx/>
                <a:uFillTx/>
                <a:latin typeface="Arial"/>
                <a:cs typeface="Arial"/>
              </a:rPr>
              <a:t>dupilumab: 	</a:t>
            </a:r>
            <a:r>
              <a:rPr kumimoji="0" sz="1100" b="0" i="0" u="none" strike="noStrike" kern="0" cap="none" spc="0" normalizeH="0" baseline="0" noProof="0">
                <a:ln>
                  <a:noFill/>
                </a:ln>
                <a:solidFill>
                  <a:sysClr val="windowText" lastClr="000000"/>
                </a:solidFill>
                <a:effectLst/>
                <a:uLnTx/>
                <a:uFillTx/>
                <a:latin typeface="Arial"/>
                <a:cs typeface="Arial"/>
              </a:rPr>
              <a:t>Severe</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persistent</a:t>
            </a:r>
            <a:r>
              <a:rPr kumimoji="0" sz="1100" b="0" i="0" u="none" strike="noStrike" kern="0" cap="none" spc="-6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eosinophilic 	</a:t>
            </a:r>
            <a:r>
              <a:rPr kumimoji="0" sz="1100" b="0" i="0" u="none" strike="noStrike" kern="0" cap="none" spc="0" normalizeH="0" baseline="0" noProof="0">
                <a:ln>
                  <a:noFill/>
                </a:ln>
                <a:solidFill>
                  <a:sysClr val="windowText" lastClr="000000"/>
                </a:solidFill>
                <a:effectLst/>
                <a:uLnTx/>
                <a:uFillTx/>
                <a:latin typeface="Arial"/>
                <a:cs typeface="Arial"/>
              </a:rPr>
              <a:t>asthma</a:t>
            </a:r>
            <a:r>
              <a:rPr kumimoji="0" sz="1100" b="0" i="0" u="none" strike="noStrike" kern="0" cap="none" spc="-5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with type</a:t>
            </a:r>
            <a:r>
              <a:rPr kumimoji="0" sz="1100" b="0"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2</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inflammation</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3325495" y="1363471"/>
            <a:ext cx="889000" cy="193675"/>
          </a:xfrm>
          <a:prstGeom prst="rect">
            <a:avLst/>
          </a:prstGeom>
        </p:spPr>
        <p:txBody>
          <a:bodyPr vert="horz" wrap="square" lIns="0" tIns="13335" rIns="0" bIns="0" rtlCol="0">
            <a:spAutoFit/>
          </a:bodyPr>
          <a:lstStyle/>
          <a:p>
            <a:pPr marL="182245" marR="0" lvl="0" indent="-169545" defTabSz="914400" eaLnBrk="1" fontAlgn="auto" latinLnBrk="0" hangingPunct="1">
              <a:lnSpc>
                <a:spcPct val="100000"/>
              </a:lnSpc>
              <a:spcBef>
                <a:spcPts val="105"/>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Serum</a:t>
            </a:r>
            <a:r>
              <a:rPr kumimoji="0" sz="1100" b="1" i="0" u="none" strike="noStrike" kern="0" cap="none" spc="-50" normalizeH="0" baseline="0" noProof="0">
                <a:ln>
                  <a:noFill/>
                </a:ln>
                <a:solidFill>
                  <a:srgbClr val="BE7300"/>
                </a:solidFill>
                <a:effectLst/>
                <a:uLnTx/>
                <a:uFillTx/>
                <a:latin typeface="Arial"/>
                <a:cs typeface="Arial"/>
              </a:rPr>
              <a:t> </a:t>
            </a:r>
            <a:r>
              <a:rPr kumimoji="0" sz="1100" b="1" i="0" u="none" strike="noStrike" kern="0" cap="none" spc="-25" normalizeH="0" baseline="0" noProof="0">
                <a:ln>
                  <a:noFill/>
                </a:ln>
                <a:solidFill>
                  <a:srgbClr val="BE7300"/>
                </a:solidFill>
                <a:effectLst/>
                <a:uLnTx/>
                <a:uFillTx/>
                <a:latin typeface="Arial"/>
                <a:cs typeface="Arial"/>
              </a:rPr>
              <a:t>IgE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3514471" y="1531112"/>
            <a:ext cx="2223770" cy="3619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7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Omalizumab:</a:t>
            </a:r>
            <a:r>
              <a:rPr kumimoji="0" sz="1100" b="1" i="0" u="none" strike="noStrike" kern="0" cap="none" spc="-4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≥30</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≥35</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IU/mL,</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288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elevated</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3325495" y="2034286"/>
            <a:ext cx="1525270" cy="193675"/>
          </a:xfrm>
          <a:prstGeom prst="rect">
            <a:avLst/>
          </a:prstGeom>
        </p:spPr>
        <p:txBody>
          <a:bodyPr vert="horz" wrap="square" lIns="0" tIns="12700" rIns="0" bIns="0" rtlCol="0">
            <a:spAutoFit/>
          </a:bodyPr>
          <a:lstStyle/>
          <a:p>
            <a:pPr marL="182245" marR="0" lvl="0" indent="-169545" defTabSz="914400" eaLnBrk="1" fontAlgn="auto" latinLnBrk="0" hangingPunct="1">
              <a:lnSpc>
                <a:spcPct val="100000"/>
              </a:lnSpc>
              <a:spcBef>
                <a:spcPts val="100"/>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Allergic</a:t>
            </a:r>
            <a:r>
              <a:rPr kumimoji="0" sz="1100" b="1" i="0" u="none" strike="noStrike" kern="0" cap="none" spc="-70"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diagnostics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3514471" y="2201926"/>
            <a:ext cx="2219960" cy="361315"/>
          </a:xfrm>
          <a:prstGeom prst="rect">
            <a:avLst/>
          </a:prstGeom>
        </p:spPr>
        <p:txBody>
          <a:bodyPr vert="horz" wrap="square" lIns="0" tIns="12700" rIns="0" bIns="0" rtlCol="0">
            <a:spAutoFit/>
          </a:bodyPr>
          <a:lstStyle/>
          <a:p>
            <a:pPr marL="182880" marR="5080" lvl="0" indent="-170815"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5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Omalizumab:</a:t>
            </a:r>
            <a:r>
              <a:rPr kumimoji="0" sz="1100" b="1" i="0" u="none" strike="noStrike" kern="0" cap="none" spc="-5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Positive skin</a:t>
            </a:r>
            <a:r>
              <a:rPr kumimoji="0" sz="1100" b="0"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prick </a:t>
            </a:r>
            <a:r>
              <a:rPr kumimoji="0" sz="1100" b="0" i="0" u="none" strike="noStrike" kern="0" cap="none" spc="0" normalizeH="0" baseline="0" noProof="0">
                <a:ln>
                  <a:noFill/>
                </a:ln>
                <a:solidFill>
                  <a:sysClr val="windowText" lastClr="000000"/>
                </a:solidFill>
                <a:effectLst/>
                <a:uLnTx/>
                <a:uFillTx/>
                <a:latin typeface="Arial"/>
                <a:cs typeface="Arial"/>
              </a:rPr>
              <a:t>test</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serum-</a:t>
            </a:r>
            <a:r>
              <a:rPr kumimoji="0" sz="1100" b="0" i="0" u="none" strike="noStrike" kern="0" cap="none" spc="-10" normalizeH="0" baseline="0" noProof="0">
                <a:ln>
                  <a:noFill/>
                </a:ln>
                <a:solidFill>
                  <a:sysClr val="windowText" lastClr="000000"/>
                </a:solidFill>
                <a:effectLst/>
                <a:uLnTx/>
                <a:uFillTx/>
                <a:latin typeface="Arial"/>
                <a:cs typeface="Arial"/>
              </a:rPr>
              <a:t>specific</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25" normalizeH="0" baseline="0" noProof="0">
                <a:ln>
                  <a:noFill/>
                </a:ln>
                <a:solidFill>
                  <a:sysClr val="windowText" lastClr="000000"/>
                </a:solidFill>
                <a:effectLst/>
                <a:uLnTx/>
                <a:uFillTx/>
                <a:latin typeface="Arial"/>
                <a:cs typeface="Arial"/>
              </a:rPr>
              <a:t>IgE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3325495" y="2704846"/>
            <a:ext cx="1882775" cy="193675"/>
          </a:xfrm>
          <a:prstGeom prst="rect">
            <a:avLst/>
          </a:prstGeom>
        </p:spPr>
        <p:txBody>
          <a:bodyPr vert="horz" wrap="square" lIns="0" tIns="12700" rIns="0" bIns="0" rtlCol="0">
            <a:spAutoFit/>
          </a:bodyPr>
          <a:lstStyle/>
          <a:p>
            <a:pPr marL="182245" marR="0" lvl="0" indent="-169545" defTabSz="914400" eaLnBrk="1" fontAlgn="auto" latinLnBrk="0" hangingPunct="1">
              <a:lnSpc>
                <a:spcPct val="100000"/>
              </a:lnSpc>
              <a:spcBef>
                <a:spcPts val="100"/>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Blood</a:t>
            </a:r>
            <a:r>
              <a:rPr kumimoji="0" sz="1100" b="1" i="0" u="none" strike="noStrike" kern="0" cap="none" spc="-30"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eosinophil</a:t>
            </a:r>
            <a:r>
              <a:rPr kumimoji="0" sz="1100" b="1" i="0" u="none" strike="noStrike" kern="0" cap="none" spc="-35"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counts*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3514471" y="2872181"/>
            <a:ext cx="2005330" cy="697865"/>
          </a:xfrm>
          <a:prstGeom prst="rect">
            <a:avLst/>
          </a:prstGeom>
        </p:spPr>
        <p:txBody>
          <a:bodyPr vert="horz" wrap="square" lIns="0" tIns="13335" rIns="0" bIns="0" rtlCol="0">
            <a:spAutoFit/>
          </a:bodyPr>
          <a:lstStyle/>
          <a:p>
            <a:pPr marL="180340" marR="0" lvl="0" indent="-167640" defTabSz="914400" eaLnBrk="1" fontAlgn="auto" latinLnBrk="0" hangingPunct="1">
              <a:lnSpc>
                <a:spcPct val="100000"/>
              </a:lnSpc>
              <a:spcBef>
                <a:spcPts val="105"/>
              </a:spcBef>
              <a:spcAft>
                <a:spcPts val="0"/>
              </a:spcAft>
              <a:buClrTx/>
              <a:buSzTx/>
              <a:buFont typeface="Arial"/>
              <a:buChar char="-"/>
              <a:tabLst>
                <a:tab pos="180340" algn="l"/>
              </a:tabLst>
              <a:defRPr/>
            </a:pPr>
            <a:r>
              <a:rPr kumimoji="0" sz="1100" b="1" i="0" u="none" strike="noStrike" kern="0" cap="none" spc="0" normalizeH="0" baseline="0" noProof="0">
                <a:ln>
                  <a:noFill/>
                </a:ln>
                <a:solidFill>
                  <a:sysClr val="windowText" lastClr="000000"/>
                </a:solidFill>
                <a:effectLst/>
                <a:uLnTx/>
                <a:uFillTx/>
                <a:latin typeface="Arial"/>
                <a:cs typeface="Arial"/>
              </a:rPr>
              <a:t>Mepolizumab</a:t>
            </a:r>
            <a:r>
              <a:rPr kumimoji="0" sz="1100" b="1" i="0" u="none" strike="noStrike" kern="0" cap="none" spc="-60" normalizeH="0" baseline="0" noProof="0">
                <a:ln>
                  <a:noFill/>
                </a:ln>
                <a:solidFill>
                  <a:sysClr val="windowText" lastClr="000000"/>
                </a:solidFill>
                <a:effectLst/>
                <a:uLnTx/>
                <a:uFillTx/>
                <a:latin typeface="Arial"/>
                <a:cs typeface="Arial"/>
              </a:rPr>
              <a:t> </a:t>
            </a:r>
            <a:r>
              <a:rPr kumimoji="0" sz="1100" b="1" i="0" u="none" strike="noStrike" kern="0" cap="none" spc="-25" normalizeH="0" baseline="0" noProof="0">
                <a:ln>
                  <a:noFill/>
                </a:ln>
                <a:solidFill>
                  <a:sysClr val="windowText" lastClr="000000"/>
                </a:solidFill>
                <a:effectLst/>
                <a:uLnTx/>
                <a:uFillTx/>
                <a:latin typeface="Arial"/>
                <a:cs typeface="Arial"/>
              </a:rPr>
              <a:t>and</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2880" marR="0" lvl="0" indent="0" defTabSz="914400" eaLnBrk="1" fontAlgn="auto" latinLnBrk="0" hangingPunct="1">
              <a:lnSpc>
                <a:spcPct val="100000"/>
              </a:lnSpc>
              <a:spcBef>
                <a:spcPts val="5"/>
              </a:spcBef>
              <a:spcAft>
                <a:spcPts val="0"/>
              </a:spcAft>
              <a:buClrTx/>
              <a:buSzTx/>
              <a:buFontTx/>
              <a:buNone/>
              <a:tabLst/>
              <a:defRPr/>
            </a:pPr>
            <a:r>
              <a:rPr kumimoji="0" sz="1100" b="1" i="0" u="none" strike="noStrike" kern="0" cap="none" spc="0" normalizeH="0" baseline="0" noProof="0">
                <a:ln>
                  <a:noFill/>
                </a:ln>
                <a:solidFill>
                  <a:sysClr val="windowText" lastClr="000000"/>
                </a:solidFill>
                <a:effectLst/>
                <a:uLnTx/>
                <a:uFillTx/>
                <a:latin typeface="Arial"/>
                <a:cs typeface="Arial"/>
              </a:rPr>
              <a:t>benralizumab:</a:t>
            </a:r>
            <a:r>
              <a:rPr kumimoji="0" sz="1100" b="1" i="0" u="none" strike="noStrike" kern="0" cap="none" spc="-5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≥300</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cells/µL</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0340" marR="0" lvl="0" indent="-167640" defTabSz="914400" eaLnBrk="1" fontAlgn="auto" latinLnBrk="0" hangingPunct="1">
              <a:lnSpc>
                <a:spcPct val="100000"/>
              </a:lnSpc>
              <a:spcBef>
                <a:spcPts val="0"/>
              </a:spcBef>
              <a:spcAft>
                <a:spcPts val="0"/>
              </a:spcAft>
              <a:buClrTx/>
              <a:buSzTx/>
              <a:buFont typeface="Arial"/>
              <a:buChar char="-"/>
              <a:tabLst>
                <a:tab pos="180340" algn="l"/>
              </a:tabLst>
              <a:defRPr/>
            </a:pPr>
            <a:r>
              <a:rPr kumimoji="0" sz="1100" b="1" i="0" u="none" strike="noStrike" kern="0" cap="none" spc="0" normalizeH="0" baseline="0" noProof="0">
                <a:ln>
                  <a:noFill/>
                </a:ln>
                <a:solidFill>
                  <a:sysClr val="windowText" lastClr="000000"/>
                </a:solidFill>
                <a:effectLst/>
                <a:uLnTx/>
                <a:uFillTx/>
                <a:latin typeface="Arial"/>
                <a:cs typeface="Arial"/>
              </a:rPr>
              <a:t>Reslizumab</a:t>
            </a: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5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≥400</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cells/µL</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0340" marR="0" lvl="0" indent="-167640" defTabSz="914400" eaLnBrk="1" fontAlgn="auto" latinLnBrk="0" hangingPunct="1">
              <a:lnSpc>
                <a:spcPct val="100000"/>
              </a:lnSpc>
              <a:spcBef>
                <a:spcPts val="0"/>
              </a:spcBef>
              <a:spcAft>
                <a:spcPts val="0"/>
              </a:spcAft>
              <a:buClrTx/>
              <a:buSzTx/>
              <a:buFont typeface="Arial"/>
              <a:buChar char="-"/>
              <a:tabLst>
                <a:tab pos="180340" algn="l"/>
              </a:tabLst>
              <a:defRPr/>
            </a:pPr>
            <a:r>
              <a:rPr kumimoji="0" sz="1100" b="1" i="0" u="none" strike="noStrike" kern="0" cap="none" spc="0" normalizeH="0" baseline="0" noProof="0">
                <a:ln>
                  <a:noFill/>
                </a:ln>
                <a:solidFill>
                  <a:sysClr val="windowText" lastClr="000000"/>
                </a:solidFill>
                <a:effectLst/>
                <a:uLnTx/>
                <a:uFillTx/>
                <a:latin typeface="Arial"/>
                <a:cs typeface="Arial"/>
              </a:rPr>
              <a:t>Dupilumab</a:t>
            </a: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4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≥150</a:t>
            </a:r>
            <a:r>
              <a:rPr kumimoji="0" sz="1100" b="0" i="0" u="none" strike="noStrike" kern="0" cap="none" spc="-4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cells/µL</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3325495" y="3711066"/>
            <a:ext cx="2327910" cy="529590"/>
          </a:xfrm>
          <a:prstGeom prst="rect">
            <a:avLst/>
          </a:prstGeom>
        </p:spPr>
        <p:txBody>
          <a:bodyPr vert="horz" wrap="square" lIns="0" tIns="12700" rIns="0" bIns="0" rtlCol="0">
            <a:spAutoFit/>
          </a:bodyPr>
          <a:lstStyle/>
          <a:p>
            <a:pPr marL="182245" marR="0" lvl="0" indent="-169545" defTabSz="914400" eaLnBrk="1" fontAlgn="auto" latinLnBrk="0" hangingPunct="1">
              <a:lnSpc>
                <a:spcPct val="100000"/>
              </a:lnSpc>
              <a:spcBef>
                <a:spcPts val="100"/>
              </a:spcBef>
              <a:spcAft>
                <a:spcPts val="0"/>
              </a:spcAft>
              <a:buClrTx/>
              <a:buSzTx/>
              <a:buFont typeface="Arial"/>
              <a:buChar char="•"/>
              <a:tabLst>
                <a:tab pos="182245" algn="l"/>
              </a:tabLst>
              <a:defRPr/>
            </a:pPr>
            <a:r>
              <a:rPr kumimoji="0" sz="1100" b="1" i="0" u="none" strike="noStrike" kern="0" cap="none" spc="-20" normalizeH="0" baseline="0" noProof="0">
                <a:ln>
                  <a:noFill/>
                </a:ln>
                <a:solidFill>
                  <a:srgbClr val="BE7300"/>
                </a:solidFill>
                <a:effectLst/>
                <a:uLnTx/>
                <a:uFillTx/>
                <a:latin typeface="Arial"/>
                <a:cs typeface="Arial"/>
              </a:rPr>
              <a:t>FeNO</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0129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6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Dupilumab:</a:t>
            </a:r>
            <a:r>
              <a:rPr kumimoji="0" sz="1100" b="1"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≥20</a:t>
            </a:r>
            <a:r>
              <a:rPr kumimoji="0" sz="1100" b="0"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≥25</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ppb,</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25" normalizeH="0" baseline="0" noProof="0">
                <a:ln>
                  <a:noFill/>
                </a:ln>
                <a:solidFill>
                  <a:sysClr val="windowText" lastClr="000000"/>
                </a:solidFill>
                <a:effectLst/>
                <a:uLnTx/>
                <a:uFillTx/>
                <a:latin typeface="Arial"/>
                <a:cs typeface="Arial"/>
              </a:rPr>
              <a:t>or</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72110"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raised</a:t>
            </a:r>
            <a:r>
              <a:rPr kumimoji="0" sz="1100" b="0" i="0" u="none" strike="noStrike" kern="0" cap="none" spc="-2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(50%</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of</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countries)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6156452" y="1363471"/>
            <a:ext cx="2371725" cy="361315"/>
          </a:xfrm>
          <a:prstGeom prst="rect">
            <a:avLst/>
          </a:prstGeom>
        </p:spPr>
        <p:txBody>
          <a:bodyPr vert="horz" wrap="square" lIns="0" tIns="13335" rIns="0" bIns="0" rtlCol="0">
            <a:spAutoFit/>
          </a:bodyPr>
          <a:lstStyle/>
          <a:p>
            <a:pPr marL="182245" marR="0" lvl="0" indent="-169545" defTabSz="914400" eaLnBrk="1" fontAlgn="auto" latinLnBrk="0" hangingPunct="1">
              <a:lnSpc>
                <a:spcPct val="100000"/>
              </a:lnSpc>
              <a:spcBef>
                <a:spcPts val="105"/>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Evidence</a:t>
            </a:r>
            <a:r>
              <a:rPr kumimoji="0" sz="1100" b="1" i="0" u="none" strike="noStrike" kern="0" cap="none" spc="-25"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of</a:t>
            </a:r>
            <a:r>
              <a:rPr kumimoji="0" sz="1100" b="1" i="0" u="none" strike="noStrike" kern="0" cap="none" spc="-25"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poor</a:t>
            </a:r>
            <a:r>
              <a:rPr kumimoji="0" sz="1100" b="1" i="0" u="none" strike="noStrike" kern="0" cap="none" spc="-35"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asthma</a:t>
            </a:r>
            <a:r>
              <a:rPr kumimoji="0" sz="1100" b="1" i="0" u="none" strike="noStrike" kern="0" cap="none" spc="-40"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control</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0129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6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All</a:t>
            </a:r>
            <a:r>
              <a:rPr kumimoji="0" sz="1100" b="1" i="0" u="none" strike="noStrike" kern="0" cap="none" spc="10" normalizeH="0" baseline="0" noProof="0">
                <a:ln>
                  <a:noFill/>
                </a:ln>
                <a:solidFill>
                  <a:sysClr val="windowText" lastClr="000000"/>
                </a:solidFill>
                <a:effectLst/>
                <a:uLnTx/>
                <a:uFillTx/>
                <a:latin typeface="Arial"/>
                <a:cs typeface="Arial"/>
              </a:rPr>
              <a:t> </a:t>
            </a:r>
            <a:r>
              <a:rPr kumimoji="0" sz="1100" b="1" i="0" u="none" strike="noStrike" kern="0" cap="none" spc="-10" normalizeH="0" baseline="0" noProof="0">
                <a:ln>
                  <a:noFill/>
                </a:ln>
                <a:solidFill>
                  <a:sysClr val="windowText" lastClr="000000"/>
                </a:solidFill>
                <a:effectLst/>
                <a:uLnTx/>
                <a:uFillTx/>
                <a:latin typeface="Arial"/>
                <a:cs typeface="Arial"/>
              </a:rPr>
              <a:t>biologics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6156452" y="1866646"/>
            <a:ext cx="2543810" cy="361315"/>
          </a:xfrm>
          <a:prstGeom prst="rect">
            <a:avLst/>
          </a:prstGeom>
        </p:spPr>
        <p:txBody>
          <a:bodyPr vert="horz" wrap="square" lIns="0" tIns="13335" rIns="0" bIns="0" rtlCol="0">
            <a:spAutoFit/>
          </a:bodyPr>
          <a:lstStyle/>
          <a:p>
            <a:pPr marL="182245" marR="0" lvl="0" indent="-169545" defTabSz="914400" eaLnBrk="1" fontAlgn="auto" latinLnBrk="0" hangingPunct="1">
              <a:lnSpc>
                <a:spcPct val="100000"/>
              </a:lnSpc>
              <a:spcBef>
                <a:spcPts val="105"/>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Adherence</a:t>
            </a:r>
            <a:r>
              <a:rPr kumimoji="0" sz="1100" b="1" i="0" u="none" strike="noStrike" kern="0" cap="none" spc="-15"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to</a:t>
            </a:r>
            <a:r>
              <a:rPr kumimoji="0" sz="1100" b="1" i="0" u="none" strike="noStrike" kern="0" cap="none" spc="-60" normalizeH="0" baseline="0" noProof="0">
                <a:ln>
                  <a:noFill/>
                </a:ln>
                <a:solidFill>
                  <a:srgbClr val="BE7300"/>
                </a:solidFill>
                <a:effectLst/>
                <a:uLnTx/>
                <a:uFillTx/>
                <a:latin typeface="Arial"/>
                <a:cs typeface="Arial"/>
              </a:rPr>
              <a:t> </a:t>
            </a:r>
            <a:r>
              <a:rPr kumimoji="0" sz="1100" b="1" i="0" u="none" strike="noStrike" kern="0" cap="none" spc="0" normalizeH="0" baseline="0" noProof="0">
                <a:ln>
                  <a:noFill/>
                </a:ln>
                <a:solidFill>
                  <a:srgbClr val="BE7300"/>
                </a:solidFill>
                <a:effectLst/>
                <a:uLnTx/>
                <a:uFillTx/>
                <a:latin typeface="Arial"/>
                <a:cs typeface="Arial"/>
              </a:rPr>
              <a:t>background</a:t>
            </a:r>
            <a:r>
              <a:rPr kumimoji="0" sz="1100" b="1" i="0" u="none" strike="noStrike" kern="0" cap="none" spc="-35"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therapy</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0129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5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All</a:t>
            </a:r>
            <a:r>
              <a:rPr kumimoji="0" sz="1100" b="1" i="0" u="none" strike="noStrike" kern="0" cap="none" spc="1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biologics</a:t>
            </a:r>
            <a:r>
              <a:rPr kumimoji="0" sz="1100" b="1" i="0" u="none" strike="noStrike" kern="0" cap="none" spc="-4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except</a:t>
            </a:r>
            <a:r>
              <a:rPr kumimoji="0" sz="1100" b="1" i="0" u="none" strike="noStrike" kern="0" cap="none" spc="-30" normalizeH="0" baseline="0" noProof="0">
                <a:ln>
                  <a:noFill/>
                </a:ln>
                <a:solidFill>
                  <a:sysClr val="windowText" lastClr="000000"/>
                </a:solidFill>
                <a:effectLst/>
                <a:uLnTx/>
                <a:uFillTx/>
                <a:latin typeface="Arial"/>
                <a:cs typeface="Arial"/>
              </a:rPr>
              <a:t> </a:t>
            </a:r>
            <a:r>
              <a:rPr kumimoji="0" sz="1100" b="1" i="0" u="none" strike="noStrike" kern="0" cap="none" spc="-10" normalizeH="0" baseline="0" noProof="0">
                <a:ln>
                  <a:noFill/>
                </a:ln>
                <a:solidFill>
                  <a:sysClr val="windowText" lastClr="000000"/>
                </a:solidFill>
                <a:effectLst/>
                <a:uLnTx/>
                <a:uFillTx/>
                <a:latin typeface="Arial"/>
                <a:cs typeface="Arial"/>
              </a:rPr>
              <a:t>omalizumab</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6156452" y="2369566"/>
            <a:ext cx="2740025" cy="528955"/>
          </a:xfrm>
          <a:prstGeom prst="rect">
            <a:avLst/>
          </a:prstGeom>
        </p:spPr>
        <p:txBody>
          <a:bodyPr vert="horz" wrap="square" lIns="0" tIns="12700" rIns="0" bIns="0" rtlCol="0">
            <a:spAutoFit/>
          </a:bodyPr>
          <a:lstStyle/>
          <a:p>
            <a:pPr marL="182245" marR="0" lvl="0" indent="-169545" defTabSz="914400" eaLnBrk="1" fontAlgn="auto" latinLnBrk="0" hangingPunct="1">
              <a:lnSpc>
                <a:spcPct val="100000"/>
              </a:lnSpc>
              <a:spcBef>
                <a:spcPts val="100"/>
              </a:spcBef>
              <a:spcAft>
                <a:spcPts val="0"/>
              </a:spcAft>
              <a:buClrTx/>
              <a:buSzTx/>
              <a:buFont typeface="Arial"/>
              <a:buChar char="•"/>
              <a:tabLst>
                <a:tab pos="182245" algn="l"/>
              </a:tabLst>
              <a:defRPr/>
            </a:pPr>
            <a:r>
              <a:rPr kumimoji="0" sz="1100" b="1" i="0" u="none" strike="noStrike" kern="0" cap="none" spc="0" normalizeH="0" baseline="0" noProof="0">
                <a:ln>
                  <a:noFill/>
                </a:ln>
                <a:solidFill>
                  <a:srgbClr val="BE7300"/>
                </a:solidFill>
                <a:effectLst/>
                <a:uLnTx/>
                <a:uFillTx/>
                <a:latin typeface="Arial"/>
                <a:cs typeface="Arial"/>
              </a:rPr>
              <a:t>Background</a:t>
            </a:r>
            <a:r>
              <a:rPr kumimoji="0" sz="1100" b="1" i="0" u="none" strike="noStrike" kern="0" cap="none" spc="-50"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therapy</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72110" marR="5080" lvl="0" indent="-171450" defTabSz="914400" eaLnBrk="1" fontAlgn="auto" latinLnBrk="0" hangingPunct="1">
              <a:lnSpc>
                <a:spcPct val="100000"/>
              </a:lnSpc>
              <a:spcBef>
                <a:spcPts val="5"/>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5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All</a:t>
            </a:r>
            <a:r>
              <a:rPr kumimoji="0" sz="1100" b="1" i="0" u="none" strike="noStrike" kern="0" cap="none" spc="1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biologics:</a:t>
            </a:r>
            <a:r>
              <a:rPr kumimoji="0" sz="1100" b="1" i="0" u="none" strike="noStrike" kern="0" cap="none" spc="-4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high-</a:t>
            </a:r>
            <a:r>
              <a:rPr kumimoji="0" sz="1100" b="0" i="0" u="none" strike="noStrike" kern="0" cap="none" spc="0" normalizeH="0" baseline="0" noProof="0">
                <a:ln>
                  <a:noFill/>
                </a:ln>
                <a:solidFill>
                  <a:sysClr val="windowText" lastClr="000000"/>
                </a:solidFill>
                <a:effectLst/>
                <a:uLnTx/>
                <a:uFillTx/>
                <a:latin typeface="Arial"/>
                <a:cs typeface="Arial"/>
              </a:rPr>
              <a:t>dose</a:t>
            </a:r>
            <a:r>
              <a:rPr kumimoji="0" sz="1100" b="0"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ICS/LABA,</a:t>
            </a:r>
            <a:r>
              <a:rPr kumimoji="0" sz="1100" b="0" i="0" u="none" strike="noStrike" kern="0" cap="none" spc="-10" normalizeH="0" baseline="0" noProof="0">
                <a:ln>
                  <a:noFill/>
                </a:ln>
                <a:solidFill>
                  <a:sysClr val="windowText" lastClr="000000"/>
                </a:solidFill>
                <a:effectLst/>
                <a:uLnTx/>
                <a:uFillTx/>
                <a:latin typeface="Arial"/>
                <a:cs typeface="Arial"/>
              </a:rPr>
              <a:t> </a:t>
            </a:r>
            <a:r>
              <a:rPr kumimoji="0" sz="1100" b="0" i="0" u="none" strike="noStrike" kern="0" cap="none" spc="-5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LAMA,</a:t>
            </a:r>
            <a:r>
              <a:rPr kumimoji="0" sz="1100" b="0" i="0" u="none" strike="noStrike" kern="0" cap="none" spc="-1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LTRA</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or</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theophylline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txBox="1"/>
          <p:nvPr/>
        </p:nvSpPr>
        <p:spPr>
          <a:xfrm>
            <a:off x="6131052" y="3040507"/>
            <a:ext cx="2695575" cy="361315"/>
          </a:xfrm>
          <a:prstGeom prst="rect">
            <a:avLst/>
          </a:prstGeom>
        </p:spPr>
        <p:txBody>
          <a:bodyPr vert="horz" wrap="square" lIns="0" tIns="12700" rIns="0" bIns="0" rtlCol="0">
            <a:spAutoFit/>
          </a:bodyPr>
          <a:lstStyle/>
          <a:p>
            <a:pPr marL="207645" marR="0" lvl="0" indent="-169545" defTabSz="914400" eaLnBrk="1" fontAlgn="auto" latinLnBrk="0" hangingPunct="1">
              <a:lnSpc>
                <a:spcPct val="100000"/>
              </a:lnSpc>
              <a:spcBef>
                <a:spcPts val="100"/>
              </a:spcBef>
              <a:spcAft>
                <a:spcPts val="0"/>
              </a:spcAft>
              <a:buClrTx/>
              <a:buSzTx/>
              <a:buFont typeface="Arial"/>
              <a:buChar char="•"/>
              <a:tabLst>
                <a:tab pos="207645" algn="l"/>
              </a:tabLst>
              <a:defRPr/>
            </a:pPr>
            <a:r>
              <a:rPr kumimoji="0" sz="1100" b="1" i="0" u="none" strike="noStrike" kern="0" cap="none" spc="0" normalizeH="0" baseline="0" noProof="0">
                <a:ln>
                  <a:noFill/>
                </a:ln>
                <a:solidFill>
                  <a:srgbClr val="BE7300"/>
                </a:solidFill>
                <a:effectLst/>
                <a:uLnTx/>
                <a:uFillTx/>
                <a:latin typeface="Arial"/>
                <a:cs typeface="Arial"/>
              </a:rPr>
              <a:t>Lung</a:t>
            </a:r>
            <a:r>
              <a:rPr kumimoji="0" sz="1100" b="1" i="0" u="none" strike="noStrike" kern="0" cap="none" spc="-40" normalizeH="0" baseline="0" noProof="0">
                <a:ln>
                  <a:noFill/>
                </a:ln>
                <a:solidFill>
                  <a:srgbClr val="BE7300"/>
                </a:solidFill>
                <a:effectLst/>
                <a:uLnTx/>
                <a:uFillTx/>
                <a:latin typeface="Arial"/>
                <a:cs typeface="Arial"/>
              </a:rPr>
              <a:t> </a:t>
            </a:r>
            <a:r>
              <a:rPr kumimoji="0" sz="1100" b="1" i="0" u="none" strike="noStrike" kern="0" cap="none" spc="-10" normalizeH="0" baseline="0" noProof="0">
                <a:ln>
                  <a:noFill/>
                </a:ln>
                <a:solidFill>
                  <a:srgbClr val="BE7300"/>
                </a:solidFill>
                <a:effectLst/>
                <a:uLnTx/>
                <a:uFillTx/>
                <a:latin typeface="Arial"/>
                <a:cs typeface="Arial"/>
              </a:rPr>
              <a:t>function</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2669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65"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Omalizumab:</a:t>
            </a:r>
            <a:r>
              <a:rPr kumimoji="0" sz="1100" b="1" i="0" u="none" strike="noStrike" kern="0" cap="none" spc="-4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FEV</a:t>
            </a:r>
            <a:r>
              <a:rPr kumimoji="0" sz="1050" b="0" i="0" u="none" strike="noStrike" kern="0" cap="none" spc="0" normalizeH="0" baseline="-19841" noProof="0">
                <a:ln>
                  <a:noFill/>
                </a:ln>
                <a:solidFill>
                  <a:sysClr val="windowText" lastClr="000000"/>
                </a:solidFill>
                <a:effectLst/>
                <a:uLnTx/>
                <a:uFillTx/>
                <a:latin typeface="Arial"/>
                <a:cs typeface="Arial"/>
              </a:rPr>
              <a:t>1</a:t>
            </a:r>
            <a:r>
              <a:rPr kumimoji="0" sz="1050" b="0" i="0" u="none" strike="noStrike" kern="0" cap="none" spc="172" normalizeH="0" baseline="-19841"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≤80%</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predicted</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6156452" y="3543427"/>
            <a:ext cx="2380615" cy="361315"/>
          </a:xfrm>
          <a:prstGeom prst="rect">
            <a:avLst/>
          </a:prstGeom>
        </p:spPr>
        <p:txBody>
          <a:bodyPr vert="horz" wrap="square" lIns="0" tIns="12700" rIns="0" bIns="0" rtlCol="0">
            <a:spAutoFit/>
          </a:bodyPr>
          <a:lstStyle/>
          <a:p>
            <a:pPr marL="182245" marR="0" lvl="0" indent="-169545" defTabSz="914400" eaLnBrk="1" fontAlgn="auto" latinLnBrk="0" hangingPunct="1">
              <a:lnSpc>
                <a:spcPct val="100000"/>
              </a:lnSpc>
              <a:spcBef>
                <a:spcPts val="100"/>
              </a:spcBef>
              <a:spcAft>
                <a:spcPts val="0"/>
              </a:spcAft>
              <a:buClrTx/>
              <a:buSzTx/>
              <a:buFont typeface="Arial"/>
              <a:buChar char="•"/>
              <a:tabLst>
                <a:tab pos="182245" algn="l"/>
              </a:tabLst>
              <a:defRPr/>
            </a:pPr>
            <a:r>
              <a:rPr kumimoji="0" sz="1100" b="1" i="0" u="none" strike="noStrike" kern="0" cap="none" spc="-10" normalizeH="0" baseline="0" noProof="0">
                <a:ln>
                  <a:noFill/>
                </a:ln>
                <a:solidFill>
                  <a:srgbClr val="BE7300"/>
                </a:solidFill>
                <a:effectLst/>
                <a:uLnTx/>
                <a:uFillTx/>
                <a:latin typeface="Arial"/>
                <a:cs typeface="Arial"/>
              </a:rPr>
              <a:t>Exacerbations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01295" marR="0" lvl="0" indent="0" defTabSz="914400" eaLnBrk="1" fontAlgn="auto" latinLnBrk="0" hangingPunct="1">
              <a:lnSpc>
                <a:spcPct val="100000"/>
              </a:lnSpc>
              <a:spcBef>
                <a:spcPts val="0"/>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a:t>
            </a:r>
            <a:r>
              <a:rPr kumimoji="0" sz="1100" b="0" i="0" u="none" strike="noStrike" kern="0" cap="none" spc="17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All</a:t>
            </a:r>
            <a:r>
              <a:rPr kumimoji="0" sz="1100" b="1" i="0" u="none" strike="noStrike" kern="0" cap="none" spc="10" normalizeH="0" baseline="0" noProof="0">
                <a:ln>
                  <a:noFill/>
                </a:ln>
                <a:solidFill>
                  <a:sysClr val="windowText" lastClr="000000"/>
                </a:solidFill>
                <a:effectLst/>
                <a:uLnTx/>
                <a:uFillTx/>
                <a:latin typeface="Arial"/>
                <a:cs typeface="Arial"/>
              </a:rPr>
              <a:t> </a:t>
            </a:r>
            <a:r>
              <a:rPr kumimoji="0" sz="1100" b="1" i="0" u="none" strike="noStrike" kern="0" cap="none" spc="0" normalizeH="0" baseline="0" noProof="0">
                <a:ln>
                  <a:noFill/>
                </a:ln>
                <a:solidFill>
                  <a:sysClr val="windowText" lastClr="000000"/>
                </a:solidFill>
                <a:effectLst/>
                <a:uLnTx/>
                <a:uFillTx/>
                <a:latin typeface="Arial"/>
                <a:cs typeface="Arial"/>
              </a:rPr>
              <a:t>biologics:</a:t>
            </a:r>
            <a:r>
              <a:rPr kumimoji="0" sz="1100" b="1" i="0" u="none" strike="noStrike" kern="0" cap="none" spc="-4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≥2</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(range</a:t>
            </a:r>
            <a:r>
              <a:rPr kumimoji="0" sz="1100" b="0" i="0" u="none" strike="noStrike" kern="0" cap="none" spc="-4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0</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to</a:t>
            </a:r>
            <a:r>
              <a:rPr kumimoji="0" sz="1100" b="0" i="0" u="none" strike="noStrike" kern="0" cap="none" spc="-25" normalizeH="0" baseline="0" noProof="0">
                <a:ln>
                  <a:noFill/>
                </a:ln>
                <a:solidFill>
                  <a:sysClr val="windowText" lastClr="000000"/>
                </a:solidFill>
                <a:effectLst/>
                <a:uLnTx/>
                <a:uFillTx/>
                <a:latin typeface="Arial"/>
                <a:cs typeface="Arial"/>
              </a:rPr>
              <a:t> 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6156452" y="4046016"/>
            <a:ext cx="2769235"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1" u="none" strike="noStrike" kern="0" cap="none" spc="0" normalizeH="0" baseline="0" noProof="0">
                <a:ln>
                  <a:noFill/>
                </a:ln>
                <a:solidFill>
                  <a:sysClr val="windowText" lastClr="000000"/>
                </a:solidFill>
                <a:effectLst/>
                <a:uLnTx/>
                <a:uFillTx/>
                <a:latin typeface="Arial"/>
                <a:cs typeface="Arial"/>
              </a:rPr>
              <a:t>(Up</a:t>
            </a:r>
            <a:r>
              <a:rPr kumimoji="0" sz="1100" b="0" i="1" u="none" strike="noStrike" kern="0" cap="none" spc="-25"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to</a:t>
            </a:r>
            <a:r>
              <a:rPr kumimoji="0" sz="1100" b="0" i="1" u="none" strike="noStrike" kern="0" cap="none" spc="-35"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21%</a:t>
            </a:r>
            <a:r>
              <a:rPr kumimoji="0" sz="1100" b="0" i="1" u="none" strike="noStrike" kern="0" cap="none" spc="-35"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of</a:t>
            </a:r>
            <a:r>
              <a:rPr kumimoji="0" sz="1100" b="0" i="1" u="none" strike="noStrike" kern="0" cap="none" spc="-30"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countries</a:t>
            </a:r>
            <a:r>
              <a:rPr kumimoji="0" sz="1100" b="0" i="1" u="none" strike="noStrike" kern="0" cap="none" spc="-40"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require</a:t>
            </a:r>
            <a:r>
              <a:rPr kumimoji="0" sz="1100" b="0" i="1" u="none" strike="noStrike" kern="0" cap="none" spc="-20" normalizeH="0" baseline="0" noProof="0">
                <a:ln>
                  <a:noFill/>
                </a:ln>
                <a:solidFill>
                  <a:sysClr val="windowText" lastClr="000000"/>
                </a:solidFill>
                <a:effectLst/>
                <a:uLnTx/>
                <a:uFillTx/>
                <a:latin typeface="Arial"/>
                <a:cs typeface="Arial"/>
              </a:rPr>
              <a:t> </a:t>
            </a:r>
            <a:r>
              <a:rPr kumimoji="0" sz="1100" b="0" i="1" u="none" strike="noStrike" kern="0" cap="none" spc="0" normalizeH="0" baseline="0" noProof="0">
                <a:ln>
                  <a:noFill/>
                </a:ln>
                <a:solidFill>
                  <a:sysClr val="windowText" lastClr="000000"/>
                </a:solidFill>
                <a:effectLst/>
                <a:uLnTx/>
                <a:uFillTx/>
                <a:latin typeface="Arial"/>
                <a:cs typeface="Arial"/>
              </a:rPr>
              <a:t>LTOCS</a:t>
            </a:r>
            <a:r>
              <a:rPr kumimoji="0" sz="1100" b="0" i="1" u="none" strike="noStrike" kern="0" cap="none" spc="-30" normalizeH="0" baseline="0" noProof="0">
                <a:ln>
                  <a:noFill/>
                </a:ln>
                <a:solidFill>
                  <a:sysClr val="windowText" lastClr="000000"/>
                </a:solidFill>
                <a:effectLst/>
                <a:uLnTx/>
                <a:uFillTx/>
                <a:latin typeface="Arial"/>
                <a:cs typeface="Arial"/>
              </a:rPr>
              <a:t> </a:t>
            </a:r>
            <a:r>
              <a:rPr kumimoji="0" sz="1100" b="0" i="1" u="none" strike="noStrike" kern="0" cap="none" spc="-20" normalizeH="0" baseline="0" noProof="0">
                <a:ln>
                  <a:noFill/>
                </a:ln>
                <a:solidFill>
                  <a:sysClr val="windowText" lastClr="000000"/>
                </a:solidFill>
                <a:effectLst/>
                <a:uLnTx/>
                <a:uFillTx/>
                <a:latin typeface="Arial"/>
                <a:cs typeface="Arial"/>
              </a:rPr>
              <a:t>use)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42" name="Graphic 41" descr="Beginning with solid fill">
            <a:hlinkClick r:id="rId6" action="ppaction://hlinksldjump"/>
            <a:extLst>
              <a:ext uri="{FF2B5EF4-FFF2-40B4-BE49-F238E27FC236}">
                <a16:creationId xmlns:a16="http://schemas.microsoft.com/office/drawing/2014/main" id="{5207C038-6D95-77F8-274A-C5D69C87CC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2711" y="124395"/>
            <a:ext cx="6979920" cy="380492"/>
          </a:xfrm>
          <a:prstGeom prst="rect">
            <a:avLst/>
          </a:prstGeom>
        </p:spPr>
        <p:txBody>
          <a:bodyPr vert="horz" wrap="square" lIns="0" tIns="12065" rIns="0" bIns="0" rtlCol="0">
            <a:spAutoFit/>
          </a:bodyPr>
          <a:lstStyle/>
          <a:p>
            <a:pPr marL="12700">
              <a:lnSpc>
                <a:spcPct val="100000"/>
              </a:lnSpc>
              <a:spcBef>
                <a:spcPts val="95"/>
              </a:spcBef>
            </a:pPr>
            <a:r>
              <a:t>Results</a:t>
            </a:r>
            <a:r>
              <a:rPr spc="-30"/>
              <a:t> </a:t>
            </a:r>
            <a:r>
              <a:t>–</a:t>
            </a:r>
            <a:r>
              <a:rPr spc="-55"/>
              <a:t> </a:t>
            </a:r>
            <a:r>
              <a:t>Licensing</a:t>
            </a:r>
            <a:r>
              <a:rPr spc="-25"/>
              <a:t> </a:t>
            </a:r>
            <a:r>
              <a:t>and</a:t>
            </a:r>
            <a:r>
              <a:rPr spc="-50"/>
              <a:t> </a:t>
            </a:r>
            <a:r>
              <a:t>reimbursement</a:t>
            </a:r>
            <a:r>
              <a:rPr spc="-15"/>
              <a:t> </a:t>
            </a:r>
            <a:r>
              <a:t>status</a:t>
            </a:r>
            <a:r>
              <a:rPr spc="-35"/>
              <a:t> </a:t>
            </a:r>
            <a:r>
              <a:t>of</a:t>
            </a:r>
            <a:r>
              <a:rPr spc="-50"/>
              <a:t> </a:t>
            </a:r>
            <a:r>
              <a:t>biologics</a:t>
            </a:r>
            <a:r>
              <a:rPr spc="-20"/>
              <a:t> </a:t>
            </a:r>
            <a:r>
              <a:rPr spc="-10"/>
              <a:t>globally</a:t>
            </a:r>
          </a:p>
        </p:txBody>
      </p:sp>
      <p:sp>
        <p:nvSpPr>
          <p:cNvPr id="3" name="object 3"/>
          <p:cNvSpPr txBox="1"/>
          <p:nvPr/>
        </p:nvSpPr>
        <p:spPr>
          <a:xfrm>
            <a:off x="42468" y="4807102"/>
            <a:ext cx="237045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Licensing</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 </a:t>
            </a:r>
            <a:r>
              <a:rPr kumimoji="0" sz="600" b="0" i="0" u="none" strike="noStrike" kern="0" cap="none" spc="-10" normalizeH="0" baseline="0" noProof="0">
                <a:ln>
                  <a:noFill/>
                </a:ln>
                <a:solidFill>
                  <a:sysClr val="windowText" lastClr="000000"/>
                </a:solidFill>
                <a:effectLst/>
                <a:uLnTx/>
                <a:uFillTx/>
                <a:latin typeface="Arial"/>
                <a:cs typeface="Arial"/>
              </a:rPr>
              <a:t>reimbursement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status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p:nvPr/>
        </p:nvSpPr>
        <p:spPr>
          <a:xfrm>
            <a:off x="7592568" y="3412235"/>
            <a:ext cx="530860" cy="0"/>
          </a:xfrm>
          <a:custGeom>
            <a:avLst/>
            <a:gdLst/>
            <a:ahLst/>
            <a:cxnLst/>
            <a:rect l="l" t="t" r="r" b="b"/>
            <a:pathLst>
              <a:path w="530859">
                <a:moveTo>
                  <a:pt x="0" y="0"/>
                </a:moveTo>
                <a:lnTo>
                  <a:pt x="530351"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8474964" y="3412235"/>
            <a:ext cx="265430" cy="0"/>
          </a:xfrm>
          <a:custGeom>
            <a:avLst/>
            <a:gdLst/>
            <a:ahLst/>
            <a:cxnLst/>
            <a:rect l="l" t="t" r="r" b="b"/>
            <a:pathLst>
              <a:path w="265429">
                <a:moveTo>
                  <a:pt x="0" y="0"/>
                </a:moveTo>
                <a:lnTo>
                  <a:pt x="265175"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object 6"/>
          <p:cNvGrpSpPr/>
          <p:nvPr/>
        </p:nvGrpSpPr>
        <p:grpSpPr>
          <a:xfrm>
            <a:off x="4328159" y="1247965"/>
            <a:ext cx="4411980" cy="2708910"/>
            <a:chOff x="4328159" y="1247965"/>
            <a:chExt cx="4411980" cy="2708910"/>
          </a:xfrm>
        </p:grpSpPr>
        <p:sp>
          <p:nvSpPr>
            <p:cNvPr id="7" name="object 7"/>
            <p:cNvSpPr/>
            <p:nvPr/>
          </p:nvSpPr>
          <p:spPr>
            <a:xfrm>
              <a:off x="4328159" y="1252727"/>
              <a:ext cx="4411980" cy="2159635"/>
            </a:xfrm>
            <a:custGeom>
              <a:avLst/>
              <a:gdLst/>
              <a:ahLst/>
              <a:cxnLst/>
              <a:rect l="l" t="t" r="r" b="b"/>
              <a:pathLst>
                <a:path w="4411980" h="2159635">
                  <a:moveTo>
                    <a:pt x="0" y="2159508"/>
                  </a:moveTo>
                  <a:lnTo>
                    <a:pt x="263651" y="2159508"/>
                  </a:lnTo>
                </a:path>
                <a:path w="4411980" h="2159635">
                  <a:moveTo>
                    <a:pt x="617219" y="2159508"/>
                  </a:moveTo>
                  <a:lnTo>
                    <a:pt x="1146048" y="2159508"/>
                  </a:lnTo>
                </a:path>
                <a:path w="4411980" h="2159635">
                  <a:moveTo>
                    <a:pt x="1499615" y="2159508"/>
                  </a:moveTo>
                  <a:lnTo>
                    <a:pt x="2028443" y="2159508"/>
                  </a:lnTo>
                </a:path>
                <a:path w="4411980" h="2159635">
                  <a:moveTo>
                    <a:pt x="2382012" y="2159508"/>
                  </a:moveTo>
                  <a:lnTo>
                    <a:pt x="2910840" y="2159508"/>
                  </a:lnTo>
                </a:path>
                <a:path w="4411980" h="2159635">
                  <a:moveTo>
                    <a:pt x="0" y="1620012"/>
                  </a:moveTo>
                  <a:lnTo>
                    <a:pt x="263651" y="1620012"/>
                  </a:lnTo>
                </a:path>
                <a:path w="4411980" h="2159635">
                  <a:moveTo>
                    <a:pt x="617219" y="1620012"/>
                  </a:moveTo>
                  <a:lnTo>
                    <a:pt x="1146048" y="1620012"/>
                  </a:lnTo>
                </a:path>
                <a:path w="4411980" h="2159635">
                  <a:moveTo>
                    <a:pt x="1499615" y="1620012"/>
                  </a:moveTo>
                  <a:lnTo>
                    <a:pt x="2910840" y="1620012"/>
                  </a:lnTo>
                </a:path>
                <a:path w="4411980" h="2159635">
                  <a:moveTo>
                    <a:pt x="3264408" y="1620012"/>
                  </a:moveTo>
                  <a:lnTo>
                    <a:pt x="3794760" y="1620012"/>
                  </a:lnTo>
                </a:path>
                <a:path w="4411980" h="2159635">
                  <a:moveTo>
                    <a:pt x="0" y="1080516"/>
                  </a:moveTo>
                  <a:lnTo>
                    <a:pt x="263651" y="1080516"/>
                  </a:lnTo>
                </a:path>
                <a:path w="4411980" h="2159635">
                  <a:moveTo>
                    <a:pt x="617219" y="1080516"/>
                  </a:moveTo>
                  <a:lnTo>
                    <a:pt x="1146048" y="1080516"/>
                  </a:lnTo>
                </a:path>
                <a:path w="4411980" h="2159635">
                  <a:moveTo>
                    <a:pt x="1499615" y="1080516"/>
                  </a:moveTo>
                  <a:lnTo>
                    <a:pt x="2028443" y="1080516"/>
                  </a:lnTo>
                </a:path>
                <a:path w="4411980" h="2159635">
                  <a:moveTo>
                    <a:pt x="2382012" y="1080516"/>
                  </a:moveTo>
                  <a:lnTo>
                    <a:pt x="2910840" y="1080516"/>
                  </a:lnTo>
                </a:path>
                <a:path w="4411980" h="2159635">
                  <a:moveTo>
                    <a:pt x="3264408" y="1080516"/>
                  </a:moveTo>
                  <a:lnTo>
                    <a:pt x="3794760" y="1080516"/>
                  </a:lnTo>
                </a:path>
                <a:path w="4411980" h="2159635">
                  <a:moveTo>
                    <a:pt x="0" y="539496"/>
                  </a:moveTo>
                  <a:lnTo>
                    <a:pt x="263651" y="539496"/>
                  </a:lnTo>
                </a:path>
                <a:path w="4411980" h="2159635">
                  <a:moveTo>
                    <a:pt x="617219" y="539496"/>
                  </a:moveTo>
                  <a:lnTo>
                    <a:pt x="1146048" y="539496"/>
                  </a:lnTo>
                </a:path>
                <a:path w="4411980" h="2159635">
                  <a:moveTo>
                    <a:pt x="1499615" y="539496"/>
                  </a:moveTo>
                  <a:lnTo>
                    <a:pt x="2028443" y="539496"/>
                  </a:lnTo>
                </a:path>
                <a:path w="4411980" h="2159635">
                  <a:moveTo>
                    <a:pt x="2382012" y="539496"/>
                  </a:moveTo>
                  <a:lnTo>
                    <a:pt x="2910840" y="539496"/>
                  </a:lnTo>
                </a:path>
                <a:path w="4411980" h="2159635">
                  <a:moveTo>
                    <a:pt x="3264408" y="539496"/>
                  </a:moveTo>
                  <a:lnTo>
                    <a:pt x="3794760" y="539496"/>
                  </a:lnTo>
                </a:path>
                <a:path w="4411980" h="2159635">
                  <a:moveTo>
                    <a:pt x="0" y="0"/>
                  </a:moveTo>
                  <a:lnTo>
                    <a:pt x="4411980"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5474208" y="3230879"/>
              <a:ext cx="2118360" cy="721360"/>
            </a:xfrm>
            <a:custGeom>
              <a:avLst/>
              <a:gdLst/>
              <a:ahLst/>
              <a:cxnLst/>
              <a:rect l="l" t="t" r="r" b="b"/>
              <a:pathLst>
                <a:path w="2118359" h="721360">
                  <a:moveTo>
                    <a:pt x="353568" y="528828"/>
                  </a:moveTo>
                  <a:lnTo>
                    <a:pt x="0" y="528828"/>
                  </a:lnTo>
                  <a:lnTo>
                    <a:pt x="0" y="720852"/>
                  </a:lnTo>
                  <a:lnTo>
                    <a:pt x="353568" y="720852"/>
                  </a:lnTo>
                  <a:lnTo>
                    <a:pt x="353568" y="528828"/>
                  </a:lnTo>
                  <a:close/>
                </a:path>
                <a:path w="2118359" h="721360">
                  <a:moveTo>
                    <a:pt x="1235964" y="0"/>
                  </a:moveTo>
                  <a:lnTo>
                    <a:pt x="882396" y="0"/>
                  </a:lnTo>
                  <a:lnTo>
                    <a:pt x="882396" y="720852"/>
                  </a:lnTo>
                  <a:lnTo>
                    <a:pt x="1235964" y="720852"/>
                  </a:lnTo>
                  <a:lnTo>
                    <a:pt x="1235964" y="0"/>
                  </a:lnTo>
                  <a:close/>
                </a:path>
                <a:path w="2118359" h="721360">
                  <a:moveTo>
                    <a:pt x="2118360" y="528828"/>
                  </a:moveTo>
                  <a:lnTo>
                    <a:pt x="1764792" y="528828"/>
                  </a:lnTo>
                  <a:lnTo>
                    <a:pt x="1764792" y="720852"/>
                  </a:lnTo>
                  <a:lnTo>
                    <a:pt x="2118360" y="720852"/>
                  </a:lnTo>
                  <a:lnTo>
                    <a:pt x="2118360" y="528828"/>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4591812" y="1252727"/>
              <a:ext cx="3001010" cy="2216150"/>
            </a:xfrm>
            <a:custGeom>
              <a:avLst/>
              <a:gdLst/>
              <a:ahLst/>
              <a:cxnLst/>
              <a:rect l="l" t="t" r="r" b="b"/>
              <a:pathLst>
                <a:path w="3001009" h="2216150">
                  <a:moveTo>
                    <a:pt x="353568" y="0"/>
                  </a:moveTo>
                  <a:lnTo>
                    <a:pt x="0" y="0"/>
                  </a:lnTo>
                  <a:lnTo>
                    <a:pt x="0" y="2215896"/>
                  </a:lnTo>
                  <a:lnTo>
                    <a:pt x="353568" y="2215896"/>
                  </a:lnTo>
                  <a:lnTo>
                    <a:pt x="353568" y="0"/>
                  </a:lnTo>
                  <a:close/>
                </a:path>
                <a:path w="3001009" h="2216150">
                  <a:moveTo>
                    <a:pt x="1235964" y="3048"/>
                  </a:moveTo>
                  <a:lnTo>
                    <a:pt x="882396" y="3048"/>
                  </a:lnTo>
                  <a:lnTo>
                    <a:pt x="882396" y="1929384"/>
                  </a:lnTo>
                  <a:lnTo>
                    <a:pt x="1235964" y="1929384"/>
                  </a:lnTo>
                  <a:lnTo>
                    <a:pt x="1235964" y="3048"/>
                  </a:lnTo>
                  <a:close/>
                </a:path>
                <a:path w="3001009" h="2216150">
                  <a:moveTo>
                    <a:pt x="2118360" y="0"/>
                  </a:moveTo>
                  <a:lnTo>
                    <a:pt x="1764792" y="0"/>
                  </a:lnTo>
                  <a:lnTo>
                    <a:pt x="1764792" y="1620012"/>
                  </a:lnTo>
                  <a:lnTo>
                    <a:pt x="2118360" y="1620012"/>
                  </a:lnTo>
                  <a:lnTo>
                    <a:pt x="2118360" y="0"/>
                  </a:lnTo>
                  <a:close/>
                </a:path>
                <a:path w="3001009" h="2216150">
                  <a:moveTo>
                    <a:pt x="3000756" y="0"/>
                  </a:moveTo>
                  <a:lnTo>
                    <a:pt x="2647188" y="0"/>
                  </a:lnTo>
                  <a:lnTo>
                    <a:pt x="2647188" y="2023872"/>
                  </a:lnTo>
                  <a:lnTo>
                    <a:pt x="3000756" y="2023872"/>
                  </a:lnTo>
                  <a:lnTo>
                    <a:pt x="300075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4328159" y="3951732"/>
              <a:ext cx="4411980" cy="0"/>
            </a:xfrm>
            <a:custGeom>
              <a:avLst/>
              <a:gdLst/>
              <a:ahLst/>
              <a:cxnLst/>
              <a:rect l="l" t="t" r="r" b="b"/>
              <a:pathLst>
                <a:path w="4411980">
                  <a:moveTo>
                    <a:pt x="0" y="0"/>
                  </a:moveTo>
                  <a:lnTo>
                    <a:pt x="4411980"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p:nvPr/>
        </p:nvSpPr>
        <p:spPr>
          <a:xfrm>
            <a:off x="8474964" y="2872739"/>
            <a:ext cx="265430" cy="0"/>
          </a:xfrm>
          <a:custGeom>
            <a:avLst/>
            <a:gdLst/>
            <a:ahLst/>
            <a:cxnLst/>
            <a:rect l="l" t="t" r="r" b="b"/>
            <a:pathLst>
              <a:path w="265429">
                <a:moveTo>
                  <a:pt x="0" y="0"/>
                </a:moveTo>
                <a:lnTo>
                  <a:pt x="265175"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474964" y="2333244"/>
            <a:ext cx="265430" cy="0"/>
          </a:xfrm>
          <a:custGeom>
            <a:avLst/>
            <a:gdLst/>
            <a:ahLst/>
            <a:cxnLst/>
            <a:rect l="l" t="t" r="r" b="b"/>
            <a:pathLst>
              <a:path w="265429">
                <a:moveTo>
                  <a:pt x="0" y="0"/>
                </a:moveTo>
                <a:lnTo>
                  <a:pt x="265175"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8474964" y="1792223"/>
            <a:ext cx="265430" cy="0"/>
          </a:xfrm>
          <a:custGeom>
            <a:avLst/>
            <a:gdLst/>
            <a:ahLst/>
            <a:cxnLst/>
            <a:rect l="l" t="t" r="r" b="b"/>
            <a:pathLst>
              <a:path w="265429">
                <a:moveTo>
                  <a:pt x="0" y="0"/>
                </a:moveTo>
                <a:lnTo>
                  <a:pt x="265175"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4591811" y="3854196"/>
            <a:ext cx="353695" cy="97790"/>
          </a:xfrm>
          <a:prstGeom prst="rect">
            <a:avLst/>
          </a:prstGeom>
          <a:solidFill>
            <a:srgbClr val="FF9900"/>
          </a:solidFill>
        </p:spPr>
        <p:txBody>
          <a:bodyPr vert="horz" wrap="square" lIns="0" tIns="1270" rIns="0" bIns="0" rtlCol="0">
            <a:spAutoFit/>
          </a:bodyPr>
          <a:lstStyle/>
          <a:p>
            <a:pPr marL="635" marR="0" lvl="0" indent="0" algn="ctr" defTabSz="914400" eaLnBrk="1" fontAlgn="auto" latinLnBrk="0" hangingPunct="1">
              <a:lnSpc>
                <a:spcPct val="100000"/>
              </a:lnSpc>
              <a:spcBef>
                <a:spcPts val="10"/>
              </a:spcBef>
              <a:spcAft>
                <a:spcPts val="0"/>
              </a:spcAft>
              <a:buClrTx/>
              <a:buSzTx/>
              <a:buFontTx/>
              <a:buNone/>
              <a:tabLst/>
              <a:defRPr/>
            </a:pPr>
            <a:r>
              <a:rPr kumimoji="0" sz="600" b="1" i="0" u="none" strike="noStrike" kern="0" cap="none" spc="-25" normalizeH="0" baseline="0" noProof="0">
                <a:ln>
                  <a:noFill/>
                </a:ln>
                <a:solidFill>
                  <a:srgbClr val="FFFFFF"/>
                </a:solidFill>
                <a:effectLst/>
                <a:uLnTx/>
                <a:uFillTx/>
                <a:latin typeface="Arial"/>
                <a:cs typeface="Arial"/>
              </a:rPr>
              <a:t>3.6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5598540" y="3795471"/>
            <a:ext cx="119380"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a:ln>
                  <a:noFill/>
                </a:ln>
                <a:solidFill>
                  <a:srgbClr val="FFFFFF"/>
                </a:solidFill>
                <a:effectLst/>
                <a:uLnTx/>
                <a:uFillTx/>
                <a:latin typeface="Arial"/>
                <a:cs typeface="Arial"/>
              </a:rPr>
              <a:t>7.1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6356603" y="3230879"/>
            <a:ext cx="353695" cy="721360"/>
          </a:xfrm>
          <a:prstGeom prst="rect">
            <a:avLst/>
          </a:prstGeom>
          <a:solidFill>
            <a:srgbClr val="FF9900"/>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39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2870"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26.7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363968" y="3795471"/>
            <a:ext cx="119380"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a:ln>
                  <a:noFill/>
                </a:ln>
                <a:solidFill>
                  <a:srgbClr val="FFFFFF"/>
                </a:solidFill>
                <a:effectLst/>
                <a:uLnTx/>
                <a:uFillTx/>
                <a:latin typeface="Arial"/>
                <a:cs typeface="Arial"/>
              </a:rPr>
              <a:t>7.1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8122919" y="3276600"/>
            <a:ext cx="352425" cy="675640"/>
          </a:xfrm>
          <a:prstGeom prst="rect">
            <a:avLst/>
          </a:prstGeom>
          <a:solidFill>
            <a:srgbClr val="FF9900"/>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21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1600"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25.0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4591811" y="3468623"/>
            <a:ext cx="353695" cy="386080"/>
          </a:xfrm>
          <a:prstGeom prst="rect">
            <a:avLst/>
          </a:prstGeom>
          <a:solidFill>
            <a:srgbClr val="0C5EA8"/>
          </a:solidFill>
        </p:spPr>
        <p:txBody>
          <a:bodyPr vert="horz" wrap="square" lIns="0" tIns="57150" rIns="0" bIns="0" rtlCol="0">
            <a:spAutoFit/>
          </a:bodyPr>
          <a:lstStyle/>
          <a:p>
            <a:pPr marL="0" marR="0" lvl="0" indent="0" defTabSz="914400" eaLnBrk="1" fontAlgn="auto" latinLnBrk="0" hangingPunct="1">
              <a:lnSpc>
                <a:spcPct val="100000"/>
              </a:lnSpc>
              <a:spcBef>
                <a:spcPts val="45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2235"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14.3</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5474208" y="3206495"/>
            <a:ext cx="353695" cy="553720"/>
          </a:xfrm>
          <a:prstGeom prst="rect">
            <a:avLst/>
          </a:prstGeom>
          <a:solidFill>
            <a:srgbClr val="0C5EA8"/>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325"/>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2870" marR="0" lvl="0" indent="0" defTabSz="914400" eaLnBrk="1" fontAlgn="auto" latinLnBrk="0" hangingPunct="1">
              <a:lnSpc>
                <a:spcPct val="100000"/>
              </a:lnSpc>
              <a:spcBef>
                <a:spcPts val="5"/>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21.4</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6356603" y="2872739"/>
            <a:ext cx="353695" cy="358140"/>
          </a:xfrm>
          <a:prstGeom prst="rect">
            <a:avLst/>
          </a:prstGeom>
          <a:solidFill>
            <a:srgbClr val="0C5EA8"/>
          </a:solidFill>
        </p:spPr>
        <p:txBody>
          <a:bodyPr vert="horz" wrap="square" lIns="0" tIns="43180" rIns="0" bIns="0" rtlCol="0">
            <a:spAutoFit/>
          </a:bodyPr>
          <a:lstStyle/>
          <a:p>
            <a:pPr marL="0" marR="0" lvl="0" indent="0" defTabSz="914400" eaLnBrk="1" fontAlgn="auto" latinLnBrk="0" hangingPunct="1">
              <a:lnSpc>
                <a:spcPct val="100000"/>
              </a:lnSpc>
              <a:spcBef>
                <a:spcPts val="34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2870"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13.3</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7239000" y="3276600"/>
            <a:ext cx="353695" cy="483234"/>
          </a:xfrm>
          <a:prstGeom prst="rect">
            <a:avLst/>
          </a:prstGeom>
          <a:solidFill>
            <a:srgbClr val="0C5EA8"/>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145"/>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3505" marR="0" lvl="0" indent="0" defTabSz="914400" eaLnBrk="1" fontAlgn="auto" latinLnBrk="0" hangingPunct="1">
              <a:lnSpc>
                <a:spcPct val="100000"/>
              </a:lnSpc>
              <a:spcBef>
                <a:spcPts val="5"/>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17.9</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8122919" y="2737104"/>
            <a:ext cx="352425" cy="539750"/>
          </a:xfrm>
          <a:prstGeom prst="rect">
            <a:avLst/>
          </a:prstGeom>
          <a:solidFill>
            <a:srgbClr val="0C5EA8"/>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37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1600"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20.0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4694554" y="2300477"/>
            <a:ext cx="161925"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82.1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5577204" y="2158745"/>
            <a:ext cx="161925"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71.4</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6459982" y="2002282"/>
            <a:ext cx="161925"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60.0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7342631" y="2204720"/>
            <a:ext cx="161925" cy="11683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75.0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8122919" y="1252727"/>
            <a:ext cx="352425" cy="1484630"/>
          </a:xfrm>
          <a:prstGeom prst="rect">
            <a:avLst/>
          </a:prstGeom>
          <a:solidFill>
            <a:srgbClr val="073762"/>
          </a:solidFill>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defTabSz="914400" eaLnBrk="1" fontAlgn="auto" latinLnBrk="0" hangingPunct="1">
              <a:lnSpc>
                <a:spcPct val="100000"/>
              </a:lnSpc>
              <a:spcBef>
                <a:spcPts val="640"/>
              </a:spcBef>
              <a:spcAft>
                <a:spcPts val="0"/>
              </a:spcAft>
              <a:buClrTx/>
              <a:buSzTx/>
              <a:buFontTx/>
              <a:buNone/>
              <a:tabLst/>
              <a:defRPr/>
            </a:pPr>
            <a:endParaRPr kumimoji="0" sz="600" b="0" i="0" u="none" strike="noStrike" kern="0" cap="none" spc="0" normalizeH="0" baseline="0" noProof="0">
              <a:ln>
                <a:noFill/>
              </a:ln>
              <a:solidFill>
                <a:sysClr val="windowText" lastClr="000000"/>
              </a:solidFill>
              <a:effectLst/>
              <a:uLnTx/>
              <a:uFillTx/>
              <a:latin typeface="Times New Roman"/>
              <a:cs typeface="Times New Roman"/>
            </a:endParaRPr>
          </a:p>
          <a:p>
            <a:pPr marL="101600" marR="0" lvl="0" indent="0" defTabSz="914400" eaLnBrk="1" fontAlgn="auto" latinLnBrk="0" hangingPunct="1">
              <a:lnSpc>
                <a:spcPct val="100000"/>
              </a:lnSpc>
              <a:spcBef>
                <a:spcPts val="0"/>
              </a:spcBef>
              <a:spcAft>
                <a:spcPts val="0"/>
              </a:spcAft>
              <a:buClrTx/>
              <a:buSzTx/>
              <a:buFontTx/>
              <a:buNone/>
              <a:tabLst/>
              <a:defRPr/>
            </a:pPr>
            <a:r>
              <a:rPr kumimoji="0" sz="600" b="1" i="0" u="none" strike="noStrike" kern="0" cap="none" spc="-20" normalizeH="0" baseline="0" noProof="0">
                <a:ln>
                  <a:noFill/>
                </a:ln>
                <a:solidFill>
                  <a:srgbClr val="FFFFFF"/>
                </a:solidFill>
                <a:effectLst/>
                <a:uLnTx/>
                <a:uFillTx/>
                <a:latin typeface="Arial"/>
                <a:cs typeface="Arial"/>
              </a:rPr>
              <a:t>55.0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4153661" y="3861612"/>
            <a:ext cx="895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4089908" y="332206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4089908" y="278231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4089908" y="224256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4089908" y="170307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4026534" y="1163192"/>
            <a:ext cx="215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100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5299709" y="3997858"/>
            <a:ext cx="704215" cy="294005"/>
          </a:xfrm>
          <a:prstGeom prst="rect">
            <a:avLst/>
          </a:prstGeom>
        </p:spPr>
        <p:txBody>
          <a:bodyPr vert="horz" wrap="square" lIns="0" tIns="22225" rIns="0" bIns="0" rtlCol="0">
            <a:spAutoFit/>
          </a:bodyPr>
          <a:lstStyle/>
          <a:p>
            <a:pPr marL="175895" marR="5080" lvl="0" indent="-163830"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Mepolizumab (N=28)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7055357" y="3997858"/>
            <a:ext cx="723900" cy="294005"/>
          </a:xfrm>
          <a:prstGeom prst="rect">
            <a:avLst/>
          </a:prstGeom>
        </p:spPr>
        <p:txBody>
          <a:bodyPr vert="horz" wrap="square" lIns="0" tIns="22225" rIns="0" bIns="0" rtlCol="0">
            <a:spAutoFit/>
          </a:bodyPr>
          <a:lstStyle/>
          <a:p>
            <a:pPr marL="185420" marR="5080" lvl="0" indent="-173355"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Benralizumab (N=28)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3860197" y="2227865"/>
            <a:ext cx="153670" cy="752475"/>
          </a:xfrm>
          <a:prstGeom prst="rect">
            <a:avLst/>
          </a:prstGeom>
        </p:spPr>
        <p:txBody>
          <a:bodyPr vert="vert270" wrap="square" lIns="0" tIns="1905" rIns="0" bIns="0" rtlCol="0">
            <a:spAutoFit/>
          </a:bodyPr>
          <a:lstStyle/>
          <a:p>
            <a:pPr marL="12700" marR="0" lvl="0" indent="0" defTabSz="914400" eaLnBrk="1" fontAlgn="auto" latinLnBrk="0" hangingPunct="1">
              <a:lnSpc>
                <a:spcPct val="100000"/>
              </a:lnSpc>
              <a:spcBef>
                <a:spcPts val="15"/>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of </a:t>
            </a:r>
            <a:r>
              <a:rPr kumimoji="0" sz="900" b="0" i="0" u="none" strike="noStrike" kern="0" cap="none" spc="-10" normalizeH="0" baseline="0" noProof="0">
                <a:ln>
                  <a:noFill/>
                </a:ln>
                <a:solidFill>
                  <a:sysClr val="windowText" lastClr="000000"/>
                </a:solidFill>
                <a:effectLst/>
                <a:uLnTx/>
                <a:uFillTx/>
                <a:latin typeface="Arial"/>
                <a:cs typeface="Arial"/>
              </a:rPr>
              <a:t>countries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p:nvPr/>
        </p:nvSpPr>
        <p:spPr>
          <a:xfrm>
            <a:off x="4853940" y="4524755"/>
            <a:ext cx="52069" cy="52069"/>
          </a:xfrm>
          <a:custGeom>
            <a:avLst/>
            <a:gdLst/>
            <a:ahLst/>
            <a:cxnLst/>
            <a:rect l="l" t="t" r="r" b="b"/>
            <a:pathLst>
              <a:path w="52070" h="52070">
                <a:moveTo>
                  <a:pt x="51815" y="0"/>
                </a:moveTo>
                <a:lnTo>
                  <a:pt x="0" y="0"/>
                </a:lnTo>
                <a:lnTo>
                  <a:pt x="0" y="51816"/>
                </a:lnTo>
                <a:lnTo>
                  <a:pt x="51815" y="51816"/>
                </a:lnTo>
                <a:lnTo>
                  <a:pt x="51815"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txBox="1"/>
          <p:nvPr/>
        </p:nvSpPr>
        <p:spPr>
          <a:xfrm>
            <a:off x="4914391" y="4468774"/>
            <a:ext cx="861694"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ysClr val="windowText" lastClr="000000"/>
                </a:solidFill>
                <a:effectLst/>
                <a:uLnTx/>
                <a:uFillTx/>
                <a:latin typeface="Arial"/>
                <a:cs typeface="Arial"/>
              </a:rPr>
              <a:t>No</a:t>
            </a:r>
            <a:r>
              <a:rPr kumimoji="0" sz="800" b="0" i="0" u="none" strike="noStrike" kern="0" cap="none" spc="-10" normalizeH="0" baseline="0" noProof="0">
                <a:ln>
                  <a:noFill/>
                </a:ln>
                <a:solidFill>
                  <a:sysClr val="windowText" lastClr="000000"/>
                </a:solidFill>
                <a:effectLst/>
                <a:uLnTx/>
                <a:uFillTx/>
                <a:latin typeface="Arial"/>
                <a:cs typeface="Arial"/>
              </a:rPr>
              <a:t> reimbursement</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p:nvPr/>
        </p:nvSpPr>
        <p:spPr>
          <a:xfrm>
            <a:off x="5923788" y="4524755"/>
            <a:ext cx="52069" cy="52069"/>
          </a:xfrm>
          <a:custGeom>
            <a:avLst/>
            <a:gdLst/>
            <a:ahLst/>
            <a:cxnLst/>
            <a:rect l="l" t="t" r="r" b="b"/>
            <a:pathLst>
              <a:path w="52070" h="52070">
                <a:moveTo>
                  <a:pt x="51815" y="0"/>
                </a:moveTo>
                <a:lnTo>
                  <a:pt x="0" y="0"/>
                </a:lnTo>
                <a:lnTo>
                  <a:pt x="0" y="51816"/>
                </a:lnTo>
                <a:lnTo>
                  <a:pt x="51815" y="51816"/>
                </a:lnTo>
                <a:lnTo>
                  <a:pt x="51815"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txBox="1"/>
          <p:nvPr/>
        </p:nvSpPr>
        <p:spPr>
          <a:xfrm>
            <a:off x="5983985" y="4468774"/>
            <a:ext cx="101981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ysClr val="windowText" lastClr="000000"/>
                </a:solidFill>
                <a:effectLst/>
                <a:uLnTx/>
                <a:uFillTx/>
                <a:latin typeface="Arial"/>
                <a:cs typeface="Arial"/>
              </a:rPr>
              <a:t>Partial</a:t>
            </a:r>
            <a:r>
              <a:rPr kumimoji="0" sz="800" b="0" i="0" u="none" strike="noStrike" kern="0" cap="none" spc="-35" normalizeH="0" baseline="0" noProof="0">
                <a:ln>
                  <a:noFill/>
                </a:ln>
                <a:solidFill>
                  <a:sysClr val="windowText" lastClr="000000"/>
                </a:solidFill>
                <a:effectLst/>
                <a:uLnTx/>
                <a:uFillTx/>
                <a:latin typeface="Arial"/>
                <a:cs typeface="Arial"/>
              </a:rPr>
              <a:t> </a:t>
            </a:r>
            <a:r>
              <a:rPr kumimoji="0" sz="800" b="0" i="0" u="none" strike="noStrike" kern="0" cap="none" spc="-10" normalizeH="0" baseline="0" noProof="0">
                <a:ln>
                  <a:noFill/>
                </a:ln>
                <a:solidFill>
                  <a:sysClr val="windowText" lastClr="000000"/>
                </a:solidFill>
                <a:effectLst/>
                <a:uLnTx/>
                <a:uFillTx/>
                <a:latin typeface="Arial"/>
                <a:cs typeface="Arial"/>
              </a:rPr>
              <a:t>reimbursement</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42"/>
          <p:cNvSpPr/>
          <p:nvPr/>
        </p:nvSpPr>
        <p:spPr>
          <a:xfrm>
            <a:off x="7152131" y="4524755"/>
            <a:ext cx="50800" cy="52069"/>
          </a:xfrm>
          <a:custGeom>
            <a:avLst/>
            <a:gdLst/>
            <a:ahLst/>
            <a:cxnLst/>
            <a:rect l="l" t="t" r="r" b="b"/>
            <a:pathLst>
              <a:path w="50800" h="52070">
                <a:moveTo>
                  <a:pt x="50292" y="0"/>
                </a:moveTo>
                <a:lnTo>
                  <a:pt x="0" y="0"/>
                </a:lnTo>
                <a:lnTo>
                  <a:pt x="0" y="51816"/>
                </a:lnTo>
                <a:lnTo>
                  <a:pt x="50292" y="51816"/>
                </a:lnTo>
                <a:lnTo>
                  <a:pt x="5029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txBox="1"/>
          <p:nvPr/>
        </p:nvSpPr>
        <p:spPr>
          <a:xfrm>
            <a:off x="7211948" y="4468774"/>
            <a:ext cx="894715"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ysClr val="windowText" lastClr="000000"/>
                </a:solidFill>
                <a:effectLst/>
                <a:uLnTx/>
                <a:uFillTx/>
                <a:latin typeface="Arial"/>
                <a:cs typeface="Arial"/>
              </a:rPr>
              <a:t>Full</a:t>
            </a:r>
            <a:r>
              <a:rPr kumimoji="0" sz="800" b="0" i="0" u="none" strike="noStrike" kern="0" cap="none" spc="-25" normalizeH="0" baseline="0" noProof="0">
                <a:ln>
                  <a:noFill/>
                </a:ln>
                <a:solidFill>
                  <a:sysClr val="windowText" lastClr="000000"/>
                </a:solidFill>
                <a:effectLst/>
                <a:uLnTx/>
                <a:uFillTx/>
                <a:latin typeface="Arial"/>
                <a:cs typeface="Arial"/>
              </a:rPr>
              <a:t> </a:t>
            </a:r>
            <a:r>
              <a:rPr kumimoji="0" sz="800" b="0" i="0" u="none" strike="noStrike" kern="0" cap="none" spc="-10" normalizeH="0" baseline="0" noProof="0">
                <a:ln>
                  <a:noFill/>
                </a:ln>
                <a:solidFill>
                  <a:sysClr val="windowText" lastClr="000000"/>
                </a:solidFill>
                <a:effectLst/>
                <a:uLnTx/>
                <a:uFillTx/>
                <a:latin typeface="Arial"/>
                <a:cs typeface="Arial"/>
              </a:rPr>
              <a:t>reimbursement</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p:nvPr/>
        </p:nvSpPr>
        <p:spPr>
          <a:xfrm>
            <a:off x="7972043" y="4300728"/>
            <a:ext cx="652780" cy="149860"/>
          </a:xfrm>
          <a:custGeom>
            <a:avLst/>
            <a:gdLst/>
            <a:ahLst/>
            <a:cxnLst/>
            <a:rect l="l" t="t" r="r" b="b"/>
            <a:pathLst>
              <a:path w="652779" h="149860">
                <a:moveTo>
                  <a:pt x="627379" y="0"/>
                </a:moveTo>
                <a:lnTo>
                  <a:pt x="24891" y="0"/>
                </a:lnTo>
                <a:lnTo>
                  <a:pt x="15216" y="1956"/>
                </a:lnTo>
                <a:lnTo>
                  <a:pt x="7302" y="7292"/>
                </a:lnTo>
                <a:lnTo>
                  <a:pt x="1960" y="15205"/>
                </a:lnTo>
                <a:lnTo>
                  <a:pt x="0" y="24892"/>
                </a:lnTo>
                <a:lnTo>
                  <a:pt x="0" y="124460"/>
                </a:lnTo>
                <a:lnTo>
                  <a:pt x="1960" y="134146"/>
                </a:lnTo>
                <a:lnTo>
                  <a:pt x="7302" y="142059"/>
                </a:lnTo>
                <a:lnTo>
                  <a:pt x="15216" y="147395"/>
                </a:lnTo>
                <a:lnTo>
                  <a:pt x="24891" y="149352"/>
                </a:lnTo>
                <a:lnTo>
                  <a:pt x="627379" y="149352"/>
                </a:lnTo>
                <a:lnTo>
                  <a:pt x="637055" y="147395"/>
                </a:lnTo>
                <a:lnTo>
                  <a:pt x="644969" y="142059"/>
                </a:lnTo>
                <a:lnTo>
                  <a:pt x="650311" y="134146"/>
                </a:lnTo>
                <a:lnTo>
                  <a:pt x="652272" y="124460"/>
                </a:lnTo>
                <a:lnTo>
                  <a:pt x="652272" y="24892"/>
                </a:lnTo>
                <a:lnTo>
                  <a:pt x="650311" y="15205"/>
                </a:lnTo>
                <a:lnTo>
                  <a:pt x="644969" y="7292"/>
                </a:lnTo>
                <a:lnTo>
                  <a:pt x="637055" y="1956"/>
                </a:lnTo>
                <a:lnTo>
                  <a:pt x="62737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txBox="1"/>
          <p:nvPr/>
        </p:nvSpPr>
        <p:spPr>
          <a:xfrm>
            <a:off x="8014207" y="3997858"/>
            <a:ext cx="572135" cy="442595"/>
          </a:xfrm>
          <a:prstGeom prst="rect">
            <a:avLst/>
          </a:prstGeom>
        </p:spPr>
        <p:txBody>
          <a:bodyPr vert="horz" wrap="square" lIns="0" tIns="22225" rIns="0" bIns="0" rtlCol="0">
            <a:spAutoFit/>
          </a:bodyPr>
          <a:lstStyle/>
          <a:p>
            <a:pPr marL="109220" marR="5080" lvl="0" indent="-97155"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Dupilumab (N=20)</a:t>
            </a:r>
            <a:endParaRPr kumimoji="0" sz="900" b="0" i="0" u="none" strike="noStrike" kern="0" cap="none" spc="0" normalizeH="0" baseline="0" noProof="0">
              <a:ln>
                <a:noFill/>
              </a:ln>
              <a:solidFill>
                <a:sysClr val="windowText" lastClr="000000"/>
              </a:solidFill>
              <a:effectLst/>
              <a:uLnTx/>
              <a:uFillTx/>
              <a:latin typeface="Arial"/>
              <a:cs typeface="Arial"/>
            </a:endParaRPr>
          </a:p>
          <a:p>
            <a:pPr marL="62865" marR="0" lvl="0" indent="0" defTabSz="914400" eaLnBrk="1" fontAlgn="auto" latinLnBrk="0" hangingPunct="1">
              <a:lnSpc>
                <a:spcPct val="100000"/>
              </a:lnSpc>
              <a:spcBef>
                <a:spcPts val="305"/>
              </a:spcBef>
              <a:spcAft>
                <a:spcPts val="0"/>
              </a:spcAft>
              <a:buClrTx/>
              <a:buSzTx/>
              <a:buFontTx/>
              <a:buNone/>
              <a:tabLst/>
              <a:defRPr/>
            </a:pPr>
            <a:r>
              <a:rPr kumimoji="0" sz="700" b="1" i="0" u="none" strike="noStrike" kern="0" cap="none" spc="-20" normalizeH="0" baseline="0" noProof="0">
                <a:ln>
                  <a:noFill/>
                </a:ln>
                <a:solidFill>
                  <a:srgbClr val="FFFFFF"/>
                </a:solidFill>
                <a:effectLst/>
                <a:uLnTx/>
                <a:uFillTx/>
                <a:latin typeface="Arial"/>
                <a:cs typeface="Arial"/>
              </a:rPr>
              <a:t>Anti-</a:t>
            </a:r>
            <a:r>
              <a:rPr kumimoji="0" sz="700" b="1" i="0" u="none" strike="noStrike" kern="0" cap="none" spc="-10" normalizeH="0" baseline="0" noProof="0">
                <a:ln>
                  <a:noFill/>
                </a:ln>
                <a:solidFill>
                  <a:srgbClr val="FFFFFF"/>
                </a:solidFill>
                <a:effectLst/>
                <a:uLnTx/>
                <a:uFillTx/>
                <a:latin typeface="Arial"/>
                <a:cs typeface="Arial"/>
              </a:rPr>
              <a:t>IL4Rα</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6" name="object 46"/>
          <p:cNvSpPr/>
          <p:nvPr/>
        </p:nvSpPr>
        <p:spPr>
          <a:xfrm>
            <a:off x="4416552" y="4300728"/>
            <a:ext cx="660400" cy="149860"/>
          </a:xfrm>
          <a:custGeom>
            <a:avLst/>
            <a:gdLst/>
            <a:ahLst/>
            <a:cxnLst/>
            <a:rect l="l" t="t" r="r" b="b"/>
            <a:pathLst>
              <a:path w="660400" h="149860">
                <a:moveTo>
                  <a:pt x="635000" y="0"/>
                </a:moveTo>
                <a:lnTo>
                  <a:pt x="24892" y="0"/>
                </a:lnTo>
                <a:lnTo>
                  <a:pt x="15216" y="1956"/>
                </a:lnTo>
                <a:lnTo>
                  <a:pt x="7302" y="7292"/>
                </a:lnTo>
                <a:lnTo>
                  <a:pt x="1960" y="15205"/>
                </a:lnTo>
                <a:lnTo>
                  <a:pt x="0" y="24892"/>
                </a:lnTo>
                <a:lnTo>
                  <a:pt x="0" y="124460"/>
                </a:lnTo>
                <a:lnTo>
                  <a:pt x="1960" y="134146"/>
                </a:lnTo>
                <a:lnTo>
                  <a:pt x="7302" y="142059"/>
                </a:lnTo>
                <a:lnTo>
                  <a:pt x="15216" y="147395"/>
                </a:lnTo>
                <a:lnTo>
                  <a:pt x="24892" y="149352"/>
                </a:lnTo>
                <a:lnTo>
                  <a:pt x="635000" y="149352"/>
                </a:lnTo>
                <a:lnTo>
                  <a:pt x="644675" y="147395"/>
                </a:lnTo>
                <a:lnTo>
                  <a:pt x="652589" y="142059"/>
                </a:lnTo>
                <a:lnTo>
                  <a:pt x="657931" y="134146"/>
                </a:lnTo>
                <a:lnTo>
                  <a:pt x="659892" y="124460"/>
                </a:lnTo>
                <a:lnTo>
                  <a:pt x="659892" y="24892"/>
                </a:lnTo>
                <a:lnTo>
                  <a:pt x="657931" y="15205"/>
                </a:lnTo>
                <a:lnTo>
                  <a:pt x="652589" y="7292"/>
                </a:lnTo>
                <a:lnTo>
                  <a:pt x="644675" y="1956"/>
                </a:lnTo>
                <a:lnTo>
                  <a:pt x="635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txBox="1"/>
          <p:nvPr/>
        </p:nvSpPr>
        <p:spPr>
          <a:xfrm>
            <a:off x="4436109" y="3997858"/>
            <a:ext cx="666115" cy="442595"/>
          </a:xfrm>
          <a:prstGeom prst="rect">
            <a:avLst/>
          </a:prstGeom>
        </p:spPr>
        <p:txBody>
          <a:bodyPr vert="horz" wrap="square" lIns="0" tIns="22225" rIns="0" bIns="0" rtlCol="0">
            <a:spAutoFit/>
          </a:bodyPr>
          <a:lstStyle/>
          <a:p>
            <a:pPr marL="12700" marR="5080" lvl="0" indent="0" algn="ctr"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Omalizumab (N=28)</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37465" lvl="0" indent="0" algn="ctr" defTabSz="914400" eaLnBrk="1" fontAlgn="auto" latinLnBrk="0" hangingPunct="1">
              <a:lnSpc>
                <a:spcPct val="100000"/>
              </a:lnSpc>
              <a:spcBef>
                <a:spcPts val="305"/>
              </a:spcBef>
              <a:spcAft>
                <a:spcPts val="0"/>
              </a:spcAft>
              <a:buClrTx/>
              <a:buSzTx/>
              <a:buFontTx/>
              <a:buNone/>
              <a:tabLst/>
              <a:defRPr/>
            </a:pPr>
            <a:r>
              <a:rPr kumimoji="0" sz="700" b="1" i="0" u="none" strike="noStrike" kern="0" cap="none" spc="-20" normalizeH="0" baseline="0" noProof="0">
                <a:ln>
                  <a:noFill/>
                </a:ln>
                <a:solidFill>
                  <a:srgbClr val="FFFFFF"/>
                </a:solidFill>
                <a:effectLst/>
                <a:uLnTx/>
                <a:uFillTx/>
                <a:latin typeface="Arial"/>
                <a:cs typeface="Arial"/>
              </a:rPr>
              <a:t>Anti-</a:t>
            </a:r>
            <a:r>
              <a:rPr kumimoji="0" sz="700" b="1" i="0" u="none" strike="noStrike" kern="0" cap="none" spc="-25" normalizeH="0" baseline="0" noProof="0">
                <a:ln>
                  <a:noFill/>
                </a:ln>
                <a:solidFill>
                  <a:srgbClr val="FFFFFF"/>
                </a:solidFill>
                <a:effectLst/>
                <a:uLnTx/>
                <a:uFillTx/>
                <a:latin typeface="Arial"/>
                <a:cs typeface="Arial"/>
              </a:rPr>
              <a:t>IgE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5554726" y="774572"/>
            <a:ext cx="194056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Reimbursement</a:t>
            </a:r>
            <a:r>
              <a:rPr kumimoji="0" sz="1400" b="1" i="0" u="none" strike="noStrike" kern="0" cap="none" spc="-8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status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p:nvPr/>
        </p:nvSpPr>
        <p:spPr>
          <a:xfrm>
            <a:off x="5298947" y="4300728"/>
            <a:ext cx="2470785" cy="149860"/>
          </a:xfrm>
          <a:custGeom>
            <a:avLst/>
            <a:gdLst/>
            <a:ahLst/>
            <a:cxnLst/>
            <a:rect l="l" t="t" r="r" b="b"/>
            <a:pathLst>
              <a:path w="2470784" h="149860">
                <a:moveTo>
                  <a:pt x="2445511" y="0"/>
                </a:moveTo>
                <a:lnTo>
                  <a:pt x="24891" y="0"/>
                </a:lnTo>
                <a:lnTo>
                  <a:pt x="15216" y="1956"/>
                </a:lnTo>
                <a:lnTo>
                  <a:pt x="7302" y="7292"/>
                </a:lnTo>
                <a:lnTo>
                  <a:pt x="1960" y="15205"/>
                </a:lnTo>
                <a:lnTo>
                  <a:pt x="0" y="24892"/>
                </a:lnTo>
                <a:lnTo>
                  <a:pt x="0" y="124460"/>
                </a:lnTo>
                <a:lnTo>
                  <a:pt x="1960" y="134146"/>
                </a:lnTo>
                <a:lnTo>
                  <a:pt x="7302" y="142059"/>
                </a:lnTo>
                <a:lnTo>
                  <a:pt x="15216" y="147395"/>
                </a:lnTo>
                <a:lnTo>
                  <a:pt x="24891" y="149352"/>
                </a:lnTo>
                <a:lnTo>
                  <a:pt x="2445511" y="149352"/>
                </a:lnTo>
                <a:lnTo>
                  <a:pt x="2455187" y="147395"/>
                </a:lnTo>
                <a:lnTo>
                  <a:pt x="2463101" y="142059"/>
                </a:lnTo>
                <a:lnTo>
                  <a:pt x="2468443" y="134146"/>
                </a:lnTo>
                <a:lnTo>
                  <a:pt x="2470404" y="124460"/>
                </a:lnTo>
                <a:lnTo>
                  <a:pt x="2470404" y="24892"/>
                </a:lnTo>
                <a:lnTo>
                  <a:pt x="2468443" y="15205"/>
                </a:lnTo>
                <a:lnTo>
                  <a:pt x="2463101" y="7292"/>
                </a:lnTo>
                <a:lnTo>
                  <a:pt x="2455187" y="1956"/>
                </a:lnTo>
                <a:lnTo>
                  <a:pt x="2445511"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txBox="1"/>
          <p:nvPr/>
        </p:nvSpPr>
        <p:spPr>
          <a:xfrm>
            <a:off x="6223508" y="3997858"/>
            <a:ext cx="622300" cy="442595"/>
          </a:xfrm>
          <a:prstGeom prst="rect">
            <a:avLst/>
          </a:prstGeom>
        </p:spPr>
        <p:txBody>
          <a:bodyPr vert="horz" wrap="square" lIns="0" tIns="22225" rIns="0" bIns="0" rtlCol="0">
            <a:spAutoFit/>
          </a:bodyPr>
          <a:lstStyle/>
          <a:p>
            <a:pPr marL="12065" marR="5080" lvl="0" indent="0" algn="ctr"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Reslizumab (N=15)</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305"/>
              </a:spcBef>
              <a:spcAft>
                <a:spcPts val="0"/>
              </a:spcAft>
              <a:buClrTx/>
              <a:buSzTx/>
              <a:buFontTx/>
              <a:buNone/>
              <a:tabLst/>
              <a:defRPr/>
            </a:pPr>
            <a:r>
              <a:rPr kumimoji="0" sz="700" b="1" i="0" u="none" strike="noStrike" kern="0" cap="none" spc="-20" normalizeH="0" baseline="0" noProof="0">
                <a:ln>
                  <a:noFill/>
                </a:ln>
                <a:solidFill>
                  <a:srgbClr val="FFFFFF"/>
                </a:solidFill>
                <a:effectLst/>
                <a:uLnTx/>
                <a:uFillTx/>
                <a:latin typeface="Arial"/>
                <a:cs typeface="Arial"/>
              </a:rPr>
              <a:t>Anti-</a:t>
            </a:r>
            <a:r>
              <a:rPr kumimoji="0" sz="700" b="1" i="0" u="none" strike="noStrike" kern="0" cap="none" spc="-10" normalizeH="0" baseline="0" noProof="0">
                <a:ln>
                  <a:noFill/>
                </a:ln>
                <a:solidFill>
                  <a:srgbClr val="FFFFFF"/>
                </a:solidFill>
                <a:effectLst/>
                <a:uLnTx/>
                <a:uFillTx/>
                <a:latin typeface="Arial"/>
                <a:cs typeface="Arial"/>
              </a:rPr>
              <a:t>IL5/5R</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1173886" y="774572"/>
            <a:ext cx="142557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Licensing</a:t>
            </a:r>
            <a:r>
              <a:rPr kumimoji="0" sz="1400" b="1" i="0" u="none" strike="noStrike" kern="0" cap="none" spc="-8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status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p:nvPr/>
        </p:nvSpPr>
        <p:spPr>
          <a:xfrm>
            <a:off x="437387" y="1114044"/>
            <a:ext cx="3017520" cy="1813560"/>
          </a:xfrm>
          <a:custGeom>
            <a:avLst/>
            <a:gdLst/>
            <a:ahLst/>
            <a:cxnLst/>
            <a:rect l="l" t="t" r="r" b="b"/>
            <a:pathLst>
              <a:path w="3017520" h="1813560">
                <a:moveTo>
                  <a:pt x="2715260" y="0"/>
                </a:moveTo>
                <a:lnTo>
                  <a:pt x="302272" y="0"/>
                </a:lnTo>
                <a:lnTo>
                  <a:pt x="253242" y="3957"/>
                </a:lnTo>
                <a:lnTo>
                  <a:pt x="206730" y="15414"/>
                </a:lnTo>
                <a:lnTo>
                  <a:pt x="163360" y="33748"/>
                </a:lnTo>
                <a:lnTo>
                  <a:pt x="123753" y="58334"/>
                </a:lnTo>
                <a:lnTo>
                  <a:pt x="88533" y="88550"/>
                </a:lnTo>
                <a:lnTo>
                  <a:pt x="58320" y="123773"/>
                </a:lnTo>
                <a:lnTo>
                  <a:pt x="33738" y="163378"/>
                </a:lnTo>
                <a:lnTo>
                  <a:pt x="15409" y="206743"/>
                </a:lnTo>
                <a:lnTo>
                  <a:pt x="3956" y="253245"/>
                </a:lnTo>
                <a:lnTo>
                  <a:pt x="0" y="302259"/>
                </a:lnTo>
                <a:lnTo>
                  <a:pt x="0" y="1511299"/>
                </a:lnTo>
                <a:lnTo>
                  <a:pt x="3956" y="1560314"/>
                </a:lnTo>
                <a:lnTo>
                  <a:pt x="15409" y="1606816"/>
                </a:lnTo>
                <a:lnTo>
                  <a:pt x="33738" y="1650181"/>
                </a:lnTo>
                <a:lnTo>
                  <a:pt x="58320" y="1689786"/>
                </a:lnTo>
                <a:lnTo>
                  <a:pt x="88533" y="1725009"/>
                </a:lnTo>
                <a:lnTo>
                  <a:pt x="123753" y="1755225"/>
                </a:lnTo>
                <a:lnTo>
                  <a:pt x="163360" y="1779811"/>
                </a:lnTo>
                <a:lnTo>
                  <a:pt x="206730" y="1798145"/>
                </a:lnTo>
                <a:lnTo>
                  <a:pt x="253242" y="1809602"/>
                </a:lnTo>
                <a:lnTo>
                  <a:pt x="302272" y="1813559"/>
                </a:lnTo>
                <a:lnTo>
                  <a:pt x="2715260" y="1813559"/>
                </a:lnTo>
                <a:lnTo>
                  <a:pt x="2764274" y="1809602"/>
                </a:lnTo>
                <a:lnTo>
                  <a:pt x="2810776" y="1798145"/>
                </a:lnTo>
                <a:lnTo>
                  <a:pt x="2854141" y="1779811"/>
                </a:lnTo>
                <a:lnTo>
                  <a:pt x="2893746" y="1755225"/>
                </a:lnTo>
                <a:lnTo>
                  <a:pt x="2928969" y="1725009"/>
                </a:lnTo>
                <a:lnTo>
                  <a:pt x="2959185" y="1689786"/>
                </a:lnTo>
                <a:lnTo>
                  <a:pt x="2983771" y="1650181"/>
                </a:lnTo>
                <a:lnTo>
                  <a:pt x="3002105" y="1606816"/>
                </a:lnTo>
                <a:lnTo>
                  <a:pt x="3013562" y="1560314"/>
                </a:lnTo>
                <a:lnTo>
                  <a:pt x="3017520" y="1511299"/>
                </a:lnTo>
                <a:lnTo>
                  <a:pt x="3017520" y="302259"/>
                </a:lnTo>
                <a:lnTo>
                  <a:pt x="3013562" y="253245"/>
                </a:lnTo>
                <a:lnTo>
                  <a:pt x="3002105" y="206743"/>
                </a:lnTo>
                <a:lnTo>
                  <a:pt x="2983771" y="163378"/>
                </a:lnTo>
                <a:lnTo>
                  <a:pt x="2959185" y="123773"/>
                </a:lnTo>
                <a:lnTo>
                  <a:pt x="2928969" y="88550"/>
                </a:lnTo>
                <a:lnTo>
                  <a:pt x="2893746" y="58334"/>
                </a:lnTo>
                <a:lnTo>
                  <a:pt x="2854141" y="33748"/>
                </a:lnTo>
                <a:lnTo>
                  <a:pt x="2810776" y="15414"/>
                </a:lnTo>
                <a:lnTo>
                  <a:pt x="2764274" y="3957"/>
                </a:lnTo>
                <a:lnTo>
                  <a:pt x="2715260" y="0"/>
                </a:lnTo>
                <a:close/>
              </a:path>
            </a:pathLst>
          </a:custGeom>
          <a:solidFill>
            <a:srgbClr val="E4F5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object 53"/>
          <p:cNvSpPr txBox="1"/>
          <p:nvPr/>
        </p:nvSpPr>
        <p:spPr>
          <a:xfrm>
            <a:off x="605434" y="1231138"/>
            <a:ext cx="2364105" cy="193675"/>
          </a:xfrm>
          <a:prstGeom prst="rect">
            <a:avLst/>
          </a:prstGeom>
        </p:spPr>
        <p:txBody>
          <a:bodyPr vert="horz" wrap="square" lIns="0" tIns="13335" rIns="0" bIns="0" rtlCol="0">
            <a:spAutoFit/>
          </a:bodyPr>
          <a:lstStyle/>
          <a:p>
            <a:pPr marL="184150" marR="0" lvl="0" indent="-171450" defTabSz="914400" eaLnBrk="1" fontAlgn="auto" latinLnBrk="0" hangingPunct="1">
              <a:lnSpc>
                <a:spcPct val="100000"/>
              </a:lnSpc>
              <a:spcBef>
                <a:spcPts val="105"/>
              </a:spcBef>
              <a:spcAft>
                <a:spcPts val="0"/>
              </a:spcAft>
              <a:buClrTx/>
              <a:buSzTx/>
              <a:buFont typeface="Wingdings"/>
              <a:buChar char=""/>
              <a:tabLst>
                <a:tab pos="184150" algn="l"/>
              </a:tabLst>
              <a:defRPr/>
            </a:pPr>
            <a:r>
              <a:rPr kumimoji="0" sz="1100" b="1" i="0" u="none" strike="noStrike" kern="0" cap="none" spc="0" normalizeH="0" baseline="0" noProof="0">
                <a:ln>
                  <a:noFill/>
                </a:ln>
                <a:solidFill>
                  <a:srgbClr val="001F5F"/>
                </a:solidFill>
                <a:effectLst/>
                <a:uLnTx/>
                <a:uFillTx/>
                <a:latin typeface="Arial"/>
                <a:cs typeface="Arial"/>
              </a:rPr>
              <a:t>Omalizumab:</a:t>
            </a:r>
            <a:r>
              <a:rPr kumimoji="0" sz="1100" b="1" i="0" u="none" strike="noStrike" kern="0" cap="none" spc="-5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28</a:t>
            </a:r>
            <a:r>
              <a:rPr kumimoji="0" sz="1100" b="0" i="0" u="none" strike="noStrike" kern="0" cap="none" spc="-20"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countries</a:t>
            </a:r>
            <a:r>
              <a:rPr kumimoji="0" sz="1100" b="0" i="0" u="none" strike="noStrike" kern="0" cap="none" spc="-30" normalizeH="0" baseline="0" noProof="0">
                <a:ln>
                  <a:noFill/>
                </a:ln>
                <a:solidFill>
                  <a:srgbClr val="001F5F"/>
                </a:solidFill>
                <a:effectLst/>
                <a:uLnTx/>
                <a:uFillTx/>
                <a:latin typeface="Arial"/>
                <a:cs typeface="Arial"/>
              </a:rPr>
              <a:t> </a:t>
            </a:r>
            <a:r>
              <a:rPr kumimoji="0" sz="1100" b="0" i="0" u="none" strike="noStrike" kern="0" cap="none" spc="-10" normalizeH="0" baseline="0" noProof="0">
                <a:ln>
                  <a:noFill/>
                </a:ln>
                <a:solidFill>
                  <a:srgbClr val="001F5F"/>
                </a:solidFill>
                <a:effectLst/>
                <a:uLnTx/>
                <a:uFillTx/>
                <a:latin typeface="Arial"/>
                <a:cs typeface="Arial"/>
              </a:rPr>
              <a:t>(100%)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60" name="object 60"/>
          <p:cNvSpPr txBox="1"/>
          <p:nvPr/>
        </p:nvSpPr>
        <p:spPr>
          <a:xfrm>
            <a:off x="42468" y="4905760"/>
            <a:ext cx="5800090"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EMA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European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Agency;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FDA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Food and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Drug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Administration;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IL4Rα</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4</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0" normalizeH="0" baseline="0" noProof="0">
                <a:ln>
                  <a:noFill/>
                </a:ln>
                <a:solidFill>
                  <a:sysClr val="windowText" lastClr="000000"/>
                </a:solidFill>
                <a:effectLst/>
                <a:uLnTx/>
                <a:uFillTx/>
                <a:latin typeface="Arial"/>
                <a:cs typeface="Arial"/>
              </a:rPr>
              <a:t> alpha; IL5/5R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0" normalizeH="0" baseline="0" noProof="0">
                <a:ln>
                  <a:noFill/>
                </a:ln>
                <a:solidFill>
                  <a:sysClr val="windowText" lastClr="000000"/>
                </a:solidFill>
                <a:effectLst/>
                <a:uLnTx/>
                <a:uFillTx/>
                <a:latin typeface="Arial"/>
                <a:cs typeface="Arial"/>
              </a:rPr>
              <a:t> C,</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54"/>
          <p:cNvSpPr txBox="1"/>
          <p:nvPr/>
        </p:nvSpPr>
        <p:spPr>
          <a:xfrm>
            <a:off x="605434" y="1566418"/>
            <a:ext cx="2411730" cy="193675"/>
          </a:xfrm>
          <a:prstGeom prst="rect">
            <a:avLst/>
          </a:prstGeom>
        </p:spPr>
        <p:txBody>
          <a:bodyPr vert="horz" wrap="square" lIns="0" tIns="13335" rIns="0" bIns="0" rtlCol="0">
            <a:spAutoFit/>
          </a:bodyPr>
          <a:lstStyle/>
          <a:p>
            <a:pPr marL="184150" marR="0" lvl="0" indent="-171450" defTabSz="914400" eaLnBrk="1" fontAlgn="auto" latinLnBrk="0" hangingPunct="1">
              <a:lnSpc>
                <a:spcPct val="100000"/>
              </a:lnSpc>
              <a:spcBef>
                <a:spcPts val="105"/>
              </a:spcBef>
              <a:spcAft>
                <a:spcPts val="0"/>
              </a:spcAft>
              <a:buClrTx/>
              <a:buSzTx/>
              <a:buFont typeface="Wingdings"/>
              <a:buChar char=""/>
              <a:tabLst>
                <a:tab pos="184150" algn="l"/>
              </a:tabLst>
              <a:defRPr/>
            </a:pPr>
            <a:r>
              <a:rPr kumimoji="0" sz="1100" b="1" i="0" u="none" strike="noStrike" kern="0" cap="none" spc="0" normalizeH="0" baseline="0" noProof="0">
                <a:ln>
                  <a:noFill/>
                </a:ln>
                <a:solidFill>
                  <a:srgbClr val="001F5F"/>
                </a:solidFill>
                <a:effectLst/>
                <a:uLnTx/>
                <a:uFillTx/>
                <a:latin typeface="Arial"/>
                <a:cs typeface="Arial"/>
              </a:rPr>
              <a:t>Mepolizumab</a:t>
            </a:r>
            <a:r>
              <a:rPr kumimoji="0" sz="1100" b="0" i="0" u="none" strike="noStrike" kern="0" cap="none" spc="0" normalizeH="0" baseline="0" noProof="0">
                <a:ln>
                  <a:noFill/>
                </a:ln>
                <a:solidFill>
                  <a:srgbClr val="001F5F"/>
                </a:solidFill>
                <a:effectLst/>
                <a:uLnTx/>
                <a:uFillTx/>
                <a:latin typeface="Arial"/>
                <a:cs typeface="Arial"/>
              </a:rPr>
              <a:t>:</a:t>
            </a:r>
            <a:r>
              <a:rPr kumimoji="0" sz="1100" b="0" i="0" u="none" strike="noStrike" kern="0" cap="none" spc="-5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28</a:t>
            </a:r>
            <a:r>
              <a:rPr kumimoji="0" sz="1100" b="0" i="0" u="none" strike="noStrike" kern="0" cap="none" spc="-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countries</a:t>
            </a:r>
            <a:r>
              <a:rPr kumimoji="0" sz="1100" b="0" i="0" u="none" strike="noStrike" kern="0" cap="none" spc="-20" normalizeH="0" baseline="0" noProof="0">
                <a:ln>
                  <a:noFill/>
                </a:ln>
                <a:solidFill>
                  <a:srgbClr val="001F5F"/>
                </a:solidFill>
                <a:effectLst/>
                <a:uLnTx/>
                <a:uFillTx/>
                <a:latin typeface="Arial"/>
                <a:cs typeface="Arial"/>
              </a:rPr>
              <a:t> </a:t>
            </a:r>
            <a:r>
              <a:rPr kumimoji="0" sz="1100" b="0" i="0" u="none" strike="noStrike" kern="0" cap="none" spc="-10" normalizeH="0" baseline="0" noProof="0">
                <a:ln>
                  <a:noFill/>
                </a:ln>
                <a:solidFill>
                  <a:srgbClr val="001F5F"/>
                </a:solidFill>
                <a:effectLst/>
                <a:uLnTx/>
                <a:uFillTx/>
                <a:latin typeface="Arial"/>
                <a:cs typeface="Arial"/>
              </a:rPr>
              <a:t>(100%)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txBox="1"/>
          <p:nvPr/>
        </p:nvSpPr>
        <p:spPr>
          <a:xfrm>
            <a:off x="605434" y="1901698"/>
            <a:ext cx="2443480" cy="193675"/>
          </a:xfrm>
          <a:prstGeom prst="rect">
            <a:avLst/>
          </a:prstGeom>
        </p:spPr>
        <p:txBody>
          <a:bodyPr vert="horz" wrap="square" lIns="0" tIns="12700" rIns="0" bIns="0" rtlCol="0">
            <a:spAutoFit/>
          </a:bodyPr>
          <a:lstStyle/>
          <a:p>
            <a:pPr marL="184150" marR="0" lvl="0" indent="-171450" defTabSz="914400" eaLnBrk="1" fontAlgn="auto" latinLnBrk="0" hangingPunct="1">
              <a:lnSpc>
                <a:spcPct val="100000"/>
              </a:lnSpc>
              <a:spcBef>
                <a:spcPts val="100"/>
              </a:spcBef>
              <a:spcAft>
                <a:spcPts val="0"/>
              </a:spcAft>
              <a:buClrTx/>
              <a:buSzTx/>
              <a:buFont typeface="Wingdings"/>
              <a:buChar char=""/>
              <a:tabLst>
                <a:tab pos="184150" algn="l"/>
              </a:tabLst>
              <a:defRPr/>
            </a:pPr>
            <a:r>
              <a:rPr kumimoji="0" sz="1100" b="1" i="0" u="none" strike="noStrike" kern="0" cap="none" spc="0" normalizeH="0" baseline="0" noProof="0">
                <a:ln>
                  <a:noFill/>
                </a:ln>
                <a:solidFill>
                  <a:srgbClr val="001F5F"/>
                </a:solidFill>
                <a:effectLst/>
                <a:uLnTx/>
                <a:uFillTx/>
                <a:latin typeface="Arial"/>
                <a:cs typeface="Arial"/>
              </a:rPr>
              <a:t>Benralizumab</a:t>
            </a:r>
            <a:r>
              <a:rPr kumimoji="0" sz="1100" b="0" i="0" u="none" strike="noStrike" kern="0" cap="none" spc="0" normalizeH="0" baseline="0" noProof="0">
                <a:ln>
                  <a:noFill/>
                </a:ln>
                <a:solidFill>
                  <a:srgbClr val="001F5F"/>
                </a:solidFill>
                <a:effectLst/>
                <a:uLnTx/>
                <a:uFillTx/>
                <a:latin typeface="Arial"/>
                <a:cs typeface="Arial"/>
              </a:rPr>
              <a:t>:</a:t>
            </a:r>
            <a:r>
              <a:rPr kumimoji="0" sz="1100" b="0" i="0" u="none" strike="noStrike" kern="0" cap="none" spc="-5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28</a:t>
            </a:r>
            <a:r>
              <a:rPr kumimoji="0" sz="1100" b="0" i="0" u="none" strike="noStrike" kern="0" cap="none" spc="-1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countries</a:t>
            </a:r>
            <a:r>
              <a:rPr kumimoji="0" sz="1100" b="0" i="0" u="none" strike="noStrike" kern="0" cap="none" spc="-30" normalizeH="0" baseline="0" noProof="0">
                <a:ln>
                  <a:noFill/>
                </a:ln>
                <a:solidFill>
                  <a:srgbClr val="001F5F"/>
                </a:solidFill>
                <a:effectLst/>
                <a:uLnTx/>
                <a:uFillTx/>
                <a:latin typeface="Arial"/>
                <a:cs typeface="Arial"/>
              </a:rPr>
              <a:t> </a:t>
            </a:r>
            <a:r>
              <a:rPr kumimoji="0" sz="1100" b="0" i="0" u="none" strike="noStrike" kern="0" cap="none" spc="-10" normalizeH="0" baseline="0" noProof="0">
                <a:ln>
                  <a:noFill/>
                </a:ln>
                <a:solidFill>
                  <a:srgbClr val="001F5F"/>
                </a:solidFill>
                <a:effectLst/>
                <a:uLnTx/>
                <a:uFillTx/>
                <a:latin typeface="Arial"/>
                <a:cs typeface="Arial"/>
              </a:rPr>
              <a:t>(100%)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56" name="object 56"/>
          <p:cNvSpPr txBox="1"/>
          <p:nvPr/>
        </p:nvSpPr>
        <p:spPr>
          <a:xfrm>
            <a:off x="605434" y="2236673"/>
            <a:ext cx="2221865" cy="194310"/>
          </a:xfrm>
          <a:prstGeom prst="rect">
            <a:avLst/>
          </a:prstGeom>
        </p:spPr>
        <p:txBody>
          <a:bodyPr vert="horz" wrap="square" lIns="0" tIns="13335" rIns="0" bIns="0" rtlCol="0">
            <a:spAutoFit/>
          </a:bodyPr>
          <a:lstStyle/>
          <a:p>
            <a:pPr marL="184150" marR="0" lvl="0" indent="-171450" defTabSz="914400" eaLnBrk="1" fontAlgn="auto" latinLnBrk="0" hangingPunct="1">
              <a:lnSpc>
                <a:spcPct val="100000"/>
              </a:lnSpc>
              <a:spcBef>
                <a:spcPts val="105"/>
              </a:spcBef>
              <a:spcAft>
                <a:spcPts val="0"/>
              </a:spcAft>
              <a:buClrTx/>
              <a:buSzTx/>
              <a:buFont typeface="Wingdings"/>
              <a:buChar char=""/>
              <a:tabLst>
                <a:tab pos="184150" algn="l"/>
              </a:tabLst>
              <a:defRPr/>
            </a:pPr>
            <a:r>
              <a:rPr kumimoji="0" sz="1100" b="1" i="0" u="none" strike="noStrike" kern="0" cap="none" spc="0" normalizeH="0" baseline="0" noProof="0">
                <a:ln>
                  <a:noFill/>
                </a:ln>
                <a:solidFill>
                  <a:srgbClr val="001F5F"/>
                </a:solidFill>
                <a:effectLst/>
                <a:uLnTx/>
                <a:uFillTx/>
                <a:latin typeface="Arial"/>
                <a:cs typeface="Arial"/>
              </a:rPr>
              <a:t>Reslizumab</a:t>
            </a:r>
            <a:r>
              <a:rPr kumimoji="0" sz="1100" b="0" i="0" u="none" strike="noStrike" kern="0" cap="none" spc="0" normalizeH="0" baseline="0" noProof="0">
                <a:ln>
                  <a:noFill/>
                </a:ln>
                <a:solidFill>
                  <a:srgbClr val="001F5F"/>
                </a:solidFill>
                <a:effectLst/>
                <a:uLnTx/>
                <a:uFillTx/>
                <a:latin typeface="Arial"/>
                <a:cs typeface="Arial"/>
              </a:rPr>
              <a:t>:</a:t>
            </a:r>
            <a:r>
              <a:rPr kumimoji="0" sz="1100" b="0" i="0" u="none" strike="noStrike" kern="0" cap="none" spc="-60"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15</a:t>
            </a:r>
            <a:r>
              <a:rPr kumimoji="0" sz="1100" b="0" i="0" u="none" strike="noStrike" kern="0" cap="none" spc="-40"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countries</a:t>
            </a:r>
            <a:r>
              <a:rPr kumimoji="0" sz="1100" b="0" i="0" u="none" strike="noStrike" kern="0" cap="none" spc="-45" normalizeH="0" baseline="0" noProof="0">
                <a:ln>
                  <a:noFill/>
                </a:ln>
                <a:solidFill>
                  <a:srgbClr val="001F5F"/>
                </a:solidFill>
                <a:effectLst/>
                <a:uLnTx/>
                <a:uFillTx/>
                <a:latin typeface="Arial"/>
                <a:cs typeface="Arial"/>
              </a:rPr>
              <a:t> </a:t>
            </a:r>
            <a:r>
              <a:rPr kumimoji="0" sz="1100" b="0" i="0" u="none" strike="noStrike" kern="0" cap="none" spc="-20" normalizeH="0" baseline="0" noProof="0">
                <a:ln>
                  <a:noFill/>
                </a:ln>
                <a:solidFill>
                  <a:srgbClr val="001F5F"/>
                </a:solidFill>
                <a:effectLst/>
                <a:uLnTx/>
                <a:uFillTx/>
                <a:latin typeface="Arial"/>
                <a:cs typeface="Arial"/>
              </a:rPr>
              <a:t>(54%)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7"/>
          <p:cNvSpPr txBox="1"/>
          <p:nvPr/>
        </p:nvSpPr>
        <p:spPr>
          <a:xfrm>
            <a:off x="605434" y="2572639"/>
            <a:ext cx="2168525" cy="193675"/>
          </a:xfrm>
          <a:prstGeom prst="rect">
            <a:avLst/>
          </a:prstGeom>
        </p:spPr>
        <p:txBody>
          <a:bodyPr vert="horz" wrap="square" lIns="0" tIns="12700" rIns="0" bIns="0" rtlCol="0">
            <a:spAutoFit/>
          </a:bodyPr>
          <a:lstStyle/>
          <a:p>
            <a:pPr marL="184150" marR="0" lvl="0" indent="-171450" defTabSz="914400" eaLnBrk="1" fontAlgn="auto" latinLnBrk="0" hangingPunct="1">
              <a:lnSpc>
                <a:spcPct val="100000"/>
              </a:lnSpc>
              <a:spcBef>
                <a:spcPts val="100"/>
              </a:spcBef>
              <a:spcAft>
                <a:spcPts val="0"/>
              </a:spcAft>
              <a:buClrTx/>
              <a:buSzTx/>
              <a:buFont typeface="Wingdings"/>
              <a:buChar char=""/>
              <a:tabLst>
                <a:tab pos="184150" algn="l"/>
              </a:tabLst>
              <a:defRPr/>
            </a:pPr>
            <a:r>
              <a:rPr kumimoji="0" sz="1100" b="1" i="0" u="none" strike="noStrike" kern="0" cap="none" spc="0" normalizeH="0" baseline="0" noProof="0">
                <a:ln>
                  <a:noFill/>
                </a:ln>
                <a:solidFill>
                  <a:srgbClr val="001F5F"/>
                </a:solidFill>
                <a:effectLst/>
                <a:uLnTx/>
                <a:uFillTx/>
                <a:latin typeface="Arial"/>
                <a:cs typeface="Arial"/>
              </a:rPr>
              <a:t>Dupilumab</a:t>
            </a:r>
            <a:r>
              <a:rPr kumimoji="0" sz="1100" b="0" i="0" u="none" strike="noStrike" kern="0" cap="none" spc="0" normalizeH="0" baseline="0" noProof="0">
                <a:ln>
                  <a:noFill/>
                </a:ln>
                <a:solidFill>
                  <a:srgbClr val="001F5F"/>
                </a:solidFill>
                <a:effectLst/>
                <a:uLnTx/>
                <a:uFillTx/>
                <a:latin typeface="Arial"/>
                <a:cs typeface="Arial"/>
              </a:rPr>
              <a:t>:</a:t>
            </a:r>
            <a:r>
              <a:rPr kumimoji="0" sz="1100" b="0" i="0" u="none" strike="noStrike" kern="0" cap="none" spc="-4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20</a:t>
            </a:r>
            <a:r>
              <a:rPr kumimoji="0" sz="1100" b="0" i="0" u="none" strike="noStrike" kern="0" cap="none" spc="-25" normalizeH="0" baseline="0" noProof="0">
                <a:ln>
                  <a:noFill/>
                </a:ln>
                <a:solidFill>
                  <a:srgbClr val="001F5F"/>
                </a:solidFill>
                <a:effectLst/>
                <a:uLnTx/>
                <a:uFillTx/>
                <a:latin typeface="Arial"/>
                <a:cs typeface="Arial"/>
              </a:rPr>
              <a:t> </a:t>
            </a:r>
            <a:r>
              <a:rPr kumimoji="0" sz="1100" b="0" i="0" u="none" strike="noStrike" kern="0" cap="none" spc="0" normalizeH="0" baseline="0" noProof="0">
                <a:ln>
                  <a:noFill/>
                </a:ln>
                <a:solidFill>
                  <a:srgbClr val="001F5F"/>
                </a:solidFill>
                <a:effectLst/>
                <a:uLnTx/>
                <a:uFillTx/>
                <a:latin typeface="Arial"/>
                <a:cs typeface="Arial"/>
              </a:rPr>
              <a:t>countries</a:t>
            </a:r>
            <a:r>
              <a:rPr kumimoji="0" sz="1100" b="0" i="0" u="none" strike="noStrike" kern="0" cap="none" spc="-35" normalizeH="0" baseline="0" noProof="0">
                <a:ln>
                  <a:noFill/>
                </a:ln>
                <a:solidFill>
                  <a:srgbClr val="001F5F"/>
                </a:solidFill>
                <a:effectLst/>
                <a:uLnTx/>
                <a:uFillTx/>
                <a:latin typeface="Arial"/>
                <a:cs typeface="Arial"/>
              </a:rPr>
              <a:t> </a:t>
            </a:r>
            <a:r>
              <a:rPr kumimoji="0" sz="1100" b="0" i="0" u="none" strike="noStrike" kern="0" cap="none" spc="-10" normalizeH="0" baseline="0" noProof="0">
                <a:ln>
                  <a:noFill/>
                </a:ln>
                <a:solidFill>
                  <a:srgbClr val="001F5F"/>
                </a:solidFill>
                <a:effectLst/>
                <a:uLnTx/>
                <a:uFillTx/>
                <a:latin typeface="Arial"/>
                <a:cs typeface="Arial"/>
              </a:rPr>
              <a:t>(71%)</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58" name="object 58"/>
          <p:cNvSpPr txBox="1"/>
          <p:nvPr/>
        </p:nvSpPr>
        <p:spPr>
          <a:xfrm>
            <a:off x="392379" y="3107182"/>
            <a:ext cx="3018790" cy="528955"/>
          </a:xfrm>
          <a:prstGeom prst="rect">
            <a:avLst/>
          </a:prstGeom>
        </p:spPr>
        <p:txBody>
          <a:bodyPr vert="horz" wrap="square" lIns="0" tIns="12700" rIns="0" bIns="0" rtlCol="0">
            <a:spAutoFit/>
          </a:bodyPr>
          <a:lstStyle/>
          <a:p>
            <a:pPr marL="144145" marR="5080" lvl="0" indent="-132080" algn="just" defTabSz="914400" eaLnBrk="1" fontAlgn="auto" latinLnBrk="0" hangingPunct="1">
              <a:lnSpc>
                <a:spcPct val="100000"/>
              </a:lnSpc>
              <a:spcBef>
                <a:spcPts val="100"/>
              </a:spcBef>
              <a:spcAft>
                <a:spcPts val="0"/>
              </a:spcAft>
              <a:buClr>
                <a:srgbClr val="FF9900"/>
              </a:buClr>
              <a:buSzTx/>
              <a:buFontTx/>
              <a:buChar char="•"/>
              <a:tabLst>
                <a:tab pos="146685" algn="l"/>
              </a:tabLst>
              <a:defRPr/>
            </a:pPr>
            <a:r>
              <a:rPr kumimoji="0" sz="1100" b="0" i="0" u="none" strike="noStrike" kern="0" cap="none" spc="0" normalizeH="0" baseline="0" noProof="0">
                <a:ln>
                  <a:noFill/>
                </a:ln>
                <a:solidFill>
                  <a:srgbClr val="073762"/>
                </a:solidFill>
                <a:effectLst/>
                <a:uLnTx/>
                <a:uFillTx/>
                <a:latin typeface="Arial"/>
                <a:cs typeface="Arial"/>
              </a:rPr>
              <a:t>Licensing</a:t>
            </a:r>
            <a:r>
              <a:rPr kumimoji="0" sz="1100" b="0" i="0" u="none" strike="noStrike" kern="0" cap="none" spc="18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is</a:t>
            </a:r>
            <a:r>
              <a:rPr kumimoji="0" sz="1100" b="0" i="0" u="none" strike="noStrike" kern="0" cap="none" spc="19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a:t>
            </a:r>
            <a:r>
              <a:rPr kumimoji="0" sz="1100" b="0" i="0" u="none" strike="noStrike" kern="0" cap="none" spc="18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central</a:t>
            </a:r>
            <a:r>
              <a:rPr kumimoji="0" sz="1100" b="0" i="0" u="none" strike="noStrike" kern="0" cap="none" spc="18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procedure</a:t>
            </a:r>
            <a:r>
              <a:rPr kumimoji="0" sz="1100" b="0" i="0" u="none" strike="noStrike" kern="0" cap="none" spc="19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by</a:t>
            </a:r>
            <a:r>
              <a:rPr kumimoji="0" sz="1100" b="0" i="0" u="none" strike="noStrike" kern="0" cap="none" spc="17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EMA</a:t>
            </a:r>
            <a:r>
              <a:rPr kumimoji="0" sz="1100" b="0" i="0" u="none" strike="noStrike" kern="0" cap="none" spc="185"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or 	</a:t>
            </a:r>
            <a:r>
              <a:rPr kumimoji="0" sz="1100" b="0" i="0" u="none" strike="noStrike" kern="0" cap="none" spc="0" normalizeH="0" baseline="0" noProof="0">
                <a:ln>
                  <a:noFill/>
                </a:ln>
                <a:solidFill>
                  <a:srgbClr val="073762"/>
                </a:solidFill>
                <a:effectLst/>
                <a:uLnTx/>
                <a:uFillTx/>
                <a:latin typeface="Arial"/>
                <a:cs typeface="Arial"/>
              </a:rPr>
              <a:t>FDA,</a:t>
            </a:r>
            <a:r>
              <a:rPr kumimoji="0" sz="1100" b="0" i="0" u="none" strike="noStrike" kern="0" cap="none" spc="47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but</a:t>
            </a:r>
            <a:r>
              <a:rPr kumimoji="0" sz="1100" b="0" i="0" u="none" strike="noStrike" kern="0" cap="none" spc="459"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reimbursement</a:t>
            </a:r>
            <a:r>
              <a:rPr kumimoji="0" sz="1100" b="0" i="0" u="none" strike="noStrike" kern="0" cap="none" spc="47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is</a:t>
            </a:r>
            <a:r>
              <a:rPr kumimoji="0" sz="1100" b="0" i="0" u="none" strike="noStrike" kern="0" cap="none" spc="47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a:t>
            </a:r>
            <a:r>
              <a:rPr kumimoji="0" sz="1100" b="0" i="0" u="none" strike="noStrike" kern="0" cap="none" spc="46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national</a:t>
            </a:r>
            <a:r>
              <a:rPr kumimoji="0" sz="1100" b="0" i="0" u="none" strike="noStrike" kern="0" cap="none" spc="470"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or 	</a:t>
            </a:r>
            <a:r>
              <a:rPr kumimoji="0" sz="1100" b="0" i="0" u="none" strike="noStrike" kern="0" cap="none" spc="-10" normalizeH="0" baseline="0" noProof="0">
                <a:ln>
                  <a:noFill/>
                </a:ln>
                <a:solidFill>
                  <a:srgbClr val="073762"/>
                </a:solidFill>
                <a:effectLst/>
                <a:uLnTx/>
                <a:uFillTx/>
                <a:latin typeface="Arial"/>
                <a:cs typeface="Arial"/>
              </a:rPr>
              <a:t>payer-</a:t>
            </a:r>
            <a:r>
              <a:rPr kumimoji="0" sz="1100" b="0" i="0" u="none" strike="noStrike" kern="0" cap="none" spc="0" normalizeH="0" baseline="0" noProof="0">
                <a:ln>
                  <a:noFill/>
                </a:ln>
                <a:solidFill>
                  <a:srgbClr val="073762"/>
                </a:solidFill>
                <a:effectLst/>
                <a:uLnTx/>
                <a:uFillTx/>
                <a:latin typeface="Arial"/>
                <a:cs typeface="Arial"/>
              </a:rPr>
              <a:t>specific</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procedure.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59" name="object 59"/>
          <p:cNvSpPr txBox="1"/>
          <p:nvPr/>
        </p:nvSpPr>
        <p:spPr>
          <a:xfrm>
            <a:off x="392379" y="3800652"/>
            <a:ext cx="3018155" cy="697230"/>
          </a:xfrm>
          <a:prstGeom prst="rect">
            <a:avLst/>
          </a:prstGeom>
        </p:spPr>
        <p:txBody>
          <a:bodyPr vert="horz" wrap="square" lIns="0" tIns="12700" rIns="0" bIns="0" rtlCol="0">
            <a:spAutoFit/>
          </a:bodyPr>
          <a:lstStyle/>
          <a:p>
            <a:pPr marL="144145" marR="5080" lvl="0" indent="-132080" algn="just" defTabSz="914400" eaLnBrk="1" fontAlgn="auto" latinLnBrk="0" hangingPunct="1">
              <a:lnSpc>
                <a:spcPct val="100000"/>
              </a:lnSpc>
              <a:spcBef>
                <a:spcPts val="100"/>
              </a:spcBef>
              <a:spcAft>
                <a:spcPts val="0"/>
              </a:spcAft>
              <a:buClr>
                <a:srgbClr val="FF9900"/>
              </a:buClr>
              <a:buSzTx/>
              <a:buFontTx/>
              <a:buChar char="•"/>
              <a:tabLst>
                <a:tab pos="146685" algn="l"/>
              </a:tabLst>
              <a:defRPr/>
            </a:pPr>
            <a:r>
              <a:rPr kumimoji="0" sz="1100" b="0" i="0" u="none" strike="noStrike" kern="0" cap="none" spc="0" normalizeH="0" baseline="0" noProof="0">
                <a:ln>
                  <a:noFill/>
                </a:ln>
                <a:solidFill>
                  <a:srgbClr val="073762"/>
                </a:solidFill>
                <a:effectLst/>
                <a:uLnTx/>
                <a:uFillTx/>
                <a:latin typeface="Arial"/>
                <a:cs typeface="Arial"/>
              </a:rPr>
              <a:t>Therefore,</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patients</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with</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similar</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clinical</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criteria 	</a:t>
            </a:r>
            <a:r>
              <a:rPr kumimoji="0" sz="1100" b="0" i="0" u="none" strike="noStrike" kern="0" cap="none" spc="0" normalizeH="0" baseline="0" noProof="0">
                <a:ln>
                  <a:noFill/>
                </a:ln>
                <a:solidFill>
                  <a:srgbClr val="073762"/>
                </a:solidFill>
                <a:effectLst/>
                <a:uLnTx/>
                <a:uFillTx/>
                <a:latin typeface="Arial"/>
                <a:cs typeface="Arial"/>
              </a:rPr>
              <a:t>may</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have</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varied</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access</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to</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biologics</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because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2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different</a:t>
            </a:r>
            <a:r>
              <a:rPr kumimoji="0" sz="1100" b="0" i="0" u="none" strike="noStrike" kern="0" cap="none" spc="2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national</a:t>
            </a:r>
            <a:r>
              <a:rPr kumimoji="0" sz="1100" b="0" i="0" u="none" strike="noStrike" kern="0" cap="none" spc="20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or</a:t>
            </a:r>
            <a:r>
              <a:rPr kumimoji="0" sz="1100" b="0" i="0" u="none" strike="noStrike" kern="0" cap="none" spc="19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payer</a:t>
            </a:r>
            <a:r>
              <a:rPr kumimoji="0" sz="1100" b="0" i="0" u="none" strike="noStrike" kern="0" cap="none" spc="21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reimbursement 	criteria.</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61" name="Graphic 60" descr="Beginning with solid fill">
            <a:hlinkClick r:id="rId2" action="ppaction://hlinksldjump"/>
            <a:extLst>
              <a:ext uri="{FF2B5EF4-FFF2-40B4-BE49-F238E27FC236}">
                <a16:creationId xmlns:a16="http://schemas.microsoft.com/office/drawing/2014/main" id="{9C5CC8FE-B870-8107-275D-DF4727901F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2" name="bg object 17">
            <a:extLst>
              <a:ext uri="{FF2B5EF4-FFF2-40B4-BE49-F238E27FC236}">
                <a16:creationId xmlns:a16="http://schemas.microsoft.com/office/drawing/2014/main" id="{48F6DD3A-F1C3-947F-5F73-0FD1264B2EFF}"/>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1302" y="834463"/>
            <a:ext cx="8432800" cy="3632200"/>
          </a:xfrm>
          <a:prstGeom prst="rect">
            <a:avLst/>
          </a:prstGeom>
        </p:spPr>
        <p:txBody>
          <a:bodyPr vert="horz" wrap="square" lIns="0" tIns="58419" rIns="0" bIns="0" rtlCol="0">
            <a:spAutoFit/>
          </a:bodyPr>
          <a:lstStyle/>
          <a:p>
            <a:pPr marL="146050" marR="0" lvl="0" indent="-133350" defTabSz="914400" eaLnBrk="1" fontAlgn="auto" latinLnBrk="0" hangingPunct="1">
              <a:lnSpc>
                <a:spcPct val="100000"/>
              </a:lnSpc>
              <a:spcBef>
                <a:spcPts val="459"/>
              </a:spcBef>
              <a:spcAft>
                <a:spcPts val="0"/>
              </a:spcAft>
              <a:buClr>
                <a:srgbClr val="FF9900"/>
              </a:buClr>
              <a:buSzTx/>
              <a:buFont typeface="Arial"/>
              <a:buChar char="•"/>
              <a:tabLst>
                <a:tab pos="146050" algn="l"/>
              </a:tabLst>
              <a:defRPr/>
            </a:pPr>
            <a:r>
              <a:rPr kumimoji="0" sz="1400" b="1" i="0" u="none" strike="noStrike" kern="0" cap="none" spc="0" normalizeH="0" baseline="0" noProof="0">
                <a:ln>
                  <a:noFill/>
                </a:ln>
                <a:solidFill>
                  <a:srgbClr val="073762"/>
                </a:solidFill>
                <a:effectLst/>
                <a:uLnTx/>
                <a:uFillTx/>
                <a:latin typeface="Arial"/>
                <a:cs typeface="Arial"/>
              </a:rPr>
              <a:t>There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was</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wide</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variation</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biologic</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accessibility</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globally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could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attributed</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global</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differences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prescription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criteria,</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licensing</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reimbursement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status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0"/>
              </a:spcBef>
              <a:spcAft>
                <a:spcPts val="0"/>
              </a:spcAft>
              <a:buClr>
                <a:srgbClr val="FF9900"/>
              </a:buClr>
              <a:buSzTx/>
              <a:buFont typeface="Arial"/>
              <a:buChar char="•"/>
              <a:tabLst>
                <a:tab pos="146050" algn="l"/>
              </a:tabLst>
              <a:defRPr/>
            </a:pPr>
            <a:r>
              <a:rPr kumimoji="0" sz="1400" b="1" i="0" u="none" strike="noStrike" kern="0" cap="none" spc="0" normalizeH="0" baseline="0" noProof="0">
                <a:ln>
                  <a:noFill/>
                </a:ln>
                <a:solidFill>
                  <a:srgbClr val="073762"/>
                </a:solidFill>
                <a:effectLst/>
                <a:uLnTx/>
                <a:uFillTx/>
                <a:latin typeface="Arial"/>
                <a:cs typeface="Arial"/>
              </a:rPr>
              <a:t>We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developed</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BACS</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quantify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compare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ease-of-</a:t>
            </a:r>
            <a:r>
              <a:rPr kumimoji="0" sz="1400" b="1" i="0" u="none" strike="noStrike" kern="0" cap="none" spc="0" normalizeH="0" baseline="0" noProof="0">
                <a:ln>
                  <a:noFill/>
                </a:ln>
                <a:solidFill>
                  <a:srgbClr val="073762"/>
                </a:solidFill>
                <a:effectLst/>
                <a:uLnTx/>
                <a:uFillTx/>
                <a:latin typeface="Arial"/>
                <a:cs typeface="Arial"/>
              </a:rPr>
              <a:t>access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biologics</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countries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2575" marR="0" lvl="1" indent="-135890" defTabSz="914400" eaLnBrk="1" fontAlgn="auto" latinLnBrk="0" hangingPunct="1">
              <a:lnSpc>
                <a:spcPct val="100000"/>
              </a:lnSpc>
              <a:spcBef>
                <a:spcPts val="310"/>
              </a:spcBef>
              <a:spcAft>
                <a:spcPts val="0"/>
              </a:spcAft>
              <a:buClr>
                <a:srgbClr val="FF9900"/>
              </a:buClr>
              <a:buSzTx/>
              <a:buFontTx/>
              <a:buChar char="–"/>
              <a:tabLst>
                <a:tab pos="282575" algn="l"/>
              </a:tabLst>
              <a:defRPr/>
            </a:pPr>
            <a:r>
              <a:rPr kumimoji="0" sz="1200" b="0" i="0" u="none" strike="noStrike" kern="0" cap="none" spc="0" normalizeH="0" baseline="0" noProof="0">
                <a:ln>
                  <a:noFill/>
                </a:ln>
                <a:solidFill>
                  <a:srgbClr val="BE7300"/>
                </a:solidFill>
                <a:effectLst/>
                <a:uLnTx/>
                <a:uFillTx/>
                <a:latin typeface="Arial"/>
                <a:cs typeface="Arial"/>
              </a:rPr>
              <a:t>The</a:t>
            </a:r>
            <a:r>
              <a:rPr kumimoji="0" sz="1200" b="0" i="0" u="none" strike="noStrike" kern="0" cap="none" spc="-3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BACS</a:t>
            </a:r>
            <a:r>
              <a:rPr kumimoji="0" sz="1200" b="0" i="0" u="none" strike="noStrike" kern="0" cap="none" spc="-2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highlighted</a:t>
            </a:r>
            <a:r>
              <a:rPr kumimoji="0" sz="1200" b="0" i="0" u="none" strike="noStrike" kern="0" cap="none" spc="-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marked</a:t>
            </a:r>
            <a:r>
              <a:rPr kumimoji="0" sz="1200" b="0" i="0" u="none" strike="noStrike" kern="0" cap="none" spc="-30" normalizeH="0" baseline="0" noProof="0">
                <a:ln>
                  <a:noFill/>
                </a:ln>
                <a:solidFill>
                  <a:srgbClr val="BE7300"/>
                </a:solidFill>
                <a:effectLst/>
                <a:uLnTx/>
                <a:uFillTx/>
                <a:latin typeface="Arial"/>
                <a:cs typeface="Arial"/>
              </a:rPr>
              <a:t> </a:t>
            </a:r>
            <a:r>
              <a:rPr kumimoji="0" sz="1200" b="0" i="0" u="none" strike="noStrike" kern="0" cap="none" spc="-10" normalizeH="0" baseline="0" noProof="0">
                <a:ln>
                  <a:noFill/>
                </a:ln>
                <a:solidFill>
                  <a:srgbClr val="BE7300"/>
                </a:solidFill>
                <a:effectLst/>
                <a:uLnTx/>
                <a:uFillTx/>
                <a:latin typeface="Arial"/>
                <a:cs typeface="Arial"/>
              </a:rPr>
              <a:t>between-</a:t>
            </a:r>
            <a:r>
              <a:rPr kumimoji="0" sz="1200" b="0" i="0" u="none" strike="noStrike" kern="0" cap="none" spc="0" normalizeH="0" baseline="0" noProof="0">
                <a:ln>
                  <a:noFill/>
                </a:ln>
                <a:solidFill>
                  <a:srgbClr val="BE7300"/>
                </a:solidFill>
                <a:effectLst/>
                <a:uLnTx/>
                <a:uFillTx/>
                <a:latin typeface="Arial"/>
                <a:cs typeface="Arial"/>
              </a:rPr>
              <a:t>country</a:t>
            </a:r>
            <a:r>
              <a:rPr kumimoji="0" sz="1200" b="0" i="0" u="none" strike="noStrike" kern="0" cap="none" spc="-5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differences</a:t>
            </a:r>
            <a:r>
              <a:rPr kumimoji="0" sz="1200" b="0" i="0" u="none" strike="noStrike" kern="0" cap="none" spc="-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in</a:t>
            </a:r>
            <a:r>
              <a:rPr kumimoji="0" sz="1200" b="0" i="0" u="none" strike="noStrike" kern="0" cap="none" spc="-2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accessibility</a:t>
            </a:r>
            <a:r>
              <a:rPr kumimoji="0" sz="1200" b="0" i="0" u="none" strike="noStrike" kern="0" cap="none" spc="-3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to</a:t>
            </a:r>
            <a:r>
              <a:rPr kumimoji="0" sz="1200" b="0" i="0" u="none" strike="noStrike" kern="0" cap="none" spc="-2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severe</a:t>
            </a:r>
            <a:r>
              <a:rPr kumimoji="0" sz="1200" b="0" i="0" u="none" strike="noStrike" kern="0" cap="none" spc="-2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asthma</a:t>
            </a:r>
            <a:r>
              <a:rPr kumimoji="0" sz="1200" b="0" i="0" u="none" strike="noStrike" kern="0" cap="none" spc="-30" normalizeH="0" baseline="0" noProof="0">
                <a:ln>
                  <a:noFill/>
                </a:ln>
                <a:solidFill>
                  <a:srgbClr val="BE7300"/>
                </a:solidFill>
                <a:effectLst/>
                <a:uLnTx/>
                <a:uFillTx/>
                <a:latin typeface="Arial"/>
                <a:cs typeface="Arial"/>
              </a:rPr>
              <a:t> </a:t>
            </a:r>
            <a:r>
              <a:rPr kumimoji="0" sz="1200" b="0" i="0" u="none" strike="noStrike" kern="0" cap="none" spc="-10" normalizeH="0" baseline="0" noProof="0">
                <a:ln>
                  <a:noFill/>
                </a:ln>
                <a:solidFill>
                  <a:srgbClr val="BE7300"/>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biologics,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countries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lower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BACS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(more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stringent</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access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criteria</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place)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than</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EMA</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There</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2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no</a:t>
            </a:r>
            <a:r>
              <a:rPr kumimoji="0" sz="1200" b="0" i="0" u="none" strike="noStrike" kern="0" cap="none" spc="2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significant</a:t>
            </a:r>
            <a:r>
              <a:rPr kumimoji="0" sz="1200" b="0" i="0" u="none" strike="noStrike" kern="0" cap="none" spc="2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correlations</a:t>
            </a:r>
            <a:r>
              <a:rPr kumimoji="0" sz="1200" b="0" i="0" u="none" strike="noStrike" kern="0" cap="none" spc="2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between</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BACS</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GDP</a:t>
            </a:r>
            <a:r>
              <a:rPr kumimoji="0" sz="1200" b="0" i="0" u="none" strike="noStrike" kern="0" cap="none" spc="20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2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biologics,</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excluding</a:t>
            </a:r>
            <a:r>
              <a:rPr kumimoji="0" sz="1200" b="0" i="0" u="none" strike="noStrike" kern="0" cap="none" spc="2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“overall</a:t>
            </a:r>
            <a:r>
              <a:rPr kumimoji="0" sz="1200" b="0" i="0" u="none" strike="noStrike" kern="0" cap="none" spc="2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wealth</a:t>
            </a:r>
            <a:r>
              <a:rPr kumimoji="0" sz="1200" b="0" i="0" u="none" strike="noStrike" kern="0" cap="none" spc="2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29" normalizeH="0" baseline="0" noProof="0">
                <a:ln>
                  <a:noFill/>
                </a:ln>
                <a:solidFill>
                  <a:srgbClr val="073762"/>
                </a:solidFill>
                <a:effectLst/>
                <a:uLnTx/>
                <a:uFillTx/>
                <a:latin typeface="Arial"/>
                <a:cs typeface="Arial"/>
              </a:rPr>
              <a:t> </a:t>
            </a:r>
            <a:r>
              <a:rPr kumimoji="0" sz="1200" b="0" i="0" u="none" strike="noStrike" kern="0" cap="none" spc="-50" normalizeH="0" baseline="0" noProof="0">
                <a:ln>
                  <a:noFill/>
                </a:ln>
                <a:solidFill>
                  <a:srgbClr val="073762"/>
                </a:solidFill>
                <a:effectLst/>
                <a:uLnTx/>
                <a:uFillTx/>
                <a:latin typeface="Arial"/>
                <a:cs typeface="Arial"/>
              </a:rPr>
              <a:t>a </a:t>
            </a:r>
            <a:r>
              <a:rPr kumimoji="0" sz="1200" b="0" i="0" u="none" strike="noStrike" kern="0" cap="none" spc="0" normalizeH="0" baseline="0" noProof="0">
                <a:ln>
                  <a:noFill/>
                </a:ln>
                <a:solidFill>
                  <a:srgbClr val="073762"/>
                </a:solidFill>
                <a:effectLst/>
                <a:uLnTx/>
                <a:uFillTx/>
                <a:latin typeface="Arial"/>
                <a:cs typeface="Arial"/>
              </a:rPr>
              <a:t>country”</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explanation</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BACS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variation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4"/>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0" lvl="0" indent="-133350" defTabSz="914400" eaLnBrk="1" fontAlgn="auto" latinLnBrk="0" hangingPunct="1">
              <a:lnSpc>
                <a:spcPct val="100000"/>
              </a:lnSpc>
              <a:spcBef>
                <a:spcPts val="0"/>
              </a:spcBef>
              <a:spcAft>
                <a:spcPts val="0"/>
              </a:spcAft>
              <a:buClr>
                <a:srgbClr val="FF9900"/>
              </a:buClr>
              <a:buSzTx/>
              <a:buFont typeface="Arial"/>
              <a:buChar char="•"/>
              <a:tabLst>
                <a:tab pos="145415" algn="l"/>
                <a:tab pos="146685" algn="l"/>
              </a:tabLst>
              <a:defRPr/>
            </a:pPr>
            <a:r>
              <a:rPr kumimoji="0" sz="1400" b="1" i="0" u="none" strike="noStrike" kern="0" cap="none" spc="0" normalizeH="0" baseline="0" noProof="0">
                <a:ln>
                  <a:noFill/>
                </a:ln>
                <a:solidFill>
                  <a:srgbClr val="073762"/>
                </a:solidFill>
                <a:effectLst/>
                <a:uLnTx/>
                <a:uFillTx/>
                <a:latin typeface="Arial"/>
                <a:cs typeface="Arial"/>
              </a:rPr>
              <a:t>Biologic</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prescription</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criteria</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differed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substantially</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across</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countries,</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though</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key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criteria</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include: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Blood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eosinophil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thresholds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(usually</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≥300</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cells/µL)</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IgE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IL5/5R</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prescription,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~80%</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countries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Moderate</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exacerbation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rates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≥2</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(range: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0</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per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year</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biologics,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up</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54%</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countries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0"/>
              </a:spcBef>
              <a:spcAft>
                <a:spcPts val="0"/>
              </a:spcAft>
              <a:buClr>
                <a:srgbClr val="FF9900"/>
              </a:buClr>
              <a:buSzTx/>
              <a:buFont typeface="Arial"/>
              <a:buChar char="•"/>
              <a:tabLst>
                <a:tab pos="146050" algn="l"/>
              </a:tabLst>
              <a:defRPr/>
            </a:pP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variation</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biologic</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prescription</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criteria</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globally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may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adversely</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affect</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personalized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medicine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National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regulators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payers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should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focus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minimizing</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international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variation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2575" marR="0" lvl="1" indent="-135890" defTabSz="914400" eaLnBrk="1" fontAlgn="auto" latinLnBrk="0" hangingPunct="1">
              <a:lnSpc>
                <a:spcPct val="100000"/>
              </a:lnSpc>
              <a:spcBef>
                <a:spcPts val="300"/>
              </a:spcBef>
              <a:spcAft>
                <a:spcPts val="0"/>
              </a:spcAft>
              <a:buClr>
                <a:srgbClr val="FF9900"/>
              </a:buClr>
              <a:buSzTx/>
              <a:buFontTx/>
              <a:buChar char="–"/>
              <a:tabLst>
                <a:tab pos="282575" algn="l"/>
              </a:tabLst>
              <a:defRPr/>
            </a:pPr>
            <a:r>
              <a:rPr kumimoji="0" sz="1200" b="0" i="0" u="none" strike="noStrike" kern="0" cap="none" spc="0" normalizeH="0" baseline="0" noProof="0">
                <a:ln>
                  <a:noFill/>
                </a:ln>
                <a:solidFill>
                  <a:srgbClr val="BE7300"/>
                </a:solidFill>
                <a:effectLst/>
                <a:uLnTx/>
                <a:uFillTx/>
                <a:latin typeface="Arial"/>
                <a:cs typeface="Arial"/>
              </a:rPr>
              <a:t>Standardization</a:t>
            </a:r>
            <a:r>
              <a:rPr kumimoji="0" sz="1200" b="0" i="0" u="none" strike="noStrike" kern="0" cap="none" spc="13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of</a:t>
            </a:r>
            <a:r>
              <a:rPr kumimoji="0" sz="1200" b="0" i="0" u="none" strike="noStrike" kern="0" cap="none" spc="1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biologic</a:t>
            </a:r>
            <a:r>
              <a:rPr kumimoji="0" sz="1200" b="0" i="0" u="none" strike="noStrike" kern="0" cap="none" spc="1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prescription</a:t>
            </a:r>
            <a:r>
              <a:rPr kumimoji="0" sz="1200" b="0" i="0" u="none" strike="noStrike" kern="0" cap="none" spc="1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and</a:t>
            </a:r>
            <a:r>
              <a:rPr kumimoji="0" sz="1200" b="0" i="0" u="none" strike="noStrike" kern="0" cap="none" spc="13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access</a:t>
            </a:r>
            <a:r>
              <a:rPr kumimoji="0" sz="1200" b="0" i="0" u="none" strike="noStrike" kern="0" cap="none" spc="1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criteria</a:t>
            </a:r>
            <a:r>
              <a:rPr kumimoji="0" sz="1200" b="0" i="0" u="none" strike="noStrike" kern="0" cap="none" spc="15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is</a:t>
            </a:r>
            <a:r>
              <a:rPr kumimoji="0" sz="1200" b="0" i="0" u="none" strike="noStrike" kern="0" cap="none" spc="1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recommended</a:t>
            </a:r>
            <a:r>
              <a:rPr kumimoji="0" sz="1200" b="0" i="0" u="none" strike="noStrike" kern="0" cap="none" spc="15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to</a:t>
            </a:r>
            <a:r>
              <a:rPr kumimoji="0" sz="1200" b="0" i="0" u="none" strike="noStrike" kern="0" cap="none" spc="13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ensure</a:t>
            </a:r>
            <a:r>
              <a:rPr kumimoji="0" sz="1200" b="0" i="0" u="none" strike="noStrike" kern="0" cap="none" spc="15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the</a:t>
            </a:r>
            <a:r>
              <a:rPr kumimoji="0" sz="1200" b="0" i="0" u="none" strike="noStrike" kern="0" cap="none" spc="1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availability</a:t>
            </a:r>
            <a:r>
              <a:rPr kumimoji="0" sz="1200" b="0" i="0" u="none" strike="noStrike" kern="0" cap="none" spc="1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of</a:t>
            </a:r>
            <a:r>
              <a:rPr kumimoji="0" sz="1200" b="0" i="0" u="none" strike="noStrike" kern="0" cap="none" spc="160" normalizeH="0" baseline="0" noProof="0">
                <a:ln>
                  <a:noFill/>
                </a:ln>
                <a:solidFill>
                  <a:srgbClr val="BE7300"/>
                </a:solidFill>
                <a:effectLst/>
                <a:uLnTx/>
                <a:uFillTx/>
                <a:latin typeface="Arial"/>
                <a:cs typeface="Arial"/>
              </a:rPr>
              <a:t> </a:t>
            </a:r>
            <a:r>
              <a:rPr kumimoji="0" sz="1200" b="0" i="0" u="none" strike="noStrike" kern="0" cap="none" spc="-10" normalizeH="0" baseline="0" noProof="0">
                <a:ln>
                  <a:noFill/>
                </a:ln>
                <a:solidFill>
                  <a:srgbClr val="BE7300"/>
                </a:solidFill>
                <a:effectLst/>
                <a:uLnTx/>
                <a:uFillTx/>
                <a:latin typeface="Arial"/>
                <a:cs typeface="Arial"/>
              </a:rPr>
              <a:t>personalized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BE7300"/>
                </a:solidFill>
                <a:effectLst/>
                <a:uLnTx/>
                <a:uFillTx/>
                <a:latin typeface="Arial"/>
                <a:cs typeface="Arial"/>
              </a:rPr>
              <a:t>treatment</a:t>
            </a:r>
            <a:r>
              <a:rPr kumimoji="0" sz="1200" b="0" i="0" u="none" strike="noStrike" kern="0" cap="none" spc="-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options</a:t>
            </a:r>
            <a:r>
              <a:rPr kumimoji="0" sz="1200" b="0" i="0" u="none" strike="noStrike" kern="0" cap="none" spc="-45"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for</a:t>
            </a:r>
            <a:r>
              <a:rPr kumimoji="0" sz="1200" b="0" i="0" u="none" strike="noStrike" kern="0" cap="none" spc="-3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severe</a:t>
            </a:r>
            <a:r>
              <a:rPr kumimoji="0" sz="1200" b="0" i="0" u="none" strike="noStrike" kern="0" cap="none" spc="-3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asthma</a:t>
            </a:r>
            <a:r>
              <a:rPr kumimoji="0" sz="1200" b="0" i="0" u="none" strike="noStrike" kern="0" cap="none" spc="-40" normalizeH="0" baseline="0" noProof="0">
                <a:ln>
                  <a:noFill/>
                </a:ln>
                <a:solidFill>
                  <a:srgbClr val="BE7300"/>
                </a:solidFill>
                <a:effectLst/>
                <a:uLnTx/>
                <a:uFillTx/>
                <a:latin typeface="Arial"/>
                <a:cs typeface="Arial"/>
              </a:rPr>
              <a:t> </a:t>
            </a:r>
            <a:r>
              <a:rPr kumimoji="0" sz="1200" b="0" i="0" u="none" strike="noStrike" kern="0" cap="none" spc="0" normalizeH="0" baseline="0" noProof="0">
                <a:ln>
                  <a:noFill/>
                </a:ln>
                <a:solidFill>
                  <a:srgbClr val="BE7300"/>
                </a:solidFill>
                <a:effectLst/>
                <a:uLnTx/>
                <a:uFillTx/>
                <a:latin typeface="Arial"/>
                <a:cs typeface="Arial"/>
              </a:rPr>
              <a:t>patients</a:t>
            </a:r>
            <a:r>
              <a:rPr kumimoji="0" sz="1200" b="0" i="0" u="none" strike="noStrike" kern="0" cap="none" spc="-40" normalizeH="0" baseline="0" noProof="0">
                <a:ln>
                  <a:noFill/>
                </a:ln>
                <a:solidFill>
                  <a:srgbClr val="BE7300"/>
                </a:solidFill>
                <a:effectLst/>
                <a:uLnTx/>
                <a:uFillTx/>
                <a:latin typeface="Arial"/>
                <a:cs typeface="Arial"/>
              </a:rPr>
              <a:t> </a:t>
            </a:r>
            <a:r>
              <a:rPr kumimoji="0" sz="1200" b="0" i="0" u="none" strike="noStrike" kern="0" cap="none" spc="-10" normalizeH="0" baseline="0" noProof="0">
                <a:ln>
                  <a:noFill/>
                </a:ln>
                <a:solidFill>
                  <a:srgbClr val="BE7300"/>
                </a:solidFill>
                <a:effectLst/>
                <a:uLnTx/>
                <a:uFillTx/>
                <a:latin typeface="Arial"/>
                <a:cs typeface="Arial"/>
              </a:rPr>
              <a:t>globally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29057" y="4906674"/>
            <a:ext cx="7177405"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BACS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Biologic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ACessibility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Score;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European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Medicines </a:t>
            </a:r>
            <a:r>
              <a:rPr kumimoji="0" sz="600" b="0" i="0" u="none" strike="noStrike" kern="0" cap="none" spc="0" normalizeH="0" baseline="0" noProof="0">
                <a:ln>
                  <a:noFill/>
                </a:ln>
                <a:solidFill>
                  <a:sysClr val="windowText" lastClr="000000"/>
                </a:solidFill>
                <a:effectLst/>
                <a:uLnTx/>
                <a:uFillTx/>
                <a:latin typeface="Arial"/>
                <a:cs typeface="Arial"/>
              </a:rPr>
              <a:t>Agency; GDP = Gross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Domestic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Product;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 =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 IL5/5R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receptor;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 =</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Immunol</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3317" rIns="0" bIns="0" rtlCol="0">
            <a:spAutoFit/>
          </a:bodyPr>
          <a:lstStyle/>
          <a:p>
            <a:pPr marL="168910">
              <a:lnSpc>
                <a:spcPct val="100000"/>
              </a:lnSpc>
              <a:spcBef>
                <a:spcPts val="95"/>
              </a:spcBef>
            </a:pPr>
            <a:r>
              <a:rPr spc="-10"/>
              <a:t>Conclusions</a:t>
            </a:r>
          </a:p>
        </p:txBody>
      </p:sp>
      <p:pic>
        <p:nvPicPr>
          <p:cNvPr id="5" name="Graphic 4" descr="Beginning with solid fill">
            <a:hlinkClick r:id="rId2" action="ppaction://hlinksldjump"/>
            <a:extLst>
              <a:ext uri="{FF2B5EF4-FFF2-40B4-BE49-F238E27FC236}">
                <a16:creationId xmlns:a16="http://schemas.microsoft.com/office/drawing/2014/main" id="{32077D61-FD9A-5D03-AB1B-AABF8F63A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t>We</a:t>
            </a:r>
            <a:r>
              <a:rPr spc="-10"/>
              <a:t> </a:t>
            </a:r>
            <a:r>
              <a:t>would</a:t>
            </a:r>
            <a:r>
              <a:rPr spc="-45"/>
              <a:t> </a:t>
            </a:r>
            <a:r>
              <a:t>like</a:t>
            </a:r>
            <a:r>
              <a:rPr spc="-25"/>
              <a:t> </a:t>
            </a:r>
            <a:r>
              <a:t>to</a:t>
            </a:r>
            <a:r>
              <a:rPr spc="-10"/>
              <a:t> </a:t>
            </a:r>
            <a:r>
              <a:t>thank</a:t>
            </a:r>
            <a:r>
              <a:rPr spc="-30"/>
              <a:t> </a:t>
            </a:r>
            <a:r>
              <a:t>all</a:t>
            </a:r>
            <a:r>
              <a:rPr spc="-5"/>
              <a:t> </a:t>
            </a:r>
            <a:r>
              <a:t>patients</a:t>
            </a:r>
            <a:r>
              <a:rPr spc="-40"/>
              <a:t> </a:t>
            </a:r>
            <a:r>
              <a:t>and</a:t>
            </a:r>
            <a:r>
              <a:rPr spc="-20"/>
              <a:t> </a:t>
            </a:r>
            <a:r>
              <a:t>collaborators</a:t>
            </a:r>
            <a:r>
              <a:rPr spc="-35"/>
              <a:t> </a:t>
            </a:r>
            <a:r>
              <a:t>who</a:t>
            </a:r>
            <a:r>
              <a:rPr spc="-45"/>
              <a:t> </a:t>
            </a:r>
            <a:r>
              <a:t>contributed</a:t>
            </a:r>
            <a:r>
              <a:rPr spc="-30"/>
              <a:t> </a:t>
            </a:r>
            <a:r>
              <a:t>to</a:t>
            </a:r>
            <a:r>
              <a:rPr spc="-20"/>
              <a:t> </a:t>
            </a:r>
            <a:r>
              <a:t>this</a:t>
            </a:r>
            <a:r>
              <a:rPr spc="-15"/>
              <a:t> </a:t>
            </a:r>
            <a:r>
              <a:t>research</a:t>
            </a:r>
            <a:r>
              <a:rPr spc="-45"/>
              <a:t> </a:t>
            </a:r>
            <a:r>
              <a:rPr spc="-10"/>
              <a:t>study.</a:t>
            </a:r>
          </a:p>
          <a:p>
            <a:pPr marL="145415" marR="5080" indent="-133350" algn="just">
              <a:lnSpc>
                <a:spcPct val="100000"/>
              </a:lnSpc>
              <a:spcBef>
                <a:spcPts val="1505"/>
              </a:spcBef>
              <a:buClr>
                <a:srgbClr val="FF9900"/>
              </a:buClr>
              <a:buFont typeface="Arial"/>
              <a:buChar char="•"/>
              <a:tabLst>
                <a:tab pos="146685" algn="l"/>
              </a:tabLst>
            </a:pPr>
            <a:r>
              <a:t>This</a:t>
            </a:r>
            <a:r>
              <a:rPr spc="125"/>
              <a:t> </a:t>
            </a:r>
            <a:r>
              <a:t>research</a:t>
            </a:r>
            <a:r>
              <a:rPr spc="125"/>
              <a:t> </a:t>
            </a:r>
            <a:r>
              <a:t>study</a:t>
            </a:r>
            <a:r>
              <a:rPr spc="95"/>
              <a:t> </a:t>
            </a:r>
            <a:r>
              <a:t>was</a:t>
            </a:r>
            <a:r>
              <a:rPr spc="120"/>
              <a:t> </a:t>
            </a:r>
            <a:r>
              <a:t>funded</a:t>
            </a:r>
            <a:r>
              <a:rPr spc="125"/>
              <a:t> </a:t>
            </a:r>
            <a:r>
              <a:t>and</a:t>
            </a:r>
            <a:r>
              <a:rPr spc="135"/>
              <a:t> </a:t>
            </a:r>
            <a:r>
              <a:t>delivered</a:t>
            </a:r>
            <a:r>
              <a:rPr spc="120"/>
              <a:t> </a:t>
            </a:r>
            <a:r>
              <a:t>by</a:t>
            </a:r>
            <a:r>
              <a:rPr spc="100"/>
              <a:t> </a:t>
            </a:r>
            <a:r>
              <a:t>the</a:t>
            </a:r>
            <a:r>
              <a:rPr spc="140"/>
              <a:t> </a:t>
            </a:r>
            <a:r>
              <a:t>Observational</a:t>
            </a:r>
            <a:r>
              <a:rPr spc="140"/>
              <a:t> </a:t>
            </a:r>
            <a:r>
              <a:t>and</a:t>
            </a:r>
            <a:r>
              <a:rPr spc="130"/>
              <a:t> </a:t>
            </a:r>
            <a:r>
              <a:t>Pragmatic</a:t>
            </a:r>
            <a:r>
              <a:rPr spc="120"/>
              <a:t> </a:t>
            </a:r>
            <a:r>
              <a:rPr spc="-10"/>
              <a:t>Research 	</a:t>
            </a:r>
            <a:r>
              <a:t>Institute</a:t>
            </a:r>
            <a:r>
              <a:rPr spc="320"/>
              <a:t> </a:t>
            </a:r>
            <a:r>
              <a:t>Pte</a:t>
            </a:r>
            <a:r>
              <a:rPr spc="325"/>
              <a:t> </a:t>
            </a:r>
            <a:r>
              <a:t>Ltd</a:t>
            </a:r>
            <a:r>
              <a:rPr spc="310"/>
              <a:t> </a:t>
            </a:r>
            <a:r>
              <a:t>(OPRI).</a:t>
            </a:r>
            <a:r>
              <a:rPr spc="330"/>
              <a:t> </a:t>
            </a:r>
            <a:r>
              <a:t>The</a:t>
            </a:r>
            <a:r>
              <a:rPr spc="315"/>
              <a:t> </a:t>
            </a:r>
            <a:r>
              <a:t>International</a:t>
            </a:r>
            <a:r>
              <a:rPr spc="335"/>
              <a:t> </a:t>
            </a:r>
            <a:r>
              <a:t>Severe</a:t>
            </a:r>
            <a:r>
              <a:rPr spc="315"/>
              <a:t> </a:t>
            </a:r>
            <a:r>
              <a:t>Asthma</a:t>
            </a:r>
            <a:r>
              <a:rPr spc="335"/>
              <a:t> </a:t>
            </a:r>
            <a:r>
              <a:t>Registry</a:t>
            </a:r>
            <a:r>
              <a:rPr spc="305"/>
              <a:t> </a:t>
            </a:r>
            <a:r>
              <a:t>(ISAR)</a:t>
            </a:r>
            <a:r>
              <a:rPr spc="340"/>
              <a:t> </a:t>
            </a:r>
            <a:r>
              <a:t>is</a:t>
            </a:r>
            <a:r>
              <a:rPr spc="325"/>
              <a:t> </a:t>
            </a:r>
            <a:r>
              <a:rPr spc="-10"/>
              <a:t>co-</a:t>
            </a:r>
            <a:r>
              <a:t>funded</a:t>
            </a:r>
            <a:r>
              <a:rPr spc="320"/>
              <a:t> </a:t>
            </a:r>
            <a:r>
              <a:rPr spc="-25"/>
              <a:t>by 	</a:t>
            </a:r>
            <a:r>
              <a:t>Optimum</a:t>
            </a:r>
            <a:r>
              <a:rPr spc="-40"/>
              <a:t> </a:t>
            </a:r>
            <a:r>
              <a:t>Patient</a:t>
            </a:r>
            <a:r>
              <a:rPr spc="-45"/>
              <a:t> </a:t>
            </a:r>
            <a:r>
              <a:t>Care</a:t>
            </a:r>
            <a:r>
              <a:rPr spc="-35"/>
              <a:t> </a:t>
            </a:r>
            <a:r>
              <a:t>Global</a:t>
            </a:r>
            <a:r>
              <a:rPr spc="-40"/>
              <a:t> </a:t>
            </a:r>
            <a:r>
              <a:t>Limited</a:t>
            </a:r>
            <a:r>
              <a:rPr spc="-50"/>
              <a:t> </a:t>
            </a:r>
            <a:r>
              <a:t>and</a:t>
            </a:r>
            <a:r>
              <a:rPr spc="-90"/>
              <a:t> </a:t>
            </a:r>
            <a:r>
              <a:rPr spc="-10"/>
              <a:t>AstraZeneca.</a:t>
            </a:r>
          </a:p>
          <a:p>
            <a:pPr marL="146685" marR="6985" indent="-134620" algn="just">
              <a:lnSpc>
                <a:spcPct val="100000"/>
              </a:lnSpc>
              <a:spcBef>
                <a:spcPts val="1505"/>
              </a:spcBef>
              <a:buClr>
                <a:srgbClr val="FF9900"/>
              </a:buClr>
              <a:buChar char="•"/>
              <a:tabLst>
                <a:tab pos="146685" algn="l"/>
              </a:tabLst>
            </a:pPr>
            <a:r>
              <a:rPr sz="1200" b="0">
                <a:latin typeface="Arial"/>
                <a:cs typeface="Arial"/>
              </a:rPr>
              <a:t>Registration</a:t>
            </a:r>
            <a:r>
              <a:rPr sz="1200" b="0" spc="25">
                <a:latin typeface="Arial"/>
                <a:cs typeface="Arial"/>
              </a:rPr>
              <a:t> </a:t>
            </a:r>
            <a:r>
              <a:rPr sz="1200" b="0">
                <a:latin typeface="Arial"/>
                <a:cs typeface="Arial"/>
              </a:rPr>
              <a:t>of</a:t>
            </a:r>
            <a:r>
              <a:rPr sz="1200" b="0" spc="50">
                <a:latin typeface="Arial"/>
                <a:cs typeface="Arial"/>
              </a:rPr>
              <a:t> </a:t>
            </a:r>
            <a:r>
              <a:rPr sz="1200" b="0">
                <a:latin typeface="Arial"/>
                <a:cs typeface="Arial"/>
              </a:rPr>
              <a:t>the</a:t>
            </a:r>
            <a:r>
              <a:rPr sz="1200" b="0" spc="35">
                <a:latin typeface="Arial"/>
                <a:cs typeface="Arial"/>
              </a:rPr>
              <a:t> </a:t>
            </a:r>
            <a:r>
              <a:rPr sz="1200" b="0">
                <a:latin typeface="Arial"/>
                <a:cs typeface="Arial"/>
              </a:rPr>
              <a:t>ISAR</a:t>
            </a:r>
            <a:r>
              <a:rPr sz="1200" b="0" spc="40">
                <a:latin typeface="Arial"/>
                <a:cs typeface="Arial"/>
              </a:rPr>
              <a:t> </a:t>
            </a:r>
            <a:r>
              <a:rPr sz="1200" b="0">
                <a:latin typeface="Arial"/>
                <a:cs typeface="Arial"/>
              </a:rPr>
              <a:t>database</a:t>
            </a:r>
            <a:r>
              <a:rPr sz="1200" b="0" spc="40">
                <a:latin typeface="Arial"/>
                <a:cs typeface="Arial"/>
              </a:rPr>
              <a:t> </a:t>
            </a:r>
            <a:r>
              <a:rPr sz="1200" b="0">
                <a:latin typeface="Arial"/>
                <a:cs typeface="Arial"/>
              </a:rPr>
              <a:t>with</a:t>
            </a:r>
            <a:r>
              <a:rPr sz="1200" b="0" spc="40">
                <a:latin typeface="Arial"/>
                <a:cs typeface="Arial"/>
              </a:rPr>
              <a:t> </a:t>
            </a:r>
            <a:r>
              <a:rPr sz="1200" b="0">
                <a:latin typeface="Arial"/>
                <a:cs typeface="Arial"/>
              </a:rPr>
              <a:t>the</a:t>
            </a:r>
            <a:r>
              <a:rPr sz="1200" b="0" spc="50">
                <a:latin typeface="Arial"/>
                <a:cs typeface="Arial"/>
              </a:rPr>
              <a:t> </a:t>
            </a:r>
            <a:r>
              <a:rPr sz="1200" b="0">
                <a:latin typeface="Arial"/>
                <a:cs typeface="Arial"/>
              </a:rPr>
              <a:t>European</a:t>
            </a:r>
            <a:r>
              <a:rPr sz="1200" b="0" spc="30">
                <a:latin typeface="Arial"/>
                <a:cs typeface="Arial"/>
              </a:rPr>
              <a:t> </a:t>
            </a:r>
            <a:r>
              <a:rPr sz="1200" b="0">
                <a:latin typeface="Arial"/>
                <a:cs typeface="Arial"/>
              </a:rPr>
              <a:t>Union</a:t>
            </a:r>
            <a:r>
              <a:rPr sz="1200" b="0" spc="35">
                <a:latin typeface="Arial"/>
                <a:cs typeface="Arial"/>
              </a:rPr>
              <a:t> </a:t>
            </a:r>
            <a:r>
              <a:rPr sz="1200" b="0">
                <a:latin typeface="Arial"/>
                <a:cs typeface="Arial"/>
              </a:rPr>
              <a:t>Electronic</a:t>
            </a:r>
            <a:r>
              <a:rPr sz="1200" b="0" spc="40">
                <a:latin typeface="Arial"/>
                <a:cs typeface="Arial"/>
              </a:rPr>
              <a:t> </a:t>
            </a:r>
            <a:r>
              <a:rPr sz="1200" b="0">
                <a:latin typeface="Arial"/>
                <a:cs typeface="Arial"/>
              </a:rPr>
              <a:t>Register</a:t>
            </a:r>
            <a:r>
              <a:rPr sz="1200" b="0" spc="40">
                <a:latin typeface="Arial"/>
                <a:cs typeface="Arial"/>
              </a:rPr>
              <a:t> </a:t>
            </a:r>
            <a:r>
              <a:rPr sz="1200" b="0">
                <a:latin typeface="Arial"/>
                <a:cs typeface="Arial"/>
              </a:rPr>
              <a:t>of</a:t>
            </a:r>
            <a:r>
              <a:rPr sz="1200" b="0" spc="40">
                <a:latin typeface="Arial"/>
                <a:cs typeface="Arial"/>
              </a:rPr>
              <a:t> </a:t>
            </a:r>
            <a:r>
              <a:rPr sz="1200" b="0" spc="-10">
                <a:latin typeface="Arial"/>
                <a:cs typeface="Arial"/>
              </a:rPr>
              <a:t>Post-</a:t>
            </a:r>
            <a:r>
              <a:rPr sz="1200" b="0">
                <a:latin typeface="Arial"/>
                <a:cs typeface="Arial"/>
              </a:rPr>
              <a:t>Authorization</a:t>
            </a:r>
            <a:r>
              <a:rPr sz="1200" b="0" spc="40">
                <a:latin typeface="Arial"/>
                <a:cs typeface="Arial"/>
              </a:rPr>
              <a:t> </a:t>
            </a:r>
            <a:r>
              <a:rPr sz="1200" b="0">
                <a:latin typeface="Arial"/>
                <a:cs typeface="Arial"/>
              </a:rPr>
              <a:t>studies</a:t>
            </a:r>
            <a:r>
              <a:rPr sz="1200" b="0" spc="40">
                <a:latin typeface="Arial"/>
                <a:cs typeface="Arial"/>
              </a:rPr>
              <a:t> </a:t>
            </a:r>
            <a:r>
              <a:rPr sz="1200" b="0">
                <a:latin typeface="Arial"/>
                <a:cs typeface="Arial"/>
              </a:rPr>
              <a:t>was</a:t>
            </a:r>
            <a:r>
              <a:rPr sz="1200" b="0" spc="30">
                <a:latin typeface="Arial"/>
                <a:cs typeface="Arial"/>
              </a:rPr>
              <a:t> </a:t>
            </a:r>
            <a:r>
              <a:rPr sz="1200" b="0" spc="-20">
                <a:latin typeface="Arial"/>
                <a:cs typeface="Arial"/>
              </a:rPr>
              <a:t>also </a:t>
            </a:r>
            <a:r>
              <a:rPr sz="1200" b="0">
                <a:latin typeface="Arial"/>
                <a:cs typeface="Arial"/>
              </a:rPr>
              <a:t>undertaken</a:t>
            </a:r>
            <a:r>
              <a:rPr sz="1200" b="0" spc="305">
                <a:latin typeface="Arial"/>
                <a:cs typeface="Arial"/>
              </a:rPr>
              <a:t> </a:t>
            </a:r>
            <a:r>
              <a:rPr sz="1200" b="0">
                <a:latin typeface="Arial"/>
                <a:cs typeface="Arial"/>
              </a:rPr>
              <a:t>(ENCEPP/DSPP/23720).</a:t>
            </a:r>
            <a:r>
              <a:rPr sz="1200" b="0" spc="305">
                <a:latin typeface="Arial"/>
                <a:cs typeface="Arial"/>
              </a:rPr>
              <a:t> </a:t>
            </a:r>
            <a:r>
              <a:rPr sz="1200" b="0">
                <a:latin typeface="Arial"/>
                <a:cs typeface="Arial"/>
              </a:rPr>
              <a:t>ISAR</a:t>
            </a:r>
            <a:r>
              <a:rPr sz="1200" b="0" spc="295">
                <a:latin typeface="Arial"/>
                <a:cs typeface="Arial"/>
              </a:rPr>
              <a:t> </a:t>
            </a:r>
            <a:r>
              <a:rPr sz="1200" b="0">
                <a:latin typeface="Arial"/>
                <a:cs typeface="Arial"/>
              </a:rPr>
              <a:t>has</a:t>
            </a:r>
            <a:r>
              <a:rPr sz="1200" b="0" spc="305">
                <a:latin typeface="Arial"/>
                <a:cs typeface="Arial"/>
              </a:rPr>
              <a:t> </a:t>
            </a:r>
            <a:r>
              <a:rPr sz="1200" b="0">
                <a:latin typeface="Arial"/>
                <a:cs typeface="Arial"/>
              </a:rPr>
              <a:t>ethical</a:t>
            </a:r>
            <a:r>
              <a:rPr sz="1200" b="0" spc="290">
                <a:latin typeface="Arial"/>
                <a:cs typeface="Arial"/>
              </a:rPr>
              <a:t> </a:t>
            </a:r>
            <a:r>
              <a:rPr sz="1200" b="0">
                <a:latin typeface="Arial"/>
                <a:cs typeface="Arial"/>
              </a:rPr>
              <a:t>approval</a:t>
            </a:r>
            <a:r>
              <a:rPr sz="1200" b="0" spc="295">
                <a:latin typeface="Arial"/>
                <a:cs typeface="Arial"/>
              </a:rPr>
              <a:t> </a:t>
            </a:r>
            <a:r>
              <a:rPr sz="1200" b="0">
                <a:latin typeface="Arial"/>
                <a:cs typeface="Arial"/>
              </a:rPr>
              <a:t>from</a:t>
            </a:r>
            <a:r>
              <a:rPr sz="1200" b="0" spc="305">
                <a:latin typeface="Arial"/>
                <a:cs typeface="Arial"/>
              </a:rPr>
              <a:t> </a:t>
            </a:r>
            <a:r>
              <a:rPr sz="1200" b="0">
                <a:latin typeface="Arial"/>
                <a:cs typeface="Arial"/>
              </a:rPr>
              <a:t>the</a:t>
            </a:r>
            <a:r>
              <a:rPr sz="1200" b="0" spc="305">
                <a:latin typeface="Arial"/>
                <a:cs typeface="Arial"/>
              </a:rPr>
              <a:t> </a:t>
            </a:r>
            <a:r>
              <a:rPr sz="1200" b="0">
                <a:latin typeface="Arial"/>
                <a:cs typeface="Arial"/>
              </a:rPr>
              <a:t>Anonymised</a:t>
            </a:r>
            <a:r>
              <a:rPr sz="1200" b="0" spc="305">
                <a:latin typeface="Arial"/>
                <a:cs typeface="Arial"/>
              </a:rPr>
              <a:t> </a:t>
            </a:r>
            <a:r>
              <a:rPr sz="1200" b="0">
                <a:latin typeface="Arial"/>
                <a:cs typeface="Arial"/>
              </a:rPr>
              <a:t>Data</a:t>
            </a:r>
            <a:r>
              <a:rPr sz="1200" b="0" spc="310">
                <a:latin typeface="Arial"/>
                <a:cs typeface="Arial"/>
              </a:rPr>
              <a:t> </a:t>
            </a:r>
            <a:r>
              <a:rPr sz="1200" b="0">
                <a:latin typeface="Arial"/>
                <a:cs typeface="Arial"/>
              </a:rPr>
              <a:t>Ethics</a:t>
            </a:r>
            <a:r>
              <a:rPr sz="1200" b="0" spc="305">
                <a:latin typeface="Arial"/>
                <a:cs typeface="Arial"/>
              </a:rPr>
              <a:t> </a:t>
            </a:r>
            <a:r>
              <a:rPr sz="1200" b="0">
                <a:latin typeface="Arial"/>
                <a:cs typeface="Arial"/>
              </a:rPr>
              <a:t>Protocols</a:t>
            </a:r>
            <a:r>
              <a:rPr sz="1200" b="0" spc="295">
                <a:latin typeface="Arial"/>
                <a:cs typeface="Arial"/>
              </a:rPr>
              <a:t> </a:t>
            </a:r>
            <a:r>
              <a:rPr sz="1200" b="0" spc="-25">
                <a:latin typeface="Arial"/>
                <a:cs typeface="Arial"/>
              </a:rPr>
              <a:t>and </a:t>
            </a:r>
            <a:r>
              <a:rPr sz="1200" b="0">
                <a:latin typeface="Arial"/>
                <a:cs typeface="Arial"/>
              </a:rPr>
              <a:t>Transparency</a:t>
            </a:r>
            <a:r>
              <a:rPr sz="1200" b="0" spc="50">
                <a:latin typeface="Arial"/>
                <a:cs typeface="Arial"/>
              </a:rPr>
              <a:t> </a:t>
            </a:r>
            <a:r>
              <a:rPr sz="1200" b="0">
                <a:latin typeface="Arial"/>
                <a:cs typeface="Arial"/>
              </a:rPr>
              <a:t>(ADEPT)</a:t>
            </a:r>
            <a:r>
              <a:rPr sz="1200" b="0" spc="50">
                <a:latin typeface="Arial"/>
                <a:cs typeface="Arial"/>
              </a:rPr>
              <a:t> </a:t>
            </a:r>
            <a:r>
              <a:rPr sz="1200" b="0">
                <a:latin typeface="Arial"/>
                <a:cs typeface="Arial"/>
              </a:rPr>
              <a:t>committee</a:t>
            </a:r>
            <a:r>
              <a:rPr sz="1200" b="0" spc="65">
                <a:latin typeface="Arial"/>
                <a:cs typeface="Arial"/>
              </a:rPr>
              <a:t> </a:t>
            </a:r>
            <a:r>
              <a:rPr sz="1200" b="0">
                <a:latin typeface="Arial"/>
                <a:cs typeface="Arial"/>
              </a:rPr>
              <a:t>(ADEPT0218).</a:t>
            </a:r>
            <a:r>
              <a:rPr sz="1200" b="0" spc="65">
                <a:latin typeface="Arial"/>
                <a:cs typeface="Arial"/>
              </a:rPr>
              <a:t> </a:t>
            </a:r>
            <a:r>
              <a:rPr sz="1200" b="0">
                <a:latin typeface="Arial"/>
                <a:cs typeface="Arial"/>
              </a:rPr>
              <a:t>All</a:t>
            </a:r>
            <a:r>
              <a:rPr sz="1200" b="0" spc="55">
                <a:latin typeface="Arial"/>
                <a:cs typeface="Arial"/>
              </a:rPr>
              <a:t> </a:t>
            </a:r>
            <a:r>
              <a:rPr sz="1200" b="0">
                <a:latin typeface="Arial"/>
                <a:cs typeface="Arial"/>
              </a:rPr>
              <a:t>data</a:t>
            </a:r>
            <a:r>
              <a:rPr sz="1200" b="0" spc="65">
                <a:latin typeface="Arial"/>
                <a:cs typeface="Arial"/>
              </a:rPr>
              <a:t> </a:t>
            </a:r>
            <a:r>
              <a:rPr sz="1200" b="0">
                <a:latin typeface="Arial"/>
                <a:cs typeface="Arial"/>
              </a:rPr>
              <a:t>collection</a:t>
            </a:r>
            <a:r>
              <a:rPr sz="1200" b="0" spc="65">
                <a:latin typeface="Arial"/>
                <a:cs typeface="Arial"/>
              </a:rPr>
              <a:t> </a:t>
            </a:r>
            <a:r>
              <a:rPr sz="1200" b="0">
                <a:latin typeface="Arial"/>
                <a:cs typeface="Arial"/>
              </a:rPr>
              <a:t>sites</a:t>
            </a:r>
            <a:r>
              <a:rPr sz="1200" b="0" spc="60">
                <a:latin typeface="Arial"/>
                <a:cs typeface="Arial"/>
              </a:rPr>
              <a:t> </a:t>
            </a:r>
            <a:r>
              <a:rPr sz="1200" b="0">
                <a:latin typeface="Arial"/>
                <a:cs typeface="Arial"/>
              </a:rPr>
              <a:t>in</a:t>
            </a:r>
            <a:r>
              <a:rPr sz="1200" b="0" spc="60">
                <a:latin typeface="Arial"/>
                <a:cs typeface="Arial"/>
              </a:rPr>
              <a:t> </a:t>
            </a:r>
            <a:r>
              <a:rPr sz="1200" b="0">
                <a:latin typeface="Arial"/>
                <a:cs typeface="Arial"/>
              </a:rPr>
              <a:t>the</a:t>
            </a:r>
            <a:r>
              <a:rPr sz="1200" b="0" spc="65">
                <a:latin typeface="Arial"/>
                <a:cs typeface="Arial"/>
              </a:rPr>
              <a:t> </a:t>
            </a:r>
            <a:r>
              <a:rPr sz="1200" b="0">
                <a:latin typeface="Arial"/>
                <a:cs typeface="Arial"/>
              </a:rPr>
              <a:t>International</a:t>
            </a:r>
            <a:r>
              <a:rPr sz="1200" b="0" spc="60">
                <a:latin typeface="Arial"/>
                <a:cs typeface="Arial"/>
              </a:rPr>
              <a:t> </a:t>
            </a:r>
            <a:r>
              <a:rPr sz="1200" b="0">
                <a:latin typeface="Arial"/>
                <a:cs typeface="Arial"/>
              </a:rPr>
              <a:t>Severe</a:t>
            </a:r>
            <a:r>
              <a:rPr sz="1200" b="0" spc="60">
                <a:latin typeface="Arial"/>
                <a:cs typeface="Arial"/>
              </a:rPr>
              <a:t> </a:t>
            </a:r>
            <a:r>
              <a:rPr sz="1200" b="0">
                <a:latin typeface="Arial"/>
                <a:cs typeface="Arial"/>
              </a:rPr>
              <a:t>Asthma</a:t>
            </a:r>
            <a:r>
              <a:rPr sz="1200" b="0" spc="65">
                <a:latin typeface="Arial"/>
                <a:cs typeface="Arial"/>
              </a:rPr>
              <a:t> </a:t>
            </a:r>
            <a:r>
              <a:rPr sz="1200" b="0" spc="-10">
                <a:latin typeface="Arial"/>
                <a:cs typeface="Arial"/>
              </a:rPr>
              <a:t>Registry </a:t>
            </a:r>
            <a:r>
              <a:rPr sz="1200" b="0">
                <a:latin typeface="Arial"/>
                <a:cs typeface="Arial"/>
              </a:rPr>
              <a:t>(ISAR)</a:t>
            </a:r>
            <a:r>
              <a:rPr sz="1200" b="0" spc="45">
                <a:latin typeface="Arial"/>
                <a:cs typeface="Arial"/>
              </a:rPr>
              <a:t> </a:t>
            </a:r>
            <a:r>
              <a:rPr sz="1200" b="0">
                <a:latin typeface="Arial"/>
                <a:cs typeface="Arial"/>
              </a:rPr>
              <a:t>have</a:t>
            </a:r>
            <a:r>
              <a:rPr sz="1200" b="0" spc="60">
                <a:latin typeface="Arial"/>
                <a:cs typeface="Arial"/>
              </a:rPr>
              <a:t> </a:t>
            </a:r>
            <a:r>
              <a:rPr sz="1200" b="0">
                <a:latin typeface="Arial"/>
                <a:cs typeface="Arial"/>
              </a:rPr>
              <a:t>obtained</a:t>
            </a:r>
            <a:r>
              <a:rPr sz="1200" b="0" spc="60">
                <a:latin typeface="Arial"/>
                <a:cs typeface="Arial"/>
              </a:rPr>
              <a:t> </a:t>
            </a:r>
            <a:r>
              <a:rPr sz="1200" b="0">
                <a:latin typeface="Arial"/>
                <a:cs typeface="Arial"/>
              </a:rPr>
              <a:t>regulatory</a:t>
            </a:r>
            <a:r>
              <a:rPr sz="1200" b="0" spc="50">
                <a:latin typeface="Arial"/>
                <a:cs typeface="Arial"/>
              </a:rPr>
              <a:t> </a:t>
            </a:r>
            <a:r>
              <a:rPr sz="1200" b="0">
                <a:latin typeface="Arial"/>
                <a:cs typeface="Arial"/>
              </a:rPr>
              <a:t>agreement</a:t>
            </a:r>
            <a:r>
              <a:rPr sz="1200" b="0" spc="75">
                <a:latin typeface="Arial"/>
                <a:cs typeface="Arial"/>
              </a:rPr>
              <a:t> </a:t>
            </a:r>
            <a:r>
              <a:rPr sz="1200" b="0">
                <a:latin typeface="Arial"/>
                <a:cs typeface="Arial"/>
              </a:rPr>
              <a:t>in</a:t>
            </a:r>
            <a:r>
              <a:rPr sz="1200" b="0" spc="65">
                <a:latin typeface="Arial"/>
                <a:cs typeface="Arial"/>
              </a:rPr>
              <a:t> </a:t>
            </a:r>
            <a:r>
              <a:rPr sz="1200" b="0">
                <a:latin typeface="Arial"/>
                <a:cs typeface="Arial"/>
              </a:rPr>
              <a:t>compliance</a:t>
            </a:r>
            <a:r>
              <a:rPr sz="1200" b="0" spc="75">
                <a:latin typeface="Arial"/>
                <a:cs typeface="Arial"/>
              </a:rPr>
              <a:t> </a:t>
            </a:r>
            <a:r>
              <a:rPr sz="1200" b="0">
                <a:latin typeface="Arial"/>
                <a:cs typeface="Arial"/>
              </a:rPr>
              <a:t>with</a:t>
            </a:r>
            <a:r>
              <a:rPr sz="1200" b="0" spc="60">
                <a:latin typeface="Arial"/>
                <a:cs typeface="Arial"/>
              </a:rPr>
              <a:t> </a:t>
            </a:r>
            <a:r>
              <a:rPr sz="1200" b="0">
                <a:latin typeface="Arial"/>
                <a:cs typeface="Arial"/>
              </a:rPr>
              <a:t>specific</a:t>
            </a:r>
            <a:r>
              <a:rPr sz="1200" b="0" spc="50">
                <a:latin typeface="Arial"/>
                <a:cs typeface="Arial"/>
              </a:rPr>
              <a:t> </a:t>
            </a:r>
            <a:r>
              <a:rPr sz="1200" b="0">
                <a:latin typeface="Arial"/>
                <a:cs typeface="Arial"/>
              </a:rPr>
              <a:t>data</a:t>
            </a:r>
            <a:r>
              <a:rPr sz="1200" b="0" spc="70">
                <a:latin typeface="Arial"/>
                <a:cs typeface="Arial"/>
              </a:rPr>
              <a:t> </a:t>
            </a:r>
            <a:r>
              <a:rPr sz="1200" b="0">
                <a:latin typeface="Arial"/>
                <a:cs typeface="Arial"/>
              </a:rPr>
              <a:t>transfer</a:t>
            </a:r>
            <a:r>
              <a:rPr sz="1200" b="0" spc="65">
                <a:latin typeface="Arial"/>
                <a:cs typeface="Arial"/>
              </a:rPr>
              <a:t> </a:t>
            </a:r>
            <a:r>
              <a:rPr sz="1200" b="0">
                <a:latin typeface="Arial"/>
                <a:cs typeface="Arial"/>
              </a:rPr>
              <a:t>laws,</a:t>
            </a:r>
            <a:r>
              <a:rPr sz="1200" b="0" spc="65">
                <a:latin typeface="Arial"/>
                <a:cs typeface="Arial"/>
              </a:rPr>
              <a:t> </a:t>
            </a:r>
            <a:r>
              <a:rPr sz="1200" b="0" spc="-10">
                <a:latin typeface="Arial"/>
                <a:cs typeface="Arial"/>
              </a:rPr>
              <a:t>country-</a:t>
            </a:r>
            <a:r>
              <a:rPr sz="1200" b="0">
                <a:latin typeface="Arial"/>
                <a:cs typeface="Arial"/>
              </a:rPr>
              <a:t>specific</a:t>
            </a:r>
            <a:r>
              <a:rPr sz="1200" b="0" spc="65">
                <a:latin typeface="Arial"/>
                <a:cs typeface="Arial"/>
              </a:rPr>
              <a:t> </a:t>
            </a:r>
            <a:r>
              <a:rPr sz="1200" b="0" spc="-10">
                <a:latin typeface="Arial"/>
                <a:cs typeface="Arial"/>
              </a:rPr>
              <a:t>legislation, </a:t>
            </a:r>
            <a:r>
              <a:rPr sz="1200" b="0">
                <a:latin typeface="Arial"/>
                <a:cs typeface="Arial"/>
              </a:rPr>
              <a:t>and</a:t>
            </a:r>
            <a:r>
              <a:rPr sz="1200" b="0" spc="-35">
                <a:latin typeface="Arial"/>
                <a:cs typeface="Arial"/>
              </a:rPr>
              <a:t> </a:t>
            </a:r>
            <a:r>
              <a:rPr sz="1200" b="0">
                <a:latin typeface="Arial"/>
                <a:cs typeface="Arial"/>
              </a:rPr>
              <a:t>relevant</a:t>
            </a:r>
            <a:r>
              <a:rPr sz="1200" b="0" spc="-25">
                <a:latin typeface="Arial"/>
                <a:cs typeface="Arial"/>
              </a:rPr>
              <a:t> </a:t>
            </a:r>
            <a:r>
              <a:rPr sz="1200" b="0">
                <a:latin typeface="Arial"/>
                <a:cs typeface="Arial"/>
              </a:rPr>
              <a:t>ethical</a:t>
            </a:r>
            <a:r>
              <a:rPr sz="1200" b="0" spc="-30">
                <a:latin typeface="Arial"/>
                <a:cs typeface="Arial"/>
              </a:rPr>
              <a:t> </a:t>
            </a:r>
            <a:r>
              <a:rPr sz="1200" b="0">
                <a:latin typeface="Arial"/>
                <a:cs typeface="Arial"/>
              </a:rPr>
              <a:t>boards</a:t>
            </a:r>
            <a:r>
              <a:rPr sz="1200" b="0" spc="-40">
                <a:latin typeface="Arial"/>
                <a:cs typeface="Arial"/>
              </a:rPr>
              <a:t> </a:t>
            </a:r>
            <a:r>
              <a:rPr sz="1200" b="0">
                <a:latin typeface="Arial"/>
                <a:cs typeface="Arial"/>
              </a:rPr>
              <a:t>and</a:t>
            </a:r>
            <a:r>
              <a:rPr sz="1200" b="0" spc="-30">
                <a:latin typeface="Arial"/>
                <a:cs typeface="Arial"/>
              </a:rPr>
              <a:t> </a:t>
            </a:r>
            <a:r>
              <a:rPr sz="1200" b="0" spc="-10">
                <a:latin typeface="Arial"/>
                <a:cs typeface="Arial"/>
              </a:rPr>
              <a:t>organizations.</a:t>
            </a:r>
            <a:endParaRPr sz="1200">
              <a:latin typeface="Arial"/>
              <a:cs typeface="Arial"/>
            </a:endParaRPr>
          </a:p>
        </p:txBody>
      </p:sp>
      <p:sp>
        <p:nvSpPr>
          <p:cNvPr id="3" name="object 3"/>
          <p:cNvSpPr txBox="1">
            <a:spLocks noGrp="1"/>
          </p:cNvSpPr>
          <p:nvPr>
            <p:ph type="title"/>
          </p:nvPr>
        </p:nvSpPr>
        <p:spPr>
          <a:prstGeom prst="rect">
            <a:avLst/>
          </a:prstGeom>
        </p:spPr>
        <p:txBody>
          <a:bodyPr vert="horz" wrap="square" lIns="0" tIns="123317" rIns="0" bIns="0" rtlCol="0">
            <a:spAutoFit/>
          </a:bodyPr>
          <a:lstStyle/>
          <a:p>
            <a:pPr marL="168910">
              <a:lnSpc>
                <a:spcPct val="100000"/>
              </a:lnSpc>
              <a:spcBef>
                <a:spcPts val="95"/>
              </a:spcBef>
            </a:pPr>
            <a:r>
              <a:rPr spc="-10"/>
              <a:t>Acknowledgements</a:t>
            </a:r>
          </a:p>
        </p:txBody>
      </p:sp>
      <p:pic>
        <p:nvPicPr>
          <p:cNvPr id="4" name="object 4"/>
          <p:cNvPicPr/>
          <p:nvPr/>
        </p:nvPicPr>
        <p:blipFill>
          <a:blip r:embed="rId2" cstate="print"/>
          <a:stretch>
            <a:fillRect/>
          </a:stretch>
        </p:blipFill>
        <p:spPr>
          <a:xfrm>
            <a:off x="3582958" y="3575558"/>
            <a:ext cx="1982661" cy="592518"/>
          </a:xfrm>
          <a:prstGeom prst="rect">
            <a:avLst/>
          </a:prstGeom>
        </p:spPr>
      </p:pic>
      <p:sp>
        <p:nvSpPr>
          <p:cNvPr id="5" name="object 5"/>
          <p:cNvSpPr txBox="1"/>
          <p:nvPr/>
        </p:nvSpPr>
        <p:spPr>
          <a:xfrm>
            <a:off x="78739" y="4906674"/>
            <a:ext cx="6939280"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ADEPT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Anonymised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Ethics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Protocols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Transparency;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ENCePP =</a:t>
            </a:r>
            <a:r>
              <a:rPr kumimoji="0" sz="600" b="0" i="0" u="none" strike="noStrike" kern="0" cap="none" spc="-10" normalizeH="0" baseline="0" noProof="0">
                <a:ln>
                  <a:noFill/>
                </a:ln>
                <a:solidFill>
                  <a:sysClr val="windowText" lastClr="000000"/>
                </a:solidFill>
                <a:effectLst/>
                <a:uLnTx/>
                <a:uFillTx/>
                <a:latin typeface="Arial"/>
                <a:cs typeface="Arial"/>
              </a:rPr>
              <a:t> European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Network 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Centres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Pharmacoepidemiology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Pharmacovigilance; </a:t>
            </a: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Porsbjerg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Immunol</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Pract</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2022;doi:10.1016/j.jaip.2021.12.027.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0AD90CED-A492-C357-0096-AB3130093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0050" y="3359022"/>
            <a:ext cx="8616315" cy="71183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900" b="1" i="0" u="none" strike="noStrike" kern="0" cap="none" spc="0" normalizeH="0" baseline="0" noProof="0">
                <a:ln>
                  <a:noFill/>
                </a:ln>
                <a:solidFill>
                  <a:sysClr val="windowText" lastClr="000000"/>
                </a:solidFill>
                <a:effectLst/>
                <a:uLnTx/>
                <a:uFillTx/>
                <a:latin typeface="Arial"/>
                <a:cs typeface="Arial"/>
              </a:rPr>
              <a:t>Andrew</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N</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Menzies-</a:t>
            </a:r>
            <a:r>
              <a:rPr kumimoji="0" sz="900" b="1" i="0" u="none" strike="noStrike" kern="0" cap="none" spc="0" normalizeH="0" baseline="0" noProof="0">
                <a:ln>
                  <a:noFill/>
                </a:ln>
                <a:solidFill>
                  <a:sysClr val="windowText" lastClr="000000"/>
                </a:solidFill>
                <a:effectLst/>
                <a:uLnTx/>
                <a:uFillTx/>
                <a:latin typeface="Arial"/>
                <a:cs typeface="Arial"/>
              </a:rPr>
              <a:t>Gow,</a:t>
            </a:r>
            <a:r>
              <a:rPr kumimoji="0" sz="900" b="1" i="0" u="none" strike="noStrike" kern="0" cap="none" spc="-5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Claire</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McBrien,</a:t>
            </a:r>
            <a:r>
              <a:rPr kumimoji="0" sz="900" b="1" i="0" u="none" strike="noStrike" kern="0" cap="none" spc="-4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Bindhu</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Unni,</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Celeste</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t>
            </a:r>
            <a:r>
              <a:rPr kumimoji="0" sz="900" b="1" i="0" u="none" strike="noStrike" kern="0" cap="none" spc="-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Porsbjerg,</a:t>
            </a:r>
            <a:r>
              <a:rPr kumimoji="0" sz="900" b="1" i="0" u="none" strike="noStrike" kern="0" cap="none" spc="-4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Mona</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Al-</a:t>
            </a:r>
            <a:r>
              <a:rPr kumimoji="0" sz="900" b="1" i="0" u="none" strike="noStrike" kern="0" cap="none" spc="0" normalizeH="0" baseline="0" noProof="0">
                <a:ln>
                  <a:noFill/>
                </a:ln>
                <a:solidFill>
                  <a:sysClr val="windowText" lastClr="000000"/>
                </a:solidFill>
                <a:effectLst/>
                <a:uLnTx/>
                <a:uFillTx/>
                <a:latin typeface="Arial"/>
                <a:cs typeface="Arial"/>
              </a:rPr>
              <a:t>Ahmad,</a:t>
            </a:r>
            <a:r>
              <a:rPr kumimoji="0" sz="900" b="1" i="0" u="none" strike="noStrike" kern="0" cap="none" spc="-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Christopher</a:t>
            </a:r>
            <a:r>
              <a:rPr kumimoji="0" sz="900" b="1" i="0" u="none" strike="noStrike" kern="0" cap="none" spc="-3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S</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Ambrose,</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Karin</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Dahl</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Assing,</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Anna</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von</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Bülow,</a:t>
            </a:r>
            <a:r>
              <a:rPr kumimoji="0" sz="900" b="1" i="0" u="none" strike="noStrike" kern="0" cap="none" spc="50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John</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Busby,</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Borja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G</a:t>
            </a:r>
            <a:r>
              <a:rPr kumimoji="0" sz="900" b="1" i="0" u="none" strike="noStrike" kern="0" cap="none" spc="-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Cosio,</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Mark</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FitzGerald,</a:t>
            </a:r>
            <a:r>
              <a:rPr kumimoji="0" sz="900" b="1" i="0" u="none" strike="noStrike" kern="0" cap="none" spc="-4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Esther</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Garcia</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Gil,</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Susanne</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Hansen,</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Liam</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G</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Heaney,</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Mark</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Hew,</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David</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Jackson,</a:t>
            </a:r>
            <a:r>
              <a:rPr kumimoji="0" sz="900" b="1" i="0" u="none" strike="noStrike" kern="0" cap="none" spc="-4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Maria</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Kallieri,</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Stelios </a:t>
            </a:r>
            <a:r>
              <a:rPr kumimoji="0" sz="900" b="1" i="0" u="none" strike="noStrike" kern="0" cap="none" spc="0" normalizeH="0" baseline="0" noProof="0">
                <a:ln>
                  <a:noFill/>
                </a:ln>
                <a:solidFill>
                  <a:sysClr val="windowText" lastClr="000000"/>
                </a:solidFill>
                <a:effectLst/>
                <a:uLnTx/>
                <a:uFillTx/>
                <a:latin typeface="Arial"/>
                <a:cs typeface="Arial"/>
              </a:rPr>
              <a:t>Loukides,</a:t>
            </a:r>
            <a:r>
              <a:rPr kumimoji="0" sz="900" b="1" i="0" u="none" strike="noStrike" kern="0" cap="none" spc="-4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Njira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Lugogo,</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Andriana</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I</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Papaioannou,</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Désirée</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Larenas-</a:t>
            </a:r>
            <a:r>
              <a:rPr kumimoji="0" sz="900" b="1" i="0" u="none" strike="noStrike" kern="0" cap="none" spc="0" normalizeH="0" baseline="0" noProof="0">
                <a:ln>
                  <a:noFill/>
                </a:ln>
                <a:solidFill>
                  <a:sysClr val="windowText" lastClr="000000"/>
                </a:solidFill>
                <a:effectLst/>
                <a:uLnTx/>
                <a:uFillTx/>
                <a:latin typeface="Arial"/>
                <a:cs typeface="Arial"/>
              </a:rPr>
              <a:t>Linnemann,</a:t>
            </a:r>
            <a:r>
              <a:rPr kumimoji="0" sz="900" b="1" i="0" u="none" strike="noStrike" kern="0" cap="none" spc="-4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Wendy</a:t>
            </a:r>
            <a:r>
              <a:rPr kumimoji="0" sz="900" b="1" i="0" u="none" strike="noStrike" kern="0" cap="none" spc="-3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Moore,</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Luis</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Perez-</a:t>
            </a:r>
            <a:r>
              <a:rPr kumimoji="0" sz="900" b="1" i="0" u="none" strike="noStrike" kern="0" cap="none" spc="-10" normalizeH="0" baseline="0" noProof="0">
                <a:ln>
                  <a:noFill/>
                </a:ln>
                <a:solidFill>
                  <a:sysClr val="windowText" lastClr="000000"/>
                </a:solidFill>
                <a:effectLst/>
                <a:uLnTx/>
                <a:uFillTx/>
                <a:latin typeface="Arial"/>
                <a:cs typeface="Arial"/>
              </a:rPr>
              <a:t>de-</a:t>
            </a:r>
            <a:r>
              <a:rPr kumimoji="0" sz="900" b="1" i="0" u="none" strike="noStrike" kern="0" cap="none" spc="0" normalizeH="0" baseline="0" noProof="0">
                <a:ln>
                  <a:noFill/>
                </a:ln>
                <a:solidFill>
                  <a:sysClr val="windowText" lastClr="000000"/>
                </a:solidFill>
                <a:effectLst/>
                <a:uLnTx/>
                <a:uFillTx/>
                <a:latin typeface="Arial"/>
                <a:cs typeface="Arial"/>
              </a:rPr>
              <a:t>Llano,</a:t>
            </a:r>
            <a:r>
              <a:rPr kumimoji="0" sz="900" b="1" i="0" u="none" strike="noStrike" kern="0" cap="none" spc="-4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Linda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Rasmussen,</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Johannes</a:t>
            </a:r>
            <a:r>
              <a:rPr kumimoji="0" sz="900" b="1" i="0" u="none" strike="noStrike" kern="0" cap="none" spc="-30" normalizeH="0" baseline="0" noProof="0">
                <a:ln>
                  <a:noFill/>
                </a:ln>
                <a:solidFill>
                  <a:sysClr val="windowText" lastClr="000000"/>
                </a:solidFill>
                <a:effectLst/>
                <a:uLnTx/>
                <a:uFillTx/>
                <a:latin typeface="Arial"/>
                <a:cs typeface="Arial"/>
              </a:rPr>
              <a:t> </a:t>
            </a:r>
            <a:r>
              <a:rPr kumimoji="0" sz="900" b="1" i="0" u="none" strike="noStrike" kern="0" cap="none" spc="-50" normalizeH="0" baseline="0" noProof="0">
                <a:ln>
                  <a:noFill/>
                </a:ln>
                <a:solidFill>
                  <a:sysClr val="windowText" lastClr="000000"/>
                </a:solidFill>
                <a:effectLst/>
                <a:uLnTx/>
                <a:uFillTx/>
                <a:latin typeface="Arial"/>
                <a:cs typeface="Arial"/>
              </a:rPr>
              <a:t>M</a:t>
            </a:r>
            <a:r>
              <a:rPr kumimoji="0" sz="900" b="1" i="0" u="none" strike="noStrike" kern="0" cap="none" spc="0" normalizeH="0" baseline="0" noProof="0">
                <a:ln>
                  <a:noFill/>
                </a:ln>
                <a:solidFill>
                  <a:sysClr val="windowText" lastClr="000000"/>
                </a:solidFill>
                <a:effectLst/>
                <a:uLnTx/>
                <a:uFillTx/>
                <a:latin typeface="Arial"/>
                <a:cs typeface="Arial"/>
              </a:rPr>
              <a:t> Schmid,</a:t>
            </a:r>
            <a:r>
              <a:rPr kumimoji="0" sz="900" b="1" i="0" u="none" strike="noStrike" kern="0" cap="none" spc="-5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Salman</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Siddiqui,</a:t>
            </a:r>
            <a:r>
              <a:rPr kumimoji="0" sz="900" b="1" i="0" u="none" strike="noStrike" kern="0" cap="none" spc="-3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Marianna</a:t>
            </a:r>
            <a:r>
              <a:rPr kumimoji="0" sz="900" b="1" i="0" u="none" strike="noStrike" kern="0" cap="none" spc="-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Alacqua,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Trung</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N</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Tran,</a:t>
            </a:r>
            <a:r>
              <a:rPr kumimoji="0" sz="900" b="1" i="0" u="none" strike="noStrike" kern="0" cap="none" spc="-3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Charlotte</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Suppli</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Ulrik,</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John</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W</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Upham,</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Eileen</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Wang,</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Lakmini</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Bulathsinhala,</a:t>
            </a:r>
            <a:r>
              <a:rPr kumimoji="0" sz="900" b="1" i="0" u="none" strike="noStrike" kern="0" cap="none" spc="-4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Victoria</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a:t>
            </a:r>
            <a:r>
              <a:rPr kumimoji="0" sz="900" b="1" i="0" u="none" strike="noStrike" kern="0" cap="none" spc="-1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Carter,</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20" normalizeH="0" baseline="0" noProof="0">
                <a:ln>
                  <a:noFill/>
                </a:ln>
                <a:solidFill>
                  <a:sysClr val="windowText" lastClr="000000"/>
                </a:solidFill>
                <a:effectLst/>
                <a:uLnTx/>
                <a:uFillTx/>
                <a:latin typeface="Arial"/>
                <a:cs typeface="Arial"/>
              </a:rPr>
              <a:t>Isha </a:t>
            </a:r>
            <a:r>
              <a:rPr kumimoji="0" sz="900" b="1" i="0" u="none" strike="noStrike" kern="0" cap="none" spc="0" normalizeH="0" baseline="0" noProof="0">
                <a:ln>
                  <a:noFill/>
                </a:ln>
                <a:solidFill>
                  <a:sysClr val="windowText" lastClr="000000"/>
                </a:solidFill>
                <a:effectLst/>
                <a:uLnTx/>
                <a:uFillTx/>
                <a:latin typeface="Arial"/>
                <a:cs typeface="Arial"/>
              </a:rPr>
              <a:t>Chaudhry,</a:t>
            </a:r>
            <a:r>
              <a:rPr kumimoji="0" sz="900" b="1" i="0" u="none" strike="noStrike" kern="0" cap="none" spc="-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Neva</a:t>
            </a:r>
            <a:r>
              <a:rPr kumimoji="0" sz="900" b="1" i="0" u="none" strike="noStrike" kern="0" cap="none" spc="-2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Eleangovan,</a:t>
            </a:r>
            <a:r>
              <a:rPr kumimoji="0" sz="900" b="1" i="0" u="none" strike="noStrike" kern="0" cap="none" spc="-4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Ruth</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B</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Murray,</a:t>
            </a:r>
            <a:r>
              <a:rPr kumimoji="0" sz="900" b="1" i="0" u="none" strike="noStrike" kern="0" cap="none" spc="10"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Chris</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A</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Price,</a:t>
            </a:r>
            <a:r>
              <a:rPr kumimoji="0" sz="900" b="1" i="0" u="none" strike="noStrike" kern="0" cap="none" spc="-3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David</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0" normalizeH="0" baseline="0" noProof="0">
                <a:ln>
                  <a:noFill/>
                </a:ln>
                <a:solidFill>
                  <a:sysClr val="windowText" lastClr="000000"/>
                </a:solidFill>
                <a:effectLst/>
                <a:uLnTx/>
                <a:uFillTx/>
                <a:latin typeface="Arial"/>
                <a:cs typeface="Arial"/>
              </a:rPr>
              <a:t>B</a:t>
            </a:r>
            <a:r>
              <a:rPr kumimoji="0" sz="900" b="1" i="0" u="none" strike="noStrike" kern="0" cap="none" spc="-25" normalizeH="0" baseline="0" noProof="0">
                <a:ln>
                  <a:noFill/>
                </a:ln>
                <a:solidFill>
                  <a:sysClr val="windowText" lastClr="000000"/>
                </a:solidFill>
                <a:effectLst/>
                <a:uLnTx/>
                <a:uFillTx/>
                <a:latin typeface="Arial"/>
                <a:cs typeface="Arial"/>
              </a:rPr>
              <a:t> </a:t>
            </a:r>
            <a:r>
              <a:rPr kumimoji="0" sz="900" b="1" i="0" u="none" strike="noStrike" kern="0" cap="none" spc="-10" normalizeH="0" baseline="0" noProof="0">
                <a:ln>
                  <a:noFill/>
                </a:ln>
                <a:solidFill>
                  <a:sysClr val="windowText" lastClr="000000"/>
                </a:solidFill>
                <a:effectLst/>
                <a:uLnTx/>
                <a:uFillTx/>
                <a:latin typeface="Arial"/>
                <a:cs typeface="Arial"/>
              </a:rPr>
              <a:t>Price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xfrm>
            <a:off x="667004" y="2147062"/>
            <a:ext cx="7740650" cy="636270"/>
          </a:xfrm>
          <a:prstGeom prst="rect">
            <a:avLst/>
          </a:prstGeom>
        </p:spPr>
        <p:txBody>
          <a:bodyPr vert="horz" wrap="square" lIns="0" tIns="12700" rIns="0" bIns="0" rtlCol="0">
            <a:spAutoFit/>
          </a:bodyPr>
          <a:lstStyle/>
          <a:p>
            <a:pPr algn="ctr">
              <a:lnSpc>
                <a:spcPct val="100000"/>
              </a:lnSpc>
              <a:spcBef>
                <a:spcPts val="100"/>
              </a:spcBef>
            </a:pPr>
            <a:r>
              <a:rPr sz="2000">
                <a:solidFill>
                  <a:srgbClr val="FFFFFF"/>
                </a:solidFill>
              </a:rPr>
              <a:t>Real</a:t>
            </a:r>
            <a:r>
              <a:rPr sz="2000" spc="-40">
                <a:solidFill>
                  <a:srgbClr val="FFFFFF"/>
                </a:solidFill>
              </a:rPr>
              <a:t> </a:t>
            </a:r>
            <a:r>
              <a:rPr sz="2000">
                <a:solidFill>
                  <a:srgbClr val="FFFFFF"/>
                </a:solidFill>
              </a:rPr>
              <a:t>World</a:t>
            </a:r>
            <a:r>
              <a:rPr sz="2000" spc="-40">
                <a:solidFill>
                  <a:srgbClr val="FFFFFF"/>
                </a:solidFill>
              </a:rPr>
              <a:t> </a:t>
            </a:r>
            <a:r>
              <a:rPr sz="2000">
                <a:solidFill>
                  <a:srgbClr val="FFFFFF"/>
                </a:solidFill>
              </a:rPr>
              <a:t>Biologic</a:t>
            </a:r>
            <a:r>
              <a:rPr sz="2000" spc="-35">
                <a:solidFill>
                  <a:srgbClr val="FFFFFF"/>
                </a:solidFill>
              </a:rPr>
              <a:t> </a:t>
            </a:r>
            <a:r>
              <a:rPr sz="2000">
                <a:solidFill>
                  <a:srgbClr val="FFFFFF"/>
                </a:solidFill>
              </a:rPr>
              <a:t>Use</a:t>
            </a:r>
            <a:r>
              <a:rPr sz="2000" spc="-35">
                <a:solidFill>
                  <a:srgbClr val="FFFFFF"/>
                </a:solidFill>
              </a:rPr>
              <a:t> </a:t>
            </a:r>
            <a:r>
              <a:rPr sz="2000">
                <a:solidFill>
                  <a:srgbClr val="FFFFFF"/>
                </a:solidFill>
              </a:rPr>
              <a:t>and</a:t>
            </a:r>
            <a:r>
              <a:rPr sz="2000" spc="-15">
                <a:solidFill>
                  <a:srgbClr val="FFFFFF"/>
                </a:solidFill>
              </a:rPr>
              <a:t> </a:t>
            </a:r>
            <a:r>
              <a:rPr sz="2000">
                <a:solidFill>
                  <a:srgbClr val="FFFFFF"/>
                </a:solidFill>
              </a:rPr>
              <a:t>Switch</a:t>
            </a:r>
            <a:r>
              <a:rPr sz="2000" spc="-60">
                <a:solidFill>
                  <a:srgbClr val="FFFFFF"/>
                </a:solidFill>
              </a:rPr>
              <a:t> </a:t>
            </a:r>
            <a:r>
              <a:rPr sz="2000">
                <a:solidFill>
                  <a:srgbClr val="FFFFFF"/>
                </a:solidFill>
              </a:rPr>
              <a:t>Patterns</a:t>
            </a:r>
            <a:r>
              <a:rPr sz="2000" spc="-55">
                <a:solidFill>
                  <a:srgbClr val="FFFFFF"/>
                </a:solidFill>
              </a:rPr>
              <a:t> </a:t>
            </a:r>
            <a:r>
              <a:rPr sz="2000">
                <a:solidFill>
                  <a:srgbClr val="FFFFFF"/>
                </a:solidFill>
              </a:rPr>
              <a:t>in</a:t>
            </a:r>
            <a:r>
              <a:rPr sz="2000" spc="-30">
                <a:solidFill>
                  <a:srgbClr val="FFFFFF"/>
                </a:solidFill>
              </a:rPr>
              <a:t> </a:t>
            </a:r>
            <a:r>
              <a:rPr sz="2000">
                <a:solidFill>
                  <a:srgbClr val="FFFFFF"/>
                </a:solidFill>
              </a:rPr>
              <a:t>Severe</a:t>
            </a:r>
            <a:r>
              <a:rPr sz="2000" spc="-10">
                <a:solidFill>
                  <a:srgbClr val="FFFFFF"/>
                </a:solidFill>
              </a:rPr>
              <a:t> Asthma:</a:t>
            </a:r>
            <a:endParaRPr sz="2000"/>
          </a:p>
          <a:p>
            <a:pPr marL="5715" algn="ctr">
              <a:lnSpc>
                <a:spcPct val="100000"/>
              </a:lnSpc>
            </a:pPr>
            <a:r>
              <a:rPr sz="2000">
                <a:solidFill>
                  <a:srgbClr val="FFFFFF"/>
                </a:solidFill>
              </a:rPr>
              <a:t>Data</a:t>
            </a:r>
            <a:r>
              <a:rPr sz="2000" spc="-60">
                <a:solidFill>
                  <a:srgbClr val="FFFFFF"/>
                </a:solidFill>
              </a:rPr>
              <a:t> </a:t>
            </a:r>
            <a:r>
              <a:rPr sz="2000">
                <a:solidFill>
                  <a:srgbClr val="FFFFFF"/>
                </a:solidFill>
              </a:rPr>
              <a:t>from</a:t>
            </a:r>
            <a:r>
              <a:rPr sz="2000" spc="-45">
                <a:solidFill>
                  <a:srgbClr val="FFFFFF"/>
                </a:solidFill>
              </a:rPr>
              <a:t> </a:t>
            </a:r>
            <a:r>
              <a:rPr sz="2000">
                <a:solidFill>
                  <a:srgbClr val="FFFFFF"/>
                </a:solidFill>
              </a:rPr>
              <a:t>the</a:t>
            </a:r>
            <a:r>
              <a:rPr sz="2000" spc="-35">
                <a:solidFill>
                  <a:srgbClr val="FFFFFF"/>
                </a:solidFill>
              </a:rPr>
              <a:t> </a:t>
            </a:r>
            <a:r>
              <a:rPr sz="2000">
                <a:solidFill>
                  <a:srgbClr val="FFFFFF"/>
                </a:solidFill>
              </a:rPr>
              <a:t>International</a:t>
            </a:r>
            <a:r>
              <a:rPr sz="2000" spc="-70">
                <a:solidFill>
                  <a:srgbClr val="FFFFFF"/>
                </a:solidFill>
              </a:rPr>
              <a:t> </a:t>
            </a:r>
            <a:r>
              <a:rPr sz="2000">
                <a:solidFill>
                  <a:srgbClr val="FFFFFF"/>
                </a:solidFill>
              </a:rPr>
              <a:t>Severe</a:t>
            </a:r>
            <a:r>
              <a:rPr sz="2000" spc="-20">
                <a:solidFill>
                  <a:srgbClr val="FFFFFF"/>
                </a:solidFill>
              </a:rPr>
              <a:t> </a:t>
            </a:r>
            <a:r>
              <a:rPr sz="2000">
                <a:solidFill>
                  <a:srgbClr val="FFFFFF"/>
                </a:solidFill>
              </a:rPr>
              <a:t>Asthma</a:t>
            </a:r>
            <a:r>
              <a:rPr sz="2000" spc="-40">
                <a:solidFill>
                  <a:srgbClr val="FFFFFF"/>
                </a:solidFill>
              </a:rPr>
              <a:t> </a:t>
            </a:r>
            <a:r>
              <a:rPr sz="2000" spc="-10">
                <a:solidFill>
                  <a:srgbClr val="FFFFFF"/>
                </a:solidFill>
              </a:rPr>
              <a:t>Registry</a:t>
            </a:r>
            <a:endParaRPr sz="2000"/>
          </a:p>
        </p:txBody>
      </p:sp>
      <p:sp>
        <p:nvSpPr>
          <p:cNvPr id="4" name="object 4"/>
          <p:cNvSpPr txBox="1"/>
          <p:nvPr/>
        </p:nvSpPr>
        <p:spPr>
          <a:xfrm>
            <a:off x="2685033" y="2757043"/>
            <a:ext cx="3711575"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and</a:t>
            </a:r>
            <a:r>
              <a:rPr kumimoji="0" sz="2000" b="1" i="0" u="none" strike="noStrike" kern="0" cap="none" spc="-2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the</a:t>
            </a:r>
            <a:r>
              <a:rPr kumimoji="0" sz="2000" b="1" i="0" u="none" strike="noStrike" kern="0" cap="none" spc="-3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US</a:t>
            </a:r>
            <a:r>
              <a:rPr kumimoji="0" sz="2000" b="1" i="0" u="none" strike="noStrike" kern="0" cap="none" spc="-2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CHRONICLE</a:t>
            </a:r>
            <a:r>
              <a:rPr kumimoji="0" sz="2000" b="1" i="0" u="none" strike="noStrike" kern="0" cap="none" spc="-50"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Study</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2" action="ppaction://hlinksldjump"/>
            <a:extLst>
              <a:ext uri="{FF2B5EF4-FFF2-40B4-BE49-F238E27FC236}">
                <a16:creationId xmlns:a16="http://schemas.microsoft.com/office/drawing/2014/main" id="{562D2295-16D2-3443-DF84-7AA9052B33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611" y="70625"/>
            <a:ext cx="7228205" cy="513080"/>
          </a:xfrm>
          <a:prstGeom prst="rect">
            <a:avLst/>
          </a:prstGeom>
        </p:spPr>
        <p:txBody>
          <a:bodyPr vert="horz" wrap="square" lIns="0" tIns="113842" rIns="0" bIns="0" rtlCol="0">
            <a:spAutoFit/>
          </a:bodyPr>
          <a:lstStyle/>
          <a:p>
            <a:pPr>
              <a:lnSpc>
                <a:spcPct val="100000"/>
              </a:lnSpc>
              <a:spcBef>
                <a:spcPts val="95"/>
              </a:spcBef>
            </a:pPr>
            <a:r>
              <a:t>Real</a:t>
            </a:r>
            <a:r>
              <a:rPr spc="-30"/>
              <a:t> </a:t>
            </a:r>
            <a:r>
              <a:t>world</a:t>
            </a:r>
            <a:r>
              <a:rPr spc="-65"/>
              <a:t> </a:t>
            </a:r>
            <a:r>
              <a:t>biologic</a:t>
            </a:r>
            <a:r>
              <a:rPr spc="-5"/>
              <a:t> </a:t>
            </a:r>
            <a:r>
              <a:t>use</a:t>
            </a:r>
            <a:r>
              <a:rPr spc="-35"/>
              <a:t> </a:t>
            </a:r>
            <a:r>
              <a:t>and</a:t>
            </a:r>
            <a:r>
              <a:rPr spc="-35"/>
              <a:t> </a:t>
            </a:r>
            <a:r>
              <a:t>switch</a:t>
            </a:r>
            <a:r>
              <a:rPr spc="-55"/>
              <a:t> </a:t>
            </a:r>
            <a:r>
              <a:t>patterns</a:t>
            </a:r>
            <a:r>
              <a:rPr spc="-5"/>
              <a:t> </a:t>
            </a:r>
            <a:r>
              <a:t>in</a:t>
            </a:r>
            <a:r>
              <a:rPr spc="-35"/>
              <a:t> </a:t>
            </a:r>
            <a:r>
              <a:t>severe </a:t>
            </a:r>
            <a:r>
              <a:rPr spc="-10"/>
              <a:t>asthma</a:t>
            </a:r>
          </a:p>
        </p:txBody>
      </p:sp>
      <p:pic>
        <p:nvPicPr>
          <p:cNvPr id="3" name="object 3"/>
          <p:cNvPicPr/>
          <p:nvPr/>
        </p:nvPicPr>
        <p:blipFill>
          <a:blip r:embed="rId2" cstate="print"/>
          <a:stretch>
            <a:fillRect/>
          </a:stretch>
        </p:blipFill>
        <p:spPr>
          <a:xfrm>
            <a:off x="734602" y="2405244"/>
            <a:ext cx="1182566" cy="360762"/>
          </a:xfrm>
          <a:prstGeom prst="rect">
            <a:avLst/>
          </a:prstGeom>
        </p:spPr>
      </p:pic>
      <p:sp>
        <p:nvSpPr>
          <p:cNvPr id="4" name="object 4"/>
          <p:cNvSpPr/>
          <p:nvPr/>
        </p:nvSpPr>
        <p:spPr>
          <a:xfrm>
            <a:off x="6819900" y="1118616"/>
            <a:ext cx="1236345" cy="277495"/>
          </a:xfrm>
          <a:custGeom>
            <a:avLst/>
            <a:gdLst/>
            <a:ahLst/>
            <a:cxnLst/>
            <a:rect l="l" t="t" r="r" b="b"/>
            <a:pathLst>
              <a:path w="1236345" h="277494">
                <a:moveTo>
                  <a:pt x="1189735" y="0"/>
                </a:moveTo>
                <a:lnTo>
                  <a:pt x="46227" y="0"/>
                </a:lnTo>
                <a:lnTo>
                  <a:pt x="28235" y="3633"/>
                </a:lnTo>
                <a:lnTo>
                  <a:pt x="13541" y="13541"/>
                </a:lnTo>
                <a:lnTo>
                  <a:pt x="3633" y="28235"/>
                </a:lnTo>
                <a:lnTo>
                  <a:pt x="0" y="46228"/>
                </a:lnTo>
                <a:lnTo>
                  <a:pt x="0" y="231139"/>
                </a:lnTo>
                <a:lnTo>
                  <a:pt x="3633" y="249132"/>
                </a:lnTo>
                <a:lnTo>
                  <a:pt x="13541" y="263826"/>
                </a:lnTo>
                <a:lnTo>
                  <a:pt x="28235" y="273734"/>
                </a:lnTo>
                <a:lnTo>
                  <a:pt x="46227" y="277368"/>
                </a:lnTo>
                <a:lnTo>
                  <a:pt x="1189735" y="277368"/>
                </a:lnTo>
                <a:lnTo>
                  <a:pt x="1207728" y="273734"/>
                </a:lnTo>
                <a:lnTo>
                  <a:pt x="1222422" y="263826"/>
                </a:lnTo>
                <a:lnTo>
                  <a:pt x="1232330" y="249132"/>
                </a:lnTo>
                <a:lnTo>
                  <a:pt x="1235964" y="231139"/>
                </a:lnTo>
                <a:lnTo>
                  <a:pt x="1235964" y="46228"/>
                </a:lnTo>
                <a:lnTo>
                  <a:pt x="1232330" y="28235"/>
                </a:lnTo>
                <a:lnTo>
                  <a:pt x="1222422" y="13541"/>
                </a:lnTo>
                <a:lnTo>
                  <a:pt x="1207728" y="3633"/>
                </a:lnTo>
                <a:lnTo>
                  <a:pt x="1189735"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6054344" y="1131570"/>
            <a:ext cx="2692400" cy="803910"/>
          </a:xfrm>
          <a:prstGeom prst="rect">
            <a:avLst/>
          </a:prstGeom>
        </p:spPr>
        <p:txBody>
          <a:bodyPr vert="horz" wrap="square" lIns="0" tIns="13335" rIns="0" bIns="0" rtlCol="0">
            <a:spAutoFit/>
          </a:bodyPr>
          <a:lstStyle/>
          <a:p>
            <a:pPr marL="75565" marR="0" lvl="0" indent="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10" normalizeH="0" baseline="0" noProof="0">
                <a:ln>
                  <a:noFill/>
                </a:ln>
                <a:solidFill>
                  <a:srgbClr val="FFFFFF"/>
                </a:solidFill>
                <a:effectLst/>
                <a:uLnTx/>
                <a:uFillTx/>
                <a:latin typeface="Arial"/>
                <a:cs typeface="Arial"/>
              </a:rPr>
              <a:t>Analyses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1560"/>
              </a:spcBef>
              <a:spcAft>
                <a:spcPts val="0"/>
              </a:spcAft>
              <a:buClrTx/>
              <a:buSzTx/>
              <a:buFontTx/>
              <a:buNone/>
              <a:tabLst/>
              <a:defRPr/>
            </a:pPr>
            <a:r>
              <a:rPr kumimoji="0" sz="1200" b="1" i="0" u="none" strike="noStrike" kern="0" cap="none" spc="0" normalizeH="0" baseline="0" noProof="0">
                <a:ln>
                  <a:noFill/>
                </a:ln>
                <a:solidFill>
                  <a:sysClr val="windowText" lastClr="000000"/>
                </a:solidFill>
                <a:effectLst/>
                <a:uLnTx/>
                <a:uFillTx/>
                <a:latin typeface="Arial"/>
                <a:cs typeface="Arial"/>
              </a:rPr>
              <a:t>Demographic</a:t>
            </a:r>
            <a:r>
              <a:rPr kumimoji="0" sz="1200" b="1" i="0" u="none" strike="noStrike" kern="0" cap="none" spc="-50" normalizeH="0" baseline="0" noProof="0">
                <a:ln>
                  <a:noFill/>
                </a:ln>
                <a:solidFill>
                  <a:sysClr val="windowText" lastClr="000000"/>
                </a:solidFill>
                <a:effectLst/>
                <a:uLnTx/>
                <a:uFillTx/>
                <a:latin typeface="Arial"/>
                <a:cs typeface="Arial"/>
              </a:rPr>
              <a:t> </a:t>
            </a:r>
            <a:r>
              <a:rPr kumimoji="0" sz="1200" b="1" i="0" u="none" strike="noStrike" kern="0" cap="none" spc="0" normalizeH="0" baseline="0" noProof="0">
                <a:ln>
                  <a:noFill/>
                </a:ln>
                <a:solidFill>
                  <a:sysClr val="windowText" lastClr="000000"/>
                </a:solidFill>
                <a:effectLst/>
                <a:uLnTx/>
                <a:uFillTx/>
                <a:latin typeface="Arial"/>
                <a:cs typeface="Arial"/>
              </a:rPr>
              <a:t>and</a:t>
            </a:r>
            <a:r>
              <a:rPr kumimoji="0" sz="1200" b="1" i="0" u="none" strike="noStrike" kern="0" cap="none" spc="-40" normalizeH="0" baseline="0" noProof="0">
                <a:ln>
                  <a:noFill/>
                </a:ln>
                <a:solidFill>
                  <a:sysClr val="windowText" lastClr="000000"/>
                </a:solidFill>
                <a:effectLst/>
                <a:uLnTx/>
                <a:uFillTx/>
                <a:latin typeface="Arial"/>
                <a:cs typeface="Arial"/>
              </a:rPr>
              <a:t> </a:t>
            </a:r>
            <a:r>
              <a:rPr kumimoji="0" sz="1200" b="1" i="0" u="none" strike="noStrike" kern="0" cap="none" spc="-10" normalizeH="0" baseline="0" noProof="0">
                <a:ln>
                  <a:noFill/>
                </a:ln>
                <a:solidFill>
                  <a:sysClr val="windowText" lastClr="000000"/>
                </a:solidFill>
                <a:effectLst/>
                <a:uLnTx/>
                <a:uFillTx/>
                <a:latin typeface="Arial"/>
                <a:cs typeface="Arial"/>
              </a:rPr>
              <a:t>clinical characteristics</a:t>
            </a:r>
            <a:r>
              <a:rPr kumimoji="0" sz="1200" b="1" i="0" u="none" strike="noStrike" kern="0" cap="none" spc="-25" normalizeH="0" baseline="0" noProof="0">
                <a:ln>
                  <a:noFill/>
                </a:ln>
                <a:solidFill>
                  <a:sysClr val="windowText" lastClr="000000"/>
                </a:solidFill>
                <a:effectLst/>
                <a:uLnTx/>
                <a:uFillTx/>
                <a:latin typeface="Arial"/>
                <a:cs typeface="Arial"/>
              </a:rPr>
              <a:t> </a:t>
            </a:r>
            <a:r>
              <a:rPr kumimoji="0" sz="1200" b="1" i="0" u="none" strike="noStrike" kern="0" cap="none" spc="-10" normalizeH="0" baseline="0" noProof="0">
                <a:ln>
                  <a:noFill/>
                </a:ln>
                <a:solidFill>
                  <a:sysClr val="windowText" lastClr="000000"/>
                </a:solidFill>
                <a:effectLst/>
                <a:uLnTx/>
                <a:uFillTx/>
                <a:latin typeface="Arial"/>
                <a:cs typeface="Arial"/>
              </a:rPr>
              <a:t>pre-</a:t>
            </a:r>
            <a:r>
              <a:rPr kumimoji="0" sz="1200" b="1" i="0" u="none" strike="noStrike" kern="0" cap="none" spc="0" normalizeH="0" baseline="0" noProof="0">
                <a:ln>
                  <a:noFill/>
                </a:ln>
                <a:solidFill>
                  <a:sysClr val="windowText" lastClr="000000"/>
                </a:solidFill>
                <a:effectLst/>
                <a:uLnTx/>
                <a:uFillTx/>
                <a:latin typeface="Arial"/>
                <a:cs typeface="Arial"/>
              </a:rPr>
              <a:t>biologic</a:t>
            </a:r>
            <a:r>
              <a:rPr kumimoji="0" sz="1200" b="1" i="0" u="none" strike="noStrike" kern="0" cap="none" spc="35" normalizeH="0" baseline="0" noProof="0">
                <a:ln>
                  <a:noFill/>
                </a:ln>
                <a:solidFill>
                  <a:sysClr val="windowText" lastClr="000000"/>
                </a:solidFill>
                <a:effectLst/>
                <a:uLnTx/>
                <a:uFillTx/>
                <a:latin typeface="Arial"/>
                <a:cs typeface="Arial"/>
              </a:rPr>
              <a:t> </a:t>
            </a:r>
            <a:r>
              <a:rPr kumimoji="0" sz="1200" b="1" i="0" u="none" strike="noStrike" kern="0" cap="none" spc="-10" normalizeH="0" baseline="0" noProof="0">
                <a:ln>
                  <a:noFill/>
                </a:ln>
                <a:solidFill>
                  <a:sysClr val="windowText" lastClr="000000"/>
                </a:solidFill>
                <a:effectLst/>
                <a:uLnTx/>
                <a:uFillTx/>
                <a:latin typeface="Arial"/>
                <a:cs typeface="Arial"/>
              </a:rPr>
              <a:t>initiation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6054344" y="2092579"/>
            <a:ext cx="175641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ysClr val="windowText" lastClr="000000"/>
                </a:solidFill>
                <a:effectLst/>
                <a:uLnTx/>
                <a:uFillTx/>
                <a:latin typeface="Arial"/>
                <a:cs typeface="Arial"/>
              </a:rPr>
              <a:t>Patterns</a:t>
            </a:r>
            <a:r>
              <a:rPr kumimoji="0" sz="1200" b="1" i="0" u="none" strike="noStrike" kern="0" cap="none" spc="-60" normalizeH="0" baseline="0" noProof="0">
                <a:ln>
                  <a:noFill/>
                </a:ln>
                <a:solidFill>
                  <a:sysClr val="windowText" lastClr="000000"/>
                </a:solidFill>
                <a:effectLst/>
                <a:uLnTx/>
                <a:uFillTx/>
                <a:latin typeface="Arial"/>
                <a:cs typeface="Arial"/>
              </a:rPr>
              <a:t> </a:t>
            </a:r>
            <a:r>
              <a:rPr kumimoji="0" sz="1200" b="1" i="0" u="none" strike="noStrike" kern="0" cap="none" spc="0" normalizeH="0" baseline="0" noProof="0">
                <a:ln>
                  <a:noFill/>
                </a:ln>
                <a:solidFill>
                  <a:sysClr val="windowText" lastClr="000000"/>
                </a:solidFill>
                <a:effectLst/>
                <a:uLnTx/>
                <a:uFillTx/>
                <a:latin typeface="Arial"/>
                <a:cs typeface="Arial"/>
              </a:rPr>
              <a:t>of</a:t>
            </a:r>
            <a:r>
              <a:rPr kumimoji="0" sz="1200" b="1" i="0" u="none" strike="noStrike" kern="0" cap="none" spc="-35" normalizeH="0" baseline="0" noProof="0">
                <a:ln>
                  <a:noFill/>
                </a:ln>
                <a:solidFill>
                  <a:sysClr val="windowText" lastClr="000000"/>
                </a:solidFill>
                <a:effectLst/>
                <a:uLnTx/>
                <a:uFillTx/>
                <a:latin typeface="Arial"/>
                <a:cs typeface="Arial"/>
              </a:rPr>
              <a:t> </a:t>
            </a:r>
            <a:r>
              <a:rPr kumimoji="0" sz="1200" b="1" i="0" u="none" strike="noStrike" kern="0" cap="none" spc="0" normalizeH="0" baseline="0" noProof="0">
                <a:ln>
                  <a:noFill/>
                </a:ln>
                <a:solidFill>
                  <a:sysClr val="windowText" lastClr="000000"/>
                </a:solidFill>
                <a:effectLst/>
                <a:uLnTx/>
                <a:uFillTx/>
                <a:latin typeface="Arial"/>
                <a:cs typeface="Arial"/>
              </a:rPr>
              <a:t>biologic</a:t>
            </a:r>
            <a:r>
              <a:rPr kumimoji="0" sz="1200" b="1" i="0" u="none" strike="noStrike" kern="0" cap="none" spc="-15" normalizeH="0" baseline="0" noProof="0">
                <a:ln>
                  <a:noFill/>
                </a:ln>
                <a:solidFill>
                  <a:sysClr val="windowText" lastClr="000000"/>
                </a:solidFill>
                <a:effectLst/>
                <a:uLnTx/>
                <a:uFillTx/>
                <a:latin typeface="Arial"/>
                <a:cs typeface="Arial"/>
              </a:rPr>
              <a:t> </a:t>
            </a:r>
            <a:r>
              <a:rPr kumimoji="0" sz="1200" b="1" i="0" u="none" strike="noStrike" kern="0" cap="none" spc="-25" normalizeH="0" baseline="0" noProof="0">
                <a:ln>
                  <a:noFill/>
                </a:ln>
                <a:solidFill>
                  <a:sysClr val="windowText" lastClr="000000"/>
                </a:solidFill>
                <a:effectLst/>
                <a:uLnTx/>
                <a:uFillTx/>
                <a:latin typeface="Arial"/>
                <a:cs typeface="Arial"/>
              </a:rPr>
              <a:t>use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6054344" y="2275154"/>
            <a:ext cx="2590800" cy="1123315"/>
          </a:xfrm>
          <a:prstGeom prst="rect">
            <a:avLst/>
          </a:prstGeom>
        </p:spPr>
        <p:txBody>
          <a:bodyPr vert="horz" wrap="square" lIns="0" tIns="12700" rIns="0" bIns="0" rtlCol="0">
            <a:spAutoFit/>
          </a:bodyPr>
          <a:lstStyle/>
          <a:p>
            <a:pPr marL="299085" marR="0" lvl="0" indent="-286385" defTabSz="914400" eaLnBrk="1" fontAlgn="auto" latinLnBrk="0" hangingPunct="1">
              <a:lnSpc>
                <a:spcPct val="100000"/>
              </a:lnSpc>
              <a:spcBef>
                <a:spcPts val="100"/>
              </a:spcBef>
              <a:spcAft>
                <a:spcPts val="0"/>
              </a:spcAft>
              <a:buClrTx/>
              <a:buSzTx/>
              <a:buFontTx/>
              <a:buChar char="•"/>
              <a:tabLst>
                <a:tab pos="299085" algn="l"/>
              </a:tabLst>
              <a:defRPr/>
            </a:pPr>
            <a:r>
              <a:rPr kumimoji="0" sz="1200" b="0" i="0" u="none" strike="noStrike" kern="0" cap="none" spc="0" normalizeH="0" baseline="0" noProof="0">
                <a:ln>
                  <a:noFill/>
                </a:ln>
                <a:solidFill>
                  <a:sysClr val="windowText" lastClr="000000"/>
                </a:solidFill>
                <a:effectLst/>
                <a:uLnTx/>
                <a:uFillTx/>
                <a:latin typeface="Arial"/>
                <a:cs typeface="Arial"/>
              </a:rPr>
              <a:t>Patterns</a:t>
            </a:r>
            <a:r>
              <a:rPr kumimoji="0" sz="1200" b="0" i="0" u="none" strike="noStrike" kern="0" cap="none" spc="-3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of</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biologic</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stopping,</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0" lvl="0" indent="0"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Arial"/>
                <a:cs typeface="Arial"/>
              </a:rPr>
              <a:t>switching</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and</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continuations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200" b="0" i="0" u="none" strike="noStrike" kern="0" cap="none" spc="0" normalizeH="0" baseline="0" noProof="0">
                <a:ln>
                  <a:noFill/>
                </a:ln>
                <a:solidFill>
                  <a:sysClr val="windowText" lastClr="000000"/>
                </a:solidFill>
                <a:effectLst/>
                <a:uLnTx/>
                <a:uFillTx/>
                <a:latin typeface="Arial"/>
                <a:cs typeface="Arial"/>
              </a:rPr>
              <a:t>Time</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to</a:t>
            </a:r>
            <a:r>
              <a:rPr kumimoji="0" sz="1200" b="0" i="0" u="none" strike="noStrike" kern="0" cap="none" spc="-1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cessation</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of</a:t>
            </a:r>
            <a:r>
              <a:rPr kumimoji="0" sz="1200" b="0" i="0" u="none" strike="noStrike" kern="0" cap="none" spc="-3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first</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biologic</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200" b="0" i="0" u="none" strike="noStrike" kern="0" cap="none" spc="0" normalizeH="0" baseline="0" noProof="0">
                <a:ln>
                  <a:noFill/>
                </a:ln>
                <a:solidFill>
                  <a:sysClr val="windowText" lastClr="000000"/>
                </a:solidFill>
                <a:effectLst/>
                <a:uLnTx/>
                <a:uFillTx/>
                <a:latin typeface="Arial"/>
                <a:cs typeface="Arial"/>
              </a:rPr>
              <a:t>Switch</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patterns</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by</a:t>
            </a:r>
            <a:r>
              <a:rPr kumimoji="0" sz="1200" b="0" i="0" u="none" strike="noStrike" kern="0" cap="none" spc="-1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biologic</a:t>
            </a:r>
            <a:r>
              <a:rPr kumimoji="0" sz="1200" b="0" i="0" u="none" strike="noStrike" kern="0" cap="none" spc="-5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class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defTabSz="914400" eaLnBrk="1" fontAlgn="auto" latinLnBrk="0" hangingPunct="1">
              <a:lnSpc>
                <a:spcPct val="100000"/>
              </a:lnSpc>
              <a:spcBef>
                <a:spcPts val="0"/>
              </a:spcBef>
              <a:spcAft>
                <a:spcPts val="0"/>
              </a:spcAft>
              <a:buClrTx/>
              <a:buSzTx/>
              <a:buFontTx/>
              <a:buChar char="•"/>
              <a:tabLst>
                <a:tab pos="299085" algn="l"/>
              </a:tabLst>
              <a:defRPr/>
            </a:pPr>
            <a:r>
              <a:rPr kumimoji="0" sz="1200" b="0" i="0" u="none" strike="noStrike" kern="0" cap="none" spc="0" normalizeH="0" baseline="0" noProof="0">
                <a:ln>
                  <a:noFill/>
                </a:ln>
                <a:solidFill>
                  <a:sysClr val="windowText" lastClr="000000"/>
                </a:solidFill>
                <a:effectLst/>
                <a:uLnTx/>
                <a:uFillTx/>
                <a:latin typeface="Arial"/>
                <a:cs typeface="Arial"/>
              </a:rPr>
              <a:t>Reasons</a:t>
            </a:r>
            <a:r>
              <a:rPr kumimoji="0" sz="1200" b="0" i="0" u="none" strike="noStrike" kern="0" cap="none" spc="-4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for</a:t>
            </a:r>
            <a:r>
              <a:rPr kumimoji="0" sz="1200" b="0" i="0" u="none" strike="noStrike" kern="0" cap="none" spc="-25"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stopping</a:t>
            </a:r>
            <a:r>
              <a:rPr kumimoji="0" sz="1200" b="0" i="0" u="none" strike="noStrike" kern="0" cap="none" spc="-4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or</a:t>
            </a:r>
            <a:r>
              <a:rPr kumimoji="0" sz="1200" b="0" i="0" u="none" strike="noStrike" kern="0" cap="none" spc="-20"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switching biologics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6054344" y="3556253"/>
            <a:ext cx="2337435" cy="574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ysClr val="windowText" lastClr="000000"/>
                </a:solidFill>
                <a:effectLst/>
                <a:uLnTx/>
                <a:uFillTx/>
                <a:latin typeface="Arial"/>
                <a:cs typeface="Arial"/>
              </a:rPr>
              <a:t>Sensitivity</a:t>
            </a:r>
            <a:r>
              <a:rPr kumimoji="0" sz="1200" b="1" i="0" u="none" strike="noStrike" kern="0" cap="none" spc="-70" normalizeH="0" baseline="0" noProof="0">
                <a:ln>
                  <a:noFill/>
                </a:ln>
                <a:solidFill>
                  <a:sysClr val="windowText" lastClr="000000"/>
                </a:solidFill>
                <a:effectLst/>
                <a:uLnTx/>
                <a:uFillTx/>
                <a:latin typeface="Arial"/>
                <a:cs typeface="Arial"/>
              </a:rPr>
              <a:t> </a:t>
            </a:r>
            <a:r>
              <a:rPr kumimoji="0" sz="1200" b="1" i="0" u="none" strike="noStrike" kern="0" cap="none" spc="-10" normalizeH="0" baseline="0" noProof="0">
                <a:ln>
                  <a:noFill/>
                </a:ln>
                <a:solidFill>
                  <a:sysClr val="windowText" lastClr="000000"/>
                </a:solidFill>
                <a:effectLst/>
                <a:uLnTx/>
                <a:uFillTx/>
                <a:latin typeface="Arial"/>
                <a:cs typeface="Arial"/>
              </a:rPr>
              <a:t>analyses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200" b="0" i="0" u="none" strike="noStrike" kern="0" cap="none" spc="0" normalizeH="0" baseline="0" noProof="0">
                <a:ln>
                  <a:noFill/>
                </a:ln>
                <a:solidFill>
                  <a:sysClr val="windowText" lastClr="000000"/>
                </a:solidFill>
                <a:effectLst/>
                <a:uLnTx/>
                <a:uFillTx/>
                <a:latin typeface="Arial"/>
                <a:cs typeface="Arial"/>
              </a:rPr>
              <a:t>Prospective</a:t>
            </a:r>
            <a:r>
              <a:rPr kumimoji="0" sz="1200" b="0" i="0" u="none" strike="noStrike" kern="0" cap="none" spc="-50" normalizeH="0" baseline="0" noProof="0">
                <a:ln>
                  <a:noFill/>
                </a:ln>
                <a:solidFill>
                  <a:sysClr val="windowText" lastClr="000000"/>
                </a:solidFill>
                <a:effectLst/>
                <a:uLnTx/>
                <a:uFillTx/>
                <a:latin typeface="Arial"/>
                <a:cs typeface="Arial"/>
              </a:rPr>
              <a:t> </a:t>
            </a:r>
            <a:r>
              <a:rPr kumimoji="0" sz="1200" b="0" i="0" u="none" strike="noStrike" kern="0" cap="none" spc="0" normalizeH="0" baseline="0" noProof="0">
                <a:ln>
                  <a:noFill/>
                </a:ln>
                <a:solidFill>
                  <a:sysClr val="windowText" lastClr="000000"/>
                </a:solidFill>
                <a:effectLst/>
                <a:uLnTx/>
                <a:uFillTx/>
                <a:latin typeface="Arial"/>
                <a:cs typeface="Arial"/>
              </a:rPr>
              <a:t>patients</a:t>
            </a:r>
            <a:r>
              <a:rPr kumimoji="0" sz="1200" b="0" i="0" u="none" strike="noStrike" kern="0" cap="none" spc="-55" normalizeH="0" baseline="0" noProof="0">
                <a:ln>
                  <a:noFill/>
                </a:ln>
                <a:solidFill>
                  <a:sysClr val="windowText" lastClr="000000"/>
                </a:solidFill>
                <a:effectLst/>
                <a:uLnTx/>
                <a:uFillTx/>
                <a:latin typeface="Arial"/>
                <a:cs typeface="Arial"/>
              </a:rPr>
              <a:t> </a:t>
            </a:r>
            <a:r>
              <a:rPr kumimoji="0" sz="1200" b="0" i="0" u="none" strike="noStrike" kern="0" cap="none" spc="-10" normalizeH="0" baseline="0" noProof="0">
                <a:ln>
                  <a:noFill/>
                </a:ln>
                <a:solidFill>
                  <a:sysClr val="windowText" lastClr="000000"/>
                </a:solidFill>
                <a:effectLst/>
                <a:uLnTx/>
                <a:uFillTx/>
                <a:latin typeface="Arial"/>
                <a:cs typeface="Arial"/>
              </a:rPr>
              <a:t>(n=2656)</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99085" marR="0" lvl="0" indent="-286385" defTabSz="914400" eaLnBrk="1" fontAlgn="auto" latinLnBrk="0" hangingPunct="1">
              <a:lnSpc>
                <a:spcPct val="100000"/>
              </a:lnSpc>
              <a:spcBef>
                <a:spcPts val="0"/>
              </a:spcBef>
              <a:spcAft>
                <a:spcPts val="0"/>
              </a:spcAft>
              <a:buClrTx/>
              <a:buSzTx/>
              <a:buFontTx/>
              <a:buChar char="•"/>
              <a:tabLst>
                <a:tab pos="299085" algn="l"/>
              </a:tabLst>
              <a:defRPr/>
            </a:pPr>
            <a:r>
              <a:rPr kumimoji="0" sz="1200" b="0" i="0" u="none" strike="noStrike" kern="0" cap="none" spc="-10" normalizeH="0" baseline="0" noProof="0">
                <a:ln>
                  <a:noFill/>
                </a:ln>
                <a:solidFill>
                  <a:sysClr val="windowText" lastClr="000000"/>
                </a:solidFill>
                <a:effectLst/>
                <a:uLnTx/>
                <a:uFillTx/>
                <a:latin typeface="Arial"/>
                <a:cs typeface="Arial"/>
              </a:rPr>
              <a:t>Non-</a:t>
            </a:r>
            <a:r>
              <a:rPr kumimoji="0" sz="1200" b="0" i="0" u="none" strike="noStrike" kern="0" cap="none" spc="0" normalizeH="0" baseline="0" noProof="0">
                <a:ln>
                  <a:noFill/>
                </a:ln>
                <a:solidFill>
                  <a:sysClr val="windowText" lastClr="000000"/>
                </a:solidFill>
                <a:effectLst/>
                <a:uLnTx/>
                <a:uFillTx/>
                <a:latin typeface="Arial"/>
                <a:cs typeface="Arial"/>
              </a:rPr>
              <a:t>US </a:t>
            </a:r>
            <a:r>
              <a:rPr kumimoji="0" sz="1200" b="0" i="0" u="none" strike="noStrike" kern="0" cap="none" spc="-10" normalizeH="0" baseline="0" noProof="0">
                <a:ln>
                  <a:noFill/>
                </a:ln>
                <a:solidFill>
                  <a:sysClr val="windowText" lastClr="000000"/>
                </a:solidFill>
                <a:effectLst/>
                <a:uLnTx/>
                <a:uFillTx/>
                <a:latin typeface="Arial"/>
                <a:cs typeface="Arial"/>
              </a:rPr>
              <a:t>(n=1404)</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324611" y="2875788"/>
            <a:ext cx="1998345" cy="277495"/>
          </a:xfrm>
          <a:custGeom>
            <a:avLst/>
            <a:gdLst/>
            <a:ahLst/>
            <a:cxnLst/>
            <a:rect l="l" t="t" r="r" b="b"/>
            <a:pathLst>
              <a:path w="1998345" h="277494">
                <a:moveTo>
                  <a:pt x="1951736" y="0"/>
                </a:moveTo>
                <a:lnTo>
                  <a:pt x="46228" y="0"/>
                </a:lnTo>
                <a:lnTo>
                  <a:pt x="28235" y="3633"/>
                </a:lnTo>
                <a:lnTo>
                  <a:pt x="13541" y="13541"/>
                </a:lnTo>
                <a:lnTo>
                  <a:pt x="3633" y="28235"/>
                </a:lnTo>
                <a:lnTo>
                  <a:pt x="0" y="46228"/>
                </a:lnTo>
                <a:lnTo>
                  <a:pt x="0" y="231139"/>
                </a:lnTo>
                <a:lnTo>
                  <a:pt x="3633" y="249132"/>
                </a:lnTo>
                <a:lnTo>
                  <a:pt x="13541" y="263826"/>
                </a:lnTo>
                <a:lnTo>
                  <a:pt x="28235" y="273734"/>
                </a:lnTo>
                <a:lnTo>
                  <a:pt x="46228" y="277368"/>
                </a:lnTo>
                <a:lnTo>
                  <a:pt x="1951736" y="277368"/>
                </a:lnTo>
                <a:lnTo>
                  <a:pt x="1969728" y="273734"/>
                </a:lnTo>
                <a:lnTo>
                  <a:pt x="1984422" y="263826"/>
                </a:lnTo>
                <a:lnTo>
                  <a:pt x="1994330" y="249132"/>
                </a:lnTo>
                <a:lnTo>
                  <a:pt x="1997964" y="231139"/>
                </a:lnTo>
                <a:lnTo>
                  <a:pt x="1997964" y="46228"/>
                </a:lnTo>
                <a:lnTo>
                  <a:pt x="1994330" y="28235"/>
                </a:lnTo>
                <a:lnTo>
                  <a:pt x="1984422" y="13541"/>
                </a:lnTo>
                <a:lnTo>
                  <a:pt x="1969728" y="3633"/>
                </a:lnTo>
                <a:lnTo>
                  <a:pt x="195173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561848" y="2905709"/>
            <a:ext cx="1523365"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cs typeface="Arial"/>
              </a:rPr>
              <a:t>Historical</a:t>
            </a:r>
            <a:r>
              <a:rPr kumimoji="0" sz="1200" b="0" i="0" u="none" strike="noStrike" kern="0" cap="none" spc="-40"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cohort</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study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11" name="object 11"/>
          <p:cNvGraphicFramePr>
            <a:graphicFrameLocks noGrp="1"/>
          </p:cNvGraphicFramePr>
          <p:nvPr/>
        </p:nvGraphicFramePr>
        <p:xfrm>
          <a:off x="2545270" y="1066990"/>
          <a:ext cx="2989577" cy="3404235"/>
        </p:xfrm>
        <a:graphic>
          <a:graphicData uri="http://schemas.openxmlformats.org/drawingml/2006/table">
            <a:tbl>
              <a:tblPr firstRow="1" bandRow="1">
                <a:tableStyleId>{2D5ABB26-0587-4C30-8999-92F81FD0307C}</a:tableStyleId>
              </a:tblPr>
              <a:tblGrid>
                <a:gridCol w="252729">
                  <a:extLst>
                    <a:ext uri="{9D8B030D-6E8A-4147-A177-3AD203B41FA5}">
                      <a16:colId xmlns:a16="http://schemas.microsoft.com/office/drawing/2014/main" val="20000"/>
                    </a:ext>
                  </a:extLst>
                </a:gridCol>
                <a:gridCol w="252729">
                  <a:extLst>
                    <a:ext uri="{9D8B030D-6E8A-4147-A177-3AD203B41FA5}">
                      <a16:colId xmlns:a16="http://schemas.microsoft.com/office/drawing/2014/main" val="20001"/>
                    </a:ext>
                  </a:extLst>
                </a:gridCol>
                <a:gridCol w="2484119">
                  <a:extLst>
                    <a:ext uri="{9D8B030D-6E8A-4147-A177-3AD203B41FA5}">
                      <a16:colId xmlns:a16="http://schemas.microsoft.com/office/drawing/2014/main" val="20002"/>
                    </a:ext>
                  </a:extLst>
                </a:gridCol>
              </a:tblGrid>
              <a:tr h="269240">
                <a:tc gridSpan="2">
                  <a:txBody>
                    <a:bodyPr/>
                    <a:lstStyle/>
                    <a:p>
                      <a:pPr>
                        <a:lnSpc>
                          <a:spcPct val="100000"/>
                        </a:lnSpc>
                      </a:pPr>
                      <a:endParaRPr sz="1000">
                        <a:latin typeface="Times New Roman"/>
                        <a:cs typeface="Times New Roman"/>
                      </a:endParaRPr>
                    </a:p>
                  </a:txBody>
                  <a:tcPr marL="0" marR="0" marT="0" marB="0">
                    <a:lnR w="28575">
                      <a:solidFill>
                        <a:srgbClr val="073762"/>
                      </a:solidFill>
                      <a:prstDash val="solid"/>
                    </a:lnR>
                  </a:tcPr>
                </a:tc>
                <a:tc hMerge="1">
                  <a:txBody>
                    <a:bodyPr/>
                    <a:lstStyle/>
                    <a:p>
                      <a:endParaRPr/>
                    </a:p>
                  </a:txBody>
                  <a:tcPr marL="0" marR="0" marT="0" marB="0"/>
                </a:tc>
                <a:tc rowSpan="2">
                  <a:txBody>
                    <a:bodyPr/>
                    <a:lstStyle/>
                    <a:p>
                      <a:pPr marL="376555" marR="460375" indent="-287020">
                        <a:lnSpc>
                          <a:spcPct val="100000"/>
                        </a:lnSpc>
                        <a:spcBef>
                          <a:spcPts val="575"/>
                        </a:spcBef>
                        <a:buChar char="•"/>
                        <a:tabLst>
                          <a:tab pos="376555" algn="l"/>
                        </a:tabLst>
                      </a:pPr>
                      <a:r>
                        <a:rPr sz="1200">
                          <a:latin typeface="Arial"/>
                          <a:cs typeface="Arial"/>
                        </a:rPr>
                        <a:t>≥18</a:t>
                      </a:r>
                      <a:r>
                        <a:rPr sz="1200" spc="-25">
                          <a:latin typeface="Arial"/>
                          <a:cs typeface="Arial"/>
                        </a:rPr>
                        <a:t> </a:t>
                      </a:r>
                      <a:r>
                        <a:rPr sz="1200">
                          <a:latin typeface="Arial"/>
                          <a:cs typeface="Arial"/>
                        </a:rPr>
                        <a:t>years</a:t>
                      </a:r>
                      <a:r>
                        <a:rPr sz="1200" spc="-10">
                          <a:latin typeface="Arial"/>
                          <a:cs typeface="Arial"/>
                        </a:rPr>
                        <a:t> </a:t>
                      </a:r>
                      <a:r>
                        <a:rPr sz="1200">
                          <a:latin typeface="Arial"/>
                          <a:cs typeface="Arial"/>
                        </a:rPr>
                        <a:t>old</a:t>
                      </a:r>
                      <a:r>
                        <a:rPr sz="1200" spc="-30">
                          <a:latin typeface="Arial"/>
                          <a:cs typeface="Arial"/>
                        </a:rPr>
                        <a:t> </a:t>
                      </a:r>
                      <a:r>
                        <a:rPr sz="1200">
                          <a:latin typeface="Arial"/>
                          <a:cs typeface="Arial"/>
                        </a:rPr>
                        <a:t>at</a:t>
                      </a:r>
                      <a:r>
                        <a:rPr sz="1200" spc="-20">
                          <a:latin typeface="Arial"/>
                          <a:cs typeface="Arial"/>
                        </a:rPr>
                        <a:t> </a:t>
                      </a:r>
                      <a:r>
                        <a:rPr sz="1200" spc="-10">
                          <a:latin typeface="Arial"/>
                          <a:cs typeface="Arial"/>
                        </a:rPr>
                        <a:t>biologic initiation</a:t>
                      </a:r>
                      <a:endParaRPr sz="1200">
                        <a:latin typeface="Arial"/>
                        <a:cs typeface="Arial"/>
                      </a:endParaRPr>
                    </a:p>
                    <a:p>
                      <a:pPr marL="376555" marR="135255" indent="-287020">
                        <a:lnSpc>
                          <a:spcPct val="100000"/>
                        </a:lnSpc>
                        <a:buChar char="•"/>
                        <a:tabLst>
                          <a:tab pos="376555" algn="l"/>
                        </a:tabLst>
                      </a:pPr>
                      <a:r>
                        <a:rPr sz="1200">
                          <a:latin typeface="Arial"/>
                          <a:cs typeface="Arial"/>
                        </a:rPr>
                        <a:t>Severe</a:t>
                      </a:r>
                      <a:r>
                        <a:rPr sz="1200" spc="-20">
                          <a:latin typeface="Arial"/>
                          <a:cs typeface="Arial"/>
                        </a:rPr>
                        <a:t> </a:t>
                      </a:r>
                      <a:r>
                        <a:rPr sz="1200">
                          <a:latin typeface="Arial"/>
                          <a:cs typeface="Arial"/>
                        </a:rPr>
                        <a:t>asthma</a:t>
                      </a:r>
                      <a:r>
                        <a:rPr sz="1200" spc="-45">
                          <a:latin typeface="Arial"/>
                          <a:cs typeface="Arial"/>
                        </a:rPr>
                        <a:t> </a:t>
                      </a:r>
                      <a:r>
                        <a:rPr sz="1200">
                          <a:latin typeface="Arial"/>
                          <a:cs typeface="Arial"/>
                        </a:rPr>
                        <a:t>(GINA</a:t>
                      </a:r>
                      <a:r>
                        <a:rPr sz="1200" spc="-65">
                          <a:latin typeface="Arial"/>
                          <a:cs typeface="Arial"/>
                        </a:rPr>
                        <a:t> </a:t>
                      </a:r>
                      <a:r>
                        <a:rPr sz="1200">
                          <a:latin typeface="Arial"/>
                          <a:cs typeface="Arial"/>
                        </a:rPr>
                        <a:t>Step</a:t>
                      </a:r>
                      <a:r>
                        <a:rPr sz="1200" spc="-25">
                          <a:latin typeface="Arial"/>
                          <a:cs typeface="Arial"/>
                        </a:rPr>
                        <a:t> </a:t>
                      </a:r>
                      <a:r>
                        <a:rPr sz="1200" spc="-50">
                          <a:latin typeface="Arial"/>
                          <a:cs typeface="Arial"/>
                        </a:rPr>
                        <a:t>5 </a:t>
                      </a:r>
                      <a:r>
                        <a:rPr sz="1200">
                          <a:latin typeface="Arial"/>
                          <a:cs typeface="Arial"/>
                        </a:rPr>
                        <a:t>or</a:t>
                      </a:r>
                      <a:r>
                        <a:rPr sz="1200" spc="20">
                          <a:latin typeface="Arial"/>
                          <a:cs typeface="Arial"/>
                        </a:rPr>
                        <a:t> </a:t>
                      </a:r>
                      <a:r>
                        <a:rPr sz="1200" spc="-10">
                          <a:latin typeface="Arial"/>
                          <a:cs typeface="Arial"/>
                        </a:rPr>
                        <a:t>uncontrolled</a:t>
                      </a:r>
                      <a:r>
                        <a:rPr sz="1200" spc="-25">
                          <a:latin typeface="Arial"/>
                          <a:cs typeface="Arial"/>
                        </a:rPr>
                        <a:t> </a:t>
                      </a:r>
                      <a:r>
                        <a:rPr sz="1200">
                          <a:latin typeface="Arial"/>
                          <a:cs typeface="Arial"/>
                        </a:rPr>
                        <a:t>asthma</a:t>
                      </a:r>
                      <a:r>
                        <a:rPr sz="1200" spc="5">
                          <a:latin typeface="Arial"/>
                          <a:cs typeface="Arial"/>
                        </a:rPr>
                        <a:t> </a:t>
                      </a:r>
                      <a:r>
                        <a:rPr sz="1200" spc="-25">
                          <a:latin typeface="Arial"/>
                          <a:cs typeface="Arial"/>
                        </a:rPr>
                        <a:t>at </a:t>
                      </a:r>
                      <a:r>
                        <a:rPr sz="1200">
                          <a:latin typeface="Arial"/>
                          <a:cs typeface="Arial"/>
                        </a:rPr>
                        <a:t>GINA</a:t>
                      </a:r>
                      <a:r>
                        <a:rPr sz="1200" spc="-80">
                          <a:latin typeface="Arial"/>
                          <a:cs typeface="Arial"/>
                        </a:rPr>
                        <a:t> </a:t>
                      </a:r>
                      <a:r>
                        <a:rPr sz="1200">
                          <a:latin typeface="Arial"/>
                          <a:cs typeface="Arial"/>
                        </a:rPr>
                        <a:t>Step</a:t>
                      </a:r>
                      <a:r>
                        <a:rPr sz="1200" spc="-15">
                          <a:latin typeface="Arial"/>
                          <a:cs typeface="Arial"/>
                        </a:rPr>
                        <a:t> </a:t>
                      </a:r>
                      <a:r>
                        <a:rPr sz="1200" spc="-25">
                          <a:latin typeface="Arial"/>
                          <a:cs typeface="Arial"/>
                        </a:rPr>
                        <a:t>4)</a:t>
                      </a:r>
                      <a:endParaRPr sz="1200">
                        <a:latin typeface="Arial"/>
                        <a:cs typeface="Arial"/>
                      </a:endParaRPr>
                    </a:p>
                    <a:p>
                      <a:pPr marL="376555" indent="-286385">
                        <a:lnSpc>
                          <a:spcPct val="100000"/>
                        </a:lnSpc>
                        <a:buChar char="•"/>
                        <a:tabLst>
                          <a:tab pos="376555" algn="l"/>
                        </a:tabLst>
                      </a:pPr>
                      <a:r>
                        <a:rPr sz="1200" spc="-10">
                          <a:latin typeface="Arial"/>
                          <a:cs typeface="Arial"/>
                        </a:rPr>
                        <a:t>Treated</a:t>
                      </a:r>
                      <a:r>
                        <a:rPr sz="1200" spc="-35">
                          <a:latin typeface="Arial"/>
                          <a:cs typeface="Arial"/>
                        </a:rPr>
                        <a:t> </a:t>
                      </a:r>
                      <a:r>
                        <a:rPr sz="1200">
                          <a:latin typeface="Arial"/>
                          <a:cs typeface="Arial"/>
                        </a:rPr>
                        <a:t>with</a:t>
                      </a:r>
                      <a:r>
                        <a:rPr sz="1200" spc="-5">
                          <a:latin typeface="Arial"/>
                          <a:cs typeface="Arial"/>
                        </a:rPr>
                        <a:t> </a:t>
                      </a:r>
                      <a:r>
                        <a:rPr sz="1200">
                          <a:latin typeface="Arial"/>
                          <a:cs typeface="Arial"/>
                        </a:rPr>
                        <a:t>a </a:t>
                      </a:r>
                      <a:r>
                        <a:rPr sz="1200" spc="-10">
                          <a:latin typeface="Arial"/>
                          <a:cs typeface="Arial"/>
                        </a:rPr>
                        <a:t>biologic</a:t>
                      </a:r>
                      <a:endParaRPr sz="1200">
                        <a:latin typeface="Arial"/>
                        <a:cs typeface="Arial"/>
                      </a:endParaRPr>
                    </a:p>
                    <a:p>
                      <a:pPr marL="376555" marR="219710" indent="-287020">
                        <a:lnSpc>
                          <a:spcPct val="100000"/>
                        </a:lnSpc>
                        <a:buChar char="•"/>
                        <a:tabLst>
                          <a:tab pos="376555" algn="l"/>
                        </a:tabLst>
                      </a:pPr>
                      <a:r>
                        <a:rPr sz="1200">
                          <a:latin typeface="Arial"/>
                          <a:cs typeface="Arial"/>
                        </a:rPr>
                        <a:t>≥6</a:t>
                      </a:r>
                      <a:r>
                        <a:rPr sz="1200" spc="10">
                          <a:latin typeface="Arial"/>
                          <a:cs typeface="Arial"/>
                        </a:rPr>
                        <a:t> </a:t>
                      </a:r>
                      <a:r>
                        <a:rPr sz="1200">
                          <a:latin typeface="Arial"/>
                          <a:cs typeface="Arial"/>
                        </a:rPr>
                        <a:t>months</a:t>
                      </a:r>
                      <a:r>
                        <a:rPr sz="1200" spc="-25">
                          <a:latin typeface="Arial"/>
                          <a:cs typeface="Arial"/>
                        </a:rPr>
                        <a:t> </a:t>
                      </a:r>
                      <a:r>
                        <a:rPr sz="1200">
                          <a:latin typeface="Arial"/>
                          <a:cs typeface="Arial"/>
                        </a:rPr>
                        <a:t>of </a:t>
                      </a:r>
                      <a:r>
                        <a:rPr sz="1200" spc="-10">
                          <a:latin typeface="Arial"/>
                          <a:cs typeface="Arial"/>
                        </a:rPr>
                        <a:t>follow-</a:t>
                      </a:r>
                      <a:r>
                        <a:rPr sz="1200">
                          <a:latin typeface="Arial"/>
                          <a:cs typeface="Arial"/>
                        </a:rPr>
                        <a:t>up</a:t>
                      </a:r>
                      <a:r>
                        <a:rPr sz="1200" spc="-20">
                          <a:latin typeface="Arial"/>
                          <a:cs typeface="Arial"/>
                        </a:rPr>
                        <a:t> </a:t>
                      </a:r>
                      <a:r>
                        <a:rPr sz="1200" spc="-10">
                          <a:latin typeface="Arial"/>
                          <a:cs typeface="Arial"/>
                        </a:rPr>
                        <a:t>after </a:t>
                      </a:r>
                      <a:r>
                        <a:rPr sz="1200">
                          <a:latin typeface="Arial"/>
                          <a:cs typeface="Arial"/>
                        </a:rPr>
                        <a:t>biologic</a:t>
                      </a:r>
                      <a:r>
                        <a:rPr sz="1200" spc="-50">
                          <a:latin typeface="Arial"/>
                          <a:cs typeface="Arial"/>
                        </a:rPr>
                        <a:t> </a:t>
                      </a:r>
                      <a:r>
                        <a:rPr sz="1200" spc="-10">
                          <a:latin typeface="Arial"/>
                          <a:cs typeface="Arial"/>
                        </a:rPr>
                        <a:t>initiation</a:t>
                      </a:r>
                      <a:endParaRPr sz="1200">
                        <a:latin typeface="Arial"/>
                        <a:cs typeface="Arial"/>
                      </a:endParaRPr>
                    </a:p>
                  </a:txBody>
                  <a:tcPr marL="0" marR="0" marT="73025" marB="0">
                    <a:lnL w="28575">
                      <a:solidFill>
                        <a:srgbClr val="073762"/>
                      </a:solidFill>
                      <a:prstDash val="solid"/>
                    </a:lnL>
                    <a:lnR w="28575">
                      <a:solidFill>
                        <a:srgbClr val="073762"/>
                      </a:solidFill>
                      <a:prstDash val="solid"/>
                    </a:lnR>
                    <a:lnT w="28575">
                      <a:solidFill>
                        <a:srgbClr val="073762"/>
                      </a:solidFill>
                      <a:prstDash val="solid"/>
                    </a:lnT>
                    <a:lnB w="28575">
                      <a:solidFill>
                        <a:srgbClr val="073762"/>
                      </a:solidFill>
                      <a:prstDash val="solid"/>
                    </a:lnB>
                  </a:tcPr>
                </a:tc>
                <a:extLst>
                  <a:ext uri="{0D108BD9-81ED-4DB2-BD59-A6C34878D82A}">
                    <a16:rowId xmlns:a16="http://schemas.microsoft.com/office/drawing/2014/main" val="10000"/>
                  </a:ext>
                </a:extLst>
              </a:tr>
              <a:tr h="1350010">
                <a:tc rowSpan="2">
                  <a:txBody>
                    <a:bodyPr/>
                    <a:lstStyle/>
                    <a:p>
                      <a:pPr>
                        <a:lnSpc>
                          <a:spcPct val="100000"/>
                        </a:lnSpc>
                      </a:pPr>
                      <a:endParaRPr sz="1000">
                        <a:latin typeface="Times New Roman"/>
                        <a:cs typeface="Times New Roman"/>
                      </a:endParaRPr>
                    </a:p>
                  </a:txBody>
                  <a:tcPr marL="0" marR="0" marT="0" marB="0">
                    <a:lnR w="57150">
                      <a:solidFill>
                        <a:srgbClr val="043662"/>
                      </a:solidFill>
                      <a:prstDash val="solid"/>
                    </a:lnR>
                    <a:lnB w="76200">
                      <a:solidFill>
                        <a:srgbClr val="043662"/>
                      </a:solidFill>
                      <a:prstDash val="solid"/>
                    </a:lnB>
                  </a:tcPr>
                </a:tc>
                <a:tc>
                  <a:txBody>
                    <a:bodyPr/>
                    <a:lstStyle/>
                    <a:p>
                      <a:pPr>
                        <a:lnSpc>
                          <a:spcPct val="100000"/>
                        </a:lnSpc>
                      </a:pPr>
                      <a:endParaRPr sz="1000">
                        <a:latin typeface="Times New Roman"/>
                        <a:cs typeface="Times New Roman"/>
                      </a:endParaRPr>
                    </a:p>
                  </a:txBody>
                  <a:tcPr marL="0" marR="0" marT="0" marB="0">
                    <a:lnL w="57150">
                      <a:solidFill>
                        <a:srgbClr val="043662"/>
                      </a:solidFill>
                      <a:prstDash val="solid"/>
                    </a:lnL>
                    <a:lnR w="28575">
                      <a:solidFill>
                        <a:srgbClr val="073762"/>
                      </a:solidFill>
                      <a:prstDash val="solid"/>
                    </a:lnR>
                    <a:lnT w="57150">
                      <a:solidFill>
                        <a:srgbClr val="043662"/>
                      </a:solidFill>
                      <a:prstDash val="solid"/>
                    </a:lnT>
                  </a:tcPr>
                </a:tc>
                <a:tc vMerge="1">
                  <a:txBody>
                    <a:bodyPr/>
                    <a:lstStyle/>
                    <a:p>
                      <a:endParaRPr/>
                    </a:p>
                  </a:txBody>
                  <a:tcPr marL="0" marR="0" marT="73025" marB="0">
                    <a:lnL w="28575">
                      <a:solidFill>
                        <a:srgbClr val="073762"/>
                      </a:solidFill>
                      <a:prstDash val="solid"/>
                    </a:lnL>
                    <a:lnR w="28575">
                      <a:solidFill>
                        <a:srgbClr val="073762"/>
                      </a:solidFill>
                      <a:prstDash val="solid"/>
                    </a:lnR>
                    <a:lnT w="28575">
                      <a:solidFill>
                        <a:srgbClr val="073762"/>
                      </a:solidFill>
                      <a:prstDash val="solid"/>
                    </a:lnT>
                    <a:lnB w="28575">
                      <a:solidFill>
                        <a:srgbClr val="073762"/>
                      </a:solidFill>
                      <a:prstDash val="solid"/>
                    </a:lnB>
                  </a:tcPr>
                </a:tc>
                <a:extLst>
                  <a:ext uri="{0D108BD9-81ED-4DB2-BD59-A6C34878D82A}">
                    <a16:rowId xmlns:a16="http://schemas.microsoft.com/office/drawing/2014/main" val="10001"/>
                  </a:ext>
                </a:extLst>
              </a:tr>
              <a:tr h="62230">
                <a:tc vMerge="1">
                  <a:txBody>
                    <a:bodyPr/>
                    <a:lstStyle/>
                    <a:p>
                      <a:endParaRPr/>
                    </a:p>
                  </a:txBody>
                  <a:tcPr marL="0" marR="0" marT="0" marB="0">
                    <a:lnR w="57150">
                      <a:solidFill>
                        <a:srgbClr val="043662"/>
                      </a:solidFill>
                      <a:prstDash val="solid"/>
                    </a:lnR>
                    <a:lnB w="76200">
                      <a:solidFill>
                        <a:srgbClr val="043662"/>
                      </a:solidFill>
                      <a:prstDash val="solid"/>
                    </a:lnB>
                  </a:tcPr>
                </a:tc>
                <a:tc rowSpan="2" gridSpan="2">
                  <a:txBody>
                    <a:bodyPr/>
                    <a:lstStyle/>
                    <a:p>
                      <a:pPr>
                        <a:lnSpc>
                          <a:spcPct val="100000"/>
                        </a:lnSpc>
                      </a:pPr>
                      <a:endParaRPr sz="1000">
                        <a:latin typeface="Times New Roman"/>
                        <a:cs typeface="Times New Roman"/>
                      </a:endParaRPr>
                    </a:p>
                  </a:txBody>
                  <a:tcPr marL="0" marR="0" marT="0" marB="0">
                    <a:lnL w="57150">
                      <a:solidFill>
                        <a:srgbClr val="043662"/>
                      </a:solidFill>
                      <a:prstDash val="solid"/>
                    </a:lnL>
                    <a:lnB w="28575">
                      <a:solidFill>
                        <a:srgbClr val="073762"/>
                      </a:solidFill>
                      <a:prstDash val="solid"/>
                    </a:lnB>
                  </a:tcPr>
                </a:tc>
                <a:tc rowSpan="2" hMerge="1">
                  <a:txBody>
                    <a:bodyPr/>
                    <a:lstStyle/>
                    <a:p>
                      <a:endParaRPr/>
                    </a:p>
                  </a:txBody>
                  <a:tcPr marL="0" marR="0" marT="0" marB="0"/>
                </a:tc>
                <a:extLst>
                  <a:ext uri="{0D108BD9-81ED-4DB2-BD59-A6C34878D82A}">
                    <a16:rowId xmlns:a16="http://schemas.microsoft.com/office/drawing/2014/main" val="10002"/>
                  </a:ext>
                </a:extLst>
              </a:tr>
              <a:tr h="334645">
                <a:tc rowSpan="2">
                  <a:txBody>
                    <a:bodyPr/>
                    <a:lstStyle/>
                    <a:p>
                      <a:pPr>
                        <a:lnSpc>
                          <a:spcPct val="100000"/>
                        </a:lnSpc>
                      </a:pPr>
                      <a:endParaRPr sz="1000">
                        <a:latin typeface="Times New Roman"/>
                        <a:cs typeface="Times New Roman"/>
                      </a:endParaRPr>
                    </a:p>
                  </a:txBody>
                  <a:tcPr marL="0" marR="0" marT="0" marB="0">
                    <a:lnR w="57150">
                      <a:solidFill>
                        <a:srgbClr val="043662"/>
                      </a:solidFill>
                      <a:prstDash val="solid"/>
                    </a:lnR>
                    <a:lnT w="76200">
                      <a:solidFill>
                        <a:srgbClr val="043662"/>
                      </a:solidFill>
                      <a:prstDash val="solid"/>
                    </a:lnT>
                  </a:tcPr>
                </a:tc>
                <a:tc gridSpan="2" vMerge="1">
                  <a:txBody>
                    <a:bodyPr/>
                    <a:lstStyle/>
                    <a:p>
                      <a:endParaRPr/>
                    </a:p>
                  </a:txBody>
                  <a:tcPr marL="0" marR="0" marT="0" marB="0">
                    <a:lnL w="57150">
                      <a:solidFill>
                        <a:srgbClr val="043662"/>
                      </a:solidFill>
                      <a:prstDash val="solid"/>
                    </a:lnL>
                    <a:lnB w="28575">
                      <a:solidFill>
                        <a:srgbClr val="073762"/>
                      </a:solidFill>
                      <a:prstDash val="solid"/>
                    </a:lnB>
                  </a:tcPr>
                </a:tc>
                <a:tc hMerge="1" vMerge="1">
                  <a:txBody>
                    <a:bodyPr/>
                    <a:lstStyle/>
                    <a:p>
                      <a:endParaRPr/>
                    </a:p>
                  </a:txBody>
                  <a:tcPr marL="0" marR="0" marT="0" marB="0"/>
                </a:tc>
                <a:extLst>
                  <a:ext uri="{0D108BD9-81ED-4DB2-BD59-A6C34878D82A}">
                    <a16:rowId xmlns:a16="http://schemas.microsoft.com/office/drawing/2014/main" val="10003"/>
                  </a:ext>
                </a:extLst>
              </a:tr>
              <a:tr h="1082040">
                <a:tc vMerge="1">
                  <a:txBody>
                    <a:bodyPr/>
                    <a:lstStyle/>
                    <a:p>
                      <a:endParaRPr/>
                    </a:p>
                  </a:txBody>
                  <a:tcPr marL="0" marR="0" marT="0" marB="0">
                    <a:lnR w="57150">
                      <a:solidFill>
                        <a:srgbClr val="043662"/>
                      </a:solidFill>
                      <a:prstDash val="solid"/>
                    </a:lnR>
                    <a:lnT w="76200">
                      <a:solidFill>
                        <a:srgbClr val="043662"/>
                      </a:solidFill>
                      <a:prstDash val="solid"/>
                    </a:lnT>
                  </a:tcPr>
                </a:tc>
                <a:tc>
                  <a:txBody>
                    <a:bodyPr/>
                    <a:lstStyle/>
                    <a:p>
                      <a:pPr>
                        <a:lnSpc>
                          <a:spcPct val="100000"/>
                        </a:lnSpc>
                      </a:pPr>
                      <a:endParaRPr sz="1000">
                        <a:latin typeface="Times New Roman"/>
                        <a:cs typeface="Times New Roman"/>
                      </a:endParaRPr>
                    </a:p>
                  </a:txBody>
                  <a:tcPr marL="0" marR="0" marT="0" marB="0">
                    <a:lnL w="57150">
                      <a:solidFill>
                        <a:srgbClr val="043662"/>
                      </a:solidFill>
                      <a:prstDash val="solid"/>
                    </a:lnL>
                    <a:lnR w="28575">
                      <a:solidFill>
                        <a:srgbClr val="073762"/>
                      </a:solidFill>
                      <a:prstDash val="solid"/>
                    </a:lnR>
                    <a:lnT w="28575" cap="flat" cmpd="sng" algn="ctr">
                      <a:solidFill>
                        <a:srgbClr val="073762"/>
                      </a:solidFill>
                      <a:prstDash val="solid"/>
                      <a:round/>
                      <a:headEnd type="none" w="med" len="med"/>
                      <a:tailEnd type="none" w="med" len="med"/>
                    </a:lnT>
                    <a:lnB w="57150">
                      <a:solidFill>
                        <a:srgbClr val="043662"/>
                      </a:solidFill>
                      <a:prstDash val="solid"/>
                    </a:lnB>
                  </a:tcPr>
                </a:tc>
                <a:tc rowSpan="2">
                  <a:txBody>
                    <a:bodyPr/>
                    <a:lstStyle/>
                    <a:p>
                      <a:pPr>
                        <a:lnSpc>
                          <a:spcPct val="100000"/>
                        </a:lnSpc>
                        <a:spcBef>
                          <a:spcPts val="450"/>
                        </a:spcBef>
                      </a:pPr>
                      <a:endParaRPr sz="1200">
                        <a:latin typeface="Times New Roman"/>
                        <a:cs typeface="Times New Roman"/>
                      </a:endParaRPr>
                    </a:p>
                    <a:p>
                      <a:pPr marL="90170" marR="82550" indent="34925" algn="just">
                        <a:lnSpc>
                          <a:spcPct val="100000"/>
                        </a:lnSpc>
                      </a:pPr>
                      <a:r>
                        <a:rPr sz="1200">
                          <a:latin typeface="Arial"/>
                          <a:cs typeface="Arial"/>
                        </a:rPr>
                        <a:t>All</a:t>
                      </a:r>
                      <a:r>
                        <a:rPr sz="1200" spc="265">
                          <a:latin typeface="Arial"/>
                          <a:cs typeface="Arial"/>
                        </a:rPr>
                        <a:t>  </a:t>
                      </a:r>
                      <a:r>
                        <a:rPr sz="1200">
                          <a:latin typeface="Arial"/>
                          <a:cs typeface="Arial"/>
                        </a:rPr>
                        <a:t>subjects</a:t>
                      </a:r>
                      <a:r>
                        <a:rPr sz="1200" spc="270">
                          <a:latin typeface="Arial"/>
                          <a:cs typeface="Arial"/>
                        </a:rPr>
                        <a:t>  </a:t>
                      </a:r>
                      <a:r>
                        <a:rPr sz="1200">
                          <a:latin typeface="Arial"/>
                          <a:cs typeface="Arial"/>
                        </a:rPr>
                        <a:t>were</a:t>
                      </a:r>
                      <a:r>
                        <a:rPr sz="1200" spc="270">
                          <a:latin typeface="Arial"/>
                          <a:cs typeface="Arial"/>
                        </a:rPr>
                        <a:t>  </a:t>
                      </a:r>
                      <a:r>
                        <a:rPr sz="1200">
                          <a:latin typeface="Arial"/>
                          <a:cs typeface="Arial"/>
                        </a:rPr>
                        <a:t>treated</a:t>
                      </a:r>
                      <a:r>
                        <a:rPr sz="1200" spc="270">
                          <a:latin typeface="Arial"/>
                          <a:cs typeface="Arial"/>
                        </a:rPr>
                        <a:t>  </a:t>
                      </a:r>
                      <a:r>
                        <a:rPr sz="1200" spc="-25">
                          <a:latin typeface="Arial"/>
                          <a:cs typeface="Arial"/>
                        </a:rPr>
                        <a:t>in </a:t>
                      </a:r>
                      <a:r>
                        <a:rPr sz="1200">
                          <a:latin typeface="Arial"/>
                          <a:cs typeface="Arial"/>
                        </a:rPr>
                        <a:t>countries</a:t>
                      </a:r>
                      <a:r>
                        <a:rPr sz="1200" spc="290">
                          <a:latin typeface="Arial"/>
                          <a:cs typeface="Arial"/>
                        </a:rPr>
                        <a:t> </a:t>
                      </a:r>
                      <a:r>
                        <a:rPr sz="1200">
                          <a:latin typeface="Arial"/>
                          <a:cs typeface="Arial"/>
                        </a:rPr>
                        <a:t>that</a:t>
                      </a:r>
                      <a:r>
                        <a:rPr sz="1200" spc="285">
                          <a:latin typeface="Arial"/>
                          <a:cs typeface="Arial"/>
                        </a:rPr>
                        <a:t> </a:t>
                      </a:r>
                      <a:r>
                        <a:rPr sz="1200">
                          <a:latin typeface="Arial"/>
                          <a:cs typeface="Arial"/>
                        </a:rPr>
                        <a:t>had</a:t>
                      </a:r>
                      <a:r>
                        <a:rPr sz="1200" spc="295">
                          <a:latin typeface="Arial"/>
                          <a:cs typeface="Arial"/>
                        </a:rPr>
                        <a:t> </a:t>
                      </a:r>
                      <a:r>
                        <a:rPr sz="1200">
                          <a:latin typeface="Arial"/>
                          <a:cs typeface="Arial"/>
                        </a:rPr>
                        <a:t>access</a:t>
                      </a:r>
                      <a:r>
                        <a:rPr sz="1200" spc="290">
                          <a:latin typeface="Arial"/>
                          <a:cs typeface="Arial"/>
                        </a:rPr>
                        <a:t> </a:t>
                      </a:r>
                      <a:r>
                        <a:rPr sz="1200">
                          <a:latin typeface="Arial"/>
                          <a:cs typeface="Arial"/>
                        </a:rPr>
                        <a:t>to</a:t>
                      </a:r>
                      <a:r>
                        <a:rPr sz="1200" spc="295">
                          <a:latin typeface="Arial"/>
                          <a:cs typeface="Arial"/>
                        </a:rPr>
                        <a:t> </a:t>
                      </a:r>
                      <a:r>
                        <a:rPr sz="1200" spc="-25">
                          <a:latin typeface="Arial"/>
                          <a:cs typeface="Arial"/>
                        </a:rPr>
                        <a:t>≥2 </a:t>
                      </a:r>
                      <a:r>
                        <a:rPr sz="1200">
                          <a:latin typeface="Arial"/>
                          <a:cs typeface="Arial"/>
                        </a:rPr>
                        <a:t>biologics.</a:t>
                      </a:r>
                      <a:r>
                        <a:rPr sz="1200" spc="210">
                          <a:latin typeface="Arial"/>
                          <a:cs typeface="Arial"/>
                        </a:rPr>
                        <a:t> </a:t>
                      </a:r>
                      <a:r>
                        <a:rPr sz="1200">
                          <a:latin typeface="Arial"/>
                          <a:cs typeface="Arial"/>
                        </a:rPr>
                        <a:t>Therefore</a:t>
                      </a:r>
                      <a:r>
                        <a:rPr sz="1200" spc="215">
                          <a:latin typeface="Arial"/>
                          <a:cs typeface="Arial"/>
                        </a:rPr>
                        <a:t> </a:t>
                      </a:r>
                      <a:r>
                        <a:rPr sz="1200" spc="-10">
                          <a:latin typeface="Arial"/>
                          <a:cs typeface="Arial"/>
                        </a:rPr>
                        <a:t>continuation, </a:t>
                      </a:r>
                      <a:r>
                        <a:rPr sz="1200">
                          <a:latin typeface="Arial"/>
                          <a:cs typeface="Arial"/>
                        </a:rPr>
                        <a:t>stopping,</a:t>
                      </a:r>
                      <a:r>
                        <a:rPr sz="1200" spc="55">
                          <a:latin typeface="Arial"/>
                          <a:cs typeface="Arial"/>
                        </a:rPr>
                        <a:t> </a:t>
                      </a:r>
                      <a:r>
                        <a:rPr sz="1200">
                          <a:latin typeface="Arial"/>
                          <a:cs typeface="Arial"/>
                        </a:rPr>
                        <a:t>or</a:t>
                      </a:r>
                      <a:r>
                        <a:rPr sz="1200" spc="50">
                          <a:latin typeface="Arial"/>
                          <a:cs typeface="Arial"/>
                        </a:rPr>
                        <a:t> </a:t>
                      </a:r>
                      <a:r>
                        <a:rPr sz="1200">
                          <a:latin typeface="Arial"/>
                          <a:cs typeface="Arial"/>
                        </a:rPr>
                        <a:t>switching</a:t>
                      </a:r>
                      <a:r>
                        <a:rPr sz="1200" spc="40">
                          <a:latin typeface="Arial"/>
                          <a:cs typeface="Arial"/>
                        </a:rPr>
                        <a:t> </a:t>
                      </a:r>
                      <a:r>
                        <a:rPr sz="1200">
                          <a:latin typeface="Arial"/>
                          <a:cs typeface="Arial"/>
                        </a:rPr>
                        <a:t>of</a:t>
                      </a:r>
                      <a:r>
                        <a:rPr sz="1200" spc="65">
                          <a:latin typeface="Arial"/>
                          <a:cs typeface="Arial"/>
                        </a:rPr>
                        <a:t> </a:t>
                      </a:r>
                      <a:r>
                        <a:rPr sz="1200" spc="-10">
                          <a:latin typeface="Arial"/>
                          <a:cs typeface="Arial"/>
                        </a:rPr>
                        <a:t>biologics </a:t>
                      </a:r>
                      <a:r>
                        <a:rPr sz="1200">
                          <a:latin typeface="Arial"/>
                          <a:cs typeface="Arial"/>
                        </a:rPr>
                        <a:t>was</a:t>
                      </a:r>
                      <a:r>
                        <a:rPr sz="1200" spc="-15">
                          <a:latin typeface="Arial"/>
                          <a:cs typeface="Arial"/>
                        </a:rPr>
                        <a:t> </a:t>
                      </a:r>
                      <a:r>
                        <a:rPr sz="1200" spc="-10">
                          <a:latin typeface="Arial"/>
                          <a:cs typeface="Arial"/>
                        </a:rPr>
                        <a:t>feasible.</a:t>
                      </a:r>
                      <a:endParaRPr sz="1200">
                        <a:latin typeface="Arial"/>
                        <a:cs typeface="Arial"/>
                      </a:endParaRPr>
                    </a:p>
                  </a:txBody>
                  <a:tcPr marL="0" marR="0" marT="57150" marB="0">
                    <a:lnL w="28575">
                      <a:solidFill>
                        <a:srgbClr val="073762"/>
                      </a:solidFill>
                      <a:prstDash val="solid"/>
                    </a:lnL>
                    <a:lnR w="28575">
                      <a:solidFill>
                        <a:srgbClr val="073762"/>
                      </a:solidFill>
                      <a:prstDash val="solid"/>
                    </a:lnR>
                    <a:lnT w="28575">
                      <a:solidFill>
                        <a:srgbClr val="073762"/>
                      </a:solidFill>
                      <a:prstDash val="solid"/>
                    </a:lnT>
                    <a:lnB w="28575">
                      <a:solidFill>
                        <a:srgbClr val="073762"/>
                      </a:solidFill>
                      <a:prstDash val="solid"/>
                    </a:lnB>
                  </a:tcPr>
                </a:tc>
                <a:extLst>
                  <a:ext uri="{0D108BD9-81ED-4DB2-BD59-A6C34878D82A}">
                    <a16:rowId xmlns:a16="http://schemas.microsoft.com/office/drawing/2014/main" val="10004"/>
                  </a:ext>
                </a:extLst>
              </a:tr>
              <a:tr h="306070">
                <a:tc gridSpan="2">
                  <a:txBody>
                    <a:bodyPr/>
                    <a:lstStyle/>
                    <a:p>
                      <a:pPr>
                        <a:lnSpc>
                          <a:spcPct val="100000"/>
                        </a:lnSpc>
                      </a:pPr>
                      <a:endParaRPr sz="1000">
                        <a:latin typeface="Times New Roman"/>
                        <a:cs typeface="Times New Roman"/>
                      </a:endParaRPr>
                    </a:p>
                  </a:txBody>
                  <a:tcPr marL="0" marR="0" marT="0" marB="0">
                    <a:lnR w="28575">
                      <a:solidFill>
                        <a:srgbClr val="073762"/>
                      </a:solidFill>
                      <a:prstDash val="solid"/>
                    </a:lnR>
                  </a:tcPr>
                </a:tc>
                <a:tc hMerge="1">
                  <a:txBody>
                    <a:bodyPr/>
                    <a:lstStyle/>
                    <a:p>
                      <a:endParaRPr/>
                    </a:p>
                  </a:txBody>
                  <a:tcPr marL="0" marR="0" marT="0" marB="0"/>
                </a:tc>
                <a:tc vMerge="1">
                  <a:txBody>
                    <a:bodyPr/>
                    <a:lstStyle/>
                    <a:p>
                      <a:endParaRPr/>
                    </a:p>
                  </a:txBody>
                  <a:tcPr marL="0" marR="0" marT="57150" marB="0">
                    <a:lnL w="28575">
                      <a:solidFill>
                        <a:srgbClr val="073762"/>
                      </a:solidFill>
                      <a:prstDash val="solid"/>
                    </a:lnL>
                    <a:lnR w="28575">
                      <a:solidFill>
                        <a:srgbClr val="073762"/>
                      </a:solidFill>
                      <a:prstDash val="solid"/>
                    </a:lnR>
                    <a:lnT w="28575">
                      <a:solidFill>
                        <a:srgbClr val="073762"/>
                      </a:solidFill>
                      <a:prstDash val="solid"/>
                    </a:lnT>
                    <a:lnB w="28575">
                      <a:solidFill>
                        <a:srgbClr val="073762"/>
                      </a:solidFill>
                      <a:prstDash val="solid"/>
                    </a:lnB>
                  </a:tcPr>
                </a:tc>
                <a:extLst>
                  <a:ext uri="{0D108BD9-81ED-4DB2-BD59-A6C34878D82A}">
                    <a16:rowId xmlns:a16="http://schemas.microsoft.com/office/drawing/2014/main" val="10005"/>
                  </a:ext>
                </a:extLst>
              </a:tr>
            </a:tbl>
          </a:graphicData>
        </a:graphic>
      </p:graphicFrame>
      <p:sp>
        <p:nvSpPr>
          <p:cNvPr id="12" name="object 12"/>
          <p:cNvSpPr txBox="1"/>
          <p:nvPr/>
        </p:nvSpPr>
        <p:spPr>
          <a:xfrm>
            <a:off x="3506215" y="743838"/>
            <a:ext cx="144843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ysClr val="windowText" lastClr="000000"/>
                </a:solidFill>
                <a:effectLst/>
                <a:uLnTx/>
                <a:uFillTx/>
                <a:latin typeface="Arial"/>
                <a:cs typeface="Arial"/>
              </a:rPr>
              <a:t>Inclusion</a:t>
            </a:r>
            <a:r>
              <a:rPr kumimoji="0" sz="1400" b="1" i="0" u="none" strike="noStrike" kern="0" cap="none" spc="-80" normalizeH="0" baseline="0" noProof="0">
                <a:ln>
                  <a:noFill/>
                </a:ln>
                <a:solidFill>
                  <a:sysClr val="windowText" lastClr="000000"/>
                </a:solidFill>
                <a:effectLst/>
                <a:uLnTx/>
                <a:uFillTx/>
                <a:latin typeface="Arial"/>
                <a:cs typeface="Arial"/>
              </a:rPr>
              <a:t> </a:t>
            </a:r>
            <a:r>
              <a:rPr kumimoji="0" sz="1400" b="1" i="0" u="none" strike="noStrike" kern="0" cap="none" spc="-10" normalizeH="0" baseline="0" noProof="0">
                <a:ln>
                  <a:noFill/>
                </a:ln>
                <a:solidFill>
                  <a:sysClr val="windowText" lastClr="000000"/>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499973" y="1963039"/>
            <a:ext cx="171132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a:ln>
                  <a:noFill/>
                </a:ln>
                <a:solidFill>
                  <a:srgbClr val="404040"/>
                </a:solidFill>
                <a:effectLst/>
                <a:uLnTx/>
                <a:uFillTx/>
                <a:latin typeface="Arial"/>
                <a:cs typeface="Arial"/>
              </a:rPr>
              <a:t>CHRONICLE</a:t>
            </a:r>
            <a:r>
              <a:rPr kumimoji="0" sz="1100" b="1" i="0" u="none" strike="noStrike" kern="0" cap="none" spc="-35" normalizeH="0" baseline="0" noProof="0">
                <a:ln>
                  <a:noFill/>
                </a:ln>
                <a:solidFill>
                  <a:srgbClr val="404040"/>
                </a:solidFill>
                <a:effectLst/>
                <a:uLnTx/>
                <a:uFillTx/>
                <a:latin typeface="Arial"/>
                <a:cs typeface="Arial"/>
              </a:rPr>
              <a:t> </a:t>
            </a:r>
            <a:r>
              <a:rPr kumimoji="0" sz="1100" b="1" i="0" u="none" strike="noStrike" kern="0" cap="none" spc="0" normalizeH="0" baseline="0" noProof="0">
                <a:ln>
                  <a:noFill/>
                </a:ln>
                <a:solidFill>
                  <a:srgbClr val="404040"/>
                </a:solidFill>
                <a:effectLst/>
                <a:uLnTx/>
                <a:uFillTx/>
                <a:latin typeface="Arial"/>
                <a:cs typeface="Arial"/>
              </a:rPr>
              <a:t>Study</a:t>
            </a:r>
            <a:r>
              <a:rPr kumimoji="0" sz="1100" b="1" i="0" u="none" strike="noStrike" kern="0" cap="none" spc="-40" normalizeH="0" baseline="0" noProof="0">
                <a:ln>
                  <a:noFill/>
                </a:ln>
                <a:solidFill>
                  <a:srgbClr val="404040"/>
                </a:solidFill>
                <a:effectLst/>
                <a:uLnTx/>
                <a:uFillTx/>
                <a:latin typeface="Arial"/>
                <a:cs typeface="Arial"/>
              </a:rPr>
              <a:t> </a:t>
            </a:r>
            <a:r>
              <a:rPr kumimoji="0" sz="1100" b="1" i="0" u="none" strike="noStrike" kern="0" cap="none" spc="-20" normalizeH="0" baseline="0" noProof="0">
                <a:ln>
                  <a:noFill/>
                </a:ln>
                <a:solidFill>
                  <a:srgbClr val="404040"/>
                </a:solidFill>
                <a:effectLst/>
                <a:uLnTx/>
                <a:uFillTx/>
                <a:latin typeface="Arial"/>
                <a:cs typeface="Arial"/>
              </a:rPr>
              <a:t>(USA)</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1288542" y="2223769"/>
            <a:ext cx="131445" cy="111760"/>
          </a:xfrm>
          <a:custGeom>
            <a:avLst/>
            <a:gdLst/>
            <a:ahLst/>
            <a:cxnLst/>
            <a:rect l="l" t="t" r="r" b="b"/>
            <a:pathLst>
              <a:path w="131444" h="111760">
                <a:moveTo>
                  <a:pt x="131064" y="38100"/>
                </a:moveTo>
                <a:lnTo>
                  <a:pt x="83439" y="38100"/>
                </a:lnTo>
                <a:lnTo>
                  <a:pt x="83439" y="0"/>
                </a:lnTo>
                <a:lnTo>
                  <a:pt x="47625" y="0"/>
                </a:lnTo>
                <a:lnTo>
                  <a:pt x="47625" y="38100"/>
                </a:lnTo>
                <a:lnTo>
                  <a:pt x="0" y="38100"/>
                </a:lnTo>
                <a:lnTo>
                  <a:pt x="0" y="73660"/>
                </a:lnTo>
                <a:lnTo>
                  <a:pt x="47625" y="73660"/>
                </a:lnTo>
                <a:lnTo>
                  <a:pt x="47625" y="111760"/>
                </a:lnTo>
                <a:lnTo>
                  <a:pt x="83439" y="111760"/>
                </a:lnTo>
                <a:lnTo>
                  <a:pt x="83439" y="73660"/>
                </a:lnTo>
                <a:lnTo>
                  <a:pt x="131064" y="73660"/>
                </a:lnTo>
                <a:lnTo>
                  <a:pt x="131064" y="3810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78739" y="4878120"/>
            <a:ext cx="652272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GINA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Global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Initiative</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CHRONICLE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Observational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Study of</a:t>
            </a:r>
            <a:r>
              <a:rPr kumimoji="0" sz="600" b="0" i="0" u="none" strike="noStrike" kern="0" cap="none" spc="-10" normalizeH="0" baseline="0" noProof="0">
                <a:ln>
                  <a:noFill/>
                </a:ln>
                <a:solidFill>
                  <a:sysClr val="windowText" lastClr="000000"/>
                </a:solidFill>
                <a:effectLst/>
                <a:uLnTx/>
                <a:uFillTx/>
                <a:latin typeface="Arial"/>
                <a:cs typeface="Arial"/>
              </a:rPr>
              <a:t> Characteristics,</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Treatment</a:t>
            </a:r>
            <a:r>
              <a:rPr kumimoji="0" sz="600" b="0" i="0" u="none" strike="noStrike" kern="0" cap="none" spc="0" normalizeH="0" baseline="0" noProof="0">
                <a:ln>
                  <a:noFill/>
                </a:ln>
                <a:solidFill>
                  <a:sysClr val="windowText" lastClr="000000"/>
                </a:solidFill>
                <a:effectLst/>
                <a:uLnTx/>
                <a:uFillTx/>
                <a:latin typeface="Arial"/>
                <a:cs typeface="Arial"/>
              </a:rPr>
              <a:t> 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Outcomes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With</a:t>
            </a:r>
            <a:r>
              <a:rPr kumimoji="0" sz="600" b="0" i="0" u="none" strike="noStrike" kern="0" cap="none" spc="-4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United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States;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USA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United States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10" normalizeH="0" baseline="0" noProof="0">
                <a:ln>
                  <a:noFill/>
                </a:ln>
                <a:solidFill>
                  <a:sysClr val="windowText" lastClr="000000"/>
                </a:solidFill>
                <a:effectLst/>
                <a:uLnTx/>
                <a:uFillTx/>
                <a:latin typeface="Arial"/>
                <a:cs typeface="Arial"/>
              </a:rPr>
              <a:t> America</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18" name="Graphic 17" descr="Beginning with solid fill">
            <a:hlinkClick r:id="rId3" action="ppaction://hlinksldjump"/>
            <a:extLst>
              <a:ext uri="{FF2B5EF4-FFF2-40B4-BE49-F238E27FC236}">
                <a16:creationId xmlns:a16="http://schemas.microsoft.com/office/drawing/2014/main" id="{FF3563E0-7534-A71E-4B32-227731E64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6195" y="1723644"/>
            <a:ext cx="8022590" cy="2193290"/>
            <a:chOff x="806195" y="1723644"/>
            <a:chExt cx="8022590" cy="2193290"/>
          </a:xfrm>
        </p:grpSpPr>
        <p:sp>
          <p:nvSpPr>
            <p:cNvPr id="3" name="object 3"/>
            <p:cNvSpPr/>
            <p:nvPr/>
          </p:nvSpPr>
          <p:spPr>
            <a:xfrm>
              <a:off x="998220" y="1827275"/>
              <a:ext cx="7195184" cy="2085339"/>
            </a:xfrm>
            <a:custGeom>
              <a:avLst/>
              <a:gdLst/>
              <a:ahLst/>
              <a:cxnLst/>
              <a:rect l="l" t="t" r="r" b="b"/>
              <a:pathLst>
                <a:path w="7195184" h="2085339">
                  <a:moveTo>
                    <a:pt x="175260" y="0"/>
                  </a:moveTo>
                  <a:lnTo>
                    <a:pt x="0" y="0"/>
                  </a:lnTo>
                  <a:lnTo>
                    <a:pt x="0" y="2084832"/>
                  </a:lnTo>
                  <a:lnTo>
                    <a:pt x="175260" y="2084844"/>
                  </a:lnTo>
                  <a:lnTo>
                    <a:pt x="175260" y="0"/>
                  </a:lnTo>
                  <a:close/>
                </a:path>
                <a:path w="7195184" h="2085339">
                  <a:moveTo>
                    <a:pt x="1178052" y="582168"/>
                  </a:moveTo>
                  <a:lnTo>
                    <a:pt x="1002792" y="582168"/>
                  </a:lnTo>
                  <a:lnTo>
                    <a:pt x="1002792" y="2084832"/>
                  </a:lnTo>
                  <a:lnTo>
                    <a:pt x="1178052" y="2084832"/>
                  </a:lnTo>
                  <a:lnTo>
                    <a:pt x="1178052" y="582168"/>
                  </a:lnTo>
                  <a:close/>
                </a:path>
                <a:path w="7195184" h="2085339">
                  <a:moveTo>
                    <a:pt x="2180844" y="324612"/>
                  </a:moveTo>
                  <a:lnTo>
                    <a:pt x="2005584" y="324612"/>
                  </a:lnTo>
                  <a:lnTo>
                    <a:pt x="2005584" y="2084832"/>
                  </a:lnTo>
                  <a:lnTo>
                    <a:pt x="2180844" y="2084844"/>
                  </a:lnTo>
                  <a:lnTo>
                    <a:pt x="2180844" y="324612"/>
                  </a:lnTo>
                  <a:close/>
                </a:path>
                <a:path w="7195184" h="2085339">
                  <a:moveTo>
                    <a:pt x="3183636" y="729996"/>
                  </a:moveTo>
                  <a:lnTo>
                    <a:pt x="3008376" y="729996"/>
                  </a:lnTo>
                  <a:lnTo>
                    <a:pt x="3008376" y="2084832"/>
                  </a:lnTo>
                  <a:lnTo>
                    <a:pt x="3183636" y="2084832"/>
                  </a:lnTo>
                  <a:lnTo>
                    <a:pt x="3183636" y="729996"/>
                  </a:lnTo>
                  <a:close/>
                </a:path>
                <a:path w="7195184" h="2085339">
                  <a:moveTo>
                    <a:pt x="4186428" y="1530096"/>
                  </a:moveTo>
                  <a:lnTo>
                    <a:pt x="4011168" y="1530096"/>
                  </a:lnTo>
                  <a:lnTo>
                    <a:pt x="4011168" y="2084832"/>
                  </a:lnTo>
                  <a:lnTo>
                    <a:pt x="4186428" y="2084832"/>
                  </a:lnTo>
                  <a:lnTo>
                    <a:pt x="4186428" y="1530096"/>
                  </a:lnTo>
                  <a:close/>
                </a:path>
                <a:path w="7195184" h="2085339">
                  <a:moveTo>
                    <a:pt x="5189220" y="1810512"/>
                  </a:moveTo>
                  <a:lnTo>
                    <a:pt x="5013960" y="1810512"/>
                  </a:lnTo>
                  <a:lnTo>
                    <a:pt x="5013960" y="2084832"/>
                  </a:lnTo>
                  <a:lnTo>
                    <a:pt x="5189220" y="2084832"/>
                  </a:lnTo>
                  <a:lnTo>
                    <a:pt x="5189220" y="1810512"/>
                  </a:lnTo>
                  <a:close/>
                </a:path>
                <a:path w="7195184" h="2085339">
                  <a:moveTo>
                    <a:pt x="6192012" y="1584960"/>
                  </a:moveTo>
                  <a:lnTo>
                    <a:pt x="6016752" y="1584960"/>
                  </a:lnTo>
                  <a:lnTo>
                    <a:pt x="6016752" y="2084832"/>
                  </a:lnTo>
                  <a:lnTo>
                    <a:pt x="6192012" y="2084832"/>
                  </a:lnTo>
                  <a:lnTo>
                    <a:pt x="6192012" y="1584960"/>
                  </a:lnTo>
                  <a:close/>
                </a:path>
                <a:path w="7195184" h="2085339">
                  <a:moveTo>
                    <a:pt x="7194804" y="1147572"/>
                  </a:moveTo>
                  <a:lnTo>
                    <a:pt x="7019544" y="1147572"/>
                  </a:lnTo>
                  <a:lnTo>
                    <a:pt x="7019544" y="2084832"/>
                  </a:lnTo>
                  <a:lnTo>
                    <a:pt x="7194804" y="2084832"/>
                  </a:lnTo>
                  <a:lnTo>
                    <a:pt x="7194804" y="1147572"/>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220724" y="1723643"/>
              <a:ext cx="7195184" cy="2188845"/>
            </a:xfrm>
            <a:custGeom>
              <a:avLst/>
              <a:gdLst/>
              <a:ahLst/>
              <a:cxnLst/>
              <a:rect l="l" t="t" r="r" b="b"/>
              <a:pathLst>
                <a:path w="7195184" h="2188845">
                  <a:moveTo>
                    <a:pt x="175260" y="202692"/>
                  </a:moveTo>
                  <a:lnTo>
                    <a:pt x="0" y="202692"/>
                  </a:lnTo>
                  <a:lnTo>
                    <a:pt x="0" y="2188464"/>
                  </a:lnTo>
                  <a:lnTo>
                    <a:pt x="175260" y="2188476"/>
                  </a:lnTo>
                  <a:lnTo>
                    <a:pt x="175260" y="202692"/>
                  </a:lnTo>
                  <a:close/>
                </a:path>
                <a:path w="7195184" h="2188845">
                  <a:moveTo>
                    <a:pt x="1178052" y="690372"/>
                  </a:moveTo>
                  <a:lnTo>
                    <a:pt x="1002792" y="690372"/>
                  </a:lnTo>
                  <a:lnTo>
                    <a:pt x="1002792" y="2188464"/>
                  </a:lnTo>
                  <a:lnTo>
                    <a:pt x="1178052" y="2188464"/>
                  </a:lnTo>
                  <a:lnTo>
                    <a:pt x="1178052" y="690372"/>
                  </a:lnTo>
                  <a:close/>
                </a:path>
                <a:path w="7195184" h="2188845">
                  <a:moveTo>
                    <a:pt x="2180844" y="0"/>
                  </a:moveTo>
                  <a:lnTo>
                    <a:pt x="2005584" y="0"/>
                  </a:lnTo>
                  <a:lnTo>
                    <a:pt x="2005584" y="2188464"/>
                  </a:lnTo>
                  <a:lnTo>
                    <a:pt x="2180844" y="2188476"/>
                  </a:lnTo>
                  <a:lnTo>
                    <a:pt x="2180844" y="0"/>
                  </a:lnTo>
                  <a:close/>
                </a:path>
                <a:path w="7195184" h="2188845">
                  <a:moveTo>
                    <a:pt x="3183636" y="749808"/>
                  </a:moveTo>
                  <a:lnTo>
                    <a:pt x="3008376" y="749808"/>
                  </a:lnTo>
                  <a:lnTo>
                    <a:pt x="3008376" y="2188464"/>
                  </a:lnTo>
                  <a:lnTo>
                    <a:pt x="3183636" y="2188464"/>
                  </a:lnTo>
                  <a:lnTo>
                    <a:pt x="3183636" y="749808"/>
                  </a:lnTo>
                  <a:close/>
                </a:path>
                <a:path w="7195184" h="2188845">
                  <a:moveTo>
                    <a:pt x="4186428" y="1685544"/>
                  </a:moveTo>
                  <a:lnTo>
                    <a:pt x="4011168" y="1685544"/>
                  </a:lnTo>
                  <a:lnTo>
                    <a:pt x="4011168" y="2188464"/>
                  </a:lnTo>
                  <a:lnTo>
                    <a:pt x="4186428" y="2188464"/>
                  </a:lnTo>
                  <a:lnTo>
                    <a:pt x="4186428" y="1685544"/>
                  </a:lnTo>
                  <a:close/>
                </a:path>
                <a:path w="7195184" h="2188845">
                  <a:moveTo>
                    <a:pt x="5189220" y="2036064"/>
                  </a:moveTo>
                  <a:lnTo>
                    <a:pt x="5013960" y="2036064"/>
                  </a:lnTo>
                  <a:lnTo>
                    <a:pt x="5013960" y="2188464"/>
                  </a:lnTo>
                  <a:lnTo>
                    <a:pt x="5189220" y="2188464"/>
                  </a:lnTo>
                  <a:lnTo>
                    <a:pt x="5189220" y="2036064"/>
                  </a:lnTo>
                  <a:close/>
                </a:path>
                <a:path w="7195184" h="2188845">
                  <a:moveTo>
                    <a:pt x="6192012" y="1249680"/>
                  </a:moveTo>
                  <a:lnTo>
                    <a:pt x="6016752" y="1249680"/>
                  </a:lnTo>
                  <a:lnTo>
                    <a:pt x="6016752" y="2188464"/>
                  </a:lnTo>
                  <a:lnTo>
                    <a:pt x="6192012" y="2188464"/>
                  </a:lnTo>
                  <a:lnTo>
                    <a:pt x="6192012" y="1249680"/>
                  </a:lnTo>
                  <a:close/>
                </a:path>
                <a:path w="7195184" h="2188845">
                  <a:moveTo>
                    <a:pt x="7194804" y="1094232"/>
                  </a:moveTo>
                  <a:lnTo>
                    <a:pt x="7019544" y="1094232"/>
                  </a:lnTo>
                  <a:lnTo>
                    <a:pt x="7019544" y="2188464"/>
                  </a:lnTo>
                  <a:lnTo>
                    <a:pt x="7194804" y="2188464"/>
                  </a:lnTo>
                  <a:lnTo>
                    <a:pt x="7194804" y="1094232"/>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443228" y="1874532"/>
              <a:ext cx="7195184" cy="2037714"/>
            </a:xfrm>
            <a:custGeom>
              <a:avLst/>
              <a:gdLst/>
              <a:ahLst/>
              <a:cxnLst/>
              <a:rect l="l" t="t" r="r" b="b"/>
              <a:pathLst>
                <a:path w="7195184" h="2037714">
                  <a:moveTo>
                    <a:pt x="175260" y="0"/>
                  </a:moveTo>
                  <a:lnTo>
                    <a:pt x="0" y="0"/>
                  </a:lnTo>
                  <a:lnTo>
                    <a:pt x="0" y="2037575"/>
                  </a:lnTo>
                  <a:lnTo>
                    <a:pt x="175260" y="2037588"/>
                  </a:lnTo>
                  <a:lnTo>
                    <a:pt x="175260" y="0"/>
                  </a:lnTo>
                  <a:close/>
                </a:path>
                <a:path w="7195184" h="2037714">
                  <a:moveTo>
                    <a:pt x="1178052" y="621779"/>
                  </a:moveTo>
                  <a:lnTo>
                    <a:pt x="1002792" y="621779"/>
                  </a:lnTo>
                  <a:lnTo>
                    <a:pt x="1002792" y="2037575"/>
                  </a:lnTo>
                  <a:lnTo>
                    <a:pt x="1178052" y="2037575"/>
                  </a:lnTo>
                  <a:lnTo>
                    <a:pt x="1178052" y="621779"/>
                  </a:lnTo>
                  <a:close/>
                </a:path>
                <a:path w="7195184" h="2037714">
                  <a:moveTo>
                    <a:pt x="2180844" y="39611"/>
                  </a:moveTo>
                  <a:lnTo>
                    <a:pt x="2005584" y="39624"/>
                  </a:lnTo>
                  <a:lnTo>
                    <a:pt x="2005584" y="2037575"/>
                  </a:lnTo>
                  <a:lnTo>
                    <a:pt x="2180844" y="2037575"/>
                  </a:lnTo>
                  <a:lnTo>
                    <a:pt x="2180844" y="39611"/>
                  </a:lnTo>
                  <a:close/>
                </a:path>
                <a:path w="7195184" h="2037714">
                  <a:moveTo>
                    <a:pt x="3183636" y="419087"/>
                  </a:moveTo>
                  <a:lnTo>
                    <a:pt x="3008376" y="419087"/>
                  </a:lnTo>
                  <a:lnTo>
                    <a:pt x="3008376" y="2037575"/>
                  </a:lnTo>
                  <a:lnTo>
                    <a:pt x="3183636" y="2037575"/>
                  </a:lnTo>
                  <a:lnTo>
                    <a:pt x="3183636" y="419087"/>
                  </a:lnTo>
                  <a:close/>
                </a:path>
                <a:path w="7195184" h="2037714">
                  <a:moveTo>
                    <a:pt x="4186428" y="1187183"/>
                  </a:moveTo>
                  <a:lnTo>
                    <a:pt x="4011168" y="1187183"/>
                  </a:lnTo>
                  <a:lnTo>
                    <a:pt x="4011168" y="2037575"/>
                  </a:lnTo>
                  <a:lnTo>
                    <a:pt x="4186428" y="2037575"/>
                  </a:lnTo>
                  <a:lnTo>
                    <a:pt x="4186428" y="1187183"/>
                  </a:lnTo>
                  <a:close/>
                </a:path>
                <a:path w="7195184" h="2037714">
                  <a:moveTo>
                    <a:pt x="5189220" y="1729727"/>
                  </a:moveTo>
                  <a:lnTo>
                    <a:pt x="5013960" y="1729727"/>
                  </a:lnTo>
                  <a:lnTo>
                    <a:pt x="5013960" y="2037575"/>
                  </a:lnTo>
                  <a:lnTo>
                    <a:pt x="5189220" y="2037575"/>
                  </a:lnTo>
                  <a:lnTo>
                    <a:pt x="5189220" y="1729727"/>
                  </a:lnTo>
                  <a:close/>
                </a:path>
                <a:path w="7195184" h="2037714">
                  <a:moveTo>
                    <a:pt x="6192012" y="957059"/>
                  </a:moveTo>
                  <a:lnTo>
                    <a:pt x="6016752" y="957059"/>
                  </a:lnTo>
                  <a:lnTo>
                    <a:pt x="6016752" y="2037575"/>
                  </a:lnTo>
                  <a:lnTo>
                    <a:pt x="6192012" y="2037575"/>
                  </a:lnTo>
                  <a:lnTo>
                    <a:pt x="6192012" y="957059"/>
                  </a:lnTo>
                  <a:close/>
                </a:path>
                <a:path w="7195184" h="2037714">
                  <a:moveTo>
                    <a:pt x="7194804" y="960107"/>
                  </a:moveTo>
                  <a:lnTo>
                    <a:pt x="7019544" y="960107"/>
                  </a:lnTo>
                  <a:lnTo>
                    <a:pt x="7019544" y="2037575"/>
                  </a:lnTo>
                  <a:lnTo>
                    <a:pt x="7194804" y="2037575"/>
                  </a:lnTo>
                  <a:lnTo>
                    <a:pt x="7194804" y="960107"/>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806195" y="3912108"/>
              <a:ext cx="8022590" cy="0"/>
            </a:xfrm>
            <a:custGeom>
              <a:avLst/>
              <a:gdLst/>
              <a:ahLst/>
              <a:cxnLst/>
              <a:rect l="l" t="t" r="r" b="b"/>
              <a:pathLst>
                <a:path w="8022590">
                  <a:moveTo>
                    <a:pt x="0" y="0"/>
                  </a:moveTo>
                  <a:lnTo>
                    <a:pt x="8022335"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1009599" y="1618869"/>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89</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3015488" y="1942845"/>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75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4018534" y="2349245"/>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58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5021326" y="3149854"/>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6024498" y="342938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7027291" y="3203829"/>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8030336" y="276707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1231798" y="1717294"/>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2012442" y="2205989"/>
            <a:ext cx="375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350" b="0" i="0" u="none" strike="noStrike" kern="0" cap="none" spc="0" normalizeH="0" baseline="3086" noProof="0">
                <a:ln>
                  <a:noFill/>
                </a:ln>
                <a:solidFill>
                  <a:sysClr val="windowText" lastClr="000000"/>
                </a:solidFill>
                <a:effectLst/>
                <a:uLnTx/>
                <a:uFillTx/>
                <a:latin typeface="Arial"/>
                <a:cs typeface="Arial"/>
              </a:rPr>
              <a:t>64</a:t>
            </a:r>
            <a:r>
              <a:rPr kumimoji="0" sz="1350" b="0" i="0" u="none" strike="noStrike" kern="0" cap="none" spc="742" normalizeH="0" baseline="3086" noProof="0">
                <a:ln>
                  <a:noFill/>
                </a:ln>
                <a:solidFill>
                  <a:sysClr val="windowText" lastClr="000000"/>
                </a:solidFill>
                <a:effectLst/>
                <a:uLnTx/>
                <a:uFillTx/>
                <a:latin typeface="Arial"/>
                <a:cs typeface="Arial"/>
              </a:rPr>
              <a:t> </a:t>
            </a:r>
            <a:r>
              <a:rPr kumimoji="0" sz="900" b="0" i="0" u="none" strike="noStrike" kern="0" cap="none" spc="-25" normalizeH="0" baseline="0" noProof="0">
                <a:ln>
                  <a:noFill/>
                </a:ln>
                <a:solidFill>
                  <a:sysClr val="windowText" lastClr="000000"/>
                </a:solidFill>
                <a:effectLst/>
                <a:uLnTx/>
                <a:uFillTx/>
                <a:latin typeface="Arial"/>
                <a:cs typeface="Arial"/>
              </a:rPr>
              <a:t>64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3237738" y="1515617"/>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93</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4240784" y="226441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5243576" y="320141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6278626" y="3551301"/>
            <a:ext cx="895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7249414" y="2764663"/>
            <a:ext cx="15430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8252586" y="260985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1454277" y="1665859"/>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2457069" y="2287600"/>
            <a:ext cx="153670"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3460241" y="170573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4463034" y="2086101"/>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69</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5466079" y="2853944"/>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36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6468871" y="3396488"/>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13</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7471918" y="262382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8474709" y="2626232"/>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632561" y="3822293"/>
            <a:ext cx="895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568858" y="3352241"/>
            <a:ext cx="153670"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568858" y="2883154"/>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568858" y="2413507"/>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568858" y="1943861"/>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505459" y="1474089"/>
            <a:ext cx="215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100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p:nvPr/>
        </p:nvSpPr>
        <p:spPr>
          <a:xfrm>
            <a:off x="869086" y="3961587"/>
            <a:ext cx="8763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≥35</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years</a:t>
            </a:r>
            <a:r>
              <a:rPr kumimoji="0" sz="900" b="0" i="0" u="none" strike="noStrike" kern="0" cap="none" spc="-1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of</a:t>
            </a:r>
            <a:r>
              <a:rPr kumimoji="0" sz="900" b="0" i="0" u="none" strike="noStrike" kern="0" cap="none" spc="-25" normalizeH="0" baseline="0" noProof="0">
                <a:ln>
                  <a:noFill/>
                </a:ln>
                <a:solidFill>
                  <a:sysClr val="windowText" lastClr="000000"/>
                </a:solidFill>
                <a:effectLst/>
                <a:uLnTx/>
                <a:uFillTx/>
                <a:latin typeface="Arial"/>
                <a:cs typeface="Arial"/>
              </a:rPr>
              <a:t> age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2108073" y="3958538"/>
            <a:ext cx="407034"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Female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txBox="1"/>
          <p:nvPr/>
        </p:nvSpPr>
        <p:spPr>
          <a:xfrm>
            <a:off x="2868929" y="3961587"/>
            <a:ext cx="8890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CRS</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and/or</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20" normalizeH="0" baseline="0" noProof="0">
                <a:ln>
                  <a:noFill/>
                </a:ln>
                <a:solidFill>
                  <a:sysClr val="windowText" lastClr="000000"/>
                </a:solidFill>
                <a:effectLst/>
                <a:uLnTx/>
                <a:uFillTx/>
                <a:latin typeface="Arial"/>
                <a:cs typeface="Arial"/>
              </a:rPr>
              <a:t>NP*Ɨ</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p:nvPr/>
        </p:nvSpPr>
        <p:spPr>
          <a:xfrm>
            <a:off x="3832352" y="3961587"/>
            <a:ext cx="969644" cy="295275"/>
          </a:xfrm>
          <a:prstGeom prst="rect">
            <a:avLst/>
          </a:prstGeom>
        </p:spPr>
        <p:txBody>
          <a:bodyPr vert="horz" wrap="square" lIns="0" tIns="20955" rIns="0" bIns="0" rtlCol="0">
            <a:spAutoFit/>
          </a:bodyPr>
          <a:lstStyle/>
          <a:p>
            <a:pPr marL="65405" marR="5080" lvl="0" indent="-53340" defTabSz="914400" eaLnBrk="1" fontAlgn="auto" latinLnBrk="0" hangingPunct="1">
              <a:lnSpc>
                <a:spcPts val="1040"/>
              </a:lnSpc>
              <a:spcBef>
                <a:spcPts val="165"/>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BEC</a:t>
            </a:r>
            <a:r>
              <a:rPr kumimoji="0" sz="900" b="0" i="0" u="none" strike="noStrike" kern="0" cap="none" spc="-1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≥300</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cells/µL </a:t>
            </a:r>
            <a:r>
              <a:rPr kumimoji="0" sz="900" b="0" i="0" u="none" strike="noStrike" kern="0" cap="none" spc="0" normalizeH="0" baseline="0" noProof="0">
                <a:ln>
                  <a:noFill/>
                </a:ln>
                <a:solidFill>
                  <a:sysClr val="windowText" lastClr="000000"/>
                </a:solidFill>
                <a:effectLst/>
                <a:uLnTx/>
                <a:uFillTx/>
                <a:latin typeface="Arial"/>
                <a:cs typeface="Arial"/>
              </a:rPr>
              <a:t>(not</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on</a:t>
            </a:r>
            <a:r>
              <a:rPr kumimoji="0" sz="900" b="0" i="0" u="none" strike="noStrike" kern="0" cap="none" spc="-10" normalizeH="0" baseline="0" noProof="0">
                <a:ln>
                  <a:noFill/>
                </a:ln>
                <a:solidFill>
                  <a:sysClr val="windowText" lastClr="000000"/>
                </a:solidFill>
                <a:effectLst/>
                <a:uLnTx/>
                <a:uFillTx/>
                <a:latin typeface="Arial"/>
                <a:cs typeface="Arial"/>
              </a:rPr>
              <a:t> LTOCS)Ɨ</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0" name="object 40"/>
          <p:cNvSpPr txBox="1"/>
          <p:nvPr/>
        </p:nvSpPr>
        <p:spPr>
          <a:xfrm>
            <a:off x="4915915" y="3961587"/>
            <a:ext cx="80645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FeNO</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≥50</a:t>
            </a:r>
            <a:r>
              <a:rPr kumimoji="0" sz="900" b="0" i="0" u="none" strike="noStrike" kern="0" cap="none" spc="-20" normalizeH="0" baseline="0" noProof="0">
                <a:ln>
                  <a:noFill/>
                </a:ln>
                <a:solidFill>
                  <a:sysClr val="windowText" lastClr="000000"/>
                </a:solidFill>
                <a:effectLst/>
                <a:uLnTx/>
                <a:uFillTx/>
                <a:latin typeface="Arial"/>
                <a:cs typeface="Arial"/>
              </a:rPr>
              <a:t> ppbƗ</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41"/>
          <p:cNvSpPr txBox="1"/>
          <p:nvPr/>
        </p:nvSpPr>
        <p:spPr>
          <a:xfrm>
            <a:off x="5989701" y="3958538"/>
            <a:ext cx="66738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LTOCS</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20" normalizeH="0" baseline="0" noProof="0">
                <a:ln>
                  <a:noFill/>
                </a:ln>
                <a:solidFill>
                  <a:sysClr val="windowText" lastClr="000000"/>
                </a:solidFill>
                <a:effectLst/>
                <a:uLnTx/>
                <a:uFillTx/>
                <a:latin typeface="Arial"/>
                <a:cs typeface="Arial"/>
              </a:rPr>
              <a:t>use*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2" name="object 42"/>
          <p:cNvSpPr txBox="1"/>
          <p:nvPr/>
        </p:nvSpPr>
        <p:spPr>
          <a:xfrm>
            <a:off x="6872985" y="3961587"/>
            <a:ext cx="905510" cy="295275"/>
          </a:xfrm>
          <a:prstGeom prst="rect">
            <a:avLst/>
          </a:prstGeom>
        </p:spPr>
        <p:txBody>
          <a:bodyPr vert="horz" wrap="square" lIns="0" tIns="12700" rIns="0" bIns="0" rtlCol="0">
            <a:spAutoFit/>
          </a:bodyPr>
          <a:lstStyle/>
          <a:p>
            <a:pPr marL="0" marR="0" lvl="0" indent="0" algn="ctr" defTabSz="914400" eaLnBrk="1" fontAlgn="auto" latinLnBrk="0" hangingPunct="1">
              <a:lnSpc>
                <a:spcPts val="106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ts val="1060"/>
              </a:lnSpc>
              <a:spcBef>
                <a:spcPts val="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Hospitalizations*Ɨ</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3" name="object 43"/>
          <p:cNvSpPr txBox="1"/>
          <p:nvPr/>
        </p:nvSpPr>
        <p:spPr>
          <a:xfrm>
            <a:off x="7820914" y="3958538"/>
            <a:ext cx="1015365" cy="294005"/>
          </a:xfrm>
          <a:prstGeom prst="rect">
            <a:avLst/>
          </a:prstGeom>
        </p:spPr>
        <p:txBody>
          <a:bodyPr vert="horz" wrap="square" lIns="0" tIns="22225" rIns="0" bIns="0" rtlCol="0">
            <a:spAutoFit/>
          </a:bodyPr>
          <a:lstStyle/>
          <a:p>
            <a:pPr marL="106045" marR="5080" lvl="0" indent="-93980" defTabSz="914400" eaLnBrk="1" fontAlgn="auto" latinLnBrk="0" hangingPunct="1">
              <a:lnSpc>
                <a:spcPts val="1030"/>
              </a:lnSpc>
              <a:spcBef>
                <a:spcPts val="175"/>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Post-bronchodilator </a:t>
            </a:r>
            <a:r>
              <a:rPr kumimoji="0" sz="900" b="0" i="0" u="none" strike="noStrike" kern="0" cap="none" spc="0" normalizeH="0" baseline="0" noProof="0">
                <a:ln>
                  <a:noFill/>
                </a:ln>
                <a:solidFill>
                  <a:sysClr val="windowText" lastClr="000000"/>
                </a:solidFill>
                <a:effectLst/>
                <a:uLnTx/>
                <a:uFillTx/>
                <a:latin typeface="Arial"/>
                <a:cs typeface="Arial"/>
              </a:rPr>
              <a:t>FEV1:FVC</a:t>
            </a:r>
            <a:r>
              <a:rPr kumimoji="0" sz="900" b="0" i="0" u="none" strike="noStrike" kern="0" cap="none" spc="-10" normalizeH="0" baseline="0" noProof="0">
                <a:ln>
                  <a:noFill/>
                </a:ln>
                <a:solidFill>
                  <a:sysClr val="windowText" lastClr="000000"/>
                </a:solidFill>
                <a:effectLst/>
                <a:uLnTx/>
                <a:uFillTx/>
                <a:latin typeface="Arial"/>
                <a:cs typeface="Arial"/>
              </a:rPr>
              <a:t> </a:t>
            </a:r>
            <a:r>
              <a:rPr kumimoji="0" sz="900" b="0" i="0" u="none" strike="noStrike" kern="0" cap="none" spc="-20" normalizeH="0" baseline="0" noProof="0">
                <a:ln>
                  <a:noFill/>
                </a:ln>
                <a:solidFill>
                  <a:sysClr val="windowText" lastClr="000000"/>
                </a:solidFill>
                <a:effectLst/>
                <a:uLnTx/>
                <a:uFillTx/>
                <a:latin typeface="Arial"/>
                <a:cs typeface="Arial"/>
              </a:rPr>
              <a:t>&lt;0.7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4" name="object 44"/>
          <p:cNvSpPr txBox="1"/>
          <p:nvPr/>
        </p:nvSpPr>
        <p:spPr>
          <a:xfrm>
            <a:off x="249218" y="2137304"/>
            <a:ext cx="167005" cy="1463675"/>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Proportion</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of</a:t>
            </a:r>
            <a:r>
              <a:rPr kumimoji="0" sz="1000" b="0" i="0" u="none" strike="noStrike" kern="0" cap="none" spc="-4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patients</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25"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45" name="object 45"/>
          <p:cNvSpPr/>
          <p:nvPr/>
        </p:nvSpPr>
        <p:spPr>
          <a:xfrm>
            <a:off x="3645408" y="4398264"/>
            <a:ext cx="56515" cy="58419"/>
          </a:xfrm>
          <a:custGeom>
            <a:avLst/>
            <a:gdLst/>
            <a:ahLst/>
            <a:cxnLst/>
            <a:rect l="l" t="t" r="r" b="b"/>
            <a:pathLst>
              <a:path w="56514" h="58420">
                <a:moveTo>
                  <a:pt x="56387" y="0"/>
                </a:moveTo>
                <a:lnTo>
                  <a:pt x="0" y="0"/>
                </a:lnTo>
                <a:lnTo>
                  <a:pt x="0" y="57912"/>
                </a:lnTo>
                <a:lnTo>
                  <a:pt x="56387" y="57912"/>
                </a:lnTo>
                <a:lnTo>
                  <a:pt x="5638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4367784" y="4398264"/>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object 47"/>
          <p:cNvSpPr/>
          <p:nvPr/>
        </p:nvSpPr>
        <p:spPr>
          <a:xfrm>
            <a:off x="4997196" y="4398264"/>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object 48"/>
          <p:cNvSpPr txBox="1"/>
          <p:nvPr/>
        </p:nvSpPr>
        <p:spPr>
          <a:xfrm>
            <a:off x="3714115" y="4338015"/>
            <a:ext cx="18421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735965" algn="l"/>
                <a:tab pos="1364615" algn="l"/>
              </a:tabLst>
              <a:defRPr/>
            </a:pPr>
            <a:r>
              <a:rPr kumimoji="0" sz="900" b="0" i="0" u="none" strike="noStrike" kern="0" cap="none" spc="-10" normalizeH="0" baseline="0" noProof="0">
                <a:ln>
                  <a:noFill/>
                </a:ln>
                <a:solidFill>
                  <a:sysClr val="windowText" lastClr="000000"/>
                </a:solidFill>
                <a:effectLst/>
                <a:uLnTx/>
                <a:uFillTx/>
                <a:latin typeface="Arial"/>
                <a:cs typeface="Arial"/>
              </a:rPr>
              <a:t>Continued</a:t>
            </a:r>
            <a:r>
              <a:rPr kumimoji="0" sz="900" b="0" i="0" u="none" strike="noStrike" kern="0" cap="none" spc="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Stopped</a:t>
            </a:r>
            <a:r>
              <a:rPr kumimoji="0" sz="900" b="0" i="0" u="none" strike="noStrike" kern="0" cap="none" spc="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Switched</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78739" y="4807102"/>
            <a:ext cx="804290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CRS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and/or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NP</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refers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to</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CRS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with</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NP,</a:t>
            </a:r>
            <a:r>
              <a:rPr kumimoji="0" sz="600" b="0" i="0" u="none" strike="noStrike" kern="0" cap="none" spc="-10" normalizeH="0" baseline="0" noProof="0">
                <a:ln>
                  <a:noFill/>
                </a:ln>
                <a:solidFill>
                  <a:sysClr val="windowText" lastClr="000000"/>
                </a:solidFill>
                <a:effectLst/>
                <a:uLnTx/>
                <a:uFillTx/>
                <a:latin typeface="Arial"/>
                <a:cs typeface="Arial"/>
              </a:rPr>
              <a:t> eosinophilic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CRS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CRS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without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nasal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polyps.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CRS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Chronic rhinosinusitis;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 FEV1</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Forced</a:t>
            </a:r>
            <a:r>
              <a:rPr kumimoji="0" sz="600" b="0" i="0" u="none" strike="noStrike" kern="0" cap="none" spc="-10" normalizeH="0" baseline="0" noProof="0">
                <a:ln>
                  <a:noFill/>
                </a:ln>
                <a:solidFill>
                  <a:sysClr val="windowText" lastClr="000000"/>
                </a:solidFill>
                <a:effectLst/>
                <a:uLnTx/>
                <a:uFillTx/>
                <a:latin typeface="Arial"/>
                <a:cs typeface="Arial"/>
              </a:rPr>
              <a:t> expiratory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volume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1 second; FVC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Forced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vital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capacity;</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LTOCS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Long-term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NP</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Nasal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polyps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7339076" y="1483867"/>
            <a:ext cx="1447800" cy="23876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a:ln>
                  <a:noFill/>
                </a:ln>
                <a:solidFill>
                  <a:sysClr val="windowText" lastClr="000000"/>
                </a:solidFill>
                <a:effectLst/>
                <a:uLnTx/>
                <a:uFillTx/>
                <a:latin typeface="Arial"/>
                <a:cs typeface="Arial"/>
              </a:rPr>
              <a:t>*:</a:t>
            </a:r>
            <a:r>
              <a:rPr kumimoji="0" sz="700" b="0" i="0" u="none" strike="noStrike" kern="0" cap="none" spc="-30"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p&lt;0.05 for</a:t>
            </a:r>
            <a:r>
              <a:rPr kumimoji="0" sz="700" b="0" i="0" u="none" strike="noStrike" kern="0" cap="none" spc="-10"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stoppers</a:t>
            </a:r>
            <a:r>
              <a:rPr kumimoji="0" sz="700" b="0" i="0" u="none" strike="noStrike" kern="0" cap="none" spc="-5"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vs</a:t>
            </a:r>
            <a:r>
              <a:rPr kumimoji="0" sz="700" b="0" i="0" u="none" strike="noStrike" kern="0" cap="none" spc="-25" normalizeH="0" baseline="0" noProof="0">
                <a:ln>
                  <a:noFill/>
                </a:ln>
                <a:solidFill>
                  <a:sysClr val="windowText" lastClr="000000"/>
                </a:solidFill>
                <a:effectLst/>
                <a:uLnTx/>
                <a:uFillTx/>
                <a:latin typeface="Arial"/>
                <a:cs typeface="Arial"/>
              </a:rPr>
              <a:t> </a:t>
            </a:r>
            <a:r>
              <a:rPr kumimoji="0" sz="700" b="0" i="0" u="none" strike="noStrike" kern="0" cap="none" spc="-10" normalizeH="0" baseline="0" noProof="0">
                <a:ln>
                  <a:noFill/>
                </a:ln>
                <a:solidFill>
                  <a:sysClr val="windowText" lastClr="000000"/>
                </a:solidFill>
                <a:effectLst/>
                <a:uLnTx/>
                <a:uFillTx/>
                <a:latin typeface="Arial"/>
                <a:cs typeface="Arial"/>
              </a:rPr>
              <a:t>continuers</a:t>
            </a:r>
            <a:r>
              <a:rPr kumimoji="0" sz="700" b="0" i="0" u="none" strike="noStrike" kern="0" cap="none" spc="500"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Ɨ:</a:t>
            </a:r>
            <a:r>
              <a:rPr kumimoji="0" sz="700" b="0" i="0" u="none" strike="noStrike" kern="0" cap="none" spc="-20"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p&lt;0.05</a:t>
            </a:r>
            <a:r>
              <a:rPr kumimoji="0" sz="700" b="0" i="0" u="none" strike="noStrike" kern="0" cap="none" spc="-5"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for</a:t>
            </a:r>
            <a:r>
              <a:rPr kumimoji="0" sz="700" b="0" i="0" u="none" strike="noStrike" kern="0" cap="none" spc="-20" normalizeH="0" baseline="0" noProof="0">
                <a:ln>
                  <a:noFill/>
                </a:ln>
                <a:solidFill>
                  <a:sysClr val="windowText" lastClr="000000"/>
                </a:solidFill>
                <a:effectLst/>
                <a:uLnTx/>
                <a:uFillTx/>
                <a:latin typeface="Arial"/>
                <a:cs typeface="Arial"/>
              </a:rPr>
              <a:t> </a:t>
            </a:r>
            <a:r>
              <a:rPr kumimoji="0" sz="700" b="0" i="0" u="none" strike="noStrike" kern="0" cap="none" spc="0" normalizeH="0" baseline="0" noProof="0">
                <a:ln>
                  <a:noFill/>
                </a:ln>
                <a:solidFill>
                  <a:sysClr val="windowText" lastClr="000000"/>
                </a:solidFill>
                <a:effectLst/>
                <a:uLnTx/>
                <a:uFillTx/>
                <a:latin typeface="Arial"/>
                <a:cs typeface="Arial"/>
              </a:rPr>
              <a:t>switchers vs</a:t>
            </a:r>
            <a:r>
              <a:rPr kumimoji="0" sz="700" b="0" i="0" u="none" strike="noStrike" kern="0" cap="none" spc="-25" normalizeH="0" baseline="0" noProof="0">
                <a:ln>
                  <a:noFill/>
                </a:ln>
                <a:solidFill>
                  <a:sysClr val="windowText" lastClr="000000"/>
                </a:solidFill>
                <a:effectLst/>
                <a:uLnTx/>
                <a:uFillTx/>
                <a:latin typeface="Arial"/>
                <a:cs typeface="Arial"/>
              </a:rPr>
              <a:t> </a:t>
            </a:r>
            <a:r>
              <a:rPr kumimoji="0" sz="700" b="0" i="0" u="none" strike="noStrike" kern="0" cap="none" spc="-10" normalizeH="0" baseline="0" noProof="0">
                <a:ln>
                  <a:noFill/>
                </a:ln>
                <a:solidFill>
                  <a:sysClr val="windowText" lastClr="000000"/>
                </a:solidFill>
                <a:effectLst/>
                <a:uLnTx/>
                <a:uFillTx/>
                <a:latin typeface="Arial"/>
                <a:cs typeface="Arial"/>
              </a:rPr>
              <a:t>continuers</a:t>
            </a:r>
            <a:endParaRPr kumimoji="0" sz="7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p:nvPr/>
        </p:nvSpPr>
        <p:spPr>
          <a:xfrm>
            <a:off x="1584960" y="844296"/>
            <a:ext cx="6238240" cy="452755"/>
          </a:xfrm>
          <a:custGeom>
            <a:avLst/>
            <a:gdLst/>
            <a:ahLst/>
            <a:cxnLst/>
            <a:rect l="l" t="t" r="r" b="b"/>
            <a:pathLst>
              <a:path w="6238240" h="452755">
                <a:moveTo>
                  <a:pt x="6162294" y="0"/>
                </a:moveTo>
                <a:lnTo>
                  <a:pt x="75438" y="0"/>
                </a:lnTo>
                <a:lnTo>
                  <a:pt x="46077" y="5929"/>
                </a:lnTo>
                <a:lnTo>
                  <a:pt x="22098" y="22098"/>
                </a:lnTo>
                <a:lnTo>
                  <a:pt x="5929" y="46077"/>
                </a:lnTo>
                <a:lnTo>
                  <a:pt x="0" y="75437"/>
                </a:lnTo>
                <a:lnTo>
                  <a:pt x="0" y="377189"/>
                </a:lnTo>
                <a:lnTo>
                  <a:pt x="5929" y="406550"/>
                </a:lnTo>
                <a:lnTo>
                  <a:pt x="22097" y="430529"/>
                </a:lnTo>
                <a:lnTo>
                  <a:pt x="46077" y="446698"/>
                </a:lnTo>
                <a:lnTo>
                  <a:pt x="75438" y="452627"/>
                </a:lnTo>
                <a:lnTo>
                  <a:pt x="6162294" y="452627"/>
                </a:lnTo>
                <a:lnTo>
                  <a:pt x="6191654" y="446698"/>
                </a:lnTo>
                <a:lnTo>
                  <a:pt x="6215634" y="430529"/>
                </a:lnTo>
                <a:lnTo>
                  <a:pt x="6231802" y="406550"/>
                </a:lnTo>
                <a:lnTo>
                  <a:pt x="6237732" y="377189"/>
                </a:lnTo>
                <a:lnTo>
                  <a:pt x="6237732" y="75437"/>
                </a:lnTo>
                <a:lnTo>
                  <a:pt x="6231802" y="46077"/>
                </a:lnTo>
                <a:lnTo>
                  <a:pt x="6215634" y="22098"/>
                </a:lnTo>
                <a:lnTo>
                  <a:pt x="6191654" y="5929"/>
                </a:lnTo>
                <a:lnTo>
                  <a:pt x="6162294"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txBox="1"/>
          <p:nvPr/>
        </p:nvSpPr>
        <p:spPr>
          <a:xfrm>
            <a:off x="1850898" y="870280"/>
            <a:ext cx="5704840" cy="392430"/>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10" normalizeH="0" baseline="0" noProof="0">
                <a:ln>
                  <a:noFill/>
                </a:ln>
                <a:solidFill>
                  <a:srgbClr val="FFFFFF"/>
                </a:solidFill>
                <a:effectLst/>
                <a:uLnTx/>
                <a:uFillTx/>
                <a:latin typeface="Arial"/>
                <a:cs typeface="Arial"/>
              </a:rPr>
              <a:t>Pre-</a:t>
            </a:r>
            <a:r>
              <a:rPr kumimoji="0" sz="1200" b="1" i="0" u="none" strike="noStrike" kern="0" cap="none" spc="0" normalizeH="0" baseline="0" noProof="0">
                <a:ln>
                  <a:noFill/>
                </a:ln>
                <a:solidFill>
                  <a:srgbClr val="FFFFFF"/>
                </a:solidFill>
                <a:effectLst/>
                <a:uLnTx/>
                <a:uFillTx/>
                <a:latin typeface="Arial"/>
                <a:cs typeface="Arial"/>
              </a:rPr>
              <a:t>biologic</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initiation,</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stoppers</a:t>
            </a:r>
            <a:r>
              <a:rPr kumimoji="0" sz="1200" b="1" i="0" u="none" strike="noStrike" kern="0" cap="none" spc="-30"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and</a:t>
            </a:r>
            <a:r>
              <a:rPr kumimoji="0" sz="1200" b="1" i="0" u="none" strike="noStrike" kern="0" cap="none" spc="-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switchers</a:t>
            </a:r>
            <a:r>
              <a:rPr kumimoji="0" sz="1200" b="1" i="0" u="none" strike="noStrike" kern="0" cap="none" spc="-60"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were</a:t>
            </a:r>
            <a:r>
              <a:rPr kumimoji="0" sz="1200" b="1" i="0" u="none" strike="noStrike" kern="0" cap="none" spc="-6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more</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likely</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to</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have</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poorer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905" marR="0" lvl="0" indent="0" algn="ctr" defTabSz="914400" eaLnBrk="1" fontAlgn="auto" latinLnBrk="0" hangingPunct="1">
              <a:lnSpc>
                <a:spcPct val="100000"/>
              </a:lnSpc>
              <a:spcBef>
                <a:spcPts val="5"/>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lung</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function</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and</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greater</a:t>
            </a:r>
            <a:r>
              <a:rPr kumimoji="0" sz="1200" b="1" i="0" u="none" strike="noStrike" kern="0" cap="none" spc="-6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healthcare</a:t>
            </a:r>
            <a:r>
              <a:rPr kumimoji="0" sz="1200" b="1" i="0" u="none" strike="noStrike" kern="0" cap="none" spc="-4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resource</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utilization</a:t>
            </a:r>
            <a:r>
              <a:rPr kumimoji="0" sz="1200" b="1" i="0" u="none" strike="noStrike" kern="0" cap="none" spc="-4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than</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9900"/>
                </a:solidFill>
                <a:effectLst/>
                <a:uLnTx/>
                <a:uFillTx/>
                <a:latin typeface="Arial"/>
                <a:cs typeface="Arial"/>
              </a:rPr>
              <a:t>continuers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53"/>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4" name="object 54"/>
          <p:cNvSpPr txBox="1">
            <a:spLocks noGrp="1"/>
          </p:cNvSpPr>
          <p:nvPr>
            <p:ph type="title"/>
          </p:nvPr>
        </p:nvSpPr>
        <p:spPr>
          <a:xfrm>
            <a:off x="319293" y="79242"/>
            <a:ext cx="7228205" cy="513080"/>
          </a:xfrm>
          <a:prstGeom prst="rect">
            <a:avLst/>
          </a:prstGeom>
        </p:spPr>
        <p:txBody>
          <a:bodyPr vert="horz" wrap="square" lIns="0" tIns="12065" rIns="0" bIns="0" rtlCol="0">
            <a:spAutoFit/>
          </a:bodyPr>
          <a:lstStyle/>
          <a:p>
            <a:pPr marL="12700">
              <a:lnSpc>
                <a:spcPct val="100000"/>
              </a:lnSpc>
              <a:spcBef>
                <a:spcPts val="95"/>
              </a:spcBef>
            </a:pPr>
            <a:r>
              <a:t>Demographic</a:t>
            </a:r>
            <a:r>
              <a:rPr spc="-35"/>
              <a:t> </a:t>
            </a:r>
            <a:r>
              <a:t>and</a:t>
            </a:r>
            <a:r>
              <a:rPr spc="-55"/>
              <a:t> </a:t>
            </a:r>
            <a:r>
              <a:t>clinical</a:t>
            </a:r>
            <a:r>
              <a:rPr spc="-40"/>
              <a:t> </a:t>
            </a:r>
            <a:r>
              <a:t>characteristics</a:t>
            </a:r>
            <a:r>
              <a:rPr spc="-25"/>
              <a:t> </a:t>
            </a:r>
            <a:r>
              <a:t>of</a:t>
            </a:r>
            <a:r>
              <a:rPr spc="-45"/>
              <a:t> </a:t>
            </a:r>
            <a:r>
              <a:t>severe</a:t>
            </a:r>
            <a:r>
              <a:rPr spc="-30"/>
              <a:t> </a:t>
            </a:r>
            <a:r>
              <a:t>asthma</a:t>
            </a:r>
            <a:r>
              <a:rPr spc="-40"/>
              <a:t> </a:t>
            </a:r>
            <a:r>
              <a:t>patients</a:t>
            </a:r>
            <a:r>
              <a:rPr spc="-35"/>
              <a:t> </a:t>
            </a:r>
            <a:r>
              <a:rPr spc="-10"/>
              <a:t>before</a:t>
            </a:r>
          </a:p>
          <a:p>
            <a:pPr marL="12700">
              <a:lnSpc>
                <a:spcPct val="100000"/>
              </a:lnSpc>
              <a:spcBef>
                <a:spcPts val="5"/>
              </a:spcBef>
            </a:pPr>
            <a:r>
              <a:t>initiation</a:t>
            </a:r>
            <a:r>
              <a:rPr spc="15"/>
              <a:t> </a:t>
            </a:r>
            <a:r>
              <a:t>of</a:t>
            </a:r>
            <a:r>
              <a:rPr spc="-30"/>
              <a:t> </a:t>
            </a:r>
            <a:r>
              <a:t>the</a:t>
            </a:r>
            <a:r>
              <a:rPr spc="-20"/>
              <a:t> </a:t>
            </a:r>
            <a:r>
              <a:t>first</a:t>
            </a:r>
            <a:r>
              <a:rPr spc="-15"/>
              <a:t> </a:t>
            </a:r>
            <a:r>
              <a:rPr spc="-10"/>
              <a:t>biologic</a:t>
            </a:r>
          </a:p>
        </p:txBody>
      </p:sp>
      <p:pic>
        <p:nvPicPr>
          <p:cNvPr id="56" name="Graphic 55" descr="Beginning with solid fill">
            <a:hlinkClick r:id="rId2" action="ppaction://hlinksldjump"/>
            <a:extLst>
              <a:ext uri="{FF2B5EF4-FFF2-40B4-BE49-F238E27FC236}">
                <a16:creationId xmlns:a16="http://schemas.microsoft.com/office/drawing/2014/main" id="{66351425-1C28-9504-F078-977DC7976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88464" y="1543572"/>
            <a:ext cx="4852785" cy="3112247"/>
          </a:xfrm>
          <a:prstGeom prst="rect">
            <a:avLst/>
          </a:prstGeom>
        </p:spPr>
      </p:pic>
      <p:sp>
        <p:nvSpPr>
          <p:cNvPr id="3" name="object 3"/>
          <p:cNvSpPr/>
          <p:nvPr/>
        </p:nvSpPr>
        <p:spPr>
          <a:xfrm>
            <a:off x="925067" y="858011"/>
            <a:ext cx="7048500" cy="306705"/>
          </a:xfrm>
          <a:custGeom>
            <a:avLst/>
            <a:gdLst/>
            <a:ahLst/>
            <a:cxnLst/>
            <a:rect l="l" t="t" r="r" b="b"/>
            <a:pathLst>
              <a:path w="7048500" h="306705">
                <a:moveTo>
                  <a:pt x="6997446" y="0"/>
                </a:moveTo>
                <a:lnTo>
                  <a:pt x="51053" y="0"/>
                </a:lnTo>
                <a:lnTo>
                  <a:pt x="31182" y="4012"/>
                </a:lnTo>
                <a:lnTo>
                  <a:pt x="14954" y="14954"/>
                </a:lnTo>
                <a:lnTo>
                  <a:pt x="4012" y="31182"/>
                </a:lnTo>
                <a:lnTo>
                  <a:pt x="0" y="51053"/>
                </a:lnTo>
                <a:lnTo>
                  <a:pt x="0" y="255270"/>
                </a:lnTo>
                <a:lnTo>
                  <a:pt x="4012" y="275141"/>
                </a:lnTo>
                <a:lnTo>
                  <a:pt x="14954" y="291369"/>
                </a:lnTo>
                <a:lnTo>
                  <a:pt x="31182" y="302311"/>
                </a:lnTo>
                <a:lnTo>
                  <a:pt x="51053" y="306324"/>
                </a:lnTo>
                <a:lnTo>
                  <a:pt x="6997446" y="306324"/>
                </a:lnTo>
                <a:lnTo>
                  <a:pt x="7017317" y="302311"/>
                </a:lnTo>
                <a:lnTo>
                  <a:pt x="7033545" y="291369"/>
                </a:lnTo>
                <a:lnTo>
                  <a:pt x="7044487" y="275141"/>
                </a:lnTo>
                <a:lnTo>
                  <a:pt x="7048500" y="255270"/>
                </a:lnTo>
                <a:lnTo>
                  <a:pt x="7048500" y="51053"/>
                </a:lnTo>
                <a:lnTo>
                  <a:pt x="7044487" y="31182"/>
                </a:lnTo>
                <a:lnTo>
                  <a:pt x="7033545" y="14954"/>
                </a:lnTo>
                <a:lnTo>
                  <a:pt x="7017317" y="4012"/>
                </a:lnTo>
                <a:lnTo>
                  <a:pt x="699744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1213510" y="902334"/>
            <a:ext cx="647128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Over</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time,</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proportional</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use</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of</a:t>
            </a:r>
            <a:r>
              <a:rPr kumimoji="0" sz="1200" b="1" i="0" u="none" strike="noStrike" kern="0" cap="none" spc="-45" normalizeH="0" baseline="0" noProof="0">
                <a:ln>
                  <a:noFill/>
                </a:ln>
                <a:solidFill>
                  <a:srgbClr val="FFFFFF"/>
                </a:solidFill>
                <a:effectLst/>
                <a:uLnTx/>
                <a:uFillTx/>
                <a:latin typeface="Arial"/>
                <a:cs typeface="Arial"/>
              </a:rPr>
              <a:t> </a:t>
            </a:r>
            <a:r>
              <a:rPr kumimoji="0" sz="1200" b="1" i="0" u="none" strike="noStrike" kern="0" cap="none" spc="-20" normalizeH="0" baseline="0" noProof="0">
                <a:ln>
                  <a:noFill/>
                </a:ln>
                <a:solidFill>
                  <a:srgbClr val="FF9900"/>
                </a:solidFill>
                <a:effectLst/>
                <a:uLnTx/>
                <a:uFillTx/>
                <a:latin typeface="Arial"/>
                <a:cs typeface="Arial"/>
              </a:rPr>
              <a:t>Anti-</a:t>
            </a:r>
            <a:r>
              <a:rPr kumimoji="0" sz="1200" b="1" i="0" u="none" strike="noStrike" kern="0" cap="none" spc="0" normalizeH="0" baseline="0" noProof="0">
                <a:ln>
                  <a:noFill/>
                </a:ln>
                <a:solidFill>
                  <a:srgbClr val="FF9900"/>
                </a:solidFill>
                <a:effectLst/>
                <a:uLnTx/>
                <a:uFillTx/>
                <a:latin typeface="Arial"/>
                <a:cs typeface="Arial"/>
              </a:rPr>
              <a:t>IgE</a:t>
            </a:r>
            <a:r>
              <a:rPr kumimoji="0" sz="1200" b="1" i="0" u="none" strike="noStrike" kern="0" cap="none" spc="3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therapy</a:t>
            </a:r>
            <a:r>
              <a:rPr kumimoji="0" sz="1200" b="1" i="0" u="none" strike="noStrike" kern="0" cap="none" spc="-2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a:t>
            </a:r>
            <a:r>
              <a:rPr kumimoji="0" sz="1200" b="1" i="0" u="none" strike="noStrike" kern="0" cap="none" spc="-1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while</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that</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of</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20" normalizeH="0" baseline="0" noProof="0">
                <a:ln>
                  <a:noFill/>
                </a:ln>
                <a:solidFill>
                  <a:srgbClr val="FF9900"/>
                </a:solidFill>
                <a:effectLst/>
                <a:uLnTx/>
                <a:uFillTx/>
                <a:latin typeface="Arial"/>
                <a:cs typeface="Arial"/>
              </a:rPr>
              <a:t>Anti-</a:t>
            </a:r>
            <a:r>
              <a:rPr kumimoji="0" sz="1200" b="1" i="0" u="none" strike="noStrike" kern="0" cap="none" spc="0" normalizeH="0" baseline="0" noProof="0">
                <a:ln>
                  <a:noFill/>
                </a:ln>
                <a:solidFill>
                  <a:srgbClr val="FF9900"/>
                </a:solidFill>
                <a:effectLst/>
                <a:uLnTx/>
                <a:uFillTx/>
                <a:latin typeface="Arial"/>
                <a:cs typeface="Arial"/>
              </a:rPr>
              <a:t>IL5/5R</a:t>
            </a:r>
            <a:r>
              <a:rPr kumimoji="0" sz="1200" b="1" i="0" u="none" strike="noStrike" kern="0" cap="none" spc="1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therapies</a:t>
            </a:r>
            <a:r>
              <a:rPr kumimoji="0" sz="1200" b="1" i="0" u="none" strike="noStrike" kern="0" cap="none" spc="-35" normalizeH="0" baseline="0" noProof="0">
                <a:ln>
                  <a:noFill/>
                </a:ln>
                <a:solidFill>
                  <a:srgbClr val="FF9900"/>
                </a:solidFill>
                <a:effectLst/>
                <a:uLnTx/>
                <a:uFillTx/>
                <a:latin typeface="Arial"/>
                <a:cs typeface="Arial"/>
              </a:rPr>
              <a:t> </a:t>
            </a:r>
            <a:r>
              <a:rPr kumimoji="0" sz="1200" b="1" i="0" u="none" strike="noStrike" kern="0" cap="none" spc="-25" normalizeH="0" baseline="0" noProof="0">
                <a:ln>
                  <a:noFill/>
                </a:ln>
                <a:solidFill>
                  <a:srgbClr val="FF99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72034" y="4891739"/>
            <a:ext cx="2236470" cy="21844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4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 IL5/5R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endParaRPr kumimoji="0" sz="600" b="0" i="0" u="none" strike="noStrike" kern="0" cap="none" spc="0" normalizeH="0" baseline="0" noProof="0">
              <a:ln>
                <a:noFill/>
              </a:ln>
              <a:solidFill>
                <a:sysClr val="windowText" lastClr="000000"/>
              </a:solidFill>
              <a:effectLst/>
              <a:uLnTx/>
              <a:uFillTx/>
              <a:latin typeface="Arial"/>
              <a:cs typeface="Arial"/>
            </a:endParaRPr>
          </a:p>
          <a:p>
            <a:pPr marL="19050" marR="0" lvl="0" indent="0" defTabSz="914400" eaLnBrk="1" fontAlgn="auto" latinLnBrk="0" hangingPunct="1">
              <a:lnSpc>
                <a:spcPct val="100000"/>
              </a:lnSpc>
              <a:spcBef>
                <a:spcPts val="125"/>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4</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a:spLocks noGrp="1"/>
          </p:cNvSpPr>
          <p:nvPr>
            <p:ph type="title"/>
          </p:nvPr>
        </p:nvSpPr>
        <p:spPr>
          <a:xfrm>
            <a:off x="341869" y="109011"/>
            <a:ext cx="7228205" cy="513080"/>
          </a:xfrm>
          <a:prstGeom prst="rect">
            <a:avLst/>
          </a:prstGeom>
        </p:spPr>
        <p:txBody>
          <a:bodyPr vert="horz" wrap="square" lIns="0" tIns="72059" rIns="0" bIns="0" rtlCol="0">
            <a:spAutoFit/>
          </a:bodyPr>
          <a:lstStyle/>
          <a:p>
            <a:pPr marL="5080">
              <a:lnSpc>
                <a:spcPct val="100000"/>
              </a:lnSpc>
              <a:spcBef>
                <a:spcPts val="95"/>
              </a:spcBef>
            </a:pPr>
            <a:r>
              <a:t>Patterns</a:t>
            </a:r>
            <a:r>
              <a:rPr spc="-40"/>
              <a:t> </a:t>
            </a:r>
            <a:r>
              <a:t>of</a:t>
            </a:r>
            <a:r>
              <a:rPr spc="-50"/>
              <a:t> </a:t>
            </a:r>
            <a:r>
              <a:t>biologic</a:t>
            </a:r>
            <a:r>
              <a:rPr spc="-20"/>
              <a:t> </a:t>
            </a:r>
            <a:r>
              <a:t>use</a:t>
            </a:r>
            <a:r>
              <a:rPr spc="-45"/>
              <a:t> </a:t>
            </a:r>
            <a:r>
              <a:t>over</a:t>
            </a:r>
            <a:r>
              <a:rPr spc="-10"/>
              <a:t> </a:t>
            </a:r>
            <a:r>
              <a:t>time</a:t>
            </a:r>
            <a:r>
              <a:rPr spc="-35"/>
              <a:t> </a:t>
            </a:r>
            <a:r>
              <a:t>by</a:t>
            </a:r>
            <a:r>
              <a:rPr spc="-45"/>
              <a:t> </a:t>
            </a:r>
            <a:r>
              <a:t>biologic</a:t>
            </a:r>
            <a:r>
              <a:rPr spc="-20"/>
              <a:t> </a:t>
            </a:r>
            <a:r>
              <a:rPr spc="-10"/>
              <a:t>class</a:t>
            </a:r>
          </a:p>
        </p:txBody>
      </p:sp>
      <p:pic>
        <p:nvPicPr>
          <p:cNvPr id="8" name="Graphic 7" descr="Beginning with solid fill">
            <a:hlinkClick r:id="rId3" action="ppaction://hlinksldjump"/>
            <a:extLst>
              <a:ext uri="{FF2B5EF4-FFF2-40B4-BE49-F238E27FC236}">
                <a16:creationId xmlns:a16="http://schemas.microsoft.com/office/drawing/2014/main" id="{9B4B81DA-D854-97B8-8C64-8CC943401F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822254BB-84F9-7358-EC98-DFFFCC75998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874264" y="1921764"/>
            <a:ext cx="2403475" cy="1494790"/>
            <a:chOff x="2874264" y="1921764"/>
            <a:chExt cx="2403475" cy="1494790"/>
          </a:xfrm>
        </p:grpSpPr>
        <p:pic>
          <p:nvPicPr>
            <p:cNvPr id="3" name="object 3"/>
            <p:cNvPicPr/>
            <p:nvPr/>
          </p:nvPicPr>
          <p:blipFill>
            <a:blip r:embed="rId2" cstate="print"/>
            <a:stretch>
              <a:fillRect/>
            </a:stretch>
          </p:blipFill>
          <p:spPr>
            <a:xfrm>
              <a:off x="3933493" y="2907924"/>
              <a:ext cx="1257218" cy="376262"/>
            </a:xfrm>
            <a:prstGeom prst="rect">
              <a:avLst/>
            </a:prstGeom>
          </p:spPr>
        </p:pic>
        <p:sp>
          <p:nvSpPr>
            <p:cNvPr id="4" name="object 4"/>
            <p:cNvSpPr/>
            <p:nvPr/>
          </p:nvSpPr>
          <p:spPr>
            <a:xfrm>
              <a:off x="3856482" y="2760726"/>
              <a:ext cx="1408430" cy="643255"/>
            </a:xfrm>
            <a:custGeom>
              <a:avLst/>
              <a:gdLst/>
              <a:ahLst/>
              <a:cxnLst/>
              <a:rect l="l" t="t" r="r" b="b"/>
              <a:pathLst>
                <a:path w="1408429" h="643254">
                  <a:moveTo>
                    <a:pt x="0" y="107187"/>
                  </a:moveTo>
                  <a:lnTo>
                    <a:pt x="8425" y="65472"/>
                  </a:lnTo>
                  <a:lnTo>
                    <a:pt x="31400" y="31400"/>
                  </a:lnTo>
                  <a:lnTo>
                    <a:pt x="65472" y="8425"/>
                  </a:lnTo>
                  <a:lnTo>
                    <a:pt x="107187" y="0"/>
                  </a:lnTo>
                  <a:lnTo>
                    <a:pt x="1300988" y="0"/>
                  </a:lnTo>
                  <a:lnTo>
                    <a:pt x="1342703" y="8425"/>
                  </a:lnTo>
                  <a:lnTo>
                    <a:pt x="1376775" y="31400"/>
                  </a:lnTo>
                  <a:lnTo>
                    <a:pt x="1399750" y="65472"/>
                  </a:lnTo>
                  <a:lnTo>
                    <a:pt x="1408176" y="107187"/>
                  </a:lnTo>
                  <a:lnTo>
                    <a:pt x="1408176" y="535940"/>
                  </a:lnTo>
                  <a:lnTo>
                    <a:pt x="1399750" y="577655"/>
                  </a:lnTo>
                  <a:lnTo>
                    <a:pt x="1376775" y="611727"/>
                  </a:lnTo>
                  <a:lnTo>
                    <a:pt x="1342703" y="634702"/>
                  </a:lnTo>
                  <a:lnTo>
                    <a:pt x="1300988" y="643128"/>
                  </a:lnTo>
                  <a:lnTo>
                    <a:pt x="107187" y="643128"/>
                  </a:lnTo>
                  <a:lnTo>
                    <a:pt x="65472" y="634702"/>
                  </a:lnTo>
                  <a:lnTo>
                    <a:pt x="31400" y="611727"/>
                  </a:lnTo>
                  <a:lnTo>
                    <a:pt x="8425" y="577655"/>
                  </a:lnTo>
                  <a:lnTo>
                    <a:pt x="0" y="535940"/>
                  </a:lnTo>
                  <a:lnTo>
                    <a:pt x="0" y="107187"/>
                  </a:lnTo>
                  <a:close/>
                </a:path>
              </a:pathLst>
            </a:custGeom>
            <a:ln w="25400">
              <a:solidFill>
                <a:srgbClr val="073762"/>
              </a:solidFill>
            </a:ln>
          </p:spPr>
          <p:txBody>
            <a:bodyPr wrap="square" lIns="0" tIns="0" rIns="0" bIns="0" rtlCol="0"/>
            <a:lstStyle/>
            <a:p>
              <a:endParaRPr/>
            </a:p>
          </p:txBody>
        </p:sp>
        <p:sp>
          <p:nvSpPr>
            <p:cNvPr id="5" name="object 5"/>
            <p:cNvSpPr/>
            <p:nvPr/>
          </p:nvSpPr>
          <p:spPr>
            <a:xfrm>
              <a:off x="2874264" y="1921764"/>
              <a:ext cx="325120" cy="318770"/>
            </a:xfrm>
            <a:custGeom>
              <a:avLst/>
              <a:gdLst/>
              <a:ahLst/>
              <a:cxnLst/>
              <a:rect l="l" t="t" r="r" b="b"/>
              <a:pathLst>
                <a:path w="325119" h="318769">
                  <a:moveTo>
                    <a:pt x="162306" y="0"/>
                  </a:moveTo>
                  <a:lnTo>
                    <a:pt x="119150" y="5685"/>
                  </a:lnTo>
                  <a:lnTo>
                    <a:pt x="80376" y="21731"/>
                  </a:lnTo>
                  <a:lnTo>
                    <a:pt x="47529" y="46624"/>
                  </a:lnTo>
                  <a:lnTo>
                    <a:pt x="22154" y="78852"/>
                  </a:lnTo>
                  <a:lnTo>
                    <a:pt x="5796" y="116901"/>
                  </a:lnTo>
                  <a:lnTo>
                    <a:pt x="0" y="159258"/>
                  </a:lnTo>
                  <a:lnTo>
                    <a:pt x="5796" y="201614"/>
                  </a:lnTo>
                  <a:lnTo>
                    <a:pt x="22154" y="239663"/>
                  </a:lnTo>
                  <a:lnTo>
                    <a:pt x="47529" y="271891"/>
                  </a:lnTo>
                  <a:lnTo>
                    <a:pt x="80376" y="296784"/>
                  </a:lnTo>
                  <a:lnTo>
                    <a:pt x="119150" y="312830"/>
                  </a:lnTo>
                  <a:lnTo>
                    <a:pt x="162306" y="318516"/>
                  </a:lnTo>
                  <a:lnTo>
                    <a:pt x="205461" y="312830"/>
                  </a:lnTo>
                  <a:lnTo>
                    <a:pt x="244235" y="296784"/>
                  </a:lnTo>
                  <a:lnTo>
                    <a:pt x="277082" y="271891"/>
                  </a:lnTo>
                  <a:lnTo>
                    <a:pt x="302457" y="239663"/>
                  </a:lnTo>
                  <a:lnTo>
                    <a:pt x="318815" y="201614"/>
                  </a:lnTo>
                  <a:lnTo>
                    <a:pt x="324612" y="159258"/>
                  </a:lnTo>
                  <a:lnTo>
                    <a:pt x="318815" y="116901"/>
                  </a:lnTo>
                  <a:lnTo>
                    <a:pt x="302457" y="78852"/>
                  </a:lnTo>
                  <a:lnTo>
                    <a:pt x="277082" y="46624"/>
                  </a:lnTo>
                  <a:lnTo>
                    <a:pt x="244235" y="21731"/>
                  </a:lnTo>
                  <a:lnTo>
                    <a:pt x="205461" y="5685"/>
                  </a:lnTo>
                  <a:lnTo>
                    <a:pt x="162306" y="0"/>
                  </a:lnTo>
                  <a:close/>
                </a:path>
              </a:pathLst>
            </a:custGeom>
            <a:solidFill>
              <a:srgbClr val="FF9900"/>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Main</a:t>
            </a:r>
            <a:r>
              <a:rPr spc="-75"/>
              <a:t> </a:t>
            </a:r>
            <a:r>
              <a:t>strengths</a:t>
            </a:r>
            <a:r>
              <a:rPr spc="-50"/>
              <a:t> </a:t>
            </a:r>
            <a:r>
              <a:t>and</a:t>
            </a:r>
            <a:r>
              <a:rPr spc="-45"/>
              <a:t> </a:t>
            </a:r>
            <a:r>
              <a:rPr spc="-10"/>
              <a:t>weaknesses</a:t>
            </a:r>
          </a:p>
        </p:txBody>
      </p:sp>
      <p:sp>
        <p:nvSpPr>
          <p:cNvPr id="7" name="object 7"/>
          <p:cNvSpPr/>
          <p:nvPr/>
        </p:nvSpPr>
        <p:spPr>
          <a:xfrm>
            <a:off x="379475" y="1144524"/>
            <a:ext cx="1866900" cy="320040"/>
          </a:xfrm>
          <a:custGeom>
            <a:avLst/>
            <a:gdLst/>
            <a:ahLst/>
            <a:cxnLst/>
            <a:rect l="l" t="t" r="r" b="b"/>
            <a:pathLst>
              <a:path w="1866900" h="320040">
                <a:moveTo>
                  <a:pt x="1813560" y="0"/>
                </a:moveTo>
                <a:lnTo>
                  <a:pt x="53339" y="0"/>
                </a:lnTo>
                <a:lnTo>
                  <a:pt x="32575" y="4191"/>
                </a:lnTo>
                <a:lnTo>
                  <a:pt x="15621" y="15621"/>
                </a:lnTo>
                <a:lnTo>
                  <a:pt x="4191" y="32575"/>
                </a:lnTo>
                <a:lnTo>
                  <a:pt x="0" y="53339"/>
                </a:lnTo>
                <a:lnTo>
                  <a:pt x="0" y="266700"/>
                </a:lnTo>
                <a:lnTo>
                  <a:pt x="4190" y="287464"/>
                </a:lnTo>
                <a:lnTo>
                  <a:pt x="15621" y="304419"/>
                </a:lnTo>
                <a:lnTo>
                  <a:pt x="32575" y="315849"/>
                </a:lnTo>
                <a:lnTo>
                  <a:pt x="53339" y="320039"/>
                </a:lnTo>
                <a:lnTo>
                  <a:pt x="1813560" y="320039"/>
                </a:lnTo>
                <a:lnTo>
                  <a:pt x="1834324" y="315848"/>
                </a:lnTo>
                <a:lnTo>
                  <a:pt x="1851278" y="304418"/>
                </a:lnTo>
                <a:lnTo>
                  <a:pt x="1862708" y="287464"/>
                </a:lnTo>
                <a:lnTo>
                  <a:pt x="1866900" y="266700"/>
                </a:lnTo>
                <a:lnTo>
                  <a:pt x="1866900" y="53339"/>
                </a:lnTo>
                <a:lnTo>
                  <a:pt x="1862709" y="32575"/>
                </a:lnTo>
                <a:lnTo>
                  <a:pt x="1851279" y="15620"/>
                </a:lnTo>
                <a:lnTo>
                  <a:pt x="1834324" y="4190"/>
                </a:lnTo>
                <a:lnTo>
                  <a:pt x="1813560" y="0"/>
                </a:lnTo>
                <a:close/>
              </a:path>
            </a:pathLst>
          </a:custGeom>
          <a:solidFill>
            <a:srgbClr val="073762"/>
          </a:solidFill>
        </p:spPr>
        <p:txBody>
          <a:bodyPr wrap="square" lIns="0" tIns="0" rIns="0" bIns="0" rtlCol="0"/>
          <a:lstStyle/>
          <a:p>
            <a:endParaRPr/>
          </a:p>
        </p:txBody>
      </p:sp>
      <p:sp>
        <p:nvSpPr>
          <p:cNvPr id="8" name="object 8"/>
          <p:cNvSpPr txBox="1"/>
          <p:nvPr/>
        </p:nvSpPr>
        <p:spPr>
          <a:xfrm>
            <a:off x="827024" y="1165605"/>
            <a:ext cx="970915" cy="269240"/>
          </a:xfrm>
          <a:prstGeom prst="rect">
            <a:avLst/>
          </a:prstGeom>
        </p:spPr>
        <p:txBody>
          <a:bodyPr vert="horz" wrap="square" lIns="0" tIns="12065" rIns="0" bIns="0" rtlCol="0">
            <a:spAutoFit/>
          </a:bodyPr>
          <a:lstStyle/>
          <a:p>
            <a:pPr marL="12700">
              <a:lnSpc>
                <a:spcPct val="100000"/>
              </a:lnSpc>
              <a:spcBef>
                <a:spcPts val="95"/>
              </a:spcBef>
            </a:pPr>
            <a:r>
              <a:rPr sz="1600" b="1" spc="-10">
                <a:solidFill>
                  <a:srgbClr val="FFFFFF"/>
                </a:solidFill>
                <a:latin typeface="Arial"/>
                <a:cs typeface="Arial"/>
              </a:rPr>
              <a:t>Strengths</a:t>
            </a:r>
            <a:endParaRPr sz="1600">
              <a:latin typeface="Arial"/>
              <a:cs typeface="Arial"/>
            </a:endParaRPr>
          </a:p>
        </p:txBody>
      </p:sp>
      <p:sp>
        <p:nvSpPr>
          <p:cNvPr id="9" name="object 9"/>
          <p:cNvSpPr txBox="1"/>
          <p:nvPr/>
        </p:nvSpPr>
        <p:spPr>
          <a:xfrm>
            <a:off x="457911" y="1939290"/>
            <a:ext cx="2092325" cy="391795"/>
          </a:xfrm>
          <a:prstGeom prst="rect">
            <a:avLst/>
          </a:prstGeom>
        </p:spPr>
        <p:txBody>
          <a:bodyPr vert="horz" wrap="square" lIns="0" tIns="12700" rIns="0" bIns="0" rtlCol="0">
            <a:spAutoFit/>
          </a:bodyPr>
          <a:lstStyle/>
          <a:p>
            <a:pPr marL="184785" marR="5080" indent="-172720">
              <a:lnSpc>
                <a:spcPct val="100000"/>
              </a:lnSpc>
              <a:spcBef>
                <a:spcPts val="100"/>
              </a:spcBef>
              <a:buChar char="•"/>
              <a:tabLst>
                <a:tab pos="184785" algn="l"/>
              </a:tabLst>
            </a:pPr>
            <a:r>
              <a:rPr sz="800">
                <a:solidFill>
                  <a:srgbClr val="073762"/>
                </a:solidFill>
                <a:latin typeface="Arial"/>
                <a:cs typeface="Arial"/>
              </a:rPr>
              <a:t>Global panel</a:t>
            </a:r>
            <a:r>
              <a:rPr sz="800" spc="20">
                <a:solidFill>
                  <a:srgbClr val="073762"/>
                </a:solidFill>
                <a:latin typeface="Arial"/>
                <a:cs typeface="Arial"/>
              </a:rPr>
              <a:t> </a:t>
            </a:r>
            <a:r>
              <a:rPr sz="800">
                <a:solidFill>
                  <a:srgbClr val="073762"/>
                </a:solidFill>
                <a:latin typeface="Arial"/>
                <a:cs typeface="Arial"/>
              </a:rPr>
              <a:t>of </a:t>
            </a:r>
            <a:r>
              <a:rPr sz="800" spc="-10">
                <a:solidFill>
                  <a:srgbClr val="073762"/>
                </a:solidFill>
                <a:latin typeface="Arial"/>
                <a:cs typeface="Arial"/>
              </a:rPr>
              <a:t>international</a:t>
            </a:r>
            <a:r>
              <a:rPr sz="800" spc="10">
                <a:solidFill>
                  <a:srgbClr val="073762"/>
                </a:solidFill>
                <a:latin typeface="Arial"/>
                <a:cs typeface="Arial"/>
              </a:rPr>
              <a:t> </a:t>
            </a:r>
            <a:r>
              <a:rPr sz="800" spc="-10">
                <a:solidFill>
                  <a:srgbClr val="073762"/>
                </a:solidFill>
                <a:latin typeface="Arial"/>
                <a:cs typeface="Arial"/>
              </a:rPr>
              <a:t>severe </a:t>
            </a:r>
            <a:r>
              <a:rPr sz="800">
                <a:solidFill>
                  <a:srgbClr val="073762"/>
                </a:solidFill>
                <a:latin typeface="Arial"/>
                <a:cs typeface="Arial"/>
              </a:rPr>
              <a:t>asthma</a:t>
            </a:r>
            <a:r>
              <a:rPr sz="800" spc="-40">
                <a:solidFill>
                  <a:srgbClr val="073762"/>
                </a:solidFill>
                <a:latin typeface="Arial"/>
                <a:cs typeface="Arial"/>
              </a:rPr>
              <a:t> </a:t>
            </a:r>
            <a:r>
              <a:rPr sz="800">
                <a:solidFill>
                  <a:srgbClr val="073762"/>
                </a:solidFill>
                <a:latin typeface="Arial"/>
                <a:cs typeface="Arial"/>
              </a:rPr>
              <a:t>experts</a:t>
            </a:r>
            <a:r>
              <a:rPr sz="800" spc="-10">
                <a:solidFill>
                  <a:srgbClr val="073762"/>
                </a:solidFill>
                <a:latin typeface="Arial"/>
                <a:cs typeface="Arial"/>
              </a:rPr>
              <a:t> </a:t>
            </a:r>
            <a:r>
              <a:rPr sz="800">
                <a:solidFill>
                  <a:srgbClr val="073762"/>
                </a:solidFill>
                <a:latin typeface="Arial"/>
                <a:cs typeface="Arial"/>
              </a:rPr>
              <a:t>and</a:t>
            </a:r>
            <a:r>
              <a:rPr sz="800" spc="-20">
                <a:solidFill>
                  <a:srgbClr val="073762"/>
                </a:solidFill>
                <a:latin typeface="Arial"/>
                <a:cs typeface="Arial"/>
              </a:rPr>
              <a:t> </a:t>
            </a:r>
            <a:r>
              <a:rPr sz="800" spc="-10">
                <a:solidFill>
                  <a:srgbClr val="073762"/>
                </a:solidFill>
                <a:latin typeface="Arial"/>
                <a:cs typeface="Arial"/>
              </a:rPr>
              <a:t>professionals</a:t>
            </a:r>
            <a:r>
              <a:rPr sz="800" spc="500">
                <a:solidFill>
                  <a:srgbClr val="073762"/>
                </a:solidFill>
                <a:latin typeface="Arial"/>
                <a:cs typeface="Arial"/>
              </a:rPr>
              <a:t> </a:t>
            </a:r>
            <a:r>
              <a:rPr sz="800">
                <a:solidFill>
                  <a:srgbClr val="073762"/>
                </a:solidFill>
                <a:latin typeface="Arial"/>
                <a:cs typeface="Arial"/>
              </a:rPr>
              <a:t>allowed</a:t>
            </a:r>
            <a:r>
              <a:rPr sz="800" spc="-5">
                <a:solidFill>
                  <a:srgbClr val="073762"/>
                </a:solidFill>
                <a:latin typeface="Arial"/>
                <a:cs typeface="Arial"/>
              </a:rPr>
              <a:t> </a:t>
            </a:r>
            <a:r>
              <a:rPr sz="800" b="1">
                <a:solidFill>
                  <a:srgbClr val="073762"/>
                </a:solidFill>
                <a:latin typeface="Arial"/>
                <a:cs typeface="Arial"/>
              </a:rPr>
              <a:t>broad</a:t>
            </a:r>
            <a:r>
              <a:rPr sz="800" b="1" spc="-30">
                <a:solidFill>
                  <a:srgbClr val="073762"/>
                </a:solidFill>
                <a:latin typeface="Arial"/>
                <a:cs typeface="Arial"/>
              </a:rPr>
              <a:t> </a:t>
            </a:r>
            <a:r>
              <a:rPr sz="800" b="1">
                <a:solidFill>
                  <a:srgbClr val="073762"/>
                </a:solidFill>
                <a:latin typeface="Arial"/>
                <a:cs typeface="Arial"/>
              </a:rPr>
              <a:t>consensus</a:t>
            </a:r>
            <a:r>
              <a:rPr sz="800" b="1" spc="-10">
                <a:solidFill>
                  <a:srgbClr val="073762"/>
                </a:solidFill>
                <a:latin typeface="Arial"/>
                <a:cs typeface="Arial"/>
              </a:rPr>
              <a:t> </a:t>
            </a:r>
            <a:r>
              <a:rPr sz="800">
                <a:solidFill>
                  <a:srgbClr val="073762"/>
                </a:solidFill>
                <a:latin typeface="Arial"/>
                <a:cs typeface="Arial"/>
              </a:rPr>
              <a:t>to</a:t>
            </a:r>
            <a:r>
              <a:rPr sz="800" spc="-20">
                <a:solidFill>
                  <a:srgbClr val="073762"/>
                </a:solidFill>
                <a:latin typeface="Arial"/>
                <a:cs typeface="Arial"/>
              </a:rPr>
              <a:t> </a:t>
            </a:r>
            <a:r>
              <a:rPr sz="800">
                <a:solidFill>
                  <a:srgbClr val="073762"/>
                </a:solidFill>
                <a:latin typeface="Arial"/>
                <a:cs typeface="Arial"/>
              </a:rPr>
              <a:t>be</a:t>
            </a:r>
            <a:r>
              <a:rPr sz="800" spc="-25">
                <a:solidFill>
                  <a:srgbClr val="073762"/>
                </a:solidFill>
                <a:latin typeface="Arial"/>
                <a:cs typeface="Arial"/>
              </a:rPr>
              <a:t> </a:t>
            </a:r>
            <a:r>
              <a:rPr sz="800" spc="-10">
                <a:solidFill>
                  <a:srgbClr val="073762"/>
                </a:solidFill>
                <a:latin typeface="Arial"/>
                <a:cs typeface="Arial"/>
              </a:rPr>
              <a:t>obtained</a:t>
            </a:r>
            <a:endParaRPr sz="800">
              <a:latin typeface="Arial"/>
              <a:cs typeface="Arial"/>
            </a:endParaRPr>
          </a:p>
        </p:txBody>
      </p:sp>
      <p:sp>
        <p:nvSpPr>
          <p:cNvPr id="10" name="object 10"/>
          <p:cNvSpPr txBox="1"/>
          <p:nvPr/>
        </p:nvSpPr>
        <p:spPr>
          <a:xfrm>
            <a:off x="457911" y="2526538"/>
            <a:ext cx="1717039" cy="513715"/>
          </a:xfrm>
          <a:prstGeom prst="rect">
            <a:avLst/>
          </a:prstGeom>
        </p:spPr>
        <p:txBody>
          <a:bodyPr vert="horz" wrap="square" lIns="0" tIns="12700" rIns="0" bIns="0" rtlCol="0">
            <a:spAutoFit/>
          </a:bodyPr>
          <a:lstStyle/>
          <a:p>
            <a:pPr marL="184785" marR="5080" indent="-172720">
              <a:lnSpc>
                <a:spcPct val="100000"/>
              </a:lnSpc>
              <a:spcBef>
                <a:spcPts val="100"/>
              </a:spcBef>
              <a:buChar char="•"/>
              <a:tabLst>
                <a:tab pos="184785" algn="l"/>
              </a:tabLst>
            </a:pPr>
            <a:r>
              <a:rPr sz="800">
                <a:solidFill>
                  <a:srgbClr val="073762"/>
                </a:solidFill>
                <a:latin typeface="Arial"/>
                <a:cs typeface="Arial"/>
              </a:rPr>
              <a:t>Consistent</a:t>
            </a:r>
            <a:r>
              <a:rPr sz="800" spc="-30">
                <a:solidFill>
                  <a:srgbClr val="073762"/>
                </a:solidFill>
                <a:latin typeface="Arial"/>
                <a:cs typeface="Arial"/>
              </a:rPr>
              <a:t> </a:t>
            </a:r>
            <a:r>
              <a:rPr sz="800">
                <a:solidFill>
                  <a:srgbClr val="073762"/>
                </a:solidFill>
                <a:latin typeface="Arial"/>
                <a:cs typeface="Arial"/>
              </a:rPr>
              <a:t>number</a:t>
            </a:r>
            <a:r>
              <a:rPr sz="800" spc="-25">
                <a:solidFill>
                  <a:srgbClr val="073762"/>
                </a:solidFill>
                <a:latin typeface="Arial"/>
                <a:cs typeface="Arial"/>
              </a:rPr>
              <a:t> </a:t>
            </a:r>
            <a:r>
              <a:rPr sz="800">
                <a:solidFill>
                  <a:srgbClr val="073762"/>
                </a:solidFill>
                <a:latin typeface="Arial"/>
                <a:cs typeface="Arial"/>
              </a:rPr>
              <a:t>of</a:t>
            </a:r>
            <a:r>
              <a:rPr sz="800" spc="-20">
                <a:solidFill>
                  <a:srgbClr val="073762"/>
                </a:solidFill>
                <a:latin typeface="Arial"/>
                <a:cs typeface="Arial"/>
              </a:rPr>
              <a:t> </a:t>
            </a:r>
            <a:r>
              <a:rPr sz="800" spc="-10">
                <a:solidFill>
                  <a:srgbClr val="073762"/>
                </a:solidFill>
                <a:latin typeface="Arial"/>
                <a:cs typeface="Arial"/>
              </a:rPr>
              <a:t>experts participating</a:t>
            </a:r>
            <a:r>
              <a:rPr sz="800" spc="-5">
                <a:solidFill>
                  <a:srgbClr val="073762"/>
                </a:solidFill>
                <a:latin typeface="Arial"/>
                <a:cs typeface="Arial"/>
              </a:rPr>
              <a:t> </a:t>
            </a:r>
            <a:r>
              <a:rPr sz="800">
                <a:solidFill>
                  <a:srgbClr val="073762"/>
                </a:solidFill>
                <a:latin typeface="Arial"/>
                <a:cs typeface="Arial"/>
              </a:rPr>
              <a:t>in each</a:t>
            </a:r>
            <a:r>
              <a:rPr sz="800" spc="10">
                <a:solidFill>
                  <a:srgbClr val="073762"/>
                </a:solidFill>
                <a:latin typeface="Arial"/>
                <a:cs typeface="Arial"/>
              </a:rPr>
              <a:t> </a:t>
            </a:r>
            <a:r>
              <a:rPr sz="800">
                <a:solidFill>
                  <a:srgbClr val="073762"/>
                </a:solidFill>
                <a:latin typeface="Arial"/>
                <a:cs typeface="Arial"/>
              </a:rPr>
              <a:t>Delphi</a:t>
            </a:r>
            <a:r>
              <a:rPr sz="800" spc="5">
                <a:solidFill>
                  <a:srgbClr val="073762"/>
                </a:solidFill>
                <a:latin typeface="Arial"/>
                <a:cs typeface="Arial"/>
              </a:rPr>
              <a:t> </a:t>
            </a:r>
            <a:r>
              <a:rPr sz="800" spc="-20">
                <a:solidFill>
                  <a:srgbClr val="073762"/>
                </a:solidFill>
                <a:latin typeface="Arial"/>
                <a:cs typeface="Arial"/>
              </a:rPr>
              <a:t>round </a:t>
            </a:r>
            <a:r>
              <a:rPr sz="800">
                <a:solidFill>
                  <a:srgbClr val="073762"/>
                </a:solidFill>
                <a:latin typeface="Arial"/>
                <a:cs typeface="Arial"/>
              </a:rPr>
              <a:t>conserved</a:t>
            </a:r>
            <a:r>
              <a:rPr sz="800" spc="-20">
                <a:solidFill>
                  <a:srgbClr val="073762"/>
                </a:solidFill>
                <a:latin typeface="Arial"/>
                <a:cs typeface="Arial"/>
              </a:rPr>
              <a:t> </a:t>
            </a:r>
            <a:r>
              <a:rPr sz="800">
                <a:solidFill>
                  <a:srgbClr val="073762"/>
                </a:solidFill>
                <a:latin typeface="Arial"/>
                <a:cs typeface="Arial"/>
              </a:rPr>
              <a:t>possibility</a:t>
            </a:r>
            <a:r>
              <a:rPr sz="800" spc="-45">
                <a:solidFill>
                  <a:srgbClr val="073762"/>
                </a:solidFill>
                <a:latin typeface="Arial"/>
                <a:cs typeface="Arial"/>
              </a:rPr>
              <a:t> </a:t>
            </a:r>
            <a:r>
              <a:rPr sz="800" b="1">
                <a:solidFill>
                  <a:srgbClr val="073762"/>
                </a:solidFill>
                <a:latin typeface="Arial"/>
                <a:cs typeface="Arial"/>
              </a:rPr>
              <a:t>of</a:t>
            </a:r>
            <a:r>
              <a:rPr sz="800" b="1" spc="-25">
                <a:solidFill>
                  <a:srgbClr val="073762"/>
                </a:solidFill>
                <a:latin typeface="Arial"/>
                <a:cs typeface="Arial"/>
              </a:rPr>
              <a:t> </a:t>
            </a:r>
            <a:r>
              <a:rPr sz="800" b="1" spc="-10">
                <a:solidFill>
                  <a:srgbClr val="073762"/>
                </a:solidFill>
                <a:latin typeface="Arial"/>
                <a:cs typeface="Arial"/>
              </a:rPr>
              <a:t>reaching consensus</a:t>
            </a:r>
            <a:endParaRPr sz="800">
              <a:latin typeface="Arial"/>
              <a:cs typeface="Arial"/>
            </a:endParaRPr>
          </a:p>
        </p:txBody>
      </p:sp>
      <p:sp>
        <p:nvSpPr>
          <p:cNvPr id="11" name="object 11"/>
          <p:cNvSpPr txBox="1"/>
          <p:nvPr/>
        </p:nvSpPr>
        <p:spPr>
          <a:xfrm>
            <a:off x="457911" y="3237357"/>
            <a:ext cx="1850389" cy="269875"/>
          </a:xfrm>
          <a:prstGeom prst="rect">
            <a:avLst/>
          </a:prstGeom>
        </p:spPr>
        <p:txBody>
          <a:bodyPr vert="horz" wrap="square" lIns="0" tIns="12700" rIns="0" bIns="0" rtlCol="0">
            <a:spAutoFit/>
          </a:bodyPr>
          <a:lstStyle/>
          <a:p>
            <a:pPr marL="184785" indent="-172085">
              <a:lnSpc>
                <a:spcPct val="100000"/>
              </a:lnSpc>
              <a:spcBef>
                <a:spcPts val="100"/>
              </a:spcBef>
              <a:buFont typeface="Arial"/>
              <a:buChar char="•"/>
              <a:tabLst>
                <a:tab pos="184785" algn="l"/>
              </a:tabLst>
            </a:pPr>
            <a:r>
              <a:rPr sz="800" b="1">
                <a:solidFill>
                  <a:srgbClr val="073762"/>
                </a:solidFill>
                <a:latin typeface="Arial"/>
                <a:cs typeface="Arial"/>
              </a:rPr>
              <a:t>Efficient</a:t>
            </a:r>
            <a:r>
              <a:rPr sz="800">
                <a:solidFill>
                  <a:srgbClr val="073762"/>
                </a:solidFill>
                <a:latin typeface="Arial"/>
                <a:cs typeface="Arial"/>
              </a:rPr>
              <a:t>,</a:t>
            </a:r>
            <a:r>
              <a:rPr sz="800" spc="-5">
                <a:solidFill>
                  <a:srgbClr val="073762"/>
                </a:solidFill>
                <a:latin typeface="Arial"/>
                <a:cs typeface="Arial"/>
              </a:rPr>
              <a:t> </a:t>
            </a:r>
            <a:r>
              <a:rPr sz="800" b="1" spc="-10">
                <a:solidFill>
                  <a:srgbClr val="073762"/>
                </a:solidFill>
                <a:latin typeface="Arial"/>
                <a:cs typeface="Arial"/>
              </a:rPr>
              <a:t>economically</a:t>
            </a:r>
            <a:r>
              <a:rPr sz="800" b="1" spc="5">
                <a:solidFill>
                  <a:srgbClr val="073762"/>
                </a:solidFill>
                <a:latin typeface="Arial"/>
                <a:cs typeface="Arial"/>
              </a:rPr>
              <a:t> </a:t>
            </a:r>
            <a:r>
              <a:rPr sz="800" b="1">
                <a:solidFill>
                  <a:srgbClr val="073762"/>
                </a:solidFill>
                <a:latin typeface="Arial"/>
                <a:cs typeface="Arial"/>
              </a:rPr>
              <a:t>viable</a:t>
            </a:r>
            <a:r>
              <a:rPr sz="800">
                <a:solidFill>
                  <a:srgbClr val="073762"/>
                </a:solidFill>
                <a:latin typeface="Arial"/>
                <a:cs typeface="Arial"/>
              </a:rPr>
              <a:t>,</a:t>
            </a:r>
            <a:r>
              <a:rPr sz="800" spc="5">
                <a:solidFill>
                  <a:srgbClr val="073762"/>
                </a:solidFill>
                <a:latin typeface="Arial"/>
                <a:cs typeface="Arial"/>
              </a:rPr>
              <a:t> </a:t>
            </a:r>
            <a:r>
              <a:rPr sz="800" spc="-25">
                <a:solidFill>
                  <a:srgbClr val="073762"/>
                </a:solidFill>
                <a:latin typeface="Arial"/>
                <a:cs typeface="Arial"/>
              </a:rPr>
              <a:t>and</a:t>
            </a:r>
            <a:endParaRPr sz="800">
              <a:latin typeface="Arial"/>
              <a:cs typeface="Arial"/>
            </a:endParaRPr>
          </a:p>
          <a:p>
            <a:pPr marL="184785">
              <a:lnSpc>
                <a:spcPct val="100000"/>
              </a:lnSpc>
              <a:spcBef>
                <a:spcPts val="5"/>
              </a:spcBef>
            </a:pPr>
            <a:r>
              <a:rPr sz="800" b="1">
                <a:solidFill>
                  <a:srgbClr val="073762"/>
                </a:solidFill>
                <a:latin typeface="Arial"/>
                <a:cs typeface="Arial"/>
              </a:rPr>
              <a:t>rapid</a:t>
            </a:r>
            <a:r>
              <a:rPr sz="800" b="1" spc="-25">
                <a:solidFill>
                  <a:srgbClr val="073762"/>
                </a:solidFill>
                <a:latin typeface="Arial"/>
                <a:cs typeface="Arial"/>
              </a:rPr>
              <a:t> </a:t>
            </a:r>
            <a:r>
              <a:rPr sz="800" b="1" spc="-10">
                <a:solidFill>
                  <a:srgbClr val="073762"/>
                </a:solidFill>
                <a:latin typeface="Arial"/>
                <a:cs typeface="Arial"/>
              </a:rPr>
              <a:t>communication</a:t>
            </a:r>
            <a:endParaRPr sz="800">
              <a:latin typeface="Arial"/>
              <a:cs typeface="Arial"/>
            </a:endParaRPr>
          </a:p>
        </p:txBody>
      </p:sp>
      <p:sp>
        <p:nvSpPr>
          <p:cNvPr id="12" name="object 12"/>
          <p:cNvSpPr txBox="1"/>
          <p:nvPr/>
        </p:nvSpPr>
        <p:spPr>
          <a:xfrm>
            <a:off x="6522466" y="1939290"/>
            <a:ext cx="2019300" cy="391795"/>
          </a:xfrm>
          <a:prstGeom prst="rect">
            <a:avLst/>
          </a:prstGeom>
        </p:spPr>
        <p:txBody>
          <a:bodyPr vert="horz" wrap="square" lIns="0" tIns="12700" rIns="0" bIns="0" rtlCol="0">
            <a:spAutoFit/>
          </a:bodyPr>
          <a:lstStyle/>
          <a:p>
            <a:pPr marL="184785" marR="5080" indent="-172720">
              <a:lnSpc>
                <a:spcPct val="100000"/>
              </a:lnSpc>
              <a:spcBef>
                <a:spcPts val="100"/>
              </a:spcBef>
              <a:buFont typeface="Arial"/>
              <a:buChar char="•"/>
              <a:tabLst>
                <a:tab pos="184785" algn="l"/>
              </a:tabLst>
            </a:pPr>
            <a:r>
              <a:rPr sz="800" b="1">
                <a:solidFill>
                  <a:srgbClr val="073762"/>
                </a:solidFill>
                <a:latin typeface="Arial"/>
                <a:cs typeface="Arial"/>
              </a:rPr>
              <a:t>Not</a:t>
            </a:r>
            <a:r>
              <a:rPr sz="800" b="1" spc="-30">
                <a:solidFill>
                  <a:srgbClr val="073762"/>
                </a:solidFill>
                <a:latin typeface="Arial"/>
                <a:cs typeface="Arial"/>
              </a:rPr>
              <a:t> </a:t>
            </a:r>
            <a:r>
              <a:rPr sz="800" b="1">
                <a:solidFill>
                  <a:srgbClr val="073762"/>
                </a:solidFill>
                <a:latin typeface="Arial"/>
                <a:cs typeface="Arial"/>
              </a:rPr>
              <a:t>fully</a:t>
            </a:r>
            <a:r>
              <a:rPr sz="800" b="1" spc="-35">
                <a:solidFill>
                  <a:srgbClr val="073762"/>
                </a:solidFill>
                <a:latin typeface="Arial"/>
                <a:cs typeface="Arial"/>
              </a:rPr>
              <a:t> </a:t>
            </a:r>
            <a:r>
              <a:rPr sz="800" b="1">
                <a:solidFill>
                  <a:srgbClr val="073762"/>
                </a:solidFill>
                <a:latin typeface="Arial"/>
                <a:cs typeface="Arial"/>
              </a:rPr>
              <a:t>representative</a:t>
            </a:r>
            <a:r>
              <a:rPr sz="800" b="1" spc="10">
                <a:solidFill>
                  <a:srgbClr val="073762"/>
                </a:solidFill>
                <a:latin typeface="Arial"/>
                <a:cs typeface="Arial"/>
              </a:rPr>
              <a:t> </a:t>
            </a:r>
            <a:r>
              <a:rPr sz="800">
                <a:solidFill>
                  <a:srgbClr val="073762"/>
                </a:solidFill>
                <a:latin typeface="Arial"/>
                <a:cs typeface="Arial"/>
              </a:rPr>
              <a:t>of</a:t>
            </a:r>
            <a:r>
              <a:rPr sz="800" spc="-15">
                <a:solidFill>
                  <a:srgbClr val="073762"/>
                </a:solidFill>
                <a:latin typeface="Arial"/>
                <a:cs typeface="Arial"/>
              </a:rPr>
              <a:t> </a:t>
            </a:r>
            <a:r>
              <a:rPr sz="800">
                <a:solidFill>
                  <a:srgbClr val="073762"/>
                </a:solidFill>
                <a:latin typeface="Arial"/>
                <a:cs typeface="Arial"/>
              </a:rPr>
              <a:t>the</a:t>
            </a:r>
            <a:r>
              <a:rPr sz="800" spc="-15">
                <a:solidFill>
                  <a:srgbClr val="073762"/>
                </a:solidFill>
                <a:latin typeface="Arial"/>
                <a:cs typeface="Arial"/>
              </a:rPr>
              <a:t> </a:t>
            </a:r>
            <a:r>
              <a:rPr sz="800" spc="-10">
                <a:solidFill>
                  <a:srgbClr val="073762"/>
                </a:solidFill>
                <a:latin typeface="Arial"/>
                <a:cs typeface="Arial"/>
              </a:rPr>
              <a:t>diversity </a:t>
            </a:r>
            <a:r>
              <a:rPr sz="800">
                <a:solidFill>
                  <a:srgbClr val="073762"/>
                </a:solidFill>
                <a:latin typeface="Arial"/>
                <a:cs typeface="Arial"/>
              </a:rPr>
              <a:t>amongst </a:t>
            </a:r>
            <a:r>
              <a:rPr sz="800" spc="-10">
                <a:solidFill>
                  <a:srgbClr val="073762"/>
                </a:solidFill>
                <a:latin typeface="Arial"/>
                <a:cs typeface="Arial"/>
              </a:rPr>
              <a:t>stakeholders</a:t>
            </a:r>
            <a:r>
              <a:rPr sz="800" spc="15">
                <a:solidFill>
                  <a:srgbClr val="073762"/>
                </a:solidFill>
                <a:latin typeface="Arial"/>
                <a:cs typeface="Arial"/>
              </a:rPr>
              <a:t> </a:t>
            </a:r>
            <a:r>
              <a:rPr sz="800">
                <a:solidFill>
                  <a:srgbClr val="073762"/>
                </a:solidFill>
                <a:latin typeface="Arial"/>
                <a:cs typeface="Arial"/>
              </a:rPr>
              <a:t>of</a:t>
            </a:r>
            <a:r>
              <a:rPr sz="800" spc="10">
                <a:solidFill>
                  <a:srgbClr val="073762"/>
                </a:solidFill>
                <a:latin typeface="Arial"/>
                <a:cs typeface="Arial"/>
              </a:rPr>
              <a:t> </a:t>
            </a:r>
            <a:r>
              <a:rPr sz="800" spc="-10">
                <a:solidFill>
                  <a:srgbClr val="073762"/>
                </a:solidFill>
                <a:latin typeface="Arial"/>
                <a:cs typeface="Arial"/>
              </a:rPr>
              <a:t>respiratory health</a:t>
            </a:r>
            <a:endParaRPr sz="800">
              <a:latin typeface="Arial"/>
              <a:cs typeface="Arial"/>
            </a:endParaRPr>
          </a:p>
        </p:txBody>
      </p:sp>
      <p:sp>
        <p:nvSpPr>
          <p:cNvPr id="13" name="object 13"/>
          <p:cNvSpPr txBox="1"/>
          <p:nvPr/>
        </p:nvSpPr>
        <p:spPr>
          <a:xfrm>
            <a:off x="457911" y="3700398"/>
            <a:ext cx="2023110" cy="513715"/>
          </a:xfrm>
          <a:prstGeom prst="rect">
            <a:avLst/>
          </a:prstGeom>
        </p:spPr>
        <p:txBody>
          <a:bodyPr vert="horz" wrap="square" lIns="0" tIns="12700" rIns="0" bIns="0" rtlCol="0">
            <a:spAutoFit/>
          </a:bodyPr>
          <a:lstStyle/>
          <a:p>
            <a:pPr marL="184785" marR="5080" indent="-172720">
              <a:lnSpc>
                <a:spcPct val="100000"/>
              </a:lnSpc>
              <a:spcBef>
                <a:spcPts val="100"/>
              </a:spcBef>
              <a:buChar char="•"/>
              <a:tabLst>
                <a:tab pos="184785" algn="l"/>
              </a:tabLst>
            </a:pPr>
            <a:r>
              <a:rPr sz="800">
                <a:solidFill>
                  <a:srgbClr val="073762"/>
                </a:solidFill>
                <a:latin typeface="Arial"/>
                <a:cs typeface="Arial"/>
              </a:rPr>
              <a:t>Decreased</a:t>
            </a:r>
            <a:r>
              <a:rPr sz="800" spc="-15">
                <a:solidFill>
                  <a:srgbClr val="073762"/>
                </a:solidFill>
                <a:latin typeface="Arial"/>
                <a:cs typeface="Arial"/>
              </a:rPr>
              <a:t> </a:t>
            </a:r>
            <a:r>
              <a:rPr sz="800">
                <a:solidFill>
                  <a:srgbClr val="073762"/>
                </a:solidFill>
                <a:latin typeface="Arial"/>
                <a:cs typeface="Arial"/>
              </a:rPr>
              <a:t>bias</a:t>
            </a:r>
            <a:r>
              <a:rPr sz="800" spc="-30">
                <a:solidFill>
                  <a:srgbClr val="073762"/>
                </a:solidFill>
                <a:latin typeface="Arial"/>
                <a:cs typeface="Arial"/>
              </a:rPr>
              <a:t> </a:t>
            </a:r>
            <a:r>
              <a:rPr sz="800">
                <a:solidFill>
                  <a:srgbClr val="073762"/>
                </a:solidFill>
                <a:latin typeface="Arial"/>
                <a:cs typeface="Arial"/>
              </a:rPr>
              <a:t>and maximised</a:t>
            </a:r>
            <a:r>
              <a:rPr sz="800" spc="-45">
                <a:solidFill>
                  <a:srgbClr val="073762"/>
                </a:solidFill>
                <a:latin typeface="Arial"/>
                <a:cs typeface="Arial"/>
              </a:rPr>
              <a:t> </a:t>
            </a:r>
            <a:r>
              <a:rPr sz="800" spc="-10">
                <a:solidFill>
                  <a:srgbClr val="073762"/>
                </a:solidFill>
                <a:latin typeface="Arial"/>
                <a:cs typeface="Arial"/>
              </a:rPr>
              <a:t>diversity </a:t>
            </a:r>
            <a:r>
              <a:rPr sz="800">
                <a:solidFill>
                  <a:srgbClr val="073762"/>
                </a:solidFill>
                <a:latin typeface="Arial"/>
                <a:cs typeface="Arial"/>
              </a:rPr>
              <a:t>within</a:t>
            </a:r>
            <a:r>
              <a:rPr sz="800" spc="-15">
                <a:solidFill>
                  <a:srgbClr val="073762"/>
                </a:solidFill>
                <a:latin typeface="Arial"/>
                <a:cs typeface="Arial"/>
              </a:rPr>
              <a:t> </a:t>
            </a:r>
            <a:r>
              <a:rPr sz="800">
                <a:solidFill>
                  <a:srgbClr val="073762"/>
                </a:solidFill>
                <a:latin typeface="Arial"/>
                <a:cs typeface="Arial"/>
              </a:rPr>
              <a:t>the</a:t>
            </a:r>
            <a:r>
              <a:rPr sz="800" spc="-25">
                <a:solidFill>
                  <a:srgbClr val="073762"/>
                </a:solidFill>
                <a:latin typeface="Arial"/>
                <a:cs typeface="Arial"/>
              </a:rPr>
              <a:t> </a:t>
            </a:r>
            <a:r>
              <a:rPr sz="800">
                <a:solidFill>
                  <a:srgbClr val="073762"/>
                </a:solidFill>
                <a:latin typeface="Arial"/>
                <a:cs typeface="Arial"/>
              </a:rPr>
              <a:t>Delphi</a:t>
            </a:r>
            <a:r>
              <a:rPr sz="800" spc="-25">
                <a:solidFill>
                  <a:srgbClr val="073762"/>
                </a:solidFill>
                <a:latin typeface="Arial"/>
                <a:cs typeface="Arial"/>
              </a:rPr>
              <a:t> </a:t>
            </a:r>
            <a:r>
              <a:rPr sz="800">
                <a:solidFill>
                  <a:srgbClr val="073762"/>
                </a:solidFill>
                <a:latin typeface="Arial"/>
                <a:cs typeface="Arial"/>
              </a:rPr>
              <a:t>panel,</a:t>
            </a:r>
            <a:r>
              <a:rPr sz="800" spc="-5">
                <a:solidFill>
                  <a:srgbClr val="073762"/>
                </a:solidFill>
                <a:latin typeface="Arial"/>
                <a:cs typeface="Arial"/>
              </a:rPr>
              <a:t> </a:t>
            </a:r>
            <a:r>
              <a:rPr sz="800">
                <a:solidFill>
                  <a:srgbClr val="073762"/>
                </a:solidFill>
                <a:latin typeface="Arial"/>
                <a:cs typeface="Arial"/>
              </a:rPr>
              <a:t>resulting</a:t>
            </a:r>
            <a:r>
              <a:rPr sz="800" spc="-30">
                <a:solidFill>
                  <a:srgbClr val="073762"/>
                </a:solidFill>
                <a:latin typeface="Arial"/>
                <a:cs typeface="Arial"/>
              </a:rPr>
              <a:t> </a:t>
            </a:r>
            <a:r>
              <a:rPr sz="800">
                <a:solidFill>
                  <a:srgbClr val="073762"/>
                </a:solidFill>
                <a:latin typeface="Arial"/>
                <a:cs typeface="Arial"/>
              </a:rPr>
              <a:t>in</a:t>
            </a:r>
            <a:r>
              <a:rPr sz="800" spc="-25">
                <a:solidFill>
                  <a:srgbClr val="073762"/>
                </a:solidFill>
                <a:latin typeface="Arial"/>
                <a:cs typeface="Arial"/>
              </a:rPr>
              <a:t> </a:t>
            </a:r>
            <a:r>
              <a:rPr sz="800" spc="-50">
                <a:solidFill>
                  <a:srgbClr val="073762"/>
                </a:solidFill>
                <a:latin typeface="Arial"/>
                <a:cs typeface="Arial"/>
              </a:rPr>
              <a:t>a</a:t>
            </a:r>
            <a:r>
              <a:rPr sz="800">
                <a:solidFill>
                  <a:srgbClr val="073762"/>
                </a:solidFill>
                <a:latin typeface="Arial"/>
                <a:cs typeface="Arial"/>
              </a:rPr>
              <a:t> </a:t>
            </a:r>
            <a:r>
              <a:rPr sz="800" b="1">
                <a:solidFill>
                  <a:srgbClr val="073762"/>
                </a:solidFill>
                <a:latin typeface="Arial"/>
                <a:cs typeface="Arial"/>
              </a:rPr>
              <a:t>decreased</a:t>
            </a:r>
            <a:r>
              <a:rPr sz="800" b="1" spc="-15">
                <a:solidFill>
                  <a:srgbClr val="073762"/>
                </a:solidFill>
                <a:latin typeface="Arial"/>
                <a:cs typeface="Arial"/>
              </a:rPr>
              <a:t> </a:t>
            </a:r>
            <a:r>
              <a:rPr sz="800" b="1">
                <a:solidFill>
                  <a:srgbClr val="073762"/>
                </a:solidFill>
                <a:latin typeface="Arial"/>
                <a:cs typeface="Arial"/>
              </a:rPr>
              <a:t>possibility</a:t>
            </a:r>
            <a:r>
              <a:rPr sz="800" b="1" spc="-45">
                <a:solidFill>
                  <a:srgbClr val="073762"/>
                </a:solidFill>
                <a:latin typeface="Arial"/>
                <a:cs typeface="Arial"/>
              </a:rPr>
              <a:t> </a:t>
            </a:r>
            <a:r>
              <a:rPr sz="800" b="1">
                <a:solidFill>
                  <a:srgbClr val="073762"/>
                </a:solidFill>
                <a:latin typeface="Arial"/>
                <a:cs typeface="Arial"/>
              </a:rPr>
              <a:t>of</a:t>
            </a:r>
            <a:r>
              <a:rPr sz="800" b="1" spc="-45">
                <a:solidFill>
                  <a:srgbClr val="073762"/>
                </a:solidFill>
                <a:latin typeface="Arial"/>
                <a:cs typeface="Arial"/>
              </a:rPr>
              <a:t> </a:t>
            </a:r>
            <a:r>
              <a:rPr sz="800" b="1" spc="-10">
                <a:solidFill>
                  <a:srgbClr val="073762"/>
                </a:solidFill>
                <a:latin typeface="Arial"/>
                <a:cs typeface="Arial"/>
              </a:rPr>
              <a:t>overlooking </a:t>
            </a:r>
            <a:r>
              <a:rPr sz="800">
                <a:solidFill>
                  <a:srgbClr val="073762"/>
                </a:solidFill>
                <a:latin typeface="Arial"/>
                <a:cs typeface="Arial"/>
              </a:rPr>
              <a:t>the</a:t>
            </a:r>
            <a:r>
              <a:rPr sz="800" spc="-25">
                <a:solidFill>
                  <a:srgbClr val="073762"/>
                </a:solidFill>
                <a:latin typeface="Arial"/>
                <a:cs typeface="Arial"/>
              </a:rPr>
              <a:t> </a:t>
            </a:r>
            <a:r>
              <a:rPr sz="800">
                <a:solidFill>
                  <a:srgbClr val="073762"/>
                </a:solidFill>
                <a:latin typeface="Arial"/>
                <a:cs typeface="Arial"/>
              </a:rPr>
              <a:t>obvious</a:t>
            </a:r>
            <a:r>
              <a:rPr sz="800" spc="-5">
                <a:solidFill>
                  <a:srgbClr val="073762"/>
                </a:solidFill>
                <a:latin typeface="Arial"/>
                <a:cs typeface="Arial"/>
              </a:rPr>
              <a:t> </a:t>
            </a:r>
            <a:r>
              <a:rPr sz="800">
                <a:solidFill>
                  <a:srgbClr val="073762"/>
                </a:solidFill>
                <a:latin typeface="Arial"/>
                <a:cs typeface="Arial"/>
              </a:rPr>
              <a:t>facets</a:t>
            </a:r>
            <a:r>
              <a:rPr sz="800" spc="-30">
                <a:solidFill>
                  <a:srgbClr val="073762"/>
                </a:solidFill>
                <a:latin typeface="Arial"/>
                <a:cs typeface="Arial"/>
              </a:rPr>
              <a:t> </a:t>
            </a:r>
            <a:r>
              <a:rPr sz="800">
                <a:solidFill>
                  <a:srgbClr val="073762"/>
                </a:solidFill>
                <a:latin typeface="Arial"/>
                <a:cs typeface="Arial"/>
              </a:rPr>
              <a:t>of</a:t>
            </a:r>
            <a:r>
              <a:rPr sz="800" spc="-20">
                <a:solidFill>
                  <a:srgbClr val="073762"/>
                </a:solidFill>
                <a:latin typeface="Arial"/>
                <a:cs typeface="Arial"/>
              </a:rPr>
              <a:t> </a:t>
            </a:r>
            <a:r>
              <a:rPr sz="800">
                <a:solidFill>
                  <a:srgbClr val="073762"/>
                </a:solidFill>
                <a:latin typeface="Arial"/>
                <a:cs typeface="Arial"/>
              </a:rPr>
              <a:t>the</a:t>
            </a:r>
            <a:r>
              <a:rPr sz="800" spc="-15">
                <a:solidFill>
                  <a:srgbClr val="073762"/>
                </a:solidFill>
                <a:latin typeface="Arial"/>
                <a:cs typeface="Arial"/>
              </a:rPr>
              <a:t> </a:t>
            </a:r>
            <a:r>
              <a:rPr sz="800" spc="-10">
                <a:solidFill>
                  <a:srgbClr val="073762"/>
                </a:solidFill>
                <a:latin typeface="Arial"/>
                <a:cs typeface="Arial"/>
              </a:rPr>
              <a:t>questions</a:t>
            </a:r>
            <a:endParaRPr sz="800">
              <a:latin typeface="Arial"/>
              <a:cs typeface="Arial"/>
            </a:endParaRPr>
          </a:p>
        </p:txBody>
      </p:sp>
      <p:sp>
        <p:nvSpPr>
          <p:cNvPr id="14" name="object 14"/>
          <p:cNvSpPr/>
          <p:nvPr/>
        </p:nvSpPr>
        <p:spPr>
          <a:xfrm>
            <a:off x="6457188" y="1144524"/>
            <a:ext cx="1866900" cy="320040"/>
          </a:xfrm>
          <a:custGeom>
            <a:avLst/>
            <a:gdLst/>
            <a:ahLst/>
            <a:cxnLst/>
            <a:rect l="l" t="t" r="r" b="b"/>
            <a:pathLst>
              <a:path w="1866900" h="320040">
                <a:moveTo>
                  <a:pt x="1813560" y="0"/>
                </a:moveTo>
                <a:lnTo>
                  <a:pt x="53339" y="0"/>
                </a:lnTo>
                <a:lnTo>
                  <a:pt x="32575" y="4191"/>
                </a:lnTo>
                <a:lnTo>
                  <a:pt x="15620" y="15621"/>
                </a:lnTo>
                <a:lnTo>
                  <a:pt x="4190" y="32575"/>
                </a:lnTo>
                <a:lnTo>
                  <a:pt x="0" y="53339"/>
                </a:lnTo>
                <a:lnTo>
                  <a:pt x="0" y="266700"/>
                </a:lnTo>
                <a:lnTo>
                  <a:pt x="4191" y="287464"/>
                </a:lnTo>
                <a:lnTo>
                  <a:pt x="15621" y="304419"/>
                </a:lnTo>
                <a:lnTo>
                  <a:pt x="32575" y="315849"/>
                </a:lnTo>
                <a:lnTo>
                  <a:pt x="53339" y="320039"/>
                </a:lnTo>
                <a:lnTo>
                  <a:pt x="1813560" y="320039"/>
                </a:lnTo>
                <a:lnTo>
                  <a:pt x="1834324" y="315848"/>
                </a:lnTo>
                <a:lnTo>
                  <a:pt x="1851279" y="304418"/>
                </a:lnTo>
                <a:lnTo>
                  <a:pt x="1862709" y="287464"/>
                </a:lnTo>
                <a:lnTo>
                  <a:pt x="1866900" y="266700"/>
                </a:lnTo>
                <a:lnTo>
                  <a:pt x="1866900" y="53339"/>
                </a:lnTo>
                <a:lnTo>
                  <a:pt x="1862709" y="32575"/>
                </a:lnTo>
                <a:lnTo>
                  <a:pt x="1851279" y="15620"/>
                </a:lnTo>
                <a:lnTo>
                  <a:pt x="1834324" y="4190"/>
                </a:lnTo>
                <a:lnTo>
                  <a:pt x="1813560" y="0"/>
                </a:lnTo>
                <a:close/>
              </a:path>
            </a:pathLst>
          </a:custGeom>
          <a:solidFill>
            <a:srgbClr val="073762"/>
          </a:solidFill>
        </p:spPr>
        <p:txBody>
          <a:bodyPr wrap="square" lIns="0" tIns="0" rIns="0" bIns="0" rtlCol="0"/>
          <a:lstStyle/>
          <a:p>
            <a:endParaRPr/>
          </a:p>
        </p:txBody>
      </p:sp>
      <p:sp>
        <p:nvSpPr>
          <p:cNvPr id="15" name="object 15"/>
          <p:cNvSpPr txBox="1"/>
          <p:nvPr/>
        </p:nvSpPr>
        <p:spPr>
          <a:xfrm>
            <a:off x="6770369" y="1165605"/>
            <a:ext cx="1240155" cy="269240"/>
          </a:xfrm>
          <a:prstGeom prst="rect">
            <a:avLst/>
          </a:prstGeom>
        </p:spPr>
        <p:txBody>
          <a:bodyPr vert="horz" wrap="square" lIns="0" tIns="12065" rIns="0" bIns="0" rtlCol="0">
            <a:spAutoFit/>
          </a:bodyPr>
          <a:lstStyle/>
          <a:p>
            <a:pPr marL="12700">
              <a:lnSpc>
                <a:spcPct val="100000"/>
              </a:lnSpc>
              <a:spcBef>
                <a:spcPts val="95"/>
              </a:spcBef>
            </a:pPr>
            <a:r>
              <a:rPr sz="1600" b="1" spc="-10">
                <a:solidFill>
                  <a:srgbClr val="FFFFFF"/>
                </a:solidFill>
                <a:latin typeface="Arial"/>
                <a:cs typeface="Arial"/>
              </a:rPr>
              <a:t>Weaknesses</a:t>
            </a:r>
            <a:endParaRPr sz="1600">
              <a:latin typeface="Arial"/>
              <a:cs typeface="Arial"/>
            </a:endParaRPr>
          </a:p>
        </p:txBody>
      </p:sp>
      <p:sp>
        <p:nvSpPr>
          <p:cNvPr id="16" name="object 16"/>
          <p:cNvSpPr txBox="1"/>
          <p:nvPr/>
        </p:nvSpPr>
        <p:spPr>
          <a:xfrm>
            <a:off x="6521577" y="3874719"/>
            <a:ext cx="1547495" cy="147955"/>
          </a:xfrm>
          <a:prstGeom prst="rect">
            <a:avLst/>
          </a:prstGeom>
        </p:spPr>
        <p:txBody>
          <a:bodyPr vert="horz" wrap="square" lIns="0" tIns="12700" rIns="0" bIns="0" rtlCol="0">
            <a:spAutoFit/>
          </a:bodyPr>
          <a:lstStyle/>
          <a:p>
            <a:pPr marL="184785" indent="-172085">
              <a:lnSpc>
                <a:spcPct val="100000"/>
              </a:lnSpc>
              <a:spcBef>
                <a:spcPts val="100"/>
              </a:spcBef>
              <a:buChar char="•"/>
              <a:tabLst>
                <a:tab pos="184785" algn="l"/>
              </a:tabLst>
            </a:pPr>
            <a:r>
              <a:rPr sz="800">
                <a:solidFill>
                  <a:srgbClr val="073762"/>
                </a:solidFill>
                <a:latin typeface="Arial"/>
                <a:cs typeface="Arial"/>
              </a:rPr>
              <a:t>Response</a:t>
            </a:r>
            <a:r>
              <a:rPr sz="800" spc="-15">
                <a:solidFill>
                  <a:srgbClr val="073762"/>
                </a:solidFill>
                <a:latin typeface="Arial"/>
                <a:cs typeface="Arial"/>
              </a:rPr>
              <a:t> </a:t>
            </a:r>
            <a:r>
              <a:rPr sz="800">
                <a:solidFill>
                  <a:srgbClr val="073762"/>
                </a:solidFill>
                <a:latin typeface="Arial"/>
                <a:cs typeface="Arial"/>
              </a:rPr>
              <a:t>rate</a:t>
            </a:r>
            <a:r>
              <a:rPr sz="800" spc="-20">
                <a:solidFill>
                  <a:srgbClr val="073762"/>
                </a:solidFill>
                <a:latin typeface="Arial"/>
                <a:cs typeface="Arial"/>
              </a:rPr>
              <a:t> </a:t>
            </a:r>
            <a:r>
              <a:rPr sz="800">
                <a:solidFill>
                  <a:srgbClr val="073762"/>
                </a:solidFill>
                <a:latin typeface="Arial"/>
                <a:cs typeface="Arial"/>
              </a:rPr>
              <a:t>was</a:t>
            </a:r>
            <a:r>
              <a:rPr sz="800" spc="10">
                <a:solidFill>
                  <a:srgbClr val="073762"/>
                </a:solidFill>
                <a:latin typeface="Arial"/>
                <a:cs typeface="Arial"/>
              </a:rPr>
              <a:t> </a:t>
            </a:r>
            <a:r>
              <a:rPr sz="800" b="1">
                <a:solidFill>
                  <a:srgbClr val="073762"/>
                </a:solidFill>
                <a:latin typeface="Arial"/>
                <a:cs typeface="Arial"/>
              </a:rPr>
              <a:t>not</a:t>
            </a:r>
            <a:r>
              <a:rPr sz="800" b="1" spc="-30">
                <a:solidFill>
                  <a:srgbClr val="073762"/>
                </a:solidFill>
                <a:latin typeface="Arial"/>
                <a:cs typeface="Arial"/>
              </a:rPr>
              <a:t> </a:t>
            </a:r>
            <a:r>
              <a:rPr sz="800" b="1" spc="-20">
                <a:solidFill>
                  <a:srgbClr val="073762"/>
                </a:solidFill>
                <a:latin typeface="Arial"/>
                <a:cs typeface="Arial"/>
              </a:rPr>
              <a:t>100%</a:t>
            </a:r>
            <a:endParaRPr sz="800">
              <a:latin typeface="Arial"/>
              <a:cs typeface="Arial"/>
            </a:endParaRPr>
          </a:p>
        </p:txBody>
      </p:sp>
      <p:sp>
        <p:nvSpPr>
          <p:cNvPr id="17" name="object 17"/>
          <p:cNvSpPr txBox="1"/>
          <p:nvPr/>
        </p:nvSpPr>
        <p:spPr>
          <a:xfrm>
            <a:off x="2982595" y="1972436"/>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1</a:t>
            </a:r>
            <a:endParaRPr sz="1200">
              <a:latin typeface="Arial"/>
              <a:cs typeface="Arial"/>
            </a:endParaRPr>
          </a:p>
        </p:txBody>
      </p:sp>
      <p:grpSp>
        <p:nvGrpSpPr>
          <p:cNvPr id="18" name="object 18"/>
          <p:cNvGrpSpPr/>
          <p:nvPr/>
        </p:nvGrpSpPr>
        <p:grpSpPr>
          <a:xfrm>
            <a:off x="3190113" y="1923288"/>
            <a:ext cx="3081655" cy="847090"/>
            <a:chOff x="3190113" y="1923288"/>
            <a:chExt cx="3081655" cy="847090"/>
          </a:xfrm>
        </p:grpSpPr>
        <p:sp>
          <p:nvSpPr>
            <p:cNvPr id="19" name="object 19"/>
            <p:cNvSpPr/>
            <p:nvPr/>
          </p:nvSpPr>
          <p:spPr>
            <a:xfrm>
              <a:off x="3199638" y="2087118"/>
              <a:ext cx="331470" cy="0"/>
            </a:xfrm>
            <a:custGeom>
              <a:avLst/>
              <a:gdLst/>
              <a:ahLst/>
              <a:cxnLst/>
              <a:rect l="l" t="t" r="r" b="b"/>
              <a:pathLst>
                <a:path w="331470">
                  <a:moveTo>
                    <a:pt x="0" y="0"/>
                  </a:moveTo>
                  <a:lnTo>
                    <a:pt x="331342" y="0"/>
                  </a:lnTo>
                </a:path>
              </a:pathLst>
            </a:custGeom>
            <a:ln w="19050">
              <a:solidFill>
                <a:srgbClr val="073762"/>
              </a:solidFill>
            </a:ln>
          </p:spPr>
          <p:txBody>
            <a:bodyPr wrap="square" lIns="0" tIns="0" rIns="0" bIns="0" rtlCol="0"/>
            <a:lstStyle/>
            <a:p>
              <a:endParaRPr/>
            </a:p>
          </p:txBody>
        </p:sp>
        <p:sp>
          <p:nvSpPr>
            <p:cNvPr id="20" name="object 20"/>
            <p:cNvSpPr/>
            <p:nvPr/>
          </p:nvSpPr>
          <p:spPr>
            <a:xfrm>
              <a:off x="3525774" y="2081022"/>
              <a:ext cx="734695" cy="679450"/>
            </a:xfrm>
            <a:custGeom>
              <a:avLst/>
              <a:gdLst/>
              <a:ahLst/>
              <a:cxnLst/>
              <a:rect l="l" t="t" r="r" b="b"/>
              <a:pathLst>
                <a:path w="734695" h="679450">
                  <a:moveTo>
                    <a:pt x="0" y="0"/>
                  </a:moveTo>
                  <a:lnTo>
                    <a:pt x="734187" y="679450"/>
                  </a:lnTo>
                </a:path>
              </a:pathLst>
            </a:custGeom>
            <a:ln w="19050">
              <a:solidFill>
                <a:srgbClr val="043662"/>
              </a:solidFill>
            </a:ln>
          </p:spPr>
          <p:txBody>
            <a:bodyPr wrap="square" lIns="0" tIns="0" rIns="0" bIns="0" rtlCol="0"/>
            <a:lstStyle/>
            <a:p>
              <a:endParaRPr/>
            </a:p>
          </p:txBody>
        </p:sp>
        <p:sp>
          <p:nvSpPr>
            <p:cNvPr id="21" name="object 21"/>
            <p:cNvSpPr/>
            <p:nvPr/>
          </p:nvSpPr>
          <p:spPr>
            <a:xfrm>
              <a:off x="5619750" y="2084070"/>
              <a:ext cx="331470" cy="0"/>
            </a:xfrm>
            <a:custGeom>
              <a:avLst/>
              <a:gdLst/>
              <a:ahLst/>
              <a:cxnLst/>
              <a:rect l="l" t="t" r="r" b="b"/>
              <a:pathLst>
                <a:path w="331470">
                  <a:moveTo>
                    <a:pt x="331342" y="0"/>
                  </a:moveTo>
                  <a:lnTo>
                    <a:pt x="0" y="0"/>
                  </a:lnTo>
                </a:path>
              </a:pathLst>
            </a:custGeom>
            <a:ln w="19050">
              <a:solidFill>
                <a:srgbClr val="073762"/>
              </a:solidFill>
            </a:ln>
          </p:spPr>
          <p:txBody>
            <a:bodyPr wrap="square" lIns="0" tIns="0" rIns="0" bIns="0" rtlCol="0"/>
            <a:lstStyle/>
            <a:p>
              <a:endParaRPr/>
            </a:p>
          </p:txBody>
        </p:sp>
        <p:sp>
          <p:nvSpPr>
            <p:cNvPr id="22" name="object 22"/>
            <p:cNvSpPr/>
            <p:nvPr/>
          </p:nvSpPr>
          <p:spPr>
            <a:xfrm>
              <a:off x="4891277" y="2076450"/>
              <a:ext cx="734695" cy="679450"/>
            </a:xfrm>
            <a:custGeom>
              <a:avLst/>
              <a:gdLst/>
              <a:ahLst/>
              <a:cxnLst/>
              <a:rect l="l" t="t" r="r" b="b"/>
              <a:pathLst>
                <a:path w="734695" h="679450">
                  <a:moveTo>
                    <a:pt x="734187" y="0"/>
                  </a:moveTo>
                  <a:lnTo>
                    <a:pt x="0" y="679450"/>
                  </a:lnTo>
                </a:path>
              </a:pathLst>
            </a:custGeom>
            <a:ln w="19050">
              <a:solidFill>
                <a:srgbClr val="043662"/>
              </a:solidFill>
            </a:ln>
          </p:spPr>
          <p:txBody>
            <a:bodyPr wrap="square" lIns="0" tIns="0" rIns="0" bIns="0" rtlCol="0"/>
            <a:lstStyle/>
            <a:p>
              <a:endParaRPr/>
            </a:p>
          </p:txBody>
        </p:sp>
        <p:sp>
          <p:nvSpPr>
            <p:cNvPr id="23" name="object 23"/>
            <p:cNvSpPr/>
            <p:nvPr/>
          </p:nvSpPr>
          <p:spPr>
            <a:xfrm>
              <a:off x="5946648" y="1923288"/>
              <a:ext cx="325120" cy="318770"/>
            </a:xfrm>
            <a:custGeom>
              <a:avLst/>
              <a:gdLst/>
              <a:ahLst/>
              <a:cxnLst/>
              <a:rect l="l" t="t" r="r" b="b"/>
              <a:pathLst>
                <a:path w="325120" h="318769">
                  <a:moveTo>
                    <a:pt x="162305" y="0"/>
                  </a:moveTo>
                  <a:lnTo>
                    <a:pt x="119150" y="5685"/>
                  </a:lnTo>
                  <a:lnTo>
                    <a:pt x="80376" y="21731"/>
                  </a:lnTo>
                  <a:lnTo>
                    <a:pt x="47529" y="46624"/>
                  </a:lnTo>
                  <a:lnTo>
                    <a:pt x="22154" y="78852"/>
                  </a:lnTo>
                  <a:lnTo>
                    <a:pt x="5796" y="116901"/>
                  </a:lnTo>
                  <a:lnTo>
                    <a:pt x="0" y="159257"/>
                  </a:lnTo>
                  <a:lnTo>
                    <a:pt x="5796" y="201614"/>
                  </a:lnTo>
                  <a:lnTo>
                    <a:pt x="22154" y="239663"/>
                  </a:lnTo>
                  <a:lnTo>
                    <a:pt x="47529" y="271891"/>
                  </a:lnTo>
                  <a:lnTo>
                    <a:pt x="80376" y="296784"/>
                  </a:lnTo>
                  <a:lnTo>
                    <a:pt x="119150" y="312830"/>
                  </a:lnTo>
                  <a:lnTo>
                    <a:pt x="162305" y="318516"/>
                  </a:lnTo>
                  <a:lnTo>
                    <a:pt x="205461" y="312830"/>
                  </a:lnTo>
                  <a:lnTo>
                    <a:pt x="244235" y="296784"/>
                  </a:lnTo>
                  <a:lnTo>
                    <a:pt x="277082" y="271891"/>
                  </a:lnTo>
                  <a:lnTo>
                    <a:pt x="302457" y="239663"/>
                  </a:lnTo>
                  <a:lnTo>
                    <a:pt x="318815" y="201614"/>
                  </a:lnTo>
                  <a:lnTo>
                    <a:pt x="324612" y="159257"/>
                  </a:lnTo>
                  <a:lnTo>
                    <a:pt x="318815" y="116901"/>
                  </a:lnTo>
                  <a:lnTo>
                    <a:pt x="302457" y="78852"/>
                  </a:lnTo>
                  <a:lnTo>
                    <a:pt x="277082" y="46624"/>
                  </a:lnTo>
                  <a:lnTo>
                    <a:pt x="244235" y="21731"/>
                  </a:lnTo>
                  <a:lnTo>
                    <a:pt x="205461" y="5685"/>
                  </a:lnTo>
                  <a:lnTo>
                    <a:pt x="162305" y="0"/>
                  </a:lnTo>
                  <a:close/>
                </a:path>
              </a:pathLst>
            </a:custGeom>
            <a:solidFill>
              <a:srgbClr val="FF9900"/>
            </a:solidFill>
          </p:spPr>
          <p:txBody>
            <a:bodyPr wrap="square" lIns="0" tIns="0" rIns="0" bIns="0" rtlCol="0"/>
            <a:lstStyle/>
            <a:p>
              <a:endParaRPr/>
            </a:p>
          </p:txBody>
        </p:sp>
      </p:grpSp>
      <p:sp>
        <p:nvSpPr>
          <p:cNvPr id="24" name="object 24"/>
          <p:cNvSpPr txBox="1"/>
          <p:nvPr/>
        </p:nvSpPr>
        <p:spPr>
          <a:xfrm>
            <a:off x="6055867" y="1974037"/>
            <a:ext cx="110489" cy="208915"/>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1</a:t>
            </a:r>
            <a:endParaRPr sz="1200">
              <a:latin typeface="Arial"/>
              <a:cs typeface="Arial"/>
            </a:endParaRPr>
          </a:p>
        </p:txBody>
      </p:sp>
      <p:sp>
        <p:nvSpPr>
          <p:cNvPr id="25" name="object 25"/>
          <p:cNvSpPr/>
          <p:nvPr/>
        </p:nvSpPr>
        <p:spPr>
          <a:xfrm>
            <a:off x="2877311" y="2545079"/>
            <a:ext cx="325120" cy="318770"/>
          </a:xfrm>
          <a:custGeom>
            <a:avLst/>
            <a:gdLst/>
            <a:ahLst/>
            <a:cxnLst/>
            <a:rect l="l" t="t" r="r" b="b"/>
            <a:pathLst>
              <a:path w="325119" h="318769">
                <a:moveTo>
                  <a:pt x="162306" y="0"/>
                </a:moveTo>
                <a:lnTo>
                  <a:pt x="119150" y="5685"/>
                </a:lnTo>
                <a:lnTo>
                  <a:pt x="80376" y="21731"/>
                </a:lnTo>
                <a:lnTo>
                  <a:pt x="47529" y="46624"/>
                </a:lnTo>
                <a:lnTo>
                  <a:pt x="22154" y="78852"/>
                </a:lnTo>
                <a:lnTo>
                  <a:pt x="5796" y="116901"/>
                </a:lnTo>
                <a:lnTo>
                  <a:pt x="0" y="159257"/>
                </a:lnTo>
                <a:lnTo>
                  <a:pt x="5796" y="201614"/>
                </a:lnTo>
                <a:lnTo>
                  <a:pt x="22154" y="239663"/>
                </a:lnTo>
                <a:lnTo>
                  <a:pt x="47529" y="271891"/>
                </a:lnTo>
                <a:lnTo>
                  <a:pt x="80376" y="296784"/>
                </a:lnTo>
                <a:lnTo>
                  <a:pt x="119150" y="312830"/>
                </a:lnTo>
                <a:lnTo>
                  <a:pt x="162306" y="318515"/>
                </a:lnTo>
                <a:lnTo>
                  <a:pt x="205461" y="312830"/>
                </a:lnTo>
                <a:lnTo>
                  <a:pt x="244235" y="296784"/>
                </a:lnTo>
                <a:lnTo>
                  <a:pt x="277082" y="271891"/>
                </a:lnTo>
                <a:lnTo>
                  <a:pt x="302457" y="239663"/>
                </a:lnTo>
                <a:lnTo>
                  <a:pt x="318815" y="201614"/>
                </a:lnTo>
                <a:lnTo>
                  <a:pt x="324612" y="159257"/>
                </a:lnTo>
                <a:lnTo>
                  <a:pt x="318815" y="116901"/>
                </a:lnTo>
                <a:lnTo>
                  <a:pt x="302457" y="78852"/>
                </a:lnTo>
                <a:lnTo>
                  <a:pt x="277082" y="46624"/>
                </a:lnTo>
                <a:lnTo>
                  <a:pt x="244235" y="21731"/>
                </a:lnTo>
                <a:lnTo>
                  <a:pt x="205461" y="5685"/>
                </a:lnTo>
                <a:lnTo>
                  <a:pt x="162306" y="0"/>
                </a:lnTo>
                <a:close/>
              </a:path>
            </a:pathLst>
          </a:custGeom>
          <a:solidFill>
            <a:srgbClr val="FF9900"/>
          </a:solidFill>
        </p:spPr>
        <p:txBody>
          <a:bodyPr wrap="square" lIns="0" tIns="0" rIns="0" bIns="0" rtlCol="0"/>
          <a:lstStyle/>
          <a:p>
            <a:endParaRPr/>
          </a:p>
        </p:txBody>
      </p:sp>
      <p:sp>
        <p:nvSpPr>
          <p:cNvPr id="26" name="object 26"/>
          <p:cNvSpPr txBox="1"/>
          <p:nvPr/>
        </p:nvSpPr>
        <p:spPr>
          <a:xfrm>
            <a:off x="2985642" y="2596133"/>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2</a:t>
            </a:r>
            <a:endParaRPr sz="1200">
              <a:latin typeface="Arial"/>
              <a:cs typeface="Arial"/>
            </a:endParaRPr>
          </a:p>
        </p:txBody>
      </p:sp>
      <p:sp>
        <p:nvSpPr>
          <p:cNvPr id="27" name="object 27"/>
          <p:cNvSpPr/>
          <p:nvPr/>
        </p:nvSpPr>
        <p:spPr>
          <a:xfrm>
            <a:off x="2871216" y="3206495"/>
            <a:ext cx="326390" cy="318770"/>
          </a:xfrm>
          <a:custGeom>
            <a:avLst/>
            <a:gdLst/>
            <a:ahLst/>
            <a:cxnLst/>
            <a:rect l="l" t="t" r="r" b="b"/>
            <a:pathLst>
              <a:path w="326389" h="318770">
                <a:moveTo>
                  <a:pt x="163067" y="0"/>
                </a:moveTo>
                <a:lnTo>
                  <a:pt x="119723" y="5685"/>
                </a:lnTo>
                <a:lnTo>
                  <a:pt x="80771" y="21731"/>
                </a:lnTo>
                <a:lnTo>
                  <a:pt x="47767" y="46624"/>
                </a:lnTo>
                <a:lnTo>
                  <a:pt x="22267" y="78852"/>
                </a:lnTo>
                <a:lnTo>
                  <a:pt x="5826" y="116901"/>
                </a:lnTo>
                <a:lnTo>
                  <a:pt x="0" y="159258"/>
                </a:lnTo>
                <a:lnTo>
                  <a:pt x="5826" y="201614"/>
                </a:lnTo>
                <a:lnTo>
                  <a:pt x="22267" y="239663"/>
                </a:lnTo>
                <a:lnTo>
                  <a:pt x="47767" y="271891"/>
                </a:lnTo>
                <a:lnTo>
                  <a:pt x="80771" y="296784"/>
                </a:lnTo>
                <a:lnTo>
                  <a:pt x="119723" y="312830"/>
                </a:lnTo>
                <a:lnTo>
                  <a:pt x="163067" y="318516"/>
                </a:lnTo>
                <a:lnTo>
                  <a:pt x="206412" y="312830"/>
                </a:lnTo>
                <a:lnTo>
                  <a:pt x="245363" y="296784"/>
                </a:lnTo>
                <a:lnTo>
                  <a:pt x="278368" y="271891"/>
                </a:lnTo>
                <a:lnTo>
                  <a:pt x="303868" y="239663"/>
                </a:lnTo>
                <a:lnTo>
                  <a:pt x="320309" y="201614"/>
                </a:lnTo>
                <a:lnTo>
                  <a:pt x="326135" y="159258"/>
                </a:lnTo>
                <a:lnTo>
                  <a:pt x="320309" y="116901"/>
                </a:lnTo>
                <a:lnTo>
                  <a:pt x="303868" y="78852"/>
                </a:lnTo>
                <a:lnTo>
                  <a:pt x="278368" y="46624"/>
                </a:lnTo>
                <a:lnTo>
                  <a:pt x="245363" y="21731"/>
                </a:lnTo>
                <a:lnTo>
                  <a:pt x="206412" y="5685"/>
                </a:lnTo>
                <a:lnTo>
                  <a:pt x="163067" y="0"/>
                </a:lnTo>
                <a:close/>
              </a:path>
            </a:pathLst>
          </a:custGeom>
          <a:solidFill>
            <a:srgbClr val="FF9900"/>
          </a:solidFill>
        </p:spPr>
        <p:txBody>
          <a:bodyPr wrap="square" lIns="0" tIns="0" rIns="0" bIns="0" rtlCol="0"/>
          <a:lstStyle/>
          <a:p>
            <a:endParaRPr/>
          </a:p>
        </p:txBody>
      </p:sp>
      <p:sp>
        <p:nvSpPr>
          <p:cNvPr id="28" name="object 28"/>
          <p:cNvSpPr txBox="1"/>
          <p:nvPr/>
        </p:nvSpPr>
        <p:spPr>
          <a:xfrm>
            <a:off x="2979801" y="3258057"/>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3</a:t>
            </a:r>
            <a:endParaRPr sz="1200">
              <a:latin typeface="Arial"/>
              <a:cs typeface="Arial"/>
            </a:endParaRPr>
          </a:p>
        </p:txBody>
      </p:sp>
      <p:grpSp>
        <p:nvGrpSpPr>
          <p:cNvPr id="29" name="object 29"/>
          <p:cNvGrpSpPr/>
          <p:nvPr/>
        </p:nvGrpSpPr>
        <p:grpSpPr>
          <a:xfrm>
            <a:off x="2871216" y="2690241"/>
            <a:ext cx="995044" cy="1430655"/>
            <a:chOff x="2871216" y="2690241"/>
            <a:chExt cx="995044" cy="1430655"/>
          </a:xfrm>
        </p:grpSpPr>
        <p:sp>
          <p:nvSpPr>
            <p:cNvPr id="30" name="object 30"/>
            <p:cNvSpPr/>
            <p:nvPr/>
          </p:nvSpPr>
          <p:spPr>
            <a:xfrm>
              <a:off x="3199638" y="2705862"/>
              <a:ext cx="331470" cy="0"/>
            </a:xfrm>
            <a:custGeom>
              <a:avLst/>
              <a:gdLst/>
              <a:ahLst/>
              <a:cxnLst/>
              <a:rect l="l" t="t" r="r" b="b"/>
              <a:pathLst>
                <a:path w="331470">
                  <a:moveTo>
                    <a:pt x="0" y="0"/>
                  </a:moveTo>
                  <a:lnTo>
                    <a:pt x="331342" y="0"/>
                  </a:lnTo>
                </a:path>
              </a:pathLst>
            </a:custGeom>
            <a:ln w="19050">
              <a:solidFill>
                <a:srgbClr val="073762"/>
              </a:solidFill>
            </a:ln>
          </p:spPr>
          <p:txBody>
            <a:bodyPr wrap="square" lIns="0" tIns="0" rIns="0" bIns="0" rtlCol="0"/>
            <a:lstStyle/>
            <a:p>
              <a:endParaRPr/>
            </a:p>
          </p:txBody>
        </p:sp>
        <p:sp>
          <p:nvSpPr>
            <p:cNvPr id="31" name="object 31"/>
            <p:cNvSpPr/>
            <p:nvPr/>
          </p:nvSpPr>
          <p:spPr>
            <a:xfrm>
              <a:off x="3519678" y="2699766"/>
              <a:ext cx="336550" cy="388620"/>
            </a:xfrm>
            <a:custGeom>
              <a:avLst/>
              <a:gdLst/>
              <a:ahLst/>
              <a:cxnLst/>
              <a:rect l="l" t="t" r="r" b="b"/>
              <a:pathLst>
                <a:path w="336550" h="388619">
                  <a:moveTo>
                    <a:pt x="0" y="0"/>
                  </a:moveTo>
                  <a:lnTo>
                    <a:pt x="336550" y="388238"/>
                  </a:lnTo>
                </a:path>
              </a:pathLst>
            </a:custGeom>
            <a:ln w="19050">
              <a:solidFill>
                <a:srgbClr val="043662"/>
              </a:solidFill>
            </a:ln>
          </p:spPr>
          <p:txBody>
            <a:bodyPr wrap="square" lIns="0" tIns="0" rIns="0" bIns="0" rtlCol="0"/>
            <a:lstStyle/>
            <a:p>
              <a:endParaRPr/>
            </a:p>
          </p:txBody>
        </p:sp>
        <p:sp>
          <p:nvSpPr>
            <p:cNvPr id="32" name="object 32"/>
            <p:cNvSpPr/>
            <p:nvPr/>
          </p:nvSpPr>
          <p:spPr>
            <a:xfrm>
              <a:off x="3185922" y="3353562"/>
              <a:ext cx="331470" cy="0"/>
            </a:xfrm>
            <a:custGeom>
              <a:avLst/>
              <a:gdLst/>
              <a:ahLst/>
              <a:cxnLst/>
              <a:rect l="l" t="t" r="r" b="b"/>
              <a:pathLst>
                <a:path w="331470">
                  <a:moveTo>
                    <a:pt x="0" y="0"/>
                  </a:moveTo>
                  <a:lnTo>
                    <a:pt x="331342" y="0"/>
                  </a:lnTo>
                </a:path>
              </a:pathLst>
            </a:custGeom>
            <a:ln w="19050">
              <a:solidFill>
                <a:srgbClr val="073762"/>
              </a:solidFill>
            </a:ln>
          </p:spPr>
          <p:txBody>
            <a:bodyPr wrap="square" lIns="0" tIns="0" rIns="0" bIns="0" rtlCol="0"/>
            <a:lstStyle/>
            <a:p>
              <a:endParaRPr/>
            </a:p>
          </p:txBody>
        </p:sp>
        <p:sp>
          <p:nvSpPr>
            <p:cNvPr id="33" name="object 33"/>
            <p:cNvSpPr/>
            <p:nvPr/>
          </p:nvSpPr>
          <p:spPr>
            <a:xfrm>
              <a:off x="3505962" y="3077718"/>
              <a:ext cx="350520" cy="278130"/>
            </a:xfrm>
            <a:custGeom>
              <a:avLst/>
              <a:gdLst/>
              <a:ahLst/>
              <a:cxnLst/>
              <a:rect l="l" t="t" r="r" b="b"/>
              <a:pathLst>
                <a:path w="350520" h="278129">
                  <a:moveTo>
                    <a:pt x="0" y="278002"/>
                  </a:moveTo>
                  <a:lnTo>
                    <a:pt x="350265" y="0"/>
                  </a:lnTo>
                </a:path>
              </a:pathLst>
            </a:custGeom>
            <a:ln w="19050">
              <a:solidFill>
                <a:srgbClr val="043662"/>
              </a:solidFill>
            </a:ln>
          </p:spPr>
          <p:txBody>
            <a:bodyPr wrap="square" lIns="0" tIns="0" rIns="0" bIns="0" rtlCol="0"/>
            <a:lstStyle/>
            <a:p>
              <a:endParaRPr/>
            </a:p>
          </p:txBody>
        </p:sp>
        <p:sp>
          <p:nvSpPr>
            <p:cNvPr id="34" name="object 34"/>
            <p:cNvSpPr/>
            <p:nvPr/>
          </p:nvSpPr>
          <p:spPr>
            <a:xfrm>
              <a:off x="2871216" y="3802380"/>
              <a:ext cx="326390" cy="318770"/>
            </a:xfrm>
            <a:custGeom>
              <a:avLst/>
              <a:gdLst/>
              <a:ahLst/>
              <a:cxnLst/>
              <a:rect l="l" t="t" r="r" b="b"/>
              <a:pathLst>
                <a:path w="326389" h="318770">
                  <a:moveTo>
                    <a:pt x="163067" y="0"/>
                  </a:moveTo>
                  <a:lnTo>
                    <a:pt x="119723" y="5688"/>
                  </a:lnTo>
                  <a:lnTo>
                    <a:pt x="80771" y="21742"/>
                  </a:lnTo>
                  <a:lnTo>
                    <a:pt x="47767" y="46643"/>
                  </a:lnTo>
                  <a:lnTo>
                    <a:pt x="22267" y="78875"/>
                  </a:lnTo>
                  <a:lnTo>
                    <a:pt x="5826" y="116919"/>
                  </a:lnTo>
                  <a:lnTo>
                    <a:pt x="0" y="159258"/>
                  </a:lnTo>
                  <a:lnTo>
                    <a:pt x="5826" y="201596"/>
                  </a:lnTo>
                  <a:lnTo>
                    <a:pt x="22267" y="239640"/>
                  </a:lnTo>
                  <a:lnTo>
                    <a:pt x="47767" y="271872"/>
                  </a:lnTo>
                  <a:lnTo>
                    <a:pt x="80771" y="296773"/>
                  </a:lnTo>
                  <a:lnTo>
                    <a:pt x="119723" y="312827"/>
                  </a:lnTo>
                  <a:lnTo>
                    <a:pt x="163067" y="318516"/>
                  </a:lnTo>
                  <a:lnTo>
                    <a:pt x="206412" y="312827"/>
                  </a:lnTo>
                  <a:lnTo>
                    <a:pt x="245363" y="296773"/>
                  </a:lnTo>
                  <a:lnTo>
                    <a:pt x="278368" y="271872"/>
                  </a:lnTo>
                  <a:lnTo>
                    <a:pt x="303868" y="239640"/>
                  </a:lnTo>
                  <a:lnTo>
                    <a:pt x="320309" y="201596"/>
                  </a:lnTo>
                  <a:lnTo>
                    <a:pt x="326135" y="159258"/>
                  </a:lnTo>
                  <a:lnTo>
                    <a:pt x="320309" y="116919"/>
                  </a:lnTo>
                  <a:lnTo>
                    <a:pt x="303868" y="78875"/>
                  </a:lnTo>
                  <a:lnTo>
                    <a:pt x="278368" y="46643"/>
                  </a:lnTo>
                  <a:lnTo>
                    <a:pt x="245363" y="21742"/>
                  </a:lnTo>
                  <a:lnTo>
                    <a:pt x="206412" y="5688"/>
                  </a:lnTo>
                  <a:lnTo>
                    <a:pt x="163067" y="0"/>
                  </a:lnTo>
                  <a:close/>
                </a:path>
              </a:pathLst>
            </a:custGeom>
            <a:solidFill>
              <a:srgbClr val="FF9900"/>
            </a:solidFill>
          </p:spPr>
          <p:txBody>
            <a:bodyPr wrap="square" lIns="0" tIns="0" rIns="0" bIns="0" rtlCol="0"/>
            <a:lstStyle/>
            <a:p>
              <a:endParaRPr/>
            </a:p>
          </p:txBody>
        </p:sp>
      </p:grpSp>
      <p:sp>
        <p:nvSpPr>
          <p:cNvPr id="35" name="object 35"/>
          <p:cNvSpPr txBox="1"/>
          <p:nvPr/>
        </p:nvSpPr>
        <p:spPr>
          <a:xfrm>
            <a:off x="2979801" y="3853992"/>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4</a:t>
            </a:r>
            <a:endParaRPr sz="1200">
              <a:latin typeface="Arial"/>
              <a:cs typeface="Arial"/>
            </a:endParaRPr>
          </a:p>
        </p:txBody>
      </p:sp>
      <p:grpSp>
        <p:nvGrpSpPr>
          <p:cNvPr id="36" name="object 36"/>
          <p:cNvGrpSpPr/>
          <p:nvPr/>
        </p:nvGrpSpPr>
        <p:grpSpPr>
          <a:xfrm>
            <a:off x="3188589" y="3414140"/>
            <a:ext cx="3082925" cy="696595"/>
            <a:chOff x="3188589" y="3414140"/>
            <a:chExt cx="3082925" cy="696595"/>
          </a:xfrm>
        </p:grpSpPr>
        <p:sp>
          <p:nvSpPr>
            <p:cNvPr id="37" name="object 37"/>
            <p:cNvSpPr/>
            <p:nvPr/>
          </p:nvSpPr>
          <p:spPr>
            <a:xfrm>
              <a:off x="3198114" y="3963161"/>
              <a:ext cx="334645" cy="8890"/>
            </a:xfrm>
            <a:custGeom>
              <a:avLst/>
              <a:gdLst/>
              <a:ahLst/>
              <a:cxnLst/>
              <a:rect l="l" t="t" r="r" b="b"/>
              <a:pathLst>
                <a:path w="334645" h="8889">
                  <a:moveTo>
                    <a:pt x="0" y="0"/>
                  </a:moveTo>
                  <a:lnTo>
                    <a:pt x="334137" y="8572"/>
                  </a:lnTo>
                </a:path>
              </a:pathLst>
            </a:custGeom>
            <a:ln w="19050">
              <a:solidFill>
                <a:srgbClr val="073762"/>
              </a:solidFill>
            </a:ln>
          </p:spPr>
          <p:txBody>
            <a:bodyPr wrap="square" lIns="0" tIns="0" rIns="0" bIns="0" rtlCol="0"/>
            <a:lstStyle/>
            <a:p>
              <a:endParaRPr/>
            </a:p>
          </p:txBody>
        </p:sp>
        <p:sp>
          <p:nvSpPr>
            <p:cNvPr id="38" name="object 38"/>
            <p:cNvSpPr/>
            <p:nvPr/>
          </p:nvSpPr>
          <p:spPr>
            <a:xfrm>
              <a:off x="3525774" y="3423665"/>
              <a:ext cx="734695" cy="554355"/>
            </a:xfrm>
            <a:custGeom>
              <a:avLst/>
              <a:gdLst/>
              <a:ahLst/>
              <a:cxnLst/>
              <a:rect l="l" t="t" r="r" b="b"/>
              <a:pathLst>
                <a:path w="734695" h="554354">
                  <a:moveTo>
                    <a:pt x="0" y="554266"/>
                  </a:moveTo>
                  <a:lnTo>
                    <a:pt x="734187" y="0"/>
                  </a:lnTo>
                </a:path>
              </a:pathLst>
            </a:custGeom>
            <a:ln w="19050">
              <a:solidFill>
                <a:srgbClr val="043662"/>
              </a:solidFill>
            </a:ln>
          </p:spPr>
          <p:txBody>
            <a:bodyPr wrap="square" lIns="0" tIns="0" rIns="0" bIns="0" rtlCol="0"/>
            <a:lstStyle/>
            <a:p>
              <a:endParaRPr/>
            </a:p>
          </p:txBody>
        </p:sp>
        <p:sp>
          <p:nvSpPr>
            <p:cNvPr id="39" name="object 39"/>
            <p:cNvSpPr/>
            <p:nvPr/>
          </p:nvSpPr>
          <p:spPr>
            <a:xfrm>
              <a:off x="5946648" y="3791711"/>
              <a:ext cx="325120" cy="318770"/>
            </a:xfrm>
            <a:custGeom>
              <a:avLst/>
              <a:gdLst/>
              <a:ahLst/>
              <a:cxnLst/>
              <a:rect l="l" t="t" r="r" b="b"/>
              <a:pathLst>
                <a:path w="325120" h="318770">
                  <a:moveTo>
                    <a:pt x="162305" y="0"/>
                  </a:moveTo>
                  <a:lnTo>
                    <a:pt x="119150" y="5685"/>
                  </a:lnTo>
                  <a:lnTo>
                    <a:pt x="80376" y="21731"/>
                  </a:lnTo>
                  <a:lnTo>
                    <a:pt x="47529" y="46624"/>
                  </a:lnTo>
                  <a:lnTo>
                    <a:pt x="22154" y="78852"/>
                  </a:lnTo>
                  <a:lnTo>
                    <a:pt x="5796" y="116901"/>
                  </a:lnTo>
                  <a:lnTo>
                    <a:pt x="0" y="159257"/>
                  </a:lnTo>
                  <a:lnTo>
                    <a:pt x="5796" y="201596"/>
                  </a:lnTo>
                  <a:lnTo>
                    <a:pt x="22154" y="239640"/>
                  </a:lnTo>
                  <a:lnTo>
                    <a:pt x="47529" y="271872"/>
                  </a:lnTo>
                  <a:lnTo>
                    <a:pt x="80376" y="296773"/>
                  </a:lnTo>
                  <a:lnTo>
                    <a:pt x="119150" y="312827"/>
                  </a:lnTo>
                  <a:lnTo>
                    <a:pt x="162305" y="318516"/>
                  </a:lnTo>
                  <a:lnTo>
                    <a:pt x="205461" y="312827"/>
                  </a:lnTo>
                  <a:lnTo>
                    <a:pt x="244235" y="296773"/>
                  </a:lnTo>
                  <a:lnTo>
                    <a:pt x="277082" y="271872"/>
                  </a:lnTo>
                  <a:lnTo>
                    <a:pt x="302457" y="239640"/>
                  </a:lnTo>
                  <a:lnTo>
                    <a:pt x="318815" y="201596"/>
                  </a:lnTo>
                  <a:lnTo>
                    <a:pt x="324612" y="159257"/>
                  </a:lnTo>
                  <a:lnTo>
                    <a:pt x="318815" y="116901"/>
                  </a:lnTo>
                  <a:lnTo>
                    <a:pt x="302457" y="78852"/>
                  </a:lnTo>
                  <a:lnTo>
                    <a:pt x="277082" y="46624"/>
                  </a:lnTo>
                  <a:lnTo>
                    <a:pt x="244235" y="21731"/>
                  </a:lnTo>
                  <a:lnTo>
                    <a:pt x="205461" y="5685"/>
                  </a:lnTo>
                  <a:lnTo>
                    <a:pt x="162305" y="0"/>
                  </a:lnTo>
                  <a:close/>
                </a:path>
              </a:pathLst>
            </a:custGeom>
            <a:solidFill>
              <a:srgbClr val="FF9900"/>
            </a:solidFill>
          </p:spPr>
          <p:txBody>
            <a:bodyPr wrap="square" lIns="0" tIns="0" rIns="0" bIns="0" rtlCol="0"/>
            <a:lstStyle/>
            <a:p>
              <a:endParaRPr/>
            </a:p>
          </p:txBody>
        </p:sp>
      </p:grpSp>
      <p:sp>
        <p:nvSpPr>
          <p:cNvPr id="40" name="object 40"/>
          <p:cNvSpPr txBox="1"/>
          <p:nvPr/>
        </p:nvSpPr>
        <p:spPr>
          <a:xfrm>
            <a:off x="6055867" y="3843629"/>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FFFFFF"/>
                </a:solidFill>
                <a:latin typeface="Arial"/>
                <a:cs typeface="Arial"/>
              </a:rPr>
              <a:t>2</a:t>
            </a:r>
            <a:endParaRPr sz="1200">
              <a:latin typeface="Arial"/>
              <a:cs typeface="Arial"/>
            </a:endParaRPr>
          </a:p>
        </p:txBody>
      </p:sp>
      <p:grpSp>
        <p:nvGrpSpPr>
          <p:cNvPr id="41" name="object 41"/>
          <p:cNvGrpSpPr/>
          <p:nvPr/>
        </p:nvGrpSpPr>
        <p:grpSpPr>
          <a:xfrm>
            <a:off x="4875657" y="3418713"/>
            <a:ext cx="1082040" cy="573405"/>
            <a:chOff x="4875657" y="3418713"/>
            <a:chExt cx="1082040" cy="573405"/>
          </a:xfrm>
        </p:grpSpPr>
        <p:sp>
          <p:nvSpPr>
            <p:cNvPr id="42" name="object 42"/>
            <p:cNvSpPr/>
            <p:nvPr/>
          </p:nvSpPr>
          <p:spPr>
            <a:xfrm>
              <a:off x="5613654" y="3967734"/>
              <a:ext cx="334645" cy="8890"/>
            </a:xfrm>
            <a:custGeom>
              <a:avLst/>
              <a:gdLst/>
              <a:ahLst/>
              <a:cxnLst/>
              <a:rect l="l" t="t" r="r" b="b"/>
              <a:pathLst>
                <a:path w="334645" h="8889">
                  <a:moveTo>
                    <a:pt x="334137" y="0"/>
                  </a:moveTo>
                  <a:lnTo>
                    <a:pt x="0" y="8572"/>
                  </a:lnTo>
                </a:path>
              </a:pathLst>
            </a:custGeom>
            <a:ln w="19050">
              <a:solidFill>
                <a:srgbClr val="073762"/>
              </a:solidFill>
            </a:ln>
          </p:spPr>
          <p:txBody>
            <a:bodyPr wrap="square" lIns="0" tIns="0" rIns="0" bIns="0" rtlCol="0"/>
            <a:lstStyle/>
            <a:p>
              <a:endParaRPr/>
            </a:p>
          </p:txBody>
        </p:sp>
        <p:sp>
          <p:nvSpPr>
            <p:cNvPr id="43" name="object 43"/>
            <p:cNvSpPr/>
            <p:nvPr/>
          </p:nvSpPr>
          <p:spPr>
            <a:xfrm>
              <a:off x="4885182" y="3428238"/>
              <a:ext cx="734695" cy="554355"/>
            </a:xfrm>
            <a:custGeom>
              <a:avLst/>
              <a:gdLst/>
              <a:ahLst/>
              <a:cxnLst/>
              <a:rect l="l" t="t" r="r" b="b"/>
              <a:pathLst>
                <a:path w="734695" h="554354">
                  <a:moveTo>
                    <a:pt x="734187" y="554266"/>
                  </a:moveTo>
                  <a:lnTo>
                    <a:pt x="0" y="0"/>
                  </a:lnTo>
                </a:path>
              </a:pathLst>
            </a:custGeom>
            <a:ln w="19049">
              <a:solidFill>
                <a:srgbClr val="043662"/>
              </a:solidFill>
            </a:ln>
          </p:spPr>
          <p:txBody>
            <a:bodyPr wrap="square" lIns="0" tIns="0" rIns="0" bIns="0" rtlCol="0"/>
            <a:lstStyle/>
            <a:p>
              <a:endParaRPr/>
            </a:p>
          </p:txBody>
        </p:sp>
      </p:grpSp>
      <p:sp>
        <p:nvSpPr>
          <p:cNvPr id="44" name="object 4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pic>
        <p:nvPicPr>
          <p:cNvPr id="48" name="Graphic 47" descr="Beginning with solid fill">
            <a:hlinkClick r:id="rId3" action="ppaction://hlinksldjump"/>
            <a:extLst>
              <a:ext uri="{FF2B5EF4-FFF2-40B4-BE49-F238E27FC236}">
                <a16:creationId xmlns:a16="http://schemas.microsoft.com/office/drawing/2014/main" id="{1C0642AA-1919-CBDC-F9EE-EBCDE500A1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55064" y="821436"/>
            <a:ext cx="5834380" cy="3947160"/>
            <a:chOff x="1655064" y="821436"/>
            <a:chExt cx="5834380" cy="3947160"/>
          </a:xfrm>
        </p:grpSpPr>
        <p:pic>
          <p:nvPicPr>
            <p:cNvPr id="3" name="object 3"/>
            <p:cNvPicPr/>
            <p:nvPr/>
          </p:nvPicPr>
          <p:blipFill>
            <a:blip r:embed="rId2" cstate="print"/>
            <a:stretch>
              <a:fillRect/>
            </a:stretch>
          </p:blipFill>
          <p:spPr>
            <a:xfrm>
              <a:off x="1655064" y="1321308"/>
              <a:ext cx="5833871" cy="3447239"/>
            </a:xfrm>
            <a:prstGeom prst="rect">
              <a:avLst/>
            </a:prstGeom>
          </p:spPr>
        </p:pic>
        <p:sp>
          <p:nvSpPr>
            <p:cNvPr id="4" name="object 4"/>
            <p:cNvSpPr/>
            <p:nvPr/>
          </p:nvSpPr>
          <p:spPr>
            <a:xfrm>
              <a:off x="1655064" y="821436"/>
              <a:ext cx="5834380" cy="500380"/>
            </a:xfrm>
            <a:custGeom>
              <a:avLst/>
              <a:gdLst/>
              <a:ahLst/>
              <a:cxnLst/>
              <a:rect l="l" t="t" r="r" b="b"/>
              <a:pathLst>
                <a:path w="5834380" h="500380">
                  <a:moveTo>
                    <a:pt x="5750560" y="0"/>
                  </a:moveTo>
                  <a:lnTo>
                    <a:pt x="83312" y="0"/>
                  </a:lnTo>
                  <a:lnTo>
                    <a:pt x="50899" y="6552"/>
                  </a:lnTo>
                  <a:lnTo>
                    <a:pt x="24415" y="24415"/>
                  </a:lnTo>
                  <a:lnTo>
                    <a:pt x="6552" y="50899"/>
                  </a:lnTo>
                  <a:lnTo>
                    <a:pt x="0" y="83312"/>
                  </a:lnTo>
                  <a:lnTo>
                    <a:pt x="0" y="416560"/>
                  </a:lnTo>
                  <a:lnTo>
                    <a:pt x="6552" y="448972"/>
                  </a:lnTo>
                  <a:lnTo>
                    <a:pt x="24415" y="475456"/>
                  </a:lnTo>
                  <a:lnTo>
                    <a:pt x="50899" y="493319"/>
                  </a:lnTo>
                  <a:lnTo>
                    <a:pt x="83312" y="499872"/>
                  </a:lnTo>
                  <a:lnTo>
                    <a:pt x="5750560" y="499872"/>
                  </a:lnTo>
                  <a:lnTo>
                    <a:pt x="5782972" y="493319"/>
                  </a:lnTo>
                  <a:lnTo>
                    <a:pt x="5809456" y="475456"/>
                  </a:lnTo>
                  <a:lnTo>
                    <a:pt x="5827319" y="448972"/>
                  </a:lnTo>
                  <a:lnTo>
                    <a:pt x="5833871" y="416560"/>
                  </a:lnTo>
                  <a:lnTo>
                    <a:pt x="5833871" y="83312"/>
                  </a:lnTo>
                  <a:lnTo>
                    <a:pt x="5827319" y="50899"/>
                  </a:lnTo>
                  <a:lnTo>
                    <a:pt x="5809456" y="24415"/>
                  </a:lnTo>
                  <a:lnTo>
                    <a:pt x="5782972" y="6552"/>
                  </a:lnTo>
                  <a:lnTo>
                    <a:pt x="575056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p:nvPr/>
        </p:nvSpPr>
        <p:spPr>
          <a:xfrm>
            <a:off x="1965705" y="871473"/>
            <a:ext cx="5208270" cy="391160"/>
          </a:xfrm>
          <a:prstGeom prst="rect">
            <a:avLst/>
          </a:prstGeom>
        </p:spPr>
        <p:txBody>
          <a:bodyPr vert="horz" wrap="square" lIns="0" tIns="12700" rIns="0" bIns="0" rtlCol="0">
            <a:spAutoFit/>
          </a:bodyPr>
          <a:lstStyle/>
          <a:p>
            <a:pPr marL="650875" marR="5080" lvl="0" indent="-63881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79%</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of</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patients</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continued</a:t>
            </a:r>
            <a:r>
              <a:rPr kumimoji="0" sz="1200" b="1" i="0" u="none" strike="noStrike" kern="0" cap="none" spc="-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their</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first</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biologic</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for</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at</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least</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6</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months</a:t>
            </a:r>
            <a:r>
              <a:rPr kumimoji="0" sz="1200" b="1" i="0" u="none" strike="noStrike" kern="0" cap="none" spc="-10" normalizeH="0" baseline="0" noProof="0">
                <a:ln>
                  <a:noFill/>
                </a:ln>
                <a:solidFill>
                  <a:srgbClr val="FFFFFF"/>
                </a:solidFill>
                <a:effectLst/>
                <a:uLnTx/>
                <a:uFillTx/>
                <a:latin typeface="Arial"/>
                <a:cs typeface="Arial"/>
              </a:rPr>
              <a:t> while </a:t>
            </a:r>
            <a:r>
              <a:rPr kumimoji="0" sz="1200" b="1" i="0" u="none" strike="noStrike" kern="0" cap="none" spc="0" normalizeH="0" baseline="0" noProof="0">
                <a:ln>
                  <a:noFill/>
                </a:ln>
                <a:solidFill>
                  <a:srgbClr val="FFFFFF"/>
                </a:solidFill>
                <a:effectLst/>
                <a:uLnTx/>
                <a:uFillTx/>
                <a:latin typeface="Arial"/>
                <a:cs typeface="Arial"/>
              </a:rPr>
              <a:t>10.2%</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stopped</a:t>
            </a:r>
            <a:r>
              <a:rPr kumimoji="0" sz="1200" b="1" i="0" u="none" strike="noStrike" kern="0" cap="none" spc="-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and</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10.8%</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switched</a:t>
            </a:r>
            <a:r>
              <a:rPr kumimoji="0" sz="1200" b="1" i="0" u="none" strike="noStrike" kern="0" cap="none" spc="-50"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during follow</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20" normalizeH="0" baseline="0" noProof="0">
                <a:ln>
                  <a:noFill/>
                </a:ln>
                <a:solidFill>
                  <a:srgbClr val="FFFFFF"/>
                </a:solidFill>
                <a:effectLst/>
                <a:uLnTx/>
                <a:uFillTx/>
                <a:latin typeface="Arial"/>
                <a:cs typeface="Arial"/>
              </a:rPr>
              <a:t>ups.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8739" y="4906674"/>
            <a:ext cx="5739765"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rgbClr val="212121"/>
                </a:solidFill>
                <a:effectLst/>
                <a:uLnTx/>
                <a:uFillTx/>
                <a:latin typeface="Arial"/>
                <a:cs typeface="Arial"/>
              </a:rPr>
              <a:t>ISAR</a:t>
            </a:r>
            <a:r>
              <a:rPr kumimoji="0" sz="600" b="0" i="0" u="none" strike="noStrike" kern="0" cap="none" spc="5" normalizeH="0" baseline="0" noProof="0">
                <a:ln>
                  <a:noFill/>
                </a:ln>
                <a:solidFill>
                  <a:srgbClr val="212121"/>
                </a:solidFill>
                <a:effectLst/>
                <a:uLnTx/>
                <a:uFillTx/>
                <a:latin typeface="Arial"/>
                <a:cs typeface="Arial"/>
              </a:rPr>
              <a:t> </a:t>
            </a:r>
            <a:r>
              <a:rPr kumimoji="0" sz="600" b="0" i="0" u="none" strike="noStrike" kern="0" cap="none" spc="0"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rgbClr val="212121"/>
                </a:solidFill>
                <a:effectLst/>
                <a:uLnTx/>
                <a:uFillTx/>
                <a:latin typeface="Arial"/>
                <a:cs typeface="Arial"/>
              </a:rPr>
              <a:t>International Severe</a:t>
            </a:r>
            <a:r>
              <a:rPr kumimoji="0" sz="600" b="0" i="0" u="none" strike="noStrike" kern="0" cap="none" spc="-5" normalizeH="0" baseline="0" noProof="0">
                <a:ln>
                  <a:noFill/>
                </a:ln>
                <a:solidFill>
                  <a:srgbClr val="212121"/>
                </a:solidFill>
                <a:effectLst/>
                <a:uLnTx/>
                <a:uFillTx/>
                <a:latin typeface="Arial"/>
                <a:cs typeface="Arial"/>
              </a:rPr>
              <a:t> </a:t>
            </a:r>
            <a:r>
              <a:rPr kumimoji="0" sz="600" b="0" i="0" u="none" strike="noStrike" kern="0" cap="none" spc="0" normalizeH="0" baseline="0" noProof="0">
                <a:ln>
                  <a:noFill/>
                </a:ln>
                <a:solidFill>
                  <a:srgbClr val="212121"/>
                </a:solidFill>
                <a:effectLst/>
                <a:uLnTx/>
                <a:uFillTx/>
                <a:latin typeface="Arial"/>
                <a:cs typeface="Arial"/>
              </a:rPr>
              <a:t>Asthma</a:t>
            </a:r>
            <a:r>
              <a:rPr kumimoji="0" sz="600" b="0" i="0" u="none" strike="noStrike" kern="0" cap="none" spc="30"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rgbClr val="212121"/>
                </a:solidFill>
                <a:effectLst/>
                <a:uLnTx/>
                <a:uFillTx/>
                <a:latin typeface="Arial"/>
                <a:cs typeface="Arial"/>
              </a:rPr>
              <a:t>Registry;</a:t>
            </a:r>
            <a:r>
              <a:rPr kumimoji="0" sz="600" b="0" i="0" u="none" strike="noStrike" kern="0" cap="none" spc="-20" normalizeH="0" baseline="0" noProof="0">
                <a:ln>
                  <a:noFill/>
                </a:ln>
                <a:solidFill>
                  <a:srgbClr val="212121"/>
                </a:solidFill>
                <a:effectLst/>
                <a:uLnTx/>
                <a:uFillTx/>
                <a:latin typeface="Arial"/>
                <a:cs typeface="Arial"/>
              </a:rPr>
              <a:t> </a:t>
            </a:r>
            <a:r>
              <a:rPr kumimoji="0" sz="600" b="0" i="0" u="none" strike="noStrike" kern="0" cap="none" spc="0" normalizeH="0" baseline="0" noProof="0">
                <a:ln>
                  <a:noFill/>
                </a:ln>
                <a:solidFill>
                  <a:srgbClr val="212121"/>
                </a:solidFill>
                <a:effectLst/>
                <a:uLnTx/>
                <a:uFillTx/>
                <a:latin typeface="Arial"/>
                <a:cs typeface="Arial"/>
              </a:rPr>
              <a:t>CHRONICLE</a:t>
            </a:r>
            <a:r>
              <a:rPr kumimoji="0" sz="600" b="0" i="0" u="none" strike="noStrike" kern="0" cap="none" spc="25" normalizeH="0" baseline="0" noProof="0">
                <a:ln>
                  <a:noFill/>
                </a:ln>
                <a:solidFill>
                  <a:srgbClr val="212121"/>
                </a:solidFill>
                <a:effectLst/>
                <a:uLnTx/>
                <a:uFillTx/>
                <a:latin typeface="Arial"/>
                <a:cs typeface="Arial"/>
              </a:rPr>
              <a:t> </a:t>
            </a:r>
            <a:r>
              <a:rPr kumimoji="0" sz="600" b="0" i="0" u="none" strike="noStrike" kern="0" cap="none" spc="0" normalizeH="0" baseline="0" noProof="0">
                <a:ln>
                  <a:noFill/>
                </a:ln>
                <a:solidFill>
                  <a:srgbClr val="212121"/>
                </a:solidFill>
                <a:effectLst/>
                <a:uLnTx/>
                <a:uFillTx/>
                <a:latin typeface="Arial"/>
                <a:cs typeface="Arial"/>
              </a:rPr>
              <a:t>=</a:t>
            </a:r>
            <a:r>
              <a:rPr kumimoji="0" sz="600" b="0" i="0" u="none" strike="noStrike" kern="0" cap="none" spc="5"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Observational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Study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Characteristics,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Treatment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Outcomes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With</a:t>
            </a:r>
            <a:r>
              <a:rPr kumimoji="0" sz="600" b="0" i="0" u="none" strike="noStrike" kern="0" cap="none" spc="-4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the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United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States</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5</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364870" y="143476"/>
            <a:ext cx="7228205" cy="513080"/>
          </a:xfrm>
          <a:prstGeom prst="rect">
            <a:avLst/>
          </a:prstGeom>
        </p:spPr>
        <p:txBody>
          <a:bodyPr vert="horz" wrap="square" lIns="0" tIns="154355" rIns="0" bIns="0" rtlCol="0">
            <a:spAutoFit/>
          </a:bodyPr>
          <a:lstStyle/>
          <a:p>
            <a:pPr>
              <a:lnSpc>
                <a:spcPct val="100000"/>
              </a:lnSpc>
              <a:spcBef>
                <a:spcPts val="95"/>
              </a:spcBef>
            </a:pPr>
            <a:r>
              <a:t>Patterns</a:t>
            </a:r>
            <a:r>
              <a:rPr spc="-35"/>
              <a:t> </a:t>
            </a:r>
            <a:r>
              <a:t>of</a:t>
            </a:r>
            <a:r>
              <a:rPr spc="-45"/>
              <a:t> </a:t>
            </a:r>
            <a:r>
              <a:t>biologic</a:t>
            </a:r>
            <a:r>
              <a:rPr spc="-15"/>
              <a:t> </a:t>
            </a:r>
            <a:r>
              <a:t>use</a:t>
            </a:r>
            <a:r>
              <a:rPr spc="-40"/>
              <a:t> </a:t>
            </a:r>
            <a:r>
              <a:t>in</a:t>
            </a:r>
            <a:r>
              <a:rPr spc="-40"/>
              <a:t> </a:t>
            </a:r>
            <a:r>
              <a:t>patients</a:t>
            </a:r>
            <a:r>
              <a:rPr spc="-20"/>
              <a:t> </a:t>
            </a:r>
            <a:r>
              <a:t>with</a:t>
            </a:r>
            <a:r>
              <a:rPr spc="-60"/>
              <a:t> </a:t>
            </a:r>
            <a:r>
              <a:t>severe </a:t>
            </a:r>
            <a:r>
              <a:rPr spc="-10"/>
              <a:t>asthma</a:t>
            </a:r>
          </a:p>
        </p:txBody>
      </p:sp>
      <p:pic>
        <p:nvPicPr>
          <p:cNvPr id="9" name="Graphic 8" descr="Beginning with solid fill">
            <a:hlinkClick r:id="rId3" action="ppaction://hlinksldjump"/>
            <a:extLst>
              <a:ext uri="{FF2B5EF4-FFF2-40B4-BE49-F238E27FC236}">
                <a16:creationId xmlns:a16="http://schemas.microsoft.com/office/drawing/2014/main" id="{6CB91CCD-7641-267C-DA0F-248BAC485B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51076" y="813816"/>
            <a:ext cx="5835650" cy="4097654"/>
            <a:chOff x="1751076" y="813816"/>
            <a:chExt cx="5835650" cy="4097654"/>
          </a:xfrm>
        </p:grpSpPr>
        <p:pic>
          <p:nvPicPr>
            <p:cNvPr id="3" name="object 3"/>
            <p:cNvPicPr/>
            <p:nvPr/>
          </p:nvPicPr>
          <p:blipFill>
            <a:blip r:embed="rId2" cstate="print"/>
            <a:stretch>
              <a:fillRect/>
            </a:stretch>
          </p:blipFill>
          <p:spPr>
            <a:xfrm>
              <a:off x="1901952" y="1354052"/>
              <a:ext cx="5294104" cy="3557167"/>
            </a:xfrm>
            <a:prstGeom prst="rect">
              <a:avLst/>
            </a:prstGeom>
          </p:spPr>
        </p:pic>
        <p:sp>
          <p:nvSpPr>
            <p:cNvPr id="4" name="object 4"/>
            <p:cNvSpPr/>
            <p:nvPr/>
          </p:nvSpPr>
          <p:spPr>
            <a:xfrm>
              <a:off x="1751076" y="813816"/>
              <a:ext cx="5835650" cy="500380"/>
            </a:xfrm>
            <a:custGeom>
              <a:avLst/>
              <a:gdLst/>
              <a:ahLst/>
              <a:cxnLst/>
              <a:rect l="l" t="t" r="r" b="b"/>
              <a:pathLst>
                <a:path w="5835650" h="500380">
                  <a:moveTo>
                    <a:pt x="5752083" y="0"/>
                  </a:moveTo>
                  <a:lnTo>
                    <a:pt x="83312" y="0"/>
                  </a:lnTo>
                  <a:lnTo>
                    <a:pt x="50899" y="6552"/>
                  </a:lnTo>
                  <a:lnTo>
                    <a:pt x="24415" y="24415"/>
                  </a:lnTo>
                  <a:lnTo>
                    <a:pt x="6552" y="50899"/>
                  </a:lnTo>
                  <a:lnTo>
                    <a:pt x="0" y="83312"/>
                  </a:lnTo>
                  <a:lnTo>
                    <a:pt x="0" y="416560"/>
                  </a:lnTo>
                  <a:lnTo>
                    <a:pt x="6552" y="448972"/>
                  </a:lnTo>
                  <a:lnTo>
                    <a:pt x="24415" y="475456"/>
                  </a:lnTo>
                  <a:lnTo>
                    <a:pt x="50899" y="493319"/>
                  </a:lnTo>
                  <a:lnTo>
                    <a:pt x="83312" y="499872"/>
                  </a:lnTo>
                  <a:lnTo>
                    <a:pt x="5752083" y="499872"/>
                  </a:lnTo>
                  <a:lnTo>
                    <a:pt x="5784496" y="493319"/>
                  </a:lnTo>
                  <a:lnTo>
                    <a:pt x="5810980" y="475456"/>
                  </a:lnTo>
                  <a:lnTo>
                    <a:pt x="5828843" y="448972"/>
                  </a:lnTo>
                  <a:lnTo>
                    <a:pt x="5835396" y="416560"/>
                  </a:lnTo>
                  <a:lnTo>
                    <a:pt x="5835396" y="83312"/>
                  </a:lnTo>
                  <a:lnTo>
                    <a:pt x="5828843" y="50899"/>
                  </a:lnTo>
                  <a:lnTo>
                    <a:pt x="5810980" y="24415"/>
                  </a:lnTo>
                  <a:lnTo>
                    <a:pt x="5784496" y="6552"/>
                  </a:lnTo>
                  <a:lnTo>
                    <a:pt x="5752083"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 name="object 5"/>
          <p:cNvSpPr txBox="1"/>
          <p:nvPr/>
        </p:nvSpPr>
        <p:spPr>
          <a:xfrm>
            <a:off x="2172461" y="863549"/>
            <a:ext cx="4987925" cy="392430"/>
          </a:xfrm>
          <a:prstGeom prst="rect">
            <a:avLst/>
          </a:prstGeom>
        </p:spPr>
        <p:txBody>
          <a:bodyPr vert="horz" wrap="square" lIns="0" tIns="12700" rIns="0" bIns="0" rtlCol="0">
            <a:spAutoFit/>
          </a:bodyPr>
          <a:lstStyle/>
          <a:p>
            <a:pPr marL="17145"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Most</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patients</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stopped</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their</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first</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biologic within</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12</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months.</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20" normalizeH="0" baseline="0" noProof="0">
                <a:ln>
                  <a:noFill/>
                </a:ln>
                <a:solidFill>
                  <a:srgbClr val="FFFFFF"/>
                </a:solidFill>
                <a:effectLst/>
                <a:uLnTx/>
                <a:uFillTx/>
                <a:latin typeface="Arial"/>
                <a:cs typeface="Arial"/>
              </a:rPr>
              <a:t>time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patients</a:t>
            </a:r>
            <a:r>
              <a:rPr kumimoji="0" sz="1200" b="1" i="0" u="none" strike="noStrike" kern="0" cap="none" spc="-4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received</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their</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initial</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biologic</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varied</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for</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those</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who</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switched.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8739" y="4885339"/>
            <a:ext cx="2230120" cy="22479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Bx</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Biologic</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75"/>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6</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a:spLocks noGrp="1"/>
          </p:cNvSpPr>
          <p:nvPr>
            <p:ph type="title"/>
          </p:nvPr>
        </p:nvSpPr>
        <p:spPr>
          <a:xfrm>
            <a:off x="358521" y="83530"/>
            <a:ext cx="7228205" cy="513080"/>
          </a:xfrm>
          <a:prstGeom prst="rect">
            <a:avLst/>
          </a:prstGeom>
        </p:spPr>
        <p:txBody>
          <a:bodyPr vert="horz" wrap="square" lIns="0" tIns="149783" rIns="0" bIns="0" rtlCol="0">
            <a:spAutoFit/>
          </a:bodyPr>
          <a:lstStyle/>
          <a:p>
            <a:pPr>
              <a:lnSpc>
                <a:spcPct val="100000"/>
              </a:lnSpc>
              <a:spcBef>
                <a:spcPts val="95"/>
              </a:spcBef>
            </a:pPr>
            <a:r>
              <a:t>Time</a:t>
            </a:r>
            <a:r>
              <a:rPr spc="-40"/>
              <a:t> </a:t>
            </a:r>
            <a:r>
              <a:t>to</a:t>
            </a:r>
            <a:r>
              <a:rPr spc="-45"/>
              <a:t> </a:t>
            </a:r>
            <a:r>
              <a:t>biologic</a:t>
            </a:r>
            <a:r>
              <a:rPr spc="-25"/>
              <a:t> </a:t>
            </a:r>
            <a:r>
              <a:t>cessation</a:t>
            </a:r>
            <a:r>
              <a:rPr spc="-35"/>
              <a:t> </a:t>
            </a:r>
            <a:r>
              <a:t>in</a:t>
            </a:r>
            <a:r>
              <a:rPr spc="-40"/>
              <a:t> </a:t>
            </a:r>
            <a:r>
              <a:t>patients</a:t>
            </a:r>
            <a:r>
              <a:rPr spc="-25"/>
              <a:t> </a:t>
            </a:r>
            <a:r>
              <a:t>with</a:t>
            </a:r>
            <a:r>
              <a:rPr spc="-55"/>
              <a:t> </a:t>
            </a:r>
            <a:r>
              <a:t>severe</a:t>
            </a:r>
            <a:r>
              <a:rPr spc="-20"/>
              <a:t> </a:t>
            </a:r>
            <a:r>
              <a:rPr spc="-10"/>
              <a:t>asthma</a:t>
            </a:r>
          </a:p>
        </p:txBody>
      </p:sp>
      <p:pic>
        <p:nvPicPr>
          <p:cNvPr id="9" name="Graphic 8" descr="Beginning with solid fill">
            <a:hlinkClick r:id="rId3" action="ppaction://hlinksldjump"/>
            <a:extLst>
              <a:ext uri="{FF2B5EF4-FFF2-40B4-BE49-F238E27FC236}">
                <a16:creationId xmlns:a16="http://schemas.microsoft.com/office/drawing/2014/main" id="{6C3AB9A9-6954-607D-A830-AF3615F12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91CFE127-CFFB-6BE9-335B-64170B500EA1}"/>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35423" y="2394204"/>
            <a:ext cx="0" cy="1577340"/>
          </a:xfrm>
          <a:custGeom>
            <a:avLst/>
            <a:gdLst/>
            <a:ahLst/>
            <a:cxnLst/>
            <a:rect l="l" t="t" r="r" b="b"/>
            <a:pathLst>
              <a:path h="1577339">
                <a:moveTo>
                  <a:pt x="0" y="0"/>
                </a:moveTo>
                <a:lnTo>
                  <a:pt x="0" y="1577339"/>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4535423" y="1918716"/>
            <a:ext cx="0" cy="306705"/>
          </a:xfrm>
          <a:custGeom>
            <a:avLst/>
            <a:gdLst/>
            <a:ahLst/>
            <a:cxnLst/>
            <a:rect l="l" t="t" r="r" b="b"/>
            <a:pathLst>
              <a:path h="306705">
                <a:moveTo>
                  <a:pt x="0" y="0"/>
                </a:moveTo>
                <a:lnTo>
                  <a:pt x="0" y="306323"/>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4535423" y="1597152"/>
            <a:ext cx="0" cy="152400"/>
          </a:xfrm>
          <a:custGeom>
            <a:avLst/>
            <a:gdLst/>
            <a:ahLst/>
            <a:cxnLst/>
            <a:rect l="l" t="t" r="r" b="b"/>
            <a:pathLst>
              <a:path h="152400">
                <a:moveTo>
                  <a:pt x="0" y="0"/>
                </a:moveTo>
                <a:lnTo>
                  <a:pt x="0" y="15240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5408676" y="2394204"/>
            <a:ext cx="0" cy="1577340"/>
          </a:xfrm>
          <a:custGeom>
            <a:avLst/>
            <a:gdLst/>
            <a:ahLst/>
            <a:cxnLst/>
            <a:rect l="l" t="t" r="r" b="b"/>
            <a:pathLst>
              <a:path h="1577339">
                <a:moveTo>
                  <a:pt x="0" y="0"/>
                </a:moveTo>
                <a:lnTo>
                  <a:pt x="0" y="1577339"/>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5408676" y="1918716"/>
            <a:ext cx="0" cy="306705"/>
          </a:xfrm>
          <a:custGeom>
            <a:avLst/>
            <a:gdLst/>
            <a:ahLst/>
            <a:cxnLst/>
            <a:rect l="l" t="t" r="r" b="b"/>
            <a:pathLst>
              <a:path h="306705">
                <a:moveTo>
                  <a:pt x="0" y="0"/>
                </a:moveTo>
                <a:lnTo>
                  <a:pt x="0" y="306323"/>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5408676" y="1597152"/>
            <a:ext cx="0" cy="152400"/>
          </a:xfrm>
          <a:custGeom>
            <a:avLst/>
            <a:gdLst/>
            <a:ahLst/>
            <a:cxnLst/>
            <a:rect l="l" t="t" r="r" b="b"/>
            <a:pathLst>
              <a:path h="152400">
                <a:moveTo>
                  <a:pt x="0" y="0"/>
                </a:moveTo>
                <a:lnTo>
                  <a:pt x="0" y="15240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6281928" y="1918716"/>
            <a:ext cx="0" cy="2052955"/>
          </a:xfrm>
          <a:custGeom>
            <a:avLst/>
            <a:gdLst/>
            <a:ahLst/>
            <a:cxnLst/>
            <a:rect l="l" t="t" r="r" b="b"/>
            <a:pathLst>
              <a:path h="2052954">
                <a:moveTo>
                  <a:pt x="0" y="0"/>
                </a:moveTo>
                <a:lnTo>
                  <a:pt x="0" y="2052827"/>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6281928" y="1597152"/>
            <a:ext cx="0" cy="152400"/>
          </a:xfrm>
          <a:custGeom>
            <a:avLst/>
            <a:gdLst/>
            <a:ahLst/>
            <a:cxnLst/>
            <a:rect l="l" t="t" r="r" b="b"/>
            <a:pathLst>
              <a:path h="152400">
                <a:moveTo>
                  <a:pt x="0" y="0"/>
                </a:moveTo>
                <a:lnTo>
                  <a:pt x="0" y="15240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7153656" y="1597152"/>
            <a:ext cx="0" cy="2374900"/>
          </a:xfrm>
          <a:custGeom>
            <a:avLst/>
            <a:gdLst/>
            <a:ahLst/>
            <a:cxnLst/>
            <a:rect l="l" t="t" r="r" b="b"/>
            <a:pathLst>
              <a:path h="2374900">
                <a:moveTo>
                  <a:pt x="0" y="0"/>
                </a:moveTo>
                <a:lnTo>
                  <a:pt x="0" y="2374392"/>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662171" y="3649979"/>
            <a:ext cx="367665" cy="169545"/>
          </a:xfrm>
          <a:custGeom>
            <a:avLst/>
            <a:gdLst/>
            <a:ahLst/>
            <a:cxnLst/>
            <a:rect l="l" t="t" r="r" b="b"/>
            <a:pathLst>
              <a:path w="367664" h="169545">
                <a:moveTo>
                  <a:pt x="367283" y="0"/>
                </a:moveTo>
                <a:lnTo>
                  <a:pt x="0" y="0"/>
                </a:lnTo>
                <a:lnTo>
                  <a:pt x="0" y="169164"/>
                </a:lnTo>
                <a:lnTo>
                  <a:pt x="367283" y="169164"/>
                </a:lnTo>
                <a:lnTo>
                  <a:pt x="367283"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3662171" y="3174492"/>
            <a:ext cx="419100" cy="169545"/>
          </a:xfrm>
          <a:custGeom>
            <a:avLst/>
            <a:gdLst/>
            <a:ahLst/>
            <a:cxnLst/>
            <a:rect l="l" t="t" r="r" b="b"/>
            <a:pathLst>
              <a:path w="419100" h="169545">
                <a:moveTo>
                  <a:pt x="419100" y="0"/>
                </a:moveTo>
                <a:lnTo>
                  <a:pt x="0" y="0"/>
                </a:lnTo>
                <a:lnTo>
                  <a:pt x="0" y="169163"/>
                </a:lnTo>
                <a:lnTo>
                  <a:pt x="419100" y="169163"/>
                </a:lnTo>
                <a:lnTo>
                  <a:pt x="419100"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3662171" y="2700527"/>
            <a:ext cx="506095" cy="167640"/>
          </a:xfrm>
          <a:custGeom>
            <a:avLst/>
            <a:gdLst/>
            <a:ahLst/>
            <a:cxnLst/>
            <a:rect l="l" t="t" r="r" b="b"/>
            <a:pathLst>
              <a:path w="506095" h="167639">
                <a:moveTo>
                  <a:pt x="505967" y="0"/>
                </a:moveTo>
                <a:lnTo>
                  <a:pt x="0" y="0"/>
                </a:lnTo>
                <a:lnTo>
                  <a:pt x="0" y="167640"/>
                </a:lnTo>
                <a:lnTo>
                  <a:pt x="505967" y="167640"/>
                </a:lnTo>
                <a:lnTo>
                  <a:pt x="505967"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3662171" y="2225039"/>
            <a:ext cx="2025650" cy="169545"/>
          </a:xfrm>
          <a:custGeom>
            <a:avLst/>
            <a:gdLst/>
            <a:ahLst/>
            <a:cxnLst/>
            <a:rect l="l" t="t" r="r" b="b"/>
            <a:pathLst>
              <a:path w="2025650" h="169544">
                <a:moveTo>
                  <a:pt x="2025395" y="0"/>
                </a:moveTo>
                <a:lnTo>
                  <a:pt x="0" y="0"/>
                </a:lnTo>
                <a:lnTo>
                  <a:pt x="0" y="169164"/>
                </a:lnTo>
                <a:lnTo>
                  <a:pt x="2025395" y="169164"/>
                </a:lnTo>
                <a:lnTo>
                  <a:pt x="2025395"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5" name="object 15"/>
          <p:cNvGrpSpPr/>
          <p:nvPr/>
        </p:nvGrpSpPr>
        <p:grpSpPr>
          <a:xfrm>
            <a:off x="3657409" y="1597152"/>
            <a:ext cx="3269615" cy="2374900"/>
            <a:chOff x="3657409" y="1597152"/>
            <a:chExt cx="3269615" cy="2374900"/>
          </a:xfrm>
        </p:grpSpPr>
        <p:sp>
          <p:nvSpPr>
            <p:cNvPr id="16" name="object 16"/>
            <p:cNvSpPr/>
            <p:nvPr/>
          </p:nvSpPr>
          <p:spPr>
            <a:xfrm>
              <a:off x="3662171" y="1749552"/>
              <a:ext cx="3264535" cy="169545"/>
            </a:xfrm>
            <a:custGeom>
              <a:avLst/>
              <a:gdLst/>
              <a:ahLst/>
              <a:cxnLst/>
              <a:rect l="l" t="t" r="r" b="b"/>
              <a:pathLst>
                <a:path w="3264534" h="169544">
                  <a:moveTo>
                    <a:pt x="3264407" y="0"/>
                  </a:moveTo>
                  <a:lnTo>
                    <a:pt x="0" y="0"/>
                  </a:lnTo>
                  <a:lnTo>
                    <a:pt x="0" y="169164"/>
                  </a:lnTo>
                  <a:lnTo>
                    <a:pt x="3264407" y="169164"/>
                  </a:lnTo>
                  <a:lnTo>
                    <a:pt x="3264407"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3662171" y="1597152"/>
              <a:ext cx="0" cy="2374900"/>
            </a:xfrm>
            <a:custGeom>
              <a:avLst/>
              <a:gdLst/>
              <a:ahLst/>
              <a:cxnLst/>
              <a:rect l="l" t="t" r="r" b="b"/>
              <a:pathLst>
                <a:path h="2374900">
                  <a:moveTo>
                    <a:pt x="0" y="2374392"/>
                  </a:moveTo>
                  <a:lnTo>
                    <a:pt x="0" y="0"/>
                  </a:lnTo>
                </a:path>
              </a:pathLst>
            </a:custGeom>
            <a:ln w="95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 name="object 18"/>
          <p:cNvSpPr txBox="1"/>
          <p:nvPr/>
        </p:nvSpPr>
        <p:spPr>
          <a:xfrm>
            <a:off x="4092321" y="3633342"/>
            <a:ext cx="18097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21</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4144771" y="3158109"/>
            <a:ext cx="18097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24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4231894" y="2683002"/>
            <a:ext cx="181610"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29</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5751957" y="2207768"/>
            <a:ext cx="259079"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116</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6991857" y="1732533"/>
            <a:ext cx="259079"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187</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2558288" y="4009761"/>
            <a:ext cx="4051935" cy="606425"/>
          </a:xfrm>
          <a:prstGeom prst="rect">
            <a:avLst/>
          </a:prstGeom>
        </p:spPr>
        <p:txBody>
          <a:bodyPr vert="horz" wrap="square" lIns="0" tIns="34290" rIns="0" bIns="0" rtlCol="0">
            <a:spAutoFit/>
          </a:bodyPr>
          <a:lstStyle/>
          <a:p>
            <a:pPr marL="1065530" marR="0" lvl="0" indent="0" defTabSz="914400" eaLnBrk="1" fontAlgn="auto" latinLnBrk="0" hangingPunct="1">
              <a:lnSpc>
                <a:spcPct val="100000"/>
              </a:lnSpc>
              <a:spcBef>
                <a:spcPts val="270"/>
              </a:spcBef>
              <a:spcAft>
                <a:spcPts val="0"/>
              </a:spcAft>
              <a:buClrTx/>
              <a:buSzTx/>
              <a:buFontTx/>
              <a:buNone/>
              <a:tabLst>
                <a:tab pos="1899920" algn="l"/>
                <a:tab pos="2733675" algn="l"/>
                <a:tab pos="3607435" algn="l"/>
              </a:tabLst>
              <a:defRPr/>
            </a:pPr>
            <a:r>
              <a:rPr kumimoji="0" sz="1100" b="0" i="0" u="none" strike="noStrike" kern="0" cap="none" spc="-50" normalizeH="0" baseline="0" noProof="0">
                <a:ln>
                  <a:noFill/>
                </a:ln>
                <a:solidFill>
                  <a:sysClr val="windowText" lastClr="000000"/>
                </a:solidFill>
                <a:effectLst/>
                <a:uLnTx/>
                <a:uFillTx/>
                <a:latin typeface="Arial"/>
                <a:cs typeface="Arial"/>
              </a:rPr>
              <a:t>0</a:t>
            </a:r>
            <a:r>
              <a:rPr kumimoji="0" sz="1100" b="0" i="0" u="none" strike="noStrike" kern="0" cap="none" spc="0" normalizeH="0" baseline="0" noProof="0">
                <a:ln>
                  <a:noFill/>
                </a:ln>
                <a:solidFill>
                  <a:sysClr val="windowText" lastClr="000000"/>
                </a:solidFill>
                <a:effectLst/>
                <a:uLnTx/>
                <a:uFillTx/>
                <a:latin typeface="Arial"/>
                <a:cs typeface="Arial"/>
              </a:rPr>
              <a:t>	</a:t>
            </a:r>
            <a:r>
              <a:rPr kumimoji="0" sz="1100" b="0" i="0" u="none" strike="noStrike" kern="0" cap="none" spc="-25" normalizeH="0" baseline="0" noProof="0">
                <a:ln>
                  <a:noFill/>
                </a:ln>
                <a:solidFill>
                  <a:sysClr val="windowText" lastClr="000000"/>
                </a:solidFill>
                <a:effectLst/>
                <a:uLnTx/>
                <a:uFillTx/>
                <a:latin typeface="Arial"/>
                <a:cs typeface="Arial"/>
              </a:rPr>
              <a:t>50</a:t>
            </a:r>
            <a:r>
              <a:rPr kumimoji="0" sz="1100" b="0" i="0" u="none" strike="noStrike" kern="0" cap="none" spc="0" normalizeH="0" baseline="0" noProof="0">
                <a:ln>
                  <a:noFill/>
                </a:ln>
                <a:solidFill>
                  <a:sysClr val="windowText" lastClr="000000"/>
                </a:solidFill>
                <a:effectLst/>
                <a:uLnTx/>
                <a:uFillTx/>
                <a:latin typeface="Arial"/>
                <a:cs typeface="Arial"/>
              </a:rPr>
              <a:t>	</a:t>
            </a:r>
            <a:r>
              <a:rPr kumimoji="0" sz="1100" b="0" i="0" u="none" strike="noStrike" kern="0" cap="none" spc="-25" normalizeH="0" baseline="0" noProof="0">
                <a:ln>
                  <a:noFill/>
                </a:ln>
                <a:solidFill>
                  <a:sysClr val="windowText" lastClr="000000"/>
                </a:solidFill>
                <a:effectLst/>
                <a:uLnTx/>
                <a:uFillTx/>
                <a:latin typeface="Arial"/>
                <a:cs typeface="Arial"/>
              </a:rPr>
              <a:t>100</a:t>
            </a:r>
            <a:r>
              <a:rPr kumimoji="0" sz="1100" b="0" i="0" u="none" strike="noStrike" kern="0" cap="none" spc="0" normalizeH="0" baseline="0" noProof="0">
                <a:ln>
                  <a:noFill/>
                </a:ln>
                <a:solidFill>
                  <a:sysClr val="windowText" lastClr="000000"/>
                </a:solidFill>
                <a:effectLst/>
                <a:uLnTx/>
                <a:uFillTx/>
                <a:latin typeface="Arial"/>
                <a:cs typeface="Arial"/>
              </a:rPr>
              <a:t>	</a:t>
            </a:r>
            <a:r>
              <a:rPr kumimoji="0" sz="1100" b="0" i="0" u="none" strike="noStrike" kern="0" cap="none" spc="-25" normalizeH="0" baseline="0" noProof="0">
                <a:ln>
                  <a:noFill/>
                </a:ln>
                <a:solidFill>
                  <a:sysClr val="windowText" lastClr="000000"/>
                </a:solidFill>
                <a:effectLst/>
                <a:uLnTx/>
                <a:uFillTx/>
                <a:latin typeface="Arial"/>
                <a:cs typeface="Arial"/>
              </a:rPr>
              <a:t>150</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358390" marR="0" lvl="0" indent="0" defTabSz="914400" eaLnBrk="1" fontAlgn="auto" latinLnBrk="0" hangingPunct="1">
              <a:lnSpc>
                <a:spcPct val="100000"/>
              </a:lnSpc>
              <a:spcBef>
                <a:spcPts val="165"/>
              </a:spcBef>
              <a:spcAft>
                <a:spcPts val="0"/>
              </a:spcAft>
              <a:buClrTx/>
              <a:buSzTx/>
              <a:buFontTx/>
              <a:buNone/>
              <a:tabLst/>
              <a:defRPr/>
            </a:pPr>
            <a:r>
              <a:rPr kumimoji="0" sz="1100" b="0" i="0" u="none" strike="noStrike" kern="0" cap="none" spc="0" normalizeH="0" baseline="0" noProof="0">
                <a:ln>
                  <a:noFill/>
                </a:ln>
                <a:solidFill>
                  <a:sysClr val="windowText" lastClr="000000"/>
                </a:solidFill>
                <a:effectLst/>
                <a:uLnTx/>
                <a:uFillTx/>
                <a:latin typeface="Arial"/>
                <a:cs typeface="Arial"/>
              </a:rPr>
              <a:t>Number</a:t>
            </a:r>
            <a:r>
              <a:rPr kumimoji="0" sz="1100" b="0" i="0" u="none" strike="noStrike" kern="0" cap="none" spc="-2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of</a:t>
            </a:r>
            <a:r>
              <a:rPr kumimoji="0" sz="1100" b="0" i="0" u="none" strike="noStrike" kern="0" cap="none" spc="-3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Patients</a:t>
            </a:r>
            <a:r>
              <a:rPr kumimoji="0" sz="1100" b="0" i="0" u="none" strike="noStrike" kern="0" cap="none" spc="30" normalizeH="0" baseline="0" noProof="0">
                <a:ln>
                  <a:noFill/>
                </a:ln>
                <a:solidFill>
                  <a:sysClr val="windowText" lastClr="000000"/>
                </a:solidFill>
                <a:effectLst/>
                <a:uLnTx/>
                <a:uFillTx/>
                <a:latin typeface="Arial"/>
                <a:cs typeface="Arial"/>
              </a:rPr>
              <a:t> </a:t>
            </a:r>
            <a:r>
              <a:rPr kumimoji="0" sz="1500" b="0" i="0" u="none" strike="noStrike" kern="0" cap="none" spc="-15" normalizeH="0" baseline="2777" noProof="0">
                <a:ln>
                  <a:noFill/>
                </a:ln>
                <a:solidFill>
                  <a:sysClr val="windowText" lastClr="000000"/>
                </a:solidFill>
                <a:effectLst/>
                <a:uLnTx/>
                <a:uFillTx/>
                <a:latin typeface="Arial"/>
                <a:cs typeface="Arial"/>
              </a:rPr>
              <a:t>(n=377)</a:t>
            </a:r>
            <a:endParaRPr kumimoji="0" sz="1500" b="0" i="0" u="none" strike="noStrike" kern="0" cap="none" spc="0" normalizeH="0" baseline="2777"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20"/>
              </a:spcBef>
              <a:spcAft>
                <a:spcPts val="0"/>
              </a:spcAft>
              <a:buClrTx/>
              <a:buSzTx/>
              <a:buFontTx/>
              <a:buNone/>
              <a:tabLst/>
              <a:defRPr/>
            </a:pPr>
            <a:r>
              <a:rPr kumimoji="0" sz="900" b="0" i="0" u="none" strike="noStrike" kern="0" cap="none" spc="0" normalizeH="0" baseline="0" noProof="0">
                <a:ln>
                  <a:noFill/>
                </a:ln>
                <a:solidFill>
                  <a:srgbClr val="C8C2D1"/>
                </a:solidFill>
                <a:effectLst/>
                <a:uLnTx/>
                <a:uFillTx/>
                <a:latin typeface="Arial"/>
                <a:cs typeface="Arial"/>
              </a:rPr>
              <a:t>Patterns</a:t>
            </a:r>
            <a:r>
              <a:rPr kumimoji="0" sz="900" b="0" i="0" u="none" strike="noStrike" kern="0" cap="none" spc="-20"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are</a:t>
            </a:r>
            <a:r>
              <a:rPr kumimoji="0" sz="900" b="0" i="0" u="none" strike="noStrike" kern="0" cap="none" spc="-1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mutually</a:t>
            </a:r>
            <a:r>
              <a:rPr kumimoji="0" sz="900" b="0" i="0" u="none" strike="noStrike" kern="0" cap="none" spc="-2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exclusive;</a:t>
            </a:r>
            <a:r>
              <a:rPr kumimoji="0" sz="900" b="0" i="0" u="none" strike="noStrike" kern="0" cap="none" spc="-1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a:t>
            </a:r>
            <a:r>
              <a:rPr kumimoji="0" sz="900" b="0" i="0" u="none" strike="noStrike" kern="0" cap="none" spc="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or,</a:t>
            </a:r>
            <a:r>
              <a:rPr kumimoji="0" sz="900" b="0" i="0" u="none" strike="noStrike" kern="0" cap="none" spc="-1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&lt;</a:t>
            </a:r>
            <a:r>
              <a:rPr kumimoji="0" sz="900" b="0" i="0" u="none" strike="noStrike" kern="0" cap="none" spc="-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a:t>
            </a:r>
            <a:r>
              <a:rPr kumimoji="0" sz="900" b="0" i="0" u="none" strike="noStrike" kern="0" cap="none" spc="-10"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&gt;:</a:t>
            </a:r>
            <a:r>
              <a:rPr kumimoji="0" sz="900" b="0" i="0" u="none" strike="noStrike" kern="0" cap="none" spc="-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sequence</a:t>
            </a:r>
            <a:r>
              <a:rPr kumimoji="0" sz="900" b="0" i="0" u="none" strike="noStrike" kern="0" cap="none" spc="-2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of</a:t>
            </a:r>
            <a:r>
              <a:rPr kumimoji="0" sz="900" b="0" i="0" u="none" strike="noStrike" kern="0" cap="none" spc="-1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switch;</a:t>
            </a:r>
            <a:r>
              <a:rPr kumimoji="0" sz="900" b="0" i="0" u="none" strike="noStrike" kern="0" cap="none" spc="-15"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a:t>
            </a:r>
            <a:r>
              <a:rPr kumimoji="0" sz="900" b="0" i="0" u="none" strike="noStrike" kern="0" cap="none" spc="-10" normalizeH="0" baseline="0" noProof="0">
                <a:ln>
                  <a:noFill/>
                </a:ln>
                <a:solidFill>
                  <a:srgbClr val="C8C2D1"/>
                </a:solidFill>
                <a:effectLst/>
                <a:uLnTx/>
                <a:uFillTx/>
                <a:latin typeface="Arial"/>
                <a:cs typeface="Arial"/>
              </a:rPr>
              <a:t> </a:t>
            </a:r>
            <a:r>
              <a:rPr kumimoji="0" sz="900" b="0" i="0" u="none" strike="noStrike" kern="0" cap="none" spc="0" normalizeH="0" baseline="0" noProof="0">
                <a:ln>
                  <a:noFill/>
                </a:ln>
                <a:solidFill>
                  <a:srgbClr val="C8C2D1"/>
                </a:solidFill>
                <a:effectLst/>
                <a:uLnTx/>
                <a:uFillTx/>
                <a:latin typeface="Arial"/>
                <a:cs typeface="Arial"/>
              </a:rPr>
              <a:t>add-on</a:t>
            </a:r>
            <a:r>
              <a:rPr kumimoji="0" sz="900" b="0" i="0" u="none" strike="noStrike" kern="0" cap="none" spc="-25" normalizeH="0" baseline="0" noProof="0">
                <a:ln>
                  <a:noFill/>
                </a:ln>
                <a:solidFill>
                  <a:srgbClr val="C8C2D1"/>
                </a:solidFill>
                <a:effectLst/>
                <a:uLnTx/>
                <a:uFillTx/>
                <a:latin typeface="Arial"/>
                <a:cs typeface="Arial"/>
              </a:rPr>
              <a:t> use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7026020" y="4030472"/>
            <a:ext cx="259079"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25" normalizeH="0" baseline="0" noProof="0">
                <a:ln>
                  <a:noFill/>
                </a:ln>
                <a:solidFill>
                  <a:sysClr val="windowText" lastClr="000000"/>
                </a:solidFill>
                <a:effectLst/>
                <a:uLnTx/>
                <a:uFillTx/>
                <a:latin typeface="Arial"/>
                <a:cs typeface="Arial"/>
              </a:rPr>
              <a:t>200</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2052954" y="3629025"/>
            <a:ext cx="150304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0" normalizeH="0" baseline="0" noProof="0">
                <a:ln>
                  <a:noFill/>
                </a:ln>
                <a:solidFill>
                  <a:sysClr val="windowText" lastClr="000000"/>
                </a:solidFill>
                <a:effectLst/>
                <a:uLnTx/>
                <a:uFillTx/>
                <a:latin typeface="Arial"/>
                <a:cs typeface="Arial"/>
              </a:rPr>
              <a:t>IgE</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&lt;│+│&gt; </a:t>
            </a: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25" normalizeH="0" baseline="0" noProof="0">
                <a:ln>
                  <a:noFill/>
                </a:ln>
                <a:solidFill>
                  <a:sysClr val="windowText" lastClr="000000"/>
                </a:solidFill>
                <a:effectLst/>
                <a:uLnTx/>
                <a:uFillTx/>
                <a:latin typeface="Arial"/>
                <a:cs typeface="Arial"/>
              </a:rPr>
              <a:t>IL4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2041905" y="3153918"/>
            <a:ext cx="1515745" cy="1936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0" normalizeH="0" baseline="0" noProof="0">
                <a:ln>
                  <a:noFill/>
                </a:ln>
                <a:solidFill>
                  <a:sysClr val="windowText" lastClr="000000"/>
                </a:solidFill>
                <a:effectLst/>
                <a:uLnTx/>
                <a:uFillTx/>
                <a:latin typeface="Arial"/>
                <a:cs typeface="Arial"/>
              </a:rPr>
              <a:t>IL5/5R</a:t>
            </a:r>
            <a:r>
              <a:rPr kumimoji="0" sz="1100" b="0" i="0" u="none" strike="noStrike" kern="0" cap="none" spc="50"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+│&gt;Anti-</a:t>
            </a:r>
            <a:r>
              <a:rPr kumimoji="0" sz="1100" b="0" i="0" u="none" strike="noStrike" kern="0" cap="none" spc="-25" normalizeH="0" baseline="0" noProof="0">
                <a:ln>
                  <a:noFill/>
                </a:ln>
                <a:solidFill>
                  <a:sysClr val="windowText" lastClr="000000"/>
                </a:solidFill>
                <a:effectLst/>
                <a:uLnTx/>
                <a:uFillTx/>
                <a:latin typeface="Arial"/>
                <a:cs typeface="Arial"/>
              </a:rPr>
              <a:t>IgE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2019680" y="2678379"/>
            <a:ext cx="1537335"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0" normalizeH="0" baseline="0" noProof="0">
                <a:ln>
                  <a:noFill/>
                </a:ln>
                <a:solidFill>
                  <a:sysClr val="windowText" lastClr="000000"/>
                </a:solidFill>
                <a:effectLst/>
                <a:uLnTx/>
                <a:uFillTx/>
                <a:latin typeface="Arial"/>
                <a:cs typeface="Arial"/>
              </a:rPr>
              <a:t>IL5/5R +│&gt;</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25" normalizeH="0" baseline="0" noProof="0">
                <a:ln>
                  <a:noFill/>
                </a:ln>
                <a:solidFill>
                  <a:sysClr val="windowText" lastClr="000000"/>
                </a:solidFill>
                <a:effectLst/>
                <a:uLnTx/>
                <a:uFillTx/>
                <a:latin typeface="Arial"/>
                <a:cs typeface="Arial"/>
              </a:rPr>
              <a:t>IL4</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1802638" y="2203145"/>
            <a:ext cx="1755139" cy="1943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0" normalizeH="0" baseline="0" noProof="0">
                <a:ln>
                  <a:noFill/>
                </a:ln>
                <a:solidFill>
                  <a:sysClr val="windowText" lastClr="000000"/>
                </a:solidFill>
                <a:effectLst/>
                <a:uLnTx/>
                <a:uFillTx/>
                <a:latin typeface="Arial"/>
                <a:cs typeface="Arial"/>
              </a:rPr>
              <a:t>IL5/5R +│&gt;</a:t>
            </a:r>
            <a:r>
              <a:rPr kumimoji="0" sz="1100" b="0" i="0" u="none" strike="noStrike" kern="0" cap="none" spc="1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Anti-IL5/5R</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2004441" y="1728597"/>
            <a:ext cx="1551940" cy="19367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10" normalizeH="0" baseline="0" noProof="0">
                <a:ln>
                  <a:noFill/>
                </a:ln>
                <a:solidFill>
                  <a:sysClr val="windowText" lastClr="000000"/>
                </a:solidFill>
                <a:effectLst/>
                <a:uLnTx/>
                <a:uFillTx/>
                <a:latin typeface="Arial"/>
                <a:cs typeface="Arial"/>
              </a:rPr>
              <a:t>Anti-</a:t>
            </a:r>
            <a:r>
              <a:rPr kumimoji="0" sz="1100" b="0" i="0" u="none" strike="noStrike" kern="0" cap="none" spc="0" normalizeH="0" baseline="0" noProof="0">
                <a:ln>
                  <a:noFill/>
                </a:ln>
                <a:solidFill>
                  <a:sysClr val="windowText" lastClr="000000"/>
                </a:solidFill>
                <a:effectLst/>
                <a:uLnTx/>
                <a:uFillTx/>
                <a:latin typeface="Arial"/>
                <a:cs typeface="Arial"/>
              </a:rPr>
              <a:t>IgE</a:t>
            </a:r>
            <a:r>
              <a:rPr kumimoji="0" sz="1100" b="0" i="0" u="none" strike="noStrike" kern="0" cap="none" spc="10" normalizeH="0" baseline="0" noProof="0">
                <a:ln>
                  <a:noFill/>
                </a:ln>
                <a:solidFill>
                  <a:sysClr val="windowText" lastClr="000000"/>
                </a:solidFill>
                <a:effectLst/>
                <a:uLnTx/>
                <a:uFillTx/>
                <a:latin typeface="Arial"/>
                <a:cs typeface="Arial"/>
              </a:rPr>
              <a:t> </a:t>
            </a:r>
            <a:r>
              <a:rPr kumimoji="0" sz="1100" b="0" i="0" u="none" strike="noStrike" kern="0" cap="none" spc="0" normalizeH="0" baseline="0" noProof="0">
                <a:ln>
                  <a:noFill/>
                </a:ln>
                <a:solidFill>
                  <a:sysClr val="windowText" lastClr="000000"/>
                </a:solidFill>
                <a:effectLst/>
                <a:uLnTx/>
                <a:uFillTx/>
                <a:latin typeface="Arial"/>
                <a:cs typeface="Arial"/>
              </a:rPr>
              <a:t>+│&gt;</a:t>
            </a:r>
            <a:r>
              <a:rPr kumimoji="0" sz="1100" b="0" i="0" u="none" strike="noStrike" kern="0" cap="none" spc="5" normalizeH="0" baseline="0" noProof="0">
                <a:ln>
                  <a:noFill/>
                </a:ln>
                <a:solidFill>
                  <a:sysClr val="windowText" lastClr="000000"/>
                </a:solidFill>
                <a:effectLst/>
                <a:uLnTx/>
                <a:uFillTx/>
                <a:latin typeface="Arial"/>
                <a:cs typeface="Arial"/>
              </a:rPr>
              <a:t> </a:t>
            </a:r>
            <a:r>
              <a:rPr kumimoji="0" sz="1100" b="0" i="0" u="none" strike="noStrike" kern="0" cap="none" spc="-10" normalizeH="0" baseline="0" noProof="0">
                <a:ln>
                  <a:noFill/>
                </a:ln>
                <a:solidFill>
                  <a:sysClr val="windowText" lastClr="000000"/>
                </a:solidFill>
                <a:effectLst/>
                <a:uLnTx/>
                <a:uFillTx/>
                <a:latin typeface="Arial"/>
                <a:cs typeface="Arial"/>
              </a:rPr>
              <a:t>Anti-IL5/5R</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p:nvPr/>
        </p:nvSpPr>
        <p:spPr>
          <a:xfrm>
            <a:off x="1312163" y="868680"/>
            <a:ext cx="6642100" cy="459105"/>
          </a:xfrm>
          <a:custGeom>
            <a:avLst/>
            <a:gdLst/>
            <a:ahLst/>
            <a:cxnLst/>
            <a:rect l="l" t="t" r="r" b="b"/>
            <a:pathLst>
              <a:path w="6642100" h="459105">
                <a:moveTo>
                  <a:pt x="6565138" y="0"/>
                </a:moveTo>
                <a:lnTo>
                  <a:pt x="76454" y="0"/>
                </a:lnTo>
                <a:lnTo>
                  <a:pt x="46720" y="6016"/>
                </a:lnTo>
                <a:lnTo>
                  <a:pt x="22415" y="22415"/>
                </a:lnTo>
                <a:lnTo>
                  <a:pt x="6016" y="46720"/>
                </a:lnTo>
                <a:lnTo>
                  <a:pt x="0" y="76454"/>
                </a:lnTo>
                <a:lnTo>
                  <a:pt x="0" y="382270"/>
                </a:lnTo>
                <a:lnTo>
                  <a:pt x="6016" y="412003"/>
                </a:lnTo>
                <a:lnTo>
                  <a:pt x="22415" y="436308"/>
                </a:lnTo>
                <a:lnTo>
                  <a:pt x="46720" y="452707"/>
                </a:lnTo>
                <a:lnTo>
                  <a:pt x="76454" y="458724"/>
                </a:lnTo>
                <a:lnTo>
                  <a:pt x="6565138" y="458724"/>
                </a:lnTo>
                <a:lnTo>
                  <a:pt x="6594871" y="452707"/>
                </a:lnTo>
                <a:lnTo>
                  <a:pt x="6619176" y="436308"/>
                </a:lnTo>
                <a:lnTo>
                  <a:pt x="6635575" y="412003"/>
                </a:lnTo>
                <a:lnTo>
                  <a:pt x="6641592" y="382270"/>
                </a:lnTo>
                <a:lnTo>
                  <a:pt x="6641592" y="76454"/>
                </a:lnTo>
                <a:lnTo>
                  <a:pt x="6635575" y="46720"/>
                </a:lnTo>
                <a:lnTo>
                  <a:pt x="6619176" y="22415"/>
                </a:lnTo>
                <a:lnTo>
                  <a:pt x="6594871" y="6016"/>
                </a:lnTo>
                <a:lnTo>
                  <a:pt x="656513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1490599" y="898397"/>
            <a:ext cx="6283325" cy="391160"/>
          </a:xfrm>
          <a:prstGeom prst="rect">
            <a:avLst/>
          </a:prstGeom>
        </p:spPr>
        <p:txBody>
          <a:bodyPr vert="horz" wrap="square" lIns="0" tIns="12700" rIns="0" bIns="0" rtlCol="0">
            <a:spAutoFit/>
          </a:bodyPr>
          <a:lstStyle/>
          <a:p>
            <a:pPr marL="699770" marR="5080" lvl="0" indent="-687705"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Of</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patients</a:t>
            </a:r>
            <a:r>
              <a:rPr kumimoji="0" sz="1200" b="1" i="0" u="none" strike="noStrike" kern="0" cap="none" spc="-3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who</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stopped</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or</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switched</a:t>
            </a:r>
            <a:r>
              <a:rPr kumimoji="0" sz="1200" b="1" i="0" u="none" strike="noStrike" kern="0" cap="none" spc="-5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their</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first</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biologic,</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most</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common</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first</a:t>
            </a:r>
            <a:r>
              <a:rPr kumimoji="0" sz="1200" b="1" i="0" u="none" strike="noStrike" kern="0" cap="none" spc="-25" normalizeH="0" baseline="0" noProof="0">
                <a:ln>
                  <a:noFill/>
                </a:ln>
                <a:solidFill>
                  <a:srgbClr val="FF9900"/>
                </a:solidFill>
                <a:effectLst/>
                <a:uLnTx/>
                <a:uFillTx/>
                <a:latin typeface="Arial"/>
                <a:cs typeface="Arial"/>
              </a:rPr>
              <a:t> </a:t>
            </a:r>
            <a:r>
              <a:rPr kumimoji="0" sz="1200" b="1" i="0" u="none" strike="noStrike" kern="0" cap="none" spc="-10" normalizeH="0" baseline="0" noProof="0">
                <a:ln>
                  <a:noFill/>
                </a:ln>
                <a:solidFill>
                  <a:srgbClr val="FF9900"/>
                </a:solidFill>
                <a:effectLst/>
                <a:uLnTx/>
                <a:uFillTx/>
                <a:latin typeface="Arial"/>
                <a:cs typeface="Arial"/>
              </a:rPr>
              <a:t>switch </a:t>
            </a:r>
            <a:r>
              <a:rPr kumimoji="0" sz="1200" b="1" i="0" u="none" strike="noStrike" kern="0" cap="none" spc="0" normalizeH="0" baseline="0" noProof="0">
                <a:ln>
                  <a:noFill/>
                </a:ln>
                <a:solidFill>
                  <a:srgbClr val="FFFFFF"/>
                </a:solidFill>
                <a:effectLst/>
                <a:uLnTx/>
                <a:uFillTx/>
                <a:latin typeface="Arial"/>
                <a:cs typeface="Arial"/>
              </a:rPr>
              <a:t>was</a:t>
            </a:r>
            <a:r>
              <a:rPr kumimoji="0" sz="1200" b="1" i="0" u="none" strike="noStrike" kern="0" cap="none" spc="-6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from</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9900"/>
                </a:solidFill>
                <a:effectLst/>
                <a:uLnTx/>
                <a:uFillTx/>
                <a:latin typeface="Arial"/>
                <a:cs typeface="Arial"/>
              </a:rPr>
              <a:t>omalizumab</a:t>
            </a:r>
            <a:r>
              <a:rPr kumimoji="0" sz="1200" b="1" i="0" u="none" strike="noStrike" kern="0" cap="none" spc="-35" normalizeH="0" baseline="0" noProof="0">
                <a:ln>
                  <a:noFill/>
                </a:ln>
                <a:solidFill>
                  <a:srgbClr val="FF990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to</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(or,</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rarely,</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combined</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with)</a:t>
            </a:r>
            <a:r>
              <a:rPr kumimoji="0" sz="1200" b="1" i="0" u="none" strike="noStrike" kern="0" cap="none" spc="-4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an</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9900"/>
                </a:solidFill>
                <a:effectLst/>
                <a:uLnTx/>
                <a:uFillTx/>
                <a:latin typeface="Arial"/>
                <a:cs typeface="Arial"/>
              </a:rPr>
              <a:t>anti–IL-5/5R</a:t>
            </a:r>
            <a:r>
              <a:rPr kumimoji="0" sz="1200" b="1" i="0" u="none" strike="noStrike" kern="0" cap="none" spc="-10" normalizeH="0" baseline="0" noProof="0">
                <a:ln>
                  <a:noFill/>
                </a:ln>
                <a:solidFill>
                  <a:sysClr val="windowText" lastClr="0000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72034" y="4884521"/>
            <a:ext cx="283527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4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IL4/13</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 </a:t>
            </a:r>
            <a:r>
              <a:rPr kumimoji="0" sz="600" b="0" i="0" u="none" strike="noStrike" kern="0" cap="none" spc="0" normalizeH="0" baseline="0" noProof="0">
                <a:ln>
                  <a:noFill/>
                </a:ln>
                <a:solidFill>
                  <a:sysClr val="windowText" lastClr="000000"/>
                </a:solidFill>
                <a:effectLst/>
                <a:uLnTx/>
                <a:uFillTx/>
                <a:latin typeface="Arial"/>
                <a:cs typeface="Arial"/>
              </a:rPr>
              <a:t>4/13;</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IL5/5R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7</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a:spLocks noGrp="1"/>
          </p:cNvSpPr>
          <p:nvPr>
            <p:ph type="title"/>
          </p:nvPr>
        </p:nvSpPr>
        <p:spPr>
          <a:xfrm>
            <a:off x="301115" y="96228"/>
            <a:ext cx="7228205" cy="513080"/>
          </a:xfrm>
          <a:prstGeom prst="rect">
            <a:avLst/>
          </a:prstGeom>
        </p:spPr>
        <p:txBody>
          <a:bodyPr vert="horz" wrap="square" lIns="0" tIns="178993" rIns="0" bIns="0" rtlCol="0">
            <a:spAutoFit/>
          </a:bodyPr>
          <a:lstStyle/>
          <a:p>
            <a:pPr marL="33020">
              <a:lnSpc>
                <a:spcPct val="100000"/>
              </a:lnSpc>
              <a:spcBef>
                <a:spcPts val="95"/>
              </a:spcBef>
            </a:pPr>
            <a:r>
              <a:t>Patterns</a:t>
            </a:r>
            <a:r>
              <a:rPr spc="-40"/>
              <a:t> </a:t>
            </a:r>
            <a:r>
              <a:t>of</a:t>
            </a:r>
            <a:r>
              <a:rPr spc="-45"/>
              <a:t> </a:t>
            </a:r>
            <a:r>
              <a:t>biologic</a:t>
            </a:r>
            <a:r>
              <a:rPr spc="-25"/>
              <a:t> </a:t>
            </a:r>
            <a:r>
              <a:t>switches</a:t>
            </a:r>
            <a:r>
              <a:rPr spc="-60"/>
              <a:t> </a:t>
            </a:r>
            <a:r>
              <a:t>for</a:t>
            </a:r>
            <a:r>
              <a:rPr spc="-30"/>
              <a:t> </a:t>
            </a:r>
            <a:r>
              <a:t>patients</a:t>
            </a:r>
            <a:r>
              <a:rPr spc="-20"/>
              <a:t> </a:t>
            </a:r>
            <a:r>
              <a:t>with</a:t>
            </a:r>
            <a:r>
              <a:rPr spc="-70"/>
              <a:t> </a:t>
            </a:r>
            <a:r>
              <a:t>severe</a:t>
            </a:r>
            <a:r>
              <a:rPr spc="-5"/>
              <a:t> </a:t>
            </a:r>
            <a:r>
              <a:rPr spc="-10"/>
              <a:t>asthma</a:t>
            </a:r>
          </a:p>
        </p:txBody>
      </p:sp>
      <p:pic>
        <p:nvPicPr>
          <p:cNvPr id="36" name="Graphic 35" descr="Beginning with solid fill">
            <a:hlinkClick r:id="rId2" action="ppaction://hlinksldjump"/>
            <a:extLst>
              <a:ext uri="{FF2B5EF4-FFF2-40B4-BE49-F238E27FC236}">
                <a16:creationId xmlns:a16="http://schemas.microsoft.com/office/drawing/2014/main" id="{85427779-DE08-72D9-36B8-BEC4073B3E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034" y="4884521"/>
            <a:ext cx="739394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CRSwNP</a:t>
            </a:r>
            <a:r>
              <a:rPr kumimoji="0" sz="600" b="0" i="0" u="none" strike="noStrike" kern="0" cap="none" spc="4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Chronic rhinosinusitis</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with</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nasal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polyps;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 IL4</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4; IL5/5R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LTOCS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Long-term</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NP =</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Nasal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polyps;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4995938" y="2862082"/>
            <a:ext cx="3258029" cy="1663927"/>
          </a:xfrm>
          <a:prstGeom prst="rect">
            <a:avLst/>
          </a:prstGeom>
        </p:spPr>
      </p:pic>
      <p:pic>
        <p:nvPicPr>
          <p:cNvPr id="4" name="object 4"/>
          <p:cNvPicPr/>
          <p:nvPr/>
        </p:nvPicPr>
        <p:blipFill>
          <a:blip r:embed="rId3" cstate="print"/>
          <a:stretch>
            <a:fillRect/>
          </a:stretch>
        </p:blipFill>
        <p:spPr>
          <a:xfrm>
            <a:off x="640841" y="2891543"/>
            <a:ext cx="3257550" cy="1663936"/>
          </a:xfrm>
          <a:prstGeom prst="rect">
            <a:avLst/>
          </a:prstGeom>
        </p:spPr>
      </p:pic>
      <p:pic>
        <p:nvPicPr>
          <p:cNvPr id="5" name="object 5"/>
          <p:cNvPicPr/>
          <p:nvPr/>
        </p:nvPicPr>
        <p:blipFill>
          <a:blip r:embed="rId4" cstate="print"/>
          <a:stretch>
            <a:fillRect/>
          </a:stretch>
        </p:blipFill>
        <p:spPr>
          <a:xfrm>
            <a:off x="666241" y="967486"/>
            <a:ext cx="3257550" cy="1644650"/>
          </a:xfrm>
          <a:prstGeom prst="rect">
            <a:avLst/>
          </a:prstGeom>
        </p:spPr>
      </p:pic>
      <p:pic>
        <p:nvPicPr>
          <p:cNvPr id="6" name="object 6"/>
          <p:cNvPicPr/>
          <p:nvPr/>
        </p:nvPicPr>
        <p:blipFill>
          <a:blip r:embed="rId5" cstate="print"/>
          <a:stretch>
            <a:fillRect/>
          </a:stretch>
        </p:blipFill>
        <p:spPr>
          <a:xfrm>
            <a:off x="4913376" y="771144"/>
            <a:ext cx="3396996" cy="1885187"/>
          </a:xfrm>
          <a:prstGeom prst="rect">
            <a:avLst/>
          </a:prstGeom>
        </p:spPr>
      </p:pic>
      <p:sp>
        <p:nvSpPr>
          <p:cNvPr id="7" name="object 7"/>
          <p:cNvSpPr txBox="1"/>
          <p:nvPr/>
        </p:nvSpPr>
        <p:spPr>
          <a:xfrm>
            <a:off x="3955160" y="1624685"/>
            <a:ext cx="311150" cy="564515"/>
          </a:xfrm>
          <a:prstGeom prst="rect">
            <a:avLst/>
          </a:prstGeom>
        </p:spPr>
        <p:txBody>
          <a:bodyPr vert="horz" wrap="square" lIns="0" tIns="67945" rIns="0" bIns="0" rtlCol="0">
            <a:spAutoFit/>
          </a:bodyPr>
          <a:lstStyle/>
          <a:p>
            <a:pPr marL="12700" marR="0" lvl="0" indent="0" defTabSz="914400" eaLnBrk="1" fontAlgn="auto" latinLnBrk="0" hangingPunct="1">
              <a:lnSpc>
                <a:spcPct val="100000"/>
              </a:lnSpc>
              <a:spcBef>
                <a:spcPts val="53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n=18</a:t>
            </a: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ts val="1450"/>
              </a:lnSpc>
              <a:spcBef>
                <a:spcPts val="45"/>
              </a:spcBef>
              <a:spcAft>
                <a:spcPts val="0"/>
              </a:spcAft>
              <a:buClrTx/>
              <a:buSzTx/>
              <a:buFontTx/>
              <a:buNone/>
              <a:tabLst/>
              <a:defRPr/>
            </a:pPr>
            <a:r>
              <a:rPr kumimoji="0" sz="800" b="0" i="0" u="none" strike="noStrike" kern="0" cap="none" spc="-25" normalizeH="0" baseline="0" noProof="0">
                <a:ln>
                  <a:noFill/>
                </a:ln>
                <a:solidFill>
                  <a:sysClr val="windowText" lastClr="000000"/>
                </a:solidFill>
                <a:effectLst/>
                <a:uLnTx/>
                <a:uFillTx/>
                <a:latin typeface="Arial"/>
                <a:cs typeface="Arial"/>
              </a:rPr>
              <a:t>n=8</a:t>
            </a:r>
            <a:r>
              <a:rPr kumimoji="0" sz="800" b="0" i="0" u="none" strike="noStrike" kern="0" cap="none" spc="-20" normalizeH="0" baseline="0" noProof="0">
                <a:ln>
                  <a:noFill/>
                </a:ln>
                <a:solidFill>
                  <a:sysClr val="windowText" lastClr="000000"/>
                </a:solidFill>
                <a:effectLst/>
                <a:uLnTx/>
                <a:uFillTx/>
                <a:latin typeface="Arial"/>
                <a:cs typeface="Arial"/>
              </a:rPr>
              <a:t> n=140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4566665" y="928877"/>
            <a:ext cx="52705" cy="3601085"/>
          </a:xfrm>
          <a:custGeom>
            <a:avLst/>
            <a:gdLst/>
            <a:ahLst/>
            <a:cxnLst/>
            <a:rect l="l" t="t" r="r" b="b"/>
            <a:pathLst>
              <a:path w="52704" h="3601085">
                <a:moveTo>
                  <a:pt x="0" y="0"/>
                </a:moveTo>
                <a:lnTo>
                  <a:pt x="52578" y="3600589"/>
                </a:lnTo>
              </a:path>
            </a:pathLst>
          </a:custGeom>
          <a:ln w="19050">
            <a:solidFill>
              <a:srgbClr val="D2D2D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709422" y="1462277"/>
            <a:ext cx="3580129" cy="222885"/>
          </a:xfrm>
          <a:prstGeom prst="rect">
            <a:avLst/>
          </a:prstGeom>
          <a:ln w="28575">
            <a:solidFill>
              <a:srgbClr val="FF0000"/>
            </a:solidFill>
          </a:ln>
        </p:spPr>
        <p:txBody>
          <a:bodyPr vert="horz" wrap="square" lIns="0" tIns="46355" rIns="0" bIns="0" rtlCol="0">
            <a:spAutoFit/>
          </a:bodyPr>
          <a:lstStyle/>
          <a:p>
            <a:pPr marL="0" marR="84455" lvl="0" indent="0" algn="r" defTabSz="914400" eaLnBrk="1" fontAlgn="auto" latinLnBrk="0" hangingPunct="1">
              <a:lnSpc>
                <a:spcPct val="100000"/>
              </a:lnSpc>
              <a:spcBef>
                <a:spcPts val="36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n=11</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3955160" y="1302512"/>
            <a:ext cx="254635" cy="14795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n=76</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3931411" y="3149701"/>
            <a:ext cx="328295" cy="966469"/>
          </a:xfrm>
          <a:prstGeom prst="rect">
            <a:avLst/>
          </a:prstGeom>
        </p:spPr>
        <p:txBody>
          <a:bodyPr vert="horz" wrap="square" lIns="0" tIns="19685" rIns="0" bIns="0" rtlCol="0">
            <a:spAutoFit/>
          </a:bodyPr>
          <a:lstStyle/>
          <a:p>
            <a:pPr marL="19050" marR="60960" lvl="0" indent="-6985" algn="just" defTabSz="914400" eaLnBrk="1" fontAlgn="auto" latinLnBrk="0" hangingPunct="1">
              <a:lnSpc>
                <a:spcPct val="150600"/>
              </a:lnSpc>
              <a:spcBef>
                <a:spcPts val="15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n=69 n=27 n=20</a:t>
            </a:r>
            <a:endParaRPr kumimoji="0" sz="800" b="0" i="0" u="none" strike="noStrike" kern="0" cap="none" spc="0" normalizeH="0" baseline="0" noProof="0">
              <a:ln>
                <a:noFill/>
              </a:ln>
              <a:solidFill>
                <a:sysClr val="windowText" lastClr="000000"/>
              </a:solidFill>
              <a:effectLst/>
              <a:uLnTx/>
              <a:uFillTx/>
              <a:latin typeface="Arial"/>
              <a:cs typeface="Arial"/>
            </a:endParaRPr>
          </a:p>
          <a:p>
            <a:pPr marL="29845" marR="0" lvl="0" indent="0" defTabSz="914400" eaLnBrk="1" fontAlgn="auto" latinLnBrk="0" hangingPunct="1">
              <a:lnSpc>
                <a:spcPct val="100000"/>
              </a:lnSpc>
              <a:spcBef>
                <a:spcPts val="63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n=20</a:t>
            </a:r>
            <a:endParaRPr kumimoji="0" sz="800" b="0" i="0" u="none" strike="noStrike" kern="0" cap="none" spc="0" normalizeH="0" baseline="0" noProof="0">
              <a:ln>
                <a:noFill/>
              </a:ln>
              <a:solidFill>
                <a:sysClr val="windowText" lastClr="000000"/>
              </a:solidFill>
              <a:effectLst/>
              <a:uLnTx/>
              <a:uFillTx/>
              <a:latin typeface="Arial"/>
              <a:cs typeface="Arial"/>
            </a:endParaRPr>
          </a:p>
          <a:p>
            <a:pPr marL="29845" marR="0" lvl="0" indent="0" defTabSz="914400" eaLnBrk="1" fontAlgn="auto" latinLnBrk="0" hangingPunct="1">
              <a:lnSpc>
                <a:spcPct val="100000"/>
              </a:lnSpc>
              <a:spcBef>
                <a:spcPts val="455"/>
              </a:spcBef>
              <a:spcAft>
                <a:spcPts val="0"/>
              </a:spcAft>
              <a:buClrTx/>
              <a:buSzTx/>
              <a:buFontTx/>
              <a:buNone/>
              <a:tabLst/>
              <a:defRPr/>
            </a:pPr>
            <a:r>
              <a:rPr kumimoji="0" sz="800" b="0" i="0" u="none" strike="noStrike" kern="0" cap="none" spc="-10" normalizeH="0" baseline="0" noProof="0">
                <a:ln>
                  <a:noFill/>
                </a:ln>
                <a:solidFill>
                  <a:sysClr val="windowText" lastClr="000000"/>
                </a:solidFill>
                <a:effectLst/>
                <a:uLnTx/>
                <a:uFillTx/>
                <a:latin typeface="Arial"/>
                <a:cs typeface="Arial"/>
              </a:rPr>
              <a:t>n=132</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5019294" y="2004822"/>
            <a:ext cx="3709670" cy="233679"/>
          </a:xfrm>
          <a:prstGeom prst="rect">
            <a:avLst/>
          </a:prstGeom>
          <a:ln w="28575">
            <a:solidFill>
              <a:srgbClr val="FF0000"/>
            </a:solidFill>
          </a:ln>
        </p:spPr>
        <p:txBody>
          <a:bodyPr vert="horz" wrap="square" lIns="0" tIns="52069" rIns="0" bIns="0" rtlCol="0">
            <a:spAutoFit/>
          </a:bodyPr>
          <a:lstStyle/>
          <a:p>
            <a:pPr marL="0" marR="87630" lvl="0" indent="0" algn="r" defTabSz="914400" eaLnBrk="1" fontAlgn="auto" latinLnBrk="0" hangingPunct="1">
              <a:lnSpc>
                <a:spcPct val="100000"/>
              </a:lnSpc>
              <a:spcBef>
                <a:spcPts val="409"/>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n=70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8358378" y="1237589"/>
            <a:ext cx="254635" cy="788670"/>
          </a:xfrm>
          <a:prstGeom prst="rect">
            <a:avLst/>
          </a:prstGeom>
        </p:spPr>
        <p:txBody>
          <a:bodyPr vert="horz" wrap="square" lIns="0" tIns="73660" rIns="0" bIns="0" rtlCol="0">
            <a:spAutoFit/>
          </a:bodyPr>
          <a:lstStyle/>
          <a:p>
            <a:pPr marL="12700" marR="0" lvl="0" indent="0" defTabSz="914400" eaLnBrk="1" fontAlgn="auto" latinLnBrk="0" hangingPunct="1">
              <a:lnSpc>
                <a:spcPct val="100000"/>
              </a:lnSpc>
              <a:spcBef>
                <a:spcPts val="580"/>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n=20</a:t>
            </a:r>
            <a:endParaRPr kumimoji="0" sz="800" b="0" i="0" u="none" strike="noStrike" kern="0" cap="none" spc="0" normalizeH="0" baseline="0" noProof="0">
              <a:ln>
                <a:noFill/>
              </a:ln>
              <a:solidFill>
                <a:sysClr val="windowText" lastClr="000000"/>
              </a:solidFill>
              <a:effectLst/>
              <a:uLnTx/>
              <a:uFillTx/>
              <a:latin typeface="Arial"/>
              <a:cs typeface="Arial"/>
            </a:endParaRPr>
          </a:p>
          <a:p>
            <a:pPr marL="15875" marR="0" lvl="0" indent="0" defTabSz="914400" eaLnBrk="1" fontAlgn="auto" latinLnBrk="0" hangingPunct="1">
              <a:lnSpc>
                <a:spcPct val="100000"/>
              </a:lnSpc>
              <a:spcBef>
                <a:spcPts val="480"/>
              </a:spcBef>
              <a:spcAft>
                <a:spcPts val="0"/>
              </a:spcAft>
              <a:buClrTx/>
              <a:buSzTx/>
              <a:buFontTx/>
              <a:buNone/>
              <a:tabLst/>
              <a:defRPr/>
            </a:pPr>
            <a:r>
              <a:rPr kumimoji="0" sz="800" b="0" i="0" u="none" strike="noStrike" kern="0" cap="none" spc="-25" normalizeH="0" baseline="0" noProof="0">
                <a:ln>
                  <a:noFill/>
                </a:ln>
                <a:solidFill>
                  <a:sysClr val="windowText" lastClr="000000"/>
                </a:solidFill>
                <a:effectLst/>
                <a:uLnTx/>
                <a:uFillTx/>
                <a:latin typeface="Arial"/>
                <a:cs typeface="Arial"/>
              </a:rPr>
              <a:t>n=5</a:t>
            </a:r>
            <a:endParaRPr kumimoji="0" sz="800" b="0" i="0" u="none" strike="noStrike" kern="0" cap="none" spc="0" normalizeH="0" baseline="0" noProof="0">
              <a:ln>
                <a:noFill/>
              </a:ln>
              <a:solidFill>
                <a:sysClr val="windowText" lastClr="000000"/>
              </a:solidFill>
              <a:effectLst/>
              <a:uLnTx/>
              <a:uFillTx/>
              <a:latin typeface="Arial"/>
              <a:cs typeface="Arial"/>
            </a:endParaRPr>
          </a:p>
          <a:p>
            <a:pPr marL="38100" marR="34925" lvl="0" indent="-6985" defTabSz="914400" eaLnBrk="1" fontAlgn="auto" latinLnBrk="0" hangingPunct="1">
              <a:lnSpc>
                <a:spcPct val="156000"/>
              </a:lnSpc>
              <a:spcBef>
                <a:spcPts val="130"/>
              </a:spcBef>
              <a:spcAft>
                <a:spcPts val="0"/>
              </a:spcAft>
              <a:buClrTx/>
              <a:buSzTx/>
              <a:buFontTx/>
              <a:buNone/>
              <a:tabLst/>
              <a:defRPr/>
            </a:pPr>
            <a:r>
              <a:rPr kumimoji="0" sz="800" b="0" i="0" u="none" strike="noStrike" kern="0" cap="none" spc="-25" normalizeH="0" baseline="0" noProof="0">
                <a:ln>
                  <a:noFill/>
                </a:ln>
                <a:solidFill>
                  <a:sysClr val="windowText" lastClr="000000"/>
                </a:solidFill>
                <a:effectLst/>
                <a:uLnTx/>
                <a:uFillTx/>
                <a:latin typeface="Arial"/>
                <a:cs typeface="Arial"/>
              </a:rPr>
              <a:t>n=0</a:t>
            </a:r>
            <a:r>
              <a:rPr kumimoji="0" sz="800" b="0" i="0" u="none" strike="noStrike" kern="0" cap="none" spc="500" normalizeH="0" baseline="0" noProof="0">
                <a:ln>
                  <a:noFill/>
                </a:ln>
                <a:solidFill>
                  <a:sysClr val="windowText" lastClr="000000"/>
                </a:solidFill>
                <a:effectLst/>
                <a:uLnTx/>
                <a:uFillTx/>
                <a:latin typeface="Arial"/>
                <a:cs typeface="Arial"/>
              </a:rPr>
              <a:t> </a:t>
            </a:r>
            <a:r>
              <a:rPr kumimoji="0" sz="800" b="0" i="0" u="none" strike="noStrike" kern="0" cap="none" spc="-25" normalizeH="0" baseline="0" noProof="0">
                <a:ln>
                  <a:noFill/>
                </a:ln>
                <a:solidFill>
                  <a:sysClr val="windowText" lastClr="000000"/>
                </a:solidFill>
                <a:effectLst/>
                <a:uLnTx/>
                <a:uFillTx/>
                <a:latin typeface="Arial"/>
                <a:cs typeface="Arial"/>
              </a:rPr>
              <a:t>n=3</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8351266" y="3199257"/>
            <a:ext cx="351790" cy="8820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n=96</a:t>
            </a:r>
            <a:endParaRPr kumimoji="0" sz="800" b="0" i="0" u="none" strike="noStrike" kern="0" cap="none" spc="0" normalizeH="0" baseline="0" noProof="0">
              <a:ln>
                <a:noFill/>
              </a:ln>
              <a:solidFill>
                <a:sysClr val="windowText" lastClr="000000"/>
              </a:solidFill>
              <a:effectLst/>
              <a:uLnTx/>
              <a:uFillTx/>
              <a:latin typeface="Arial"/>
              <a:cs typeface="Arial"/>
            </a:endParaRPr>
          </a:p>
          <a:p>
            <a:pPr marL="41275" marR="5080" lvl="0" indent="-18415" defTabSz="914400" eaLnBrk="1" fontAlgn="auto" latinLnBrk="0" hangingPunct="1">
              <a:lnSpc>
                <a:spcPct val="143300"/>
              </a:lnSpc>
              <a:spcBef>
                <a:spcPts val="275"/>
              </a:spcBef>
              <a:spcAft>
                <a:spcPts val="0"/>
              </a:spcAft>
              <a:buClrTx/>
              <a:buSzTx/>
              <a:buFontTx/>
              <a:buNone/>
              <a:tabLst/>
              <a:defRPr/>
            </a:pPr>
            <a:r>
              <a:rPr kumimoji="0" sz="800" b="0" i="0" u="none" strike="noStrike" kern="0" cap="none" spc="-20" normalizeH="0" baseline="0" noProof="0">
                <a:ln>
                  <a:noFill/>
                </a:ln>
                <a:solidFill>
                  <a:sysClr val="windowText" lastClr="000000"/>
                </a:solidFill>
                <a:effectLst/>
                <a:uLnTx/>
                <a:uFillTx/>
                <a:latin typeface="Arial"/>
                <a:cs typeface="Arial"/>
              </a:rPr>
              <a:t>n=27 n=14 n=14 </a:t>
            </a:r>
            <a:r>
              <a:rPr kumimoji="0" sz="800" b="0" i="0" u="none" strike="noStrike" kern="0" cap="none" spc="-10" normalizeH="0" baseline="0" noProof="0">
                <a:ln>
                  <a:noFill/>
                </a:ln>
                <a:solidFill>
                  <a:sysClr val="windowText" lastClr="000000"/>
                </a:solidFill>
                <a:effectLst/>
                <a:uLnTx/>
                <a:uFillTx/>
                <a:latin typeface="Arial"/>
                <a:cs typeface="Arial"/>
              </a:rPr>
              <a:t>n=104</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8</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a:spLocks noGrp="1"/>
          </p:cNvSpPr>
          <p:nvPr>
            <p:ph type="title"/>
          </p:nvPr>
        </p:nvSpPr>
        <p:spPr>
          <a:xfrm>
            <a:off x="341057" y="102003"/>
            <a:ext cx="7228205" cy="513080"/>
          </a:xfrm>
          <a:prstGeom prst="rect">
            <a:avLst/>
          </a:prstGeom>
        </p:spPr>
        <p:txBody>
          <a:bodyPr vert="horz" wrap="square" lIns="0" tIns="12065" rIns="0" bIns="0" rtlCol="0">
            <a:spAutoFit/>
          </a:bodyPr>
          <a:lstStyle/>
          <a:p>
            <a:pPr marL="26034">
              <a:lnSpc>
                <a:spcPct val="100000"/>
              </a:lnSpc>
              <a:spcBef>
                <a:spcPts val="95"/>
              </a:spcBef>
            </a:pPr>
            <a:r>
              <a:t>Patterns</a:t>
            </a:r>
            <a:r>
              <a:rPr spc="-30"/>
              <a:t> </a:t>
            </a:r>
            <a:r>
              <a:t>of</a:t>
            </a:r>
            <a:r>
              <a:rPr spc="-45"/>
              <a:t> </a:t>
            </a:r>
            <a:r>
              <a:t>biologic</a:t>
            </a:r>
            <a:r>
              <a:rPr spc="-15"/>
              <a:t> </a:t>
            </a:r>
            <a:r>
              <a:t>switches</a:t>
            </a:r>
            <a:r>
              <a:rPr spc="-55"/>
              <a:t> </a:t>
            </a:r>
            <a:r>
              <a:t>by</a:t>
            </a:r>
            <a:r>
              <a:rPr spc="-35"/>
              <a:t> </a:t>
            </a:r>
            <a:r>
              <a:t>age,</a:t>
            </a:r>
            <a:r>
              <a:rPr spc="-40"/>
              <a:t> </a:t>
            </a:r>
            <a:r>
              <a:rPr spc="-20"/>
              <a:t>LTOCS</a:t>
            </a:r>
            <a:r>
              <a:rPr spc="-30"/>
              <a:t> </a:t>
            </a:r>
            <a:r>
              <a:t>use,</a:t>
            </a:r>
            <a:r>
              <a:rPr spc="-30"/>
              <a:t> </a:t>
            </a:r>
            <a:r>
              <a:t>age</a:t>
            </a:r>
            <a:r>
              <a:rPr spc="-50"/>
              <a:t> </a:t>
            </a:r>
            <a:r>
              <a:t>of</a:t>
            </a:r>
            <a:r>
              <a:rPr spc="-30"/>
              <a:t> </a:t>
            </a:r>
            <a:r>
              <a:t>asthma</a:t>
            </a:r>
            <a:r>
              <a:rPr spc="-30"/>
              <a:t> </a:t>
            </a:r>
            <a:r>
              <a:t>onset</a:t>
            </a:r>
            <a:r>
              <a:rPr spc="-30"/>
              <a:t> </a:t>
            </a:r>
            <a:r>
              <a:rPr spc="-25"/>
              <a:t>and</a:t>
            </a:r>
          </a:p>
          <a:p>
            <a:pPr marL="26034">
              <a:lnSpc>
                <a:spcPct val="100000"/>
              </a:lnSpc>
            </a:pPr>
            <a:r>
              <a:t>presence</a:t>
            </a:r>
            <a:r>
              <a:rPr spc="-20"/>
              <a:t> </a:t>
            </a:r>
            <a:r>
              <a:t>of</a:t>
            </a:r>
            <a:r>
              <a:rPr spc="-25"/>
              <a:t> </a:t>
            </a:r>
            <a:r>
              <a:t>nasal </a:t>
            </a:r>
            <a:r>
              <a:rPr spc="-10"/>
              <a:t>polyps</a:t>
            </a:r>
          </a:p>
        </p:txBody>
      </p:sp>
      <p:pic>
        <p:nvPicPr>
          <p:cNvPr id="18" name="Graphic 17" descr="Beginning with solid fill">
            <a:hlinkClick r:id="rId6" action="ppaction://hlinksldjump"/>
            <a:extLst>
              <a:ext uri="{FF2B5EF4-FFF2-40B4-BE49-F238E27FC236}">
                <a16:creationId xmlns:a16="http://schemas.microsoft.com/office/drawing/2014/main" id="{C745CB32-D84B-3B60-58AE-8BB5B4D996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9" name="bg object 17">
            <a:extLst>
              <a:ext uri="{FF2B5EF4-FFF2-40B4-BE49-F238E27FC236}">
                <a16:creationId xmlns:a16="http://schemas.microsoft.com/office/drawing/2014/main" id="{966FE2CA-C708-F47C-7B72-E7CD9C9B9AB5}"/>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625472" y="1891792"/>
          <a:ext cx="5539104" cy="1820539"/>
        </p:xfrm>
        <a:graphic>
          <a:graphicData uri="http://schemas.openxmlformats.org/drawingml/2006/table">
            <a:tbl>
              <a:tblPr firstRow="1" bandRow="1">
                <a:tableStyleId>{2D5ABB26-0587-4C30-8999-92F81FD0307C}</a:tableStyleId>
              </a:tblPr>
              <a:tblGrid>
                <a:gridCol w="2129155">
                  <a:extLst>
                    <a:ext uri="{9D8B030D-6E8A-4147-A177-3AD203B41FA5}">
                      <a16:colId xmlns:a16="http://schemas.microsoft.com/office/drawing/2014/main" val="20000"/>
                    </a:ext>
                  </a:extLst>
                </a:gridCol>
                <a:gridCol w="1600199">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tblGrid>
              <a:tr h="475615">
                <a:tc>
                  <a:txBody>
                    <a:bodyPr/>
                    <a:lstStyle/>
                    <a:p>
                      <a:pPr>
                        <a:lnSpc>
                          <a:spcPct val="100000"/>
                        </a:lnSpc>
                        <a:spcBef>
                          <a:spcPts val="114"/>
                        </a:spcBef>
                      </a:pPr>
                      <a:endParaRPr sz="1100">
                        <a:latin typeface="Times New Roman"/>
                        <a:cs typeface="Times New Roman"/>
                      </a:endParaRPr>
                    </a:p>
                    <a:p>
                      <a:pPr marL="68580">
                        <a:lnSpc>
                          <a:spcPct val="100000"/>
                        </a:lnSpc>
                      </a:pPr>
                      <a:r>
                        <a:rPr sz="1100" b="1" spc="-10">
                          <a:solidFill>
                            <a:srgbClr val="FFFFFF"/>
                          </a:solidFill>
                          <a:latin typeface="Arial"/>
                          <a:cs typeface="Arial"/>
                        </a:rPr>
                        <a:t>Reason</a:t>
                      </a:r>
                      <a:endParaRPr sz="1100">
                        <a:latin typeface="Arial"/>
                        <a:cs typeface="Arial"/>
                      </a:endParaRPr>
                    </a:p>
                  </a:txBody>
                  <a:tcPr marL="0" marR="0" marT="146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marL="1905" algn="ctr">
                        <a:lnSpc>
                          <a:spcPct val="100000"/>
                        </a:lnSpc>
                        <a:spcBef>
                          <a:spcPts val="390"/>
                        </a:spcBef>
                      </a:pPr>
                      <a:r>
                        <a:rPr sz="1100" b="1" spc="-10">
                          <a:solidFill>
                            <a:srgbClr val="FFFFFF"/>
                          </a:solidFill>
                          <a:latin typeface="Arial"/>
                          <a:cs typeface="Arial"/>
                        </a:rPr>
                        <a:t>Stopped</a:t>
                      </a:r>
                      <a:endParaRPr sz="1100">
                        <a:latin typeface="Arial"/>
                        <a:cs typeface="Arial"/>
                      </a:endParaRPr>
                    </a:p>
                    <a:p>
                      <a:pPr marL="635" algn="ctr">
                        <a:lnSpc>
                          <a:spcPts val="1275"/>
                        </a:lnSpc>
                        <a:spcBef>
                          <a:spcPts val="660"/>
                        </a:spcBef>
                      </a:pPr>
                      <a:r>
                        <a:rPr sz="1100" b="1" spc="-10">
                          <a:solidFill>
                            <a:srgbClr val="FFFFFF"/>
                          </a:solidFill>
                          <a:latin typeface="Arial"/>
                          <a:cs typeface="Arial"/>
                        </a:rPr>
                        <a:t>(n=139)</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marL="1270" algn="ctr">
                        <a:lnSpc>
                          <a:spcPct val="100000"/>
                        </a:lnSpc>
                        <a:spcBef>
                          <a:spcPts val="390"/>
                        </a:spcBef>
                      </a:pPr>
                      <a:r>
                        <a:rPr sz="1100" b="1" spc="-10">
                          <a:solidFill>
                            <a:srgbClr val="FFFFFF"/>
                          </a:solidFill>
                          <a:latin typeface="Arial"/>
                          <a:cs typeface="Arial"/>
                        </a:rPr>
                        <a:t>Switched</a:t>
                      </a:r>
                      <a:endParaRPr sz="1100">
                        <a:latin typeface="Arial"/>
                        <a:cs typeface="Arial"/>
                      </a:endParaRPr>
                    </a:p>
                    <a:p>
                      <a:pPr marL="1905" algn="ctr">
                        <a:lnSpc>
                          <a:spcPts val="1275"/>
                        </a:lnSpc>
                        <a:spcBef>
                          <a:spcPts val="660"/>
                        </a:spcBef>
                      </a:pPr>
                      <a:r>
                        <a:rPr sz="1100" b="1" spc="-10">
                          <a:solidFill>
                            <a:srgbClr val="FFFFFF"/>
                          </a:solidFill>
                          <a:latin typeface="Arial"/>
                          <a:cs typeface="Arial"/>
                        </a:rPr>
                        <a:t>(n=280)</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extLst>
                  <a:ext uri="{0D108BD9-81ED-4DB2-BD59-A6C34878D82A}">
                    <a16:rowId xmlns:a16="http://schemas.microsoft.com/office/drawing/2014/main" val="10000"/>
                  </a:ext>
                </a:extLst>
              </a:tr>
              <a:tr h="224154">
                <a:tc>
                  <a:txBody>
                    <a:bodyPr/>
                    <a:lstStyle/>
                    <a:p>
                      <a:pPr marL="68580">
                        <a:lnSpc>
                          <a:spcPts val="1275"/>
                        </a:lnSpc>
                        <a:spcBef>
                          <a:spcPts val="390"/>
                        </a:spcBef>
                      </a:pPr>
                      <a:r>
                        <a:rPr sz="1100" b="1">
                          <a:solidFill>
                            <a:srgbClr val="FFFFFF"/>
                          </a:solidFill>
                          <a:latin typeface="Arial"/>
                          <a:cs typeface="Arial"/>
                        </a:rPr>
                        <a:t>Reason</a:t>
                      </a:r>
                      <a:r>
                        <a:rPr sz="1100" b="1" spc="-20">
                          <a:solidFill>
                            <a:srgbClr val="FFFFFF"/>
                          </a:solidFill>
                          <a:latin typeface="Arial"/>
                          <a:cs typeface="Arial"/>
                        </a:rPr>
                        <a:t> </a:t>
                      </a:r>
                      <a:r>
                        <a:rPr sz="1100" b="1">
                          <a:solidFill>
                            <a:srgbClr val="FFFFFF"/>
                          </a:solidFill>
                          <a:latin typeface="Arial"/>
                          <a:cs typeface="Arial"/>
                        </a:rPr>
                        <a:t>available</a:t>
                      </a:r>
                      <a:r>
                        <a:rPr sz="1100" b="1" spc="-35">
                          <a:solidFill>
                            <a:srgbClr val="FFFFFF"/>
                          </a:solidFill>
                          <a:latin typeface="Arial"/>
                          <a:cs typeface="Arial"/>
                        </a:rPr>
                        <a:t> </a:t>
                      </a:r>
                      <a:r>
                        <a:rPr sz="1100" b="1">
                          <a:solidFill>
                            <a:srgbClr val="FFFFFF"/>
                          </a:solidFill>
                          <a:latin typeface="Arial"/>
                          <a:cs typeface="Arial"/>
                        </a:rPr>
                        <a:t>n</a:t>
                      </a:r>
                      <a:r>
                        <a:rPr sz="1100" b="1" spc="-25">
                          <a:solidFill>
                            <a:srgbClr val="FFFFFF"/>
                          </a:solidFill>
                          <a:latin typeface="Arial"/>
                          <a:cs typeface="Arial"/>
                        </a:rPr>
                        <a:t> (%)</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marL="1270" algn="ctr">
                        <a:lnSpc>
                          <a:spcPts val="1275"/>
                        </a:lnSpc>
                        <a:spcBef>
                          <a:spcPts val="390"/>
                        </a:spcBef>
                      </a:pPr>
                      <a:r>
                        <a:rPr sz="1100" spc="-25">
                          <a:solidFill>
                            <a:srgbClr val="FFFFFF"/>
                          </a:solidFill>
                          <a:latin typeface="Arial"/>
                          <a:cs typeface="Arial"/>
                        </a:rPr>
                        <a:t>113</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marL="2540" algn="ctr">
                        <a:lnSpc>
                          <a:spcPts val="1275"/>
                        </a:lnSpc>
                        <a:spcBef>
                          <a:spcPts val="390"/>
                        </a:spcBef>
                      </a:pPr>
                      <a:r>
                        <a:rPr sz="1100" spc="-25">
                          <a:solidFill>
                            <a:srgbClr val="FFFFFF"/>
                          </a:solidFill>
                          <a:latin typeface="Arial"/>
                          <a:cs typeface="Arial"/>
                        </a:rPr>
                        <a:t>183</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1"/>
                  </a:ext>
                </a:extLst>
              </a:tr>
              <a:tr h="224154">
                <a:tc>
                  <a:txBody>
                    <a:bodyPr/>
                    <a:lstStyle/>
                    <a:p>
                      <a:pPr marL="68580">
                        <a:lnSpc>
                          <a:spcPts val="1275"/>
                        </a:lnSpc>
                        <a:spcBef>
                          <a:spcPts val="390"/>
                        </a:spcBef>
                      </a:pPr>
                      <a:r>
                        <a:rPr sz="1100" b="1">
                          <a:solidFill>
                            <a:srgbClr val="FFFFFF"/>
                          </a:solidFill>
                          <a:latin typeface="Arial"/>
                          <a:cs typeface="Arial"/>
                        </a:rPr>
                        <a:t>Insufficient</a:t>
                      </a:r>
                      <a:r>
                        <a:rPr sz="1100" b="1" spc="-65">
                          <a:solidFill>
                            <a:srgbClr val="FFFFFF"/>
                          </a:solidFill>
                          <a:latin typeface="Arial"/>
                          <a:cs typeface="Arial"/>
                        </a:rPr>
                        <a:t> </a:t>
                      </a:r>
                      <a:r>
                        <a:rPr sz="1100" b="1">
                          <a:solidFill>
                            <a:srgbClr val="FFFFFF"/>
                          </a:solidFill>
                          <a:latin typeface="Arial"/>
                          <a:cs typeface="Arial"/>
                        </a:rPr>
                        <a:t>Clinical</a:t>
                      </a:r>
                      <a:r>
                        <a:rPr sz="1100" b="1" spc="-50">
                          <a:solidFill>
                            <a:srgbClr val="FFFFFF"/>
                          </a:solidFill>
                          <a:latin typeface="Arial"/>
                          <a:cs typeface="Arial"/>
                        </a:rPr>
                        <a:t> </a:t>
                      </a:r>
                      <a:r>
                        <a:rPr sz="1100" b="1" spc="-10">
                          <a:solidFill>
                            <a:srgbClr val="FFFFFF"/>
                          </a:solidFill>
                          <a:latin typeface="Arial"/>
                          <a:cs typeface="Arial"/>
                        </a:rPr>
                        <a:t>Efficacy</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algn="ctr">
                        <a:lnSpc>
                          <a:spcPts val="1275"/>
                        </a:lnSpc>
                        <a:spcBef>
                          <a:spcPts val="390"/>
                        </a:spcBef>
                      </a:pPr>
                      <a:r>
                        <a:rPr sz="1100">
                          <a:solidFill>
                            <a:srgbClr val="FFFFFF"/>
                          </a:solidFill>
                          <a:latin typeface="Arial"/>
                          <a:cs typeface="Arial"/>
                        </a:rPr>
                        <a:t>72</a:t>
                      </a:r>
                      <a:r>
                        <a:rPr sz="1100" spc="-10">
                          <a:solidFill>
                            <a:srgbClr val="FFFFFF"/>
                          </a:solidFill>
                          <a:latin typeface="Arial"/>
                          <a:cs typeface="Arial"/>
                        </a:rPr>
                        <a:t> (63.7%)</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marL="1905" algn="ctr">
                        <a:lnSpc>
                          <a:spcPts val="1275"/>
                        </a:lnSpc>
                        <a:spcBef>
                          <a:spcPts val="390"/>
                        </a:spcBef>
                      </a:pPr>
                      <a:r>
                        <a:rPr sz="1100">
                          <a:solidFill>
                            <a:srgbClr val="FFFFFF"/>
                          </a:solidFill>
                          <a:latin typeface="Arial"/>
                          <a:cs typeface="Arial"/>
                        </a:rPr>
                        <a:t>158</a:t>
                      </a:r>
                      <a:r>
                        <a:rPr sz="1100" spc="-20">
                          <a:solidFill>
                            <a:srgbClr val="FFFFFF"/>
                          </a:solidFill>
                          <a:latin typeface="Arial"/>
                          <a:cs typeface="Arial"/>
                        </a:rPr>
                        <a:t> </a:t>
                      </a:r>
                      <a:r>
                        <a:rPr sz="1100" spc="-10">
                          <a:solidFill>
                            <a:srgbClr val="FFFFFF"/>
                          </a:solidFill>
                          <a:latin typeface="Arial"/>
                          <a:cs typeface="Arial"/>
                        </a:rPr>
                        <a:t>(86.3%)</a:t>
                      </a:r>
                      <a:endParaRPr sz="1100">
                        <a:latin typeface="Arial"/>
                        <a:cs typeface="Arial"/>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2"/>
                  </a:ext>
                </a:extLst>
              </a:tr>
              <a:tr h="224154">
                <a:tc>
                  <a:txBody>
                    <a:bodyPr/>
                    <a:lstStyle/>
                    <a:p>
                      <a:pPr marL="68580">
                        <a:lnSpc>
                          <a:spcPts val="1270"/>
                        </a:lnSpc>
                        <a:spcBef>
                          <a:spcPts val="395"/>
                        </a:spcBef>
                      </a:pPr>
                      <a:r>
                        <a:rPr sz="1100" b="1">
                          <a:solidFill>
                            <a:srgbClr val="FFFFFF"/>
                          </a:solidFill>
                          <a:latin typeface="Arial"/>
                          <a:cs typeface="Arial"/>
                        </a:rPr>
                        <a:t>Potential</a:t>
                      </a:r>
                      <a:r>
                        <a:rPr sz="1100" b="1" spc="-75">
                          <a:solidFill>
                            <a:srgbClr val="FFFFFF"/>
                          </a:solidFill>
                          <a:latin typeface="Arial"/>
                          <a:cs typeface="Arial"/>
                        </a:rPr>
                        <a:t> </a:t>
                      </a:r>
                      <a:r>
                        <a:rPr sz="1100" b="1">
                          <a:solidFill>
                            <a:srgbClr val="FFFFFF"/>
                          </a:solidFill>
                          <a:latin typeface="Arial"/>
                          <a:cs typeface="Arial"/>
                        </a:rPr>
                        <a:t>Adverse</a:t>
                      </a:r>
                      <a:r>
                        <a:rPr sz="1100" b="1" spc="-25">
                          <a:solidFill>
                            <a:srgbClr val="FFFFFF"/>
                          </a:solidFill>
                          <a:latin typeface="Arial"/>
                          <a:cs typeface="Arial"/>
                        </a:rPr>
                        <a:t> </a:t>
                      </a:r>
                      <a:r>
                        <a:rPr sz="1100" b="1" spc="-10">
                          <a:solidFill>
                            <a:srgbClr val="FFFFFF"/>
                          </a:solidFill>
                          <a:latin typeface="Arial"/>
                          <a:cs typeface="Arial"/>
                        </a:rPr>
                        <a:t>Outcomes</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algn="ctr">
                        <a:lnSpc>
                          <a:spcPts val="1270"/>
                        </a:lnSpc>
                        <a:spcBef>
                          <a:spcPts val="395"/>
                        </a:spcBef>
                      </a:pPr>
                      <a:r>
                        <a:rPr sz="1100">
                          <a:solidFill>
                            <a:srgbClr val="FFFFFF"/>
                          </a:solidFill>
                          <a:latin typeface="Arial"/>
                          <a:cs typeface="Arial"/>
                        </a:rPr>
                        <a:t>18</a:t>
                      </a:r>
                      <a:r>
                        <a:rPr sz="1100" spc="-5">
                          <a:solidFill>
                            <a:srgbClr val="FFFFFF"/>
                          </a:solidFill>
                          <a:latin typeface="Arial"/>
                          <a:cs typeface="Arial"/>
                        </a:rPr>
                        <a:t> </a:t>
                      </a:r>
                      <a:r>
                        <a:rPr sz="1100" spc="-10">
                          <a:solidFill>
                            <a:srgbClr val="FFFFFF"/>
                          </a:solidFill>
                          <a:latin typeface="Arial"/>
                          <a:cs typeface="Arial"/>
                        </a:rPr>
                        <a:t>(15.9%)</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marL="1905" algn="ctr">
                        <a:lnSpc>
                          <a:spcPts val="1270"/>
                        </a:lnSpc>
                        <a:spcBef>
                          <a:spcPts val="395"/>
                        </a:spcBef>
                      </a:pPr>
                      <a:r>
                        <a:rPr sz="1100">
                          <a:solidFill>
                            <a:srgbClr val="FFFFFF"/>
                          </a:solidFill>
                          <a:latin typeface="Arial"/>
                          <a:cs typeface="Arial"/>
                        </a:rPr>
                        <a:t>14</a:t>
                      </a:r>
                      <a:r>
                        <a:rPr sz="1100" spc="-10">
                          <a:solidFill>
                            <a:srgbClr val="FFFFFF"/>
                          </a:solidFill>
                          <a:latin typeface="Arial"/>
                          <a:cs typeface="Arial"/>
                        </a:rPr>
                        <a:t> (7.7%)</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3"/>
                  </a:ext>
                </a:extLst>
              </a:tr>
              <a:tr h="224154">
                <a:tc>
                  <a:txBody>
                    <a:bodyPr/>
                    <a:lstStyle/>
                    <a:p>
                      <a:pPr marL="68580">
                        <a:lnSpc>
                          <a:spcPts val="1275"/>
                        </a:lnSpc>
                        <a:spcBef>
                          <a:spcPts val="395"/>
                        </a:spcBef>
                      </a:pPr>
                      <a:r>
                        <a:rPr sz="1100" b="1">
                          <a:solidFill>
                            <a:srgbClr val="FFFFFF"/>
                          </a:solidFill>
                          <a:latin typeface="Arial"/>
                          <a:cs typeface="Arial"/>
                        </a:rPr>
                        <a:t>Biologic</a:t>
                      </a:r>
                      <a:r>
                        <a:rPr sz="1100" b="1" spc="-75">
                          <a:solidFill>
                            <a:srgbClr val="FFFFFF"/>
                          </a:solidFill>
                          <a:latin typeface="Arial"/>
                          <a:cs typeface="Arial"/>
                        </a:rPr>
                        <a:t> </a:t>
                      </a:r>
                      <a:r>
                        <a:rPr sz="1100" b="1">
                          <a:solidFill>
                            <a:srgbClr val="FFFFFF"/>
                          </a:solidFill>
                          <a:latin typeface="Arial"/>
                          <a:cs typeface="Arial"/>
                        </a:rPr>
                        <a:t>Access</a:t>
                      </a:r>
                      <a:r>
                        <a:rPr sz="1100" b="1" spc="-30">
                          <a:solidFill>
                            <a:srgbClr val="FFFFFF"/>
                          </a:solidFill>
                          <a:latin typeface="Arial"/>
                          <a:cs typeface="Arial"/>
                        </a:rPr>
                        <a:t> </a:t>
                      </a:r>
                      <a:r>
                        <a:rPr sz="1100" b="1" spc="-10">
                          <a:solidFill>
                            <a:srgbClr val="FFFFFF"/>
                          </a:solidFill>
                          <a:latin typeface="Arial"/>
                          <a:cs typeface="Arial"/>
                        </a:rPr>
                        <a:t>Restriction</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algn="ctr">
                        <a:lnSpc>
                          <a:spcPts val="1275"/>
                        </a:lnSpc>
                        <a:spcBef>
                          <a:spcPts val="395"/>
                        </a:spcBef>
                      </a:pPr>
                      <a:r>
                        <a:rPr sz="1100">
                          <a:solidFill>
                            <a:srgbClr val="FFFFFF"/>
                          </a:solidFill>
                          <a:latin typeface="Arial"/>
                          <a:cs typeface="Arial"/>
                        </a:rPr>
                        <a:t>8</a:t>
                      </a:r>
                      <a:r>
                        <a:rPr sz="1100" spc="-10">
                          <a:solidFill>
                            <a:srgbClr val="FFFFFF"/>
                          </a:solidFill>
                          <a:latin typeface="Arial"/>
                          <a:cs typeface="Arial"/>
                        </a:rPr>
                        <a:t> (7.1%)</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algn="ctr">
                        <a:lnSpc>
                          <a:spcPts val="1275"/>
                        </a:lnSpc>
                        <a:spcBef>
                          <a:spcPts val="395"/>
                        </a:spcBef>
                      </a:pPr>
                      <a:r>
                        <a:rPr sz="1100">
                          <a:solidFill>
                            <a:srgbClr val="FFFFFF"/>
                          </a:solidFill>
                          <a:latin typeface="Arial"/>
                          <a:cs typeface="Arial"/>
                        </a:rPr>
                        <a:t>5</a:t>
                      </a:r>
                      <a:r>
                        <a:rPr sz="1100" spc="-10">
                          <a:solidFill>
                            <a:srgbClr val="FFFFFF"/>
                          </a:solidFill>
                          <a:latin typeface="Arial"/>
                          <a:cs typeface="Arial"/>
                        </a:rPr>
                        <a:t> (2.7%)</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4"/>
                  </a:ext>
                </a:extLst>
              </a:tr>
              <a:tr h="224154">
                <a:tc>
                  <a:txBody>
                    <a:bodyPr/>
                    <a:lstStyle/>
                    <a:p>
                      <a:pPr marL="68580">
                        <a:lnSpc>
                          <a:spcPts val="1270"/>
                        </a:lnSpc>
                        <a:spcBef>
                          <a:spcPts val="395"/>
                        </a:spcBef>
                      </a:pPr>
                      <a:r>
                        <a:rPr sz="1100" b="1">
                          <a:solidFill>
                            <a:srgbClr val="FFFFFF"/>
                          </a:solidFill>
                          <a:latin typeface="Arial"/>
                          <a:cs typeface="Arial"/>
                        </a:rPr>
                        <a:t>Patient</a:t>
                      </a:r>
                      <a:r>
                        <a:rPr sz="1100" b="1" spc="-30">
                          <a:solidFill>
                            <a:srgbClr val="FFFFFF"/>
                          </a:solidFill>
                          <a:latin typeface="Arial"/>
                          <a:cs typeface="Arial"/>
                        </a:rPr>
                        <a:t> </a:t>
                      </a:r>
                      <a:r>
                        <a:rPr sz="1100" b="1" spc="-10">
                          <a:solidFill>
                            <a:srgbClr val="FFFFFF"/>
                          </a:solidFill>
                          <a:latin typeface="Arial"/>
                          <a:cs typeface="Arial"/>
                        </a:rPr>
                        <a:t>Preference</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algn="ctr">
                        <a:lnSpc>
                          <a:spcPts val="1270"/>
                        </a:lnSpc>
                        <a:spcBef>
                          <a:spcPts val="395"/>
                        </a:spcBef>
                      </a:pPr>
                      <a:r>
                        <a:rPr sz="1100">
                          <a:solidFill>
                            <a:srgbClr val="FFFFFF"/>
                          </a:solidFill>
                          <a:latin typeface="Arial"/>
                          <a:cs typeface="Arial"/>
                        </a:rPr>
                        <a:t>4</a:t>
                      </a:r>
                      <a:r>
                        <a:rPr sz="1100" spc="-10">
                          <a:solidFill>
                            <a:srgbClr val="FFFFFF"/>
                          </a:solidFill>
                          <a:latin typeface="Arial"/>
                          <a:cs typeface="Arial"/>
                        </a:rPr>
                        <a:t> (3.5%)</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algn="ctr">
                        <a:lnSpc>
                          <a:spcPts val="1270"/>
                        </a:lnSpc>
                        <a:spcBef>
                          <a:spcPts val="395"/>
                        </a:spcBef>
                      </a:pPr>
                      <a:r>
                        <a:rPr sz="1100">
                          <a:solidFill>
                            <a:srgbClr val="FFFFFF"/>
                          </a:solidFill>
                          <a:latin typeface="Arial"/>
                          <a:cs typeface="Arial"/>
                        </a:rPr>
                        <a:t>3</a:t>
                      </a:r>
                      <a:r>
                        <a:rPr sz="1100" spc="-10">
                          <a:solidFill>
                            <a:srgbClr val="FFFFFF"/>
                          </a:solidFill>
                          <a:latin typeface="Arial"/>
                          <a:cs typeface="Arial"/>
                        </a:rPr>
                        <a:t> (1.6%)</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5"/>
                  </a:ext>
                </a:extLst>
              </a:tr>
              <a:tr h="224154">
                <a:tc>
                  <a:txBody>
                    <a:bodyPr/>
                    <a:lstStyle/>
                    <a:p>
                      <a:pPr marL="68580">
                        <a:lnSpc>
                          <a:spcPts val="1270"/>
                        </a:lnSpc>
                        <a:spcBef>
                          <a:spcPts val="395"/>
                        </a:spcBef>
                      </a:pPr>
                      <a:r>
                        <a:rPr sz="1100" b="1" spc="-10">
                          <a:solidFill>
                            <a:srgbClr val="FFFFFF"/>
                          </a:solidFill>
                          <a:latin typeface="Arial"/>
                          <a:cs typeface="Arial"/>
                        </a:rPr>
                        <a:t>Other</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73762"/>
                    </a:solidFill>
                  </a:tcPr>
                </a:tc>
                <a:tc>
                  <a:txBody>
                    <a:bodyPr/>
                    <a:lstStyle/>
                    <a:p>
                      <a:pPr algn="ctr">
                        <a:lnSpc>
                          <a:spcPts val="1270"/>
                        </a:lnSpc>
                        <a:spcBef>
                          <a:spcPts val="395"/>
                        </a:spcBef>
                      </a:pPr>
                      <a:r>
                        <a:rPr sz="1100">
                          <a:solidFill>
                            <a:srgbClr val="FFFFFF"/>
                          </a:solidFill>
                          <a:latin typeface="Arial"/>
                          <a:cs typeface="Arial"/>
                        </a:rPr>
                        <a:t>12</a:t>
                      </a:r>
                      <a:r>
                        <a:rPr sz="1100" spc="-10">
                          <a:solidFill>
                            <a:srgbClr val="FFFFFF"/>
                          </a:solidFill>
                          <a:latin typeface="Arial"/>
                          <a:cs typeface="Arial"/>
                        </a:rPr>
                        <a:t> (10.6%)</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tc>
                  <a:txBody>
                    <a:bodyPr/>
                    <a:lstStyle/>
                    <a:p>
                      <a:pPr marL="1270" algn="ctr">
                        <a:lnSpc>
                          <a:spcPts val="1270"/>
                        </a:lnSpc>
                        <a:spcBef>
                          <a:spcPts val="395"/>
                        </a:spcBef>
                      </a:pPr>
                      <a:r>
                        <a:rPr sz="1100">
                          <a:solidFill>
                            <a:srgbClr val="FFFFFF"/>
                          </a:solidFill>
                          <a:latin typeface="Arial"/>
                          <a:cs typeface="Arial"/>
                        </a:rPr>
                        <a:t>11</a:t>
                      </a:r>
                      <a:r>
                        <a:rPr sz="1100" spc="-15">
                          <a:solidFill>
                            <a:srgbClr val="FFFFFF"/>
                          </a:solidFill>
                          <a:latin typeface="Arial"/>
                          <a:cs typeface="Arial"/>
                        </a:rPr>
                        <a:t> </a:t>
                      </a:r>
                      <a:r>
                        <a:rPr sz="1100" spc="-10">
                          <a:solidFill>
                            <a:srgbClr val="FFFFFF"/>
                          </a:solidFill>
                          <a:latin typeface="Arial"/>
                          <a:cs typeface="Arial"/>
                        </a:rPr>
                        <a:t>(6.0%)</a:t>
                      </a:r>
                      <a:endParaRPr sz="11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99999"/>
                    </a:solidFill>
                  </a:tcPr>
                </a:tc>
                <a:extLst>
                  <a:ext uri="{0D108BD9-81ED-4DB2-BD59-A6C34878D82A}">
                    <a16:rowId xmlns:a16="http://schemas.microsoft.com/office/drawing/2014/main" val="10006"/>
                  </a:ext>
                </a:extLst>
              </a:tr>
            </a:tbl>
          </a:graphicData>
        </a:graphic>
      </p:graphicFrame>
      <p:sp>
        <p:nvSpPr>
          <p:cNvPr id="3" name="object 3"/>
          <p:cNvSpPr/>
          <p:nvPr/>
        </p:nvSpPr>
        <p:spPr>
          <a:xfrm>
            <a:off x="1632204" y="1307591"/>
            <a:ext cx="5538470" cy="413384"/>
          </a:xfrm>
          <a:custGeom>
            <a:avLst/>
            <a:gdLst/>
            <a:ahLst/>
            <a:cxnLst/>
            <a:rect l="l" t="t" r="r" b="b"/>
            <a:pathLst>
              <a:path w="5538470" h="413385">
                <a:moveTo>
                  <a:pt x="5469382" y="0"/>
                </a:moveTo>
                <a:lnTo>
                  <a:pt x="68833" y="0"/>
                </a:lnTo>
                <a:lnTo>
                  <a:pt x="42058" y="5415"/>
                </a:lnTo>
                <a:lnTo>
                  <a:pt x="20177" y="20177"/>
                </a:lnTo>
                <a:lnTo>
                  <a:pt x="5415" y="42058"/>
                </a:lnTo>
                <a:lnTo>
                  <a:pt x="0" y="68834"/>
                </a:lnTo>
                <a:lnTo>
                  <a:pt x="0" y="344170"/>
                </a:lnTo>
                <a:lnTo>
                  <a:pt x="5415" y="370945"/>
                </a:lnTo>
                <a:lnTo>
                  <a:pt x="20177" y="392826"/>
                </a:lnTo>
                <a:lnTo>
                  <a:pt x="42058" y="407588"/>
                </a:lnTo>
                <a:lnTo>
                  <a:pt x="68833" y="413004"/>
                </a:lnTo>
                <a:lnTo>
                  <a:pt x="5469382" y="413004"/>
                </a:lnTo>
                <a:lnTo>
                  <a:pt x="5496157" y="407588"/>
                </a:lnTo>
                <a:lnTo>
                  <a:pt x="5518038" y="392826"/>
                </a:lnTo>
                <a:lnTo>
                  <a:pt x="5532800" y="370945"/>
                </a:lnTo>
                <a:lnTo>
                  <a:pt x="5538216" y="344170"/>
                </a:lnTo>
                <a:lnTo>
                  <a:pt x="5538216" y="68834"/>
                </a:lnTo>
                <a:lnTo>
                  <a:pt x="5532800" y="42058"/>
                </a:lnTo>
                <a:lnTo>
                  <a:pt x="5518038" y="20177"/>
                </a:lnTo>
                <a:lnTo>
                  <a:pt x="5496157" y="5415"/>
                </a:lnTo>
                <a:lnTo>
                  <a:pt x="546938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1818258" y="1314703"/>
            <a:ext cx="5162550" cy="391160"/>
          </a:xfrm>
          <a:prstGeom prst="rect">
            <a:avLst/>
          </a:prstGeom>
        </p:spPr>
        <p:txBody>
          <a:bodyPr vert="horz" wrap="square" lIns="0" tIns="12700" rIns="0" bIns="0" rtlCol="0">
            <a:spAutoFit/>
          </a:bodyPr>
          <a:lstStyle/>
          <a:p>
            <a:pPr marL="528955" marR="5080" lvl="0" indent="-51689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most</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commonly</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cited</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reasons</a:t>
            </a:r>
            <a:r>
              <a:rPr kumimoji="0" sz="1200" b="1" i="0" u="none" strike="noStrike" kern="0" cap="none" spc="-5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for</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stopping or</a:t>
            </a:r>
            <a:r>
              <a:rPr kumimoji="0" sz="1200" b="1" i="0" u="none" strike="noStrike" kern="0" cap="none" spc="-1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switching</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biologic </a:t>
            </a:r>
            <a:r>
              <a:rPr kumimoji="0" sz="1200" b="1" i="0" u="none" strike="noStrike" kern="0" cap="none" spc="0" normalizeH="0" baseline="0" noProof="0">
                <a:ln>
                  <a:noFill/>
                </a:ln>
                <a:solidFill>
                  <a:srgbClr val="FFFFFF"/>
                </a:solidFill>
                <a:effectLst/>
                <a:uLnTx/>
                <a:uFillTx/>
                <a:latin typeface="Arial"/>
                <a:cs typeface="Arial"/>
              </a:rPr>
              <a:t>were</a:t>
            </a:r>
            <a:r>
              <a:rPr kumimoji="0" sz="1200" b="1" i="0" u="none" strike="noStrike" kern="0" cap="none" spc="-6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insufficient</a:t>
            </a:r>
            <a:r>
              <a:rPr kumimoji="0" sz="1200" b="1" i="0" u="none" strike="noStrike" kern="0" cap="none" spc="-10" normalizeH="0" baseline="0" noProof="0">
                <a:ln>
                  <a:noFill/>
                </a:ln>
                <a:solidFill>
                  <a:srgbClr val="E66830"/>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clinical</a:t>
            </a:r>
            <a:r>
              <a:rPr kumimoji="0" sz="1200" b="1" i="0" u="none" strike="noStrike" kern="0" cap="none" spc="-45" normalizeH="0" baseline="0" noProof="0">
                <a:ln>
                  <a:noFill/>
                </a:ln>
                <a:solidFill>
                  <a:srgbClr val="E66830"/>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efficacy</a:t>
            </a:r>
            <a:r>
              <a:rPr kumimoji="0" sz="1200" b="1" i="0" u="none" strike="noStrike" kern="0" cap="none" spc="-60" normalizeH="0" baseline="0" noProof="0">
                <a:ln>
                  <a:noFill/>
                </a:ln>
                <a:solidFill>
                  <a:srgbClr val="E66830"/>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and</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adverse</a:t>
            </a:r>
            <a:r>
              <a:rPr kumimoji="0" sz="1200" b="1" i="0" u="none" strike="noStrike" kern="0" cap="none" spc="-40" normalizeH="0" baseline="0" noProof="0">
                <a:ln>
                  <a:noFill/>
                </a:ln>
                <a:solidFill>
                  <a:srgbClr val="E66830"/>
                </a:solidFill>
                <a:effectLst/>
                <a:uLnTx/>
                <a:uFillTx/>
                <a:latin typeface="Arial"/>
                <a:cs typeface="Arial"/>
              </a:rPr>
              <a:t> </a:t>
            </a:r>
            <a:r>
              <a:rPr kumimoji="0" sz="1200" b="1" i="0" u="none" strike="noStrike" kern="0" cap="none" spc="-10" normalizeH="0" baseline="0" noProof="0">
                <a:ln>
                  <a:noFill/>
                </a:ln>
                <a:solidFill>
                  <a:srgbClr val="E66830"/>
                </a:solidFill>
                <a:effectLst/>
                <a:uLnTx/>
                <a:uFillTx/>
                <a:latin typeface="Arial"/>
                <a:cs typeface="Arial"/>
              </a:rPr>
              <a:t>outcomes</a:t>
            </a:r>
            <a:r>
              <a:rPr kumimoji="0" sz="1200" b="1" i="0" u="none" strike="noStrike" kern="0" cap="none" spc="-10" normalizeH="0" baseline="0" noProof="0">
                <a:ln>
                  <a:noFill/>
                </a:ln>
                <a:solidFill>
                  <a:sysClr val="windowText" lastClr="0000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9</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a:spLocks noGrp="1"/>
          </p:cNvSpPr>
          <p:nvPr>
            <p:ph type="title"/>
          </p:nvPr>
        </p:nvSpPr>
        <p:spPr>
          <a:xfrm>
            <a:off x="399019" y="94025"/>
            <a:ext cx="7228205" cy="513080"/>
          </a:xfrm>
          <a:prstGeom prst="rect">
            <a:avLst/>
          </a:prstGeom>
        </p:spPr>
        <p:txBody>
          <a:bodyPr vert="horz" wrap="square" lIns="0" tIns="141274" rIns="0" bIns="0" rtlCol="0">
            <a:spAutoFit/>
          </a:bodyPr>
          <a:lstStyle/>
          <a:p>
            <a:pPr marL="5080">
              <a:lnSpc>
                <a:spcPct val="100000"/>
              </a:lnSpc>
              <a:spcBef>
                <a:spcPts val="95"/>
              </a:spcBef>
            </a:pPr>
            <a:r>
              <a:t>Reasons</a:t>
            </a:r>
            <a:r>
              <a:rPr spc="-40"/>
              <a:t> </a:t>
            </a:r>
            <a:r>
              <a:t>a</a:t>
            </a:r>
            <a:r>
              <a:rPr spc="-45"/>
              <a:t> </a:t>
            </a:r>
            <a:r>
              <a:t>patient</a:t>
            </a:r>
            <a:r>
              <a:rPr spc="-20"/>
              <a:t> </a:t>
            </a:r>
            <a:r>
              <a:t>stopped</a:t>
            </a:r>
            <a:r>
              <a:rPr spc="-20"/>
              <a:t> </a:t>
            </a:r>
            <a:r>
              <a:t>or</a:t>
            </a:r>
            <a:r>
              <a:rPr spc="-35"/>
              <a:t> </a:t>
            </a:r>
            <a:r>
              <a:t>switched</a:t>
            </a:r>
            <a:r>
              <a:rPr spc="-45"/>
              <a:t> </a:t>
            </a:r>
            <a:r>
              <a:t>their</a:t>
            </a:r>
            <a:r>
              <a:rPr spc="-20"/>
              <a:t> </a:t>
            </a:r>
            <a:r>
              <a:rPr spc="-10"/>
              <a:t>first-</a:t>
            </a:r>
            <a:r>
              <a:t>prescribed</a:t>
            </a:r>
            <a:r>
              <a:rPr spc="-5"/>
              <a:t> </a:t>
            </a:r>
            <a:r>
              <a:rPr spc="-10"/>
              <a:t>biologic</a:t>
            </a:r>
          </a:p>
        </p:txBody>
      </p:sp>
      <p:pic>
        <p:nvPicPr>
          <p:cNvPr id="8" name="Graphic 7" descr="Beginning with solid fill">
            <a:hlinkClick r:id="rId2" action="ppaction://hlinksldjump"/>
            <a:extLst>
              <a:ext uri="{FF2B5EF4-FFF2-40B4-BE49-F238E27FC236}">
                <a16:creationId xmlns:a16="http://schemas.microsoft.com/office/drawing/2014/main" id="{CDEB5366-4D0A-A36A-7523-2F55C56F3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1D702454-7DF1-7080-0368-2337DF42CA42}"/>
              </a:ext>
            </a:extLst>
          </p:cNvPr>
          <p:cNvPicPr/>
          <p:nvPr/>
        </p:nvPicPr>
        <p:blipFill>
          <a:blip r:embed="rId5" cstate="print">
            <a:alphaModFix amt="3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53183" y="1490472"/>
            <a:ext cx="5930265" cy="2688590"/>
            <a:chOff x="1853183" y="1490472"/>
            <a:chExt cx="5930265" cy="2688590"/>
          </a:xfrm>
        </p:grpSpPr>
        <p:sp>
          <p:nvSpPr>
            <p:cNvPr id="3" name="object 3"/>
            <p:cNvSpPr/>
            <p:nvPr/>
          </p:nvSpPr>
          <p:spPr>
            <a:xfrm>
              <a:off x="2136648" y="1490471"/>
              <a:ext cx="4706620" cy="2684145"/>
            </a:xfrm>
            <a:custGeom>
              <a:avLst/>
              <a:gdLst/>
              <a:ahLst/>
              <a:cxnLst/>
              <a:rect l="l" t="t" r="r" b="b"/>
              <a:pathLst>
                <a:path w="4706620" h="2684145">
                  <a:moveTo>
                    <a:pt x="259080" y="236220"/>
                  </a:moveTo>
                  <a:lnTo>
                    <a:pt x="0" y="236220"/>
                  </a:lnTo>
                  <a:lnTo>
                    <a:pt x="0" y="2683764"/>
                  </a:lnTo>
                  <a:lnTo>
                    <a:pt x="259080" y="2683764"/>
                  </a:lnTo>
                  <a:lnTo>
                    <a:pt x="259080" y="236220"/>
                  </a:lnTo>
                  <a:close/>
                </a:path>
                <a:path w="4706620" h="2684145">
                  <a:moveTo>
                    <a:pt x="1740408" y="74676"/>
                  </a:moveTo>
                  <a:lnTo>
                    <a:pt x="1482852" y="74676"/>
                  </a:lnTo>
                  <a:lnTo>
                    <a:pt x="1482852" y="2683764"/>
                  </a:lnTo>
                  <a:lnTo>
                    <a:pt x="1740408" y="2683764"/>
                  </a:lnTo>
                  <a:lnTo>
                    <a:pt x="1740408" y="74676"/>
                  </a:lnTo>
                  <a:close/>
                </a:path>
                <a:path w="4706620" h="2684145">
                  <a:moveTo>
                    <a:pt x="3223260" y="387096"/>
                  </a:moveTo>
                  <a:lnTo>
                    <a:pt x="2964180" y="387096"/>
                  </a:lnTo>
                  <a:lnTo>
                    <a:pt x="2964180" y="2683764"/>
                  </a:lnTo>
                  <a:lnTo>
                    <a:pt x="3223260" y="2683764"/>
                  </a:lnTo>
                  <a:lnTo>
                    <a:pt x="3223260" y="387096"/>
                  </a:lnTo>
                  <a:close/>
                </a:path>
                <a:path w="4706620" h="2684145">
                  <a:moveTo>
                    <a:pt x="4706112" y="0"/>
                  </a:moveTo>
                  <a:lnTo>
                    <a:pt x="4447032" y="0"/>
                  </a:lnTo>
                  <a:lnTo>
                    <a:pt x="4447032" y="2683764"/>
                  </a:lnTo>
                  <a:lnTo>
                    <a:pt x="4706112" y="2683764"/>
                  </a:lnTo>
                  <a:lnTo>
                    <a:pt x="470611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2465832" y="3767327"/>
              <a:ext cx="4704715" cy="407034"/>
            </a:xfrm>
            <a:custGeom>
              <a:avLst/>
              <a:gdLst/>
              <a:ahLst/>
              <a:cxnLst/>
              <a:rect l="l" t="t" r="r" b="b"/>
              <a:pathLst>
                <a:path w="4704715" h="407035">
                  <a:moveTo>
                    <a:pt x="257556" y="89916"/>
                  </a:moveTo>
                  <a:lnTo>
                    <a:pt x="0" y="89916"/>
                  </a:lnTo>
                  <a:lnTo>
                    <a:pt x="0" y="406908"/>
                  </a:lnTo>
                  <a:lnTo>
                    <a:pt x="257556" y="406908"/>
                  </a:lnTo>
                  <a:lnTo>
                    <a:pt x="257556" y="89916"/>
                  </a:lnTo>
                  <a:close/>
                </a:path>
                <a:path w="4704715" h="407035">
                  <a:moveTo>
                    <a:pt x="1740408" y="242316"/>
                  </a:moveTo>
                  <a:lnTo>
                    <a:pt x="1481328" y="242316"/>
                  </a:lnTo>
                  <a:lnTo>
                    <a:pt x="1481328" y="406908"/>
                  </a:lnTo>
                  <a:lnTo>
                    <a:pt x="1740408" y="406908"/>
                  </a:lnTo>
                  <a:lnTo>
                    <a:pt x="1740408" y="242316"/>
                  </a:lnTo>
                  <a:close/>
                </a:path>
                <a:path w="4704715" h="407035">
                  <a:moveTo>
                    <a:pt x="3223260" y="0"/>
                  </a:moveTo>
                  <a:lnTo>
                    <a:pt x="2964180" y="0"/>
                  </a:lnTo>
                  <a:lnTo>
                    <a:pt x="2964180" y="406908"/>
                  </a:lnTo>
                  <a:lnTo>
                    <a:pt x="3223260" y="406908"/>
                  </a:lnTo>
                  <a:lnTo>
                    <a:pt x="3223260" y="0"/>
                  </a:lnTo>
                  <a:close/>
                </a:path>
                <a:path w="4704715" h="407035">
                  <a:moveTo>
                    <a:pt x="4704588" y="236220"/>
                  </a:moveTo>
                  <a:lnTo>
                    <a:pt x="4447032" y="236220"/>
                  </a:lnTo>
                  <a:lnTo>
                    <a:pt x="4447032" y="406908"/>
                  </a:lnTo>
                  <a:lnTo>
                    <a:pt x="4704588" y="406908"/>
                  </a:lnTo>
                  <a:lnTo>
                    <a:pt x="4704588" y="23622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793492" y="3776472"/>
              <a:ext cx="4706620" cy="398145"/>
            </a:xfrm>
            <a:custGeom>
              <a:avLst/>
              <a:gdLst/>
              <a:ahLst/>
              <a:cxnLst/>
              <a:rect l="l" t="t" r="r" b="b"/>
              <a:pathLst>
                <a:path w="4706620" h="398145">
                  <a:moveTo>
                    <a:pt x="259080" y="62484"/>
                  </a:moveTo>
                  <a:lnTo>
                    <a:pt x="0" y="62484"/>
                  </a:lnTo>
                  <a:lnTo>
                    <a:pt x="0" y="397764"/>
                  </a:lnTo>
                  <a:lnTo>
                    <a:pt x="259080" y="397764"/>
                  </a:lnTo>
                  <a:lnTo>
                    <a:pt x="259080" y="62484"/>
                  </a:lnTo>
                  <a:close/>
                </a:path>
                <a:path w="4706620" h="398145">
                  <a:moveTo>
                    <a:pt x="1741932" y="71628"/>
                  </a:moveTo>
                  <a:lnTo>
                    <a:pt x="1482852" y="71628"/>
                  </a:lnTo>
                  <a:lnTo>
                    <a:pt x="1482852" y="397764"/>
                  </a:lnTo>
                  <a:lnTo>
                    <a:pt x="1741932" y="397764"/>
                  </a:lnTo>
                  <a:lnTo>
                    <a:pt x="1741932" y="71628"/>
                  </a:lnTo>
                  <a:close/>
                </a:path>
                <a:path w="4706620" h="398145">
                  <a:moveTo>
                    <a:pt x="3223260" y="0"/>
                  </a:moveTo>
                  <a:lnTo>
                    <a:pt x="2964180" y="0"/>
                  </a:lnTo>
                  <a:lnTo>
                    <a:pt x="2964180" y="397764"/>
                  </a:lnTo>
                  <a:lnTo>
                    <a:pt x="3223260" y="397764"/>
                  </a:lnTo>
                  <a:lnTo>
                    <a:pt x="3223260" y="0"/>
                  </a:lnTo>
                  <a:close/>
                </a:path>
                <a:path w="4706620" h="398145">
                  <a:moveTo>
                    <a:pt x="4706112" y="152400"/>
                  </a:moveTo>
                  <a:lnTo>
                    <a:pt x="4447032" y="152400"/>
                  </a:lnTo>
                  <a:lnTo>
                    <a:pt x="4447032" y="397764"/>
                  </a:lnTo>
                  <a:lnTo>
                    <a:pt x="4706112" y="397764"/>
                  </a:lnTo>
                  <a:lnTo>
                    <a:pt x="4706112" y="15240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853183" y="4174236"/>
              <a:ext cx="5930265" cy="0"/>
            </a:xfrm>
            <a:custGeom>
              <a:avLst/>
              <a:gdLst/>
              <a:ahLst/>
              <a:cxnLst/>
              <a:rect l="l" t="t" r="r" b="b"/>
              <a:pathLst>
                <a:path w="5930265">
                  <a:moveTo>
                    <a:pt x="0" y="0"/>
                  </a:moveTo>
                  <a:lnTo>
                    <a:pt x="5929884" y="0"/>
                  </a:lnTo>
                </a:path>
              </a:pathLst>
            </a:custGeom>
            <a:ln w="9525">
              <a:solidFill>
                <a:srgbClr val="E1E1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2188845" y="151765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79</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3624198" y="1356486"/>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84.2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5106670" y="1669541"/>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74.1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6589268" y="1282065"/>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86.6</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470150" y="3649726"/>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10.2</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3984752" y="3801567"/>
            <a:ext cx="18478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5.3</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5435346" y="3559809"/>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13.1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6949820" y="3795471"/>
            <a:ext cx="18478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5.5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2798826" y="3631183"/>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10.8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4281296" y="3640023"/>
            <a:ext cx="248920" cy="1631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10.5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5763895" y="3569334"/>
            <a:ext cx="24892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0" normalizeH="0" baseline="0" noProof="0">
                <a:ln>
                  <a:noFill/>
                </a:ln>
                <a:solidFill>
                  <a:sysClr val="windowText" lastClr="000000"/>
                </a:solidFill>
                <a:effectLst/>
                <a:uLnTx/>
                <a:uFillTx/>
                <a:latin typeface="Arial"/>
                <a:cs typeface="Arial"/>
              </a:rPr>
              <a:t>12.8</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7278369" y="3721100"/>
            <a:ext cx="18478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7.9</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1679194" y="4084116"/>
            <a:ext cx="8953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50" normalizeH="0" baseline="0" noProof="0">
                <a:ln>
                  <a:noFill/>
                </a:ln>
                <a:solidFill>
                  <a:sysClr val="windowText" lastClr="000000"/>
                </a:solidFill>
                <a:effectLst/>
                <a:uLnTx/>
                <a:uFillTx/>
                <a:latin typeface="Arial"/>
                <a:cs typeface="Arial"/>
              </a:rPr>
              <a:t>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1615821" y="3774440"/>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1615821" y="3464433"/>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20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1615821" y="1914905"/>
            <a:ext cx="153670" cy="14020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70</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2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60</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2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50</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2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40</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2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30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1615821" y="1605153"/>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80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1615821" y="1295146"/>
            <a:ext cx="15367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90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1552194" y="985265"/>
            <a:ext cx="21590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25" normalizeH="0" baseline="0" noProof="0">
                <a:ln>
                  <a:noFill/>
                </a:ln>
                <a:solidFill>
                  <a:sysClr val="windowText" lastClr="000000"/>
                </a:solidFill>
                <a:effectLst/>
                <a:uLnTx/>
                <a:uFillTx/>
                <a:latin typeface="Arial"/>
                <a:cs typeface="Arial"/>
              </a:rPr>
              <a:t>100</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2209292" y="4220362"/>
            <a:ext cx="771525"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Total</a:t>
            </a:r>
            <a:r>
              <a:rPr kumimoji="0" sz="900" b="0" i="0" u="none" strike="noStrike" kern="0" cap="none" spc="-2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(n=3531)</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5062854" y="4220362"/>
            <a:ext cx="99441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USA</a:t>
            </a:r>
            <a:r>
              <a:rPr kumimoji="0" sz="900" b="0" i="0" u="none" strike="noStrike" kern="0" cap="none" spc="-10" normalizeH="0" baseline="0" noProof="0">
                <a:ln>
                  <a:noFill/>
                </a:ln>
                <a:solidFill>
                  <a:sysClr val="windowText" lastClr="000000"/>
                </a:solidFill>
                <a:effectLst/>
                <a:uLnTx/>
                <a:uFillTx/>
                <a:latin typeface="Arial"/>
                <a:cs typeface="Arial"/>
              </a:rPr>
              <a:t> </a:t>
            </a:r>
            <a:r>
              <a:rPr kumimoji="0" sz="900" b="0" i="0" u="none" strike="noStrike" kern="0" cap="none" spc="0" normalizeH="0" baseline="0" noProof="0">
                <a:ln>
                  <a:noFill/>
                </a:ln>
                <a:solidFill>
                  <a:sysClr val="windowText" lastClr="000000"/>
                </a:solidFill>
                <a:effectLst/>
                <a:uLnTx/>
                <a:uFillTx/>
                <a:latin typeface="Arial"/>
                <a:cs typeface="Arial"/>
              </a:rPr>
              <a:t>only </a:t>
            </a:r>
            <a:r>
              <a:rPr kumimoji="0" sz="900" b="0" i="0" u="none" strike="noStrike" kern="0" cap="none" spc="-10" normalizeH="0" baseline="0" noProof="0">
                <a:ln>
                  <a:noFill/>
                </a:ln>
                <a:solidFill>
                  <a:sysClr val="windowText" lastClr="000000"/>
                </a:solidFill>
                <a:effectLst/>
                <a:uLnTx/>
                <a:uFillTx/>
                <a:latin typeface="Arial"/>
                <a:cs typeface="Arial"/>
              </a:rPr>
              <a:t>(n=2127)</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6542278" y="4220362"/>
            <a:ext cx="1000760" cy="1625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10" normalizeH="0" baseline="0" noProof="0">
                <a:ln>
                  <a:noFill/>
                </a:ln>
                <a:solidFill>
                  <a:sysClr val="windowText" lastClr="000000"/>
                </a:solidFill>
                <a:effectLst/>
                <a:uLnTx/>
                <a:uFillTx/>
                <a:latin typeface="Arial"/>
                <a:cs typeface="Arial"/>
              </a:rPr>
              <a:t>Non-</a:t>
            </a:r>
            <a:r>
              <a:rPr kumimoji="0" sz="900" b="0" i="0" u="none" strike="noStrike" kern="0" cap="none" spc="0" normalizeH="0" baseline="0" noProof="0">
                <a:ln>
                  <a:noFill/>
                </a:ln>
                <a:solidFill>
                  <a:sysClr val="windowText" lastClr="000000"/>
                </a:solidFill>
                <a:effectLst/>
                <a:uLnTx/>
                <a:uFillTx/>
                <a:latin typeface="Arial"/>
                <a:cs typeface="Arial"/>
              </a:rPr>
              <a:t>USA</a:t>
            </a:r>
            <a:r>
              <a:rPr kumimoji="0" sz="900" b="0" i="0" u="none" strike="noStrike" kern="0" cap="none" spc="3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(n=1404)</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1372406" y="1894353"/>
            <a:ext cx="167005" cy="1463675"/>
          </a:xfrm>
          <a:prstGeom prst="rect">
            <a:avLst/>
          </a:prstGeom>
        </p:spPr>
        <p:txBody>
          <a:bodyPr vert="vert270"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Proportion</a:t>
            </a:r>
            <a:r>
              <a:rPr kumimoji="0" sz="1000" b="0" i="0" u="none" strike="noStrike" kern="0" cap="none" spc="-1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of</a:t>
            </a:r>
            <a:r>
              <a:rPr kumimoji="0" sz="1000" b="0" i="0" u="none" strike="noStrike" kern="0" cap="none" spc="-45" normalizeH="0" baseline="0" noProof="0">
                <a:ln>
                  <a:noFill/>
                </a:ln>
                <a:solidFill>
                  <a:sysClr val="windowText" lastClr="000000"/>
                </a:solidFill>
                <a:effectLst/>
                <a:uLnTx/>
                <a:uFillTx/>
                <a:latin typeface="Arial"/>
                <a:cs typeface="Arial"/>
              </a:rPr>
              <a:t> </a:t>
            </a:r>
            <a:r>
              <a:rPr kumimoji="0" sz="1000" b="0" i="0" u="none" strike="noStrike" kern="0" cap="none" spc="0" normalizeH="0" baseline="0" noProof="0">
                <a:ln>
                  <a:noFill/>
                </a:ln>
                <a:solidFill>
                  <a:sysClr val="windowText" lastClr="000000"/>
                </a:solidFill>
                <a:effectLst/>
                <a:uLnTx/>
                <a:uFillTx/>
                <a:latin typeface="Arial"/>
                <a:cs typeface="Arial"/>
              </a:rPr>
              <a:t>patients</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25" normalizeH="0" baseline="0" noProof="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p:nvPr/>
        </p:nvSpPr>
        <p:spPr>
          <a:xfrm>
            <a:off x="3645408" y="4524755"/>
            <a:ext cx="56515" cy="58419"/>
          </a:xfrm>
          <a:custGeom>
            <a:avLst/>
            <a:gdLst/>
            <a:ahLst/>
            <a:cxnLst/>
            <a:rect l="l" t="t" r="r" b="b"/>
            <a:pathLst>
              <a:path w="56514" h="58420">
                <a:moveTo>
                  <a:pt x="56387" y="0"/>
                </a:moveTo>
                <a:lnTo>
                  <a:pt x="0" y="0"/>
                </a:lnTo>
                <a:lnTo>
                  <a:pt x="0" y="57912"/>
                </a:lnTo>
                <a:lnTo>
                  <a:pt x="56387" y="57912"/>
                </a:lnTo>
                <a:lnTo>
                  <a:pt x="5638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4367784" y="4524755"/>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4997196" y="4524755"/>
            <a:ext cx="58419" cy="58419"/>
          </a:xfrm>
          <a:custGeom>
            <a:avLst/>
            <a:gdLst/>
            <a:ahLst/>
            <a:cxnLst/>
            <a:rect l="l" t="t" r="r" b="b"/>
            <a:pathLst>
              <a:path w="58420" h="58420">
                <a:moveTo>
                  <a:pt x="57912" y="0"/>
                </a:moveTo>
                <a:lnTo>
                  <a:pt x="0" y="0"/>
                </a:lnTo>
                <a:lnTo>
                  <a:pt x="0" y="57912"/>
                </a:lnTo>
                <a:lnTo>
                  <a:pt x="57912" y="57912"/>
                </a:lnTo>
                <a:lnTo>
                  <a:pt x="57912"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txBox="1"/>
          <p:nvPr/>
        </p:nvSpPr>
        <p:spPr>
          <a:xfrm>
            <a:off x="3669538" y="4220362"/>
            <a:ext cx="1886585" cy="407034"/>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00" b="0" i="0" u="none" strike="noStrike" kern="0" cap="none" spc="0" normalizeH="0" baseline="0" noProof="0">
                <a:ln>
                  <a:noFill/>
                </a:ln>
                <a:solidFill>
                  <a:sysClr val="windowText" lastClr="000000"/>
                </a:solidFill>
                <a:effectLst/>
                <a:uLnTx/>
                <a:uFillTx/>
                <a:latin typeface="Arial"/>
                <a:cs typeface="Arial"/>
              </a:rPr>
              <a:t>eCRF</a:t>
            </a:r>
            <a:r>
              <a:rPr kumimoji="0" sz="900" b="0" i="0" u="none" strike="noStrike" kern="0" cap="none" spc="-25"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(n=2656)</a:t>
            </a:r>
            <a:endParaRPr kumimoji="0" sz="900" b="0" i="0" u="none" strike="noStrike" kern="0" cap="none" spc="0" normalizeH="0" baseline="0" noProof="0">
              <a:ln>
                <a:noFill/>
              </a:ln>
              <a:solidFill>
                <a:sysClr val="windowText" lastClr="000000"/>
              </a:solidFill>
              <a:effectLst/>
              <a:uLnTx/>
              <a:uFillTx/>
              <a:latin typeface="Arial"/>
              <a:cs typeface="Arial"/>
            </a:endParaRPr>
          </a:p>
          <a:p>
            <a:pPr marL="57150" marR="0" lvl="0" indent="0" defTabSz="914400" eaLnBrk="1" fontAlgn="auto" latinLnBrk="0" hangingPunct="1">
              <a:lnSpc>
                <a:spcPct val="100000"/>
              </a:lnSpc>
              <a:spcBef>
                <a:spcPts val="845"/>
              </a:spcBef>
              <a:spcAft>
                <a:spcPts val="0"/>
              </a:spcAft>
              <a:buClrTx/>
              <a:buSzTx/>
              <a:buFontTx/>
              <a:buNone/>
              <a:tabLst>
                <a:tab pos="781050" algn="l"/>
                <a:tab pos="1409065" algn="l"/>
              </a:tabLst>
              <a:defRPr/>
            </a:pPr>
            <a:r>
              <a:rPr kumimoji="0" sz="900" b="0" i="0" u="none" strike="noStrike" kern="0" cap="none" spc="-10" normalizeH="0" baseline="0" noProof="0">
                <a:ln>
                  <a:noFill/>
                </a:ln>
                <a:solidFill>
                  <a:sysClr val="windowText" lastClr="000000"/>
                </a:solidFill>
                <a:effectLst/>
                <a:uLnTx/>
                <a:uFillTx/>
                <a:latin typeface="Arial"/>
                <a:cs typeface="Arial"/>
              </a:rPr>
              <a:t>Continued</a:t>
            </a:r>
            <a:r>
              <a:rPr kumimoji="0" sz="900" b="0" i="0" u="none" strike="noStrike" kern="0" cap="none" spc="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Stopped</a:t>
            </a:r>
            <a:r>
              <a:rPr kumimoji="0" sz="900" b="0" i="0" u="none" strike="noStrike" kern="0" cap="none" spc="0" normalizeH="0" baseline="0" noProof="0">
                <a:ln>
                  <a:noFill/>
                </a:ln>
                <a:solidFill>
                  <a:sysClr val="windowText" lastClr="000000"/>
                </a:solidFill>
                <a:effectLst/>
                <a:uLnTx/>
                <a:uFillTx/>
                <a:latin typeface="Arial"/>
                <a:cs typeface="Arial"/>
              </a:rPr>
              <a:t>	</a:t>
            </a:r>
            <a:r>
              <a:rPr kumimoji="0" sz="900" b="0" i="0" u="none" strike="noStrike" kern="0" cap="none" spc="-10" normalizeH="0" baseline="0" noProof="0">
                <a:ln>
                  <a:noFill/>
                </a:ln>
                <a:solidFill>
                  <a:sysClr val="windowText" lastClr="000000"/>
                </a:solidFill>
                <a:effectLst/>
                <a:uLnTx/>
                <a:uFillTx/>
                <a:latin typeface="Arial"/>
                <a:cs typeface="Arial"/>
              </a:rPr>
              <a:t>Switched</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78739" y="4999029"/>
            <a:ext cx="223012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80264" y="4878120"/>
            <a:ext cx="191516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eCRF</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Electronic</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case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report</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form; US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United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States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8900541" y="29972"/>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a:ln>
                  <a:noFill/>
                </a:ln>
                <a:solidFill>
                  <a:srgbClr val="A1A1A1"/>
                </a:solidFill>
                <a:effectLst/>
                <a:uLnTx/>
                <a:uFillTx/>
                <a:latin typeface="Arial"/>
                <a:cs typeface="Arial"/>
              </a:rPr>
              <a:t>10</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txBox="1">
            <a:spLocks noGrp="1"/>
          </p:cNvSpPr>
          <p:nvPr>
            <p:ph type="title"/>
          </p:nvPr>
        </p:nvSpPr>
        <p:spPr>
          <a:xfrm>
            <a:off x="297561" y="132333"/>
            <a:ext cx="5500370" cy="513080"/>
          </a:xfrm>
          <a:prstGeom prst="rect">
            <a:avLst/>
          </a:prstGeom>
        </p:spPr>
        <p:txBody>
          <a:bodyPr vert="horz" wrap="square" lIns="0" tIns="12065" rIns="0" bIns="0" rtlCol="0">
            <a:spAutoFit/>
          </a:bodyPr>
          <a:lstStyle/>
          <a:p>
            <a:pPr marL="12700" marR="5080">
              <a:lnSpc>
                <a:spcPct val="100000"/>
              </a:lnSpc>
              <a:spcBef>
                <a:spcPts val="95"/>
              </a:spcBef>
            </a:pPr>
            <a:r>
              <a:t>Sensitivity</a:t>
            </a:r>
            <a:r>
              <a:rPr spc="-30"/>
              <a:t> </a:t>
            </a:r>
            <a:r>
              <a:t>analyses</a:t>
            </a:r>
            <a:r>
              <a:rPr spc="-25"/>
              <a:t> </a:t>
            </a:r>
            <a:r>
              <a:t>of</a:t>
            </a:r>
            <a:r>
              <a:rPr spc="-55"/>
              <a:t> </a:t>
            </a:r>
            <a:r>
              <a:t>prospective</a:t>
            </a:r>
            <a:r>
              <a:rPr spc="-15"/>
              <a:t> </a:t>
            </a:r>
            <a:r>
              <a:t>and</a:t>
            </a:r>
            <a:r>
              <a:rPr spc="-65"/>
              <a:t> </a:t>
            </a:r>
            <a:r>
              <a:rPr spc="-10"/>
              <a:t>non-</a:t>
            </a:r>
            <a:r>
              <a:t>US</a:t>
            </a:r>
            <a:r>
              <a:rPr spc="-50"/>
              <a:t> </a:t>
            </a:r>
            <a:r>
              <a:rPr spc="-10"/>
              <a:t>patients: </a:t>
            </a:r>
            <a:r>
              <a:t>Patterns</a:t>
            </a:r>
            <a:r>
              <a:rPr spc="-55"/>
              <a:t> </a:t>
            </a:r>
            <a:r>
              <a:t>of</a:t>
            </a:r>
            <a:r>
              <a:rPr spc="-65"/>
              <a:t> </a:t>
            </a:r>
            <a:r>
              <a:t>biologic</a:t>
            </a:r>
            <a:r>
              <a:rPr spc="-40"/>
              <a:t> </a:t>
            </a:r>
            <a:r>
              <a:rPr spc="-25"/>
              <a:t>use</a:t>
            </a:r>
          </a:p>
        </p:txBody>
      </p:sp>
      <p:pic>
        <p:nvPicPr>
          <p:cNvPr id="38" name="Graphic 37" descr="Beginning with solid fill">
            <a:hlinkClick r:id="rId2" action="ppaction://hlinksldjump"/>
            <a:extLst>
              <a:ext uri="{FF2B5EF4-FFF2-40B4-BE49-F238E27FC236}">
                <a16:creationId xmlns:a16="http://schemas.microsoft.com/office/drawing/2014/main" id="{C72BF8F3-3782-DB0A-E630-ED4BDB4EFE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3932" y="1611325"/>
            <a:ext cx="1991995"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eCRF</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only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(n=273)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5765038" y="1611325"/>
            <a:ext cx="2179320"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10" normalizeH="0" baseline="0" noProof="0">
                <a:ln>
                  <a:noFill/>
                </a:ln>
                <a:solidFill>
                  <a:srgbClr val="073762"/>
                </a:solidFill>
                <a:effectLst/>
                <a:uLnTx/>
                <a:uFillTx/>
                <a:latin typeface="Arial"/>
                <a:cs typeface="Arial"/>
              </a:rPr>
              <a:t>Non-</a:t>
            </a:r>
            <a:r>
              <a:rPr kumimoji="0" sz="1400" b="1" i="0" u="none" strike="noStrike" kern="0" cap="none" spc="0" normalizeH="0" baseline="0" noProof="0">
                <a:ln>
                  <a:noFill/>
                </a:ln>
                <a:solidFill>
                  <a:srgbClr val="073762"/>
                </a:solidFill>
                <a:effectLst/>
                <a:uLnTx/>
                <a:uFillTx/>
                <a:latin typeface="Arial"/>
                <a:cs typeface="Arial"/>
              </a:rPr>
              <a:t>US</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only</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(n=104)</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393354" y="1988648"/>
            <a:ext cx="3994591" cy="2079079"/>
          </a:xfrm>
          <a:prstGeom prst="rect">
            <a:avLst/>
          </a:prstGeom>
        </p:spPr>
      </p:pic>
      <p:pic>
        <p:nvPicPr>
          <p:cNvPr id="5" name="object 5"/>
          <p:cNvPicPr/>
          <p:nvPr/>
        </p:nvPicPr>
        <p:blipFill>
          <a:blip r:embed="rId3" cstate="print"/>
          <a:stretch>
            <a:fillRect/>
          </a:stretch>
        </p:blipFill>
        <p:spPr>
          <a:xfrm>
            <a:off x="4847849" y="1985778"/>
            <a:ext cx="3997436" cy="2086342"/>
          </a:xfrm>
          <a:prstGeom prst="rect">
            <a:avLst/>
          </a:prstGeom>
        </p:spPr>
      </p:pic>
      <p:sp>
        <p:nvSpPr>
          <p:cNvPr id="6" name="object 6"/>
          <p:cNvSpPr/>
          <p:nvPr/>
        </p:nvSpPr>
        <p:spPr>
          <a:xfrm>
            <a:off x="4572761" y="1561338"/>
            <a:ext cx="0" cy="2809240"/>
          </a:xfrm>
          <a:custGeom>
            <a:avLst/>
            <a:gdLst/>
            <a:ahLst/>
            <a:cxnLst/>
            <a:rect l="l" t="t" r="r" b="b"/>
            <a:pathLst>
              <a:path h="2809240">
                <a:moveTo>
                  <a:pt x="0" y="0"/>
                </a:moveTo>
                <a:lnTo>
                  <a:pt x="0" y="2808617"/>
                </a:lnTo>
              </a:path>
            </a:pathLst>
          </a:custGeom>
          <a:ln w="19050">
            <a:solidFill>
              <a:srgbClr val="999999"/>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787651" y="844296"/>
            <a:ext cx="5974080" cy="414655"/>
          </a:xfrm>
          <a:custGeom>
            <a:avLst/>
            <a:gdLst/>
            <a:ahLst/>
            <a:cxnLst/>
            <a:rect l="l" t="t" r="r" b="b"/>
            <a:pathLst>
              <a:path w="5974080" h="414655">
                <a:moveTo>
                  <a:pt x="5904992" y="0"/>
                </a:moveTo>
                <a:lnTo>
                  <a:pt x="69087" y="0"/>
                </a:lnTo>
                <a:lnTo>
                  <a:pt x="42219" y="5437"/>
                </a:lnTo>
                <a:lnTo>
                  <a:pt x="20256" y="20256"/>
                </a:lnTo>
                <a:lnTo>
                  <a:pt x="5437" y="42219"/>
                </a:lnTo>
                <a:lnTo>
                  <a:pt x="0" y="69087"/>
                </a:lnTo>
                <a:lnTo>
                  <a:pt x="0" y="345439"/>
                </a:lnTo>
                <a:lnTo>
                  <a:pt x="5437" y="372308"/>
                </a:lnTo>
                <a:lnTo>
                  <a:pt x="20256" y="394271"/>
                </a:lnTo>
                <a:lnTo>
                  <a:pt x="42219" y="409090"/>
                </a:lnTo>
                <a:lnTo>
                  <a:pt x="69087" y="414527"/>
                </a:lnTo>
                <a:lnTo>
                  <a:pt x="5904992" y="414527"/>
                </a:lnTo>
                <a:lnTo>
                  <a:pt x="5931860" y="409090"/>
                </a:lnTo>
                <a:lnTo>
                  <a:pt x="5953823" y="394271"/>
                </a:lnTo>
                <a:lnTo>
                  <a:pt x="5968642" y="372308"/>
                </a:lnTo>
                <a:lnTo>
                  <a:pt x="5974080" y="345439"/>
                </a:lnTo>
                <a:lnTo>
                  <a:pt x="5974080" y="69087"/>
                </a:lnTo>
                <a:lnTo>
                  <a:pt x="5968642" y="42219"/>
                </a:lnTo>
                <a:lnTo>
                  <a:pt x="5953823" y="20256"/>
                </a:lnTo>
                <a:lnTo>
                  <a:pt x="5931860" y="5437"/>
                </a:lnTo>
                <a:lnTo>
                  <a:pt x="590499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2043810" y="851408"/>
            <a:ext cx="5459095" cy="391160"/>
          </a:xfrm>
          <a:prstGeom prst="rect">
            <a:avLst/>
          </a:prstGeom>
        </p:spPr>
        <p:txBody>
          <a:bodyPr vert="horz" wrap="square" lIns="0" tIns="12700" rIns="0" bIns="0" rtlCol="0">
            <a:spAutoFit/>
          </a:bodyPr>
          <a:lstStyle/>
          <a:p>
            <a:pPr marL="245745" marR="5080" lvl="0" indent="-233679"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FFFFFF"/>
                </a:solidFill>
                <a:effectLst/>
                <a:uLnTx/>
                <a:uFillTx/>
                <a:latin typeface="Arial"/>
                <a:cs typeface="Arial"/>
              </a:rPr>
              <a:t>Like</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in</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overall</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population,</a:t>
            </a:r>
            <a:r>
              <a:rPr kumimoji="0" sz="1200" b="1" i="0" u="none" strike="noStrike" kern="0" cap="none" spc="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the</a:t>
            </a:r>
            <a:r>
              <a:rPr kumimoji="0" sz="1200" b="1" i="0" u="none" strike="noStrike" kern="0" cap="none" spc="-3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most</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common</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first</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switch</a:t>
            </a:r>
            <a:r>
              <a:rPr kumimoji="0" sz="1200" b="1" i="0" u="none" strike="noStrike" kern="0" cap="none" spc="-5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in</a:t>
            </a:r>
            <a:r>
              <a:rPr kumimoji="0" sz="1200" b="1" i="0" u="none" strike="noStrike" kern="0" cap="none" spc="-25"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prospective </a:t>
            </a:r>
            <a:r>
              <a:rPr kumimoji="0" sz="1200" b="1" i="0" u="none" strike="noStrike" kern="0" cap="none" spc="0" normalizeH="0" baseline="0" noProof="0">
                <a:ln>
                  <a:noFill/>
                </a:ln>
                <a:solidFill>
                  <a:srgbClr val="FFFFFF"/>
                </a:solidFill>
                <a:effectLst/>
                <a:uLnTx/>
                <a:uFillTx/>
                <a:latin typeface="Arial"/>
                <a:cs typeface="Arial"/>
              </a:rPr>
              <a:t>and</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10" normalizeH="0" baseline="0" noProof="0">
                <a:ln>
                  <a:noFill/>
                </a:ln>
                <a:solidFill>
                  <a:srgbClr val="FFFFFF"/>
                </a:solidFill>
                <a:effectLst/>
                <a:uLnTx/>
                <a:uFillTx/>
                <a:latin typeface="Arial"/>
                <a:cs typeface="Arial"/>
              </a:rPr>
              <a:t>non-</a:t>
            </a:r>
            <a:r>
              <a:rPr kumimoji="0" sz="1200" b="1" i="0" u="none" strike="noStrike" kern="0" cap="none" spc="0" normalizeH="0" baseline="0" noProof="0">
                <a:ln>
                  <a:noFill/>
                </a:ln>
                <a:solidFill>
                  <a:srgbClr val="FFFFFF"/>
                </a:solidFill>
                <a:effectLst/>
                <a:uLnTx/>
                <a:uFillTx/>
                <a:latin typeface="Arial"/>
                <a:cs typeface="Arial"/>
              </a:rPr>
              <a:t>US</a:t>
            </a:r>
            <a:r>
              <a:rPr kumimoji="0" sz="1200" b="1" i="0" u="none" strike="noStrike" kern="0" cap="none" spc="15"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patients</a:t>
            </a:r>
            <a:r>
              <a:rPr kumimoji="0" sz="1200" b="1" i="0" u="none" strike="noStrike" kern="0" cap="none" spc="-2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was</a:t>
            </a:r>
            <a:r>
              <a:rPr kumimoji="0" sz="1200" b="1" i="0" u="none" strike="noStrike" kern="0" cap="none" spc="-40" normalizeH="0" baseline="0" noProof="0">
                <a:ln>
                  <a:noFill/>
                </a:ln>
                <a:solidFill>
                  <a:srgbClr val="FFFFFF"/>
                </a:solidFill>
                <a:effectLst/>
                <a:uLnTx/>
                <a:uFillTx/>
                <a:latin typeface="Arial"/>
                <a:cs typeface="Arial"/>
              </a:rPr>
              <a:t> </a:t>
            </a:r>
            <a:r>
              <a:rPr kumimoji="0" sz="1200" b="1" i="0" u="none" strike="noStrike" kern="0" cap="none" spc="0" normalizeH="0" baseline="0" noProof="0">
                <a:ln>
                  <a:noFill/>
                </a:ln>
                <a:solidFill>
                  <a:srgbClr val="FFFFFF"/>
                </a:solidFill>
                <a:effectLst/>
                <a:uLnTx/>
                <a:uFillTx/>
                <a:latin typeface="Arial"/>
                <a:cs typeface="Arial"/>
              </a:rPr>
              <a:t>from </a:t>
            </a:r>
            <a:r>
              <a:rPr kumimoji="0" sz="1200" b="1" i="0" u="none" strike="noStrike" kern="0" cap="none" spc="0" normalizeH="0" baseline="0" noProof="0">
                <a:ln>
                  <a:noFill/>
                </a:ln>
                <a:solidFill>
                  <a:srgbClr val="E66830"/>
                </a:solidFill>
                <a:effectLst/>
                <a:uLnTx/>
                <a:uFillTx/>
                <a:latin typeface="Arial"/>
                <a:cs typeface="Arial"/>
              </a:rPr>
              <a:t>omalizumab</a:t>
            </a:r>
            <a:r>
              <a:rPr kumimoji="0" sz="1200" b="1" i="0" u="none" strike="noStrike" kern="0" cap="none" spc="-25" normalizeH="0" baseline="0" noProof="0">
                <a:ln>
                  <a:noFill/>
                </a:ln>
                <a:solidFill>
                  <a:srgbClr val="E66830"/>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to</a:t>
            </a:r>
            <a:r>
              <a:rPr kumimoji="0" sz="1200" b="1" i="0" u="none" strike="noStrike" kern="0" cap="none" spc="-5" normalizeH="0" baseline="0" noProof="0">
                <a:ln>
                  <a:noFill/>
                </a:ln>
                <a:solidFill>
                  <a:srgbClr val="E66830"/>
                </a:solidFill>
                <a:effectLst/>
                <a:uLnTx/>
                <a:uFillTx/>
                <a:latin typeface="Arial"/>
                <a:cs typeface="Arial"/>
              </a:rPr>
              <a:t> </a:t>
            </a:r>
            <a:r>
              <a:rPr kumimoji="0" sz="1200" b="1" i="0" u="none" strike="noStrike" kern="0" cap="none" spc="0" normalizeH="0" baseline="0" noProof="0">
                <a:ln>
                  <a:noFill/>
                </a:ln>
                <a:solidFill>
                  <a:srgbClr val="E66830"/>
                </a:solidFill>
                <a:effectLst/>
                <a:uLnTx/>
                <a:uFillTx/>
                <a:latin typeface="Arial"/>
                <a:cs typeface="Arial"/>
              </a:rPr>
              <a:t>an</a:t>
            </a:r>
            <a:r>
              <a:rPr kumimoji="0" sz="1200" b="1" i="0" u="none" strike="noStrike" kern="0" cap="none" spc="-10" normalizeH="0" baseline="0" noProof="0">
                <a:ln>
                  <a:noFill/>
                </a:ln>
                <a:solidFill>
                  <a:srgbClr val="E66830"/>
                </a:solidFill>
                <a:effectLst/>
                <a:uLnTx/>
                <a:uFillTx/>
                <a:latin typeface="Arial"/>
                <a:cs typeface="Arial"/>
              </a:rPr>
              <a:t> anti-</a:t>
            </a:r>
            <a:r>
              <a:rPr kumimoji="0" sz="1200" b="1" i="0" u="none" strike="noStrike" kern="0" cap="none" spc="0" normalizeH="0" baseline="0" noProof="0">
                <a:ln>
                  <a:noFill/>
                </a:ln>
                <a:solidFill>
                  <a:srgbClr val="E66830"/>
                </a:solidFill>
                <a:effectLst/>
                <a:uLnTx/>
                <a:uFillTx/>
                <a:latin typeface="Arial"/>
                <a:cs typeface="Arial"/>
              </a:rPr>
              <a:t>IL5/5R</a:t>
            </a:r>
            <a:r>
              <a:rPr kumimoji="0" sz="1200" b="1" i="0" u="none" strike="noStrike" kern="0" cap="none" spc="-25" normalizeH="0" baseline="0" noProof="0">
                <a:ln>
                  <a:noFill/>
                </a:ln>
                <a:solidFill>
                  <a:srgbClr val="E66830"/>
                </a:solidFill>
                <a:effectLst/>
                <a:uLnTx/>
                <a:uFillTx/>
                <a:latin typeface="Arial"/>
                <a:cs typeface="Arial"/>
              </a:rPr>
              <a:t> </a:t>
            </a:r>
            <a:r>
              <a:rPr kumimoji="0" sz="1200" b="1" i="0" u="none" strike="noStrike" kern="0" cap="none" spc="-10" normalizeH="0" baseline="0" noProof="0">
                <a:ln>
                  <a:noFill/>
                </a:ln>
                <a:solidFill>
                  <a:srgbClr val="E66830"/>
                </a:solidFill>
                <a:effectLst/>
                <a:uLnTx/>
                <a:uFillTx/>
                <a:latin typeface="Arial"/>
                <a:cs typeface="Arial"/>
              </a:rPr>
              <a:t>therapy</a:t>
            </a:r>
            <a:r>
              <a:rPr kumimoji="0" sz="1200" b="1" i="0" u="none" strike="noStrike" kern="0" cap="none" spc="-10" normalizeH="0" baseline="0" noProof="0">
                <a:ln>
                  <a:noFill/>
                </a:ln>
                <a:solidFill>
                  <a:sysClr val="windowText" lastClr="000000"/>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78739" y="4885339"/>
            <a:ext cx="4556125" cy="224790"/>
          </a:xfrm>
          <a:prstGeom prst="rect">
            <a:avLst/>
          </a:prstGeom>
        </p:spPr>
        <p:txBody>
          <a:bodyPr vert="horz" wrap="square" lIns="0" tIns="5080" rIns="0" bIns="0" rtlCol="0">
            <a:spAutoFit/>
          </a:bodyPr>
          <a:lstStyle/>
          <a:p>
            <a:pPr marL="1397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eCRF =</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Electronic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case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report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form;</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Immunoglobulin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IL4</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4;</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IL5/5R =</a:t>
            </a:r>
            <a:r>
              <a:rPr kumimoji="0" sz="600" b="0" i="0" u="none" strike="noStrike" kern="0" cap="none" spc="-10" normalizeH="0" baseline="0" noProof="0">
                <a:ln>
                  <a:noFill/>
                </a:ln>
                <a:solidFill>
                  <a:sysClr val="windowText" lastClr="000000"/>
                </a:solidFill>
                <a:effectLst/>
                <a:uLnTx/>
                <a:uFillTx/>
                <a:latin typeface="Arial"/>
                <a:cs typeface="Arial"/>
              </a:rPr>
              <a:t> Interleukin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5/5</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receptor;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United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States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75"/>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8900541" y="29972"/>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a:ln>
                  <a:noFill/>
                </a:ln>
                <a:solidFill>
                  <a:srgbClr val="A1A1A1"/>
                </a:solidFill>
                <a:effectLst/>
                <a:uLnTx/>
                <a:uFillTx/>
                <a:latin typeface="Arial"/>
                <a:cs typeface="Arial"/>
              </a:rPr>
              <a:t>11</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a:spLocks noGrp="1"/>
          </p:cNvSpPr>
          <p:nvPr>
            <p:ph type="title"/>
          </p:nvPr>
        </p:nvSpPr>
        <p:spPr>
          <a:xfrm>
            <a:off x="393354" y="26684"/>
            <a:ext cx="5501005" cy="513080"/>
          </a:xfrm>
          <a:prstGeom prst="rect">
            <a:avLst/>
          </a:prstGeom>
        </p:spPr>
        <p:txBody>
          <a:bodyPr vert="horz" wrap="square" lIns="0" tIns="12065" rIns="0" bIns="0" rtlCol="0">
            <a:spAutoFit/>
          </a:bodyPr>
          <a:lstStyle/>
          <a:p>
            <a:pPr marL="12700" marR="5080">
              <a:lnSpc>
                <a:spcPct val="100000"/>
              </a:lnSpc>
              <a:spcBef>
                <a:spcPts val="95"/>
              </a:spcBef>
            </a:pPr>
            <a:r>
              <a:t>Sensitivity</a:t>
            </a:r>
            <a:r>
              <a:rPr spc="-30"/>
              <a:t> </a:t>
            </a:r>
            <a:r>
              <a:t>analyses</a:t>
            </a:r>
            <a:r>
              <a:rPr spc="-25"/>
              <a:t> </a:t>
            </a:r>
            <a:r>
              <a:t>of</a:t>
            </a:r>
            <a:r>
              <a:rPr spc="-55"/>
              <a:t> </a:t>
            </a:r>
            <a:r>
              <a:t>prospective</a:t>
            </a:r>
            <a:r>
              <a:rPr spc="-15"/>
              <a:t> </a:t>
            </a:r>
            <a:r>
              <a:t>and</a:t>
            </a:r>
            <a:r>
              <a:rPr spc="-65"/>
              <a:t> </a:t>
            </a:r>
            <a:r>
              <a:rPr spc="-10"/>
              <a:t>non-</a:t>
            </a:r>
            <a:r>
              <a:t>US</a:t>
            </a:r>
            <a:r>
              <a:rPr spc="-50"/>
              <a:t> </a:t>
            </a:r>
            <a:r>
              <a:rPr spc="-10"/>
              <a:t>patients: </a:t>
            </a:r>
            <a:r>
              <a:t>Patterns</a:t>
            </a:r>
            <a:r>
              <a:rPr spc="-45"/>
              <a:t> </a:t>
            </a:r>
            <a:r>
              <a:t>of</a:t>
            </a:r>
            <a:r>
              <a:rPr spc="-55"/>
              <a:t> </a:t>
            </a:r>
            <a:r>
              <a:t>first</a:t>
            </a:r>
            <a:r>
              <a:rPr spc="-30"/>
              <a:t> </a:t>
            </a:r>
            <a:r>
              <a:t>biologic</a:t>
            </a:r>
            <a:r>
              <a:rPr spc="-30"/>
              <a:t> </a:t>
            </a:r>
            <a:r>
              <a:rPr spc="-10"/>
              <a:t>switch</a:t>
            </a:r>
          </a:p>
        </p:txBody>
      </p:sp>
      <p:pic>
        <p:nvPicPr>
          <p:cNvPr id="12" name="Graphic 11" descr="Beginning with solid fill">
            <a:hlinkClick r:id="rId4" action="ppaction://hlinksldjump"/>
            <a:extLst>
              <a:ext uri="{FF2B5EF4-FFF2-40B4-BE49-F238E27FC236}">
                <a16:creationId xmlns:a16="http://schemas.microsoft.com/office/drawing/2014/main" id="{A2AF2263-AA28-03A6-F59F-C2E40DB483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3" name="bg object 17">
            <a:extLst>
              <a:ext uri="{FF2B5EF4-FFF2-40B4-BE49-F238E27FC236}">
                <a16:creationId xmlns:a16="http://schemas.microsoft.com/office/drawing/2014/main" id="{AA321A0C-E626-6BE7-FDB5-9DA6EDE3BAC1}"/>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0080" rIns="0" bIns="0" rtlCol="0">
            <a:spAutoFit/>
          </a:bodyPr>
          <a:lstStyle/>
          <a:p>
            <a:pPr marL="161290">
              <a:lnSpc>
                <a:spcPct val="100000"/>
              </a:lnSpc>
              <a:spcBef>
                <a:spcPts val="100"/>
              </a:spcBef>
            </a:pPr>
            <a:r>
              <a:rPr sz="2400" spc="-10"/>
              <a:t>Conclusions</a:t>
            </a:r>
            <a:endParaRPr sz="2400"/>
          </a:p>
        </p:txBody>
      </p:sp>
      <p:grpSp>
        <p:nvGrpSpPr>
          <p:cNvPr id="3" name="object 3"/>
          <p:cNvGrpSpPr/>
          <p:nvPr/>
        </p:nvGrpSpPr>
        <p:grpSpPr>
          <a:xfrm>
            <a:off x="432939" y="957135"/>
            <a:ext cx="8682990" cy="3374390"/>
            <a:chOff x="432939" y="957135"/>
            <a:chExt cx="8682990" cy="3374390"/>
          </a:xfrm>
        </p:grpSpPr>
        <p:pic>
          <p:nvPicPr>
            <p:cNvPr id="4" name="object 4"/>
            <p:cNvPicPr/>
            <p:nvPr/>
          </p:nvPicPr>
          <p:blipFill>
            <a:blip r:embed="rId2" cstate="print"/>
            <a:stretch>
              <a:fillRect/>
            </a:stretch>
          </p:blipFill>
          <p:spPr>
            <a:xfrm>
              <a:off x="432939" y="957135"/>
              <a:ext cx="2380108" cy="3325282"/>
            </a:xfrm>
            <a:prstGeom prst="rect">
              <a:avLst/>
            </a:prstGeom>
          </p:spPr>
        </p:pic>
        <p:sp>
          <p:nvSpPr>
            <p:cNvPr id="5" name="object 5"/>
            <p:cNvSpPr/>
            <p:nvPr/>
          </p:nvSpPr>
          <p:spPr>
            <a:xfrm>
              <a:off x="1297686" y="2926842"/>
              <a:ext cx="1546860" cy="300355"/>
            </a:xfrm>
            <a:custGeom>
              <a:avLst/>
              <a:gdLst/>
              <a:ahLst/>
              <a:cxnLst/>
              <a:rect l="l" t="t" r="r" b="b"/>
              <a:pathLst>
                <a:path w="1546860" h="300355">
                  <a:moveTo>
                    <a:pt x="0" y="300228"/>
                  </a:moveTo>
                  <a:lnTo>
                    <a:pt x="1546860" y="300228"/>
                  </a:lnTo>
                  <a:lnTo>
                    <a:pt x="1546860" y="0"/>
                  </a:lnTo>
                  <a:lnTo>
                    <a:pt x="0" y="0"/>
                  </a:lnTo>
                  <a:lnTo>
                    <a:pt x="0" y="300228"/>
                  </a:lnTo>
                  <a:close/>
                </a:path>
              </a:pathLst>
            </a:custGeom>
            <a:ln w="19049">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1682496" y="1292352"/>
              <a:ext cx="7414259" cy="1149096"/>
            </a:xfrm>
            <a:prstGeom prst="rect">
              <a:avLst/>
            </a:prstGeom>
          </p:spPr>
        </p:pic>
        <p:sp>
          <p:nvSpPr>
            <p:cNvPr id="7" name="object 7"/>
            <p:cNvSpPr/>
            <p:nvPr/>
          </p:nvSpPr>
          <p:spPr>
            <a:xfrm>
              <a:off x="1672971" y="1282827"/>
              <a:ext cx="7433309" cy="1168400"/>
            </a:xfrm>
            <a:custGeom>
              <a:avLst/>
              <a:gdLst/>
              <a:ahLst/>
              <a:cxnLst/>
              <a:rect l="l" t="t" r="r" b="b"/>
              <a:pathLst>
                <a:path w="7433309" h="1168400">
                  <a:moveTo>
                    <a:pt x="0" y="1168146"/>
                  </a:moveTo>
                  <a:lnTo>
                    <a:pt x="7433309" y="1168146"/>
                  </a:lnTo>
                  <a:lnTo>
                    <a:pt x="7433309" y="0"/>
                  </a:lnTo>
                  <a:lnTo>
                    <a:pt x="0" y="0"/>
                  </a:lnTo>
                  <a:lnTo>
                    <a:pt x="0" y="1168146"/>
                  </a:lnTo>
                  <a:close/>
                </a:path>
              </a:pathLst>
            </a:custGeom>
            <a:ln w="19049">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2731008" y="2866644"/>
              <a:ext cx="6045835" cy="1464945"/>
            </a:xfrm>
            <a:custGeom>
              <a:avLst/>
              <a:gdLst/>
              <a:ahLst/>
              <a:cxnLst/>
              <a:rect l="l" t="t" r="r" b="b"/>
              <a:pathLst>
                <a:path w="6045834" h="1464945">
                  <a:moveTo>
                    <a:pt x="5992114" y="0"/>
                  </a:moveTo>
                  <a:lnTo>
                    <a:pt x="53593" y="0"/>
                  </a:lnTo>
                  <a:lnTo>
                    <a:pt x="32736" y="4212"/>
                  </a:lnTo>
                  <a:lnTo>
                    <a:pt x="15700" y="15700"/>
                  </a:lnTo>
                  <a:lnTo>
                    <a:pt x="4212" y="32736"/>
                  </a:lnTo>
                  <a:lnTo>
                    <a:pt x="0" y="53593"/>
                  </a:lnTo>
                  <a:lnTo>
                    <a:pt x="0" y="1411008"/>
                  </a:lnTo>
                  <a:lnTo>
                    <a:pt x="4212" y="1431854"/>
                  </a:lnTo>
                  <a:lnTo>
                    <a:pt x="15700" y="1448877"/>
                  </a:lnTo>
                  <a:lnTo>
                    <a:pt x="32736" y="1460355"/>
                  </a:lnTo>
                  <a:lnTo>
                    <a:pt x="53593" y="1464564"/>
                  </a:lnTo>
                  <a:lnTo>
                    <a:pt x="5992114" y="1464564"/>
                  </a:lnTo>
                  <a:lnTo>
                    <a:pt x="6012971" y="1460355"/>
                  </a:lnTo>
                  <a:lnTo>
                    <a:pt x="6030007" y="1448877"/>
                  </a:lnTo>
                  <a:lnTo>
                    <a:pt x="6041495" y="1431854"/>
                  </a:lnTo>
                  <a:lnTo>
                    <a:pt x="6045708" y="1411008"/>
                  </a:lnTo>
                  <a:lnTo>
                    <a:pt x="6045708" y="53593"/>
                  </a:lnTo>
                  <a:lnTo>
                    <a:pt x="6041495" y="32736"/>
                  </a:lnTo>
                  <a:lnTo>
                    <a:pt x="6030007" y="15700"/>
                  </a:lnTo>
                  <a:lnTo>
                    <a:pt x="6012971" y="4212"/>
                  </a:lnTo>
                  <a:lnTo>
                    <a:pt x="5992114"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843784" y="2572512"/>
              <a:ext cx="757555" cy="617220"/>
            </a:xfrm>
            <a:custGeom>
              <a:avLst/>
              <a:gdLst/>
              <a:ahLst/>
              <a:cxnLst/>
              <a:rect l="l" t="t" r="r" b="b"/>
              <a:pathLst>
                <a:path w="757554" h="617219">
                  <a:moveTo>
                    <a:pt x="378714" y="0"/>
                  </a:moveTo>
                  <a:lnTo>
                    <a:pt x="327322" y="2817"/>
                  </a:lnTo>
                  <a:lnTo>
                    <a:pt x="278032" y="11024"/>
                  </a:lnTo>
                  <a:lnTo>
                    <a:pt x="231296" y="24253"/>
                  </a:lnTo>
                  <a:lnTo>
                    <a:pt x="187564" y="42135"/>
                  </a:lnTo>
                  <a:lnTo>
                    <a:pt x="147288" y="64304"/>
                  </a:lnTo>
                  <a:lnTo>
                    <a:pt x="110918" y="90392"/>
                  </a:lnTo>
                  <a:lnTo>
                    <a:pt x="78906" y="120030"/>
                  </a:lnTo>
                  <a:lnTo>
                    <a:pt x="51703" y="152851"/>
                  </a:lnTo>
                  <a:lnTo>
                    <a:pt x="29759" y="188487"/>
                  </a:lnTo>
                  <a:lnTo>
                    <a:pt x="13527" y="226571"/>
                  </a:lnTo>
                  <a:lnTo>
                    <a:pt x="3457" y="266734"/>
                  </a:lnTo>
                  <a:lnTo>
                    <a:pt x="0" y="308610"/>
                  </a:lnTo>
                  <a:lnTo>
                    <a:pt x="3457" y="350485"/>
                  </a:lnTo>
                  <a:lnTo>
                    <a:pt x="13527" y="390648"/>
                  </a:lnTo>
                  <a:lnTo>
                    <a:pt x="29759" y="428732"/>
                  </a:lnTo>
                  <a:lnTo>
                    <a:pt x="51703" y="464368"/>
                  </a:lnTo>
                  <a:lnTo>
                    <a:pt x="78906" y="497189"/>
                  </a:lnTo>
                  <a:lnTo>
                    <a:pt x="110918" y="526827"/>
                  </a:lnTo>
                  <a:lnTo>
                    <a:pt x="147288" y="552915"/>
                  </a:lnTo>
                  <a:lnTo>
                    <a:pt x="187564" y="575084"/>
                  </a:lnTo>
                  <a:lnTo>
                    <a:pt x="231296" y="592966"/>
                  </a:lnTo>
                  <a:lnTo>
                    <a:pt x="278032" y="606195"/>
                  </a:lnTo>
                  <a:lnTo>
                    <a:pt x="327322" y="614402"/>
                  </a:lnTo>
                  <a:lnTo>
                    <a:pt x="378714" y="617219"/>
                  </a:lnTo>
                  <a:lnTo>
                    <a:pt x="430105" y="614402"/>
                  </a:lnTo>
                  <a:lnTo>
                    <a:pt x="479395" y="606195"/>
                  </a:lnTo>
                  <a:lnTo>
                    <a:pt x="526131" y="592966"/>
                  </a:lnTo>
                  <a:lnTo>
                    <a:pt x="569863" y="575084"/>
                  </a:lnTo>
                  <a:lnTo>
                    <a:pt x="610139" y="552915"/>
                  </a:lnTo>
                  <a:lnTo>
                    <a:pt x="646509" y="526827"/>
                  </a:lnTo>
                  <a:lnTo>
                    <a:pt x="678521" y="497189"/>
                  </a:lnTo>
                  <a:lnTo>
                    <a:pt x="705724" y="464368"/>
                  </a:lnTo>
                  <a:lnTo>
                    <a:pt x="727668" y="428732"/>
                  </a:lnTo>
                  <a:lnTo>
                    <a:pt x="743900" y="390648"/>
                  </a:lnTo>
                  <a:lnTo>
                    <a:pt x="753970" y="350485"/>
                  </a:lnTo>
                  <a:lnTo>
                    <a:pt x="757428" y="308610"/>
                  </a:lnTo>
                  <a:lnTo>
                    <a:pt x="753970" y="266734"/>
                  </a:lnTo>
                  <a:lnTo>
                    <a:pt x="743900" y="226571"/>
                  </a:lnTo>
                  <a:lnTo>
                    <a:pt x="727668" y="188487"/>
                  </a:lnTo>
                  <a:lnTo>
                    <a:pt x="705724" y="152851"/>
                  </a:lnTo>
                  <a:lnTo>
                    <a:pt x="678521" y="120030"/>
                  </a:lnTo>
                  <a:lnTo>
                    <a:pt x="646509" y="90392"/>
                  </a:lnTo>
                  <a:lnTo>
                    <a:pt x="610139" y="64304"/>
                  </a:lnTo>
                  <a:lnTo>
                    <a:pt x="569863" y="42135"/>
                  </a:lnTo>
                  <a:lnTo>
                    <a:pt x="526131" y="24253"/>
                  </a:lnTo>
                  <a:lnTo>
                    <a:pt x="479395" y="11024"/>
                  </a:lnTo>
                  <a:lnTo>
                    <a:pt x="430105" y="2817"/>
                  </a:lnTo>
                  <a:lnTo>
                    <a:pt x="37871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022092" y="2735579"/>
              <a:ext cx="401320" cy="289560"/>
            </a:xfrm>
            <a:custGeom>
              <a:avLst/>
              <a:gdLst/>
              <a:ahLst/>
              <a:cxnLst/>
              <a:rect l="l" t="t" r="r" b="b"/>
              <a:pathLst>
                <a:path w="401320" h="289560">
                  <a:moveTo>
                    <a:pt x="172212" y="43688"/>
                  </a:moveTo>
                  <a:lnTo>
                    <a:pt x="154686" y="9017"/>
                  </a:lnTo>
                  <a:lnTo>
                    <a:pt x="135890" y="0"/>
                  </a:lnTo>
                  <a:lnTo>
                    <a:pt x="132588" y="381"/>
                  </a:lnTo>
                  <a:lnTo>
                    <a:pt x="91313" y="17780"/>
                  </a:lnTo>
                  <a:lnTo>
                    <a:pt x="52197" y="44450"/>
                  </a:lnTo>
                  <a:lnTo>
                    <a:pt x="23749" y="77216"/>
                  </a:lnTo>
                  <a:lnTo>
                    <a:pt x="8255" y="113665"/>
                  </a:lnTo>
                  <a:lnTo>
                    <a:pt x="508" y="169672"/>
                  </a:lnTo>
                  <a:lnTo>
                    <a:pt x="0" y="273685"/>
                  </a:lnTo>
                  <a:lnTo>
                    <a:pt x="381" y="276479"/>
                  </a:lnTo>
                  <a:lnTo>
                    <a:pt x="19304" y="289560"/>
                  </a:lnTo>
                  <a:lnTo>
                    <a:pt x="146177" y="289560"/>
                  </a:lnTo>
                  <a:lnTo>
                    <a:pt x="165481" y="169545"/>
                  </a:lnTo>
                  <a:lnTo>
                    <a:pt x="85471" y="153670"/>
                  </a:lnTo>
                  <a:lnTo>
                    <a:pt x="85852" y="145796"/>
                  </a:lnTo>
                  <a:lnTo>
                    <a:pt x="97028" y="105283"/>
                  </a:lnTo>
                  <a:lnTo>
                    <a:pt x="123698" y="75565"/>
                  </a:lnTo>
                  <a:lnTo>
                    <a:pt x="163576" y="56261"/>
                  </a:lnTo>
                  <a:lnTo>
                    <a:pt x="165989" y="54610"/>
                  </a:lnTo>
                  <a:lnTo>
                    <a:pt x="168021" y="52832"/>
                  </a:lnTo>
                  <a:lnTo>
                    <a:pt x="169672" y="50800"/>
                  </a:lnTo>
                  <a:lnTo>
                    <a:pt x="170942" y="48514"/>
                  </a:lnTo>
                  <a:lnTo>
                    <a:pt x="171831" y="46101"/>
                  </a:lnTo>
                  <a:lnTo>
                    <a:pt x="172212" y="43688"/>
                  </a:lnTo>
                  <a:close/>
                </a:path>
                <a:path w="401320" h="289560">
                  <a:moveTo>
                    <a:pt x="400812" y="40894"/>
                  </a:moveTo>
                  <a:lnTo>
                    <a:pt x="381508" y="6477"/>
                  </a:lnTo>
                  <a:lnTo>
                    <a:pt x="367919" y="0"/>
                  </a:lnTo>
                  <a:lnTo>
                    <a:pt x="364490" y="0"/>
                  </a:lnTo>
                  <a:lnTo>
                    <a:pt x="325247" y="15113"/>
                  </a:lnTo>
                  <a:lnTo>
                    <a:pt x="288417" y="38100"/>
                  </a:lnTo>
                  <a:lnTo>
                    <a:pt x="259461" y="66929"/>
                  </a:lnTo>
                  <a:lnTo>
                    <a:pt x="238874" y="106045"/>
                  </a:lnTo>
                  <a:lnTo>
                    <a:pt x="230759" y="148717"/>
                  </a:lnTo>
                  <a:lnTo>
                    <a:pt x="228600" y="273558"/>
                  </a:lnTo>
                  <a:lnTo>
                    <a:pt x="228981" y="276479"/>
                  </a:lnTo>
                  <a:lnTo>
                    <a:pt x="248031" y="289560"/>
                  </a:lnTo>
                  <a:lnTo>
                    <a:pt x="375031" y="289560"/>
                  </a:lnTo>
                  <a:lnTo>
                    <a:pt x="394589" y="169418"/>
                  </a:lnTo>
                  <a:lnTo>
                    <a:pt x="313944" y="153416"/>
                  </a:lnTo>
                  <a:lnTo>
                    <a:pt x="314452" y="145669"/>
                  </a:lnTo>
                  <a:lnTo>
                    <a:pt x="325628" y="105029"/>
                  </a:lnTo>
                  <a:lnTo>
                    <a:pt x="352171" y="75311"/>
                  </a:lnTo>
                  <a:lnTo>
                    <a:pt x="392303" y="56007"/>
                  </a:lnTo>
                  <a:lnTo>
                    <a:pt x="394716" y="54356"/>
                  </a:lnTo>
                  <a:lnTo>
                    <a:pt x="400812" y="43434"/>
                  </a:lnTo>
                  <a:lnTo>
                    <a:pt x="400812" y="40894"/>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2883535" y="3299002"/>
            <a:ext cx="5660390" cy="950594"/>
          </a:xfrm>
          <a:prstGeom prst="rect">
            <a:avLst/>
          </a:prstGeom>
        </p:spPr>
        <p:txBody>
          <a:bodyPr vert="horz" wrap="square" lIns="0" tIns="11430" rIns="0" bIns="0" rtlCol="0">
            <a:spAutoFit/>
          </a:bodyPr>
          <a:lstStyle/>
          <a:p>
            <a:pPr marL="12700" marR="5080" lvl="0" indent="0" defTabSz="914400" eaLnBrk="1" fontAlgn="auto" latinLnBrk="0" hangingPunct="1">
              <a:lnSpc>
                <a:spcPct val="150000"/>
              </a:lnSpc>
              <a:spcBef>
                <a:spcPts val="90"/>
              </a:spcBef>
              <a:spcAft>
                <a:spcPts val="0"/>
              </a:spcAft>
              <a:buClrTx/>
              <a:buSzTx/>
              <a:buFontTx/>
              <a:buNone/>
              <a:tabLst/>
              <a:defRPr/>
            </a:pPr>
            <a:r>
              <a:rPr kumimoji="0" sz="1350" b="0" i="0" u="none" strike="noStrike" kern="0" cap="none" spc="0" normalizeH="0" baseline="0" noProof="0">
                <a:ln>
                  <a:noFill/>
                </a:ln>
                <a:solidFill>
                  <a:sysClr val="windowText" lastClr="000000"/>
                </a:solidFill>
                <a:effectLst/>
                <a:uLnTx/>
                <a:uFillTx/>
                <a:latin typeface="Arial"/>
                <a:cs typeface="Arial"/>
              </a:rPr>
              <a:t>Our</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findings</a:t>
            </a:r>
            <a:r>
              <a:rPr kumimoji="0" sz="1350" b="0" i="0" u="none" strike="noStrike" kern="0" cap="none" spc="-5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naturally</a:t>
            </a:r>
            <a:r>
              <a:rPr kumimoji="0" sz="135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trigger</a:t>
            </a:r>
            <a:r>
              <a:rPr kumimoji="0" sz="135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the</a:t>
            </a:r>
            <a:r>
              <a:rPr kumimoji="0" sz="1350" b="0" i="0" u="none" strike="noStrike" kern="0" cap="none" spc="-3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question:</a:t>
            </a:r>
            <a:r>
              <a:rPr kumimoji="0" sz="135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Is</a:t>
            </a:r>
            <a:r>
              <a:rPr kumimoji="0" sz="1350" b="0" i="0" u="none" strike="noStrike" kern="0" cap="none" spc="-1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the</a:t>
            </a:r>
            <a:r>
              <a:rPr kumimoji="0" sz="1350" b="0" i="0" u="none" strike="noStrike" kern="0" cap="none" spc="-3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first</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biologic</a:t>
            </a:r>
            <a:r>
              <a:rPr kumimoji="0" sz="1350" b="0" i="0" u="none" strike="noStrike" kern="0" cap="none" spc="-5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prescribed</a:t>
            </a:r>
            <a:r>
              <a:rPr kumimoji="0" sz="1350" b="0" i="0" u="none" strike="noStrike" kern="0" cap="none" spc="-60" normalizeH="0" baseline="0" noProof="0">
                <a:ln>
                  <a:noFill/>
                </a:ln>
                <a:solidFill>
                  <a:sysClr val="windowText" lastClr="000000"/>
                </a:solidFill>
                <a:effectLst/>
                <a:uLnTx/>
                <a:uFillTx/>
                <a:latin typeface="Arial"/>
                <a:cs typeface="Arial"/>
              </a:rPr>
              <a:t> </a:t>
            </a:r>
            <a:r>
              <a:rPr kumimoji="0" sz="1350" b="0" i="0" u="none" strike="noStrike" kern="0" cap="none" spc="-25" normalizeH="0" baseline="0" noProof="0">
                <a:ln>
                  <a:noFill/>
                </a:ln>
                <a:solidFill>
                  <a:sysClr val="windowText" lastClr="000000"/>
                </a:solidFill>
                <a:effectLst/>
                <a:uLnTx/>
                <a:uFillTx/>
                <a:latin typeface="Arial"/>
                <a:cs typeface="Arial"/>
              </a:rPr>
              <a:t>to </a:t>
            </a:r>
            <a:r>
              <a:rPr kumimoji="0" sz="1350" b="0" i="0" u="none" strike="noStrike" kern="0" cap="none" spc="0" normalizeH="0" baseline="0" noProof="0">
                <a:ln>
                  <a:noFill/>
                </a:ln>
                <a:solidFill>
                  <a:sysClr val="windowText" lastClr="000000"/>
                </a:solidFill>
                <a:effectLst/>
                <a:uLnTx/>
                <a:uFillTx/>
                <a:latin typeface="Arial"/>
                <a:cs typeface="Arial"/>
              </a:rPr>
              <a:t>a</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patient</a:t>
            </a:r>
            <a:r>
              <a:rPr kumimoji="0" sz="135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usually</a:t>
            </a:r>
            <a:r>
              <a:rPr kumimoji="0" sz="1350" b="0" i="0" u="none" strike="noStrike" kern="0" cap="none" spc="-3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the</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best</a:t>
            </a:r>
            <a:r>
              <a:rPr kumimoji="0" sz="1350" b="0" i="0" u="none" strike="noStrike" kern="0" cap="none" spc="-3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one</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for</a:t>
            </a:r>
            <a:r>
              <a:rPr kumimoji="0" sz="1350" b="0" i="0" u="none" strike="noStrike" kern="0" cap="none" spc="-2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that</a:t>
            </a:r>
            <a:r>
              <a:rPr kumimoji="0" sz="1350" b="0" i="0" u="none" strike="noStrike" kern="0" cap="none" spc="-2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individual,</a:t>
            </a:r>
            <a:r>
              <a:rPr kumimoji="0" sz="1350" b="0" i="0" u="none" strike="noStrike" kern="0" cap="none" spc="-35"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or</a:t>
            </a:r>
            <a:r>
              <a:rPr kumimoji="0" sz="1350" b="0" i="0" u="none" strike="noStrike" kern="0" cap="none" spc="-1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are</a:t>
            </a:r>
            <a:r>
              <a:rPr kumimoji="0" sz="1350" b="0" i="0" u="none" strike="noStrike" kern="0" cap="none" spc="-40" normalizeH="0" baseline="0" noProof="0">
                <a:ln>
                  <a:noFill/>
                </a:ln>
                <a:solidFill>
                  <a:sysClr val="windowText" lastClr="000000"/>
                </a:solidFill>
                <a:effectLst/>
                <a:uLnTx/>
                <a:uFillTx/>
                <a:latin typeface="Arial"/>
                <a:cs typeface="Arial"/>
              </a:rPr>
              <a:t> </a:t>
            </a:r>
            <a:r>
              <a:rPr kumimoji="0" sz="1350" b="0" i="0" u="none" strike="noStrike" kern="0" cap="none" spc="0" normalizeH="0" baseline="0" noProof="0">
                <a:ln>
                  <a:noFill/>
                </a:ln>
                <a:solidFill>
                  <a:sysClr val="windowText" lastClr="000000"/>
                </a:solidFill>
                <a:effectLst/>
                <a:uLnTx/>
                <a:uFillTx/>
                <a:latin typeface="Arial"/>
                <a:cs typeface="Arial"/>
              </a:rPr>
              <a:t>we</a:t>
            </a:r>
            <a:r>
              <a:rPr kumimoji="0" sz="1350" b="0" i="0" u="none" strike="noStrike" kern="0" cap="none" spc="-10" normalizeH="0" baseline="0" noProof="0">
                <a:ln>
                  <a:noFill/>
                </a:ln>
                <a:solidFill>
                  <a:sysClr val="windowText" lastClr="000000"/>
                </a:solidFill>
                <a:effectLst/>
                <a:uLnTx/>
                <a:uFillTx/>
                <a:latin typeface="Arial"/>
                <a:cs typeface="Arial"/>
              </a:rPr>
              <a:t> under- switching?</a:t>
            </a:r>
            <a:endParaRPr kumimoji="0" sz="135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78739" y="4906674"/>
            <a:ext cx="223012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rgbClr val="212121"/>
                </a:solidFill>
                <a:effectLst/>
                <a:uLnTx/>
                <a:uFillTx/>
                <a:latin typeface="Arial"/>
                <a:cs typeface="Arial"/>
              </a:rPr>
              <a:t>ISAR</a:t>
            </a:r>
            <a:r>
              <a:rPr kumimoji="0" sz="600" b="0" i="0" u="none" strike="noStrike" kern="0" cap="none" spc="10" normalizeH="0" baseline="0" noProof="0">
                <a:ln>
                  <a:noFill/>
                </a:ln>
                <a:solidFill>
                  <a:srgbClr val="212121"/>
                </a:solidFill>
                <a:effectLst/>
                <a:uLnTx/>
                <a:uFillTx/>
                <a:latin typeface="Arial"/>
                <a:cs typeface="Arial"/>
              </a:rPr>
              <a:t> </a:t>
            </a:r>
            <a:r>
              <a:rPr kumimoji="0" sz="600" b="0" i="0" u="none" strike="noStrike" kern="0" cap="none" spc="0" normalizeH="0" baseline="0" noProof="0">
                <a:ln>
                  <a:noFill/>
                </a:ln>
                <a:solidFill>
                  <a:srgbClr val="212121"/>
                </a:solidFill>
                <a:effectLst/>
                <a:uLnTx/>
                <a:uFillTx/>
                <a:latin typeface="Arial"/>
                <a:cs typeface="Arial"/>
              </a:rPr>
              <a:t>=</a:t>
            </a:r>
            <a:r>
              <a:rPr kumimoji="0" sz="600" b="0" i="0" u="none" strike="noStrike" kern="0" cap="none" spc="5"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rgbClr val="212121"/>
                </a:solidFill>
                <a:effectLst/>
                <a:uLnTx/>
                <a:uFillTx/>
                <a:latin typeface="Arial"/>
                <a:cs typeface="Arial"/>
              </a:rPr>
              <a:t>International</a:t>
            </a:r>
            <a:r>
              <a:rPr kumimoji="0" sz="600" b="0" i="0" u="none" strike="noStrike" kern="0" cap="none" spc="-5"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rgbClr val="212121"/>
                </a:solidFill>
                <a:effectLst/>
                <a:uLnTx/>
                <a:uFillTx/>
                <a:latin typeface="Arial"/>
                <a:cs typeface="Arial"/>
              </a:rPr>
              <a:t>Severe</a:t>
            </a:r>
            <a:r>
              <a:rPr kumimoji="0" sz="600" b="0" i="0" u="none" strike="noStrike" kern="0" cap="none" spc="0" normalizeH="0" baseline="0" noProof="0">
                <a:ln>
                  <a:noFill/>
                </a:ln>
                <a:solidFill>
                  <a:srgbClr val="212121"/>
                </a:solidFill>
                <a:effectLst/>
                <a:uLnTx/>
                <a:uFillTx/>
                <a:latin typeface="Arial"/>
                <a:cs typeface="Arial"/>
              </a:rPr>
              <a:t> Asthma</a:t>
            </a:r>
            <a:r>
              <a:rPr kumimoji="0" sz="600" b="0" i="0" u="none" strike="noStrike" kern="0" cap="none" spc="35" normalizeH="0" baseline="0" noProof="0">
                <a:ln>
                  <a:noFill/>
                </a:ln>
                <a:solidFill>
                  <a:srgbClr val="212121"/>
                </a:solidFill>
                <a:effectLst/>
                <a:uLnTx/>
                <a:uFillTx/>
                <a:latin typeface="Arial"/>
                <a:cs typeface="Arial"/>
              </a:rPr>
              <a:t> </a:t>
            </a:r>
            <a:r>
              <a:rPr kumimoji="0" sz="600" b="0" i="0" u="none" strike="noStrike" kern="0" cap="none" spc="-10" normalizeH="0" baseline="0" noProof="0">
                <a:ln>
                  <a:noFill/>
                </a:ln>
                <a:solidFill>
                  <a:srgbClr val="212121"/>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8900541" y="29972"/>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a:ln>
                  <a:noFill/>
                </a:ln>
                <a:solidFill>
                  <a:srgbClr val="A1A1A1"/>
                </a:solidFill>
                <a:effectLst/>
                <a:uLnTx/>
                <a:uFillTx/>
                <a:latin typeface="Arial"/>
                <a:cs typeface="Arial"/>
              </a:rPr>
              <a:t>12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14" name="Graphic 13" descr="Beginning with solid fill">
            <a:hlinkClick r:id="rId4" action="ppaction://hlinksldjump"/>
            <a:extLst>
              <a:ext uri="{FF2B5EF4-FFF2-40B4-BE49-F238E27FC236}">
                <a16:creationId xmlns:a16="http://schemas.microsoft.com/office/drawing/2014/main" id="{4866E46D-43C4-A023-7209-AA14FA2F6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5" name="bg object 17">
            <a:extLst>
              <a:ext uri="{FF2B5EF4-FFF2-40B4-BE49-F238E27FC236}">
                <a16:creationId xmlns:a16="http://schemas.microsoft.com/office/drawing/2014/main" id="{878F3B13-5D2D-CB5E-ABCF-6D251FEFBDFC}"/>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6127" y="1119377"/>
            <a:ext cx="8098790" cy="2313305"/>
          </a:xfrm>
          <a:prstGeom prst="rect">
            <a:avLst/>
          </a:prstGeom>
        </p:spPr>
        <p:txBody>
          <a:bodyPr vert="horz" wrap="square" lIns="0" tIns="13335" rIns="0" bIns="0" rtlCol="0">
            <a:spAutoFit/>
          </a:bodyPr>
          <a:lstStyle/>
          <a:p>
            <a:pPr marL="342900" marR="5080" lvl="0" indent="-330835" algn="just" defTabSz="914400" eaLnBrk="1" fontAlgn="auto" latinLnBrk="0" hangingPunct="1">
              <a:lnSpc>
                <a:spcPct val="100000"/>
              </a:lnSpc>
              <a:spcBef>
                <a:spcPts val="105"/>
              </a:spcBef>
              <a:spcAft>
                <a:spcPts val="0"/>
              </a:spcAft>
              <a:buClr>
                <a:srgbClr val="FF9900"/>
              </a:buClr>
              <a:buSzPct val="114285"/>
              <a:buFont typeface="Arial"/>
              <a:buChar char="•"/>
              <a:tabLst>
                <a:tab pos="342900" algn="l"/>
                <a:tab pos="345440" algn="l"/>
              </a:tabLst>
              <a:defRPr/>
            </a:pPr>
            <a:r>
              <a:rPr kumimoji="0" sz="1400" b="0" i="0" u="none" strike="noStrike" kern="0" cap="none" spc="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We</a:t>
            </a:r>
            <a:r>
              <a:rPr kumimoji="0" sz="1400" b="1" i="0" u="none" strike="noStrike" kern="0" cap="none" spc="2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would</a:t>
            </a:r>
            <a:r>
              <a:rPr kumimoji="0" sz="1400" b="1" i="0" u="none" strike="noStrike" kern="0" cap="none" spc="2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like</a:t>
            </a:r>
            <a:r>
              <a:rPr kumimoji="0" sz="1400" b="1" i="0" u="none" strike="noStrike" kern="0" cap="none" spc="29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28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thank</a:t>
            </a:r>
            <a:r>
              <a:rPr kumimoji="0" sz="1400" b="1" i="0" u="none" strike="noStrike" kern="0" cap="none" spc="2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all</a:t>
            </a:r>
            <a:r>
              <a:rPr kumimoji="0" sz="1400" b="1" i="0" u="none" strike="noStrike" kern="0" cap="none" spc="2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2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collaborators</a:t>
            </a:r>
            <a:r>
              <a:rPr kumimoji="0" sz="1400" b="1" i="0" u="none" strike="noStrike" kern="0" cap="none" spc="2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who</a:t>
            </a:r>
            <a:r>
              <a:rPr kumimoji="0" sz="1400" b="1" i="0" u="none" strike="noStrike" kern="0" cap="none" spc="2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contributed</a:t>
            </a:r>
            <a:r>
              <a:rPr kumimoji="0" sz="1400" b="1" i="0" u="none" strike="noStrike" kern="0" cap="none" spc="2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2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this</a:t>
            </a:r>
            <a:r>
              <a:rPr kumimoji="0" sz="1400" b="1" i="0" u="none" strike="noStrike" kern="0" cap="none" spc="28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research study.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42900" marR="5715" lvl="0" indent="-330835" algn="just" defTabSz="914400" eaLnBrk="1" fontAlgn="auto" latinLnBrk="0" hangingPunct="1">
              <a:lnSpc>
                <a:spcPct val="100000"/>
              </a:lnSpc>
              <a:spcBef>
                <a:spcPts val="1200"/>
              </a:spcBef>
              <a:spcAft>
                <a:spcPts val="0"/>
              </a:spcAft>
              <a:buClrTx/>
              <a:buSzPct val="114285"/>
              <a:buFont typeface="Arial"/>
              <a:buChar char="•"/>
              <a:tabLst>
                <a:tab pos="342900" algn="l"/>
                <a:tab pos="345440" algn="l"/>
              </a:tabLst>
              <a:defRPr/>
            </a:pPr>
            <a:r>
              <a:rPr kumimoji="0" sz="1400" b="0" i="0" u="none" strike="noStrike" kern="0" cap="none" spc="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This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research</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study</a:t>
            </a:r>
            <a:r>
              <a:rPr kumimoji="0" sz="1400" b="1" i="0" u="none" strike="noStrike" kern="0" cap="none" spc="4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was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funded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delivered</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49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Observational</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Pragmatic </a:t>
            </a:r>
            <a:r>
              <a:rPr kumimoji="0" sz="1400" b="1" i="0" u="none" strike="noStrike" kern="0" cap="none" spc="0" normalizeH="0" baseline="0" noProof="0">
                <a:ln>
                  <a:noFill/>
                </a:ln>
                <a:solidFill>
                  <a:srgbClr val="073762"/>
                </a:solidFill>
                <a:effectLst/>
                <a:uLnTx/>
                <a:uFillTx/>
                <a:latin typeface="Arial"/>
                <a:cs typeface="Arial"/>
              </a:rPr>
              <a:t>Research</a:t>
            </a:r>
            <a:r>
              <a:rPr kumimoji="0" sz="1400" b="1" i="0" u="none" strike="noStrike" kern="0" cap="none" spc="9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Institute</a:t>
            </a:r>
            <a:r>
              <a:rPr kumimoji="0" sz="1400" b="1" i="0" u="none" strike="noStrike" kern="0" cap="none" spc="1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Pte</a:t>
            </a:r>
            <a:r>
              <a:rPr kumimoji="0" sz="1400" b="1" i="0" u="none" strike="noStrike" kern="0" cap="none" spc="114"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Ltd</a:t>
            </a:r>
            <a:r>
              <a:rPr kumimoji="0" sz="1400" b="1" i="0" u="none" strike="noStrike" kern="0" cap="none" spc="9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(OPRI).</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1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International</a:t>
            </a:r>
            <a:r>
              <a:rPr kumimoji="0" sz="1400" b="1" i="0" u="none" strike="noStrike" kern="0" cap="none" spc="1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1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Registry</a:t>
            </a:r>
            <a:r>
              <a:rPr kumimoji="0" sz="1400" b="1" i="0" u="none" strike="noStrike" kern="0" cap="none" spc="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1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t>
            </a:r>
            <a:r>
              <a:rPr kumimoji="0" sz="1400" b="1" i="0" u="none" strike="noStrike" kern="0" cap="none" spc="114"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co- </a:t>
            </a:r>
            <a:r>
              <a:rPr kumimoji="0" sz="1400" b="1" i="0" u="none" strike="noStrike" kern="0" cap="none" spc="0" normalizeH="0" baseline="0" noProof="0">
                <a:ln>
                  <a:noFill/>
                </a:ln>
                <a:solidFill>
                  <a:srgbClr val="073762"/>
                </a:solidFill>
                <a:effectLst/>
                <a:uLnTx/>
                <a:uFillTx/>
                <a:latin typeface="Arial"/>
                <a:cs typeface="Arial"/>
              </a:rPr>
              <a:t>funded</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Optimum</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Care</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Global</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Limited</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0" normalizeH="0" baseline="0" noProof="0">
                <a:ln>
                  <a:noFill/>
                </a:ln>
                <a:solidFill>
                  <a:srgbClr val="073762"/>
                </a:solidFill>
                <a:effectLst/>
                <a:uLnTx/>
                <a:uFillTx/>
                <a:latin typeface="Arial"/>
                <a:cs typeface="Arial"/>
              </a:rPr>
              <a:t> AstraZeneca.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42900" marR="5715" lvl="0" indent="-330835" algn="just" defTabSz="914400" eaLnBrk="1" fontAlgn="auto" latinLnBrk="0" hangingPunct="1">
              <a:lnSpc>
                <a:spcPct val="100000"/>
              </a:lnSpc>
              <a:spcBef>
                <a:spcPts val="1210"/>
              </a:spcBef>
              <a:spcAft>
                <a:spcPts val="0"/>
              </a:spcAft>
              <a:buClrTx/>
              <a:buSzPct val="133333"/>
              <a:buFontTx/>
              <a:buChar char="•"/>
              <a:tabLst>
                <a:tab pos="342900" algn="l"/>
                <a:tab pos="345440" algn="l"/>
              </a:tabLst>
              <a:defRPr/>
            </a:pPr>
            <a:r>
              <a:rPr kumimoji="0" sz="1200" b="0" i="0" u="none" strike="noStrike" kern="0" cap="none" spc="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Registration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database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European</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Union</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Electronic</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Register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Post-</a:t>
            </a:r>
            <a:r>
              <a:rPr kumimoji="0" sz="1200" b="0" i="0" u="none" strike="noStrike" kern="0" cap="none" spc="0" normalizeH="0" baseline="0" noProof="0">
                <a:ln>
                  <a:noFill/>
                </a:ln>
                <a:solidFill>
                  <a:srgbClr val="073762"/>
                </a:solidFill>
                <a:effectLst/>
                <a:uLnTx/>
                <a:uFillTx/>
                <a:latin typeface="Arial"/>
                <a:cs typeface="Arial"/>
              </a:rPr>
              <a:t>Authorization</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studies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was </a:t>
            </a:r>
            <a:r>
              <a:rPr kumimoji="0" sz="1200" b="0" i="0" u="none" strike="noStrike" kern="0" cap="none" spc="0" normalizeH="0" baseline="0" noProof="0">
                <a:ln>
                  <a:noFill/>
                </a:ln>
                <a:solidFill>
                  <a:srgbClr val="073762"/>
                </a:solidFill>
                <a:effectLst/>
                <a:uLnTx/>
                <a:uFillTx/>
                <a:latin typeface="Arial"/>
                <a:cs typeface="Arial"/>
              </a:rPr>
              <a:t>also</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undertaken</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(ENCEPP/DSPP/23720).</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has</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ethical</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approval</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from</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Anonymised</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Ethics</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Protocols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Transparency</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(ADEPT)</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committee</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(ADEPT0218).</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collection</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sites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International</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Asthma </a:t>
            </a:r>
            <a:r>
              <a:rPr kumimoji="0" sz="1200" b="0" i="0" u="none" strike="noStrike" kern="0" cap="none" spc="0" normalizeH="0" baseline="0" noProof="0">
                <a:ln>
                  <a:noFill/>
                </a:ln>
                <a:solidFill>
                  <a:srgbClr val="073762"/>
                </a:solidFill>
                <a:effectLst/>
                <a:uLnTx/>
                <a:uFillTx/>
                <a:latin typeface="Arial"/>
                <a:cs typeface="Arial"/>
              </a:rPr>
              <a:t>Registry</a:t>
            </a:r>
            <a:r>
              <a:rPr kumimoji="0" sz="1200" b="0" i="0" u="none" strike="noStrike" kern="0" cap="none" spc="2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2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have</a:t>
            </a:r>
            <a:r>
              <a:rPr kumimoji="0" sz="1200" b="0" i="0" u="none" strike="noStrike" kern="0" cap="none" spc="2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obtained</a:t>
            </a:r>
            <a:r>
              <a:rPr kumimoji="0" sz="1200" b="0" i="0" u="none" strike="noStrike" kern="0" cap="none" spc="2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regulatory</a:t>
            </a:r>
            <a:r>
              <a:rPr kumimoji="0" sz="1200" b="0" i="0" u="none" strike="noStrike" kern="0" cap="none" spc="2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agreement</a:t>
            </a:r>
            <a:r>
              <a:rPr kumimoji="0" sz="1200" b="0" i="0" u="none" strike="noStrike" kern="0" cap="none" spc="2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compliance</a:t>
            </a:r>
            <a:r>
              <a:rPr kumimoji="0" sz="1200" b="0" i="0" u="none" strike="noStrike" kern="0" cap="none" spc="2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2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specific</a:t>
            </a:r>
            <a:r>
              <a:rPr kumimoji="0" sz="1200" b="0" i="0" u="none" strike="noStrike" kern="0" cap="none" spc="254"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2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transfer</a:t>
            </a:r>
            <a:r>
              <a:rPr kumimoji="0" sz="1200" b="0" i="0" u="none" strike="noStrike" kern="0" cap="none" spc="2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laws,</a:t>
            </a:r>
            <a:r>
              <a:rPr kumimoji="0" sz="1200" b="0" i="0" u="none" strike="noStrike" kern="0" cap="none" spc="27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country- </a:t>
            </a:r>
            <a:r>
              <a:rPr kumimoji="0" sz="1200" b="0" i="0" u="none" strike="noStrike" kern="0" cap="none" spc="0" normalizeH="0" baseline="0" noProof="0">
                <a:ln>
                  <a:noFill/>
                </a:ln>
                <a:solidFill>
                  <a:srgbClr val="073762"/>
                </a:solidFill>
                <a:effectLst/>
                <a:uLnTx/>
                <a:uFillTx/>
                <a:latin typeface="Arial"/>
                <a:cs typeface="Arial"/>
              </a:rPr>
              <a:t>specific</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legislation,</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relevant</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ethical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boards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organizations.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78739" y="4906674"/>
            <a:ext cx="6939280" cy="202565"/>
          </a:xfrm>
          <a:prstGeom prst="rect">
            <a:avLst/>
          </a:prstGeom>
        </p:spPr>
        <p:txBody>
          <a:bodyPr vert="horz" wrap="square" lIns="0" tIns="5080" rIns="0" bIns="0" rtlCol="0">
            <a:spAutoFit/>
          </a:bodyPr>
          <a:lstStyle/>
          <a:p>
            <a:pPr marL="12700" marR="508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ADEPT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Anonymised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Ethics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Protocols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Transparency;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ENCePP =</a:t>
            </a:r>
            <a:r>
              <a:rPr kumimoji="0" sz="600" b="0" i="0" u="none" strike="noStrike" kern="0" cap="none" spc="-10" normalizeH="0" baseline="0" noProof="0">
                <a:ln>
                  <a:noFill/>
                </a:ln>
                <a:solidFill>
                  <a:sysClr val="windowText" lastClr="000000"/>
                </a:solidFill>
                <a:effectLst/>
                <a:uLnTx/>
                <a:uFillTx/>
                <a:latin typeface="Arial"/>
                <a:cs typeface="Arial"/>
              </a:rPr>
              <a:t> European</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Network 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Centres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Pharmacoepidemiology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Pharmacovigilance; </a:t>
            </a: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Menzies-</a:t>
            </a:r>
            <a:r>
              <a:rPr kumimoji="0" sz="600" b="0" i="0" u="none" strike="noStrike" kern="0" cap="none" spc="0" normalizeH="0" baseline="0" noProof="0">
                <a:ln>
                  <a:noFill/>
                </a:ln>
                <a:solidFill>
                  <a:sysClr val="windowText" lastClr="000000"/>
                </a:solidFill>
                <a:effectLst/>
                <a:uLnTx/>
                <a:uFillTx/>
                <a:latin typeface="Arial"/>
                <a:cs typeface="Arial"/>
              </a:rPr>
              <a:t>Gow AN,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 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 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Asthma</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1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2022;15:63-</a:t>
            </a:r>
            <a:r>
              <a:rPr kumimoji="0" sz="600" b="0" i="0" u="none" strike="noStrike" kern="0" cap="none" spc="-25" normalizeH="0" baseline="0" noProof="0">
                <a:ln>
                  <a:noFill/>
                </a:ln>
                <a:solidFill>
                  <a:sysClr val="windowText" lastClr="000000"/>
                </a:solidFill>
                <a:effectLst/>
                <a:uLnTx/>
                <a:uFillTx/>
                <a:latin typeface="Arial"/>
                <a:cs typeface="Arial"/>
              </a:rPr>
              <a:t>78.</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264413" rIns="0" bIns="0" rtlCol="0">
            <a:spAutoFit/>
          </a:bodyPr>
          <a:lstStyle/>
          <a:p>
            <a:pPr marL="161290">
              <a:lnSpc>
                <a:spcPct val="100000"/>
              </a:lnSpc>
              <a:spcBef>
                <a:spcPts val="95"/>
              </a:spcBef>
            </a:pPr>
            <a:r>
              <a:rPr spc="-10"/>
              <a:t>Acknowledgements</a:t>
            </a:r>
          </a:p>
        </p:txBody>
      </p:sp>
      <p:pic>
        <p:nvPicPr>
          <p:cNvPr id="5" name="Graphic 4" descr="Beginning with solid fill">
            <a:hlinkClick r:id="rId2" action="ppaction://hlinksldjump"/>
            <a:extLst>
              <a:ext uri="{FF2B5EF4-FFF2-40B4-BE49-F238E27FC236}">
                <a16:creationId xmlns:a16="http://schemas.microsoft.com/office/drawing/2014/main" id="{7DA40E40-A45D-65F5-F710-1B0C541647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3335721" y="1085786"/>
            <a:ext cx="2483628" cy="745887"/>
          </a:xfrm>
          <a:prstGeom prst="rect">
            <a:avLst/>
          </a:prstGeom>
        </p:spPr>
      </p:pic>
      <p:pic>
        <p:nvPicPr>
          <p:cNvPr id="4" name="object 4"/>
          <p:cNvPicPr/>
          <p:nvPr/>
        </p:nvPicPr>
        <p:blipFill>
          <a:blip r:embed="rId3" cstate="print"/>
          <a:stretch>
            <a:fillRect/>
          </a:stretch>
        </p:blipFill>
        <p:spPr>
          <a:xfrm>
            <a:off x="3957828" y="4299203"/>
            <a:ext cx="1234439" cy="612648"/>
          </a:xfrm>
          <a:prstGeom prst="rect">
            <a:avLst/>
          </a:prstGeom>
        </p:spPr>
      </p:pic>
      <p:sp>
        <p:nvSpPr>
          <p:cNvPr id="5" name="object 5"/>
          <p:cNvSpPr txBox="1"/>
          <p:nvPr/>
        </p:nvSpPr>
        <p:spPr>
          <a:xfrm>
            <a:off x="323799" y="3448939"/>
            <a:ext cx="8420735" cy="528955"/>
          </a:xfrm>
          <a:prstGeom prst="rect">
            <a:avLst/>
          </a:prstGeom>
        </p:spPr>
        <p:txBody>
          <a:bodyPr vert="horz" wrap="square" lIns="0" tIns="12700" rIns="0" bIns="0" rtlCol="0">
            <a:spAutoFit/>
          </a:bodyPr>
          <a:lstStyle/>
          <a:p>
            <a:pPr marL="12065" marR="5080" lvl="0" indent="1270" algn="ctr"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a:ln>
                  <a:noFill/>
                </a:ln>
                <a:solidFill>
                  <a:srgbClr val="FF9900"/>
                </a:solidFill>
                <a:effectLst/>
                <a:uLnTx/>
                <a:uFillTx/>
                <a:latin typeface="Arial"/>
                <a:cs typeface="Arial"/>
              </a:rPr>
              <a:t>Seyi</a:t>
            </a:r>
            <a:r>
              <a:rPr kumimoji="0" sz="1100" b="0" i="0" u="none" strike="noStrike" kern="0" cap="none" spc="-1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Soremekun,</a:t>
            </a:r>
            <a:r>
              <a:rPr kumimoji="0" sz="1100" b="0" i="0" u="none" strike="noStrike" kern="0" cap="none" spc="-5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Liam</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G</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Heaney,</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Derek</a:t>
            </a:r>
            <a:r>
              <a:rPr kumimoji="0" sz="1100" b="0" i="0" u="none" strike="noStrike" kern="0" cap="none" spc="-3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Skinner</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a:t>
            </a:r>
            <a:r>
              <a:rPr kumimoji="0" sz="1100" b="0" i="0" u="none" strike="noStrike" kern="0" cap="none" spc="-3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Lakmini</a:t>
            </a:r>
            <a:r>
              <a:rPr kumimoji="0" sz="1100" b="0" i="0" u="none" strike="noStrike" kern="0" cap="none" spc="-45" normalizeH="0" baseline="0" noProof="0">
                <a:ln>
                  <a:noFill/>
                </a:ln>
                <a:solidFill>
                  <a:srgbClr val="FF9900"/>
                </a:solidFill>
                <a:effectLst/>
                <a:uLnTx/>
                <a:uFillTx/>
                <a:latin typeface="Arial"/>
                <a:cs typeface="Arial"/>
              </a:rPr>
              <a:t> </a:t>
            </a:r>
            <a:r>
              <a:rPr kumimoji="0" sz="1100" b="0" i="0" u="none" strike="noStrike" kern="0" cap="none" spc="-10" normalizeH="0" baseline="0" noProof="0">
                <a:ln>
                  <a:noFill/>
                </a:ln>
                <a:solidFill>
                  <a:srgbClr val="FF9900"/>
                </a:solidFill>
                <a:effectLst/>
                <a:uLnTx/>
                <a:uFillTx/>
                <a:latin typeface="Arial"/>
                <a:cs typeface="Arial"/>
              </a:rPr>
              <a:t>Bulathsinhala,</a:t>
            </a:r>
            <a:r>
              <a:rPr kumimoji="0" sz="1100" b="0" i="0" u="none" strike="noStrike" kern="0" cap="none" spc="-1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Victoria</a:t>
            </a:r>
            <a:r>
              <a:rPr kumimoji="0" sz="1100" b="0" i="0" u="none" strike="noStrike" kern="0" cap="none" spc="-2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Carter,</a:t>
            </a:r>
            <a:r>
              <a:rPr kumimoji="0" sz="1100" b="0" i="0" u="none" strike="noStrike" kern="0" cap="none" spc="-6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Isha</a:t>
            </a:r>
            <a:r>
              <a:rPr kumimoji="0" sz="1100" b="0" i="0" u="none" strike="noStrike" kern="0" cap="none" spc="-4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Chaudhry,</a:t>
            </a:r>
            <a:r>
              <a:rPr kumimoji="0" sz="1100" b="0" i="0" u="none" strike="noStrike" kern="0" cap="none" spc="-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Naeimeh</a:t>
            </a:r>
            <a:r>
              <a:rPr kumimoji="0" sz="1100" b="0" i="0" u="none" strike="noStrike" kern="0" cap="none" spc="-3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Hosseini,</a:t>
            </a:r>
            <a:r>
              <a:rPr kumimoji="0" sz="1100" b="0" i="0" u="none" strike="noStrike" kern="0" cap="none" spc="-10" normalizeH="0" baseline="0" noProof="0">
                <a:ln>
                  <a:noFill/>
                </a:ln>
                <a:solidFill>
                  <a:srgbClr val="FF9900"/>
                </a:solidFill>
                <a:effectLst/>
                <a:uLnTx/>
                <a:uFillTx/>
                <a:latin typeface="Arial"/>
                <a:cs typeface="Arial"/>
              </a:rPr>
              <a:t> </a:t>
            </a:r>
            <a:r>
              <a:rPr kumimoji="0" sz="1100" b="0" i="0" u="none" strike="noStrike" kern="0" cap="none" spc="-20" normalizeH="0" baseline="0" noProof="0">
                <a:ln>
                  <a:noFill/>
                </a:ln>
                <a:solidFill>
                  <a:srgbClr val="FF9900"/>
                </a:solidFill>
                <a:effectLst/>
                <a:uLnTx/>
                <a:uFillTx/>
                <a:latin typeface="Arial"/>
                <a:cs typeface="Arial"/>
              </a:rPr>
              <a:t>Neva </a:t>
            </a:r>
            <a:r>
              <a:rPr kumimoji="0" sz="1100" b="0" i="0" u="none" strike="noStrike" kern="0" cap="none" spc="0" normalizeH="0" baseline="0" noProof="0">
                <a:ln>
                  <a:noFill/>
                </a:ln>
                <a:solidFill>
                  <a:srgbClr val="FF9900"/>
                </a:solidFill>
                <a:effectLst/>
                <a:uLnTx/>
                <a:uFillTx/>
                <a:latin typeface="Arial"/>
                <a:cs typeface="Arial"/>
              </a:rPr>
              <a:t>Eleangovan,</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Ruth</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Murray,</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Trung</a:t>
            </a:r>
            <a:r>
              <a:rPr kumimoji="0" sz="1100" b="0" i="0" u="none" strike="noStrike" kern="0" cap="none" spc="-5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N</a:t>
            </a:r>
            <a:r>
              <a:rPr kumimoji="0" sz="1100" b="0" i="0" u="none" strike="noStrike" kern="0" cap="none" spc="-2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Tran,</a:t>
            </a:r>
            <a:r>
              <a:rPr kumimoji="0" sz="1100" b="0" i="0" u="none" strike="noStrike" kern="0" cap="none" spc="-6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Benjamin</a:t>
            </a:r>
            <a:r>
              <a:rPr kumimoji="0" sz="1100" b="0" i="0" u="none" strike="noStrike" kern="0" cap="none" spc="-2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Emmanuel,</a:t>
            </a:r>
            <a:r>
              <a:rPr kumimoji="0" sz="1100" b="0" i="0" u="none" strike="noStrike" kern="0" cap="none" spc="-4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Esther</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Garcia</a:t>
            </a:r>
            <a:r>
              <a:rPr kumimoji="0" sz="1100" b="0" i="0" u="none" strike="noStrike" kern="0" cap="none" spc="-4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Gil,</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Andrew</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10" normalizeH="0" baseline="0" noProof="0">
                <a:ln>
                  <a:noFill/>
                </a:ln>
                <a:solidFill>
                  <a:srgbClr val="FF9900"/>
                </a:solidFill>
                <a:effectLst/>
                <a:uLnTx/>
                <a:uFillTx/>
                <a:latin typeface="Arial"/>
                <a:cs typeface="Arial"/>
              </a:rPr>
              <a:t>Menzies-</a:t>
            </a:r>
            <a:r>
              <a:rPr kumimoji="0" sz="1100" b="0" i="0" u="none" strike="noStrike" kern="0" cap="none" spc="0" normalizeH="0" baseline="0" noProof="0">
                <a:ln>
                  <a:noFill/>
                </a:ln>
                <a:solidFill>
                  <a:srgbClr val="FF9900"/>
                </a:solidFill>
                <a:effectLst/>
                <a:uLnTx/>
                <a:uFillTx/>
                <a:latin typeface="Arial"/>
                <a:cs typeface="Arial"/>
              </a:rPr>
              <a:t>Gow,</a:t>
            </a:r>
            <a:r>
              <a:rPr kumimoji="0" sz="1100" b="0" i="0" u="none" strike="noStrike" kern="0" cap="none" spc="-1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Matthew</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Peters,</a:t>
            </a:r>
            <a:r>
              <a:rPr kumimoji="0" sz="1100" b="0" i="0" u="none" strike="noStrike" kern="0" cap="none" spc="-5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Njira</a:t>
            </a:r>
            <a:r>
              <a:rPr kumimoji="0" sz="1100" b="0" i="0" u="none" strike="noStrike" kern="0" cap="none" spc="-15" normalizeH="0" baseline="0" noProof="0">
                <a:ln>
                  <a:noFill/>
                </a:ln>
                <a:solidFill>
                  <a:srgbClr val="FF9900"/>
                </a:solidFill>
                <a:effectLst/>
                <a:uLnTx/>
                <a:uFillTx/>
                <a:latin typeface="Arial"/>
                <a:cs typeface="Arial"/>
              </a:rPr>
              <a:t> </a:t>
            </a:r>
            <a:r>
              <a:rPr kumimoji="0" sz="1100" b="0" i="0" u="none" strike="noStrike" kern="0" cap="none" spc="-10" normalizeH="0" baseline="0" noProof="0">
                <a:ln>
                  <a:noFill/>
                </a:ln>
                <a:solidFill>
                  <a:srgbClr val="FF9900"/>
                </a:solidFill>
                <a:effectLst/>
                <a:uLnTx/>
                <a:uFillTx/>
                <a:latin typeface="Arial"/>
                <a:cs typeface="Arial"/>
              </a:rPr>
              <a:t>Lugogo, </a:t>
            </a:r>
            <a:r>
              <a:rPr kumimoji="0" sz="1100" b="0" i="0" u="none" strike="noStrike" kern="0" cap="none" spc="0" normalizeH="0" baseline="0" noProof="0">
                <a:ln>
                  <a:noFill/>
                </a:ln>
                <a:solidFill>
                  <a:srgbClr val="FF9900"/>
                </a:solidFill>
                <a:effectLst/>
                <a:uLnTx/>
                <a:uFillTx/>
                <a:latin typeface="Arial"/>
                <a:cs typeface="Arial"/>
              </a:rPr>
              <a:t>Rupert</a:t>
            </a:r>
            <a:r>
              <a:rPr kumimoji="0" sz="1100" b="0" i="0" u="none" strike="noStrike" kern="0" cap="none" spc="-4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Jones,</a:t>
            </a:r>
            <a:r>
              <a:rPr kumimoji="0" sz="1100" b="0" i="0" u="none" strike="noStrike" kern="0" cap="none" spc="-3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David</a:t>
            </a:r>
            <a:r>
              <a:rPr kumimoji="0" sz="1100" b="0" i="0" u="none" strike="noStrike" kern="0" cap="none" spc="-5"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FF9900"/>
                </a:solidFill>
                <a:effectLst/>
                <a:uLnTx/>
                <a:uFillTx/>
                <a:latin typeface="Arial"/>
                <a:cs typeface="Arial"/>
              </a:rPr>
              <a:t>B</a:t>
            </a:r>
            <a:r>
              <a:rPr kumimoji="0" sz="1100" b="0" i="0" u="none" strike="noStrike" kern="0" cap="none" spc="-25" normalizeH="0" baseline="0" noProof="0">
                <a:ln>
                  <a:noFill/>
                </a:ln>
                <a:solidFill>
                  <a:srgbClr val="FF9900"/>
                </a:solidFill>
                <a:effectLst/>
                <a:uLnTx/>
                <a:uFillTx/>
                <a:latin typeface="Arial"/>
                <a:cs typeface="Arial"/>
              </a:rPr>
              <a:t> </a:t>
            </a:r>
            <a:r>
              <a:rPr kumimoji="0" sz="1100" b="0" i="0" u="none" strike="noStrike" kern="0" cap="none" spc="-20" normalizeH="0" baseline="0" noProof="0">
                <a:ln>
                  <a:noFill/>
                </a:ln>
                <a:solidFill>
                  <a:srgbClr val="FF9900"/>
                </a:solidFill>
                <a:effectLst/>
                <a:uLnTx/>
                <a:uFillTx/>
                <a:latin typeface="Arial"/>
                <a:cs typeface="Arial"/>
              </a:rPr>
              <a:t>Price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a:spLocks noGrp="1"/>
          </p:cNvSpPr>
          <p:nvPr>
            <p:ph type="title"/>
          </p:nvPr>
        </p:nvSpPr>
        <p:spPr>
          <a:xfrm>
            <a:off x="215900" y="2238197"/>
            <a:ext cx="8642985" cy="758190"/>
          </a:xfrm>
          <a:prstGeom prst="rect">
            <a:avLst/>
          </a:prstGeom>
        </p:spPr>
        <p:txBody>
          <a:bodyPr vert="horz" wrap="square" lIns="0" tIns="12700" rIns="0" bIns="0" rtlCol="0">
            <a:spAutoFit/>
          </a:bodyPr>
          <a:lstStyle/>
          <a:p>
            <a:pPr algn="ctr">
              <a:lnSpc>
                <a:spcPct val="100000"/>
              </a:lnSpc>
              <a:spcBef>
                <a:spcPts val="100"/>
              </a:spcBef>
            </a:pPr>
            <a:r>
              <a:rPr sz="2400">
                <a:solidFill>
                  <a:srgbClr val="FFFFFF"/>
                </a:solidFill>
              </a:rPr>
              <a:t>Asthma</a:t>
            </a:r>
            <a:r>
              <a:rPr sz="2400" spc="-25">
                <a:solidFill>
                  <a:srgbClr val="FFFFFF"/>
                </a:solidFill>
              </a:rPr>
              <a:t> </a:t>
            </a:r>
            <a:r>
              <a:rPr sz="2400" spc="-10">
                <a:solidFill>
                  <a:srgbClr val="FFFFFF"/>
                </a:solidFill>
              </a:rPr>
              <a:t>exacerbations</a:t>
            </a:r>
            <a:r>
              <a:rPr sz="2400" spc="-20">
                <a:solidFill>
                  <a:srgbClr val="FFFFFF"/>
                </a:solidFill>
              </a:rPr>
              <a:t> </a:t>
            </a:r>
            <a:r>
              <a:rPr sz="2400">
                <a:solidFill>
                  <a:srgbClr val="FFFFFF"/>
                </a:solidFill>
              </a:rPr>
              <a:t>are</a:t>
            </a:r>
            <a:r>
              <a:rPr sz="2400" spc="-30">
                <a:solidFill>
                  <a:srgbClr val="FFFFFF"/>
                </a:solidFill>
              </a:rPr>
              <a:t> </a:t>
            </a:r>
            <a:r>
              <a:rPr sz="2400">
                <a:solidFill>
                  <a:srgbClr val="FFFFFF"/>
                </a:solidFill>
              </a:rPr>
              <a:t>associated</a:t>
            </a:r>
            <a:r>
              <a:rPr sz="2400" spc="-25">
                <a:solidFill>
                  <a:srgbClr val="FFFFFF"/>
                </a:solidFill>
              </a:rPr>
              <a:t> </a:t>
            </a:r>
            <a:r>
              <a:rPr sz="2400">
                <a:solidFill>
                  <a:srgbClr val="FFFFFF"/>
                </a:solidFill>
              </a:rPr>
              <a:t>with</a:t>
            </a:r>
            <a:r>
              <a:rPr sz="2400" spc="-80">
                <a:solidFill>
                  <a:srgbClr val="FFFFFF"/>
                </a:solidFill>
              </a:rPr>
              <a:t> </a:t>
            </a:r>
            <a:r>
              <a:rPr sz="2400">
                <a:solidFill>
                  <a:srgbClr val="FFFFFF"/>
                </a:solidFill>
              </a:rPr>
              <a:t>a</a:t>
            </a:r>
            <a:r>
              <a:rPr sz="2400" spc="-45">
                <a:solidFill>
                  <a:srgbClr val="FFFFFF"/>
                </a:solidFill>
              </a:rPr>
              <a:t> </a:t>
            </a:r>
            <a:r>
              <a:rPr sz="2400">
                <a:solidFill>
                  <a:srgbClr val="FFFFFF"/>
                </a:solidFill>
              </a:rPr>
              <a:t>decline</a:t>
            </a:r>
            <a:r>
              <a:rPr sz="2400" spc="-45">
                <a:solidFill>
                  <a:srgbClr val="FFFFFF"/>
                </a:solidFill>
              </a:rPr>
              <a:t> </a:t>
            </a:r>
            <a:r>
              <a:rPr sz="2400">
                <a:solidFill>
                  <a:srgbClr val="FFFFFF"/>
                </a:solidFill>
              </a:rPr>
              <a:t>in</a:t>
            </a:r>
            <a:r>
              <a:rPr sz="2400" spc="-45">
                <a:solidFill>
                  <a:srgbClr val="FFFFFF"/>
                </a:solidFill>
              </a:rPr>
              <a:t> </a:t>
            </a:r>
            <a:r>
              <a:rPr sz="2400" spc="-20">
                <a:solidFill>
                  <a:srgbClr val="FFFFFF"/>
                </a:solidFill>
              </a:rPr>
              <a:t>lung</a:t>
            </a:r>
            <a:endParaRPr sz="2400"/>
          </a:p>
          <a:p>
            <a:pPr marL="6985" algn="ctr">
              <a:lnSpc>
                <a:spcPct val="100000"/>
              </a:lnSpc>
              <a:spcBef>
                <a:spcPts val="5"/>
              </a:spcBef>
            </a:pPr>
            <a:r>
              <a:rPr sz="2400">
                <a:solidFill>
                  <a:srgbClr val="FFFFFF"/>
                </a:solidFill>
              </a:rPr>
              <a:t>function:</a:t>
            </a:r>
            <a:r>
              <a:rPr sz="2400" spc="-30">
                <a:solidFill>
                  <a:srgbClr val="FFFFFF"/>
                </a:solidFill>
              </a:rPr>
              <a:t> </a:t>
            </a:r>
            <a:r>
              <a:rPr sz="2400">
                <a:solidFill>
                  <a:srgbClr val="FFFFFF"/>
                </a:solidFill>
              </a:rPr>
              <a:t>a</a:t>
            </a:r>
            <a:r>
              <a:rPr sz="2400" spc="10">
                <a:solidFill>
                  <a:srgbClr val="FFFFFF"/>
                </a:solidFill>
              </a:rPr>
              <a:t> </a:t>
            </a:r>
            <a:r>
              <a:rPr sz="2400">
                <a:solidFill>
                  <a:srgbClr val="FFFFFF"/>
                </a:solidFill>
              </a:rPr>
              <a:t>longitudinal</a:t>
            </a:r>
            <a:r>
              <a:rPr sz="2400" spc="-45">
                <a:solidFill>
                  <a:srgbClr val="FFFFFF"/>
                </a:solidFill>
              </a:rPr>
              <a:t> </a:t>
            </a:r>
            <a:r>
              <a:rPr sz="2400" spc="-10">
                <a:solidFill>
                  <a:srgbClr val="FFFFFF"/>
                </a:solidFill>
              </a:rPr>
              <a:t>population-</a:t>
            </a:r>
            <a:r>
              <a:rPr sz="2400">
                <a:solidFill>
                  <a:srgbClr val="FFFFFF"/>
                </a:solidFill>
              </a:rPr>
              <a:t>based</a:t>
            </a:r>
            <a:r>
              <a:rPr sz="2400" spc="-15">
                <a:solidFill>
                  <a:srgbClr val="FFFFFF"/>
                </a:solidFill>
              </a:rPr>
              <a:t> </a:t>
            </a:r>
            <a:r>
              <a:rPr sz="2400" spc="-10">
                <a:solidFill>
                  <a:srgbClr val="FFFFFF"/>
                </a:solidFill>
              </a:rPr>
              <a:t>study</a:t>
            </a:r>
            <a:endParaRPr sz="2400"/>
          </a:p>
        </p:txBody>
      </p:sp>
      <p:pic>
        <p:nvPicPr>
          <p:cNvPr id="7" name="Graphic 6" descr="Beginning with solid fill">
            <a:hlinkClick r:id="rId4" action="ppaction://hlinksldjump"/>
            <a:extLst>
              <a:ext uri="{FF2B5EF4-FFF2-40B4-BE49-F238E27FC236}">
                <a16:creationId xmlns:a16="http://schemas.microsoft.com/office/drawing/2014/main" id="{94A102AC-7CB4-0E76-4398-E976E1D36F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2EDE5E1D-8E40-576A-5306-BD7CB19B215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6292"/>
            <a:ext cx="8493760" cy="3578225"/>
          </a:xfrm>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rPr sz="1400">
                <a:solidFill>
                  <a:srgbClr val="073762"/>
                </a:solidFill>
                <a:latin typeface="Arial"/>
                <a:cs typeface="Arial"/>
              </a:rPr>
              <a:t>The</a:t>
            </a:r>
            <a:r>
              <a:rPr sz="1400" spc="-35">
                <a:solidFill>
                  <a:srgbClr val="073762"/>
                </a:solidFill>
                <a:latin typeface="Arial"/>
                <a:cs typeface="Arial"/>
              </a:rPr>
              <a:t> </a:t>
            </a:r>
            <a:r>
              <a:rPr sz="1400">
                <a:solidFill>
                  <a:srgbClr val="073762"/>
                </a:solidFill>
                <a:latin typeface="Arial"/>
                <a:cs typeface="Arial"/>
              </a:rPr>
              <a:t>Delphi</a:t>
            </a:r>
            <a:r>
              <a:rPr sz="1400" spc="-15">
                <a:solidFill>
                  <a:srgbClr val="073762"/>
                </a:solidFill>
                <a:latin typeface="Arial"/>
                <a:cs typeface="Arial"/>
              </a:rPr>
              <a:t> </a:t>
            </a:r>
            <a:r>
              <a:rPr sz="1400">
                <a:solidFill>
                  <a:srgbClr val="073762"/>
                </a:solidFill>
                <a:latin typeface="Arial"/>
                <a:cs typeface="Arial"/>
              </a:rPr>
              <a:t>process</a:t>
            </a:r>
            <a:r>
              <a:rPr sz="1400" spc="-60">
                <a:solidFill>
                  <a:srgbClr val="073762"/>
                </a:solidFill>
                <a:latin typeface="Arial"/>
                <a:cs typeface="Arial"/>
              </a:rPr>
              <a:t> </a:t>
            </a:r>
            <a:r>
              <a:rPr sz="1400">
                <a:solidFill>
                  <a:srgbClr val="073762"/>
                </a:solidFill>
                <a:latin typeface="Arial"/>
                <a:cs typeface="Arial"/>
              </a:rPr>
              <a:t>was utilised</a:t>
            </a:r>
            <a:r>
              <a:rPr sz="1400" spc="-40">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a:t>
            </a:r>
            <a:r>
              <a:rPr sz="1400" b="1">
                <a:solidFill>
                  <a:srgbClr val="073762"/>
                </a:solidFill>
                <a:latin typeface="Arial"/>
                <a:cs typeface="Arial"/>
              </a:rPr>
              <a:t>gain</a:t>
            </a:r>
            <a:r>
              <a:rPr sz="1400" b="1" spc="-30">
                <a:solidFill>
                  <a:srgbClr val="073762"/>
                </a:solidFill>
                <a:latin typeface="Arial"/>
                <a:cs typeface="Arial"/>
              </a:rPr>
              <a:t> </a:t>
            </a:r>
            <a:r>
              <a:rPr sz="1400" b="1">
                <a:solidFill>
                  <a:srgbClr val="073762"/>
                </a:solidFill>
                <a:latin typeface="Arial"/>
                <a:cs typeface="Arial"/>
              </a:rPr>
              <a:t>anonymized</a:t>
            </a:r>
            <a:r>
              <a:rPr sz="1400" b="1" spc="-15">
                <a:solidFill>
                  <a:srgbClr val="073762"/>
                </a:solidFill>
                <a:latin typeface="Arial"/>
                <a:cs typeface="Arial"/>
              </a:rPr>
              <a:t> </a:t>
            </a:r>
            <a:r>
              <a:rPr sz="1400" b="1">
                <a:solidFill>
                  <a:srgbClr val="073762"/>
                </a:solidFill>
                <a:latin typeface="Arial"/>
                <a:cs typeface="Arial"/>
              </a:rPr>
              <a:t>international</a:t>
            </a:r>
            <a:r>
              <a:rPr sz="1400" b="1" spc="-55">
                <a:solidFill>
                  <a:srgbClr val="073762"/>
                </a:solidFill>
                <a:latin typeface="Arial"/>
                <a:cs typeface="Arial"/>
              </a:rPr>
              <a:t> </a:t>
            </a:r>
            <a:r>
              <a:rPr sz="1400" b="1">
                <a:solidFill>
                  <a:srgbClr val="073762"/>
                </a:solidFill>
                <a:latin typeface="Arial"/>
                <a:cs typeface="Arial"/>
              </a:rPr>
              <a:t>consensus</a:t>
            </a:r>
            <a:r>
              <a:rPr sz="1400" b="1" spc="-40">
                <a:solidFill>
                  <a:srgbClr val="073762"/>
                </a:solidFill>
                <a:latin typeface="Arial"/>
                <a:cs typeface="Arial"/>
              </a:rPr>
              <a:t> </a:t>
            </a:r>
            <a:r>
              <a:rPr sz="1400" b="1">
                <a:solidFill>
                  <a:srgbClr val="073762"/>
                </a:solidFill>
                <a:latin typeface="Arial"/>
                <a:cs typeface="Arial"/>
              </a:rPr>
              <a:t>on</a:t>
            </a:r>
            <a:r>
              <a:rPr sz="1400" b="1" spc="-25">
                <a:solidFill>
                  <a:srgbClr val="073762"/>
                </a:solidFill>
                <a:latin typeface="Arial"/>
                <a:cs typeface="Arial"/>
              </a:rPr>
              <a:t> </a:t>
            </a:r>
            <a:r>
              <a:rPr sz="1400" b="1">
                <a:solidFill>
                  <a:srgbClr val="073762"/>
                </a:solidFill>
                <a:latin typeface="Arial"/>
                <a:cs typeface="Arial"/>
              </a:rPr>
              <a:t>95</a:t>
            </a:r>
            <a:r>
              <a:rPr sz="1400" b="1" spc="-30">
                <a:solidFill>
                  <a:srgbClr val="073762"/>
                </a:solidFill>
                <a:latin typeface="Arial"/>
                <a:cs typeface="Arial"/>
              </a:rPr>
              <a:t> </a:t>
            </a:r>
            <a:r>
              <a:rPr sz="1400" b="1">
                <a:solidFill>
                  <a:srgbClr val="073762"/>
                </a:solidFill>
                <a:latin typeface="Arial"/>
                <a:cs typeface="Arial"/>
              </a:rPr>
              <a:t>core</a:t>
            </a:r>
            <a:r>
              <a:rPr sz="1400" b="1" spc="-30">
                <a:solidFill>
                  <a:srgbClr val="073762"/>
                </a:solidFill>
                <a:latin typeface="Arial"/>
                <a:cs typeface="Arial"/>
              </a:rPr>
              <a:t> </a:t>
            </a:r>
            <a:r>
              <a:rPr sz="1400" b="1" spc="-10">
                <a:solidFill>
                  <a:srgbClr val="073762"/>
                </a:solidFill>
                <a:latin typeface="Arial"/>
                <a:cs typeface="Arial"/>
              </a:rPr>
              <a:t>variables</a:t>
            </a:r>
            <a:endParaRPr sz="1400">
              <a:latin typeface="Arial"/>
              <a:cs typeface="Arial"/>
            </a:endParaRPr>
          </a:p>
          <a:p>
            <a:pPr marL="146685">
              <a:lnSpc>
                <a:spcPct val="100000"/>
              </a:lnSpc>
              <a:spcBef>
                <a:spcPts val="5"/>
              </a:spcBef>
            </a:pPr>
            <a:r>
              <a:rPr sz="1400">
                <a:solidFill>
                  <a:srgbClr val="073762"/>
                </a:solidFill>
                <a:latin typeface="Arial"/>
                <a:cs typeface="Arial"/>
              </a:rPr>
              <a:t>among</a:t>
            </a:r>
            <a:r>
              <a:rPr sz="1400" spc="-60">
                <a:solidFill>
                  <a:srgbClr val="073762"/>
                </a:solidFill>
                <a:latin typeface="Arial"/>
                <a:cs typeface="Arial"/>
              </a:rPr>
              <a:t> </a:t>
            </a:r>
            <a:r>
              <a:rPr sz="1400" b="1">
                <a:solidFill>
                  <a:srgbClr val="073762"/>
                </a:solidFill>
                <a:latin typeface="Arial"/>
                <a:cs typeface="Arial"/>
              </a:rPr>
              <a:t>27</a:t>
            </a:r>
            <a:r>
              <a:rPr sz="1400" b="1" spc="-20">
                <a:solidFill>
                  <a:srgbClr val="073762"/>
                </a:solidFill>
                <a:latin typeface="Arial"/>
                <a:cs typeface="Arial"/>
              </a:rPr>
              <a:t> </a:t>
            </a:r>
            <a:r>
              <a:rPr sz="1400" b="1">
                <a:solidFill>
                  <a:srgbClr val="073762"/>
                </a:solidFill>
                <a:latin typeface="Arial"/>
                <a:cs typeface="Arial"/>
              </a:rPr>
              <a:t>severe</a:t>
            </a:r>
            <a:r>
              <a:rPr sz="1400" b="1" spc="-35">
                <a:solidFill>
                  <a:srgbClr val="073762"/>
                </a:solidFill>
                <a:latin typeface="Arial"/>
                <a:cs typeface="Arial"/>
              </a:rPr>
              <a:t> </a:t>
            </a:r>
            <a:r>
              <a:rPr sz="1400" b="1">
                <a:solidFill>
                  <a:srgbClr val="073762"/>
                </a:solidFill>
                <a:latin typeface="Arial"/>
                <a:cs typeface="Arial"/>
              </a:rPr>
              <a:t>asthma</a:t>
            </a:r>
            <a:r>
              <a:rPr sz="1400" b="1" spc="-30">
                <a:solidFill>
                  <a:srgbClr val="073762"/>
                </a:solidFill>
                <a:latin typeface="Arial"/>
                <a:cs typeface="Arial"/>
              </a:rPr>
              <a:t> </a:t>
            </a:r>
            <a:r>
              <a:rPr sz="1400" b="1">
                <a:solidFill>
                  <a:srgbClr val="073762"/>
                </a:solidFill>
                <a:latin typeface="Arial"/>
                <a:cs typeface="Arial"/>
              </a:rPr>
              <a:t>experts</a:t>
            </a:r>
            <a:r>
              <a:rPr sz="1400" b="1" spc="-55">
                <a:solidFill>
                  <a:srgbClr val="073762"/>
                </a:solidFill>
                <a:latin typeface="Arial"/>
                <a:cs typeface="Arial"/>
              </a:rPr>
              <a:t> </a:t>
            </a:r>
            <a:r>
              <a:rPr sz="1400">
                <a:solidFill>
                  <a:srgbClr val="073762"/>
                </a:solidFill>
                <a:latin typeface="Arial"/>
                <a:cs typeface="Arial"/>
              </a:rPr>
              <a:t>across</a:t>
            </a:r>
            <a:r>
              <a:rPr sz="1400" spc="-45">
                <a:solidFill>
                  <a:srgbClr val="073762"/>
                </a:solidFill>
                <a:latin typeface="Arial"/>
                <a:cs typeface="Arial"/>
              </a:rPr>
              <a:t> </a:t>
            </a:r>
            <a:r>
              <a:rPr sz="1400" b="1">
                <a:solidFill>
                  <a:srgbClr val="073762"/>
                </a:solidFill>
                <a:latin typeface="Arial"/>
                <a:cs typeface="Arial"/>
              </a:rPr>
              <a:t>16</a:t>
            </a:r>
            <a:r>
              <a:rPr sz="1400" b="1" spc="-20">
                <a:solidFill>
                  <a:srgbClr val="073762"/>
                </a:solidFill>
                <a:latin typeface="Arial"/>
                <a:cs typeface="Arial"/>
              </a:rPr>
              <a:t> </a:t>
            </a:r>
            <a:r>
              <a:rPr sz="1400" b="1" spc="-10">
                <a:solidFill>
                  <a:srgbClr val="073762"/>
                </a:solidFill>
                <a:latin typeface="Arial"/>
                <a:cs typeface="Arial"/>
              </a:rPr>
              <a:t>countries</a:t>
            </a:r>
            <a:r>
              <a:rPr sz="1400" spc="-10">
                <a:solidFill>
                  <a:srgbClr val="073762"/>
                </a:solidFill>
                <a:latin typeface="Arial"/>
                <a:cs typeface="Arial"/>
              </a:rPr>
              <a:t>.</a:t>
            </a:r>
            <a:endParaRPr sz="1400">
              <a:latin typeface="Arial"/>
              <a:cs typeface="Arial"/>
            </a:endParaRPr>
          </a:p>
          <a:p>
            <a:pPr marL="281940" lvl="1" indent="-135255">
              <a:lnSpc>
                <a:spcPct val="100000"/>
              </a:lnSpc>
              <a:spcBef>
                <a:spcPts val="305"/>
              </a:spcBef>
              <a:buClr>
                <a:srgbClr val="FF9900"/>
              </a:buClr>
              <a:buFont typeface="Arial"/>
              <a:buChar char="–"/>
              <a:tabLst>
                <a:tab pos="281940" algn="l"/>
              </a:tabLst>
            </a:pPr>
            <a:r>
              <a:rPr sz="1200" b="1">
                <a:solidFill>
                  <a:srgbClr val="073762"/>
                </a:solidFill>
                <a:latin typeface="Arial"/>
                <a:cs typeface="Arial"/>
              </a:rPr>
              <a:t>Less</a:t>
            </a:r>
            <a:r>
              <a:rPr sz="1200" b="1" spc="-40">
                <a:solidFill>
                  <a:srgbClr val="073762"/>
                </a:solidFill>
                <a:latin typeface="Arial"/>
                <a:cs typeface="Arial"/>
              </a:rPr>
              <a:t> </a:t>
            </a:r>
            <a:r>
              <a:rPr sz="1200" b="1">
                <a:solidFill>
                  <a:srgbClr val="073762"/>
                </a:solidFill>
                <a:latin typeface="Arial"/>
                <a:cs typeface="Arial"/>
              </a:rPr>
              <a:t>than</a:t>
            </a:r>
            <a:r>
              <a:rPr sz="1200" b="1" spc="-5">
                <a:solidFill>
                  <a:srgbClr val="073762"/>
                </a:solidFill>
                <a:latin typeface="Arial"/>
                <a:cs typeface="Arial"/>
              </a:rPr>
              <a:t> </a:t>
            </a:r>
            <a:r>
              <a:rPr sz="1200" b="1">
                <a:solidFill>
                  <a:srgbClr val="073762"/>
                </a:solidFill>
                <a:latin typeface="Arial"/>
                <a:cs typeface="Arial"/>
              </a:rPr>
              <a:t>100</a:t>
            </a:r>
            <a:r>
              <a:rPr sz="1200" b="1" spc="-25">
                <a:solidFill>
                  <a:srgbClr val="073762"/>
                </a:solidFill>
                <a:latin typeface="Arial"/>
                <a:cs typeface="Arial"/>
              </a:rPr>
              <a:t> </a:t>
            </a:r>
            <a:r>
              <a:rPr sz="1200" b="1">
                <a:solidFill>
                  <a:srgbClr val="073762"/>
                </a:solidFill>
                <a:latin typeface="Arial"/>
                <a:cs typeface="Arial"/>
              </a:rPr>
              <a:t>core</a:t>
            </a:r>
            <a:r>
              <a:rPr sz="1200" b="1" spc="-40">
                <a:solidFill>
                  <a:srgbClr val="073762"/>
                </a:solidFill>
                <a:latin typeface="Arial"/>
                <a:cs typeface="Arial"/>
              </a:rPr>
              <a:t> </a:t>
            </a:r>
            <a:r>
              <a:rPr sz="1200" b="1">
                <a:solidFill>
                  <a:srgbClr val="073762"/>
                </a:solidFill>
                <a:latin typeface="Arial"/>
                <a:cs typeface="Arial"/>
              </a:rPr>
              <a:t>variables</a:t>
            </a:r>
            <a:r>
              <a:rPr sz="1200" b="1" spc="-10">
                <a:solidFill>
                  <a:srgbClr val="073762"/>
                </a:solidFill>
                <a:latin typeface="Arial"/>
                <a:cs typeface="Arial"/>
              </a:rPr>
              <a:t> </a:t>
            </a:r>
            <a:r>
              <a:rPr sz="1200">
                <a:solidFill>
                  <a:srgbClr val="073762"/>
                </a:solidFill>
                <a:latin typeface="Arial"/>
                <a:cs typeface="Arial"/>
              </a:rPr>
              <a:t>offers</a:t>
            </a:r>
            <a:r>
              <a:rPr sz="1200" spc="-40">
                <a:solidFill>
                  <a:srgbClr val="073762"/>
                </a:solidFill>
                <a:latin typeface="Arial"/>
                <a:cs typeface="Arial"/>
              </a:rPr>
              <a:t> </a:t>
            </a:r>
            <a:r>
              <a:rPr sz="1200">
                <a:solidFill>
                  <a:srgbClr val="073762"/>
                </a:solidFill>
                <a:latin typeface="Arial"/>
                <a:cs typeface="Arial"/>
              </a:rPr>
              <a:t>relatively</a:t>
            </a:r>
            <a:r>
              <a:rPr sz="1200" spc="-25">
                <a:solidFill>
                  <a:srgbClr val="073762"/>
                </a:solidFill>
                <a:latin typeface="Arial"/>
                <a:cs typeface="Arial"/>
              </a:rPr>
              <a:t> </a:t>
            </a:r>
            <a:r>
              <a:rPr sz="1200" b="1">
                <a:solidFill>
                  <a:srgbClr val="073762"/>
                </a:solidFill>
                <a:latin typeface="Arial"/>
                <a:cs typeface="Arial"/>
              </a:rPr>
              <a:t>small</a:t>
            </a:r>
            <a:r>
              <a:rPr sz="1200" b="1" spc="-40">
                <a:solidFill>
                  <a:srgbClr val="073762"/>
                </a:solidFill>
                <a:latin typeface="Arial"/>
                <a:cs typeface="Arial"/>
              </a:rPr>
              <a:t> </a:t>
            </a:r>
            <a:r>
              <a:rPr sz="1200" b="1">
                <a:solidFill>
                  <a:srgbClr val="073762"/>
                </a:solidFill>
                <a:latin typeface="Arial"/>
                <a:cs typeface="Arial"/>
              </a:rPr>
              <a:t>data</a:t>
            </a:r>
            <a:r>
              <a:rPr sz="1200" b="1" spc="-25">
                <a:solidFill>
                  <a:srgbClr val="073762"/>
                </a:solidFill>
                <a:latin typeface="Arial"/>
                <a:cs typeface="Arial"/>
              </a:rPr>
              <a:t> </a:t>
            </a:r>
            <a:r>
              <a:rPr sz="1200" b="1">
                <a:solidFill>
                  <a:srgbClr val="073762"/>
                </a:solidFill>
                <a:latin typeface="Arial"/>
                <a:cs typeface="Arial"/>
              </a:rPr>
              <a:t>entry</a:t>
            </a:r>
            <a:r>
              <a:rPr sz="1200" b="1" spc="-20">
                <a:solidFill>
                  <a:srgbClr val="073762"/>
                </a:solidFill>
                <a:latin typeface="Arial"/>
                <a:cs typeface="Arial"/>
              </a:rPr>
              <a:t> </a:t>
            </a:r>
            <a:r>
              <a:rPr sz="1200" b="1">
                <a:solidFill>
                  <a:srgbClr val="073762"/>
                </a:solidFill>
                <a:latin typeface="Arial"/>
                <a:cs typeface="Arial"/>
              </a:rPr>
              <a:t>burden</a:t>
            </a:r>
            <a:r>
              <a:rPr sz="1200" b="1" spc="-25">
                <a:solidFill>
                  <a:srgbClr val="073762"/>
                </a:solidFill>
                <a:latin typeface="Arial"/>
                <a:cs typeface="Arial"/>
              </a:rPr>
              <a:t> </a:t>
            </a:r>
            <a:r>
              <a:rPr sz="1200">
                <a:solidFill>
                  <a:srgbClr val="073762"/>
                </a:solidFill>
                <a:latin typeface="Arial"/>
                <a:cs typeface="Arial"/>
              </a:rPr>
              <a:t>for</a:t>
            </a:r>
            <a:r>
              <a:rPr sz="1200" spc="-35">
                <a:solidFill>
                  <a:srgbClr val="073762"/>
                </a:solidFill>
                <a:latin typeface="Arial"/>
                <a:cs typeface="Arial"/>
              </a:rPr>
              <a:t> </a:t>
            </a:r>
            <a:r>
              <a:rPr sz="1200">
                <a:solidFill>
                  <a:srgbClr val="073762"/>
                </a:solidFill>
                <a:latin typeface="Arial"/>
                <a:cs typeface="Arial"/>
              </a:rPr>
              <a:t>healthcare</a:t>
            </a:r>
            <a:r>
              <a:rPr sz="1200" spc="-55">
                <a:solidFill>
                  <a:srgbClr val="073762"/>
                </a:solidFill>
                <a:latin typeface="Arial"/>
                <a:cs typeface="Arial"/>
              </a:rPr>
              <a:t> </a:t>
            </a:r>
            <a:r>
              <a:rPr sz="1200" spc="-10">
                <a:solidFill>
                  <a:srgbClr val="073762"/>
                </a:solidFill>
                <a:latin typeface="Arial"/>
                <a:cs typeface="Arial"/>
              </a:rPr>
              <a:t>professionals.</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5415" marR="248285" indent="-133350">
              <a:lnSpc>
                <a:spcPct val="100000"/>
              </a:lnSpc>
              <a:spcBef>
                <a:spcPts val="5"/>
              </a:spcBef>
              <a:buClr>
                <a:srgbClr val="FF9900"/>
              </a:buClr>
              <a:buChar char="•"/>
              <a:tabLst>
                <a:tab pos="146685" algn="l"/>
              </a:tabLst>
            </a:pPr>
            <a:r>
              <a:rPr sz="1400">
                <a:solidFill>
                  <a:srgbClr val="073762"/>
                </a:solidFill>
                <a:latin typeface="Arial"/>
                <a:cs typeface="Arial"/>
              </a:rPr>
              <a:t>The</a:t>
            </a:r>
            <a:r>
              <a:rPr sz="1400" spc="-40">
                <a:solidFill>
                  <a:srgbClr val="073762"/>
                </a:solidFill>
                <a:latin typeface="Arial"/>
                <a:cs typeface="Arial"/>
              </a:rPr>
              <a:t> </a:t>
            </a:r>
            <a:r>
              <a:rPr sz="1400">
                <a:solidFill>
                  <a:srgbClr val="073762"/>
                </a:solidFill>
                <a:latin typeface="Arial"/>
                <a:cs typeface="Arial"/>
              </a:rPr>
              <a:t>first</a:t>
            </a:r>
            <a:r>
              <a:rPr sz="1400" spc="-45">
                <a:solidFill>
                  <a:srgbClr val="073762"/>
                </a:solidFill>
                <a:latin typeface="Arial"/>
                <a:cs typeface="Arial"/>
              </a:rPr>
              <a:t> </a:t>
            </a:r>
            <a:r>
              <a:rPr sz="1400">
                <a:solidFill>
                  <a:srgbClr val="073762"/>
                </a:solidFill>
                <a:latin typeface="Arial"/>
                <a:cs typeface="Arial"/>
              </a:rPr>
              <a:t>international</a:t>
            </a:r>
            <a:r>
              <a:rPr sz="1400" spc="-50">
                <a:solidFill>
                  <a:srgbClr val="073762"/>
                </a:solidFill>
                <a:latin typeface="Arial"/>
                <a:cs typeface="Arial"/>
              </a:rPr>
              <a:t> </a:t>
            </a:r>
            <a:r>
              <a:rPr sz="1400">
                <a:solidFill>
                  <a:srgbClr val="073762"/>
                </a:solidFill>
                <a:latin typeface="Arial"/>
                <a:cs typeface="Arial"/>
              </a:rPr>
              <a:t>severe</a:t>
            </a:r>
            <a:r>
              <a:rPr sz="1400" spc="-35">
                <a:solidFill>
                  <a:srgbClr val="073762"/>
                </a:solidFill>
                <a:latin typeface="Arial"/>
                <a:cs typeface="Arial"/>
              </a:rPr>
              <a:t> </a:t>
            </a:r>
            <a:r>
              <a:rPr sz="1400">
                <a:solidFill>
                  <a:srgbClr val="073762"/>
                </a:solidFill>
                <a:latin typeface="Arial"/>
                <a:cs typeface="Arial"/>
              </a:rPr>
              <a:t>asthma</a:t>
            </a:r>
            <a:r>
              <a:rPr sz="1400" spc="-50">
                <a:solidFill>
                  <a:srgbClr val="073762"/>
                </a:solidFill>
                <a:latin typeface="Arial"/>
                <a:cs typeface="Arial"/>
              </a:rPr>
              <a:t> </a:t>
            </a:r>
            <a:r>
              <a:rPr sz="1400">
                <a:solidFill>
                  <a:srgbClr val="073762"/>
                </a:solidFill>
                <a:latin typeface="Arial"/>
                <a:cs typeface="Arial"/>
              </a:rPr>
              <a:t>registry</a:t>
            </a:r>
            <a:r>
              <a:rPr sz="1400" spc="-55">
                <a:solidFill>
                  <a:srgbClr val="073762"/>
                </a:solidFill>
                <a:latin typeface="Arial"/>
                <a:cs typeface="Arial"/>
              </a:rPr>
              <a:t> </a:t>
            </a:r>
            <a:r>
              <a:rPr sz="1400">
                <a:solidFill>
                  <a:srgbClr val="073762"/>
                </a:solidFill>
                <a:latin typeface="Arial"/>
                <a:cs typeface="Arial"/>
              </a:rPr>
              <a:t>(ISAR)</a:t>
            </a:r>
            <a:r>
              <a:rPr sz="1400" spc="-35">
                <a:solidFill>
                  <a:srgbClr val="073762"/>
                </a:solidFill>
                <a:latin typeface="Arial"/>
                <a:cs typeface="Arial"/>
              </a:rPr>
              <a:t> </a:t>
            </a:r>
            <a:r>
              <a:rPr sz="1400">
                <a:solidFill>
                  <a:srgbClr val="073762"/>
                </a:solidFill>
                <a:latin typeface="Arial"/>
                <a:cs typeface="Arial"/>
              </a:rPr>
              <a:t>now</a:t>
            </a:r>
            <a:r>
              <a:rPr sz="1400" spc="-35">
                <a:solidFill>
                  <a:srgbClr val="073762"/>
                </a:solidFill>
                <a:latin typeface="Arial"/>
                <a:cs typeface="Arial"/>
              </a:rPr>
              <a:t> </a:t>
            </a:r>
            <a:r>
              <a:rPr sz="1400">
                <a:solidFill>
                  <a:srgbClr val="073762"/>
                </a:solidFill>
                <a:latin typeface="Arial"/>
                <a:cs typeface="Arial"/>
              </a:rPr>
              <a:t>allows</a:t>
            </a:r>
            <a:r>
              <a:rPr sz="1400" spc="-25">
                <a:solidFill>
                  <a:srgbClr val="073762"/>
                </a:solidFill>
                <a:latin typeface="Arial"/>
                <a:cs typeface="Arial"/>
              </a:rPr>
              <a:t> </a:t>
            </a:r>
            <a:r>
              <a:rPr sz="1400">
                <a:solidFill>
                  <a:srgbClr val="073762"/>
                </a:solidFill>
                <a:latin typeface="Arial"/>
                <a:cs typeface="Arial"/>
              </a:rPr>
              <a:t>for</a:t>
            </a:r>
            <a:r>
              <a:rPr sz="1400" spc="-10">
                <a:solidFill>
                  <a:srgbClr val="073762"/>
                </a:solidFill>
                <a:latin typeface="Arial"/>
                <a:cs typeface="Arial"/>
              </a:rPr>
              <a:t> </a:t>
            </a:r>
            <a:r>
              <a:rPr sz="1400" b="1">
                <a:solidFill>
                  <a:srgbClr val="073762"/>
                </a:solidFill>
                <a:latin typeface="Arial"/>
                <a:cs typeface="Arial"/>
              </a:rPr>
              <a:t>exchange</a:t>
            </a:r>
            <a:r>
              <a:rPr sz="1400" b="1" spc="-50">
                <a:solidFill>
                  <a:srgbClr val="073762"/>
                </a:solidFill>
                <a:latin typeface="Arial"/>
                <a:cs typeface="Arial"/>
              </a:rPr>
              <a:t> </a:t>
            </a:r>
            <a:r>
              <a:rPr sz="1400" b="1">
                <a:solidFill>
                  <a:srgbClr val="073762"/>
                </a:solidFill>
                <a:latin typeface="Arial"/>
                <a:cs typeface="Arial"/>
              </a:rPr>
              <a:t>of</a:t>
            </a:r>
            <a:r>
              <a:rPr sz="1400" b="1" spc="-20">
                <a:solidFill>
                  <a:srgbClr val="073762"/>
                </a:solidFill>
                <a:latin typeface="Arial"/>
                <a:cs typeface="Arial"/>
              </a:rPr>
              <a:t> </a:t>
            </a:r>
            <a:r>
              <a:rPr sz="1400" b="1">
                <a:solidFill>
                  <a:srgbClr val="073762"/>
                </a:solidFill>
                <a:latin typeface="Arial"/>
                <a:cs typeface="Arial"/>
              </a:rPr>
              <a:t>data</a:t>
            </a:r>
            <a:r>
              <a:rPr sz="1400" b="1" spc="-55">
                <a:solidFill>
                  <a:srgbClr val="073762"/>
                </a:solidFill>
                <a:latin typeface="Arial"/>
                <a:cs typeface="Arial"/>
              </a:rPr>
              <a:t> </a:t>
            </a:r>
            <a:r>
              <a:rPr sz="1400">
                <a:solidFill>
                  <a:srgbClr val="073762"/>
                </a:solidFill>
                <a:latin typeface="Arial"/>
                <a:cs typeface="Arial"/>
              </a:rPr>
              <a:t>across</a:t>
            </a:r>
            <a:r>
              <a:rPr sz="1400" spc="-55">
                <a:solidFill>
                  <a:srgbClr val="073762"/>
                </a:solidFill>
                <a:latin typeface="Arial"/>
                <a:cs typeface="Arial"/>
              </a:rPr>
              <a:t> </a:t>
            </a:r>
            <a:r>
              <a:rPr sz="1400" spc="-10">
                <a:solidFill>
                  <a:srgbClr val="073762"/>
                </a:solidFill>
                <a:latin typeface="Arial"/>
                <a:cs typeface="Arial"/>
              </a:rPr>
              <a:t>registries 	worldwide.</a:t>
            </a:r>
            <a:endParaRPr sz="1400">
              <a:latin typeface="Arial"/>
              <a:cs typeface="Arial"/>
            </a:endParaRPr>
          </a:p>
          <a:p>
            <a:pPr marL="281940" marR="151130" lvl="1" indent="-135890">
              <a:lnSpc>
                <a:spcPct val="100000"/>
              </a:lnSpc>
              <a:spcBef>
                <a:spcPts val="309"/>
              </a:spcBef>
              <a:buClr>
                <a:srgbClr val="FF9900"/>
              </a:buClr>
              <a:buChar char="–"/>
              <a:tabLst>
                <a:tab pos="281940" algn="l"/>
              </a:tabLst>
            </a:pPr>
            <a:r>
              <a:rPr sz="1200">
                <a:solidFill>
                  <a:srgbClr val="073762"/>
                </a:solidFill>
                <a:latin typeface="Arial"/>
                <a:cs typeface="Arial"/>
              </a:rPr>
              <a:t>The</a:t>
            </a:r>
            <a:r>
              <a:rPr sz="1200" spc="-40">
                <a:solidFill>
                  <a:srgbClr val="073762"/>
                </a:solidFill>
                <a:latin typeface="Arial"/>
                <a:cs typeface="Arial"/>
              </a:rPr>
              <a:t> </a:t>
            </a:r>
            <a:r>
              <a:rPr sz="1200">
                <a:solidFill>
                  <a:srgbClr val="073762"/>
                </a:solidFill>
                <a:latin typeface="Arial"/>
                <a:cs typeface="Arial"/>
              </a:rPr>
              <a:t>international</a:t>
            </a:r>
            <a:r>
              <a:rPr sz="1200" spc="-60">
                <a:solidFill>
                  <a:srgbClr val="073762"/>
                </a:solidFill>
                <a:latin typeface="Arial"/>
                <a:cs typeface="Arial"/>
              </a:rPr>
              <a:t> </a:t>
            </a:r>
            <a:r>
              <a:rPr sz="1200">
                <a:solidFill>
                  <a:srgbClr val="073762"/>
                </a:solidFill>
                <a:latin typeface="Arial"/>
                <a:cs typeface="Arial"/>
              </a:rPr>
              <a:t>scientific</a:t>
            </a:r>
            <a:r>
              <a:rPr sz="1200" spc="-55">
                <a:solidFill>
                  <a:srgbClr val="073762"/>
                </a:solidFill>
                <a:latin typeface="Arial"/>
                <a:cs typeface="Arial"/>
              </a:rPr>
              <a:t> </a:t>
            </a:r>
            <a:r>
              <a:rPr sz="1200">
                <a:solidFill>
                  <a:srgbClr val="073762"/>
                </a:solidFill>
                <a:latin typeface="Arial"/>
                <a:cs typeface="Arial"/>
              </a:rPr>
              <a:t>community</a:t>
            </a:r>
            <a:r>
              <a:rPr sz="1200" spc="-40">
                <a:solidFill>
                  <a:srgbClr val="073762"/>
                </a:solidFill>
                <a:latin typeface="Arial"/>
                <a:cs typeface="Arial"/>
              </a:rPr>
              <a:t> </a:t>
            </a:r>
            <a:r>
              <a:rPr sz="1200">
                <a:solidFill>
                  <a:srgbClr val="073762"/>
                </a:solidFill>
                <a:latin typeface="Arial"/>
                <a:cs typeface="Arial"/>
              </a:rPr>
              <a:t>will</a:t>
            </a:r>
            <a:r>
              <a:rPr sz="1200" spc="-20">
                <a:solidFill>
                  <a:srgbClr val="073762"/>
                </a:solidFill>
                <a:latin typeface="Arial"/>
                <a:cs typeface="Arial"/>
              </a:rPr>
              <a:t> </a:t>
            </a:r>
            <a:r>
              <a:rPr sz="1200">
                <a:solidFill>
                  <a:srgbClr val="073762"/>
                </a:solidFill>
                <a:latin typeface="Arial"/>
                <a:cs typeface="Arial"/>
              </a:rPr>
              <a:t>have</a:t>
            </a:r>
            <a:r>
              <a:rPr sz="1200" spc="-30">
                <a:solidFill>
                  <a:srgbClr val="073762"/>
                </a:solidFill>
                <a:latin typeface="Arial"/>
                <a:cs typeface="Arial"/>
              </a:rPr>
              <a:t> </a:t>
            </a:r>
            <a:r>
              <a:rPr sz="1200">
                <a:solidFill>
                  <a:srgbClr val="073762"/>
                </a:solidFill>
                <a:latin typeface="Arial"/>
                <a:cs typeface="Arial"/>
              </a:rPr>
              <a:t>access</a:t>
            </a:r>
            <a:r>
              <a:rPr sz="1200" spc="-30">
                <a:solidFill>
                  <a:srgbClr val="073762"/>
                </a:solidFill>
                <a:latin typeface="Arial"/>
                <a:cs typeface="Arial"/>
              </a:rPr>
              <a:t> </a:t>
            </a:r>
            <a:r>
              <a:rPr sz="1200">
                <a:solidFill>
                  <a:srgbClr val="073762"/>
                </a:solidFill>
                <a:latin typeface="Arial"/>
                <a:cs typeface="Arial"/>
              </a:rPr>
              <a:t>to</a:t>
            </a:r>
            <a:r>
              <a:rPr sz="1200" spc="5">
                <a:solidFill>
                  <a:srgbClr val="073762"/>
                </a:solidFill>
                <a:latin typeface="Arial"/>
                <a:cs typeface="Arial"/>
              </a:rPr>
              <a:t> </a:t>
            </a:r>
            <a:r>
              <a:rPr sz="1200" b="1">
                <a:solidFill>
                  <a:srgbClr val="073762"/>
                </a:solidFill>
                <a:latin typeface="Arial"/>
                <a:cs typeface="Arial"/>
              </a:rPr>
              <a:t>larger</a:t>
            </a:r>
            <a:r>
              <a:rPr sz="1200" b="1" spc="-45">
                <a:solidFill>
                  <a:srgbClr val="073762"/>
                </a:solidFill>
                <a:latin typeface="Arial"/>
                <a:cs typeface="Arial"/>
              </a:rPr>
              <a:t> </a:t>
            </a:r>
            <a:r>
              <a:rPr sz="1200" b="1">
                <a:solidFill>
                  <a:srgbClr val="073762"/>
                </a:solidFill>
                <a:latin typeface="Arial"/>
                <a:cs typeface="Arial"/>
              </a:rPr>
              <a:t>databases</a:t>
            </a:r>
            <a:r>
              <a:rPr sz="1200" b="1" spc="-40">
                <a:solidFill>
                  <a:srgbClr val="073762"/>
                </a:solidFill>
                <a:latin typeface="Arial"/>
                <a:cs typeface="Arial"/>
              </a:rPr>
              <a:t> </a:t>
            </a:r>
            <a:r>
              <a:rPr sz="1200">
                <a:solidFill>
                  <a:srgbClr val="073762"/>
                </a:solidFill>
                <a:latin typeface="Arial"/>
                <a:cs typeface="Arial"/>
              </a:rPr>
              <a:t>to</a:t>
            </a:r>
            <a:r>
              <a:rPr sz="1200" spc="-25">
                <a:solidFill>
                  <a:srgbClr val="073762"/>
                </a:solidFill>
                <a:latin typeface="Arial"/>
                <a:cs typeface="Arial"/>
              </a:rPr>
              <a:t> </a:t>
            </a:r>
            <a:r>
              <a:rPr sz="1200">
                <a:solidFill>
                  <a:srgbClr val="073762"/>
                </a:solidFill>
                <a:latin typeface="Arial"/>
                <a:cs typeface="Arial"/>
              </a:rPr>
              <a:t>conduct</a:t>
            </a:r>
            <a:r>
              <a:rPr sz="1200" spc="-50">
                <a:solidFill>
                  <a:srgbClr val="073762"/>
                </a:solidFill>
                <a:latin typeface="Arial"/>
                <a:cs typeface="Arial"/>
              </a:rPr>
              <a:t> </a:t>
            </a:r>
            <a:r>
              <a:rPr sz="1200">
                <a:solidFill>
                  <a:srgbClr val="073762"/>
                </a:solidFill>
                <a:latin typeface="Arial"/>
                <a:cs typeface="Arial"/>
              </a:rPr>
              <a:t>research</a:t>
            </a:r>
            <a:r>
              <a:rPr sz="1200" spc="-45">
                <a:solidFill>
                  <a:srgbClr val="073762"/>
                </a:solidFill>
                <a:latin typeface="Arial"/>
                <a:cs typeface="Arial"/>
              </a:rPr>
              <a:t> </a:t>
            </a:r>
            <a:r>
              <a:rPr sz="1200">
                <a:solidFill>
                  <a:srgbClr val="073762"/>
                </a:solidFill>
                <a:latin typeface="Arial"/>
                <a:cs typeface="Arial"/>
              </a:rPr>
              <a:t>with</a:t>
            </a:r>
            <a:r>
              <a:rPr sz="1200" spc="-5">
                <a:solidFill>
                  <a:srgbClr val="073762"/>
                </a:solidFill>
                <a:latin typeface="Arial"/>
                <a:cs typeface="Arial"/>
              </a:rPr>
              <a:t> </a:t>
            </a:r>
            <a:r>
              <a:rPr sz="1200" b="1">
                <a:solidFill>
                  <a:srgbClr val="073762"/>
                </a:solidFill>
                <a:latin typeface="Arial"/>
                <a:cs typeface="Arial"/>
              </a:rPr>
              <a:t>improved</a:t>
            </a:r>
            <a:r>
              <a:rPr sz="1200" b="1" spc="-10">
                <a:solidFill>
                  <a:srgbClr val="073762"/>
                </a:solidFill>
                <a:latin typeface="Arial"/>
                <a:cs typeface="Arial"/>
              </a:rPr>
              <a:t> power</a:t>
            </a:r>
            <a:r>
              <a:rPr sz="1200" spc="-10">
                <a:solidFill>
                  <a:srgbClr val="073762"/>
                </a:solidFill>
                <a:latin typeface="Arial"/>
                <a:cs typeface="Arial"/>
              </a:rPr>
              <a:t>, </a:t>
            </a:r>
            <a:r>
              <a:rPr sz="1200">
                <a:solidFill>
                  <a:srgbClr val="073762"/>
                </a:solidFill>
                <a:latin typeface="Arial"/>
                <a:cs typeface="Arial"/>
              </a:rPr>
              <a:t>which</a:t>
            </a:r>
            <a:r>
              <a:rPr sz="1200" spc="-30">
                <a:solidFill>
                  <a:srgbClr val="073762"/>
                </a:solidFill>
                <a:latin typeface="Arial"/>
                <a:cs typeface="Arial"/>
              </a:rPr>
              <a:t> </a:t>
            </a:r>
            <a:r>
              <a:rPr sz="1200">
                <a:solidFill>
                  <a:srgbClr val="073762"/>
                </a:solidFill>
                <a:latin typeface="Arial"/>
                <a:cs typeface="Arial"/>
              </a:rPr>
              <a:t>further</a:t>
            </a:r>
            <a:r>
              <a:rPr sz="1200" spc="-40">
                <a:solidFill>
                  <a:srgbClr val="073762"/>
                </a:solidFill>
                <a:latin typeface="Arial"/>
                <a:cs typeface="Arial"/>
              </a:rPr>
              <a:t> </a:t>
            </a:r>
            <a:r>
              <a:rPr sz="1200">
                <a:solidFill>
                  <a:srgbClr val="073762"/>
                </a:solidFill>
                <a:latin typeface="Arial"/>
                <a:cs typeface="Arial"/>
              </a:rPr>
              <a:t>increases</a:t>
            </a:r>
            <a:r>
              <a:rPr sz="1200" spc="-55">
                <a:solidFill>
                  <a:srgbClr val="073762"/>
                </a:solidFill>
                <a:latin typeface="Arial"/>
                <a:cs typeface="Arial"/>
              </a:rPr>
              <a:t> </a:t>
            </a:r>
            <a:r>
              <a:rPr sz="1200">
                <a:solidFill>
                  <a:srgbClr val="073762"/>
                </a:solidFill>
                <a:latin typeface="Arial"/>
                <a:cs typeface="Arial"/>
              </a:rPr>
              <a:t>the</a:t>
            </a:r>
            <a:r>
              <a:rPr sz="1200" spc="-5">
                <a:solidFill>
                  <a:srgbClr val="073762"/>
                </a:solidFill>
                <a:latin typeface="Arial"/>
                <a:cs typeface="Arial"/>
              </a:rPr>
              <a:t> </a:t>
            </a:r>
            <a:r>
              <a:rPr sz="1200" b="1">
                <a:solidFill>
                  <a:srgbClr val="073762"/>
                </a:solidFill>
                <a:latin typeface="Arial"/>
                <a:cs typeface="Arial"/>
              </a:rPr>
              <a:t>precision</a:t>
            </a:r>
            <a:r>
              <a:rPr sz="1200" b="1" spc="-25">
                <a:solidFill>
                  <a:srgbClr val="073762"/>
                </a:solidFill>
                <a:latin typeface="Arial"/>
                <a:cs typeface="Arial"/>
              </a:rPr>
              <a:t> </a:t>
            </a:r>
            <a:r>
              <a:rPr sz="1200">
                <a:solidFill>
                  <a:srgbClr val="073762"/>
                </a:solidFill>
                <a:latin typeface="Arial"/>
                <a:cs typeface="Arial"/>
              </a:rPr>
              <a:t>of</a:t>
            </a:r>
            <a:r>
              <a:rPr sz="1200" spc="-25">
                <a:solidFill>
                  <a:srgbClr val="073762"/>
                </a:solidFill>
                <a:latin typeface="Arial"/>
                <a:cs typeface="Arial"/>
              </a:rPr>
              <a:t> </a:t>
            </a:r>
            <a:r>
              <a:rPr sz="1200">
                <a:solidFill>
                  <a:srgbClr val="073762"/>
                </a:solidFill>
                <a:latin typeface="Arial"/>
                <a:cs typeface="Arial"/>
              </a:rPr>
              <a:t>research</a:t>
            </a:r>
            <a:r>
              <a:rPr sz="1200" spc="-45">
                <a:solidFill>
                  <a:srgbClr val="073762"/>
                </a:solidFill>
                <a:latin typeface="Arial"/>
                <a:cs typeface="Arial"/>
              </a:rPr>
              <a:t> </a:t>
            </a:r>
            <a:r>
              <a:rPr sz="1200" spc="-10">
                <a:solidFill>
                  <a:srgbClr val="073762"/>
                </a:solidFill>
                <a:latin typeface="Arial"/>
                <a:cs typeface="Arial"/>
              </a:rPr>
              <a:t>results.</a:t>
            </a:r>
            <a:endParaRPr sz="1200">
              <a:latin typeface="Arial"/>
              <a:cs typeface="Arial"/>
            </a:endParaRPr>
          </a:p>
          <a:p>
            <a:pPr marL="281940" lvl="1" indent="-135255">
              <a:lnSpc>
                <a:spcPct val="100000"/>
              </a:lnSpc>
              <a:spcBef>
                <a:spcPts val="300"/>
              </a:spcBef>
              <a:buClr>
                <a:srgbClr val="FF9900"/>
              </a:buClr>
              <a:buChar char="–"/>
              <a:tabLst>
                <a:tab pos="281940" algn="l"/>
              </a:tabLst>
            </a:pPr>
            <a:r>
              <a:rPr sz="1200" spc="-10">
                <a:solidFill>
                  <a:srgbClr val="073762"/>
                </a:solidFill>
                <a:latin typeface="Arial"/>
                <a:cs typeface="Arial"/>
              </a:rPr>
              <a:t>Ultimately,</a:t>
            </a:r>
            <a:r>
              <a:rPr sz="1200" spc="-35">
                <a:solidFill>
                  <a:srgbClr val="073762"/>
                </a:solidFill>
                <a:latin typeface="Arial"/>
                <a:cs typeface="Arial"/>
              </a:rPr>
              <a:t> </a:t>
            </a:r>
            <a:r>
              <a:rPr sz="1200">
                <a:solidFill>
                  <a:srgbClr val="073762"/>
                </a:solidFill>
                <a:latin typeface="Arial"/>
                <a:cs typeface="Arial"/>
              </a:rPr>
              <a:t>the</a:t>
            </a:r>
            <a:r>
              <a:rPr sz="1200" spc="-20">
                <a:solidFill>
                  <a:srgbClr val="073762"/>
                </a:solidFill>
                <a:latin typeface="Arial"/>
                <a:cs typeface="Arial"/>
              </a:rPr>
              <a:t> </a:t>
            </a:r>
            <a:r>
              <a:rPr sz="1200">
                <a:solidFill>
                  <a:srgbClr val="073762"/>
                </a:solidFill>
                <a:latin typeface="Arial"/>
                <a:cs typeface="Arial"/>
              </a:rPr>
              <a:t>ability</a:t>
            </a:r>
            <a:r>
              <a:rPr sz="1200" spc="-40">
                <a:solidFill>
                  <a:srgbClr val="073762"/>
                </a:solidFill>
                <a:latin typeface="Arial"/>
                <a:cs typeface="Arial"/>
              </a:rPr>
              <a:t> </a:t>
            </a:r>
            <a:r>
              <a:rPr sz="1200">
                <a:solidFill>
                  <a:srgbClr val="073762"/>
                </a:solidFill>
                <a:latin typeface="Arial"/>
                <a:cs typeface="Arial"/>
              </a:rPr>
              <a:t>to</a:t>
            </a:r>
            <a:r>
              <a:rPr sz="1200" spc="-10">
                <a:solidFill>
                  <a:srgbClr val="073762"/>
                </a:solidFill>
                <a:latin typeface="Arial"/>
                <a:cs typeface="Arial"/>
              </a:rPr>
              <a:t> </a:t>
            </a:r>
            <a:r>
              <a:rPr sz="1200">
                <a:solidFill>
                  <a:srgbClr val="073762"/>
                </a:solidFill>
                <a:latin typeface="Arial"/>
                <a:cs typeface="Arial"/>
              </a:rPr>
              <a:t>identify</a:t>
            </a:r>
            <a:r>
              <a:rPr sz="1200" spc="-30">
                <a:solidFill>
                  <a:srgbClr val="073762"/>
                </a:solidFill>
                <a:latin typeface="Arial"/>
                <a:cs typeface="Arial"/>
              </a:rPr>
              <a:t> </a:t>
            </a:r>
            <a:r>
              <a:rPr sz="1200">
                <a:solidFill>
                  <a:srgbClr val="073762"/>
                </a:solidFill>
                <a:latin typeface="Arial"/>
                <a:cs typeface="Arial"/>
              </a:rPr>
              <a:t>severe</a:t>
            </a:r>
            <a:r>
              <a:rPr sz="1200" spc="-25">
                <a:solidFill>
                  <a:srgbClr val="073762"/>
                </a:solidFill>
                <a:latin typeface="Arial"/>
                <a:cs typeface="Arial"/>
              </a:rPr>
              <a:t> </a:t>
            </a:r>
            <a:r>
              <a:rPr sz="1200">
                <a:solidFill>
                  <a:srgbClr val="073762"/>
                </a:solidFill>
                <a:latin typeface="Arial"/>
                <a:cs typeface="Arial"/>
              </a:rPr>
              <a:t>asthma</a:t>
            </a:r>
            <a:r>
              <a:rPr sz="1200" spc="-15">
                <a:solidFill>
                  <a:srgbClr val="073762"/>
                </a:solidFill>
                <a:latin typeface="Arial"/>
                <a:cs typeface="Arial"/>
              </a:rPr>
              <a:t> </a:t>
            </a:r>
            <a:r>
              <a:rPr sz="1200" b="1" spc="-10">
                <a:solidFill>
                  <a:srgbClr val="073762"/>
                </a:solidFill>
                <a:latin typeface="Arial"/>
                <a:cs typeface="Arial"/>
              </a:rPr>
              <a:t>phenotypes</a:t>
            </a:r>
            <a:r>
              <a:rPr sz="1200" b="1">
                <a:solidFill>
                  <a:srgbClr val="073762"/>
                </a:solidFill>
                <a:latin typeface="Arial"/>
                <a:cs typeface="Arial"/>
              </a:rPr>
              <a:t> </a:t>
            </a:r>
            <a:r>
              <a:rPr sz="1200">
                <a:solidFill>
                  <a:srgbClr val="073762"/>
                </a:solidFill>
                <a:latin typeface="Arial"/>
                <a:cs typeface="Arial"/>
              </a:rPr>
              <a:t>and</a:t>
            </a:r>
            <a:r>
              <a:rPr sz="1200" spc="-30">
                <a:solidFill>
                  <a:srgbClr val="073762"/>
                </a:solidFill>
                <a:latin typeface="Arial"/>
                <a:cs typeface="Arial"/>
              </a:rPr>
              <a:t> </a:t>
            </a:r>
            <a:r>
              <a:rPr sz="1200" b="1">
                <a:solidFill>
                  <a:srgbClr val="073762"/>
                </a:solidFill>
                <a:latin typeface="Arial"/>
                <a:cs typeface="Arial"/>
              </a:rPr>
              <a:t>best</a:t>
            </a:r>
            <a:r>
              <a:rPr sz="1200" b="1" spc="-30">
                <a:solidFill>
                  <a:srgbClr val="073762"/>
                </a:solidFill>
                <a:latin typeface="Arial"/>
                <a:cs typeface="Arial"/>
              </a:rPr>
              <a:t> </a:t>
            </a:r>
            <a:r>
              <a:rPr sz="1200" b="1">
                <a:solidFill>
                  <a:srgbClr val="073762"/>
                </a:solidFill>
                <a:latin typeface="Arial"/>
                <a:cs typeface="Arial"/>
              </a:rPr>
              <a:t>clinical</a:t>
            </a:r>
            <a:r>
              <a:rPr sz="1200" b="1" spc="-20">
                <a:solidFill>
                  <a:srgbClr val="073762"/>
                </a:solidFill>
                <a:latin typeface="Arial"/>
                <a:cs typeface="Arial"/>
              </a:rPr>
              <a:t> </a:t>
            </a:r>
            <a:r>
              <a:rPr sz="1200" b="1">
                <a:solidFill>
                  <a:srgbClr val="073762"/>
                </a:solidFill>
                <a:latin typeface="Arial"/>
                <a:cs typeface="Arial"/>
              </a:rPr>
              <a:t>management</a:t>
            </a:r>
            <a:r>
              <a:rPr sz="1200" b="1" spc="-25">
                <a:solidFill>
                  <a:srgbClr val="073762"/>
                </a:solidFill>
                <a:latin typeface="Arial"/>
                <a:cs typeface="Arial"/>
              </a:rPr>
              <a:t> </a:t>
            </a:r>
            <a:r>
              <a:rPr sz="1200">
                <a:solidFill>
                  <a:srgbClr val="073762"/>
                </a:solidFill>
                <a:latin typeface="Arial"/>
                <a:cs typeface="Arial"/>
              </a:rPr>
              <a:t>practices</a:t>
            </a:r>
            <a:r>
              <a:rPr sz="1200" spc="-30">
                <a:solidFill>
                  <a:srgbClr val="073762"/>
                </a:solidFill>
                <a:latin typeface="Arial"/>
                <a:cs typeface="Arial"/>
              </a:rPr>
              <a:t> </a:t>
            </a:r>
            <a:r>
              <a:rPr sz="1200">
                <a:solidFill>
                  <a:srgbClr val="073762"/>
                </a:solidFill>
                <a:latin typeface="Arial"/>
                <a:cs typeface="Arial"/>
              </a:rPr>
              <a:t>will</a:t>
            </a:r>
            <a:r>
              <a:rPr sz="1200" spc="-5">
                <a:solidFill>
                  <a:srgbClr val="073762"/>
                </a:solidFill>
                <a:latin typeface="Arial"/>
                <a:cs typeface="Arial"/>
              </a:rPr>
              <a:t> </a:t>
            </a:r>
            <a:r>
              <a:rPr sz="1200">
                <a:solidFill>
                  <a:srgbClr val="073762"/>
                </a:solidFill>
                <a:latin typeface="Arial"/>
                <a:cs typeface="Arial"/>
              </a:rPr>
              <a:t>be</a:t>
            </a:r>
            <a:r>
              <a:rPr sz="1200" spc="-30">
                <a:solidFill>
                  <a:srgbClr val="073762"/>
                </a:solidFill>
                <a:latin typeface="Arial"/>
                <a:cs typeface="Arial"/>
              </a:rPr>
              <a:t> </a:t>
            </a:r>
            <a:r>
              <a:rPr sz="1200" spc="-10">
                <a:solidFill>
                  <a:srgbClr val="073762"/>
                </a:solidFill>
                <a:latin typeface="Arial"/>
                <a:cs typeface="Arial"/>
              </a:rPr>
              <a:t>heightened.</a:t>
            </a:r>
            <a:endParaRPr sz="1200">
              <a:latin typeface="Arial"/>
              <a:cs typeface="Arial"/>
            </a:endParaRPr>
          </a:p>
          <a:p>
            <a:pPr lvl="1">
              <a:lnSpc>
                <a:spcPct val="100000"/>
              </a:lnSpc>
              <a:spcBef>
                <a:spcPts val="110"/>
              </a:spcBef>
              <a:buClr>
                <a:srgbClr val="FF9900"/>
              </a:buClr>
              <a:buFont typeface="Arial"/>
              <a:buChar char="–"/>
            </a:pPr>
            <a:endParaRPr sz="1200">
              <a:latin typeface="Arial"/>
              <a:cs typeface="Arial"/>
            </a:endParaRPr>
          </a:p>
          <a:p>
            <a:pPr marL="145415" marR="5080" indent="-133350">
              <a:lnSpc>
                <a:spcPct val="100000"/>
              </a:lnSpc>
              <a:buClr>
                <a:srgbClr val="FF9900"/>
              </a:buClr>
              <a:buChar char="•"/>
              <a:tabLst>
                <a:tab pos="146685" algn="l"/>
              </a:tabLst>
            </a:pPr>
            <a:r>
              <a:rPr sz="1400">
                <a:solidFill>
                  <a:srgbClr val="073762"/>
                </a:solidFill>
                <a:latin typeface="Arial"/>
                <a:cs typeface="Arial"/>
              </a:rPr>
              <a:t>This</a:t>
            </a:r>
            <a:r>
              <a:rPr sz="1400" spc="-35">
                <a:solidFill>
                  <a:srgbClr val="073762"/>
                </a:solidFill>
                <a:latin typeface="Arial"/>
                <a:cs typeface="Arial"/>
              </a:rPr>
              <a:t> </a:t>
            </a:r>
            <a:r>
              <a:rPr sz="1400">
                <a:solidFill>
                  <a:srgbClr val="073762"/>
                </a:solidFill>
                <a:latin typeface="Arial"/>
                <a:cs typeface="Arial"/>
              </a:rPr>
              <a:t>is</a:t>
            </a:r>
            <a:r>
              <a:rPr sz="1400" spc="-15">
                <a:solidFill>
                  <a:srgbClr val="073762"/>
                </a:solidFill>
                <a:latin typeface="Arial"/>
                <a:cs typeface="Arial"/>
              </a:rPr>
              <a:t> </a:t>
            </a:r>
            <a:r>
              <a:rPr sz="1400">
                <a:solidFill>
                  <a:srgbClr val="073762"/>
                </a:solidFill>
                <a:latin typeface="Arial"/>
                <a:cs typeface="Arial"/>
              </a:rPr>
              <a:t>the</a:t>
            </a:r>
            <a:r>
              <a:rPr sz="1400" spc="-40">
                <a:solidFill>
                  <a:srgbClr val="073762"/>
                </a:solidFill>
                <a:latin typeface="Arial"/>
                <a:cs typeface="Arial"/>
              </a:rPr>
              <a:t> </a:t>
            </a:r>
            <a:r>
              <a:rPr sz="1400">
                <a:solidFill>
                  <a:srgbClr val="073762"/>
                </a:solidFill>
                <a:latin typeface="Arial"/>
                <a:cs typeface="Arial"/>
              </a:rPr>
              <a:t>first</a:t>
            </a:r>
            <a:r>
              <a:rPr sz="1400" spc="-40">
                <a:solidFill>
                  <a:srgbClr val="073762"/>
                </a:solidFill>
                <a:latin typeface="Arial"/>
                <a:cs typeface="Arial"/>
              </a:rPr>
              <a:t> </a:t>
            </a:r>
            <a:r>
              <a:rPr sz="1400">
                <a:solidFill>
                  <a:srgbClr val="073762"/>
                </a:solidFill>
                <a:latin typeface="Arial"/>
                <a:cs typeface="Arial"/>
              </a:rPr>
              <a:t>attempt</a:t>
            </a:r>
            <a:r>
              <a:rPr sz="1400" spc="-45">
                <a:solidFill>
                  <a:srgbClr val="073762"/>
                </a:solidFill>
                <a:latin typeface="Arial"/>
                <a:cs typeface="Arial"/>
              </a:rPr>
              <a:t> </a:t>
            </a:r>
            <a:r>
              <a:rPr sz="1400">
                <a:solidFill>
                  <a:srgbClr val="073762"/>
                </a:solidFill>
                <a:latin typeface="Arial"/>
                <a:cs typeface="Arial"/>
              </a:rPr>
              <a:t>to</a:t>
            </a:r>
            <a:r>
              <a:rPr sz="1400" spc="-30">
                <a:solidFill>
                  <a:srgbClr val="073762"/>
                </a:solidFill>
                <a:latin typeface="Arial"/>
                <a:cs typeface="Arial"/>
              </a:rPr>
              <a:t> </a:t>
            </a:r>
            <a:r>
              <a:rPr sz="1400">
                <a:solidFill>
                  <a:srgbClr val="073762"/>
                </a:solidFill>
                <a:latin typeface="Arial"/>
                <a:cs typeface="Arial"/>
              </a:rPr>
              <a:t>develop</a:t>
            </a:r>
            <a:r>
              <a:rPr sz="1400" spc="-20">
                <a:solidFill>
                  <a:srgbClr val="073762"/>
                </a:solidFill>
                <a:latin typeface="Arial"/>
                <a:cs typeface="Arial"/>
              </a:rPr>
              <a:t> </a:t>
            </a:r>
            <a:r>
              <a:rPr sz="1400">
                <a:solidFill>
                  <a:srgbClr val="073762"/>
                </a:solidFill>
                <a:latin typeface="Arial"/>
                <a:cs typeface="Arial"/>
              </a:rPr>
              <a:t>such</a:t>
            </a:r>
            <a:r>
              <a:rPr sz="1400" spc="-40">
                <a:solidFill>
                  <a:srgbClr val="073762"/>
                </a:solidFill>
                <a:latin typeface="Arial"/>
                <a:cs typeface="Arial"/>
              </a:rPr>
              <a:t> </a:t>
            </a:r>
            <a:r>
              <a:rPr sz="1400">
                <a:solidFill>
                  <a:srgbClr val="073762"/>
                </a:solidFill>
                <a:latin typeface="Arial"/>
                <a:cs typeface="Arial"/>
              </a:rPr>
              <a:t>a</a:t>
            </a:r>
            <a:r>
              <a:rPr sz="1400" spc="-20">
                <a:solidFill>
                  <a:srgbClr val="073762"/>
                </a:solidFill>
                <a:latin typeface="Arial"/>
                <a:cs typeface="Arial"/>
              </a:rPr>
              <a:t> </a:t>
            </a:r>
            <a:r>
              <a:rPr sz="1400">
                <a:solidFill>
                  <a:srgbClr val="073762"/>
                </a:solidFill>
                <a:latin typeface="Arial"/>
                <a:cs typeface="Arial"/>
              </a:rPr>
              <a:t>registry</a:t>
            </a:r>
            <a:r>
              <a:rPr sz="1400" spc="-55">
                <a:solidFill>
                  <a:srgbClr val="073762"/>
                </a:solidFill>
                <a:latin typeface="Arial"/>
                <a:cs typeface="Arial"/>
              </a:rPr>
              <a:t> </a:t>
            </a:r>
            <a:r>
              <a:rPr sz="1400">
                <a:solidFill>
                  <a:srgbClr val="073762"/>
                </a:solidFill>
                <a:latin typeface="Arial"/>
                <a:cs typeface="Arial"/>
              </a:rPr>
              <a:t>on</a:t>
            </a:r>
            <a:r>
              <a:rPr sz="1400" spc="-20">
                <a:solidFill>
                  <a:srgbClr val="073762"/>
                </a:solidFill>
                <a:latin typeface="Arial"/>
                <a:cs typeface="Arial"/>
              </a:rPr>
              <a:t> </a:t>
            </a:r>
            <a:r>
              <a:rPr sz="1400">
                <a:solidFill>
                  <a:srgbClr val="073762"/>
                </a:solidFill>
                <a:latin typeface="Arial"/>
                <a:cs typeface="Arial"/>
              </a:rPr>
              <a:t>a</a:t>
            </a:r>
            <a:r>
              <a:rPr sz="1400" spc="-20">
                <a:solidFill>
                  <a:srgbClr val="073762"/>
                </a:solidFill>
                <a:latin typeface="Arial"/>
                <a:cs typeface="Arial"/>
              </a:rPr>
              <a:t> </a:t>
            </a:r>
            <a:r>
              <a:rPr sz="1400">
                <a:solidFill>
                  <a:srgbClr val="073762"/>
                </a:solidFill>
                <a:latin typeface="Arial"/>
                <a:cs typeface="Arial"/>
              </a:rPr>
              <a:t>global</a:t>
            </a:r>
            <a:r>
              <a:rPr sz="1400" spc="-45">
                <a:solidFill>
                  <a:srgbClr val="073762"/>
                </a:solidFill>
                <a:latin typeface="Arial"/>
                <a:cs typeface="Arial"/>
              </a:rPr>
              <a:t> </a:t>
            </a:r>
            <a:r>
              <a:rPr sz="1400">
                <a:solidFill>
                  <a:srgbClr val="073762"/>
                </a:solidFill>
                <a:latin typeface="Arial"/>
                <a:cs typeface="Arial"/>
              </a:rPr>
              <a:t>scale</a:t>
            </a:r>
            <a:r>
              <a:rPr sz="1400" spc="-30">
                <a:solidFill>
                  <a:srgbClr val="073762"/>
                </a:solidFill>
                <a:latin typeface="Arial"/>
                <a:cs typeface="Arial"/>
              </a:rPr>
              <a:t> </a:t>
            </a:r>
            <a:r>
              <a:rPr sz="1400">
                <a:solidFill>
                  <a:srgbClr val="073762"/>
                </a:solidFill>
                <a:latin typeface="Arial"/>
                <a:cs typeface="Arial"/>
              </a:rPr>
              <a:t>within</a:t>
            </a:r>
            <a:r>
              <a:rPr sz="1400" spc="-15">
                <a:solidFill>
                  <a:srgbClr val="073762"/>
                </a:solidFill>
                <a:latin typeface="Arial"/>
                <a:cs typeface="Arial"/>
              </a:rPr>
              <a:t> </a:t>
            </a:r>
            <a:r>
              <a:rPr sz="1400">
                <a:solidFill>
                  <a:srgbClr val="073762"/>
                </a:solidFill>
                <a:latin typeface="Arial"/>
                <a:cs typeface="Arial"/>
              </a:rPr>
              <a:t>the</a:t>
            </a:r>
            <a:r>
              <a:rPr sz="1400" spc="-30">
                <a:solidFill>
                  <a:srgbClr val="073762"/>
                </a:solidFill>
                <a:latin typeface="Arial"/>
                <a:cs typeface="Arial"/>
              </a:rPr>
              <a:t> </a:t>
            </a:r>
            <a:r>
              <a:rPr sz="1400">
                <a:solidFill>
                  <a:srgbClr val="073762"/>
                </a:solidFill>
                <a:latin typeface="Arial"/>
                <a:cs typeface="Arial"/>
              </a:rPr>
              <a:t>severe</a:t>
            </a:r>
            <a:r>
              <a:rPr sz="1400" spc="-30">
                <a:solidFill>
                  <a:srgbClr val="073762"/>
                </a:solidFill>
                <a:latin typeface="Arial"/>
                <a:cs typeface="Arial"/>
              </a:rPr>
              <a:t> </a:t>
            </a:r>
            <a:r>
              <a:rPr sz="1400">
                <a:solidFill>
                  <a:srgbClr val="073762"/>
                </a:solidFill>
                <a:latin typeface="Arial"/>
                <a:cs typeface="Arial"/>
              </a:rPr>
              <a:t>asthma</a:t>
            </a:r>
            <a:r>
              <a:rPr sz="1400" spc="-55">
                <a:solidFill>
                  <a:srgbClr val="073762"/>
                </a:solidFill>
                <a:latin typeface="Arial"/>
                <a:cs typeface="Arial"/>
              </a:rPr>
              <a:t> </a:t>
            </a:r>
            <a:r>
              <a:rPr sz="1400">
                <a:solidFill>
                  <a:srgbClr val="073762"/>
                </a:solidFill>
                <a:latin typeface="Arial"/>
                <a:cs typeface="Arial"/>
              </a:rPr>
              <a:t>setting,</a:t>
            </a:r>
            <a:r>
              <a:rPr sz="1400" spc="-45">
                <a:solidFill>
                  <a:srgbClr val="073762"/>
                </a:solidFill>
                <a:latin typeface="Arial"/>
                <a:cs typeface="Arial"/>
              </a:rPr>
              <a:t> </a:t>
            </a:r>
            <a:r>
              <a:rPr sz="1400" spc="-10">
                <a:solidFill>
                  <a:srgbClr val="073762"/>
                </a:solidFill>
                <a:latin typeface="Arial"/>
                <a:cs typeface="Arial"/>
              </a:rPr>
              <a:t>using 	</a:t>
            </a:r>
            <a:r>
              <a:rPr sz="1400">
                <a:solidFill>
                  <a:srgbClr val="073762"/>
                </a:solidFill>
                <a:latin typeface="Arial"/>
                <a:cs typeface="Arial"/>
              </a:rPr>
              <a:t>a</a:t>
            </a:r>
            <a:r>
              <a:rPr sz="1400" spc="-20">
                <a:solidFill>
                  <a:srgbClr val="073762"/>
                </a:solidFill>
                <a:latin typeface="Arial"/>
                <a:cs typeface="Arial"/>
              </a:rPr>
              <a:t> </a:t>
            </a:r>
            <a:r>
              <a:rPr sz="1400" b="1">
                <a:solidFill>
                  <a:srgbClr val="073762"/>
                </a:solidFill>
                <a:latin typeface="Arial"/>
                <a:cs typeface="Arial"/>
              </a:rPr>
              <a:t>common</a:t>
            </a:r>
            <a:r>
              <a:rPr sz="1400" b="1" spc="-25">
                <a:solidFill>
                  <a:srgbClr val="073762"/>
                </a:solidFill>
                <a:latin typeface="Arial"/>
                <a:cs typeface="Arial"/>
              </a:rPr>
              <a:t> </a:t>
            </a:r>
            <a:r>
              <a:rPr sz="1400" b="1">
                <a:solidFill>
                  <a:srgbClr val="073762"/>
                </a:solidFill>
                <a:latin typeface="Arial"/>
                <a:cs typeface="Arial"/>
              </a:rPr>
              <a:t>set</a:t>
            </a:r>
            <a:r>
              <a:rPr sz="1400" b="1" spc="-35">
                <a:solidFill>
                  <a:srgbClr val="073762"/>
                </a:solidFill>
                <a:latin typeface="Arial"/>
                <a:cs typeface="Arial"/>
              </a:rPr>
              <a:t> </a:t>
            </a:r>
            <a:r>
              <a:rPr sz="1400" b="1">
                <a:solidFill>
                  <a:srgbClr val="073762"/>
                </a:solidFill>
                <a:latin typeface="Arial"/>
                <a:cs typeface="Arial"/>
              </a:rPr>
              <a:t>of</a:t>
            </a:r>
            <a:r>
              <a:rPr sz="1400" b="1" spc="-30">
                <a:solidFill>
                  <a:srgbClr val="073762"/>
                </a:solidFill>
                <a:latin typeface="Arial"/>
                <a:cs typeface="Arial"/>
              </a:rPr>
              <a:t> </a:t>
            </a:r>
            <a:r>
              <a:rPr sz="1400" b="1">
                <a:solidFill>
                  <a:srgbClr val="073762"/>
                </a:solidFill>
                <a:latin typeface="Arial"/>
                <a:cs typeface="Arial"/>
              </a:rPr>
              <a:t>core</a:t>
            </a:r>
            <a:r>
              <a:rPr sz="1400" b="1" spc="-30">
                <a:solidFill>
                  <a:srgbClr val="073762"/>
                </a:solidFill>
                <a:latin typeface="Arial"/>
                <a:cs typeface="Arial"/>
              </a:rPr>
              <a:t> </a:t>
            </a:r>
            <a:r>
              <a:rPr sz="1400" b="1">
                <a:solidFill>
                  <a:srgbClr val="073762"/>
                </a:solidFill>
                <a:latin typeface="Arial"/>
                <a:cs typeface="Arial"/>
              </a:rPr>
              <a:t>variables</a:t>
            </a:r>
            <a:r>
              <a:rPr sz="1400">
                <a:solidFill>
                  <a:srgbClr val="073762"/>
                </a:solidFill>
                <a:latin typeface="Arial"/>
                <a:cs typeface="Arial"/>
              </a:rPr>
              <a:t>,</a:t>
            </a:r>
            <a:r>
              <a:rPr sz="1400" spc="-50">
                <a:solidFill>
                  <a:srgbClr val="073762"/>
                </a:solidFill>
                <a:latin typeface="Arial"/>
                <a:cs typeface="Arial"/>
              </a:rPr>
              <a:t> </a:t>
            </a:r>
            <a:r>
              <a:rPr sz="1400">
                <a:solidFill>
                  <a:srgbClr val="073762"/>
                </a:solidFill>
                <a:latin typeface="Arial"/>
                <a:cs typeface="Arial"/>
              </a:rPr>
              <a:t>ensuring</a:t>
            </a:r>
            <a:r>
              <a:rPr sz="1400" spc="-60">
                <a:solidFill>
                  <a:srgbClr val="073762"/>
                </a:solidFill>
                <a:latin typeface="Arial"/>
                <a:cs typeface="Arial"/>
              </a:rPr>
              <a:t> </a:t>
            </a:r>
            <a:r>
              <a:rPr sz="1400">
                <a:solidFill>
                  <a:srgbClr val="073762"/>
                </a:solidFill>
                <a:latin typeface="Arial"/>
                <a:cs typeface="Arial"/>
              </a:rPr>
              <a:t>that</a:t>
            </a:r>
            <a:r>
              <a:rPr sz="1400" spc="-40">
                <a:solidFill>
                  <a:srgbClr val="073762"/>
                </a:solidFill>
                <a:latin typeface="Arial"/>
                <a:cs typeface="Arial"/>
              </a:rPr>
              <a:t> </a:t>
            </a:r>
            <a:r>
              <a:rPr sz="1400">
                <a:solidFill>
                  <a:srgbClr val="073762"/>
                </a:solidFill>
                <a:latin typeface="Arial"/>
                <a:cs typeface="Arial"/>
              </a:rPr>
              <a:t>data</a:t>
            </a:r>
            <a:r>
              <a:rPr sz="1400" spc="-30">
                <a:solidFill>
                  <a:srgbClr val="073762"/>
                </a:solidFill>
                <a:latin typeface="Arial"/>
                <a:cs typeface="Arial"/>
              </a:rPr>
              <a:t> </a:t>
            </a:r>
            <a:r>
              <a:rPr sz="1400">
                <a:solidFill>
                  <a:srgbClr val="073762"/>
                </a:solidFill>
                <a:latin typeface="Arial"/>
                <a:cs typeface="Arial"/>
              </a:rPr>
              <a:t>collected</a:t>
            </a:r>
            <a:r>
              <a:rPr sz="1400" spc="-50">
                <a:solidFill>
                  <a:srgbClr val="073762"/>
                </a:solidFill>
                <a:latin typeface="Arial"/>
                <a:cs typeface="Arial"/>
              </a:rPr>
              <a:t> </a:t>
            </a:r>
            <a:r>
              <a:rPr sz="1400">
                <a:solidFill>
                  <a:srgbClr val="073762"/>
                </a:solidFill>
                <a:latin typeface="Arial"/>
                <a:cs typeface="Arial"/>
              </a:rPr>
              <a:t>across</a:t>
            </a:r>
            <a:r>
              <a:rPr sz="1400" spc="-50">
                <a:solidFill>
                  <a:srgbClr val="073762"/>
                </a:solidFill>
                <a:latin typeface="Arial"/>
                <a:cs typeface="Arial"/>
              </a:rPr>
              <a:t> </a:t>
            </a:r>
            <a:r>
              <a:rPr sz="1400">
                <a:solidFill>
                  <a:srgbClr val="073762"/>
                </a:solidFill>
                <a:latin typeface="Arial"/>
                <a:cs typeface="Arial"/>
              </a:rPr>
              <a:t>all</a:t>
            </a:r>
            <a:r>
              <a:rPr sz="1400" spc="-20">
                <a:solidFill>
                  <a:srgbClr val="073762"/>
                </a:solidFill>
                <a:latin typeface="Arial"/>
                <a:cs typeface="Arial"/>
              </a:rPr>
              <a:t> </a:t>
            </a:r>
            <a:r>
              <a:rPr sz="1400">
                <a:solidFill>
                  <a:srgbClr val="073762"/>
                </a:solidFill>
                <a:latin typeface="Arial"/>
                <a:cs typeface="Arial"/>
              </a:rPr>
              <a:t>participating</a:t>
            </a:r>
            <a:r>
              <a:rPr sz="1400" spc="-55">
                <a:solidFill>
                  <a:srgbClr val="073762"/>
                </a:solidFill>
                <a:latin typeface="Arial"/>
                <a:cs typeface="Arial"/>
              </a:rPr>
              <a:t> </a:t>
            </a:r>
            <a:r>
              <a:rPr sz="1400">
                <a:solidFill>
                  <a:srgbClr val="073762"/>
                </a:solidFill>
                <a:latin typeface="Arial"/>
                <a:cs typeface="Arial"/>
              </a:rPr>
              <a:t>countries</a:t>
            </a:r>
            <a:r>
              <a:rPr sz="1400" spc="-50">
                <a:solidFill>
                  <a:srgbClr val="073762"/>
                </a:solidFill>
                <a:latin typeface="Arial"/>
                <a:cs typeface="Arial"/>
              </a:rPr>
              <a:t> </a:t>
            </a:r>
            <a:r>
              <a:rPr sz="1400" spc="-25">
                <a:solidFill>
                  <a:srgbClr val="073762"/>
                </a:solidFill>
                <a:latin typeface="Arial"/>
                <a:cs typeface="Arial"/>
              </a:rPr>
              <a:t>are 	</a:t>
            </a:r>
            <a:r>
              <a:rPr sz="1400" b="1" spc="-10">
                <a:solidFill>
                  <a:srgbClr val="073762"/>
                </a:solidFill>
                <a:latin typeface="Arial"/>
                <a:cs typeface="Arial"/>
              </a:rPr>
              <a:t>standardised</a:t>
            </a:r>
            <a:r>
              <a:rPr sz="1400" spc="-10">
                <a:solidFill>
                  <a:srgbClr val="073762"/>
                </a:solidFill>
                <a:latin typeface="Arial"/>
                <a:cs typeface="Arial"/>
              </a:rPr>
              <a:t>.</a:t>
            </a:r>
            <a:endParaRPr sz="1400">
              <a:latin typeface="Arial"/>
              <a:cs typeface="Arial"/>
            </a:endParaRPr>
          </a:p>
          <a:p>
            <a:pPr marL="145415" marR="86995" indent="-133350">
              <a:lnSpc>
                <a:spcPct val="100000"/>
              </a:lnSpc>
              <a:spcBef>
                <a:spcPts val="1505"/>
              </a:spcBef>
              <a:buClr>
                <a:srgbClr val="FF9900"/>
              </a:buClr>
              <a:buChar char="•"/>
              <a:tabLst>
                <a:tab pos="146685" algn="l"/>
              </a:tabLst>
            </a:pPr>
            <a:r>
              <a:rPr sz="1400">
                <a:solidFill>
                  <a:srgbClr val="073762"/>
                </a:solidFill>
                <a:latin typeface="Arial"/>
                <a:cs typeface="Arial"/>
              </a:rPr>
              <a:t>The</a:t>
            </a:r>
            <a:r>
              <a:rPr sz="1400" spc="-30">
                <a:solidFill>
                  <a:srgbClr val="073762"/>
                </a:solidFill>
                <a:latin typeface="Arial"/>
                <a:cs typeface="Arial"/>
              </a:rPr>
              <a:t> </a:t>
            </a:r>
            <a:r>
              <a:rPr sz="1400">
                <a:solidFill>
                  <a:srgbClr val="073762"/>
                </a:solidFill>
                <a:latin typeface="Arial"/>
                <a:cs typeface="Arial"/>
              </a:rPr>
              <a:t>next</a:t>
            </a:r>
            <a:r>
              <a:rPr sz="1400" spc="-5">
                <a:solidFill>
                  <a:srgbClr val="073762"/>
                </a:solidFill>
                <a:latin typeface="Arial"/>
                <a:cs typeface="Arial"/>
              </a:rPr>
              <a:t> </a:t>
            </a:r>
            <a:r>
              <a:rPr sz="1400">
                <a:solidFill>
                  <a:srgbClr val="073762"/>
                </a:solidFill>
                <a:latin typeface="Arial"/>
                <a:cs typeface="Arial"/>
              </a:rPr>
              <a:t>step</a:t>
            </a:r>
            <a:r>
              <a:rPr sz="1400" spc="-35">
                <a:solidFill>
                  <a:srgbClr val="073762"/>
                </a:solidFill>
                <a:latin typeface="Arial"/>
                <a:cs typeface="Arial"/>
              </a:rPr>
              <a:t> </a:t>
            </a:r>
            <a:r>
              <a:rPr sz="1400">
                <a:solidFill>
                  <a:srgbClr val="073762"/>
                </a:solidFill>
                <a:latin typeface="Arial"/>
                <a:cs typeface="Arial"/>
              </a:rPr>
              <a:t>is</a:t>
            </a:r>
            <a:r>
              <a:rPr sz="1400" spc="-15">
                <a:solidFill>
                  <a:srgbClr val="073762"/>
                </a:solidFill>
                <a:latin typeface="Arial"/>
                <a:cs typeface="Arial"/>
              </a:rPr>
              <a:t> </a:t>
            </a:r>
            <a:r>
              <a:rPr sz="1400">
                <a:solidFill>
                  <a:srgbClr val="073762"/>
                </a:solidFill>
                <a:latin typeface="Arial"/>
                <a:cs typeface="Arial"/>
              </a:rPr>
              <a:t>to</a:t>
            </a:r>
            <a:r>
              <a:rPr sz="1400" spc="-20">
                <a:solidFill>
                  <a:srgbClr val="073762"/>
                </a:solidFill>
                <a:latin typeface="Arial"/>
                <a:cs typeface="Arial"/>
              </a:rPr>
              <a:t> </a:t>
            </a:r>
            <a:r>
              <a:rPr sz="1400">
                <a:solidFill>
                  <a:srgbClr val="073762"/>
                </a:solidFill>
                <a:latin typeface="Arial"/>
                <a:cs typeface="Arial"/>
              </a:rPr>
              <a:t>enroll</a:t>
            </a:r>
            <a:r>
              <a:rPr sz="1400" spc="-30">
                <a:solidFill>
                  <a:srgbClr val="073762"/>
                </a:solidFill>
                <a:latin typeface="Arial"/>
                <a:cs typeface="Arial"/>
              </a:rPr>
              <a:t> </a:t>
            </a:r>
            <a:r>
              <a:rPr sz="1400">
                <a:solidFill>
                  <a:srgbClr val="073762"/>
                </a:solidFill>
                <a:latin typeface="Arial"/>
                <a:cs typeface="Arial"/>
              </a:rPr>
              <a:t>patients</a:t>
            </a:r>
            <a:r>
              <a:rPr sz="1400" spc="-50">
                <a:solidFill>
                  <a:srgbClr val="073762"/>
                </a:solidFill>
                <a:latin typeface="Arial"/>
                <a:cs typeface="Arial"/>
              </a:rPr>
              <a:t> </a:t>
            </a:r>
            <a:r>
              <a:rPr sz="1400">
                <a:solidFill>
                  <a:srgbClr val="073762"/>
                </a:solidFill>
                <a:latin typeface="Arial"/>
                <a:cs typeface="Arial"/>
              </a:rPr>
              <a:t>and</a:t>
            </a:r>
            <a:r>
              <a:rPr sz="1400" spc="-25">
                <a:solidFill>
                  <a:srgbClr val="073762"/>
                </a:solidFill>
                <a:latin typeface="Arial"/>
                <a:cs typeface="Arial"/>
              </a:rPr>
              <a:t> </a:t>
            </a:r>
            <a:r>
              <a:rPr sz="1400">
                <a:solidFill>
                  <a:srgbClr val="073762"/>
                </a:solidFill>
                <a:latin typeface="Arial"/>
                <a:cs typeface="Arial"/>
              </a:rPr>
              <a:t>collect</a:t>
            </a:r>
            <a:r>
              <a:rPr sz="1400" spc="-45">
                <a:solidFill>
                  <a:srgbClr val="073762"/>
                </a:solidFill>
                <a:latin typeface="Arial"/>
                <a:cs typeface="Arial"/>
              </a:rPr>
              <a:t> </a:t>
            </a:r>
            <a:r>
              <a:rPr sz="1400">
                <a:solidFill>
                  <a:srgbClr val="073762"/>
                </a:solidFill>
                <a:latin typeface="Arial"/>
                <a:cs typeface="Arial"/>
              </a:rPr>
              <a:t>data</a:t>
            </a:r>
            <a:r>
              <a:rPr sz="1400" spc="-40">
                <a:solidFill>
                  <a:srgbClr val="073762"/>
                </a:solidFill>
                <a:latin typeface="Arial"/>
                <a:cs typeface="Arial"/>
              </a:rPr>
              <a:t> </a:t>
            </a:r>
            <a:r>
              <a:rPr sz="1400">
                <a:solidFill>
                  <a:srgbClr val="073762"/>
                </a:solidFill>
                <a:latin typeface="Arial"/>
                <a:cs typeface="Arial"/>
              </a:rPr>
              <a:t>that</a:t>
            </a:r>
            <a:r>
              <a:rPr sz="1400" spc="-35">
                <a:solidFill>
                  <a:srgbClr val="073762"/>
                </a:solidFill>
                <a:latin typeface="Arial"/>
                <a:cs typeface="Arial"/>
              </a:rPr>
              <a:t> </a:t>
            </a:r>
            <a:r>
              <a:rPr sz="1400">
                <a:solidFill>
                  <a:srgbClr val="073762"/>
                </a:solidFill>
                <a:latin typeface="Arial"/>
                <a:cs typeface="Arial"/>
              </a:rPr>
              <a:t>will</a:t>
            </a:r>
            <a:r>
              <a:rPr sz="1400" spc="10">
                <a:solidFill>
                  <a:srgbClr val="073762"/>
                </a:solidFill>
                <a:latin typeface="Arial"/>
                <a:cs typeface="Arial"/>
              </a:rPr>
              <a:t> </a:t>
            </a:r>
            <a:r>
              <a:rPr sz="1400">
                <a:solidFill>
                  <a:srgbClr val="073762"/>
                </a:solidFill>
                <a:latin typeface="Arial"/>
                <a:cs typeface="Arial"/>
              </a:rPr>
              <a:t>allow</a:t>
            </a:r>
            <a:r>
              <a:rPr sz="1400" spc="-10">
                <a:solidFill>
                  <a:srgbClr val="073762"/>
                </a:solidFill>
                <a:latin typeface="Arial"/>
                <a:cs typeface="Arial"/>
              </a:rPr>
              <a:t> </a:t>
            </a:r>
            <a:r>
              <a:rPr sz="1400" b="1">
                <a:solidFill>
                  <a:srgbClr val="073762"/>
                </a:solidFill>
                <a:latin typeface="Arial"/>
                <a:cs typeface="Arial"/>
              </a:rPr>
              <a:t>gaps</a:t>
            </a:r>
            <a:r>
              <a:rPr sz="1400" b="1" spc="-25">
                <a:solidFill>
                  <a:srgbClr val="073762"/>
                </a:solidFill>
                <a:latin typeface="Arial"/>
                <a:cs typeface="Arial"/>
              </a:rPr>
              <a:t> </a:t>
            </a:r>
            <a:r>
              <a:rPr sz="1400" b="1">
                <a:solidFill>
                  <a:srgbClr val="073762"/>
                </a:solidFill>
                <a:latin typeface="Arial"/>
                <a:cs typeface="Arial"/>
              </a:rPr>
              <a:t>in</a:t>
            </a:r>
            <a:r>
              <a:rPr sz="1400" b="1" spc="-15">
                <a:solidFill>
                  <a:srgbClr val="073762"/>
                </a:solidFill>
                <a:latin typeface="Arial"/>
                <a:cs typeface="Arial"/>
              </a:rPr>
              <a:t> </a:t>
            </a:r>
            <a:r>
              <a:rPr sz="1400" b="1">
                <a:solidFill>
                  <a:srgbClr val="073762"/>
                </a:solidFill>
                <a:latin typeface="Arial"/>
                <a:cs typeface="Arial"/>
              </a:rPr>
              <a:t>diagnosis</a:t>
            </a:r>
            <a:r>
              <a:rPr sz="1400" b="1" spc="-50">
                <a:solidFill>
                  <a:srgbClr val="073762"/>
                </a:solidFill>
                <a:latin typeface="Arial"/>
                <a:cs typeface="Arial"/>
              </a:rPr>
              <a:t> </a:t>
            </a:r>
            <a:r>
              <a:rPr sz="1400" b="1">
                <a:solidFill>
                  <a:srgbClr val="073762"/>
                </a:solidFill>
                <a:latin typeface="Arial"/>
                <a:cs typeface="Arial"/>
              </a:rPr>
              <a:t>and</a:t>
            </a:r>
            <a:r>
              <a:rPr sz="1400" b="1" spc="-30">
                <a:solidFill>
                  <a:srgbClr val="073762"/>
                </a:solidFill>
                <a:latin typeface="Arial"/>
                <a:cs typeface="Arial"/>
              </a:rPr>
              <a:t> </a:t>
            </a:r>
            <a:r>
              <a:rPr sz="1400" b="1">
                <a:solidFill>
                  <a:srgbClr val="073762"/>
                </a:solidFill>
                <a:latin typeface="Arial"/>
                <a:cs typeface="Arial"/>
              </a:rPr>
              <a:t>treatment</a:t>
            </a:r>
            <a:r>
              <a:rPr sz="1400" b="1" spc="-80">
                <a:solidFill>
                  <a:srgbClr val="073762"/>
                </a:solidFill>
                <a:latin typeface="Arial"/>
                <a:cs typeface="Arial"/>
              </a:rPr>
              <a:t> </a:t>
            </a:r>
            <a:r>
              <a:rPr sz="1400">
                <a:solidFill>
                  <a:srgbClr val="073762"/>
                </a:solidFill>
                <a:latin typeface="Arial"/>
                <a:cs typeface="Arial"/>
              </a:rPr>
              <a:t>to</a:t>
            </a:r>
            <a:r>
              <a:rPr sz="1400" spc="-25">
                <a:solidFill>
                  <a:srgbClr val="073762"/>
                </a:solidFill>
                <a:latin typeface="Arial"/>
                <a:cs typeface="Arial"/>
              </a:rPr>
              <a:t> be 	</a:t>
            </a:r>
            <a:r>
              <a:rPr sz="1400">
                <a:solidFill>
                  <a:srgbClr val="073762"/>
                </a:solidFill>
                <a:latin typeface="Arial"/>
                <a:cs typeface="Arial"/>
              </a:rPr>
              <a:t>identified</a:t>
            </a:r>
            <a:r>
              <a:rPr sz="1400" spc="-60">
                <a:solidFill>
                  <a:srgbClr val="073762"/>
                </a:solidFill>
                <a:latin typeface="Arial"/>
                <a:cs typeface="Arial"/>
              </a:rPr>
              <a:t> </a:t>
            </a:r>
            <a:r>
              <a:rPr sz="1400">
                <a:solidFill>
                  <a:srgbClr val="073762"/>
                </a:solidFill>
                <a:latin typeface="Arial"/>
                <a:cs typeface="Arial"/>
              </a:rPr>
              <a:t>and</a:t>
            </a:r>
            <a:r>
              <a:rPr sz="1400" spc="-35">
                <a:solidFill>
                  <a:srgbClr val="073762"/>
                </a:solidFill>
                <a:latin typeface="Arial"/>
                <a:cs typeface="Arial"/>
              </a:rPr>
              <a:t> </a:t>
            </a:r>
            <a:r>
              <a:rPr sz="1400" b="1">
                <a:solidFill>
                  <a:srgbClr val="073762"/>
                </a:solidFill>
                <a:latin typeface="Arial"/>
                <a:cs typeface="Arial"/>
              </a:rPr>
              <a:t>solutions</a:t>
            </a:r>
            <a:r>
              <a:rPr sz="1400" b="1" spc="-60">
                <a:solidFill>
                  <a:srgbClr val="073762"/>
                </a:solidFill>
                <a:latin typeface="Arial"/>
                <a:cs typeface="Arial"/>
              </a:rPr>
              <a:t> </a:t>
            </a:r>
            <a:r>
              <a:rPr sz="1400" b="1">
                <a:solidFill>
                  <a:srgbClr val="073762"/>
                </a:solidFill>
                <a:latin typeface="Arial"/>
                <a:cs typeface="Arial"/>
              </a:rPr>
              <a:t>to</a:t>
            </a:r>
            <a:r>
              <a:rPr sz="1400" b="1" spc="-25">
                <a:solidFill>
                  <a:srgbClr val="073762"/>
                </a:solidFill>
                <a:latin typeface="Arial"/>
                <a:cs typeface="Arial"/>
              </a:rPr>
              <a:t> </a:t>
            </a:r>
            <a:r>
              <a:rPr sz="1400" b="1">
                <a:solidFill>
                  <a:srgbClr val="073762"/>
                </a:solidFill>
                <a:latin typeface="Arial"/>
                <a:cs typeface="Arial"/>
              </a:rPr>
              <a:t>be</a:t>
            </a:r>
            <a:r>
              <a:rPr sz="1400" b="1" spc="-35">
                <a:solidFill>
                  <a:srgbClr val="073762"/>
                </a:solidFill>
                <a:latin typeface="Arial"/>
                <a:cs typeface="Arial"/>
              </a:rPr>
              <a:t> </a:t>
            </a:r>
            <a:r>
              <a:rPr sz="1400" b="1">
                <a:solidFill>
                  <a:srgbClr val="073762"/>
                </a:solidFill>
                <a:latin typeface="Arial"/>
                <a:cs typeface="Arial"/>
              </a:rPr>
              <a:t>found</a:t>
            </a:r>
            <a:r>
              <a:rPr sz="1400">
                <a:solidFill>
                  <a:srgbClr val="073762"/>
                </a:solidFill>
                <a:latin typeface="Arial"/>
                <a:cs typeface="Arial"/>
              </a:rPr>
              <a:t>,</a:t>
            </a:r>
            <a:r>
              <a:rPr sz="1400" spc="-35">
                <a:solidFill>
                  <a:srgbClr val="073762"/>
                </a:solidFill>
                <a:latin typeface="Arial"/>
                <a:cs typeface="Arial"/>
              </a:rPr>
              <a:t> </a:t>
            </a:r>
            <a:r>
              <a:rPr sz="1400">
                <a:solidFill>
                  <a:srgbClr val="073762"/>
                </a:solidFill>
                <a:latin typeface="Arial"/>
                <a:cs typeface="Arial"/>
              </a:rPr>
              <a:t>which</a:t>
            </a:r>
            <a:r>
              <a:rPr sz="1400" spc="-25">
                <a:solidFill>
                  <a:srgbClr val="073762"/>
                </a:solidFill>
                <a:latin typeface="Arial"/>
                <a:cs typeface="Arial"/>
              </a:rPr>
              <a:t> </a:t>
            </a:r>
            <a:r>
              <a:rPr sz="1400">
                <a:solidFill>
                  <a:srgbClr val="073762"/>
                </a:solidFill>
                <a:latin typeface="Arial"/>
                <a:cs typeface="Arial"/>
              </a:rPr>
              <a:t>will help</a:t>
            </a:r>
            <a:r>
              <a:rPr sz="1400" spc="-35">
                <a:solidFill>
                  <a:srgbClr val="073762"/>
                </a:solidFill>
                <a:latin typeface="Arial"/>
                <a:cs typeface="Arial"/>
              </a:rPr>
              <a:t> </a:t>
            </a:r>
            <a:r>
              <a:rPr sz="1400">
                <a:solidFill>
                  <a:srgbClr val="073762"/>
                </a:solidFill>
                <a:latin typeface="Arial"/>
                <a:cs typeface="Arial"/>
              </a:rPr>
              <a:t>bridge</a:t>
            </a:r>
            <a:r>
              <a:rPr sz="1400" spc="-50">
                <a:solidFill>
                  <a:srgbClr val="073762"/>
                </a:solidFill>
                <a:latin typeface="Arial"/>
                <a:cs typeface="Arial"/>
              </a:rPr>
              <a:t> </a:t>
            </a:r>
            <a:r>
              <a:rPr sz="1400">
                <a:solidFill>
                  <a:srgbClr val="073762"/>
                </a:solidFill>
                <a:latin typeface="Arial"/>
                <a:cs typeface="Arial"/>
              </a:rPr>
              <a:t>these</a:t>
            </a:r>
            <a:r>
              <a:rPr sz="1400" spc="-45">
                <a:solidFill>
                  <a:srgbClr val="073762"/>
                </a:solidFill>
                <a:latin typeface="Arial"/>
                <a:cs typeface="Arial"/>
              </a:rPr>
              <a:t> </a:t>
            </a:r>
            <a:r>
              <a:rPr sz="1400">
                <a:solidFill>
                  <a:srgbClr val="073762"/>
                </a:solidFill>
                <a:latin typeface="Arial"/>
                <a:cs typeface="Arial"/>
              </a:rPr>
              <a:t>gaps</a:t>
            </a:r>
            <a:r>
              <a:rPr sz="1400" spc="-45">
                <a:solidFill>
                  <a:srgbClr val="073762"/>
                </a:solidFill>
                <a:latin typeface="Arial"/>
                <a:cs typeface="Arial"/>
              </a:rPr>
              <a:t> </a:t>
            </a:r>
            <a:r>
              <a:rPr sz="1400">
                <a:solidFill>
                  <a:srgbClr val="073762"/>
                </a:solidFill>
                <a:latin typeface="Arial"/>
                <a:cs typeface="Arial"/>
              </a:rPr>
              <a:t>and</a:t>
            </a:r>
            <a:r>
              <a:rPr sz="1400" spc="-35">
                <a:solidFill>
                  <a:srgbClr val="073762"/>
                </a:solidFill>
                <a:latin typeface="Arial"/>
                <a:cs typeface="Arial"/>
              </a:rPr>
              <a:t> </a:t>
            </a:r>
            <a:r>
              <a:rPr sz="1400">
                <a:solidFill>
                  <a:srgbClr val="073762"/>
                </a:solidFill>
                <a:latin typeface="Arial"/>
                <a:cs typeface="Arial"/>
              </a:rPr>
              <a:t>thus</a:t>
            </a:r>
            <a:r>
              <a:rPr sz="1400" spc="-45">
                <a:solidFill>
                  <a:srgbClr val="073762"/>
                </a:solidFill>
                <a:latin typeface="Arial"/>
                <a:cs typeface="Arial"/>
              </a:rPr>
              <a:t> </a:t>
            </a:r>
            <a:r>
              <a:rPr sz="1400">
                <a:solidFill>
                  <a:srgbClr val="073762"/>
                </a:solidFill>
                <a:latin typeface="Arial"/>
                <a:cs typeface="Arial"/>
              </a:rPr>
              <a:t>bring</a:t>
            </a:r>
            <a:r>
              <a:rPr sz="1400" spc="-35">
                <a:solidFill>
                  <a:srgbClr val="073762"/>
                </a:solidFill>
                <a:latin typeface="Arial"/>
                <a:cs typeface="Arial"/>
              </a:rPr>
              <a:t> </a:t>
            </a:r>
            <a:r>
              <a:rPr sz="1400">
                <a:solidFill>
                  <a:srgbClr val="073762"/>
                </a:solidFill>
                <a:latin typeface="Arial"/>
                <a:cs typeface="Arial"/>
              </a:rPr>
              <a:t>us</a:t>
            </a:r>
            <a:r>
              <a:rPr sz="1400" spc="-30">
                <a:solidFill>
                  <a:srgbClr val="073762"/>
                </a:solidFill>
                <a:latin typeface="Arial"/>
                <a:cs typeface="Arial"/>
              </a:rPr>
              <a:t> </a:t>
            </a:r>
            <a:r>
              <a:rPr sz="1400">
                <a:solidFill>
                  <a:srgbClr val="073762"/>
                </a:solidFill>
                <a:latin typeface="Arial"/>
                <a:cs typeface="Arial"/>
              </a:rPr>
              <a:t>one</a:t>
            </a:r>
            <a:r>
              <a:rPr sz="1400" spc="-35">
                <a:solidFill>
                  <a:srgbClr val="073762"/>
                </a:solidFill>
                <a:latin typeface="Arial"/>
                <a:cs typeface="Arial"/>
              </a:rPr>
              <a:t> </a:t>
            </a:r>
            <a:r>
              <a:rPr sz="1400">
                <a:solidFill>
                  <a:srgbClr val="073762"/>
                </a:solidFill>
                <a:latin typeface="Arial"/>
                <a:cs typeface="Arial"/>
              </a:rPr>
              <a:t>step</a:t>
            </a:r>
            <a:r>
              <a:rPr sz="1400" spc="-45">
                <a:solidFill>
                  <a:srgbClr val="073762"/>
                </a:solidFill>
                <a:latin typeface="Arial"/>
                <a:cs typeface="Arial"/>
              </a:rPr>
              <a:t> </a:t>
            </a:r>
            <a:r>
              <a:rPr sz="1400" spc="-10">
                <a:solidFill>
                  <a:srgbClr val="073762"/>
                </a:solidFill>
                <a:latin typeface="Arial"/>
                <a:cs typeface="Arial"/>
              </a:rPr>
              <a:t>closer 	</a:t>
            </a:r>
            <a:r>
              <a:rPr sz="1400">
                <a:solidFill>
                  <a:srgbClr val="073762"/>
                </a:solidFill>
                <a:latin typeface="Arial"/>
                <a:cs typeface="Arial"/>
              </a:rPr>
              <a:t>to</a:t>
            </a:r>
            <a:r>
              <a:rPr sz="1400" spc="-45">
                <a:solidFill>
                  <a:srgbClr val="073762"/>
                </a:solidFill>
                <a:latin typeface="Arial"/>
                <a:cs typeface="Arial"/>
              </a:rPr>
              <a:t> </a:t>
            </a:r>
            <a:r>
              <a:rPr sz="1400">
                <a:solidFill>
                  <a:srgbClr val="073762"/>
                </a:solidFill>
                <a:latin typeface="Arial"/>
                <a:cs typeface="Arial"/>
              </a:rPr>
              <a:t>controlling</a:t>
            </a:r>
            <a:r>
              <a:rPr sz="1400" spc="-60">
                <a:solidFill>
                  <a:srgbClr val="073762"/>
                </a:solidFill>
                <a:latin typeface="Arial"/>
                <a:cs typeface="Arial"/>
              </a:rPr>
              <a:t> </a:t>
            </a:r>
            <a:r>
              <a:rPr sz="1400">
                <a:solidFill>
                  <a:srgbClr val="073762"/>
                </a:solidFill>
                <a:latin typeface="Arial"/>
                <a:cs typeface="Arial"/>
              </a:rPr>
              <a:t>severe</a:t>
            </a:r>
            <a:r>
              <a:rPr sz="1400" spc="-40">
                <a:solidFill>
                  <a:srgbClr val="073762"/>
                </a:solidFill>
                <a:latin typeface="Arial"/>
                <a:cs typeface="Arial"/>
              </a:rPr>
              <a:t> </a:t>
            </a:r>
            <a:r>
              <a:rPr sz="1400" spc="-10">
                <a:solidFill>
                  <a:srgbClr val="073762"/>
                </a:solidFill>
                <a:latin typeface="Arial"/>
                <a:cs typeface="Arial"/>
              </a:rPr>
              <a:t>asthma.</a:t>
            </a:r>
            <a:endParaRPr sz="14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Conclusion,</a:t>
            </a:r>
            <a:r>
              <a:rPr spc="-55"/>
              <a:t> </a:t>
            </a:r>
            <a:r>
              <a:t>implications,</a:t>
            </a:r>
            <a:r>
              <a:rPr spc="-80"/>
              <a:t> </a:t>
            </a:r>
            <a:r>
              <a:t>and</a:t>
            </a:r>
            <a:r>
              <a:rPr spc="-40"/>
              <a:t> </a:t>
            </a:r>
            <a:r>
              <a:t>future</a:t>
            </a:r>
            <a:r>
              <a:rPr spc="-40"/>
              <a:t> </a:t>
            </a:r>
            <a:r>
              <a:rPr spc="-20"/>
              <a:t>work</a:t>
            </a:r>
          </a:p>
        </p:txBody>
      </p:sp>
      <p:pic>
        <p:nvPicPr>
          <p:cNvPr id="8" name="Graphic 7" descr="Beginning with solid fill">
            <a:hlinkClick r:id="rId2" action="ppaction://hlinksldjump"/>
            <a:extLst>
              <a:ext uri="{FF2B5EF4-FFF2-40B4-BE49-F238E27FC236}">
                <a16:creationId xmlns:a16="http://schemas.microsoft.com/office/drawing/2014/main" id="{E2DE9F17-7652-B1CF-797E-AEA54649B9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295" y="211692"/>
            <a:ext cx="8027670" cy="369823"/>
          </a:xfrm>
          <a:prstGeom prst="rect">
            <a:avLst/>
          </a:prstGeom>
        </p:spPr>
        <p:txBody>
          <a:bodyPr vert="horz" wrap="square" lIns="0" tIns="12065" rIns="0" bIns="0" rtlCol="0">
            <a:spAutoFit/>
          </a:bodyPr>
          <a:lstStyle/>
          <a:p>
            <a:pPr marL="12700">
              <a:lnSpc>
                <a:spcPct val="100000"/>
              </a:lnSpc>
              <a:spcBef>
                <a:spcPts val="95"/>
              </a:spcBef>
            </a:pPr>
            <a:r>
              <a:t>The</a:t>
            </a:r>
            <a:r>
              <a:rPr spc="-35"/>
              <a:t> </a:t>
            </a:r>
            <a:r>
              <a:t>role</a:t>
            </a:r>
            <a:r>
              <a:rPr spc="-30"/>
              <a:t> </a:t>
            </a:r>
            <a:r>
              <a:t>of</a:t>
            </a:r>
            <a:r>
              <a:rPr spc="-20"/>
              <a:t> </a:t>
            </a:r>
            <a:r>
              <a:t>exacerbations</a:t>
            </a:r>
            <a:r>
              <a:rPr spc="-15"/>
              <a:t> </a:t>
            </a:r>
            <a:r>
              <a:t>on</a:t>
            </a:r>
            <a:r>
              <a:rPr spc="-30"/>
              <a:t> </a:t>
            </a:r>
            <a:r>
              <a:t>lung</a:t>
            </a:r>
            <a:r>
              <a:rPr spc="-20"/>
              <a:t> </a:t>
            </a:r>
            <a:r>
              <a:t>function</a:t>
            </a:r>
            <a:r>
              <a:rPr spc="-10"/>
              <a:t> </a:t>
            </a:r>
            <a:r>
              <a:t>trajectory</a:t>
            </a:r>
            <a:r>
              <a:rPr spc="-15"/>
              <a:t> </a:t>
            </a:r>
            <a:r>
              <a:t>in</a:t>
            </a:r>
            <a:r>
              <a:rPr spc="-15"/>
              <a:t> </a:t>
            </a:r>
            <a:r>
              <a:t>a</a:t>
            </a:r>
            <a:r>
              <a:rPr spc="-40"/>
              <a:t> </a:t>
            </a:r>
            <a:r>
              <a:t>broad</a:t>
            </a:r>
            <a:r>
              <a:rPr spc="-35"/>
              <a:t> </a:t>
            </a:r>
            <a:r>
              <a:t>asthma</a:t>
            </a:r>
            <a:r>
              <a:rPr spc="-20"/>
              <a:t> </a:t>
            </a:r>
            <a:r>
              <a:rPr spc="-10"/>
              <a:t>population</a:t>
            </a:r>
          </a:p>
        </p:txBody>
      </p:sp>
      <p:sp>
        <p:nvSpPr>
          <p:cNvPr id="3" name="object 3"/>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563558" y="1274825"/>
            <a:ext cx="3173730" cy="3020060"/>
            <a:chOff x="2563558" y="1274825"/>
            <a:chExt cx="3173730" cy="3020060"/>
          </a:xfrm>
        </p:grpSpPr>
        <p:sp>
          <p:nvSpPr>
            <p:cNvPr id="5" name="object 5"/>
            <p:cNvSpPr/>
            <p:nvPr/>
          </p:nvSpPr>
          <p:spPr>
            <a:xfrm>
              <a:off x="2577845" y="2213609"/>
              <a:ext cx="536575" cy="2066925"/>
            </a:xfrm>
            <a:custGeom>
              <a:avLst/>
              <a:gdLst/>
              <a:ahLst/>
              <a:cxnLst/>
              <a:rect l="l" t="t" r="r" b="b"/>
              <a:pathLst>
                <a:path w="536575" h="2066925">
                  <a:moveTo>
                    <a:pt x="536448" y="2066543"/>
                  </a:moveTo>
                  <a:lnTo>
                    <a:pt x="457171" y="2066059"/>
                  </a:lnTo>
                  <a:lnTo>
                    <a:pt x="381507" y="2064651"/>
                  </a:lnTo>
                  <a:lnTo>
                    <a:pt x="310286" y="2062389"/>
                  </a:lnTo>
                  <a:lnTo>
                    <a:pt x="244338" y="2059341"/>
                  </a:lnTo>
                  <a:lnTo>
                    <a:pt x="184491" y="2055578"/>
                  </a:lnTo>
                  <a:lnTo>
                    <a:pt x="131575" y="2051168"/>
                  </a:lnTo>
                  <a:lnTo>
                    <a:pt x="86420" y="2046181"/>
                  </a:lnTo>
                  <a:lnTo>
                    <a:pt x="22711" y="2034750"/>
                  </a:lnTo>
                  <a:lnTo>
                    <a:pt x="0" y="2021839"/>
                  </a:lnTo>
                  <a:lnTo>
                    <a:pt x="0" y="44703"/>
                  </a:lnTo>
                  <a:lnTo>
                    <a:pt x="49855" y="25880"/>
                  </a:lnTo>
                  <a:lnTo>
                    <a:pt x="131575" y="15395"/>
                  </a:lnTo>
                  <a:lnTo>
                    <a:pt x="184491" y="10982"/>
                  </a:lnTo>
                  <a:lnTo>
                    <a:pt x="244338" y="7215"/>
                  </a:lnTo>
                  <a:lnTo>
                    <a:pt x="310286" y="4163"/>
                  </a:lnTo>
                  <a:lnTo>
                    <a:pt x="381507" y="1896"/>
                  </a:lnTo>
                  <a:lnTo>
                    <a:pt x="457171" y="485"/>
                  </a:lnTo>
                  <a:lnTo>
                    <a:pt x="536448" y="0"/>
                  </a:lnTo>
                </a:path>
              </a:pathLst>
            </a:custGeom>
            <a:ln w="28575">
              <a:solidFill>
                <a:srgbClr val="0436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114293" y="1274825"/>
              <a:ext cx="2623185" cy="2097405"/>
            </a:xfrm>
            <a:custGeom>
              <a:avLst/>
              <a:gdLst/>
              <a:ahLst/>
              <a:cxnLst/>
              <a:rect l="l" t="t" r="r" b="b"/>
              <a:pathLst>
                <a:path w="2623185" h="2097404">
                  <a:moveTo>
                    <a:pt x="2622804" y="0"/>
                  </a:moveTo>
                  <a:lnTo>
                    <a:pt x="0" y="0"/>
                  </a:lnTo>
                  <a:lnTo>
                    <a:pt x="0" y="2097024"/>
                  </a:lnTo>
                  <a:lnTo>
                    <a:pt x="2622804" y="2097024"/>
                  </a:lnTo>
                  <a:lnTo>
                    <a:pt x="262280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114294" y="1274825"/>
            <a:ext cx="2623185" cy="2097405"/>
          </a:xfrm>
          <a:prstGeom prst="rect">
            <a:avLst/>
          </a:prstGeom>
          <a:ln w="25400">
            <a:solidFill>
              <a:srgbClr val="073762"/>
            </a:solidFill>
          </a:ln>
        </p:spPr>
        <p:txBody>
          <a:bodyPr vert="horz" wrap="square" lIns="0" tIns="76200" rIns="0" bIns="0" rtlCol="0">
            <a:spAutoFit/>
          </a:bodyPr>
          <a:lstStyle/>
          <a:p>
            <a:pPr marL="223520" marR="0" lvl="0" indent="-132080" defTabSz="914400" eaLnBrk="1" fontAlgn="auto" latinLnBrk="0" hangingPunct="1">
              <a:lnSpc>
                <a:spcPct val="100000"/>
              </a:lnSpc>
              <a:spcBef>
                <a:spcPts val="600"/>
              </a:spcBef>
              <a:spcAft>
                <a:spcPts val="0"/>
              </a:spcAft>
              <a:buClr>
                <a:srgbClr val="FF9900"/>
              </a:buClr>
              <a:buSzTx/>
              <a:buFontTx/>
              <a:buChar char="•"/>
              <a:tabLst>
                <a:tab pos="223520" algn="l"/>
              </a:tabLst>
              <a:defRPr/>
            </a:pPr>
            <a:r>
              <a:rPr kumimoji="0" sz="1100" b="0" i="0" u="none" strike="noStrike" kern="0" cap="none" spc="0" normalizeH="0" baseline="0" noProof="0">
                <a:ln>
                  <a:noFill/>
                </a:ln>
                <a:solidFill>
                  <a:srgbClr val="073762"/>
                </a:solidFill>
                <a:effectLst/>
                <a:uLnTx/>
                <a:uFillTx/>
                <a:latin typeface="Arial"/>
                <a:cs typeface="Arial"/>
              </a:rPr>
              <a:t>Aged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years</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old</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35"/>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223520" marR="0" lvl="0" indent="-132080" defTabSz="914400" eaLnBrk="1" fontAlgn="auto" latinLnBrk="0" hangingPunct="1">
              <a:lnSpc>
                <a:spcPct val="100000"/>
              </a:lnSpc>
              <a:spcBef>
                <a:spcPts val="0"/>
              </a:spcBef>
              <a:spcAft>
                <a:spcPts val="0"/>
              </a:spcAft>
              <a:buClr>
                <a:srgbClr val="FF9900"/>
              </a:buClr>
              <a:buSzTx/>
              <a:buFontTx/>
              <a:buChar char="•"/>
              <a:tabLst>
                <a:tab pos="223520" algn="l"/>
              </a:tabLst>
              <a:defRPr/>
            </a:pP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diagnosis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35"/>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222885" marR="296545" lvl="0" indent="-132080" defTabSz="914400" eaLnBrk="1" fontAlgn="auto" latinLnBrk="0" hangingPunct="1">
              <a:lnSpc>
                <a:spcPct val="100000"/>
              </a:lnSpc>
              <a:spcBef>
                <a:spcPts val="0"/>
              </a:spcBef>
              <a:spcAft>
                <a:spcPts val="0"/>
              </a:spcAft>
              <a:buClr>
                <a:srgbClr val="FF9900"/>
              </a:buClr>
              <a:buSzTx/>
              <a:buFontTx/>
              <a:buChar char="•"/>
              <a:tabLst>
                <a:tab pos="225425" algn="l"/>
              </a:tabLst>
              <a:defRPr/>
            </a:pPr>
            <a:r>
              <a:rPr kumimoji="0" sz="1100" b="0" i="0" u="none" strike="noStrike" kern="0" cap="none" spc="0" normalizeH="0" baseline="0" noProof="0">
                <a:ln>
                  <a:noFill/>
                </a:ln>
                <a:solidFill>
                  <a:srgbClr val="073762"/>
                </a:solidFill>
                <a:effectLst/>
                <a:uLnTx/>
                <a:uFillTx/>
                <a:latin typeface="Arial"/>
                <a:cs typeface="Arial"/>
              </a:rPr>
              <a:t>Active</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during</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baseline 	</a:t>
            </a:r>
            <a:r>
              <a:rPr kumimoji="0" sz="1100" b="0" i="0" u="none" strike="noStrike" kern="0" cap="none" spc="-20" normalizeH="0" baseline="0" noProof="0">
                <a:ln>
                  <a:noFill/>
                </a:ln>
                <a:solidFill>
                  <a:srgbClr val="073762"/>
                </a:solidFill>
                <a:effectLst/>
                <a:uLnTx/>
                <a:uFillTx/>
                <a:latin typeface="Arial"/>
                <a:cs typeface="Arial"/>
              </a:rPr>
              <a:t>year</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40"/>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260985" marR="0" lvl="0" indent="-169545" defTabSz="914400" eaLnBrk="1" fontAlgn="auto" latinLnBrk="0" hangingPunct="1">
              <a:lnSpc>
                <a:spcPct val="100000"/>
              </a:lnSpc>
              <a:spcBef>
                <a:spcPts val="0"/>
              </a:spcBef>
              <a:spcAft>
                <a:spcPts val="0"/>
              </a:spcAft>
              <a:buClr>
                <a:srgbClr val="FF9900"/>
              </a:buClr>
              <a:buSzTx/>
              <a:buFontTx/>
              <a:buChar char="•"/>
              <a:tabLst>
                <a:tab pos="260985" algn="l"/>
              </a:tabLst>
              <a:defRPr/>
            </a:pPr>
            <a:r>
              <a:rPr kumimoji="0" sz="1100" b="0" i="0" u="none" strike="noStrike" kern="0" cap="none" spc="0" normalizeH="0" baseline="0" noProof="0">
                <a:ln>
                  <a:noFill/>
                </a:ln>
                <a:solidFill>
                  <a:srgbClr val="073762"/>
                </a:solidFill>
                <a:effectLst/>
                <a:uLnTx/>
                <a:uFillTx/>
                <a:latin typeface="Arial"/>
                <a:cs typeface="Arial"/>
              </a:rPr>
              <a:t>years</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lung</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function</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data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35"/>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225425" marR="116205" lvl="0" indent="-134620" defTabSz="914400" eaLnBrk="1" fontAlgn="auto" latinLnBrk="0" hangingPunct="1">
              <a:lnSpc>
                <a:spcPct val="100000"/>
              </a:lnSpc>
              <a:spcBef>
                <a:spcPts val="0"/>
              </a:spcBef>
              <a:spcAft>
                <a:spcPts val="0"/>
              </a:spcAft>
              <a:buClrTx/>
              <a:buSzTx/>
              <a:buFontTx/>
              <a:buChar char="•"/>
              <a:tabLst>
                <a:tab pos="225425" algn="l"/>
                <a:tab pos="260350" algn="l"/>
              </a:tabLst>
              <a:defRPr/>
            </a:pPr>
            <a:r>
              <a:rPr kumimoji="0" sz="1100" b="0" i="0" u="none" strike="noStrike" kern="0" cap="none" spc="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valid</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lung</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function</a:t>
            </a:r>
            <a:r>
              <a:rPr kumimoji="0" sz="1100" b="0" i="0" u="none" strike="noStrike" kern="0" cap="none" spc="-6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measurements</a:t>
            </a:r>
            <a:r>
              <a:rPr kumimoji="0" sz="1100" b="0" i="0" u="none" strike="noStrike" kern="0" cap="none" spc="-65"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of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same</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type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3114294" y="4034790"/>
            <a:ext cx="2641600" cy="457200"/>
          </a:xfrm>
          <a:custGeom>
            <a:avLst/>
            <a:gdLst/>
            <a:ahLst/>
            <a:cxnLst/>
            <a:rect l="l" t="t" r="r" b="b"/>
            <a:pathLst>
              <a:path w="2641600" h="457200">
                <a:moveTo>
                  <a:pt x="2641092" y="0"/>
                </a:moveTo>
                <a:lnTo>
                  <a:pt x="0" y="0"/>
                </a:lnTo>
                <a:lnTo>
                  <a:pt x="0" y="457200"/>
                </a:lnTo>
                <a:lnTo>
                  <a:pt x="2641092" y="457200"/>
                </a:lnTo>
                <a:lnTo>
                  <a:pt x="264109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3114294" y="4034790"/>
            <a:ext cx="2641600" cy="457200"/>
          </a:xfrm>
          <a:prstGeom prst="rect">
            <a:avLst/>
          </a:prstGeom>
          <a:ln w="25400">
            <a:solidFill>
              <a:srgbClr val="073762"/>
            </a:solidFill>
          </a:ln>
        </p:spPr>
        <p:txBody>
          <a:bodyPr vert="horz" wrap="square" lIns="0" tIns="41910" rIns="0" bIns="0" rtlCol="0">
            <a:spAutoFit/>
          </a:bodyPr>
          <a:lstStyle/>
          <a:p>
            <a:pPr marL="222885" marR="189230" lvl="0" indent="-132080" defTabSz="914400" eaLnBrk="1" fontAlgn="auto" latinLnBrk="0" hangingPunct="1">
              <a:lnSpc>
                <a:spcPct val="100000"/>
              </a:lnSpc>
              <a:spcBef>
                <a:spcPts val="330"/>
              </a:spcBef>
              <a:spcAft>
                <a:spcPts val="0"/>
              </a:spcAft>
              <a:buClr>
                <a:srgbClr val="FF9900"/>
              </a:buClr>
              <a:buSzTx/>
              <a:buFontTx/>
              <a:buChar char="•"/>
              <a:tabLst>
                <a:tab pos="225425" algn="l"/>
              </a:tabLst>
              <a:defRPr/>
            </a:pPr>
            <a:r>
              <a:rPr kumimoji="0" sz="1100" b="0" i="0" u="none" strike="noStrike" kern="0" cap="none" spc="0" normalizeH="0" baseline="0" noProof="0">
                <a:ln>
                  <a:noFill/>
                </a:ln>
                <a:solidFill>
                  <a:srgbClr val="073762"/>
                </a:solidFill>
                <a:effectLst/>
                <a:uLnTx/>
                <a:uFillTx/>
                <a:latin typeface="Arial"/>
                <a:cs typeface="Arial"/>
              </a:rPr>
              <a:t>Diagnosis</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COPD</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or</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other</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chronic 	</a:t>
            </a:r>
            <a:r>
              <a:rPr kumimoji="0" sz="1100" b="0" i="0" u="none" strike="noStrike" kern="0" cap="none" spc="0" normalizeH="0" baseline="0" noProof="0">
                <a:ln>
                  <a:noFill/>
                </a:ln>
                <a:solidFill>
                  <a:srgbClr val="073762"/>
                </a:solidFill>
                <a:effectLst/>
                <a:uLnTx/>
                <a:uFillTx/>
                <a:latin typeface="Arial"/>
                <a:cs typeface="Arial"/>
              </a:rPr>
              <a:t>respiratory</a:t>
            </a:r>
            <a:r>
              <a:rPr kumimoji="0" sz="1100" b="0" i="0" u="none" strike="noStrike" kern="0" cap="none" spc="-7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conditions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457200" y="2900172"/>
            <a:ext cx="1789430" cy="297180"/>
          </a:xfrm>
          <a:custGeom>
            <a:avLst/>
            <a:gdLst/>
            <a:ahLst/>
            <a:cxnLst/>
            <a:rect l="l" t="t" r="r" b="b"/>
            <a:pathLst>
              <a:path w="1789430" h="297180">
                <a:moveTo>
                  <a:pt x="1739645"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1739645" y="297179"/>
                </a:lnTo>
                <a:lnTo>
                  <a:pt x="1758904" y="293280"/>
                </a:lnTo>
                <a:lnTo>
                  <a:pt x="1774650" y="282654"/>
                </a:lnTo>
                <a:lnTo>
                  <a:pt x="1785276" y="266908"/>
                </a:lnTo>
                <a:lnTo>
                  <a:pt x="1789176" y="247650"/>
                </a:lnTo>
                <a:lnTo>
                  <a:pt x="1789176" y="49529"/>
                </a:lnTo>
                <a:lnTo>
                  <a:pt x="1785276" y="30271"/>
                </a:lnTo>
                <a:lnTo>
                  <a:pt x="1774650" y="14525"/>
                </a:lnTo>
                <a:lnTo>
                  <a:pt x="1758904" y="3899"/>
                </a:lnTo>
                <a:lnTo>
                  <a:pt x="1739645"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591108" y="2940811"/>
            <a:ext cx="1522730" cy="46164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Historical</a:t>
            </a:r>
            <a:r>
              <a:rPr kumimoji="0" sz="1200" b="0" i="0" u="none" strike="noStrike" kern="0" cap="none" spc="-5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cohort</a:t>
            </a:r>
            <a:r>
              <a:rPr kumimoji="0" sz="1200" b="0" i="0" u="none" strike="noStrike" kern="0" cap="none" spc="-35" normalizeH="0" baseline="0" noProof="0">
                <a:ln>
                  <a:noFill/>
                </a:ln>
                <a:solidFill>
                  <a:srgbClr val="FF9900"/>
                </a:solidFill>
                <a:effectLst/>
                <a:uLnTx/>
                <a:uFillTx/>
                <a:latin typeface="Arial"/>
                <a:cs typeface="Arial"/>
              </a:rPr>
              <a:t> </a:t>
            </a:r>
            <a:r>
              <a:rPr kumimoji="0" sz="1200" b="0" i="0" u="none" strike="noStrike" kern="0" cap="none" spc="-20" normalizeH="0" baseline="0" noProof="0">
                <a:ln>
                  <a:noFill/>
                </a:ln>
                <a:solidFill>
                  <a:srgbClr val="FF9900"/>
                </a:solidFill>
                <a:effectLst/>
                <a:uLnTx/>
                <a:uFillTx/>
                <a:latin typeface="Arial"/>
                <a:cs typeface="Arial"/>
              </a:rPr>
              <a:t>study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467359" marR="0" lvl="0" indent="0" defTabSz="914400" eaLnBrk="1" fontAlgn="auto" latinLnBrk="0" hangingPunct="1">
              <a:lnSpc>
                <a:spcPct val="100000"/>
              </a:lnSpc>
              <a:spcBef>
                <a:spcPts val="915"/>
              </a:spcBef>
              <a:spcAft>
                <a:spcPts val="0"/>
              </a:spcAft>
              <a:buClrTx/>
              <a:buSzTx/>
              <a:buFontTx/>
              <a:buNone/>
              <a:tabLst/>
              <a:defRPr/>
            </a:pPr>
            <a:r>
              <a:rPr kumimoji="0" sz="900" b="1" i="0" u="none" strike="noStrike" kern="0" cap="none" spc="-25" normalizeH="0" baseline="0" noProof="0">
                <a:ln>
                  <a:noFill/>
                </a:ln>
                <a:solidFill>
                  <a:srgbClr val="073762"/>
                </a:solidFill>
                <a:effectLst/>
                <a:uLnTx/>
                <a:uFillTx/>
                <a:latin typeface="Arial"/>
                <a:cs typeface="Arial"/>
              </a:rPr>
              <a:t>n=,</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3623817" y="905382"/>
            <a:ext cx="1448435"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Inclusion</a:t>
            </a:r>
            <a:r>
              <a:rPr kumimoji="0" sz="1400" b="1" i="0" u="none" strike="noStrike" kern="0" cap="none" spc="-80"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p:nvPr/>
        </p:nvSpPr>
        <p:spPr>
          <a:xfrm>
            <a:off x="6134100" y="2638044"/>
            <a:ext cx="2539365" cy="608330"/>
          </a:xfrm>
          <a:custGeom>
            <a:avLst/>
            <a:gdLst/>
            <a:ahLst/>
            <a:cxnLst/>
            <a:rect l="l" t="t" r="r" b="b"/>
            <a:pathLst>
              <a:path w="2539365" h="608330">
                <a:moveTo>
                  <a:pt x="2437638" y="0"/>
                </a:moveTo>
                <a:lnTo>
                  <a:pt x="101346" y="0"/>
                </a:lnTo>
                <a:lnTo>
                  <a:pt x="61882" y="7959"/>
                </a:lnTo>
                <a:lnTo>
                  <a:pt x="29670" y="29670"/>
                </a:lnTo>
                <a:lnTo>
                  <a:pt x="7959" y="61882"/>
                </a:lnTo>
                <a:lnTo>
                  <a:pt x="0" y="101345"/>
                </a:lnTo>
                <a:lnTo>
                  <a:pt x="0" y="506730"/>
                </a:lnTo>
                <a:lnTo>
                  <a:pt x="7959" y="546193"/>
                </a:lnTo>
                <a:lnTo>
                  <a:pt x="29670" y="578405"/>
                </a:lnTo>
                <a:lnTo>
                  <a:pt x="61882" y="600116"/>
                </a:lnTo>
                <a:lnTo>
                  <a:pt x="101346" y="608076"/>
                </a:lnTo>
                <a:lnTo>
                  <a:pt x="2437638" y="608076"/>
                </a:lnTo>
                <a:lnTo>
                  <a:pt x="2477101" y="600116"/>
                </a:lnTo>
                <a:lnTo>
                  <a:pt x="2509313" y="578405"/>
                </a:lnTo>
                <a:lnTo>
                  <a:pt x="2531024" y="546193"/>
                </a:lnTo>
                <a:lnTo>
                  <a:pt x="2538983" y="506730"/>
                </a:lnTo>
                <a:lnTo>
                  <a:pt x="2538983" y="101345"/>
                </a:lnTo>
                <a:lnTo>
                  <a:pt x="2531024" y="61882"/>
                </a:lnTo>
                <a:lnTo>
                  <a:pt x="2509313" y="29670"/>
                </a:lnTo>
                <a:lnTo>
                  <a:pt x="2477101" y="7959"/>
                </a:lnTo>
                <a:lnTo>
                  <a:pt x="2437638" y="0"/>
                </a:lnTo>
                <a:close/>
              </a:path>
            </a:pathLst>
          </a:custGeom>
          <a:solidFill>
            <a:srgbClr val="FDAF7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6328409" y="2325751"/>
            <a:ext cx="2150745" cy="854710"/>
          </a:xfrm>
          <a:prstGeom prst="rect">
            <a:avLst/>
          </a:prstGeom>
        </p:spPr>
        <p:txBody>
          <a:bodyPr vert="horz" wrap="square" lIns="0" tIns="12700" rIns="0" bIns="0" rtlCol="0">
            <a:spAutoFit/>
          </a:bodyPr>
          <a:lstStyle/>
          <a:p>
            <a:pPr marL="33655" marR="0" lvl="0" indent="0" algn="ctr"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Primary</a:t>
            </a:r>
            <a:r>
              <a:rPr kumimoji="0" sz="1400" b="1" i="0" u="none" strike="noStrike" kern="0" cap="none" spc="-50"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outcome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5080" lvl="0" indent="1270" algn="ctr" defTabSz="914400" eaLnBrk="1" fontAlgn="auto" latinLnBrk="0" hangingPunct="1">
              <a:lnSpc>
                <a:spcPct val="100000"/>
              </a:lnSpc>
              <a:spcBef>
                <a:spcPts val="124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Peak</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Expiratory</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Flow</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(PEF)</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rate</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5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used</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to</a:t>
            </a:r>
            <a:r>
              <a:rPr kumimoji="0" sz="1000" b="0" i="0" u="none" strike="noStrike" kern="0" cap="none" spc="-25"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track</a:t>
            </a:r>
            <a:r>
              <a:rPr kumimoji="0" sz="1000" b="0" i="0" u="none" strike="noStrike" kern="0" cap="none" spc="-3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lung</a:t>
            </a:r>
            <a:r>
              <a:rPr kumimoji="0" sz="1000" b="0" i="0" u="none" strike="noStrike" kern="0" cap="none" spc="-20" normalizeH="0" baseline="0" noProof="0">
                <a:ln>
                  <a:noFill/>
                </a:ln>
                <a:solidFill>
                  <a:srgbClr val="001F5F"/>
                </a:solidFill>
                <a:effectLst/>
                <a:uLnTx/>
                <a:uFillTx/>
                <a:latin typeface="Arial"/>
                <a:cs typeface="Arial"/>
              </a:rPr>
              <a:t> </a:t>
            </a:r>
            <a:r>
              <a:rPr kumimoji="0" sz="1000" b="0" i="0" u="none" strike="noStrike" kern="0" cap="none" spc="0" normalizeH="0" baseline="0" noProof="0">
                <a:ln>
                  <a:noFill/>
                </a:ln>
                <a:solidFill>
                  <a:srgbClr val="001F5F"/>
                </a:solidFill>
                <a:effectLst/>
                <a:uLnTx/>
                <a:uFillTx/>
                <a:latin typeface="Arial"/>
                <a:cs typeface="Arial"/>
              </a:rPr>
              <a:t>function</a:t>
            </a:r>
            <a:r>
              <a:rPr kumimoji="0" sz="1000" b="0" i="0" u="none" strike="noStrike" kern="0" cap="none" spc="-3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trajectories according </a:t>
            </a:r>
            <a:r>
              <a:rPr kumimoji="0" sz="1000" b="0" i="0" u="none" strike="noStrike" kern="0" cap="none" spc="0" normalizeH="0" baseline="0" noProof="0">
                <a:ln>
                  <a:noFill/>
                </a:ln>
                <a:solidFill>
                  <a:srgbClr val="001F5F"/>
                </a:solidFill>
                <a:effectLst/>
                <a:uLnTx/>
                <a:uFillTx/>
                <a:latin typeface="Arial"/>
                <a:cs typeface="Arial"/>
              </a:rPr>
              <a:t>to annual</a:t>
            </a:r>
            <a:r>
              <a:rPr kumimoji="0" sz="1000" b="0" i="0" u="none" strike="noStrike" kern="0" cap="none" spc="5" normalizeH="0" baseline="0" noProof="0">
                <a:ln>
                  <a:noFill/>
                </a:ln>
                <a:solidFill>
                  <a:srgbClr val="001F5F"/>
                </a:solidFill>
                <a:effectLst/>
                <a:uLnTx/>
                <a:uFillTx/>
                <a:latin typeface="Arial"/>
                <a:cs typeface="Arial"/>
              </a:rPr>
              <a:t> </a:t>
            </a:r>
            <a:r>
              <a:rPr kumimoji="0" sz="1000" b="0" i="0" u="none" strike="noStrike" kern="0" cap="none" spc="-10" normalizeH="0" baseline="0" noProof="0">
                <a:ln>
                  <a:noFill/>
                </a:ln>
                <a:solidFill>
                  <a:srgbClr val="001F5F"/>
                </a:solidFill>
                <a:effectLst/>
                <a:uLnTx/>
                <a:uFillTx/>
                <a:latin typeface="Arial"/>
                <a:cs typeface="Arial"/>
              </a:rPr>
              <a:t>exacerbation </a:t>
            </a:r>
            <a:r>
              <a:rPr kumimoji="0" sz="1000" b="0" i="0" u="none" strike="noStrike" kern="0" cap="none" spc="-20" normalizeH="0" baseline="0" noProof="0">
                <a:ln>
                  <a:noFill/>
                </a:ln>
                <a:solidFill>
                  <a:srgbClr val="001F5F"/>
                </a:solidFill>
                <a:effectLst/>
                <a:uLnTx/>
                <a:uFillTx/>
                <a:latin typeface="Arial"/>
                <a:cs typeface="Arial"/>
              </a:rPr>
              <a:t>rate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15" name="object 15"/>
          <p:cNvPicPr/>
          <p:nvPr/>
        </p:nvPicPr>
        <p:blipFill>
          <a:blip r:embed="rId2" cstate="print"/>
          <a:stretch>
            <a:fillRect/>
          </a:stretch>
        </p:blipFill>
        <p:spPr>
          <a:xfrm>
            <a:off x="501781" y="2448458"/>
            <a:ext cx="1725921" cy="368807"/>
          </a:xfrm>
          <a:prstGeom prst="rect">
            <a:avLst/>
          </a:prstGeom>
        </p:spPr>
      </p:pic>
      <p:sp>
        <p:nvSpPr>
          <p:cNvPr id="16" name="object 16"/>
          <p:cNvSpPr txBox="1"/>
          <p:nvPr/>
        </p:nvSpPr>
        <p:spPr>
          <a:xfrm>
            <a:off x="3680205" y="3678682"/>
            <a:ext cx="150812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Exclusion</a:t>
            </a:r>
            <a:r>
              <a:rPr kumimoji="0" sz="1400" b="1" i="0" u="none" strike="noStrike" kern="0" cap="none" spc="-50"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78739" y="4999029"/>
            <a:ext cx="215646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Soremekun</a:t>
            </a:r>
            <a:r>
              <a:rPr kumimoji="0" sz="600" b="0" i="0" u="none" strike="noStrike" kern="0" cap="none" spc="6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Thorax</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2022;</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10.1136/thorax-2021-217032</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8739" y="4872634"/>
            <a:ext cx="165100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COPD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Chronic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obstructive pulmonary</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disease</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9" name="Graphic 18" descr="Beginning with solid fill">
            <a:hlinkClick r:id="rId3" action="ppaction://hlinksldjump"/>
            <a:extLst>
              <a:ext uri="{FF2B5EF4-FFF2-40B4-BE49-F238E27FC236}">
                <a16:creationId xmlns:a16="http://schemas.microsoft.com/office/drawing/2014/main" id="{D7E12ED4-EDB5-1FA2-8C62-16EE0025FF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0" name="bg object 17">
            <a:extLst>
              <a:ext uri="{FF2B5EF4-FFF2-40B4-BE49-F238E27FC236}">
                <a16:creationId xmlns:a16="http://schemas.microsoft.com/office/drawing/2014/main" id="{04D6939C-1880-80B5-0BF2-80D05CA5BC7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5838" y="137532"/>
            <a:ext cx="494728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a:ln>
                  <a:noFill/>
                </a:ln>
                <a:solidFill>
                  <a:srgbClr val="073762"/>
                </a:solidFill>
                <a:effectLst/>
                <a:uLnTx/>
                <a:uFillTx/>
                <a:latin typeface="Arial"/>
                <a:cs typeface="Arial"/>
              </a:rPr>
              <a:t>Exacerbations</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and</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lung</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function</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decline</a:t>
            </a:r>
            <a:r>
              <a:rPr kumimoji="0" sz="1600" b="1"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in</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asthma</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756331" y="1163378"/>
            <a:ext cx="7562851" cy="3158509"/>
          </a:xfrm>
          <a:prstGeom prst="rect">
            <a:avLst/>
          </a:prstGeom>
        </p:spPr>
      </p:pic>
      <p:sp>
        <p:nvSpPr>
          <p:cNvPr id="5" name="object 5"/>
          <p:cNvSpPr txBox="1"/>
          <p:nvPr/>
        </p:nvSpPr>
        <p:spPr>
          <a:xfrm>
            <a:off x="78739" y="4879852"/>
            <a:ext cx="2156460" cy="22987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AER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Annual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exacerbation</a:t>
            </a:r>
            <a:r>
              <a:rPr kumimoji="0" sz="600" b="0" i="0" u="none" strike="noStrike" kern="0" cap="none" spc="0" normalizeH="0" baseline="0" noProof="0">
                <a:ln>
                  <a:noFill/>
                </a:ln>
                <a:solidFill>
                  <a:sysClr val="windowText" lastClr="000000"/>
                </a:solidFill>
                <a:effectLst/>
                <a:uLnTx/>
                <a:uFillTx/>
                <a:latin typeface="Arial"/>
                <a:cs typeface="Arial"/>
              </a:rPr>
              <a:t> rate;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PEF</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Peak</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expiratory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20" normalizeH="0" baseline="0" noProof="0">
                <a:ln>
                  <a:noFill/>
                </a:ln>
                <a:solidFill>
                  <a:sysClr val="windowText" lastClr="000000"/>
                </a:solidFill>
                <a:effectLst/>
                <a:uLnTx/>
                <a:uFillTx/>
                <a:latin typeface="Arial"/>
                <a:cs typeface="Arial"/>
              </a:rPr>
              <a:t>flow</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Soremekun</a:t>
            </a:r>
            <a:r>
              <a:rPr kumimoji="0" sz="600" b="0" i="0" u="none" strike="noStrike" kern="0" cap="none" spc="6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Thorax</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2022;</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10.1136/thorax-2021-217032</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05A8A73C-5CA9-2238-7D8F-32A096610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29E44E19-E3FA-FE63-1207-513E2EA59B50}"/>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78180"/>
            <a:ext cx="9144000" cy="113030"/>
            <a:chOff x="0" y="678180"/>
            <a:chExt cx="9144000" cy="113030"/>
          </a:xfrm>
        </p:grpSpPr>
        <p:sp>
          <p:nvSpPr>
            <p:cNvPr id="3" name="object 3"/>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5" name="object 5"/>
          <p:cNvPicPr/>
          <p:nvPr/>
        </p:nvPicPr>
        <p:blipFill>
          <a:blip r:embed="rId2" cstate="print"/>
          <a:stretch>
            <a:fillRect/>
          </a:stretch>
        </p:blipFill>
        <p:spPr>
          <a:xfrm>
            <a:off x="8183880" y="128015"/>
            <a:ext cx="670559" cy="222503"/>
          </a:xfrm>
          <a:prstGeom prst="rect">
            <a:avLst/>
          </a:prstGeom>
        </p:spPr>
      </p:pic>
      <p:pic>
        <p:nvPicPr>
          <p:cNvPr id="6" name="object 6"/>
          <p:cNvPicPr/>
          <p:nvPr/>
        </p:nvPicPr>
        <p:blipFill>
          <a:blip r:embed="rId3" cstate="print"/>
          <a:stretch>
            <a:fillRect/>
          </a:stretch>
        </p:blipFill>
        <p:spPr>
          <a:xfrm>
            <a:off x="8325611" y="4751832"/>
            <a:ext cx="504444" cy="249936"/>
          </a:xfrm>
          <a:prstGeom prst="rect">
            <a:avLst/>
          </a:prstGeom>
        </p:spPr>
      </p:pic>
      <p:sp>
        <p:nvSpPr>
          <p:cNvPr id="7" name="object 7"/>
          <p:cNvSpPr txBox="1">
            <a:spLocks noGrp="1"/>
          </p:cNvSpPr>
          <p:nvPr>
            <p:ph type="title"/>
          </p:nvPr>
        </p:nvSpPr>
        <p:spPr>
          <a:xfrm>
            <a:off x="156210" y="109221"/>
            <a:ext cx="8027670" cy="369823"/>
          </a:xfrm>
          <a:prstGeom prst="rect">
            <a:avLst/>
          </a:prstGeom>
        </p:spPr>
        <p:txBody>
          <a:bodyPr vert="horz" wrap="square" lIns="0" tIns="112648" rIns="0" bIns="0" rtlCol="0">
            <a:spAutoFit/>
          </a:bodyPr>
          <a:lstStyle/>
          <a:p>
            <a:pPr marL="127635">
              <a:lnSpc>
                <a:spcPct val="100000"/>
              </a:lnSpc>
              <a:spcBef>
                <a:spcPts val="95"/>
              </a:spcBef>
            </a:pPr>
            <a:r>
              <a:t>Age</a:t>
            </a:r>
            <a:r>
              <a:rPr spc="15"/>
              <a:t> </a:t>
            </a:r>
            <a:r>
              <a:t>and</a:t>
            </a:r>
            <a:r>
              <a:rPr spc="-40"/>
              <a:t> </a:t>
            </a:r>
            <a:r>
              <a:t>lung</a:t>
            </a:r>
            <a:r>
              <a:rPr spc="-15"/>
              <a:t> </a:t>
            </a:r>
            <a:r>
              <a:t>function</a:t>
            </a:r>
            <a:r>
              <a:rPr spc="5"/>
              <a:t> </a:t>
            </a:r>
            <a:r>
              <a:rPr spc="-10"/>
              <a:t>decline</a:t>
            </a:r>
          </a:p>
        </p:txBody>
      </p:sp>
      <p:sp>
        <p:nvSpPr>
          <p:cNvPr id="8" name="object 8"/>
          <p:cNvSpPr txBox="1"/>
          <p:nvPr/>
        </p:nvSpPr>
        <p:spPr>
          <a:xfrm>
            <a:off x="8970644" y="29972"/>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a:ln>
                  <a:noFill/>
                </a:ln>
                <a:solidFill>
                  <a:srgbClr val="A1A1A1"/>
                </a:solidFill>
                <a:effectLst/>
                <a:uLnTx/>
                <a:uFillTx/>
                <a:latin typeface="Arial"/>
                <a:cs typeface="Arial"/>
              </a:rPr>
              <a:t>4</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420877" y="879347"/>
            <a:ext cx="8062595" cy="3157855"/>
            <a:chOff x="420877" y="879347"/>
            <a:chExt cx="8062595" cy="3157855"/>
          </a:xfrm>
        </p:grpSpPr>
        <p:pic>
          <p:nvPicPr>
            <p:cNvPr id="10" name="object 10"/>
            <p:cNvPicPr/>
            <p:nvPr/>
          </p:nvPicPr>
          <p:blipFill>
            <a:blip r:embed="rId4" cstate="print"/>
            <a:stretch>
              <a:fillRect/>
            </a:stretch>
          </p:blipFill>
          <p:spPr>
            <a:xfrm>
              <a:off x="571499" y="879347"/>
              <a:ext cx="7911670" cy="3144012"/>
            </a:xfrm>
            <a:prstGeom prst="rect">
              <a:avLst/>
            </a:prstGeom>
          </p:spPr>
        </p:pic>
        <p:sp>
          <p:nvSpPr>
            <p:cNvPr id="11" name="object 11"/>
            <p:cNvSpPr/>
            <p:nvPr/>
          </p:nvSpPr>
          <p:spPr>
            <a:xfrm>
              <a:off x="433577" y="3251453"/>
              <a:ext cx="222885" cy="772795"/>
            </a:xfrm>
            <a:custGeom>
              <a:avLst/>
              <a:gdLst/>
              <a:ahLst/>
              <a:cxnLst/>
              <a:rect l="l" t="t" r="r" b="b"/>
              <a:pathLst>
                <a:path w="222884" h="772795">
                  <a:moveTo>
                    <a:pt x="0" y="772668"/>
                  </a:moveTo>
                  <a:lnTo>
                    <a:pt x="222503" y="772668"/>
                  </a:lnTo>
                  <a:lnTo>
                    <a:pt x="222503" y="0"/>
                  </a:lnTo>
                  <a:lnTo>
                    <a:pt x="0" y="0"/>
                  </a:lnTo>
                  <a:lnTo>
                    <a:pt x="0" y="772668"/>
                  </a:lnTo>
                  <a:close/>
                </a:path>
              </a:pathLst>
            </a:custGeom>
            <a:ln w="254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p:nvPr/>
        </p:nvSpPr>
        <p:spPr>
          <a:xfrm>
            <a:off x="2449067" y="4256532"/>
            <a:ext cx="4236720" cy="294640"/>
          </a:xfrm>
          <a:custGeom>
            <a:avLst/>
            <a:gdLst/>
            <a:ahLst/>
            <a:cxnLst/>
            <a:rect l="l" t="t" r="r" b="b"/>
            <a:pathLst>
              <a:path w="4236720" h="294639">
                <a:moveTo>
                  <a:pt x="4187698" y="0"/>
                </a:moveTo>
                <a:lnTo>
                  <a:pt x="49021" y="0"/>
                </a:lnTo>
                <a:lnTo>
                  <a:pt x="29950" y="3852"/>
                </a:lnTo>
                <a:lnTo>
                  <a:pt x="14366" y="14357"/>
                </a:lnTo>
                <a:lnTo>
                  <a:pt x="3855" y="29939"/>
                </a:lnTo>
                <a:lnTo>
                  <a:pt x="0" y="49022"/>
                </a:lnTo>
                <a:lnTo>
                  <a:pt x="0" y="245110"/>
                </a:lnTo>
                <a:lnTo>
                  <a:pt x="3855" y="264192"/>
                </a:lnTo>
                <a:lnTo>
                  <a:pt x="14366" y="279774"/>
                </a:lnTo>
                <a:lnTo>
                  <a:pt x="29950" y="290279"/>
                </a:lnTo>
                <a:lnTo>
                  <a:pt x="49021" y="294132"/>
                </a:lnTo>
                <a:lnTo>
                  <a:pt x="4187698" y="294132"/>
                </a:lnTo>
                <a:lnTo>
                  <a:pt x="4206769" y="290279"/>
                </a:lnTo>
                <a:lnTo>
                  <a:pt x="4222353" y="279774"/>
                </a:lnTo>
                <a:lnTo>
                  <a:pt x="4232864" y="264192"/>
                </a:lnTo>
                <a:lnTo>
                  <a:pt x="4236720" y="245110"/>
                </a:lnTo>
                <a:lnTo>
                  <a:pt x="4236720" y="49022"/>
                </a:lnTo>
                <a:lnTo>
                  <a:pt x="4232864" y="29939"/>
                </a:lnTo>
                <a:lnTo>
                  <a:pt x="4222353" y="14357"/>
                </a:lnTo>
                <a:lnTo>
                  <a:pt x="4206769" y="3852"/>
                </a:lnTo>
                <a:lnTo>
                  <a:pt x="4187698" y="0"/>
                </a:lnTo>
                <a:close/>
              </a:path>
            </a:pathLst>
          </a:custGeom>
          <a:solidFill>
            <a:srgbClr val="FDAF7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2580894" y="4312411"/>
            <a:ext cx="397129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001F5F"/>
                </a:solidFill>
                <a:effectLst/>
                <a:uLnTx/>
                <a:uFillTx/>
                <a:latin typeface="Arial"/>
                <a:cs typeface="Arial"/>
              </a:rPr>
              <a:t>Treating</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10" normalizeH="0" baseline="0" noProof="0">
                <a:ln>
                  <a:noFill/>
                </a:ln>
                <a:solidFill>
                  <a:srgbClr val="001F5F"/>
                </a:solidFill>
                <a:effectLst/>
                <a:uLnTx/>
                <a:uFillTx/>
                <a:latin typeface="Arial"/>
                <a:cs typeface="Arial"/>
              </a:rPr>
              <a:t>exacerbations</a:t>
            </a:r>
            <a:r>
              <a:rPr kumimoji="0" sz="1000" b="1" i="0" u="none" strike="noStrike" kern="0" cap="none" spc="-3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may</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benefit</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lung</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function</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in</a:t>
            </a:r>
            <a:r>
              <a:rPr kumimoji="0" sz="1000" b="1" i="0" u="none" strike="noStrike" kern="0" cap="none" spc="-2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the</a:t>
            </a:r>
            <a:r>
              <a:rPr kumimoji="0" sz="1000" b="1" i="0" u="none" strike="noStrike" kern="0" cap="none" spc="-30" normalizeH="0" baseline="0" noProof="0">
                <a:ln>
                  <a:noFill/>
                </a:ln>
                <a:solidFill>
                  <a:srgbClr val="001F5F"/>
                </a:solidFill>
                <a:effectLst/>
                <a:uLnTx/>
                <a:uFillTx/>
                <a:latin typeface="Arial"/>
                <a:cs typeface="Arial"/>
              </a:rPr>
              <a:t> </a:t>
            </a:r>
            <a:r>
              <a:rPr kumimoji="0" sz="1000" b="1" i="0" u="none" strike="noStrike" kern="0" cap="none" spc="0" normalizeH="0" baseline="0" noProof="0">
                <a:ln>
                  <a:noFill/>
                </a:ln>
                <a:solidFill>
                  <a:srgbClr val="001F5F"/>
                </a:solidFill>
                <a:effectLst/>
                <a:uLnTx/>
                <a:uFillTx/>
                <a:latin typeface="Arial"/>
                <a:cs typeface="Arial"/>
              </a:rPr>
              <a:t>long</a:t>
            </a:r>
            <a:r>
              <a:rPr kumimoji="0" sz="1000" b="1" i="0" u="none" strike="noStrike" kern="0" cap="none" spc="-15" normalizeH="0" baseline="0" noProof="0">
                <a:ln>
                  <a:noFill/>
                </a:ln>
                <a:solidFill>
                  <a:srgbClr val="001F5F"/>
                </a:solidFill>
                <a:effectLst/>
                <a:uLnTx/>
                <a:uFillTx/>
                <a:latin typeface="Arial"/>
                <a:cs typeface="Arial"/>
              </a:rPr>
              <a:t> </a:t>
            </a:r>
            <a:r>
              <a:rPr kumimoji="0" sz="1000" b="1" i="0" u="none" strike="noStrike" kern="0" cap="none" spc="-20" normalizeH="0" baseline="0" noProof="0">
                <a:ln>
                  <a:noFill/>
                </a:ln>
                <a:solidFill>
                  <a:srgbClr val="001F5F"/>
                </a:solidFill>
                <a:effectLst/>
                <a:uLnTx/>
                <a:uFillTx/>
                <a:latin typeface="Arial"/>
                <a:cs typeface="Arial"/>
              </a:rPr>
              <a:t>term</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78739" y="4879852"/>
            <a:ext cx="2156460" cy="229870"/>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AER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Annual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exacerbation</a:t>
            </a:r>
            <a:r>
              <a:rPr kumimoji="0" sz="600" b="0" i="0" u="none" strike="noStrike" kern="0" cap="none" spc="0" normalizeH="0" baseline="0" noProof="0">
                <a:ln>
                  <a:noFill/>
                </a:ln>
                <a:solidFill>
                  <a:sysClr val="windowText" lastClr="000000"/>
                </a:solidFill>
                <a:effectLst/>
                <a:uLnTx/>
                <a:uFillTx/>
                <a:latin typeface="Arial"/>
                <a:cs typeface="Arial"/>
              </a:rPr>
              <a:t> rate;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PEF</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Peak</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expiratory</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20" normalizeH="0" baseline="0" noProof="0">
                <a:ln>
                  <a:noFill/>
                </a:ln>
                <a:solidFill>
                  <a:sysClr val="windowText" lastClr="000000"/>
                </a:solidFill>
                <a:effectLst/>
                <a:uLnTx/>
                <a:uFillTx/>
                <a:latin typeface="Arial"/>
                <a:cs typeface="Arial"/>
              </a:rPr>
              <a:t>flow</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22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Soremekun</a:t>
            </a:r>
            <a:r>
              <a:rPr kumimoji="0" sz="600" b="0" i="0" u="none" strike="noStrike" kern="0" cap="none" spc="6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Thorax</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2022;</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10.1136/thorax-2021-217032</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5" name="Graphic 14" descr="Beginning with solid fill">
            <a:hlinkClick r:id="rId5" action="ppaction://hlinksldjump"/>
            <a:extLst>
              <a:ext uri="{FF2B5EF4-FFF2-40B4-BE49-F238E27FC236}">
                <a16:creationId xmlns:a16="http://schemas.microsoft.com/office/drawing/2014/main" id="{D7680AAB-2BA4-69D5-0A06-7896646465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6" name="bg object 17">
            <a:extLst>
              <a:ext uri="{FF2B5EF4-FFF2-40B4-BE49-F238E27FC236}">
                <a16:creationId xmlns:a16="http://schemas.microsoft.com/office/drawing/2014/main" id="{2DE02ACF-A978-F8CA-D1FA-176C985F5C9B}"/>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158372" y="1876135"/>
            <a:ext cx="8726213" cy="1102519"/>
          </a:xfrm>
          <a:prstGeom prst="rect">
            <a:avLst/>
          </a:prstGeom>
          <a:noFill/>
          <a:ln>
            <a:noFill/>
          </a:ln>
        </p:spPr>
        <p:txBody>
          <a:bodyPr spcFirstLastPara="1" wrap="square" lIns="0" tIns="45700" rIns="91425" bIns="0" anchor="ctr" anchorCtr="0">
            <a:noAutofit/>
          </a:bodyPr>
          <a:lstStyle/>
          <a:p>
            <a:br>
              <a:rPr lang="en-US">
                <a:latin typeface="Calibri" panose="020F0502020204030204" pitchFamily="34" charset="0"/>
                <a:ea typeface="Calibri" panose="020F0502020204030204" pitchFamily="34" charset="0"/>
                <a:cs typeface="Times New Roman" panose="02020603050405020304" pitchFamily="18" charset="0"/>
              </a:rPr>
            </a:br>
            <a:r>
              <a:rPr lang="en-US" sz="2000">
                <a:latin typeface="Calibri" panose="020F0502020204030204" pitchFamily="34" charset="0"/>
                <a:ea typeface="Calibri" panose="020F0502020204030204" pitchFamily="34" charset="0"/>
                <a:cs typeface="Times New Roman" panose="02020603050405020304" pitchFamily="18" charset="0"/>
              </a:rPr>
              <a:t>Characterization of Patients in the International Severe Asthma Registry with High Steroid Exposure Who Did or Did Not Initiate Biologic Therapy</a:t>
            </a:r>
            <a:br>
              <a:rPr lang="en-US" sz="2000">
                <a:latin typeface="Calibri" panose="020F0502020204030204" pitchFamily="34" charset="0"/>
                <a:ea typeface="Calibri" panose="020F0502020204030204" pitchFamily="34" charset="0"/>
                <a:cs typeface="Times New Roman" panose="02020603050405020304" pitchFamily="18" charset="0"/>
              </a:rPr>
            </a:br>
            <a:r>
              <a:rPr lang="en-US" sz="2000">
                <a:latin typeface="Calibri" panose="020F0502020204030204" pitchFamily="34" charset="0"/>
                <a:ea typeface="Calibri" panose="020F0502020204030204" pitchFamily="34" charset="0"/>
                <a:cs typeface="Times New Roman" panose="02020603050405020304" pitchFamily="18" charset="0"/>
              </a:rPr>
              <a:t>GLITTER I</a:t>
            </a:r>
            <a:endParaRPr>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70EDB9C-0326-CA89-9611-3D2C83A230C2}"/>
              </a:ext>
            </a:extLst>
          </p:cNvPr>
          <p:cNvSpPr txBox="1"/>
          <p:nvPr/>
        </p:nvSpPr>
        <p:spPr>
          <a:xfrm>
            <a:off x="108387" y="3307299"/>
            <a:ext cx="892722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00" b="0" i="0" u="none" strike="noStrike" kern="0" cap="none" spc="0" normalizeH="0" baseline="0" noProof="0">
                <a:ln>
                  <a:noFill/>
                </a:ln>
                <a:solidFill>
                  <a:srgbClr val="FF9900"/>
                </a:solidFill>
                <a:effectLst/>
                <a:uLnTx/>
                <a:uFillTx/>
                <a:latin typeface="Arial"/>
                <a:cs typeface="Arial"/>
                <a:sym typeface="Arial"/>
              </a:rPr>
              <a:t>Wenjia Chen, Mohsen </a:t>
            </a:r>
            <a:r>
              <a:rPr kumimoji="0" lang="en-GB" sz="700" b="0" i="0" u="none" strike="noStrike" kern="0" cap="none" spc="0" normalizeH="0" baseline="0" noProof="0" err="1">
                <a:ln>
                  <a:noFill/>
                </a:ln>
                <a:solidFill>
                  <a:srgbClr val="FF9900"/>
                </a:solidFill>
                <a:effectLst/>
                <a:uLnTx/>
                <a:uFillTx/>
                <a:latin typeface="Arial"/>
                <a:cs typeface="Arial"/>
                <a:sym typeface="Arial"/>
              </a:rPr>
              <a:t>Sadatsafavi</a:t>
            </a:r>
            <a:r>
              <a:rPr kumimoji="0" lang="en-GB" sz="700" b="0" i="0" u="none" strike="noStrike" kern="0" cap="none" spc="0" normalizeH="0" baseline="0" noProof="0">
                <a:ln>
                  <a:noFill/>
                </a:ln>
                <a:solidFill>
                  <a:srgbClr val="FF9900"/>
                </a:solidFill>
                <a:effectLst/>
                <a:uLnTx/>
                <a:uFillTx/>
                <a:latin typeface="Arial"/>
                <a:cs typeface="Arial"/>
                <a:sym typeface="Arial"/>
              </a:rPr>
              <a:t> , Trung N Tran, Ruth B Murray, Chong Boon Nigel Wong, </a:t>
            </a:r>
            <a:r>
              <a:rPr kumimoji="0" lang="en-GB" sz="700" b="0" i="0" u="none" strike="noStrike" kern="0" cap="none" spc="0" normalizeH="0" baseline="0" noProof="0" err="1">
                <a:ln>
                  <a:noFill/>
                </a:ln>
                <a:solidFill>
                  <a:srgbClr val="FF9900"/>
                </a:solidFill>
                <a:effectLst/>
                <a:uLnTx/>
                <a:uFillTx/>
                <a:latin typeface="Arial"/>
                <a:cs typeface="Arial"/>
                <a:sym typeface="Arial"/>
              </a:rPr>
              <a:t>Nasloon</a:t>
            </a:r>
            <a:r>
              <a:rPr kumimoji="0" lang="en-GB" sz="700" b="0" i="0" u="none" strike="noStrike" kern="0" cap="none" spc="0" normalizeH="0" baseline="0" noProof="0">
                <a:ln>
                  <a:noFill/>
                </a:ln>
                <a:solidFill>
                  <a:srgbClr val="FF9900"/>
                </a:solidFill>
                <a:effectLst/>
                <a:uLnTx/>
                <a:uFillTx/>
                <a:latin typeface="Arial"/>
                <a:cs typeface="Arial"/>
                <a:sym typeface="Arial"/>
              </a:rPr>
              <a:t> Ali, </a:t>
            </a:r>
            <a:r>
              <a:rPr kumimoji="0" lang="en-GB" sz="700" b="0" i="0" u="none" strike="noStrike" kern="0" cap="none" spc="0" normalizeH="0" baseline="0" noProof="0" err="1">
                <a:ln>
                  <a:noFill/>
                </a:ln>
                <a:solidFill>
                  <a:srgbClr val="FF9900"/>
                </a:solidFill>
                <a:effectLst/>
                <a:uLnTx/>
                <a:uFillTx/>
                <a:latin typeface="Arial"/>
                <a:cs typeface="Arial"/>
                <a:sym typeface="Arial"/>
              </a:rPr>
              <a:t>Cono</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Ariti</a:t>
            </a:r>
            <a:r>
              <a:rPr kumimoji="0" lang="en-GB" sz="700" b="0" i="0" u="none" strike="noStrike" kern="0" cap="none" spc="0" normalizeH="0" baseline="0" noProof="0">
                <a:ln>
                  <a:noFill/>
                </a:ln>
                <a:solidFill>
                  <a:srgbClr val="FF9900"/>
                </a:solidFill>
                <a:effectLst/>
                <a:uLnTx/>
                <a:uFillTx/>
                <a:latin typeface="Arial"/>
                <a:cs typeface="Arial"/>
                <a:sym typeface="Arial"/>
              </a:rPr>
              <a:t> , Esther Garcia Gil, Anthony Newell, Marianna </a:t>
            </a:r>
            <a:r>
              <a:rPr kumimoji="0" lang="en-GB" sz="700" b="0" i="0" u="none" strike="noStrike" kern="0" cap="none" spc="0" normalizeH="0" baseline="0" noProof="0" err="1">
                <a:ln>
                  <a:noFill/>
                </a:ln>
                <a:solidFill>
                  <a:srgbClr val="FF9900"/>
                </a:solidFill>
                <a:effectLst/>
                <a:uLnTx/>
                <a:uFillTx/>
                <a:latin typeface="Arial"/>
                <a:cs typeface="Arial"/>
                <a:sym typeface="Arial"/>
              </a:rPr>
              <a:t>Alacqua</a:t>
            </a:r>
            <a:r>
              <a:rPr kumimoji="0" lang="en-GB" sz="700" b="0" i="0" u="none" strike="noStrike" kern="0" cap="none" spc="0" normalizeH="0" baseline="0" noProof="0">
                <a:ln>
                  <a:noFill/>
                </a:ln>
                <a:solidFill>
                  <a:srgbClr val="FF9900"/>
                </a:solidFill>
                <a:effectLst/>
                <a:uLnTx/>
                <a:uFillTx/>
                <a:latin typeface="Arial"/>
                <a:cs typeface="Arial"/>
                <a:sym typeface="Arial"/>
              </a:rPr>
              <a:t>, Mona Al-Ahmad, Alan </a:t>
            </a:r>
            <a:r>
              <a:rPr kumimoji="0" lang="en-GB" sz="700" b="0" i="0" u="none" strike="noStrike" kern="0" cap="none" spc="0" normalizeH="0" baseline="0" noProof="0" err="1">
                <a:ln>
                  <a:noFill/>
                </a:ln>
                <a:solidFill>
                  <a:srgbClr val="FF9900"/>
                </a:solidFill>
                <a:effectLst/>
                <a:uLnTx/>
                <a:uFillTx/>
                <a:latin typeface="Arial"/>
                <a:cs typeface="Arial"/>
                <a:sym typeface="Arial"/>
              </a:rPr>
              <a:t>Altraja</a:t>
            </a:r>
            <a:r>
              <a:rPr kumimoji="0" lang="en-GB" sz="700" b="0" i="0" u="none" strike="noStrike" kern="0" cap="none" spc="0" normalizeH="0" baseline="0" noProof="0">
                <a:ln>
                  <a:noFill/>
                </a:ln>
                <a:solidFill>
                  <a:srgbClr val="FF9900"/>
                </a:solidFill>
                <a:effectLst/>
                <a:uLnTx/>
                <a:uFillTx/>
                <a:latin typeface="Arial"/>
                <a:cs typeface="Arial"/>
                <a:sym typeface="Arial"/>
              </a:rPr>
              <a:t>, Riyad Al-Lehebi, Mohit Bhutani, Leif </a:t>
            </a:r>
            <a:r>
              <a:rPr kumimoji="0" lang="en-GB" sz="700" b="0" i="0" u="none" strike="noStrike" kern="0" cap="none" spc="0" normalizeH="0" baseline="0" noProof="0" err="1">
                <a:ln>
                  <a:noFill/>
                </a:ln>
                <a:solidFill>
                  <a:srgbClr val="FF9900"/>
                </a:solidFill>
                <a:effectLst/>
                <a:uLnTx/>
                <a:uFillTx/>
                <a:latin typeface="Arial"/>
                <a:cs typeface="Arial"/>
                <a:sym typeface="Arial"/>
              </a:rPr>
              <a:t>Bjermer</a:t>
            </a:r>
            <a:r>
              <a:rPr kumimoji="0" lang="en-GB" sz="700" b="0" i="0" u="none" strike="noStrike" kern="0" cap="none" spc="0" normalizeH="0" baseline="0" noProof="0">
                <a:ln>
                  <a:noFill/>
                </a:ln>
                <a:solidFill>
                  <a:srgbClr val="FF9900"/>
                </a:solidFill>
                <a:effectLst/>
                <a:uLnTx/>
                <a:uFillTx/>
                <a:latin typeface="Arial"/>
                <a:cs typeface="Arial"/>
                <a:sym typeface="Arial"/>
              </a:rPr>
              <a:t>, Anne Sofie Bjerrum, Arnaud Bourdin, Lakmini Bulathsinhala, Anna von Bülow, John Busby, Giorgio Walter </a:t>
            </a:r>
            <a:r>
              <a:rPr kumimoji="0" lang="en-GB" sz="700" b="0" i="0" u="none" strike="noStrike" kern="0" cap="none" spc="0" normalizeH="0" baseline="0" noProof="0" err="1">
                <a:ln>
                  <a:noFill/>
                </a:ln>
                <a:solidFill>
                  <a:srgbClr val="FF9900"/>
                </a:solidFill>
                <a:effectLst/>
                <a:uLnTx/>
                <a:uFillTx/>
                <a:latin typeface="Arial"/>
                <a:cs typeface="Arial"/>
                <a:sym typeface="Arial"/>
              </a:rPr>
              <a:t>Canonica</a:t>
            </a:r>
            <a:r>
              <a:rPr kumimoji="0" lang="en-GB" sz="700" b="0" i="0" u="none" strike="noStrike" kern="0" cap="none" spc="0" normalizeH="0" baseline="0" noProof="0">
                <a:ln>
                  <a:noFill/>
                </a:ln>
                <a:solidFill>
                  <a:srgbClr val="FF9900"/>
                </a:solidFill>
                <a:effectLst/>
                <a:uLnTx/>
                <a:uFillTx/>
                <a:latin typeface="Arial"/>
                <a:cs typeface="Arial"/>
                <a:sym typeface="Arial"/>
              </a:rPr>
              <a:t>, Victoria Carter, George C Christoff, Borja G </a:t>
            </a:r>
            <a:r>
              <a:rPr kumimoji="0" lang="en-GB" sz="700" b="0" i="0" u="none" strike="noStrike" kern="0" cap="none" spc="0" normalizeH="0" baseline="0" noProof="0" err="1">
                <a:ln>
                  <a:noFill/>
                </a:ln>
                <a:solidFill>
                  <a:srgbClr val="FF9900"/>
                </a:solidFill>
                <a:effectLst/>
                <a:uLnTx/>
                <a:uFillTx/>
                <a:latin typeface="Arial"/>
                <a:cs typeface="Arial"/>
                <a:sym typeface="Arial"/>
              </a:rPr>
              <a:t>Cosio</a:t>
            </a:r>
            <a:r>
              <a:rPr kumimoji="0" lang="en-GB" sz="700" b="0" i="0" u="none" strike="noStrike" kern="0" cap="none" spc="0" normalizeH="0" baseline="0" noProof="0">
                <a:ln>
                  <a:noFill/>
                </a:ln>
                <a:solidFill>
                  <a:srgbClr val="FF9900"/>
                </a:solidFill>
                <a:effectLst/>
                <a:uLnTx/>
                <a:uFillTx/>
                <a:latin typeface="Arial"/>
                <a:cs typeface="Arial"/>
                <a:sym typeface="Arial"/>
              </a:rPr>
              <a:t>, Richard W Costello, J Mark FitzGerald, João A Fonseca, Kwang Ha Yoo, Liam G Heaney, Enrico </a:t>
            </a:r>
            <a:r>
              <a:rPr kumimoji="0" lang="en-GB" sz="700" b="0" i="0" u="none" strike="noStrike" kern="0" cap="none" spc="0" normalizeH="0" baseline="0" noProof="0" err="1">
                <a:ln>
                  <a:noFill/>
                </a:ln>
                <a:solidFill>
                  <a:srgbClr val="FF9900"/>
                </a:solidFill>
                <a:effectLst/>
                <a:uLnTx/>
                <a:uFillTx/>
                <a:latin typeface="Arial"/>
                <a:cs typeface="Arial"/>
                <a:sym typeface="Arial"/>
              </a:rPr>
              <a:t>Heffler</a:t>
            </a:r>
            <a:r>
              <a:rPr kumimoji="0" lang="en-GB" sz="700" b="0" i="0" u="none" strike="noStrike" kern="0" cap="none" spc="0" normalizeH="0" baseline="0" noProof="0">
                <a:ln>
                  <a:noFill/>
                </a:ln>
                <a:solidFill>
                  <a:srgbClr val="FF9900"/>
                </a:solidFill>
                <a:effectLst/>
                <a:uLnTx/>
                <a:uFillTx/>
                <a:latin typeface="Arial"/>
                <a:cs typeface="Arial"/>
                <a:sym typeface="Arial"/>
              </a:rPr>
              <a:t>, Mark Hew, Ole </a:t>
            </a:r>
            <a:r>
              <a:rPr kumimoji="0" lang="en-GB" sz="700" b="0" i="0" u="none" strike="noStrike" kern="0" cap="none" spc="0" normalizeH="0" baseline="0" noProof="0" err="1">
                <a:ln>
                  <a:noFill/>
                </a:ln>
                <a:solidFill>
                  <a:srgbClr val="FF9900"/>
                </a:solidFill>
                <a:effectLst/>
                <a:uLnTx/>
                <a:uFillTx/>
                <a:latin typeface="Arial"/>
                <a:cs typeface="Arial"/>
                <a:sym typeface="Arial"/>
              </a:rPr>
              <a:t>Hilberg</a:t>
            </a:r>
            <a:r>
              <a:rPr kumimoji="0" lang="en-GB" sz="700" b="0" i="0" u="none" strike="noStrike" kern="0" cap="none" spc="0" normalizeH="0" baseline="0" noProof="0">
                <a:ln>
                  <a:noFill/>
                </a:ln>
                <a:solidFill>
                  <a:srgbClr val="FF9900"/>
                </a:solidFill>
                <a:effectLst/>
                <a:uLnTx/>
                <a:uFillTx/>
                <a:latin typeface="Arial"/>
                <a:cs typeface="Arial"/>
                <a:sym typeface="Arial"/>
              </a:rPr>
              <a:t>, Flavia Hoyte, Takashi Iwanaga, David J Jackson, Rupert C Jones, Mariko </a:t>
            </a:r>
            <a:r>
              <a:rPr kumimoji="0" lang="en-GB" sz="700" b="0" i="0" u="none" strike="noStrike" kern="0" cap="none" spc="0" normalizeH="0" baseline="0" noProof="0" err="1">
                <a:ln>
                  <a:noFill/>
                </a:ln>
                <a:solidFill>
                  <a:srgbClr val="FF9900"/>
                </a:solidFill>
                <a:effectLst/>
                <a:uLnTx/>
                <a:uFillTx/>
                <a:latin typeface="Arial"/>
                <a:cs typeface="Arial"/>
                <a:sym typeface="Arial"/>
              </a:rPr>
              <a:t>Siyue</a:t>
            </a:r>
            <a:r>
              <a:rPr kumimoji="0" lang="en-GB" sz="700" b="0" i="0" u="none" strike="noStrike" kern="0" cap="none" spc="0" normalizeH="0" baseline="0" noProof="0">
                <a:ln>
                  <a:noFill/>
                </a:ln>
                <a:solidFill>
                  <a:srgbClr val="FF9900"/>
                </a:solidFill>
                <a:effectLst/>
                <a:uLnTx/>
                <a:uFillTx/>
                <a:latin typeface="Arial"/>
                <a:cs typeface="Arial"/>
                <a:sym typeface="Arial"/>
              </a:rPr>
              <a:t> Koh, Piotr Kuna, </a:t>
            </a:r>
            <a:r>
              <a:rPr kumimoji="0" lang="en-GB" sz="700" b="0" i="0" u="none" strike="noStrike" kern="0" cap="none" spc="0" normalizeH="0" baseline="0" noProof="0" err="1">
                <a:ln>
                  <a:noFill/>
                </a:ln>
                <a:solidFill>
                  <a:srgbClr val="FF9900"/>
                </a:solidFill>
                <a:effectLst/>
                <a:uLnTx/>
                <a:uFillTx/>
                <a:latin typeface="Arial"/>
                <a:cs typeface="Arial"/>
                <a:sym typeface="Arial"/>
              </a:rPr>
              <a:t>Désirée</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Larenas-Linnemann</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Sverre</a:t>
            </a:r>
            <a:r>
              <a:rPr kumimoji="0" lang="en-GB" sz="700" b="0" i="0" u="none" strike="noStrike" kern="0" cap="none" spc="0" normalizeH="0" baseline="0" noProof="0">
                <a:ln>
                  <a:noFill/>
                </a:ln>
                <a:solidFill>
                  <a:srgbClr val="FF9900"/>
                </a:solidFill>
                <a:effectLst/>
                <a:uLnTx/>
                <a:uFillTx/>
                <a:latin typeface="Arial"/>
                <a:cs typeface="Arial"/>
                <a:sym typeface="Arial"/>
              </a:rPr>
              <a:t> Lehmann, Lauri A </a:t>
            </a:r>
            <a:r>
              <a:rPr kumimoji="0" lang="en-GB" sz="700" b="0" i="0" u="none" strike="noStrike" kern="0" cap="none" spc="0" normalizeH="0" baseline="0" noProof="0" err="1">
                <a:ln>
                  <a:noFill/>
                </a:ln>
                <a:solidFill>
                  <a:srgbClr val="FF9900"/>
                </a:solidFill>
                <a:effectLst/>
                <a:uLnTx/>
                <a:uFillTx/>
                <a:latin typeface="Arial"/>
                <a:cs typeface="Arial"/>
                <a:sym typeface="Arial"/>
              </a:rPr>
              <a:t>Lehtimäki</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Juntao</a:t>
            </a:r>
            <a:r>
              <a:rPr kumimoji="0" lang="en-GB" sz="700" b="0" i="0" u="none" strike="noStrike" kern="0" cap="none" spc="0" normalizeH="0" baseline="0" noProof="0">
                <a:ln>
                  <a:noFill/>
                </a:ln>
                <a:solidFill>
                  <a:srgbClr val="FF9900"/>
                </a:solidFill>
                <a:effectLst/>
                <a:uLnTx/>
                <a:uFillTx/>
                <a:latin typeface="Arial"/>
                <a:cs typeface="Arial"/>
                <a:sym typeface="Arial"/>
              </a:rPr>
              <a:t> Lyu, Bassam Mahboub, Jorge Maspero, Andrew N Menzies-Gow, Concetta Sirena, Nikolaos Papadopoulos, Andriana I </a:t>
            </a:r>
            <a:r>
              <a:rPr kumimoji="0" lang="en-GB" sz="700" b="0" i="0" u="none" strike="noStrike" kern="0" cap="none" spc="0" normalizeH="0" baseline="0" noProof="0" err="1">
                <a:ln>
                  <a:noFill/>
                </a:ln>
                <a:solidFill>
                  <a:srgbClr val="FF9900"/>
                </a:solidFill>
                <a:effectLst/>
                <a:uLnTx/>
                <a:uFillTx/>
                <a:latin typeface="Arial"/>
                <a:cs typeface="Arial"/>
                <a:sym typeface="Arial"/>
              </a:rPr>
              <a:t>Papaioannou</a:t>
            </a:r>
            <a:r>
              <a:rPr kumimoji="0" lang="en-GB" sz="700" b="0" i="0" u="none" strike="noStrike" kern="0" cap="none" spc="0" normalizeH="0" baseline="0" noProof="0">
                <a:ln>
                  <a:noFill/>
                </a:ln>
                <a:solidFill>
                  <a:srgbClr val="FF9900"/>
                </a:solidFill>
                <a:effectLst/>
                <a:uLnTx/>
                <a:uFillTx/>
                <a:latin typeface="Arial"/>
                <a:cs typeface="Arial"/>
                <a:sym typeface="Arial"/>
              </a:rPr>
              <a:t>, Luis Pérez de Llano, </a:t>
            </a:r>
            <a:r>
              <a:rPr kumimoji="0" lang="en-GB" sz="700" b="0" i="0" u="none" strike="noStrike" kern="0" cap="none" spc="0" normalizeH="0" baseline="0" noProof="0" err="1">
                <a:ln>
                  <a:noFill/>
                </a:ln>
                <a:solidFill>
                  <a:srgbClr val="FF9900"/>
                </a:solidFill>
                <a:effectLst/>
                <a:uLnTx/>
                <a:uFillTx/>
                <a:latin typeface="Arial"/>
                <a:cs typeface="Arial"/>
                <a:sym typeface="Arial"/>
              </a:rPr>
              <a:t>Diahn-Warng</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Perng</a:t>
            </a:r>
            <a:r>
              <a:rPr kumimoji="0" lang="en-GB" sz="700" b="0" i="0" u="none" strike="noStrike" kern="0" cap="none" spc="0" normalizeH="0" baseline="0" noProof="0">
                <a:ln>
                  <a:noFill/>
                </a:ln>
                <a:solidFill>
                  <a:srgbClr val="FF9900"/>
                </a:solidFill>
                <a:effectLst/>
                <a:uLnTx/>
                <a:uFillTx/>
                <a:latin typeface="Arial"/>
                <a:cs typeface="Arial"/>
                <a:sym typeface="Arial"/>
              </a:rPr>
              <a:t>, Matthew Peters, Paul E Pfeffer, Celeste M Porsbjerg, Todor A Popov, Chin Kook Rhee, Sundeep Salvi, Camille </a:t>
            </a:r>
            <a:r>
              <a:rPr kumimoji="0" lang="en-GB" sz="700" b="0" i="0" u="none" strike="noStrike" kern="0" cap="none" spc="0" normalizeH="0" baseline="0" noProof="0" err="1">
                <a:ln>
                  <a:noFill/>
                </a:ln>
                <a:solidFill>
                  <a:srgbClr val="FF9900"/>
                </a:solidFill>
                <a:effectLst/>
                <a:uLnTx/>
                <a:uFillTx/>
                <a:latin typeface="Arial"/>
                <a:cs typeface="Arial"/>
                <a:sym typeface="Arial"/>
              </a:rPr>
              <a:t>Taillé</a:t>
            </a:r>
            <a:r>
              <a:rPr kumimoji="0" lang="en-GB" sz="700" b="0" i="0" u="none" strike="noStrike" kern="0" cap="none" spc="0" normalizeH="0" baseline="0" noProof="0">
                <a:ln>
                  <a:noFill/>
                </a:ln>
                <a:solidFill>
                  <a:srgbClr val="FF9900"/>
                </a:solidFill>
                <a:effectLst/>
                <a:uLnTx/>
                <a:uFillTx/>
                <a:latin typeface="Arial"/>
                <a:cs typeface="Arial"/>
                <a:sym typeface="Arial"/>
              </a:rPr>
              <a:t>, Christian Taube, Carlos A Torres-Duque, Charlotte S </a:t>
            </a:r>
            <a:r>
              <a:rPr kumimoji="0" lang="en-GB" sz="700" b="0" i="0" u="none" strike="noStrike" kern="0" cap="none" spc="0" normalizeH="0" baseline="0" noProof="0" err="1">
                <a:ln>
                  <a:noFill/>
                </a:ln>
                <a:solidFill>
                  <a:srgbClr val="FF9900"/>
                </a:solidFill>
                <a:effectLst/>
                <a:uLnTx/>
                <a:uFillTx/>
                <a:latin typeface="Arial"/>
                <a:cs typeface="Arial"/>
                <a:sym typeface="Arial"/>
              </a:rPr>
              <a:t>Ulrik</a:t>
            </a:r>
            <a:r>
              <a:rPr kumimoji="0" lang="en-GB" sz="700" b="0" i="0" u="none" strike="noStrike" kern="0" cap="none" spc="0" normalizeH="0" baseline="0" noProof="0">
                <a:ln>
                  <a:noFill/>
                </a:ln>
                <a:solidFill>
                  <a:srgbClr val="FF9900"/>
                </a:solidFill>
                <a:effectLst/>
                <a:uLnTx/>
                <a:uFillTx/>
                <a:latin typeface="Arial"/>
                <a:cs typeface="Arial"/>
                <a:sym typeface="Arial"/>
              </a:rPr>
              <a:t>, Seung Won Ra, Eileen Wang, Michael E Wechsler, David B Price</a:t>
            </a:r>
          </a:p>
        </p:txBody>
      </p:sp>
      <p:sp>
        <p:nvSpPr>
          <p:cNvPr id="7" name="TextBox 6">
            <a:extLst>
              <a:ext uri="{FF2B5EF4-FFF2-40B4-BE49-F238E27FC236}">
                <a16:creationId xmlns:a16="http://schemas.microsoft.com/office/drawing/2014/main" id="{CCC1DC7E-9DF2-706E-DA2F-1D73A9D9F830}"/>
              </a:ext>
            </a:extLst>
          </p:cNvPr>
          <p:cNvSpPr txBox="1"/>
          <p:nvPr/>
        </p:nvSpPr>
        <p:spPr>
          <a:xfrm>
            <a:off x="-185202" y="4958834"/>
            <a:ext cx="9413359" cy="1846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3"/>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2" name="Graphic 1" descr="Beginning with solid fill">
            <a:hlinkClick r:id="rId4" action="ppaction://hlinksldjump"/>
            <a:extLst>
              <a:ext uri="{FF2B5EF4-FFF2-40B4-BE49-F238E27FC236}">
                <a16:creationId xmlns:a16="http://schemas.microsoft.com/office/drawing/2014/main" id="{69B7E157-AD4F-66A6-9948-404C0856C6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87558" y="4608390"/>
            <a:ext cx="8647730" cy="402416"/>
          </a:xfrm>
          <a:prstGeom prst="rect">
            <a:avLst/>
          </a:prstGeom>
          <a:noFill/>
          <a:ln>
            <a:noFill/>
          </a:ln>
        </p:spPr>
        <p:txBody>
          <a:bodyPr spcFirstLastPara="1" wrap="square" lIns="0" tIns="0" rIns="0" bIns="0" anchor="b" anchorCtr="0">
            <a:noAutofit/>
          </a:bodyPr>
          <a:lstStyle/>
          <a:p>
            <a:pPr marL="0" indent="0"/>
            <a:r>
              <a:rPr lang="en-NZ" sz="600" kern="1200">
                <a:solidFill>
                  <a:srgbClr val="404040"/>
                </a:solidFill>
                <a:ea typeface="+mn-ea"/>
                <a:cs typeface="+mn-cs"/>
              </a:rPr>
              <a:t>International Severe Asthma Registry data : ISAR, OCS: Oral corticosteroids, anti-</a:t>
            </a:r>
            <a:r>
              <a:rPr lang="en-NZ" sz="600" kern="1200" err="1">
                <a:solidFill>
                  <a:srgbClr val="404040"/>
                </a:solidFill>
                <a:ea typeface="+mn-ea"/>
                <a:cs typeface="+mn-cs"/>
              </a:rPr>
              <a:t>IgE</a:t>
            </a:r>
            <a:r>
              <a:rPr lang="en-NZ" sz="600" kern="1200">
                <a:solidFill>
                  <a:srgbClr val="404040"/>
                </a:solidFill>
                <a:ea typeface="+mn-ea"/>
                <a:cs typeface="+mn-cs"/>
              </a:rPr>
              <a:t>: Anti-immunoglobulin E, anti-IL5: anti-immunoglobulin 5, anti-IL4: Anti-immunoglobulin 4</a:t>
            </a: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201859" y="2249606"/>
            <a:ext cx="4296397"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73763"/>
                </a:solidFill>
                <a:effectLst/>
                <a:uLnTx/>
                <a:uFillTx/>
                <a:latin typeface="Arial"/>
                <a:ea typeface="+mn-ea"/>
                <a:cs typeface="+mn-cs"/>
                <a:sym typeface="Arial"/>
              </a:rPr>
              <a:t>Compare the characteristics of severe asthma patients with HOCS who did and did not initiate biologics</a:t>
            </a: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201859" y="1781788"/>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Aim</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87558" y="3274142"/>
            <a:ext cx="4524998" cy="76078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73763"/>
                </a:solidFill>
                <a:effectLst/>
                <a:uLnTx/>
                <a:uFillTx/>
                <a:latin typeface="Arial"/>
                <a:ea typeface="+mn-ea"/>
                <a:cs typeface="Arial"/>
                <a:sym typeface="Arial"/>
              </a:rPr>
              <a:t>Baseline characteristics of patients with HOCS (long-term maintenance OCS therapy for at least 1 year, or ≥4 courses of steroid bursts in a year) from ISAR who initiated or did not initiate biologics (anti-</a:t>
            </a:r>
            <a:r>
              <a:rPr kumimoji="0" lang="en-US" sz="1050" b="0" i="0" u="none" strike="noStrike" kern="1200" cap="none" spc="0" normalizeH="0" baseline="0" noProof="0" err="1">
                <a:ln>
                  <a:noFill/>
                </a:ln>
                <a:solidFill>
                  <a:srgbClr val="073763"/>
                </a:solidFill>
                <a:effectLst/>
                <a:uLnTx/>
                <a:uFillTx/>
                <a:latin typeface="Arial"/>
                <a:ea typeface="+mn-ea"/>
                <a:cs typeface="Arial"/>
                <a:sym typeface="Arial"/>
              </a:rPr>
              <a:t>lgE</a:t>
            </a:r>
            <a:r>
              <a:rPr kumimoji="0" lang="en-US" sz="1050" b="0" i="0" u="none" strike="noStrike" kern="1200" cap="none" spc="0" normalizeH="0" baseline="0" noProof="0">
                <a:ln>
                  <a:noFill/>
                </a:ln>
                <a:solidFill>
                  <a:srgbClr val="073763"/>
                </a:solidFill>
                <a:effectLst/>
                <a:uLnTx/>
                <a:uFillTx/>
                <a:latin typeface="Arial"/>
                <a:ea typeface="+mn-ea"/>
                <a:cs typeface="Arial"/>
                <a:sym typeface="Arial"/>
              </a:rPr>
              <a:t>, anti-IL5/5R or anti-IL4R), were described at the time of biologic initiation or registry enrolment</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73763"/>
                </a:solidFill>
                <a:effectLst/>
                <a:uLnTx/>
                <a:uFillTx/>
                <a:latin typeface="Arial"/>
                <a:ea typeface="+mn-ea"/>
                <a:cs typeface="Arial"/>
                <a:sym typeface="Arial"/>
              </a:rPr>
              <a:t>Statistical relationships were tested using Pearson’s chi-squared tests for categorical variables, and t-tests for continuous variables, adjusting for potential errors in multiple comparisons</a:t>
            </a:r>
            <a:endParaRPr kumimoji="0" lang="en-SG" sz="1050" b="0" i="0" u="none" strike="noStrike" kern="1200" cap="none" spc="0" normalizeH="0" baseline="0" noProof="0">
              <a:ln>
                <a:noFill/>
              </a:ln>
              <a:solidFill>
                <a:srgbClr val="073763"/>
              </a:solidFill>
              <a:effectLst/>
              <a:uLnTx/>
              <a:uFillTx/>
              <a:latin typeface="Arial"/>
              <a:ea typeface="+mn-ea"/>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201861" y="2677571"/>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201861" y="866697"/>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Background</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201861" y="1320835"/>
            <a:ext cx="4174928"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73763"/>
                </a:solidFill>
                <a:effectLst/>
                <a:uLnTx/>
                <a:uFillTx/>
                <a:latin typeface="Arial"/>
                <a:ea typeface="+mn-ea"/>
                <a:cs typeface="+mn-cs"/>
                <a:sym typeface="Arial"/>
              </a:rPr>
              <a:t>Many severe asthma patients with high oral corticosteroid exposure (HOCS) often do not initiate biologics despite being eligible</a:t>
            </a:r>
            <a:endParaRPr kumimoji="0" lang="en-GB" sz="1050" b="0" i="0" u="none" strike="noStrike" kern="1200" cap="none" spc="0" normalizeH="0" baseline="0" noProof="0">
              <a:ln>
                <a:noFill/>
              </a:ln>
              <a:solidFill>
                <a:srgbClr val="073763"/>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1DFE68F-03AF-5732-4467-17FF8AE89F0F}"/>
              </a:ext>
            </a:extLst>
          </p:cNvPr>
          <p:cNvSpPr txBox="1"/>
          <p:nvPr/>
        </p:nvSpPr>
        <p:spPr>
          <a:xfrm>
            <a:off x="0" y="499268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3"/>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id="{F30BB6E4-2E4C-CBF0-CFE7-E64E7F4ABE11}"/>
              </a:ext>
            </a:extLst>
          </p:cNvPr>
          <p:cNvPicPr>
            <a:picLocks noChangeAspect="1"/>
          </p:cNvPicPr>
          <p:nvPr/>
        </p:nvPicPr>
        <p:blipFill>
          <a:blip r:embed="rId4"/>
          <a:stretch>
            <a:fillRect/>
          </a:stretch>
        </p:blipFill>
        <p:spPr>
          <a:xfrm>
            <a:off x="4645746" y="928579"/>
            <a:ext cx="4266899" cy="3650902"/>
          </a:xfrm>
          <a:prstGeom prst="rect">
            <a:avLst/>
          </a:prstGeom>
        </p:spPr>
      </p:pic>
      <p:sp>
        <p:nvSpPr>
          <p:cNvPr id="6" name="TextBox 5">
            <a:extLst>
              <a:ext uri="{FF2B5EF4-FFF2-40B4-BE49-F238E27FC236}">
                <a16:creationId xmlns:a16="http://schemas.microsoft.com/office/drawing/2014/main" id="{E7F7C939-2796-2D06-2C70-98D928E3A42E}"/>
              </a:ext>
            </a:extLst>
          </p:cNvPr>
          <p:cNvSpPr txBox="1"/>
          <p:nvPr/>
        </p:nvSpPr>
        <p:spPr>
          <a:xfrm>
            <a:off x="6439758" y="4492352"/>
            <a:ext cx="8243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9900"/>
                </a:solidFill>
                <a:effectLst/>
                <a:uLnTx/>
                <a:uFillTx/>
                <a:latin typeface="Arial"/>
                <a:cs typeface="Arial"/>
                <a:sym typeface="Arial"/>
              </a:rPr>
              <a:t>70.5%</a:t>
            </a:r>
          </a:p>
        </p:txBody>
      </p:sp>
      <p:sp>
        <p:nvSpPr>
          <p:cNvPr id="8" name="TextBox 7">
            <a:extLst>
              <a:ext uri="{FF2B5EF4-FFF2-40B4-BE49-F238E27FC236}">
                <a16:creationId xmlns:a16="http://schemas.microsoft.com/office/drawing/2014/main" id="{9950C4DF-2C00-D573-4B84-7CDA18A6AD19}"/>
              </a:ext>
            </a:extLst>
          </p:cNvPr>
          <p:cNvSpPr txBox="1"/>
          <p:nvPr/>
        </p:nvSpPr>
        <p:spPr>
          <a:xfrm>
            <a:off x="7995804" y="4492352"/>
            <a:ext cx="8243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srgbClr val="FF9900"/>
                </a:solidFill>
                <a:effectLst/>
                <a:uLnTx/>
                <a:uFillTx/>
                <a:latin typeface="Arial"/>
                <a:cs typeface="Arial"/>
                <a:sym typeface="Arial"/>
              </a:rPr>
              <a:t>29.5%</a:t>
            </a:r>
          </a:p>
        </p:txBody>
      </p:sp>
      <p:pic>
        <p:nvPicPr>
          <p:cNvPr id="10" name="Graphic 9" descr="Beginning with solid fill">
            <a:hlinkClick r:id="rId5" action="ppaction://hlinksldjump"/>
            <a:extLst>
              <a:ext uri="{FF2B5EF4-FFF2-40B4-BE49-F238E27FC236}">
                <a16:creationId xmlns:a16="http://schemas.microsoft.com/office/drawing/2014/main" id="{21678931-2C5A-BD17-BD44-4D904BEAB6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1" name="bg object 17">
            <a:extLst>
              <a:ext uri="{FF2B5EF4-FFF2-40B4-BE49-F238E27FC236}">
                <a16:creationId xmlns:a16="http://schemas.microsoft.com/office/drawing/2014/main" id="{2D0CAA98-76D1-88C8-AF29-7A6928EE3B60}"/>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AE441-D76C-7E4E-7739-D2D631B442DC}"/>
              </a:ext>
            </a:extLst>
          </p:cNvPr>
          <p:cNvSpPr>
            <a:spLocks noGrp="1"/>
          </p:cNvSpPr>
          <p:nvPr>
            <p:ph type="title"/>
          </p:nvPr>
        </p:nvSpPr>
        <p:spPr>
          <a:xfrm>
            <a:off x="323850" y="151088"/>
            <a:ext cx="8496300" cy="454420"/>
          </a:xfrm>
        </p:spPr>
        <p:txBody>
          <a:bodyPr/>
          <a:lstStyle/>
          <a:p>
            <a:r>
              <a:rPr lang="en-GB" sz="1400"/>
              <a:t>Disparity in biologic accessibility worldwide evident:</a:t>
            </a:r>
            <a:br>
              <a:rPr lang="en-GB" sz="1400"/>
            </a:br>
            <a:r>
              <a:rPr lang="en-US" sz="1400">
                <a:solidFill>
                  <a:schemeClr val="accent3"/>
                </a:solidFill>
              </a:rPr>
              <a:t>29% of SA patients with high oral corticosteroid exposure did not receive biologics </a:t>
            </a:r>
            <a:endParaRPr lang="en-GB" sz="1400">
              <a:solidFill>
                <a:schemeClr val="accent3"/>
              </a:solidFill>
            </a:endParaRPr>
          </a:p>
        </p:txBody>
      </p:sp>
      <p:pic>
        <p:nvPicPr>
          <p:cNvPr id="6" name="Picture 5">
            <a:extLst>
              <a:ext uri="{FF2B5EF4-FFF2-40B4-BE49-F238E27FC236}">
                <a16:creationId xmlns:a16="http://schemas.microsoft.com/office/drawing/2014/main" id="{CFCFAEB3-C851-338B-A204-2EA3562C5467}"/>
              </a:ext>
            </a:extLst>
          </p:cNvPr>
          <p:cNvPicPr>
            <a:picLocks noChangeAspect="1"/>
          </p:cNvPicPr>
          <p:nvPr/>
        </p:nvPicPr>
        <p:blipFill>
          <a:blip r:embed="rId2"/>
          <a:stretch>
            <a:fillRect/>
          </a:stretch>
        </p:blipFill>
        <p:spPr>
          <a:xfrm>
            <a:off x="53986" y="855907"/>
            <a:ext cx="6804016" cy="4046721"/>
          </a:xfrm>
          <a:prstGeom prst="rect">
            <a:avLst/>
          </a:prstGeom>
        </p:spPr>
      </p:pic>
      <p:sp>
        <p:nvSpPr>
          <p:cNvPr id="7" name="TextBox 6">
            <a:extLst>
              <a:ext uri="{FF2B5EF4-FFF2-40B4-BE49-F238E27FC236}">
                <a16:creationId xmlns:a16="http://schemas.microsoft.com/office/drawing/2014/main" id="{EA65104A-DE3F-9D29-DEBA-73509EF30277}"/>
              </a:ext>
            </a:extLst>
          </p:cNvPr>
          <p:cNvSpPr txBox="1"/>
          <p:nvPr/>
        </p:nvSpPr>
        <p:spPr>
          <a:xfrm>
            <a:off x="0" y="499268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3"/>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C7BC57E8-9815-91AC-69C8-894C5AA696C0}"/>
              </a:ext>
            </a:extLst>
          </p:cNvPr>
          <p:cNvSpPr txBox="1"/>
          <p:nvPr/>
        </p:nvSpPr>
        <p:spPr>
          <a:xfrm>
            <a:off x="6829991" y="1616804"/>
            <a:ext cx="2260023" cy="21929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1" i="0" u="none" strike="noStrike" kern="0" cap="none" spc="0" normalizeH="0" baseline="0" noProof="0">
                <a:ln>
                  <a:noFill/>
                </a:ln>
                <a:solidFill>
                  <a:srgbClr val="073763"/>
                </a:solidFill>
                <a:effectLst/>
                <a:uLnTx/>
                <a:uFillTx/>
                <a:latin typeface="Arial"/>
                <a:cs typeface="Arial"/>
                <a:sym typeface="Arial"/>
              </a:rPr>
              <a:t>Pattern of biologic initiation related to country-income level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73763"/>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1" i="0" u="none" strike="noStrike" kern="0" cap="none" spc="0" normalizeH="0" baseline="0" noProof="0">
                <a:ln>
                  <a:noFill/>
                </a:ln>
                <a:solidFill>
                  <a:srgbClr val="073763"/>
                </a:solidFill>
                <a:effectLst/>
                <a:uLnTx/>
                <a:uFillTx/>
                <a:latin typeface="Arial"/>
                <a:cs typeface="Arial"/>
                <a:sym typeface="Arial"/>
              </a:rPr>
              <a:t>Inconsistency between the initiation of biologics and country-specific biologic accessibility- </a:t>
            </a:r>
            <a:r>
              <a:rPr kumimoji="0" lang="en-US" sz="1050" b="0" i="0" u="none" strike="noStrike" kern="0" cap="none" spc="0" normalizeH="0" baseline="0" noProof="0">
                <a:ln>
                  <a:noFill/>
                </a:ln>
                <a:solidFill>
                  <a:srgbClr val="073763"/>
                </a:solidFill>
                <a:effectLst/>
                <a:uLnTx/>
                <a:uFillTx/>
                <a:latin typeface="Arial"/>
                <a:cs typeface="Arial"/>
                <a:sym typeface="Arial"/>
              </a:rPr>
              <a:t>suggesting that prescription criteria, and by extension, biologic accessibility, not the sole determinants for biologic initiation in certain countries</a:t>
            </a:r>
            <a:endParaRPr kumimoji="0" lang="en-GB" sz="1050" b="0" i="0" u="none" strike="noStrike" kern="0" cap="none" spc="0" normalizeH="0" baseline="0" noProof="0">
              <a:ln>
                <a:noFill/>
              </a:ln>
              <a:solidFill>
                <a:srgbClr val="073763"/>
              </a:solidFill>
              <a:effectLst/>
              <a:uLnTx/>
              <a:uFillTx/>
              <a:latin typeface="Arial"/>
              <a:cs typeface="Arial"/>
              <a:sym typeface="Arial"/>
            </a:endParaRPr>
          </a:p>
        </p:txBody>
      </p:sp>
      <p:sp>
        <p:nvSpPr>
          <p:cNvPr id="2" name="Google Shape;129;p24">
            <a:extLst>
              <a:ext uri="{FF2B5EF4-FFF2-40B4-BE49-F238E27FC236}">
                <a16:creationId xmlns:a16="http://schemas.microsoft.com/office/drawing/2014/main" id="{FE9501E1-B99F-3C3C-85B8-4F27571262A6}"/>
              </a:ext>
            </a:extLst>
          </p:cNvPr>
          <p:cNvSpPr txBox="1">
            <a:spLocks noGrp="1"/>
          </p:cNvSpPr>
          <p:nvPr>
            <p:ph type="body" idx="1"/>
          </p:nvPr>
        </p:nvSpPr>
        <p:spPr>
          <a:xfrm>
            <a:off x="87558" y="4608390"/>
            <a:ext cx="8647730" cy="402416"/>
          </a:xfrm>
          <a:prstGeom prst="rect">
            <a:avLst/>
          </a:prstGeom>
          <a:noFill/>
          <a:ln>
            <a:noFill/>
          </a:ln>
        </p:spPr>
        <p:txBody>
          <a:bodyPr spcFirstLastPara="1" wrap="square" lIns="0" tIns="0" rIns="0" bIns="0" anchor="b" anchorCtr="0">
            <a:noAutofit/>
          </a:bodyPr>
          <a:lstStyle/>
          <a:p>
            <a:pPr marL="0" indent="0"/>
            <a:r>
              <a:rPr lang="en-NZ" sz="600" kern="1200">
                <a:solidFill>
                  <a:srgbClr val="404040"/>
                </a:solidFill>
                <a:ea typeface="+mn-ea"/>
                <a:cs typeface="+mn-cs"/>
              </a:rPr>
              <a:t>International Severe Asthma Registry data : ISAR, HOCS: High Oral Corticosteroid exposure, SA: Severe Asthma</a:t>
            </a:r>
          </a:p>
        </p:txBody>
      </p:sp>
      <p:pic>
        <p:nvPicPr>
          <p:cNvPr id="3" name="Graphic 2" descr="Beginning with solid fill">
            <a:hlinkClick r:id="rId4" action="ppaction://hlinksldjump"/>
            <a:extLst>
              <a:ext uri="{FF2B5EF4-FFF2-40B4-BE49-F238E27FC236}">
                <a16:creationId xmlns:a16="http://schemas.microsoft.com/office/drawing/2014/main" id="{A8305264-FEFF-2B88-95B1-FD95DCE641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3BA3C6CE-95D4-3BB9-C906-33D132CA86E1}"/>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45096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CCFC87-0B95-DC5C-5AB4-BF9E8CFD9B99}"/>
              </a:ext>
            </a:extLst>
          </p:cNvPr>
          <p:cNvSpPr>
            <a:spLocks noGrp="1"/>
          </p:cNvSpPr>
          <p:nvPr>
            <p:ph type="title"/>
          </p:nvPr>
        </p:nvSpPr>
        <p:spPr>
          <a:xfrm>
            <a:off x="272120" y="186749"/>
            <a:ext cx="8496300" cy="454420"/>
          </a:xfrm>
        </p:spPr>
        <p:txBody>
          <a:bodyPr/>
          <a:lstStyle/>
          <a:p>
            <a:r>
              <a:rPr lang="en-US" sz="1600"/>
              <a:t>Serious infectious events, nasal polyps and inadequate asthma control appear to encourage biologic prescribing for SA patients with high oral corticosteroid exposure </a:t>
            </a:r>
            <a:endParaRPr lang="en-GB" sz="1600"/>
          </a:p>
        </p:txBody>
      </p:sp>
      <p:pic>
        <p:nvPicPr>
          <p:cNvPr id="6" name="Picture 5">
            <a:extLst>
              <a:ext uri="{FF2B5EF4-FFF2-40B4-BE49-F238E27FC236}">
                <a16:creationId xmlns:a16="http://schemas.microsoft.com/office/drawing/2014/main" id="{0EF922BB-5B19-82B9-F171-1DEE39CE97CA}"/>
              </a:ext>
            </a:extLst>
          </p:cNvPr>
          <p:cNvPicPr>
            <a:picLocks noChangeAspect="1"/>
          </p:cNvPicPr>
          <p:nvPr/>
        </p:nvPicPr>
        <p:blipFill>
          <a:blip r:embed="rId2"/>
          <a:stretch>
            <a:fillRect/>
          </a:stretch>
        </p:blipFill>
        <p:spPr>
          <a:xfrm>
            <a:off x="81216" y="1373879"/>
            <a:ext cx="4865038" cy="3125807"/>
          </a:xfrm>
          <a:prstGeom prst="rect">
            <a:avLst/>
          </a:prstGeom>
        </p:spPr>
      </p:pic>
      <p:sp>
        <p:nvSpPr>
          <p:cNvPr id="8" name="TextBox 7">
            <a:extLst>
              <a:ext uri="{FF2B5EF4-FFF2-40B4-BE49-F238E27FC236}">
                <a16:creationId xmlns:a16="http://schemas.microsoft.com/office/drawing/2014/main" id="{404635FE-D3C7-2AB7-DBBD-723DB64E8CD3}"/>
              </a:ext>
            </a:extLst>
          </p:cNvPr>
          <p:cNvSpPr txBox="1"/>
          <p:nvPr/>
        </p:nvSpPr>
        <p:spPr>
          <a:xfrm>
            <a:off x="390124" y="1004547"/>
            <a:ext cx="435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73763"/>
                </a:solidFill>
                <a:effectLst/>
                <a:uLnTx/>
                <a:uFillTx/>
                <a:latin typeface="Elsevier Sans"/>
                <a:cs typeface="Arial"/>
                <a:sym typeface="Arial"/>
              </a:rPr>
              <a:t>Clinical characteristics of adult severe asthma patients with high oral corticosteroid exposure enrolled in ISAR who did and did not initiate biologic therapy</a:t>
            </a:r>
            <a:endParaRPr kumimoji="0" lang="en-GB" sz="900" b="1" i="0" u="none" strike="noStrike" kern="0" cap="none" spc="0" normalizeH="0" baseline="0" noProof="0">
              <a:ln>
                <a:noFill/>
              </a:ln>
              <a:solidFill>
                <a:srgbClr val="073763"/>
              </a:solidFill>
              <a:effectLst/>
              <a:uLnTx/>
              <a:uFillTx/>
              <a:latin typeface="Elsevier Sans"/>
              <a:cs typeface="Arial"/>
              <a:sym typeface="Arial"/>
            </a:endParaRPr>
          </a:p>
        </p:txBody>
      </p:sp>
      <p:sp>
        <p:nvSpPr>
          <p:cNvPr id="10" name="TextBox 9">
            <a:extLst>
              <a:ext uri="{FF2B5EF4-FFF2-40B4-BE49-F238E27FC236}">
                <a16:creationId xmlns:a16="http://schemas.microsoft.com/office/drawing/2014/main" id="{7E1A29FA-D016-AA1E-683D-1F35954DF0E8}"/>
              </a:ext>
            </a:extLst>
          </p:cNvPr>
          <p:cNvSpPr txBox="1"/>
          <p:nvPr/>
        </p:nvSpPr>
        <p:spPr>
          <a:xfrm>
            <a:off x="0" y="4808502"/>
            <a:ext cx="80564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BEC, blood eosinophil count; BD, bronchodilator;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Bx</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biologic; FEV1, forced expiratory volume in one second; FVC, forced vital capacity;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IgE</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immunoglobulin E; ISAR, International Severe Asthma Registry; OCS, oral corticosteroid, HOCS: High Oral Corticosteroid exposure, SA: Severe Asthma,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IV:Intravenous</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580AB4A9-C22B-C80C-F527-8B1C85192B76}"/>
              </a:ext>
            </a:extLst>
          </p:cNvPr>
          <p:cNvSpPr txBox="1"/>
          <p:nvPr/>
        </p:nvSpPr>
        <p:spPr>
          <a:xfrm>
            <a:off x="0" y="499268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3"/>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61FA5852-830A-2A33-3751-07874537C25E}"/>
              </a:ext>
            </a:extLst>
          </p:cNvPr>
          <p:cNvSpPr txBox="1"/>
          <p:nvPr/>
        </p:nvSpPr>
        <p:spPr>
          <a:xfrm>
            <a:off x="4658188" y="1232660"/>
            <a:ext cx="4213692" cy="33932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Compared to non-initiators, patients who </a:t>
            </a:r>
            <a:r>
              <a:rPr kumimoji="0" lang="en-US" sz="1200" b="1" i="0" u="none" strike="noStrike" kern="0" cap="none" spc="0" normalizeH="0" baseline="0" noProof="0">
                <a:ln>
                  <a:noFill/>
                </a:ln>
                <a:solidFill>
                  <a:srgbClr val="FF9900"/>
                </a:solidFill>
                <a:effectLst/>
                <a:uLnTx/>
                <a:uFillTx/>
                <a:latin typeface="Arial"/>
                <a:cs typeface="Arial"/>
                <a:sym typeface="Arial"/>
              </a:rPr>
              <a:t>initiated biologics </a:t>
            </a:r>
            <a:r>
              <a:rPr kumimoji="0" lang="en-US" sz="1200" b="0" i="0" u="none" strike="noStrike" kern="0" cap="none" spc="0" normalizeH="0" baseline="0" noProof="0">
                <a:ln>
                  <a:noFill/>
                </a:ln>
                <a:solidFill>
                  <a:srgbClr val="073763"/>
                </a:solidFill>
                <a:effectLst/>
                <a:uLnTx/>
                <a:uFillTx/>
                <a:latin typeface="Arial"/>
                <a:cs typeface="Arial"/>
                <a:sym typeface="Arial"/>
              </a:rPr>
              <a:t>were/had: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More likely to have </a:t>
            </a:r>
            <a:r>
              <a:rPr kumimoji="0" lang="en-US" sz="1200" b="1" i="0" u="none" strike="noStrike" kern="0" cap="none" spc="0" normalizeH="0" baseline="0" noProof="0">
                <a:ln>
                  <a:noFill/>
                </a:ln>
                <a:solidFill>
                  <a:srgbClr val="FF9900"/>
                </a:solidFill>
                <a:effectLst/>
                <a:uLnTx/>
                <a:uFillTx/>
                <a:latin typeface="Arial"/>
                <a:cs typeface="Arial"/>
                <a:sym typeface="Arial"/>
              </a:rPr>
              <a:t>uncontrolled asthma </a:t>
            </a:r>
            <a:r>
              <a:rPr kumimoji="0" lang="en-US" sz="1200" b="0" i="0" u="none" strike="noStrike" kern="0" cap="none" spc="0" normalizeH="0" baseline="0" noProof="0">
                <a:ln>
                  <a:noFill/>
                </a:ln>
                <a:solidFill>
                  <a:srgbClr val="073763"/>
                </a:solidFill>
                <a:effectLst/>
                <a:uLnTx/>
                <a:uFillTx/>
                <a:latin typeface="Arial"/>
                <a:cs typeface="Arial"/>
                <a:sym typeface="Arial"/>
              </a:rPr>
              <a:t>(80.8% vs 73.2%, p=0.004)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More likely to have a </a:t>
            </a:r>
            <a:r>
              <a:rPr kumimoji="0" lang="en-US" sz="1200" b="1" i="0" u="none" strike="noStrike" kern="0" cap="none" spc="0" normalizeH="0" baseline="0" noProof="0">
                <a:ln>
                  <a:noFill/>
                </a:ln>
                <a:solidFill>
                  <a:srgbClr val="FF9900"/>
                </a:solidFill>
                <a:effectLst/>
                <a:uLnTx/>
                <a:uFillTx/>
                <a:latin typeface="Arial"/>
                <a:cs typeface="Arial"/>
                <a:sym typeface="Arial"/>
              </a:rPr>
              <a:t>serious infection</a:t>
            </a:r>
            <a:r>
              <a:rPr kumimoji="0" lang="en-US" sz="1200" b="0" i="0" u="none" strike="noStrike" kern="0" cap="none" spc="0" normalizeH="0" baseline="0" noProof="0">
                <a:ln>
                  <a:noFill/>
                </a:ln>
                <a:solidFill>
                  <a:srgbClr val="073763"/>
                </a:solidFill>
                <a:effectLst/>
                <a:uLnTx/>
                <a:uFillTx/>
                <a:latin typeface="Arial"/>
                <a:cs typeface="Arial"/>
                <a:sym typeface="Arial"/>
              </a:rPr>
              <a:t>, defined as an infection that required hospitalization, invasive or non-invasive ventilation, IV antibiotics, or that resulted in a fatal outcome (49.0% vs 13.3%, p&lt;0.001)</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More likely to have </a:t>
            </a:r>
            <a:r>
              <a:rPr kumimoji="0" lang="en-US" sz="1200" b="1" i="0" u="none" strike="noStrike" kern="0" cap="none" spc="0" normalizeH="0" baseline="0" noProof="0">
                <a:ln>
                  <a:noFill/>
                </a:ln>
                <a:solidFill>
                  <a:srgbClr val="FF9900"/>
                </a:solidFill>
                <a:effectLst/>
                <a:uLnTx/>
                <a:uFillTx/>
                <a:latin typeface="Arial"/>
                <a:cs typeface="Arial"/>
                <a:sym typeface="Arial"/>
              </a:rPr>
              <a:t>nasal polyps </a:t>
            </a:r>
            <a:r>
              <a:rPr kumimoji="0" lang="en-US" sz="1200" b="0" i="0" u="none" strike="noStrike" kern="0" cap="none" spc="0" normalizeH="0" baseline="0" noProof="0">
                <a:ln>
                  <a:noFill/>
                </a:ln>
                <a:solidFill>
                  <a:srgbClr val="073763"/>
                </a:solidFill>
                <a:effectLst/>
                <a:uLnTx/>
                <a:uFillTx/>
                <a:latin typeface="Arial"/>
                <a:cs typeface="Arial"/>
                <a:sym typeface="Arial"/>
              </a:rPr>
              <a:t>(35.2% vs 23.6%, p&lt;0.001)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Modestly </a:t>
            </a:r>
            <a:r>
              <a:rPr kumimoji="0" lang="en-US" sz="1200" b="1" i="0" u="none" strike="noStrike" kern="0" cap="none" spc="0" normalizeH="0" baseline="0" noProof="0">
                <a:ln>
                  <a:noFill/>
                </a:ln>
                <a:solidFill>
                  <a:srgbClr val="FF9900"/>
                </a:solidFill>
                <a:effectLst/>
                <a:uLnTx/>
                <a:uFillTx/>
                <a:latin typeface="Arial"/>
                <a:cs typeface="Arial"/>
                <a:sym typeface="Arial"/>
              </a:rPr>
              <a:t>greater degree of airflow limitation </a:t>
            </a:r>
            <a:r>
              <a:rPr kumimoji="0" lang="en-US" sz="1200" b="0" i="0" u="none" strike="noStrike" kern="0" cap="none" spc="0" normalizeH="0" baseline="0" noProof="0">
                <a:ln>
                  <a:noFill/>
                </a:ln>
                <a:solidFill>
                  <a:srgbClr val="073763"/>
                </a:solidFill>
                <a:effectLst/>
                <a:uLnTx/>
                <a:uFillTx/>
                <a:latin typeface="Arial"/>
                <a:cs typeface="Arial"/>
                <a:sym typeface="Arial"/>
              </a:rPr>
              <a:t>according to the proportion with a FEV1/FVC ratio of less than 0.7 (56.8% vs 51.8%, p=0.013)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73763"/>
              </a:solidFill>
              <a:effectLst/>
              <a:uLnTx/>
              <a:uFillTx/>
              <a:latin typeface="Arial"/>
              <a:cs typeface="Arial"/>
              <a:sym typeface="Arial"/>
            </a:endParaRPr>
          </a:p>
        </p:txBody>
      </p:sp>
      <p:pic>
        <p:nvPicPr>
          <p:cNvPr id="3" name="Picture 2" descr="Hand Drawn Circle PNG Image HD | PNG All">
            <a:extLst>
              <a:ext uri="{FF2B5EF4-FFF2-40B4-BE49-F238E27FC236}">
                <a16:creationId xmlns:a16="http://schemas.microsoft.com/office/drawing/2014/main" id="{223AB0C9-8D1E-3144-8EB5-F2DC0336F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51" y="1515098"/>
            <a:ext cx="1205968" cy="1205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and Drawn Circle PNG Image HD | PNG All">
            <a:extLst>
              <a:ext uri="{FF2B5EF4-FFF2-40B4-BE49-F238E27FC236}">
                <a16:creationId xmlns:a16="http://schemas.microsoft.com/office/drawing/2014/main" id="{8D10B78A-4B6D-04F8-F165-8DF35D3B4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20" y="2333798"/>
            <a:ext cx="1205968" cy="1205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and Drawn Circle PNG Image HD | PNG All">
            <a:extLst>
              <a:ext uri="{FF2B5EF4-FFF2-40B4-BE49-F238E27FC236}">
                <a16:creationId xmlns:a16="http://schemas.microsoft.com/office/drawing/2014/main" id="{50875277-B7AB-A43D-A161-2DAA19CC6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851" y="1206282"/>
            <a:ext cx="1205968" cy="1205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and Drawn Circle PNG Image HD | PNG All">
            <a:extLst>
              <a:ext uri="{FF2B5EF4-FFF2-40B4-BE49-F238E27FC236}">
                <a16:creationId xmlns:a16="http://schemas.microsoft.com/office/drawing/2014/main" id="{25C6E185-E069-7FE4-0052-7C653371A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46" y="3613917"/>
            <a:ext cx="1333084" cy="1333084"/>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Beginning with solid fill">
            <a:hlinkClick r:id="rId5" action="ppaction://hlinksldjump"/>
            <a:extLst>
              <a:ext uri="{FF2B5EF4-FFF2-40B4-BE49-F238E27FC236}">
                <a16:creationId xmlns:a16="http://schemas.microsoft.com/office/drawing/2014/main" id="{E2606FF0-DB7D-7F60-9AAF-CFF14B29B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A8905E88-2248-299A-8006-ACB32FAADC37}"/>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648029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007B5-425C-2C1E-9071-86EA96114AB6}"/>
              </a:ext>
            </a:extLst>
          </p:cNvPr>
          <p:cNvSpPr>
            <a:spLocks noGrp="1"/>
          </p:cNvSpPr>
          <p:nvPr>
            <p:ph type="title"/>
          </p:nvPr>
        </p:nvSpPr>
        <p:spPr>
          <a:xfrm>
            <a:off x="323850" y="163383"/>
            <a:ext cx="8496300" cy="454420"/>
          </a:xfrm>
        </p:spPr>
        <p:txBody>
          <a:bodyPr/>
          <a:lstStyle/>
          <a:p>
            <a:r>
              <a:rPr lang="en-US" sz="1800"/>
              <a:t>Initiation of biologic therapy more likely in those with greater degree of eosinophilic asthma</a:t>
            </a:r>
            <a:endParaRPr lang="en-GB" sz="1800"/>
          </a:p>
        </p:txBody>
      </p:sp>
      <p:sp>
        <p:nvSpPr>
          <p:cNvPr id="10" name="TextBox 9">
            <a:extLst>
              <a:ext uri="{FF2B5EF4-FFF2-40B4-BE49-F238E27FC236}">
                <a16:creationId xmlns:a16="http://schemas.microsoft.com/office/drawing/2014/main" id="{FC5EF523-F117-351F-B21C-47A2F33684B3}"/>
              </a:ext>
            </a:extLst>
          </p:cNvPr>
          <p:cNvSpPr txBox="1"/>
          <p:nvPr/>
        </p:nvSpPr>
        <p:spPr>
          <a:xfrm>
            <a:off x="4946254" y="1597954"/>
            <a:ext cx="394430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Patients who </a:t>
            </a:r>
            <a:r>
              <a:rPr kumimoji="0" lang="en-US" sz="1200" b="1" i="0" u="none" strike="noStrike" kern="0" cap="none" spc="0" normalizeH="0" baseline="0" noProof="0">
                <a:ln>
                  <a:noFill/>
                </a:ln>
                <a:solidFill>
                  <a:srgbClr val="FF9900"/>
                </a:solidFill>
                <a:effectLst/>
                <a:uLnTx/>
                <a:uFillTx/>
                <a:latin typeface="Arial"/>
                <a:cs typeface="Arial"/>
                <a:sym typeface="Arial"/>
              </a:rPr>
              <a:t>initiated biologics </a:t>
            </a:r>
            <a:r>
              <a:rPr kumimoji="0" lang="en-US" sz="1200" b="0" i="0" u="none" strike="noStrike" kern="0" cap="none" spc="0" normalizeH="0" baseline="0" noProof="0">
                <a:ln>
                  <a:noFill/>
                </a:ln>
                <a:solidFill>
                  <a:srgbClr val="073763"/>
                </a:solidFill>
                <a:effectLst/>
                <a:uLnTx/>
                <a:uFillTx/>
                <a:latin typeface="Arial"/>
                <a:cs typeface="Arial"/>
                <a:sym typeface="Arial"/>
              </a:rPr>
              <a:t>had/were: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a:ln>
                  <a:noFill/>
                </a:ln>
                <a:solidFill>
                  <a:srgbClr val="FF9900"/>
                </a:solidFill>
                <a:effectLst/>
                <a:uLnTx/>
                <a:uFillTx/>
                <a:latin typeface="Arial"/>
                <a:cs typeface="Arial"/>
                <a:sym typeface="Arial"/>
              </a:rPr>
              <a:t>Higher mean BEC </a:t>
            </a:r>
            <a:r>
              <a:rPr kumimoji="0" lang="en-US" sz="1200" b="0" i="0" u="none" strike="noStrike" kern="0" cap="none" spc="0" normalizeH="0" baseline="0" noProof="0">
                <a:ln>
                  <a:noFill/>
                </a:ln>
                <a:solidFill>
                  <a:srgbClr val="073763"/>
                </a:solidFill>
                <a:effectLst/>
                <a:uLnTx/>
                <a:uFillTx/>
                <a:latin typeface="Arial"/>
                <a:cs typeface="Arial"/>
                <a:sym typeface="Arial"/>
              </a:rPr>
              <a:t>(483/µL vs 399/µL, p=0.003)</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a:ln>
                  <a:noFill/>
                </a:ln>
                <a:solidFill>
                  <a:srgbClr val="FF9900"/>
                </a:solidFill>
                <a:effectLst/>
                <a:uLnTx/>
                <a:uFillTx/>
                <a:latin typeface="Arial"/>
                <a:cs typeface="Arial"/>
                <a:sym typeface="Arial"/>
              </a:rPr>
              <a:t>Higher </a:t>
            </a:r>
            <a:r>
              <a:rPr kumimoji="0" lang="en-US" sz="1200" b="1" i="0" u="none" strike="noStrike" kern="0" cap="none" spc="0" normalizeH="0" baseline="0" noProof="0" err="1">
                <a:ln>
                  <a:noFill/>
                </a:ln>
                <a:solidFill>
                  <a:srgbClr val="FF9900"/>
                </a:solidFill>
                <a:effectLst/>
                <a:uLnTx/>
                <a:uFillTx/>
                <a:latin typeface="Arial"/>
                <a:cs typeface="Arial"/>
                <a:sym typeface="Arial"/>
              </a:rPr>
              <a:t>FeNO</a:t>
            </a:r>
            <a:r>
              <a:rPr kumimoji="0" lang="en-US" sz="1200" b="1" i="0" u="none" strike="noStrike" kern="0" cap="none" spc="0" normalizeH="0" baseline="0" noProof="0">
                <a:ln>
                  <a:noFill/>
                </a:ln>
                <a:solidFill>
                  <a:srgbClr val="FF9900"/>
                </a:solidFill>
                <a:effectLst/>
                <a:uLnTx/>
                <a:uFillTx/>
                <a:latin typeface="Arial"/>
                <a:cs typeface="Arial"/>
                <a:sym typeface="Arial"/>
              </a:rPr>
              <a:t> concentrations</a:t>
            </a:r>
            <a:r>
              <a:rPr kumimoji="0" lang="en-US" sz="1200" b="1" i="0" u="none" strike="noStrike" kern="0" cap="none" spc="0" normalizeH="0" baseline="0" noProof="0">
                <a:ln>
                  <a:noFill/>
                </a:ln>
                <a:solidFill>
                  <a:srgbClr val="073763"/>
                </a:solidFill>
                <a:effectLst/>
                <a:uLnTx/>
                <a:uFillTx/>
                <a:latin typeface="Arial"/>
                <a:cs typeface="Arial"/>
                <a:sym typeface="Arial"/>
              </a:rPr>
              <a:t> </a:t>
            </a:r>
            <a:r>
              <a:rPr kumimoji="0" lang="en-US" sz="1200" b="0" i="0" u="none" strike="noStrike" kern="0" cap="none" spc="0" normalizeH="0" baseline="0" noProof="0">
                <a:ln>
                  <a:noFill/>
                </a:ln>
                <a:solidFill>
                  <a:srgbClr val="073763"/>
                </a:solidFill>
                <a:effectLst/>
                <a:uLnTx/>
                <a:uFillTx/>
                <a:latin typeface="Arial"/>
                <a:cs typeface="Arial"/>
                <a:sym typeface="Arial"/>
              </a:rPr>
              <a:t>(25–50 ppb, 31.4% vs 24.3%; &gt;50 ppb, 39.4% vs 35.8%, p=0.010)</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a:ln>
                  <a:noFill/>
                </a:ln>
                <a:solidFill>
                  <a:srgbClr val="FF9900"/>
                </a:solidFill>
                <a:effectLst/>
                <a:uLnTx/>
                <a:uFillTx/>
                <a:latin typeface="Arial"/>
                <a:cs typeface="Arial"/>
                <a:sym typeface="Arial"/>
              </a:rPr>
              <a:t>More likely to be of ISAR Grade 3 eosinophilic phenotype </a:t>
            </a:r>
            <a:r>
              <a:rPr kumimoji="0" lang="en-US" sz="1200" b="0" i="0" u="none" strike="noStrike" kern="0" cap="none" spc="0" normalizeH="0" baseline="0" noProof="0">
                <a:ln>
                  <a:noFill/>
                </a:ln>
                <a:solidFill>
                  <a:srgbClr val="073763"/>
                </a:solidFill>
                <a:effectLst/>
                <a:uLnTx/>
                <a:uFillTx/>
                <a:latin typeface="Arial"/>
                <a:cs typeface="Arial"/>
                <a:sym typeface="Arial"/>
              </a:rPr>
              <a:t>(90.8% vs 68.0%, p&lt;0.001)</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1"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9900"/>
                </a:solidFill>
                <a:effectLst/>
                <a:uLnTx/>
                <a:uFillTx/>
                <a:latin typeface="Arial"/>
                <a:cs typeface="Arial"/>
                <a:sym typeface="Arial"/>
              </a:rPr>
              <a:t>Fewer biologic initiators had low T2 biomarkers </a:t>
            </a:r>
            <a:r>
              <a:rPr kumimoji="0" lang="en-US" sz="1200" b="0" i="0" u="none" strike="noStrike" kern="0" cap="none" spc="0" normalizeH="0" baseline="0" noProof="0">
                <a:ln>
                  <a:noFill/>
                </a:ln>
                <a:solidFill>
                  <a:srgbClr val="073763"/>
                </a:solidFill>
                <a:effectLst/>
                <a:uLnTx/>
                <a:uFillTx/>
                <a:latin typeface="Arial"/>
                <a:cs typeface="Arial"/>
                <a:sym typeface="Arial"/>
              </a:rPr>
              <a:t>compared to non-initiators (8.7% vs 16.4%, p=0.003), defined as BEC &lt;150/µL and </a:t>
            </a:r>
            <a:r>
              <a:rPr kumimoji="0" lang="en-US" sz="1200" b="0" i="0" u="none" strike="noStrike" kern="0" cap="none" spc="0" normalizeH="0" baseline="0" noProof="0" err="1">
                <a:ln>
                  <a:noFill/>
                </a:ln>
                <a:solidFill>
                  <a:srgbClr val="073763"/>
                </a:solidFill>
                <a:effectLst/>
                <a:uLnTx/>
                <a:uFillTx/>
                <a:latin typeface="Arial"/>
                <a:cs typeface="Arial"/>
                <a:sym typeface="Arial"/>
              </a:rPr>
              <a:t>FeNO</a:t>
            </a:r>
            <a:r>
              <a:rPr kumimoji="0" lang="en-US" sz="1200" b="0" i="0" u="none" strike="noStrike" kern="0" cap="none" spc="0" normalizeH="0" baseline="0" noProof="0">
                <a:ln>
                  <a:noFill/>
                </a:ln>
                <a:solidFill>
                  <a:srgbClr val="073763"/>
                </a:solidFill>
                <a:effectLst/>
                <a:uLnTx/>
                <a:uFillTx/>
                <a:latin typeface="Arial"/>
                <a:cs typeface="Arial"/>
                <a:sym typeface="Arial"/>
              </a:rPr>
              <a:t>&lt;25ppb)</a:t>
            </a:r>
            <a:endParaRPr kumimoji="0" lang="en-GB" sz="1200" b="0" i="0" u="none" strike="noStrike" kern="0" cap="none" spc="0" normalizeH="0" baseline="0" noProof="0">
              <a:ln>
                <a:noFill/>
              </a:ln>
              <a:solidFill>
                <a:srgbClr val="073763"/>
              </a:solidFill>
              <a:effectLst/>
              <a:uLnTx/>
              <a:uFillTx/>
              <a:latin typeface="Arial"/>
              <a:cs typeface="Arial"/>
              <a:sym typeface="Arial"/>
            </a:endParaRPr>
          </a:p>
        </p:txBody>
      </p:sp>
      <p:sp>
        <p:nvSpPr>
          <p:cNvPr id="5" name="TextBox 4">
            <a:extLst>
              <a:ext uri="{FF2B5EF4-FFF2-40B4-BE49-F238E27FC236}">
                <a16:creationId xmlns:a16="http://schemas.microsoft.com/office/drawing/2014/main" id="{930B9158-D20E-7E66-4E53-842F02F6A176}"/>
              </a:ext>
            </a:extLst>
          </p:cNvPr>
          <p:cNvSpPr txBox="1"/>
          <p:nvPr/>
        </p:nvSpPr>
        <p:spPr>
          <a:xfrm>
            <a:off x="-61808" y="500750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2"/>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770276AB-BAB8-9C1E-3DEA-BC5713213A0F}"/>
              </a:ext>
            </a:extLst>
          </p:cNvPr>
          <p:cNvPicPr>
            <a:picLocks noChangeAspect="1"/>
          </p:cNvPicPr>
          <p:nvPr/>
        </p:nvPicPr>
        <p:blipFill>
          <a:blip r:embed="rId3"/>
          <a:stretch>
            <a:fillRect/>
          </a:stretch>
        </p:blipFill>
        <p:spPr>
          <a:xfrm>
            <a:off x="81216" y="1373879"/>
            <a:ext cx="4865038" cy="3125807"/>
          </a:xfrm>
          <a:prstGeom prst="rect">
            <a:avLst/>
          </a:prstGeom>
        </p:spPr>
      </p:pic>
      <p:sp>
        <p:nvSpPr>
          <p:cNvPr id="7" name="TextBox 6">
            <a:extLst>
              <a:ext uri="{FF2B5EF4-FFF2-40B4-BE49-F238E27FC236}">
                <a16:creationId xmlns:a16="http://schemas.microsoft.com/office/drawing/2014/main" id="{A9B7391D-E1B3-3CC2-B517-0B3E11D20724}"/>
              </a:ext>
            </a:extLst>
          </p:cNvPr>
          <p:cNvSpPr txBox="1"/>
          <p:nvPr/>
        </p:nvSpPr>
        <p:spPr>
          <a:xfrm>
            <a:off x="390124" y="1004547"/>
            <a:ext cx="435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73763"/>
                </a:solidFill>
                <a:effectLst/>
                <a:uLnTx/>
                <a:uFillTx/>
                <a:latin typeface="Elsevier Sans"/>
                <a:cs typeface="Arial"/>
                <a:sym typeface="Arial"/>
              </a:rPr>
              <a:t>Clinical characteristics of adult severe asthma patients with high oral corticosteroid exposure enrolled in ISAR who did and did not initiate biologic therapy</a:t>
            </a:r>
            <a:endParaRPr kumimoji="0" lang="en-GB" sz="900" b="1" i="0" u="none" strike="noStrike" kern="0" cap="none" spc="0" normalizeH="0" baseline="0" noProof="0">
              <a:ln>
                <a:noFill/>
              </a:ln>
              <a:solidFill>
                <a:srgbClr val="073763"/>
              </a:solidFill>
              <a:effectLst/>
              <a:uLnTx/>
              <a:uFillTx/>
              <a:latin typeface="Elsevier Sans"/>
              <a:cs typeface="Arial"/>
              <a:sym typeface="Arial"/>
            </a:endParaRPr>
          </a:p>
        </p:txBody>
      </p:sp>
      <p:sp>
        <p:nvSpPr>
          <p:cNvPr id="8" name="TextBox 7">
            <a:extLst>
              <a:ext uri="{FF2B5EF4-FFF2-40B4-BE49-F238E27FC236}">
                <a16:creationId xmlns:a16="http://schemas.microsoft.com/office/drawing/2014/main" id="{60D98E69-36B8-9FED-0D73-343698320810}"/>
              </a:ext>
            </a:extLst>
          </p:cNvPr>
          <p:cNvSpPr txBox="1"/>
          <p:nvPr/>
        </p:nvSpPr>
        <p:spPr>
          <a:xfrm>
            <a:off x="-61808" y="4818754"/>
            <a:ext cx="80564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BEC, blood eosinophil count; BD, bronchodilator;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Bx</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biologic; FEV1, forced expiratory volume in one second; FVC, forced vital capacity;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IgE</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immunoglobulin E; ISAR, International Severe Asthma Registry; OCS, oral corticosteroid, HOCS: High Oral Corticosteroid exposure,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FeNO</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Fractional Exhaled Nitric Oxide, T2: Type 2</a:t>
            </a:r>
          </a:p>
        </p:txBody>
      </p:sp>
      <p:pic>
        <p:nvPicPr>
          <p:cNvPr id="9" name="Picture 2" descr="Hand Drawn Circle PNG Image HD | PNG All">
            <a:extLst>
              <a:ext uri="{FF2B5EF4-FFF2-40B4-BE49-F238E27FC236}">
                <a16:creationId xmlns:a16="http://schemas.microsoft.com/office/drawing/2014/main" id="{0E5EDE2E-F6BF-BFCC-A24B-F798FEFB0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505" y="3497175"/>
            <a:ext cx="1779161" cy="1779161"/>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Beginning with solid fill">
            <a:hlinkClick r:id="rId5" action="ppaction://hlinksldjump"/>
            <a:extLst>
              <a:ext uri="{FF2B5EF4-FFF2-40B4-BE49-F238E27FC236}">
                <a16:creationId xmlns:a16="http://schemas.microsoft.com/office/drawing/2014/main" id="{5EB6F054-AEBB-EFAE-832F-AE63FD6435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66258DA9-2CE5-1494-CA5C-2A875340BFBC}"/>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1783029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24F14-DBD6-C690-9D9C-DB81ABACE447}"/>
              </a:ext>
            </a:extLst>
          </p:cNvPr>
          <p:cNvSpPr>
            <a:spLocks noGrp="1"/>
          </p:cNvSpPr>
          <p:nvPr>
            <p:ph type="title"/>
          </p:nvPr>
        </p:nvSpPr>
        <p:spPr>
          <a:xfrm>
            <a:off x="367146" y="113185"/>
            <a:ext cx="7940387" cy="454420"/>
          </a:xfrm>
        </p:spPr>
        <p:txBody>
          <a:bodyPr/>
          <a:lstStyle/>
          <a:p>
            <a:r>
              <a:rPr lang="en-US" sz="1400"/>
              <a:t>One third of severe asthma patients with high oral corticosteroid exposure did not receive biologics despite similar exacerbation frequency and HCRU as those who initiated a biologic</a:t>
            </a:r>
            <a:endParaRPr lang="en-GB" sz="1400"/>
          </a:p>
        </p:txBody>
      </p:sp>
      <p:pic>
        <p:nvPicPr>
          <p:cNvPr id="5" name="Picture 4">
            <a:extLst>
              <a:ext uri="{FF2B5EF4-FFF2-40B4-BE49-F238E27FC236}">
                <a16:creationId xmlns:a16="http://schemas.microsoft.com/office/drawing/2014/main" id="{62E5B712-3BD1-D675-AFBE-43B94521524C}"/>
              </a:ext>
            </a:extLst>
          </p:cNvPr>
          <p:cNvPicPr>
            <a:picLocks noChangeAspect="1"/>
          </p:cNvPicPr>
          <p:nvPr/>
        </p:nvPicPr>
        <p:blipFill>
          <a:blip r:embed="rId2"/>
          <a:stretch>
            <a:fillRect/>
          </a:stretch>
        </p:blipFill>
        <p:spPr>
          <a:xfrm>
            <a:off x="81216" y="1373879"/>
            <a:ext cx="4865038" cy="3125807"/>
          </a:xfrm>
          <a:prstGeom prst="rect">
            <a:avLst/>
          </a:prstGeom>
        </p:spPr>
      </p:pic>
      <p:sp>
        <p:nvSpPr>
          <p:cNvPr id="7" name="TextBox 6">
            <a:extLst>
              <a:ext uri="{FF2B5EF4-FFF2-40B4-BE49-F238E27FC236}">
                <a16:creationId xmlns:a16="http://schemas.microsoft.com/office/drawing/2014/main" id="{4AC8888A-1F61-82D6-5896-F4471BD40709}"/>
              </a:ext>
            </a:extLst>
          </p:cNvPr>
          <p:cNvSpPr txBox="1"/>
          <p:nvPr/>
        </p:nvSpPr>
        <p:spPr>
          <a:xfrm>
            <a:off x="367146" y="957220"/>
            <a:ext cx="435032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1" i="0" u="none" strike="noStrike" kern="0" cap="none" spc="0" normalizeH="0" baseline="0" noProof="0">
                <a:ln>
                  <a:noFill/>
                </a:ln>
                <a:solidFill>
                  <a:srgbClr val="073763"/>
                </a:solidFill>
                <a:effectLst/>
                <a:uLnTx/>
                <a:uFillTx/>
                <a:latin typeface="Elsevier Sans"/>
                <a:cs typeface="Arial"/>
                <a:sym typeface="Arial"/>
              </a:rPr>
              <a:t>Clinical characteristics of adult severe asthma patients with high oral corticosteroid exposure enrolled in ISAR who did and did not initiate biologic therapy</a:t>
            </a:r>
            <a:endParaRPr kumimoji="0" lang="en-GB" sz="900" b="1" i="0" u="none" strike="noStrike" kern="0" cap="none" spc="0" normalizeH="0" baseline="0" noProof="0">
              <a:ln>
                <a:noFill/>
              </a:ln>
              <a:solidFill>
                <a:srgbClr val="073763"/>
              </a:solidFill>
              <a:effectLst/>
              <a:uLnTx/>
              <a:uFillTx/>
              <a:latin typeface="Elsevier Sans"/>
              <a:cs typeface="Arial"/>
              <a:sym typeface="Arial"/>
            </a:endParaRPr>
          </a:p>
        </p:txBody>
      </p:sp>
      <p:sp>
        <p:nvSpPr>
          <p:cNvPr id="8" name="TextBox 7">
            <a:extLst>
              <a:ext uri="{FF2B5EF4-FFF2-40B4-BE49-F238E27FC236}">
                <a16:creationId xmlns:a16="http://schemas.microsoft.com/office/drawing/2014/main" id="{0D1BC129-3AD2-98E6-BB18-DB3D53688EC6}"/>
              </a:ext>
            </a:extLst>
          </p:cNvPr>
          <p:cNvSpPr txBox="1"/>
          <p:nvPr/>
        </p:nvSpPr>
        <p:spPr>
          <a:xfrm>
            <a:off x="0" y="4808502"/>
            <a:ext cx="805641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BEC, blood eosinophil count; BD, bronchodilator;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Bx</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biologic; FEV1, forced expiratory volume in one second; FVC, forced vital capacity; </a:t>
            </a:r>
            <a:r>
              <a:rPr kumimoji="0" lang="en-GB" sz="600" b="0" i="0" u="none" strike="noStrike" kern="1200" cap="none" spc="0" normalizeH="0" baseline="0" noProof="0" err="1">
                <a:ln>
                  <a:noFill/>
                </a:ln>
                <a:solidFill>
                  <a:srgbClr val="404040"/>
                </a:solidFill>
                <a:effectLst/>
                <a:uLnTx/>
                <a:uFillTx/>
                <a:latin typeface="Arial"/>
                <a:ea typeface="+mn-ea"/>
                <a:cs typeface="Arial"/>
                <a:sym typeface="Arial"/>
              </a:rPr>
              <a:t>IgE</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immunoglobulin E; ISAR, International Severe Asthma Registry; OCS, oral corticosteroid, HOCS: High Oral Corticosteroid exposure, HCRU: healthcare resource utilisation, ICU: Intensive Care Unit</a:t>
            </a:r>
          </a:p>
        </p:txBody>
      </p:sp>
      <p:sp>
        <p:nvSpPr>
          <p:cNvPr id="9" name="TextBox 8">
            <a:extLst>
              <a:ext uri="{FF2B5EF4-FFF2-40B4-BE49-F238E27FC236}">
                <a16:creationId xmlns:a16="http://schemas.microsoft.com/office/drawing/2014/main" id="{44720293-75B5-6049-46C6-8C4864C8138A}"/>
              </a:ext>
            </a:extLst>
          </p:cNvPr>
          <p:cNvSpPr txBox="1"/>
          <p:nvPr/>
        </p:nvSpPr>
        <p:spPr>
          <a:xfrm>
            <a:off x="0" y="499268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3"/>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1026" name="Picture 2" descr="Hand Drawn Circle PNG Image HD | PNG All">
            <a:extLst>
              <a:ext uri="{FF2B5EF4-FFF2-40B4-BE49-F238E27FC236}">
                <a16:creationId xmlns:a16="http://schemas.microsoft.com/office/drawing/2014/main" id="{EA4C8261-490F-0D6D-B481-10AC032DC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614" y="1282031"/>
            <a:ext cx="1779161" cy="17791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A94460-DB0C-945C-A7F4-1D3E47F15D24}"/>
              </a:ext>
            </a:extLst>
          </p:cNvPr>
          <p:cNvSpPr txBox="1"/>
          <p:nvPr/>
        </p:nvSpPr>
        <p:spPr>
          <a:xfrm>
            <a:off x="4825138" y="1235130"/>
            <a:ext cx="4084209"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73763"/>
                </a:solidFill>
                <a:effectLst/>
                <a:uLnTx/>
                <a:uFillTx/>
                <a:latin typeface="Arial"/>
                <a:cs typeface="Arial"/>
                <a:sym typeface="Arial"/>
              </a:rPr>
              <a:t>Compared to non-initiators, patients who </a:t>
            </a:r>
            <a:r>
              <a:rPr kumimoji="0" lang="en-US" sz="1400" b="1" i="0" u="none" strike="noStrike" kern="0" cap="none" spc="0" normalizeH="0" baseline="0" noProof="0">
                <a:ln>
                  <a:noFill/>
                </a:ln>
                <a:solidFill>
                  <a:srgbClr val="FF9900"/>
                </a:solidFill>
                <a:effectLst/>
                <a:uLnTx/>
                <a:uFillTx/>
                <a:latin typeface="Arial"/>
                <a:cs typeface="Arial"/>
                <a:sym typeface="Arial"/>
              </a:rPr>
              <a:t>initiated biologics </a:t>
            </a:r>
            <a:r>
              <a:rPr kumimoji="0" lang="en-US" sz="1400" b="0" i="0" u="none" strike="noStrike" kern="0" cap="none" spc="0" normalizeH="0" baseline="0" noProof="0">
                <a:ln>
                  <a:noFill/>
                </a:ln>
                <a:solidFill>
                  <a:srgbClr val="073763"/>
                </a:solidFill>
                <a:effectLst/>
                <a:uLnTx/>
                <a:uFillTx/>
                <a:latin typeface="Arial"/>
                <a:cs typeface="Arial"/>
                <a:sym typeface="Arial"/>
              </a:rPr>
              <a:t>were/had: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FF9900"/>
                </a:solidFill>
                <a:effectLst/>
                <a:uLnTx/>
                <a:uFillTx/>
                <a:latin typeface="Arial"/>
                <a:cs typeface="Arial"/>
                <a:sym typeface="Arial"/>
              </a:rPr>
              <a:t>Similar number of asthma exacerbations </a:t>
            </a:r>
            <a:r>
              <a:rPr kumimoji="0" lang="en-US" sz="1400" b="0" i="0" u="none" strike="noStrike" kern="0" cap="none" spc="0" normalizeH="0" baseline="0" noProof="0">
                <a:ln>
                  <a:noFill/>
                </a:ln>
                <a:solidFill>
                  <a:srgbClr val="073763"/>
                </a:solidFill>
                <a:effectLst/>
                <a:uLnTx/>
                <a:uFillTx/>
                <a:latin typeface="Arial"/>
                <a:cs typeface="Arial"/>
                <a:sym typeface="Arial"/>
              </a:rPr>
              <a:t>over the past year (5.7 vs 5.3, p=0.15)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FF9900"/>
                </a:solidFill>
                <a:effectLst/>
                <a:uLnTx/>
                <a:uFillTx/>
                <a:latin typeface="Arial"/>
                <a:cs typeface="Arial"/>
                <a:sym typeface="Arial"/>
              </a:rPr>
              <a:t>Similar post-bronchodilator FEV1 </a:t>
            </a:r>
            <a:r>
              <a:rPr kumimoji="0" lang="en-US" sz="1400" b="0" i="0" u="none" strike="noStrike" kern="0" cap="none" spc="0" normalizeH="0" baseline="0" noProof="0">
                <a:ln>
                  <a:noFill/>
                </a:ln>
                <a:solidFill>
                  <a:srgbClr val="073763"/>
                </a:solidFill>
                <a:effectLst/>
                <a:uLnTx/>
                <a:uFillTx/>
                <a:latin typeface="Arial"/>
                <a:cs typeface="Arial"/>
                <a:sym typeface="Arial"/>
              </a:rPr>
              <a:t>as a percentage of predicted FEV1 (73.1% vs 72.7%, p=0.85)</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FF9900"/>
                </a:solidFill>
                <a:effectLst/>
                <a:uLnTx/>
                <a:uFillTx/>
                <a:latin typeface="Arial"/>
                <a:cs typeface="Arial"/>
                <a:sym typeface="Arial"/>
              </a:rPr>
              <a:t>Similar proportions of patients with hospital admissions </a:t>
            </a:r>
            <a:r>
              <a:rPr kumimoji="0" lang="en-US" sz="1400" b="0" i="0" u="none" strike="noStrike" kern="0" cap="none" spc="0" normalizeH="0" baseline="0" noProof="0">
                <a:ln>
                  <a:noFill/>
                </a:ln>
                <a:solidFill>
                  <a:srgbClr val="073763"/>
                </a:solidFill>
                <a:effectLst/>
                <a:uLnTx/>
                <a:uFillTx/>
                <a:latin typeface="Arial"/>
                <a:cs typeface="Arial"/>
                <a:sym typeface="Arial"/>
              </a:rPr>
              <a:t>(28.7% vs 31.5%, p=0.30) </a:t>
            </a:r>
            <a:r>
              <a:rPr kumimoji="0" lang="en-US" sz="1400" b="1" i="0" u="none" strike="noStrike" kern="0" cap="none" spc="0" normalizeH="0" baseline="0" noProof="0">
                <a:ln>
                  <a:noFill/>
                </a:ln>
                <a:solidFill>
                  <a:srgbClr val="FF9900"/>
                </a:solidFill>
                <a:effectLst/>
                <a:uLnTx/>
                <a:uFillTx/>
                <a:latin typeface="Arial"/>
                <a:cs typeface="Arial"/>
                <a:sym typeface="Arial"/>
              </a:rPr>
              <a:t>and ICU admissions involving use of invasive ventilations </a:t>
            </a:r>
            <a:r>
              <a:rPr kumimoji="0" lang="en-US" sz="1400" b="0" i="0" u="none" strike="noStrike" kern="0" cap="none" spc="0" normalizeH="0" baseline="0" noProof="0">
                <a:ln>
                  <a:noFill/>
                </a:ln>
                <a:solidFill>
                  <a:srgbClr val="073763"/>
                </a:solidFill>
                <a:effectLst/>
                <a:uLnTx/>
                <a:uFillTx/>
                <a:latin typeface="Arial"/>
                <a:cs typeface="Arial"/>
                <a:sym typeface="Arial"/>
              </a:rPr>
              <a:t>(6.9% vs 6.5%, p=0.77)</a:t>
            </a:r>
          </a:p>
        </p:txBody>
      </p:sp>
      <p:pic>
        <p:nvPicPr>
          <p:cNvPr id="2" name="Graphic 1" descr="Beginning with solid fill">
            <a:hlinkClick r:id="rId5" action="ppaction://hlinksldjump"/>
            <a:extLst>
              <a:ext uri="{FF2B5EF4-FFF2-40B4-BE49-F238E27FC236}">
                <a16:creationId xmlns:a16="http://schemas.microsoft.com/office/drawing/2014/main" id="{AD25DFBB-C6B2-4F42-E8B8-96A9B5A52F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0F4F98E0-0DC5-8FFE-BE6A-FCA8B7F9D6B2}"/>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8239463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s png images | PNGEgg">
            <a:extLst>
              <a:ext uri="{FF2B5EF4-FFF2-40B4-BE49-F238E27FC236}">
                <a16:creationId xmlns:a16="http://schemas.microsoft.com/office/drawing/2014/main" id="{85B806E0-CE11-A5E0-B27E-AEF3DB0BE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22" y="1799682"/>
            <a:ext cx="956233" cy="956233"/>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10,299 Search Doctor Icon Images, Stock Photos, 3D objects, &amp; Vectors |  Shutterstock">
            <a:extLst>
              <a:ext uri="{FF2B5EF4-FFF2-40B4-BE49-F238E27FC236}">
                <a16:creationId xmlns:a16="http://schemas.microsoft.com/office/drawing/2014/main" id="{DF090746-D4E8-730A-6200-C4A120B4B51C}"/>
              </a:ext>
            </a:extLst>
          </p:cNvPr>
          <p:cNvPicPr>
            <a:picLocks noChangeAspect="1"/>
          </p:cNvPicPr>
          <p:nvPr/>
        </p:nvPicPr>
        <p:blipFill rotWithShape="1">
          <a:blip r:embed="rId3">
            <a:extLst>
              <a:ext uri="{28A0092B-C50C-407E-A947-70E740481C1C}">
                <a14:useLocalDpi xmlns:a14="http://schemas.microsoft.com/office/drawing/2010/main" val="0"/>
              </a:ext>
            </a:extLst>
          </a:blip>
          <a:srcRect l="10891" t="5715" r="10232" b="10000"/>
          <a:stretch/>
        </p:blipFill>
        <p:spPr bwMode="auto">
          <a:xfrm>
            <a:off x="86591" y="3181250"/>
            <a:ext cx="1513096" cy="1494460"/>
          </a:xfrm>
          <a:prstGeom prst="ellipse">
            <a:avLst/>
          </a:prstGeom>
          <a:noFill/>
          <a:ln w="76200">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792E823-13AF-F455-BBAF-9A9987AE934B}"/>
              </a:ext>
            </a:extLst>
          </p:cNvPr>
          <p:cNvSpPr>
            <a:spLocks noGrp="1"/>
          </p:cNvSpPr>
          <p:nvPr>
            <p:ph type="title"/>
          </p:nvPr>
        </p:nvSpPr>
        <p:spPr>
          <a:xfrm>
            <a:off x="365022" y="178401"/>
            <a:ext cx="8205354" cy="428406"/>
          </a:xfrm>
        </p:spPr>
        <p:txBody>
          <a:bodyPr/>
          <a:lstStyle/>
          <a:p>
            <a:r>
              <a:rPr lang="en-US" sz="1600">
                <a:solidFill>
                  <a:schemeClr val="accent3"/>
                </a:solidFill>
                <a:latin typeface="+mj-lt"/>
                <a:ea typeface="Calibri" panose="020F0502020204030204" pitchFamily="34" charset="0"/>
              </a:rPr>
              <a:t>Summary:</a:t>
            </a:r>
            <a:r>
              <a:rPr lang="en-US" sz="1600"/>
              <a:t> One third of severe asthma patients with high oral corticosteroid exposure did not receive biologics despite similarities in disease burden</a:t>
            </a:r>
            <a:endParaRPr lang="en-GB" sz="1600">
              <a:latin typeface="+mj-lt"/>
              <a:ea typeface="Calibri" panose="020F0502020204030204" pitchFamily="34" charset="0"/>
            </a:endParaRPr>
          </a:p>
        </p:txBody>
      </p:sp>
      <p:sp>
        <p:nvSpPr>
          <p:cNvPr id="5" name="Content Placeholder 4">
            <a:extLst>
              <a:ext uri="{FF2B5EF4-FFF2-40B4-BE49-F238E27FC236}">
                <a16:creationId xmlns:a16="http://schemas.microsoft.com/office/drawing/2014/main" id="{C748C9B6-30D3-1CB0-DD9A-A357E125035A}"/>
              </a:ext>
            </a:extLst>
          </p:cNvPr>
          <p:cNvSpPr>
            <a:spLocks noGrp="1"/>
          </p:cNvSpPr>
          <p:nvPr>
            <p:ph idx="1"/>
          </p:nvPr>
        </p:nvSpPr>
        <p:spPr>
          <a:xfrm>
            <a:off x="1411044" y="1239112"/>
            <a:ext cx="7379665" cy="3924500"/>
          </a:xfrm>
        </p:spPr>
        <p:txBody>
          <a:bodyPr>
            <a:normAutofit/>
          </a:bodyPr>
          <a:lstStyle/>
          <a:p>
            <a:pPr marL="127000" indent="0">
              <a:buNone/>
            </a:pPr>
            <a:r>
              <a:rPr lang="en-US" sz="1900" b="1" i="0">
                <a:effectLst/>
                <a:latin typeface="Elsevier Sans"/>
              </a:rPr>
              <a:t>Key findings:</a:t>
            </a:r>
          </a:p>
          <a:p>
            <a:r>
              <a:rPr lang="en-US" b="1">
                <a:latin typeface="Elsevier Sans"/>
              </a:rPr>
              <a:t>Eosinophilic phenotype, serious infectious events, nasal polyps, airflow limitation and inadequate asthma control</a:t>
            </a:r>
            <a:r>
              <a:rPr lang="en-US">
                <a:latin typeface="Elsevier Sans"/>
              </a:rPr>
              <a:t> appear to encourage physicians to </a:t>
            </a:r>
            <a:r>
              <a:rPr lang="en-US" b="1">
                <a:latin typeface="Elsevier Sans"/>
              </a:rPr>
              <a:t>prescribe biologic </a:t>
            </a:r>
            <a:r>
              <a:rPr lang="en-US">
                <a:latin typeface="Elsevier Sans"/>
              </a:rPr>
              <a:t>therapy</a:t>
            </a:r>
          </a:p>
          <a:p>
            <a:r>
              <a:rPr lang="en-US">
                <a:latin typeface="Elsevier Sans"/>
              </a:rPr>
              <a:t>However, </a:t>
            </a:r>
            <a:r>
              <a:rPr lang="en-US" b="1">
                <a:latin typeface="Elsevier Sans"/>
              </a:rPr>
              <a:t>one third of severe HOCS </a:t>
            </a:r>
            <a:r>
              <a:rPr lang="en-US">
                <a:latin typeface="Elsevier Sans"/>
              </a:rPr>
              <a:t>(high oral corticosteroid exposure</a:t>
            </a:r>
            <a:r>
              <a:rPr lang="en-US" sz="1400"/>
              <a:t>) </a:t>
            </a:r>
            <a:r>
              <a:rPr lang="en-US" b="1">
                <a:latin typeface="Elsevier Sans"/>
              </a:rPr>
              <a:t>asthma patients did not receive biologics despite similar exacerbation frequency and HCRU </a:t>
            </a:r>
            <a:r>
              <a:rPr lang="en-US">
                <a:latin typeface="Elsevier Sans"/>
              </a:rPr>
              <a:t>as those who initiated a biologic therapy</a:t>
            </a:r>
          </a:p>
          <a:p>
            <a:pPr marL="127000" indent="0">
              <a:buNone/>
            </a:pPr>
            <a:endParaRPr lang="en-US">
              <a:latin typeface="Elsevier Sans"/>
            </a:endParaRPr>
          </a:p>
          <a:p>
            <a:pPr marL="127000" indent="0">
              <a:buNone/>
            </a:pPr>
            <a:r>
              <a:rPr lang="en-US" sz="1700" b="1" i="0">
                <a:solidFill>
                  <a:schemeClr val="accent2"/>
                </a:solidFill>
                <a:effectLst/>
                <a:latin typeface="Elsevier Sans"/>
              </a:rPr>
              <a:t>Practice change needed: </a:t>
            </a:r>
          </a:p>
          <a:p>
            <a:r>
              <a:rPr lang="en-US" b="1">
                <a:solidFill>
                  <a:schemeClr val="accent2"/>
                </a:solidFill>
                <a:latin typeface="Elsevier Sans"/>
              </a:rPr>
              <a:t>Multiple characteristics need to be considered to guide the initiation of biologics in SA patients </a:t>
            </a:r>
          </a:p>
          <a:p>
            <a:r>
              <a:rPr lang="en-US" b="1">
                <a:solidFill>
                  <a:schemeClr val="accent2"/>
                </a:solidFill>
                <a:latin typeface="Elsevier Sans"/>
              </a:rPr>
              <a:t>Individualized treatment algorithms are needed to guide the initiation of biologics</a:t>
            </a:r>
          </a:p>
        </p:txBody>
      </p:sp>
      <p:sp>
        <p:nvSpPr>
          <p:cNvPr id="2" name="TextBox 1">
            <a:extLst>
              <a:ext uri="{FF2B5EF4-FFF2-40B4-BE49-F238E27FC236}">
                <a16:creationId xmlns:a16="http://schemas.microsoft.com/office/drawing/2014/main" id="{359C3F47-7F92-984D-50A3-74A58D8433FC}"/>
              </a:ext>
            </a:extLst>
          </p:cNvPr>
          <p:cNvSpPr txBox="1"/>
          <p:nvPr/>
        </p:nvSpPr>
        <p:spPr>
          <a:xfrm>
            <a:off x="0" y="4881684"/>
            <a:ext cx="8056418"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HOCS: High Oral Corticosteroid exposure, HCRU: healthcare resource utilisation, SA: Severe Asthma</a:t>
            </a:r>
          </a:p>
        </p:txBody>
      </p:sp>
      <p:sp>
        <p:nvSpPr>
          <p:cNvPr id="3" name="TextBox 2">
            <a:extLst>
              <a:ext uri="{FF2B5EF4-FFF2-40B4-BE49-F238E27FC236}">
                <a16:creationId xmlns:a16="http://schemas.microsoft.com/office/drawing/2014/main" id="{263EBFAB-299C-1A20-AB73-4513685EC343}"/>
              </a:ext>
            </a:extLst>
          </p:cNvPr>
          <p:cNvSpPr txBox="1"/>
          <p:nvPr/>
        </p:nvSpPr>
        <p:spPr>
          <a:xfrm>
            <a:off x="0" y="4992683"/>
            <a:ext cx="9413359"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Chen W. et al., Characterization of Patients in the International Severe Asthma Registry with High Steroid Exposure Who Did or Did Not Initiate Biologic Therapy. J Asthma Allergy. 2022;15:1491-1510 </a:t>
            </a:r>
            <a:r>
              <a:rPr kumimoji="0" lang="en-GB" sz="600" b="0" i="0" u="none" strike="noStrike" kern="1200" cap="none" spc="0" normalizeH="0" baseline="0" noProof="0">
                <a:ln>
                  <a:noFill/>
                </a:ln>
                <a:solidFill>
                  <a:srgbClr val="404040"/>
                </a:solidFill>
                <a:effectLst/>
                <a:uLnTx/>
                <a:uFillTx/>
                <a:latin typeface="Arial"/>
                <a:ea typeface="+mn-ea"/>
                <a:cs typeface="Arial"/>
                <a:sym typeface="Arial"/>
                <a:hlinkClick r:id="rId4"/>
              </a:rPr>
              <a:t>https://doi.org/10.2147/JAA.S377174</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7" name="Graphic 6" descr="Beginning with solid fill">
            <a:hlinkClick r:id="rId5" action="ppaction://hlinksldjump"/>
            <a:extLst>
              <a:ext uri="{FF2B5EF4-FFF2-40B4-BE49-F238E27FC236}">
                <a16:creationId xmlns:a16="http://schemas.microsoft.com/office/drawing/2014/main" id="{0F2C546B-101C-3647-7B88-FC1914B603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E0F1B860-C30B-1248-AF47-38A3547F13B5}"/>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06049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26491" y="3041619"/>
            <a:ext cx="950119" cy="286617"/>
          </a:xfrm>
          <a:prstGeom prst="rect">
            <a:avLst/>
          </a:prstGeom>
        </p:spPr>
        <p:txBody>
          <a:bodyPr vert="horz" wrap="square" lIns="0" tIns="9525" rIns="0" bIns="0" rtlCol="0">
            <a:spAutoFit/>
          </a:bodyPr>
          <a:lstStyle/>
          <a:p>
            <a:pPr marL="9525" defTabSz="685800">
              <a:spcBef>
                <a:spcPts val="75"/>
              </a:spcBef>
            </a:pPr>
            <a:r>
              <a:rPr>
                <a:solidFill>
                  <a:srgbClr val="EC7C30"/>
                </a:solidFill>
                <a:latin typeface="Calibri"/>
                <a:cs typeface="Calibri"/>
              </a:rPr>
              <a:t>Sept</a:t>
            </a:r>
            <a:r>
              <a:rPr spc="-45">
                <a:solidFill>
                  <a:srgbClr val="EC7C30"/>
                </a:solidFill>
                <a:latin typeface="Calibri"/>
                <a:cs typeface="Calibri"/>
              </a:rPr>
              <a:t> </a:t>
            </a:r>
            <a:r>
              <a:rPr spc="-15">
                <a:solidFill>
                  <a:srgbClr val="EC7C30"/>
                </a:solidFill>
                <a:latin typeface="Calibri"/>
                <a:cs typeface="Calibri"/>
              </a:rPr>
              <a:t>2019</a:t>
            </a:r>
            <a:endParaRPr>
              <a:latin typeface="Calibri"/>
              <a:cs typeface="Calibri"/>
            </a:endParaRPr>
          </a:p>
        </p:txBody>
      </p:sp>
      <p:sp>
        <p:nvSpPr>
          <p:cNvPr id="3" name="object 3"/>
          <p:cNvSpPr/>
          <p:nvPr/>
        </p:nvSpPr>
        <p:spPr>
          <a:xfrm>
            <a:off x="0" y="1803655"/>
            <a:ext cx="9144000" cy="1031081"/>
          </a:xfrm>
          <a:custGeom>
            <a:avLst/>
            <a:gdLst/>
            <a:ahLst/>
            <a:cxnLst/>
            <a:rect l="l" t="t" r="r" b="b"/>
            <a:pathLst>
              <a:path w="12192000" h="1374775">
                <a:moveTo>
                  <a:pt x="12192000" y="0"/>
                </a:moveTo>
                <a:lnTo>
                  <a:pt x="0" y="0"/>
                </a:lnTo>
                <a:lnTo>
                  <a:pt x="0" y="1374647"/>
                </a:lnTo>
                <a:lnTo>
                  <a:pt x="12192000" y="1374647"/>
                </a:lnTo>
                <a:lnTo>
                  <a:pt x="12192000" y="0"/>
                </a:lnTo>
                <a:close/>
              </a:path>
            </a:pathLst>
          </a:custGeom>
          <a:solidFill>
            <a:srgbClr val="1F3863"/>
          </a:solidFill>
        </p:spPr>
        <p:txBody>
          <a:bodyPr wrap="square" lIns="0" tIns="0" rIns="0" bIns="0" rtlCol="0"/>
          <a:lstStyle/>
          <a:p>
            <a:pPr defTabSz="685800"/>
            <a:endParaRPr sz="1350"/>
          </a:p>
        </p:txBody>
      </p:sp>
      <p:sp>
        <p:nvSpPr>
          <p:cNvPr id="5" name="object 4">
            <a:extLst>
              <a:ext uri="{FF2B5EF4-FFF2-40B4-BE49-F238E27FC236}">
                <a16:creationId xmlns:a16="http://schemas.microsoft.com/office/drawing/2014/main" id="{400B0CF3-84AE-9EAF-B3B5-3EC06877E91C}"/>
              </a:ext>
            </a:extLst>
          </p:cNvPr>
          <p:cNvSpPr txBox="1">
            <a:spLocks/>
          </p:cNvSpPr>
          <p:nvPr/>
        </p:nvSpPr>
        <p:spPr>
          <a:xfrm>
            <a:off x="1219200" y="1996816"/>
            <a:ext cx="7497064" cy="574675"/>
          </a:xfrm>
          <a:prstGeom prst="rect">
            <a:avLst/>
          </a:prstGeom>
        </p:spPr>
        <p:txBody>
          <a:bodyPr vert="horz" wrap="square" lIns="0" tIns="12700" rIns="0" bIns="0" rtlCol="0">
            <a:spAutoFit/>
          </a:bodyPr>
          <a:lstStyle>
            <a:lvl1pPr>
              <a:defRPr sz="3300" b="0" i="0">
                <a:solidFill>
                  <a:schemeClr val="tx1"/>
                </a:solidFill>
                <a:latin typeface="Calibri Light"/>
                <a:ea typeface="+mj-ea"/>
                <a:cs typeface="Calibri Light"/>
              </a:defRPr>
            </a:lvl1pPr>
          </a:lstStyle>
          <a:p>
            <a:pPr marL="12700">
              <a:spcBef>
                <a:spcPts val="100"/>
              </a:spcBef>
            </a:pPr>
            <a:r>
              <a:rPr lang="en-US" sz="3600">
                <a:solidFill>
                  <a:srgbClr val="FFFFFF"/>
                </a:solidFill>
                <a:latin typeface="Calibri"/>
                <a:cs typeface="Calibri"/>
              </a:rPr>
              <a:t>ISAR</a:t>
            </a:r>
            <a:r>
              <a:rPr lang="en-US" sz="3600" spc="-90">
                <a:solidFill>
                  <a:srgbClr val="FFFFFF"/>
                </a:solidFill>
                <a:latin typeface="Calibri"/>
                <a:cs typeface="Calibri"/>
              </a:rPr>
              <a:t> </a:t>
            </a:r>
            <a:r>
              <a:rPr lang="en-US" sz="3600">
                <a:solidFill>
                  <a:srgbClr val="FFFFFF"/>
                </a:solidFill>
                <a:latin typeface="Calibri"/>
                <a:cs typeface="Calibri"/>
              </a:rPr>
              <a:t>Mission</a:t>
            </a:r>
            <a:r>
              <a:rPr lang="en-US" sz="3600" spc="-95">
                <a:solidFill>
                  <a:srgbClr val="FFFFFF"/>
                </a:solidFill>
                <a:latin typeface="Calibri"/>
                <a:cs typeface="Calibri"/>
              </a:rPr>
              <a:t> </a:t>
            </a:r>
            <a:r>
              <a:rPr lang="en-US" sz="3600">
                <a:solidFill>
                  <a:srgbClr val="FFFFFF"/>
                </a:solidFill>
                <a:latin typeface="Calibri"/>
                <a:cs typeface="Calibri"/>
              </a:rPr>
              <a:t>Statement:</a:t>
            </a:r>
            <a:r>
              <a:rPr lang="en-US" sz="3600" spc="-140">
                <a:solidFill>
                  <a:srgbClr val="FFFFFF"/>
                </a:solidFill>
                <a:latin typeface="Calibri"/>
                <a:cs typeface="Calibri"/>
              </a:rPr>
              <a:t> </a:t>
            </a:r>
            <a:r>
              <a:rPr lang="en-US" sz="3600">
                <a:solidFill>
                  <a:srgbClr val="FFFFFF"/>
                </a:solidFill>
                <a:latin typeface="Calibri"/>
                <a:cs typeface="Calibri"/>
              </a:rPr>
              <a:t>Key</a:t>
            </a:r>
            <a:r>
              <a:rPr lang="en-US" sz="3600" spc="-105">
                <a:solidFill>
                  <a:srgbClr val="FFFFFF"/>
                </a:solidFill>
                <a:latin typeface="Calibri"/>
                <a:cs typeface="Calibri"/>
              </a:rPr>
              <a:t> </a:t>
            </a:r>
            <a:r>
              <a:rPr lang="en-US" sz="3600" spc="-10">
                <a:solidFill>
                  <a:srgbClr val="FFFFFF"/>
                </a:solidFill>
                <a:latin typeface="Calibri"/>
                <a:cs typeface="Calibri"/>
              </a:rPr>
              <a:t>statements</a:t>
            </a:r>
            <a:endParaRPr lang="en-US" sz="3600">
              <a:latin typeface="Calibri"/>
              <a:cs typeface="Calibri"/>
            </a:endParaRPr>
          </a:p>
        </p:txBody>
      </p:sp>
      <p:pic>
        <p:nvPicPr>
          <p:cNvPr id="9" name="Graphic 8" descr="Beginning with solid fill">
            <a:hlinkClick r:id="rId2" action="ppaction://hlinksldjump"/>
            <a:extLst>
              <a:ext uri="{FF2B5EF4-FFF2-40B4-BE49-F238E27FC236}">
                <a16:creationId xmlns:a16="http://schemas.microsoft.com/office/drawing/2014/main" id="{32E4BFA1-7F1D-A47F-CD74-2CC35508DD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0F283B48-8E4F-D353-30A7-5C7742A5C33E}"/>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subTitle" idx="1"/>
          </p:nvPr>
        </p:nvSpPr>
        <p:spPr>
          <a:xfrm>
            <a:off x="212833" y="3334012"/>
            <a:ext cx="8734097" cy="890588"/>
          </a:xfrm>
          <a:prstGeom prst="rect">
            <a:avLst/>
          </a:prstGeom>
          <a:noFill/>
          <a:ln>
            <a:noFill/>
          </a:ln>
        </p:spPr>
        <p:txBody>
          <a:bodyPr spcFirstLastPara="1" wrap="square" lIns="0" tIns="0" rIns="91425" bIns="45700" anchor="ctr" anchorCtr="0">
            <a:noAutofit/>
          </a:bodyPr>
          <a:lstStyle/>
          <a:p>
            <a:pPr marL="0" lvl="0" indent="0" algn="ctr" rtl="0">
              <a:spcBef>
                <a:spcPts val="0"/>
              </a:spcBef>
              <a:spcAft>
                <a:spcPts val="0"/>
              </a:spcAft>
              <a:buSzPts val="1600"/>
              <a:buNone/>
            </a:pPr>
            <a:r>
              <a:rPr lang="en-SG" sz="900" err="1"/>
              <a:t>Wenjia</a:t>
            </a:r>
            <a:r>
              <a:rPr lang="en-SG" sz="900"/>
              <a:t> Chen, Trung N Tran, Mohsen </a:t>
            </a:r>
            <a:r>
              <a:rPr lang="en-SG" sz="900" err="1"/>
              <a:t>Sadatsafavi</a:t>
            </a:r>
            <a:r>
              <a:rPr lang="en-SG" sz="900"/>
              <a:t>, Ruth Murray, Nigel Chong Boon Wong, </a:t>
            </a:r>
            <a:r>
              <a:rPr lang="en-SG" sz="900" err="1"/>
              <a:t>Nasloon</a:t>
            </a:r>
            <a:r>
              <a:rPr lang="en-SG" sz="900"/>
              <a:t> Ali, Con </a:t>
            </a:r>
            <a:r>
              <a:rPr lang="en-SG" sz="900" err="1"/>
              <a:t>Ariti</a:t>
            </a:r>
            <a:r>
              <a:rPr lang="en-SG" sz="900"/>
              <a:t>, Lakmini Bulathsinhala, Esther Garcia Gil, J Mark FitzGerald, Marianna </a:t>
            </a:r>
            <a:r>
              <a:rPr lang="en-SG" sz="900" err="1"/>
              <a:t>Alacqua</a:t>
            </a:r>
            <a:r>
              <a:rPr lang="en-SG" sz="900"/>
              <a:t>, Mona Al-Ahmad, Alan </a:t>
            </a:r>
            <a:r>
              <a:rPr lang="en-SG" sz="900" err="1"/>
              <a:t>Altraja</a:t>
            </a:r>
            <a:r>
              <a:rPr lang="en-SG" sz="900"/>
              <a:t>, Riyad Al-</a:t>
            </a:r>
            <a:r>
              <a:rPr lang="en-SG" sz="900" err="1"/>
              <a:t>Lehebi</a:t>
            </a:r>
            <a:r>
              <a:rPr lang="en-SG" sz="900"/>
              <a:t>, Mohit Bhutani, Leif </a:t>
            </a:r>
            <a:r>
              <a:rPr lang="en-SG" sz="900" err="1"/>
              <a:t>Bjermer</a:t>
            </a:r>
            <a:r>
              <a:rPr lang="en-SG" sz="900"/>
              <a:t>, Anne-Sofie Bjerrum, Arnaud Bourdin, Anna von Bülow, John Busby, Giorgio Walter </a:t>
            </a:r>
            <a:r>
              <a:rPr lang="en-SG" sz="900" err="1"/>
              <a:t>Canonica</a:t>
            </a:r>
            <a:r>
              <a:rPr lang="en-SG" sz="900"/>
              <a:t>, Victoria Carter, George C Christoff, Borja G </a:t>
            </a:r>
            <a:r>
              <a:rPr lang="en-SG" sz="900" err="1"/>
              <a:t>Cosio</a:t>
            </a:r>
            <a:r>
              <a:rPr lang="en-SG" sz="900"/>
              <a:t>, Richard W Costello, João A Fonseca, Peter G Gibson, Kwang-Ha </a:t>
            </a:r>
            <a:r>
              <a:rPr lang="en-SG" sz="900" err="1"/>
              <a:t>Yoo</a:t>
            </a:r>
            <a:r>
              <a:rPr lang="en-SG" sz="900"/>
              <a:t>, Liam G Heaney, Enrico </a:t>
            </a:r>
            <a:r>
              <a:rPr lang="en-SG" sz="900" err="1"/>
              <a:t>Heffler</a:t>
            </a:r>
            <a:r>
              <a:rPr lang="en-SG" sz="900"/>
              <a:t>, Mark Hew, Ole </a:t>
            </a:r>
            <a:r>
              <a:rPr lang="en-SG" sz="900" err="1"/>
              <a:t>Hilberg</a:t>
            </a:r>
            <a:r>
              <a:rPr lang="en-SG" sz="900"/>
              <a:t>, Flavia Hoyte, Takashi Iwanaga, David J Jackson, Rupert C Jones, Mariko </a:t>
            </a:r>
            <a:r>
              <a:rPr lang="en-SG" sz="900" err="1"/>
              <a:t>Siyue</a:t>
            </a:r>
            <a:r>
              <a:rPr lang="en-SG" sz="900"/>
              <a:t> Koh, Piotr Kuna, </a:t>
            </a:r>
            <a:r>
              <a:rPr lang="en-SG" sz="900" err="1"/>
              <a:t>Désirée</a:t>
            </a:r>
            <a:r>
              <a:rPr lang="en-SG" sz="900"/>
              <a:t> </a:t>
            </a:r>
            <a:r>
              <a:rPr lang="en-SG" sz="900" err="1"/>
              <a:t>Larenas-Linnemann</a:t>
            </a:r>
            <a:r>
              <a:rPr lang="en-SG" sz="900"/>
              <a:t>, </a:t>
            </a:r>
            <a:r>
              <a:rPr lang="en-SG" sz="900" err="1"/>
              <a:t>Sverre</a:t>
            </a:r>
            <a:r>
              <a:rPr lang="en-SG" sz="900"/>
              <a:t> Lehmann, Lauri </a:t>
            </a:r>
            <a:r>
              <a:rPr lang="en-SG" sz="900" err="1"/>
              <a:t>Lehtimäki</a:t>
            </a:r>
            <a:r>
              <a:rPr lang="en-SG" sz="900"/>
              <a:t>, </a:t>
            </a:r>
            <a:r>
              <a:rPr lang="en-SG" sz="900" err="1"/>
              <a:t>Juntao</a:t>
            </a:r>
            <a:r>
              <a:rPr lang="en-SG" sz="900"/>
              <a:t> Lyu, Bassam Mahboub, Jorge Maspero, Andrew N Menzies-</a:t>
            </a:r>
            <a:r>
              <a:rPr lang="en-SG" sz="900" err="1"/>
              <a:t>Gow</a:t>
            </a:r>
            <a:r>
              <a:rPr lang="en-SG" sz="900"/>
              <a:t>, Anthony Newell, Concetta Sirena, Nikolaos G Papadopoulos, Andriana I </a:t>
            </a:r>
            <a:r>
              <a:rPr lang="en-SG" sz="900" err="1"/>
              <a:t>Papaioannou</a:t>
            </a:r>
            <a:r>
              <a:rPr lang="en-SG" sz="900"/>
              <a:t>, Luis Perez-de-Llano, </a:t>
            </a:r>
            <a:r>
              <a:rPr lang="en-SG" sz="900" err="1"/>
              <a:t>Diahn-Warng</a:t>
            </a:r>
            <a:r>
              <a:rPr lang="en-SG" sz="900"/>
              <a:t> </a:t>
            </a:r>
            <a:r>
              <a:rPr lang="en-SG" sz="900" err="1"/>
              <a:t>Perng</a:t>
            </a:r>
            <a:r>
              <a:rPr lang="en-SG" sz="900"/>
              <a:t> Steve, Matthew Peters, Paul E Pfeffer, Celeste M </a:t>
            </a:r>
            <a:r>
              <a:rPr lang="en-SG" sz="900" err="1"/>
              <a:t>Porsbjerg</a:t>
            </a:r>
            <a:r>
              <a:rPr lang="en-SG" sz="900"/>
              <a:t>, Todor A Popov, Chin Kook Rhee, Sundeep Salvi, Camille </a:t>
            </a:r>
            <a:r>
              <a:rPr lang="en-SG" sz="900" err="1"/>
              <a:t>Taillé</a:t>
            </a:r>
            <a:r>
              <a:rPr lang="en-SG" sz="900"/>
              <a:t>, Christian Taube, Carlos A Torres-Duque, Charlotte </a:t>
            </a:r>
            <a:r>
              <a:rPr lang="en-SG" sz="900" err="1"/>
              <a:t>Ulrik</a:t>
            </a:r>
            <a:r>
              <a:rPr lang="en-SG" sz="900"/>
              <a:t>, Seung-Won Ra, Eileen Wang, Michael E Wechsler, David B Price </a:t>
            </a:r>
            <a:endParaRPr sz="900"/>
          </a:p>
        </p:txBody>
      </p:sp>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r>
              <a:rPr lang="en-US" sz="2000" i="0">
                <a:solidFill>
                  <a:srgbClr val="FFFFFF"/>
                </a:solidFill>
                <a:effectLst/>
                <a:latin typeface="+mj-lt"/>
              </a:rPr>
              <a:t>Impact of Initiating Biologics in Patients With Severe Asthma on Long-term Oral Corticosteroids or Frequent Rescue Steroids (GLITTER II): Data From the International Severe Asthma Registry</a:t>
            </a:r>
            <a:endParaRPr sz="2000">
              <a:latin typeface="+mj-lt"/>
            </a:endParaRPr>
          </a:p>
        </p:txBody>
      </p:sp>
      <p:pic>
        <p:nvPicPr>
          <p:cNvPr id="2" name="Graphic 1" descr="Beginning with solid fill">
            <a:hlinkClick r:id="rId3" action="ppaction://hlinksldjump"/>
            <a:extLst>
              <a:ext uri="{FF2B5EF4-FFF2-40B4-BE49-F238E27FC236}">
                <a16:creationId xmlns:a16="http://schemas.microsoft.com/office/drawing/2014/main" id="{39CC61DC-64EF-7630-D9B9-C11D45FC6D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323190" y="4654156"/>
            <a:ext cx="6500797" cy="402416"/>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800"/>
              <a:buNone/>
            </a:pPr>
            <a:r>
              <a:rPr lang="en-US" sz="700"/>
              <a:t>*HOCS was defined as long-term OCS ≥1 year or ≥4 courses of rescue OCS within a 12-month period in the current study.</a:t>
            </a:r>
          </a:p>
          <a:p>
            <a:pPr marL="0" indent="0"/>
            <a:r>
              <a:rPr lang="en-SG" sz="700"/>
              <a:t>Chen, W, Tran, TN, et al. </a:t>
            </a:r>
            <a:r>
              <a:rPr lang="en-US" sz="700" i="1"/>
              <a:t>J Allergy Clin Immunol </a:t>
            </a:r>
            <a:r>
              <a:rPr lang="en-US" sz="700" i="1" err="1"/>
              <a:t>Pract</a:t>
            </a:r>
            <a:r>
              <a:rPr lang="en-US" sz="700" i="1"/>
              <a:t>. </a:t>
            </a:r>
            <a:r>
              <a:rPr lang="en-US" sz="700"/>
              <a:t>2023. </a:t>
            </a:r>
            <a:r>
              <a:rPr lang="pt-BR" sz="700"/>
              <a:t>doi: 10.1016/j.jaip.2023.05.044. </a:t>
            </a:r>
            <a:endParaRPr sz="700"/>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323193" y="1402145"/>
            <a:ext cx="4248807" cy="64447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sym typeface="Arial"/>
              </a:rPr>
              <a:t>To examine the effectiveness of initiating biologics in a large, real-world cohort of adult patients with severe asthma and high oral corticosteroid exposure (HOCS)*.</a:t>
            </a: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323193" y="860471"/>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Aim</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323191" y="2734083"/>
            <a:ext cx="4495297" cy="1358460"/>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SG"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rPr>
              <a:t>Primary outcome: </a:t>
            </a:r>
            <a:r>
              <a:rPr kumimoji="0" lang="en-US" sz="1200" b="0" i="0" u="none" strike="noStrike" kern="0" cap="none" spc="0" normalizeH="0" baseline="0" noProof="0">
                <a:ln>
                  <a:noFill/>
                </a:ln>
                <a:solidFill>
                  <a:srgbClr val="000000"/>
                </a:solidFill>
                <a:effectLst/>
                <a:uLnTx/>
                <a:uFillTx/>
                <a:latin typeface="Arial"/>
                <a:cs typeface="Calibri" panose="020F0502020204030204" pitchFamily="34" charset="0"/>
                <a:sym typeface="Arial"/>
              </a:rPr>
              <a:t>reduced rate of asthma exacerbations</a:t>
            </a:r>
            <a:endParaRPr kumimoji="0" lang="en-US"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endParaRP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endParaRPr kumimoji="0" lang="en-US"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endParaRP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US"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rPr>
              <a:t>Secondary outcomes</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cs typeface="Calibri" panose="020F0502020204030204" pitchFamily="34" charset="0"/>
                <a:sym typeface="Arial"/>
              </a:rPr>
              <a:t>improvement in asthma control</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cs typeface="Calibri" panose="020F0502020204030204" pitchFamily="34" charset="0"/>
                <a:sym typeface="Arial"/>
              </a:rPr>
              <a:t>reduction in OCS dose</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cs typeface="Calibri" panose="020F0502020204030204" pitchFamily="34" charset="0"/>
                <a:sym typeface="Arial"/>
              </a:rPr>
              <a:t>reduced number of asthma-related emergency department visits and asthma-related hospital admissions</a:t>
            </a:r>
            <a:r>
              <a:rPr kumimoji="0" lang="en-US"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rPr>
              <a:t> </a:t>
            </a: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endParaRPr kumimoji="0" lang="en-US" sz="1200" b="1" i="0" u="none" strike="noStrike" kern="0" cap="none" spc="0" normalizeH="0" baseline="0" noProof="0">
              <a:ln>
                <a:noFill/>
              </a:ln>
              <a:solidFill>
                <a:srgbClr val="000000"/>
              </a:solidFill>
              <a:effectLst/>
              <a:uLnTx/>
              <a:uFillTx/>
              <a:latin typeface="Arial"/>
              <a:cs typeface="Calibri" panose="020F0502020204030204" pitchFamily="34" charset="0"/>
              <a:sym typeface="Arial"/>
            </a:endParaRP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US" sz="1200" b="0" i="0" u="none" strike="noStrike" kern="0" cap="none" spc="0" normalizeH="0" baseline="0" noProof="0">
                <a:ln>
                  <a:noFill/>
                </a:ln>
                <a:solidFill>
                  <a:srgbClr val="073763"/>
                </a:solidFill>
                <a:effectLst/>
                <a:uLnTx/>
                <a:uFillTx/>
                <a:latin typeface="Arial"/>
                <a:cs typeface="Calibri" panose="020F0502020204030204" pitchFamily="34" charset="0"/>
                <a:sym typeface="Arial"/>
              </a:rPr>
              <a:t>Outcomes were estimated over a 12-month follow-up period. </a:t>
            </a:r>
            <a:endParaRPr kumimoji="0" lang="en-SG" sz="1200" b="0" i="0" u="none" strike="noStrike" kern="0" cap="none" spc="0" normalizeH="0" baseline="0" noProof="0">
              <a:ln>
                <a:noFill/>
              </a:ln>
              <a:solidFill>
                <a:srgbClr val="073763"/>
              </a:solidFill>
              <a:effectLst/>
              <a:uLnTx/>
              <a:uFillTx/>
              <a:latin typeface="Arial"/>
              <a:cs typeface="Calibri" panose="020F0502020204030204" pitchFamily="34" charset="0"/>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323192" y="2192409"/>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Outcomes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0C044671-2F8E-3510-7363-6C068812EAEF}"/>
              </a:ext>
            </a:extLst>
          </p:cNvPr>
          <p:cNvGrpSpPr/>
          <p:nvPr/>
        </p:nvGrpSpPr>
        <p:grpSpPr>
          <a:xfrm rot="5400000">
            <a:off x="6196620" y="1602302"/>
            <a:ext cx="696265" cy="1399796"/>
            <a:chOff x="2734759" y="2535331"/>
            <a:chExt cx="1232533" cy="1295714"/>
          </a:xfrm>
        </p:grpSpPr>
        <p:grpSp>
          <p:nvGrpSpPr>
            <p:cNvPr id="7" name="Group 6">
              <a:extLst>
                <a:ext uri="{FF2B5EF4-FFF2-40B4-BE49-F238E27FC236}">
                  <a16:creationId xmlns:a16="http://schemas.microsoft.com/office/drawing/2014/main" id="{CF12A6A3-B871-04FE-F18C-47E0C9857E1A}"/>
                </a:ext>
              </a:extLst>
            </p:cNvPr>
            <p:cNvGrpSpPr/>
            <p:nvPr/>
          </p:nvGrpSpPr>
          <p:grpSpPr>
            <a:xfrm flipH="1">
              <a:off x="2734760" y="2535331"/>
              <a:ext cx="1229201" cy="533400"/>
              <a:chOff x="1642648" y="2319489"/>
              <a:chExt cx="1613325" cy="533400"/>
            </a:xfrm>
          </p:grpSpPr>
          <p:cxnSp>
            <p:nvCxnSpPr>
              <p:cNvPr id="11" name="Straight Connector 10">
                <a:extLst>
                  <a:ext uri="{FF2B5EF4-FFF2-40B4-BE49-F238E27FC236}">
                    <a16:creationId xmlns:a16="http://schemas.microsoft.com/office/drawing/2014/main" id="{C493ABE1-99CE-67E0-0D57-2A8CDF29CD0D}"/>
                  </a:ext>
                </a:extLst>
              </p:cNvPr>
              <p:cNvCxnSpPr/>
              <p:nvPr/>
            </p:nvCxnSpPr>
            <p:spPr>
              <a:xfrm>
                <a:off x="1642648" y="2319489"/>
                <a:ext cx="1066800"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05D7BA-AB0D-4639-BB20-9BC095C33712}"/>
                  </a:ext>
                </a:extLst>
              </p:cNvPr>
              <p:cNvCxnSpPr/>
              <p:nvPr/>
            </p:nvCxnSpPr>
            <p:spPr>
              <a:xfrm>
                <a:off x="2722573" y="2319489"/>
                <a:ext cx="533400"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5ABE08F-7F0E-4B56-94D6-7EA4F160E0EB}"/>
                </a:ext>
              </a:extLst>
            </p:cNvPr>
            <p:cNvGrpSpPr/>
            <p:nvPr/>
          </p:nvGrpSpPr>
          <p:grpSpPr>
            <a:xfrm flipH="1" flipV="1">
              <a:off x="2734759" y="3297645"/>
              <a:ext cx="1232533" cy="533400"/>
              <a:chOff x="1638276" y="2188755"/>
              <a:chExt cx="1617699" cy="533400"/>
            </a:xfrm>
          </p:grpSpPr>
          <p:cxnSp>
            <p:nvCxnSpPr>
              <p:cNvPr id="9" name="Straight Connector 8">
                <a:extLst>
                  <a:ext uri="{FF2B5EF4-FFF2-40B4-BE49-F238E27FC236}">
                    <a16:creationId xmlns:a16="http://schemas.microsoft.com/office/drawing/2014/main" id="{56E7525B-BB9E-CA20-05BA-24F9CA59DEEC}"/>
                  </a:ext>
                </a:extLst>
              </p:cNvPr>
              <p:cNvCxnSpPr/>
              <p:nvPr/>
            </p:nvCxnSpPr>
            <p:spPr>
              <a:xfrm>
                <a:off x="1638276" y="2188755"/>
                <a:ext cx="1066797"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3D7301-02BC-3665-E81B-AD25FC120F06}"/>
                  </a:ext>
                </a:extLst>
              </p:cNvPr>
              <p:cNvCxnSpPr/>
              <p:nvPr/>
            </p:nvCxnSpPr>
            <p:spPr>
              <a:xfrm>
                <a:off x="2722574" y="2188755"/>
                <a:ext cx="533401"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3" name="Freeform 158">
            <a:extLst>
              <a:ext uri="{FF2B5EF4-FFF2-40B4-BE49-F238E27FC236}">
                <a16:creationId xmlns:a16="http://schemas.microsoft.com/office/drawing/2014/main" id="{477E6C29-A556-9185-0749-4548180C0515}"/>
              </a:ext>
            </a:extLst>
          </p:cNvPr>
          <p:cNvSpPr/>
          <p:nvPr/>
        </p:nvSpPr>
        <p:spPr>
          <a:xfrm>
            <a:off x="4983134" y="2649544"/>
            <a:ext cx="1167684" cy="606105"/>
          </a:xfrm>
          <a:prstGeom prst="roundRect">
            <a:avLst/>
          </a:prstGeom>
          <a:solidFill>
            <a:srgbClr val="213A7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Biologic initiated</a:t>
            </a:r>
          </a:p>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(n=996)</a:t>
            </a:r>
          </a:p>
        </p:txBody>
      </p:sp>
      <p:sp>
        <p:nvSpPr>
          <p:cNvPr id="14" name="Freeform 162">
            <a:extLst>
              <a:ext uri="{FF2B5EF4-FFF2-40B4-BE49-F238E27FC236}">
                <a16:creationId xmlns:a16="http://schemas.microsoft.com/office/drawing/2014/main" id="{03AFFF73-58B2-3473-7F8F-D43FA3047584}"/>
              </a:ext>
            </a:extLst>
          </p:cNvPr>
          <p:cNvSpPr/>
          <p:nvPr/>
        </p:nvSpPr>
        <p:spPr>
          <a:xfrm>
            <a:off x="6823989" y="2649756"/>
            <a:ext cx="1167683" cy="605893"/>
          </a:xfrm>
          <a:prstGeom prst="roundRect">
            <a:avLst/>
          </a:pr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Biologic not initiated</a:t>
            </a:r>
          </a:p>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(n=416)</a:t>
            </a:r>
          </a:p>
        </p:txBody>
      </p:sp>
      <p:grpSp>
        <p:nvGrpSpPr>
          <p:cNvPr id="15" name="Group 14">
            <a:extLst>
              <a:ext uri="{FF2B5EF4-FFF2-40B4-BE49-F238E27FC236}">
                <a16:creationId xmlns:a16="http://schemas.microsoft.com/office/drawing/2014/main" id="{76EF52F0-7629-DBDC-0566-DEF09607E3DA}"/>
              </a:ext>
            </a:extLst>
          </p:cNvPr>
          <p:cNvGrpSpPr/>
          <p:nvPr/>
        </p:nvGrpSpPr>
        <p:grpSpPr>
          <a:xfrm>
            <a:off x="5216985" y="860471"/>
            <a:ext cx="2687651" cy="1045754"/>
            <a:chOff x="269692" y="2643607"/>
            <a:chExt cx="2687651" cy="1045754"/>
          </a:xfrm>
        </p:grpSpPr>
        <p:pic>
          <p:nvPicPr>
            <p:cNvPr id="16" name="Picture 15" descr="Logo, icon&#10;&#10;Description automatically generated">
              <a:extLst>
                <a:ext uri="{FF2B5EF4-FFF2-40B4-BE49-F238E27FC236}">
                  <a16:creationId xmlns:a16="http://schemas.microsoft.com/office/drawing/2014/main" id="{4DE2B5A0-C65F-F1D8-39E0-F2333A04D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62" y="2643607"/>
              <a:ext cx="1419647" cy="468401"/>
            </a:xfrm>
            <a:prstGeom prst="rect">
              <a:avLst/>
            </a:prstGeom>
          </p:spPr>
        </p:pic>
        <p:sp>
          <p:nvSpPr>
            <p:cNvPr id="17" name="Rectangle: Rounded Corners 29">
              <a:extLst>
                <a:ext uri="{FF2B5EF4-FFF2-40B4-BE49-F238E27FC236}">
                  <a16:creationId xmlns:a16="http://schemas.microsoft.com/office/drawing/2014/main" id="{DE2B1D47-6F50-EB34-CCDC-BB173E690417}"/>
                </a:ext>
              </a:extLst>
            </p:cNvPr>
            <p:cNvSpPr/>
            <p:nvPr/>
          </p:nvSpPr>
          <p:spPr>
            <a:xfrm>
              <a:off x="269692" y="3230207"/>
              <a:ext cx="2687651" cy="459154"/>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Adult severe asthma patients with high oral corticosteroid exposure and no previous use of biologics or bronchial thermoplasty</a:t>
              </a:r>
            </a:p>
          </p:txBody>
        </p:sp>
      </p:grpSp>
      <p:sp>
        <p:nvSpPr>
          <p:cNvPr id="19" name="Freeform 158">
            <a:extLst>
              <a:ext uri="{FF2B5EF4-FFF2-40B4-BE49-F238E27FC236}">
                <a16:creationId xmlns:a16="http://schemas.microsoft.com/office/drawing/2014/main" id="{BB5FEDE1-E5DF-69F9-5619-AFCB2247FFF0}"/>
              </a:ext>
            </a:extLst>
          </p:cNvPr>
          <p:cNvSpPr/>
          <p:nvPr/>
        </p:nvSpPr>
        <p:spPr>
          <a:xfrm>
            <a:off x="4983132" y="3431177"/>
            <a:ext cx="1167685" cy="900820"/>
          </a:xfrm>
          <a:prstGeom prst="roundRect">
            <a:avLst/>
          </a:prstGeom>
          <a:solidFill>
            <a:srgbClr val="213A7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Biologic initiated</a:t>
            </a:r>
          </a:p>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(n=996)</a:t>
            </a:r>
          </a:p>
        </p:txBody>
      </p:sp>
      <p:sp>
        <p:nvSpPr>
          <p:cNvPr id="20" name="Freeform 162">
            <a:extLst>
              <a:ext uri="{FF2B5EF4-FFF2-40B4-BE49-F238E27FC236}">
                <a16:creationId xmlns:a16="http://schemas.microsoft.com/office/drawing/2014/main" id="{7F3E1DF3-E0D1-A1E8-9433-398379DFE6E4}"/>
              </a:ext>
            </a:extLst>
          </p:cNvPr>
          <p:cNvSpPr/>
          <p:nvPr/>
        </p:nvSpPr>
        <p:spPr>
          <a:xfrm>
            <a:off x="6823988" y="3428941"/>
            <a:ext cx="1167683" cy="903056"/>
          </a:xfrm>
          <a:prstGeom prst="roundRect">
            <a:avLst/>
          </a:pr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Matched biologic not initiated</a:t>
            </a:r>
          </a:p>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sym typeface="Arial"/>
              </a:rPr>
              <a:t>(n=996)</a:t>
            </a:r>
          </a:p>
        </p:txBody>
      </p:sp>
      <p:cxnSp>
        <p:nvCxnSpPr>
          <p:cNvPr id="22" name="Straight Connector 21">
            <a:extLst>
              <a:ext uri="{FF2B5EF4-FFF2-40B4-BE49-F238E27FC236}">
                <a16:creationId xmlns:a16="http://schemas.microsoft.com/office/drawing/2014/main" id="{0CC7AEF1-CFD8-119A-1D6C-B757199C3D30}"/>
              </a:ext>
            </a:extLst>
          </p:cNvPr>
          <p:cNvCxnSpPr>
            <a:cxnSpLocks/>
            <a:stCxn id="13" idx="2"/>
            <a:endCxn id="19" idx="0"/>
          </p:cNvCxnSpPr>
          <p:nvPr/>
        </p:nvCxnSpPr>
        <p:spPr>
          <a:xfrm flipH="1">
            <a:off x="5566975" y="3255649"/>
            <a:ext cx="1" cy="175528"/>
          </a:xfrm>
          <a:prstGeom prst="line">
            <a:avLst/>
          </a:prstGeom>
          <a:ln w="12700"/>
        </p:spPr>
        <p:style>
          <a:lnRef idx="1">
            <a:schemeClr val="accent5"/>
          </a:lnRef>
          <a:fillRef idx="0">
            <a:schemeClr val="accent5"/>
          </a:fillRef>
          <a:effectRef idx="0">
            <a:schemeClr val="accent5"/>
          </a:effectRef>
          <a:fontRef idx="minor">
            <a:schemeClr val="tx1"/>
          </a:fontRef>
        </p:style>
      </p:cxnSp>
      <p:cxnSp>
        <p:nvCxnSpPr>
          <p:cNvPr id="25" name="Straight Connector 24">
            <a:extLst>
              <a:ext uri="{FF2B5EF4-FFF2-40B4-BE49-F238E27FC236}">
                <a16:creationId xmlns:a16="http://schemas.microsoft.com/office/drawing/2014/main" id="{7A801BD1-9F80-6310-0AA7-B70DAEE4096A}"/>
              </a:ext>
            </a:extLst>
          </p:cNvPr>
          <p:cNvCxnSpPr>
            <a:cxnSpLocks/>
            <a:stCxn id="14" idx="2"/>
            <a:endCxn id="20" idx="0"/>
          </p:cNvCxnSpPr>
          <p:nvPr/>
        </p:nvCxnSpPr>
        <p:spPr>
          <a:xfrm flipH="1">
            <a:off x="7407830" y="3255649"/>
            <a:ext cx="1" cy="173292"/>
          </a:xfrm>
          <a:prstGeom prst="line">
            <a:avLst/>
          </a:prstGeom>
          <a:ln w="12700"/>
        </p:spPr>
        <p:style>
          <a:lnRef idx="1">
            <a:schemeClr val="accent5"/>
          </a:lnRef>
          <a:fillRef idx="0">
            <a:schemeClr val="accent5"/>
          </a:fillRef>
          <a:effectRef idx="0">
            <a:schemeClr val="accent5"/>
          </a:effectRef>
          <a:fontRef idx="minor">
            <a:schemeClr val="tx1"/>
          </a:fontRef>
        </p:style>
      </p:cxnSp>
      <p:sp>
        <p:nvSpPr>
          <p:cNvPr id="18" name="Rectangle 17">
            <a:extLst>
              <a:ext uri="{FF2B5EF4-FFF2-40B4-BE49-F238E27FC236}">
                <a16:creationId xmlns:a16="http://schemas.microsoft.com/office/drawing/2014/main" id="{8C222A18-5002-A6E2-5213-39F83142BC3B}"/>
              </a:ext>
            </a:extLst>
          </p:cNvPr>
          <p:cNvSpPr/>
          <p:nvPr/>
        </p:nvSpPr>
        <p:spPr>
          <a:xfrm>
            <a:off x="8101943" y="3062381"/>
            <a:ext cx="947137" cy="559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prstClr val="white"/>
                </a:solidFill>
                <a:effectLst/>
                <a:uLnTx/>
                <a:uFillTx/>
                <a:latin typeface="Arial"/>
                <a:ea typeface="+mn-ea"/>
                <a:cs typeface="+mn-cs"/>
                <a:sym typeface="Arial"/>
              </a:rPr>
              <a:t>1:1 matched with replacement</a:t>
            </a:r>
          </a:p>
        </p:txBody>
      </p:sp>
      <p:pic>
        <p:nvPicPr>
          <p:cNvPr id="21" name="Graphic 20" descr="Beginning with solid fill">
            <a:hlinkClick r:id="rId4" action="ppaction://hlinksldjump"/>
            <a:extLst>
              <a:ext uri="{FF2B5EF4-FFF2-40B4-BE49-F238E27FC236}">
                <a16:creationId xmlns:a16="http://schemas.microsoft.com/office/drawing/2014/main" id="{F08125B8-9804-031A-7171-ACFBF6AD7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85492"/>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sz="2000"/>
              <a:t>Change from baseline in exacerbation rates, asthma control, emergency department visits, and hospital visits</a:t>
            </a:r>
            <a:endParaRPr sz="2000"/>
          </a:p>
        </p:txBody>
      </p:sp>
      <p:pic>
        <p:nvPicPr>
          <p:cNvPr id="2" name="Main graphic">
            <a:extLst>
              <a:ext uri="{FF2B5EF4-FFF2-40B4-BE49-F238E27FC236}">
                <a16:creationId xmlns:a16="http://schemas.microsoft.com/office/drawing/2014/main" id="{369C85E8-E1C0-1199-A576-ED096F011A0B}"/>
              </a:ext>
            </a:extLst>
          </p:cNvPr>
          <p:cNvPicPr/>
          <p:nvPr/>
        </p:nvPicPr>
        <p:blipFill>
          <a:blip r:embed="rId3"/>
          <a:stretch/>
        </p:blipFill>
        <p:spPr>
          <a:xfrm>
            <a:off x="323190" y="852603"/>
            <a:ext cx="6350040" cy="3848400"/>
          </a:xfrm>
          <a:prstGeom prst="rect">
            <a:avLst/>
          </a:prstGeom>
          <a:ln>
            <a:noFill/>
          </a:ln>
        </p:spPr>
      </p:pic>
      <p:sp>
        <p:nvSpPr>
          <p:cNvPr id="3" name="Google Shape;129;p24">
            <a:extLst>
              <a:ext uri="{FF2B5EF4-FFF2-40B4-BE49-F238E27FC236}">
                <a16:creationId xmlns:a16="http://schemas.microsoft.com/office/drawing/2014/main" id="{B814C385-957C-5854-3B44-2AF1D7A1D207}"/>
              </a:ext>
            </a:extLst>
          </p:cNvPr>
          <p:cNvSpPr txBox="1">
            <a:spLocks noGrp="1"/>
          </p:cNvSpPr>
          <p:nvPr>
            <p:ph type="body" idx="1"/>
          </p:nvPr>
        </p:nvSpPr>
        <p:spPr>
          <a:xfrm>
            <a:off x="323190" y="4929808"/>
            <a:ext cx="6500797" cy="126763"/>
          </a:xfrm>
          <a:prstGeom prst="rect">
            <a:avLst/>
          </a:prstGeom>
          <a:noFill/>
          <a:ln>
            <a:noFill/>
          </a:ln>
        </p:spPr>
        <p:txBody>
          <a:bodyPr spcFirstLastPara="1" wrap="square" lIns="0" tIns="0" rIns="0" bIns="0" anchor="b" anchorCtr="0">
            <a:noAutofit/>
          </a:bodyPr>
          <a:lstStyle/>
          <a:p>
            <a:pPr marL="0" indent="0"/>
            <a:r>
              <a:rPr lang="en-SG" sz="700"/>
              <a:t>Chen, W, Tran, TN, et al. </a:t>
            </a:r>
            <a:r>
              <a:rPr lang="en-US" sz="700" i="1"/>
              <a:t>J Allergy Clin Immunol </a:t>
            </a:r>
            <a:r>
              <a:rPr lang="en-US" sz="700" i="1" err="1"/>
              <a:t>Pract</a:t>
            </a:r>
            <a:r>
              <a:rPr lang="en-US" sz="700" i="1"/>
              <a:t>. </a:t>
            </a:r>
            <a:r>
              <a:rPr lang="en-US" sz="700"/>
              <a:t>2023. </a:t>
            </a:r>
            <a:r>
              <a:rPr lang="pt-BR" sz="700"/>
              <a:t>doi: 10.1016/j.jaip.2023.05.044. </a:t>
            </a:r>
            <a:endParaRPr sz="700"/>
          </a:p>
        </p:txBody>
      </p:sp>
      <p:sp>
        <p:nvSpPr>
          <p:cNvPr id="4" name="Rectangle 3">
            <a:extLst>
              <a:ext uri="{FF2B5EF4-FFF2-40B4-BE49-F238E27FC236}">
                <a16:creationId xmlns:a16="http://schemas.microsoft.com/office/drawing/2014/main" id="{BFF47DF3-2106-1763-D067-962B334E6A1E}"/>
              </a:ext>
            </a:extLst>
          </p:cNvPr>
          <p:cNvSpPr/>
          <p:nvPr/>
        </p:nvSpPr>
        <p:spPr>
          <a:xfrm>
            <a:off x="862178" y="1216414"/>
            <a:ext cx="1197210" cy="12882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ECA9984F-56CC-36BA-1119-0584D8190109}"/>
              </a:ext>
            </a:extLst>
          </p:cNvPr>
          <p:cNvSpPr/>
          <p:nvPr/>
        </p:nvSpPr>
        <p:spPr>
          <a:xfrm>
            <a:off x="870129" y="3197615"/>
            <a:ext cx="1197210" cy="12882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2179366E-D945-83EA-46A1-73D99BCE2EC4}"/>
              </a:ext>
            </a:extLst>
          </p:cNvPr>
          <p:cNvSpPr/>
          <p:nvPr/>
        </p:nvSpPr>
        <p:spPr>
          <a:xfrm>
            <a:off x="4306418" y="1216414"/>
            <a:ext cx="1197210" cy="12882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E349805C-FC73-7148-B125-99A1B8E11B5F}"/>
              </a:ext>
            </a:extLst>
          </p:cNvPr>
          <p:cNvSpPr/>
          <p:nvPr/>
        </p:nvSpPr>
        <p:spPr>
          <a:xfrm>
            <a:off x="4211002" y="3197615"/>
            <a:ext cx="1197210" cy="128824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D547B77C-1BDD-205A-7BDF-F34C2C12779D}"/>
              </a:ext>
            </a:extLst>
          </p:cNvPr>
          <p:cNvSpPr/>
          <p:nvPr/>
        </p:nvSpPr>
        <p:spPr>
          <a:xfrm>
            <a:off x="7007433" y="1791170"/>
            <a:ext cx="1912827" cy="197126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Patients who initiated a biologic experienced an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88.0% reduction</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 in exacerbation rates, an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89% reduction </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in emergency department visits and hospital visits, and a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76% reduction </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in asthma control in the 12-month follow-up period.</a:t>
            </a:r>
            <a:endParaRPr kumimoji="0" lang="en-SG" sz="12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Graphic 8" descr="Beginning with solid fill">
            <a:hlinkClick r:id="rId4" action="ppaction://hlinksldjump"/>
            <a:extLst>
              <a:ext uri="{FF2B5EF4-FFF2-40B4-BE49-F238E27FC236}">
                <a16:creationId xmlns:a16="http://schemas.microsoft.com/office/drawing/2014/main" id="{0337C724-C39D-3733-5E6E-54328AA099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EB143C7A-1B6D-4D96-C536-D6CA66079E3B}"/>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7969509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301396"/>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US" sz="2000"/>
              <a:t>Effectiveness of biologic initiation vs non-initiation </a:t>
            </a:r>
            <a:br>
              <a:rPr lang="en-US" sz="2000"/>
            </a:br>
            <a:r>
              <a:rPr lang="en-US" sz="2000"/>
              <a:t>on OCS reduction</a:t>
            </a:r>
            <a:endParaRPr sz="2000"/>
          </a:p>
        </p:txBody>
      </p:sp>
      <p:sp>
        <p:nvSpPr>
          <p:cNvPr id="4" name="Rectangle 3">
            <a:extLst>
              <a:ext uri="{FF2B5EF4-FFF2-40B4-BE49-F238E27FC236}">
                <a16:creationId xmlns:a16="http://schemas.microsoft.com/office/drawing/2014/main" id="{6FFC6284-3FF9-3BFC-A975-5FACFEA014B7}"/>
              </a:ext>
            </a:extLst>
          </p:cNvPr>
          <p:cNvSpPr/>
          <p:nvPr/>
        </p:nvSpPr>
        <p:spPr>
          <a:xfrm>
            <a:off x="307669" y="3415245"/>
            <a:ext cx="8528661" cy="115838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Patients who initiated a biologic were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2.48 times more likely </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to achieve a daily total OCS dose of &lt;5 mg compared with those who did not (estimated risk probability of 38.0% vs 15.3%; P = .011) and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2.20 times more likely</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 to achieve a daily long-term OCS dose (i.e., maintenance dose only) of &lt;5 mg (risk probability, 49.6% vs 22.5%; P = .002).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Compared with those who did not initiate a biologic, those who initiated a biologic were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7.73 times more likely </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to have an optimal (&gt;75%) total OCS reduction.</a:t>
            </a:r>
            <a:endParaRPr kumimoji="0" lang="en-SG"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129;p24">
            <a:extLst>
              <a:ext uri="{FF2B5EF4-FFF2-40B4-BE49-F238E27FC236}">
                <a16:creationId xmlns:a16="http://schemas.microsoft.com/office/drawing/2014/main" id="{89134962-043F-FE33-0D14-618E498EAE83}"/>
              </a:ext>
            </a:extLst>
          </p:cNvPr>
          <p:cNvSpPr txBox="1">
            <a:spLocks noGrp="1"/>
          </p:cNvSpPr>
          <p:nvPr>
            <p:ph type="body" idx="1"/>
          </p:nvPr>
        </p:nvSpPr>
        <p:spPr>
          <a:xfrm>
            <a:off x="323190" y="4929808"/>
            <a:ext cx="6500797" cy="126763"/>
          </a:xfrm>
          <a:prstGeom prst="rect">
            <a:avLst/>
          </a:prstGeom>
          <a:noFill/>
          <a:ln>
            <a:noFill/>
          </a:ln>
        </p:spPr>
        <p:txBody>
          <a:bodyPr spcFirstLastPara="1" wrap="square" lIns="0" tIns="0" rIns="0" bIns="0" anchor="b" anchorCtr="0">
            <a:noAutofit/>
          </a:bodyPr>
          <a:lstStyle/>
          <a:p>
            <a:pPr marL="0" indent="0"/>
            <a:r>
              <a:rPr lang="en-SG" sz="700"/>
              <a:t>OCS = oral corticosteroids</a:t>
            </a:r>
          </a:p>
          <a:p>
            <a:pPr marL="0" indent="0"/>
            <a:r>
              <a:rPr lang="en-SG" sz="700"/>
              <a:t>Chen, W, Tran, TN, et al. </a:t>
            </a:r>
            <a:r>
              <a:rPr lang="en-US" sz="700" i="1"/>
              <a:t>J Allergy Clin Immunol </a:t>
            </a:r>
            <a:r>
              <a:rPr lang="en-US" sz="700" i="1" err="1"/>
              <a:t>Pract</a:t>
            </a:r>
            <a:r>
              <a:rPr lang="en-US" sz="700" i="1"/>
              <a:t>. </a:t>
            </a:r>
            <a:r>
              <a:rPr lang="en-US" sz="700"/>
              <a:t>2023. </a:t>
            </a:r>
            <a:r>
              <a:rPr lang="pt-BR" sz="700"/>
              <a:t>doi: 10.1016/j.jaip.2023.05.044. </a:t>
            </a:r>
            <a:endParaRPr sz="700"/>
          </a:p>
        </p:txBody>
      </p:sp>
      <p:graphicFrame>
        <p:nvGraphicFramePr>
          <p:cNvPr id="7" name="Table 7">
            <a:extLst>
              <a:ext uri="{FF2B5EF4-FFF2-40B4-BE49-F238E27FC236}">
                <a16:creationId xmlns:a16="http://schemas.microsoft.com/office/drawing/2014/main" id="{0A5B4947-1B77-87C1-758A-A49A50276656}"/>
              </a:ext>
            </a:extLst>
          </p:cNvPr>
          <p:cNvGraphicFramePr>
            <a:graphicFrameLocks noGrp="1"/>
          </p:cNvGraphicFramePr>
          <p:nvPr/>
        </p:nvGraphicFramePr>
        <p:xfrm>
          <a:off x="323189" y="940748"/>
          <a:ext cx="8513141" cy="2246648"/>
        </p:xfrm>
        <a:graphic>
          <a:graphicData uri="http://schemas.openxmlformats.org/drawingml/2006/table">
            <a:tbl>
              <a:tblPr firstRow="1" bandRow="1">
                <a:tableStyleId>{6E25E649-3F16-4E02-A733-19D2CDBF48F0}</a:tableStyleId>
              </a:tblPr>
              <a:tblGrid>
                <a:gridCol w="1593075">
                  <a:extLst>
                    <a:ext uri="{9D8B030D-6E8A-4147-A177-3AD203B41FA5}">
                      <a16:colId xmlns:a16="http://schemas.microsoft.com/office/drawing/2014/main" val="1198354925"/>
                    </a:ext>
                  </a:extLst>
                </a:gridCol>
                <a:gridCol w="1423284">
                  <a:extLst>
                    <a:ext uri="{9D8B030D-6E8A-4147-A177-3AD203B41FA5}">
                      <a16:colId xmlns:a16="http://schemas.microsoft.com/office/drawing/2014/main" val="1590230846"/>
                    </a:ext>
                  </a:extLst>
                </a:gridCol>
                <a:gridCol w="1264257">
                  <a:extLst>
                    <a:ext uri="{9D8B030D-6E8A-4147-A177-3AD203B41FA5}">
                      <a16:colId xmlns:a16="http://schemas.microsoft.com/office/drawing/2014/main" val="238342911"/>
                    </a:ext>
                  </a:extLst>
                </a:gridCol>
                <a:gridCol w="2871359">
                  <a:extLst>
                    <a:ext uri="{9D8B030D-6E8A-4147-A177-3AD203B41FA5}">
                      <a16:colId xmlns:a16="http://schemas.microsoft.com/office/drawing/2014/main" val="225598337"/>
                    </a:ext>
                  </a:extLst>
                </a:gridCol>
                <a:gridCol w="1361166">
                  <a:extLst>
                    <a:ext uri="{9D8B030D-6E8A-4147-A177-3AD203B41FA5}">
                      <a16:colId xmlns:a16="http://schemas.microsoft.com/office/drawing/2014/main" val="2215212227"/>
                    </a:ext>
                  </a:extLst>
                </a:gridCol>
              </a:tblGrid>
              <a:tr h="243218">
                <a:tc>
                  <a:txBody>
                    <a:bodyPr/>
                    <a:lstStyle/>
                    <a:p>
                      <a:pPr algn="l" fontAlgn="ctr">
                        <a:lnSpc>
                          <a:spcPct val="150000"/>
                        </a:lnSpc>
                      </a:pPr>
                      <a:r>
                        <a:rPr lang="en-SG" sz="1000">
                          <a:solidFill>
                            <a:schemeClr val="bg1"/>
                          </a:solidFill>
                          <a:effectLst/>
                        </a:rPr>
                        <a:t>Outcome</a:t>
                      </a:r>
                    </a:p>
                  </a:txBody>
                  <a:tcPr marL="0" marR="0" marT="0" marB="0" anchor="ctr"/>
                </a:tc>
                <a:tc>
                  <a:txBody>
                    <a:bodyPr/>
                    <a:lstStyle/>
                    <a:p>
                      <a:pPr algn="ctr" fontAlgn="ctr">
                        <a:lnSpc>
                          <a:spcPct val="150000"/>
                        </a:lnSpc>
                      </a:pPr>
                      <a:r>
                        <a:rPr lang="en-SG" sz="1000">
                          <a:solidFill>
                            <a:schemeClr val="bg1"/>
                          </a:solidFill>
                          <a:effectLst/>
                        </a:rPr>
                        <a:t>Biologic not initiated</a:t>
                      </a:r>
                    </a:p>
                  </a:txBody>
                  <a:tcPr marL="0" marR="0" marT="0" marB="0" anchor="ctr"/>
                </a:tc>
                <a:tc>
                  <a:txBody>
                    <a:bodyPr/>
                    <a:lstStyle/>
                    <a:p>
                      <a:pPr algn="ctr" fontAlgn="ctr">
                        <a:lnSpc>
                          <a:spcPct val="150000"/>
                        </a:lnSpc>
                      </a:pPr>
                      <a:r>
                        <a:rPr lang="en-SG" sz="1000">
                          <a:solidFill>
                            <a:schemeClr val="bg1"/>
                          </a:solidFill>
                          <a:effectLst/>
                        </a:rPr>
                        <a:t>Biologic initiated</a:t>
                      </a:r>
                    </a:p>
                  </a:txBody>
                  <a:tcPr marL="0" marR="0" marT="0" marB="0" anchor="ctr"/>
                </a:tc>
                <a:tc>
                  <a:txBody>
                    <a:bodyPr/>
                    <a:lstStyle/>
                    <a:p>
                      <a:pPr algn="ctr" fontAlgn="ctr">
                        <a:lnSpc>
                          <a:spcPct val="150000"/>
                        </a:lnSpc>
                      </a:pPr>
                      <a:r>
                        <a:rPr lang="it-IT" sz="1000">
                          <a:solidFill>
                            <a:schemeClr val="bg1"/>
                          </a:solidFill>
                          <a:effectLst/>
                        </a:rPr>
                        <a:t>Marginal difference in % probability (95% CI)</a:t>
                      </a:r>
                      <a:endParaRPr lang="en-SG" sz="1000">
                        <a:solidFill>
                          <a:schemeClr val="bg1"/>
                        </a:solidFill>
                        <a:effectLst/>
                      </a:endParaRPr>
                    </a:p>
                  </a:txBody>
                  <a:tcPr marL="0" marR="0" marT="0" marB="0" anchor="ctr"/>
                </a:tc>
                <a:tc>
                  <a:txBody>
                    <a:bodyPr/>
                    <a:lstStyle/>
                    <a:p>
                      <a:pPr algn="ctr" fontAlgn="ctr">
                        <a:lnSpc>
                          <a:spcPct val="150000"/>
                        </a:lnSpc>
                      </a:pPr>
                      <a:r>
                        <a:rPr lang="en-SG" sz="1000">
                          <a:solidFill>
                            <a:schemeClr val="bg1"/>
                          </a:solidFill>
                          <a:effectLst/>
                        </a:rPr>
                        <a:t>Relative risk (95% CI)</a:t>
                      </a:r>
                    </a:p>
                  </a:txBody>
                  <a:tcPr marL="0" marR="0" marT="0" marB="0" anchor="ctr"/>
                </a:tc>
                <a:extLst>
                  <a:ext uri="{0D108BD9-81ED-4DB2-BD59-A6C34878D82A}">
                    <a16:rowId xmlns:a16="http://schemas.microsoft.com/office/drawing/2014/main" val="3435622842"/>
                  </a:ext>
                </a:extLst>
              </a:tr>
              <a:tr h="0">
                <a:tc gridSpan="5">
                  <a:txBody>
                    <a:bodyPr/>
                    <a:lstStyle/>
                    <a:p>
                      <a:pPr algn="l">
                        <a:lnSpc>
                          <a:spcPct val="150000"/>
                        </a:lnSpc>
                      </a:pPr>
                      <a:r>
                        <a:rPr lang="en-SG" sz="1000" b="1">
                          <a:solidFill>
                            <a:schemeClr val="bg2"/>
                          </a:solidFill>
                          <a:effectLst/>
                        </a:rPr>
                        <a:t>Total OCSs</a:t>
                      </a:r>
                    </a:p>
                  </a:txBody>
                  <a:tcPr marL="0" marR="0" marT="0" marB="0" anchor="ctr">
                    <a:solidFill>
                      <a:schemeClr val="accent3">
                        <a:lumMod val="20000"/>
                        <a:lumOff val="80000"/>
                      </a:schemeClr>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pPr algn="l">
                        <a:lnSpc>
                          <a:spcPct val="150000"/>
                        </a:lnSpc>
                      </a:pPr>
                      <a:endParaRPr lang="en-SG" sz="1000" b="1">
                        <a:solidFill>
                          <a:schemeClr val="bg2"/>
                        </a:solidFill>
                        <a:effectLst/>
                      </a:endParaRPr>
                    </a:p>
                  </a:txBody>
                  <a:tcPr marL="0" marR="0" marT="0" marB="0" anchor="ctr">
                    <a:solidFill>
                      <a:schemeClr val="accent3">
                        <a:lumMod val="20000"/>
                        <a:lumOff val="80000"/>
                      </a:schemeClr>
                    </a:solidFill>
                  </a:tcPr>
                </a:tc>
                <a:extLst>
                  <a:ext uri="{0D108BD9-81ED-4DB2-BD59-A6C34878D82A}">
                    <a16:rowId xmlns:a16="http://schemas.microsoft.com/office/drawing/2014/main" val="2280870416"/>
                  </a:ext>
                </a:extLst>
              </a:tr>
              <a:tr h="0">
                <a:tc>
                  <a:txBody>
                    <a:bodyPr/>
                    <a:lstStyle/>
                    <a:p>
                      <a:pPr algn="l">
                        <a:lnSpc>
                          <a:spcPct val="150000"/>
                        </a:lnSpc>
                      </a:pPr>
                      <a:r>
                        <a:rPr lang="en-SG" sz="1000" b="0">
                          <a:solidFill>
                            <a:schemeClr val="bg2"/>
                          </a:solidFill>
                          <a:effectLst/>
                        </a:rPr>
                        <a:t>Increased dose (%)</a:t>
                      </a:r>
                    </a:p>
                  </a:txBody>
                  <a:tcPr marL="0" marR="0" marT="0" marB="0" anchor="ctr"/>
                </a:tc>
                <a:tc>
                  <a:txBody>
                    <a:bodyPr/>
                    <a:lstStyle/>
                    <a:p>
                      <a:pPr algn="ctr">
                        <a:lnSpc>
                          <a:spcPct val="150000"/>
                        </a:lnSpc>
                      </a:pPr>
                      <a:r>
                        <a:rPr lang="en-SG" sz="1000" b="0">
                          <a:solidFill>
                            <a:schemeClr val="bg2"/>
                          </a:solidFill>
                          <a:effectLst/>
                        </a:rPr>
                        <a:t>27.6</a:t>
                      </a:r>
                    </a:p>
                  </a:txBody>
                  <a:tcPr marL="0" marR="0" marT="0" marB="0" anchor="ctr"/>
                </a:tc>
                <a:tc>
                  <a:txBody>
                    <a:bodyPr/>
                    <a:lstStyle/>
                    <a:p>
                      <a:pPr algn="ctr">
                        <a:lnSpc>
                          <a:spcPct val="150000"/>
                        </a:lnSpc>
                      </a:pPr>
                      <a:r>
                        <a:rPr lang="en-SG" sz="1000" b="0">
                          <a:solidFill>
                            <a:schemeClr val="bg2"/>
                          </a:solidFill>
                          <a:effectLst/>
                        </a:rPr>
                        <a:t>16.0</a:t>
                      </a:r>
                    </a:p>
                  </a:txBody>
                  <a:tcPr marL="0" marR="0" marT="0" marB="0" anchor="ctr"/>
                </a:tc>
                <a:tc>
                  <a:txBody>
                    <a:bodyPr/>
                    <a:lstStyle/>
                    <a:p>
                      <a:pPr algn="ctr">
                        <a:lnSpc>
                          <a:spcPct val="150000"/>
                        </a:lnSpc>
                      </a:pPr>
                      <a:r>
                        <a:rPr lang="en-SG" sz="1000" b="0">
                          <a:solidFill>
                            <a:schemeClr val="bg2"/>
                          </a:solidFill>
                          <a:effectLst/>
                        </a:rPr>
                        <a:t>−11.6 (−29.8 to 6.7)</a:t>
                      </a:r>
                    </a:p>
                  </a:txBody>
                  <a:tcPr marL="0" marR="0" marT="0" marB="0" anchor="ctr"/>
                </a:tc>
                <a:tc>
                  <a:txBody>
                    <a:bodyPr/>
                    <a:lstStyle/>
                    <a:p>
                      <a:pPr algn="ctr">
                        <a:lnSpc>
                          <a:spcPct val="150000"/>
                        </a:lnSpc>
                      </a:pPr>
                      <a:r>
                        <a:rPr lang="en-SG" sz="1000" b="0">
                          <a:solidFill>
                            <a:schemeClr val="bg2"/>
                          </a:solidFill>
                          <a:effectLst/>
                        </a:rPr>
                        <a:t>0.51 (0.17 to 1.51)</a:t>
                      </a:r>
                    </a:p>
                  </a:txBody>
                  <a:tcPr marL="0" marR="0" marT="0" marB="0" anchor="ctr"/>
                </a:tc>
                <a:extLst>
                  <a:ext uri="{0D108BD9-81ED-4DB2-BD59-A6C34878D82A}">
                    <a16:rowId xmlns:a16="http://schemas.microsoft.com/office/drawing/2014/main" val="3358172"/>
                  </a:ext>
                </a:extLst>
              </a:tr>
              <a:tr h="0">
                <a:tc>
                  <a:txBody>
                    <a:bodyPr/>
                    <a:lstStyle/>
                    <a:p>
                      <a:pPr algn="l">
                        <a:lnSpc>
                          <a:spcPct val="150000"/>
                        </a:lnSpc>
                      </a:pPr>
                      <a:r>
                        <a:rPr lang="en-SG" sz="1000" b="0">
                          <a:solidFill>
                            <a:schemeClr val="bg2"/>
                          </a:solidFill>
                          <a:effectLst/>
                        </a:rPr>
                        <a:t>Low reduction  (%)</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63.6</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54.4</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−9.2 (−24.8 to 6.4)</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0.87 (0.61 to 1.24)</a:t>
                      </a:r>
                    </a:p>
                  </a:txBody>
                  <a:tcPr marL="0" marR="0" marT="0" marB="0" anchor="ctr">
                    <a:solidFill>
                      <a:schemeClr val="tx2">
                        <a:lumMod val="20000"/>
                        <a:lumOff val="80000"/>
                      </a:schemeClr>
                    </a:solidFill>
                  </a:tcPr>
                </a:tc>
                <a:extLst>
                  <a:ext uri="{0D108BD9-81ED-4DB2-BD59-A6C34878D82A}">
                    <a16:rowId xmlns:a16="http://schemas.microsoft.com/office/drawing/2014/main" val="2289930851"/>
                  </a:ext>
                </a:extLst>
              </a:tr>
              <a:tr h="0">
                <a:tc>
                  <a:txBody>
                    <a:bodyPr/>
                    <a:lstStyle/>
                    <a:p>
                      <a:pPr algn="l">
                        <a:lnSpc>
                          <a:spcPct val="150000"/>
                        </a:lnSpc>
                      </a:pPr>
                      <a:r>
                        <a:rPr lang="en-SG" sz="1000" b="0">
                          <a:solidFill>
                            <a:schemeClr val="bg2"/>
                          </a:solidFill>
                          <a:effectLst/>
                        </a:rPr>
                        <a:t>Moderate reduction  (%)</a:t>
                      </a:r>
                    </a:p>
                  </a:txBody>
                  <a:tcPr marL="0" marR="0" marT="0" marB="0" anchor="ctr"/>
                </a:tc>
                <a:tc>
                  <a:txBody>
                    <a:bodyPr/>
                    <a:lstStyle/>
                    <a:p>
                      <a:pPr algn="ctr">
                        <a:lnSpc>
                          <a:spcPct val="150000"/>
                        </a:lnSpc>
                      </a:pPr>
                      <a:r>
                        <a:rPr lang="en-SG" sz="1000" b="0">
                          <a:solidFill>
                            <a:schemeClr val="bg2"/>
                          </a:solidFill>
                          <a:effectLst/>
                        </a:rPr>
                        <a:t>5.5</a:t>
                      </a:r>
                    </a:p>
                  </a:txBody>
                  <a:tcPr marL="0" marR="0" marT="0" marB="0" anchor="ctr"/>
                </a:tc>
                <a:tc>
                  <a:txBody>
                    <a:bodyPr/>
                    <a:lstStyle/>
                    <a:p>
                      <a:pPr algn="ctr">
                        <a:lnSpc>
                          <a:spcPct val="150000"/>
                        </a:lnSpc>
                      </a:pPr>
                      <a:r>
                        <a:rPr lang="en-SG" sz="1000" b="0">
                          <a:solidFill>
                            <a:schemeClr val="bg2"/>
                          </a:solidFill>
                          <a:effectLst/>
                        </a:rPr>
                        <a:t>16.2</a:t>
                      </a:r>
                    </a:p>
                  </a:txBody>
                  <a:tcPr marL="0" marR="0" marT="0" marB="0" anchor="ctr"/>
                </a:tc>
                <a:tc>
                  <a:txBody>
                    <a:bodyPr/>
                    <a:lstStyle/>
                    <a:p>
                      <a:pPr algn="ctr">
                        <a:lnSpc>
                          <a:spcPct val="150000"/>
                        </a:lnSpc>
                      </a:pPr>
                      <a:r>
                        <a:rPr lang="en-SG" sz="1000" b="0">
                          <a:solidFill>
                            <a:schemeClr val="bg2"/>
                          </a:solidFill>
                          <a:effectLst/>
                        </a:rPr>
                        <a:t>10.7 (4.2 to 17.3)</a:t>
                      </a:r>
                    </a:p>
                  </a:txBody>
                  <a:tcPr marL="0" marR="0" marT="0" marB="0" anchor="ctr"/>
                </a:tc>
                <a:tc>
                  <a:txBody>
                    <a:bodyPr/>
                    <a:lstStyle/>
                    <a:p>
                      <a:pPr algn="ctr">
                        <a:lnSpc>
                          <a:spcPct val="150000"/>
                        </a:lnSpc>
                      </a:pPr>
                      <a:r>
                        <a:rPr lang="en-SG" sz="1000" b="0">
                          <a:solidFill>
                            <a:schemeClr val="bg2"/>
                          </a:solidFill>
                          <a:effectLst/>
                        </a:rPr>
                        <a:t>3.82 (1.58 to 9.25)</a:t>
                      </a:r>
                    </a:p>
                  </a:txBody>
                  <a:tcPr marL="0" marR="0" marT="0" marB="0" anchor="ctr"/>
                </a:tc>
                <a:extLst>
                  <a:ext uri="{0D108BD9-81ED-4DB2-BD59-A6C34878D82A}">
                    <a16:rowId xmlns:a16="http://schemas.microsoft.com/office/drawing/2014/main" val="402521820"/>
                  </a:ext>
                </a:extLst>
              </a:tr>
              <a:tr h="0">
                <a:tc>
                  <a:txBody>
                    <a:bodyPr/>
                    <a:lstStyle/>
                    <a:p>
                      <a:pPr algn="l">
                        <a:lnSpc>
                          <a:spcPct val="150000"/>
                        </a:lnSpc>
                      </a:pPr>
                      <a:r>
                        <a:rPr lang="en-SG" sz="1000" b="0">
                          <a:solidFill>
                            <a:schemeClr val="bg2"/>
                          </a:solidFill>
                          <a:effectLst/>
                        </a:rPr>
                        <a:t>Optimal reduction  (%)</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3.3</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13.4</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10.0 (−0.6 to 20.7)</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7.73 (0.71 to 84.27)</a:t>
                      </a:r>
                    </a:p>
                  </a:txBody>
                  <a:tcPr marL="0" marR="0" marT="0" marB="0" anchor="ctr">
                    <a:solidFill>
                      <a:schemeClr val="tx2">
                        <a:lumMod val="20000"/>
                        <a:lumOff val="80000"/>
                      </a:schemeClr>
                    </a:solidFill>
                  </a:tcPr>
                </a:tc>
                <a:extLst>
                  <a:ext uri="{0D108BD9-81ED-4DB2-BD59-A6C34878D82A}">
                    <a16:rowId xmlns:a16="http://schemas.microsoft.com/office/drawing/2014/main" val="3929933394"/>
                  </a:ext>
                </a:extLst>
              </a:tr>
              <a:tr h="0">
                <a:tc gridSpan="5">
                  <a:txBody>
                    <a:bodyPr/>
                    <a:lstStyle/>
                    <a:p>
                      <a:pPr algn="l">
                        <a:lnSpc>
                          <a:spcPct val="150000"/>
                        </a:lnSpc>
                      </a:pPr>
                      <a:r>
                        <a:rPr lang="en-SG" sz="1000" b="1">
                          <a:solidFill>
                            <a:schemeClr val="bg2"/>
                          </a:solidFill>
                          <a:effectLst/>
                        </a:rPr>
                        <a:t>Long-term OCSs</a:t>
                      </a:r>
                    </a:p>
                  </a:txBody>
                  <a:tcPr marL="0" marR="0" marT="0" marB="0" anchor="ctr">
                    <a:solidFill>
                      <a:schemeClr val="accent3">
                        <a:lumMod val="20000"/>
                        <a:lumOff val="80000"/>
                      </a:schemeClr>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pPr algn="l">
                        <a:lnSpc>
                          <a:spcPct val="150000"/>
                        </a:lnSpc>
                      </a:pPr>
                      <a:endParaRPr lang="en-SG" sz="1000" b="1">
                        <a:solidFill>
                          <a:schemeClr val="bg2"/>
                        </a:solidFill>
                        <a:effectLst/>
                      </a:endParaRPr>
                    </a:p>
                  </a:txBody>
                  <a:tcPr marL="0" marR="0" marT="0" marB="0" anchor="ctr">
                    <a:solidFill>
                      <a:schemeClr val="accent3">
                        <a:lumMod val="20000"/>
                        <a:lumOff val="80000"/>
                      </a:schemeClr>
                    </a:solidFill>
                  </a:tcPr>
                </a:tc>
                <a:extLst>
                  <a:ext uri="{0D108BD9-81ED-4DB2-BD59-A6C34878D82A}">
                    <a16:rowId xmlns:a16="http://schemas.microsoft.com/office/drawing/2014/main" val="1589039478"/>
                  </a:ext>
                </a:extLst>
              </a:tr>
              <a:tr h="0">
                <a:tc>
                  <a:txBody>
                    <a:bodyPr/>
                    <a:lstStyle/>
                    <a:p>
                      <a:pPr algn="l">
                        <a:lnSpc>
                          <a:spcPct val="150000"/>
                        </a:lnSpc>
                      </a:pPr>
                      <a:r>
                        <a:rPr lang="en-SG" sz="1000" b="0">
                          <a:solidFill>
                            <a:schemeClr val="bg2"/>
                          </a:solidFill>
                          <a:effectLst/>
                        </a:rPr>
                        <a:t>Increased dose  (%)</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14.3</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8.6</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−5.7 (−18.0 to 6.5)</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0.51 (0.12 to 2.17)</a:t>
                      </a:r>
                    </a:p>
                  </a:txBody>
                  <a:tcPr marL="0" marR="0" marT="0" marB="0" anchor="ctr">
                    <a:solidFill>
                      <a:schemeClr val="tx2">
                        <a:lumMod val="20000"/>
                        <a:lumOff val="80000"/>
                      </a:schemeClr>
                    </a:solidFill>
                  </a:tcPr>
                </a:tc>
                <a:extLst>
                  <a:ext uri="{0D108BD9-81ED-4DB2-BD59-A6C34878D82A}">
                    <a16:rowId xmlns:a16="http://schemas.microsoft.com/office/drawing/2014/main" val="3785395631"/>
                  </a:ext>
                </a:extLst>
              </a:tr>
              <a:tr h="0">
                <a:tc>
                  <a:txBody>
                    <a:bodyPr/>
                    <a:lstStyle/>
                    <a:p>
                      <a:pPr algn="l">
                        <a:lnSpc>
                          <a:spcPct val="150000"/>
                        </a:lnSpc>
                      </a:pPr>
                      <a:r>
                        <a:rPr lang="en-SG" sz="1000" b="0">
                          <a:solidFill>
                            <a:schemeClr val="bg2"/>
                          </a:solidFill>
                          <a:effectLst/>
                        </a:rPr>
                        <a:t>Low reduction (%)</a:t>
                      </a:r>
                    </a:p>
                  </a:txBody>
                  <a:tcPr marL="0" marR="0" marT="0" marB="0" anchor="ctr"/>
                </a:tc>
                <a:tc>
                  <a:txBody>
                    <a:bodyPr/>
                    <a:lstStyle/>
                    <a:p>
                      <a:pPr algn="ctr">
                        <a:lnSpc>
                          <a:spcPct val="150000"/>
                        </a:lnSpc>
                      </a:pPr>
                      <a:r>
                        <a:rPr lang="en-SG" sz="1000" b="0">
                          <a:solidFill>
                            <a:schemeClr val="bg2"/>
                          </a:solidFill>
                          <a:effectLst/>
                        </a:rPr>
                        <a:t>73.6</a:t>
                      </a:r>
                    </a:p>
                  </a:txBody>
                  <a:tcPr marL="0" marR="0" marT="0" marB="0" anchor="ctr"/>
                </a:tc>
                <a:tc>
                  <a:txBody>
                    <a:bodyPr/>
                    <a:lstStyle/>
                    <a:p>
                      <a:pPr algn="ctr">
                        <a:lnSpc>
                          <a:spcPct val="150000"/>
                        </a:lnSpc>
                      </a:pPr>
                      <a:r>
                        <a:rPr lang="en-SG" sz="1000" b="0">
                          <a:solidFill>
                            <a:schemeClr val="bg2"/>
                          </a:solidFill>
                          <a:effectLst/>
                        </a:rPr>
                        <a:t>68.5</a:t>
                      </a:r>
                    </a:p>
                  </a:txBody>
                  <a:tcPr marL="0" marR="0" marT="0" marB="0" anchor="ctr"/>
                </a:tc>
                <a:tc>
                  <a:txBody>
                    <a:bodyPr/>
                    <a:lstStyle/>
                    <a:p>
                      <a:pPr algn="ctr">
                        <a:lnSpc>
                          <a:spcPct val="150000"/>
                        </a:lnSpc>
                      </a:pPr>
                      <a:r>
                        <a:rPr lang="en-SG" sz="1000" b="0">
                          <a:solidFill>
                            <a:schemeClr val="bg2"/>
                          </a:solidFill>
                          <a:effectLst/>
                        </a:rPr>
                        <a:t>−5.1 (−22.5 to 12.3)</a:t>
                      </a:r>
                    </a:p>
                  </a:txBody>
                  <a:tcPr marL="0" marR="0" marT="0" marB="0" anchor="ctr"/>
                </a:tc>
                <a:tc>
                  <a:txBody>
                    <a:bodyPr/>
                    <a:lstStyle/>
                    <a:p>
                      <a:pPr algn="ctr">
                        <a:lnSpc>
                          <a:spcPct val="150000"/>
                        </a:lnSpc>
                      </a:pPr>
                      <a:r>
                        <a:rPr lang="en-SG" sz="1000" b="0">
                          <a:solidFill>
                            <a:schemeClr val="bg2"/>
                          </a:solidFill>
                          <a:effectLst/>
                        </a:rPr>
                        <a:t>0.94 (0.69 to 1.28)</a:t>
                      </a:r>
                    </a:p>
                  </a:txBody>
                  <a:tcPr marL="0" marR="0" marT="0" marB="0" anchor="ctr"/>
                </a:tc>
                <a:extLst>
                  <a:ext uri="{0D108BD9-81ED-4DB2-BD59-A6C34878D82A}">
                    <a16:rowId xmlns:a16="http://schemas.microsoft.com/office/drawing/2014/main" val="2868644566"/>
                  </a:ext>
                </a:extLst>
              </a:tr>
              <a:tr h="0">
                <a:tc>
                  <a:txBody>
                    <a:bodyPr/>
                    <a:lstStyle/>
                    <a:p>
                      <a:pPr algn="l">
                        <a:lnSpc>
                          <a:spcPct val="150000"/>
                        </a:lnSpc>
                      </a:pPr>
                      <a:r>
                        <a:rPr lang="en-SG" sz="1000" b="0">
                          <a:solidFill>
                            <a:schemeClr val="bg2"/>
                          </a:solidFill>
                          <a:effectLst/>
                        </a:rPr>
                        <a:t>Moderate reduction  (%)</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4.2</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8.9</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4.8 (−1.7 to 11.2)</a:t>
                      </a:r>
                    </a:p>
                  </a:txBody>
                  <a:tcPr marL="0" marR="0" marT="0" marB="0" anchor="ctr">
                    <a:solidFill>
                      <a:schemeClr val="tx2">
                        <a:lumMod val="20000"/>
                        <a:lumOff val="80000"/>
                      </a:schemeClr>
                    </a:solidFill>
                  </a:tcPr>
                </a:tc>
                <a:tc>
                  <a:txBody>
                    <a:bodyPr/>
                    <a:lstStyle/>
                    <a:p>
                      <a:pPr algn="ctr">
                        <a:lnSpc>
                          <a:spcPct val="150000"/>
                        </a:lnSpc>
                      </a:pPr>
                      <a:r>
                        <a:rPr lang="en-SG" sz="1000" b="0">
                          <a:solidFill>
                            <a:schemeClr val="bg2"/>
                          </a:solidFill>
                          <a:effectLst/>
                        </a:rPr>
                        <a:t>2.55 (0.78 to 8.37)</a:t>
                      </a:r>
                    </a:p>
                  </a:txBody>
                  <a:tcPr marL="0" marR="0" marT="0" marB="0" anchor="ctr">
                    <a:solidFill>
                      <a:schemeClr val="tx2">
                        <a:lumMod val="20000"/>
                        <a:lumOff val="80000"/>
                      </a:schemeClr>
                    </a:solidFill>
                  </a:tcPr>
                </a:tc>
                <a:extLst>
                  <a:ext uri="{0D108BD9-81ED-4DB2-BD59-A6C34878D82A}">
                    <a16:rowId xmlns:a16="http://schemas.microsoft.com/office/drawing/2014/main" val="1695637215"/>
                  </a:ext>
                </a:extLst>
              </a:tr>
              <a:tr h="0">
                <a:tc>
                  <a:txBody>
                    <a:bodyPr/>
                    <a:lstStyle/>
                    <a:p>
                      <a:pPr algn="l">
                        <a:lnSpc>
                          <a:spcPct val="150000"/>
                        </a:lnSpc>
                      </a:pPr>
                      <a:r>
                        <a:rPr lang="en-SG" sz="1000" b="0">
                          <a:solidFill>
                            <a:schemeClr val="bg2"/>
                          </a:solidFill>
                          <a:effectLst/>
                        </a:rPr>
                        <a:t>Optimal reduction  (%)</a:t>
                      </a:r>
                    </a:p>
                  </a:txBody>
                  <a:tcPr marL="0" marR="0" marT="0" marB="0" anchor="ctr"/>
                </a:tc>
                <a:tc>
                  <a:txBody>
                    <a:bodyPr/>
                    <a:lstStyle/>
                    <a:p>
                      <a:pPr algn="ctr">
                        <a:lnSpc>
                          <a:spcPct val="150000"/>
                        </a:lnSpc>
                      </a:pPr>
                      <a:r>
                        <a:rPr lang="en-SG" sz="1000" b="0">
                          <a:solidFill>
                            <a:schemeClr val="bg2"/>
                          </a:solidFill>
                          <a:effectLst/>
                        </a:rPr>
                        <a:t>7.9</a:t>
                      </a:r>
                    </a:p>
                  </a:txBody>
                  <a:tcPr marL="0" marR="0" marT="0" marB="0" anchor="ctr"/>
                </a:tc>
                <a:tc>
                  <a:txBody>
                    <a:bodyPr/>
                    <a:lstStyle/>
                    <a:p>
                      <a:pPr algn="ctr">
                        <a:lnSpc>
                          <a:spcPct val="150000"/>
                        </a:lnSpc>
                      </a:pPr>
                      <a:r>
                        <a:rPr lang="en-SG" sz="1000" b="0">
                          <a:solidFill>
                            <a:schemeClr val="bg2"/>
                          </a:solidFill>
                          <a:effectLst/>
                        </a:rPr>
                        <a:t>14.0</a:t>
                      </a:r>
                    </a:p>
                  </a:txBody>
                  <a:tcPr marL="0" marR="0" marT="0" marB="0" anchor="ctr"/>
                </a:tc>
                <a:tc>
                  <a:txBody>
                    <a:bodyPr/>
                    <a:lstStyle/>
                    <a:p>
                      <a:pPr algn="ctr">
                        <a:lnSpc>
                          <a:spcPct val="150000"/>
                        </a:lnSpc>
                      </a:pPr>
                      <a:r>
                        <a:rPr lang="en-SG" sz="1000" b="0">
                          <a:solidFill>
                            <a:schemeClr val="bg2"/>
                          </a:solidFill>
                          <a:effectLst/>
                        </a:rPr>
                        <a:t>6.1 (−7.7 to 19.9)</a:t>
                      </a:r>
                    </a:p>
                  </a:txBody>
                  <a:tcPr marL="0" marR="0" marT="0" marB="0" anchor="ctr"/>
                </a:tc>
                <a:tc>
                  <a:txBody>
                    <a:bodyPr/>
                    <a:lstStyle/>
                    <a:p>
                      <a:pPr algn="ctr">
                        <a:lnSpc>
                          <a:spcPct val="150000"/>
                        </a:lnSpc>
                      </a:pPr>
                      <a:r>
                        <a:rPr lang="en-SG" sz="1000" b="0">
                          <a:solidFill>
                            <a:schemeClr val="bg2"/>
                          </a:solidFill>
                          <a:effectLst/>
                        </a:rPr>
                        <a:t>4.16 (0.21 to 82.18)</a:t>
                      </a:r>
                    </a:p>
                  </a:txBody>
                  <a:tcPr marL="0" marR="0" marT="0" marB="0" anchor="ctr"/>
                </a:tc>
                <a:extLst>
                  <a:ext uri="{0D108BD9-81ED-4DB2-BD59-A6C34878D82A}">
                    <a16:rowId xmlns:a16="http://schemas.microsoft.com/office/drawing/2014/main" val="2748122303"/>
                  </a:ext>
                </a:extLst>
              </a:tr>
            </a:tbl>
          </a:graphicData>
        </a:graphic>
      </p:graphicFrame>
      <p:sp>
        <p:nvSpPr>
          <p:cNvPr id="9" name="Rectangle 8">
            <a:extLst>
              <a:ext uri="{FF2B5EF4-FFF2-40B4-BE49-F238E27FC236}">
                <a16:creationId xmlns:a16="http://schemas.microsoft.com/office/drawing/2014/main" id="{E8F00250-6DF9-273F-D4D1-92EF95B12D89}"/>
              </a:ext>
            </a:extLst>
          </p:cNvPr>
          <p:cNvSpPr/>
          <p:nvPr/>
        </p:nvSpPr>
        <p:spPr>
          <a:xfrm>
            <a:off x="307669" y="1993317"/>
            <a:ext cx="8496299" cy="21300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Graphic 1" descr="Beginning with solid fill">
            <a:hlinkClick r:id="rId3" action="ppaction://hlinksldjump"/>
            <a:extLst>
              <a:ext uri="{FF2B5EF4-FFF2-40B4-BE49-F238E27FC236}">
                <a16:creationId xmlns:a16="http://schemas.microsoft.com/office/drawing/2014/main" id="{A28CCC16-7534-08E0-B197-6901A68A59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98AFE087-7A07-0A47-9DAA-45E0018296CC}"/>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3142673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301396"/>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US" sz="2000"/>
              <a:t>Effectiveness of biologic initiation vs non-initiation </a:t>
            </a:r>
            <a:br>
              <a:rPr lang="en-US" sz="2000"/>
            </a:br>
            <a:r>
              <a:rPr lang="en-US" sz="2000"/>
              <a:t>on healthcare resource </a:t>
            </a:r>
            <a:r>
              <a:rPr lang="en-US" sz="2000" err="1"/>
              <a:t>utilisation</a:t>
            </a:r>
            <a:endParaRPr sz="2000"/>
          </a:p>
        </p:txBody>
      </p:sp>
      <p:sp>
        <p:nvSpPr>
          <p:cNvPr id="4" name="Rectangle 3">
            <a:extLst>
              <a:ext uri="{FF2B5EF4-FFF2-40B4-BE49-F238E27FC236}">
                <a16:creationId xmlns:a16="http://schemas.microsoft.com/office/drawing/2014/main" id="{6FFC6284-3FF9-3BFC-A975-5FACFEA014B7}"/>
              </a:ext>
            </a:extLst>
          </p:cNvPr>
          <p:cNvSpPr/>
          <p:nvPr/>
        </p:nvSpPr>
        <p:spPr>
          <a:xfrm>
            <a:off x="853358" y="3212469"/>
            <a:ext cx="7437284" cy="65154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Compared with patients who did not, patients who initiated a biologic had approximately </a:t>
            </a:r>
            <a:r>
              <a:rPr kumimoji="0" lang="en-US" sz="1200" b="1" i="0" u="none" strike="noStrike" kern="0" cap="none" spc="0" normalizeH="0" baseline="0" noProof="0">
                <a:ln>
                  <a:noFill/>
                </a:ln>
                <a:solidFill>
                  <a:srgbClr val="FFFFFF"/>
                </a:solidFill>
                <a:effectLst/>
                <a:uLnTx/>
                <a:uFillTx/>
                <a:latin typeface="Arial"/>
                <a:ea typeface="+mn-ea"/>
                <a:cs typeface="+mn-cs"/>
                <a:sym typeface="Arial"/>
              </a:rPr>
              <a:t>one-third the risk and frequency </a:t>
            </a:r>
            <a:r>
              <a:rPr kumimoji="0" lang="en-US" sz="1200" b="0" i="0" u="none" strike="noStrike" kern="0" cap="none" spc="0" normalizeH="0" baseline="0" noProof="0">
                <a:ln>
                  <a:noFill/>
                </a:ln>
                <a:solidFill>
                  <a:srgbClr val="FFFFFF"/>
                </a:solidFill>
                <a:effectLst/>
                <a:uLnTx/>
                <a:uFillTx/>
                <a:latin typeface="Arial"/>
                <a:ea typeface="+mn-ea"/>
                <a:cs typeface="+mn-cs"/>
                <a:sym typeface="Arial"/>
              </a:rPr>
              <a:t>of asthma-related emergency department visits and hospitalizations (i.e., serious exacerbations).</a:t>
            </a:r>
            <a:endParaRPr kumimoji="0" lang="en-SG"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Google Shape;129;p24">
            <a:extLst>
              <a:ext uri="{FF2B5EF4-FFF2-40B4-BE49-F238E27FC236}">
                <a16:creationId xmlns:a16="http://schemas.microsoft.com/office/drawing/2014/main" id="{89134962-043F-FE33-0D14-618E498EAE83}"/>
              </a:ext>
            </a:extLst>
          </p:cNvPr>
          <p:cNvSpPr txBox="1">
            <a:spLocks noGrp="1"/>
          </p:cNvSpPr>
          <p:nvPr>
            <p:ph type="body" idx="1"/>
          </p:nvPr>
        </p:nvSpPr>
        <p:spPr>
          <a:xfrm>
            <a:off x="323190" y="4929808"/>
            <a:ext cx="6500797" cy="126763"/>
          </a:xfrm>
          <a:prstGeom prst="rect">
            <a:avLst/>
          </a:prstGeom>
          <a:noFill/>
          <a:ln>
            <a:noFill/>
          </a:ln>
        </p:spPr>
        <p:txBody>
          <a:bodyPr spcFirstLastPara="1" wrap="square" lIns="0" tIns="0" rIns="0" bIns="0" anchor="b" anchorCtr="0">
            <a:noAutofit/>
          </a:bodyPr>
          <a:lstStyle/>
          <a:p>
            <a:pPr marL="0" indent="0"/>
            <a:r>
              <a:rPr lang="en-SG" sz="700"/>
              <a:t>ED = emergency department</a:t>
            </a:r>
          </a:p>
          <a:p>
            <a:pPr marL="0" indent="0"/>
            <a:r>
              <a:rPr lang="en-SG" sz="700"/>
              <a:t>Chen, W, Tran, TN, et al. </a:t>
            </a:r>
            <a:r>
              <a:rPr lang="en-US" sz="700" i="1"/>
              <a:t>J Allergy Clin Immunol </a:t>
            </a:r>
            <a:r>
              <a:rPr lang="en-US" sz="700" i="1" err="1"/>
              <a:t>Pract</a:t>
            </a:r>
            <a:r>
              <a:rPr lang="en-US" sz="700" i="1"/>
              <a:t>. </a:t>
            </a:r>
            <a:r>
              <a:rPr lang="en-US" sz="700"/>
              <a:t>2023. </a:t>
            </a:r>
            <a:r>
              <a:rPr lang="pt-BR" sz="700"/>
              <a:t>doi: 10.1016/j.jaip.2023.05.044. </a:t>
            </a:r>
            <a:endParaRPr sz="700"/>
          </a:p>
        </p:txBody>
      </p:sp>
      <p:graphicFrame>
        <p:nvGraphicFramePr>
          <p:cNvPr id="7" name="Table 7">
            <a:extLst>
              <a:ext uri="{FF2B5EF4-FFF2-40B4-BE49-F238E27FC236}">
                <a16:creationId xmlns:a16="http://schemas.microsoft.com/office/drawing/2014/main" id="{0A5B4947-1B77-87C1-758A-A49A50276656}"/>
              </a:ext>
            </a:extLst>
          </p:cNvPr>
          <p:cNvGraphicFramePr>
            <a:graphicFrameLocks noGrp="1"/>
          </p:cNvGraphicFramePr>
          <p:nvPr/>
        </p:nvGraphicFramePr>
        <p:xfrm>
          <a:off x="853358" y="1705494"/>
          <a:ext cx="7437284" cy="1258572"/>
        </p:xfrm>
        <a:graphic>
          <a:graphicData uri="http://schemas.openxmlformats.org/drawingml/2006/table">
            <a:tbl>
              <a:tblPr firstRow="1" bandRow="1">
                <a:tableStyleId>{6E25E649-3F16-4E02-A733-19D2CDBF48F0}</a:tableStyleId>
              </a:tblPr>
              <a:tblGrid>
                <a:gridCol w="1818886">
                  <a:extLst>
                    <a:ext uri="{9D8B030D-6E8A-4147-A177-3AD203B41FA5}">
                      <a16:colId xmlns:a16="http://schemas.microsoft.com/office/drawing/2014/main" val="1198354925"/>
                    </a:ext>
                  </a:extLst>
                </a:gridCol>
                <a:gridCol w="1283478">
                  <a:extLst>
                    <a:ext uri="{9D8B030D-6E8A-4147-A177-3AD203B41FA5}">
                      <a16:colId xmlns:a16="http://schemas.microsoft.com/office/drawing/2014/main" val="2483704866"/>
                    </a:ext>
                  </a:extLst>
                </a:gridCol>
                <a:gridCol w="1186204">
                  <a:extLst>
                    <a:ext uri="{9D8B030D-6E8A-4147-A177-3AD203B41FA5}">
                      <a16:colId xmlns:a16="http://schemas.microsoft.com/office/drawing/2014/main" val="2863383629"/>
                    </a:ext>
                  </a:extLst>
                </a:gridCol>
                <a:gridCol w="1726032">
                  <a:extLst>
                    <a:ext uri="{9D8B030D-6E8A-4147-A177-3AD203B41FA5}">
                      <a16:colId xmlns:a16="http://schemas.microsoft.com/office/drawing/2014/main" val="3477405300"/>
                    </a:ext>
                  </a:extLst>
                </a:gridCol>
                <a:gridCol w="1422684">
                  <a:extLst>
                    <a:ext uri="{9D8B030D-6E8A-4147-A177-3AD203B41FA5}">
                      <a16:colId xmlns:a16="http://schemas.microsoft.com/office/drawing/2014/main" val="3784525575"/>
                    </a:ext>
                  </a:extLst>
                </a:gridCol>
              </a:tblGrid>
              <a:tr h="243218">
                <a:tc>
                  <a:txBody>
                    <a:bodyPr/>
                    <a:lstStyle/>
                    <a:p>
                      <a:pPr algn="l" fontAlgn="ctr">
                        <a:lnSpc>
                          <a:spcPct val="150000"/>
                        </a:lnSpc>
                      </a:pPr>
                      <a:r>
                        <a:rPr lang="en-SG" sz="1000">
                          <a:solidFill>
                            <a:schemeClr val="bg1"/>
                          </a:solidFill>
                          <a:effectLst/>
                        </a:rPr>
                        <a:t>Outcome</a:t>
                      </a:r>
                    </a:p>
                  </a:txBody>
                  <a:tcPr marL="0" marR="0" marT="0" marB="0" anchor="ctr"/>
                </a:tc>
                <a:tc>
                  <a:txBody>
                    <a:bodyPr/>
                    <a:lstStyle/>
                    <a:p>
                      <a:pPr algn="ctr" fontAlgn="ctr">
                        <a:lnSpc>
                          <a:spcPct val="150000"/>
                        </a:lnSpc>
                      </a:pPr>
                      <a:r>
                        <a:rPr lang="en-SG" sz="1000">
                          <a:solidFill>
                            <a:schemeClr val="bg1"/>
                          </a:solidFill>
                          <a:effectLst/>
                        </a:rPr>
                        <a:t>Biologic not initiated</a:t>
                      </a:r>
                    </a:p>
                  </a:txBody>
                  <a:tcPr marL="0" marR="0" marT="0" marB="0" anchor="ctr"/>
                </a:tc>
                <a:tc>
                  <a:txBody>
                    <a:bodyPr/>
                    <a:lstStyle/>
                    <a:p>
                      <a:pPr algn="ctr" fontAlgn="ctr">
                        <a:lnSpc>
                          <a:spcPct val="150000"/>
                        </a:lnSpc>
                      </a:pPr>
                      <a:r>
                        <a:rPr lang="en-SG" sz="1000">
                          <a:solidFill>
                            <a:schemeClr val="bg1"/>
                          </a:solidFill>
                          <a:effectLst/>
                        </a:rPr>
                        <a:t>Biologic initiated</a:t>
                      </a:r>
                    </a:p>
                  </a:txBody>
                  <a:tcPr marL="0" marR="0" marT="0" marB="0" anchor="ctr"/>
                </a:tc>
                <a:tc>
                  <a:txBody>
                    <a:bodyPr/>
                    <a:lstStyle/>
                    <a:p>
                      <a:pPr algn="ctr" fontAlgn="ctr">
                        <a:lnSpc>
                          <a:spcPct val="150000"/>
                        </a:lnSpc>
                      </a:pPr>
                      <a:r>
                        <a:rPr lang="it-IT" sz="1000">
                          <a:solidFill>
                            <a:schemeClr val="bg1"/>
                          </a:solidFill>
                          <a:effectLst/>
                        </a:rPr>
                        <a:t>Marginal difference in % probability (95% CI)</a:t>
                      </a:r>
                      <a:endParaRPr lang="en-SG" sz="1000">
                        <a:solidFill>
                          <a:schemeClr val="bg1"/>
                        </a:solidFill>
                        <a:effectLst/>
                      </a:endParaRPr>
                    </a:p>
                  </a:txBody>
                  <a:tcPr marL="0" marR="0" marT="0" marB="0" anchor="ctr"/>
                </a:tc>
                <a:tc>
                  <a:txBody>
                    <a:bodyPr/>
                    <a:lstStyle/>
                    <a:p>
                      <a:pPr algn="ctr" fontAlgn="ctr">
                        <a:lnSpc>
                          <a:spcPct val="150000"/>
                        </a:lnSpc>
                      </a:pPr>
                      <a:r>
                        <a:rPr lang="en-SG" sz="1000">
                          <a:solidFill>
                            <a:schemeClr val="bg1"/>
                          </a:solidFill>
                          <a:effectLst/>
                        </a:rPr>
                        <a:t>Relative risk </a:t>
                      </a:r>
                    </a:p>
                    <a:p>
                      <a:pPr algn="ctr" fontAlgn="ctr">
                        <a:lnSpc>
                          <a:spcPct val="150000"/>
                        </a:lnSpc>
                      </a:pPr>
                      <a:r>
                        <a:rPr lang="en-SG" sz="1000">
                          <a:solidFill>
                            <a:schemeClr val="bg1"/>
                          </a:solidFill>
                          <a:effectLst/>
                        </a:rPr>
                        <a:t>(95% CI)</a:t>
                      </a:r>
                    </a:p>
                  </a:txBody>
                  <a:tcPr marL="0" marR="0" marT="0" marB="0" anchor="ctr"/>
                </a:tc>
                <a:extLst>
                  <a:ext uri="{0D108BD9-81ED-4DB2-BD59-A6C34878D82A}">
                    <a16:rowId xmlns:a16="http://schemas.microsoft.com/office/drawing/2014/main" val="3435622842"/>
                  </a:ext>
                </a:extLst>
              </a:tr>
              <a:tr h="0">
                <a:tc gridSpan="5">
                  <a:txBody>
                    <a:bodyPr/>
                    <a:lstStyle/>
                    <a:p>
                      <a:pPr algn="l">
                        <a:lnSpc>
                          <a:spcPct val="150000"/>
                        </a:lnSpc>
                      </a:pPr>
                      <a:r>
                        <a:rPr lang="en-SG" sz="1000" b="1">
                          <a:solidFill>
                            <a:schemeClr val="bg2"/>
                          </a:solidFill>
                          <a:effectLst/>
                        </a:rPr>
                        <a:t>ED Visits</a:t>
                      </a:r>
                    </a:p>
                  </a:txBody>
                  <a:tcPr marL="0" marR="0" marT="0" marB="0" anchor="ctr">
                    <a:solidFill>
                      <a:schemeClr val="accent3">
                        <a:lumMod val="20000"/>
                        <a:lumOff val="80000"/>
                      </a:schemeClr>
                    </a:solidFill>
                  </a:tcPr>
                </a:tc>
                <a:tc hMerge="1">
                  <a:txBody>
                    <a:bodyPr/>
                    <a:lstStyle/>
                    <a:p>
                      <a:pPr algn="ctr">
                        <a:lnSpc>
                          <a:spcPct val="150000"/>
                        </a:lnSpc>
                      </a:pPr>
                      <a:endParaRPr lang="en-SG" sz="1000" b="0">
                        <a:solidFill>
                          <a:schemeClr val="bg2"/>
                        </a:solidFill>
                        <a:effectLst/>
                      </a:endParaRPr>
                    </a:p>
                  </a:txBody>
                  <a:tcPr marL="0" marR="0" marT="0" marB="0" anchor="ct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165798392"/>
                  </a:ext>
                </a:extLst>
              </a:tr>
              <a:tr h="0">
                <a:tc>
                  <a:txBody>
                    <a:bodyPr/>
                    <a:lstStyle/>
                    <a:p>
                      <a:pPr algn="l">
                        <a:lnSpc>
                          <a:spcPct val="150000"/>
                        </a:lnSpc>
                      </a:pPr>
                      <a:r>
                        <a:rPr lang="en-SG" sz="1000" b="0">
                          <a:solidFill>
                            <a:schemeClr val="bg2"/>
                          </a:solidFill>
                          <a:effectLst/>
                        </a:rPr>
                        <a:t>Risk of ED visit (%)</a:t>
                      </a:r>
                    </a:p>
                  </a:txBody>
                  <a:tcPr marL="0" marR="0" marT="0" marB="0" anchor="ctr"/>
                </a:tc>
                <a:tc>
                  <a:txBody>
                    <a:bodyPr/>
                    <a:lstStyle/>
                    <a:p>
                      <a:pPr algn="ctr">
                        <a:lnSpc>
                          <a:spcPct val="150000"/>
                        </a:lnSpc>
                      </a:pPr>
                      <a:r>
                        <a:rPr lang="en-SG" sz="1000" b="0">
                          <a:solidFill>
                            <a:schemeClr val="bg2"/>
                          </a:solidFill>
                          <a:effectLst/>
                        </a:rPr>
                        <a:t>14</a:t>
                      </a:r>
                    </a:p>
                  </a:txBody>
                  <a:tcPr marL="0" marR="0" marT="0" marB="0" anchor="ctr"/>
                </a:tc>
                <a:tc>
                  <a:txBody>
                    <a:bodyPr/>
                    <a:lstStyle/>
                    <a:p>
                      <a:pPr algn="ctr">
                        <a:lnSpc>
                          <a:spcPct val="150000"/>
                        </a:lnSpc>
                      </a:pPr>
                      <a:r>
                        <a:rPr lang="en-SG" sz="1000" b="0">
                          <a:solidFill>
                            <a:schemeClr val="bg2"/>
                          </a:solidFill>
                          <a:effectLst/>
                        </a:rPr>
                        <a:t>6</a:t>
                      </a:r>
                    </a:p>
                  </a:txBody>
                  <a:tcPr marL="0" marR="0" marT="0" marB="0" anchor="ctr"/>
                </a:tc>
                <a:tc>
                  <a:txBody>
                    <a:bodyPr/>
                    <a:lstStyle/>
                    <a:p>
                      <a:pPr algn="ctr">
                        <a:lnSpc>
                          <a:spcPct val="150000"/>
                        </a:lnSpc>
                      </a:pPr>
                      <a:r>
                        <a:rPr lang="en-SG" sz="1000" b="0">
                          <a:solidFill>
                            <a:schemeClr val="bg2"/>
                          </a:solidFill>
                          <a:effectLst/>
                        </a:rPr>
                        <a:t>−9 (−14, −3)</a:t>
                      </a:r>
                    </a:p>
                  </a:txBody>
                  <a:tcPr marL="0" marR="0" marT="0" marB="0" anchor="ctr"/>
                </a:tc>
                <a:tc>
                  <a:txBody>
                    <a:bodyPr/>
                    <a:lstStyle/>
                    <a:p>
                      <a:pPr algn="ctr">
                        <a:lnSpc>
                          <a:spcPct val="150000"/>
                        </a:lnSpc>
                      </a:pPr>
                      <a:r>
                        <a:rPr lang="en-SG" sz="1000" b="0">
                          <a:solidFill>
                            <a:schemeClr val="bg2"/>
                          </a:solidFill>
                          <a:effectLst/>
                        </a:rPr>
                        <a:t>0.35 (0.21, 0.58)</a:t>
                      </a:r>
                    </a:p>
                  </a:txBody>
                  <a:tcPr marL="0" marR="0" marT="0" marB="0" anchor="ctr"/>
                </a:tc>
                <a:extLst>
                  <a:ext uri="{0D108BD9-81ED-4DB2-BD59-A6C34878D82A}">
                    <a16:rowId xmlns:a16="http://schemas.microsoft.com/office/drawing/2014/main" val="663518712"/>
                  </a:ext>
                </a:extLst>
              </a:tr>
              <a:tr h="0">
                <a:tc gridSpan="5">
                  <a:txBody>
                    <a:bodyPr/>
                    <a:lstStyle/>
                    <a:p>
                      <a:pPr algn="l">
                        <a:lnSpc>
                          <a:spcPct val="150000"/>
                        </a:lnSpc>
                      </a:pPr>
                      <a:r>
                        <a:rPr lang="en-SG" sz="1000" b="1">
                          <a:solidFill>
                            <a:schemeClr val="bg2"/>
                          </a:solidFill>
                          <a:effectLst/>
                        </a:rPr>
                        <a:t>Hospitalisation</a:t>
                      </a:r>
                    </a:p>
                  </a:txBody>
                  <a:tcPr marL="0" marR="0" marT="0" marB="0" anchor="ctr">
                    <a:solidFill>
                      <a:schemeClr val="accent3">
                        <a:lumMod val="20000"/>
                        <a:lumOff val="80000"/>
                      </a:schemeClr>
                    </a:solidFill>
                  </a:tcPr>
                </a:tc>
                <a:tc hMerge="1">
                  <a:txBody>
                    <a:bodyPr/>
                    <a:lstStyle/>
                    <a:p>
                      <a:pPr algn="ctr">
                        <a:lnSpc>
                          <a:spcPct val="150000"/>
                        </a:lnSpc>
                      </a:pPr>
                      <a:endParaRPr lang="en-SG" sz="1000" b="0">
                        <a:solidFill>
                          <a:schemeClr val="bg2"/>
                        </a:solidFill>
                        <a:effectLst/>
                      </a:endParaRPr>
                    </a:p>
                  </a:txBody>
                  <a:tcPr marL="0" marR="0" marT="0" marB="0" anchor="ctr">
                    <a:solidFill>
                      <a:schemeClr val="tx2">
                        <a:lumMod val="60000"/>
                        <a:lumOff val="40000"/>
                      </a:schemeClr>
                    </a:solidFill>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2892994619"/>
                  </a:ext>
                </a:extLst>
              </a:tr>
              <a:tr h="0">
                <a:tc>
                  <a:txBody>
                    <a:bodyPr/>
                    <a:lstStyle/>
                    <a:p>
                      <a:pPr algn="l">
                        <a:lnSpc>
                          <a:spcPct val="150000"/>
                        </a:lnSpc>
                      </a:pPr>
                      <a:r>
                        <a:rPr lang="en-SG" sz="1000" b="0">
                          <a:solidFill>
                            <a:schemeClr val="bg2"/>
                          </a:solidFill>
                          <a:effectLst/>
                        </a:rPr>
                        <a:t>Risk of hospitalization (%)</a:t>
                      </a:r>
                    </a:p>
                  </a:txBody>
                  <a:tcPr marL="0" marR="0" marT="0" marB="0" anchor="ctr"/>
                </a:tc>
                <a:tc>
                  <a:txBody>
                    <a:bodyPr/>
                    <a:lstStyle/>
                    <a:p>
                      <a:pPr algn="ctr">
                        <a:lnSpc>
                          <a:spcPct val="150000"/>
                        </a:lnSpc>
                      </a:pPr>
                      <a:r>
                        <a:rPr lang="en-SG" sz="1000" b="0">
                          <a:solidFill>
                            <a:schemeClr val="bg2"/>
                          </a:solidFill>
                          <a:effectLst/>
                        </a:rPr>
                        <a:t>12</a:t>
                      </a:r>
                    </a:p>
                  </a:txBody>
                  <a:tcPr marL="0" marR="0" marT="0" marB="0" anchor="ctr"/>
                </a:tc>
                <a:tc>
                  <a:txBody>
                    <a:bodyPr/>
                    <a:lstStyle/>
                    <a:p>
                      <a:pPr algn="ctr">
                        <a:lnSpc>
                          <a:spcPct val="150000"/>
                        </a:lnSpc>
                      </a:pPr>
                      <a:r>
                        <a:rPr lang="en-SG" sz="1000" b="0">
                          <a:solidFill>
                            <a:schemeClr val="bg2"/>
                          </a:solidFill>
                          <a:effectLst/>
                        </a:rPr>
                        <a:t>5</a:t>
                      </a:r>
                    </a:p>
                  </a:txBody>
                  <a:tcPr marL="0" marR="0" marT="0" marB="0" anchor="ctr"/>
                </a:tc>
                <a:tc>
                  <a:txBody>
                    <a:bodyPr/>
                    <a:lstStyle/>
                    <a:p>
                      <a:pPr algn="ctr">
                        <a:lnSpc>
                          <a:spcPct val="150000"/>
                        </a:lnSpc>
                      </a:pPr>
                      <a:r>
                        <a:rPr lang="en-SG" sz="1000" b="0">
                          <a:solidFill>
                            <a:schemeClr val="bg2"/>
                          </a:solidFill>
                          <a:effectLst/>
                        </a:rPr>
                        <a:t>−7 (−10, −3)</a:t>
                      </a:r>
                    </a:p>
                  </a:txBody>
                  <a:tcPr marL="0" marR="0" marT="0" marB="0" anchor="ctr"/>
                </a:tc>
                <a:tc>
                  <a:txBody>
                    <a:bodyPr/>
                    <a:lstStyle/>
                    <a:p>
                      <a:pPr algn="ctr">
                        <a:lnSpc>
                          <a:spcPct val="150000"/>
                        </a:lnSpc>
                      </a:pPr>
                      <a:r>
                        <a:rPr lang="en-SG" sz="1000" b="0">
                          <a:solidFill>
                            <a:schemeClr val="bg2"/>
                          </a:solidFill>
                          <a:effectLst/>
                        </a:rPr>
                        <a:t>0.31 (0.18, 0.52)</a:t>
                      </a:r>
                    </a:p>
                  </a:txBody>
                  <a:tcPr marL="0" marR="0" marT="0" marB="0" anchor="ctr"/>
                </a:tc>
                <a:extLst>
                  <a:ext uri="{0D108BD9-81ED-4DB2-BD59-A6C34878D82A}">
                    <a16:rowId xmlns:a16="http://schemas.microsoft.com/office/drawing/2014/main" val="709424377"/>
                  </a:ext>
                </a:extLst>
              </a:tr>
            </a:tbl>
          </a:graphicData>
        </a:graphic>
      </p:graphicFrame>
      <p:sp>
        <p:nvSpPr>
          <p:cNvPr id="2" name="Rectangle 1">
            <a:extLst>
              <a:ext uri="{FF2B5EF4-FFF2-40B4-BE49-F238E27FC236}">
                <a16:creationId xmlns:a16="http://schemas.microsoft.com/office/drawing/2014/main" id="{CE2FA1B6-AE01-385C-4A85-70061006F9A3}"/>
              </a:ext>
            </a:extLst>
          </p:cNvPr>
          <p:cNvSpPr/>
          <p:nvPr/>
        </p:nvSpPr>
        <p:spPr>
          <a:xfrm>
            <a:off x="7044856" y="2334780"/>
            <a:ext cx="1083251" cy="21300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150B5A41-8C2D-AFAE-11E7-5DAD1A098CCA}"/>
              </a:ext>
            </a:extLst>
          </p:cNvPr>
          <p:cNvSpPr/>
          <p:nvPr/>
        </p:nvSpPr>
        <p:spPr>
          <a:xfrm>
            <a:off x="7044855" y="2742485"/>
            <a:ext cx="1083251" cy="21300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Graphic 4" descr="Beginning with solid fill">
            <a:hlinkClick r:id="rId3" action="ppaction://hlinksldjump"/>
            <a:extLst>
              <a:ext uri="{FF2B5EF4-FFF2-40B4-BE49-F238E27FC236}">
                <a16:creationId xmlns:a16="http://schemas.microsoft.com/office/drawing/2014/main" id="{B939CEC4-9859-D040-6EBE-88BFDB5E04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0C226F1F-0E08-0B60-A226-4940F551CCB2}"/>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2401815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Conclusions</a:t>
            </a:r>
            <a:endParaRPr/>
          </a:p>
        </p:txBody>
      </p:sp>
      <p:sp>
        <p:nvSpPr>
          <p:cNvPr id="2" name="TextBox 1">
            <a:extLst>
              <a:ext uri="{FF2B5EF4-FFF2-40B4-BE49-F238E27FC236}">
                <a16:creationId xmlns:a16="http://schemas.microsoft.com/office/drawing/2014/main" id="{594A6717-4087-57D4-7385-08CF11F69188}"/>
              </a:ext>
            </a:extLst>
          </p:cNvPr>
          <p:cNvSpPr txBox="1"/>
          <p:nvPr/>
        </p:nvSpPr>
        <p:spPr>
          <a:xfrm>
            <a:off x="2139740" y="1699264"/>
            <a:ext cx="6022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In a real-world setting, keeping severe asthma patients on HOCS or initiating biologics can both result in improvements in severe asthma.</a:t>
            </a:r>
          </a:p>
        </p:txBody>
      </p:sp>
      <p:sp>
        <p:nvSpPr>
          <p:cNvPr id="3" name="TextBox 2">
            <a:extLst>
              <a:ext uri="{FF2B5EF4-FFF2-40B4-BE49-F238E27FC236}">
                <a16:creationId xmlns:a16="http://schemas.microsoft.com/office/drawing/2014/main" id="{E16D784A-CA75-CF14-F152-DF483B8ECBC5}"/>
              </a:ext>
            </a:extLst>
          </p:cNvPr>
          <p:cNvSpPr txBox="1"/>
          <p:nvPr/>
        </p:nvSpPr>
        <p:spPr>
          <a:xfrm>
            <a:off x="2139740" y="2792686"/>
            <a:ext cx="602270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However, HOCS </a:t>
            </a:r>
            <a:r>
              <a:rPr kumimoji="0" lang="en-US" sz="1400" b="1" i="0" u="none" strike="noStrike" kern="0" cap="none" spc="0" normalizeH="0" baseline="0" noProof="0">
                <a:ln>
                  <a:noFill/>
                </a:ln>
                <a:solidFill>
                  <a:srgbClr val="ED7D31"/>
                </a:solidFill>
                <a:effectLst/>
                <a:uLnTx/>
                <a:uFillTx/>
                <a:latin typeface="Arial"/>
                <a:cs typeface="Arial"/>
                <a:sym typeface="Arial"/>
              </a:rPr>
              <a:t>patients who received biologics experienced the combined benefit of improvements in health outcomes </a:t>
            </a:r>
            <a:r>
              <a:rPr kumimoji="0" lang="en-US" sz="1400" b="0" i="0" u="none" strike="noStrike" kern="0" cap="none" spc="0" normalizeH="0" baseline="0" noProof="0">
                <a:ln>
                  <a:noFill/>
                </a:ln>
                <a:solidFill>
                  <a:srgbClr val="000000"/>
                </a:solidFill>
                <a:effectLst/>
                <a:uLnTx/>
                <a:uFillTx/>
                <a:latin typeface="Arial"/>
                <a:cs typeface="Arial"/>
                <a:sym typeface="Arial"/>
              </a:rPr>
              <a:t>(including exacerbation rates, and healthcare resource utilization) whilst being able </a:t>
            </a:r>
            <a:r>
              <a:rPr kumimoji="0" lang="en-US" sz="1400" b="1" i="0" u="none" strike="noStrike" kern="0" cap="none" spc="0" normalizeH="0" baseline="0" noProof="0">
                <a:ln>
                  <a:noFill/>
                </a:ln>
                <a:solidFill>
                  <a:srgbClr val="ED7D31"/>
                </a:solidFill>
                <a:effectLst/>
                <a:uLnTx/>
                <a:uFillTx/>
                <a:latin typeface="Arial"/>
                <a:cs typeface="Arial"/>
                <a:sym typeface="Arial"/>
              </a:rPr>
              <a:t>to reduce high levels of both short- and long-term oral steroid exposure.</a:t>
            </a: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29;p24">
            <a:extLst>
              <a:ext uri="{FF2B5EF4-FFF2-40B4-BE49-F238E27FC236}">
                <a16:creationId xmlns:a16="http://schemas.microsoft.com/office/drawing/2014/main" id="{D29C4A10-B876-325E-0B25-A2ED4663DD11}"/>
              </a:ext>
            </a:extLst>
          </p:cNvPr>
          <p:cNvSpPr txBox="1">
            <a:spLocks/>
          </p:cNvSpPr>
          <p:nvPr/>
        </p:nvSpPr>
        <p:spPr>
          <a:xfrm>
            <a:off x="323190" y="4929808"/>
            <a:ext cx="6500797" cy="12676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SG" sz="700" b="0" i="0" u="none" strike="noStrike" kern="0" cap="none" spc="0" normalizeH="0" baseline="0" noProof="0">
                <a:ln>
                  <a:noFill/>
                </a:ln>
                <a:solidFill>
                  <a:srgbClr val="073763"/>
                </a:solidFill>
                <a:effectLst/>
                <a:uLnTx/>
                <a:uFillTx/>
                <a:latin typeface="Arial"/>
                <a:cs typeface="Arial"/>
                <a:sym typeface="Arial"/>
              </a:rPr>
              <a:t>HOCS = high oral corticosteroid exposure </a:t>
            </a:r>
          </a:p>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SG" sz="700" b="0" i="0" u="none" strike="noStrike" kern="0" cap="none" spc="0" normalizeH="0" baseline="0" noProof="0">
                <a:ln>
                  <a:noFill/>
                </a:ln>
                <a:solidFill>
                  <a:srgbClr val="073763"/>
                </a:solidFill>
                <a:effectLst/>
                <a:uLnTx/>
                <a:uFillTx/>
                <a:latin typeface="Arial"/>
                <a:cs typeface="Arial"/>
                <a:sym typeface="Arial"/>
              </a:rPr>
              <a:t>Chen, W, Tran, TN, et al. </a:t>
            </a:r>
            <a:r>
              <a:rPr kumimoji="0" lang="en-SG" sz="700" b="0" i="1" u="none" strike="noStrike" kern="0" cap="none" spc="0" normalizeH="0" baseline="0" noProof="0">
                <a:ln>
                  <a:noFill/>
                </a:ln>
                <a:solidFill>
                  <a:srgbClr val="073763"/>
                </a:solidFill>
                <a:effectLst/>
                <a:uLnTx/>
                <a:uFillTx/>
                <a:latin typeface="Arial"/>
                <a:cs typeface="Arial"/>
                <a:sym typeface="Arial"/>
              </a:rPr>
              <a:t>J Allergy Clin Immunol </a:t>
            </a:r>
            <a:r>
              <a:rPr kumimoji="0" lang="en-SG" sz="700" b="0" i="1" u="none" strike="noStrike" kern="0" cap="none" spc="0" normalizeH="0" baseline="0" noProof="0" err="1">
                <a:ln>
                  <a:noFill/>
                </a:ln>
                <a:solidFill>
                  <a:srgbClr val="073763"/>
                </a:solidFill>
                <a:effectLst/>
                <a:uLnTx/>
                <a:uFillTx/>
                <a:latin typeface="Arial"/>
                <a:cs typeface="Arial"/>
                <a:sym typeface="Arial"/>
              </a:rPr>
              <a:t>Pract</a:t>
            </a:r>
            <a:r>
              <a:rPr kumimoji="0" lang="en-SG" sz="700" b="0" i="1" u="none" strike="noStrike" kern="0" cap="none" spc="0" normalizeH="0" baseline="0" noProof="0">
                <a:ln>
                  <a:noFill/>
                </a:ln>
                <a:solidFill>
                  <a:srgbClr val="073763"/>
                </a:solidFill>
                <a:effectLst/>
                <a:uLnTx/>
                <a:uFillTx/>
                <a:latin typeface="Arial"/>
                <a:cs typeface="Arial"/>
                <a:sym typeface="Arial"/>
              </a:rPr>
              <a:t>. </a:t>
            </a:r>
            <a:r>
              <a:rPr kumimoji="0" lang="en-SG" sz="700" b="0" i="0" u="none" strike="noStrike" kern="0" cap="none" spc="0" normalizeH="0" baseline="0" noProof="0">
                <a:ln>
                  <a:noFill/>
                </a:ln>
                <a:solidFill>
                  <a:srgbClr val="073763"/>
                </a:solidFill>
                <a:effectLst/>
                <a:uLnTx/>
                <a:uFillTx/>
                <a:latin typeface="Arial"/>
                <a:cs typeface="Arial"/>
                <a:sym typeface="Arial"/>
              </a:rPr>
              <a:t>2023. </a:t>
            </a:r>
            <a:r>
              <a:rPr kumimoji="0" lang="en-SG" sz="700" b="0" i="0" u="none" strike="noStrike" kern="0" cap="none" spc="0" normalizeH="0" baseline="0" noProof="0" err="1">
                <a:ln>
                  <a:noFill/>
                </a:ln>
                <a:solidFill>
                  <a:srgbClr val="073763"/>
                </a:solidFill>
                <a:effectLst/>
                <a:uLnTx/>
                <a:uFillTx/>
                <a:latin typeface="Arial"/>
                <a:cs typeface="Arial"/>
                <a:sym typeface="Arial"/>
              </a:rPr>
              <a:t>doi</a:t>
            </a:r>
            <a:r>
              <a:rPr kumimoji="0" lang="en-SG" sz="700" b="0" i="0" u="none" strike="noStrike" kern="0" cap="none" spc="0" normalizeH="0" baseline="0" noProof="0">
                <a:ln>
                  <a:noFill/>
                </a:ln>
                <a:solidFill>
                  <a:srgbClr val="073763"/>
                </a:solidFill>
                <a:effectLst/>
                <a:uLnTx/>
                <a:uFillTx/>
                <a:latin typeface="Arial"/>
                <a:cs typeface="Arial"/>
                <a:sym typeface="Arial"/>
              </a:rPr>
              <a:t>: 10.1016/j.jaip.2023.05.044. </a:t>
            </a:r>
          </a:p>
        </p:txBody>
      </p:sp>
      <p:pic>
        <p:nvPicPr>
          <p:cNvPr id="5" name="Graphic 4" descr="Thumbs up sign with solid fill">
            <a:extLst>
              <a:ext uri="{FF2B5EF4-FFF2-40B4-BE49-F238E27FC236}">
                <a16:creationId xmlns:a16="http://schemas.microsoft.com/office/drawing/2014/main" id="{C2FC151D-4D61-C24B-9103-9012F53F9A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355" y="1591874"/>
            <a:ext cx="738000" cy="738000"/>
          </a:xfrm>
          <a:prstGeom prst="rect">
            <a:avLst/>
          </a:prstGeom>
          <a:effectLst>
            <a:outerShdw blurRad="50800" dist="38100" dir="2700000" algn="tl" rotWithShape="0">
              <a:prstClr val="black">
                <a:alpha val="40000"/>
              </a:prstClr>
            </a:outerShdw>
          </a:effectLst>
        </p:spPr>
      </p:pic>
      <p:pic>
        <p:nvPicPr>
          <p:cNvPr id="6" name="Graphic 5" descr="Star with solid fill">
            <a:extLst>
              <a:ext uri="{FF2B5EF4-FFF2-40B4-BE49-F238E27FC236}">
                <a16:creationId xmlns:a16="http://schemas.microsoft.com/office/drawing/2014/main" id="{77068E83-949A-8CB4-8EA3-B8E9602248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355" y="3008461"/>
            <a:ext cx="738000" cy="738000"/>
          </a:xfrm>
          <a:prstGeom prst="rect">
            <a:avLst/>
          </a:prstGeom>
          <a:effectLst>
            <a:outerShdw blurRad="50800" dist="38100" dir="2700000" algn="tl" rotWithShape="0">
              <a:prstClr val="black">
                <a:alpha val="40000"/>
              </a:prstClr>
            </a:outerShdw>
          </a:effectLst>
        </p:spPr>
      </p:pic>
      <p:pic>
        <p:nvPicPr>
          <p:cNvPr id="7" name="Graphic 6" descr="Beginning with solid fill">
            <a:hlinkClick r:id="rId7" action="ppaction://hlinksldjump"/>
            <a:extLst>
              <a:ext uri="{FF2B5EF4-FFF2-40B4-BE49-F238E27FC236}">
                <a16:creationId xmlns:a16="http://schemas.microsoft.com/office/drawing/2014/main" id="{75039E47-604E-FABF-F7B6-FE7908E8AB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792959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EC828A-1851-2C47-8843-B5627668DC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3" b="8582"/>
          <a:stretch/>
        </p:blipFill>
        <p:spPr>
          <a:xfrm>
            <a:off x="1433" y="-18047"/>
            <a:ext cx="9144000" cy="5143500"/>
          </a:xfrm>
          <a:prstGeom prst="rect">
            <a:avLst/>
          </a:prstGeom>
        </p:spPr>
      </p:pic>
      <p:sp>
        <p:nvSpPr>
          <p:cNvPr id="18" name="Rectangle 17">
            <a:extLst>
              <a:ext uri="{FF2B5EF4-FFF2-40B4-BE49-F238E27FC236}">
                <a16:creationId xmlns:a16="http://schemas.microsoft.com/office/drawing/2014/main" id="{47F27047-C14C-3344-93EF-77E343896309}"/>
              </a:ext>
            </a:extLst>
          </p:cNvPr>
          <p:cNvSpPr/>
          <p:nvPr/>
        </p:nvSpPr>
        <p:spPr>
          <a:xfrm>
            <a:off x="1095058" y="1221943"/>
            <a:ext cx="4119200" cy="928613"/>
          </a:xfrm>
          <a:prstGeom prst="rect">
            <a:avLst/>
          </a:prstGeom>
          <a:solidFill>
            <a:srgbClr val="E8EAF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829BED1D-2328-6FB8-437F-25E326E1A32B}"/>
              </a:ext>
            </a:extLst>
          </p:cNvPr>
          <p:cNvPicPr>
            <a:picLocks noChangeAspect="1"/>
          </p:cNvPicPr>
          <p:nvPr/>
        </p:nvPicPr>
        <p:blipFill>
          <a:blip r:embed="rId4"/>
          <a:stretch>
            <a:fillRect/>
          </a:stretch>
        </p:blipFill>
        <p:spPr>
          <a:xfrm>
            <a:off x="1186497" y="1300843"/>
            <a:ext cx="7160007" cy="1530900"/>
          </a:xfrm>
          <a:prstGeom prst="rect">
            <a:avLst/>
          </a:prstGeom>
        </p:spPr>
      </p:pic>
      <p:pic>
        <p:nvPicPr>
          <p:cNvPr id="11" name="Picture 10">
            <a:extLst>
              <a:ext uri="{FF2B5EF4-FFF2-40B4-BE49-F238E27FC236}">
                <a16:creationId xmlns:a16="http://schemas.microsoft.com/office/drawing/2014/main" id="{99A8F0E9-94CF-A34B-823B-A38ABFBDF1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804" r="15399" b="-17579"/>
          <a:stretch/>
        </p:blipFill>
        <p:spPr>
          <a:xfrm>
            <a:off x="3706255" y="4388578"/>
            <a:ext cx="5437745" cy="711200"/>
          </a:xfrm>
          <a:prstGeom prst="rect">
            <a:avLst/>
          </a:prstGeom>
        </p:spPr>
      </p:pic>
      <p:pic>
        <p:nvPicPr>
          <p:cNvPr id="3" name="Picture 2">
            <a:extLst>
              <a:ext uri="{FF2B5EF4-FFF2-40B4-BE49-F238E27FC236}">
                <a16:creationId xmlns:a16="http://schemas.microsoft.com/office/drawing/2014/main" id="{BD97B5BE-E99C-2E44-8695-820E8D8706A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34189" y="-976696"/>
            <a:ext cx="1909812" cy="5987022"/>
          </a:xfrm>
          <a:prstGeom prst="rect">
            <a:avLst/>
          </a:prstGeom>
        </p:spPr>
      </p:pic>
      <p:pic>
        <p:nvPicPr>
          <p:cNvPr id="2" name="Graphic 1" descr="Beginning with solid fill">
            <a:hlinkClick r:id="rId7" action="ppaction://hlinksldjump"/>
            <a:extLst>
              <a:ext uri="{FF2B5EF4-FFF2-40B4-BE49-F238E27FC236}">
                <a16:creationId xmlns:a16="http://schemas.microsoft.com/office/drawing/2014/main" id="{81E70340-B335-F81E-E8FB-EC6D8CA93C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DE885C26-CB4B-EC13-A18E-43BD681B1A36}"/>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20933649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A371-10D1-B204-5B6C-1EFFA5BCFBFF}"/>
              </a:ext>
            </a:extLst>
          </p:cNvPr>
          <p:cNvSpPr>
            <a:spLocks noGrp="1"/>
          </p:cNvSpPr>
          <p:nvPr>
            <p:ph type="title"/>
          </p:nvPr>
        </p:nvSpPr>
        <p:spPr>
          <a:xfrm>
            <a:off x="628650" y="167720"/>
            <a:ext cx="7886700" cy="621598"/>
          </a:xfrm>
        </p:spPr>
        <p:txBody>
          <a:bodyPr>
            <a:normAutofit/>
          </a:bodyPr>
          <a:lstStyle/>
          <a:p>
            <a:r>
              <a:rPr lang="en-SG" sz="2400">
                <a:latin typeface="+mn-lt"/>
              </a:rPr>
              <a:t>Aim and Methods</a:t>
            </a:r>
          </a:p>
        </p:txBody>
      </p:sp>
      <p:sp>
        <p:nvSpPr>
          <p:cNvPr id="16" name="Inhaltsplatzhalter 4">
            <a:extLst>
              <a:ext uri="{FF2B5EF4-FFF2-40B4-BE49-F238E27FC236}">
                <a16:creationId xmlns:a16="http://schemas.microsoft.com/office/drawing/2014/main" id="{3E10603D-79AB-0C41-EC86-45B93A4FA94C}"/>
              </a:ext>
            </a:extLst>
          </p:cNvPr>
          <p:cNvSpPr txBox="1">
            <a:spLocks/>
          </p:cNvSpPr>
          <p:nvPr/>
        </p:nvSpPr>
        <p:spPr>
          <a:xfrm>
            <a:off x="628651" y="1465186"/>
            <a:ext cx="2632394" cy="65005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595">
              <a:lnSpc>
                <a:spcPct val="120000"/>
              </a:lnSpc>
              <a:spcAft>
                <a:spcPts val="1350"/>
              </a:spcAft>
              <a:buNone/>
            </a:pPr>
            <a:r>
              <a:rPr lang="en-US" sz="1200">
                <a:solidFill>
                  <a:prstClr val="black"/>
                </a:solidFill>
                <a:latin typeface="Calibri" panose="020F0502020204030204"/>
              </a:rPr>
              <a:t>Compare the effectiveness of anti-</a:t>
            </a:r>
            <a:r>
              <a:rPr lang="en-US" sz="1200" err="1">
                <a:solidFill>
                  <a:prstClr val="black"/>
                </a:solidFill>
                <a:latin typeface="Calibri" panose="020F0502020204030204"/>
              </a:rPr>
              <a:t>IgE</a:t>
            </a:r>
            <a:r>
              <a:rPr lang="en-US" sz="1200">
                <a:solidFill>
                  <a:prstClr val="black"/>
                </a:solidFill>
                <a:latin typeface="Calibri" panose="020F0502020204030204"/>
              </a:rPr>
              <a:t> and anti-IL5/5R among patients eligible for both classes of treatment in real life.</a:t>
            </a:r>
          </a:p>
        </p:txBody>
      </p:sp>
      <p:sp>
        <p:nvSpPr>
          <p:cNvPr id="17" name="Google Shape;2924;g1187c0eb48a_48_342">
            <a:extLst>
              <a:ext uri="{FF2B5EF4-FFF2-40B4-BE49-F238E27FC236}">
                <a16:creationId xmlns:a16="http://schemas.microsoft.com/office/drawing/2014/main" id="{A39FC791-9CA9-C1CC-4D0A-9A080A6B8A05}"/>
              </a:ext>
            </a:extLst>
          </p:cNvPr>
          <p:cNvSpPr/>
          <p:nvPr/>
        </p:nvSpPr>
        <p:spPr>
          <a:xfrm>
            <a:off x="628650" y="1034908"/>
            <a:ext cx="2632394" cy="307370"/>
          </a:xfrm>
          <a:prstGeom prst="roundRect">
            <a:avLst>
              <a:gd name="adj" fmla="val 16667"/>
            </a:avLst>
          </a:prstGeom>
          <a:solidFill>
            <a:schemeClr val="accent1"/>
          </a:solidFill>
          <a:ln>
            <a:solidFill>
              <a:schemeClr val="accent1"/>
            </a:solid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rtl="0">
              <a:buClr>
                <a:srgbClr val="000000"/>
              </a:buClr>
              <a:defRPr/>
            </a:pPr>
            <a:r>
              <a:rPr lang="en-AU" sz="1350" b="1" kern="1200">
                <a:solidFill>
                  <a:prstClr val="white"/>
                </a:solidFill>
                <a:latin typeface="Calibri" panose="020F0502020204030204"/>
                <a:ea typeface="Calibri" panose="020F0502020204030204" pitchFamily="34" charset="0"/>
                <a:cs typeface="+mn-cs"/>
              </a:rPr>
              <a:t>Aims</a:t>
            </a:r>
            <a:endParaRPr sz="1350" b="1">
              <a:solidFill>
                <a:prstClr val="white"/>
              </a:solidFill>
              <a:latin typeface="Arial"/>
              <a:ea typeface="Arial"/>
              <a:cs typeface="Arial"/>
              <a:sym typeface="Arial"/>
            </a:endParaRPr>
          </a:p>
        </p:txBody>
      </p:sp>
      <p:sp>
        <p:nvSpPr>
          <p:cNvPr id="18" name="Text Placeholder 2">
            <a:extLst>
              <a:ext uri="{FF2B5EF4-FFF2-40B4-BE49-F238E27FC236}">
                <a16:creationId xmlns:a16="http://schemas.microsoft.com/office/drawing/2014/main" id="{9E86386A-36F6-521F-2A7A-2E56530E747A}"/>
              </a:ext>
            </a:extLst>
          </p:cNvPr>
          <p:cNvSpPr txBox="1">
            <a:spLocks/>
          </p:cNvSpPr>
          <p:nvPr/>
        </p:nvSpPr>
        <p:spPr>
          <a:xfrm>
            <a:off x="628650" y="2695127"/>
            <a:ext cx="2632396" cy="1640159"/>
          </a:xfrm>
          <a:prstGeom prst="roundRect">
            <a:avLst>
              <a:gd name="adj" fmla="val 5945"/>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54812" indent="-214313" defTabSz="385754">
              <a:lnSpc>
                <a:spcPct val="107000"/>
              </a:lnSpc>
              <a:buSzPts val="1100"/>
              <a:buFont typeface="Arial" panose="020B0604020202020204" pitchFamily="34" charset="0"/>
              <a:buChar char="•"/>
              <a:defRPr/>
            </a:pPr>
            <a:r>
              <a:rPr lang="en-SG" sz="1200" b="1">
                <a:latin typeface="Calibri" panose="020F0502020204030204"/>
                <a:cs typeface="Calibri" panose="020F0502020204030204" pitchFamily="34" charset="0"/>
              </a:rPr>
              <a:t>Primary outcome: </a:t>
            </a:r>
            <a:r>
              <a:rPr lang="en-SG" sz="1200">
                <a:latin typeface="Calibri" panose="020F0502020204030204"/>
                <a:cs typeface="Calibri" panose="020F0502020204030204" pitchFamily="34" charset="0"/>
              </a:rPr>
              <a:t>Exacerbation rate </a:t>
            </a:r>
          </a:p>
          <a:p>
            <a:pPr marL="254812" indent="-214313" defTabSz="385754">
              <a:lnSpc>
                <a:spcPct val="107000"/>
              </a:lnSpc>
              <a:buSzPts val="1100"/>
              <a:buFont typeface="Arial" panose="020B0604020202020204" pitchFamily="34" charset="0"/>
              <a:buChar char="•"/>
              <a:defRPr/>
            </a:pPr>
            <a:endParaRPr lang="en-SG" sz="1200">
              <a:latin typeface="Calibri" panose="020F0502020204030204"/>
              <a:cs typeface="Calibri" panose="020F0502020204030204" pitchFamily="34" charset="0"/>
            </a:endParaRPr>
          </a:p>
          <a:p>
            <a:pPr marL="254812" indent="-214313" defTabSz="385754">
              <a:lnSpc>
                <a:spcPct val="107000"/>
              </a:lnSpc>
              <a:buSzPts val="1100"/>
              <a:buFont typeface="Arial" panose="020B0604020202020204" pitchFamily="34" charset="0"/>
              <a:buChar char="•"/>
              <a:defRPr/>
            </a:pPr>
            <a:r>
              <a:rPr lang="en-SG" sz="1200" b="1">
                <a:latin typeface="Calibri" panose="020F0502020204030204"/>
                <a:cs typeface="Calibri" panose="020F0502020204030204" pitchFamily="34" charset="0"/>
              </a:rPr>
              <a:t>Secondary outcomes:</a:t>
            </a:r>
          </a:p>
          <a:p>
            <a:pPr marL="597712" lvl="1" indent="-214313" defTabSz="385754">
              <a:lnSpc>
                <a:spcPct val="107000"/>
              </a:lnSpc>
              <a:buSzPts val="1100"/>
              <a:buFont typeface="Arial" panose="020B0604020202020204" pitchFamily="34" charset="0"/>
              <a:buChar char="•"/>
              <a:defRPr/>
            </a:pPr>
            <a:r>
              <a:rPr lang="en-SG" sz="1200">
                <a:latin typeface="Calibri" panose="020F0502020204030204"/>
                <a:cs typeface="Calibri" panose="020F0502020204030204" pitchFamily="34" charset="0"/>
              </a:rPr>
              <a:t>Long-term oral corticosteroid use</a:t>
            </a:r>
          </a:p>
          <a:p>
            <a:pPr marL="597712" lvl="1" indent="-214313" defTabSz="385754">
              <a:lnSpc>
                <a:spcPct val="107000"/>
              </a:lnSpc>
              <a:buSzPts val="1100"/>
              <a:buFont typeface="Arial" panose="020B0604020202020204" pitchFamily="34" charset="0"/>
              <a:buChar char="•"/>
              <a:defRPr/>
            </a:pPr>
            <a:r>
              <a:rPr lang="en-SG" sz="1200">
                <a:latin typeface="Calibri" panose="020F0502020204030204"/>
                <a:cs typeface="Calibri" panose="020F0502020204030204" pitchFamily="34" charset="0"/>
              </a:rPr>
              <a:t>Emergency room visits</a:t>
            </a:r>
          </a:p>
          <a:p>
            <a:pPr marL="597712" lvl="1" indent="-214313" defTabSz="385754">
              <a:lnSpc>
                <a:spcPct val="107000"/>
              </a:lnSpc>
              <a:buSzPts val="1100"/>
              <a:buFont typeface="Arial" panose="020B0604020202020204" pitchFamily="34" charset="0"/>
              <a:buChar char="•"/>
              <a:defRPr/>
            </a:pPr>
            <a:r>
              <a:rPr lang="en-SG" sz="1200">
                <a:latin typeface="Calibri" panose="020F0502020204030204"/>
                <a:cs typeface="Calibri" panose="020F0502020204030204" pitchFamily="34" charset="0"/>
              </a:rPr>
              <a:t>Hospitalizations </a:t>
            </a:r>
          </a:p>
        </p:txBody>
      </p:sp>
      <p:sp>
        <p:nvSpPr>
          <p:cNvPr id="19" name="Google Shape;2924;g1187c0eb48a_48_342">
            <a:extLst>
              <a:ext uri="{FF2B5EF4-FFF2-40B4-BE49-F238E27FC236}">
                <a16:creationId xmlns:a16="http://schemas.microsoft.com/office/drawing/2014/main" id="{68B8129C-70AB-AE46-4529-17759876948F}"/>
              </a:ext>
            </a:extLst>
          </p:cNvPr>
          <p:cNvSpPr/>
          <p:nvPr/>
        </p:nvSpPr>
        <p:spPr>
          <a:xfrm>
            <a:off x="628650" y="2249824"/>
            <a:ext cx="2632396" cy="307370"/>
          </a:xfrm>
          <a:prstGeom prst="roundRect">
            <a:avLst>
              <a:gd name="adj" fmla="val 16667"/>
            </a:avLst>
          </a:prstGeom>
          <a:solidFill>
            <a:schemeClr val="accent6"/>
          </a:solidFill>
          <a:ln>
            <a:solidFill>
              <a:schemeClr val="accent6"/>
            </a:solid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p>
            <a:pPr algn="ctr" defTabSz="685800" rtl="0">
              <a:buClr>
                <a:srgbClr val="000000"/>
              </a:buClr>
              <a:defRPr/>
            </a:pPr>
            <a:r>
              <a:rPr lang="en-AU" sz="1350" b="1" kern="1200">
                <a:solidFill>
                  <a:prstClr val="white"/>
                </a:solidFill>
                <a:latin typeface="Calibri" panose="020F0502020204030204"/>
                <a:ea typeface="Calibri" panose="020F0502020204030204" pitchFamily="34" charset="0"/>
                <a:cs typeface="+mn-cs"/>
              </a:rPr>
              <a:t>Outcomes</a:t>
            </a:r>
            <a:endParaRPr sz="1350" b="1">
              <a:solidFill>
                <a:prstClr val="white"/>
              </a:solidFill>
              <a:latin typeface="Arial"/>
              <a:ea typeface="Arial"/>
              <a:cs typeface="Arial"/>
              <a:sym typeface="Arial"/>
            </a:endParaRPr>
          </a:p>
        </p:txBody>
      </p:sp>
      <p:sp>
        <p:nvSpPr>
          <p:cNvPr id="20" name="TextBox 19">
            <a:extLst>
              <a:ext uri="{FF2B5EF4-FFF2-40B4-BE49-F238E27FC236}">
                <a16:creationId xmlns:a16="http://schemas.microsoft.com/office/drawing/2014/main" id="{5E243C55-ED6D-49B7-B338-32AB7601B651}"/>
              </a:ext>
            </a:extLst>
          </p:cNvPr>
          <p:cNvSpPr txBox="1"/>
          <p:nvPr/>
        </p:nvSpPr>
        <p:spPr>
          <a:xfrm>
            <a:off x="0" y="4912667"/>
            <a:ext cx="7658100" cy="253916"/>
          </a:xfrm>
          <a:prstGeom prst="rect">
            <a:avLst/>
          </a:prstGeom>
          <a:noFill/>
        </p:spPr>
        <p:txBody>
          <a:bodyPr wrap="square" rtlCol="0">
            <a:spAutoFit/>
          </a:bodyPr>
          <a:lstStyle/>
          <a:p>
            <a:pPr algn="l" defTabSz="685783" rtl="0">
              <a:defRPr/>
            </a:pPr>
            <a:r>
              <a:rPr lang="en-US" sz="525" kern="1200">
                <a:solidFill>
                  <a:srgbClr val="000000"/>
                </a:solidFill>
                <a:latin typeface="Calibri" panose="020F0502020204030204"/>
                <a:ea typeface="+mn-ea"/>
                <a:cs typeface="+mn-cs"/>
              </a:rPr>
              <a:t>*OCS dependence is defined as being on long-term OCS upon initiation of biologic therapy. </a:t>
            </a:r>
          </a:p>
          <a:p>
            <a:pPr algn="l" defTabSz="685783" rtl="0">
              <a:defRPr/>
            </a:pPr>
            <a:r>
              <a:rPr lang="en-US" sz="525" kern="1200" err="1">
                <a:solidFill>
                  <a:srgbClr val="000000"/>
                </a:solidFill>
                <a:latin typeface="Calibri" panose="020F0502020204030204"/>
                <a:ea typeface="+mn-ea"/>
                <a:cs typeface="+mn-cs"/>
              </a:rPr>
              <a:t>IgE</a:t>
            </a:r>
            <a:r>
              <a:rPr lang="en-US" sz="525" kern="1200">
                <a:solidFill>
                  <a:srgbClr val="000000"/>
                </a:solidFill>
                <a:latin typeface="Calibri" panose="020F0502020204030204"/>
                <a:ea typeface="+mn-ea"/>
                <a:cs typeface="+mn-cs"/>
              </a:rPr>
              <a:t> = Immunoglobulin E; IL5 = </a:t>
            </a:r>
            <a:r>
              <a:rPr lang="en-SG" sz="525" kern="1200">
                <a:solidFill>
                  <a:srgbClr val="000000"/>
                </a:solidFill>
                <a:latin typeface="Calibri" panose="020F0502020204030204"/>
                <a:ea typeface="Arial"/>
                <a:cs typeface="Arial"/>
                <a:sym typeface="Arial"/>
              </a:rPr>
              <a:t>IL5/5R = Interleukin 5/5-receptor</a:t>
            </a:r>
            <a:r>
              <a:rPr lang="en-US" sz="525" kern="1200">
                <a:solidFill>
                  <a:srgbClr val="000000"/>
                </a:solidFill>
                <a:latin typeface="Calibri" panose="020F0502020204030204"/>
                <a:ea typeface="+mn-ea"/>
                <a:cs typeface="+mn-cs"/>
              </a:rPr>
              <a:t>; ISAR = International Severe Asthma Registry; GINA = Global Initiative for Asthma; LTOCS = Long-term oral corticosteroids; </a:t>
            </a:r>
          </a:p>
        </p:txBody>
      </p:sp>
      <p:grpSp>
        <p:nvGrpSpPr>
          <p:cNvPr id="21" name="Group 20">
            <a:extLst>
              <a:ext uri="{FF2B5EF4-FFF2-40B4-BE49-F238E27FC236}">
                <a16:creationId xmlns:a16="http://schemas.microsoft.com/office/drawing/2014/main" id="{B58F7EB2-C9B4-BCE3-C0B7-6E2B1AB0DBBE}"/>
              </a:ext>
            </a:extLst>
          </p:cNvPr>
          <p:cNvGrpSpPr/>
          <p:nvPr/>
        </p:nvGrpSpPr>
        <p:grpSpPr>
          <a:xfrm rot="5400000">
            <a:off x="6360522" y="506233"/>
            <a:ext cx="522199" cy="1049847"/>
            <a:chOff x="2734759" y="2535331"/>
            <a:chExt cx="1232533" cy="1295714"/>
          </a:xfrm>
        </p:grpSpPr>
        <p:grpSp>
          <p:nvGrpSpPr>
            <p:cNvPr id="22" name="Group 21">
              <a:extLst>
                <a:ext uri="{FF2B5EF4-FFF2-40B4-BE49-F238E27FC236}">
                  <a16:creationId xmlns:a16="http://schemas.microsoft.com/office/drawing/2014/main" id="{63AC9FC7-881B-CCEE-910A-D8C595DD29DD}"/>
                </a:ext>
              </a:extLst>
            </p:cNvPr>
            <p:cNvGrpSpPr/>
            <p:nvPr/>
          </p:nvGrpSpPr>
          <p:grpSpPr>
            <a:xfrm flipH="1">
              <a:off x="2734760" y="2535331"/>
              <a:ext cx="1229201" cy="533400"/>
              <a:chOff x="1642648" y="2319489"/>
              <a:chExt cx="1613325" cy="533400"/>
            </a:xfrm>
          </p:grpSpPr>
          <p:cxnSp>
            <p:nvCxnSpPr>
              <p:cNvPr id="26" name="Straight Connector 25">
                <a:extLst>
                  <a:ext uri="{FF2B5EF4-FFF2-40B4-BE49-F238E27FC236}">
                    <a16:creationId xmlns:a16="http://schemas.microsoft.com/office/drawing/2014/main" id="{01FBA9BF-842D-BC5B-2CB2-986AE6422AC7}"/>
                  </a:ext>
                </a:extLst>
              </p:cNvPr>
              <p:cNvCxnSpPr/>
              <p:nvPr/>
            </p:nvCxnSpPr>
            <p:spPr>
              <a:xfrm>
                <a:off x="1642648" y="2319489"/>
                <a:ext cx="1066800"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22F011-FC42-D890-B512-E11463F38F0B}"/>
                  </a:ext>
                </a:extLst>
              </p:cNvPr>
              <p:cNvCxnSpPr/>
              <p:nvPr/>
            </p:nvCxnSpPr>
            <p:spPr>
              <a:xfrm>
                <a:off x="2722573" y="2319489"/>
                <a:ext cx="533400"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B216CC5-C030-EC97-6DBE-62BD7693ACAD}"/>
                </a:ext>
              </a:extLst>
            </p:cNvPr>
            <p:cNvGrpSpPr/>
            <p:nvPr/>
          </p:nvGrpSpPr>
          <p:grpSpPr>
            <a:xfrm flipH="1" flipV="1">
              <a:off x="2734759" y="3297645"/>
              <a:ext cx="1232533" cy="533400"/>
              <a:chOff x="1638276" y="2188755"/>
              <a:chExt cx="1617699" cy="533400"/>
            </a:xfrm>
          </p:grpSpPr>
          <p:cxnSp>
            <p:nvCxnSpPr>
              <p:cNvPr id="24" name="Straight Connector 23">
                <a:extLst>
                  <a:ext uri="{FF2B5EF4-FFF2-40B4-BE49-F238E27FC236}">
                    <a16:creationId xmlns:a16="http://schemas.microsoft.com/office/drawing/2014/main" id="{5C41EDC4-945B-0EC7-6A17-848B50278D99}"/>
                  </a:ext>
                </a:extLst>
              </p:cNvPr>
              <p:cNvCxnSpPr/>
              <p:nvPr/>
            </p:nvCxnSpPr>
            <p:spPr>
              <a:xfrm>
                <a:off x="1638276" y="2188755"/>
                <a:ext cx="1066797"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A31FB7-A60B-1DC1-129B-AF9356C989D9}"/>
                  </a:ext>
                </a:extLst>
              </p:cNvPr>
              <p:cNvCxnSpPr/>
              <p:nvPr/>
            </p:nvCxnSpPr>
            <p:spPr>
              <a:xfrm>
                <a:off x="2722574" y="2188755"/>
                <a:ext cx="533401"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28" name="Freeform 158">
            <a:extLst>
              <a:ext uri="{FF2B5EF4-FFF2-40B4-BE49-F238E27FC236}">
                <a16:creationId xmlns:a16="http://schemas.microsoft.com/office/drawing/2014/main" id="{37DFF2FB-672A-6FCB-AD94-F8E247C61267}"/>
              </a:ext>
            </a:extLst>
          </p:cNvPr>
          <p:cNvSpPr/>
          <p:nvPr/>
        </p:nvSpPr>
        <p:spPr>
          <a:xfrm>
            <a:off x="4894567" y="2134786"/>
            <a:ext cx="1675472" cy="454579"/>
          </a:xfrm>
          <a:prstGeom prst="roundRect">
            <a:avLst/>
          </a:prstGeom>
          <a:solidFill>
            <a:srgbClr val="213A7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106" tIns="109106" rIns="109106" bIns="109106" numCol="1" spcCol="1270" anchor="ctr" anchorCtr="0">
            <a:noAutofit/>
          </a:bodyPr>
          <a:lstStyle/>
          <a:p>
            <a:pPr algn="ctr" defTabSz="385754" rtl="0">
              <a:defRPr/>
            </a:pPr>
            <a:r>
              <a:rPr lang="en-US" sz="1350" b="1">
                <a:solidFill>
                  <a:prstClr val="white"/>
                </a:solidFill>
                <a:latin typeface="Calibri" panose="020F0502020204030204"/>
              </a:rPr>
              <a:t>Anti-</a:t>
            </a:r>
            <a:r>
              <a:rPr lang="en-US" sz="1350" b="1" err="1">
                <a:solidFill>
                  <a:prstClr val="white"/>
                </a:solidFill>
                <a:latin typeface="Calibri" panose="020F0502020204030204"/>
              </a:rPr>
              <a:t>IgE</a:t>
            </a:r>
            <a:r>
              <a:rPr lang="en-US" sz="1350" b="1">
                <a:solidFill>
                  <a:prstClr val="white"/>
                </a:solidFill>
                <a:latin typeface="Calibri" panose="020F0502020204030204"/>
              </a:rPr>
              <a:t> initiated</a:t>
            </a:r>
          </a:p>
          <a:p>
            <a:pPr algn="ctr" defTabSz="385754" rtl="0">
              <a:defRPr/>
            </a:pPr>
            <a:r>
              <a:rPr lang="en-US" sz="1350" b="1">
                <a:solidFill>
                  <a:prstClr val="white"/>
                </a:solidFill>
                <a:latin typeface="Calibri" panose="020F0502020204030204"/>
              </a:rPr>
              <a:t>(n=350)</a:t>
            </a:r>
          </a:p>
        </p:txBody>
      </p:sp>
      <p:sp>
        <p:nvSpPr>
          <p:cNvPr id="29" name="Freeform 162">
            <a:extLst>
              <a:ext uri="{FF2B5EF4-FFF2-40B4-BE49-F238E27FC236}">
                <a16:creationId xmlns:a16="http://schemas.microsoft.com/office/drawing/2014/main" id="{8638923B-91F5-7232-5ECD-AD20484CBD39}"/>
              </a:ext>
            </a:extLst>
          </p:cNvPr>
          <p:cNvSpPr/>
          <p:nvPr/>
        </p:nvSpPr>
        <p:spPr>
          <a:xfrm>
            <a:off x="6714360" y="2138406"/>
            <a:ext cx="1675472" cy="454420"/>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9106" tIns="109106" rIns="109106" bIns="109106" numCol="1" spcCol="1270" anchor="ctr" anchorCtr="0">
            <a:noAutofit/>
          </a:bodyPr>
          <a:lstStyle/>
          <a:p>
            <a:pPr algn="ctr" defTabSz="685767" rtl="0">
              <a:defRPr/>
            </a:pPr>
            <a:r>
              <a:rPr lang="en-US" sz="1350" b="1">
                <a:solidFill>
                  <a:prstClr val="white"/>
                </a:solidFill>
                <a:latin typeface="Calibri" panose="020F0502020204030204"/>
              </a:rPr>
              <a:t>Anti-IL5 initiated</a:t>
            </a:r>
          </a:p>
          <a:p>
            <a:pPr algn="ctr" defTabSz="685767" rtl="0">
              <a:defRPr/>
            </a:pPr>
            <a:r>
              <a:rPr lang="en-US" sz="1350" b="1">
                <a:solidFill>
                  <a:prstClr val="white"/>
                </a:solidFill>
                <a:latin typeface="Calibri" panose="020F0502020204030204"/>
              </a:rPr>
              <a:t>(n=350)</a:t>
            </a:r>
          </a:p>
        </p:txBody>
      </p:sp>
      <p:pic>
        <p:nvPicPr>
          <p:cNvPr id="31" name="Picture 30" descr="Logo, icon&#10;&#10;Description automatically generated">
            <a:extLst>
              <a:ext uri="{FF2B5EF4-FFF2-40B4-BE49-F238E27FC236}">
                <a16:creationId xmlns:a16="http://schemas.microsoft.com/office/drawing/2014/main" id="{4004006C-0CE1-5342-75AA-FC4ABFBFA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850" y="279012"/>
            <a:ext cx="1229544" cy="405678"/>
          </a:xfrm>
          <a:prstGeom prst="rect">
            <a:avLst/>
          </a:prstGeom>
        </p:spPr>
      </p:pic>
      <p:sp>
        <p:nvSpPr>
          <p:cNvPr id="33" name="Rectangle 32">
            <a:extLst>
              <a:ext uri="{FF2B5EF4-FFF2-40B4-BE49-F238E27FC236}">
                <a16:creationId xmlns:a16="http://schemas.microsoft.com/office/drawing/2014/main" id="{2509B699-B5F1-4922-84AB-A29D5AEAF506}"/>
              </a:ext>
            </a:extLst>
          </p:cNvPr>
          <p:cNvSpPr/>
          <p:nvPr/>
        </p:nvSpPr>
        <p:spPr>
          <a:xfrm>
            <a:off x="4374183" y="1334885"/>
            <a:ext cx="4425813" cy="750567"/>
          </a:xfrm>
          <a:prstGeom prst="rect">
            <a:avLst/>
          </a:prstGeom>
          <a:solidFill>
            <a:srgbClr val="9689A6"/>
          </a:solidFill>
          <a:ln>
            <a:solidFill>
              <a:srgbClr val="968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rtl="0"/>
            <a:r>
              <a:rPr lang="en-NZ" sz="1350" kern="1200">
                <a:solidFill>
                  <a:prstClr val="white"/>
                </a:solidFill>
                <a:latin typeface="Calibri" panose="020F0502020204030204"/>
              </a:rPr>
              <a:t>1:1 matched cohort </a:t>
            </a:r>
          </a:p>
          <a:p>
            <a:pPr algn="ctr" defTabSz="914378" rtl="0"/>
            <a:r>
              <a:rPr lang="en-NZ" sz="1200" kern="1200">
                <a:solidFill>
                  <a:prstClr val="white"/>
                </a:solidFill>
                <a:latin typeface="Calibri" panose="020F0502020204030204"/>
              </a:rPr>
              <a:t>(</a:t>
            </a:r>
            <a:r>
              <a:rPr lang="en-US" sz="1200" kern="1200">
                <a:solidFill>
                  <a:prstClr val="white"/>
                </a:solidFill>
                <a:latin typeface="Calibri" panose="020F0502020204030204"/>
              </a:rPr>
              <a:t>patients who initiated anti-IL5/5R were matched to patients who initiated anti-</a:t>
            </a:r>
            <a:r>
              <a:rPr lang="en-US" sz="1200" kern="1200" err="1">
                <a:solidFill>
                  <a:prstClr val="white"/>
                </a:solidFill>
                <a:latin typeface="Calibri" panose="020F0502020204030204"/>
              </a:rPr>
              <a:t>IgE</a:t>
            </a:r>
            <a:r>
              <a:rPr lang="en-US" sz="1200" kern="1200">
                <a:solidFill>
                  <a:prstClr val="white"/>
                </a:solidFill>
                <a:latin typeface="Calibri" panose="020F0502020204030204"/>
              </a:rPr>
              <a:t> by age group, gender, and LTOCS use)</a:t>
            </a:r>
            <a:endParaRPr lang="en-NZ" sz="1200" kern="1200">
              <a:solidFill>
                <a:prstClr val="white"/>
              </a:solidFill>
              <a:latin typeface="Calibri" panose="020F0502020204030204"/>
            </a:endParaRPr>
          </a:p>
        </p:txBody>
      </p:sp>
      <p:sp>
        <p:nvSpPr>
          <p:cNvPr id="8" name="Rectangle 7">
            <a:extLst>
              <a:ext uri="{FF2B5EF4-FFF2-40B4-BE49-F238E27FC236}">
                <a16:creationId xmlns:a16="http://schemas.microsoft.com/office/drawing/2014/main" id="{0E741C1B-F884-EFF8-0D89-3FEDC6893581}"/>
              </a:ext>
            </a:extLst>
          </p:cNvPr>
          <p:cNvSpPr/>
          <p:nvPr/>
        </p:nvSpPr>
        <p:spPr>
          <a:xfrm>
            <a:off x="4357132" y="2770364"/>
            <a:ext cx="4425815" cy="148714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378" rtl="0"/>
            <a:r>
              <a:rPr lang="en-NZ" sz="1050" b="1" kern="1200">
                <a:solidFill>
                  <a:srgbClr val="073763"/>
                </a:solidFill>
                <a:latin typeface="Calibri" panose="020F0502020204030204"/>
              </a:rPr>
              <a:t>Inclusion criteria:</a:t>
            </a:r>
          </a:p>
          <a:p>
            <a:pPr marL="214313" indent="-214313" algn="l" defTabSz="914378" rtl="0">
              <a:buFont typeface="Arial" panose="020B0604020202020204" pitchFamily="34" charset="0"/>
              <a:buChar char="•"/>
            </a:pPr>
            <a:r>
              <a:rPr lang="en-US" sz="1050" kern="1200">
                <a:solidFill>
                  <a:srgbClr val="1C1D1E"/>
                </a:solidFill>
                <a:latin typeface="Calibri" panose="020F0502020204030204"/>
              </a:rPr>
              <a:t>Aged ≥18 years at enrolment and have severe asthma (i.e., receiving treatment at GINA 2020 Step 5 OR with uncontrolled asthma at GINA Step 4).</a:t>
            </a:r>
            <a:r>
              <a:rPr lang="en-US" sz="1050" kern="1200" baseline="30000">
                <a:solidFill>
                  <a:srgbClr val="2F7BAE"/>
                </a:solidFill>
                <a:latin typeface="Calibri" panose="020F0502020204030204"/>
              </a:rPr>
              <a:t> </a:t>
            </a:r>
          </a:p>
          <a:p>
            <a:pPr marL="214313" indent="-214313" algn="l" defTabSz="914378" rtl="0">
              <a:buFont typeface="Arial" panose="020B0604020202020204" pitchFamily="34" charset="0"/>
              <a:buChar char="•"/>
            </a:pPr>
            <a:r>
              <a:rPr lang="en-US" sz="1050" kern="1200">
                <a:solidFill>
                  <a:srgbClr val="1C1D1E"/>
                </a:solidFill>
                <a:latin typeface="Calibri" panose="020F0502020204030204"/>
              </a:rPr>
              <a:t>Eligible for both anti-</a:t>
            </a:r>
            <a:r>
              <a:rPr lang="en-US" sz="1050" kern="1200" err="1">
                <a:solidFill>
                  <a:srgbClr val="1C1D1E"/>
                </a:solidFill>
                <a:latin typeface="Calibri" panose="020F0502020204030204"/>
              </a:rPr>
              <a:t>IgE</a:t>
            </a:r>
            <a:r>
              <a:rPr lang="en-US" sz="1050" kern="1200">
                <a:solidFill>
                  <a:srgbClr val="1C1D1E"/>
                </a:solidFill>
                <a:latin typeface="Calibri" panose="020F0502020204030204"/>
              </a:rPr>
              <a:t> and anti-IL5/5R, with a minimum of 1-year longitudinal data prior to therapy</a:t>
            </a:r>
          </a:p>
          <a:p>
            <a:pPr marL="214313" indent="-214313" algn="l" defTabSz="914378" rtl="0">
              <a:buFont typeface="Arial" panose="020B0604020202020204" pitchFamily="34" charset="0"/>
              <a:buChar char="•"/>
            </a:pPr>
            <a:r>
              <a:rPr lang="en-US" sz="1050" kern="1200">
                <a:solidFill>
                  <a:srgbClr val="1C1D1E"/>
                </a:solidFill>
                <a:latin typeface="Calibri" panose="020F0502020204030204"/>
              </a:rPr>
              <a:t>Receive anti-</a:t>
            </a:r>
            <a:r>
              <a:rPr lang="en-US" sz="1050" kern="1200" err="1">
                <a:solidFill>
                  <a:srgbClr val="1C1D1E"/>
                </a:solidFill>
                <a:latin typeface="Calibri" panose="020F0502020204030204"/>
              </a:rPr>
              <a:t>IgE</a:t>
            </a:r>
            <a:r>
              <a:rPr lang="en-US" sz="1050" kern="1200">
                <a:solidFill>
                  <a:srgbClr val="1C1D1E"/>
                </a:solidFill>
                <a:latin typeface="Calibri" panose="020F0502020204030204"/>
              </a:rPr>
              <a:t> or anti-IL5/5R and have 24 weeks continuous data post-biologic initiation</a:t>
            </a:r>
            <a:endParaRPr lang="en-NZ" sz="1050" b="1" kern="1200">
              <a:solidFill>
                <a:srgbClr val="073763"/>
              </a:solidFill>
              <a:latin typeface="Calibri" panose="020F0502020204030204"/>
            </a:endParaRPr>
          </a:p>
        </p:txBody>
      </p:sp>
      <p:pic>
        <p:nvPicPr>
          <p:cNvPr id="3" name="Graphic 2" descr="Beginning with solid fill">
            <a:hlinkClick r:id="rId3" action="ppaction://hlinksldjump"/>
            <a:extLst>
              <a:ext uri="{FF2B5EF4-FFF2-40B4-BE49-F238E27FC236}">
                <a16:creationId xmlns:a16="http://schemas.microsoft.com/office/drawing/2014/main" id="{64E4122E-1713-286E-74E3-115E9A5DCB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A00A3FE9-C31B-6C7B-2938-85DE1572A153}"/>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4299859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1A80-386A-8D26-C0B7-8B1DFDB4D194}"/>
              </a:ext>
            </a:extLst>
          </p:cNvPr>
          <p:cNvSpPr>
            <a:spLocks noGrp="1"/>
          </p:cNvSpPr>
          <p:nvPr>
            <p:ph type="title"/>
          </p:nvPr>
        </p:nvSpPr>
        <p:spPr>
          <a:xfrm>
            <a:off x="628650" y="273844"/>
            <a:ext cx="7886700" cy="614897"/>
          </a:xfrm>
        </p:spPr>
        <p:txBody>
          <a:bodyPr>
            <a:normAutofit/>
          </a:bodyPr>
          <a:lstStyle/>
          <a:p>
            <a:r>
              <a:rPr lang="en-SG" sz="2400">
                <a:latin typeface="+mn-lt"/>
              </a:rPr>
              <a:t>Comparative effectiveness of Anti-</a:t>
            </a:r>
            <a:r>
              <a:rPr lang="en-SG" sz="2400" err="1">
                <a:latin typeface="+mn-lt"/>
              </a:rPr>
              <a:t>IgE</a:t>
            </a:r>
            <a:r>
              <a:rPr lang="en-SG" sz="2400">
                <a:latin typeface="+mn-lt"/>
              </a:rPr>
              <a:t> and Anti-IL5/5R </a:t>
            </a:r>
          </a:p>
        </p:txBody>
      </p:sp>
      <p:pic>
        <p:nvPicPr>
          <p:cNvPr id="4" name="Picture 3">
            <a:extLst>
              <a:ext uri="{FF2B5EF4-FFF2-40B4-BE49-F238E27FC236}">
                <a16:creationId xmlns:a16="http://schemas.microsoft.com/office/drawing/2014/main" id="{72FF871C-06A1-1B7A-1FC7-84D69226F885}"/>
              </a:ext>
            </a:extLst>
          </p:cNvPr>
          <p:cNvPicPr>
            <a:picLocks noChangeAspect="1"/>
          </p:cNvPicPr>
          <p:nvPr/>
        </p:nvPicPr>
        <p:blipFill>
          <a:blip r:embed="rId2"/>
          <a:stretch>
            <a:fillRect/>
          </a:stretch>
        </p:blipFill>
        <p:spPr>
          <a:xfrm>
            <a:off x="1650141" y="888742"/>
            <a:ext cx="5843718" cy="3777512"/>
          </a:xfrm>
          <a:prstGeom prst="rect">
            <a:avLst/>
          </a:prstGeom>
        </p:spPr>
      </p:pic>
      <p:sp>
        <p:nvSpPr>
          <p:cNvPr id="5" name="TextBox 4">
            <a:extLst>
              <a:ext uri="{FF2B5EF4-FFF2-40B4-BE49-F238E27FC236}">
                <a16:creationId xmlns:a16="http://schemas.microsoft.com/office/drawing/2014/main" id="{88848AED-3314-0B48-BA8F-3E11537BFDC8}"/>
              </a:ext>
            </a:extLst>
          </p:cNvPr>
          <p:cNvSpPr txBox="1"/>
          <p:nvPr/>
        </p:nvSpPr>
        <p:spPr>
          <a:xfrm>
            <a:off x="0" y="4993459"/>
            <a:ext cx="7658100" cy="173124"/>
          </a:xfrm>
          <a:prstGeom prst="rect">
            <a:avLst/>
          </a:prstGeom>
          <a:noFill/>
        </p:spPr>
        <p:txBody>
          <a:bodyPr wrap="square" rtlCol="0">
            <a:spAutoFit/>
          </a:bodyPr>
          <a:lstStyle/>
          <a:p>
            <a:pPr algn="l" defTabSz="685783" rtl="0">
              <a:defRPr/>
            </a:pPr>
            <a:r>
              <a:rPr lang="en-US" sz="525" kern="1200" err="1">
                <a:solidFill>
                  <a:srgbClr val="000000"/>
                </a:solidFill>
                <a:latin typeface="Calibri" panose="020F0502020204030204"/>
                <a:ea typeface="+mn-ea"/>
                <a:cs typeface="+mn-cs"/>
              </a:rPr>
              <a:t>IgE</a:t>
            </a:r>
            <a:r>
              <a:rPr lang="en-US" sz="525" kern="1200">
                <a:solidFill>
                  <a:srgbClr val="000000"/>
                </a:solidFill>
                <a:latin typeface="Calibri" panose="020F0502020204030204"/>
                <a:ea typeface="+mn-ea"/>
                <a:cs typeface="+mn-cs"/>
              </a:rPr>
              <a:t> = Immunoglobulin E; IL5 = </a:t>
            </a:r>
            <a:r>
              <a:rPr lang="en-SG" sz="525" kern="1200">
                <a:solidFill>
                  <a:srgbClr val="000000"/>
                </a:solidFill>
                <a:latin typeface="Calibri" panose="020F0502020204030204"/>
                <a:ea typeface="Arial"/>
                <a:cs typeface="Arial"/>
                <a:sym typeface="Arial"/>
              </a:rPr>
              <a:t>IL5/5R = Interleukin 5/5-receptor</a:t>
            </a:r>
            <a:r>
              <a:rPr lang="en-US" sz="525" kern="1200">
                <a:solidFill>
                  <a:srgbClr val="000000"/>
                </a:solidFill>
                <a:latin typeface="Calibri" panose="020F0502020204030204"/>
                <a:ea typeface="+mn-ea"/>
                <a:cs typeface="+mn-cs"/>
              </a:rPr>
              <a:t>; ISAR = International Severe Asthma Registry; LTOCS = Long-term oral corticosteroids; ER = emergency room; IRR = Incidence Rate Ratio</a:t>
            </a:r>
          </a:p>
        </p:txBody>
      </p:sp>
      <p:pic>
        <p:nvPicPr>
          <p:cNvPr id="3" name="Graphic 2" descr="Beginning with solid fill">
            <a:hlinkClick r:id="rId3" action="ppaction://hlinksldjump"/>
            <a:extLst>
              <a:ext uri="{FF2B5EF4-FFF2-40B4-BE49-F238E27FC236}">
                <a16:creationId xmlns:a16="http://schemas.microsoft.com/office/drawing/2014/main" id="{FBDEDC9A-3B56-4771-905A-8443276F69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2B6A491B-A7BC-56E8-CEA9-F8E782F1C54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932833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E60F2-3E01-A136-942B-F6D49A9D20F7}"/>
              </a:ext>
            </a:extLst>
          </p:cNvPr>
          <p:cNvSpPr>
            <a:spLocks noGrp="1"/>
          </p:cNvSpPr>
          <p:nvPr>
            <p:ph type="title"/>
          </p:nvPr>
        </p:nvSpPr>
        <p:spPr>
          <a:xfrm>
            <a:off x="628650" y="273844"/>
            <a:ext cx="7886700" cy="523924"/>
          </a:xfrm>
        </p:spPr>
        <p:txBody>
          <a:bodyPr>
            <a:normAutofit/>
          </a:bodyPr>
          <a:lstStyle/>
          <a:p>
            <a:r>
              <a:rPr lang="en-SG" sz="2400">
                <a:latin typeface="+mn-lt"/>
              </a:rPr>
              <a:t>Conclusions</a:t>
            </a:r>
          </a:p>
        </p:txBody>
      </p:sp>
      <p:sp>
        <p:nvSpPr>
          <p:cNvPr id="13" name="Content Placeholder 2">
            <a:extLst>
              <a:ext uri="{FF2B5EF4-FFF2-40B4-BE49-F238E27FC236}">
                <a16:creationId xmlns:a16="http://schemas.microsoft.com/office/drawing/2014/main" id="{4F14DB98-5246-1BCB-3763-BA629B585B8D}"/>
              </a:ext>
            </a:extLst>
          </p:cNvPr>
          <p:cNvSpPr txBox="1">
            <a:spLocks/>
          </p:cNvSpPr>
          <p:nvPr/>
        </p:nvSpPr>
        <p:spPr>
          <a:xfrm>
            <a:off x="1679510" y="1146083"/>
            <a:ext cx="6892990" cy="68580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a:solidFill>
                  <a:prstClr val="black"/>
                </a:solidFill>
                <a:latin typeface="Calibri" panose="020F0502020204030204"/>
              </a:rPr>
              <a:t>In real-life, both anti-</a:t>
            </a:r>
            <a:r>
              <a:rPr lang="en-US" sz="1575" err="1">
                <a:solidFill>
                  <a:prstClr val="black"/>
                </a:solidFill>
                <a:latin typeface="Calibri" panose="020F0502020204030204"/>
              </a:rPr>
              <a:t>IgE</a:t>
            </a:r>
            <a:r>
              <a:rPr lang="en-US" sz="1575">
                <a:solidFill>
                  <a:prstClr val="black"/>
                </a:solidFill>
                <a:latin typeface="Calibri" panose="020F0502020204030204"/>
              </a:rPr>
              <a:t> and anti-IL5/5R improve asthma outcomes in patients eligible for both biologic classes.</a:t>
            </a:r>
          </a:p>
        </p:txBody>
      </p:sp>
      <p:sp>
        <p:nvSpPr>
          <p:cNvPr id="18" name="TextBox 17">
            <a:extLst>
              <a:ext uri="{FF2B5EF4-FFF2-40B4-BE49-F238E27FC236}">
                <a16:creationId xmlns:a16="http://schemas.microsoft.com/office/drawing/2014/main" id="{63790D22-A667-A862-3070-ED352EEE1CE7}"/>
              </a:ext>
            </a:extLst>
          </p:cNvPr>
          <p:cNvSpPr txBox="1"/>
          <p:nvPr/>
        </p:nvSpPr>
        <p:spPr>
          <a:xfrm>
            <a:off x="0" y="4993459"/>
            <a:ext cx="7658100" cy="173124"/>
          </a:xfrm>
          <a:prstGeom prst="rect">
            <a:avLst/>
          </a:prstGeom>
          <a:noFill/>
        </p:spPr>
        <p:txBody>
          <a:bodyPr wrap="square" rtlCol="0">
            <a:spAutoFit/>
          </a:bodyPr>
          <a:lstStyle/>
          <a:p>
            <a:pPr algn="l" defTabSz="685783" rtl="0">
              <a:defRPr/>
            </a:pPr>
            <a:r>
              <a:rPr lang="en-US" sz="525" kern="1200" err="1">
                <a:solidFill>
                  <a:srgbClr val="000000"/>
                </a:solidFill>
                <a:latin typeface="Calibri" panose="020F0502020204030204"/>
                <a:ea typeface="+mn-ea"/>
                <a:cs typeface="+mn-cs"/>
              </a:rPr>
              <a:t>IgE</a:t>
            </a:r>
            <a:r>
              <a:rPr lang="en-US" sz="525" kern="1200">
                <a:solidFill>
                  <a:srgbClr val="000000"/>
                </a:solidFill>
                <a:latin typeface="Calibri" panose="020F0502020204030204"/>
                <a:ea typeface="+mn-ea"/>
                <a:cs typeface="+mn-cs"/>
              </a:rPr>
              <a:t> = Immunoglobulin E; </a:t>
            </a:r>
            <a:r>
              <a:rPr lang="en-SG" sz="525" kern="1200">
                <a:solidFill>
                  <a:srgbClr val="000000"/>
                </a:solidFill>
                <a:latin typeface="Calibri" panose="020F0502020204030204"/>
                <a:ea typeface="Arial"/>
                <a:cs typeface="Arial"/>
                <a:sym typeface="Arial"/>
              </a:rPr>
              <a:t>IL5/5R = Interleukin 5/5-receptor</a:t>
            </a:r>
            <a:r>
              <a:rPr lang="en-SG" sz="525" kern="1200">
                <a:solidFill>
                  <a:prstClr val="black"/>
                </a:solidFill>
                <a:latin typeface="Calibri" panose="020F0502020204030204"/>
                <a:ea typeface="+mn-ea"/>
                <a:cs typeface="+mn-cs"/>
              </a:rPr>
              <a:t>; LTOCS = Long-term oral corticosteroids</a:t>
            </a:r>
            <a:endParaRPr lang="en-US" sz="525" kern="1200">
              <a:solidFill>
                <a:srgbClr val="000000"/>
              </a:solidFill>
              <a:latin typeface="Calibri" panose="020F0502020204030204"/>
              <a:ea typeface="+mn-ea"/>
              <a:cs typeface="+mn-cs"/>
            </a:endParaRPr>
          </a:p>
        </p:txBody>
      </p:sp>
      <p:pic>
        <p:nvPicPr>
          <p:cNvPr id="6" name="Graphic 5" descr="Thumbs up sign with solid fill">
            <a:extLst>
              <a:ext uri="{FF2B5EF4-FFF2-40B4-BE49-F238E27FC236}">
                <a16:creationId xmlns:a16="http://schemas.microsoft.com/office/drawing/2014/main" id="{B988E201-6285-1D63-24C5-E0DA0518C9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116" y="1146083"/>
            <a:ext cx="685800" cy="685800"/>
          </a:xfrm>
          <a:prstGeom prst="rect">
            <a:avLst/>
          </a:prstGeom>
          <a:effectLst>
            <a:outerShdw blurRad="50800" dist="38100" dir="2700000" algn="tl" rotWithShape="0">
              <a:prstClr val="black">
                <a:alpha val="40000"/>
              </a:prstClr>
            </a:outerShdw>
          </a:effectLst>
        </p:spPr>
      </p:pic>
      <p:pic>
        <p:nvPicPr>
          <p:cNvPr id="8" name="Graphic 7" descr="Star with solid fill">
            <a:extLst>
              <a:ext uri="{FF2B5EF4-FFF2-40B4-BE49-F238E27FC236}">
                <a16:creationId xmlns:a16="http://schemas.microsoft.com/office/drawing/2014/main" id="{C48E1AE4-E07A-C1E1-069E-CF558F857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116" y="2314783"/>
            <a:ext cx="685800" cy="685800"/>
          </a:xfrm>
          <a:prstGeom prst="rect">
            <a:avLst/>
          </a:prstGeom>
          <a:effectLst>
            <a:outerShdw blurRad="50800" dist="38100" dir="2700000" algn="tl" rotWithShape="0">
              <a:prstClr val="black">
                <a:alpha val="40000"/>
              </a:prstClr>
            </a:outerShdw>
          </a:effectLst>
        </p:spPr>
      </p:pic>
      <p:pic>
        <p:nvPicPr>
          <p:cNvPr id="10" name="Graphic 9" descr="Stethoscope with solid fill">
            <a:extLst>
              <a:ext uri="{FF2B5EF4-FFF2-40B4-BE49-F238E27FC236}">
                <a16:creationId xmlns:a16="http://schemas.microsoft.com/office/drawing/2014/main" id="{E0F124D4-7590-7455-3FD0-20775E179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4116" y="3483484"/>
            <a:ext cx="685800" cy="685800"/>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43C09ED0-9D36-51FB-F95C-EE119F11ED08}"/>
              </a:ext>
            </a:extLst>
          </p:cNvPr>
          <p:cNvSpPr txBox="1">
            <a:spLocks/>
          </p:cNvSpPr>
          <p:nvPr/>
        </p:nvSpPr>
        <p:spPr>
          <a:xfrm>
            <a:off x="1679510" y="2526759"/>
            <a:ext cx="6892990" cy="261847"/>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a:solidFill>
                  <a:srgbClr val="ED7D31"/>
                </a:solidFill>
                <a:latin typeface="Calibri" panose="020F0502020204030204"/>
              </a:rPr>
              <a:t>Anti-IL5/5R was superior </a:t>
            </a:r>
            <a:r>
              <a:rPr lang="en-US" sz="1575">
                <a:solidFill>
                  <a:prstClr val="black"/>
                </a:solidFill>
                <a:latin typeface="Calibri" panose="020F0502020204030204"/>
              </a:rPr>
              <a:t>in reducing asthma exacerbations and LTOCS use.</a:t>
            </a:r>
          </a:p>
        </p:txBody>
      </p:sp>
      <p:sp>
        <p:nvSpPr>
          <p:cNvPr id="4" name="Content Placeholder 2">
            <a:extLst>
              <a:ext uri="{FF2B5EF4-FFF2-40B4-BE49-F238E27FC236}">
                <a16:creationId xmlns:a16="http://schemas.microsoft.com/office/drawing/2014/main" id="{5CBD42B0-9132-3490-F0A1-4C18DF0DCF5C}"/>
              </a:ext>
            </a:extLst>
          </p:cNvPr>
          <p:cNvSpPr txBox="1">
            <a:spLocks/>
          </p:cNvSpPr>
          <p:nvPr/>
        </p:nvSpPr>
        <p:spPr>
          <a:xfrm>
            <a:off x="1679510" y="3483484"/>
            <a:ext cx="6892990" cy="68580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a:solidFill>
                  <a:prstClr val="black"/>
                </a:solidFill>
                <a:latin typeface="Calibri" panose="020F0502020204030204"/>
              </a:rPr>
              <a:t>These findings can </a:t>
            </a:r>
            <a:r>
              <a:rPr lang="en-US" sz="1575" b="1">
                <a:solidFill>
                  <a:srgbClr val="9689A6"/>
                </a:solidFill>
                <a:latin typeface="Calibri" panose="020F0502020204030204"/>
              </a:rPr>
              <a:t>assist treatment decisions </a:t>
            </a:r>
            <a:r>
              <a:rPr lang="en-US" sz="1575">
                <a:solidFill>
                  <a:prstClr val="black"/>
                </a:solidFill>
                <a:latin typeface="Calibri" panose="020F0502020204030204"/>
              </a:rPr>
              <a:t>and add to the growing body of robust real-life data on biologics.  </a:t>
            </a:r>
          </a:p>
        </p:txBody>
      </p:sp>
      <p:pic>
        <p:nvPicPr>
          <p:cNvPr id="5" name="Graphic 4" descr="Beginning with solid fill">
            <a:hlinkClick r:id="rId9" action="ppaction://hlinksldjump"/>
            <a:extLst>
              <a:ext uri="{FF2B5EF4-FFF2-40B4-BE49-F238E27FC236}">
                <a16:creationId xmlns:a16="http://schemas.microsoft.com/office/drawing/2014/main" id="{28B95C87-DDC4-297A-5788-EF38BC3658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9023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9169241" cy="5143500"/>
            <a:chOff x="0" y="0"/>
            <a:chExt cx="12225655" cy="6858000"/>
          </a:xfrm>
        </p:grpSpPr>
        <p:sp>
          <p:nvSpPr>
            <p:cNvPr id="3" name="object 3"/>
            <p:cNvSpPr/>
            <p:nvPr/>
          </p:nvSpPr>
          <p:spPr>
            <a:xfrm>
              <a:off x="5614415" y="1470660"/>
              <a:ext cx="6579234" cy="0"/>
            </a:xfrm>
            <a:custGeom>
              <a:avLst/>
              <a:gdLst/>
              <a:ahLst/>
              <a:cxnLst/>
              <a:rect l="l" t="t" r="r" b="b"/>
              <a:pathLst>
                <a:path w="6579234">
                  <a:moveTo>
                    <a:pt x="0" y="0"/>
                  </a:moveTo>
                  <a:lnTo>
                    <a:pt x="6579108" y="0"/>
                  </a:lnTo>
                </a:path>
              </a:pathLst>
            </a:custGeom>
            <a:ln w="64007">
              <a:solidFill>
                <a:srgbClr val="FFC000"/>
              </a:solidFill>
            </a:ln>
          </p:spPr>
          <p:txBody>
            <a:bodyPr wrap="square" lIns="0" tIns="0" rIns="0" bIns="0" rtlCol="0"/>
            <a:lstStyle/>
            <a:p>
              <a:pPr defTabSz="685800"/>
              <a:endParaRPr sz="1350"/>
            </a:p>
          </p:txBody>
        </p:sp>
        <p:sp>
          <p:nvSpPr>
            <p:cNvPr id="4" name="object 4"/>
            <p:cNvSpPr/>
            <p:nvPr/>
          </p:nvSpPr>
          <p:spPr>
            <a:xfrm>
              <a:off x="5614415" y="1546860"/>
              <a:ext cx="6579234" cy="0"/>
            </a:xfrm>
            <a:custGeom>
              <a:avLst/>
              <a:gdLst/>
              <a:ahLst/>
              <a:cxnLst/>
              <a:rect l="l" t="t" r="r" b="b"/>
              <a:pathLst>
                <a:path w="6579234">
                  <a:moveTo>
                    <a:pt x="0" y="0"/>
                  </a:moveTo>
                  <a:lnTo>
                    <a:pt x="6579108" y="0"/>
                  </a:lnTo>
                </a:path>
              </a:pathLst>
            </a:custGeom>
            <a:ln w="64007">
              <a:solidFill>
                <a:srgbClr val="1F3863"/>
              </a:solidFill>
            </a:ln>
          </p:spPr>
          <p:txBody>
            <a:bodyPr wrap="square" lIns="0" tIns="0" rIns="0" bIns="0" rtlCol="0"/>
            <a:lstStyle/>
            <a:p>
              <a:pPr defTabSz="685800"/>
              <a:endParaRPr sz="1350"/>
            </a:p>
          </p:txBody>
        </p:sp>
        <p:pic>
          <p:nvPicPr>
            <p:cNvPr id="5" name="object 5"/>
            <p:cNvPicPr/>
            <p:nvPr/>
          </p:nvPicPr>
          <p:blipFill>
            <a:blip r:embed="rId2" cstate="print"/>
            <a:stretch>
              <a:fillRect/>
            </a:stretch>
          </p:blipFill>
          <p:spPr>
            <a:xfrm>
              <a:off x="0" y="0"/>
              <a:ext cx="12192000" cy="6858000"/>
            </a:xfrm>
            <a:prstGeom prst="rect">
              <a:avLst/>
            </a:prstGeom>
          </p:spPr>
        </p:pic>
      </p:grpSp>
      <p:sp>
        <p:nvSpPr>
          <p:cNvPr id="6" name="object 6"/>
          <p:cNvSpPr txBox="1">
            <a:spLocks noGrp="1"/>
          </p:cNvSpPr>
          <p:nvPr>
            <p:ph type="title"/>
          </p:nvPr>
        </p:nvSpPr>
        <p:spPr>
          <a:xfrm>
            <a:off x="4271201" y="213607"/>
            <a:ext cx="2961322" cy="516969"/>
          </a:xfrm>
          <a:prstGeom prst="rect">
            <a:avLst/>
          </a:prstGeom>
        </p:spPr>
        <p:txBody>
          <a:bodyPr vert="horz" wrap="square" lIns="0" tIns="9049" rIns="0" bIns="0" rtlCol="0">
            <a:spAutoFit/>
          </a:bodyPr>
          <a:lstStyle/>
          <a:p>
            <a:pPr marL="9525">
              <a:spcBef>
                <a:spcPts val="71"/>
              </a:spcBef>
            </a:pPr>
            <a:r>
              <a:t>The</a:t>
            </a:r>
            <a:r>
              <a:rPr spc="-165"/>
              <a:t> </a:t>
            </a:r>
            <a:r>
              <a:rPr spc="-15"/>
              <a:t>need</a:t>
            </a:r>
            <a:r>
              <a:rPr spc="-172"/>
              <a:t> </a:t>
            </a:r>
            <a:r>
              <a:t>for</a:t>
            </a:r>
            <a:r>
              <a:rPr spc="-161"/>
              <a:t> </a:t>
            </a:r>
            <a:r>
              <a:rPr spc="-15"/>
              <a:t>ISAR</a:t>
            </a:r>
          </a:p>
        </p:txBody>
      </p:sp>
      <p:grpSp>
        <p:nvGrpSpPr>
          <p:cNvPr id="7" name="object 7"/>
          <p:cNvGrpSpPr/>
          <p:nvPr/>
        </p:nvGrpSpPr>
        <p:grpSpPr>
          <a:xfrm>
            <a:off x="0" y="550640"/>
            <a:ext cx="3755708" cy="4057650"/>
            <a:chOff x="0" y="734187"/>
            <a:chExt cx="5007610" cy="5410200"/>
          </a:xfrm>
        </p:grpSpPr>
        <p:pic>
          <p:nvPicPr>
            <p:cNvPr id="8" name="object 8"/>
            <p:cNvPicPr/>
            <p:nvPr/>
          </p:nvPicPr>
          <p:blipFill>
            <a:blip r:embed="rId3" cstate="print"/>
            <a:stretch>
              <a:fillRect/>
            </a:stretch>
          </p:blipFill>
          <p:spPr>
            <a:xfrm>
              <a:off x="0" y="734187"/>
              <a:ext cx="5007102" cy="5410200"/>
            </a:xfrm>
            <a:prstGeom prst="rect">
              <a:avLst/>
            </a:prstGeom>
          </p:spPr>
        </p:pic>
        <p:pic>
          <p:nvPicPr>
            <p:cNvPr id="9" name="object 9"/>
            <p:cNvPicPr/>
            <p:nvPr/>
          </p:nvPicPr>
          <p:blipFill>
            <a:blip r:embed="rId4" cstate="print"/>
            <a:stretch>
              <a:fillRect/>
            </a:stretch>
          </p:blipFill>
          <p:spPr>
            <a:xfrm>
              <a:off x="429768" y="2746279"/>
              <a:ext cx="3637919" cy="1383541"/>
            </a:xfrm>
            <a:prstGeom prst="rect">
              <a:avLst/>
            </a:prstGeom>
          </p:spPr>
        </p:pic>
      </p:grpSp>
      <p:sp>
        <p:nvSpPr>
          <p:cNvPr id="10" name="object 10"/>
          <p:cNvSpPr txBox="1"/>
          <p:nvPr/>
        </p:nvSpPr>
        <p:spPr>
          <a:xfrm>
            <a:off x="4271201" y="735566"/>
            <a:ext cx="4564380" cy="3999108"/>
          </a:xfrm>
          <a:prstGeom prst="rect">
            <a:avLst/>
          </a:prstGeom>
        </p:spPr>
        <p:txBody>
          <a:bodyPr vert="horz" wrap="square" lIns="0" tIns="113348" rIns="0" bIns="0" rtlCol="0">
            <a:spAutoFit/>
          </a:bodyPr>
          <a:lstStyle/>
          <a:p>
            <a:pPr marL="9525" defTabSz="685800">
              <a:spcBef>
                <a:spcPts val="893"/>
              </a:spcBef>
            </a:pPr>
            <a:r>
              <a:rPr b="1">
                <a:solidFill>
                  <a:srgbClr val="EC7C30"/>
                </a:solidFill>
                <a:latin typeface="Calibri"/>
                <a:cs typeface="Calibri"/>
              </a:rPr>
              <a:t>Pre</a:t>
            </a:r>
            <a:r>
              <a:rPr b="1" spc="-53">
                <a:solidFill>
                  <a:srgbClr val="EC7C30"/>
                </a:solidFill>
                <a:latin typeface="Calibri"/>
                <a:cs typeface="Calibri"/>
              </a:rPr>
              <a:t> </a:t>
            </a:r>
            <a:r>
              <a:rPr b="1" spc="-15">
                <a:solidFill>
                  <a:srgbClr val="EC7C30"/>
                </a:solidFill>
                <a:latin typeface="Calibri"/>
                <a:cs typeface="Calibri"/>
              </a:rPr>
              <a:t>ISAR</a:t>
            </a:r>
            <a:endParaRPr>
              <a:latin typeface="Calibri"/>
              <a:cs typeface="Calibri"/>
            </a:endParaRPr>
          </a:p>
          <a:p>
            <a:pPr marL="180975" marR="159544" indent="-171450" defTabSz="685800">
              <a:lnSpc>
                <a:spcPct val="90000"/>
              </a:lnSpc>
              <a:spcBef>
                <a:spcPts val="776"/>
              </a:spcBef>
              <a:buFont typeface="Arial"/>
              <a:buChar char="•"/>
              <a:tabLst>
                <a:tab pos="180975" algn="l"/>
              </a:tabLst>
            </a:pPr>
            <a:r>
              <a:rPr sz="1350">
                <a:latin typeface="Calibri"/>
                <a:cs typeface="Calibri"/>
              </a:rPr>
              <a:t>Local</a:t>
            </a:r>
            <a:r>
              <a:rPr sz="1350" spc="-38">
                <a:latin typeface="Calibri"/>
                <a:cs typeface="Calibri"/>
              </a:rPr>
              <a:t> </a:t>
            </a:r>
            <a:r>
              <a:rPr sz="1350">
                <a:latin typeface="Calibri"/>
                <a:cs typeface="Calibri"/>
              </a:rPr>
              <a:t>national</a:t>
            </a:r>
            <a:r>
              <a:rPr sz="1350" spc="-23">
                <a:latin typeface="Calibri"/>
                <a:cs typeface="Calibri"/>
              </a:rPr>
              <a:t> </a:t>
            </a:r>
            <a:r>
              <a:rPr sz="1350">
                <a:latin typeface="Calibri"/>
                <a:cs typeface="Calibri"/>
              </a:rPr>
              <a:t>registries</a:t>
            </a:r>
            <a:r>
              <a:rPr sz="1350" spc="8">
                <a:latin typeface="Calibri"/>
                <a:cs typeface="Calibri"/>
              </a:rPr>
              <a:t> </a:t>
            </a:r>
            <a:r>
              <a:rPr sz="1350">
                <a:latin typeface="Calibri"/>
                <a:cs typeface="Calibri"/>
              </a:rPr>
              <a:t>may</a:t>
            </a:r>
            <a:r>
              <a:rPr sz="1350" spc="-49">
                <a:latin typeface="Calibri"/>
                <a:cs typeface="Calibri"/>
              </a:rPr>
              <a:t> </a:t>
            </a:r>
            <a:r>
              <a:rPr sz="1350">
                <a:latin typeface="Calibri"/>
                <a:cs typeface="Calibri"/>
              </a:rPr>
              <a:t>be</a:t>
            </a:r>
            <a:r>
              <a:rPr sz="1350" spc="-8">
                <a:latin typeface="Calibri"/>
                <a:cs typeface="Calibri"/>
              </a:rPr>
              <a:t> </a:t>
            </a:r>
            <a:r>
              <a:rPr sz="1350">
                <a:latin typeface="Calibri"/>
                <a:cs typeface="Calibri"/>
              </a:rPr>
              <a:t>limited</a:t>
            </a:r>
            <a:r>
              <a:rPr sz="1350" spc="-15">
                <a:latin typeface="Calibri"/>
                <a:cs typeface="Calibri"/>
              </a:rPr>
              <a:t> </a:t>
            </a:r>
            <a:r>
              <a:rPr sz="1350">
                <a:latin typeface="Calibri"/>
                <a:cs typeface="Calibri"/>
              </a:rPr>
              <a:t>in</a:t>
            </a:r>
            <a:r>
              <a:rPr sz="1350" spc="-23">
                <a:latin typeface="Calibri"/>
                <a:cs typeface="Calibri"/>
              </a:rPr>
              <a:t> </a:t>
            </a:r>
            <a:r>
              <a:rPr sz="1350">
                <a:latin typeface="Calibri"/>
                <a:cs typeface="Calibri"/>
              </a:rPr>
              <a:t>scope,</a:t>
            </a:r>
            <a:r>
              <a:rPr sz="1350" spc="-38">
                <a:latin typeface="Calibri"/>
                <a:cs typeface="Calibri"/>
              </a:rPr>
              <a:t> </a:t>
            </a:r>
            <a:r>
              <a:rPr sz="1350" spc="-15">
                <a:latin typeface="Calibri"/>
                <a:cs typeface="Calibri"/>
              </a:rPr>
              <a:t>have </a:t>
            </a:r>
            <a:r>
              <a:rPr sz="1350">
                <a:latin typeface="Calibri"/>
                <a:cs typeface="Calibri"/>
              </a:rPr>
              <a:t>insufficient</a:t>
            </a:r>
            <a:r>
              <a:rPr sz="1350" spc="-4">
                <a:latin typeface="Calibri"/>
                <a:cs typeface="Calibri"/>
              </a:rPr>
              <a:t> </a:t>
            </a:r>
            <a:r>
              <a:rPr sz="1350" spc="-8">
                <a:latin typeface="Calibri"/>
                <a:cs typeface="Calibri"/>
              </a:rPr>
              <a:t>statistical</a:t>
            </a:r>
            <a:r>
              <a:rPr sz="1350" spc="-23">
                <a:latin typeface="Calibri"/>
                <a:cs typeface="Calibri"/>
              </a:rPr>
              <a:t> </a:t>
            </a:r>
            <a:r>
              <a:rPr sz="1350">
                <a:latin typeface="Calibri"/>
                <a:cs typeface="Calibri"/>
              </a:rPr>
              <a:t>power</a:t>
            </a:r>
            <a:r>
              <a:rPr sz="1350" spc="-34">
                <a:latin typeface="Calibri"/>
                <a:cs typeface="Calibri"/>
              </a:rPr>
              <a:t> </a:t>
            </a:r>
            <a:r>
              <a:rPr sz="1350">
                <a:latin typeface="Calibri"/>
                <a:cs typeface="Calibri"/>
              </a:rPr>
              <a:t>to</a:t>
            </a:r>
            <a:r>
              <a:rPr sz="1350" spc="-41">
                <a:latin typeface="Calibri"/>
                <a:cs typeface="Calibri"/>
              </a:rPr>
              <a:t> </a:t>
            </a:r>
            <a:r>
              <a:rPr sz="1350">
                <a:latin typeface="Calibri"/>
                <a:cs typeface="Calibri"/>
              </a:rPr>
              <a:t>answer</a:t>
            </a:r>
            <a:r>
              <a:rPr sz="1350" spc="-38">
                <a:latin typeface="Calibri"/>
                <a:cs typeface="Calibri"/>
              </a:rPr>
              <a:t> </a:t>
            </a:r>
            <a:r>
              <a:rPr sz="1350">
                <a:latin typeface="Calibri"/>
                <a:cs typeface="Calibri"/>
              </a:rPr>
              <a:t>many</a:t>
            </a:r>
            <a:r>
              <a:rPr sz="1350" spc="-45">
                <a:latin typeface="Calibri"/>
                <a:cs typeface="Calibri"/>
              </a:rPr>
              <a:t> </a:t>
            </a:r>
            <a:r>
              <a:rPr sz="1350" spc="-8">
                <a:latin typeface="Calibri"/>
                <a:cs typeface="Calibri"/>
              </a:rPr>
              <a:t>research </a:t>
            </a:r>
            <a:r>
              <a:rPr sz="1350">
                <a:latin typeface="Calibri"/>
                <a:cs typeface="Calibri"/>
              </a:rPr>
              <a:t>questions,</a:t>
            </a:r>
            <a:r>
              <a:rPr sz="1350" spc="-23">
                <a:latin typeface="Calibri"/>
                <a:cs typeface="Calibri"/>
              </a:rPr>
              <a:t> </a:t>
            </a:r>
            <a:r>
              <a:rPr sz="1350">
                <a:latin typeface="Calibri"/>
                <a:cs typeface="Calibri"/>
              </a:rPr>
              <a:t>lack</a:t>
            </a:r>
            <a:r>
              <a:rPr sz="1350" spc="-53">
                <a:latin typeface="Calibri"/>
                <a:cs typeface="Calibri"/>
              </a:rPr>
              <a:t> </a:t>
            </a:r>
            <a:r>
              <a:rPr sz="1350" spc="-23">
                <a:latin typeface="Calibri"/>
                <a:cs typeface="Calibri"/>
              </a:rPr>
              <a:t>intra-</a:t>
            </a:r>
            <a:r>
              <a:rPr sz="1350">
                <a:latin typeface="Calibri"/>
                <a:cs typeface="Calibri"/>
              </a:rPr>
              <a:t>operability</a:t>
            </a:r>
            <a:r>
              <a:rPr sz="1350" spc="8">
                <a:latin typeface="Calibri"/>
                <a:cs typeface="Calibri"/>
              </a:rPr>
              <a:t> </a:t>
            </a:r>
            <a:r>
              <a:rPr sz="1350">
                <a:latin typeface="Calibri"/>
                <a:cs typeface="Calibri"/>
              </a:rPr>
              <a:t>to</a:t>
            </a:r>
            <a:r>
              <a:rPr sz="1350" spc="-45">
                <a:latin typeface="Calibri"/>
                <a:cs typeface="Calibri"/>
              </a:rPr>
              <a:t> </a:t>
            </a:r>
            <a:r>
              <a:rPr sz="1350">
                <a:latin typeface="Calibri"/>
                <a:cs typeface="Calibri"/>
              </a:rPr>
              <a:t>share</a:t>
            </a:r>
            <a:r>
              <a:rPr sz="1350" spc="-30">
                <a:latin typeface="Calibri"/>
                <a:cs typeface="Calibri"/>
              </a:rPr>
              <a:t> </a:t>
            </a:r>
            <a:r>
              <a:rPr sz="1350">
                <a:latin typeface="Calibri"/>
                <a:cs typeface="Calibri"/>
              </a:rPr>
              <a:t>lessons</a:t>
            </a:r>
            <a:r>
              <a:rPr sz="1350" spc="-38">
                <a:latin typeface="Calibri"/>
                <a:cs typeface="Calibri"/>
              </a:rPr>
              <a:t> </a:t>
            </a:r>
            <a:r>
              <a:rPr sz="1350">
                <a:latin typeface="Calibri"/>
                <a:cs typeface="Calibri"/>
              </a:rPr>
              <a:t>learned</a:t>
            </a:r>
            <a:r>
              <a:rPr sz="1350" spc="-15">
                <a:latin typeface="Calibri"/>
                <a:cs typeface="Calibri"/>
              </a:rPr>
              <a:t> </a:t>
            </a:r>
            <a:r>
              <a:rPr sz="1350" spc="-19">
                <a:latin typeface="Calibri"/>
                <a:cs typeface="Calibri"/>
              </a:rPr>
              <a:t>and </a:t>
            </a:r>
            <a:r>
              <a:rPr sz="1350">
                <a:latin typeface="Calibri"/>
                <a:cs typeface="Calibri"/>
              </a:rPr>
              <a:t>collect</a:t>
            </a:r>
            <a:r>
              <a:rPr sz="1350" spc="-38">
                <a:latin typeface="Calibri"/>
                <a:cs typeface="Calibri"/>
              </a:rPr>
              <a:t> </a:t>
            </a:r>
            <a:r>
              <a:rPr sz="1350" spc="-8">
                <a:latin typeface="Calibri"/>
                <a:cs typeface="Calibri"/>
              </a:rPr>
              <a:t>different </a:t>
            </a:r>
            <a:r>
              <a:rPr sz="1350">
                <a:latin typeface="Calibri"/>
                <a:cs typeface="Calibri"/>
              </a:rPr>
              <a:t>data,</a:t>
            </a:r>
            <a:r>
              <a:rPr sz="1350" spc="-30">
                <a:latin typeface="Calibri"/>
                <a:cs typeface="Calibri"/>
              </a:rPr>
              <a:t> </a:t>
            </a:r>
            <a:r>
              <a:rPr sz="1350">
                <a:latin typeface="Calibri"/>
                <a:cs typeface="Calibri"/>
              </a:rPr>
              <a:t>making</a:t>
            </a:r>
            <a:r>
              <a:rPr sz="1350" spc="-38">
                <a:latin typeface="Calibri"/>
                <a:cs typeface="Calibri"/>
              </a:rPr>
              <a:t> </a:t>
            </a:r>
            <a:r>
              <a:rPr sz="1350">
                <a:latin typeface="Calibri"/>
                <a:cs typeface="Calibri"/>
              </a:rPr>
              <a:t>cross</a:t>
            </a:r>
            <a:r>
              <a:rPr sz="1350" spc="-71">
                <a:latin typeface="Calibri"/>
                <a:cs typeface="Calibri"/>
              </a:rPr>
              <a:t> </a:t>
            </a:r>
            <a:r>
              <a:rPr sz="1350">
                <a:latin typeface="Calibri"/>
                <a:cs typeface="Calibri"/>
              </a:rPr>
              <a:t>comparisons</a:t>
            </a:r>
            <a:r>
              <a:rPr sz="1350" spc="-41">
                <a:latin typeface="Calibri"/>
                <a:cs typeface="Calibri"/>
              </a:rPr>
              <a:t> </a:t>
            </a:r>
            <a:r>
              <a:rPr sz="1350" spc="-8">
                <a:latin typeface="Calibri"/>
                <a:cs typeface="Calibri"/>
              </a:rPr>
              <a:t>difficult</a:t>
            </a:r>
            <a:endParaRPr sz="1350">
              <a:latin typeface="Calibri"/>
              <a:cs typeface="Calibri"/>
            </a:endParaRPr>
          </a:p>
          <a:p>
            <a:pPr marL="9525" defTabSz="685800">
              <a:spcBef>
                <a:spcPts val="506"/>
              </a:spcBef>
            </a:pPr>
            <a:r>
              <a:rPr b="1">
                <a:solidFill>
                  <a:srgbClr val="EC7C30"/>
                </a:solidFill>
                <a:latin typeface="Calibri"/>
                <a:cs typeface="Calibri"/>
              </a:rPr>
              <a:t>What</a:t>
            </a:r>
            <a:r>
              <a:rPr b="1" spc="-45">
                <a:solidFill>
                  <a:srgbClr val="EC7C30"/>
                </a:solidFill>
                <a:latin typeface="Calibri"/>
                <a:cs typeface="Calibri"/>
              </a:rPr>
              <a:t> </a:t>
            </a:r>
            <a:r>
              <a:rPr b="1">
                <a:solidFill>
                  <a:srgbClr val="EC7C30"/>
                </a:solidFill>
                <a:latin typeface="Calibri"/>
                <a:cs typeface="Calibri"/>
              </a:rPr>
              <a:t>was</a:t>
            </a:r>
            <a:r>
              <a:rPr b="1" spc="-45">
                <a:solidFill>
                  <a:srgbClr val="EC7C30"/>
                </a:solidFill>
                <a:latin typeface="Calibri"/>
                <a:cs typeface="Calibri"/>
              </a:rPr>
              <a:t> </a:t>
            </a:r>
            <a:r>
              <a:rPr b="1" spc="-8">
                <a:solidFill>
                  <a:srgbClr val="EC7C30"/>
                </a:solidFill>
                <a:latin typeface="Calibri"/>
                <a:cs typeface="Calibri"/>
              </a:rPr>
              <a:t>needed?</a:t>
            </a:r>
            <a:endParaRPr>
              <a:latin typeface="Calibri"/>
              <a:cs typeface="Calibri"/>
            </a:endParaRPr>
          </a:p>
          <a:p>
            <a:pPr marL="180975" marR="80010" indent="-171450" defTabSz="685800">
              <a:lnSpc>
                <a:spcPct val="90000"/>
              </a:lnSpc>
              <a:spcBef>
                <a:spcPts val="773"/>
              </a:spcBef>
              <a:buFont typeface="Arial"/>
              <a:buChar char="•"/>
              <a:tabLst>
                <a:tab pos="180975" algn="l"/>
              </a:tabLst>
            </a:pPr>
            <a:r>
              <a:rPr sz="1350">
                <a:latin typeface="Calibri"/>
                <a:cs typeface="Calibri"/>
              </a:rPr>
              <a:t>A</a:t>
            </a:r>
            <a:r>
              <a:rPr sz="1350" spc="-49">
                <a:latin typeface="Calibri"/>
                <a:cs typeface="Calibri"/>
              </a:rPr>
              <a:t> </a:t>
            </a:r>
            <a:r>
              <a:rPr sz="1350">
                <a:latin typeface="Calibri"/>
                <a:cs typeface="Calibri"/>
              </a:rPr>
              <a:t>worldwide</a:t>
            </a:r>
            <a:r>
              <a:rPr sz="1350" spc="-11">
                <a:latin typeface="Calibri"/>
                <a:cs typeface="Calibri"/>
              </a:rPr>
              <a:t> </a:t>
            </a:r>
            <a:r>
              <a:rPr sz="1350">
                <a:latin typeface="Calibri"/>
                <a:cs typeface="Calibri"/>
              </a:rPr>
              <a:t>registry</a:t>
            </a:r>
            <a:r>
              <a:rPr sz="1350" spc="-11">
                <a:latin typeface="Calibri"/>
                <a:cs typeface="Calibri"/>
              </a:rPr>
              <a:t> </a:t>
            </a:r>
            <a:r>
              <a:rPr sz="1350">
                <a:latin typeface="Calibri"/>
                <a:cs typeface="Calibri"/>
              </a:rPr>
              <a:t>which</a:t>
            </a:r>
            <a:r>
              <a:rPr sz="1350" spc="-30">
                <a:latin typeface="Calibri"/>
                <a:cs typeface="Calibri"/>
              </a:rPr>
              <a:t> </a:t>
            </a:r>
            <a:r>
              <a:rPr sz="1350">
                <a:latin typeface="Calibri"/>
                <a:cs typeface="Calibri"/>
              </a:rPr>
              <a:t>brings</a:t>
            </a:r>
            <a:r>
              <a:rPr sz="1350" spc="-19">
                <a:latin typeface="Calibri"/>
                <a:cs typeface="Calibri"/>
              </a:rPr>
              <a:t> </a:t>
            </a:r>
            <a:r>
              <a:rPr sz="1350">
                <a:latin typeface="Calibri"/>
                <a:cs typeface="Calibri"/>
              </a:rPr>
              <a:t>all</a:t>
            </a:r>
            <a:r>
              <a:rPr sz="1350" spc="-45">
                <a:latin typeface="Calibri"/>
                <a:cs typeface="Calibri"/>
              </a:rPr>
              <a:t> </a:t>
            </a:r>
            <a:r>
              <a:rPr sz="1350">
                <a:latin typeface="Calibri"/>
                <a:cs typeface="Calibri"/>
              </a:rPr>
              <a:t>severe</a:t>
            </a:r>
            <a:r>
              <a:rPr sz="1350" spc="-15">
                <a:latin typeface="Calibri"/>
                <a:cs typeface="Calibri"/>
              </a:rPr>
              <a:t> </a:t>
            </a:r>
            <a:r>
              <a:rPr sz="1350">
                <a:latin typeface="Calibri"/>
                <a:cs typeface="Calibri"/>
              </a:rPr>
              <a:t>asthma</a:t>
            </a:r>
            <a:r>
              <a:rPr sz="1350" spc="-19">
                <a:latin typeface="Calibri"/>
                <a:cs typeface="Calibri"/>
              </a:rPr>
              <a:t> </a:t>
            </a:r>
            <a:r>
              <a:rPr sz="1350" spc="-15">
                <a:latin typeface="Calibri"/>
                <a:cs typeface="Calibri"/>
              </a:rPr>
              <a:t>data </a:t>
            </a:r>
            <a:r>
              <a:rPr sz="1350">
                <a:latin typeface="Calibri"/>
                <a:cs typeface="Calibri"/>
              </a:rPr>
              <a:t>together</a:t>
            </a:r>
            <a:r>
              <a:rPr sz="1350" spc="-8">
                <a:latin typeface="Calibri"/>
                <a:cs typeface="Calibri"/>
              </a:rPr>
              <a:t> </a:t>
            </a:r>
            <a:r>
              <a:rPr sz="1350">
                <a:latin typeface="Calibri"/>
                <a:cs typeface="Calibri"/>
              </a:rPr>
              <a:t>in</a:t>
            </a:r>
            <a:r>
              <a:rPr sz="1350" spc="-26">
                <a:latin typeface="Calibri"/>
                <a:cs typeface="Calibri"/>
              </a:rPr>
              <a:t> </a:t>
            </a:r>
            <a:r>
              <a:rPr sz="1350">
                <a:latin typeface="Calibri"/>
                <a:cs typeface="Calibri"/>
              </a:rPr>
              <a:t>a</a:t>
            </a:r>
            <a:r>
              <a:rPr sz="1350" spc="-38">
                <a:latin typeface="Calibri"/>
                <a:cs typeface="Calibri"/>
              </a:rPr>
              <a:t> </a:t>
            </a:r>
            <a:r>
              <a:rPr sz="1350">
                <a:latin typeface="Calibri"/>
                <a:cs typeface="Calibri"/>
              </a:rPr>
              <a:t>cohesive</a:t>
            </a:r>
            <a:r>
              <a:rPr sz="1350" spc="-11">
                <a:latin typeface="Calibri"/>
                <a:cs typeface="Calibri"/>
              </a:rPr>
              <a:t> </a:t>
            </a:r>
            <a:r>
              <a:rPr sz="1350" spc="-23">
                <a:latin typeface="Calibri"/>
                <a:cs typeface="Calibri"/>
              </a:rPr>
              <a:t>way,</a:t>
            </a:r>
            <a:r>
              <a:rPr sz="1350" spc="-49">
                <a:latin typeface="Calibri"/>
                <a:cs typeface="Calibri"/>
              </a:rPr>
              <a:t> </a:t>
            </a:r>
            <a:r>
              <a:rPr sz="1350">
                <a:latin typeface="Calibri"/>
                <a:cs typeface="Calibri"/>
              </a:rPr>
              <a:t>under</a:t>
            </a:r>
            <a:r>
              <a:rPr sz="1350" spc="-8">
                <a:latin typeface="Calibri"/>
                <a:cs typeface="Calibri"/>
              </a:rPr>
              <a:t> </a:t>
            </a:r>
            <a:r>
              <a:rPr sz="1350">
                <a:latin typeface="Calibri"/>
                <a:cs typeface="Calibri"/>
              </a:rPr>
              <a:t>a</a:t>
            </a:r>
            <a:r>
              <a:rPr sz="1350" spc="-19">
                <a:latin typeface="Calibri"/>
                <a:cs typeface="Calibri"/>
              </a:rPr>
              <a:t> </a:t>
            </a:r>
            <a:r>
              <a:rPr sz="1350">
                <a:latin typeface="Calibri"/>
                <a:cs typeface="Calibri"/>
              </a:rPr>
              <a:t>single</a:t>
            </a:r>
            <a:r>
              <a:rPr sz="1350" spc="-11">
                <a:latin typeface="Calibri"/>
                <a:cs typeface="Calibri"/>
              </a:rPr>
              <a:t> </a:t>
            </a:r>
            <a:r>
              <a:rPr sz="1350" spc="-8">
                <a:latin typeface="Calibri"/>
                <a:cs typeface="Calibri"/>
              </a:rPr>
              <a:t>umbrella,</a:t>
            </a:r>
            <a:r>
              <a:rPr sz="1350" spc="-34">
                <a:latin typeface="Calibri"/>
                <a:cs typeface="Calibri"/>
              </a:rPr>
              <a:t> </a:t>
            </a:r>
            <a:r>
              <a:rPr sz="1350">
                <a:latin typeface="Calibri"/>
                <a:cs typeface="Calibri"/>
              </a:rPr>
              <a:t>based</a:t>
            </a:r>
            <a:r>
              <a:rPr sz="1350" spc="-15">
                <a:latin typeface="Calibri"/>
                <a:cs typeface="Calibri"/>
              </a:rPr>
              <a:t> </a:t>
            </a:r>
            <a:r>
              <a:rPr sz="1350" spc="-19">
                <a:latin typeface="Calibri"/>
                <a:cs typeface="Calibri"/>
              </a:rPr>
              <a:t>on </a:t>
            </a:r>
            <a:r>
              <a:rPr sz="1350" spc="-8">
                <a:latin typeface="Calibri"/>
                <a:cs typeface="Calibri"/>
              </a:rPr>
              <a:t>standardized </a:t>
            </a:r>
            <a:r>
              <a:rPr sz="1350">
                <a:latin typeface="Calibri"/>
                <a:cs typeface="Calibri"/>
              </a:rPr>
              <a:t>data</a:t>
            </a:r>
            <a:r>
              <a:rPr sz="1350" spc="-41">
                <a:latin typeface="Calibri"/>
                <a:cs typeface="Calibri"/>
              </a:rPr>
              <a:t> </a:t>
            </a:r>
            <a:r>
              <a:rPr sz="1350">
                <a:latin typeface="Calibri"/>
                <a:cs typeface="Calibri"/>
              </a:rPr>
              <a:t>and</a:t>
            </a:r>
            <a:r>
              <a:rPr sz="1350" spc="-53">
                <a:latin typeface="Calibri"/>
                <a:cs typeface="Calibri"/>
              </a:rPr>
              <a:t> </a:t>
            </a:r>
            <a:r>
              <a:rPr sz="1350">
                <a:latin typeface="Calibri"/>
                <a:cs typeface="Calibri"/>
              </a:rPr>
              <a:t>collection</a:t>
            </a:r>
            <a:r>
              <a:rPr sz="1350" spc="-49">
                <a:latin typeface="Calibri"/>
                <a:cs typeface="Calibri"/>
              </a:rPr>
              <a:t> </a:t>
            </a:r>
            <a:r>
              <a:rPr sz="1350" spc="-8">
                <a:latin typeface="Calibri"/>
                <a:cs typeface="Calibri"/>
              </a:rPr>
              <a:t>protocols,</a:t>
            </a:r>
            <a:r>
              <a:rPr sz="1350" spc="-56">
                <a:latin typeface="Calibri"/>
                <a:cs typeface="Calibri"/>
              </a:rPr>
              <a:t> </a:t>
            </a:r>
            <a:r>
              <a:rPr sz="1350">
                <a:latin typeface="Calibri"/>
                <a:cs typeface="Calibri"/>
              </a:rPr>
              <a:t>permitting</a:t>
            </a:r>
            <a:r>
              <a:rPr sz="1350" spc="-34">
                <a:latin typeface="Calibri"/>
                <a:cs typeface="Calibri"/>
              </a:rPr>
              <a:t> </a:t>
            </a:r>
            <a:r>
              <a:rPr sz="1350">
                <a:latin typeface="Calibri"/>
                <a:cs typeface="Calibri"/>
              </a:rPr>
              <a:t>data</a:t>
            </a:r>
            <a:r>
              <a:rPr sz="1350" spc="-41">
                <a:latin typeface="Calibri"/>
                <a:cs typeface="Calibri"/>
              </a:rPr>
              <a:t> </a:t>
            </a:r>
            <a:r>
              <a:rPr sz="1350" spc="-19">
                <a:latin typeface="Calibri"/>
                <a:cs typeface="Calibri"/>
              </a:rPr>
              <a:t>to </a:t>
            </a:r>
            <a:r>
              <a:rPr sz="1350">
                <a:latin typeface="Calibri"/>
                <a:cs typeface="Calibri"/>
              </a:rPr>
              <a:t>be</a:t>
            </a:r>
            <a:r>
              <a:rPr sz="1350" spc="-34">
                <a:latin typeface="Calibri"/>
                <a:cs typeface="Calibri"/>
              </a:rPr>
              <a:t> </a:t>
            </a:r>
            <a:r>
              <a:rPr sz="1350">
                <a:latin typeface="Calibri"/>
                <a:cs typeface="Calibri"/>
              </a:rPr>
              <a:t>shared</a:t>
            </a:r>
            <a:r>
              <a:rPr sz="1350" spc="-15">
                <a:latin typeface="Calibri"/>
                <a:cs typeface="Calibri"/>
              </a:rPr>
              <a:t> </a:t>
            </a:r>
            <a:r>
              <a:rPr sz="1350" spc="-8">
                <a:latin typeface="Calibri"/>
                <a:cs typeface="Calibri"/>
              </a:rPr>
              <a:t>seamlessly.</a:t>
            </a:r>
            <a:endParaRPr sz="1350">
              <a:latin typeface="Calibri"/>
              <a:cs typeface="Calibri"/>
            </a:endParaRPr>
          </a:p>
          <a:p>
            <a:pPr marL="48101" defTabSz="685800">
              <a:spcBef>
                <a:spcPts val="506"/>
              </a:spcBef>
            </a:pPr>
            <a:r>
              <a:rPr b="1">
                <a:solidFill>
                  <a:srgbClr val="EC7C30"/>
                </a:solidFill>
                <a:latin typeface="Calibri"/>
                <a:cs typeface="Calibri"/>
              </a:rPr>
              <a:t>What</a:t>
            </a:r>
            <a:r>
              <a:rPr b="1" spc="-41">
                <a:solidFill>
                  <a:srgbClr val="EC7C30"/>
                </a:solidFill>
                <a:latin typeface="Calibri"/>
                <a:cs typeface="Calibri"/>
              </a:rPr>
              <a:t> </a:t>
            </a:r>
            <a:r>
              <a:rPr b="1">
                <a:solidFill>
                  <a:srgbClr val="EC7C30"/>
                </a:solidFill>
                <a:latin typeface="Calibri"/>
                <a:cs typeface="Calibri"/>
              </a:rPr>
              <a:t>ISAR</a:t>
            </a:r>
            <a:r>
              <a:rPr b="1" spc="-49">
                <a:solidFill>
                  <a:srgbClr val="EC7C30"/>
                </a:solidFill>
                <a:latin typeface="Calibri"/>
                <a:cs typeface="Calibri"/>
              </a:rPr>
              <a:t> </a:t>
            </a:r>
            <a:r>
              <a:rPr b="1" spc="-8">
                <a:solidFill>
                  <a:srgbClr val="EC7C30"/>
                </a:solidFill>
                <a:latin typeface="Calibri"/>
                <a:cs typeface="Calibri"/>
              </a:rPr>
              <a:t>brings</a:t>
            </a:r>
            <a:endParaRPr>
              <a:latin typeface="Calibri"/>
              <a:cs typeface="Calibri"/>
            </a:endParaRPr>
          </a:p>
          <a:p>
            <a:pPr marL="180975" marR="3810" indent="-171450" defTabSz="685800">
              <a:lnSpc>
                <a:spcPct val="90000"/>
              </a:lnSpc>
              <a:spcBef>
                <a:spcPts val="791"/>
              </a:spcBef>
              <a:buFont typeface="Arial"/>
              <a:buChar char="•"/>
              <a:tabLst>
                <a:tab pos="180975" algn="l"/>
              </a:tabLst>
            </a:pPr>
            <a:r>
              <a:rPr sz="1350">
                <a:latin typeface="Calibri"/>
                <a:cs typeface="Calibri"/>
              </a:rPr>
              <a:t>ISAR</a:t>
            </a:r>
            <a:r>
              <a:rPr sz="1350" spc="-19">
                <a:latin typeface="Calibri"/>
                <a:cs typeface="Calibri"/>
              </a:rPr>
              <a:t> </a:t>
            </a:r>
            <a:r>
              <a:rPr sz="1350">
                <a:latin typeface="Calibri"/>
                <a:cs typeface="Calibri"/>
              </a:rPr>
              <a:t>is</a:t>
            </a:r>
            <a:r>
              <a:rPr sz="1350" spc="-41">
                <a:latin typeface="Calibri"/>
                <a:cs typeface="Calibri"/>
              </a:rPr>
              <a:t> </a:t>
            </a:r>
            <a:r>
              <a:rPr sz="1350">
                <a:latin typeface="Calibri"/>
                <a:cs typeface="Calibri"/>
              </a:rPr>
              <a:t>the</a:t>
            </a:r>
            <a:r>
              <a:rPr sz="1350" spc="-23">
                <a:latin typeface="Calibri"/>
                <a:cs typeface="Calibri"/>
              </a:rPr>
              <a:t> </a:t>
            </a:r>
            <a:r>
              <a:rPr sz="1350">
                <a:latin typeface="Calibri"/>
                <a:cs typeface="Calibri"/>
              </a:rPr>
              <a:t>first</a:t>
            </a:r>
            <a:r>
              <a:rPr sz="1350" spc="-19">
                <a:latin typeface="Calibri"/>
                <a:cs typeface="Calibri"/>
              </a:rPr>
              <a:t> </a:t>
            </a:r>
            <a:r>
              <a:rPr sz="1350">
                <a:latin typeface="Calibri"/>
                <a:cs typeface="Calibri"/>
              </a:rPr>
              <a:t>global</a:t>
            </a:r>
            <a:r>
              <a:rPr sz="1350" spc="-23">
                <a:latin typeface="Calibri"/>
                <a:cs typeface="Calibri"/>
              </a:rPr>
              <a:t> </a:t>
            </a:r>
            <a:r>
              <a:rPr sz="1350">
                <a:latin typeface="Calibri"/>
                <a:cs typeface="Calibri"/>
              </a:rPr>
              <a:t>adult</a:t>
            </a:r>
            <a:r>
              <a:rPr sz="1350" spc="-19">
                <a:latin typeface="Calibri"/>
                <a:cs typeface="Calibri"/>
              </a:rPr>
              <a:t> </a:t>
            </a:r>
            <a:r>
              <a:rPr sz="1350">
                <a:latin typeface="Calibri"/>
                <a:cs typeface="Calibri"/>
              </a:rPr>
              <a:t>severe</a:t>
            </a:r>
            <a:r>
              <a:rPr sz="1350" spc="-8">
                <a:latin typeface="Calibri"/>
                <a:cs typeface="Calibri"/>
              </a:rPr>
              <a:t> </a:t>
            </a:r>
            <a:r>
              <a:rPr sz="1350">
                <a:latin typeface="Calibri"/>
                <a:cs typeface="Calibri"/>
              </a:rPr>
              <a:t>asthma</a:t>
            </a:r>
            <a:r>
              <a:rPr sz="1350" spc="-19">
                <a:latin typeface="Calibri"/>
                <a:cs typeface="Calibri"/>
              </a:rPr>
              <a:t> </a:t>
            </a:r>
            <a:r>
              <a:rPr sz="1350" spc="-15">
                <a:latin typeface="Calibri"/>
                <a:cs typeface="Calibri"/>
              </a:rPr>
              <a:t>registry.</a:t>
            </a:r>
            <a:r>
              <a:rPr sz="1350" spc="-4">
                <a:latin typeface="Calibri"/>
                <a:cs typeface="Calibri"/>
              </a:rPr>
              <a:t> </a:t>
            </a:r>
            <a:r>
              <a:rPr sz="1350">
                <a:latin typeface="Calibri"/>
                <a:cs typeface="Calibri"/>
              </a:rPr>
              <a:t>Its</a:t>
            </a:r>
            <a:r>
              <a:rPr sz="1350" spc="-38">
                <a:latin typeface="Calibri"/>
                <a:cs typeface="Calibri"/>
              </a:rPr>
              <a:t> </a:t>
            </a:r>
            <a:r>
              <a:rPr sz="1350" spc="-8">
                <a:latin typeface="Calibri"/>
                <a:cs typeface="Calibri"/>
              </a:rPr>
              <a:t>strength </a:t>
            </a:r>
            <a:r>
              <a:rPr sz="1350">
                <a:latin typeface="Calibri"/>
                <a:cs typeface="Calibri"/>
              </a:rPr>
              <a:t>comes</a:t>
            </a:r>
            <a:r>
              <a:rPr sz="1350" spc="-45">
                <a:latin typeface="Calibri"/>
                <a:cs typeface="Calibri"/>
              </a:rPr>
              <a:t> </a:t>
            </a:r>
            <a:r>
              <a:rPr sz="1350">
                <a:latin typeface="Calibri"/>
                <a:cs typeface="Calibri"/>
              </a:rPr>
              <a:t>from</a:t>
            </a:r>
            <a:r>
              <a:rPr sz="1350" spc="-38">
                <a:latin typeface="Calibri"/>
                <a:cs typeface="Calibri"/>
              </a:rPr>
              <a:t> </a:t>
            </a:r>
            <a:r>
              <a:rPr sz="1350">
                <a:latin typeface="Calibri"/>
                <a:cs typeface="Calibri"/>
              </a:rPr>
              <a:t>collection</a:t>
            </a:r>
            <a:r>
              <a:rPr sz="1350" spc="-26">
                <a:latin typeface="Calibri"/>
                <a:cs typeface="Calibri"/>
              </a:rPr>
              <a:t> </a:t>
            </a:r>
            <a:r>
              <a:rPr sz="1350">
                <a:latin typeface="Calibri"/>
                <a:cs typeface="Calibri"/>
              </a:rPr>
              <a:t>of</a:t>
            </a:r>
            <a:r>
              <a:rPr sz="1350" spc="-41">
                <a:latin typeface="Calibri"/>
                <a:cs typeface="Calibri"/>
              </a:rPr>
              <a:t> </a:t>
            </a:r>
            <a:r>
              <a:rPr sz="1350">
                <a:latin typeface="Calibri"/>
                <a:cs typeface="Calibri"/>
              </a:rPr>
              <a:t>patient</a:t>
            </a:r>
            <a:r>
              <a:rPr sz="1350" spc="-8">
                <a:latin typeface="Calibri"/>
                <a:cs typeface="Calibri"/>
              </a:rPr>
              <a:t> </a:t>
            </a:r>
            <a:r>
              <a:rPr sz="1350">
                <a:latin typeface="Calibri"/>
                <a:cs typeface="Calibri"/>
              </a:rPr>
              <a:t>level,</a:t>
            </a:r>
            <a:r>
              <a:rPr sz="1350" spc="-19">
                <a:latin typeface="Calibri"/>
                <a:cs typeface="Calibri"/>
              </a:rPr>
              <a:t> </a:t>
            </a:r>
            <a:r>
              <a:rPr sz="1350" spc="-8">
                <a:latin typeface="Calibri"/>
                <a:cs typeface="Calibri"/>
              </a:rPr>
              <a:t>anonymous, </a:t>
            </a:r>
            <a:r>
              <a:rPr sz="1350">
                <a:latin typeface="Calibri"/>
                <a:cs typeface="Calibri"/>
              </a:rPr>
              <a:t>longitudinal,</a:t>
            </a:r>
            <a:r>
              <a:rPr sz="1350" spc="-15">
                <a:latin typeface="Calibri"/>
                <a:cs typeface="Calibri"/>
              </a:rPr>
              <a:t> real-</a:t>
            </a:r>
            <a:r>
              <a:rPr sz="1350">
                <a:latin typeface="Calibri"/>
                <a:cs typeface="Calibri"/>
              </a:rPr>
              <a:t>life,</a:t>
            </a:r>
            <a:r>
              <a:rPr sz="1350" spc="-41">
                <a:latin typeface="Calibri"/>
                <a:cs typeface="Calibri"/>
              </a:rPr>
              <a:t> </a:t>
            </a:r>
            <a:r>
              <a:rPr sz="1350" spc="-8">
                <a:latin typeface="Calibri"/>
                <a:cs typeface="Calibri"/>
              </a:rPr>
              <a:t>standardized,</a:t>
            </a:r>
            <a:r>
              <a:rPr sz="1350">
                <a:latin typeface="Calibri"/>
                <a:cs typeface="Calibri"/>
              </a:rPr>
              <a:t> high</a:t>
            </a:r>
            <a:r>
              <a:rPr sz="1350" spc="-38">
                <a:latin typeface="Calibri"/>
                <a:cs typeface="Calibri"/>
              </a:rPr>
              <a:t> </a:t>
            </a:r>
            <a:r>
              <a:rPr sz="1350">
                <a:latin typeface="Calibri"/>
                <a:cs typeface="Calibri"/>
              </a:rPr>
              <a:t>quality</a:t>
            </a:r>
            <a:r>
              <a:rPr sz="1350" spc="-45">
                <a:latin typeface="Calibri"/>
                <a:cs typeface="Calibri"/>
              </a:rPr>
              <a:t> </a:t>
            </a:r>
            <a:r>
              <a:rPr sz="1350">
                <a:latin typeface="Calibri"/>
                <a:cs typeface="Calibri"/>
              </a:rPr>
              <a:t>data</a:t>
            </a:r>
            <a:r>
              <a:rPr sz="1350" spc="-45">
                <a:latin typeface="Calibri"/>
                <a:cs typeface="Calibri"/>
              </a:rPr>
              <a:t> </a:t>
            </a:r>
            <a:r>
              <a:rPr sz="1350" spc="-15">
                <a:latin typeface="Calibri"/>
                <a:cs typeface="Calibri"/>
              </a:rPr>
              <a:t>from </a:t>
            </a:r>
            <a:r>
              <a:rPr sz="1350">
                <a:latin typeface="Calibri"/>
                <a:cs typeface="Calibri"/>
              </a:rPr>
              <a:t>countries</a:t>
            </a:r>
            <a:r>
              <a:rPr sz="1350" spc="-19">
                <a:latin typeface="Calibri"/>
                <a:cs typeface="Calibri"/>
              </a:rPr>
              <a:t> </a:t>
            </a:r>
            <a:r>
              <a:rPr sz="1350">
                <a:latin typeface="Calibri"/>
                <a:cs typeface="Calibri"/>
              </a:rPr>
              <a:t>across</a:t>
            </a:r>
            <a:r>
              <a:rPr sz="1350" spc="-45">
                <a:latin typeface="Calibri"/>
                <a:cs typeface="Calibri"/>
              </a:rPr>
              <a:t> </a:t>
            </a:r>
            <a:r>
              <a:rPr sz="1350">
                <a:latin typeface="Calibri"/>
                <a:cs typeface="Calibri"/>
              </a:rPr>
              <a:t>the</a:t>
            </a:r>
            <a:r>
              <a:rPr sz="1350" spc="-30">
                <a:latin typeface="Calibri"/>
                <a:cs typeface="Calibri"/>
              </a:rPr>
              <a:t> </a:t>
            </a:r>
            <a:r>
              <a:rPr sz="1350">
                <a:latin typeface="Calibri"/>
                <a:cs typeface="Calibri"/>
              </a:rPr>
              <a:t>world,</a:t>
            </a:r>
            <a:r>
              <a:rPr sz="1350" spc="-19">
                <a:latin typeface="Calibri"/>
                <a:cs typeface="Calibri"/>
              </a:rPr>
              <a:t> </a:t>
            </a:r>
            <a:r>
              <a:rPr sz="1350">
                <a:latin typeface="Calibri"/>
                <a:cs typeface="Calibri"/>
              </a:rPr>
              <a:t>combined</a:t>
            </a:r>
            <a:r>
              <a:rPr sz="1350" spc="-15">
                <a:latin typeface="Calibri"/>
                <a:cs typeface="Calibri"/>
              </a:rPr>
              <a:t> </a:t>
            </a:r>
            <a:r>
              <a:rPr sz="1350">
                <a:latin typeface="Calibri"/>
                <a:cs typeface="Calibri"/>
              </a:rPr>
              <a:t>with</a:t>
            </a:r>
            <a:r>
              <a:rPr sz="1350" spc="-45">
                <a:latin typeface="Calibri"/>
                <a:cs typeface="Calibri"/>
              </a:rPr>
              <a:t> </a:t>
            </a:r>
            <a:r>
              <a:rPr sz="1350" spc="-8">
                <a:latin typeface="Calibri"/>
                <a:cs typeface="Calibri"/>
              </a:rPr>
              <a:t>organizational </a:t>
            </a:r>
            <a:r>
              <a:rPr sz="1350">
                <a:latin typeface="Calibri"/>
                <a:cs typeface="Calibri"/>
              </a:rPr>
              <a:t>structure,</a:t>
            </a:r>
            <a:r>
              <a:rPr sz="1350" spc="-34">
                <a:latin typeface="Calibri"/>
                <a:cs typeface="Calibri"/>
              </a:rPr>
              <a:t> </a:t>
            </a:r>
            <a:r>
              <a:rPr sz="1350">
                <a:latin typeface="Calibri"/>
                <a:cs typeface="Calibri"/>
              </a:rPr>
              <a:t>database</a:t>
            </a:r>
            <a:r>
              <a:rPr sz="1350" spc="-45">
                <a:latin typeface="Calibri"/>
                <a:cs typeface="Calibri"/>
              </a:rPr>
              <a:t> </a:t>
            </a:r>
            <a:r>
              <a:rPr sz="1350">
                <a:latin typeface="Calibri"/>
                <a:cs typeface="Calibri"/>
              </a:rPr>
              <a:t>experience,</a:t>
            </a:r>
            <a:r>
              <a:rPr sz="1350" spc="-19">
                <a:latin typeface="Calibri"/>
                <a:cs typeface="Calibri"/>
              </a:rPr>
              <a:t> </a:t>
            </a:r>
            <a:r>
              <a:rPr sz="1350" spc="-8">
                <a:latin typeface="Calibri"/>
                <a:cs typeface="Calibri"/>
              </a:rPr>
              <a:t>inclusivity/openness</a:t>
            </a:r>
            <a:r>
              <a:rPr sz="1350">
                <a:latin typeface="Calibri"/>
                <a:cs typeface="Calibri"/>
              </a:rPr>
              <a:t> </a:t>
            </a:r>
            <a:r>
              <a:rPr sz="1350" spc="-19">
                <a:latin typeface="Calibri"/>
                <a:cs typeface="Calibri"/>
              </a:rPr>
              <a:t>and </a:t>
            </a:r>
            <a:r>
              <a:rPr sz="1350">
                <a:latin typeface="Calibri"/>
                <a:cs typeface="Calibri"/>
              </a:rPr>
              <a:t>clinical,</a:t>
            </a:r>
            <a:r>
              <a:rPr sz="1350" spc="-34">
                <a:latin typeface="Calibri"/>
                <a:cs typeface="Calibri"/>
              </a:rPr>
              <a:t> </a:t>
            </a:r>
            <a:r>
              <a:rPr sz="1350">
                <a:latin typeface="Calibri"/>
                <a:cs typeface="Calibri"/>
              </a:rPr>
              <a:t>academic</a:t>
            </a:r>
            <a:r>
              <a:rPr sz="1350" spc="-34">
                <a:latin typeface="Calibri"/>
                <a:cs typeface="Calibri"/>
              </a:rPr>
              <a:t> </a:t>
            </a:r>
            <a:r>
              <a:rPr sz="1350">
                <a:latin typeface="Calibri"/>
                <a:cs typeface="Calibri"/>
              </a:rPr>
              <a:t>and</a:t>
            </a:r>
            <a:r>
              <a:rPr sz="1350" spc="-26">
                <a:latin typeface="Calibri"/>
                <a:cs typeface="Calibri"/>
              </a:rPr>
              <a:t> </a:t>
            </a:r>
            <a:r>
              <a:rPr sz="1350">
                <a:latin typeface="Calibri"/>
                <a:cs typeface="Calibri"/>
              </a:rPr>
              <a:t>data</a:t>
            </a:r>
            <a:r>
              <a:rPr sz="1350" spc="-30">
                <a:latin typeface="Calibri"/>
                <a:cs typeface="Calibri"/>
              </a:rPr>
              <a:t> </a:t>
            </a:r>
            <a:r>
              <a:rPr sz="1350">
                <a:latin typeface="Calibri"/>
                <a:cs typeface="Calibri"/>
              </a:rPr>
              <a:t>base</a:t>
            </a:r>
            <a:r>
              <a:rPr sz="1350" spc="-38">
                <a:latin typeface="Calibri"/>
                <a:cs typeface="Calibri"/>
              </a:rPr>
              <a:t> </a:t>
            </a:r>
            <a:r>
              <a:rPr sz="1350" spc="-8">
                <a:latin typeface="Calibri"/>
                <a:cs typeface="Calibri"/>
              </a:rPr>
              <a:t>expertise</a:t>
            </a:r>
            <a:endParaRPr sz="1350">
              <a:latin typeface="Calibri"/>
              <a:cs typeface="Calibri"/>
            </a:endParaRPr>
          </a:p>
        </p:txBody>
      </p:sp>
      <p:sp>
        <p:nvSpPr>
          <p:cNvPr id="11" name="object 11"/>
          <p:cNvSpPr txBox="1"/>
          <p:nvPr/>
        </p:nvSpPr>
        <p:spPr>
          <a:xfrm>
            <a:off x="4449318" y="4896917"/>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5"/>
              </a:rPr>
              <a:t>http://isaregistries.org/</a:t>
            </a:r>
            <a:endParaRPr sz="900">
              <a:latin typeface="Calibri"/>
              <a:cs typeface="Calibri"/>
            </a:endParaRPr>
          </a:p>
        </p:txBody>
      </p:sp>
      <p:pic>
        <p:nvPicPr>
          <p:cNvPr id="15" name="Graphic 14" descr="Beginning with solid fill">
            <a:hlinkClick r:id="rId6" action="ppaction://hlinksldjump"/>
            <a:extLst>
              <a:ext uri="{FF2B5EF4-FFF2-40B4-BE49-F238E27FC236}">
                <a16:creationId xmlns:a16="http://schemas.microsoft.com/office/drawing/2014/main" id="{5A9ED658-BF72-EAF4-25C8-5351CF208D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F9CDBFF0-F774-EC6E-B6A6-F0A64CEF20C2}"/>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EC828A-1851-2C47-8843-B5627668DC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3" b="8582"/>
          <a:stretch/>
        </p:blipFill>
        <p:spPr>
          <a:xfrm rot="5400000" flipV="1">
            <a:off x="1448187" y="-1455332"/>
            <a:ext cx="5143501" cy="8054165"/>
          </a:xfrm>
          <a:prstGeom prst="rect">
            <a:avLst/>
          </a:prstGeom>
        </p:spPr>
      </p:pic>
      <p:grpSp>
        <p:nvGrpSpPr>
          <p:cNvPr id="8" name="Group 7">
            <a:extLst>
              <a:ext uri="{FF2B5EF4-FFF2-40B4-BE49-F238E27FC236}">
                <a16:creationId xmlns:a16="http://schemas.microsoft.com/office/drawing/2014/main" id="{532B468A-1BDB-CE41-840A-1B65D06F1FDC}"/>
              </a:ext>
            </a:extLst>
          </p:cNvPr>
          <p:cNvGrpSpPr/>
          <p:nvPr/>
        </p:nvGrpSpPr>
        <p:grpSpPr>
          <a:xfrm>
            <a:off x="5349899" y="604416"/>
            <a:ext cx="3020583" cy="3911027"/>
            <a:chOff x="7372913" y="531341"/>
            <a:chExt cx="4336958" cy="5679793"/>
          </a:xfrm>
        </p:grpSpPr>
        <p:sp>
          <p:nvSpPr>
            <p:cNvPr id="9" name="Rectangle 8">
              <a:extLst>
                <a:ext uri="{FF2B5EF4-FFF2-40B4-BE49-F238E27FC236}">
                  <a16:creationId xmlns:a16="http://schemas.microsoft.com/office/drawing/2014/main" id="{B6710B36-B934-3548-9DA6-2B4D6C36ACB9}"/>
                </a:ext>
              </a:extLst>
            </p:cNvPr>
            <p:cNvSpPr/>
            <p:nvPr/>
          </p:nvSpPr>
          <p:spPr>
            <a:xfrm>
              <a:off x="7657484" y="531341"/>
              <a:ext cx="4052387" cy="5336799"/>
            </a:xfrm>
            <a:prstGeom prst="rect">
              <a:avLst/>
            </a:prstGeom>
            <a:solidFill>
              <a:srgbClr val="E8EAF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6BAE5799-8512-B64D-92F3-23744239A268}"/>
                </a:ext>
              </a:extLst>
            </p:cNvPr>
            <p:cNvSpPr/>
            <p:nvPr/>
          </p:nvSpPr>
          <p:spPr>
            <a:xfrm>
              <a:off x="7519386" y="648071"/>
              <a:ext cx="4057439" cy="5363608"/>
            </a:xfrm>
            <a:prstGeom prst="rect">
              <a:avLst/>
            </a:prstGeom>
            <a:solidFill>
              <a:srgbClr val="E8EAF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307B7CED-959F-BF43-8CC8-C4EDEA0D3019}"/>
                </a:ext>
              </a:extLst>
            </p:cNvPr>
            <p:cNvSpPr/>
            <p:nvPr/>
          </p:nvSpPr>
          <p:spPr>
            <a:xfrm>
              <a:off x="7372913" y="741405"/>
              <a:ext cx="4097037" cy="5469729"/>
            </a:xfrm>
            <a:prstGeom prst="rect">
              <a:avLst/>
            </a:prstGeom>
            <a:solidFill>
              <a:srgbClr val="E8EAF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grpSp>
      <p:sp>
        <p:nvSpPr>
          <p:cNvPr id="15" name="TextBox 14">
            <a:extLst>
              <a:ext uri="{FF2B5EF4-FFF2-40B4-BE49-F238E27FC236}">
                <a16:creationId xmlns:a16="http://schemas.microsoft.com/office/drawing/2014/main" id="{47C4CE0C-05CA-924C-AD29-97CCE12D4E13}"/>
              </a:ext>
            </a:extLst>
          </p:cNvPr>
          <p:cNvSpPr txBox="1"/>
          <p:nvPr/>
        </p:nvSpPr>
        <p:spPr>
          <a:xfrm>
            <a:off x="653395" y="4367707"/>
            <a:ext cx="1515158" cy="415498"/>
          </a:xfrm>
          <a:prstGeom prst="rect">
            <a:avLst/>
          </a:prstGeom>
          <a:noFill/>
        </p:spPr>
        <p:txBody>
          <a:bodyPr wrap="none" rtlCol="0">
            <a:spAutoFit/>
          </a:bodyPr>
          <a:lstStyle/>
          <a:p>
            <a:pPr algn="l" defTabSz="685800" rtl="0"/>
            <a:r>
              <a:rPr lang="en-US" sz="2100" i="1" kern="1200">
                <a:solidFill>
                  <a:srgbClr val="293E76"/>
                </a:solidFill>
                <a:latin typeface="Arial" panose="020B0604020202020204" pitchFamily="34" charset="0"/>
                <a:ea typeface="+mn-ea"/>
                <a:cs typeface="Arial" panose="020B0604020202020204" pitchFamily="34" charset="0"/>
              </a:rPr>
              <a:t>Thank you!</a:t>
            </a:r>
          </a:p>
        </p:txBody>
      </p:sp>
      <p:pic>
        <p:nvPicPr>
          <p:cNvPr id="17" name="Picture 16">
            <a:extLst>
              <a:ext uri="{FF2B5EF4-FFF2-40B4-BE49-F238E27FC236}">
                <a16:creationId xmlns:a16="http://schemas.microsoft.com/office/drawing/2014/main" id="{CC2D5825-76DE-484B-AFDD-D34DF708FD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3072"/>
          <a:stretch/>
        </p:blipFill>
        <p:spPr>
          <a:xfrm rot="10800000" flipH="1" flipV="1">
            <a:off x="386719" y="4878916"/>
            <a:ext cx="8757281" cy="21373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3FBF1B6-B397-BC4B-BD82-63B5C4CB2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01" y="770570"/>
            <a:ext cx="2858151" cy="3829922"/>
          </a:xfrm>
          <a:prstGeom prst="rect">
            <a:avLst/>
          </a:prstGeom>
        </p:spPr>
      </p:pic>
      <p:pic>
        <p:nvPicPr>
          <p:cNvPr id="2" name="Graphic 1" descr="Beginning with solid fill">
            <a:hlinkClick r:id="rId5" action="ppaction://hlinksldjump"/>
            <a:extLst>
              <a:ext uri="{FF2B5EF4-FFF2-40B4-BE49-F238E27FC236}">
                <a16:creationId xmlns:a16="http://schemas.microsoft.com/office/drawing/2014/main" id="{F27730B9-A4FE-F478-3D57-34CB502087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919931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br>
              <a:rPr lang="en-US">
                <a:latin typeface="Calibri" panose="020F0502020204030204" pitchFamily="34" charset="0"/>
                <a:ea typeface="Calibri" panose="020F0502020204030204" pitchFamily="34" charset="0"/>
                <a:cs typeface="Times New Roman" panose="02020603050405020304" pitchFamily="18" charset="0"/>
              </a:rPr>
            </a:br>
            <a:r>
              <a:rPr lang="en-US">
                <a:latin typeface="Calibri" panose="020F0502020204030204" pitchFamily="34" charset="0"/>
                <a:ea typeface="Calibri" panose="020F0502020204030204" pitchFamily="34" charset="0"/>
                <a:cs typeface="Times New Roman" panose="02020603050405020304" pitchFamily="18" charset="0"/>
              </a:rPr>
              <a:t>Analysis of comorbidities and multimorbidity in adult patients in the International Severe Asthma Registry: PRISM I</a:t>
            </a:r>
            <a:br>
              <a:rPr lang="en-US">
                <a:latin typeface="Calibri" panose="020F0502020204030204" pitchFamily="34" charset="0"/>
                <a:ea typeface="Calibri" panose="020F0502020204030204" pitchFamily="34" charset="0"/>
                <a:cs typeface="Times New Roman" panose="02020603050405020304" pitchFamily="18" charset="0"/>
              </a:rPr>
            </a:br>
            <a:r>
              <a:rPr lang="en-US">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4596640A-E256-7B0D-63B8-BCED82280DB6}"/>
              </a:ext>
            </a:extLst>
          </p:cNvPr>
          <p:cNvSpPr txBox="1"/>
          <p:nvPr/>
        </p:nvSpPr>
        <p:spPr>
          <a:xfrm>
            <a:off x="0" y="3260796"/>
            <a:ext cx="924193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FF9900"/>
                </a:solidFill>
                <a:effectLst/>
                <a:uLnTx/>
                <a:uFillTx/>
                <a:latin typeface="Arial"/>
                <a:cs typeface="Arial"/>
                <a:sym typeface="Arial"/>
              </a:rPr>
              <a:t>Ghislaine Scelo, PhD, Carlos A. Torres-Duque, Jorge Maspero, Trung N. Tran, MD, Ruth Murray, PhD, Neil Martin, MD, PhD,∙ Andrew N. Menzies-Gow, PhD, Mark Hew, PhD, Matthew J. Peters, PhD, Peter G. Gibson, MBBS, George C. Christoff, MD, MPH, PhD,∙ Todor A. Popov, MD, PhD, Andréanne Côté, MD, MSc, Celine Bergeron, MD, MSc, Delbert </a:t>
            </a:r>
            <a:r>
              <a:rPr kumimoji="0" lang="en-GB" sz="600" b="0" i="0" u="none" strike="noStrike" kern="0" cap="none" spc="0" normalizeH="0" baseline="0" noProof="0" err="1">
                <a:ln>
                  <a:noFill/>
                </a:ln>
                <a:solidFill>
                  <a:srgbClr val="FF9900"/>
                </a:solidFill>
                <a:effectLst/>
                <a:uLnTx/>
                <a:uFillTx/>
                <a:latin typeface="Arial"/>
                <a:cs typeface="Arial"/>
                <a:sym typeface="Arial"/>
              </a:rPr>
              <a:t>Dorscheid</a:t>
            </a:r>
            <a:r>
              <a:rPr kumimoji="0" lang="en-GB" sz="600" b="0" i="0" u="none" strike="noStrike" kern="0" cap="none" spc="0" normalizeH="0" baseline="0" noProof="0">
                <a:ln>
                  <a:noFill/>
                </a:ln>
                <a:solidFill>
                  <a:srgbClr val="FF9900"/>
                </a:solidFill>
                <a:effectLst/>
                <a:uLnTx/>
                <a:uFillTx/>
                <a:latin typeface="Arial"/>
                <a:cs typeface="Arial"/>
                <a:sym typeface="Arial"/>
              </a:rPr>
              <a:t>, MD, PhD, J. Mark FitzGerald, MD, ∙ Kenneth R. Chapman, MD, Louis Philippe Boulet, MD, ∙ Mohit Bhutani, MD,∙ Mohsen </a:t>
            </a:r>
            <a:r>
              <a:rPr kumimoji="0" lang="en-GB" sz="600" b="0" i="0" u="none" strike="noStrike" kern="0" cap="none" spc="0" normalizeH="0" baseline="0" noProof="0" err="1">
                <a:ln>
                  <a:noFill/>
                </a:ln>
                <a:solidFill>
                  <a:srgbClr val="FF9900"/>
                </a:solidFill>
                <a:effectLst/>
                <a:uLnTx/>
                <a:uFillTx/>
                <a:latin typeface="Arial"/>
                <a:cs typeface="Arial"/>
                <a:sym typeface="Arial"/>
              </a:rPr>
              <a:t>Sadatsafavi</a:t>
            </a:r>
            <a:r>
              <a:rPr kumimoji="0" lang="en-GB" sz="600" b="0" i="0" u="none" strike="noStrike" kern="0" cap="none" spc="0" normalizeH="0" baseline="0" noProof="0">
                <a:ln>
                  <a:noFill/>
                </a:ln>
                <a:solidFill>
                  <a:srgbClr val="FF9900"/>
                </a:solidFill>
                <a:effectLst/>
                <a:uLnTx/>
                <a:uFillTx/>
                <a:latin typeface="Arial"/>
                <a:cs typeface="Arial"/>
                <a:sym typeface="Arial"/>
              </a:rPr>
              <a:t>, MD, PhD, ∙ </a:t>
            </a:r>
            <a:r>
              <a:rPr kumimoji="0" lang="en-GB" sz="600" b="0" i="0" u="none" strike="noStrike" kern="0" cap="none" spc="0" normalizeH="0" baseline="0" noProof="0" err="1">
                <a:ln>
                  <a:noFill/>
                </a:ln>
                <a:solidFill>
                  <a:srgbClr val="FF9900"/>
                </a:solidFill>
                <a:effectLst/>
                <a:uLnTx/>
                <a:uFillTx/>
                <a:latin typeface="Arial"/>
                <a:cs typeface="Arial"/>
                <a:sym typeface="Arial"/>
              </a:rPr>
              <a:t>Libardo</a:t>
            </a:r>
            <a:r>
              <a:rPr kumimoji="0" lang="en-GB" sz="600" b="0" i="0" u="none" strike="noStrike" kern="0" cap="none" spc="0" normalizeH="0" baseline="0" noProof="0">
                <a:ln>
                  <a:noFill/>
                </a:ln>
                <a:solidFill>
                  <a:srgbClr val="FF9900"/>
                </a:solidFill>
                <a:effectLst/>
                <a:uLnTx/>
                <a:uFillTx/>
                <a:latin typeface="Arial"/>
                <a:cs typeface="Arial"/>
                <a:sym typeface="Arial"/>
              </a:rPr>
              <a:t> Jiménez-Maldonado, MD, ∙ Mauricio Duran-Silva, MD, </a:t>
            </a:r>
            <a:r>
              <a:rPr kumimoji="0" lang="en-GB" sz="600" b="0" i="0" u="none" strike="noStrike" kern="0" cap="none" spc="0" normalizeH="0" baseline="0" noProof="0" err="1">
                <a:ln>
                  <a:noFill/>
                </a:ln>
                <a:solidFill>
                  <a:srgbClr val="FF9900"/>
                </a:solidFill>
                <a:effectLst/>
                <a:uLnTx/>
                <a:uFillTx/>
                <a:latin typeface="Arial"/>
                <a:cs typeface="Arial"/>
                <a:sym typeface="Arial"/>
              </a:rPr>
              <a:t>Bellanid</a:t>
            </a:r>
            <a:r>
              <a:rPr kumimoji="0" lang="en-GB" sz="600" b="0" i="0" u="none" strike="noStrike" kern="0" cap="none" spc="0" normalizeH="0" baseline="0" noProof="0">
                <a:ln>
                  <a:noFill/>
                </a:ln>
                <a:solidFill>
                  <a:srgbClr val="FF9900"/>
                </a:solidFill>
                <a:effectLst/>
                <a:uLnTx/>
                <a:uFillTx/>
                <a:latin typeface="Arial"/>
                <a:cs typeface="Arial"/>
                <a:sym typeface="Arial"/>
              </a:rPr>
              <a:t> Rodriguez, BSc, Carlos Andres </a:t>
            </a:r>
            <a:r>
              <a:rPr kumimoji="0" lang="en-GB" sz="600" b="0" i="0" u="none" strike="noStrike" kern="0" cap="none" spc="0" normalizeH="0" baseline="0" noProof="0" err="1">
                <a:ln>
                  <a:noFill/>
                </a:ln>
                <a:solidFill>
                  <a:srgbClr val="FF9900"/>
                </a:solidFill>
                <a:effectLst/>
                <a:uLnTx/>
                <a:uFillTx/>
                <a:latin typeface="Arial"/>
                <a:cs typeface="Arial"/>
                <a:sym typeface="Arial"/>
              </a:rPr>
              <a:t>Celis</a:t>
            </a:r>
            <a:r>
              <a:rPr kumimoji="0" lang="en-GB" sz="600" b="0" i="0" u="none" strike="noStrike" kern="0" cap="none" spc="0" normalizeH="0" baseline="0" noProof="0">
                <a:ln>
                  <a:noFill/>
                </a:ln>
                <a:solidFill>
                  <a:srgbClr val="FF9900"/>
                </a:solidFill>
                <a:effectLst/>
                <a:uLnTx/>
                <a:uFillTx/>
                <a:latin typeface="Arial"/>
                <a:cs typeface="Arial"/>
                <a:sym typeface="Arial"/>
              </a:rPr>
              <a:t>-Preciado, MD, MSc,∙ Diana Jimena </a:t>
            </a:r>
            <a:r>
              <a:rPr kumimoji="0" lang="en-GB" sz="600" b="0" i="0" u="none" strike="noStrike" kern="0" cap="none" spc="0" normalizeH="0" baseline="0" noProof="0" err="1">
                <a:ln>
                  <a:noFill/>
                </a:ln>
                <a:solidFill>
                  <a:srgbClr val="FF9900"/>
                </a:solidFill>
                <a:effectLst/>
                <a:uLnTx/>
                <a:uFillTx/>
                <a:latin typeface="Arial"/>
                <a:cs typeface="Arial"/>
                <a:sym typeface="Arial"/>
              </a:rPr>
              <a:t>Cano</a:t>
            </a:r>
            <a:r>
              <a:rPr kumimoji="0" lang="en-GB" sz="600" b="0" i="0" u="none" strike="noStrike" kern="0" cap="none" spc="0" normalizeH="0" baseline="0" noProof="0">
                <a:ln>
                  <a:noFill/>
                </a:ln>
                <a:solidFill>
                  <a:srgbClr val="FF9900"/>
                </a:solidFill>
                <a:effectLst/>
                <a:uLnTx/>
                <a:uFillTx/>
                <a:latin typeface="Arial"/>
                <a:cs typeface="Arial"/>
                <a:sym typeface="Arial"/>
              </a:rPr>
              <a:t>-Rosales, MD, ∙ Ivan </a:t>
            </a:r>
            <a:r>
              <a:rPr kumimoji="0" lang="en-GB" sz="600" b="0" i="0" u="none" strike="noStrike" kern="0" cap="none" spc="0" normalizeH="0" baseline="0" noProof="0" err="1">
                <a:ln>
                  <a:noFill/>
                </a:ln>
                <a:solidFill>
                  <a:srgbClr val="FF9900"/>
                </a:solidFill>
                <a:effectLst/>
                <a:uLnTx/>
                <a:uFillTx/>
                <a:latin typeface="Arial"/>
                <a:cs typeface="Arial"/>
                <a:sym typeface="Arial"/>
              </a:rPr>
              <a:t>Solarte</a:t>
            </a:r>
            <a:r>
              <a:rPr kumimoji="0" lang="en-GB" sz="600" b="0" i="0" u="none" strike="noStrike" kern="0" cap="none" spc="0" normalizeH="0" baseline="0" noProof="0">
                <a:ln>
                  <a:noFill/>
                </a:ln>
                <a:solidFill>
                  <a:srgbClr val="FF9900"/>
                </a:solidFill>
                <a:effectLst/>
                <a:uLnTx/>
                <a:uFillTx/>
                <a:latin typeface="Arial"/>
                <a:cs typeface="Arial"/>
                <a:sym typeface="Arial"/>
              </a:rPr>
              <a:t>, MD, MHPE,∙ Maria Jose Fernandez-Sanchez, MD, MSc, Patricia Parada-Tovar, BSc, ∙ Anna von Bülow, MD, PhD,∙ Anne Sofie Bjerrum, MD, PhD,∙ Charlotte S. </a:t>
            </a:r>
            <a:r>
              <a:rPr kumimoji="0" lang="en-GB" sz="600" b="0" i="0" u="none" strike="noStrike" kern="0" cap="none" spc="0" normalizeH="0" baseline="0" noProof="0" err="1">
                <a:ln>
                  <a:noFill/>
                </a:ln>
                <a:solidFill>
                  <a:srgbClr val="FF9900"/>
                </a:solidFill>
                <a:effectLst/>
                <a:uLnTx/>
                <a:uFillTx/>
                <a:latin typeface="Arial"/>
                <a:cs typeface="Arial"/>
                <a:sym typeface="Arial"/>
              </a:rPr>
              <a:t>Ulrik</a:t>
            </a:r>
            <a:r>
              <a:rPr kumimoji="0" lang="en-GB" sz="600" b="0" i="0" u="none" strike="noStrike" kern="0" cap="none" spc="0" normalizeH="0" baseline="0" noProof="0">
                <a:ln>
                  <a:noFill/>
                </a:ln>
                <a:solidFill>
                  <a:srgbClr val="FF9900"/>
                </a:solidFill>
                <a:effectLst/>
                <a:uLnTx/>
                <a:uFillTx/>
                <a:latin typeface="Arial"/>
                <a:cs typeface="Arial"/>
                <a:sym typeface="Arial"/>
              </a:rPr>
              <a:t>, MD, </a:t>
            </a:r>
            <a:r>
              <a:rPr kumimoji="0" lang="en-GB" sz="600" b="0" i="0" u="none" strike="noStrike" kern="0" cap="none" spc="0" normalizeH="0" baseline="0" noProof="0" err="1">
                <a:ln>
                  <a:noFill/>
                </a:ln>
                <a:solidFill>
                  <a:srgbClr val="FF9900"/>
                </a:solidFill>
                <a:effectLst/>
                <a:uLnTx/>
                <a:uFillTx/>
                <a:latin typeface="Arial"/>
                <a:cs typeface="Arial"/>
                <a:sym typeface="Arial"/>
              </a:rPr>
              <a:t>DMSc</a:t>
            </a:r>
            <a:r>
              <a:rPr kumimoji="0" lang="en-GB" sz="600" b="0" i="0" u="none" strike="noStrike" kern="0" cap="none" spc="0" normalizeH="0" baseline="0" noProof="0">
                <a:ln>
                  <a:noFill/>
                </a:ln>
                <a:solidFill>
                  <a:srgbClr val="FF9900"/>
                </a:solidFill>
                <a:effectLst/>
                <a:uLnTx/>
                <a:uFillTx/>
                <a:latin typeface="Arial"/>
                <a:cs typeface="Arial"/>
                <a:sym typeface="Arial"/>
              </a:rPr>
              <a:t>,∙ Karin Dahl </a:t>
            </a:r>
            <a:r>
              <a:rPr kumimoji="0" lang="en-GB" sz="600" b="0" i="0" u="none" strike="noStrike" kern="0" cap="none" spc="0" normalizeH="0" baseline="0" noProof="0" err="1">
                <a:ln>
                  <a:noFill/>
                </a:ln>
                <a:solidFill>
                  <a:srgbClr val="FF9900"/>
                </a:solidFill>
                <a:effectLst/>
                <a:uLnTx/>
                <a:uFillTx/>
                <a:latin typeface="Arial"/>
                <a:cs typeface="Arial"/>
                <a:sym typeface="Arial"/>
              </a:rPr>
              <a:t>Assing</a:t>
            </a:r>
            <a:r>
              <a:rPr kumimoji="0" lang="en-GB" sz="600" b="0" i="0" u="none" strike="noStrike" kern="0" cap="none" spc="0" normalizeH="0" baseline="0" noProof="0">
                <a:ln>
                  <a:noFill/>
                </a:ln>
                <a:solidFill>
                  <a:srgbClr val="FF9900"/>
                </a:solidFill>
                <a:effectLst/>
                <a:uLnTx/>
                <a:uFillTx/>
                <a:latin typeface="Arial"/>
                <a:cs typeface="Arial"/>
                <a:sym typeface="Arial"/>
              </a:rPr>
              <a:t>, MD, ∙ Linda </a:t>
            </a:r>
            <a:r>
              <a:rPr kumimoji="0" lang="en-GB" sz="600" b="0" i="0" u="none" strike="noStrike" kern="0" cap="none" spc="0" normalizeH="0" baseline="0" noProof="0" err="1">
                <a:ln>
                  <a:noFill/>
                </a:ln>
                <a:solidFill>
                  <a:srgbClr val="FF9900"/>
                </a:solidFill>
                <a:effectLst/>
                <a:uLnTx/>
                <a:uFillTx/>
                <a:latin typeface="Arial"/>
                <a:cs typeface="Arial"/>
                <a:sym typeface="Arial"/>
              </a:rPr>
              <a:t>Makowska</a:t>
            </a:r>
            <a:r>
              <a:rPr kumimoji="0" lang="en-GB" sz="600" b="0" i="0" u="none" strike="noStrike" kern="0" cap="none" spc="0" normalizeH="0" baseline="0" noProof="0">
                <a:ln>
                  <a:noFill/>
                </a:ln>
                <a:solidFill>
                  <a:srgbClr val="FF9900"/>
                </a:solidFill>
                <a:effectLst/>
                <a:uLnTx/>
                <a:uFillTx/>
                <a:latin typeface="Arial"/>
                <a:cs typeface="Arial"/>
                <a:sym typeface="Arial"/>
              </a:rPr>
              <a:t> Rasmussen, MD, PhD, Susanne Hansen, PhD,∙ Alan </a:t>
            </a:r>
            <a:r>
              <a:rPr kumimoji="0" lang="en-GB" sz="600" b="0" i="0" u="none" strike="noStrike" kern="0" cap="none" spc="0" normalizeH="0" baseline="0" noProof="0" err="1">
                <a:ln>
                  <a:noFill/>
                </a:ln>
                <a:solidFill>
                  <a:srgbClr val="FF9900"/>
                </a:solidFill>
                <a:effectLst/>
                <a:uLnTx/>
                <a:uFillTx/>
                <a:latin typeface="Arial"/>
                <a:cs typeface="Arial"/>
                <a:sym typeface="Arial"/>
              </a:rPr>
              <a:t>Altraja</a:t>
            </a:r>
            <a:r>
              <a:rPr kumimoji="0" lang="en-GB" sz="600" b="0" i="0" u="none" strike="noStrike" kern="0" cap="none" spc="0" normalizeH="0" baseline="0" noProof="0">
                <a:ln>
                  <a:noFill/>
                </a:ln>
                <a:solidFill>
                  <a:srgbClr val="FF9900"/>
                </a:solidFill>
                <a:effectLst/>
                <a:uLnTx/>
                <a:uFillTx/>
                <a:latin typeface="Arial"/>
                <a:cs typeface="Arial"/>
                <a:sym typeface="Arial"/>
              </a:rPr>
              <a:t>, MD, PhD, Arnaud Bourdin, MD, PhD, Camille Taille, MD, PhD, Jeremy </a:t>
            </a:r>
            <a:r>
              <a:rPr kumimoji="0" lang="en-GB" sz="600" b="0" i="0" u="none" strike="noStrike" kern="0" cap="none" spc="0" normalizeH="0" baseline="0" noProof="0" err="1">
                <a:ln>
                  <a:noFill/>
                </a:ln>
                <a:solidFill>
                  <a:srgbClr val="FF9900"/>
                </a:solidFill>
                <a:effectLst/>
                <a:uLnTx/>
                <a:uFillTx/>
                <a:latin typeface="Arial"/>
                <a:cs typeface="Arial"/>
                <a:sym typeface="Arial"/>
              </a:rPr>
              <a:t>Charriot</a:t>
            </a:r>
            <a:r>
              <a:rPr kumimoji="0" lang="en-GB" sz="600" b="0" i="0" u="none" strike="noStrike" kern="0" cap="none" spc="0" normalizeH="0" baseline="0" noProof="0">
                <a:ln>
                  <a:noFill/>
                </a:ln>
                <a:solidFill>
                  <a:srgbClr val="FF9900"/>
                </a:solidFill>
                <a:effectLst/>
                <a:uLnTx/>
                <a:uFillTx/>
                <a:latin typeface="Arial"/>
                <a:cs typeface="Arial"/>
                <a:sym typeface="Arial"/>
              </a:rPr>
              <a:t>, MD, PhD,  Nicolas Roche, MD, PhD, Andriana I. </a:t>
            </a:r>
            <a:r>
              <a:rPr kumimoji="0" lang="en-GB" sz="600" b="0" i="0" u="none" strike="noStrike" kern="0" cap="none" spc="0" normalizeH="0" baseline="0" noProof="0" err="1">
                <a:ln>
                  <a:noFill/>
                </a:ln>
                <a:solidFill>
                  <a:srgbClr val="FF9900"/>
                </a:solidFill>
                <a:effectLst/>
                <a:uLnTx/>
                <a:uFillTx/>
                <a:latin typeface="Arial"/>
                <a:cs typeface="Arial"/>
                <a:sym typeface="Arial"/>
              </a:rPr>
              <a:t>Papaioannou</a:t>
            </a:r>
            <a:r>
              <a:rPr kumimoji="0" lang="en-GB" sz="600" b="0" i="0" u="none" strike="noStrike" kern="0" cap="none" spc="0" normalizeH="0" baseline="0" noProof="0">
                <a:ln>
                  <a:noFill/>
                </a:ln>
                <a:solidFill>
                  <a:srgbClr val="FF9900"/>
                </a:solidFill>
                <a:effectLst/>
                <a:uLnTx/>
                <a:uFillTx/>
                <a:latin typeface="Arial"/>
                <a:cs typeface="Arial"/>
                <a:sym typeface="Arial"/>
              </a:rPr>
              <a:t>, MD, PhD, Konstantinos </a:t>
            </a:r>
            <a:r>
              <a:rPr kumimoji="0" lang="en-GB" sz="600" b="0" i="0" u="none" strike="noStrike" kern="0" cap="none" spc="0" normalizeH="0" baseline="0" noProof="0" err="1">
                <a:ln>
                  <a:noFill/>
                </a:ln>
                <a:solidFill>
                  <a:srgbClr val="FF9900"/>
                </a:solidFill>
                <a:effectLst/>
                <a:uLnTx/>
                <a:uFillTx/>
                <a:latin typeface="Arial"/>
                <a:cs typeface="Arial"/>
                <a:sym typeface="Arial"/>
              </a:rPr>
              <a:t>Kostikas</a:t>
            </a:r>
            <a:r>
              <a:rPr kumimoji="0" lang="en-GB" sz="600" b="0" i="0" u="none" strike="noStrike" kern="0" cap="none" spc="0" normalizeH="0" baseline="0" noProof="0">
                <a:ln>
                  <a:noFill/>
                </a:ln>
                <a:solidFill>
                  <a:srgbClr val="FF9900"/>
                </a:solidFill>
                <a:effectLst/>
                <a:uLnTx/>
                <a:uFillTx/>
                <a:latin typeface="Arial"/>
                <a:cs typeface="Arial"/>
                <a:sym typeface="Arial"/>
              </a:rPr>
              <a:t>, MD, PhD,∙ Nikolaos G. Papadopoulos, MD, PhD, Sundeep Salvi, MD, PhD,∙ Deirdre Long, RGN, RANP, MSc, ∙ Patrick D. Mitchell, MD,∙ Richard Costello, MB, MD, ∙ Concetta Sirena, PhD, ∙ Cristina </a:t>
            </a:r>
            <a:r>
              <a:rPr kumimoji="0" lang="en-GB" sz="600" b="0" i="0" u="none" strike="noStrike" kern="0" cap="none" spc="0" normalizeH="0" baseline="0" noProof="0" err="1">
                <a:ln>
                  <a:noFill/>
                </a:ln>
                <a:solidFill>
                  <a:srgbClr val="FF9900"/>
                </a:solidFill>
                <a:effectLst/>
                <a:uLnTx/>
                <a:uFillTx/>
                <a:latin typeface="Arial"/>
                <a:cs typeface="Arial"/>
                <a:sym typeface="Arial"/>
              </a:rPr>
              <a:t>Cardini</a:t>
            </a:r>
            <a:r>
              <a:rPr kumimoji="0" lang="en-GB" sz="600" b="0" i="0" u="none" strike="noStrike" kern="0" cap="none" spc="0" normalizeH="0" baseline="0" noProof="0">
                <a:ln>
                  <a:noFill/>
                </a:ln>
                <a:solidFill>
                  <a:srgbClr val="FF9900"/>
                </a:solidFill>
                <a:effectLst/>
                <a:uLnTx/>
                <a:uFillTx/>
                <a:latin typeface="Arial"/>
                <a:cs typeface="Arial"/>
                <a:sym typeface="Arial"/>
              </a:rPr>
              <a:t>, MD, ∙ Enrico </a:t>
            </a:r>
            <a:r>
              <a:rPr kumimoji="0" lang="en-GB" sz="600" b="0" i="0" u="none" strike="noStrike" kern="0" cap="none" spc="0" normalizeH="0" baseline="0" noProof="0" err="1">
                <a:ln>
                  <a:noFill/>
                </a:ln>
                <a:solidFill>
                  <a:srgbClr val="FF9900"/>
                </a:solidFill>
                <a:effectLst/>
                <a:uLnTx/>
                <a:uFillTx/>
                <a:latin typeface="Arial"/>
                <a:cs typeface="Arial"/>
                <a:sym typeface="Arial"/>
              </a:rPr>
              <a:t>Heffler</a:t>
            </a:r>
            <a:r>
              <a:rPr kumimoji="0" lang="en-GB" sz="600" b="0" i="0" u="none" strike="noStrike" kern="0" cap="none" spc="0" normalizeH="0" baseline="0" noProof="0">
                <a:ln>
                  <a:noFill/>
                </a:ln>
                <a:solidFill>
                  <a:srgbClr val="FF9900"/>
                </a:solidFill>
                <a:effectLst/>
                <a:uLnTx/>
                <a:uFillTx/>
                <a:latin typeface="Arial"/>
                <a:cs typeface="Arial"/>
                <a:sym typeface="Arial"/>
              </a:rPr>
              <a:t>, MD, PhD,∙ Francesca </a:t>
            </a:r>
            <a:r>
              <a:rPr kumimoji="0" lang="en-GB" sz="600" b="0" i="0" u="none" strike="noStrike" kern="0" cap="none" spc="0" normalizeH="0" baseline="0" noProof="0" err="1">
                <a:ln>
                  <a:noFill/>
                </a:ln>
                <a:solidFill>
                  <a:srgbClr val="FF9900"/>
                </a:solidFill>
                <a:effectLst/>
                <a:uLnTx/>
                <a:uFillTx/>
                <a:latin typeface="Arial"/>
                <a:cs typeface="Arial"/>
                <a:sym typeface="Arial"/>
              </a:rPr>
              <a:t>Puggioni</a:t>
            </a:r>
            <a:r>
              <a:rPr kumimoji="0" lang="en-GB" sz="600" b="0" i="0" u="none" strike="noStrike" kern="0" cap="none" spc="0" normalizeH="0" baseline="0" noProof="0">
                <a:ln>
                  <a:noFill/>
                </a:ln>
                <a:solidFill>
                  <a:srgbClr val="FF9900"/>
                </a:solidFill>
                <a:effectLst/>
                <a:uLnTx/>
                <a:uFillTx/>
                <a:latin typeface="Arial"/>
                <a:cs typeface="Arial"/>
                <a:sym typeface="Arial"/>
              </a:rPr>
              <a:t>, MD, Giorgio Walter </a:t>
            </a:r>
            <a:r>
              <a:rPr kumimoji="0" lang="en-GB" sz="600" b="0" i="0" u="none" strike="noStrike" kern="0" cap="none" spc="0" normalizeH="0" baseline="0" noProof="0" err="1">
                <a:ln>
                  <a:noFill/>
                </a:ln>
                <a:solidFill>
                  <a:srgbClr val="FF9900"/>
                </a:solidFill>
                <a:effectLst/>
                <a:uLnTx/>
                <a:uFillTx/>
                <a:latin typeface="Arial"/>
                <a:cs typeface="Arial"/>
                <a:sym typeface="Arial"/>
              </a:rPr>
              <a:t>Canonica</a:t>
            </a:r>
            <a:r>
              <a:rPr kumimoji="0" lang="en-GB" sz="600" b="0" i="0" u="none" strike="noStrike" kern="0" cap="none" spc="0" normalizeH="0" baseline="0" noProof="0">
                <a:ln>
                  <a:noFill/>
                </a:ln>
                <a:solidFill>
                  <a:srgbClr val="FF9900"/>
                </a:solidFill>
                <a:effectLst/>
                <a:uLnTx/>
                <a:uFillTx/>
                <a:latin typeface="Arial"/>
                <a:cs typeface="Arial"/>
                <a:sym typeface="Arial"/>
              </a:rPr>
              <a:t>, MD, ∙ Giuseppe </a:t>
            </a:r>
            <a:r>
              <a:rPr kumimoji="0" lang="en-GB" sz="600" b="0" i="0" u="none" strike="noStrike" kern="0" cap="none" spc="0" normalizeH="0" baseline="0" noProof="0" err="1">
                <a:ln>
                  <a:noFill/>
                </a:ln>
                <a:solidFill>
                  <a:srgbClr val="FF9900"/>
                </a:solidFill>
                <a:effectLst/>
                <a:uLnTx/>
                <a:uFillTx/>
                <a:latin typeface="Arial"/>
                <a:cs typeface="Arial"/>
                <a:sym typeface="Arial"/>
              </a:rPr>
              <a:t>Guida</a:t>
            </a:r>
            <a:r>
              <a:rPr kumimoji="0" lang="en-GB" sz="600" b="0" i="0" u="none" strike="noStrike" kern="0" cap="none" spc="0" normalizeH="0" baseline="0" noProof="0">
                <a:ln>
                  <a:noFill/>
                </a:ln>
                <a:solidFill>
                  <a:srgbClr val="FF9900"/>
                </a:solidFill>
                <a:effectLst/>
                <a:uLnTx/>
                <a:uFillTx/>
                <a:latin typeface="Arial"/>
                <a:cs typeface="Arial"/>
                <a:sym typeface="Arial"/>
              </a:rPr>
              <a:t>, MD, PhD, ∙ Takashi Iwanaga, MD, PhD, ∙ Mona Al-Ahmad, MBBCh, ∙ </a:t>
            </a:r>
            <a:r>
              <a:rPr kumimoji="0" lang="en-GB" sz="600" b="0" i="0" u="none" strike="noStrike" kern="0" cap="none" spc="0" normalizeH="0" baseline="0" noProof="0" err="1">
                <a:ln>
                  <a:noFill/>
                </a:ln>
                <a:solidFill>
                  <a:srgbClr val="FF9900"/>
                </a:solidFill>
                <a:effectLst/>
                <a:uLnTx/>
                <a:uFillTx/>
                <a:latin typeface="Arial"/>
                <a:cs typeface="Arial"/>
                <a:sym typeface="Arial"/>
              </a:rPr>
              <a:t>Désirée</a:t>
            </a:r>
            <a:r>
              <a:rPr kumimoji="0" lang="en-GB" sz="600" b="0" i="0" u="none" strike="noStrike" kern="0" cap="none" spc="0" normalizeH="0" baseline="0" noProof="0">
                <a:ln>
                  <a:noFill/>
                </a:ln>
                <a:solidFill>
                  <a:srgbClr val="FF9900"/>
                </a:solidFill>
                <a:effectLst/>
                <a:uLnTx/>
                <a:uFillTx/>
                <a:latin typeface="Arial"/>
                <a:cs typeface="Arial"/>
                <a:sym typeface="Arial"/>
              </a:rPr>
              <a:t> </a:t>
            </a:r>
            <a:r>
              <a:rPr kumimoji="0" lang="en-GB" sz="600" b="0" i="0" u="none" strike="noStrike" kern="0" cap="none" spc="0" normalizeH="0" baseline="0" noProof="0" err="1">
                <a:ln>
                  <a:noFill/>
                </a:ln>
                <a:solidFill>
                  <a:srgbClr val="FF9900"/>
                </a:solidFill>
                <a:effectLst/>
                <a:uLnTx/>
                <a:uFillTx/>
                <a:latin typeface="Arial"/>
                <a:cs typeface="Arial"/>
                <a:sym typeface="Arial"/>
              </a:rPr>
              <a:t>Larenas</a:t>
            </a:r>
            <a:r>
              <a:rPr kumimoji="0" lang="en-GB" sz="600" b="0" i="0" u="none" strike="noStrike" kern="0" cap="none" spc="0" normalizeH="0" baseline="0" noProof="0">
                <a:ln>
                  <a:noFill/>
                </a:ln>
                <a:solidFill>
                  <a:srgbClr val="FF9900"/>
                </a:solidFill>
                <a:effectLst/>
                <a:uLnTx/>
                <a:uFillTx/>
                <a:latin typeface="Arial"/>
                <a:cs typeface="Arial"/>
                <a:sym typeface="Arial"/>
              </a:rPr>
              <a:t> </a:t>
            </a:r>
            <a:r>
              <a:rPr kumimoji="0" lang="en-GB" sz="600" b="0" i="0" u="none" strike="noStrike" kern="0" cap="none" spc="0" normalizeH="0" baseline="0" noProof="0" err="1">
                <a:ln>
                  <a:noFill/>
                </a:ln>
                <a:solidFill>
                  <a:srgbClr val="FF9900"/>
                </a:solidFill>
                <a:effectLst/>
                <a:uLnTx/>
                <a:uFillTx/>
                <a:latin typeface="Arial"/>
                <a:cs typeface="Arial"/>
                <a:sym typeface="Arial"/>
              </a:rPr>
              <a:t>Linnemann</a:t>
            </a:r>
            <a:r>
              <a:rPr kumimoji="0" lang="en-GB" sz="600" b="0" i="0" u="none" strike="noStrike" kern="0" cap="none" spc="0" normalizeH="0" baseline="0" noProof="0">
                <a:ln>
                  <a:noFill/>
                </a:ln>
                <a:solidFill>
                  <a:srgbClr val="FF9900"/>
                </a:solidFill>
                <a:effectLst/>
                <a:uLnTx/>
                <a:uFillTx/>
                <a:latin typeface="Arial"/>
                <a:cs typeface="Arial"/>
                <a:sym typeface="Arial"/>
              </a:rPr>
              <a:t>, MD, ∙ Ulises Garcia, MD, ∙ Piotr Kuna, MD, PhD,∙ João A. Fonseca, MD, PhD,∙ Riyad Al-Lehebi, MD, ∙ Mariko </a:t>
            </a:r>
            <a:r>
              <a:rPr kumimoji="0" lang="en-GB" sz="600" b="0" i="0" u="none" strike="noStrike" kern="0" cap="none" spc="0" normalizeH="0" baseline="0" noProof="0" err="1">
                <a:ln>
                  <a:noFill/>
                </a:ln>
                <a:solidFill>
                  <a:srgbClr val="FF9900"/>
                </a:solidFill>
                <a:effectLst/>
                <a:uLnTx/>
                <a:uFillTx/>
                <a:latin typeface="Arial"/>
                <a:cs typeface="Arial"/>
                <a:sym typeface="Arial"/>
              </a:rPr>
              <a:t>Siyue</a:t>
            </a:r>
            <a:r>
              <a:rPr kumimoji="0" lang="en-GB" sz="600" b="0" i="0" u="none" strike="noStrike" kern="0" cap="none" spc="0" normalizeH="0" baseline="0" noProof="0">
                <a:ln>
                  <a:noFill/>
                </a:ln>
                <a:solidFill>
                  <a:srgbClr val="FF9900"/>
                </a:solidFill>
                <a:effectLst/>
                <a:uLnTx/>
                <a:uFillTx/>
                <a:latin typeface="Arial"/>
                <a:cs typeface="Arial"/>
                <a:sym typeface="Arial"/>
              </a:rPr>
              <a:t> Koh, MBBS,∙ Chin Kook Rhee, MD, PhD, ∙ Borja G. </a:t>
            </a:r>
            <a:r>
              <a:rPr kumimoji="0" lang="en-GB" sz="600" b="0" i="0" u="none" strike="noStrike" kern="0" cap="none" spc="0" normalizeH="0" baseline="0" noProof="0" err="1">
                <a:ln>
                  <a:noFill/>
                </a:ln>
                <a:solidFill>
                  <a:srgbClr val="FF9900"/>
                </a:solidFill>
                <a:effectLst/>
                <a:uLnTx/>
                <a:uFillTx/>
                <a:latin typeface="Arial"/>
                <a:cs typeface="Arial"/>
                <a:sym typeface="Arial"/>
              </a:rPr>
              <a:t>Cosio</a:t>
            </a:r>
            <a:r>
              <a:rPr kumimoji="0" lang="en-GB" sz="600" b="0" i="0" u="none" strike="noStrike" kern="0" cap="none" spc="0" normalizeH="0" baseline="0" noProof="0">
                <a:ln>
                  <a:noFill/>
                </a:ln>
                <a:solidFill>
                  <a:srgbClr val="FF9900"/>
                </a:solidFill>
                <a:effectLst/>
                <a:uLnTx/>
                <a:uFillTx/>
                <a:latin typeface="Arial"/>
                <a:cs typeface="Arial"/>
                <a:sym typeface="Arial"/>
              </a:rPr>
              <a:t>, MD, PhD, Luis Perez de Llano, MD, PhD, ∙ </a:t>
            </a:r>
            <a:r>
              <a:rPr kumimoji="0" lang="en-GB" sz="600" b="0" i="0" u="none" strike="noStrike" kern="0" cap="none" spc="0" normalizeH="0" baseline="0" noProof="0" err="1">
                <a:ln>
                  <a:noFill/>
                </a:ln>
                <a:solidFill>
                  <a:srgbClr val="FF9900"/>
                </a:solidFill>
                <a:effectLst/>
                <a:uLnTx/>
                <a:uFillTx/>
                <a:latin typeface="Arial"/>
                <a:cs typeface="Arial"/>
                <a:sym typeface="Arial"/>
              </a:rPr>
              <a:t>Diahn-Warng</a:t>
            </a:r>
            <a:r>
              <a:rPr kumimoji="0" lang="en-GB" sz="600" b="0" i="0" u="none" strike="noStrike" kern="0" cap="none" spc="0" normalizeH="0" baseline="0" noProof="0">
                <a:ln>
                  <a:noFill/>
                </a:ln>
                <a:solidFill>
                  <a:srgbClr val="FF9900"/>
                </a:solidFill>
                <a:effectLst/>
                <a:uLnTx/>
                <a:uFillTx/>
                <a:latin typeface="Arial"/>
                <a:cs typeface="Arial"/>
                <a:sym typeface="Arial"/>
              </a:rPr>
              <a:t> </a:t>
            </a:r>
            <a:r>
              <a:rPr kumimoji="0" lang="en-GB" sz="600" b="0" i="0" u="none" strike="noStrike" kern="0" cap="none" spc="0" normalizeH="0" baseline="0" noProof="0" err="1">
                <a:ln>
                  <a:noFill/>
                </a:ln>
                <a:solidFill>
                  <a:srgbClr val="FF9900"/>
                </a:solidFill>
                <a:effectLst/>
                <a:uLnTx/>
                <a:uFillTx/>
                <a:latin typeface="Arial"/>
                <a:cs typeface="Arial"/>
                <a:sym typeface="Arial"/>
              </a:rPr>
              <a:t>Perng</a:t>
            </a:r>
            <a:r>
              <a:rPr kumimoji="0" lang="en-GB" sz="600" b="0" i="0" u="none" strike="noStrike" kern="0" cap="none" spc="0" normalizeH="0" baseline="0" noProof="0">
                <a:ln>
                  <a:noFill/>
                </a:ln>
                <a:solidFill>
                  <a:srgbClr val="FF9900"/>
                </a:solidFill>
                <a:effectLst/>
                <a:uLnTx/>
                <a:uFillTx/>
                <a:latin typeface="Arial"/>
                <a:cs typeface="Arial"/>
                <a:sym typeface="Arial"/>
              </a:rPr>
              <a:t> (Steve), MD, PhD,∙ Erick Wan-Chun Huang, MD, PhD, ∙ Hao-Chien Wang, MD, PhD,∙ Ming-Ju Tsai, MD, PhD, Bassam Mahboub, MD,∙ Laila </a:t>
            </a:r>
            <a:r>
              <a:rPr kumimoji="0" lang="en-GB" sz="600" b="0" i="0" u="none" strike="noStrike" kern="0" cap="none" spc="0" normalizeH="0" baseline="0" noProof="0" err="1">
                <a:ln>
                  <a:noFill/>
                </a:ln>
                <a:solidFill>
                  <a:srgbClr val="FF9900"/>
                </a:solidFill>
                <a:effectLst/>
                <a:uLnTx/>
                <a:uFillTx/>
                <a:latin typeface="Arial"/>
                <a:cs typeface="Arial"/>
                <a:sym typeface="Arial"/>
              </a:rPr>
              <a:t>Ibraheem</a:t>
            </a:r>
            <a:r>
              <a:rPr kumimoji="0" lang="en-GB" sz="600" b="0" i="0" u="none" strike="noStrike" kern="0" cap="none" spc="0" normalizeH="0" baseline="0" noProof="0">
                <a:ln>
                  <a:noFill/>
                </a:ln>
                <a:solidFill>
                  <a:srgbClr val="FF9900"/>
                </a:solidFill>
                <a:effectLst/>
                <a:uLnTx/>
                <a:uFillTx/>
                <a:latin typeface="Arial"/>
                <a:cs typeface="Arial"/>
                <a:sym typeface="Arial"/>
              </a:rPr>
              <a:t> Jaber Salameh, PhD, David Jackson, PhD, John Busby, PhD, ∙ Liam G. Heaney, MD,∙ Paul Pfeffer, PhD,∙ Amanda </a:t>
            </a:r>
            <a:r>
              <a:rPr kumimoji="0" lang="en-GB" sz="600" b="0" i="0" u="none" strike="noStrike" kern="0" cap="none" spc="0" normalizeH="0" baseline="0" noProof="0" err="1">
                <a:ln>
                  <a:noFill/>
                </a:ln>
                <a:solidFill>
                  <a:srgbClr val="FF9900"/>
                </a:solidFill>
                <a:effectLst/>
                <a:uLnTx/>
                <a:uFillTx/>
                <a:latin typeface="Arial"/>
                <a:cs typeface="Arial"/>
                <a:sym typeface="Arial"/>
              </a:rPr>
              <a:t>Grippen</a:t>
            </a:r>
            <a:r>
              <a:rPr kumimoji="0" lang="en-GB" sz="600" b="0" i="0" u="none" strike="noStrike" kern="0" cap="none" spc="0" normalizeH="0" baseline="0" noProof="0">
                <a:ln>
                  <a:noFill/>
                </a:ln>
                <a:solidFill>
                  <a:srgbClr val="FF9900"/>
                </a:solidFill>
                <a:effectLst/>
                <a:uLnTx/>
                <a:uFillTx/>
                <a:latin typeface="Arial"/>
                <a:cs typeface="Arial"/>
                <a:sym typeface="Arial"/>
              </a:rPr>
              <a:t> Goddard, DO, ∙ Eileen Wang, MD, MPH, ∙ Flavia Hoyte, MD, ∙ Michael E. Wechsler, MD,∙ Nicholas Chapman, DO,∙ Rohit </a:t>
            </a:r>
            <a:r>
              <a:rPr kumimoji="0" lang="en-GB" sz="600" b="0" i="0" u="none" strike="noStrike" kern="0" cap="none" spc="0" normalizeH="0" baseline="0" noProof="0" err="1">
                <a:ln>
                  <a:noFill/>
                </a:ln>
                <a:solidFill>
                  <a:srgbClr val="FF9900"/>
                </a:solidFill>
                <a:effectLst/>
                <a:uLnTx/>
                <a:uFillTx/>
                <a:latin typeface="Arial"/>
                <a:cs typeface="Arial"/>
                <a:sym typeface="Arial"/>
              </a:rPr>
              <a:t>Katial</a:t>
            </a:r>
            <a:r>
              <a:rPr kumimoji="0" lang="en-GB" sz="600" b="0" i="0" u="none" strike="noStrike" kern="0" cap="none" spc="0" normalizeH="0" baseline="0" noProof="0">
                <a:ln>
                  <a:noFill/>
                </a:ln>
                <a:solidFill>
                  <a:srgbClr val="FF9900"/>
                </a:solidFill>
                <a:effectLst/>
                <a:uLnTx/>
                <a:uFillTx/>
                <a:latin typeface="Arial"/>
                <a:cs typeface="Arial"/>
                <a:sym typeface="Arial"/>
              </a:rPr>
              <a:t>, MD, ∙ Victoria Carter, BSc, Lakmini Bulathsinhala, MPH, Neva Eleangovan, ∙ Con </a:t>
            </a:r>
            <a:r>
              <a:rPr kumimoji="0" lang="en-GB" sz="600" b="0" i="0" u="none" strike="noStrike" kern="0" cap="none" spc="0" normalizeH="0" baseline="0" noProof="0" err="1">
                <a:ln>
                  <a:noFill/>
                </a:ln>
                <a:solidFill>
                  <a:srgbClr val="FF9900"/>
                </a:solidFill>
                <a:effectLst/>
                <a:uLnTx/>
                <a:uFillTx/>
                <a:latin typeface="Arial"/>
                <a:cs typeface="Arial"/>
                <a:sym typeface="Arial"/>
              </a:rPr>
              <a:t>Ariti</a:t>
            </a:r>
            <a:r>
              <a:rPr kumimoji="0" lang="en-GB" sz="600" b="0" i="0" u="none" strike="noStrike" kern="0" cap="none" spc="0" normalizeH="0" baseline="0" noProof="0">
                <a:ln>
                  <a:noFill/>
                </a:ln>
                <a:solidFill>
                  <a:srgbClr val="FF9900"/>
                </a:solidFill>
                <a:effectLst/>
                <a:uLnTx/>
                <a:uFillTx/>
                <a:latin typeface="Arial"/>
                <a:cs typeface="Arial"/>
                <a:sym typeface="Arial"/>
              </a:rPr>
              <a:t>, MSc,∙ </a:t>
            </a:r>
            <a:r>
              <a:rPr kumimoji="0" lang="en-GB" sz="600" b="0" i="0" u="none" strike="noStrike" kern="0" cap="none" spc="0" normalizeH="0" baseline="0" noProof="0" err="1">
                <a:ln>
                  <a:noFill/>
                </a:ln>
                <a:solidFill>
                  <a:srgbClr val="FF9900"/>
                </a:solidFill>
                <a:effectLst/>
                <a:uLnTx/>
                <a:uFillTx/>
                <a:latin typeface="Arial"/>
                <a:cs typeface="Arial"/>
                <a:sym typeface="Arial"/>
              </a:rPr>
              <a:t>Juntao</a:t>
            </a:r>
            <a:r>
              <a:rPr kumimoji="0" lang="en-GB" sz="600" b="0" i="0" u="none" strike="noStrike" kern="0" cap="none" spc="0" normalizeH="0" baseline="0" noProof="0">
                <a:ln>
                  <a:noFill/>
                </a:ln>
                <a:solidFill>
                  <a:srgbClr val="FF9900"/>
                </a:solidFill>
                <a:effectLst/>
                <a:uLnTx/>
                <a:uFillTx/>
                <a:latin typeface="Arial"/>
                <a:cs typeface="Arial"/>
                <a:sym typeface="Arial"/>
              </a:rPr>
              <a:t> Lyu, PhD, David B. Price, MB </a:t>
            </a:r>
            <a:r>
              <a:rPr kumimoji="0" lang="en-GB" sz="600" b="0" i="0" u="none" strike="noStrike" kern="0" cap="none" spc="0" normalizeH="0" baseline="0" noProof="0" err="1">
                <a:ln>
                  <a:noFill/>
                </a:ln>
                <a:solidFill>
                  <a:srgbClr val="FF9900"/>
                </a:solidFill>
                <a:effectLst/>
                <a:uLnTx/>
                <a:uFillTx/>
                <a:latin typeface="Arial"/>
                <a:cs typeface="Arial"/>
                <a:sym typeface="Arial"/>
              </a:rPr>
              <a:t>Bchir</a:t>
            </a:r>
            <a:r>
              <a:rPr kumimoji="0" lang="en-GB" sz="600" b="0" i="0" u="none" strike="noStrike" kern="0" cap="none" spc="0" normalizeH="0" baseline="0" noProof="0">
                <a:ln>
                  <a:noFill/>
                </a:ln>
                <a:solidFill>
                  <a:srgbClr val="FF9900"/>
                </a:solidFill>
                <a:effectLst/>
                <a:uLnTx/>
                <a:uFillTx/>
                <a:latin typeface="Arial"/>
                <a:cs typeface="Arial"/>
                <a:sym typeface="Arial"/>
              </a:rPr>
              <a:t>,∙ Celeste Porsbjerg, MD, PhD</a:t>
            </a:r>
          </a:p>
        </p:txBody>
      </p:sp>
      <p:sp>
        <p:nvSpPr>
          <p:cNvPr id="6" name="TextBox 5">
            <a:extLst>
              <a:ext uri="{FF2B5EF4-FFF2-40B4-BE49-F238E27FC236}">
                <a16:creationId xmlns:a16="http://schemas.microsoft.com/office/drawing/2014/main" id="{4A795876-0684-F9FC-4786-A355EC180B2D}"/>
              </a:ext>
            </a:extLst>
          </p:cNvPr>
          <p:cNvSpPr txBox="1"/>
          <p:nvPr/>
        </p:nvSpPr>
        <p:spPr>
          <a:xfrm>
            <a:off x="662286" y="4958834"/>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3" name="Graphic 2" descr="Beginning with solid fill">
            <a:hlinkClick r:id="rId4" action="ppaction://hlinksldjump"/>
            <a:extLst>
              <a:ext uri="{FF2B5EF4-FFF2-40B4-BE49-F238E27FC236}">
                <a16:creationId xmlns:a16="http://schemas.microsoft.com/office/drawing/2014/main" id="{0854CD82-3FA0-90D8-5827-8A0A7C5D4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32143" y="4595282"/>
            <a:ext cx="8647730" cy="402416"/>
          </a:xfrm>
          <a:prstGeom prst="rect">
            <a:avLst/>
          </a:prstGeom>
          <a:noFill/>
          <a:ln>
            <a:noFill/>
          </a:ln>
        </p:spPr>
        <p:txBody>
          <a:bodyPr spcFirstLastPara="1" wrap="square" lIns="0" tIns="0" rIns="0" bIns="0" anchor="b" anchorCtr="0">
            <a:noAutofit/>
          </a:bodyPr>
          <a:lstStyle/>
          <a:p>
            <a:pPr marL="0" indent="0"/>
            <a:r>
              <a:rPr lang="en-NZ" sz="600" kern="1200">
                <a:solidFill>
                  <a:srgbClr val="404040"/>
                </a:solidFill>
                <a:ea typeface="+mn-ea"/>
                <a:cs typeface="+mn-cs"/>
              </a:rPr>
              <a:t>International Severe Asthma Registry data : ISAR, OCS: </a:t>
            </a:r>
            <a:r>
              <a:rPr lang="en-US" sz="600" kern="1200">
                <a:solidFill>
                  <a:srgbClr val="404040"/>
                </a:solidFill>
                <a:ea typeface="+mn-ea"/>
                <a:cs typeface="+mn-cs"/>
              </a:rPr>
              <a:t>oral corticosteroid</a:t>
            </a:r>
            <a:endParaRPr lang="en-NZ" sz="600" kern="1200">
              <a:solidFill>
                <a:srgbClr val="404040"/>
              </a:solidFill>
              <a:ea typeface="+mn-ea"/>
              <a:cs typeface="+mn-cs"/>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201861" y="2419487"/>
            <a:ext cx="4296397" cy="5816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To understand the prevalence and pattern of comorbidities and multimorbidity in adults with severe asthma and their association with asthma-related outcomes</a:t>
            </a:r>
            <a:br>
              <a:rPr kumimoji="0" lang="en-US" sz="900" b="0" i="0" u="none" strike="noStrike" kern="1200" cap="none" spc="0" normalizeH="0" baseline="0" noProof="0">
                <a:ln>
                  <a:noFill/>
                </a:ln>
                <a:solidFill>
                  <a:srgbClr val="FFFFFF"/>
                </a:solidFill>
                <a:effectLst/>
                <a:uLnTx/>
                <a:uFillTx/>
                <a:latin typeface="Calibri Light" panose="020F0302020204030204" pitchFamily="34" charset="0"/>
                <a:ea typeface="+mn-ea"/>
                <a:cs typeface="+mn-cs"/>
                <a:sym typeface="Arial"/>
              </a:rPr>
            </a:br>
            <a:endParaRPr kumimoji="0" lang="en-US" sz="105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205110" y="1871403"/>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Aim</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201861" y="2944905"/>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201861" y="866697"/>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Rationale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232817" y="1355598"/>
            <a:ext cx="4296397" cy="58169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Investigation for the presence of asthma comorbidities is recommended by the Global Initiative for Asthma because their presence can complicate asthma management</a:t>
            </a:r>
            <a:br>
              <a:rPr kumimoji="0" lang="en-US" sz="900" b="0" i="0" u="none" strike="noStrike" kern="1200" cap="none" spc="0" normalizeH="0" baseline="0" noProof="0">
                <a:ln>
                  <a:noFill/>
                </a:ln>
                <a:solidFill>
                  <a:srgbClr val="FFFFFF"/>
                </a:solidFill>
                <a:effectLst/>
                <a:uLnTx/>
                <a:uFillTx/>
                <a:latin typeface="Calibri Light" panose="020F0302020204030204" pitchFamily="34" charset="0"/>
                <a:ea typeface="+mn-ea"/>
                <a:cs typeface="+mn-cs"/>
                <a:sym typeface="Arial"/>
              </a:rPr>
            </a:br>
            <a:endParaRPr kumimoji="0" lang="en-GB" sz="105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7188CDBA-0532-A8E1-E25D-565977A37AA6}"/>
              </a:ext>
            </a:extLst>
          </p:cNvPr>
          <p:cNvSpPr txBox="1"/>
          <p:nvPr/>
        </p:nvSpPr>
        <p:spPr>
          <a:xfrm>
            <a:off x="-73126" y="4993429"/>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256A8444-8BD9-89C8-AD0E-A7CDA5586A7D}"/>
              </a:ext>
            </a:extLst>
          </p:cNvPr>
          <p:cNvSpPr txBox="1"/>
          <p:nvPr/>
        </p:nvSpPr>
        <p:spPr>
          <a:xfrm>
            <a:off x="-7705" y="3433411"/>
            <a:ext cx="4579705" cy="13849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Cross-sectional study using ISAR data from 22 countries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30 comorbidities were identified and categorized a priori as any of the following: (1) potentially type 2–related comorbidities, (2) potentially OCS-related comorbidities, or (3) comorbidities mimicking or aggravating asthma.</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The association between comorbidities and asthma-related outcomes was investigated using multivariable models adjusted for country, age at enrollment, and sex (</a:t>
            </a:r>
            <a:r>
              <a:rPr kumimoji="0" lang="en-US" sz="1050" b="0" i="0" u="none" strike="noStrike" kern="1200" cap="none" spc="0" normalizeH="0" baseline="0" noProof="0" err="1">
                <a:ln>
                  <a:noFill/>
                </a:ln>
                <a:solidFill>
                  <a:srgbClr val="000000"/>
                </a:solidFill>
                <a:effectLst/>
                <a:uLnTx/>
                <a:uFillTx/>
                <a:latin typeface="Arial"/>
                <a:ea typeface="+mn-ea"/>
                <a:cs typeface="Arial"/>
                <a:sym typeface="Arial"/>
              </a:rPr>
              <a:t>ie</a:t>
            </a: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 male or female).</a:t>
            </a:r>
            <a:endParaRPr kumimoji="0" lang="en-GB" sz="1050" b="0" i="0" u="none" strike="noStrike" kern="1200" cap="none" spc="0" normalizeH="0" baseline="0" noProof="0">
              <a:ln>
                <a:noFill/>
              </a:ln>
              <a:solidFill>
                <a:srgbClr val="000000"/>
              </a:solidFill>
              <a:effectLst/>
              <a:uLnTx/>
              <a:uFillTx/>
              <a:latin typeface="Arial"/>
              <a:ea typeface="+mn-ea"/>
              <a:cs typeface="Arial"/>
              <a:sym typeface="Arial"/>
            </a:endParaRPr>
          </a:p>
        </p:txBody>
      </p:sp>
      <p:pic>
        <p:nvPicPr>
          <p:cNvPr id="9" name="Picture 8" descr="A flowchart of a patient&#10;&#10;Description automatically generated">
            <a:extLst>
              <a:ext uri="{FF2B5EF4-FFF2-40B4-BE49-F238E27FC236}">
                <a16:creationId xmlns:a16="http://schemas.microsoft.com/office/drawing/2014/main" id="{CE9A760F-588D-1449-90B6-415C6EFE53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794" y="1251727"/>
            <a:ext cx="3789861" cy="3365471"/>
          </a:xfrm>
          <a:prstGeom prst="rect">
            <a:avLst/>
          </a:prstGeom>
          <a:noFill/>
        </p:spPr>
      </p:pic>
      <p:pic>
        <p:nvPicPr>
          <p:cNvPr id="4" name="Graphic 3" descr="Beginning with solid fill">
            <a:hlinkClick r:id="rId5" action="ppaction://hlinksldjump"/>
            <a:extLst>
              <a:ext uri="{FF2B5EF4-FFF2-40B4-BE49-F238E27FC236}">
                <a16:creationId xmlns:a16="http://schemas.microsoft.com/office/drawing/2014/main" id="{4E2937AB-3291-4457-DC05-E6240D1629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157048" y="116404"/>
            <a:ext cx="8496300" cy="379808"/>
          </a:xfrm>
        </p:spPr>
        <p:txBody>
          <a:bodyPr/>
          <a:lstStyle/>
          <a:p>
            <a:br>
              <a:rPr lang="en-NZ" sz="1200">
                <a:latin typeface="+mj-lt"/>
                <a:ea typeface="Calibri" panose="020F0502020204030204" pitchFamily="34" charset="0"/>
              </a:rPr>
            </a:br>
            <a:r>
              <a:rPr lang="en-GB" sz="1800">
                <a:latin typeface="Calibri" panose="020F0502020204030204" pitchFamily="34" charset="0"/>
                <a:ea typeface="Calibri" panose="020F0502020204030204" pitchFamily="34" charset="0"/>
              </a:rPr>
              <a:t>Most patients had at least 3 comorbidities of any type</a:t>
            </a:r>
            <a:r>
              <a:rPr lang="en-GB" sz="1800">
                <a:effectLst/>
                <a:latin typeface="Calibri" panose="020F0502020204030204" pitchFamily="34" charset="0"/>
                <a:ea typeface="Calibri" panose="020F0502020204030204" pitchFamily="34" charset="0"/>
              </a:rPr>
              <a:t> </a:t>
            </a:r>
            <a:endParaRPr lang="en-GB" sz="2000">
              <a:solidFill>
                <a:srgbClr val="FF9900"/>
              </a:solidFill>
              <a:latin typeface="+mj-lt"/>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sp>
        <p:nvSpPr>
          <p:cNvPr id="19" name="ZoneTexte 18">
            <a:extLst>
              <a:ext uri="{FF2B5EF4-FFF2-40B4-BE49-F238E27FC236}">
                <a16:creationId xmlns:a16="http://schemas.microsoft.com/office/drawing/2014/main" id="{CBAC98A4-D42F-4078-8C63-BE36826770B9}"/>
              </a:ext>
            </a:extLst>
          </p:cNvPr>
          <p:cNvSpPr txBox="1"/>
          <p:nvPr/>
        </p:nvSpPr>
        <p:spPr>
          <a:xfrm>
            <a:off x="-55418" y="4870472"/>
            <a:ext cx="6716084"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T2: Type 2, OCS: Oral Corticosteroid</a:t>
            </a:r>
          </a:p>
        </p:txBody>
      </p:sp>
      <p:pic>
        <p:nvPicPr>
          <p:cNvPr id="1026" name="Picture 2">
            <a:extLst>
              <a:ext uri="{FF2B5EF4-FFF2-40B4-BE49-F238E27FC236}">
                <a16:creationId xmlns:a16="http://schemas.microsoft.com/office/drawing/2014/main" id="{61EAD171-6406-BA68-19AC-8039CF0D2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76" y="1292272"/>
            <a:ext cx="6478824" cy="30718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8BC80D-3122-0FD0-56AE-B4EC2283045C}"/>
              </a:ext>
            </a:extLst>
          </p:cNvPr>
          <p:cNvSpPr txBox="1"/>
          <p:nvPr/>
        </p:nvSpPr>
        <p:spPr>
          <a:xfrm>
            <a:off x="6828504" y="1688704"/>
            <a:ext cx="2177271" cy="19543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39.5% had 2 or more potentially T2-related comorbidities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39.9% had 2 or more potentially OCS-related comorbidities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20.9% had 2 or more comorbidities mimicking or aggravating asthma</a:t>
            </a:r>
            <a:endParaRPr kumimoji="0" lang="en-GB"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p:txBody>
      </p:sp>
      <p:sp>
        <p:nvSpPr>
          <p:cNvPr id="22" name="TextBox 21">
            <a:extLst>
              <a:ext uri="{FF2B5EF4-FFF2-40B4-BE49-F238E27FC236}">
                <a16:creationId xmlns:a16="http://schemas.microsoft.com/office/drawing/2014/main" id="{CD35CDE3-2B0C-D16E-6D93-B1F6EF12D962}"/>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2" name="Graphic 1" descr="Beginning with solid fill">
            <a:hlinkClick r:id="rId4" action="ppaction://hlinksldjump"/>
            <a:extLst>
              <a:ext uri="{FF2B5EF4-FFF2-40B4-BE49-F238E27FC236}">
                <a16:creationId xmlns:a16="http://schemas.microsoft.com/office/drawing/2014/main" id="{000CF4ED-F8D9-122B-67A8-505904B7F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C331567B-844C-0B90-15D8-EE6F7C17F105}"/>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7942359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B366D67-FDAC-2E82-5FCC-AD79D3D1AEDD}"/>
              </a:ext>
            </a:extLst>
          </p:cNvPr>
          <p:cNvCxnSpPr>
            <a:cxnSpLocks/>
          </p:cNvCxnSpPr>
          <p:nvPr/>
        </p:nvCxnSpPr>
        <p:spPr>
          <a:xfrm>
            <a:off x="8009795" y="1641629"/>
            <a:ext cx="1" cy="37503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83462" y="116766"/>
            <a:ext cx="8065791" cy="379808"/>
          </a:xfrm>
        </p:spPr>
        <p:txBody>
          <a:bodyPr/>
          <a:lstStyle/>
          <a:p>
            <a:r>
              <a:rPr lang="en-US" sz="1800"/>
              <a:t>Many individual comorbidities were associated with receiving LTOCS*</a:t>
            </a:r>
            <a:endParaRPr lang="en-GB" sz="2000">
              <a:latin typeface="+mj-lt"/>
              <a:ea typeface="Calibri" panose="020F0502020204030204" pitchFamily="34" charset="0"/>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7" name="Picture 6">
            <a:extLst>
              <a:ext uri="{FF2B5EF4-FFF2-40B4-BE49-F238E27FC236}">
                <a16:creationId xmlns:a16="http://schemas.microsoft.com/office/drawing/2014/main" id="{FD6E32EF-2FE4-441F-2106-144C831417C3}"/>
              </a:ext>
            </a:extLst>
          </p:cNvPr>
          <p:cNvPicPr>
            <a:picLocks noChangeAspect="1"/>
          </p:cNvPicPr>
          <p:nvPr/>
        </p:nvPicPr>
        <p:blipFill>
          <a:blip r:embed="rId2"/>
          <a:srcRect t="1338" r="50682" b="52629"/>
          <a:stretch/>
        </p:blipFill>
        <p:spPr>
          <a:xfrm>
            <a:off x="729042" y="992970"/>
            <a:ext cx="7132906" cy="3308969"/>
          </a:xfrm>
          <a:prstGeom prst="rect">
            <a:avLst/>
          </a:prstGeom>
        </p:spPr>
      </p:pic>
      <p:sp>
        <p:nvSpPr>
          <p:cNvPr id="19" name="TextBox 18">
            <a:extLst>
              <a:ext uri="{FF2B5EF4-FFF2-40B4-BE49-F238E27FC236}">
                <a16:creationId xmlns:a16="http://schemas.microsoft.com/office/drawing/2014/main" id="{E201DEB3-ADB9-AF02-81D9-5D8287030580}"/>
              </a:ext>
            </a:extLst>
          </p:cNvPr>
          <p:cNvSpPr txBox="1"/>
          <p:nvPr/>
        </p:nvSpPr>
        <p:spPr>
          <a:xfrm>
            <a:off x="-55418" y="4856328"/>
            <a:ext cx="8343553"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COPD, chronic obstructive pulmonary disease; FEV1, forced expiratory volume in 1 second; GERD, gastroesophageal reflux disease; OCS, oral corticosteroid; OR, odds ratio, LTOCS: Long-term Oral Corticosteroids.</a:t>
            </a:r>
          </a:p>
        </p:txBody>
      </p:sp>
      <p:sp>
        <p:nvSpPr>
          <p:cNvPr id="20" name="TextBox 19">
            <a:extLst>
              <a:ext uri="{FF2B5EF4-FFF2-40B4-BE49-F238E27FC236}">
                <a16:creationId xmlns:a16="http://schemas.microsoft.com/office/drawing/2014/main" id="{DEFE808D-F68E-4D85-FBCD-13C9BC4C57BE}"/>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A0BFE33-2D26-6B81-31E3-5E39601B47B5}"/>
              </a:ext>
            </a:extLst>
          </p:cNvPr>
          <p:cNvSpPr txBox="1"/>
          <p:nvPr/>
        </p:nvSpPr>
        <p:spPr>
          <a:xfrm>
            <a:off x="-55418" y="4717298"/>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2" name="Graphic 1" descr="Beginning with solid fill">
            <a:hlinkClick r:id="rId4" action="ppaction://hlinksldjump"/>
            <a:extLst>
              <a:ext uri="{FF2B5EF4-FFF2-40B4-BE49-F238E27FC236}">
                <a16:creationId xmlns:a16="http://schemas.microsoft.com/office/drawing/2014/main" id="{76D4FA30-7AF1-ECC5-105F-56841DE5D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Graphic 3" descr="Beginning with solid fill">
            <a:hlinkClick r:id="rId4" action="ppaction://hlinksldjump"/>
            <a:extLst>
              <a:ext uri="{FF2B5EF4-FFF2-40B4-BE49-F238E27FC236}">
                <a16:creationId xmlns:a16="http://schemas.microsoft.com/office/drawing/2014/main" id="{534BCD73-1652-F807-C2A6-F8BE3B269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2" y="15240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A0EF27EE-171C-04AE-FBAD-01B668ED598B}"/>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2472494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B366D67-FDAC-2E82-5FCC-AD79D3D1AEDD}"/>
              </a:ext>
            </a:extLst>
          </p:cNvPr>
          <p:cNvCxnSpPr>
            <a:cxnSpLocks/>
          </p:cNvCxnSpPr>
          <p:nvPr/>
        </p:nvCxnSpPr>
        <p:spPr>
          <a:xfrm>
            <a:off x="8009795" y="1641629"/>
            <a:ext cx="1" cy="37503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87609" y="190579"/>
            <a:ext cx="9828384" cy="379808"/>
          </a:xfrm>
        </p:spPr>
        <p:txBody>
          <a:bodyPr/>
          <a:lstStyle/>
          <a:p>
            <a:r>
              <a:rPr lang="en-US" sz="1800"/>
              <a:t>Many individual comorbidities were associated with higher exacerbation rates*</a:t>
            </a:r>
            <a:endParaRPr lang="en-GB" sz="2000">
              <a:latin typeface="+mj-lt"/>
              <a:ea typeface="Calibri" panose="020F0502020204030204" pitchFamily="34" charset="0"/>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sp>
        <p:nvSpPr>
          <p:cNvPr id="19" name="TextBox 18">
            <a:extLst>
              <a:ext uri="{FF2B5EF4-FFF2-40B4-BE49-F238E27FC236}">
                <a16:creationId xmlns:a16="http://schemas.microsoft.com/office/drawing/2014/main" id="{E201DEB3-ADB9-AF02-81D9-5D8287030580}"/>
              </a:ext>
            </a:extLst>
          </p:cNvPr>
          <p:cNvSpPr txBox="1"/>
          <p:nvPr/>
        </p:nvSpPr>
        <p:spPr>
          <a:xfrm>
            <a:off x="-55418" y="4856328"/>
            <a:ext cx="8343553"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COPD, chronic obstructive pulmonary disease; FEV1, forced expiratory volume in 1 second; GERD, gastroesophageal reflux disease; OCS, oral corticosteroid; OR, odds ratio, LTOCS: Long-term Oral Corticosteroids.</a:t>
            </a:r>
          </a:p>
        </p:txBody>
      </p:sp>
      <p:sp>
        <p:nvSpPr>
          <p:cNvPr id="20" name="TextBox 19">
            <a:extLst>
              <a:ext uri="{FF2B5EF4-FFF2-40B4-BE49-F238E27FC236}">
                <a16:creationId xmlns:a16="http://schemas.microsoft.com/office/drawing/2014/main" id="{DEFE808D-F68E-4D85-FBCD-13C9BC4C57BE}"/>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2">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2" name="Picture 2">
            <a:extLst>
              <a:ext uri="{FF2B5EF4-FFF2-40B4-BE49-F238E27FC236}">
                <a16:creationId xmlns:a16="http://schemas.microsoft.com/office/drawing/2014/main" id="{FD5C102B-EBA4-B8C0-E2A1-7E404CB0B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57" t="750" b="52621"/>
          <a:stretch/>
        </p:blipFill>
        <p:spPr bwMode="auto">
          <a:xfrm>
            <a:off x="736918" y="1105824"/>
            <a:ext cx="6903105" cy="32490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D45138-950E-B0B1-7A9C-1EFA5F23C10B}"/>
              </a:ext>
            </a:extLst>
          </p:cNvPr>
          <p:cNvSpPr txBox="1"/>
          <p:nvPr/>
        </p:nvSpPr>
        <p:spPr>
          <a:xfrm>
            <a:off x="-55418" y="4717298"/>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4" name="bg object 17">
            <a:extLst>
              <a:ext uri="{FF2B5EF4-FFF2-40B4-BE49-F238E27FC236}">
                <a16:creationId xmlns:a16="http://schemas.microsoft.com/office/drawing/2014/main" id="{082264D9-0517-8736-C1E7-9A85693BF825}"/>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9434013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E9FEF7-6F1F-BF6D-3D82-F2678CF7C3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65" t="52298" r="507" b="2626"/>
          <a:stretch/>
        </p:blipFill>
        <p:spPr bwMode="auto">
          <a:xfrm>
            <a:off x="949036" y="1326900"/>
            <a:ext cx="6691239" cy="31085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E51AAB-F109-B21D-2A34-29AE2AD68362}"/>
              </a:ext>
            </a:extLst>
          </p:cNvPr>
          <p:cNvSpPr txBox="1"/>
          <p:nvPr/>
        </p:nvSpPr>
        <p:spPr>
          <a:xfrm>
            <a:off x="-55418" y="4794280"/>
            <a:ext cx="8343553"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COPD, chronic obstructive pulmonary disease; FEV1, forced expiratory volume in 1 second; GERD, gastroesophageal reflux disease; OCS, oral corticosteroid; OR, odds ratio, LTOCS: Long-term Oral Corticosteroids.</a:t>
            </a:r>
          </a:p>
        </p:txBody>
      </p:sp>
      <p:sp>
        <p:nvSpPr>
          <p:cNvPr id="8" name="TextBox 7">
            <a:extLst>
              <a:ext uri="{FF2B5EF4-FFF2-40B4-BE49-F238E27FC236}">
                <a16:creationId xmlns:a16="http://schemas.microsoft.com/office/drawing/2014/main" id="{C0EE36C9-59AF-1CBB-A757-D49D2756EDA8}"/>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9CB491EF-F98E-D31C-F74C-A881E2DF55E0}"/>
              </a:ext>
            </a:extLst>
          </p:cNvPr>
          <p:cNvSpPr txBox="1"/>
          <p:nvPr/>
        </p:nvSpPr>
        <p:spPr>
          <a:xfrm>
            <a:off x="268687" y="38357"/>
            <a:ext cx="769534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73763"/>
                </a:solidFill>
                <a:effectLst/>
                <a:uLnTx/>
                <a:uFillTx/>
                <a:latin typeface="Arial"/>
                <a:ea typeface="Calibri" panose="020F0502020204030204" pitchFamily="34" charset="0"/>
                <a:cs typeface="Arial"/>
                <a:sym typeface="Arial"/>
              </a:rPr>
              <a:t>Poor asthma control associated with almost all potentially OCS-related comorbidities*</a:t>
            </a:r>
            <a:endParaRPr kumimoji="0" lang="en-GB" sz="1600" b="1" i="0" u="none" strike="noStrike" kern="0" cap="none" spc="0" normalizeH="0" baseline="0" noProof="0">
              <a:ln>
                <a:noFill/>
              </a:ln>
              <a:solidFill>
                <a:srgbClr val="073763"/>
              </a:solidFill>
              <a:effectLst/>
              <a:uLnTx/>
              <a:uFillTx/>
              <a:latin typeface="Arial"/>
              <a:ea typeface="Calibri" panose="020F0502020204030204" pitchFamily="34" charset="0"/>
              <a:cs typeface="Arial"/>
              <a:sym typeface="Arial"/>
            </a:endParaRPr>
          </a:p>
        </p:txBody>
      </p:sp>
      <p:sp>
        <p:nvSpPr>
          <p:cNvPr id="14" name="Rectangle 13">
            <a:extLst>
              <a:ext uri="{FF2B5EF4-FFF2-40B4-BE49-F238E27FC236}">
                <a16:creationId xmlns:a16="http://schemas.microsoft.com/office/drawing/2014/main" id="{69D9086A-C92D-F3AF-5C0A-A16B13F492F3}"/>
              </a:ext>
            </a:extLst>
          </p:cNvPr>
          <p:cNvSpPr/>
          <p:nvPr/>
        </p:nvSpPr>
        <p:spPr>
          <a:xfrm>
            <a:off x="949036" y="2149661"/>
            <a:ext cx="6691239" cy="107844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751CA7AD-D98D-7C22-60F0-A221EF84635C}"/>
              </a:ext>
            </a:extLst>
          </p:cNvPr>
          <p:cNvSpPr txBox="1"/>
          <p:nvPr/>
        </p:nvSpPr>
        <p:spPr>
          <a:xfrm>
            <a:off x="-55418" y="4620090"/>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3" name="Graphic 2" descr="Beginning with solid fill">
            <a:hlinkClick r:id="rId4" action="ppaction://hlinksldjump"/>
            <a:extLst>
              <a:ext uri="{FF2B5EF4-FFF2-40B4-BE49-F238E27FC236}">
                <a16:creationId xmlns:a16="http://schemas.microsoft.com/office/drawing/2014/main" id="{1012AECA-DFAB-E622-26EF-374375ECE6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952E735F-DDFF-C62D-5A7E-062A33454334}"/>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1075026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F93DD-6531-8E25-E923-50F0A45F5A79}"/>
              </a:ext>
            </a:extLst>
          </p:cNvPr>
          <p:cNvSpPr>
            <a:spLocks noGrp="1"/>
          </p:cNvSpPr>
          <p:nvPr>
            <p:ph type="title"/>
          </p:nvPr>
        </p:nvSpPr>
        <p:spPr>
          <a:xfrm>
            <a:off x="275063" y="146436"/>
            <a:ext cx="7770155" cy="428406"/>
          </a:xfrm>
        </p:spPr>
        <p:txBody>
          <a:bodyPr/>
          <a:lstStyle/>
          <a:p>
            <a:r>
              <a:rPr lang="en-US" sz="1400"/>
              <a:t>Having hypertension or osteoporosis was associated with a worse outcome in each of the 4 asthma outcomes assessed*</a:t>
            </a:r>
            <a:endParaRPr lang="en-GB" sz="1400"/>
          </a:p>
        </p:txBody>
      </p:sp>
      <p:pic>
        <p:nvPicPr>
          <p:cNvPr id="6" name="Picture 2">
            <a:extLst>
              <a:ext uri="{FF2B5EF4-FFF2-40B4-BE49-F238E27FC236}">
                <a16:creationId xmlns:a16="http://schemas.microsoft.com/office/drawing/2014/main" id="{7ADFA7EB-A218-6118-714E-3D019F4EC2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 t="-1482" r="-773" b="1514"/>
          <a:stretch/>
        </p:blipFill>
        <p:spPr bwMode="auto">
          <a:xfrm>
            <a:off x="360218" y="764491"/>
            <a:ext cx="8024171" cy="39837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0FDA7E7-33EE-E8FD-7171-C63ADE9B80E9}"/>
              </a:ext>
            </a:extLst>
          </p:cNvPr>
          <p:cNvSpPr/>
          <p:nvPr/>
        </p:nvSpPr>
        <p:spPr>
          <a:xfrm>
            <a:off x="360219" y="1330036"/>
            <a:ext cx="7952510" cy="60930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ADF98730-49A7-2D8F-5DA7-015ABB2E0D32}"/>
              </a:ext>
            </a:extLst>
          </p:cNvPr>
          <p:cNvSpPr/>
          <p:nvPr/>
        </p:nvSpPr>
        <p:spPr>
          <a:xfrm>
            <a:off x="397244" y="3352799"/>
            <a:ext cx="7915484" cy="60930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D87C8FC3-8B7F-B90C-A576-149847BA4580}"/>
              </a:ext>
            </a:extLst>
          </p:cNvPr>
          <p:cNvSpPr txBox="1"/>
          <p:nvPr/>
        </p:nvSpPr>
        <p:spPr>
          <a:xfrm>
            <a:off x="-55418" y="4856328"/>
            <a:ext cx="8343553"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COPD, chronic obstructive pulmonary disease; FEV1, forced expiratory volume in 1 second; GERD, gastroesophageal reflux disease; OCS, oral corticosteroid; OR, odds ratio, LTOCS: Long-term Oral Corticosteroids.</a:t>
            </a:r>
          </a:p>
        </p:txBody>
      </p:sp>
      <p:sp>
        <p:nvSpPr>
          <p:cNvPr id="10" name="TextBox 9">
            <a:extLst>
              <a:ext uri="{FF2B5EF4-FFF2-40B4-BE49-F238E27FC236}">
                <a16:creationId xmlns:a16="http://schemas.microsoft.com/office/drawing/2014/main" id="{B9332F11-4999-1B71-EBED-AF9DE8EE7102}"/>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2B3DF598-A9A1-D9C4-D10B-879D7CF4F6AD}"/>
              </a:ext>
            </a:extLst>
          </p:cNvPr>
          <p:cNvSpPr txBox="1"/>
          <p:nvPr/>
        </p:nvSpPr>
        <p:spPr>
          <a:xfrm>
            <a:off x="-55418" y="4717298"/>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3" name="Graphic 2" descr="Beginning with solid fill">
            <a:hlinkClick r:id="rId4" action="ppaction://hlinksldjump"/>
            <a:extLst>
              <a:ext uri="{FF2B5EF4-FFF2-40B4-BE49-F238E27FC236}">
                <a16:creationId xmlns:a16="http://schemas.microsoft.com/office/drawing/2014/main" id="{51BE3DA2-94FE-367E-7512-5728B5F0F5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2D9333A9-543E-6929-3B3B-547F1FF443FA}"/>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9780546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F2E2B-F54E-F032-9F6D-F36D360EF7EC}"/>
              </a:ext>
            </a:extLst>
          </p:cNvPr>
          <p:cNvSpPr>
            <a:spLocks noGrp="1"/>
          </p:cNvSpPr>
          <p:nvPr>
            <p:ph type="title"/>
          </p:nvPr>
        </p:nvSpPr>
        <p:spPr>
          <a:xfrm>
            <a:off x="328834" y="103617"/>
            <a:ext cx="8496300" cy="428406"/>
          </a:xfrm>
        </p:spPr>
        <p:txBody>
          <a:bodyPr/>
          <a:lstStyle/>
          <a:p>
            <a:r>
              <a:rPr lang="en-GB" sz="1600"/>
              <a:t>Chronic Rhinosinusitis and Nasal Polyps associated with greater number of  exacerbations and use of LTOCS*</a:t>
            </a:r>
          </a:p>
        </p:txBody>
      </p:sp>
      <p:graphicFrame>
        <p:nvGraphicFramePr>
          <p:cNvPr id="6" name="Table 5">
            <a:extLst>
              <a:ext uri="{FF2B5EF4-FFF2-40B4-BE49-F238E27FC236}">
                <a16:creationId xmlns:a16="http://schemas.microsoft.com/office/drawing/2014/main" id="{4E2163F8-05B0-EC4B-8A6A-BB26AE74170D}"/>
              </a:ext>
            </a:extLst>
          </p:cNvPr>
          <p:cNvGraphicFramePr>
            <a:graphicFrameLocks noGrp="1"/>
          </p:cNvGraphicFramePr>
          <p:nvPr/>
        </p:nvGraphicFramePr>
        <p:xfrm>
          <a:off x="323192" y="1352098"/>
          <a:ext cx="5059250" cy="1413510"/>
        </p:xfrm>
        <a:graphic>
          <a:graphicData uri="http://schemas.openxmlformats.org/drawingml/2006/table">
            <a:tbl>
              <a:tblPr firstRow="1" firstCol="1" bandRow="1">
                <a:tableStyleId>{5C22544A-7EE6-4342-B048-85BDC9FD1C3A}</a:tableStyleId>
              </a:tblPr>
              <a:tblGrid>
                <a:gridCol w="1613976">
                  <a:extLst>
                    <a:ext uri="{9D8B030D-6E8A-4147-A177-3AD203B41FA5}">
                      <a16:colId xmlns:a16="http://schemas.microsoft.com/office/drawing/2014/main" val="2563681242"/>
                    </a:ext>
                  </a:extLst>
                </a:gridCol>
                <a:gridCol w="1095302">
                  <a:extLst>
                    <a:ext uri="{9D8B030D-6E8A-4147-A177-3AD203B41FA5}">
                      <a16:colId xmlns:a16="http://schemas.microsoft.com/office/drawing/2014/main" val="3129795657"/>
                    </a:ext>
                  </a:extLst>
                </a:gridCol>
                <a:gridCol w="1859115">
                  <a:extLst>
                    <a:ext uri="{9D8B030D-6E8A-4147-A177-3AD203B41FA5}">
                      <a16:colId xmlns:a16="http://schemas.microsoft.com/office/drawing/2014/main" val="3608302936"/>
                    </a:ext>
                  </a:extLst>
                </a:gridCol>
                <a:gridCol w="490857">
                  <a:extLst>
                    <a:ext uri="{9D8B030D-6E8A-4147-A177-3AD203B41FA5}">
                      <a16:colId xmlns:a16="http://schemas.microsoft.com/office/drawing/2014/main" val="2619687844"/>
                    </a:ext>
                  </a:extLst>
                </a:gridCol>
              </a:tblGrid>
              <a:tr h="357161">
                <a:tc>
                  <a:txBody>
                    <a:bodyPr/>
                    <a:lstStyle/>
                    <a:p>
                      <a:pPr>
                        <a:lnSpc>
                          <a:spcPct val="110000"/>
                        </a:lnSpc>
                        <a:spcAft>
                          <a:spcPts val="1000"/>
                        </a:spcAft>
                      </a:pPr>
                      <a:r>
                        <a:rPr lang="en-US" sz="1100">
                          <a:effectLst/>
                        </a:rPr>
                        <a:t>Comorbidities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Sample size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OR (95% CI)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P value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2218407206"/>
                  </a:ext>
                </a:extLst>
              </a:tr>
              <a:tr h="173568">
                <a:tc gridSpan="4">
                  <a:txBody>
                    <a:bodyPr/>
                    <a:lstStyle/>
                    <a:p>
                      <a:pPr algn="ctr">
                        <a:lnSpc>
                          <a:spcPct val="110000"/>
                        </a:lnSpc>
                        <a:spcAft>
                          <a:spcPts val="1000"/>
                        </a:spcAft>
                      </a:pPr>
                      <a:r>
                        <a:rPr lang="en-US" sz="1100">
                          <a:effectLst/>
                        </a:rPr>
                        <a:t>Potentially T2-related categories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28878721"/>
                  </a:ext>
                </a:extLst>
              </a:tr>
              <a:tr h="173568">
                <a:tc>
                  <a:txBody>
                    <a:bodyPr/>
                    <a:lstStyle/>
                    <a:p>
                      <a:pPr>
                        <a:lnSpc>
                          <a:spcPct val="110000"/>
                        </a:lnSpc>
                        <a:spcAft>
                          <a:spcPts val="1000"/>
                        </a:spcAft>
                      </a:pPr>
                      <a:r>
                        <a:rPr lang="en-US" sz="1100">
                          <a:effectLst/>
                        </a:rPr>
                        <a:t>Allergic rhinitis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7976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0.97 (0.86-1.10)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.65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2860856152"/>
                  </a:ext>
                </a:extLst>
              </a:tr>
              <a:tr h="173568">
                <a:tc>
                  <a:txBody>
                    <a:bodyPr/>
                    <a:lstStyle/>
                    <a:p>
                      <a:pPr>
                        <a:lnSpc>
                          <a:spcPct val="110000"/>
                        </a:lnSpc>
                        <a:spcAft>
                          <a:spcPts val="1000"/>
                        </a:spcAft>
                      </a:pPr>
                      <a:r>
                        <a:rPr lang="en-US" sz="1100">
                          <a:effectLst/>
                        </a:rPr>
                        <a:t>Chronic rhinosinusitis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8020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1.46 (1.30-1.64)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&lt;.001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607327612"/>
                  </a:ext>
                </a:extLst>
              </a:tr>
              <a:tr h="173568">
                <a:tc>
                  <a:txBody>
                    <a:bodyPr/>
                    <a:lstStyle/>
                    <a:p>
                      <a:pPr>
                        <a:lnSpc>
                          <a:spcPct val="110000"/>
                        </a:lnSpc>
                        <a:spcAft>
                          <a:spcPts val="1000"/>
                        </a:spcAft>
                      </a:pPr>
                      <a:r>
                        <a:rPr lang="en-US" sz="1100">
                          <a:effectLst/>
                        </a:rPr>
                        <a:t>Nasal polyposis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8271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1.40 (1.22-1.60)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&lt;.001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1019704288"/>
                  </a:ext>
                </a:extLst>
              </a:tr>
              <a:tr h="173568">
                <a:tc>
                  <a:txBody>
                    <a:bodyPr/>
                    <a:lstStyle/>
                    <a:p>
                      <a:pPr>
                        <a:lnSpc>
                          <a:spcPct val="110000"/>
                        </a:lnSpc>
                        <a:spcAft>
                          <a:spcPts val="1000"/>
                        </a:spcAft>
                      </a:pPr>
                      <a:r>
                        <a:rPr lang="en-US" sz="1100">
                          <a:effectLst/>
                        </a:rPr>
                        <a:t>Eczema/atopic dermatitis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8255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0.87 (0.71-1.06)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847665041"/>
                  </a:ext>
                </a:extLst>
              </a:tr>
            </a:tbl>
          </a:graphicData>
        </a:graphic>
      </p:graphicFrame>
      <p:sp>
        <p:nvSpPr>
          <p:cNvPr id="8" name="TextBox 7">
            <a:extLst>
              <a:ext uri="{FF2B5EF4-FFF2-40B4-BE49-F238E27FC236}">
                <a16:creationId xmlns:a16="http://schemas.microsoft.com/office/drawing/2014/main" id="{6BAAFDC3-406F-A85D-A08B-9FE0B04E148E}"/>
              </a:ext>
            </a:extLst>
          </p:cNvPr>
          <p:cNvSpPr txBox="1"/>
          <p:nvPr/>
        </p:nvSpPr>
        <p:spPr>
          <a:xfrm>
            <a:off x="243673" y="913038"/>
            <a:ext cx="4210563"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800"/>
              </a:spcAft>
              <a:buClr>
                <a:srgbClr val="000000"/>
              </a:buClr>
              <a:buSzTx/>
              <a:buFont typeface="Arial"/>
              <a:buNone/>
              <a:tabLst/>
              <a:defRPr/>
            </a:pPr>
            <a:r>
              <a:rPr kumimoji="0" lang="en-US" sz="10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rPr>
              <a:t>Odds Ratios and 95% CIs of Receiving </a:t>
            </a:r>
            <a:r>
              <a:rPr kumimoji="0" lang="en-US" sz="110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rPr>
              <a:t>Long-Term OCS </a:t>
            </a:r>
            <a:r>
              <a:rPr kumimoji="0" lang="en-US" sz="10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rPr>
              <a:t>Associated With the Presence of Comorbidities</a:t>
            </a:r>
            <a:endParaRPr kumimoji="0" lang="en-GB" sz="10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endParaRPr>
          </a:p>
        </p:txBody>
      </p:sp>
      <p:graphicFrame>
        <p:nvGraphicFramePr>
          <p:cNvPr id="9" name="Table 8">
            <a:extLst>
              <a:ext uri="{FF2B5EF4-FFF2-40B4-BE49-F238E27FC236}">
                <a16:creationId xmlns:a16="http://schemas.microsoft.com/office/drawing/2014/main" id="{9BF4FADD-9D05-690B-7C30-9FDD98DDF22A}"/>
              </a:ext>
            </a:extLst>
          </p:cNvPr>
          <p:cNvGraphicFramePr>
            <a:graphicFrameLocks noGrp="1"/>
          </p:cNvGraphicFramePr>
          <p:nvPr/>
        </p:nvGraphicFramePr>
        <p:xfrm>
          <a:off x="323194" y="3426196"/>
          <a:ext cx="5059249" cy="1229106"/>
        </p:xfrm>
        <a:graphic>
          <a:graphicData uri="http://schemas.openxmlformats.org/drawingml/2006/table">
            <a:tbl>
              <a:tblPr firstRow="1" firstCol="1" bandRow="1">
                <a:tableStyleId>{5C22544A-7EE6-4342-B048-85BDC9FD1C3A}</a:tableStyleId>
              </a:tblPr>
              <a:tblGrid>
                <a:gridCol w="1926919">
                  <a:extLst>
                    <a:ext uri="{9D8B030D-6E8A-4147-A177-3AD203B41FA5}">
                      <a16:colId xmlns:a16="http://schemas.microsoft.com/office/drawing/2014/main" val="915115267"/>
                    </a:ext>
                  </a:extLst>
                </a:gridCol>
                <a:gridCol w="1043144">
                  <a:extLst>
                    <a:ext uri="{9D8B030D-6E8A-4147-A177-3AD203B41FA5}">
                      <a16:colId xmlns:a16="http://schemas.microsoft.com/office/drawing/2014/main" val="3563850545"/>
                    </a:ext>
                  </a:extLst>
                </a:gridCol>
                <a:gridCol w="1598329">
                  <a:extLst>
                    <a:ext uri="{9D8B030D-6E8A-4147-A177-3AD203B41FA5}">
                      <a16:colId xmlns:a16="http://schemas.microsoft.com/office/drawing/2014/main" val="1090243252"/>
                    </a:ext>
                  </a:extLst>
                </a:gridCol>
                <a:gridCol w="490857">
                  <a:extLst>
                    <a:ext uri="{9D8B030D-6E8A-4147-A177-3AD203B41FA5}">
                      <a16:colId xmlns:a16="http://schemas.microsoft.com/office/drawing/2014/main" val="3677612598"/>
                    </a:ext>
                  </a:extLst>
                </a:gridCol>
              </a:tblGrid>
              <a:tr h="357161">
                <a:tc>
                  <a:txBody>
                    <a:bodyPr/>
                    <a:lstStyle/>
                    <a:p>
                      <a:pPr>
                        <a:lnSpc>
                          <a:spcPct val="110000"/>
                        </a:lnSpc>
                        <a:spcAft>
                          <a:spcPts val="1000"/>
                        </a:spcAft>
                      </a:pPr>
                      <a:r>
                        <a:rPr lang="en-US" sz="1100">
                          <a:effectLst/>
                        </a:rPr>
                        <a:t>Comorbidities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Sample size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Ratio of means (95% CI)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P value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extLst>
                  <a:ext uri="{0D108BD9-81ED-4DB2-BD59-A6C34878D82A}">
                    <a16:rowId xmlns:a16="http://schemas.microsoft.com/office/drawing/2014/main" val="2826598261"/>
                  </a:ext>
                </a:extLst>
              </a:tr>
              <a:tr h="173568">
                <a:tc gridSpan="4">
                  <a:txBody>
                    <a:bodyPr/>
                    <a:lstStyle/>
                    <a:p>
                      <a:pPr algn="ctr">
                        <a:lnSpc>
                          <a:spcPct val="110000"/>
                        </a:lnSpc>
                        <a:spcAft>
                          <a:spcPts val="1000"/>
                        </a:spcAft>
                      </a:pPr>
                      <a:r>
                        <a:rPr lang="en-US" sz="1100">
                          <a:effectLst/>
                        </a:rPr>
                        <a:t>Potentially T2-related categories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6373988"/>
                  </a:ext>
                </a:extLst>
              </a:tr>
              <a:tr h="173568">
                <a:tc>
                  <a:txBody>
                    <a:bodyPr/>
                    <a:lstStyle/>
                    <a:p>
                      <a:pPr>
                        <a:lnSpc>
                          <a:spcPct val="110000"/>
                        </a:lnSpc>
                        <a:spcAft>
                          <a:spcPts val="1000"/>
                        </a:spcAft>
                      </a:pPr>
                      <a:r>
                        <a:rPr lang="en-US" sz="1100">
                          <a:effectLst/>
                        </a:rPr>
                        <a:t>Allergic rhinitis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7060</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1.12 (1.04-1.21)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.003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2661569154"/>
                  </a:ext>
                </a:extLst>
              </a:tr>
              <a:tr h="173568">
                <a:tc>
                  <a:txBody>
                    <a:bodyPr/>
                    <a:lstStyle/>
                    <a:p>
                      <a:pPr>
                        <a:lnSpc>
                          <a:spcPct val="110000"/>
                        </a:lnSpc>
                        <a:spcAft>
                          <a:spcPts val="1000"/>
                        </a:spcAft>
                      </a:pPr>
                      <a:r>
                        <a:rPr lang="en-US" sz="1100">
                          <a:effectLst/>
                        </a:rPr>
                        <a:t>Chronic rhinosinusitis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7036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1.29 (1.21-1.38)</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&lt;.001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3188414300"/>
                  </a:ext>
                </a:extLst>
              </a:tr>
              <a:tr h="173568">
                <a:tc>
                  <a:txBody>
                    <a:bodyPr/>
                    <a:lstStyle/>
                    <a:p>
                      <a:pPr>
                        <a:lnSpc>
                          <a:spcPct val="110000"/>
                        </a:lnSpc>
                        <a:spcAft>
                          <a:spcPts val="1000"/>
                        </a:spcAft>
                      </a:pPr>
                      <a:r>
                        <a:rPr lang="en-US" sz="1100">
                          <a:effectLst/>
                        </a:rPr>
                        <a:t>Nasal polyposis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7283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1.16 (1.07-1.25)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&lt;.001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1695174166"/>
                  </a:ext>
                </a:extLst>
              </a:tr>
              <a:tr h="173568">
                <a:tc>
                  <a:txBody>
                    <a:bodyPr/>
                    <a:lstStyle/>
                    <a:p>
                      <a:pPr>
                        <a:lnSpc>
                          <a:spcPct val="110000"/>
                        </a:lnSpc>
                        <a:spcAft>
                          <a:spcPts val="1000"/>
                        </a:spcAft>
                      </a:pPr>
                      <a:r>
                        <a:rPr lang="en-US" sz="1100">
                          <a:effectLst/>
                        </a:rPr>
                        <a:t>Eczema/atopic dermatitis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solidFill>
                      <a:schemeClr val="accent2"/>
                    </a:solidFill>
                  </a:tcPr>
                </a:tc>
                <a:tc>
                  <a:txBody>
                    <a:bodyPr/>
                    <a:lstStyle/>
                    <a:p>
                      <a:pPr algn="ctr">
                        <a:lnSpc>
                          <a:spcPct val="110000"/>
                        </a:lnSpc>
                        <a:spcAft>
                          <a:spcPts val="1000"/>
                        </a:spcAft>
                      </a:pPr>
                      <a:r>
                        <a:rPr lang="en-US" sz="1100">
                          <a:effectLst/>
                        </a:rPr>
                        <a:t>7265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1.11 (0.99-1.23)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tc>
                  <a:txBody>
                    <a:bodyPr/>
                    <a:lstStyle/>
                    <a:p>
                      <a:pPr algn="ctr">
                        <a:lnSpc>
                          <a:spcPct val="110000"/>
                        </a:lnSpc>
                        <a:spcAft>
                          <a:spcPts val="1000"/>
                        </a:spcAft>
                      </a:pPr>
                      <a:r>
                        <a:rPr lang="en-US" sz="1100">
                          <a:effectLst/>
                        </a:rPr>
                        <a:t>.07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589" marR="62589" marT="0" marB="0"/>
                </a:tc>
                <a:extLst>
                  <a:ext uri="{0D108BD9-81ED-4DB2-BD59-A6C34878D82A}">
                    <a16:rowId xmlns:a16="http://schemas.microsoft.com/office/drawing/2014/main" val="2722226167"/>
                  </a:ext>
                </a:extLst>
              </a:tr>
            </a:tbl>
          </a:graphicData>
        </a:graphic>
      </p:graphicFrame>
      <p:sp>
        <p:nvSpPr>
          <p:cNvPr id="11" name="TextBox 10">
            <a:extLst>
              <a:ext uri="{FF2B5EF4-FFF2-40B4-BE49-F238E27FC236}">
                <a16:creationId xmlns:a16="http://schemas.microsoft.com/office/drawing/2014/main" id="{707F8927-D403-C3E0-0089-6547BE206E38}"/>
              </a:ext>
            </a:extLst>
          </p:cNvPr>
          <p:cNvSpPr txBox="1"/>
          <p:nvPr/>
        </p:nvSpPr>
        <p:spPr>
          <a:xfrm>
            <a:off x="243673" y="3033781"/>
            <a:ext cx="4982439" cy="3924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C5EA8"/>
                </a:solidFill>
                <a:effectLst/>
                <a:uLnTx/>
                <a:uFillTx/>
                <a:latin typeface="Calibri" panose="020F0502020204030204" pitchFamily="34" charset="0"/>
                <a:ea typeface="Calibri" panose="020F0502020204030204" pitchFamily="34" charset="0"/>
                <a:cs typeface="Arial"/>
                <a:sym typeface="Arial"/>
              </a:rPr>
              <a:t>Ratios of Means and 95% CIs of Number of </a:t>
            </a:r>
            <a:r>
              <a:rPr kumimoji="0" lang="en-IN" sz="1050" b="1" i="0" u="none" strike="noStrike" kern="0" cap="none" spc="0" normalizeH="0" baseline="0" noProof="0">
                <a:ln>
                  <a:noFill/>
                </a:ln>
                <a:solidFill>
                  <a:srgbClr val="0C5EA8"/>
                </a:solidFill>
                <a:effectLst/>
                <a:uLnTx/>
                <a:uFillTx/>
                <a:latin typeface="Calibri" panose="020F0502020204030204" pitchFamily="34" charset="0"/>
                <a:ea typeface="Calibri" panose="020F0502020204030204" pitchFamily="34" charset="0"/>
                <a:cs typeface="Arial"/>
                <a:sym typeface="Arial"/>
              </a:rPr>
              <a:t>Exacerbations</a:t>
            </a:r>
            <a:r>
              <a:rPr kumimoji="0" lang="en-IN" sz="900" b="0" i="0" u="none" strike="noStrike" kern="0" cap="none" spc="0" normalizeH="0" baseline="0" noProof="0">
                <a:ln>
                  <a:noFill/>
                </a:ln>
                <a:solidFill>
                  <a:srgbClr val="0C5EA8"/>
                </a:solidFill>
                <a:effectLst/>
                <a:uLnTx/>
                <a:uFillTx/>
                <a:latin typeface="Calibri" panose="020F0502020204030204" pitchFamily="34" charset="0"/>
                <a:ea typeface="Calibri" panose="020F0502020204030204" pitchFamily="34" charset="0"/>
                <a:cs typeface="Arial"/>
                <a:sym typeface="Arial"/>
              </a:rPr>
              <a:t> in the Year Preceding Enrolment Associated With the Presence of Comorbidities</a:t>
            </a:r>
            <a:endParaRPr kumimoji="0" lang="en-GB" sz="900" b="0" i="0" u="none" strike="noStrike" kern="0" cap="none" spc="0" normalizeH="0" baseline="0" noProof="0">
              <a:ln>
                <a:noFill/>
              </a:ln>
              <a:solidFill>
                <a:srgbClr val="0C5EA8"/>
              </a:solidFill>
              <a:effectLst/>
              <a:uLnTx/>
              <a:uFillTx/>
              <a:latin typeface="Calibri" panose="020F0502020204030204" pitchFamily="34" charset="0"/>
              <a:ea typeface="Calibri" panose="020F0502020204030204" pitchFamily="34" charset="0"/>
              <a:cs typeface="Arial"/>
              <a:sym typeface="Arial"/>
            </a:endParaRPr>
          </a:p>
        </p:txBody>
      </p:sp>
      <p:sp>
        <p:nvSpPr>
          <p:cNvPr id="12" name="Rectangle 11">
            <a:extLst>
              <a:ext uri="{FF2B5EF4-FFF2-40B4-BE49-F238E27FC236}">
                <a16:creationId xmlns:a16="http://schemas.microsoft.com/office/drawing/2014/main" id="{7A63A6FE-3914-E20D-AAF6-6851536BC0E9}"/>
              </a:ext>
            </a:extLst>
          </p:cNvPr>
          <p:cNvSpPr/>
          <p:nvPr/>
        </p:nvSpPr>
        <p:spPr>
          <a:xfrm>
            <a:off x="323193" y="2071688"/>
            <a:ext cx="5059249" cy="36245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8C1905DC-7A18-4A53-9190-71BCCD1CDC62}"/>
              </a:ext>
            </a:extLst>
          </p:cNvPr>
          <p:cNvSpPr/>
          <p:nvPr/>
        </p:nvSpPr>
        <p:spPr>
          <a:xfrm>
            <a:off x="323193" y="4114819"/>
            <a:ext cx="5059249" cy="36933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3441EC07-5E2F-4C06-75D3-3DF8C6C5CDFF}"/>
              </a:ext>
            </a:extLst>
          </p:cNvPr>
          <p:cNvSpPr txBox="1"/>
          <p:nvPr/>
        </p:nvSpPr>
        <p:spPr>
          <a:xfrm>
            <a:off x="5818909" y="1585857"/>
            <a:ext cx="2894382" cy="246221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Compared with those without CRS, patients with comorbid </a:t>
            </a:r>
            <a:r>
              <a:rPr kumimoji="0" lang="en-US" sz="110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CRS had 29% more exacerbations and were 46% more likely to receive LTOCS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Nasal polyposis was also associated with a poorer outcome </a:t>
            </a: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for these 2 variables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Allergic rhinitis was associated with higher exacerbation rates only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10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AD was not associated with a significantly poorer asthma outcome for any variable </a:t>
            </a:r>
            <a:r>
              <a:rPr kumimoji="0" lang="en-US"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assessed</a:t>
            </a:r>
            <a:endParaRPr kumimoji="0" lang="en-GB" sz="110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p:txBody>
      </p:sp>
      <p:sp>
        <p:nvSpPr>
          <p:cNvPr id="17" name="TextBox 16">
            <a:extLst>
              <a:ext uri="{FF2B5EF4-FFF2-40B4-BE49-F238E27FC236}">
                <a16:creationId xmlns:a16="http://schemas.microsoft.com/office/drawing/2014/main" id="{D22D86DA-4F15-EF3F-BCB1-4144BD66720D}"/>
              </a:ext>
            </a:extLst>
          </p:cNvPr>
          <p:cNvSpPr txBox="1"/>
          <p:nvPr/>
        </p:nvSpPr>
        <p:spPr>
          <a:xfrm>
            <a:off x="-55418" y="4886613"/>
            <a:ext cx="657398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600" b="0" i="0" u="none" strike="noStrike" kern="1200" cap="none" spc="0" normalizeH="0" baseline="0" noProof="0">
                <a:ln>
                  <a:noFill/>
                </a:ln>
                <a:solidFill>
                  <a:srgbClr val="404040"/>
                </a:solidFill>
                <a:effectLst/>
                <a:uLnTx/>
                <a:uFillTx/>
                <a:latin typeface="Arial"/>
                <a:ea typeface="+mn-ea"/>
                <a:cs typeface="Arial"/>
                <a:sym typeface="Arial"/>
              </a:rPr>
              <a:t>OCS, oral corticosteroid; OR, odds ratio; T2, type 2, CRS: Chronic Rhinosinusitis, AD: Atopic Dermatitis, LTOCS: Long-term Oral Corticosteroids, CI: Confidence Intervals</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18" name="TextBox 17">
            <a:extLst>
              <a:ext uri="{FF2B5EF4-FFF2-40B4-BE49-F238E27FC236}">
                <a16:creationId xmlns:a16="http://schemas.microsoft.com/office/drawing/2014/main" id="{42BAFB9B-303D-77BB-4251-A53419FEE3EA}"/>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2">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5BC431D9-B1C3-E010-77C3-63BF13C96F7D}"/>
              </a:ext>
            </a:extLst>
          </p:cNvPr>
          <p:cNvSpPr txBox="1"/>
          <p:nvPr/>
        </p:nvSpPr>
        <p:spPr>
          <a:xfrm>
            <a:off x="-55418" y="4794280"/>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3" name="Graphic 2" descr="Beginning with solid fill">
            <a:hlinkClick r:id="rId3" action="ppaction://hlinksldjump"/>
            <a:extLst>
              <a:ext uri="{FF2B5EF4-FFF2-40B4-BE49-F238E27FC236}">
                <a16:creationId xmlns:a16="http://schemas.microsoft.com/office/drawing/2014/main" id="{BC65AEB4-BC9A-F913-7F48-A6CC92A5EA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8BAE67B5-5C5B-0CD2-EAFA-1DC59A262C44}"/>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9984603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293381" y="156528"/>
            <a:ext cx="8010114" cy="379808"/>
          </a:xfrm>
        </p:spPr>
        <p:txBody>
          <a:bodyPr/>
          <a:lstStyle/>
          <a:p>
            <a:r>
              <a:rPr lang="en-US" sz="1400">
                <a:latin typeface="+mj-lt"/>
                <a:ea typeface="Calibri" panose="020F0502020204030204" pitchFamily="34" charset="0"/>
              </a:rPr>
              <a:t>Patients with a greater number of comorbidities, both overall and for each comorbidity category, had worse asthma outcomes</a:t>
            </a:r>
            <a:endParaRPr lang="en-GB" sz="1400">
              <a:latin typeface="+mj-lt"/>
              <a:ea typeface="Calibri" panose="020F0502020204030204" pitchFamily="34" charset="0"/>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711780" y="99699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9" name="TextBox 18">
            <a:extLst>
              <a:ext uri="{FF2B5EF4-FFF2-40B4-BE49-F238E27FC236}">
                <a16:creationId xmlns:a16="http://schemas.microsoft.com/office/drawing/2014/main" id="{E201DEB3-ADB9-AF02-81D9-5D8287030580}"/>
              </a:ext>
            </a:extLst>
          </p:cNvPr>
          <p:cNvSpPr txBox="1"/>
          <p:nvPr/>
        </p:nvSpPr>
        <p:spPr>
          <a:xfrm>
            <a:off x="-65059" y="4855379"/>
            <a:ext cx="834355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FEV1, forced expiratory volume in 1 second; OCS, oral corticosteroids; T2, type 2.      The reference category for each analysis was to have no comorbidity of the type of interest.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1000" b="0" i="0" u="none" strike="noStrike" kern="0" cap="none" spc="0" normalizeH="0" baseline="0" noProof="0">
                <a:ln>
                  <a:noFill/>
                </a:ln>
                <a:solidFill>
                  <a:srgbClr val="000000"/>
                </a:solidFill>
                <a:effectLst/>
                <a:uLnTx/>
                <a:uFillTx/>
                <a:latin typeface="Arial"/>
                <a:cs typeface="Arial"/>
                <a:sym typeface="Arial"/>
              </a:rPr>
            </a:b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20" name="TextBox 19">
            <a:extLst>
              <a:ext uri="{FF2B5EF4-FFF2-40B4-BE49-F238E27FC236}">
                <a16:creationId xmlns:a16="http://schemas.microsoft.com/office/drawing/2014/main" id="{DEFE808D-F68E-4D85-FBCD-13C9BC4C57BE}"/>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2">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3CBD9E02-ED67-3A1D-09C1-D7B6FBAE5D20}"/>
              </a:ext>
            </a:extLst>
          </p:cNvPr>
          <p:cNvPicPr>
            <a:picLocks noChangeAspect="1"/>
          </p:cNvPicPr>
          <p:nvPr/>
        </p:nvPicPr>
        <p:blipFill>
          <a:blip r:embed="rId3"/>
          <a:stretch>
            <a:fillRect/>
          </a:stretch>
        </p:blipFill>
        <p:spPr>
          <a:xfrm>
            <a:off x="679625" y="1003441"/>
            <a:ext cx="3564894" cy="1800000"/>
          </a:xfrm>
          <a:prstGeom prst="rect">
            <a:avLst/>
          </a:prstGeom>
        </p:spPr>
      </p:pic>
      <p:pic>
        <p:nvPicPr>
          <p:cNvPr id="9" name="Picture 8">
            <a:extLst>
              <a:ext uri="{FF2B5EF4-FFF2-40B4-BE49-F238E27FC236}">
                <a16:creationId xmlns:a16="http://schemas.microsoft.com/office/drawing/2014/main" id="{6D170F90-76C7-CDC7-BA55-05AD20BE6ED6}"/>
              </a:ext>
            </a:extLst>
          </p:cNvPr>
          <p:cNvPicPr>
            <a:picLocks noChangeAspect="1"/>
          </p:cNvPicPr>
          <p:nvPr/>
        </p:nvPicPr>
        <p:blipFill>
          <a:blip r:embed="rId4"/>
          <a:stretch>
            <a:fillRect/>
          </a:stretch>
        </p:blipFill>
        <p:spPr>
          <a:xfrm>
            <a:off x="4572000" y="1003441"/>
            <a:ext cx="3536170" cy="1800000"/>
          </a:xfrm>
          <a:prstGeom prst="rect">
            <a:avLst/>
          </a:prstGeom>
        </p:spPr>
      </p:pic>
      <p:pic>
        <p:nvPicPr>
          <p:cNvPr id="14" name="Picture 13">
            <a:extLst>
              <a:ext uri="{FF2B5EF4-FFF2-40B4-BE49-F238E27FC236}">
                <a16:creationId xmlns:a16="http://schemas.microsoft.com/office/drawing/2014/main" id="{C8D9BD9A-3EA2-0F7F-3C44-340F4B97132A}"/>
              </a:ext>
            </a:extLst>
          </p:cNvPr>
          <p:cNvPicPr>
            <a:picLocks noChangeAspect="1"/>
          </p:cNvPicPr>
          <p:nvPr/>
        </p:nvPicPr>
        <p:blipFill>
          <a:blip r:embed="rId5"/>
          <a:stretch>
            <a:fillRect/>
          </a:stretch>
        </p:blipFill>
        <p:spPr>
          <a:xfrm>
            <a:off x="679625" y="3058930"/>
            <a:ext cx="3536169" cy="1800000"/>
          </a:xfrm>
          <a:prstGeom prst="rect">
            <a:avLst/>
          </a:prstGeom>
        </p:spPr>
      </p:pic>
      <p:pic>
        <p:nvPicPr>
          <p:cNvPr id="22" name="Picture 21">
            <a:extLst>
              <a:ext uri="{FF2B5EF4-FFF2-40B4-BE49-F238E27FC236}">
                <a16:creationId xmlns:a16="http://schemas.microsoft.com/office/drawing/2014/main" id="{334F80AB-DC7C-20BD-570F-63DC6B967E9D}"/>
              </a:ext>
            </a:extLst>
          </p:cNvPr>
          <p:cNvPicPr>
            <a:picLocks noChangeAspect="1"/>
          </p:cNvPicPr>
          <p:nvPr/>
        </p:nvPicPr>
        <p:blipFill>
          <a:blip r:embed="rId6"/>
          <a:stretch>
            <a:fillRect/>
          </a:stretch>
        </p:blipFill>
        <p:spPr>
          <a:xfrm>
            <a:off x="4572000" y="3058930"/>
            <a:ext cx="3536170" cy="1800000"/>
          </a:xfrm>
          <a:prstGeom prst="rect">
            <a:avLst/>
          </a:prstGeom>
        </p:spPr>
      </p:pic>
      <p:sp>
        <p:nvSpPr>
          <p:cNvPr id="23" name="TextBox 22">
            <a:extLst>
              <a:ext uri="{FF2B5EF4-FFF2-40B4-BE49-F238E27FC236}">
                <a16:creationId xmlns:a16="http://schemas.microsoft.com/office/drawing/2014/main" id="{57FB3E13-E474-ABE2-3341-ABFA85FB766C}"/>
              </a:ext>
            </a:extLst>
          </p:cNvPr>
          <p:cNvSpPr txBox="1"/>
          <p:nvPr/>
        </p:nvSpPr>
        <p:spPr>
          <a:xfrm>
            <a:off x="593310" y="758969"/>
            <a:ext cx="194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Long-term OCS use</a:t>
            </a:r>
          </a:p>
        </p:txBody>
      </p:sp>
      <p:sp>
        <p:nvSpPr>
          <p:cNvPr id="24" name="TextBox 23">
            <a:extLst>
              <a:ext uri="{FF2B5EF4-FFF2-40B4-BE49-F238E27FC236}">
                <a16:creationId xmlns:a16="http://schemas.microsoft.com/office/drawing/2014/main" id="{DFA23ACC-44B9-8D6C-1E3C-D848DFD52F8D}"/>
              </a:ext>
            </a:extLst>
          </p:cNvPr>
          <p:cNvSpPr txBox="1"/>
          <p:nvPr/>
        </p:nvSpPr>
        <p:spPr>
          <a:xfrm>
            <a:off x="4480779" y="760649"/>
            <a:ext cx="194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Exacerbation rates</a:t>
            </a:r>
          </a:p>
        </p:txBody>
      </p:sp>
      <p:sp>
        <p:nvSpPr>
          <p:cNvPr id="25" name="TextBox 24">
            <a:extLst>
              <a:ext uri="{FF2B5EF4-FFF2-40B4-BE49-F238E27FC236}">
                <a16:creationId xmlns:a16="http://schemas.microsoft.com/office/drawing/2014/main" id="{EBC6CE7B-3E58-C2AE-36B6-3EB49B780C42}"/>
              </a:ext>
            </a:extLst>
          </p:cNvPr>
          <p:cNvSpPr txBox="1"/>
          <p:nvPr/>
        </p:nvSpPr>
        <p:spPr>
          <a:xfrm>
            <a:off x="586361" y="2812176"/>
            <a:ext cx="194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FEV</a:t>
            </a:r>
            <a:r>
              <a:rPr kumimoji="0" lang="en-GB" sz="1200" b="1" i="0" u="none" strike="noStrike" kern="0" cap="none" spc="0" normalizeH="0" baseline="-25000" noProof="0">
                <a:ln>
                  <a:noFill/>
                </a:ln>
                <a:solidFill>
                  <a:srgbClr val="073763"/>
                </a:solidFill>
                <a:effectLst/>
                <a:uLnTx/>
                <a:uFillTx/>
                <a:latin typeface="Arial"/>
                <a:cs typeface="Arial"/>
                <a:sym typeface="Arial"/>
              </a:rPr>
              <a:t>1</a:t>
            </a:r>
            <a:r>
              <a:rPr kumimoji="0" lang="en-GB" sz="1200" b="1" i="0" u="none" strike="noStrike" kern="0" cap="none" spc="0" normalizeH="0" baseline="0" noProof="0">
                <a:ln>
                  <a:noFill/>
                </a:ln>
                <a:solidFill>
                  <a:srgbClr val="073763"/>
                </a:solidFill>
                <a:effectLst/>
                <a:uLnTx/>
                <a:uFillTx/>
                <a:latin typeface="Arial"/>
                <a:cs typeface="Arial"/>
                <a:sym typeface="Arial"/>
              </a:rPr>
              <a:t> percent predicted</a:t>
            </a:r>
          </a:p>
        </p:txBody>
      </p:sp>
      <p:sp>
        <p:nvSpPr>
          <p:cNvPr id="26" name="TextBox 25">
            <a:extLst>
              <a:ext uri="{FF2B5EF4-FFF2-40B4-BE49-F238E27FC236}">
                <a16:creationId xmlns:a16="http://schemas.microsoft.com/office/drawing/2014/main" id="{36F24F43-C064-A8AE-A947-BDD5C13B0DD4}"/>
              </a:ext>
            </a:extLst>
          </p:cNvPr>
          <p:cNvSpPr txBox="1"/>
          <p:nvPr/>
        </p:nvSpPr>
        <p:spPr>
          <a:xfrm>
            <a:off x="4480779" y="2812175"/>
            <a:ext cx="1944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Uncontrolled asthma</a:t>
            </a:r>
          </a:p>
        </p:txBody>
      </p:sp>
      <p:pic>
        <p:nvPicPr>
          <p:cNvPr id="3" name="Graphic 2" descr="Beginning with solid fill">
            <a:hlinkClick r:id="rId7" action="ppaction://hlinksldjump"/>
            <a:extLst>
              <a:ext uri="{FF2B5EF4-FFF2-40B4-BE49-F238E27FC236}">
                <a16:creationId xmlns:a16="http://schemas.microsoft.com/office/drawing/2014/main" id="{6546EB8B-7341-DAF8-6089-0BF23A0740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80949F5C-5427-45D5-3837-D2966E3B0FF2}"/>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604149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2" y="1102995"/>
            <a:ext cx="4280535" cy="0"/>
          </a:xfrm>
          <a:custGeom>
            <a:avLst/>
            <a:gdLst/>
            <a:ahLst/>
            <a:cxnLst/>
            <a:rect l="l" t="t" r="r" b="b"/>
            <a:pathLst>
              <a:path w="5707380">
                <a:moveTo>
                  <a:pt x="0" y="0"/>
                </a:moveTo>
                <a:lnTo>
                  <a:pt x="5707380" y="0"/>
                </a:lnTo>
              </a:path>
            </a:pathLst>
          </a:custGeom>
          <a:ln w="64007">
            <a:solidFill>
              <a:srgbClr val="FFC000"/>
            </a:solidFill>
          </a:ln>
        </p:spPr>
        <p:txBody>
          <a:bodyPr wrap="square" lIns="0" tIns="0" rIns="0" bIns="0" rtlCol="0"/>
          <a:lstStyle/>
          <a:p>
            <a:pPr defTabSz="685800"/>
            <a:endParaRPr sz="1350"/>
          </a:p>
        </p:txBody>
      </p:sp>
      <p:sp>
        <p:nvSpPr>
          <p:cNvPr id="3" name="object 3"/>
          <p:cNvSpPr/>
          <p:nvPr/>
        </p:nvSpPr>
        <p:spPr>
          <a:xfrm>
            <a:off x="1142" y="1160145"/>
            <a:ext cx="4280535" cy="0"/>
          </a:xfrm>
          <a:custGeom>
            <a:avLst/>
            <a:gdLst/>
            <a:ahLst/>
            <a:cxnLst/>
            <a:rect l="l" t="t" r="r" b="b"/>
            <a:pathLst>
              <a:path w="5707380">
                <a:moveTo>
                  <a:pt x="0" y="0"/>
                </a:moveTo>
                <a:lnTo>
                  <a:pt x="5707380" y="0"/>
                </a:lnTo>
              </a:path>
            </a:pathLst>
          </a:custGeom>
          <a:ln w="64007">
            <a:solidFill>
              <a:srgbClr val="1F3863"/>
            </a:solidFill>
          </a:ln>
        </p:spPr>
        <p:txBody>
          <a:bodyPr wrap="square" lIns="0" tIns="0" rIns="0" bIns="0" rtlCol="0"/>
          <a:lstStyle/>
          <a:p>
            <a:pPr defTabSz="685800"/>
            <a:endParaRPr sz="1350"/>
          </a:p>
        </p:txBody>
      </p:sp>
      <p:grpSp>
        <p:nvGrpSpPr>
          <p:cNvPr id="4" name="object 4"/>
          <p:cNvGrpSpPr/>
          <p:nvPr/>
        </p:nvGrpSpPr>
        <p:grpSpPr>
          <a:xfrm>
            <a:off x="52039" y="7852"/>
            <a:ext cx="9145429" cy="5143500"/>
            <a:chOff x="0" y="0"/>
            <a:chExt cx="12193905" cy="6858000"/>
          </a:xfrm>
        </p:grpSpPr>
        <p:pic>
          <p:nvPicPr>
            <p:cNvPr id="5" name="object 5"/>
            <p:cNvPicPr/>
            <p:nvPr/>
          </p:nvPicPr>
          <p:blipFill>
            <a:blip r:embed="rId2" cstate="print"/>
            <a:stretch>
              <a:fillRect/>
            </a:stretch>
          </p:blipFill>
          <p:spPr>
            <a:xfrm>
              <a:off x="0" y="0"/>
              <a:ext cx="12192000" cy="6858000"/>
            </a:xfrm>
            <a:prstGeom prst="rect">
              <a:avLst/>
            </a:prstGeom>
          </p:spPr>
        </p:pic>
      </p:grpSp>
      <p:sp>
        <p:nvSpPr>
          <p:cNvPr id="6" name="object 6"/>
          <p:cNvSpPr txBox="1">
            <a:spLocks noGrp="1"/>
          </p:cNvSpPr>
          <p:nvPr>
            <p:ph type="title"/>
          </p:nvPr>
        </p:nvSpPr>
        <p:spPr>
          <a:xfrm>
            <a:off x="442742" y="227428"/>
            <a:ext cx="5972518" cy="516969"/>
          </a:xfrm>
          <a:prstGeom prst="rect">
            <a:avLst/>
          </a:prstGeom>
        </p:spPr>
        <p:txBody>
          <a:bodyPr vert="horz" wrap="square" lIns="0" tIns="9049" rIns="0" bIns="0" rtlCol="0">
            <a:spAutoFit/>
          </a:bodyPr>
          <a:lstStyle/>
          <a:p>
            <a:pPr marL="54293">
              <a:spcBef>
                <a:spcPts val="71"/>
              </a:spcBef>
            </a:pPr>
            <a:r>
              <a:rPr spc="-8"/>
              <a:t>It’s</a:t>
            </a:r>
            <a:r>
              <a:rPr spc="-131"/>
              <a:t> </a:t>
            </a:r>
            <a:r>
              <a:t>a</a:t>
            </a:r>
            <a:r>
              <a:rPr spc="-86"/>
              <a:t> </a:t>
            </a:r>
            <a:r>
              <a:rPr spc="-23"/>
              <a:t>partnership</a:t>
            </a:r>
          </a:p>
        </p:txBody>
      </p:sp>
      <p:grpSp>
        <p:nvGrpSpPr>
          <p:cNvPr id="7" name="object 7"/>
          <p:cNvGrpSpPr/>
          <p:nvPr/>
        </p:nvGrpSpPr>
        <p:grpSpPr>
          <a:xfrm>
            <a:off x="4864132" y="0"/>
            <a:ext cx="4280059" cy="5143500"/>
            <a:chOff x="6485509" y="0"/>
            <a:chExt cx="5706745" cy="6858000"/>
          </a:xfrm>
        </p:grpSpPr>
        <p:pic>
          <p:nvPicPr>
            <p:cNvPr id="8" name="object 8"/>
            <p:cNvPicPr/>
            <p:nvPr/>
          </p:nvPicPr>
          <p:blipFill>
            <a:blip r:embed="rId3" cstate="print"/>
            <a:stretch>
              <a:fillRect/>
            </a:stretch>
          </p:blipFill>
          <p:spPr>
            <a:xfrm>
              <a:off x="6485509" y="0"/>
              <a:ext cx="3975226" cy="2258441"/>
            </a:xfrm>
            <a:prstGeom prst="rect">
              <a:avLst/>
            </a:prstGeom>
          </p:spPr>
        </p:pic>
        <p:pic>
          <p:nvPicPr>
            <p:cNvPr id="9" name="object 9"/>
            <p:cNvPicPr/>
            <p:nvPr/>
          </p:nvPicPr>
          <p:blipFill>
            <a:blip r:embed="rId4" cstate="print"/>
            <a:stretch>
              <a:fillRect/>
            </a:stretch>
          </p:blipFill>
          <p:spPr>
            <a:xfrm>
              <a:off x="6629400" y="0"/>
              <a:ext cx="3679698" cy="2106929"/>
            </a:xfrm>
            <a:prstGeom prst="rect">
              <a:avLst/>
            </a:prstGeom>
          </p:spPr>
        </p:pic>
        <p:pic>
          <p:nvPicPr>
            <p:cNvPr id="10" name="object 10"/>
            <p:cNvPicPr/>
            <p:nvPr/>
          </p:nvPicPr>
          <p:blipFill>
            <a:blip r:embed="rId5" cstate="print"/>
            <a:stretch>
              <a:fillRect/>
            </a:stretch>
          </p:blipFill>
          <p:spPr>
            <a:xfrm>
              <a:off x="7229856" y="2923032"/>
              <a:ext cx="4962144" cy="3934967"/>
            </a:xfrm>
            <a:prstGeom prst="rect">
              <a:avLst/>
            </a:prstGeom>
          </p:spPr>
        </p:pic>
        <p:pic>
          <p:nvPicPr>
            <p:cNvPr id="11" name="object 11"/>
            <p:cNvPicPr/>
            <p:nvPr/>
          </p:nvPicPr>
          <p:blipFill>
            <a:blip r:embed="rId6" cstate="print"/>
            <a:stretch>
              <a:fillRect/>
            </a:stretch>
          </p:blipFill>
          <p:spPr>
            <a:xfrm>
              <a:off x="7397496" y="3084574"/>
              <a:ext cx="4792217" cy="3771138"/>
            </a:xfrm>
            <a:prstGeom prst="rect">
              <a:avLst/>
            </a:prstGeom>
          </p:spPr>
        </p:pic>
      </p:grpSp>
      <p:sp>
        <p:nvSpPr>
          <p:cNvPr id="12" name="object 12"/>
          <p:cNvSpPr txBox="1"/>
          <p:nvPr/>
        </p:nvSpPr>
        <p:spPr>
          <a:xfrm>
            <a:off x="662788" y="1244536"/>
            <a:ext cx="4124801" cy="3024867"/>
          </a:xfrm>
          <a:prstGeom prst="rect">
            <a:avLst/>
          </a:prstGeom>
        </p:spPr>
        <p:txBody>
          <a:bodyPr vert="horz" wrap="square" lIns="0" tIns="8573" rIns="0" bIns="0" rtlCol="0">
            <a:spAutoFit/>
          </a:bodyPr>
          <a:lstStyle/>
          <a:p>
            <a:pPr marL="180499" indent="-170974" defTabSz="685800">
              <a:lnSpc>
                <a:spcPts val="1710"/>
              </a:lnSpc>
              <a:spcBef>
                <a:spcPts val="68"/>
              </a:spcBef>
              <a:buFont typeface="Arial"/>
              <a:buChar char="•"/>
              <a:tabLst>
                <a:tab pos="180499" algn="l"/>
              </a:tabLst>
            </a:pPr>
            <a:r>
              <a:rPr sz="1500">
                <a:latin typeface="Calibri"/>
                <a:cs typeface="Calibri"/>
              </a:rPr>
              <a:t>ISAR</a:t>
            </a:r>
            <a:r>
              <a:rPr sz="1500" spc="-26">
                <a:latin typeface="Calibri"/>
                <a:cs typeface="Calibri"/>
              </a:rPr>
              <a:t> </a:t>
            </a:r>
            <a:r>
              <a:rPr sz="1500">
                <a:latin typeface="Calibri"/>
                <a:cs typeface="Calibri"/>
              </a:rPr>
              <a:t>is</a:t>
            </a:r>
            <a:r>
              <a:rPr sz="1500" spc="-30">
                <a:latin typeface="Calibri"/>
                <a:cs typeface="Calibri"/>
              </a:rPr>
              <a:t> </a:t>
            </a:r>
            <a:r>
              <a:rPr sz="1500">
                <a:latin typeface="Calibri"/>
                <a:cs typeface="Calibri"/>
              </a:rPr>
              <a:t>a</a:t>
            </a:r>
            <a:r>
              <a:rPr sz="1500" spc="-23">
                <a:latin typeface="Calibri"/>
                <a:cs typeface="Calibri"/>
              </a:rPr>
              <a:t> </a:t>
            </a:r>
            <a:r>
              <a:rPr sz="1500" b="1">
                <a:solidFill>
                  <a:srgbClr val="EC7C30"/>
                </a:solidFill>
                <a:latin typeface="Calibri"/>
                <a:cs typeface="Calibri"/>
              </a:rPr>
              <a:t>joint</a:t>
            </a:r>
            <a:r>
              <a:rPr sz="1500" b="1" spc="-34">
                <a:solidFill>
                  <a:srgbClr val="EC7C30"/>
                </a:solidFill>
                <a:latin typeface="Calibri"/>
                <a:cs typeface="Calibri"/>
              </a:rPr>
              <a:t> </a:t>
            </a:r>
            <a:r>
              <a:rPr sz="1500" b="1">
                <a:solidFill>
                  <a:srgbClr val="EC7C30"/>
                </a:solidFill>
                <a:latin typeface="Calibri"/>
                <a:cs typeface="Calibri"/>
              </a:rPr>
              <a:t>initiative</a:t>
            </a:r>
            <a:r>
              <a:rPr sz="1500" b="1" spc="-11">
                <a:solidFill>
                  <a:srgbClr val="EC7C30"/>
                </a:solidFill>
                <a:latin typeface="Calibri"/>
                <a:cs typeface="Calibri"/>
              </a:rPr>
              <a:t> </a:t>
            </a:r>
            <a:r>
              <a:rPr sz="1500">
                <a:latin typeface="Calibri"/>
                <a:cs typeface="Calibri"/>
              </a:rPr>
              <a:t>and</a:t>
            </a:r>
            <a:r>
              <a:rPr sz="1500" spc="-34">
                <a:latin typeface="Calibri"/>
                <a:cs typeface="Calibri"/>
              </a:rPr>
              <a:t> </a:t>
            </a:r>
            <a:r>
              <a:rPr sz="1500">
                <a:latin typeface="Calibri"/>
                <a:cs typeface="Calibri"/>
              </a:rPr>
              <a:t>would</a:t>
            </a:r>
            <a:r>
              <a:rPr sz="1500" spc="-38">
                <a:latin typeface="Calibri"/>
                <a:cs typeface="Calibri"/>
              </a:rPr>
              <a:t> </a:t>
            </a:r>
            <a:r>
              <a:rPr sz="1500">
                <a:latin typeface="Calibri"/>
                <a:cs typeface="Calibri"/>
              </a:rPr>
              <a:t>not</a:t>
            </a:r>
            <a:r>
              <a:rPr sz="1500" spc="-49">
                <a:latin typeface="Calibri"/>
                <a:cs typeface="Calibri"/>
              </a:rPr>
              <a:t> </a:t>
            </a:r>
            <a:r>
              <a:rPr sz="1500" spc="-8">
                <a:latin typeface="Calibri"/>
                <a:cs typeface="Calibri"/>
              </a:rPr>
              <a:t>exist</a:t>
            </a:r>
            <a:endParaRPr sz="1500">
              <a:latin typeface="Calibri"/>
              <a:cs typeface="Calibri"/>
            </a:endParaRPr>
          </a:p>
          <a:p>
            <a:pPr marL="180975" defTabSz="685800">
              <a:lnSpc>
                <a:spcPts val="1710"/>
              </a:lnSpc>
            </a:pPr>
            <a:r>
              <a:rPr sz="1500">
                <a:latin typeface="Calibri"/>
                <a:cs typeface="Calibri"/>
              </a:rPr>
              <a:t>without</a:t>
            </a:r>
            <a:r>
              <a:rPr sz="1500" spc="-41">
                <a:latin typeface="Calibri"/>
                <a:cs typeface="Calibri"/>
              </a:rPr>
              <a:t> </a:t>
            </a:r>
            <a:r>
              <a:rPr sz="1500">
                <a:latin typeface="Calibri"/>
                <a:cs typeface="Calibri"/>
              </a:rPr>
              <a:t>the</a:t>
            </a:r>
            <a:r>
              <a:rPr sz="1500" spc="-53">
                <a:latin typeface="Calibri"/>
                <a:cs typeface="Calibri"/>
              </a:rPr>
              <a:t> </a:t>
            </a:r>
            <a:r>
              <a:rPr sz="1500">
                <a:latin typeface="Calibri"/>
                <a:cs typeface="Calibri"/>
              </a:rPr>
              <a:t>data</a:t>
            </a:r>
            <a:r>
              <a:rPr sz="1500" spc="-38">
                <a:latin typeface="Calibri"/>
                <a:cs typeface="Calibri"/>
              </a:rPr>
              <a:t> </a:t>
            </a:r>
            <a:r>
              <a:rPr sz="1500">
                <a:latin typeface="Calibri"/>
                <a:cs typeface="Calibri"/>
              </a:rPr>
              <a:t>provided</a:t>
            </a:r>
            <a:r>
              <a:rPr sz="1500" spc="-41">
                <a:latin typeface="Calibri"/>
                <a:cs typeface="Calibri"/>
              </a:rPr>
              <a:t> </a:t>
            </a:r>
            <a:r>
              <a:rPr sz="1500">
                <a:latin typeface="Calibri"/>
                <a:cs typeface="Calibri"/>
              </a:rPr>
              <a:t>by</a:t>
            </a:r>
            <a:r>
              <a:rPr sz="1500" spc="-68">
                <a:latin typeface="Calibri"/>
                <a:cs typeface="Calibri"/>
              </a:rPr>
              <a:t> </a:t>
            </a:r>
            <a:r>
              <a:rPr sz="1500">
                <a:latin typeface="Calibri"/>
                <a:cs typeface="Calibri"/>
              </a:rPr>
              <a:t>local</a:t>
            </a:r>
            <a:r>
              <a:rPr sz="1500" spc="-26">
                <a:latin typeface="Calibri"/>
                <a:cs typeface="Calibri"/>
              </a:rPr>
              <a:t> </a:t>
            </a:r>
            <a:r>
              <a:rPr sz="1500" spc="-8">
                <a:latin typeface="Calibri"/>
                <a:cs typeface="Calibri"/>
              </a:rPr>
              <a:t>registries.</a:t>
            </a:r>
            <a:endParaRPr sz="1500">
              <a:latin typeface="Calibri"/>
              <a:cs typeface="Calibri"/>
            </a:endParaRPr>
          </a:p>
          <a:p>
            <a:pPr marL="180975" marR="35719" indent="-171450" defTabSz="685800">
              <a:lnSpc>
                <a:spcPct val="90000"/>
              </a:lnSpc>
              <a:spcBef>
                <a:spcPts val="758"/>
              </a:spcBef>
              <a:buFont typeface="Arial"/>
              <a:buChar char="•"/>
              <a:tabLst>
                <a:tab pos="180975" algn="l"/>
              </a:tabLst>
            </a:pPr>
            <a:r>
              <a:rPr sz="1500" b="1">
                <a:solidFill>
                  <a:srgbClr val="EC7C30"/>
                </a:solidFill>
                <a:latin typeface="Calibri"/>
                <a:cs typeface="Calibri"/>
              </a:rPr>
              <a:t>ISAR</a:t>
            </a:r>
            <a:r>
              <a:rPr sz="1500" b="1" spc="-30">
                <a:solidFill>
                  <a:srgbClr val="EC7C30"/>
                </a:solidFill>
                <a:latin typeface="Calibri"/>
                <a:cs typeface="Calibri"/>
              </a:rPr>
              <a:t> </a:t>
            </a:r>
            <a:r>
              <a:rPr sz="1500" b="1">
                <a:solidFill>
                  <a:srgbClr val="EC7C30"/>
                </a:solidFill>
                <a:latin typeface="Calibri"/>
                <a:cs typeface="Calibri"/>
              </a:rPr>
              <a:t>acts</a:t>
            </a:r>
            <a:r>
              <a:rPr sz="1500" b="1" spc="-41">
                <a:solidFill>
                  <a:srgbClr val="EC7C30"/>
                </a:solidFill>
                <a:latin typeface="Calibri"/>
                <a:cs typeface="Calibri"/>
              </a:rPr>
              <a:t> </a:t>
            </a:r>
            <a:r>
              <a:rPr sz="1500" b="1">
                <a:solidFill>
                  <a:srgbClr val="EC7C30"/>
                </a:solidFill>
                <a:latin typeface="Calibri"/>
                <a:cs typeface="Calibri"/>
              </a:rPr>
              <a:t>as</a:t>
            </a:r>
            <a:r>
              <a:rPr sz="1500" b="1" spc="-49">
                <a:solidFill>
                  <a:srgbClr val="EC7C30"/>
                </a:solidFill>
                <a:latin typeface="Calibri"/>
                <a:cs typeface="Calibri"/>
              </a:rPr>
              <a:t> </a:t>
            </a:r>
            <a:r>
              <a:rPr sz="1500" b="1">
                <a:solidFill>
                  <a:srgbClr val="EC7C30"/>
                </a:solidFill>
                <a:latin typeface="Calibri"/>
                <a:cs typeface="Calibri"/>
              </a:rPr>
              <a:t>a</a:t>
            </a:r>
            <a:r>
              <a:rPr sz="1500" b="1" spc="-41">
                <a:solidFill>
                  <a:srgbClr val="EC7C30"/>
                </a:solidFill>
                <a:latin typeface="Calibri"/>
                <a:cs typeface="Calibri"/>
              </a:rPr>
              <a:t> </a:t>
            </a:r>
            <a:r>
              <a:rPr sz="1500" b="1">
                <a:solidFill>
                  <a:srgbClr val="EC7C30"/>
                </a:solidFill>
                <a:latin typeface="Calibri"/>
                <a:cs typeface="Calibri"/>
              </a:rPr>
              <a:t>data</a:t>
            </a:r>
            <a:r>
              <a:rPr sz="1500" b="1" spc="-49">
                <a:solidFill>
                  <a:srgbClr val="EC7C30"/>
                </a:solidFill>
                <a:latin typeface="Calibri"/>
                <a:cs typeface="Calibri"/>
              </a:rPr>
              <a:t> </a:t>
            </a:r>
            <a:r>
              <a:rPr sz="1500" b="1">
                <a:solidFill>
                  <a:srgbClr val="EC7C30"/>
                </a:solidFill>
                <a:latin typeface="Calibri"/>
                <a:cs typeface="Calibri"/>
              </a:rPr>
              <a:t>custodian</a:t>
            </a:r>
            <a:r>
              <a:rPr sz="1500">
                <a:latin typeface="Calibri"/>
                <a:cs typeface="Calibri"/>
              </a:rPr>
              <a:t>,</a:t>
            </a:r>
            <a:r>
              <a:rPr sz="1500" spc="-53">
                <a:latin typeface="Calibri"/>
                <a:cs typeface="Calibri"/>
              </a:rPr>
              <a:t> </a:t>
            </a:r>
            <a:r>
              <a:rPr sz="1500">
                <a:latin typeface="Calibri"/>
                <a:cs typeface="Calibri"/>
              </a:rPr>
              <a:t>collecting,</a:t>
            </a:r>
            <a:r>
              <a:rPr sz="1500" spc="-11">
                <a:latin typeface="Calibri"/>
                <a:cs typeface="Calibri"/>
              </a:rPr>
              <a:t> </a:t>
            </a:r>
            <a:r>
              <a:rPr sz="1500" spc="-8">
                <a:latin typeface="Calibri"/>
                <a:cs typeface="Calibri"/>
              </a:rPr>
              <a:t>collating, </a:t>
            </a:r>
            <a:r>
              <a:rPr sz="1500">
                <a:latin typeface="Calibri"/>
                <a:cs typeface="Calibri"/>
              </a:rPr>
              <a:t>exploring,</a:t>
            </a:r>
            <a:r>
              <a:rPr sz="1500" spc="-60">
                <a:latin typeface="Calibri"/>
                <a:cs typeface="Calibri"/>
              </a:rPr>
              <a:t> </a:t>
            </a:r>
            <a:r>
              <a:rPr sz="1500">
                <a:latin typeface="Calibri"/>
                <a:cs typeface="Calibri"/>
              </a:rPr>
              <a:t>and</a:t>
            </a:r>
            <a:r>
              <a:rPr sz="1500" spc="-56">
                <a:latin typeface="Calibri"/>
                <a:cs typeface="Calibri"/>
              </a:rPr>
              <a:t> </a:t>
            </a:r>
            <a:r>
              <a:rPr sz="1500">
                <a:latin typeface="Calibri"/>
                <a:cs typeface="Calibri"/>
              </a:rPr>
              <a:t>analyzing</a:t>
            </a:r>
            <a:r>
              <a:rPr sz="1500" spc="-53">
                <a:latin typeface="Calibri"/>
                <a:cs typeface="Calibri"/>
              </a:rPr>
              <a:t> </a:t>
            </a:r>
            <a:r>
              <a:rPr sz="1500" spc="-8">
                <a:latin typeface="Calibri"/>
                <a:cs typeface="Calibri"/>
              </a:rPr>
              <a:t>standardized</a:t>
            </a:r>
            <a:r>
              <a:rPr sz="1500" spc="-45">
                <a:latin typeface="Calibri"/>
                <a:cs typeface="Calibri"/>
              </a:rPr>
              <a:t> </a:t>
            </a:r>
            <a:r>
              <a:rPr sz="1500" spc="-15">
                <a:latin typeface="Calibri"/>
                <a:cs typeface="Calibri"/>
              </a:rPr>
              <a:t>data </a:t>
            </a:r>
            <a:r>
              <a:rPr sz="1500">
                <a:latin typeface="Calibri"/>
                <a:cs typeface="Calibri"/>
              </a:rPr>
              <a:t>provided</a:t>
            </a:r>
            <a:r>
              <a:rPr sz="1500" spc="-45">
                <a:latin typeface="Calibri"/>
                <a:cs typeface="Calibri"/>
              </a:rPr>
              <a:t> </a:t>
            </a:r>
            <a:r>
              <a:rPr sz="1500">
                <a:latin typeface="Calibri"/>
                <a:cs typeface="Calibri"/>
              </a:rPr>
              <a:t>by</a:t>
            </a:r>
            <a:r>
              <a:rPr sz="1500" spc="-68">
                <a:latin typeface="Calibri"/>
                <a:cs typeface="Calibri"/>
              </a:rPr>
              <a:t> </a:t>
            </a:r>
            <a:r>
              <a:rPr sz="1500">
                <a:latin typeface="Calibri"/>
                <a:cs typeface="Calibri"/>
              </a:rPr>
              <a:t>these</a:t>
            </a:r>
            <a:r>
              <a:rPr sz="1500" spc="-19">
                <a:latin typeface="Calibri"/>
                <a:cs typeface="Calibri"/>
              </a:rPr>
              <a:t> </a:t>
            </a:r>
            <a:r>
              <a:rPr sz="1500">
                <a:latin typeface="Calibri"/>
                <a:cs typeface="Calibri"/>
              </a:rPr>
              <a:t>local</a:t>
            </a:r>
            <a:r>
              <a:rPr sz="1500" spc="-26">
                <a:latin typeface="Calibri"/>
                <a:cs typeface="Calibri"/>
              </a:rPr>
              <a:t> </a:t>
            </a:r>
            <a:r>
              <a:rPr sz="1500" spc="-8">
                <a:latin typeface="Calibri"/>
                <a:cs typeface="Calibri"/>
              </a:rPr>
              <a:t>registries.</a:t>
            </a:r>
            <a:endParaRPr sz="1500">
              <a:latin typeface="Calibri"/>
              <a:cs typeface="Calibri"/>
            </a:endParaRPr>
          </a:p>
          <a:p>
            <a:pPr marL="180975" marR="15716" indent="-171450" defTabSz="685800">
              <a:lnSpc>
                <a:spcPct val="90000"/>
              </a:lnSpc>
              <a:spcBef>
                <a:spcPts val="739"/>
              </a:spcBef>
              <a:buFont typeface="Arial"/>
              <a:buChar char="•"/>
              <a:tabLst>
                <a:tab pos="180975" algn="l"/>
              </a:tabLst>
            </a:pPr>
            <a:r>
              <a:rPr sz="1500" b="1">
                <a:solidFill>
                  <a:srgbClr val="EC7C30"/>
                </a:solidFill>
                <a:latin typeface="Calibri"/>
                <a:cs typeface="Calibri"/>
              </a:rPr>
              <a:t>Local</a:t>
            </a:r>
            <a:r>
              <a:rPr sz="1500" b="1" spc="-56">
                <a:solidFill>
                  <a:srgbClr val="EC7C30"/>
                </a:solidFill>
                <a:latin typeface="Calibri"/>
                <a:cs typeface="Calibri"/>
              </a:rPr>
              <a:t> </a:t>
            </a:r>
            <a:r>
              <a:rPr sz="1500" b="1">
                <a:solidFill>
                  <a:srgbClr val="EC7C30"/>
                </a:solidFill>
                <a:latin typeface="Calibri"/>
                <a:cs typeface="Calibri"/>
              </a:rPr>
              <a:t>registries</a:t>
            </a:r>
            <a:r>
              <a:rPr sz="1500" b="1" spc="-34">
                <a:solidFill>
                  <a:srgbClr val="EC7C30"/>
                </a:solidFill>
                <a:latin typeface="Calibri"/>
                <a:cs typeface="Calibri"/>
              </a:rPr>
              <a:t> </a:t>
            </a:r>
            <a:r>
              <a:rPr sz="1500" b="1" spc="-8">
                <a:solidFill>
                  <a:srgbClr val="EC7C30"/>
                </a:solidFill>
                <a:latin typeface="Calibri"/>
                <a:cs typeface="Calibri"/>
              </a:rPr>
              <a:t>retain</a:t>
            </a:r>
            <a:r>
              <a:rPr sz="1500" b="1" spc="-41">
                <a:solidFill>
                  <a:srgbClr val="EC7C30"/>
                </a:solidFill>
                <a:latin typeface="Calibri"/>
                <a:cs typeface="Calibri"/>
              </a:rPr>
              <a:t> </a:t>
            </a:r>
            <a:r>
              <a:rPr sz="1500" b="1">
                <a:solidFill>
                  <a:srgbClr val="EC7C30"/>
                </a:solidFill>
                <a:latin typeface="Calibri"/>
                <a:cs typeface="Calibri"/>
              </a:rPr>
              <a:t>ownership</a:t>
            </a:r>
            <a:r>
              <a:rPr sz="1500" b="1" spc="-49">
                <a:solidFill>
                  <a:srgbClr val="EC7C30"/>
                </a:solidFill>
                <a:latin typeface="Calibri"/>
                <a:cs typeface="Calibri"/>
              </a:rPr>
              <a:t> </a:t>
            </a:r>
            <a:r>
              <a:rPr sz="1500">
                <a:latin typeface="Calibri"/>
                <a:cs typeface="Calibri"/>
              </a:rPr>
              <a:t>of</a:t>
            </a:r>
            <a:r>
              <a:rPr sz="1500" spc="-49">
                <a:latin typeface="Calibri"/>
                <a:cs typeface="Calibri"/>
              </a:rPr>
              <a:t> </a:t>
            </a:r>
            <a:r>
              <a:rPr sz="1500">
                <a:latin typeface="Calibri"/>
                <a:cs typeface="Calibri"/>
              </a:rPr>
              <a:t>their</a:t>
            </a:r>
            <a:r>
              <a:rPr sz="1500" spc="-34">
                <a:latin typeface="Calibri"/>
                <a:cs typeface="Calibri"/>
              </a:rPr>
              <a:t> </a:t>
            </a:r>
            <a:r>
              <a:rPr sz="1500" spc="-19">
                <a:latin typeface="Calibri"/>
                <a:cs typeface="Calibri"/>
              </a:rPr>
              <a:t>own </a:t>
            </a:r>
            <a:r>
              <a:rPr sz="1500">
                <a:latin typeface="Calibri"/>
                <a:cs typeface="Calibri"/>
              </a:rPr>
              <a:t>data,</a:t>
            </a:r>
            <a:r>
              <a:rPr sz="1500" spc="-41">
                <a:latin typeface="Calibri"/>
                <a:cs typeface="Calibri"/>
              </a:rPr>
              <a:t> </a:t>
            </a:r>
            <a:r>
              <a:rPr sz="1500">
                <a:latin typeface="Calibri"/>
                <a:cs typeface="Calibri"/>
              </a:rPr>
              <a:t>but</a:t>
            </a:r>
            <a:r>
              <a:rPr sz="1500" spc="-56">
                <a:latin typeface="Calibri"/>
                <a:cs typeface="Calibri"/>
              </a:rPr>
              <a:t> </a:t>
            </a:r>
            <a:r>
              <a:rPr sz="1500">
                <a:latin typeface="Calibri"/>
                <a:cs typeface="Calibri"/>
              </a:rPr>
              <a:t>benefit</a:t>
            </a:r>
            <a:r>
              <a:rPr sz="1500" spc="-11">
                <a:latin typeface="Calibri"/>
                <a:cs typeface="Calibri"/>
              </a:rPr>
              <a:t> </a:t>
            </a:r>
            <a:r>
              <a:rPr sz="1500">
                <a:latin typeface="Calibri"/>
                <a:cs typeface="Calibri"/>
              </a:rPr>
              <a:t>from</a:t>
            </a:r>
            <a:r>
              <a:rPr sz="1500" spc="-34">
                <a:latin typeface="Calibri"/>
                <a:cs typeface="Calibri"/>
              </a:rPr>
              <a:t> </a:t>
            </a:r>
            <a:r>
              <a:rPr sz="1500">
                <a:latin typeface="Calibri"/>
                <a:cs typeface="Calibri"/>
              </a:rPr>
              <a:t>ISAR</a:t>
            </a:r>
            <a:r>
              <a:rPr sz="1500" spc="-30">
                <a:latin typeface="Calibri"/>
                <a:cs typeface="Calibri"/>
              </a:rPr>
              <a:t> </a:t>
            </a:r>
            <a:r>
              <a:rPr sz="1500">
                <a:latin typeface="Calibri"/>
                <a:cs typeface="Calibri"/>
              </a:rPr>
              <a:t>in</a:t>
            </a:r>
            <a:r>
              <a:rPr sz="1500" spc="-41">
                <a:latin typeface="Calibri"/>
                <a:cs typeface="Calibri"/>
              </a:rPr>
              <a:t> </a:t>
            </a:r>
            <a:r>
              <a:rPr sz="1500">
                <a:latin typeface="Calibri"/>
                <a:cs typeface="Calibri"/>
              </a:rPr>
              <a:t>terms</a:t>
            </a:r>
            <a:r>
              <a:rPr sz="1500" spc="-23">
                <a:latin typeface="Calibri"/>
                <a:cs typeface="Calibri"/>
              </a:rPr>
              <a:t> </a:t>
            </a:r>
            <a:r>
              <a:rPr sz="1500">
                <a:latin typeface="Calibri"/>
                <a:cs typeface="Calibri"/>
              </a:rPr>
              <a:t>of</a:t>
            </a:r>
            <a:r>
              <a:rPr sz="1500" spc="-53">
                <a:latin typeface="Calibri"/>
                <a:cs typeface="Calibri"/>
              </a:rPr>
              <a:t> </a:t>
            </a:r>
            <a:r>
              <a:rPr sz="1500" spc="-19">
                <a:latin typeface="Calibri"/>
                <a:cs typeface="Calibri"/>
              </a:rPr>
              <a:t>the </a:t>
            </a:r>
            <a:r>
              <a:rPr sz="1500">
                <a:latin typeface="Calibri"/>
                <a:cs typeface="Calibri"/>
              </a:rPr>
              <a:t>analytical</a:t>
            </a:r>
            <a:r>
              <a:rPr sz="1500" spc="-38">
                <a:latin typeface="Calibri"/>
                <a:cs typeface="Calibri"/>
              </a:rPr>
              <a:t> </a:t>
            </a:r>
            <a:r>
              <a:rPr sz="1500">
                <a:latin typeface="Calibri"/>
                <a:cs typeface="Calibri"/>
              </a:rPr>
              <a:t>power</a:t>
            </a:r>
            <a:r>
              <a:rPr sz="1500" spc="-38">
                <a:latin typeface="Calibri"/>
                <a:cs typeface="Calibri"/>
              </a:rPr>
              <a:t> </a:t>
            </a:r>
            <a:r>
              <a:rPr sz="1500">
                <a:latin typeface="Calibri"/>
                <a:cs typeface="Calibri"/>
              </a:rPr>
              <a:t>it</a:t>
            </a:r>
            <a:r>
              <a:rPr sz="1500" spc="-53">
                <a:latin typeface="Calibri"/>
                <a:cs typeface="Calibri"/>
              </a:rPr>
              <a:t> </a:t>
            </a:r>
            <a:r>
              <a:rPr sz="1500">
                <a:latin typeface="Calibri"/>
                <a:cs typeface="Calibri"/>
              </a:rPr>
              <a:t>provides</a:t>
            </a:r>
            <a:r>
              <a:rPr sz="1500" spc="-45">
                <a:latin typeface="Calibri"/>
                <a:cs typeface="Calibri"/>
              </a:rPr>
              <a:t> </a:t>
            </a:r>
            <a:r>
              <a:rPr sz="1500">
                <a:latin typeface="Calibri"/>
                <a:cs typeface="Calibri"/>
              </a:rPr>
              <a:t>and</a:t>
            </a:r>
            <a:r>
              <a:rPr sz="1500" spc="-64">
                <a:latin typeface="Calibri"/>
                <a:cs typeface="Calibri"/>
              </a:rPr>
              <a:t> </a:t>
            </a:r>
            <a:r>
              <a:rPr sz="1500">
                <a:latin typeface="Calibri"/>
                <a:cs typeface="Calibri"/>
              </a:rPr>
              <a:t>cross</a:t>
            </a:r>
            <a:r>
              <a:rPr sz="1500" spc="-45">
                <a:latin typeface="Calibri"/>
                <a:cs typeface="Calibri"/>
              </a:rPr>
              <a:t> </a:t>
            </a:r>
            <a:r>
              <a:rPr sz="1500" spc="-8">
                <a:latin typeface="Calibri"/>
                <a:cs typeface="Calibri"/>
              </a:rPr>
              <a:t>comparisons </a:t>
            </a:r>
            <a:r>
              <a:rPr sz="1500">
                <a:latin typeface="Calibri"/>
                <a:cs typeface="Calibri"/>
              </a:rPr>
              <a:t>with</a:t>
            </a:r>
            <a:r>
              <a:rPr sz="1500" spc="-41">
                <a:latin typeface="Calibri"/>
                <a:cs typeface="Calibri"/>
              </a:rPr>
              <a:t> </a:t>
            </a:r>
            <a:r>
              <a:rPr sz="1500">
                <a:latin typeface="Calibri"/>
                <a:cs typeface="Calibri"/>
              </a:rPr>
              <a:t>data</a:t>
            </a:r>
            <a:r>
              <a:rPr sz="1500" spc="-41">
                <a:latin typeface="Calibri"/>
                <a:cs typeface="Calibri"/>
              </a:rPr>
              <a:t> </a:t>
            </a:r>
            <a:r>
              <a:rPr sz="1500">
                <a:latin typeface="Calibri"/>
                <a:cs typeface="Calibri"/>
              </a:rPr>
              <a:t>from</a:t>
            </a:r>
            <a:r>
              <a:rPr sz="1500" spc="-30">
                <a:latin typeface="Calibri"/>
                <a:cs typeface="Calibri"/>
              </a:rPr>
              <a:t> </a:t>
            </a:r>
            <a:r>
              <a:rPr sz="1500">
                <a:latin typeface="Calibri"/>
                <a:cs typeface="Calibri"/>
              </a:rPr>
              <a:t>other</a:t>
            </a:r>
            <a:r>
              <a:rPr sz="1500" spc="-45">
                <a:latin typeface="Calibri"/>
                <a:cs typeface="Calibri"/>
              </a:rPr>
              <a:t> </a:t>
            </a:r>
            <a:r>
              <a:rPr sz="1500" spc="-8">
                <a:latin typeface="Calibri"/>
                <a:cs typeface="Calibri"/>
              </a:rPr>
              <a:t>countries</a:t>
            </a:r>
            <a:endParaRPr sz="1500">
              <a:latin typeface="Calibri"/>
              <a:cs typeface="Calibri"/>
            </a:endParaRPr>
          </a:p>
          <a:p>
            <a:pPr marL="180975" marR="3810" indent="-171450" defTabSz="685800">
              <a:lnSpc>
                <a:spcPct val="90000"/>
              </a:lnSpc>
              <a:spcBef>
                <a:spcPts val="758"/>
              </a:spcBef>
              <a:buFont typeface="Arial"/>
              <a:buChar char="•"/>
              <a:tabLst>
                <a:tab pos="180975" algn="l"/>
              </a:tabLst>
            </a:pPr>
            <a:r>
              <a:rPr sz="1500" b="1">
                <a:solidFill>
                  <a:srgbClr val="EC7C30"/>
                </a:solidFill>
                <a:latin typeface="Calibri"/>
                <a:cs typeface="Calibri"/>
              </a:rPr>
              <a:t>ISAR</a:t>
            </a:r>
            <a:r>
              <a:rPr sz="1500" b="1" spc="-30">
                <a:solidFill>
                  <a:srgbClr val="EC7C30"/>
                </a:solidFill>
                <a:latin typeface="Calibri"/>
                <a:cs typeface="Calibri"/>
              </a:rPr>
              <a:t> </a:t>
            </a:r>
            <a:r>
              <a:rPr sz="1500" b="1">
                <a:solidFill>
                  <a:srgbClr val="EC7C30"/>
                </a:solidFill>
                <a:latin typeface="Calibri"/>
                <a:cs typeface="Calibri"/>
              </a:rPr>
              <a:t>already</a:t>
            </a:r>
            <a:r>
              <a:rPr sz="1500" b="1" spc="-30">
                <a:solidFill>
                  <a:srgbClr val="EC7C30"/>
                </a:solidFill>
                <a:latin typeface="Calibri"/>
                <a:cs typeface="Calibri"/>
              </a:rPr>
              <a:t> </a:t>
            </a:r>
            <a:r>
              <a:rPr sz="1500" b="1">
                <a:solidFill>
                  <a:srgbClr val="EC7C30"/>
                </a:solidFill>
                <a:latin typeface="Calibri"/>
                <a:cs typeface="Calibri"/>
              </a:rPr>
              <a:t>partners</a:t>
            </a:r>
            <a:r>
              <a:rPr sz="1500" b="1" spc="-60">
                <a:solidFill>
                  <a:srgbClr val="EC7C30"/>
                </a:solidFill>
                <a:latin typeface="Calibri"/>
                <a:cs typeface="Calibri"/>
              </a:rPr>
              <a:t> </a:t>
            </a:r>
            <a:r>
              <a:rPr sz="1500" b="1">
                <a:solidFill>
                  <a:srgbClr val="EC7C30"/>
                </a:solidFill>
                <a:latin typeface="Calibri"/>
                <a:cs typeface="Calibri"/>
              </a:rPr>
              <a:t>with</a:t>
            </a:r>
            <a:r>
              <a:rPr sz="1500" b="1" spc="-49">
                <a:solidFill>
                  <a:srgbClr val="EC7C30"/>
                </a:solidFill>
                <a:latin typeface="Calibri"/>
                <a:cs typeface="Calibri"/>
              </a:rPr>
              <a:t> </a:t>
            </a:r>
            <a:r>
              <a:rPr sz="1500" b="1">
                <a:solidFill>
                  <a:srgbClr val="EC7C30"/>
                </a:solidFill>
                <a:latin typeface="Calibri"/>
                <a:cs typeface="Calibri"/>
              </a:rPr>
              <a:t>20</a:t>
            </a:r>
            <a:r>
              <a:rPr sz="1500" b="1" spc="-49">
                <a:solidFill>
                  <a:srgbClr val="EC7C30"/>
                </a:solidFill>
                <a:latin typeface="Calibri"/>
                <a:cs typeface="Calibri"/>
              </a:rPr>
              <a:t> </a:t>
            </a:r>
            <a:r>
              <a:rPr sz="1500" b="1">
                <a:solidFill>
                  <a:srgbClr val="EC7C30"/>
                </a:solidFill>
                <a:latin typeface="Calibri"/>
                <a:cs typeface="Calibri"/>
              </a:rPr>
              <a:t>national</a:t>
            </a:r>
            <a:r>
              <a:rPr sz="1500" b="1" spc="-53">
                <a:solidFill>
                  <a:srgbClr val="EC7C30"/>
                </a:solidFill>
                <a:latin typeface="Calibri"/>
                <a:cs typeface="Calibri"/>
              </a:rPr>
              <a:t> </a:t>
            </a:r>
            <a:r>
              <a:rPr sz="1500" b="1">
                <a:solidFill>
                  <a:srgbClr val="EC7C30"/>
                </a:solidFill>
                <a:latin typeface="Calibri"/>
                <a:cs typeface="Calibri"/>
              </a:rPr>
              <a:t>or</a:t>
            </a:r>
            <a:r>
              <a:rPr sz="1500" b="1" spc="-38">
                <a:solidFill>
                  <a:srgbClr val="EC7C30"/>
                </a:solidFill>
                <a:latin typeface="Calibri"/>
                <a:cs typeface="Calibri"/>
              </a:rPr>
              <a:t> </a:t>
            </a:r>
            <a:r>
              <a:rPr sz="1500" b="1" spc="-8">
                <a:solidFill>
                  <a:srgbClr val="EC7C30"/>
                </a:solidFill>
                <a:latin typeface="Calibri"/>
                <a:cs typeface="Calibri"/>
              </a:rPr>
              <a:t>regional </a:t>
            </a:r>
            <a:r>
              <a:rPr sz="1500" b="1">
                <a:solidFill>
                  <a:srgbClr val="EC7C30"/>
                </a:solidFill>
                <a:latin typeface="Calibri"/>
                <a:cs typeface="Calibri"/>
              </a:rPr>
              <a:t>registries</a:t>
            </a:r>
            <a:r>
              <a:rPr sz="1500" b="1" spc="-41">
                <a:solidFill>
                  <a:srgbClr val="EC7C30"/>
                </a:solidFill>
                <a:latin typeface="Calibri"/>
                <a:cs typeface="Calibri"/>
              </a:rPr>
              <a:t> </a:t>
            </a:r>
            <a:r>
              <a:rPr sz="1500">
                <a:latin typeface="Calibri"/>
                <a:cs typeface="Calibri"/>
              </a:rPr>
              <a:t>in:</a:t>
            </a:r>
            <a:r>
              <a:rPr sz="1500" spc="-60">
                <a:latin typeface="Calibri"/>
                <a:cs typeface="Calibri"/>
              </a:rPr>
              <a:t> </a:t>
            </a:r>
            <a:r>
              <a:rPr sz="1500">
                <a:latin typeface="Calibri"/>
                <a:cs typeface="Calibri"/>
              </a:rPr>
              <a:t>Europe,</a:t>
            </a:r>
            <a:r>
              <a:rPr sz="1500" spc="-68">
                <a:latin typeface="Calibri"/>
                <a:cs typeface="Calibri"/>
              </a:rPr>
              <a:t> </a:t>
            </a:r>
            <a:r>
              <a:rPr sz="1500">
                <a:latin typeface="Calibri"/>
                <a:cs typeface="Calibri"/>
              </a:rPr>
              <a:t>The</a:t>
            </a:r>
            <a:r>
              <a:rPr sz="1500" spc="-45">
                <a:latin typeface="Calibri"/>
                <a:cs typeface="Calibri"/>
              </a:rPr>
              <a:t> </a:t>
            </a:r>
            <a:r>
              <a:rPr sz="1500">
                <a:latin typeface="Calibri"/>
                <a:cs typeface="Calibri"/>
              </a:rPr>
              <a:t>Americas,</a:t>
            </a:r>
            <a:r>
              <a:rPr sz="1500" spc="4">
                <a:latin typeface="Calibri"/>
                <a:cs typeface="Calibri"/>
              </a:rPr>
              <a:t> </a:t>
            </a:r>
            <a:r>
              <a:rPr sz="1500">
                <a:latin typeface="Calibri"/>
                <a:cs typeface="Calibri"/>
              </a:rPr>
              <a:t>Asia</a:t>
            </a:r>
            <a:r>
              <a:rPr sz="1500" spc="-41">
                <a:latin typeface="Calibri"/>
                <a:cs typeface="Calibri"/>
              </a:rPr>
              <a:t> </a:t>
            </a:r>
            <a:r>
              <a:rPr sz="1500" spc="-8">
                <a:latin typeface="Calibri"/>
                <a:cs typeface="Calibri"/>
              </a:rPr>
              <a:t>Pacific, </a:t>
            </a:r>
            <a:r>
              <a:rPr sz="1500">
                <a:latin typeface="Calibri"/>
                <a:cs typeface="Calibri"/>
              </a:rPr>
              <a:t>and</a:t>
            </a:r>
            <a:r>
              <a:rPr sz="1500" spc="-60">
                <a:latin typeface="Calibri"/>
                <a:cs typeface="Calibri"/>
              </a:rPr>
              <a:t> </a:t>
            </a:r>
            <a:r>
              <a:rPr sz="1500">
                <a:latin typeface="Calibri"/>
                <a:cs typeface="Calibri"/>
              </a:rPr>
              <a:t>the</a:t>
            </a:r>
            <a:r>
              <a:rPr sz="1500" spc="-38">
                <a:latin typeface="Calibri"/>
                <a:cs typeface="Calibri"/>
              </a:rPr>
              <a:t> </a:t>
            </a:r>
            <a:r>
              <a:rPr sz="1500">
                <a:latin typeface="Calibri"/>
                <a:cs typeface="Calibri"/>
              </a:rPr>
              <a:t>Middle</a:t>
            </a:r>
            <a:r>
              <a:rPr sz="1500" spc="-60">
                <a:latin typeface="Calibri"/>
                <a:cs typeface="Calibri"/>
              </a:rPr>
              <a:t> </a:t>
            </a:r>
            <a:r>
              <a:rPr sz="1500">
                <a:latin typeface="Calibri"/>
                <a:cs typeface="Calibri"/>
              </a:rPr>
              <a:t>East,</a:t>
            </a:r>
            <a:r>
              <a:rPr sz="1500" spc="-45">
                <a:latin typeface="Calibri"/>
                <a:cs typeface="Calibri"/>
              </a:rPr>
              <a:t> </a:t>
            </a:r>
            <a:r>
              <a:rPr sz="1500">
                <a:latin typeface="Calibri"/>
                <a:cs typeface="Calibri"/>
              </a:rPr>
              <a:t>with</a:t>
            </a:r>
            <a:r>
              <a:rPr sz="1500" spc="-30">
                <a:latin typeface="Calibri"/>
                <a:cs typeface="Calibri"/>
              </a:rPr>
              <a:t> </a:t>
            </a:r>
            <a:r>
              <a:rPr sz="1500">
                <a:latin typeface="Calibri"/>
                <a:cs typeface="Calibri"/>
              </a:rPr>
              <a:t>planned</a:t>
            </a:r>
            <a:r>
              <a:rPr sz="1500" spc="-56">
                <a:latin typeface="Calibri"/>
                <a:cs typeface="Calibri"/>
              </a:rPr>
              <a:t> </a:t>
            </a:r>
            <a:r>
              <a:rPr sz="1500">
                <a:latin typeface="Calibri"/>
                <a:cs typeface="Calibri"/>
              </a:rPr>
              <a:t>expansion</a:t>
            </a:r>
            <a:r>
              <a:rPr sz="1500" spc="-26">
                <a:latin typeface="Calibri"/>
                <a:cs typeface="Calibri"/>
              </a:rPr>
              <a:t> </a:t>
            </a:r>
            <a:r>
              <a:rPr sz="1500" spc="-19">
                <a:latin typeface="Calibri"/>
                <a:cs typeface="Calibri"/>
              </a:rPr>
              <a:t>to </a:t>
            </a:r>
            <a:r>
              <a:rPr sz="1500">
                <a:latin typeface="Calibri"/>
                <a:cs typeface="Calibri"/>
              </a:rPr>
              <a:t>other</a:t>
            </a:r>
            <a:r>
              <a:rPr sz="1500" spc="-38">
                <a:latin typeface="Calibri"/>
                <a:cs typeface="Calibri"/>
              </a:rPr>
              <a:t> </a:t>
            </a:r>
            <a:r>
              <a:rPr sz="1500">
                <a:latin typeface="Calibri"/>
                <a:cs typeface="Calibri"/>
              </a:rPr>
              <a:t>regions</a:t>
            </a:r>
            <a:r>
              <a:rPr sz="1500" spc="-26">
                <a:latin typeface="Calibri"/>
                <a:cs typeface="Calibri"/>
              </a:rPr>
              <a:t> </a:t>
            </a:r>
            <a:r>
              <a:rPr sz="1500">
                <a:latin typeface="Calibri"/>
                <a:cs typeface="Calibri"/>
              </a:rPr>
              <a:t>of</a:t>
            </a:r>
            <a:r>
              <a:rPr sz="1500" spc="-45">
                <a:latin typeface="Calibri"/>
                <a:cs typeface="Calibri"/>
              </a:rPr>
              <a:t> </a:t>
            </a:r>
            <a:r>
              <a:rPr sz="1500">
                <a:latin typeface="Calibri"/>
                <a:cs typeface="Calibri"/>
              </a:rPr>
              <a:t>the</a:t>
            </a:r>
            <a:r>
              <a:rPr sz="1500" spc="-26">
                <a:latin typeface="Calibri"/>
                <a:cs typeface="Calibri"/>
              </a:rPr>
              <a:t> </a:t>
            </a:r>
            <a:r>
              <a:rPr sz="1500">
                <a:latin typeface="Calibri"/>
                <a:cs typeface="Calibri"/>
              </a:rPr>
              <a:t>world</a:t>
            </a:r>
            <a:r>
              <a:rPr sz="1500" spc="-8">
                <a:latin typeface="Calibri"/>
                <a:cs typeface="Calibri"/>
              </a:rPr>
              <a:t> </a:t>
            </a:r>
            <a:r>
              <a:rPr sz="1500">
                <a:latin typeface="Calibri"/>
                <a:cs typeface="Calibri"/>
              </a:rPr>
              <a:t>–</a:t>
            </a:r>
            <a:r>
              <a:rPr sz="1500" spc="-41">
                <a:latin typeface="Calibri"/>
                <a:cs typeface="Calibri"/>
              </a:rPr>
              <a:t> </a:t>
            </a:r>
            <a:r>
              <a:rPr sz="1500">
                <a:latin typeface="Calibri"/>
                <a:cs typeface="Calibri"/>
              </a:rPr>
              <a:t>including</a:t>
            </a:r>
            <a:r>
              <a:rPr sz="1500" spc="-38">
                <a:latin typeface="Calibri"/>
                <a:cs typeface="Calibri"/>
              </a:rPr>
              <a:t> </a:t>
            </a:r>
            <a:r>
              <a:rPr sz="1500" spc="-8">
                <a:latin typeface="Calibri"/>
                <a:cs typeface="Calibri"/>
              </a:rPr>
              <a:t>Africa.</a:t>
            </a:r>
            <a:endParaRPr sz="1500">
              <a:latin typeface="Calibri"/>
              <a:cs typeface="Calibri"/>
            </a:endParaRPr>
          </a:p>
        </p:txBody>
      </p:sp>
      <p:sp>
        <p:nvSpPr>
          <p:cNvPr id="13" name="object 13"/>
          <p:cNvSpPr txBox="1"/>
          <p:nvPr/>
        </p:nvSpPr>
        <p:spPr>
          <a:xfrm>
            <a:off x="824408" y="4856912"/>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7"/>
              </a:rPr>
              <a:t>http://isaregistries.org/</a:t>
            </a:r>
            <a:endParaRPr sz="900">
              <a:latin typeface="Calibri"/>
              <a:cs typeface="Calibri"/>
            </a:endParaRPr>
          </a:p>
        </p:txBody>
      </p:sp>
      <p:pic>
        <p:nvPicPr>
          <p:cNvPr id="16" name="Graphic 15" descr="Beginning with solid fill">
            <a:hlinkClick r:id="rId8" action="ppaction://hlinksldjump"/>
            <a:extLst>
              <a:ext uri="{FF2B5EF4-FFF2-40B4-BE49-F238E27FC236}">
                <a16:creationId xmlns:a16="http://schemas.microsoft.com/office/drawing/2014/main" id="{77F4A07C-ADCB-A121-335E-27840E2360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4" name="bg object 17">
            <a:extLst>
              <a:ext uri="{FF2B5EF4-FFF2-40B4-BE49-F238E27FC236}">
                <a16:creationId xmlns:a16="http://schemas.microsoft.com/office/drawing/2014/main" id="{4E2A69D9-103E-D281-F101-980006A32F40}"/>
              </a:ext>
            </a:extLst>
          </p:cNvPr>
          <p:cNvPicPr/>
          <p:nvPr/>
        </p:nvPicPr>
        <p:blipFill>
          <a:blip r:embed="rId11" cstate="print">
            <a:alphaModFix amt="10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s png images | PNGEgg">
            <a:extLst>
              <a:ext uri="{FF2B5EF4-FFF2-40B4-BE49-F238E27FC236}">
                <a16:creationId xmlns:a16="http://schemas.microsoft.com/office/drawing/2014/main" id="{85B806E0-CE11-A5E0-B27E-AEF3DB0BE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19" y="1363264"/>
            <a:ext cx="956233" cy="956233"/>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10,299 Search Doctor Icon Images, Stock Photos, 3D objects, &amp; Vectors |  Shutterstock">
            <a:extLst>
              <a:ext uri="{FF2B5EF4-FFF2-40B4-BE49-F238E27FC236}">
                <a16:creationId xmlns:a16="http://schemas.microsoft.com/office/drawing/2014/main" id="{DF090746-D4E8-730A-6200-C4A120B4B51C}"/>
              </a:ext>
            </a:extLst>
          </p:cNvPr>
          <p:cNvPicPr>
            <a:picLocks noChangeAspect="1"/>
          </p:cNvPicPr>
          <p:nvPr/>
        </p:nvPicPr>
        <p:blipFill rotWithShape="1">
          <a:blip r:embed="rId3">
            <a:extLst>
              <a:ext uri="{28A0092B-C50C-407E-A947-70E740481C1C}">
                <a14:useLocalDpi xmlns:a14="http://schemas.microsoft.com/office/drawing/2010/main" val="0"/>
              </a:ext>
            </a:extLst>
          </a:blip>
          <a:srcRect l="10891" t="5715" r="10232" b="10000"/>
          <a:stretch/>
        </p:blipFill>
        <p:spPr bwMode="auto">
          <a:xfrm>
            <a:off x="13588" y="3421842"/>
            <a:ext cx="1513096" cy="1494460"/>
          </a:xfrm>
          <a:prstGeom prst="ellipse">
            <a:avLst/>
          </a:prstGeom>
          <a:noFill/>
          <a:ln w="76200">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792E823-13AF-F455-BBAF-9A9987AE934B}"/>
              </a:ext>
            </a:extLst>
          </p:cNvPr>
          <p:cNvSpPr>
            <a:spLocks noGrp="1"/>
          </p:cNvSpPr>
          <p:nvPr>
            <p:ph type="title"/>
          </p:nvPr>
        </p:nvSpPr>
        <p:spPr>
          <a:xfrm>
            <a:off x="275063" y="243117"/>
            <a:ext cx="8496300" cy="428406"/>
          </a:xfrm>
        </p:spPr>
        <p:txBody>
          <a:bodyPr/>
          <a:lstStyle/>
          <a:p>
            <a:r>
              <a:rPr lang="en-US" sz="1400">
                <a:solidFill>
                  <a:schemeClr val="accent3"/>
                </a:solidFill>
                <a:latin typeface="+mj-lt"/>
                <a:ea typeface="Calibri" panose="020F0502020204030204" pitchFamily="34" charset="0"/>
              </a:rPr>
              <a:t>Summary: </a:t>
            </a:r>
            <a:r>
              <a:rPr lang="en-US" sz="1400">
                <a:latin typeface="+mj-lt"/>
                <a:ea typeface="Calibri" panose="020F0502020204030204" pitchFamily="34" charset="0"/>
              </a:rPr>
              <a:t>Comorbidity or multimorbidity is reported in most adults with severe asthma and is associated with poorer asthma-related outcomes</a:t>
            </a:r>
            <a:endParaRPr lang="en-GB" sz="1400">
              <a:latin typeface="+mj-lt"/>
              <a:ea typeface="Calibri" panose="020F0502020204030204" pitchFamily="34" charset="0"/>
            </a:endParaRPr>
          </a:p>
        </p:txBody>
      </p:sp>
      <p:sp>
        <p:nvSpPr>
          <p:cNvPr id="5" name="Content Placeholder 4">
            <a:extLst>
              <a:ext uri="{FF2B5EF4-FFF2-40B4-BE49-F238E27FC236}">
                <a16:creationId xmlns:a16="http://schemas.microsoft.com/office/drawing/2014/main" id="{C748C9B6-30D3-1CB0-DD9A-A357E125035A}"/>
              </a:ext>
            </a:extLst>
          </p:cNvPr>
          <p:cNvSpPr>
            <a:spLocks noGrp="1"/>
          </p:cNvSpPr>
          <p:nvPr>
            <p:ph idx="1"/>
          </p:nvPr>
        </p:nvSpPr>
        <p:spPr>
          <a:xfrm>
            <a:off x="1189371" y="903440"/>
            <a:ext cx="8326852" cy="3924500"/>
          </a:xfrm>
        </p:spPr>
        <p:txBody>
          <a:bodyPr>
            <a:normAutofit fontScale="92500" lnSpcReduction="10000"/>
          </a:bodyPr>
          <a:lstStyle/>
          <a:p>
            <a:pPr marL="127000" indent="0">
              <a:buNone/>
            </a:pPr>
            <a:r>
              <a:rPr lang="en-US" sz="1900" b="1" i="0">
                <a:effectLst/>
                <a:latin typeface="Elsevier Sans"/>
              </a:rPr>
              <a:t>Key findings:</a:t>
            </a:r>
          </a:p>
          <a:p>
            <a:r>
              <a:rPr lang="en-US" b="1" i="0">
                <a:effectLst/>
                <a:latin typeface="Elsevier Sans"/>
              </a:rPr>
              <a:t>Over 50%</a:t>
            </a:r>
            <a:r>
              <a:rPr lang="en-US" b="0" i="0">
                <a:effectLst/>
                <a:latin typeface="Elsevier Sans"/>
              </a:rPr>
              <a:t> of patients had </a:t>
            </a:r>
            <a:r>
              <a:rPr lang="en-US" b="1" i="0">
                <a:effectLst/>
                <a:latin typeface="Elsevier Sans"/>
              </a:rPr>
              <a:t>3 or more comorbidities</a:t>
            </a:r>
          </a:p>
          <a:p>
            <a:r>
              <a:rPr lang="en-US" b="1">
                <a:latin typeface="Elsevier Sans"/>
              </a:rPr>
              <a:t>E</a:t>
            </a:r>
            <a:r>
              <a:rPr lang="en-US" b="1" i="0">
                <a:effectLst/>
                <a:latin typeface="Elsevier Sans"/>
              </a:rPr>
              <a:t>xacerbation rates and odds of LTOCS use higher</a:t>
            </a:r>
            <a:r>
              <a:rPr lang="en-US" b="0" i="0">
                <a:effectLst/>
                <a:latin typeface="Elsevier Sans"/>
              </a:rPr>
              <a:t> for those with comorbid </a:t>
            </a:r>
            <a:r>
              <a:rPr lang="en-US" b="1" i="0">
                <a:effectLst/>
                <a:latin typeface="Elsevier Sans"/>
              </a:rPr>
              <a:t>AR, CRS, or NP</a:t>
            </a:r>
          </a:p>
          <a:p>
            <a:r>
              <a:rPr lang="en-US" b="1">
                <a:latin typeface="Elsevier Sans"/>
              </a:rPr>
              <a:t>M</a:t>
            </a:r>
            <a:r>
              <a:rPr lang="en-US" b="1" i="0">
                <a:effectLst/>
                <a:latin typeface="Elsevier Sans"/>
              </a:rPr>
              <a:t>arked</a:t>
            </a:r>
            <a:r>
              <a:rPr lang="en-US" b="0" i="0">
                <a:effectLst/>
                <a:latin typeface="Elsevier Sans"/>
              </a:rPr>
              <a:t> </a:t>
            </a:r>
            <a:r>
              <a:rPr lang="en-US" b="1" i="0">
                <a:effectLst/>
                <a:latin typeface="Elsevier Sans"/>
              </a:rPr>
              <a:t>cumulative negative effect of multiple T2-related comorbidities on exacerbation rate and LTOCS</a:t>
            </a:r>
            <a:r>
              <a:rPr lang="en-US" b="0" i="0">
                <a:effectLst/>
                <a:latin typeface="Elsevier Sans"/>
              </a:rPr>
              <a:t>: particularly important since 40% had at least 2 T2-related comorbidities</a:t>
            </a:r>
            <a:endParaRPr lang="en-US" b="1" i="0">
              <a:effectLst/>
              <a:latin typeface="Elsevier Sans"/>
            </a:endParaRPr>
          </a:p>
          <a:p>
            <a:r>
              <a:rPr lang="en-US" b="1">
                <a:latin typeface="Elsevier Sans"/>
              </a:rPr>
              <a:t>P</a:t>
            </a:r>
            <a:r>
              <a:rPr lang="en-US" b="1" i="0">
                <a:effectLst/>
                <a:latin typeface="Elsevier Sans"/>
              </a:rPr>
              <a:t>oor asthma control </a:t>
            </a:r>
            <a:r>
              <a:rPr lang="en-US" b="0" i="0">
                <a:effectLst/>
                <a:latin typeface="Elsevier Sans"/>
              </a:rPr>
              <a:t>associated with </a:t>
            </a:r>
            <a:r>
              <a:rPr lang="en-US" b="1" i="0">
                <a:effectLst/>
                <a:latin typeface="Elsevier Sans"/>
              </a:rPr>
              <a:t>all potentially OCS-related comorbidities </a:t>
            </a:r>
            <a:r>
              <a:rPr lang="en-US" b="0" i="0">
                <a:effectLst/>
                <a:latin typeface="Elsevier Sans"/>
              </a:rPr>
              <a:t>(with the exception of dyslipidemia)</a:t>
            </a:r>
          </a:p>
          <a:p>
            <a:r>
              <a:rPr lang="en-US" b="1" i="0">
                <a:effectLst/>
                <a:latin typeface="Elsevier Sans"/>
              </a:rPr>
              <a:t>LTOCS associated with the largest number of comorbidities </a:t>
            </a:r>
            <a:r>
              <a:rPr lang="en-US" b="0" i="0">
                <a:effectLst/>
                <a:latin typeface="Elsevier Sans"/>
              </a:rPr>
              <a:t>across the spectrum</a:t>
            </a:r>
          </a:p>
          <a:p>
            <a:pPr marL="127000" indent="0">
              <a:buNone/>
            </a:pPr>
            <a:endParaRPr lang="en-US">
              <a:latin typeface="Elsevier Sans"/>
            </a:endParaRPr>
          </a:p>
          <a:p>
            <a:pPr marL="127000" indent="0">
              <a:buNone/>
            </a:pPr>
            <a:r>
              <a:rPr lang="en-US" sz="1700" b="1" i="0">
                <a:solidFill>
                  <a:schemeClr val="accent2"/>
                </a:solidFill>
                <a:effectLst/>
                <a:latin typeface="Elsevier Sans"/>
              </a:rPr>
              <a:t>Practice change needed: </a:t>
            </a:r>
          </a:p>
          <a:p>
            <a:r>
              <a:rPr lang="en-US" b="1">
                <a:solidFill>
                  <a:schemeClr val="accent2"/>
                </a:solidFill>
                <a:latin typeface="Elsevier Sans"/>
              </a:rPr>
              <a:t>S</a:t>
            </a:r>
            <a:r>
              <a:rPr lang="en-US" b="1" i="0">
                <a:solidFill>
                  <a:schemeClr val="accent2"/>
                </a:solidFill>
                <a:effectLst/>
                <a:latin typeface="Elsevier Sans"/>
              </a:rPr>
              <a:t>ystematic evaluation for comorbidities </a:t>
            </a:r>
            <a:r>
              <a:rPr lang="en-US" b="0" i="0">
                <a:solidFill>
                  <a:schemeClr val="accent2"/>
                </a:solidFill>
                <a:effectLst/>
                <a:latin typeface="Elsevier Sans"/>
              </a:rPr>
              <a:t>during routine asthma review</a:t>
            </a:r>
          </a:p>
          <a:p>
            <a:r>
              <a:rPr lang="en-US" b="1">
                <a:solidFill>
                  <a:schemeClr val="accent2"/>
                </a:solidFill>
                <a:latin typeface="Elsevier Sans"/>
              </a:rPr>
              <a:t>S</a:t>
            </a:r>
            <a:r>
              <a:rPr lang="en-US" b="1" i="0">
                <a:solidFill>
                  <a:schemeClr val="accent2"/>
                </a:solidFill>
                <a:effectLst/>
                <a:latin typeface="Elsevier Sans"/>
              </a:rPr>
              <a:t>tandardized comorbidity data collection</a:t>
            </a:r>
          </a:p>
          <a:p>
            <a:r>
              <a:rPr lang="en-US" b="1">
                <a:solidFill>
                  <a:schemeClr val="accent2"/>
                </a:solidFill>
                <a:latin typeface="Elsevier Sans"/>
              </a:rPr>
              <a:t>M</a:t>
            </a:r>
            <a:r>
              <a:rPr lang="en-US" b="1" i="0">
                <a:solidFill>
                  <a:schemeClr val="accent2"/>
                </a:solidFill>
                <a:effectLst/>
                <a:latin typeface="Elsevier Sans"/>
              </a:rPr>
              <a:t>ultidisciplinary and holistic approach </a:t>
            </a:r>
            <a:r>
              <a:rPr lang="en-US" b="0" i="0">
                <a:solidFill>
                  <a:schemeClr val="accent2"/>
                </a:solidFill>
                <a:effectLst/>
                <a:latin typeface="Elsevier Sans"/>
              </a:rPr>
              <a:t>to asthma management, to </a:t>
            </a:r>
            <a:r>
              <a:rPr lang="en-US" b="1" i="0">
                <a:solidFill>
                  <a:schemeClr val="accent2"/>
                </a:solidFill>
                <a:effectLst/>
                <a:latin typeface="Elsevier Sans"/>
              </a:rPr>
              <a:t>improve outcomes for severe asthma </a:t>
            </a:r>
            <a:r>
              <a:rPr lang="en-US" b="0" i="0">
                <a:solidFill>
                  <a:schemeClr val="accent2"/>
                </a:solidFill>
                <a:effectLst/>
                <a:latin typeface="Elsevier Sans"/>
              </a:rPr>
              <a:t>patients</a:t>
            </a:r>
            <a:endParaRPr lang="en-GB">
              <a:solidFill>
                <a:schemeClr val="accent2"/>
              </a:solidFill>
            </a:endParaRPr>
          </a:p>
        </p:txBody>
      </p:sp>
      <p:sp>
        <p:nvSpPr>
          <p:cNvPr id="9" name="TextBox 8">
            <a:extLst>
              <a:ext uri="{FF2B5EF4-FFF2-40B4-BE49-F238E27FC236}">
                <a16:creationId xmlns:a16="http://schemas.microsoft.com/office/drawing/2014/main" id="{E2C08ED7-6F32-533C-C4BE-22C763177580}"/>
              </a:ext>
            </a:extLst>
          </p:cNvPr>
          <p:cNvSpPr txBox="1"/>
          <p:nvPr/>
        </p:nvSpPr>
        <p:spPr>
          <a:xfrm>
            <a:off x="-55418" y="49789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Scelo, G., et al.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Analysis of comorbidities and multimorbidity in adult patients in the International Severe Asthma Registry</a:t>
            </a: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 </a:t>
            </a: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Annals of Allergy, Asthma &amp; Immunology, Volume 132, Issue 1, 42 – 53,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rPr>
              <a:t>DOI: </a:t>
            </a:r>
            <a:r>
              <a:rPr kumimoji="0" lang="pt-BR" sz="600" b="0" i="0" u="none" strike="noStrike" kern="1200" cap="none" spc="0" normalizeH="0" baseline="0" noProof="0">
                <a:ln>
                  <a:noFill/>
                </a:ln>
                <a:solidFill>
                  <a:srgbClr val="404040"/>
                </a:solidFill>
                <a:effectLst/>
                <a:uLnTx/>
                <a:uFillTx/>
                <a:latin typeface="Arial"/>
                <a:ea typeface="+mn-ea"/>
                <a:cs typeface="Arial"/>
                <a:sym typeface="Arial"/>
                <a:hlinkClick r:id="rId4">
                  <a:extLst>
                    <a:ext uri="{A12FA001-AC4F-418D-AE19-62706E023703}">
                      <ahyp:hlinkClr xmlns:ahyp="http://schemas.microsoft.com/office/drawing/2018/hyperlinkcolor" val="tx"/>
                    </a:ext>
                  </a:extLst>
                </a:hlinkClick>
              </a:rPr>
              <a:t>10.1016/j.anai.2023.08.021</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52396EB3-0B31-A3A9-C0D3-12837EF050D3}"/>
              </a:ext>
            </a:extLst>
          </p:cNvPr>
          <p:cNvSpPr txBox="1"/>
          <p:nvPr/>
        </p:nvSpPr>
        <p:spPr>
          <a:xfrm>
            <a:off x="-55418" y="4886613"/>
            <a:ext cx="657398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600" b="0" i="0" u="none" strike="noStrike" kern="1200" cap="none" spc="0" normalizeH="0" baseline="0" noProof="0">
                <a:ln>
                  <a:noFill/>
                </a:ln>
                <a:solidFill>
                  <a:srgbClr val="404040"/>
                </a:solidFill>
                <a:effectLst/>
                <a:uLnTx/>
                <a:uFillTx/>
                <a:latin typeface="Arial"/>
                <a:ea typeface="+mn-ea"/>
                <a:cs typeface="Arial"/>
                <a:sym typeface="Arial"/>
              </a:rPr>
              <a:t>OCS, oral corticosteroid; T2, type 2, CRS: Chronic Rhinosinusitis, AR: Allergic Rhinitis, LTOCS: Long-term Oral Corticosteroids, NP: Nasal Polyps</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92EEA85E-00F5-1F1E-4593-0E06C257310C}"/>
              </a:ext>
            </a:extLst>
          </p:cNvPr>
          <p:cNvSpPr txBox="1"/>
          <p:nvPr/>
        </p:nvSpPr>
        <p:spPr>
          <a:xfrm>
            <a:off x="-55418" y="4787160"/>
            <a:ext cx="76411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1200" cap="none" spc="0" normalizeH="0" baseline="0" noProof="0">
                <a:ln>
                  <a:noFill/>
                </a:ln>
                <a:solidFill>
                  <a:srgbClr val="404040"/>
                </a:solidFill>
                <a:effectLst/>
                <a:uLnTx/>
                <a:uFillTx/>
                <a:latin typeface="Arial"/>
                <a:ea typeface="+mn-ea"/>
                <a:cs typeface="Arial"/>
                <a:sym typeface="Arial"/>
              </a:rPr>
              <a:t>The reference category for each analysis in the study was absence of the comorbidity of interest</a:t>
            </a:r>
            <a:endParaRPr kumimoji="0" lang="en-GB" sz="600" b="0" i="0" u="none" strike="noStrike" kern="1200" cap="none" spc="0" normalizeH="0" baseline="0" noProof="0">
              <a:ln>
                <a:noFill/>
              </a:ln>
              <a:solidFill>
                <a:srgbClr val="404040"/>
              </a:solidFill>
              <a:effectLst/>
              <a:uLnTx/>
              <a:uFillTx/>
              <a:latin typeface="Arial"/>
              <a:ea typeface="+mn-ea"/>
              <a:cs typeface="Arial"/>
              <a:sym typeface="Arial"/>
            </a:endParaRPr>
          </a:p>
        </p:txBody>
      </p:sp>
      <p:pic>
        <p:nvPicPr>
          <p:cNvPr id="3" name="Graphic 2" descr="Beginning with solid fill">
            <a:hlinkClick r:id="rId5" action="ppaction://hlinksldjump"/>
            <a:extLst>
              <a:ext uri="{FF2B5EF4-FFF2-40B4-BE49-F238E27FC236}">
                <a16:creationId xmlns:a16="http://schemas.microsoft.com/office/drawing/2014/main" id="{1295F581-5FDC-4675-9152-99F6C67FBF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98FB434E-00B1-5BC3-3D2B-7150B8E30486}"/>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1327697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r>
              <a:rPr lang="en-US">
                <a:latin typeface="Calibri" panose="020F0502020204030204" pitchFamily="34" charset="0"/>
                <a:ea typeface="Calibri" panose="020F0502020204030204" pitchFamily="34" charset="0"/>
                <a:cs typeface="Times New Roman" panose="02020603050405020304" pitchFamily="18" charset="0"/>
              </a:rPr>
              <a:t>Association between T2-related co-morbidities and effectiveness of biologics in severe asthma  </a:t>
            </a:r>
            <a:endParaRPr>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99;p20">
            <a:extLst>
              <a:ext uri="{FF2B5EF4-FFF2-40B4-BE49-F238E27FC236}">
                <a16:creationId xmlns:a16="http://schemas.microsoft.com/office/drawing/2014/main" id="{E30FFDAF-77BD-C8E5-1A37-7476A537FD97}"/>
              </a:ext>
            </a:extLst>
          </p:cNvPr>
          <p:cNvSpPr txBox="1">
            <a:spLocks/>
          </p:cNvSpPr>
          <p:nvPr/>
        </p:nvSpPr>
        <p:spPr>
          <a:xfrm>
            <a:off x="292965" y="3374179"/>
            <a:ext cx="8734097" cy="890588"/>
          </a:xfrm>
          <a:prstGeom prst="rect">
            <a:avLst/>
          </a:prstGeom>
          <a:noFill/>
          <a:ln>
            <a:noFill/>
          </a:ln>
        </p:spPr>
        <p:txBody>
          <a:bodyPr spcFirstLastPara="1" wrap="square" lIns="0" tIns="0" rIns="91425" bIns="457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1200"/>
              </a:spcBef>
              <a:spcAft>
                <a:spcPts val="0"/>
              </a:spcAft>
              <a:buClr>
                <a:srgbClr val="FF9900"/>
              </a:buClr>
              <a:buSzPts val="1600"/>
              <a:buFont typeface="Arial"/>
              <a:buNone/>
              <a:defRPr sz="1600" b="0" i="0" u="none" strike="noStrike" cap="none">
                <a:solidFill>
                  <a:schemeClr val="accent3"/>
                </a:solidFill>
                <a:latin typeface="Arial"/>
                <a:ea typeface="Arial"/>
                <a:cs typeface="Arial"/>
                <a:sym typeface="Arial"/>
              </a:defRPr>
            </a:lvl1pPr>
            <a:lvl2pPr marL="914400" marR="0" lvl="1" indent="-317500" algn="ctr" rtl="0">
              <a:lnSpc>
                <a:spcPct val="100000"/>
              </a:lnSpc>
              <a:spcBef>
                <a:spcPts val="300"/>
              </a:spcBef>
              <a:spcAft>
                <a:spcPts val="0"/>
              </a:spcAft>
              <a:buClr>
                <a:srgbClr val="FF9900"/>
              </a:buClr>
              <a:buSzPts val="1400"/>
              <a:buFont typeface="Arial"/>
              <a:buNone/>
              <a:defRPr sz="1400" b="0" i="0" u="none" strike="noStrike" cap="none">
                <a:solidFill>
                  <a:srgbClr val="909090"/>
                </a:solidFill>
                <a:latin typeface="Arial"/>
                <a:ea typeface="Arial"/>
                <a:cs typeface="Arial"/>
                <a:sym typeface="Arial"/>
              </a:defRPr>
            </a:lvl2pPr>
            <a:lvl3pPr marL="1371600" marR="0" lvl="2" indent="-304800" algn="ctr" rtl="0">
              <a:lnSpc>
                <a:spcPct val="100000"/>
              </a:lnSpc>
              <a:spcBef>
                <a:spcPts val="300"/>
              </a:spcBef>
              <a:spcAft>
                <a:spcPts val="0"/>
              </a:spcAft>
              <a:buClr>
                <a:srgbClr val="FF9900"/>
              </a:buClr>
              <a:buSzPts val="1200"/>
              <a:buFont typeface="Courier New"/>
              <a:buNone/>
              <a:defRPr sz="1200" b="0" i="0" u="none" strike="noStrike" cap="none">
                <a:solidFill>
                  <a:srgbClr val="909090"/>
                </a:solidFill>
                <a:latin typeface="Arial"/>
                <a:ea typeface="Arial"/>
                <a:cs typeface="Arial"/>
                <a:sym typeface="Arial"/>
              </a:defRPr>
            </a:lvl3pPr>
            <a:lvl4pPr marL="1828800" marR="0" lvl="3" indent="-292100" algn="ctr" rtl="0">
              <a:lnSpc>
                <a:spcPct val="100000"/>
              </a:lnSpc>
              <a:spcBef>
                <a:spcPts val="300"/>
              </a:spcBef>
              <a:spcAft>
                <a:spcPts val="0"/>
              </a:spcAft>
              <a:buClr>
                <a:srgbClr val="FF9900"/>
              </a:buClr>
              <a:buSzPts val="1000"/>
              <a:buFont typeface="Arial"/>
              <a:buNone/>
              <a:defRPr sz="1000" b="0" i="0" u="none" strike="noStrike" cap="none">
                <a:solidFill>
                  <a:srgbClr val="909090"/>
                </a:solidFill>
                <a:latin typeface="Arial"/>
                <a:ea typeface="Arial"/>
                <a:cs typeface="Arial"/>
                <a:sym typeface="Arial"/>
              </a:defRPr>
            </a:lvl4pPr>
            <a:lvl5pPr marL="2286000" marR="0" lvl="4" indent="-279400" algn="ctr" rtl="0">
              <a:lnSpc>
                <a:spcPct val="100000"/>
              </a:lnSpc>
              <a:spcBef>
                <a:spcPts val="300"/>
              </a:spcBef>
              <a:spcAft>
                <a:spcPts val="0"/>
              </a:spcAft>
              <a:buClr>
                <a:srgbClr val="FF9900"/>
              </a:buClr>
              <a:buSzPts val="800"/>
              <a:buFont typeface="Arial"/>
              <a:buNone/>
              <a:defRPr sz="800" b="0" i="0" u="none" strike="noStrike" cap="none">
                <a:solidFill>
                  <a:srgbClr val="909090"/>
                </a:solidFill>
                <a:latin typeface="Arial"/>
                <a:ea typeface="Arial"/>
                <a:cs typeface="Arial"/>
                <a:sym typeface="Arial"/>
              </a:defRPr>
            </a:lvl5pPr>
            <a:lvl6pPr marL="2743200" marR="0" lvl="5"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6pPr>
            <a:lvl7pPr marL="3200400" marR="0" lvl="6"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7pPr>
            <a:lvl8pPr marL="3657600" marR="0" lvl="7"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8pPr>
            <a:lvl9pPr marL="4114800" marR="0" lvl="8"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9900"/>
              </a:buClr>
              <a:buSzPts val="1600"/>
              <a:buFont typeface="Arial"/>
              <a:buNone/>
              <a:tabLst/>
              <a:defRPr/>
            </a:pPr>
            <a:r>
              <a:rPr kumimoji="0" lang="en-NZ" sz="700" b="0" i="0" u="none" strike="noStrike" kern="0" cap="none" spc="0" normalizeH="0" baseline="0" noProof="0">
                <a:ln>
                  <a:noFill/>
                </a:ln>
                <a:solidFill>
                  <a:srgbClr val="FF9900"/>
                </a:solidFill>
                <a:effectLst/>
                <a:uLnTx/>
                <a:uFillTx/>
                <a:latin typeface="Arial"/>
                <a:cs typeface="Arial"/>
                <a:sym typeface="Arial"/>
              </a:rPr>
              <a:t>Michael E Wechsler, Ghislaine Scelo, PhD, ​​</a:t>
            </a:r>
            <a:r>
              <a:rPr kumimoji="0" lang="en-NZ" sz="700" b="0" i="0" u="none" strike="noStrike" kern="0" cap="none" spc="0" normalizeH="0" baseline="0" noProof="0" err="1">
                <a:ln>
                  <a:noFill/>
                </a:ln>
                <a:solidFill>
                  <a:srgbClr val="FF9900"/>
                </a:solidFill>
                <a:effectLst/>
                <a:uLnTx/>
                <a:uFillTx/>
                <a:latin typeface="Arial"/>
                <a:cs typeface="Arial"/>
                <a:sym typeface="Arial"/>
              </a:rPr>
              <a:t>Désirée</a:t>
            </a:r>
            <a:r>
              <a:rPr kumimoji="0" lang="en-NZ" sz="700" b="0" i="0" u="none" strike="noStrike" kern="0" cap="none" spc="0" normalizeH="0" baseline="0" noProof="0">
                <a:ln>
                  <a:noFill/>
                </a:ln>
                <a:solidFill>
                  <a:srgbClr val="FF9900"/>
                </a:solidFill>
                <a:effectLst/>
                <a:uLnTx/>
                <a:uFillTx/>
                <a:latin typeface="Arial"/>
                <a:cs typeface="Arial"/>
                <a:sym typeface="Arial"/>
              </a:rPr>
              <a:t> E.S. </a:t>
            </a:r>
            <a:r>
              <a:rPr kumimoji="0" lang="en-NZ" sz="700" b="0" i="0" u="none" strike="noStrike" kern="0" cap="none" spc="0" normalizeH="0" baseline="0" noProof="0" err="1">
                <a:ln>
                  <a:noFill/>
                </a:ln>
                <a:solidFill>
                  <a:srgbClr val="FF9900"/>
                </a:solidFill>
                <a:effectLst/>
                <a:uLnTx/>
                <a:uFillTx/>
                <a:latin typeface="Arial"/>
                <a:cs typeface="Arial"/>
                <a:sym typeface="Arial"/>
              </a:rPr>
              <a:t>Larenas-Linnemann</a:t>
            </a:r>
            <a:r>
              <a:rPr kumimoji="0" lang="en-NZ" sz="700" b="0" i="0" u="none" strike="noStrike" kern="0" cap="none" spc="0" normalizeH="0" baseline="0" noProof="0">
                <a:ln>
                  <a:noFill/>
                </a:ln>
                <a:solidFill>
                  <a:srgbClr val="FF9900"/>
                </a:solidFill>
                <a:effectLst/>
                <a:uLnTx/>
                <a:uFillTx/>
                <a:latin typeface="Arial"/>
                <a:cs typeface="Arial"/>
                <a:sym typeface="Arial"/>
              </a:rPr>
              <a:t>​, Carlos A Torres-Duque, Jorge Maspero, Trung N Tran, Ruth B Murray, Neil Martin, Andrew N Menzies-Gow, Mark Hew, Matthew J  Peters, Peter G Gibson, George C Christoff, Todor A Popov, Andréanne Côté, Celine Bergeron, Delbert </a:t>
            </a:r>
            <a:r>
              <a:rPr kumimoji="0" lang="en-NZ" sz="700" b="0" i="0" u="none" strike="noStrike" kern="0" cap="none" spc="0" normalizeH="0" baseline="0" noProof="0" err="1">
                <a:ln>
                  <a:noFill/>
                </a:ln>
                <a:solidFill>
                  <a:srgbClr val="FF9900"/>
                </a:solidFill>
                <a:effectLst/>
                <a:uLnTx/>
                <a:uFillTx/>
                <a:latin typeface="Arial"/>
                <a:cs typeface="Arial"/>
                <a:sym typeface="Arial"/>
              </a:rPr>
              <a:t>Dorscheid</a:t>
            </a:r>
            <a:r>
              <a:rPr kumimoji="0" lang="en-NZ" sz="700" b="0" i="0" u="none" strike="noStrike" kern="0" cap="none" spc="0" normalizeH="0" baseline="0" noProof="0">
                <a:ln>
                  <a:noFill/>
                </a:ln>
                <a:solidFill>
                  <a:srgbClr val="FF9900"/>
                </a:solidFill>
                <a:effectLst/>
                <a:uLnTx/>
                <a:uFillTx/>
                <a:latin typeface="Arial"/>
                <a:cs typeface="Arial"/>
                <a:sym typeface="Arial"/>
              </a:rPr>
              <a:t>, J Mark FitzGerald, Kenneth R. Chapman, Louis Philippe Boulet, Mohit Bhutani, Mohsen </a:t>
            </a:r>
            <a:r>
              <a:rPr kumimoji="0" lang="en-NZ" sz="700" b="0" i="0" u="none" strike="noStrike" kern="0" cap="none" spc="0" normalizeH="0" baseline="0" noProof="0" err="1">
                <a:ln>
                  <a:noFill/>
                </a:ln>
                <a:solidFill>
                  <a:srgbClr val="FF9900"/>
                </a:solidFill>
                <a:effectLst/>
                <a:uLnTx/>
                <a:uFillTx/>
                <a:latin typeface="Arial"/>
                <a:cs typeface="Arial"/>
                <a:sym typeface="Arial"/>
              </a:rPr>
              <a:t>Sadatsafavi</a:t>
            </a:r>
            <a:r>
              <a:rPr kumimoji="0" lang="en-NZ" sz="700" b="0" i="0" u="none" strike="noStrike" kern="0" cap="none" spc="0" normalizeH="0" baseline="0" noProof="0">
                <a:ln>
                  <a:noFill/>
                </a:ln>
                <a:solidFill>
                  <a:srgbClr val="FF9900"/>
                </a:solidFill>
                <a:effectLst/>
                <a:uLnTx/>
                <a:uFillTx/>
                <a:latin typeface="Arial"/>
                <a:cs typeface="Arial"/>
                <a:sym typeface="Arial"/>
              </a:rPr>
              <a:t>, </a:t>
            </a:r>
            <a:r>
              <a:rPr kumimoji="0" lang="en-NZ" sz="700" b="0" i="0" u="none" strike="noStrike" kern="0" cap="none" spc="0" normalizeH="0" baseline="0" noProof="0" err="1">
                <a:ln>
                  <a:noFill/>
                </a:ln>
                <a:solidFill>
                  <a:srgbClr val="FF9900"/>
                </a:solidFill>
                <a:effectLst/>
                <a:uLnTx/>
                <a:uFillTx/>
                <a:latin typeface="Arial"/>
                <a:cs typeface="Arial"/>
                <a:sym typeface="Arial"/>
              </a:rPr>
              <a:t>Libardo</a:t>
            </a:r>
            <a:r>
              <a:rPr kumimoji="0" lang="en-NZ" sz="700" b="0" i="0" u="none" strike="noStrike" kern="0" cap="none" spc="0" normalizeH="0" baseline="0" noProof="0">
                <a:ln>
                  <a:noFill/>
                </a:ln>
                <a:solidFill>
                  <a:srgbClr val="FF9900"/>
                </a:solidFill>
                <a:effectLst/>
                <a:uLnTx/>
                <a:uFillTx/>
                <a:latin typeface="Arial"/>
                <a:cs typeface="Arial"/>
                <a:sym typeface="Arial"/>
              </a:rPr>
              <a:t> Jiménez-Maldonado, Mauricio Duran-Silva, </a:t>
            </a:r>
            <a:r>
              <a:rPr kumimoji="0" lang="en-NZ" sz="700" b="0" i="0" u="none" strike="noStrike" kern="0" cap="none" spc="0" normalizeH="0" baseline="0" noProof="0" err="1">
                <a:ln>
                  <a:noFill/>
                </a:ln>
                <a:solidFill>
                  <a:srgbClr val="FF9900"/>
                </a:solidFill>
                <a:effectLst/>
                <a:uLnTx/>
                <a:uFillTx/>
                <a:latin typeface="Arial"/>
                <a:cs typeface="Arial"/>
                <a:sym typeface="Arial"/>
              </a:rPr>
              <a:t>Bellanid</a:t>
            </a:r>
            <a:r>
              <a:rPr kumimoji="0" lang="en-NZ" sz="700" b="0" i="0" u="none" strike="noStrike" kern="0" cap="none" spc="0" normalizeH="0" baseline="0" noProof="0">
                <a:ln>
                  <a:noFill/>
                </a:ln>
                <a:solidFill>
                  <a:srgbClr val="FF9900"/>
                </a:solidFill>
                <a:effectLst/>
                <a:uLnTx/>
                <a:uFillTx/>
                <a:latin typeface="Arial"/>
                <a:cs typeface="Arial"/>
                <a:sym typeface="Arial"/>
              </a:rPr>
              <a:t> Rodriguez, Carlos Andres </a:t>
            </a:r>
            <a:r>
              <a:rPr kumimoji="0" lang="en-NZ" sz="700" b="0" i="0" u="none" strike="noStrike" kern="0" cap="none" spc="0" normalizeH="0" baseline="0" noProof="0" err="1">
                <a:ln>
                  <a:noFill/>
                </a:ln>
                <a:solidFill>
                  <a:srgbClr val="FF9900"/>
                </a:solidFill>
                <a:effectLst/>
                <a:uLnTx/>
                <a:uFillTx/>
                <a:latin typeface="Arial"/>
                <a:cs typeface="Arial"/>
                <a:sym typeface="Arial"/>
              </a:rPr>
              <a:t>Celis</a:t>
            </a:r>
            <a:r>
              <a:rPr kumimoji="0" lang="en-NZ" sz="700" b="0" i="0" u="none" strike="noStrike" kern="0" cap="none" spc="0" normalizeH="0" baseline="0" noProof="0">
                <a:ln>
                  <a:noFill/>
                </a:ln>
                <a:solidFill>
                  <a:srgbClr val="FF9900"/>
                </a:solidFill>
                <a:effectLst/>
                <a:uLnTx/>
                <a:uFillTx/>
                <a:latin typeface="Arial"/>
                <a:cs typeface="Arial"/>
                <a:sym typeface="Arial"/>
              </a:rPr>
              <a:t>-Preciado, Diana Jimena Cano-Rosales, Ivan </a:t>
            </a:r>
            <a:r>
              <a:rPr kumimoji="0" lang="en-NZ" sz="700" b="0" i="0" u="none" strike="noStrike" kern="0" cap="none" spc="0" normalizeH="0" baseline="0" noProof="0" err="1">
                <a:ln>
                  <a:noFill/>
                </a:ln>
                <a:solidFill>
                  <a:srgbClr val="FF9900"/>
                </a:solidFill>
                <a:effectLst/>
                <a:uLnTx/>
                <a:uFillTx/>
                <a:latin typeface="Arial"/>
                <a:cs typeface="Arial"/>
                <a:sym typeface="Arial"/>
              </a:rPr>
              <a:t>Solarte</a:t>
            </a:r>
            <a:r>
              <a:rPr kumimoji="0" lang="en-NZ" sz="700" b="0" i="0" u="none" strike="noStrike" kern="0" cap="none" spc="0" normalizeH="0" baseline="0" noProof="0">
                <a:ln>
                  <a:noFill/>
                </a:ln>
                <a:solidFill>
                  <a:srgbClr val="FF9900"/>
                </a:solidFill>
                <a:effectLst/>
                <a:uLnTx/>
                <a:uFillTx/>
                <a:latin typeface="Arial"/>
                <a:cs typeface="Arial"/>
                <a:sym typeface="Arial"/>
              </a:rPr>
              <a:t>,  Maria Jose Fernandez- Sanchez, Patricia Parada-Tovar, Anna von Bülow, Anne Sofie Bjerrum, Charlotte S </a:t>
            </a:r>
            <a:r>
              <a:rPr kumimoji="0" lang="en-NZ" sz="700" b="0" i="0" u="none" strike="noStrike" kern="0" cap="none" spc="0" normalizeH="0" baseline="0" noProof="0" err="1">
                <a:ln>
                  <a:noFill/>
                </a:ln>
                <a:solidFill>
                  <a:srgbClr val="FF9900"/>
                </a:solidFill>
                <a:effectLst/>
                <a:uLnTx/>
                <a:uFillTx/>
                <a:latin typeface="Arial"/>
                <a:cs typeface="Arial"/>
                <a:sym typeface="Arial"/>
              </a:rPr>
              <a:t>Ulrik</a:t>
            </a:r>
            <a:r>
              <a:rPr kumimoji="0" lang="en-NZ" sz="700" b="0" i="0" u="none" strike="noStrike" kern="0" cap="none" spc="0" normalizeH="0" baseline="0" noProof="0">
                <a:ln>
                  <a:noFill/>
                </a:ln>
                <a:solidFill>
                  <a:srgbClr val="FF9900"/>
                </a:solidFill>
                <a:effectLst/>
                <a:uLnTx/>
                <a:uFillTx/>
                <a:latin typeface="Arial"/>
                <a:cs typeface="Arial"/>
                <a:sym typeface="Arial"/>
              </a:rPr>
              <a:t>, Karin Dahl </a:t>
            </a:r>
            <a:r>
              <a:rPr kumimoji="0" lang="en-NZ" sz="700" b="0" i="0" u="none" strike="noStrike" kern="0" cap="none" spc="0" normalizeH="0" baseline="0" noProof="0" err="1">
                <a:ln>
                  <a:noFill/>
                </a:ln>
                <a:solidFill>
                  <a:srgbClr val="FF9900"/>
                </a:solidFill>
                <a:effectLst/>
                <a:uLnTx/>
                <a:uFillTx/>
                <a:latin typeface="Arial"/>
                <a:cs typeface="Arial"/>
                <a:sym typeface="Arial"/>
              </a:rPr>
              <a:t>Assing</a:t>
            </a:r>
            <a:r>
              <a:rPr kumimoji="0" lang="en-NZ" sz="700" b="0" i="0" u="none" strike="noStrike" kern="0" cap="none" spc="0" normalizeH="0" baseline="0" noProof="0">
                <a:ln>
                  <a:noFill/>
                </a:ln>
                <a:solidFill>
                  <a:srgbClr val="FF9900"/>
                </a:solidFill>
                <a:effectLst/>
                <a:uLnTx/>
                <a:uFillTx/>
                <a:latin typeface="Arial"/>
                <a:cs typeface="Arial"/>
                <a:sym typeface="Arial"/>
              </a:rPr>
              <a:t>, Linda </a:t>
            </a:r>
            <a:r>
              <a:rPr kumimoji="0" lang="en-NZ" sz="700" b="0" i="0" u="none" strike="noStrike" kern="0" cap="none" spc="0" normalizeH="0" baseline="0" noProof="0" err="1">
                <a:ln>
                  <a:noFill/>
                </a:ln>
                <a:solidFill>
                  <a:srgbClr val="FF9900"/>
                </a:solidFill>
                <a:effectLst/>
                <a:uLnTx/>
                <a:uFillTx/>
                <a:latin typeface="Arial"/>
                <a:cs typeface="Arial"/>
                <a:sym typeface="Arial"/>
              </a:rPr>
              <a:t>Makowska</a:t>
            </a:r>
            <a:r>
              <a:rPr kumimoji="0" lang="en-NZ" sz="700" b="0" i="0" u="none" strike="noStrike" kern="0" cap="none" spc="0" normalizeH="0" baseline="0" noProof="0">
                <a:ln>
                  <a:noFill/>
                </a:ln>
                <a:solidFill>
                  <a:srgbClr val="FF9900"/>
                </a:solidFill>
                <a:effectLst/>
                <a:uLnTx/>
                <a:uFillTx/>
                <a:latin typeface="Arial"/>
                <a:cs typeface="Arial"/>
                <a:sym typeface="Arial"/>
              </a:rPr>
              <a:t> Rasmussen, Susanne Hansen, Alan </a:t>
            </a:r>
            <a:r>
              <a:rPr kumimoji="0" lang="en-NZ" sz="700" b="0" i="0" u="none" strike="noStrike" kern="0" cap="none" spc="0" normalizeH="0" baseline="0" noProof="0" err="1">
                <a:ln>
                  <a:noFill/>
                </a:ln>
                <a:solidFill>
                  <a:srgbClr val="FF9900"/>
                </a:solidFill>
                <a:effectLst/>
                <a:uLnTx/>
                <a:uFillTx/>
                <a:latin typeface="Arial"/>
                <a:cs typeface="Arial"/>
                <a:sym typeface="Arial"/>
              </a:rPr>
              <a:t>Altraja</a:t>
            </a:r>
            <a:r>
              <a:rPr kumimoji="0" lang="en-NZ" sz="700" b="0" i="0" u="none" strike="noStrike" kern="0" cap="none" spc="0" normalizeH="0" baseline="0" noProof="0">
                <a:ln>
                  <a:noFill/>
                </a:ln>
                <a:solidFill>
                  <a:srgbClr val="FF9900"/>
                </a:solidFill>
                <a:effectLst/>
                <a:uLnTx/>
                <a:uFillTx/>
                <a:latin typeface="Arial"/>
                <a:cs typeface="Arial"/>
                <a:sym typeface="Arial"/>
              </a:rPr>
              <a:t>, Arnaud Bourdin, Camille Taille, Jeremy </a:t>
            </a:r>
            <a:r>
              <a:rPr kumimoji="0" lang="en-NZ" sz="700" b="0" i="0" u="none" strike="noStrike" kern="0" cap="none" spc="0" normalizeH="0" baseline="0" noProof="0" err="1">
                <a:ln>
                  <a:noFill/>
                </a:ln>
                <a:solidFill>
                  <a:srgbClr val="FF9900"/>
                </a:solidFill>
                <a:effectLst/>
                <a:uLnTx/>
                <a:uFillTx/>
                <a:latin typeface="Arial"/>
                <a:cs typeface="Arial"/>
                <a:sym typeface="Arial"/>
              </a:rPr>
              <a:t>Charriot</a:t>
            </a:r>
            <a:r>
              <a:rPr kumimoji="0" lang="en-NZ" sz="700" b="0" i="0" u="none" strike="noStrike" kern="0" cap="none" spc="0" normalizeH="0" baseline="0" noProof="0">
                <a:ln>
                  <a:noFill/>
                </a:ln>
                <a:solidFill>
                  <a:srgbClr val="FF9900"/>
                </a:solidFill>
                <a:effectLst/>
                <a:uLnTx/>
                <a:uFillTx/>
                <a:latin typeface="Arial"/>
                <a:cs typeface="Arial"/>
                <a:sym typeface="Arial"/>
              </a:rPr>
              <a:t>, Nicolas Roche, Andriana I </a:t>
            </a:r>
            <a:r>
              <a:rPr kumimoji="0" lang="en-NZ" sz="700" b="0" i="0" u="none" strike="noStrike" kern="0" cap="none" spc="0" normalizeH="0" baseline="0" noProof="0" err="1">
                <a:ln>
                  <a:noFill/>
                </a:ln>
                <a:solidFill>
                  <a:srgbClr val="FF9900"/>
                </a:solidFill>
                <a:effectLst/>
                <a:uLnTx/>
                <a:uFillTx/>
                <a:latin typeface="Arial"/>
                <a:cs typeface="Arial"/>
                <a:sym typeface="Arial"/>
              </a:rPr>
              <a:t>Papaioannou</a:t>
            </a:r>
            <a:r>
              <a:rPr kumimoji="0" lang="en-NZ" sz="700" b="0" i="0" u="none" strike="noStrike" kern="0" cap="none" spc="0" normalizeH="0" baseline="0" noProof="0">
                <a:ln>
                  <a:noFill/>
                </a:ln>
                <a:solidFill>
                  <a:srgbClr val="FF9900"/>
                </a:solidFill>
                <a:effectLst/>
                <a:uLnTx/>
                <a:uFillTx/>
                <a:latin typeface="Arial"/>
                <a:cs typeface="Arial"/>
                <a:sym typeface="Arial"/>
              </a:rPr>
              <a:t>, Konstantinos </a:t>
            </a:r>
            <a:r>
              <a:rPr kumimoji="0" lang="en-NZ" sz="700" b="0" i="0" u="none" strike="noStrike" kern="0" cap="none" spc="0" normalizeH="0" baseline="0" noProof="0" err="1">
                <a:ln>
                  <a:noFill/>
                </a:ln>
                <a:solidFill>
                  <a:srgbClr val="FF9900"/>
                </a:solidFill>
                <a:effectLst/>
                <a:uLnTx/>
                <a:uFillTx/>
                <a:latin typeface="Arial"/>
                <a:cs typeface="Arial"/>
                <a:sym typeface="Arial"/>
              </a:rPr>
              <a:t>Kostikas</a:t>
            </a:r>
            <a:r>
              <a:rPr kumimoji="0" lang="en-NZ" sz="700" b="0" i="0" u="none" strike="noStrike" kern="0" cap="none" spc="0" normalizeH="0" baseline="0" noProof="0">
                <a:ln>
                  <a:noFill/>
                </a:ln>
                <a:solidFill>
                  <a:srgbClr val="FF9900"/>
                </a:solidFill>
                <a:effectLst/>
                <a:uLnTx/>
                <a:uFillTx/>
                <a:latin typeface="Arial"/>
                <a:cs typeface="Arial"/>
                <a:sym typeface="Arial"/>
              </a:rPr>
              <a:t>, Nikolaos G Papadopoulos, Sundeep Salvi, Deirdre Long, Patrick D Mitchell, Richard Costello, Concetta Sirena, Cristina </a:t>
            </a:r>
            <a:r>
              <a:rPr kumimoji="0" lang="en-NZ" sz="700" b="0" i="0" u="none" strike="noStrike" kern="0" cap="none" spc="0" normalizeH="0" baseline="0" noProof="0" err="1">
                <a:ln>
                  <a:noFill/>
                </a:ln>
                <a:solidFill>
                  <a:srgbClr val="FF9900"/>
                </a:solidFill>
                <a:effectLst/>
                <a:uLnTx/>
                <a:uFillTx/>
                <a:latin typeface="Arial"/>
                <a:cs typeface="Arial"/>
                <a:sym typeface="Arial"/>
              </a:rPr>
              <a:t>Cardini</a:t>
            </a:r>
            <a:r>
              <a:rPr kumimoji="0" lang="en-NZ" sz="700" b="0" i="0" u="none" strike="noStrike" kern="0" cap="none" spc="0" normalizeH="0" baseline="0" noProof="0">
                <a:ln>
                  <a:noFill/>
                </a:ln>
                <a:solidFill>
                  <a:srgbClr val="FF9900"/>
                </a:solidFill>
                <a:effectLst/>
                <a:uLnTx/>
                <a:uFillTx/>
                <a:latin typeface="Arial"/>
                <a:cs typeface="Arial"/>
                <a:sym typeface="Arial"/>
              </a:rPr>
              <a:t>, Enrico </a:t>
            </a:r>
            <a:r>
              <a:rPr kumimoji="0" lang="en-NZ" sz="700" b="0" i="0" u="none" strike="noStrike" kern="0" cap="none" spc="0" normalizeH="0" baseline="0" noProof="0" err="1">
                <a:ln>
                  <a:noFill/>
                </a:ln>
                <a:solidFill>
                  <a:srgbClr val="FF9900"/>
                </a:solidFill>
                <a:effectLst/>
                <a:uLnTx/>
                <a:uFillTx/>
                <a:latin typeface="Arial"/>
                <a:cs typeface="Arial"/>
                <a:sym typeface="Arial"/>
              </a:rPr>
              <a:t>Heffler</a:t>
            </a:r>
            <a:r>
              <a:rPr kumimoji="0" lang="en-NZ" sz="700" b="0" i="0" u="none" strike="noStrike" kern="0" cap="none" spc="0" normalizeH="0" baseline="0" noProof="0">
                <a:ln>
                  <a:noFill/>
                </a:ln>
                <a:solidFill>
                  <a:srgbClr val="FF9900"/>
                </a:solidFill>
                <a:effectLst/>
                <a:uLnTx/>
                <a:uFillTx/>
                <a:latin typeface="Arial"/>
                <a:cs typeface="Arial"/>
                <a:sym typeface="Arial"/>
              </a:rPr>
              <a:t>, Francesca </a:t>
            </a:r>
            <a:r>
              <a:rPr kumimoji="0" lang="en-NZ" sz="700" b="0" i="0" u="none" strike="noStrike" kern="0" cap="none" spc="0" normalizeH="0" baseline="0" noProof="0" err="1">
                <a:ln>
                  <a:noFill/>
                </a:ln>
                <a:solidFill>
                  <a:srgbClr val="FF9900"/>
                </a:solidFill>
                <a:effectLst/>
                <a:uLnTx/>
                <a:uFillTx/>
                <a:latin typeface="Arial"/>
                <a:cs typeface="Arial"/>
                <a:sym typeface="Arial"/>
              </a:rPr>
              <a:t>Puggioni</a:t>
            </a:r>
            <a:r>
              <a:rPr kumimoji="0" lang="en-NZ" sz="700" b="0" i="0" u="none" strike="noStrike" kern="0" cap="none" spc="0" normalizeH="0" baseline="0" noProof="0">
                <a:ln>
                  <a:noFill/>
                </a:ln>
                <a:solidFill>
                  <a:srgbClr val="FF9900"/>
                </a:solidFill>
                <a:effectLst/>
                <a:uLnTx/>
                <a:uFillTx/>
                <a:latin typeface="Arial"/>
                <a:cs typeface="Arial"/>
                <a:sym typeface="Arial"/>
              </a:rPr>
              <a:t>, Giorgio Walter </a:t>
            </a:r>
            <a:r>
              <a:rPr kumimoji="0" lang="en-NZ" sz="700" b="0" i="0" u="none" strike="noStrike" kern="0" cap="none" spc="0" normalizeH="0" baseline="0" noProof="0" err="1">
                <a:ln>
                  <a:noFill/>
                </a:ln>
                <a:solidFill>
                  <a:srgbClr val="FF9900"/>
                </a:solidFill>
                <a:effectLst/>
                <a:uLnTx/>
                <a:uFillTx/>
                <a:latin typeface="Arial"/>
                <a:cs typeface="Arial"/>
                <a:sym typeface="Arial"/>
              </a:rPr>
              <a:t>Canonica</a:t>
            </a:r>
            <a:r>
              <a:rPr kumimoji="0" lang="en-NZ" sz="700" b="0" i="0" u="none" strike="noStrike" kern="0" cap="none" spc="0" normalizeH="0" baseline="0" noProof="0">
                <a:ln>
                  <a:noFill/>
                </a:ln>
                <a:solidFill>
                  <a:srgbClr val="FF9900"/>
                </a:solidFill>
                <a:effectLst/>
                <a:uLnTx/>
                <a:uFillTx/>
                <a:latin typeface="Arial"/>
                <a:cs typeface="Arial"/>
                <a:sym typeface="Arial"/>
              </a:rPr>
              <a:t>, Giuseppe </a:t>
            </a:r>
            <a:r>
              <a:rPr kumimoji="0" lang="en-NZ" sz="700" b="0" i="0" u="none" strike="noStrike" kern="0" cap="none" spc="0" normalizeH="0" baseline="0" noProof="0" err="1">
                <a:ln>
                  <a:noFill/>
                </a:ln>
                <a:solidFill>
                  <a:srgbClr val="FF9900"/>
                </a:solidFill>
                <a:effectLst/>
                <a:uLnTx/>
                <a:uFillTx/>
                <a:latin typeface="Arial"/>
                <a:cs typeface="Arial"/>
                <a:sym typeface="Arial"/>
              </a:rPr>
              <a:t>Guida</a:t>
            </a:r>
            <a:r>
              <a:rPr kumimoji="0" lang="en-NZ" sz="700" b="0" i="0" u="none" strike="noStrike" kern="0" cap="none" spc="0" normalizeH="0" baseline="0" noProof="0">
                <a:ln>
                  <a:noFill/>
                </a:ln>
                <a:solidFill>
                  <a:srgbClr val="FF9900"/>
                </a:solidFill>
                <a:effectLst/>
                <a:uLnTx/>
                <a:uFillTx/>
                <a:latin typeface="Arial"/>
                <a:cs typeface="Arial"/>
                <a:sym typeface="Arial"/>
              </a:rPr>
              <a:t>, Takashi Iwanaga, Mona Al-Ahmad, Ulises García, Piotr Kuna, João A Fonseca, Riyad Al-Lehebi, Mariko S Koh, Chin Kook Rhee, Borja G </a:t>
            </a:r>
            <a:r>
              <a:rPr kumimoji="0" lang="en-NZ" sz="700" b="0" i="0" u="none" strike="noStrike" kern="0" cap="none" spc="0" normalizeH="0" baseline="0" noProof="0" err="1">
                <a:ln>
                  <a:noFill/>
                </a:ln>
                <a:solidFill>
                  <a:srgbClr val="FF9900"/>
                </a:solidFill>
                <a:effectLst/>
                <a:uLnTx/>
                <a:uFillTx/>
                <a:latin typeface="Arial"/>
                <a:cs typeface="Arial"/>
                <a:sym typeface="Arial"/>
              </a:rPr>
              <a:t>Cosio</a:t>
            </a:r>
            <a:r>
              <a:rPr kumimoji="0" lang="en-NZ" sz="700" b="0" i="0" u="none" strike="noStrike" kern="0" cap="none" spc="0" normalizeH="0" baseline="0" noProof="0">
                <a:ln>
                  <a:noFill/>
                </a:ln>
                <a:solidFill>
                  <a:srgbClr val="FF9900"/>
                </a:solidFill>
                <a:effectLst/>
                <a:uLnTx/>
                <a:uFillTx/>
                <a:latin typeface="Arial"/>
                <a:cs typeface="Arial"/>
                <a:sym typeface="Arial"/>
              </a:rPr>
              <a:t>, Luis Perez de Llano, </a:t>
            </a:r>
            <a:r>
              <a:rPr kumimoji="0" lang="en-NZ" sz="700" b="0" i="0" u="none" strike="noStrike" kern="0" cap="none" spc="0" normalizeH="0" baseline="0" noProof="0" err="1">
                <a:ln>
                  <a:noFill/>
                </a:ln>
                <a:solidFill>
                  <a:srgbClr val="FF9900"/>
                </a:solidFill>
                <a:effectLst/>
                <a:uLnTx/>
                <a:uFillTx/>
                <a:latin typeface="Arial"/>
                <a:cs typeface="Arial"/>
                <a:sym typeface="Arial"/>
              </a:rPr>
              <a:t>Diahn-Warng</a:t>
            </a:r>
            <a:r>
              <a:rPr kumimoji="0" lang="en-NZ" sz="700" b="0" i="0" u="none" strike="noStrike" kern="0" cap="none" spc="0" normalizeH="0" baseline="0" noProof="0">
                <a:ln>
                  <a:noFill/>
                </a:ln>
                <a:solidFill>
                  <a:srgbClr val="FF9900"/>
                </a:solidFill>
                <a:effectLst/>
                <a:uLnTx/>
                <a:uFillTx/>
                <a:latin typeface="Arial"/>
                <a:cs typeface="Arial"/>
                <a:sym typeface="Arial"/>
              </a:rPr>
              <a:t> </a:t>
            </a:r>
            <a:r>
              <a:rPr kumimoji="0" lang="en-NZ" sz="700" b="0" i="0" u="none" strike="noStrike" kern="0" cap="none" spc="0" normalizeH="0" baseline="0" noProof="0" err="1">
                <a:ln>
                  <a:noFill/>
                </a:ln>
                <a:solidFill>
                  <a:srgbClr val="FF9900"/>
                </a:solidFill>
                <a:effectLst/>
                <a:uLnTx/>
                <a:uFillTx/>
                <a:latin typeface="Arial"/>
                <a:cs typeface="Arial"/>
                <a:sym typeface="Arial"/>
              </a:rPr>
              <a:t>Perng</a:t>
            </a:r>
            <a:r>
              <a:rPr kumimoji="0" lang="en-NZ" sz="700" b="0" i="0" u="none" strike="noStrike" kern="0" cap="none" spc="0" normalizeH="0" baseline="0" noProof="0">
                <a:ln>
                  <a:noFill/>
                </a:ln>
                <a:solidFill>
                  <a:srgbClr val="FF9900"/>
                </a:solidFill>
                <a:effectLst/>
                <a:uLnTx/>
                <a:uFillTx/>
                <a:latin typeface="Arial"/>
                <a:cs typeface="Arial"/>
                <a:sym typeface="Arial"/>
              </a:rPr>
              <a:t>, Erick Wan-Chun Huang, Hao-Chien Wang, Ming-Ju Tsai, Bassam Mahboub, Laila </a:t>
            </a:r>
            <a:r>
              <a:rPr kumimoji="0" lang="en-NZ" sz="700" b="0" i="0" u="none" strike="noStrike" kern="0" cap="none" spc="0" normalizeH="0" baseline="0" noProof="0" err="1">
                <a:ln>
                  <a:noFill/>
                </a:ln>
                <a:solidFill>
                  <a:srgbClr val="FF9900"/>
                </a:solidFill>
                <a:effectLst/>
                <a:uLnTx/>
                <a:uFillTx/>
                <a:latin typeface="Arial"/>
                <a:cs typeface="Arial"/>
                <a:sym typeface="Arial"/>
              </a:rPr>
              <a:t>Ibraheem</a:t>
            </a:r>
            <a:r>
              <a:rPr kumimoji="0" lang="en-NZ" sz="700" b="0" i="0" u="none" strike="noStrike" kern="0" cap="none" spc="0" normalizeH="0" baseline="0" noProof="0">
                <a:ln>
                  <a:noFill/>
                </a:ln>
                <a:solidFill>
                  <a:srgbClr val="FF9900"/>
                </a:solidFill>
                <a:effectLst/>
                <a:uLnTx/>
                <a:uFillTx/>
                <a:latin typeface="Arial"/>
                <a:cs typeface="Arial"/>
                <a:sym typeface="Arial"/>
              </a:rPr>
              <a:t> Jaber Salameh, David J. Jackson, John Busby, Liam G Heaney, Paul E. Pfeffer,  Amanda </a:t>
            </a:r>
            <a:r>
              <a:rPr kumimoji="0" lang="en-NZ" sz="700" b="0" i="0" u="none" strike="noStrike" kern="0" cap="none" spc="0" normalizeH="0" baseline="0" noProof="0" err="1">
                <a:ln>
                  <a:noFill/>
                </a:ln>
                <a:solidFill>
                  <a:srgbClr val="FF9900"/>
                </a:solidFill>
                <a:effectLst/>
                <a:uLnTx/>
                <a:uFillTx/>
                <a:latin typeface="Arial"/>
                <a:cs typeface="Arial"/>
                <a:sym typeface="Arial"/>
              </a:rPr>
              <a:t>Grippen</a:t>
            </a:r>
            <a:r>
              <a:rPr kumimoji="0" lang="en-NZ" sz="700" b="0" i="0" u="none" strike="noStrike" kern="0" cap="none" spc="0" normalizeH="0" baseline="0" noProof="0">
                <a:ln>
                  <a:noFill/>
                </a:ln>
                <a:solidFill>
                  <a:srgbClr val="FF9900"/>
                </a:solidFill>
                <a:effectLst/>
                <a:uLnTx/>
                <a:uFillTx/>
                <a:latin typeface="Arial"/>
                <a:cs typeface="Arial"/>
                <a:sym typeface="Arial"/>
              </a:rPr>
              <a:t> Goddard, Eileen Wang, Flavia C.L. Hoyte, Nicholas M Chapman, Rohit </a:t>
            </a:r>
            <a:r>
              <a:rPr kumimoji="0" lang="en-NZ" sz="700" b="0" i="0" u="none" strike="noStrike" kern="0" cap="none" spc="0" normalizeH="0" baseline="0" noProof="0" err="1">
                <a:ln>
                  <a:noFill/>
                </a:ln>
                <a:solidFill>
                  <a:srgbClr val="FF9900"/>
                </a:solidFill>
                <a:effectLst/>
                <a:uLnTx/>
                <a:uFillTx/>
                <a:latin typeface="Arial"/>
                <a:cs typeface="Arial"/>
                <a:sym typeface="Arial"/>
              </a:rPr>
              <a:t>Katial</a:t>
            </a:r>
            <a:r>
              <a:rPr kumimoji="0" lang="en-NZ" sz="700" b="0" i="0" u="none" strike="noStrike" kern="0" cap="none" spc="0" normalizeH="0" baseline="0" noProof="0">
                <a:ln>
                  <a:noFill/>
                </a:ln>
                <a:solidFill>
                  <a:srgbClr val="FF9900"/>
                </a:solidFill>
                <a:effectLst/>
                <a:uLnTx/>
                <a:uFillTx/>
                <a:latin typeface="Arial"/>
                <a:cs typeface="Arial"/>
                <a:sym typeface="Arial"/>
              </a:rPr>
              <a:t>, Victoria Carter, Lakmini Bulathsinhala, Neva Eleangovan, Con </a:t>
            </a:r>
            <a:r>
              <a:rPr kumimoji="0" lang="en-NZ" sz="700" b="0" i="0" u="none" strike="noStrike" kern="0" cap="none" spc="0" normalizeH="0" baseline="0" noProof="0" err="1">
                <a:ln>
                  <a:noFill/>
                </a:ln>
                <a:solidFill>
                  <a:srgbClr val="FF9900"/>
                </a:solidFill>
                <a:effectLst/>
                <a:uLnTx/>
                <a:uFillTx/>
                <a:latin typeface="Arial"/>
                <a:cs typeface="Arial"/>
                <a:sym typeface="Arial"/>
              </a:rPr>
              <a:t>Ariti</a:t>
            </a:r>
            <a:r>
              <a:rPr kumimoji="0" lang="en-NZ" sz="700" b="0" i="0" u="none" strike="noStrike" kern="0" cap="none" spc="0" normalizeH="0" baseline="0" noProof="0">
                <a:ln>
                  <a:noFill/>
                </a:ln>
                <a:solidFill>
                  <a:srgbClr val="FF9900"/>
                </a:solidFill>
                <a:effectLst/>
                <a:uLnTx/>
                <a:uFillTx/>
                <a:latin typeface="Arial"/>
                <a:cs typeface="Arial"/>
                <a:sym typeface="Arial"/>
              </a:rPr>
              <a:t>, </a:t>
            </a:r>
            <a:r>
              <a:rPr kumimoji="0" lang="en-NZ" sz="700" b="0" i="0" u="none" strike="noStrike" kern="0" cap="none" spc="0" normalizeH="0" baseline="0" noProof="0" err="1">
                <a:ln>
                  <a:noFill/>
                </a:ln>
                <a:solidFill>
                  <a:srgbClr val="FF9900"/>
                </a:solidFill>
                <a:effectLst/>
                <a:uLnTx/>
                <a:uFillTx/>
                <a:latin typeface="Arial"/>
                <a:cs typeface="Arial"/>
                <a:sym typeface="Arial"/>
              </a:rPr>
              <a:t>Juntao</a:t>
            </a:r>
            <a:r>
              <a:rPr kumimoji="0" lang="en-NZ" sz="700" b="0" i="0" u="none" strike="noStrike" kern="0" cap="none" spc="0" normalizeH="0" baseline="0" noProof="0">
                <a:ln>
                  <a:noFill/>
                </a:ln>
                <a:solidFill>
                  <a:srgbClr val="FF9900"/>
                </a:solidFill>
                <a:effectLst/>
                <a:uLnTx/>
                <a:uFillTx/>
                <a:latin typeface="Arial"/>
                <a:cs typeface="Arial"/>
                <a:sym typeface="Arial"/>
              </a:rPr>
              <a:t> Lyu, Celeste Porsbjerg, and David B. Price</a:t>
            </a:r>
            <a:endParaRPr kumimoji="0" lang="en-SG" sz="700" b="0" i="0" u="none" strike="noStrike" kern="0" cap="none" spc="0" normalizeH="0" baseline="0" noProof="0">
              <a:ln>
                <a:noFill/>
              </a:ln>
              <a:solidFill>
                <a:srgbClr val="FF99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00F5F3D-16CB-3A01-7B92-12DFD4E98874}"/>
              </a:ext>
            </a:extLst>
          </p:cNvPr>
          <p:cNvSpPr txBox="1"/>
          <p:nvPr/>
        </p:nvSpPr>
        <p:spPr>
          <a:xfrm>
            <a:off x="625140" y="4958834"/>
            <a:ext cx="791736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4" name="Graphic 3" descr="Beginning with solid fill">
            <a:hlinkClick r:id="rId3" action="ppaction://hlinksldjump"/>
            <a:extLst>
              <a:ext uri="{FF2B5EF4-FFF2-40B4-BE49-F238E27FC236}">
                <a16:creationId xmlns:a16="http://schemas.microsoft.com/office/drawing/2014/main" id="{B669AC78-66F3-AF37-C288-96CC727EF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026" name="Picture 2" descr="A flowchart of a patient&#10;&#10;Description automatically generated">
            <a:extLst>
              <a:ext uri="{FF2B5EF4-FFF2-40B4-BE49-F238E27FC236}">
                <a16:creationId xmlns:a16="http://schemas.microsoft.com/office/drawing/2014/main" id="{271A3D21-D508-9130-76FD-DF7ED2C40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92" y="1128231"/>
            <a:ext cx="4389258" cy="3583068"/>
          </a:xfrm>
          <a:prstGeom prst="rect">
            <a:avLst/>
          </a:prstGeom>
          <a:noFill/>
          <a:extLst>
            <a:ext uri="{909E8E84-426E-40DD-AFC4-6F175D3DCCD1}">
              <a14:hiddenFill xmlns:a14="http://schemas.microsoft.com/office/drawing/2010/main">
                <a:solidFill>
                  <a:srgbClr val="FFFFFF"/>
                </a:solidFill>
              </a14:hiddenFill>
            </a:ext>
          </a:extLst>
        </p:spPr>
      </p:pic>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52925" y="4617198"/>
            <a:ext cx="8647730" cy="402416"/>
          </a:xfrm>
          <a:prstGeom prst="rect">
            <a:avLst/>
          </a:prstGeom>
          <a:noFill/>
          <a:ln>
            <a:noFill/>
          </a:ln>
        </p:spPr>
        <p:txBody>
          <a:bodyPr spcFirstLastPara="1" wrap="square" lIns="0" tIns="0" rIns="0" bIns="0" anchor="b" anchorCtr="0">
            <a:noAutofit/>
          </a:bodyPr>
          <a:lstStyle/>
          <a:p>
            <a:pPr marL="0" indent="0"/>
            <a:r>
              <a:rPr lang="en-NZ" sz="600" kern="1200">
                <a:solidFill>
                  <a:srgbClr val="404040"/>
                </a:solidFill>
                <a:ea typeface="+mn-ea"/>
                <a:cs typeface="+mn-cs"/>
              </a:rPr>
              <a:t>International Severe Asthma Registry data : ISAR</a:t>
            </a:r>
          </a:p>
          <a:p>
            <a:pPr marL="0" indent="0"/>
            <a:r>
              <a:rPr lang="en-GB" sz="600" kern="1200">
                <a:solidFill>
                  <a:srgbClr val="404040"/>
                </a:solidFill>
                <a:ea typeface="+mn-ea"/>
                <a:cs typeface="+mn-cs"/>
              </a:rPr>
              <a:t>American Journal of Respiratory and Critical Care Medicine (AJRCCM)</a:t>
            </a: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201861" y="2692420"/>
            <a:ext cx="4296397"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To determine the association between T2-related comorbidities and biologic effectiveness in adults with severe asthma (SA)</a:t>
            </a: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201861" y="2098238"/>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Aim</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142867" y="3777335"/>
            <a:ext cx="4524998" cy="76078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NZ" sz="1050" b="0" i="0" u="none" strike="noStrike" kern="1200" cap="none" spc="0" normalizeH="0" baseline="0" noProof="0">
                <a:ln>
                  <a:noFill/>
                </a:ln>
                <a:solidFill>
                  <a:srgbClr val="000000"/>
                </a:solidFill>
                <a:effectLst/>
                <a:uLnTx/>
                <a:uFillTx/>
                <a:latin typeface="Arial"/>
                <a:ea typeface="+mn-ea"/>
                <a:cs typeface="Arial"/>
                <a:sym typeface="Arial"/>
              </a:rPr>
              <a:t>This cohort study used ISAR data (n=21 countries, 2017-2022) to quantify pre- to post-biologic change for four outcomes (annual asthma exacerbation rate, % predicted FEV1 (ppFEV1), asthma control, and long-term oral corticosteroid daily dose [LTOCS]) in patients with/without allergic rhinitis (AR), chronic rhinosinusitis +/- nasal polyps (CRS+/-NP), NP, or eczema/atopic dermatitis (AD).</a:t>
            </a:r>
            <a:endParaRPr kumimoji="0" lang="en-SG" sz="105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201861" y="3228489"/>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201861" y="866697"/>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Rationale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201862" y="1384182"/>
            <a:ext cx="4174928" cy="56387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Previous studies investigating comorbidity impact on biologic effectiveness have been relatively small, of short duration, and have not compared biologic classes</a:t>
            </a:r>
            <a:endParaRPr kumimoji="0" lang="en-GB" sz="1050" b="0" i="0" u="none" strike="noStrike" kern="1200" cap="none" spc="0" normalizeH="0" baseline="0" noProof="0">
              <a:ln>
                <a:noFill/>
              </a:ln>
              <a:solidFill>
                <a:srgbClr val="000000"/>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7188CDBA-0532-A8E1-E25D-565977A37AA6}"/>
              </a:ext>
            </a:extLst>
          </p:cNvPr>
          <p:cNvSpPr txBox="1"/>
          <p:nvPr/>
        </p:nvSpPr>
        <p:spPr>
          <a:xfrm>
            <a:off x="-66570" y="4990220"/>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7" name="Graphic 6" descr="Beginning with solid fill">
            <a:hlinkClick r:id="rId4" action="ppaction://hlinksldjump"/>
            <a:extLst>
              <a:ext uri="{FF2B5EF4-FFF2-40B4-BE49-F238E27FC236}">
                <a16:creationId xmlns:a16="http://schemas.microsoft.com/office/drawing/2014/main" id="{857BD967-9F0C-DB0A-86ED-8B016A6B1C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3AEDCEAB-BFC4-B334-58F3-D99092396D6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323850" y="257593"/>
            <a:ext cx="8496300" cy="379808"/>
          </a:xfrm>
        </p:spPr>
        <p:txBody>
          <a:bodyPr/>
          <a:lstStyle/>
          <a:p>
            <a:br>
              <a:rPr lang="en-NZ" sz="1200">
                <a:latin typeface="+mj-lt"/>
                <a:ea typeface="Calibri" panose="020F0502020204030204" pitchFamily="34" charset="0"/>
              </a:rPr>
            </a:br>
            <a:r>
              <a:rPr lang="en-GB" sz="1800">
                <a:latin typeface="Calibri" panose="020F0502020204030204" pitchFamily="34" charset="0"/>
                <a:ea typeface="Calibri" panose="020F0502020204030204" pitchFamily="34" charset="0"/>
              </a:rPr>
              <a:t>I</a:t>
            </a:r>
            <a:r>
              <a:rPr lang="en-GB" sz="1800">
                <a:effectLst/>
                <a:latin typeface="Calibri" panose="020F0502020204030204" pitchFamily="34" charset="0"/>
                <a:ea typeface="Calibri" panose="020F0502020204030204" pitchFamily="34" charset="0"/>
              </a:rPr>
              <a:t>rrespective of T2 comorbidities all groups showed improvement </a:t>
            </a:r>
            <a:br>
              <a:rPr lang="en-GB" sz="1800">
                <a:effectLst/>
                <a:latin typeface="Calibri" panose="020F0502020204030204" pitchFamily="34" charset="0"/>
                <a:ea typeface="Calibri" panose="020F0502020204030204" pitchFamily="34" charset="0"/>
              </a:rPr>
            </a:br>
            <a:r>
              <a:rPr lang="en-GB" sz="1800">
                <a:effectLst/>
                <a:latin typeface="Calibri" panose="020F0502020204030204" pitchFamily="34" charset="0"/>
                <a:ea typeface="Calibri" panose="020F0502020204030204" pitchFamily="34" charset="0"/>
              </a:rPr>
              <a:t>but greater in those with CRS+/- NP </a:t>
            </a:r>
            <a:endParaRPr lang="en-GB" sz="2000">
              <a:solidFill>
                <a:srgbClr val="FF9900"/>
              </a:solidFill>
              <a:latin typeface="+mj-lt"/>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9" name="Image 8">
            <a:extLst>
              <a:ext uri="{FF2B5EF4-FFF2-40B4-BE49-F238E27FC236}">
                <a16:creationId xmlns:a16="http://schemas.microsoft.com/office/drawing/2014/main" id="{2663A989-5480-6446-D791-B2A3CD677CCB}"/>
              </a:ext>
            </a:extLst>
          </p:cNvPr>
          <p:cNvPicPr>
            <a:picLocks noChangeAspect="1"/>
          </p:cNvPicPr>
          <p:nvPr/>
        </p:nvPicPr>
        <p:blipFill rotWithShape="1">
          <a:blip r:embed="rId2"/>
          <a:srcRect l="60344" t="30307" r="9225" b="23393"/>
          <a:stretch/>
        </p:blipFill>
        <p:spPr>
          <a:xfrm>
            <a:off x="0" y="1151406"/>
            <a:ext cx="7096368" cy="3036644"/>
          </a:xfrm>
          <a:prstGeom prst="rect">
            <a:avLst/>
          </a:prstGeom>
        </p:spPr>
      </p:pic>
      <p:sp>
        <p:nvSpPr>
          <p:cNvPr id="19" name="ZoneTexte 18">
            <a:extLst>
              <a:ext uri="{FF2B5EF4-FFF2-40B4-BE49-F238E27FC236}">
                <a16:creationId xmlns:a16="http://schemas.microsoft.com/office/drawing/2014/main" id="{CBAC98A4-D42F-4078-8C63-BE36826770B9}"/>
              </a:ext>
            </a:extLst>
          </p:cNvPr>
          <p:cNvSpPr txBox="1"/>
          <p:nvPr/>
        </p:nvSpPr>
        <p:spPr>
          <a:xfrm>
            <a:off x="-74937" y="4978240"/>
            <a:ext cx="6716084"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ppFEV1: Forced expiratory volume in one second, expressed in percentage of predicted value in healthy individuals of same age, gender, and height; LTOCS: long-term oral corticosteroids.</a:t>
            </a:r>
          </a:p>
        </p:txBody>
      </p:sp>
      <p:sp>
        <p:nvSpPr>
          <p:cNvPr id="2" name="TextBox 1">
            <a:extLst>
              <a:ext uri="{FF2B5EF4-FFF2-40B4-BE49-F238E27FC236}">
                <a16:creationId xmlns:a16="http://schemas.microsoft.com/office/drawing/2014/main" id="{3D28445C-84DE-F68B-4895-5B1FDD1AA887}"/>
              </a:ext>
            </a:extLst>
          </p:cNvPr>
          <p:cNvSpPr txBox="1"/>
          <p:nvPr/>
        </p:nvSpPr>
        <p:spPr>
          <a:xfrm>
            <a:off x="6919831" y="1593884"/>
            <a:ext cx="2194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1" i="0" u="none" strike="noStrike" kern="0" cap="none" spc="0" normalizeH="0" baseline="0" noProof="0">
                <a:ln>
                  <a:noFill/>
                </a:ln>
                <a:solidFill>
                  <a:srgbClr val="FF0000"/>
                </a:solidFill>
                <a:effectLst/>
                <a:uLnTx/>
                <a:uFillTx/>
                <a:latin typeface="Arial"/>
                <a:cs typeface="Arial"/>
                <a:sym typeface="Arial"/>
              </a:rPr>
              <a:t>Exacerbation rates reduce (reduction shown in red) with biologics for all, </a:t>
            </a:r>
            <a:r>
              <a:rPr kumimoji="0" lang="en-GB" sz="800" b="0" i="0" u="none" strike="noStrike" kern="0" cap="none" spc="0" normalizeH="0" baseline="0" noProof="0">
                <a:ln>
                  <a:noFill/>
                </a:ln>
                <a:solidFill>
                  <a:srgbClr val="000000"/>
                </a:solidFill>
                <a:effectLst/>
                <a:uLnTx/>
                <a:uFillTx/>
                <a:latin typeface="Arial"/>
                <a:cs typeface="Arial"/>
                <a:sym typeface="Arial"/>
              </a:rPr>
              <a:t>regardless of presence of T2 comorbidity</a:t>
            </a:r>
          </a:p>
        </p:txBody>
      </p:sp>
      <p:sp>
        <p:nvSpPr>
          <p:cNvPr id="3" name="TextBox 2">
            <a:extLst>
              <a:ext uri="{FF2B5EF4-FFF2-40B4-BE49-F238E27FC236}">
                <a16:creationId xmlns:a16="http://schemas.microsoft.com/office/drawing/2014/main" id="{096A99E4-937C-34D6-8D56-A3C58412C182}"/>
              </a:ext>
            </a:extLst>
          </p:cNvPr>
          <p:cNvSpPr txBox="1"/>
          <p:nvPr/>
        </p:nvSpPr>
        <p:spPr>
          <a:xfrm>
            <a:off x="6919831" y="2148256"/>
            <a:ext cx="2194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1" i="0" u="none" strike="noStrike" kern="0" cap="none" spc="0" normalizeH="0" baseline="0" noProof="0">
                <a:ln>
                  <a:noFill/>
                </a:ln>
                <a:solidFill>
                  <a:srgbClr val="FF0000"/>
                </a:solidFill>
                <a:effectLst/>
                <a:uLnTx/>
                <a:uFillTx/>
                <a:latin typeface="Arial"/>
                <a:cs typeface="Arial"/>
                <a:sym typeface="Arial"/>
              </a:rPr>
              <a:t>ppFEV1 increases (increase shown in red) for all following biologic initiation</a:t>
            </a:r>
            <a:r>
              <a:rPr kumimoji="0" lang="en-GB" sz="800" b="0" i="0" u="none" strike="noStrike" kern="0" cap="none" spc="0" normalizeH="0" baseline="0" noProof="0">
                <a:ln>
                  <a:noFill/>
                </a:ln>
                <a:solidFill>
                  <a:srgbClr val="000000"/>
                </a:solidFill>
                <a:effectLst/>
                <a:uLnTx/>
                <a:uFillTx/>
                <a:latin typeface="Arial"/>
                <a:cs typeface="Arial"/>
                <a:sym typeface="Arial"/>
              </a:rPr>
              <a:t>, irrespective of comorbidity status</a:t>
            </a:r>
          </a:p>
        </p:txBody>
      </p:sp>
      <p:sp>
        <p:nvSpPr>
          <p:cNvPr id="4" name="TextBox 3">
            <a:extLst>
              <a:ext uri="{FF2B5EF4-FFF2-40B4-BE49-F238E27FC236}">
                <a16:creationId xmlns:a16="http://schemas.microsoft.com/office/drawing/2014/main" id="{387E0191-915A-C36F-B0D2-C39CC6CFA777}"/>
              </a:ext>
            </a:extLst>
          </p:cNvPr>
          <p:cNvSpPr txBox="1"/>
          <p:nvPr/>
        </p:nvSpPr>
        <p:spPr>
          <a:xfrm>
            <a:off x="6918271" y="2652808"/>
            <a:ext cx="22814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1" i="0" u="none" strike="noStrike" kern="0" cap="none" spc="0" normalizeH="0" baseline="0" noProof="0">
                <a:ln>
                  <a:noFill/>
                </a:ln>
                <a:solidFill>
                  <a:srgbClr val="FF0000"/>
                </a:solidFill>
                <a:effectLst/>
                <a:uLnTx/>
                <a:uFillTx/>
                <a:latin typeface="Arial"/>
                <a:cs typeface="Arial"/>
                <a:sym typeface="Arial"/>
              </a:rPr>
              <a:t>%of patients with uncontrolled asthma decreases significantly (shown in red) across all groups </a:t>
            </a:r>
            <a:r>
              <a:rPr kumimoji="0" lang="en-GB" sz="800" b="0" i="0" u="none" strike="noStrike" kern="0" cap="none" spc="0" normalizeH="0" baseline="0" noProof="0">
                <a:ln>
                  <a:noFill/>
                </a:ln>
                <a:solidFill>
                  <a:srgbClr val="000000"/>
                </a:solidFill>
                <a:effectLst/>
                <a:uLnTx/>
                <a:uFillTx/>
                <a:latin typeface="Arial"/>
                <a:cs typeface="Arial"/>
                <a:sym typeface="Arial"/>
              </a:rPr>
              <a:t>irrespective of comorbidity status, following biologic initiation</a:t>
            </a:r>
          </a:p>
        </p:txBody>
      </p:sp>
      <p:sp>
        <p:nvSpPr>
          <p:cNvPr id="6" name="TextBox 5">
            <a:extLst>
              <a:ext uri="{FF2B5EF4-FFF2-40B4-BE49-F238E27FC236}">
                <a16:creationId xmlns:a16="http://schemas.microsoft.com/office/drawing/2014/main" id="{BA2D358E-4043-029E-20C8-972B2FFB8E75}"/>
              </a:ext>
            </a:extLst>
          </p:cNvPr>
          <p:cNvSpPr txBox="1"/>
          <p:nvPr/>
        </p:nvSpPr>
        <p:spPr>
          <a:xfrm>
            <a:off x="6919831" y="3460603"/>
            <a:ext cx="21944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0" cap="none" spc="0" normalizeH="0" baseline="0" noProof="0">
                <a:ln>
                  <a:noFill/>
                </a:ln>
                <a:solidFill>
                  <a:srgbClr val="000000"/>
                </a:solidFill>
                <a:effectLst/>
                <a:uLnTx/>
                <a:uFillTx/>
                <a:latin typeface="Arial"/>
                <a:cs typeface="Arial"/>
                <a:sym typeface="Arial"/>
              </a:rPr>
              <a:t>Figures in red show the </a:t>
            </a:r>
            <a:r>
              <a:rPr kumimoji="0" lang="en-GB" sz="800" b="1" i="0" u="none" strike="noStrike" kern="0" cap="none" spc="0" normalizeH="0" baseline="0" noProof="0">
                <a:ln>
                  <a:noFill/>
                </a:ln>
                <a:solidFill>
                  <a:srgbClr val="FF0000"/>
                </a:solidFill>
                <a:effectLst/>
                <a:uLnTx/>
                <a:uFillTx/>
                <a:latin typeface="Arial"/>
                <a:cs typeface="Arial"/>
                <a:sym typeface="Arial"/>
              </a:rPr>
              <a:t>drop in mean LTOCS dose following biologic initiation, with reduction in dose achieved for all </a:t>
            </a:r>
            <a:r>
              <a:rPr kumimoji="0" lang="en-GB" sz="800" b="0" i="0" u="none" strike="noStrike" kern="0" cap="none" spc="0" normalizeH="0" baseline="0" noProof="0">
                <a:ln>
                  <a:noFill/>
                </a:ln>
                <a:solidFill>
                  <a:srgbClr val="000000"/>
                </a:solidFill>
                <a:effectLst/>
                <a:uLnTx/>
                <a:uFillTx/>
                <a:latin typeface="Arial"/>
                <a:cs typeface="Arial"/>
                <a:sym typeface="Arial"/>
              </a:rPr>
              <a:t>groups irrespective of presence of T2 comorbidities</a:t>
            </a:r>
          </a:p>
        </p:txBody>
      </p:sp>
      <p:sp>
        <p:nvSpPr>
          <p:cNvPr id="7" name="Rectangle 6">
            <a:extLst>
              <a:ext uri="{FF2B5EF4-FFF2-40B4-BE49-F238E27FC236}">
                <a16:creationId xmlns:a16="http://schemas.microsoft.com/office/drawing/2014/main" id="{03904875-CF8C-3E05-469F-2F18F332A625}"/>
              </a:ext>
            </a:extLst>
          </p:cNvPr>
          <p:cNvSpPr/>
          <p:nvPr/>
        </p:nvSpPr>
        <p:spPr>
          <a:xfrm>
            <a:off x="189061" y="1909114"/>
            <a:ext cx="6718246" cy="119593"/>
          </a:xfrm>
          <a:prstGeom prst="rect">
            <a:avLst/>
          </a:prstGeom>
          <a:noFill/>
          <a:ln w="952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E30561EE-B2C4-B98A-9103-248945D86DEE}"/>
              </a:ext>
            </a:extLst>
          </p:cNvPr>
          <p:cNvSpPr/>
          <p:nvPr/>
        </p:nvSpPr>
        <p:spPr>
          <a:xfrm>
            <a:off x="189061" y="2461304"/>
            <a:ext cx="6718246" cy="119593"/>
          </a:xfrm>
          <a:prstGeom prst="rect">
            <a:avLst/>
          </a:prstGeom>
          <a:noFill/>
          <a:ln w="952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F53FE315-C571-67C3-2FDA-573C1F7BE4C1}"/>
              </a:ext>
            </a:extLst>
          </p:cNvPr>
          <p:cNvSpPr/>
          <p:nvPr/>
        </p:nvSpPr>
        <p:spPr>
          <a:xfrm>
            <a:off x="189061" y="3847164"/>
            <a:ext cx="6718246" cy="119593"/>
          </a:xfrm>
          <a:prstGeom prst="rect">
            <a:avLst/>
          </a:prstGeom>
          <a:noFill/>
          <a:ln w="952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B6D0D5BF-00CC-DA09-0218-DE19A6CA18B7}"/>
              </a:ext>
            </a:extLst>
          </p:cNvPr>
          <p:cNvSpPr/>
          <p:nvPr/>
        </p:nvSpPr>
        <p:spPr>
          <a:xfrm>
            <a:off x="200025" y="2885284"/>
            <a:ext cx="6718246" cy="229510"/>
          </a:xfrm>
          <a:prstGeom prst="rect">
            <a:avLst/>
          </a:prstGeom>
          <a:noFill/>
          <a:ln w="952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3FAA7CF3-2B65-8A1C-3B0E-3755E9DFF5E3}"/>
              </a:ext>
            </a:extLst>
          </p:cNvPr>
          <p:cNvSpPr txBox="1"/>
          <p:nvPr/>
        </p:nvSpPr>
        <p:spPr>
          <a:xfrm>
            <a:off x="-74937" y="4866346"/>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20" name="Graphic 19" descr="Beginning with solid fill">
            <a:hlinkClick r:id="rId3" action="ppaction://hlinksldjump"/>
            <a:extLst>
              <a:ext uri="{FF2B5EF4-FFF2-40B4-BE49-F238E27FC236}">
                <a16:creationId xmlns:a16="http://schemas.microsoft.com/office/drawing/2014/main" id="{A57E3BDE-71A2-4047-DAE7-37B9342627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1" name="bg object 17">
            <a:extLst>
              <a:ext uri="{FF2B5EF4-FFF2-40B4-BE49-F238E27FC236}">
                <a16:creationId xmlns:a16="http://schemas.microsoft.com/office/drawing/2014/main" id="{ED33E381-7A41-3733-3C1B-94EF599076B8}"/>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943097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B366D67-FDAC-2E82-5FCC-AD79D3D1AEDD}"/>
              </a:ext>
            </a:extLst>
          </p:cNvPr>
          <p:cNvCxnSpPr>
            <a:cxnSpLocks/>
            <a:endCxn id="4" idx="0"/>
          </p:cNvCxnSpPr>
          <p:nvPr/>
        </p:nvCxnSpPr>
        <p:spPr>
          <a:xfrm>
            <a:off x="8009795" y="1641629"/>
            <a:ext cx="1" cy="37503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3890B38C-2215-F5B7-E5DB-30BE341F0980}"/>
              </a:ext>
            </a:extLst>
          </p:cNvPr>
          <p:cNvSpPr txBox="1"/>
          <p:nvPr/>
        </p:nvSpPr>
        <p:spPr>
          <a:xfrm>
            <a:off x="7308763" y="1483535"/>
            <a:ext cx="1402065" cy="40409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404532" y="186728"/>
            <a:ext cx="8739468" cy="379808"/>
          </a:xfrm>
        </p:spPr>
        <p:txBody>
          <a:bodyPr/>
          <a:lstStyle/>
          <a:p>
            <a:r>
              <a:rPr lang="en-NZ" sz="1800">
                <a:latin typeface="+mj-lt"/>
                <a:ea typeface="Calibri" panose="020F0502020204030204" pitchFamily="34" charset="0"/>
              </a:rPr>
              <a:t>Severe asthma patients with CRS / NP benefit from biologics </a:t>
            </a:r>
            <a:br>
              <a:rPr lang="en-NZ" sz="1800">
                <a:latin typeface="+mj-lt"/>
                <a:ea typeface="Calibri" panose="020F0502020204030204" pitchFamily="34" charset="0"/>
              </a:rPr>
            </a:br>
            <a:r>
              <a:rPr lang="en-NZ" sz="1800">
                <a:latin typeface="+mj-lt"/>
                <a:ea typeface="Calibri" panose="020F0502020204030204" pitchFamily="34" charset="0"/>
              </a:rPr>
              <a:t>to a greater extent than patients without: </a:t>
            </a:r>
            <a:r>
              <a:rPr lang="en-NZ" sz="1800">
                <a:solidFill>
                  <a:srgbClr val="FF9900"/>
                </a:solidFill>
                <a:latin typeface="+mj-lt"/>
                <a:ea typeface="Calibri" panose="020F0502020204030204" pitchFamily="34" charset="0"/>
              </a:rPr>
              <a:t>exacerbations</a:t>
            </a:r>
            <a:endParaRPr lang="en-GB" sz="1800">
              <a:solidFill>
                <a:srgbClr val="FF9900"/>
              </a:solidFill>
              <a:latin typeface="+mj-lt"/>
            </a:endParaRPr>
          </a:p>
        </p:txBody>
      </p:sp>
      <p:sp>
        <p:nvSpPr>
          <p:cNvPr id="6" name="ZoneTexte 5">
            <a:extLst>
              <a:ext uri="{FF2B5EF4-FFF2-40B4-BE49-F238E27FC236}">
                <a16:creationId xmlns:a16="http://schemas.microsoft.com/office/drawing/2014/main" id="{3F23AFD6-9C2A-4779-B986-0A128E3551DA}"/>
              </a:ext>
            </a:extLst>
          </p:cNvPr>
          <p:cNvSpPr txBox="1"/>
          <p:nvPr/>
        </p:nvSpPr>
        <p:spPr>
          <a:xfrm>
            <a:off x="0" y="4958834"/>
            <a:ext cx="4219055"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BEC: Blood Eosinophil Count, CRS: Chronic rhinosinusitis; NP: Nasal polyposis; 95% CI: 95% confidence interval.</a:t>
            </a: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2" name="Image 1">
            <a:extLst>
              <a:ext uri="{FF2B5EF4-FFF2-40B4-BE49-F238E27FC236}">
                <a16:creationId xmlns:a16="http://schemas.microsoft.com/office/drawing/2014/main" id="{59885939-3706-11CC-4733-F1568D44907E}"/>
              </a:ext>
            </a:extLst>
          </p:cNvPr>
          <p:cNvPicPr>
            <a:picLocks noChangeAspect="1"/>
          </p:cNvPicPr>
          <p:nvPr/>
        </p:nvPicPr>
        <p:blipFill>
          <a:blip r:embed="rId2"/>
          <a:stretch>
            <a:fillRect/>
          </a:stretch>
        </p:blipFill>
        <p:spPr>
          <a:xfrm>
            <a:off x="432594" y="1161223"/>
            <a:ext cx="6635663" cy="3226119"/>
          </a:xfrm>
          <a:prstGeom prst="rect">
            <a:avLst/>
          </a:prstGeom>
        </p:spPr>
      </p:pic>
      <p:sp>
        <p:nvSpPr>
          <p:cNvPr id="4" name="TextBox 3">
            <a:extLst>
              <a:ext uri="{FF2B5EF4-FFF2-40B4-BE49-F238E27FC236}">
                <a16:creationId xmlns:a16="http://schemas.microsoft.com/office/drawing/2014/main" id="{EC16E28E-9CAB-63AE-8C54-D18FF474988A}"/>
              </a:ext>
            </a:extLst>
          </p:cNvPr>
          <p:cNvSpPr txBox="1"/>
          <p:nvPr/>
        </p:nvSpPr>
        <p:spPr>
          <a:xfrm>
            <a:off x="7308763" y="2016662"/>
            <a:ext cx="1402065" cy="138499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Adjusting for </a:t>
            </a:r>
            <a:r>
              <a:rPr kumimoji="0" lang="en-NZ"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BEC had no impact on the estimate</a:t>
            </a:r>
            <a:r>
              <a:rPr kumimoji="0" lang="en-NZ"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 for exacerbations for patients with CRS +/-NP (rate ratio = 0.77, 95% CI: 0.65, 0.91, p=0.002)</a:t>
            </a:r>
            <a:endParaRPr kumimoji="0" lang="en-GB"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p:txBody>
      </p:sp>
      <p:pic>
        <p:nvPicPr>
          <p:cNvPr id="8" name="Graphic 7" descr="Test tubes with solid fill">
            <a:extLst>
              <a:ext uri="{FF2B5EF4-FFF2-40B4-BE49-F238E27FC236}">
                <a16:creationId xmlns:a16="http://schemas.microsoft.com/office/drawing/2014/main" id="{70F965EC-65B8-12C7-EC90-26C0BF3D4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4916" y="1479906"/>
            <a:ext cx="395247" cy="395247"/>
          </a:xfrm>
          <a:prstGeom prst="rect">
            <a:avLst/>
          </a:prstGeom>
        </p:spPr>
      </p:pic>
      <p:sp>
        <p:nvSpPr>
          <p:cNvPr id="9" name="TextBox 8">
            <a:extLst>
              <a:ext uri="{FF2B5EF4-FFF2-40B4-BE49-F238E27FC236}">
                <a16:creationId xmlns:a16="http://schemas.microsoft.com/office/drawing/2014/main" id="{3EFB86E3-A9EE-4FAB-132A-167E2978E59C}"/>
              </a:ext>
            </a:extLst>
          </p:cNvPr>
          <p:cNvSpPr txBox="1"/>
          <p:nvPr/>
        </p:nvSpPr>
        <p:spPr>
          <a:xfrm>
            <a:off x="7638137" y="1469781"/>
            <a:ext cx="891462" cy="4154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Biomarker independent</a:t>
            </a:r>
          </a:p>
        </p:txBody>
      </p:sp>
      <p:sp>
        <p:nvSpPr>
          <p:cNvPr id="3" name="TextBox 2">
            <a:extLst>
              <a:ext uri="{FF2B5EF4-FFF2-40B4-BE49-F238E27FC236}">
                <a16:creationId xmlns:a16="http://schemas.microsoft.com/office/drawing/2014/main" id="{E1D52A49-C977-CDA5-0F2F-7FA86E9107CA}"/>
              </a:ext>
            </a:extLst>
          </p:cNvPr>
          <p:cNvSpPr txBox="1"/>
          <p:nvPr/>
        </p:nvSpPr>
        <p:spPr>
          <a:xfrm>
            <a:off x="0" y="4866501"/>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7" name="Graphic 6" descr="Beginning with solid fill">
            <a:hlinkClick r:id="rId5" action="ppaction://hlinksldjump"/>
            <a:extLst>
              <a:ext uri="{FF2B5EF4-FFF2-40B4-BE49-F238E27FC236}">
                <a16:creationId xmlns:a16="http://schemas.microsoft.com/office/drawing/2014/main" id="{1ECA90AC-1FEB-3510-8F23-D468AEA42D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4" name="bg object 17">
            <a:extLst>
              <a:ext uri="{FF2B5EF4-FFF2-40B4-BE49-F238E27FC236}">
                <a16:creationId xmlns:a16="http://schemas.microsoft.com/office/drawing/2014/main" id="{D4CF0FA7-C1A4-5E09-E957-1B78F2711533}"/>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5285703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341939" y="183590"/>
            <a:ext cx="8739468" cy="379808"/>
          </a:xfrm>
        </p:spPr>
        <p:txBody>
          <a:bodyPr/>
          <a:lstStyle/>
          <a:p>
            <a:r>
              <a:rPr lang="en-NZ" sz="1800">
                <a:latin typeface="+mj-lt"/>
                <a:ea typeface="Calibri" panose="020F0502020204030204" pitchFamily="34" charset="0"/>
              </a:rPr>
              <a:t>Severe asthma patients with CRS / NP benefit from biologics </a:t>
            </a:r>
            <a:br>
              <a:rPr lang="en-NZ" sz="1800">
                <a:latin typeface="+mj-lt"/>
                <a:ea typeface="Calibri" panose="020F0502020204030204" pitchFamily="34" charset="0"/>
              </a:rPr>
            </a:br>
            <a:r>
              <a:rPr lang="en-NZ" sz="1800">
                <a:latin typeface="+mj-lt"/>
                <a:ea typeface="Calibri" panose="020F0502020204030204" pitchFamily="34" charset="0"/>
              </a:rPr>
              <a:t>to a greater extent than patients without: </a:t>
            </a:r>
            <a:r>
              <a:rPr lang="en-NZ" sz="1800">
                <a:solidFill>
                  <a:srgbClr val="FF9900"/>
                </a:solidFill>
                <a:latin typeface="+mj-lt"/>
                <a:ea typeface="Calibri" panose="020F0502020204030204" pitchFamily="34" charset="0"/>
              </a:rPr>
              <a:t>lung function</a:t>
            </a:r>
            <a:endParaRPr lang="en-GB" sz="1800">
              <a:solidFill>
                <a:srgbClr val="FF9900"/>
              </a:solidFill>
              <a:latin typeface="+mj-lt"/>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2" name="Image 1">
            <a:extLst>
              <a:ext uri="{FF2B5EF4-FFF2-40B4-BE49-F238E27FC236}">
                <a16:creationId xmlns:a16="http://schemas.microsoft.com/office/drawing/2014/main" id="{59885939-3706-11CC-4733-F1568D449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4215" y="1367969"/>
            <a:ext cx="6635663" cy="3219504"/>
          </a:xfrm>
          <a:prstGeom prst="rect">
            <a:avLst/>
          </a:prstGeom>
        </p:spPr>
      </p:pic>
      <p:sp>
        <p:nvSpPr>
          <p:cNvPr id="3" name="ZoneTexte 2">
            <a:extLst>
              <a:ext uri="{FF2B5EF4-FFF2-40B4-BE49-F238E27FC236}">
                <a16:creationId xmlns:a16="http://schemas.microsoft.com/office/drawing/2014/main" id="{69642A4D-7D86-F159-8356-87180BD913FF}"/>
              </a:ext>
            </a:extLst>
          </p:cNvPr>
          <p:cNvSpPr txBox="1"/>
          <p:nvPr/>
        </p:nvSpPr>
        <p:spPr>
          <a:xfrm>
            <a:off x="273897" y="4982237"/>
            <a:ext cx="8496300"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CRS: Chronic rhinosinusitis; FEV1% predicted: : Forced expiratory volume in one second, expressed in percentage of predicted value in healthy individuals of same age, gender, and height; NP: Nasal polyposis; 95% CI: 95% confidence interval.</a:t>
            </a:r>
          </a:p>
        </p:txBody>
      </p:sp>
      <p:sp>
        <p:nvSpPr>
          <p:cNvPr id="4" name="TextBox 3">
            <a:extLst>
              <a:ext uri="{FF2B5EF4-FFF2-40B4-BE49-F238E27FC236}">
                <a16:creationId xmlns:a16="http://schemas.microsoft.com/office/drawing/2014/main" id="{3D8D89B4-D932-90CD-5386-632FDE81B3AA}"/>
              </a:ext>
            </a:extLst>
          </p:cNvPr>
          <p:cNvSpPr txBox="1"/>
          <p:nvPr/>
        </p:nvSpPr>
        <p:spPr>
          <a:xfrm>
            <a:off x="273897" y="4871212"/>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6" name="Graphic 5" descr="Beginning with solid fill">
            <a:hlinkClick r:id="rId4" action="ppaction://hlinksldjump"/>
            <a:extLst>
              <a:ext uri="{FF2B5EF4-FFF2-40B4-BE49-F238E27FC236}">
                <a16:creationId xmlns:a16="http://schemas.microsoft.com/office/drawing/2014/main" id="{14715295-2836-AFCE-AF57-370F32DD9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7EA339B8-0720-6BAE-890E-DE8145D2AE18}"/>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9575632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740D3F1-548E-5A9B-1851-E48845DF177C}"/>
              </a:ext>
            </a:extLst>
          </p:cNvPr>
          <p:cNvCxnSpPr>
            <a:cxnSpLocks/>
          </p:cNvCxnSpPr>
          <p:nvPr/>
        </p:nvCxnSpPr>
        <p:spPr>
          <a:xfrm>
            <a:off x="8009795" y="1641629"/>
            <a:ext cx="1" cy="37503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887F1DD2-EE27-1139-3206-EE03B0DC4E6C}"/>
              </a:ext>
            </a:extLst>
          </p:cNvPr>
          <p:cNvSpPr txBox="1"/>
          <p:nvPr/>
        </p:nvSpPr>
        <p:spPr>
          <a:xfrm>
            <a:off x="7308763" y="1483535"/>
            <a:ext cx="1402065" cy="40409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335216" y="211078"/>
            <a:ext cx="8746191" cy="379808"/>
          </a:xfrm>
        </p:spPr>
        <p:txBody>
          <a:bodyPr/>
          <a:lstStyle/>
          <a:p>
            <a:r>
              <a:rPr lang="en-NZ" sz="1800">
                <a:latin typeface="+mj-lt"/>
                <a:ea typeface="Calibri" panose="020F0502020204030204" pitchFamily="34" charset="0"/>
              </a:rPr>
              <a:t>Severe asthma patients with CRS / NP benefit from biologics </a:t>
            </a:r>
            <a:br>
              <a:rPr lang="en-NZ" sz="1800">
                <a:latin typeface="+mj-lt"/>
                <a:ea typeface="Calibri" panose="020F0502020204030204" pitchFamily="34" charset="0"/>
              </a:rPr>
            </a:br>
            <a:r>
              <a:rPr lang="en-NZ" sz="1800">
                <a:latin typeface="+mj-lt"/>
                <a:ea typeface="Calibri" panose="020F0502020204030204" pitchFamily="34" charset="0"/>
              </a:rPr>
              <a:t>to a greater extent than patients without: </a:t>
            </a:r>
            <a:r>
              <a:rPr lang="en-NZ" sz="1800">
                <a:solidFill>
                  <a:srgbClr val="FF9900"/>
                </a:solidFill>
                <a:latin typeface="+mj-lt"/>
                <a:ea typeface="Calibri" panose="020F0502020204030204" pitchFamily="34" charset="0"/>
              </a:rPr>
              <a:t>asthma control</a:t>
            </a:r>
            <a:endParaRPr lang="en-GB" sz="1800">
              <a:solidFill>
                <a:srgbClr val="FF9900"/>
              </a:solidFill>
              <a:latin typeface="+mj-lt"/>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2" name="Image 1">
            <a:extLst>
              <a:ext uri="{FF2B5EF4-FFF2-40B4-BE49-F238E27FC236}">
                <a16:creationId xmlns:a16="http://schemas.microsoft.com/office/drawing/2014/main" id="{59885939-3706-11CC-4733-F1568D449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595" y="1123470"/>
            <a:ext cx="6635662" cy="3219504"/>
          </a:xfrm>
          <a:prstGeom prst="rect">
            <a:avLst/>
          </a:prstGeom>
        </p:spPr>
      </p:pic>
      <p:sp>
        <p:nvSpPr>
          <p:cNvPr id="3" name="ZoneTexte 2">
            <a:extLst>
              <a:ext uri="{FF2B5EF4-FFF2-40B4-BE49-F238E27FC236}">
                <a16:creationId xmlns:a16="http://schemas.microsoft.com/office/drawing/2014/main" id="{ACCA7E65-35B3-EE72-70E5-A7775FE1C681}"/>
              </a:ext>
            </a:extLst>
          </p:cNvPr>
          <p:cNvSpPr txBox="1"/>
          <p:nvPr/>
        </p:nvSpPr>
        <p:spPr>
          <a:xfrm>
            <a:off x="0" y="4974942"/>
            <a:ext cx="8496300"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BEC: Blood Eosinophil Count, CRS: Chronic rhinosinusitis; NP: Nasal polyposis; 95% CI: 95% confidence interval.</a:t>
            </a:r>
          </a:p>
        </p:txBody>
      </p:sp>
      <p:sp>
        <p:nvSpPr>
          <p:cNvPr id="7" name="TextBox 6">
            <a:extLst>
              <a:ext uri="{FF2B5EF4-FFF2-40B4-BE49-F238E27FC236}">
                <a16:creationId xmlns:a16="http://schemas.microsoft.com/office/drawing/2014/main" id="{525C20BD-3F36-CD22-724E-515603425946}"/>
              </a:ext>
            </a:extLst>
          </p:cNvPr>
          <p:cNvSpPr txBox="1"/>
          <p:nvPr/>
        </p:nvSpPr>
        <p:spPr>
          <a:xfrm>
            <a:off x="7308762" y="2021064"/>
            <a:ext cx="1402065" cy="154657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Although attenuated, </a:t>
            </a:r>
            <a:r>
              <a:rPr kumimoji="0" lang="en-NZ"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association for asthma control trends in patients with NP remain when adjusting for BEC </a:t>
            </a:r>
            <a:r>
              <a:rPr kumimoji="0" lang="en-NZ"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(odds ratio=1.37, 95% CI: 1.06-1.77), p=0.015)</a:t>
            </a:r>
            <a:endParaRPr kumimoji="0" lang="en-GB" sz="1050" b="0"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endParaRPr>
          </a:p>
        </p:txBody>
      </p:sp>
      <p:sp>
        <p:nvSpPr>
          <p:cNvPr id="8" name="TextBox 7">
            <a:extLst>
              <a:ext uri="{FF2B5EF4-FFF2-40B4-BE49-F238E27FC236}">
                <a16:creationId xmlns:a16="http://schemas.microsoft.com/office/drawing/2014/main" id="{595982AB-2B33-1FC0-0186-BF7A89EB9525}"/>
              </a:ext>
            </a:extLst>
          </p:cNvPr>
          <p:cNvSpPr txBox="1"/>
          <p:nvPr/>
        </p:nvSpPr>
        <p:spPr>
          <a:xfrm>
            <a:off x="7638137" y="1469781"/>
            <a:ext cx="891462" cy="4154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mn-cs"/>
                <a:sym typeface="Arial"/>
              </a:rPr>
              <a:t>Biomarker independent</a:t>
            </a:r>
          </a:p>
        </p:txBody>
      </p:sp>
      <p:pic>
        <p:nvPicPr>
          <p:cNvPr id="9" name="Graphic 8" descr="Test tubes with solid fill">
            <a:extLst>
              <a:ext uri="{FF2B5EF4-FFF2-40B4-BE49-F238E27FC236}">
                <a16:creationId xmlns:a16="http://schemas.microsoft.com/office/drawing/2014/main" id="{80BAC0E7-C6E2-C5A6-211D-77E6DB0F43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4916" y="1479906"/>
            <a:ext cx="395247" cy="395247"/>
          </a:xfrm>
          <a:prstGeom prst="rect">
            <a:avLst/>
          </a:prstGeom>
        </p:spPr>
      </p:pic>
      <p:sp>
        <p:nvSpPr>
          <p:cNvPr id="4" name="TextBox 3">
            <a:extLst>
              <a:ext uri="{FF2B5EF4-FFF2-40B4-BE49-F238E27FC236}">
                <a16:creationId xmlns:a16="http://schemas.microsoft.com/office/drawing/2014/main" id="{4DCE8A0F-59CE-0666-8BF0-B23AFE74EA2B}"/>
              </a:ext>
            </a:extLst>
          </p:cNvPr>
          <p:cNvSpPr txBox="1"/>
          <p:nvPr/>
        </p:nvSpPr>
        <p:spPr>
          <a:xfrm>
            <a:off x="0" y="4876713"/>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6" name="Graphic 5" descr="Beginning with solid fill">
            <a:hlinkClick r:id="rId6" action="ppaction://hlinksldjump"/>
            <a:extLst>
              <a:ext uri="{FF2B5EF4-FFF2-40B4-BE49-F238E27FC236}">
                <a16:creationId xmlns:a16="http://schemas.microsoft.com/office/drawing/2014/main" id="{3B0121D3-B25A-A7D6-0E5E-3B8CDD9DB3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8" name="bg object 17">
            <a:extLst>
              <a:ext uri="{FF2B5EF4-FFF2-40B4-BE49-F238E27FC236}">
                <a16:creationId xmlns:a16="http://schemas.microsoft.com/office/drawing/2014/main" id="{844E6436-0913-DFBE-825C-17284CE3F889}"/>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4590946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703090D-2628-4D9C-9565-A7D693842821}"/>
              </a:ext>
            </a:extLst>
          </p:cNvPr>
          <p:cNvSpPr>
            <a:spLocks noGrp="1"/>
          </p:cNvSpPr>
          <p:nvPr>
            <p:ph type="title"/>
          </p:nvPr>
        </p:nvSpPr>
        <p:spPr>
          <a:xfrm>
            <a:off x="275063" y="107354"/>
            <a:ext cx="8732744" cy="379808"/>
          </a:xfrm>
        </p:spPr>
        <p:txBody>
          <a:bodyPr/>
          <a:lstStyle/>
          <a:p>
            <a:r>
              <a:rPr lang="en-NZ" sz="1800">
                <a:latin typeface="+mj-lt"/>
                <a:ea typeface="Calibri" panose="020F0502020204030204" pitchFamily="34" charset="0"/>
              </a:rPr>
              <a:t>No additional benefit observed in terms of </a:t>
            </a:r>
            <a:r>
              <a:rPr lang="en-NZ" sz="1800">
                <a:solidFill>
                  <a:srgbClr val="FF9900"/>
                </a:solidFill>
                <a:latin typeface="+mj-lt"/>
                <a:ea typeface="Calibri" panose="020F0502020204030204" pitchFamily="34" charset="0"/>
              </a:rPr>
              <a:t>LTOCS dose reduction</a:t>
            </a:r>
            <a:endParaRPr lang="en-GB" sz="1800">
              <a:solidFill>
                <a:srgbClr val="FF9900"/>
              </a:solidFill>
              <a:latin typeface="+mj-lt"/>
            </a:endParaRPr>
          </a:p>
        </p:txBody>
      </p:sp>
      <p:sp>
        <p:nvSpPr>
          <p:cNvPr id="11" name="ZoneTexte 10">
            <a:extLst>
              <a:ext uri="{FF2B5EF4-FFF2-40B4-BE49-F238E27FC236}">
                <a16:creationId xmlns:a16="http://schemas.microsoft.com/office/drawing/2014/main" id="{E04BF6AB-D883-4EFC-AA5F-4243FBD29128}"/>
              </a:ext>
            </a:extLst>
          </p:cNvPr>
          <p:cNvSpPr txBox="1"/>
          <p:nvPr/>
        </p:nvSpPr>
        <p:spPr>
          <a:xfrm>
            <a:off x="3413760" y="963672"/>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a:t>
            </a:r>
          </a:p>
        </p:txBody>
      </p:sp>
      <p:sp>
        <p:nvSpPr>
          <p:cNvPr id="12" name="ZoneTexte 11">
            <a:extLst>
              <a:ext uri="{FF2B5EF4-FFF2-40B4-BE49-F238E27FC236}">
                <a16:creationId xmlns:a16="http://schemas.microsoft.com/office/drawing/2014/main" id="{D4BB6C52-EE9B-4EE1-BF02-5EB11B0D4242}"/>
              </a:ext>
            </a:extLst>
          </p:cNvPr>
          <p:cNvSpPr txBox="1"/>
          <p:nvPr/>
        </p:nvSpPr>
        <p:spPr>
          <a:xfrm>
            <a:off x="3405188" y="3064674"/>
            <a:ext cx="1765935" cy="64633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and mimicking/aggravating asthma</a:t>
            </a:r>
          </a:p>
        </p:txBody>
      </p:sp>
      <p:sp>
        <p:nvSpPr>
          <p:cNvPr id="13" name="ZoneTexte 12">
            <a:extLst>
              <a:ext uri="{FF2B5EF4-FFF2-40B4-BE49-F238E27FC236}">
                <a16:creationId xmlns:a16="http://schemas.microsoft.com/office/drawing/2014/main" id="{DBAC7371-3231-4819-AAA9-1F1731592938}"/>
              </a:ext>
            </a:extLst>
          </p:cNvPr>
          <p:cNvSpPr txBox="1"/>
          <p:nvPr/>
        </p:nvSpPr>
        <p:spPr>
          <a:xfrm>
            <a:off x="6443663" y="3277023"/>
            <a:ext cx="1640205" cy="54245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T2-related and mimicking/aggravating asthma</a:t>
            </a:r>
          </a:p>
        </p:txBody>
      </p:sp>
      <p:sp>
        <p:nvSpPr>
          <p:cNvPr id="15" name="ZoneTexte 14">
            <a:extLst>
              <a:ext uri="{FF2B5EF4-FFF2-40B4-BE49-F238E27FC236}">
                <a16:creationId xmlns:a16="http://schemas.microsoft.com/office/drawing/2014/main" id="{1CBBFBF9-D4A3-47F1-AB64-EC06C7CEB1B0}"/>
              </a:ext>
            </a:extLst>
          </p:cNvPr>
          <p:cNvSpPr txBox="1"/>
          <p:nvPr/>
        </p:nvSpPr>
        <p:spPr>
          <a:xfrm>
            <a:off x="5428052" y="955450"/>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T2-related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6" name="ZoneTexte 15">
            <a:extLst>
              <a:ext uri="{FF2B5EF4-FFF2-40B4-BE49-F238E27FC236}">
                <a16:creationId xmlns:a16="http://schemas.microsoft.com/office/drawing/2014/main" id="{6AE55521-8AE9-4E28-B2E0-A9C156180535}"/>
              </a:ext>
            </a:extLst>
          </p:cNvPr>
          <p:cNvSpPr txBox="1"/>
          <p:nvPr/>
        </p:nvSpPr>
        <p:spPr>
          <a:xfrm>
            <a:off x="6641147" y="967957"/>
            <a:ext cx="1765935" cy="461665"/>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OCS-related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FFFFFF"/>
                </a:solidFill>
                <a:effectLst/>
                <a:uLnTx/>
                <a:uFillTx/>
                <a:latin typeface="Arial"/>
                <a:cs typeface="Arial"/>
                <a:sym typeface="Arial"/>
              </a:rPr>
              <a:t>only</a:t>
            </a:r>
          </a:p>
        </p:txBody>
      </p:sp>
      <p:sp>
        <p:nvSpPr>
          <p:cNvPr id="17" name="ZoneTexte 16">
            <a:extLst>
              <a:ext uri="{FF2B5EF4-FFF2-40B4-BE49-F238E27FC236}">
                <a16:creationId xmlns:a16="http://schemas.microsoft.com/office/drawing/2014/main" id="{32A51F75-D877-4DE7-B3EE-C7309FB48E67}"/>
              </a:ext>
            </a:extLst>
          </p:cNvPr>
          <p:cNvSpPr txBox="1"/>
          <p:nvPr/>
        </p:nvSpPr>
        <p:spPr>
          <a:xfrm>
            <a:off x="5428052" y="3277022"/>
            <a:ext cx="1640205" cy="24237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75" b="0" i="0" u="none" strike="noStrike" kern="0" cap="none" spc="0" normalizeH="0" baseline="0" noProof="0">
                <a:ln>
                  <a:noFill/>
                </a:ln>
                <a:solidFill>
                  <a:srgbClr val="FFFFFF"/>
                </a:solidFill>
                <a:effectLst/>
                <a:uLnTx/>
                <a:uFillTx/>
                <a:latin typeface="Arial"/>
                <a:cs typeface="Arial"/>
                <a:sym typeface="Arial"/>
              </a:rPr>
              <a:t>None</a:t>
            </a:r>
          </a:p>
        </p:txBody>
      </p:sp>
      <p:pic>
        <p:nvPicPr>
          <p:cNvPr id="2" name="Image 1">
            <a:extLst>
              <a:ext uri="{FF2B5EF4-FFF2-40B4-BE49-F238E27FC236}">
                <a16:creationId xmlns:a16="http://schemas.microsoft.com/office/drawing/2014/main" id="{59885939-3706-11CC-4733-F1568D4490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4169" y="1417115"/>
            <a:ext cx="6635662" cy="3219503"/>
          </a:xfrm>
          <a:prstGeom prst="rect">
            <a:avLst/>
          </a:prstGeom>
        </p:spPr>
      </p:pic>
      <p:sp>
        <p:nvSpPr>
          <p:cNvPr id="3" name="ZoneTexte 2">
            <a:extLst>
              <a:ext uri="{FF2B5EF4-FFF2-40B4-BE49-F238E27FC236}">
                <a16:creationId xmlns:a16="http://schemas.microsoft.com/office/drawing/2014/main" id="{A5732EAA-6DA6-9DEA-6EB5-2A0061753ABF}"/>
              </a:ext>
            </a:extLst>
          </p:cNvPr>
          <p:cNvSpPr txBox="1"/>
          <p:nvPr/>
        </p:nvSpPr>
        <p:spPr>
          <a:xfrm>
            <a:off x="-89218" y="4993443"/>
            <a:ext cx="8496300" cy="184666"/>
          </a:xfrm>
          <a:prstGeom prst="rect">
            <a:avLst/>
          </a:prstGeom>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95% CI: 95% confidence interval.</a:t>
            </a:r>
          </a:p>
        </p:txBody>
      </p:sp>
      <p:sp>
        <p:nvSpPr>
          <p:cNvPr id="4" name="TextBox 3">
            <a:extLst>
              <a:ext uri="{FF2B5EF4-FFF2-40B4-BE49-F238E27FC236}">
                <a16:creationId xmlns:a16="http://schemas.microsoft.com/office/drawing/2014/main" id="{B9A2177A-1DB6-7693-256B-71AD11C67B12}"/>
              </a:ext>
            </a:extLst>
          </p:cNvPr>
          <p:cNvSpPr txBox="1"/>
          <p:nvPr/>
        </p:nvSpPr>
        <p:spPr>
          <a:xfrm>
            <a:off x="-89218" y="4914758"/>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6" name="Graphic 5" descr="Beginning with solid fill">
            <a:hlinkClick r:id="rId4" action="ppaction://hlinksldjump"/>
            <a:extLst>
              <a:ext uri="{FF2B5EF4-FFF2-40B4-BE49-F238E27FC236}">
                <a16:creationId xmlns:a16="http://schemas.microsoft.com/office/drawing/2014/main" id="{7291BA7F-1676-9C46-01AF-5BF0A51BD2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3100F4D5-EBE1-82C0-9C27-BC2C1A32990C}"/>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550667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Box 121">
            <a:extLst>
              <a:ext uri="{FF2B5EF4-FFF2-40B4-BE49-F238E27FC236}">
                <a16:creationId xmlns:a16="http://schemas.microsoft.com/office/drawing/2014/main" id="{A56F6A52-B282-0577-3A7E-605CF3A661BE}"/>
              </a:ext>
            </a:extLst>
          </p:cNvPr>
          <p:cNvSpPr txBox="1"/>
          <p:nvPr/>
        </p:nvSpPr>
        <p:spPr>
          <a:xfrm>
            <a:off x="8179504" y="4794076"/>
            <a:ext cx="930741"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 Placeholder 1">
            <a:extLst>
              <a:ext uri="{FF2B5EF4-FFF2-40B4-BE49-F238E27FC236}">
                <a16:creationId xmlns:a16="http://schemas.microsoft.com/office/drawing/2014/main" id="{702B1F3B-E215-1DF9-247B-F9AC3CDB78B3}"/>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D51A808-78CA-7E42-2812-3B53EA5817CF}"/>
              </a:ext>
            </a:extLst>
          </p:cNvPr>
          <p:cNvSpPr>
            <a:spLocks noGrp="1"/>
          </p:cNvSpPr>
          <p:nvPr>
            <p:ph type="body" sz="quarter" idx="14"/>
          </p:nvPr>
        </p:nvSpPr>
        <p:spPr/>
        <p:txBody>
          <a:bodyPr/>
          <a:lstStyle/>
          <a:p>
            <a:endParaRPr lang="en-GB"/>
          </a:p>
        </p:txBody>
      </p:sp>
      <p:sp>
        <p:nvSpPr>
          <p:cNvPr id="8" name="Rectangle: Rounded Corners 7">
            <a:extLst>
              <a:ext uri="{FF2B5EF4-FFF2-40B4-BE49-F238E27FC236}">
                <a16:creationId xmlns:a16="http://schemas.microsoft.com/office/drawing/2014/main" id="{604AA090-8EFA-0DFB-4FEB-87006BAF935D}"/>
              </a:ext>
            </a:extLst>
          </p:cNvPr>
          <p:cNvSpPr/>
          <p:nvPr/>
        </p:nvSpPr>
        <p:spPr>
          <a:xfrm>
            <a:off x="54148" y="1050760"/>
            <a:ext cx="9016259" cy="399731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1C5C4ADA-85BC-403B-FAA1-67E78ACD9553}"/>
              </a:ext>
            </a:extLst>
          </p:cNvPr>
          <p:cNvSpPr/>
          <p:nvPr/>
        </p:nvSpPr>
        <p:spPr>
          <a:xfrm>
            <a:off x="137363" y="1151241"/>
            <a:ext cx="3142344" cy="379176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Rounded Corners 6">
            <a:extLst>
              <a:ext uri="{FF2B5EF4-FFF2-40B4-BE49-F238E27FC236}">
                <a16:creationId xmlns:a16="http://schemas.microsoft.com/office/drawing/2014/main" id="{6F309A31-F8DF-EF21-C9AD-66C93BB2FF7B}"/>
              </a:ext>
            </a:extLst>
          </p:cNvPr>
          <p:cNvSpPr/>
          <p:nvPr/>
        </p:nvSpPr>
        <p:spPr>
          <a:xfrm>
            <a:off x="3431308" y="1092355"/>
            <a:ext cx="5464506" cy="390954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9" name="Group 7">
            <a:extLst>
              <a:ext uri="{FF2B5EF4-FFF2-40B4-BE49-F238E27FC236}">
                <a16:creationId xmlns:a16="http://schemas.microsoft.com/office/drawing/2014/main" id="{53805798-1E3A-0379-EB98-3CDF660FE402}"/>
              </a:ext>
            </a:extLst>
          </p:cNvPr>
          <p:cNvGrpSpPr/>
          <p:nvPr/>
        </p:nvGrpSpPr>
        <p:grpSpPr>
          <a:xfrm>
            <a:off x="2432500" y="2232035"/>
            <a:ext cx="1704292" cy="1704291"/>
            <a:chOff x="3427315" y="2569217"/>
            <a:chExt cx="2272389" cy="2272388"/>
          </a:xfrm>
        </p:grpSpPr>
        <p:sp>
          <p:nvSpPr>
            <p:cNvPr id="10" name="Oval 18">
              <a:extLst>
                <a:ext uri="{FF2B5EF4-FFF2-40B4-BE49-F238E27FC236}">
                  <a16:creationId xmlns:a16="http://schemas.microsoft.com/office/drawing/2014/main" id="{904019CE-704F-3EA3-B48A-E7499C74E690}"/>
                </a:ext>
              </a:extLst>
            </p:cNvPr>
            <p:cNvSpPr/>
            <p:nvPr/>
          </p:nvSpPr>
          <p:spPr>
            <a:xfrm flipH="1">
              <a:off x="3849091" y="2990991"/>
              <a:ext cx="1428837" cy="1428839"/>
            </a:xfrm>
            <a:prstGeom prst="ellipse">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11" name="Oval 2">
              <a:extLst>
                <a:ext uri="{FF2B5EF4-FFF2-40B4-BE49-F238E27FC236}">
                  <a16:creationId xmlns:a16="http://schemas.microsoft.com/office/drawing/2014/main" id="{6D591250-9FB8-3DB4-2113-C11C0B76426F}"/>
                </a:ext>
              </a:extLst>
            </p:cNvPr>
            <p:cNvSpPr/>
            <p:nvPr/>
          </p:nvSpPr>
          <p:spPr>
            <a:xfrm>
              <a:off x="3735417" y="2877318"/>
              <a:ext cx="1656184" cy="1656184"/>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12" name="Arc 20">
              <a:extLst>
                <a:ext uri="{FF2B5EF4-FFF2-40B4-BE49-F238E27FC236}">
                  <a16:creationId xmlns:a16="http://schemas.microsoft.com/office/drawing/2014/main" id="{825CD819-8BC4-6EA4-1F68-8C0983CCC404}"/>
                </a:ext>
              </a:extLst>
            </p:cNvPr>
            <p:cNvSpPr/>
            <p:nvPr/>
          </p:nvSpPr>
          <p:spPr>
            <a:xfrm rot="18900000">
              <a:off x="3584167" y="2726068"/>
              <a:ext cx="1958684" cy="1958684"/>
            </a:xfrm>
            <a:prstGeom prst="arc">
              <a:avLst>
                <a:gd name="adj1" fmla="val 16929681"/>
                <a:gd name="adj2" fmla="val 20832908"/>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sp>
          <p:nvSpPr>
            <p:cNvPr id="13" name="Arc 21">
              <a:extLst>
                <a:ext uri="{FF2B5EF4-FFF2-40B4-BE49-F238E27FC236}">
                  <a16:creationId xmlns:a16="http://schemas.microsoft.com/office/drawing/2014/main" id="{FB3C03D1-8AE8-2EB2-F00F-F4D90EFA0630}"/>
                </a:ext>
              </a:extLst>
            </p:cNvPr>
            <p:cNvSpPr/>
            <p:nvPr/>
          </p:nvSpPr>
          <p:spPr>
            <a:xfrm rot="11700000">
              <a:off x="3584167" y="2726068"/>
              <a:ext cx="1958684" cy="1958684"/>
            </a:xfrm>
            <a:prstGeom prst="arc">
              <a:avLst>
                <a:gd name="adj1" fmla="val 16929681"/>
                <a:gd name="adj2" fmla="val 20832908"/>
              </a:avLst>
            </a:prstGeom>
            <a:ln w="12700">
              <a:solidFill>
                <a:srgbClr val="FF66CC"/>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sp>
          <p:nvSpPr>
            <p:cNvPr id="14" name="Arc 22">
              <a:extLst>
                <a:ext uri="{FF2B5EF4-FFF2-40B4-BE49-F238E27FC236}">
                  <a16:creationId xmlns:a16="http://schemas.microsoft.com/office/drawing/2014/main" id="{4E610C3A-322C-F16F-6AB8-04AA62001689}"/>
                </a:ext>
              </a:extLst>
            </p:cNvPr>
            <p:cNvSpPr/>
            <p:nvPr/>
          </p:nvSpPr>
          <p:spPr>
            <a:xfrm rot="4500000">
              <a:off x="3584167" y="2726068"/>
              <a:ext cx="1958684" cy="1958684"/>
            </a:xfrm>
            <a:prstGeom prst="arc">
              <a:avLst>
                <a:gd name="adj1" fmla="val 16929681"/>
                <a:gd name="adj2" fmla="val 20832908"/>
              </a:avLst>
            </a:prstGeom>
            <a:ln w="1270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sp>
          <p:nvSpPr>
            <p:cNvPr id="15" name="Arc 23">
              <a:extLst>
                <a:ext uri="{FF2B5EF4-FFF2-40B4-BE49-F238E27FC236}">
                  <a16:creationId xmlns:a16="http://schemas.microsoft.com/office/drawing/2014/main" id="{768C7FAD-B2BF-82E5-9A6B-0401E8F6E3D3}"/>
                </a:ext>
              </a:extLst>
            </p:cNvPr>
            <p:cNvSpPr/>
            <p:nvPr/>
          </p:nvSpPr>
          <p:spPr>
            <a:xfrm rot="8100000">
              <a:off x="3427315" y="2569217"/>
              <a:ext cx="2272388" cy="2272388"/>
            </a:xfrm>
            <a:prstGeom prst="arc">
              <a:avLst>
                <a:gd name="adj1" fmla="val 16929681"/>
                <a:gd name="adj2" fmla="val 20832908"/>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sp>
          <p:nvSpPr>
            <p:cNvPr id="16" name="Arc 24">
              <a:extLst>
                <a:ext uri="{FF2B5EF4-FFF2-40B4-BE49-F238E27FC236}">
                  <a16:creationId xmlns:a16="http://schemas.microsoft.com/office/drawing/2014/main" id="{362C0B30-7FBF-D5F7-609E-2178DF7CC50A}"/>
                </a:ext>
              </a:extLst>
            </p:cNvPr>
            <p:cNvSpPr/>
            <p:nvPr/>
          </p:nvSpPr>
          <p:spPr>
            <a:xfrm rot="900000">
              <a:off x="3427316" y="2569217"/>
              <a:ext cx="2272388" cy="2272388"/>
            </a:xfrm>
            <a:prstGeom prst="arc">
              <a:avLst>
                <a:gd name="adj1" fmla="val 16929681"/>
                <a:gd name="adj2" fmla="val 20832908"/>
              </a:avLst>
            </a:prstGeom>
            <a:ln w="127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sp>
          <p:nvSpPr>
            <p:cNvPr id="17" name="Arc 25">
              <a:extLst>
                <a:ext uri="{FF2B5EF4-FFF2-40B4-BE49-F238E27FC236}">
                  <a16:creationId xmlns:a16="http://schemas.microsoft.com/office/drawing/2014/main" id="{62752B1A-CE72-2C40-EE18-D0ACABC7A4B9}"/>
                </a:ext>
              </a:extLst>
            </p:cNvPr>
            <p:cNvSpPr/>
            <p:nvPr/>
          </p:nvSpPr>
          <p:spPr>
            <a:xfrm rot="15300000">
              <a:off x="3427317" y="2569216"/>
              <a:ext cx="2272386" cy="2272388"/>
            </a:xfrm>
            <a:prstGeom prst="arc">
              <a:avLst>
                <a:gd name="adj1" fmla="val 16929681"/>
                <a:gd name="adj2" fmla="val 20832908"/>
              </a:avLst>
            </a:prstGeom>
            <a:ln w="1270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grpSp>
        <p:nvGrpSpPr>
          <p:cNvPr id="18" name="Group 5">
            <a:extLst>
              <a:ext uri="{FF2B5EF4-FFF2-40B4-BE49-F238E27FC236}">
                <a16:creationId xmlns:a16="http://schemas.microsoft.com/office/drawing/2014/main" id="{B8981D3B-15EF-03F5-BB67-F5D869DDA632}"/>
              </a:ext>
            </a:extLst>
          </p:cNvPr>
          <p:cNvGrpSpPr/>
          <p:nvPr/>
        </p:nvGrpSpPr>
        <p:grpSpPr>
          <a:xfrm>
            <a:off x="1689428" y="1954954"/>
            <a:ext cx="894679" cy="702658"/>
            <a:chOff x="2395148" y="2321382"/>
            <a:chExt cx="1192905" cy="936877"/>
          </a:xfrm>
        </p:grpSpPr>
        <p:sp>
          <p:nvSpPr>
            <p:cNvPr id="19" name="Oval 79">
              <a:extLst>
                <a:ext uri="{FF2B5EF4-FFF2-40B4-BE49-F238E27FC236}">
                  <a16:creationId xmlns:a16="http://schemas.microsoft.com/office/drawing/2014/main" id="{E9F59CF5-F053-36D8-EE03-B61EB92FF77F}"/>
                </a:ext>
              </a:extLst>
            </p:cNvPr>
            <p:cNvSpPr/>
            <p:nvPr/>
          </p:nvSpPr>
          <p:spPr>
            <a:xfrm rot="17265158">
              <a:off x="2510624" y="2436857"/>
              <a:ext cx="705926" cy="705927"/>
            </a:xfrm>
            <a:prstGeom prst="ellipse">
              <a:avLst/>
            </a:prstGeom>
            <a:solidFill>
              <a:schemeClr val="accent4">
                <a:alpha val="80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cxnSp>
          <p:nvCxnSpPr>
            <p:cNvPr id="20" name="Straight Connector 27">
              <a:extLst>
                <a:ext uri="{FF2B5EF4-FFF2-40B4-BE49-F238E27FC236}">
                  <a16:creationId xmlns:a16="http://schemas.microsoft.com/office/drawing/2014/main" id="{BB5751AA-9774-957B-E27D-EDB079FD800D}"/>
                </a:ext>
              </a:extLst>
            </p:cNvPr>
            <p:cNvCxnSpPr>
              <a:cxnSpLocks/>
            </p:cNvCxnSpPr>
            <p:nvPr/>
          </p:nvCxnSpPr>
          <p:spPr>
            <a:xfrm rot="877230">
              <a:off x="3258049" y="3031041"/>
              <a:ext cx="330004" cy="98759"/>
            </a:xfrm>
            <a:prstGeom prst="line">
              <a:avLst/>
            </a:prstGeom>
            <a:ln w="1270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Arc 80">
              <a:extLst>
                <a:ext uri="{FF2B5EF4-FFF2-40B4-BE49-F238E27FC236}">
                  <a16:creationId xmlns:a16="http://schemas.microsoft.com/office/drawing/2014/main" id="{CC65A469-9439-9D98-4D68-850EBF8DCE0C}"/>
                </a:ext>
              </a:extLst>
            </p:cNvPr>
            <p:cNvSpPr/>
            <p:nvPr/>
          </p:nvSpPr>
          <p:spPr>
            <a:xfrm rot="9504515" flipH="1">
              <a:off x="2395148" y="2321382"/>
              <a:ext cx="936877" cy="936877"/>
            </a:xfrm>
            <a:prstGeom prst="arc">
              <a:avLst>
                <a:gd name="adj1" fmla="val 15767060"/>
                <a:gd name="adj2" fmla="val 231555"/>
              </a:avLst>
            </a:prstGeom>
            <a:ln w="1270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sp>
        <p:nvSpPr>
          <p:cNvPr id="24" name="Google Shape;1218;p26">
            <a:extLst>
              <a:ext uri="{FF2B5EF4-FFF2-40B4-BE49-F238E27FC236}">
                <a16:creationId xmlns:a16="http://schemas.microsoft.com/office/drawing/2014/main" id="{79B097E6-82F2-1649-24D0-D51B3C08AD16}"/>
              </a:ext>
            </a:extLst>
          </p:cNvPr>
          <p:cNvSpPr txBox="1"/>
          <p:nvPr/>
        </p:nvSpPr>
        <p:spPr>
          <a:xfrm>
            <a:off x="-18315" y="1141187"/>
            <a:ext cx="2600830" cy="3657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73763"/>
                </a:solidFill>
                <a:effectLst/>
                <a:uLnTx/>
                <a:uFillTx/>
                <a:latin typeface="Arial"/>
                <a:ea typeface="Calibri" panose="020F0502020204030204" pitchFamily="34" charset="0"/>
                <a:cs typeface="Arial"/>
                <a:sym typeface="Fira Sans Extra Condensed Medium"/>
              </a:rPr>
              <a:t>Where</a:t>
            </a:r>
            <a:endParaRPr kumimoji="0" sz="1400" b="1" i="0" u="none" strike="noStrike" kern="0" cap="none" spc="0" normalizeH="0" baseline="0" noProof="0">
              <a:ln>
                <a:noFill/>
              </a:ln>
              <a:solidFill>
                <a:srgbClr val="073763"/>
              </a:solidFill>
              <a:effectLst/>
              <a:uLnTx/>
              <a:uFillTx/>
              <a:latin typeface="Arial"/>
              <a:ea typeface="Calibri" panose="020F0502020204030204" pitchFamily="34" charset="0"/>
              <a:cs typeface="Arial"/>
              <a:sym typeface="Fira Sans Extra Condensed Medium"/>
            </a:endParaRPr>
          </a:p>
        </p:txBody>
      </p:sp>
      <p:grpSp>
        <p:nvGrpSpPr>
          <p:cNvPr id="27" name="Google Shape;1234;p26">
            <a:extLst>
              <a:ext uri="{FF2B5EF4-FFF2-40B4-BE49-F238E27FC236}">
                <a16:creationId xmlns:a16="http://schemas.microsoft.com/office/drawing/2014/main" id="{B02A585E-AD7E-AC62-5F4B-BEE86F96657D}"/>
              </a:ext>
            </a:extLst>
          </p:cNvPr>
          <p:cNvGrpSpPr/>
          <p:nvPr/>
        </p:nvGrpSpPr>
        <p:grpSpPr>
          <a:xfrm>
            <a:off x="437909" y="2196854"/>
            <a:ext cx="2056059" cy="1010028"/>
            <a:chOff x="5574448" y="2898335"/>
            <a:chExt cx="4914539" cy="1010028"/>
          </a:xfrm>
        </p:grpSpPr>
        <p:sp>
          <p:nvSpPr>
            <p:cNvPr id="29" name="Google Shape;1235;p26">
              <a:extLst>
                <a:ext uri="{FF2B5EF4-FFF2-40B4-BE49-F238E27FC236}">
                  <a16:creationId xmlns:a16="http://schemas.microsoft.com/office/drawing/2014/main" id="{B5A2EDDF-E69E-95E3-675F-9E657E1829FE}"/>
                </a:ext>
              </a:extLst>
            </p:cNvPr>
            <p:cNvSpPr txBox="1"/>
            <p:nvPr/>
          </p:nvSpPr>
          <p:spPr>
            <a:xfrm>
              <a:off x="5605837" y="3542663"/>
              <a:ext cx="4883150"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With/without AR, CRS+/-NP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NP, or AD</a:t>
              </a:r>
            </a:p>
          </p:txBody>
        </p:sp>
        <p:sp>
          <p:nvSpPr>
            <p:cNvPr id="30" name="Google Shape;1236;p26">
              <a:extLst>
                <a:ext uri="{FF2B5EF4-FFF2-40B4-BE49-F238E27FC236}">
                  <a16:creationId xmlns:a16="http://schemas.microsoft.com/office/drawing/2014/main" id="{839B5A35-2A10-60EB-F12D-99B9E492857B}"/>
                </a:ext>
              </a:extLst>
            </p:cNvPr>
            <p:cNvSpPr txBox="1"/>
            <p:nvPr/>
          </p:nvSpPr>
          <p:spPr>
            <a:xfrm>
              <a:off x="5574448" y="2898335"/>
              <a:ext cx="3210899"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9900"/>
                  </a:solidFill>
                  <a:effectLst/>
                  <a:uLnTx/>
                  <a:uFillTx/>
                  <a:latin typeface="Arial"/>
                  <a:ea typeface="Calibri" panose="020F0502020204030204" pitchFamily="34" charset="0"/>
                  <a:cs typeface="Arial"/>
                  <a:sym typeface="Fira Sans Extra Condensed Medium"/>
                </a:rPr>
                <a:t>Who</a:t>
              </a:r>
              <a:endParaRPr kumimoji="0" sz="1400" b="1" i="0" u="none" strike="noStrike" kern="0" cap="none" spc="0" normalizeH="0" baseline="0" noProof="0">
                <a:ln>
                  <a:noFill/>
                </a:ln>
                <a:solidFill>
                  <a:srgbClr val="FF9900"/>
                </a:solidFill>
                <a:effectLst/>
                <a:uLnTx/>
                <a:uFillTx/>
                <a:latin typeface="Arial"/>
                <a:ea typeface="Calibri" panose="020F0502020204030204" pitchFamily="34" charset="0"/>
                <a:cs typeface="Arial"/>
                <a:sym typeface="Fira Sans Extra Condensed Medium"/>
              </a:endParaRPr>
            </a:p>
          </p:txBody>
        </p:sp>
      </p:grpSp>
      <p:grpSp>
        <p:nvGrpSpPr>
          <p:cNvPr id="33" name="Google Shape;1240;p26">
            <a:extLst>
              <a:ext uri="{FF2B5EF4-FFF2-40B4-BE49-F238E27FC236}">
                <a16:creationId xmlns:a16="http://schemas.microsoft.com/office/drawing/2014/main" id="{4D2EA74B-3057-C06A-48DD-7BF6F0267535}"/>
              </a:ext>
            </a:extLst>
          </p:cNvPr>
          <p:cNvGrpSpPr/>
          <p:nvPr/>
        </p:nvGrpSpPr>
        <p:grpSpPr>
          <a:xfrm>
            <a:off x="9120" y="3893400"/>
            <a:ext cx="2000826" cy="702922"/>
            <a:chOff x="1761436" y="3271757"/>
            <a:chExt cx="8139521" cy="702922"/>
          </a:xfrm>
        </p:grpSpPr>
        <p:sp>
          <p:nvSpPr>
            <p:cNvPr id="35" name="Google Shape;1241;p26">
              <a:extLst>
                <a:ext uri="{FF2B5EF4-FFF2-40B4-BE49-F238E27FC236}">
                  <a16:creationId xmlns:a16="http://schemas.microsoft.com/office/drawing/2014/main" id="{B5377665-47E7-1FAD-7145-D3ADDE242D22}"/>
                </a:ext>
              </a:extLst>
            </p:cNvPr>
            <p:cNvSpPr txBox="1"/>
            <p:nvPr/>
          </p:nvSpPr>
          <p:spPr>
            <a:xfrm>
              <a:off x="1761436" y="3608979"/>
              <a:ext cx="8139521" cy="3657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Pre and post biologic change in:</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Annual </a:t>
              </a:r>
              <a:r>
                <a:rPr kumimoji="0" lang="en-NZ" sz="1000" b="1" i="0" u="none" strike="noStrike" kern="0" cap="none" spc="0" normalizeH="0" baseline="0" noProof="0">
                  <a:ln>
                    <a:noFill/>
                  </a:ln>
                  <a:solidFill>
                    <a:srgbClr val="FF66CC"/>
                  </a:solidFill>
                  <a:effectLst/>
                  <a:uLnTx/>
                  <a:uFillTx/>
                  <a:latin typeface="Calibri" panose="020F0502020204030204" pitchFamily="34" charset="0"/>
                  <a:ea typeface="Calibri" panose="020F0502020204030204" pitchFamily="34" charset="0"/>
                  <a:cs typeface="Arial"/>
                  <a:sym typeface="Arial"/>
                </a:rPr>
                <a:t>exacerbation rate</a:t>
              </a: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 predicted </a:t>
              </a:r>
              <a:r>
                <a:rPr kumimoji="0" lang="en-NZ" sz="1000" b="1" i="0" u="none" strike="noStrike" kern="0" cap="none" spc="0" normalizeH="0" baseline="0" noProof="0">
                  <a:ln>
                    <a:noFill/>
                  </a:ln>
                  <a:solidFill>
                    <a:srgbClr val="FF66CC"/>
                  </a:solidFill>
                  <a:effectLst/>
                  <a:uLnTx/>
                  <a:uFillTx/>
                  <a:latin typeface="Calibri" panose="020F0502020204030204" pitchFamily="34" charset="0"/>
                  <a:ea typeface="Calibri" panose="020F0502020204030204" pitchFamily="34" charset="0"/>
                  <a:cs typeface="Arial"/>
                  <a:sym typeface="Arial"/>
                </a:rPr>
                <a:t>FEV1</a:t>
              </a:r>
            </a:p>
          </p:txBody>
        </p:sp>
        <p:sp>
          <p:nvSpPr>
            <p:cNvPr id="36" name="Google Shape;1242;p26">
              <a:extLst>
                <a:ext uri="{FF2B5EF4-FFF2-40B4-BE49-F238E27FC236}">
                  <a16:creationId xmlns:a16="http://schemas.microsoft.com/office/drawing/2014/main" id="{BF892B74-7548-DD81-A3FC-C5E036D646FC}"/>
                </a:ext>
              </a:extLst>
            </p:cNvPr>
            <p:cNvSpPr txBox="1"/>
            <p:nvPr/>
          </p:nvSpPr>
          <p:spPr>
            <a:xfrm>
              <a:off x="6615055" y="3271757"/>
              <a:ext cx="3210899" cy="3657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FF66CC"/>
                  </a:solidFill>
                  <a:effectLst/>
                  <a:uLnTx/>
                  <a:uFillTx/>
                  <a:latin typeface="Arial"/>
                  <a:ea typeface="Calibri" panose="020F0502020204030204" pitchFamily="34" charset="0"/>
                  <a:cs typeface="Arial"/>
                  <a:sym typeface="Fira Sans Extra Condensed Medium"/>
                </a:rPr>
                <a:t>What</a:t>
              </a:r>
              <a:endParaRPr kumimoji="0" sz="1400" b="1" i="0" u="none" strike="noStrike" kern="0" cap="none" spc="0" normalizeH="0" baseline="0" noProof="0">
                <a:ln>
                  <a:noFill/>
                </a:ln>
                <a:solidFill>
                  <a:srgbClr val="FF66CC"/>
                </a:solidFill>
                <a:effectLst/>
                <a:uLnTx/>
                <a:uFillTx/>
                <a:latin typeface="Arial"/>
                <a:ea typeface="Calibri" panose="020F0502020204030204" pitchFamily="34" charset="0"/>
                <a:cs typeface="Arial"/>
                <a:sym typeface="Fira Sans Extra Condensed Medium"/>
              </a:endParaRPr>
            </a:p>
          </p:txBody>
        </p:sp>
      </p:grpSp>
      <p:grpSp>
        <p:nvGrpSpPr>
          <p:cNvPr id="37" name="Group 12">
            <a:extLst>
              <a:ext uri="{FF2B5EF4-FFF2-40B4-BE49-F238E27FC236}">
                <a16:creationId xmlns:a16="http://schemas.microsoft.com/office/drawing/2014/main" id="{F6976D56-799D-5252-FECA-1DF18D15EB8A}"/>
              </a:ext>
            </a:extLst>
          </p:cNvPr>
          <p:cNvGrpSpPr/>
          <p:nvPr/>
        </p:nvGrpSpPr>
        <p:grpSpPr>
          <a:xfrm rot="19117305">
            <a:off x="3580356" y="1527121"/>
            <a:ext cx="933407" cy="702658"/>
            <a:chOff x="5562534" y="2376221"/>
            <a:chExt cx="1244543" cy="936877"/>
          </a:xfrm>
        </p:grpSpPr>
        <p:cxnSp>
          <p:nvCxnSpPr>
            <p:cNvPr id="38" name="Straight Connector 40">
              <a:extLst>
                <a:ext uri="{FF2B5EF4-FFF2-40B4-BE49-F238E27FC236}">
                  <a16:creationId xmlns:a16="http://schemas.microsoft.com/office/drawing/2014/main" id="{B9E440A0-E363-24C0-D7D5-DD1E8020AB78}"/>
                </a:ext>
              </a:extLst>
            </p:cNvPr>
            <p:cNvCxnSpPr/>
            <p:nvPr/>
          </p:nvCxnSpPr>
          <p:spPr>
            <a:xfrm flipV="1">
              <a:off x="5562534" y="3026229"/>
              <a:ext cx="337523" cy="125626"/>
            </a:xfrm>
            <a:prstGeom prst="line">
              <a:avLst/>
            </a:prstGeom>
            <a:ln w="127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9" name="Oval 68">
              <a:extLst>
                <a:ext uri="{FF2B5EF4-FFF2-40B4-BE49-F238E27FC236}">
                  <a16:creationId xmlns:a16="http://schemas.microsoft.com/office/drawing/2014/main" id="{DD925354-F6D2-9C0A-C525-7A0EAB6FB1AD}"/>
                </a:ext>
              </a:extLst>
            </p:cNvPr>
            <p:cNvSpPr/>
            <p:nvPr/>
          </p:nvSpPr>
          <p:spPr>
            <a:xfrm rot="3872604" flipH="1">
              <a:off x="5985675" y="2491696"/>
              <a:ext cx="705926" cy="705927"/>
            </a:xfrm>
            <a:prstGeom prst="ellipse">
              <a:avLst/>
            </a:prstGeom>
            <a:solidFill>
              <a:schemeClr val="accent2">
                <a:alpha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40" name="Arc 69">
              <a:extLst>
                <a:ext uri="{FF2B5EF4-FFF2-40B4-BE49-F238E27FC236}">
                  <a16:creationId xmlns:a16="http://schemas.microsoft.com/office/drawing/2014/main" id="{8AF03DF6-A508-9F79-4504-EB8A9F99687D}"/>
                </a:ext>
              </a:extLst>
            </p:cNvPr>
            <p:cNvSpPr/>
            <p:nvPr/>
          </p:nvSpPr>
          <p:spPr>
            <a:xfrm rot="12095485">
              <a:off x="5870200" y="2376221"/>
              <a:ext cx="936877" cy="936877"/>
            </a:xfrm>
            <a:prstGeom prst="arc">
              <a:avLst>
                <a:gd name="adj1" fmla="val 15767060"/>
                <a:gd name="adj2" fmla="val 231555"/>
              </a:avLst>
            </a:prstGeom>
            <a:ln w="12700">
              <a:solidFill>
                <a:srgbClr val="7030A0"/>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grpSp>
        <p:nvGrpSpPr>
          <p:cNvPr id="41" name="Group 9">
            <a:extLst>
              <a:ext uri="{FF2B5EF4-FFF2-40B4-BE49-F238E27FC236}">
                <a16:creationId xmlns:a16="http://schemas.microsoft.com/office/drawing/2014/main" id="{731B303C-990A-5FC7-B940-0B2B9B2F9A99}"/>
              </a:ext>
            </a:extLst>
          </p:cNvPr>
          <p:cNvGrpSpPr/>
          <p:nvPr/>
        </p:nvGrpSpPr>
        <p:grpSpPr>
          <a:xfrm rot="642794">
            <a:off x="3666344" y="3784241"/>
            <a:ext cx="1086241" cy="735426"/>
            <a:chOff x="5380715" y="4244289"/>
            <a:chExt cx="1448321" cy="980568"/>
          </a:xfrm>
        </p:grpSpPr>
        <p:cxnSp>
          <p:nvCxnSpPr>
            <p:cNvPr id="42" name="Straight Connector 38">
              <a:extLst>
                <a:ext uri="{FF2B5EF4-FFF2-40B4-BE49-F238E27FC236}">
                  <a16:creationId xmlns:a16="http://schemas.microsoft.com/office/drawing/2014/main" id="{F65EB77E-F7FD-4C70-9A40-A567FB9B7A11}"/>
                </a:ext>
              </a:extLst>
            </p:cNvPr>
            <p:cNvCxnSpPr/>
            <p:nvPr/>
          </p:nvCxnSpPr>
          <p:spPr>
            <a:xfrm>
              <a:off x="5380715" y="4244289"/>
              <a:ext cx="567793" cy="289213"/>
            </a:xfrm>
            <a:prstGeom prst="line">
              <a:avLst/>
            </a:prstGeom>
            <a:ln w="1270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3" name="Oval 71">
              <a:extLst>
                <a:ext uri="{FF2B5EF4-FFF2-40B4-BE49-F238E27FC236}">
                  <a16:creationId xmlns:a16="http://schemas.microsoft.com/office/drawing/2014/main" id="{D450F95E-8142-7E67-E52D-B003E9FD8E42}"/>
                </a:ext>
              </a:extLst>
            </p:cNvPr>
            <p:cNvSpPr/>
            <p:nvPr/>
          </p:nvSpPr>
          <p:spPr>
            <a:xfrm rot="7112332" flipH="1">
              <a:off x="6007635" y="4403455"/>
              <a:ext cx="705926" cy="705927"/>
            </a:xfrm>
            <a:prstGeom prst="ellipse">
              <a:avLst/>
            </a:prstGeom>
            <a:solidFill>
              <a:schemeClr val="accent4">
                <a:alpha val="80000"/>
              </a:schemeClr>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44" name="Arc 72">
              <a:extLst>
                <a:ext uri="{FF2B5EF4-FFF2-40B4-BE49-F238E27FC236}">
                  <a16:creationId xmlns:a16="http://schemas.microsoft.com/office/drawing/2014/main" id="{D9B9DEA0-0BF0-F33A-E592-3CAD154A5573}"/>
                </a:ext>
              </a:extLst>
            </p:cNvPr>
            <p:cNvSpPr/>
            <p:nvPr/>
          </p:nvSpPr>
          <p:spPr>
            <a:xfrm rot="15335213">
              <a:off x="5892159" y="4287980"/>
              <a:ext cx="936877" cy="936877"/>
            </a:xfrm>
            <a:prstGeom prst="arc">
              <a:avLst>
                <a:gd name="adj1" fmla="val 15767060"/>
                <a:gd name="adj2" fmla="val 231555"/>
              </a:avLst>
            </a:prstGeom>
            <a:ln w="1270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grpSp>
        <p:nvGrpSpPr>
          <p:cNvPr id="45" name="Group 6">
            <a:extLst>
              <a:ext uri="{FF2B5EF4-FFF2-40B4-BE49-F238E27FC236}">
                <a16:creationId xmlns:a16="http://schemas.microsoft.com/office/drawing/2014/main" id="{782E2AAC-F7EC-A7D2-D366-C3C7CD03E8A4}"/>
              </a:ext>
            </a:extLst>
          </p:cNvPr>
          <p:cNvGrpSpPr/>
          <p:nvPr/>
        </p:nvGrpSpPr>
        <p:grpSpPr>
          <a:xfrm rot="20304447">
            <a:off x="1972534" y="3815161"/>
            <a:ext cx="919376" cy="750851"/>
            <a:chOff x="2276764" y="4250908"/>
            <a:chExt cx="1225835" cy="1001134"/>
          </a:xfrm>
        </p:grpSpPr>
        <p:cxnSp>
          <p:nvCxnSpPr>
            <p:cNvPr id="46" name="Straight Connector 45">
              <a:extLst>
                <a:ext uri="{FF2B5EF4-FFF2-40B4-BE49-F238E27FC236}">
                  <a16:creationId xmlns:a16="http://schemas.microsoft.com/office/drawing/2014/main" id="{B5D953C8-F3F4-32E3-A07B-9E84245B8C1E}"/>
                </a:ext>
              </a:extLst>
            </p:cNvPr>
            <p:cNvCxnSpPr>
              <a:cxnSpLocks/>
            </p:cNvCxnSpPr>
            <p:nvPr/>
          </p:nvCxnSpPr>
          <p:spPr>
            <a:xfrm rot="1295553" flipV="1">
              <a:off x="3216010" y="4250908"/>
              <a:ext cx="286589" cy="376137"/>
            </a:xfrm>
            <a:prstGeom prst="line">
              <a:avLst/>
            </a:prstGeom>
            <a:ln w="12700">
              <a:solidFill>
                <a:srgbClr val="FF66C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Oval 82">
              <a:extLst>
                <a:ext uri="{FF2B5EF4-FFF2-40B4-BE49-F238E27FC236}">
                  <a16:creationId xmlns:a16="http://schemas.microsoft.com/office/drawing/2014/main" id="{4BE94D6C-2D5C-E2D8-DE94-034CD447EFB7}"/>
                </a:ext>
              </a:extLst>
            </p:cNvPr>
            <p:cNvSpPr/>
            <p:nvPr/>
          </p:nvSpPr>
          <p:spPr>
            <a:xfrm rot="14487668">
              <a:off x="2392239" y="4430640"/>
              <a:ext cx="705926" cy="705927"/>
            </a:xfrm>
            <a:prstGeom prst="ellipse">
              <a:avLst/>
            </a:prstGeom>
            <a:solidFill>
              <a:schemeClr val="accent2">
                <a:alpha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48" name="Arc 83">
              <a:extLst>
                <a:ext uri="{FF2B5EF4-FFF2-40B4-BE49-F238E27FC236}">
                  <a16:creationId xmlns:a16="http://schemas.microsoft.com/office/drawing/2014/main" id="{BF87B313-DEDC-3E6A-FADD-64029D25D52A}"/>
                </a:ext>
              </a:extLst>
            </p:cNvPr>
            <p:cNvSpPr/>
            <p:nvPr/>
          </p:nvSpPr>
          <p:spPr>
            <a:xfrm rot="6264787" flipH="1">
              <a:off x="2276764" y="4315165"/>
              <a:ext cx="936877" cy="936877"/>
            </a:xfrm>
            <a:prstGeom prst="arc">
              <a:avLst>
                <a:gd name="adj1" fmla="val 15767060"/>
                <a:gd name="adj2" fmla="val 231555"/>
              </a:avLst>
            </a:prstGeom>
            <a:ln w="12700">
              <a:solidFill>
                <a:srgbClr val="FF66CC"/>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grpSp>
        <p:nvGrpSpPr>
          <p:cNvPr id="49" name="Group 11">
            <a:extLst>
              <a:ext uri="{FF2B5EF4-FFF2-40B4-BE49-F238E27FC236}">
                <a16:creationId xmlns:a16="http://schemas.microsoft.com/office/drawing/2014/main" id="{AD321804-4580-3F96-EBFA-CBD4C1B90827}"/>
              </a:ext>
            </a:extLst>
          </p:cNvPr>
          <p:cNvGrpSpPr/>
          <p:nvPr/>
        </p:nvGrpSpPr>
        <p:grpSpPr>
          <a:xfrm rot="20662390">
            <a:off x="2532074" y="1280891"/>
            <a:ext cx="702658" cy="1096023"/>
            <a:chOff x="4095069" y="1481254"/>
            <a:chExt cx="936877" cy="1461364"/>
          </a:xfrm>
        </p:grpSpPr>
        <p:cxnSp>
          <p:nvCxnSpPr>
            <p:cNvPr id="50" name="Straight Connector 55">
              <a:extLst>
                <a:ext uri="{FF2B5EF4-FFF2-40B4-BE49-F238E27FC236}">
                  <a16:creationId xmlns:a16="http://schemas.microsoft.com/office/drawing/2014/main" id="{36606FE1-5D24-B37D-59C1-75B83AE7ED18}"/>
                </a:ext>
              </a:extLst>
            </p:cNvPr>
            <p:cNvCxnSpPr>
              <a:cxnSpLocks/>
            </p:cNvCxnSpPr>
            <p:nvPr/>
          </p:nvCxnSpPr>
          <p:spPr>
            <a:xfrm rot="937610" flipH="1" flipV="1">
              <a:off x="4491985" y="2432554"/>
              <a:ext cx="152957" cy="510064"/>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Oval 56">
              <a:extLst>
                <a:ext uri="{FF2B5EF4-FFF2-40B4-BE49-F238E27FC236}">
                  <a16:creationId xmlns:a16="http://schemas.microsoft.com/office/drawing/2014/main" id="{35A344E9-54F3-7268-370B-C3B8DE582C60}"/>
                </a:ext>
              </a:extLst>
            </p:cNvPr>
            <p:cNvSpPr/>
            <p:nvPr/>
          </p:nvSpPr>
          <p:spPr>
            <a:xfrm flipH="1">
              <a:off x="4219036" y="1596728"/>
              <a:ext cx="705926" cy="705927"/>
            </a:xfrm>
            <a:prstGeom prst="ellipse">
              <a:avLst/>
            </a:prstGeom>
            <a:solidFill>
              <a:schemeClr val="accent1">
                <a:alpha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52" name="Arc 66">
              <a:extLst>
                <a:ext uri="{FF2B5EF4-FFF2-40B4-BE49-F238E27FC236}">
                  <a16:creationId xmlns:a16="http://schemas.microsoft.com/office/drawing/2014/main" id="{7BF2B8C5-38BF-5F49-9DCE-65765933F11A}"/>
                </a:ext>
              </a:extLst>
            </p:cNvPr>
            <p:cNvSpPr/>
            <p:nvPr/>
          </p:nvSpPr>
          <p:spPr>
            <a:xfrm rot="8222881">
              <a:off x="4095069" y="1481254"/>
              <a:ext cx="936877" cy="936877"/>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050" b="0" i="0" u="none" strike="noStrike" kern="0" cap="none" spc="0" normalizeH="0" baseline="0" noProof="0">
                <a:ln>
                  <a:noFill/>
                </a:ln>
                <a:solidFill>
                  <a:srgbClr val="404040"/>
                </a:solidFill>
                <a:effectLst/>
                <a:uLnTx/>
                <a:uFillTx/>
                <a:latin typeface="Arial"/>
                <a:ea typeface="맑은 고딕" panose="020B0503020000020004" pitchFamily="34" charset="-127"/>
                <a:cs typeface="+mn-cs"/>
                <a:sym typeface="Arial"/>
              </a:endParaRPr>
            </a:p>
          </p:txBody>
        </p:sp>
      </p:grpSp>
      <p:grpSp>
        <p:nvGrpSpPr>
          <p:cNvPr id="56" name="그룹 112">
            <a:extLst>
              <a:ext uri="{FF2B5EF4-FFF2-40B4-BE49-F238E27FC236}">
                <a16:creationId xmlns:a16="http://schemas.microsoft.com/office/drawing/2014/main" id="{8CF539F1-6610-0571-5E3D-1A638F8A4F5E}"/>
              </a:ext>
            </a:extLst>
          </p:cNvPr>
          <p:cNvGrpSpPr/>
          <p:nvPr/>
        </p:nvGrpSpPr>
        <p:grpSpPr>
          <a:xfrm>
            <a:off x="559594" y="2548366"/>
            <a:ext cx="1211760" cy="258675"/>
            <a:chOff x="1832149" y="1840455"/>
            <a:chExt cx="3892424" cy="827075"/>
          </a:xfrm>
          <a:solidFill>
            <a:schemeClr val="bg1">
              <a:lumMod val="75000"/>
            </a:schemeClr>
          </a:solidFill>
        </p:grpSpPr>
        <p:sp>
          <p:nvSpPr>
            <p:cNvPr id="57" name="Round Same Side Corner Rectangle 8">
              <a:extLst>
                <a:ext uri="{FF2B5EF4-FFF2-40B4-BE49-F238E27FC236}">
                  <a16:creationId xmlns:a16="http://schemas.microsoft.com/office/drawing/2014/main" id="{84E85C64-EAB7-08B0-B0D5-CA7D48943B9E}"/>
                </a:ext>
              </a:extLst>
            </p:cNvPr>
            <p:cNvSpPr/>
            <p:nvPr/>
          </p:nvSpPr>
          <p:spPr>
            <a:xfrm>
              <a:off x="1832149"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58" name="Round Same Side Corner Rectangle 8">
              <a:extLst>
                <a:ext uri="{FF2B5EF4-FFF2-40B4-BE49-F238E27FC236}">
                  <a16:creationId xmlns:a16="http://schemas.microsoft.com/office/drawing/2014/main" id="{71FFFDDF-2F90-217D-5D2B-70452EAB6B54}"/>
                </a:ext>
              </a:extLst>
            </p:cNvPr>
            <p:cNvSpPr/>
            <p:nvPr/>
          </p:nvSpPr>
          <p:spPr>
            <a:xfrm>
              <a:off x="2229750"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59" name="Round Same Side Corner Rectangle 8">
              <a:extLst>
                <a:ext uri="{FF2B5EF4-FFF2-40B4-BE49-F238E27FC236}">
                  <a16:creationId xmlns:a16="http://schemas.microsoft.com/office/drawing/2014/main" id="{30A4A494-41E8-4FA8-DF17-ED2183A4E866}"/>
                </a:ext>
              </a:extLst>
            </p:cNvPr>
            <p:cNvSpPr/>
            <p:nvPr/>
          </p:nvSpPr>
          <p:spPr>
            <a:xfrm>
              <a:off x="2627350"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0" name="Round Same Side Corner Rectangle 8">
              <a:extLst>
                <a:ext uri="{FF2B5EF4-FFF2-40B4-BE49-F238E27FC236}">
                  <a16:creationId xmlns:a16="http://schemas.microsoft.com/office/drawing/2014/main" id="{A7337589-B2C4-D0C2-A43E-098D58FA9EC2}"/>
                </a:ext>
              </a:extLst>
            </p:cNvPr>
            <p:cNvSpPr/>
            <p:nvPr/>
          </p:nvSpPr>
          <p:spPr>
            <a:xfrm>
              <a:off x="3024949"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1" name="Round Same Side Corner Rectangle 8">
              <a:extLst>
                <a:ext uri="{FF2B5EF4-FFF2-40B4-BE49-F238E27FC236}">
                  <a16:creationId xmlns:a16="http://schemas.microsoft.com/office/drawing/2014/main" id="{925705D9-3ACB-106E-F96F-A4F4CC938A0D}"/>
                </a:ext>
              </a:extLst>
            </p:cNvPr>
            <p:cNvSpPr/>
            <p:nvPr/>
          </p:nvSpPr>
          <p:spPr>
            <a:xfrm>
              <a:off x="3422549"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2" name="Round Same Side Corner Rectangle 8">
              <a:extLst>
                <a:ext uri="{FF2B5EF4-FFF2-40B4-BE49-F238E27FC236}">
                  <a16:creationId xmlns:a16="http://schemas.microsoft.com/office/drawing/2014/main" id="{2D9A54F5-44AC-CB7F-CBAF-E06CDEC0F499}"/>
                </a:ext>
              </a:extLst>
            </p:cNvPr>
            <p:cNvSpPr/>
            <p:nvPr/>
          </p:nvSpPr>
          <p:spPr>
            <a:xfrm>
              <a:off x="3820149"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3" name="Round Same Side Corner Rectangle 8">
              <a:extLst>
                <a:ext uri="{FF2B5EF4-FFF2-40B4-BE49-F238E27FC236}">
                  <a16:creationId xmlns:a16="http://schemas.microsoft.com/office/drawing/2014/main" id="{DA1D90DB-72E2-CD22-63E3-FAEE937D9BE6}"/>
                </a:ext>
              </a:extLst>
            </p:cNvPr>
            <p:cNvSpPr/>
            <p:nvPr/>
          </p:nvSpPr>
          <p:spPr>
            <a:xfrm>
              <a:off x="4217750"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4" name="Round Same Side Corner Rectangle 8">
              <a:extLst>
                <a:ext uri="{FF2B5EF4-FFF2-40B4-BE49-F238E27FC236}">
                  <a16:creationId xmlns:a16="http://schemas.microsoft.com/office/drawing/2014/main" id="{BE68E7B2-88AD-F144-F34E-72D7B64B4D82}"/>
                </a:ext>
              </a:extLst>
            </p:cNvPr>
            <p:cNvSpPr/>
            <p:nvPr/>
          </p:nvSpPr>
          <p:spPr>
            <a:xfrm>
              <a:off x="4615353"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5" name="Round Same Side Corner Rectangle 8">
              <a:extLst>
                <a:ext uri="{FF2B5EF4-FFF2-40B4-BE49-F238E27FC236}">
                  <a16:creationId xmlns:a16="http://schemas.microsoft.com/office/drawing/2014/main" id="{BC34B619-BA64-7F59-7F9C-6D6CD1FB5D09}"/>
                </a:ext>
              </a:extLst>
            </p:cNvPr>
            <p:cNvSpPr/>
            <p:nvPr/>
          </p:nvSpPr>
          <p:spPr>
            <a:xfrm>
              <a:off x="5012950"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6" name="Round Same Side Corner Rectangle 8">
              <a:extLst>
                <a:ext uri="{FF2B5EF4-FFF2-40B4-BE49-F238E27FC236}">
                  <a16:creationId xmlns:a16="http://schemas.microsoft.com/office/drawing/2014/main" id="{FFAAB431-1558-0ECA-33C0-886A0685DE5F}"/>
                </a:ext>
              </a:extLst>
            </p:cNvPr>
            <p:cNvSpPr/>
            <p:nvPr/>
          </p:nvSpPr>
          <p:spPr>
            <a:xfrm>
              <a:off x="5410543"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grpSp>
      <p:grpSp>
        <p:nvGrpSpPr>
          <p:cNvPr id="67" name="그룹 64">
            <a:extLst>
              <a:ext uri="{FF2B5EF4-FFF2-40B4-BE49-F238E27FC236}">
                <a16:creationId xmlns:a16="http://schemas.microsoft.com/office/drawing/2014/main" id="{A3403E69-F2E6-F21B-7746-FB4C7221198E}"/>
              </a:ext>
            </a:extLst>
          </p:cNvPr>
          <p:cNvGrpSpPr/>
          <p:nvPr/>
        </p:nvGrpSpPr>
        <p:grpSpPr>
          <a:xfrm>
            <a:off x="549692" y="3211544"/>
            <a:ext cx="1221662" cy="271526"/>
            <a:chOff x="1832146" y="1840455"/>
            <a:chExt cx="3892427" cy="827075"/>
          </a:xfrm>
          <a:solidFill>
            <a:schemeClr val="bg1">
              <a:lumMod val="75000"/>
            </a:schemeClr>
          </a:solidFill>
        </p:grpSpPr>
        <p:sp>
          <p:nvSpPr>
            <p:cNvPr id="68" name="Round Same Side Corner Rectangle 8">
              <a:extLst>
                <a:ext uri="{FF2B5EF4-FFF2-40B4-BE49-F238E27FC236}">
                  <a16:creationId xmlns:a16="http://schemas.microsoft.com/office/drawing/2014/main" id="{2859DC2E-E62F-6DCF-9E5C-C3C31AFEC8CE}"/>
                </a:ext>
              </a:extLst>
            </p:cNvPr>
            <p:cNvSpPr/>
            <p:nvPr/>
          </p:nvSpPr>
          <p:spPr>
            <a:xfrm>
              <a:off x="18321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69" name="Round Same Side Corner Rectangle 8">
              <a:extLst>
                <a:ext uri="{FF2B5EF4-FFF2-40B4-BE49-F238E27FC236}">
                  <a16:creationId xmlns:a16="http://schemas.microsoft.com/office/drawing/2014/main" id="{1498B7B2-376B-E062-7949-E0FE6CB172B2}"/>
                </a:ext>
              </a:extLst>
            </p:cNvPr>
            <p:cNvSpPr/>
            <p:nvPr/>
          </p:nvSpPr>
          <p:spPr>
            <a:xfrm>
              <a:off x="22297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0" name="Round Same Side Corner Rectangle 8">
              <a:extLst>
                <a:ext uri="{FF2B5EF4-FFF2-40B4-BE49-F238E27FC236}">
                  <a16:creationId xmlns:a16="http://schemas.microsoft.com/office/drawing/2014/main" id="{837A9E8A-C5B5-9377-F2F3-6BD26DEE7857}"/>
                </a:ext>
              </a:extLst>
            </p:cNvPr>
            <p:cNvSpPr/>
            <p:nvPr/>
          </p:nvSpPr>
          <p:spPr>
            <a:xfrm>
              <a:off x="26273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1" name="Round Same Side Corner Rectangle 8">
              <a:extLst>
                <a:ext uri="{FF2B5EF4-FFF2-40B4-BE49-F238E27FC236}">
                  <a16:creationId xmlns:a16="http://schemas.microsoft.com/office/drawing/2014/main" id="{7E047CAD-1725-A9CE-FD8E-8BF0C475F4B5}"/>
                </a:ext>
              </a:extLst>
            </p:cNvPr>
            <p:cNvSpPr/>
            <p:nvPr/>
          </p:nvSpPr>
          <p:spPr>
            <a:xfrm>
              <a:off x="30249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2" name="Round Same Side Corner Rectangle 8">
              <a:extLst>
                <a:ext uri="{FF2B5EF4-FFF2-40B4-BE49-F238E27FC236}">
                  <a16:creationId xmlns:a16="http://schemas.microsoft.com/office/drawing/2014/main" id="{275BB8AD-F932-C7ED-849D-F3AED5263C32}"/>
                </a:ext>
              </a:extLst>
            </p:cNvPr>
            <p:cNvSpPr/>
            <p:nvPr/>
          </p:nvSpPr>
          <p:spPr>
            <a:xfrm>
              <a:off x="34225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3" name="Round Same Side Corner Rectangle 8">
              <a:extLst>
                <a:ext uri="{FF2B5EF4-FFF2-40B4-BE49-F238E27FC236}">
                  <a16:creationId xmlns:a16="http://schemas.microsoft.com/office/drawing/2014/main" id="{14CBAC05-4AC5-211B-4D79-E1DB76D7AA51}"/>
                </a:ext>
              </a:extLst>
            </p:cNvPr>
            <p:cNvSpPr/>
            <p:nvPr/>
          </p:nvSpPr>
          <p:spPr>
            <a:xfrm>
              <a:off x="38201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4" name="Round Same Side Corner Rectangle 8">
              <a:extLst>
                <a:ext uri="{FF2B5EF4-FFF2-40B4-BE49-F238E27FC236}">
                  <a16:creationId xmlns:a16="http://schemas.microsoft.com/office/drawing/2014/main" id="{A1004B0A-596F-0D7F-CC9E-BCD524BC752A}"/>
                </a:ext>
              </a:extLst>
            </p:cNvPr>
            <p:cNvSpPr/>
            <p:nvPr/>
          </p:nvSpPr>
          <p:spPr>
            <a:xfrm>
              <a:off x="42177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5" name="Round Same Side Corner Rectangle 8">
              <a:extLst>
                <a:ext uri="{FF2B5EF4-FFF2-40B4-BE49-F238E27FC236}">
                  <a16:creationId xmlns:a16="http://schemas.microsoft.com/office/drawing/2014/main" id="{9FB736A0-C185-0809-7502-EC35D75E8338}"/>
                </a:ext>
              </a:extLst>
            </p:cNvPr>
            <p:cNvSpPr/>
            <p:nvPr/>
          </p:nvSpPr>
          <p:spPr>
            <a:xfrm>
              <a:off x="46153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6" name="Round Same Side Corner Rectangle 8">
              <a:extLst>
                <a:ext uri="{FF2B5EF4-FFF2-40B4-BE49-F238E27FC236}">
                  <a16:creationId xmlns:a16="http://schemas.microsoft.com/office/drawing/2014/main" id="{D747983C-72EE-9FBF-B7FF-85315661B903}"/>
                </a:ext>
              </a:extLst>
            </p:cNvPr>
            <p:cNvSpPr/>
            <p:nvPr/>
          </p:nvSpPr>
          <p:spPr>
            <a:xfrm>
              <a:off x="5012946"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sp>
          <p:nvSpPr>
            <p:cNvPr id="77" name="Round Same Side Corner Rectangle 8">
              <a:extLst>
                <a:ext uri="{FF2B5EF4-FFF2-40B4-BE49-F238E27FC236}">
                  <a16:creationId xmlns:a16="http://schemas.microsoft.com/office/drawing/2014/main" id="{740C3F70-01B0-C5EA-8F96-A78F31E745DF}"/>
                </a:ext>
              </a:extLst>
            </p:cNvPr>
            <p:cNvSpPr/>
            <p:nvPr/>
          </p:nvSpPr>
          <p:spPr>
            <a:xfrm>
              <a:off x="5410543" y="1840455"/>
              <a:ext cx="314030" cy="82707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sym typeface="Arial"/>
              </a:endParaRPr>
            </a:p>
          </p:txBody>
        </p:sp>
      </p:grpSp>
      <p:sp>
        <p:nvSpPr>
          <p:cNvPr id="78" name="Google Shape;1235;p26">
            <a:extLst>
              <a:ext uri="{FF2B5EF4-FFF2-40B4-BE49-F238E27FC236}">
                <a16:creationId xmlns:a16="http://schemas.microsoft.com/office/drawing/2014/main" id="{E0ED14FF-D84F-0ED2-4BE7-A0707A859378}"/>
              </a:ext>
            </a:extLst>
          </p:cNvPr>
          <p:cNvSpPr txBox="1"/>
          <p:nvPr/>
        </p:nvSpPr>
        <p:spPr>
          <a:xfrm>
            <a:off x="467356" y="3481703"/>
            <a:ext cx="1691657"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Initiated on anti–IL-5/5R,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anti-</a:t>
            </a:r>
            <a:r>
              <a:rPr kumimoji="0" lang="en-NZ" sz="1000" b="0" i="0" u="none" strike="noStrike" kern="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Arial"/>
                <a:sym typeface="Arial"/>
              </a:rPr>
              <a:t>IgE,or</a:t>
            </a: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 anti–IL-4/13</a:t>
            </a:r>
            <a:endParaRPr kumimoji="0"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Roboto"/>
            </a:endParaRPr>
          </a:p>
        </p:txBody>
      </p:sp>
      <p:sp>
        <p:nvSpPr>
          <p:cNvPr id="79" name="Google Shape;1217;p26">
            <a:extLst>
              <a:ext uri="{FF2B5EF4-FFF2-40B4-BE49-F238E27FC236}">
                <a16:creationId xmlns:a16="http://schemas.microsoft.com/office/drawing/2014/main" id="{4EE6C049-741E-D513-B4CB-C0C3C83834FE}"/>
              </a:ext>
            </a:extLst>
          </p:cNvPr>
          <p:cNvSpPr txBox="1"/>
          <p:nvPr/>
        </p:nvSpPr>
        <p:spPr>
          <a:xfrm>
            <a:off x="13683" y="1439103"/>
            <a:ext cx="2536834" cy="3657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ISAR Global Study</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rPr>
              <a:t>21 countries + 1765 severe </a:t>
            </a: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asthma patients </a:t>
            </a:r>
            <a:endParaRPr kumimoji="0" lang="en-US" sz="1050" b="0" i="0" u="none" strike="noStrike" kern="0" cap="none" spc="0" normalizeH="0" baseline="0" noProof="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sp>
        <p:nvSpPr>
          <p:cNvPr id="80" name="Titre 3">
            <a:extLst>
              <a:ext uri="{FF2B5EF4-FFF2-40B4-BE49-F238E27FC236}">
                <a16:creationId xmlns:a16="http://schemas.microsoft.com/office/drawing/2014/main" id="{EEC0D3DC-3897-4B8C-FE46-29CEBD23CFD9}"/>
              </a:ext>
            </a:extLst>
          </p:cNvPr>
          <p:cNvSpPr>
            <a:spLocks noGrp="1"/>
          </p:cNvSpPr>
          <p:nvPr>
            <p:ph type="title"/>
          </p:nvPr>
        </p:nvSpPr>
        <p:spPr>
          <a:xfrm>
            <a:off x="275063" y="53301"/>
            <a:ext cx="10316486" cy="533322"/>
          </a:xfrm>
        </p:spPr>
        <p:txBody>
          <a:bodyPr/>
          <a:lstStyle/>
          <a:p>
            <a:br>
              <a:rPr lang="en-GB" sz="2175">
                <a:solidFill>
                  <a:srgbClr val="FF9900"/>
                </a:solidFill>
              </a:rPr>
            </a:br>
            <a:r>
              <a:rPr lang="en-GB" sz="1600">
                <a:solidFill>
                  <a:srgbClr val="FF9900"/>
                </a:solidFill>
              </a:rPr>
              <a:t>PRISM II Summary </a:t>
            </a:r>
            <a:br>
              <a:rPr lang="en-GB" sz="1600">
                <a:solidFill>
                  <a:srgbClr val="FF9900"/>
                </a:solidFill>
              </a:rPr>
            </a:br>
            <a:r>
              <a:rPr lang="en-US" sz="1400">
                <a:latin typeface="+mj-lt"/>
                <a:ea typeface="Calibri" panose="020F0502020204030204" pitchFamily="34" charset="0"/>
              </a:rPr>
              <a:t>The power of biologics to improve severe asthma outcomes in patients with T2 comorbidities</a:t>
            </a:r>
            <a:endParaRPr lang="en-GB" sz="1600">
              <a:latin typeface="+mj-lt"/>
              <a:ea typeface="Calibri" panose="020F0502020204030204" pitchFamily="34" charset="0"/>
            </a:endParaRPr>
          </a:p>
        </p:txBody>
      </p:sp>
      <p:sp>
        <p:nvSpPr>
          <p:cNvPr id="81" name="TextBox 80">
            <a:extLst>
              <a:ext uri="{FF2B5EF4-FFF2-40B4-BE49-F238E27FC236}">
                <a16:creationId xmlns:a16="http://schemas.microsoft.com/office/drawing/2014/main" id="{367AA880-4788-CDE4-46D8-5430694FE1E2}"/>
              </a:ext>
            </a:extLst>
          </p:cNvPr>
          <p:cNvSpPr txBox="1"/>
          <p:nvPr/>
        </p:nvSpPr>
        <p:spPr>
          <a:xfrm>
            <a:off x="402023" y="762362"/>
            <a:ext cx="955748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Arial"/>
              </a:rPr>
              <a:t>Association between T2-related co-morbidities and effectiveness of biologics in severe asthma</a:t>
            </a:r>
          </a:p>
        </p:txBody>
      </p:sp>
      <p:pic>
        <p:nvPicPr>
          <p:cNvPr id="83" name="Picture 82" descr="A screenshot of a computer screen&#10;&#10;Description automatically generated">
            <a:extLst>
              <a:ext uri="{FF2B5EF4-FFF2-40B4-BE49-F238E27FC236}">
                <a16:creationId xmlns:a16="http://schemas.microsoft.com/office/drawing/2014/main" id="{72FF871C-06A1-1B7A-1FC7-84D69226F885}"/>
              </a:ext>
            </a:extLst>
          </p:cNvPr>
          <p:cNvPicPr>
            <a:picLocks noChangeAspect="1"/>
          </p:cNvPicPr>
          <p:nvPr/>
        </p:nvPicPr>
        <p:blipFill rotWithShape="1">
          <a:blip r:embed="rId2"/>
          <a:srcRect l="15290" t="9256" r="64602" b="60919"/>
          <a:stretch/>
        </p:blipFill>
        <p:spPr bwMode="auto">
          <a:xfrm>
            <a:off x="2471627" y="1279735"/>
            <a:ext cx="683552" cy="655307"/>
          </a:xfrm>
          <a:prstGeom prst="ellipse">
            <a:avLst/>
          </a:prstGeom>
          <a:ln>
            <a:noFill/>
          </a:ln>
          <a:extLst>
            <a:ext uri="{53640926-AAD7-44D8-BBD7-CCE9431645EC}">
              <a14:shadowObscured xmlns:a14="http://schemas.microsoft.com/office/drawing/2010/main"/>
            </a:ext>
          </a:extLst>
        </p:spPr>
      </p:pic>
      <p:sp>
        <p:nvSpPr>
          <p:cNvPr id="84" name="Oval 83">
            <a:extLst>
              <a:ext uri="{FF2B5EF4-FFF2-40B4-BE49-F238E27FC236}">
                <a16:creationId xmlns:a16="http://schemas.microsoft.com/office/drawing/2014/main" id="{8B7BF977-4097-5A78-69E3-0E3BD97281EF}"/>
              </a:ext>
            </a:extLst>
          </p:cNvPr>
          <p:cNvSpPr/>
          <p:nvPr/>
        </p:nvSpPr>
        <p:spPr>
          <a:xfrm>
            <a:off x="178386" y="2535902"/>
            <a:ext cx="346214" cy="33279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Oval 84">
            <a:extLst>
              <a:ext uri="{FF2B5EF4-FFF2-40B4-BE49-F238E27FC236}">
                <a16:creationId xmlns:a16="http://schemas.microsoft.com/office/drawing/2014/main" id="{DF5DE2C2-9FE8-6E28-75EC-DCBB57843A9E}"/>
              </a:ext>
            </a:extLst>
          </p:cNvPr>
          <p:cNvSpPr/>
          <p:nvPr/>
        </p:nvSpPr>
        <p:spPr>
          <a:xfrm>
            <a:off x="195982" y="3214595"/>
            <a:ext cx="340648" cy="32497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6" name="Graphic 85" descr="Needle with solid fill">
            <a:extLst>
              <a:ext uri="{FF2B5EF4-FFF2-40B4-BE49-F238E27FC236}">
                <a16:creationId xmlns:a16="http://schemas.microsoft.com/office/drawing/2014/main" id="{AAA7DF88-8514-D931-E014-D4AB935DEC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097" y="3233002"/>
            <a:ext cx="280659" cy="280659"/>
          </a:xfrm>
          <a:prstGeom prst="rect">
            <a:avLst/>
          </a:prstGeom>
        </p:spPr>
      </p:pic>
      <p:pic>
        <p:nvPicPr>
          <p:cNvPr id="87" name="Graphic 86" descr="Nose outline">
            <a:extLst>
              <a:ext uri="{FF2B5EF4-FFF2-40B4-BE49-F238E27FC236}">
                <a16:creationId xmlns:a16="http://schemas.microsoft.com/office/drawing/2014/main" id="{D9560AE9-3F00-AF89-7EDB-8FBD99A934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409" y="2541118"/>
            <a:ext cx="341794" cy="341794"/>
          </a:xfrm>
          <a:prstGeom prst="rect">
            <a:avLst/>
          </a:prstGeom>
        </p:spPr>
      </p:pic>
      <p:pic>
        <p:nvPicPr>
          <p:cNvPr id="89" name="Picture 88" descr="Respiratory system lungs icon in circle flat Vector Image">
            <a:extLst>
              <a:ext uri="{FF2B5EF4-FFF2-40B4-BE49-F238E27FC236}">
                <a16:creationId xmlns:a16="http://schemas.microsoft.com/office/drawing/2014/main" id="{839D326D-BB45-6AE0-97EE-C790308BDB55}"/>
              </a:ext>
            </a:extLst>
          </p:cNvPr>
          <p:cNvPicPr>
            <a:picLocks noChangeAspect="1"/>
          </p:cNvPicPr>
          <p:nvPr/>
        </p:nvPicPr>
        <p:blipFill rotWithShape="1">
          <a:blip r:embed="rId7">
            <a:extLst>
              <a:ext uri="{28A0092B-C50C-407E-A947-70E740481C1C}">
                <a14:useLocalDpi xmlns:a14="http://schemas.microsoft.com/office/drawing/2010/main" val="0"/>
              </a:ext>
            </a:extLst>
          </a:blip>
          <a:srcRect l="26589" t="26440" r="26589" b="33665"/>
          <a:stretch/>
        </p:blipFill>
        <p:spPr bwMode="auto">
          <a:xfrm>
            <a:off x="1962548" y="3948163"/>
            <a:ext cx="680532" cy="626233"/>
          </a:xfrm>
          <a:prstGeom prst="ellipse">
            <a:avLst/>
          </a:prstGeom>
          <a:noFill/>
          <a:ln>
            <a:noFill/>
          </a:ln>
          <a:extLst>
            <a:ext uri="{53640926-AAD7-44D8-BBD7-CCE9431645EC}">
              <a14:shadowObscured xmlns:a14="http://schemas.microsoft.com/office/drawing/2010/main"/>
            </a:ext>
          </a:extLst>
        </p:spPr>
      </p:pic>
      <p:sp>
        <p:nvSpPr>
          <p:cNvPr id="92" name="Google Shape;1241;p26">
            <a:extLst>
              <a:ext uri="{FF2B5EF4-FFF2-40B4-BE49-F238E27FC236}">
                <a16:creationId xmlns:a16="http://schemas.microsoft.com/office/drawing/2014/main" id="{C9814188-BEA6-C37D-5039-1A0CEADCB4F7}"/>
              </a:ext>
            </a:extLst>
          </p:cNvPr>
          <p:cNvSpPr txBox="1"/>
          <p:nvPr/>
        </p:nvSpPr>
        <p:spPr>
          <a:xfrm>
            <a:off x="533604" y="4585898"/>
            <a:ext cx="2000826" cy="3657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1" i="0" u="none" strike="noStrike" kern="0" cap="none" spc="0" normalizeH="0" baseline="0" noProof="0">
                <a:ln>
                  <a:noFill/>
                </a:ln>
                <a:solidFill>
                  <a:srgbClr val="FF66CC"/>
                </a:solidFill>
                <a:effectLst/>
                <a:uLnTx/>
                <a:uFillTx/>
                <a:latin typeface="Calibri" panose="020F0502020204030204" pitchFamily="34" charset="0"/>
                <a:ea typeface="Calibri" panose="020F0502020204030204" pitchFamily="34" charset="0"/>
                <a:cs typeface="Arial"/>
                <a:sym typeface="Arial"/>
              </a:rPr>
              <a:t>asthma control</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000" b="1" i="0" u="none" strike="noStrike" kern="0" cap="none" spc="0" normalizeH="0" baseline="0" noProof="0">
                <a:ln>
                  <a:noFill/>
                </a:ln>
                <a:solidFill>
                  <a:srgbClr val="FF66CC"/>
                </a:solidFill>
                <a:effectLst/>
                <a:uLnTx/>
                <a:uFillTx/>
                <a:latin typeface="Calibri" panose="020F0502020204030204" pitchFamily="34" charset="0"/>
                <a:ea typeface="Calibri" panose="020F0502020204030204" pitchFamily="34" charset="0"/>
                <a:cs typeface="Arial"/>
                <a:sym typeface="Arial"/>
              </a:rPr>
              <a:t>LTOCS</a:t>
            </a:r>
            <a:r>
              <a:rPr kumimoji="0" lang="en-NZ" sz="10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 daily dose</a:t>
            </a:r>
            <a:endParaRPr kumimoji="0" sz="8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Roboto"/>
            </a:endParaRPr>
          </a:p>
        </p:txBody>
      </p:sp>
      <p:grpSp>
        <p:nvGrpSpPr>
          <p:cNvPr id="99" name="Google Shape;1228;p26">
            <a:extLst>
              <a:ext uri="{FF2B5EF4-FFF2-40B4-BE49-F238E27FC236}">
                <a16:creationId xmlns:a16="http://schemas.microsoft.com/office/drawing/2014/main" id="{81183FB4-9558-DDA1-8D30-5D7C77A7E850}"/>
              </a:ext>
            </a:extLst>
          </p:cNvPr>
          <p:cNvGrpSpPr/>
          <p:nvPr/>
        </p:nvGrpSpPr>
        <p:grpSpPr>
          <a:xfrm>
            <a:off x="4583152" y="1082143"/>
            <a:ext cx="4216046" cy="1178042"/>
            <a:chOff x="5290296" y="3250820"/>
            <a:chExt cx="10878453" cy="1187787"/>
          </a:xfrm>
        </p:grpSpPr>
        <p:sp>
          <p:nvSpPr>
            <p:cNvPr id="101" name="Google Shape;1229;p26">
              <a:extLst>
                <a:ext uri="{FF2B5EF4-FFF2-40B4-BE49-F238E27FC236}">
                  <a16:creationId xmlns:a16="http://schemas.microsoft.com/office/drawing/2014/main" id="{4DBDC410-923F-0508-3891-4A8033E550CE}"/>
                </a:ext>
              </a:extLst>
            </p:cNvPr>
            <p:cNvSpPr txBox="1"/>
            <p:nvPr/>
          </p:nvSpPr>
          <p:spPr>
            <a:xfrm>
              <a:off x="10604233" y="3951005"/>
              <a:ext cx="5564516" cy="487602"/>
            </a:xfrm>
            <a:prstGeom prst="rect">
              <a:avLst/>
            </a:prstGeom>
            <a:noFill/>
            <a:ln>
              <a:noFill/>
            </a:ln>
          </p:spPr>
          <p:txBody>
            <a:bodyPr spcFirstLastPara="1" wrap="square" lIns="91425" tIns="91425" rIns="91425" bIns="91425" anchor="ctr"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Biologics led to </a:t>
              </a:r>
              <a:r>
                <a:rPr kumimoji="0" lang="en-NZ" sz="105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improvements in all four asthma outcomes irrespective of comorbidity status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NZ" sz="1050" b="1" i="0" u="none" strike="noStrike" kern="0" cap="none" spc="0" normalizeH="0" baseline="0" noProof="0">
                <a:ln>
                  <a:noFill/>
                </a:ln>
                <a:solidFill>
                  <a:srgbClr val="073763"/>
                </a:solidFill>
                <a:effectLst/>
                <a:uLnTx/>
                <a:uFillTx/>
                <a:latin typeface="Calibri" panose="020F0502020204030204" pitchFamily="34" charset="0"/>
                <a:ea typeface="Calibri" panose="020F0502020204030204" pitchFamily="34" charset="0"/>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NZ" sz="105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Comorbid CRS+/-NP </a:t>
              </a:r>
              <a:r>
                <a:rPr kumimoji="0" lang="en-NZ" sz="1050" b="0"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 </a:t>
              </a:r>
              <a:r>
                <a:rPr kumimoji="0" lang="en-NZ" sz="105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23% fewer exacerbations</a:t>
              </a:r>
              <a:r>
                <a:rPr kumimoji="0" lang="en-NZ" sz="1050" b="0"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 </a:t>
              </a:r>
              <a:r>
                <a:rPr kumimoji="0" lang="en-NZ" sz="105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59% higher odds of better post-biologic control</a:t>
              </a:r>
              <a:endParaRPr kumimoji="0" lang="en-NZ" sz="1050" b="0"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endParaRPr>
            </a:p>
          </p:txBody>
        </p:sp>
        <p:sp>
          <p:nvSpPr>
            <p:cNvPr id="102" name="Google Shape;1230;p26">
              <a:extLst>
                <a:ext uri="{FF2B5EF4-FFF2-40B4-BE49-F238E27FC236}">
                  <a16:creationId xmlns:a16="http://schemas.microsoft.com/office/drawing/2014/main" id="{C7C6D999-239B-6E60-F9EC-89E4192014C3}"/>
                </a:ext>
              </a:extLst>
            </p:cNvPr>
            <p:cNvSpPr txBox="1"/>
            <p:nvPr/>
          </p:nvSpPr>
          <p:spPr>
            <a:xfrm>
              <a:off x="5290296" y="3250820"/>
              <a:ext cx="3210899"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7030A0"/>
                  </a:solidFill>
                  <a:effectLst/>
                  <a:uLnTx/>
                  <a:uFillTx/>
                  <a:latin typeface="Arial"/>
                  <a:ea typeface="Calibri" panose="020F0502020204030204" pitchFamily="34" charset="0"/>
                  <a:cs typeface="Arial"/>
                  <a:sym typeface="Fira Sans Extra Condensed Medium"/>
                </a:rPr>
                <a:t>Results</a:t>
              </a:r>
              <a:endParaRPr kumimoji="0" sz="1800" b="1" i="0" u="none" strike="noStrike" kern="0" cap="none" spc="0" normalizeH="0" baseline="0" noProof="0">
                <a:ln>
                  <a:noFill/>
                </a:ln>
                <a:solidFill>
                  <a:srgbClr val="7030A0"/>
                </a:solidFill>
                <a:effectLst/>
                <a:uLnTx/>
                <a:uFillTx/>
                <a:latin typeface="Arial"/>
                <a:ea typeface="Calibri" panose="020F0502020204030204" pitchFamily="34" charset="0"/>
                <a:cs typeface="Arial"/>
                <a:sym typeface="Fira Sans Extra Condensed Medium"/>
              </a:endParaRPr>
            </a:p>
          </p:txBody>
        </p:sp>
      </p:grpSp>
      <p:sp>
        <p:nvSpPr>
          <p:cNvPr id="103" name="Google Shape;1224;p26">
            <a:extLst>
              <a:ext uri="{FF2B5EF4-FFF2-40B4-BE49-F238E27FC236}">
                <a16:creationId xmlns:a16="http://schemas.microsoft.com/office/drawing/2014/main" id="{B4454E31-1C00-26D9-467E-9548E33423FB}"/>
              </a:ext>
            </a:extLst>
          </p:cNvPr>
          <p:cNvSpPr txBox="1"/>
          <p:nvPr/>
        </p:nvSpPr>
        <p:spPr>
          <a:xfrm>
            <a:off x="4554442" y="3473811"/>
            <a:ext cx="2083027"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Fira Sans Extra Condensed Medium"/>
              </a:rPr>
              <a:t>Practice change</a:t>
            </a:r>
            <a:endParaRPr kumimoji="0" sz="1800" b="1" i="0" u="none" strike="noStrike" kern="0" cap="none" spc="0" normalizeH="0" baseline="0" noProof="0">
              <a:ln>
                <a:noFill/>
              </a:ln>
              <a:solidFill>
                <a:srgbClr val="00B050"/>
              </a:solidFill>
              <a:effectLst/>
              <a:uLnTx/>
              <a:uFillTx/>
              <a:latin typeface="Arial"/>
              <a:ea typeface="Calibri" panose="020F0502020204030204" pitchFamily="34" charset="0"/>
              <a:cs typeface="Arial"/>
              <a:sym typeface="Fira Sans Extra Condensed Medium"/>
            </a:endParaRPr>
          </a:p>
        </p:txBody>
      </p:sp>
      <p:sp>
        <p:nvSpPr>
          <p:cNvPr id="104" name="Google Shape;1223;p26">
            <a:extLst>
              <a:ext uri="{FF2B5EF4-FFF2-40B4-BE49-F238E27FC236}">
                <a16:creationId xmlns:a16="http://schemas.microsoft.com/office/drawing/2014/main" id="{437B6580-7F76-837C-46C9-E070763E372D}"/>
              </a:ext>
            </a:extLst>
          </p:cNvPr>
          <p:cNvSpPr txBox="1"/>
          <p:nvPr/>
        </p:nvSpPr>
        <p:spPr>
          <a:xfrm>
            <a:off x="5272423" y="4181958"/>
            <a:ext cx="3539930" cy="365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1" i="0"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Arial"/>
                <a:sym typeface="Arial"/>
              </a:rPr>
              <a:t>CRS +/- NP key components in predicting successful treatment with biologics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100" b="1" i="0" u="none" strike="noStrike" kern="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Arial"/>
                <a:sym typeface="Arial"/>
              </a:rPr>
              <a:t>Systematic evaluation for comorbidities + multidisciplinary collaboration vital </a:t>
            </a:r>
            <a:r>
              <a:rPr kumimoji="0" lang="en-NZ"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in achieving  optimal outcomes in severe asthma care</a:t>
            </a:r>
            <a:endParaRPr kumimoji="0"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Roboto"/>
            </a:endParaRPr>
          </a:p>
        </p:txBody>
      </p:sp>
      <p:pic>
        <p:nvPicPr>
          <p:cNvPr id="107" name="Picture 106" descr="Group Icon-org@2x - Group Icon Orange PNG Image | Transparent PNG Free  Download on SeekPNG">
            <a:extLst>
              <a:ext uri="{FF2B5EF4-FFF2-40B4-BE49-F238E27FC236}">
                <a16:creationId xmlns:a16="http://schemas.microsoft.com/office/drawing/2014/main" id="{F67C373D-BD9E-ADF8-40D1-5FECA3BB3F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646140" y="1931283"/>
            <a:ext cx="692348" cy="692348"/>
          </a:xfrm>
          <a:prstGeom prst="ellipse">
            <a:avLst/>
          </a:prstGeom>
          <a:noFill/>
          <a:ln>
            <a:noFill/>
          </a:ln>
        </p:spPr>
      </p:pic>
      <p:pic>
        <p:nvPicPr>
          <p:cNvPr id="109" name="Image 1">
            <a:extLst>
              <a:ext uri="{FF2B5EF4-FFF2-40B4-BE49-F238E27FC236}">
                <a16:creationId xmlns:a16="http://schemas.microsoft.com/office/drawing/2014/main" id="{4327E644-9E16-2721-03EB-1C097C8C0440}"/>
              </a:ext>
            </a:extLst>
          </p:cNvPr>
          <p:cNvPicPr>
            <a:picLocks noChangeAspect="1"/>
          </p:cNvPicPr>
          <p:nvPr/>
        </p:nvPicPr>
        <p:blipFill rotWithShape="1">
          <a:blip r:embed="rId9"/>
          <a:srcRect l="1923" t="4556" r="24237" b="4038"/>
          <a:stretch/>
        </p:blipFill>
        <p:spPr>
          <a:xfrm>
            <a:off x="4651407" y="1412375"/>
            <a:ext cx="2005460" cy="1206961"/>
          </a:xfrm>
          <a:prstGeom prst="rect">
            <a:avLst/>
          </a:prstGeom>
        </p:spPr>
      </p:pic>
      <p:sp>
        <p:nvSpPr>
          <p:cNvPr id="110" name="Google Shape;1229;p26">
            <a:extLst>
              <a:ext uri="{FF2B5EF4-FFF2-40B4-BE49-F238E27FC236}">
                <a16:creationId xmlns:a16="http://schemas.microsoft.com/office/drawing/2014/main" id="{B1859335-3A32-ED38-0729-D753E950B62A}"/>
              </a:ext>
            </a:extLst>
          </p:cNvPr>
          <p:cNvSpPr txBox="1"/>
          <p:nvPr/>
        </p:nvSpPr>
        <p:spPr>
          <a:xfrm>
            <a:off x="4475328" y="2861047"/>
            <a:ext cx="4991232" cy="289706"/>
          </a:xfrm>
          <a:prstGeom prst="rect">
            <a:avLst/>
          </a:prstGeom>
          <a:noFill/>
          <a:ln>
            <a:noFill/>
          </a:ln>
        </p:spPr>
        <p:txBody>
          <a:bodyPr spcFirstLastPara="1" wrap="square" lIns="91425" tIns="91425" rIns="91425" bIns="91425" anchor="ctr"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NZ"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Similar estimates for those with comorbid NP</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Independent of biomarker </a:t>
            </a:r>
            <a:r>
              <a:rPr kumimoji="0" lang="en-GB"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profile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100" b="1" i="0" u="none" strike="noStrike" kern="0" cap="none" spc="0" normalizeH="0" baseline="0" noProof="0">
                <a:ln>
                  <a:noFill/>
                </a:ln>
                <a:solidFill>
                  <a:srgbClr val="7030A0"/>
                </a:solidFill>
                <a:effectLst/>
                <a:uLnTx/>
                <a:uFillTx/>
                <a:latin typeface="Calibri" panose="020F0502020204030204" pitchFamily="34" charset="0"/>
                <a:ea typeface="Calibri" panose="020F0502020204030204" pitchFamily="34" charset="0"/>
                <a:cs typeface="Arial"/>
                <a:sym typeface="Arial"/>
              </a:rPr>
              <a:t>AR and AD conversely were not predictive </a:t>
            </a:r>
            <a:r>
              <a:rPr kumimoji="0" lang="en-GB"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Arial"/>
              </a:rPr>
              <a:t>of treatment effect</a:t>
            </a:r>
            <a:endParaRPr kumimoji="0"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a:sym typeface="Roboto"/>
            </a:endParaRPr>
          </a:p>
        </p:txBody>
      </p:sp>
      <p:pic>
        <p:nvPicPr>
          <p:cNvPr id="113" name="Picture 112" descr="hand draw sketch circle frame from multiple line Icon - Free PNG &amp; SVG  3965499 - Noun Project">
            <a:extLst>
              <a:ext uri="{FF2B5EF4-FFF2-40B4-BE49-F238E27FC236}">
                <a16:creationId xmlns:a16="http://schemas.microsoft.com/office/drawing/2014/main" id="{9FC4EFEC-3977-8DD8-45B0-3889B979B4C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83760" y="1577640"/>
            <a:ext cx="773981" cy="773981"/>
          </a:xfrm>
          <a:prstGeom prst="rect">
            <a:avLst/>
          </a:prstGeom>
          <a:noFill/>
          <a:ln>
            <a:noFill/>
          </a:ln>
        </p:spPr>
      </p:pic>
      <p:pic>
        <p:nvPicPr>
          <p:cNvPr id="115" name="Picture 114" descr="10,299 Search Doctor Icon Images, Stock Photos, 3D objects, &amp; Vectors |  Shutterstock">
            <a:extLst>
              <a:ext uri="{FF2B5EF4-FFF2-40B4-BE49-F238E27FC236}">
                <a16:creationId xmlns:a16="http://schemas.microsoft.com/office/drawing/2014/main" id="{F906A8BE-85BA-CE93-D624-FDCC1D22B689}"/>
              </a:ext>
            </a:extLst>
          </p:cNvPr>
          <p:cNvPicPr>
            <a:picLocks noChangeAspect="1"/>
          </p:cNvPicPr>
          <p:nvPr/>
        </p:nvPicPr>
        <p:blipFill rotWithShape="1">
          <a:blip r:embed="rId11">
            <a:extLst>
              <a:ext uri="{28A0092B-C50C-407E-A947-70E740481C1C}">
                <a14:useLocalDpi xmlns:a14="http://schemas.microsoft.com/office/drawing/2010/main" val="0"/>
              </a:ext>
            </a:extLst>
          </a:blip>
          <a:srcRect l="10891" t="5715" r="10232" b="10000"/>
          <a:stretch/>
        </p:blipFill>
        <p:spPr bwMode="auto">
          <a:xfrm>
            <a:off x="4090379" y="3887835"/>
            <a:ext cx="689492" cy="681000"/>
          </a:xfrm>
          <a:prstGeom prst="ellipse">
            <a:avLst/>
          </a:prstGeom>
          <a:noFill/>
          <a:ln w="76200">
            <a:noFill/>
          </a:ln>
          <a:extLst>
            <a:ext uri="{53640926-AAD7-44D8-BBD7-CCE9431645EC}">
              <a14:shadowObscured xmlns:a14="http://schemas.microsoft.com/office/drawing/2010/main"/>
            </a:ext>
          </a:extLst>
        </p:spPr>
      </p:pic>
      <p:pic>
        <p:nvPicPr>
          <p:cNvPr id="3078" name="Picture 6" descr="Checkmark PNG, Checkmark Transparent Background - FreeIconsPNG">
            <a:extLst>
              <a:ext uri="{FF2B5EF4-FFF2-40B4-BE49-F238E27FC236}">
                <a16:creationId xmlns:a16="http://schemas.microsoft.com/office/drawing/2014/main" id="{A56A52C0-8991-571A-4695-10EC3E589D59}"/>
              </a:ext>
            </a:extLst>
          </p:cNvPr>
          <p:cNvPicPr>
            <a:picLocks noChangeAspect="1" noChangeArrowheads="1"/>
          </p:cNvPicPr>
          <p:nvPr/>
        </p:nvPicPr>
        <p:blipFill>
          <a:blip r:embed="rId12">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5027767" y="3905693"/>
            <a:ext cx="337712" cy="31132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heckmark PNG, Checkmark Transparent Background - FreeIconsPNG">
            <a:extLst>
              <a:ext uri="{FF2B5EF4-FFF2-40B4-BE49-F238E27FC236}">
                <a16:creationId xmlns:a16="http://schemas.microsoft.com/office/drawing/2014/main" id="{84D9CD50-576A-9678-5049-F178729A3E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6503" y="4406915"/>
            <a:ext cx="337712" cy="31132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Data analytics diagrams graphic results presentation analysis tools techniques decision making flat icons collection isolated">
            <a:extLst>
              <a:ext uri="{FF2B5EF4-FFF2-40B4-BE49-F238E27FC236}">
                <a16:creationId xmlns:a16="http://schemas.microsoft.com/office/drawing/2014/main" id="{7E9BABA9-3BD1-A3BC-5400-F3AC7307493A}"/>
              </a:ext>
            </a:extLst>
          </p:cNvPr>
          <p:cNvPicPr>
            <a:picLocks noChangeAspect="1"/>
          </p:cNvPicPr>
          <p:nvPr/>
        </p:nvPicPr>
        <p:blipFill rotWithShape="1">
          <a:blip r:embed="rId13">
            <a:extLst>
              <a:ext uri="{28A0092B-C50C-407E-A947-70E740481C1C}">
                <a14:useLocalDpi xmlns:a14="http://schemas.microsoft.com/office/drawing/2010/main" val="0"/>
              </a:ext>
            </a:extLst>
          </a:blip>
          <a:srcRect l="52849" t="33638" r="25547" b="33927"/>
          <a:stretch/>
        </p:blipFill>
        <p:spPr bwMode="auto">
          <a:xfrm>
            <a:off x="3805288" y="1350497"/>
            <a:ext cx="721013" cy="748745"/>
          </a:xfrm>
          <a:prstGeom prst="ellipse">
            <a:avLst/>
          </a:prstGeom>
          <a:noFill/>
          <a:ln>
            <a:noFill/>
          </a:ln>
          <a:extLst>
            <a:ext uri="{53640926-AAD7-44D8-BBD7-CCE9431645EC}">
              <a14:shadowObscured xmlns:a14="http://schemas.microsoft.com/office/drawing/2010/main"/>
            </a:ext>
          </a:extLst>
        </p:spPr>
      </p:pic>
      <p:sp>
        <p:nvSpPr>
          <p:cNvPr id="121" name="ZoneTexte 2">
            <a:extLst>
              <a:ext uri="{FF2B5EF4-FFF2-40B4-BE49-F238E27FC236}">
                <a16:creationId xmlns:a16="http://schemas.microsoft.com/office/drawing/2014/main" id="{3A28E730-712C-5B34-0203-FB19543A27F8}"/>
              </a:ext>
            </a:extLst>
          </p:cNvPr>
          <p:cNvSpPr txBox="1"/>
          <p:nvPr/>
        </p:nvSpPr>
        <p:spPr>
          <a:xfrm>
            <a:off x="-72957" y="4972083"/>
            <a:ext cx="8496300" cy="307777"/>
          </a:xfrm>
          <a:prstGeom prst="rect">
            <a:avLst/>
          </a:prstGeom>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NZ" sz="800" b="0" i="0" u="none" strike="noStrike" kern="0" cap="none" spc="0" normalizeH="0" baseline="0" noProof="0">
                <a:ln>
                  <a:noFill/>
                </a:ln>
                <a:solidFill>
                  <a:srgbClr val="000000"/>
                </a:solidFill>
                <a:effectLst/>
                <a:uLnTx/>
                <a:uFillTx/>
                <a:latin typeface="Calibri"/>
                <a:ea typeface="Calibri" panose="020F0502020204030204" pitchFamily="34" charset="0"/>
                <a:cs typeface="Arial"/>
                <a:sym typeface="Arial"/>
              </a:rPr>
              <a:t>AR: allergic rhinitis, CRS+/-NP: chronic rhinosinusitis +/- nasal polyps , AD: eczema/atopic dermatitis, LTOCS: Long term Oral Corticosteroids</a:t>
            </a:r>
            <a:endParaRPr kumimoji="0" lang="en-NZ" sz="800" b="0" i="0" u="none" strike="noStrike" kern="0" cap="none" spc="0" normalizeH="0" baseline="0" noProof="0">
              <a:ln>
                <a:noFill/>
              </a:ln>
              <a:solidFill>
                <a:srgbClr val="434343"/>
              </a:solidFill>
              <a:effectLst/>
              <a:uLnTx/>
              <a:uFillTx/>
              <a:latin typeface="Calibri"/>
              <a:ea typeface="Roboto"/>
              <a:cs typeface="Roboto"/>
              <a:sym typeface="Roboto"/>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a:t>
            </a:r>
          </a:p>
        </p:txBody>
      </p:sp>
      <p:sp>
        <p:nvSpPr>
          <p:cNvPr id="123" name="Oval 122">
            <a:extLst>
              <a:ext uri="{FF2B5EF4-FFF2-40B4-BE49-F238E27FC236}">
                <a16:creationId xmlns:a16="http://schemas.microsoft.com/office/drawing/2014/main" id="{73C93B9F-34A0-EBCC-A0ED-342EB560C5FB}"/>
              </a:ext>
            </a:extLst>
          </p:cNvPr>
          <p:cNvSpPr/>
          <p:nvPr/>
        </p:nvSpPr>
        <p:spPr>
          <a:xfrm>
            <a:off x="2883355" y="2679766"/>
            <a:ext cx="820489" cy="81295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4" name="Picture 123" descr="A logo with orange and blue shapes&#10;&#10;Description automatically generated">
            <a:extLst>
              <a:ext uri="{FF2B5EF4-FFF2-40B4-BE49-F238E27FC236}">
                <a16:creationId xmlns:a16="http://schemas.microsoft.com/office/drawing/2014/main" id="{1ACCA4F5-52D4-9584-97AE-1EFA0A331FF9}"/>
              </a:ext>
            </a:extLst>
          </p:cNvPr>
          <p:cNvPicPr>
            <a:picLocks noChangeAspect="1"/>
          </p:cNvPicPr>
          <p:nvPr/>
        </p:nvPicPr>
        <p:blipFill>
          <a:blip r:embed="rId14">
            <a:alphaModFix/>
          </a:blip>
          <a:stretch>
            <a:fillRect/>
          </a:stretch>
        </p:blipFill>
        <p:spPr>
          <a:xfrm>
            <a:off x="2983972" y="3012224"/>
            <a:ext cx="634653" cy="194658"/>
          </a:xfrm>
          <a:prstGeom prst="rect">
            <a:avLst/>
          </a:prstGeom>
        </p:spPr>
      </p:pic>
      <p:sp>
        <p:nvSpPr>
          <p:cNvPr id="4" name="TextBox 3">
            <a:extLst>
              <a:ext uri="{FF2B5EF4-FFF2-40B4-BE49-F238E27FC236}">
                <a16:creationId xmlns:a16="http://schemas.microsoft.com/office/drawing/2014/main" id="{EA5BAF07-1940-6CAC-2F21-AA8AA5CBBD87}"/>
              </a:ext>
            </a:extLst>
          </p:cNvPr>
          <p:cNvSpPr txBox="1"/>
          <p:nvPr/>
        </p:nvSpPr>
        <p:spPr>
          <a:xfrm>
            <a:off x="-72957" y="4898641"/>
            <a:ext cx="7917366"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1200" cap="none" spc="0" normalizeH="0" baseline="0" noProof="0">
                <a:ln>
                  <a:noFill/>
                </a:ln>
                <a:solidFill>
                  <a:srgbClr val="404040"/>
                </a:solidFill>
                <a:effectLst/>
                <a:uLnTx/>
                <a:uFillTx/>
                <a:latin typeface="Arial"/>
                <a:ea typeface="+mn-ea"/>
                <a:cs typeface="Arial"/>
                <a:sym typeface="Arial"/>
              </a:rPr>
              <a:t>Wechsler, Michael E., et al. "Association between T2-related comorbidities and effectiveness of biologics in severe asthma." American journal of respiratory and critical care medicine 209.3 (2024): 262-272.</a:t>
            </a:r>
          </a:p>
        </p:txBody>
      </p:sp>
      <p:pic>
        <p:nvPicPr>
          <p:cNvPr id="5" name="Graphic 4" descr="Beginning with solid fill">
            <a:hlinkClick r:id="rId15" action="ppaction://hlinksldjump"/>
            <a:extLst>
              <a:ext uri="{FF2B5EF4-FFF2-40B4-BE49-F238E27FC236}">
                <a16:creationId xmlns:a16="http://schemas.microsoft.com/office/drawing/2014/main" id="{985CB242-F0EE-6520-B185-0CACAE4EF16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2" name="bg object 17">
            <a:extLst>
              <a:ext uri="{FF2B5EF4-FFF2-40B4-BE49-F238E27FC236}">
                <a16:creationId xmlns:a16="http://schemas.microsoft.com/office/drawing/2014/main" id="{594661CD-7DB6-AEE8-B1EE-1EB9E8941309}"/>
              </a:ext>
            </a:extLst>
          </p:cNvPr>
          <p:cNvPicPr/>
          <p:nvPr/>
        </p:nvPicPr>
        <p:blipFill>
          <a:blip r:embed="rId18" cstate="print">
            <a:alphaModFix amt="10000"/>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1666273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r>
              <a:rPr lang="en-GB">
                <a:effectLst/>
                <a:latin typeface="Calibri" panose="020F0502020204030204" pitchFamily="34" charset="0"/>
                <a:ea typeface="Calibri" panose="020F0502020204030204" pitchFamily="34" charset="0"/>
                <a:cs typeface="Times New Roman" panose="02020603050405020304" pitchFamily="18" charset="0"/>
              </a:rPr>
              <a:t>Adult severe asthma registries: a global and growing inventory</a:t>
            </a:r>
            <a:endParaRPr sz="2800">
              <a:latin typeface="+mj-lt"/>
            </a:endParaRPr>
          </a:p>
        </p:txBody>
      </p:sp>
      <p:sp>
        <p:nvSpPr>
          <p:cNvPr id="2" name="Google Shape;99;p20">
            <a:extLst>
              <a:ext uri="{FF2B5EF4-FFF2-40B4-BE49-F238E27FC236}">
                <a16:creationId xmlns:a16="http://schemas.microsoft.com/office/drawing/2014/main" id="{E30FFDAF-77BD-C8E5-1A37-7476A537FD97}"/>
              </a:ext>
            </a:extLst>
          </p:cNvPr>
          <p:cNvSpPr txBox="1">
            <a:spLocks/>
          </p:cNvSpPr>
          <p:nvPr/>
        </p:nvSpPr>
        <p:spPr>
          <a:xfrm>
            <a:off x="276136" y="3306862"/>
            <a:ext cx="8734097" cy="890588"/>
          </a:xfrm>
          <a:prstGeom prst="rect">
            <a:avLst/>
          </a:prstGeom>
          <a:noFill/>
          <a:ln>
            <a:noFill/>
          </a:ln>
        </p:spPr>
        <p:txBody>
          <a:bodyPr spcFirstLastPara="1" wrap="square" lIns="0" tIns="0" rIns="91425" bIns="457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1200"/>
              </a:spcBef>
              <a:spcAft>
                <a:spcPts val="0"/>
              </a:spcAft>
              <a:buClr>
                <a:srgbClr val="FF9900"/>
              </a:buClr>
              <a:buSzPts val="1600"/>
              <a:buFont typeface="Arial"/>
              <a:buNone/>
              <a:defRPr sz="1600" b="0" i="0" u="none" strike="noStrike" cap="none">
                <a:solidFill>
                  <a:schemeClr val="accent3"/>
                </a:solidFill>
                <a:latin typeface="Arial"/>
                <a:ea typeface="Arial"/>
                <a:cs typeface="Arial"/>
                <a:sym typeface="Arial"/>
              </a:defRPr>
            </a:lvl1pPr>
            <a:lvl2pPr marL="914400" marR="0" lvl="1" indent="-317500" algn="ctr" rtl="0">
              <a:lnSpc>
                <a:spcPct val="100000"/>
              </a:lnSpc>
              <a:spcBef>
                <a:spcPts val="300"/>
              </a:spcBef>
              <a:spcAft>
                <a:spcPts val="0"/>
              </a:spcAft>
              <a:buClr>
                <a:srgbClr val="FF9900"/>
              </a:buClr>
              <a:buSzPts val="1400"/>
              <a:buFont typeface="Arial"/>
              <a:buNone/>
              <a:defRPr sz="1400" b="0" i="0" u="none" strike="noStrike" cap="none">
                <a:solidFill>
                  <a:srgbClr val="909090"/>
                </a:solidFill>
                <a:latin typeface="Arial"/>
                <a:ea typeface="Arial"/>
                <a:cs typeface="Arial"/>
                <a:sym typeface="Arial"/>
              </a:defRPr>
            </a:lvl2pPr>
            <a:lvl3pPr marL="1371600" marR="0" lvl="2" indent="-304800" algn="ctr" rtl="0">
              <a:lnSpc>
                <a:spcPct val="100000"/>
              </a:lnSpc>
              <a:spcBef>
                <a:spcPts val="300"/>
              </a:spcBef>
              <a:spcAft>
                <a:spcPts val="0"/>
              </a:spcAft>
              <a:buClr>
                <a:srgbClr val="FF9900"/>
              </a:buClr>
              <a:buSzPts val="1200"/>
              <a:buFont typeface="Courier New"/>
              <a:buNone/>
              <a:defRPr sz="1200" b="0" i="0" u="none" strike="noStrike" cap="none">
                <a:solidFill>
                  <a:srgbClr val="909090"/>
                </a:solidFill>
                <a:latin typeface="Arial"/>
                <a:ea typeface="Arial"/>
                <a:cs typeface="Arial"/>
                <a:sym typeface="Arial"/>
              </a:defRPr>
            </a:lvl3pPr>
            <a:lvl4pPr marL="1828800" marR="0" lvl="3" indent="-292100" algn="ctr" rtl="0">
              <a:lnSpc>
                <a:spcPct val="100000"/>
              </a:lnSpc>
              <a:spcBef>
                <a:spcPts val="300"/>
              </a:spcBef>
              <a:spcAft>
                <a:spcPts val="0"/>
              </a:spcAft>
              <a:buClr>
                <a:srgbClr val="FF9900"/>
              </a:buClr>
              <a:buSzPts val="1000"/>
              <a:buFont typeface="Arial"/>
              <a:buNone/>
              <a:defRPr sz="1000" b="0" i="0" u="none" strike="noStrike" cap="none">
                <a:solidFill>
                  <a:srgbClr val="909090"/>
                </a:solidFill>
                <a:latin typeface="Arial"/>
                <a:ea typeface="Arial"/>
                <a:cs typeface="Arial"/>
                <a:sym typeface="Arial"/>
              </a:defRPr>
            </a:lvl4pPr>
            <a:lvl5pPr marL="2286000" marR="0" lvl="4" indent="-279400" algn="ctr" rtl="0">
              <a:lnSpc>
                <a:spcPct val="100000"/>
              </a:lnSpc>
              <a:spcBef>
                <a:spcPts val="300"/>
              </a:spcBef>
              <a:spcAft>
                <a:spcPts val="0"/>
              </a:spcAft>
              <a:buClr>
                <a:srgbClr val="FF9900"/>
              </a:buClr>
              <a:buSzPts val="800"/>
              <a:buFont typeface="Arial"/>
              <a:buNone/>
              <a:defRPr sz="800" b="0" i="0" u="none" strike="noStrike" cap="none">
                <a:solidFill>
                  <a:srgbClr val="909090"/>
                </a:solidFill>
                <a:latin typeface="Arial"/>
                <a:ea typeface="Arial"/>
                <a:cs typeface="Arial"/>
                <a:sym typeface="Arial"/>
              </a:defRPr>
            </a:lvl5pPr>
            <a:lvl6pPr marL="2743200" marR="0" lvl="5"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6pPr>
            <a:lvl7pPr marL="3200400" marR="0" lvl="6"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7pPr>
            <a:lvl8pPr marL="3657600" marR="0" lvl="7"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8pPr>
            <a:lvl9pPr marL="4114800" marR="0" lvl="8"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9900"/>
              </a:buClr>
              <a:buSzPts val="1600"/>
              <a:buFont typeface="Arial"/>
              <a:buNone/>
              <a:tabLst/>
              <a:defRPr/>
            </a:pPr>
            <a:r>
              <a:rPr kumimoji="0" lang="en-US" sz="900" b="0" i="0" u="none" strike="noStrike" kern="0" cap="none" spc="0" normalizeH="0" baseline="0" noProof="0">
                <a:ln>
                  <a:noFill/>
                </a:ln>
                <a:solidFill>
                  <a:srgbClr val="FF9900"/>
                </a:solidFill>
                <a:effectLst/>
                <a:uLnTx/>
                <a:uFillTx/>
                <a:latin typeface="Arial"/>
                <a:cs typeface="Arial"/>
                <a:sym typeface="Arial"/>
              </a:rPr>
              <a:t>Breda </a:t>
            </a:r>
            <a:r>
              <a:rPr kumimoji="0" lang="en-US" sz="900" b="0" i="0" u="none" strike="noStrike" kern="0" cap="none" spc="0" normalizeH="0" baseline="0" noProof="0" err="1">
                <a:ln>
                  <a:noFill/>
                </a:ln>
                <a:solidFill>
                  <a:srgbClr val="FF9900"/>
                </a:solidFill>
                <a:effectLst/>
                <a:uLnTx/>
                <a:uFillTx/>
                <a:latin typeface="Arial"/>
                <a:cs typeface="Arial"/>
                <a:sym typeface="Arial"/>
              </a:rPr>
              <a:t>Cushen</a:t>
            </a:r>
            <a:r>
              <a:rPr kumimoji="0" lang="en-US" sz="900" b="0" i="0" u="none" strike="noStrike" kern="0" cap="none" spc="0" normalizeH="0" baseline="0" noProof="0">
                <a:ln>
                  <a:noFill/>
                </a:ln>
                <a:solidFill>
                  <a:srgbClr val="FF9900"/>
                </a:solidFill>
                <a:effectLst/>
                <a:uLnTx/>
                <a:uFillTx/>
                <a:latin typeface="Arial"/>
                <a:cs typeface="Arial"/>
                <a:sym typeface="Arial"/>
              </a:rPr>
              <a:t>, Mariko </a:t>
            </a:r>
            <a:r>
              <a:rPr kumimoji="0" lang="en-US" sz="900" b="0" i="0" u="none" strike="noStrike" kern="0" cap="none" spc="0" normalizeH="0" baseline="0" noProof="0" err="1">
                <a:ln>
                  <a:noFill/>
                </a:ln>
                <a:solidFill>
                  <a:srgbClr val="FF9900"/>
                </a:solidFill>
                <a:effectLst/>
                <a:uLnTx/>
                <a:uFillTx/>
                <a:latin typeface="Arial"/>
                <a:cs typeface="Arial"/>
                <a:sym typeface="Arial"/>
              </a:rPr>
              <a:t>Siyue</a:t>
            </a:r>
            <a:r>
              <a:rPr kumimoji="0" lang="en-US" sz="900" b="0" i="0" u="none" strike="noStrike" kern="0" cap="none" spc="0" normalizeH="0" baseline="0" noProof="0">
                <a:ln>
                  <a:noFill/>
                </a:ln>
                <a:solidFill>
                  <a:srgbClr val="FF9900"/>
                </a:solidFill>
                <a:effectLst/>
                <a:uLnTx/>
                <a:uFillTx/>
                <a:latin typeface="Arial"/>
                <a:cs typeface="Arial"/>
                <a:sym typeface="Arial"/>
              </a:rPr>
              <a:t> Koh, Trung N Tran, Neil Martin, Ruth Murray, Thendral Uthaman, Celine Yun Yi Goh, Rebecca Vella, Neva Eleangovan, Lakmini Bulathsinhala, Jorge F Maspero, Matthew J Peters, Florence </a:t>
            </a:r>
            <a:r>
              <a:rPr kumimoji="0" lang="en-US" sz="900" b="0" i="0" u="none" strike="noStrike" kern="0" cap="none" spc="0" normalizeH="0" baseline="0" noProof="0" err="1">
                <a:ln>
                  <a:noFill/>
                </a:ln>
                <a:solidFill>
                  <a:srgbClr val="FF9900"/>
                </a:solidFill>
                <a:effectLst/>
                <a:uLnTx/>
                <a:uFillTx/>
                <a:latin typeface="Arial"/>
                <a:cs typeface="Arial"/>
                <a:sym typeface="Arial"/>
              </a:rPr>
              <a:t>Schleich</a:t>
            </a:r>
            <a:r>
              <a:rPr kumimoji="0" lang="en-US" sz="900" b="0" i="0" u="none" strike="noStrike" kern="0" cap="none" spc="0" normalizeH="0" baseline="0" noProof="0">
                <a:ln>
                  <a:noFill/>
                </a:ln>
                <a:solidFill>
                  <a:srgbClr val="FF9900"/>
                </a:solidFill>
                <a:effectLst/>
                <a:uLnTx/>
                <a:uFillTx/>
                <a:latin typeface="Arial"/>
                <a:cs typeface="Arial"/>
                <a:sym typeface="Arial"/>
              </a:rPr>
              <a:t>, Paulo </a:t>
            </a:r>
            <a:r>
              <a:rPr kumimoji="0" lang="en-US" sz="900" b="0" i="0" u="none" strike="noStrike" kern="0" cap="none" spc="0" normalizeH="0" baseline="0" noProof="0" err="1">
                <a:ln>
                  <a:noFill/>
                </a:ln>
                <a:solidFill>
                  <a:srgbClr val="FF9900"/>
                </a:solidFill>
                <a:effectLst/>
                <a:uLnTx/>
                <a:uFillTx/>
                <a:latin typeface="Arial"/>
                <a:cs typeface="Arial"/>
                <a:sym typeface="Arial"/>
              </a:rPr>
              <a:t>Pitrez</a:t>
            </a:r>
            <a:r>
              <a:rPr kumimoji="0" lang="en-US" sz="900" b="0" i="0" u="none" strike="noStrike" kern="0" cap="none" spc="0" normalizeH="0" baseline="0" noProof="0">
                <a:ln>
                  <a:noFill/>
                </a:ln>
                <a:solidFill>
                  <a:srgbClr val="FF9900"/>
                </a:solidFill>
                <a:effectLst/>
                <a:uLnTx/>
                <a:uFillTx/>
                <a:latin typeface="Arial"/>
                <a:cs typeface="Arial"/>
                <a:sym typeface="Arial"/>
              </a:rPr>
              <a:t>, George Christoff, Mohsen </a:t>
            </a:r>
            <a:r>
              <a:rPr kumimoji="0" lang="en-US" sz="900" b="0" i="0" u="none" strike="noStrike" kern="0" cap="none" spc="0" normalizeH="0" baseline="0" noProof="0" err="1">
                <a:ln>
                  <a:noFill/>
                </a:ln>
                <a:solidFill>
                  <a:srgbClr val="FF9900"/>
                </a:solidFill>
                <a:effectLst/>
                <a:uLnTx/>
                <a:uFillTx/>
                <a:latin typeface="Arial"/>
                <a:cs typeface="Arial"/>
                <a:sym typeface="Arial"/>
              </a:rPr>
              <a:t>Sadsatsafavi</a:t>
            </a:r>
            <a:r>
              <a:rPr kumimoji="0" lang="en-US" sz="900" b="0" i="0" u="none" strike="noStrike" kern="0" cap="none" spc="0" normalizeH="0" baseline="0" noProof="0">
                <a:ln>
                  <a:noFill/>
                </a:ln>
                <a:solidFill>
                  <a:srgbClr val="FF9900"/>
                </a:solidFill>
                <a:effectLst/>
                <a:uLnTx/>
                <a:uFillTx/>
                <a:latin typeface="Arial"/>
                <a:cs typeface="Arial"/>
                <a:sym typeface="Arial"/>
              </a:rPr>
              <a:t>, Carlos A. Torres-Duque, Celeste Porsbjerg, Alan </a:t>
            </a:r>
            <a:r>
              <a:rPr kumimoji="0" lang="en-US" sz="900" b="0" i="0" u="none" strike="noStrike" kern="0" cap="none" spc="0" normalizeH="0" baseline="0" noProof="0" err="1">
                <a:ln>
                  <a:noFill/>
                </a:ln>
                <a:solidFill>
                  <a:srgbClr val="FF9900"/>
                </a:solidFill>
                <a:effectLst/>
                <a:uLnTx/>
                <a:uFillTx/>
                <a:latin typeface="Arial"/>
                <a:cs typeface="Arial"/>
                <a:sym typeface="Arial"/>
              </a:rPr>
              <a:t>Altraja</a:t>
            </a:r>
            <a:r>
              <a:rPr kumimoji="0" lang="en-US" sz="900" b="0" i="0" u="none" strike="noStrike" kern="0" cap="none" spc="0" normalizeH="0" baseline="0" noProof="0">
                <a:ln>
                  <a:noFill/>
                </a:ln>
                <a:solidFill>
                  <a:srgbClr val="FF9900"/>
                </a:solidFill>
                <a:effectLst/>
                <a:uLnTx/>
                <a:uFillTx/>
                <a:latin typeface="Arial"/>
                <a:cs typeface="Arial"/>
                <a:sym typeface="Arial"/>
              </a:rPr>
              <a:t>,  Lauri </a:t>
            </a:r>
            <a:r>
              <a:rPr kumimoji="0" lang="en-US" sz="900" b="0" i="0" u="none" strike="noStrike" kern="0" cap="none" spc="0" normalizeH="0" baseline="0" noProof="0" err="1">
                <a:ln>
                  <a:noFill/>
                </a:ln>
                <a:solidFill>
                  <a:srgbClr val="FF9900"/>
                </a:solidFill>
                <a:effectLst/>
                <a:uLnTx/>
                <a:uFillTx/>
                <a:latin typeface="Arial"/>
                <a:cs typeface="Arial"/>
                <a:sym typeface="Arial"/>
              </a:rPr>
              <a:t>Lehtimäki</a:t>
            </a:r>
            <a:r>
              <a:rPr kumimoji="0" lang="en-US" sz="900" b="0" i="0" u="none" strike="noStrike" kern="0" cap="none" spc="0" normalizeH="0" baseline="0" noProof="0">
                <a:ln>
                  <a:noFill/>
                </a:ln>
                <a:solidFill>
                  <a:srgbClr val="FF9900"/>
                </a:solidFill>
                <a:effectLst/>
                <a:uLnTx/>
                <a:uFillTx/>
                <a:latin typeface="Arial"/>
                <a:cs typeface="Arial"/>
                <a:sym typeface="Arial"/>
              </a:rPr>
              <a:t>,  Arnaud Bourdin,  Christian Taube, Nikolaos G. Papadopoulos, </a:t>
            </a:r>
            <a:r>
              <a:rPr kumimoji="0" lang="en-US" sz="900" b="0" i="0" u="none" strike="noStrike" kern="0" cap="none" spc="0" normalizeH="0" baseline="0" noProof="0" err="1">
                <a:ln>
                  <a:noFill/>
                </a:ln>
                <a:solidFill>
                  <a:srgbClr val="FF9900"/>
                </a:solidFill>
                <a:effectLst/>
                <a:uLnTx/>
                <a:uFillTx/>
                <a:latin typeface="Arial"/>
                <a:cs typeface="Arial"/>
                <a:sym typeface="Arial"/>
              </a:rPr>
              <a:t>Csoma</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Zsuzsanna</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Unnur</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Björnsdóttir</a:t>
            </a:r>
            <a:r>
              <a:rPr kumimoji="0" lang="en-US" sz="900" b="0" i="0" u="none" strike="noStrike" kern="0" cap="none" spc="0" normalizeH="0" baseline="0" noProof="0">
                <a:ln>
                  <a:noFill/>
                </a:ln>
                <a:solidFill>
                  <a:srgbClr val="FF9900"/>
                </a:solidFill>
                <a:effectLst/>
                <a:uLnTx/>
                <a:uFillTx/>
                <a:latin typeface="Arial"/>
                <a:cs typeface="Arial"/>
                <a:sym typeface="Arial"/>
              </a:rPr>
              <a:t>, Sundeep Salvi, Enrico </a:t>
            </a:r>
            <a:r>
              <a:rPr kumimoji="0" lang="en-US" sz="900" b="0" i="0" u="none" strike="noStrike" kern="0" cap="none" spc="0" normalizeH="0" baseline="0" noProof="0" err="1">
                <a:ln>
                  <a:noFill/>
                </a:ln>
                <a:solidFill>
                  <a:srgbClr val="FF9900"/>
                </a:solidFill>
                <a:effectLst/>
                <a:uLnTx/>
                <a:uFillTx/>
                <a:latin typeface="Arial"/>
                <a:cs typeface="Arial"/>
                <a:sym typeface="Arial"/>
              </a:rPr>
              <a:t>Heffler</a:t>
            </a:r>
            <a:r>
              <a:rPr kumimoji="0" lang="en-US" sz="900" b="0" i="0" u="none" strike="noStrike" kern="0" cap="none" spc="0" normalizeH="0" baseline="0" noProof="0">
                <a:ln>
                  <a:noFill/>
                </a:ln>
                <a:solidFill>
                  <a:srgbClr val="FF9900"/>
                </a:solidFill>
                <a:effectLst/>
                <a:uLnTx/>
                <a:uFillTx/>
                <a:latin typeface="Arial"/>
                <a:cs typeface="Arial"/>
                <a:sym typeface="Arial"/>
              </a:rPr>
              <a:t>, Takashi Iwanaga, Mona Al-Ahmad, </a:t>
            </a:r>
            <a:r>
              <a:rPr kumimoji="0" lang="en-US" sz="900" b="0" i="0" u="none" strike="noStrike" kern="0" cap="none" spc="0" normalizeH="0" baseline="0" noProof="0" err="1">
                <a:ln>
                  <a:noFill/>
                </a:ln>
                <a:solidFill>
                  <a:srgbClr val="FF9900"/>
                </a:solidFill>
                <a:effectLst/>
                <a:uLnTx/>
                <a:uFillTx/>
                <a:latin typeface="Arial"/>
                <a:cs typeface="Arial"/>
                <a:sym typeface="Arial"/>
              </a:rPr>
              <a:t>Désirée</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Larenas-Linnemann</a:t>
            </a:r>
            <a:r>
              <a:rPr kumimoji="0" lang="en-US" sz="900" b="0" i="0" u="none" strike="noStrike" kern="0" cap="none" spc="0" normalizeH="0" baseline="0" noProof="0">
                <a:ln>
                  <a:noFill/>
                </a:ln>
                <a:solidFill>
                  <a:srgbClr val="FF9900"/>
                </a:solidFill>
                <a:effectLst/>
                <a:uLnTx/>
                <a:uFillTx/>
                <a:latin typeface="Arial"/>
                <a:cs typeface="Arial"/>
                <a:sym typeface="Arial"/>
              </a:rPr>
              <a:t>, Job FM van Boven,  </a:t>
            </a:r>
            <a:r>
              <a:rPr kumimoji="0" lang="en-US" sz="900" b="0" i="0" u="none" strike="noStrike" kern="0" cap="none" spc="0" normalizeH="0" baseline="0" noProof="0" err="1">
                <a:ln>
                  <a:noFill/>
                </a:ln>
                <a:solidFill>
                  <a:srgbClr val="FF9900"/>
                </a:solidFill>
                <a:effectLst/>
                <a:uLnTx/>
                <a:uFillTx/>
                <a:latin typeface="Arial"/>
                <a:cs typeface="Arial"/>
                <a:sym typeface="Arial"/>
              </a:rPr>
              <a:t>Bernt</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Bøgvald</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Aarli</a:t>
            </a:r>
            <a:r>
              <a:rPr kumimoji="0" lang="en-US" sz="900" b="0" i="0" u="none" strike="noStrike" kern="0" cap="none" spc="0" normalizeH="0" baseline="0" noProof="0">
                <a:ln>
                  <a:noFill/>
                </a:ln>
                <a:solidFill>
                  <a:srgbClr val="FF9900"/>
                </a:solidFill>
                <a:effectLst/>
                <a:uLnTx/>
                <a:uFillTx/>
                <a:latin typeface="Arial"/>
                <a:cs typeface="Arial"/>
                <a:sym typeface="Arial"/>
              </a:rPr>
              <a:t>, Piotr Kuna, </a:t>
            </a:r>
            <a:r>
              <a:rPr kumimoji="0" lang="en-US" sz="900" b="0" i="0" u="none" strike="noStrike" kern="0" cap="none" spc="0" normalizeH="0" baseline="0" noProof="0" err="1">
                <a:ln>
                  <a:noFill/>
                </a:ln>
                <a:solidFill>
                  <a:srgbClr val="FF9900"/>
                </a:solidFill>
                <a:effectLst/>
                <a:uLnTx/>
                <a:uFillTx/>
                <a:latin typeface="Arial"/>
                <a:cs typeface="Arial"/>
                <a:sym typeface="Arial"/>
              </a:rPr>
              <a:t>Cláudia</a:t>
            </a:r>
            <a:r>
              <a:rPr kumimoji="0" lang="en-US" sz="900" b="0" i="0" u="none" strike="noStrike" kern="0" cap="none" spc="0" normalizeH="0" baseline="0" noProof="0">
                <a:ln>
                  <a:noFill/>
                </a:ln>
                <a:solidFill>
                  <a:srgbClr val="FF9900"/>
                </a:solidFill>
                <a:effectLst/>
                <a:uLnTx/>
                <a:uFillTx/>
                <a:latin typeface="Arial"/>
                <a:cs typeface="Arial"/>
                <a:sym typeface="Arial"/>
              </a:rPr>
              <a:t> Chaves Loureiro, Riyad Al-Lehebi, Jae Ha Lee, Nuria Marina, Leif </a:t>
            </a:r>
            <a:r>
              <a:rPr kumimoji="0" lang="en-US" sz="900" b="0" i="0" u="none" strike="noStrike" kern="0" cap="none" spc="0" normalizeH="0" baseline="0" noProof="0" err="1">
                <a:ln>
                  <a:noFill/>
                </a:ln>
                <a:solidFill>
                  <a:srgbClr val="FF9900"/>
                </a:solidFill>
                <a:effectLst/>
                <a:uLnTx/>
                <a:uFillTx/>
                <a:latin typeface="Arial"/>
                <a:cs typeface="Arial"/>
                <a:sym typeface="Arial"/>
              </a:rPr>
              <a:t>Bjermer</a:t>
            </a:r>
            <a:r>
              <a:rPr kumimoji="0" lang="en-US" sz="900" b="0" i="0" u="none" strike="noStrike" kern="0" cap="none" spc="0" normalizeH="0" baseline="0" noProof="0">
                <a:ln>
                  <a:noFill/>
                </a:ln>
                <a:solidFill>
                  <a:srgbClr val="FF9900"/>
                </a:solidFill>
                <a:effectLst/>
                <a:uLnTx/>
                <a:uFillTx/>
                <a:latin typeface="Arial"/>
                <a:cs typeface="Arial"/>
                <a:sym typeface="Arial"/>
              </a:rPr>
              <a:t>, Chau-</a:t>
            </a:r>
            <a:r>
              <a:rPr kumimoji="0" lang="en-US" sz="900" b="0" i="0" u="none" strike="noStrike" kern="0" cap="none" spc="0" normalizeH="0" baseline="0" noProof="0" err="1">
                <a:ln>
                  <a:noFill/>
                </a:ln>
                <a:solidFill>
                  <a:srgbClr val="FF9900"/>
                </a:solidFill>
                <a:effectLst/>
                <a:uLnTx/>
                <a:uFillTx/>
                <a:latin typeface="Arial"/>
                <a:cs typeface="Arial"/>
                <a:sym typeface="Arial"/>
              </a:rPr>
              <a:t>Chyun</a:t>
            </a:r>
            <a:r>
              <a:rPr kumimoji="0" lang="en-US" sz="900" b="0" i="0" u="none" strike="noStrike" kern="0" cap="none" spc="0" normalizeH="0" baseline="0" noProof="0">
                <a:ln>
                  <a:noFill/>
                </a:ln>
                <a:solidFill>
                  <a:srgbClr val="FF9900"/>
                </a:solidFill>
                <a:effectLst/>
                <a:uLnTx/>
                <a:uFillTx/>
                <a:latin typeface="Arial"/>
                <a:cs typeface="Arial"/>
                <a:sym typeface="Arial"/>
              </a:rPr>
              <a:t> </a:t>
            </a:r>
            <a:r>
              <a:rPr kumimoji="0" lang="en-US" sz="900" b="0" i="0" u="none" strike="noStrike" kern="0" cap="none" spc="0" normalizeH="0" baseline="0" noProof="0" err="1">
                <a:ln>
                  <a:noFill/>
                </a:ln>
                <a:solidFill>
                  <a:srgbClr val="FF9900"/>
                </a:solidFill>
                <a:effectLst/>
                <a:uLnTx/>
                <a:uFillTx/>
                <a:latin typeface="Arial"/>
                <a:cs typeface="Arial"/>
                <a:sym typeface="Arial"/>
              </a:rPr>
              <a:t>Sheu</a:t>
            </a:r>
            <a:r>
              <a:rPr kumimoji="0" lang="en-US" sz="900" b="0" i="0" u="none" strike="noStrike" kern="0" cap="none" spc="0" normalizeH="0" baseline="0" noProof="0">
                <a:ln>
                  <a:noFill/>
                </a:ln>
                <a:solidFill>
                  <a:srgbClr val="FF9900"/>
                </a:solidFill>
                <a:effectLst/>
                <a:uLnTx/>
                <a:uFillTx/>
                <a:latin typeface="Arial"/>
                <a:cs typeface="Arial"/>
                <a:sym typeface="Arial"/>
              </a:rPr>
              <a:t>, Bassam Mahboub, John Busby, Andrew Menzies-Gow, Eileen Wang, David B. Price</a:t>
            </a:r>
            <a:endParaRPr kumimoji="0" lang="en-SG" sz="900" b="0" i="0" u="none" strike="noStrike" kern="0" cap="none" spc="0" normalizeH="0" baseline="0" noProof="0">
              <a:ln>
                <a:noFill/>
              </a:ln>
              <a:solidFill>
                <a:srgbClr val="FF9900"/>
              </a:solidFill>
              <a:effectLst/>
              <a:uLnTx/>
              <a:uFillTx/>
              <a:latin typeface="Arial"/>
              <a:cs typeface="Arial"/>
              <a:sym typeface="Arial"/>
            </a:endParaRPr>
          </a:p>
        </p:txBody>
      </p:sp>
      <p:pic>
        <p:nvPicPr>
          <p:cNvPr id="3" name="Graphic 2" descr="Beginning with solid fill">
            <a:hlinkClick r:id="rId3" action="ppaction://hlinksldjump"/>
            <a:extLst>
              <a:ext uri="{FF2B5EF4-FFF2-40B4-BE49-F238E27FC236}">
                <a16:creationId xmlns:a16="http://schemas.microsoft.com/office/drawing/2014/main" id="{D6A041BF-58DB-A2FE-2671-98E8A4F4DC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 y="0"/>
            <a:ext cx="9169241" cy="5143500"/>
            <a:chOff x="0" y="0"/>
            <a:chExt cx="12225655" cy="6858000"/>
          </a:xfrm>
        </p:grpSpPr>
        <p:sp>
          <p:nvSpPr>
            <p:cNvPr id="3" name="object 3"/>
            <p:cNvSpPr/>
            <p:nvPr/>
          </p:nvSpPr>
          <p:spPr>
            <a:xfrm>
              <a:off x="5614415" y="1470660"/>
              <a:ext cx="6579234" cy="0"/>
            </a:xfrm>
            <a:custGeom>
              <a:avLst/>
              <a:gdLst/>
              <a:ahLst/>
              <a:cxnLst/>
              <a:rect l="l" t="t" r="r" b="b"/>
              <a:pathLst>
                <a:path w="6579234">
                  <a:moveTo>
                    <a:pt x="0" y="0"/>
                  </a:moveTo>
                  <a:lnTo>
                    <a:pt x="6579108" y="0"/>
                  </a:lnTo>
                </a:path>
              </a:pathLst>
            </a:custGeom>
            <a:ln w="64007">
              <a:solidFill>
                <a:srgbClr val="FFC000"/>
              </a:solidFill>
            </a:ln>
          </p:spPr>
          <p:txBody>
            <a:bodyPr wrap="square" lIns="0" tIns="0" rIns="0" bIns="0" rtlCol="0"/>
            <a:lstStyle/>
            <a:p>
              <a:pPr defTabSz="685800"/>
              <a:endParaRPr sz="1350"/>
            </a:p>
          </p:txBody>
        </p:sp>
        <p:sp>
          <p:nvSpPr>
            <p:cNvPr id="4" name="object 4"/>
            <p:cNvSpPr/>
            <p:nvPr/>
          </p:nvSpPr>
          <p:spPr>
            <a:xfrm>
              <a:off x="5614415" y="1546860"/>
              <a:ext cx="6579234" cy="0"/>
            </a:xfrm>
            <a:custGeom>
              <a:avLst/>
              <a:gdLst/>
              <a:ahLst/>
              <a:cxnLst/>
              <a:rect l="l" t="t" r="r" b="b"/>
              <a:pathLst>
                <a:path w="6579234">
                  <a:moveTo>
                    <a:pt x="0" y="0"/>
                  </a:moveTo>
                  <a:lnTo>
                    <a:pt x="6579108" y="0"/>
                  </a:lnTo>
                </a:path>
              </a:pathLst>
            </a:custGeom>
            <a:ln w="64007">
              <a:solidFill>
                <a:srgbClr val="1F3863"/>
              </a:solidFill>
            </a:ln>
          </p:spPr>
          <p:txBody>
            <a:bodyPr wrap="square" lIns="0" tIns="0" rIns="0" bIns="0" rtlCol="0"/>
            <a:lstStyle/>
            <a:p>
              <a:pPr defTabSz="685800"/>
              <a:endParaRPr sz="1350"/>
            </a:p>
          </p:txBody>
        </p:sp>
        <p:pic>
          <p:nvPicPr>
            <p:cNvPr id="5" name="object 5"/>
            <p:cNvPicPr/>
            <p:nvPr/>
          </p:nvPicPr>
          <p:blipFill>
            <a:blip r:embed="rId2" cstate="print"/>
            <a:stretch>
              <a:fillRect/>
            </a:stretch>
          </p:blipFill>
          <p:spPr>
            <a:xfrm>
              <a:off x="0" y="0"/>
              <a:ext cx="12192000" cy="6858000"/>
            </a:xfrm>
            <a:prstGeom prst="rect">
              <a:avLst/>
            </a:prstGeom>
          </p:spPr>
        </p:pic>
      </p:grpSp>
      <p:sp>
        <p:nvSpPr>
          <p:cNvPr id="6" name="object 6"/>
          <p:cNvSpPr txBox="1">
            <a:spLocks noGrp="1"/>
          </p:cNvSpPr>
          <p:nvPr>
            <p:ph type="title"/>
          </p:nvPr>
        </p:nvSpPr>
        <p:spPr>
          <a:xfrm>
            <a:off x="4449508" y="245326"/>
            <a:ext cx="2898458" cy="990175"/>
          </a:xfrm>
          <a:prstGeom prst="rect">
            <a:avLst/>
          </a:prstGeom>
        </p:spPr>
        <p:txBody>
          <a:bodyPr vert="horz" wrap="square" lIns="0" tIns="66199" rIns="0" bIns="0" rtlCol="0">
            <a:spAutoFit/>
          </a:bodyPr>
          <a:lstStyle/>
          <a:p>
            <a:pPr marL="9525" marR="3810">
              <a:lnSpc>
                <a:spcPts val="3563"/>
              </a:lnSpc>
              <a:spcBef>
                <a:spcPts val="521"/>
              </a:spcBef>
            </a:pPr>
            <a:r>
              <a:rPr spc="-26"/>
              <a:t>What</a:t>
            </a:r>
            <a:r>
              <a:rPr spc="-127"/>
              <a:t> </a:t>
            </a:r>
            <a:r>
              <a:rPr spc="-41"/>
              <a:t>makes</a:t>
            </a:r>
            <a:r>
              <a:rPr spc="-143"/>
              <a:t> </a:t>
            </a:r>
            <a:r>
              <a:rPr spc="-15"/>
              <a:t>ISAR </a:t>
            </a:r>
            <a:r>
              <a:rPr spc="-8"/>
              <a:t>unique?</a:t>
            </a:r>
          </a:p>
        </p:txBody>
      </p:sp>
      <p:grpSp>
        <p:nvGrpSpPr>
          <p:cNvPr id="7" name="object 7"/>
          <p:cNvGrpSpPr/>
          <p:nvPr/>
        </p:nvGrpSpPr>
        <p:grpSpPr>
          <a:xfrm>
            <a:off x="0" y="553213"/>
            <a:ext cx="8922544" cy="4391501"/>
            <a:chOff x="0" y="737616"/>
            <a:chExt cx="11896725" cy="5855335"/>
          </a:xfrm>
        </p:grpSpPr>
        <p:sp>
          <p:nvSpPr>
            <p:cNvPr id="8" name="object 8"/>
            <p:cNvSpPr/>
            <p:nvPr/>
          </p:nvSpPr>
          <p:spPr>
            <a:xfrm>
              <a:off x="0" y="737616"/>
              <a:ext cx="5001895" cy="5401310"/>
            </a:xfrm>
            <a:custGeom>
              <a:avLst/>
              <a:gdLst/>
              <a:ahLst/>
              <a:cxnLst/>
              <a:rect l="l" t="t" r="r" b="b"/>
              <a:pathLst>
                <a:path w="5001895" h="5401310">
                  <a:moveTo>
                    <a:pt x="2300605" y="0"/>
                  </a:moveTo>
                  <a:lnTo>
                    <a:pt x="2248918" y="484"/>
                  </a:lnTo>
                  <a:lnTo>
                    <a:pt x="2197466" y="1932"/>
                  </a:lnTo>
                  <a:lnTo>
                    <a:pt x="2146260" y="4334"/>
                  </a:lnTo>
                  <a:lnTo>
                    <a:pt x="2095306" y="7682"/>
                  </a:lnTo>
                  <a:lnTo>
                    <a:pt x="2044614" y="11968"/>
                  </a:lnTo>
                  <a:lnTo>
                    <a:pt x="1994192" y="17182"/>
                  </a:lnTo>
                  <a:lnTo>
                    <a:pt x="1944048" y="23317"/>
                  </a:lnTo>
                  <a:lnTo>
                    <a:pt x="1894193" y="30362"/>
                  </a:lnTo>
                  <a:lnTo>
                    <a:pt x="1844633" y="38311"/>
                  </a:lnTo>
                  <a:lnTo>
                    <a:pt x="1795378" y="47154"/>
                  </a:lnTo>
                  <a:lnTo>
                    <a:pt x="1746436" y="56883"/>
                  </a:lnTo>
                  <a:lnTo>
                    <a:pt x="1697817" y="67488"/>
                  </a:lnTo>
                  <a:lnTo>
                    <a:pt x="1649528" y="78962"/>
                  </a:lnTo>
                  <a:lnTo>
                    <a:pt x="1601578" y="91296"/>
                  </a:lnTo>
                  <a:lnTo>
                    <a:pt x="1553976" y="104481"/>
                  </a:lnTo>
                  <a:lnTo>
                    <a:pt x="1506730" y="118508"/>
                  </a:lnTo>
                  <a:lnTo>
                    <a:pt x="1459849" y="133369"/>
                  </a:lnTo>
                  <a:lnTo>
                    <a:pt x="1413342" y="149055"/>
                  </a:lnTo>
                  <a:lnTo>
                    <a:pt x="1367218" y="165558"/>
                  </a:lnTo>
                  <a:lnTo>
                    <a:pt x="1321484" y="182869"/>
                  </a:lnTo>
                  <a:lnTo>
                    <a:pt x="1276150" y="200979"/>
                  </a:lnTo>
                  <a:lnTo>
                    <a:pt x="1231224" y="219880"/>
                  </a:lnTo>
                  <a:lnTo>
                    <a:pt x="1186715" y="239564"/>
                  </a:lnTo>
                  <a:lnTo>
                    <a:pt x="1142631" y="260020"/>
                  </a:lnTo>
                  <a:lnTo>
                    <a:pt x="1098981" y="281242"/>
                  </a:lnTo>
                  <a:lnTo>
                    <a:pt x="1055774" y="303220"/>
                  </a:lnTo>
                  <a:lnTo>
                    <a:pt x="1013018" y="325945"/>
                  </a:lnTo>
                  <a:lnTo>
                    <a:pt x="970722" y="349409"/>
                  </a:lnTo>
                  <a:lnTo>
                    <a:pt x="928894" y="373604"/>
                  </a:lnTo>
                  <a:lnTo>
                    <a:pt x="887544" y="398521"/>
                  </a:lnTo>
                  <a:lnTo>
                    <a:pt x="846679" y="424150"/>
                  </a:lnTo>
                  <a:lnTo>
                    <a:pt x="806309" y="450485"/>
                  </a:lnTo>
                  <a:lnTo>
                    <a:pt x="766442" y="477515"/>
                  </a:lnTo>
                  <a:lnTo>
                    <a:pt x="727086" y="505232"/>
                  </a:lnTo>
                  <a:lnTo>
                    <a:pt x="688251" y="533628"/>
                  </a:lnTo>
                  <a:lnTo>
                    <a:pt x="649944" y="562694"/>
                  </a:lnTo>
                  <a:lnTo>
                    <a:pt x="612175" y="592422"/>
                  </a:lnTo>
                  <a:lnTo>
                    <a:pt x="574952" y="622802"/>
                  </a:lnTo>
                  <a:lnTo>
                    <a:pt x="538284" y="653826"/>
                  </a:lnTo>
                  <a:lnTo>
                    <a:pt x="502179" y="685486"/>
                  </a:lnTo>
                  <a:lnTo>
                    <a:pt x="466646" y="717773"/>
                  </a:lnTo>
                  <a:lnTo>
                    <a:pt x="431694" y="750678"/>
                  </a:lnTo>
                  <a:lnTo>
                    <a:pt x="397331" y="784192"/>
                  </a:lnTo>
                  <a:lnTo>
                    <a:pt x="363566" y="818308"/>
                  </a:lnTo>
                  <a:lnTo>
                    <a:pt x="330407" y="853016"/>
                  </a:lnTo>
                  <a:lnTo>
                    <a:pt x="297863" y="888308"/>
                  </a:lnTo>
                  <a:lnTo>
                    <a:pt x="265943" y="924175"/>
                  </a:lnTo>
                  <a:lnTo>
                    <a:pt x="234655" y="960609"/>
                  </a:lnTo>
                  <a:lnTo>
                    <a:pt x="204008" y="997600"/>
                  </a:lnTo>
                  <a:lnTo>
                    <a:pt x="174011" y="1035141"/>
                  </a:lnTo>
                  <a:lnTo>
                    <a:pt x="144672" y="1073222"/>
                  </a:lnTo>
                  <a:lnTo>
                    <a:pt x="116000" y="1111836"/>
                  </a:lnTo>
                  <a:lnTo>
                    <a:pt x="88003" y="1150973"/>
                  </a:lnTo>
                  <a:lnTo>
                    <a:pt x="60690" y="1190625"/>
                  </a:lnTo>
                  <a:lnTo>
                    <a:pt x="0" y="1290574"/>
                  </a:lnTo>
                  <a:lnTo>
                    <a:pt x="0" y="4110482"/>
                  </a:lnTo>
                  <a:lnTo>
                    <a:pt x="60690" y="4210431"/>
                  </a:lnTo>
                  <a:lnTo>
                    <a:pt x="88003" y="4250084"/>
                  </a:lnTo>
                  <a:lnTo>
                    <a:pt x="116000" y="4289222"/>
                  </a:lnTo>
                  <a:lnTo>
                    <a:pt x="144672" y="4327836"/>
                  </a:lnTo>
                  <a:lnTo>
                    <a:pt x="174011" y="4365919"/>
                  </a:lnTo>
                  <a:lnTo>
                    <a:pt x="204008" y="4403461"/>
                  </a:lnTo>
                  <a:lnTo>
                    <a:pt x="234655" y="4440453"/>
                  </a:lnTo>
                  <a:lnTo>
                    <a:pt x="265943" y="4476887"/>
                  </a:lnTo>
                  <a:lnTo>
                    <a:pt x="297863" y="4512755"/>
                  </a:lnTo>
                  <a:lnTo>
                    <a:pt x="330407" y="4548048"/>
                  </a:lnTo>
                  <a:lnTo>
                    <a:pt x="363566" y="4582756"/>
                  </a:lnTo>
                  <a:lnTo>
                    <a:pt x="397331" y="4616872"/>
                  </a:lnTo>
                  <a:lnTo>
                    <a:pt x="431694" y="4650388"/>
                  </a:lnTo>
                  <a:lnTo>
                    <a:pt x="466646" y="4683293"/>
                  </a:lnTo>
                  <a:lnTo>
                    <a:pt x="502179" y="4715580"/>
                  </a:lnTo>
                  <a:lnTo>
                    <a:pt x="538284" y="4747240"/>
                  </a:lnTo>
                  <a:lnTo>
                    <a:pt x="574952" y="4778264"/>
                  </a:lnTo>
                  <a:lnTo>
                    <a:pt x="612175" y="4808645"/>
                  </a:lnTo>
                  <a:lnTo>
                    <a:pt x="649944" y="4838372"/>
                  </a:lnTo>
                  <a:lnTo>
                    <a:pt x="688251" y="4867438"/>
                  </a:lnTo>
                  <a:lnTo>
                    <a:pt x="727086" y="4895834"/>
                  </a:lnTo>
                  <a:lnTo>
                    <a:pt x="766442" y="4923551"/>
                  </a:lnTo>
                  <a:lnTo>
                    <a:pt x="806309" y="4950581"/>
                  </a:lnTo>
                  <a:lnTo>
                    <a:pt x="846679" y="4976915"/>
                  </a:lnTo>
                  <a:lnTo>
                    <a:pt x="887544" y="5002545"/>
                  </a:lnTo>
                  <a:lnTo>
                    <a:pt x="928894" y="5027461"/>
                  </a:lnTo>
                  <a:lnTo>
                    <a:pt x="970722" y="5051655"/>
                  </a:lnTo>
                  <a:lnTo>
                    <a:pt x="1013018" y="5075120"/>
                  </a:lnTo>
                  <a:lnTo>
                    <a:pt x="1055774" y="5097845"/>
                  </a:lnTo>
                  <a:lnTo>
                    <a:pt x="1098981" y="5119822"/>
                  </a:lnTo>
                  <a:lnTo>
                    <a:pt x="1142631" y="5141043"/>
                  </a:lnTo>
                  <a:lnTo>
                    <a:pt x="1186715" y="5161499"/>
                  </a:lnTo>
                  <a:lnTo>
                    <a:pt x="1231224" y="5181182"/>
                  </a:lnTo>
                  <a:lnTo>
                    <a:pt x="1276150" y="5200083"/>
                  </a:lnTo>
                  <a:lnTo>
                    <a:pt x="1321484" y="5218193"/>
                  </a:lnTo>
                  <a:lnTo>
                    <a:pt x="1367218" y="5235503"/>
                  </a:lnTo>
                  <a:lnTo>
                    <a:pt x="1413342" y="5252005"/>
                  </a:lnTo>
                  <a:lnTo>
                    <a:pt x="1459849" y="5267691"/>
                  </a:lnTo>
                  <a:lnTo>
                    <a:pt x="1506730" y="5282552"/>
                  </a:lnTo>
                  <a:lnTo>
                    <a:pt x="1553976" y="5296579"/>
                  </a:lnTo>
                  <a:lnTo>
                    <a:pt x="1601578" y="5309763"/>
                  </a:lnTo>
                  <a:lnTo>
                    <a:pt x="1649528" y="5322096"/>
                  </a:lnTo>
                  <a:lnTo>
                    <a:pt x="1697817" y="5333570"/>
                  </a:lnTo>
                  <a:lnTo>
                    <a:pt x="1746436" y="5344175"/>
                  </a:lnTo>
                  <a:lnTo>
                    <a:pt x="1795378" y="5353903"/>
                  </a:lnTo>
                  <a:lnTo>
                    <a:pt x="1844633" y="5362746"/>
                  </a:lnTo>
                  <a:lnTo>
                    <a:pt x="1894193" y="5370694"/>
                  </a:lnTo>
                  <a:lnTo>
                    <a:pt x="1944048" y="5377740"/>
                  </a:lnTo>
                  <a:lnTo>
                    <a:pt x="1994192" y="5383874"/>
                  </a:lnTo>
                  <a:lnTo>
                    <a:pt x="2044614" y="5389088"/>
                  </a:lnTo>
                  <a:lnTo>
                    <a:pt x="2095306" y="5393373"/>
                  </a:lnTo>
                  <a:lnTo>
                    <a:pt x="2146260" y="5396721"/>
                  </a:lnTo>
                  <a:lnTo>
                    <a:pt x="2197466" y="5399123"/>
                  </a:lnTo>
                  <a:lnTo>
                    <a:pt x="2248918" y="5400571"/>
                  </a:lnTo>
                  <a:lnTo>
                    <a:pt x="2300605" y="5401056"/>
                  </a:lnTo>
                  <a:lnTo>
                    <a:pt x="2349147" y="5400628"/>
                  </a:lnTo>
                  <a:lnTo>
                    <a:pt x="2397482" y="5399351"/>
                  </a:lnTo>
                  <a:lnTo>
                    <a:pt x="2445603" y="5397231"/>
                  </a:lnTo>
                  <a:lnTo>
                    <a:pt x="2493502" y="5394275"/>
                  </a:lnTo>
                  <a:lnTo>
                    <a:pt x="2541173" y="5390491"/>
                  </a:lnTo>
                  <a:lnTo>
                    <a:pt x="2588608" y="5385885"/>
                  </a:lnTo>
                  <a:lnTo>
                    <a:pt x="2635799" y="5380465"/>
                  </a:lnTo>
                  <a:lnTo>
                    <a:pt x="2682741" y="5374239"/>
                  </a:lnTo>
                  <a:lnTo>
                    <a:pt x="2729425" y="5367212"/>
                  </a:lnTo>
                  <a:lnTo>
                    <a:pt x="2775845" y="5359392"/>
                  </a:lnTo>
                  <a:lnTo>
                    <a:pt x="2821993" y="5350787"/>
                  </a:lnTo>
                  <a:lnTo>
                    <a:pt x="2867863" y="5341403"/>
                  </a:lnTo>
                  <a:lnTo>
                    <a:pt x="2913446" y="5331247"/>
                  </a:lnTo>
                  <a:lnTo>
                    <a:pt x="2958737" y="5320328"/>
                  </a:lnTo>
                  <a:lnTo>
                    <a:pt x="3003728" y="5308651"/>
                  </a:lnTo>
                  <a:lnTo>
                    <a:pt x="3048411" y="5296225"/>
                  </a:lnTo>
                  <a:lnTo>
                    <a:pt x="3092780" y="5283055"/>
                  </a:lnTo>
                  <a:lnTo>
                    <a:pt x="3136827" y="5269150"/>
                  </a:lnTo>
                  <a:lnTo>
                    <a:pt x="3180546" y="5254516"/>
                  </a:lnTo>
                  <a:lnTo>
                    <a:pt x="3223928" y="5239161"/>
                  </a:lnTo>
                  <a:lnTo>
                    <a:pt x="3266968" y="5223092"/>
                  </a:lnTo>
                  <a:lnTo>
                    <a:pt x="3309658" y="5206315"/>
                  </a:lnTo>
                  <a:lnTo>
                    <a:pt x="3351990" y="5188839"/>
                  </a:lnTo>
                  <a:lnTo>
                    <a:pt x="3393958" y="5170669"/>
                  </a:lnTo>
                  <a:lnTo>
                    <a:pt x="3435554" y="5151814"/>
                  </a:lnTo>
                  <a:lnTo>
                    <a:pt x="3476771" y="5132280"/>
                  </a:lnTo>
                  <a:lnTo>
                    <a:pt x="3517603" y="5112075"/>
                  </a:lnTo>
                  <a:lnTo>
                    <a:pt x="3558042" y="5091206"/>
                  </a:lnTo>
                  <a:lnTo>
                    <a:pt x="3598080" y="5069679"/>
                  </a:lnTo>
                  <a:lnTo>
                    <a:pt x="3637711" y="5047502"/>
                  </a:lnTo>
                  <a:lnTo>
                    <a:pt x="3676928" y="5024683"/>
                  </a:lnTo>
                  <a:lnTo>
                    <a:pt x="3715723" y="5001228"/>
                  </a:lnTo>
                  <a:lnTo>
                    <a:pt x="3754090" y="4977144"/>
                  </a:lnTo>
                  <a:lnTo>
                    <a:pt x="3792020" y="4952438"/>
                  </a:lnTo>
                  <a:lnTo>
                    <a:pt x="3829508" y="4927119"/>
                  </a:lnTo>
                  <a:lnTo>
                    <a:pt x="3866545" y="4901192"/>
                  </a:lnTo>
                  <a:lnTo>
                    <a:pt x="3903126" y="4874665"/>
                  </a:lnTo>
                  <a:lnTo>
                    <a:pt x="3939241" y="4847545"/>
                  </a:lnTo>
                  <a:lnTo>
                    <a:pt x="3974885" y="4819840"/>
                  </a:lnTo>
                  <a:lnTo>
                    <a:pt x="4010051" y="4791556"/>
                  </a:lnTo>
                  <a:lnTo>
                    <a:pt x="4044730" y="4762700"/>
                  </a:lnTo>
                  <a:lnTo>
                    <a:pt x="4078917" y="4733280"/>
                  </a:lnTo>
                  <a:lnTo>
                    <a:pt x="4112603" y="4703303"/>
                  </a:lnTo>
                  <a:lnTo>
                    <a:pt x="4145782" y="4672776"/>
                  </a:lnTo>
                  <a:lnTo>
                    <a:pt x="4178446" y="4641705"/>
                  </a:lnTo>
                  <a:lnTo>
                    <a:pt x="4210589" y="4610100"/>
                  </a:lnTo>
                  <a:lnTo>
                    <a:pt x="4242203" y="4577965"/>
                  </a:lnTo>
                  <a:lnTo>
                    <a:pt x="4273282" y="4545309"/>
                  </a:lnTo>
                  <a:lnTo>
                    <a:pt x="4303817" y="4512138"/>
                  </a:lnTo>
                  <a:lnTo>
                    <a:pt x="4333802" y="4478461"/>
                  </a:lnTo>
                  <a:lnTo>
                    <a:pt x="4363230" y="4444283"/>
                  </a:lnTo>
                  <a:lnTo>
                    <a:pt x="4392093" y="4409612"/>
                  </a:lnTo>
                  <a:lnTo>
                    <a:pt x="4420385" y="4374455"/>
                  </a:lnTo>
                  <a:lnTo>
                    <a:pt x="4448098" y="4338820"/>
                  </a:lnTo>
                  <a:lnTo>
                    <a:pt x="4475225" y="4302713"/>
                  </a:lnTo>
                  <a:lnTo>
                    <a:pt x="4501759" y="4266142"/>
                  </a:lnTo>
                  <a:lnTo>
                    <a:pt x="4527693" y="4229114"/>
                  </a:lnTo>
                  <a:lnTo>
                    <a:pt x="4553020" y="4191635"/>
                  </a:lnTo>
                  <a:lnTo>
                    <a:pt x="4577732" y="4153714"/>
                  </a:lnTo>
                  <a:lnTo>
                    <a:pt x="4601823" y="4115357"/>
                  </a:lnTo>
                  <a:lnTo>
                    <a:pt x="4625285" y="4076571"/>
                  </a:lnTo>
                  <a:lnTo>
                    <a:pt x="4648110" y="4037363"/>
                  </a:lnTo>
                  <a:lnTo>
                    <a:pt x="4670293" y="3997741"/>
                  </a:lnTo>
                  <a:lnTo>
                    <a:pt x="4691826" y="3957712"/>
                  </a:lnTo>
                  <a:lnTo>
                    <a:pt x="4712701" y="3917283"/>
                  </a:lnTo>
                  <a:lnTo>
                    <a:pt x="4732912" y="3876460"/>
                  </a:lnTo>
                  <a:lnTo>
                    <a:pt x="4752452" y="3835252"/>
                  </a:lnTo>
                  <a:lnTo>
                    <a:pt x="4771312" y="3793665"/>
                  </a:lnTo>
                  <a:lnTo>
                    <a:pt x="4789487" y="3751707"/>
                  </a:lnTo>
                  <a:lnTo>
                    <a:pt x="4806969" y="3709384"/>
                  </a:lnTo>
                  <a:lnTo>
                    <a:pt x="4823750" y="3666703"/>
                  </a:lnTo>
                  <a:lnTo>
                    <a:pt x="4839824" y="3623673"/>
                  </a:lnTo>
                  <a:lnTo>
                    <a:pt x="4855184" y="3580300"/>
                  </a:lnTo>
                  <a:lnTo>
                    <a:pt x="4869822" y="3536590"/>
                  </a:lnTo>
                  <a:lnTo>
                    <a:pt x="4883731" y="3492552"/>
                  </a:lnTo>
                  <a:lnTo>
                    <a:pt x="4896905" y="3448193"/>
                  </a:lnTo>
                  <a:lnTo>
                    <a:pt x="4909335" y="3403519"/>
                  </a:lnTo>
                  <a:lnTo>
                    <a:pt x="4921015" y="3358537"/>
                  </a:lnTo>
                  <a:lnTo>
                    <a:pt x="4931938" y="3313256"/>
                  </a:lnTo>
                  <a:lnTo>
                    <a:pt x="4942096" y="3267681"/>
                  </a:lnTo>
                  <a:lnTo>
                    <a:pt x="4951483" y="3221820"/>
                  </a:lnTo>
                  <a:lnTo>
                    <a:pt x="4960091" y="3175681"/>
                  </a:lnTo>
                  <a:lnTo>
                    <a:pt x="4967913" y="3129270"/>
                  </a:lnTo>
                  <a:lnTo>
                    <a:pt x="4974942" y="3082595"/>
                  </a:lnTo>
                  <a:lnTo>
                    <a:pt x="4981171" y="3035662"/>
                  </a:lnTo>
                  <a:lnTo>
                    <a:pt x="4986593" y="2988479"/>
                  </a:lnTo>
                  <a:lnTo>
                    <a:pt x="4991200" y="2941053"/>
                  </a:lnTo>
                  <a:lnTo>
                    <a:pt x="4994985" y="2893391"/>
                  </a:lnTo>
                  <a:lnTo>
                    <a:pt x="4997942" y="2845501"/>
                  </a:lnTo>
                  <a:lnTo>
                    <a:pt x="5000062" y="2797388"/>
                  </a:lnTo>
                  <a:lnTo>
                    <a:pt x="5001340" y="2749062"/>
                  </a:lnTo>
                  <a:lnTo>
                    <a:pt x="5001768" y="2700528"/>
                  </a:lnTo>
                  <a:lnTo>
                    <a:pt x="5001340" y="2651993"/>
                  </a:lnTo>
                  <a:lnTo>
                    <a:pt x="5000062" y="2603667"/>
                  </a:lnTo>
                  <a:lnTo>
                    <a:pt x="4997942" y="2555554"/>
                  </a:lnTo>
                  <a:lnTo>
                    <a:pt x="4994985" y="2507664"/>
                  </a:lnTo>
                  <a:lnTo>
                    <a:pt x="4991200" y="2460002"/>
                  </a:lnTo>
                  <a:lnTo>
                    <a:pt x="4986593" y="2412576"/>
                  </a:lnTo>
                  <a:lnTo>
                    <a:pt x="4981171" y="2365393"/>
                  </a:lnTo>
                  <a:lnTo>
                    <a:pt x="4974942" y="2318460"/>
                  </a:lnTo>
                  <a:lnTo>
                    <a:pt x="4967913" y="2271785"/>
                  </a:lnTo>
                  <a:lnTo>
                    <a:pt x="4960091" y="2225374"/>
                  </a:lnTo>
                  <a:lnTo>
                    <a:pt x="4951483" y="2179235"/>
                  </a:lnTo>
                  <a:lnTo>
                    <a:pt x="4942096" y="2133374"/>
                  </a:lnTo>
                  <a:lnTo>
                    <a:pt x="4931938" y="2087799"/>
                  </a:lnTo>
                  <a:lnTo>
                    <a:pt x="4921015" y="2042518"/>
                  </a:lnTo>
                  <a:lnTo>
                    <a:pt x="4909335" y="1997536"/>
                  </a:lnTo>
                  <a:lnTo>
                    <a:pt x="4896905" y="1952862"/>
                  </a:lnTo>
                  <a:lnTo>
                    <a:pt x="4883731" y="1908503"/>
                  </a:lnTo>
                  <a:lnTo>
                    <a:pt x="4869822" y="1864465"/>
                  </a:lnTo>
                  <a:lnTo>
                    <a:pt x="4855184" y="1820755"/>
                  </a:lnTo>
                  <a:lnTo>
                    <a:pt x="4839824" y="1777382"/>
                  </a:lnTo>
                  <a:lnTo>
                    <a:pt x="4823750" y="1734352"/>
                  </a:lnTo>
                  <a:lnTo>
                    <a:pt x="4806969" y="1691671"/>
                  </a:lnTo>
                  <a:lnTo>
                    <a:pt x="4789487" y="1649348"/>
                  </a:lnTo>
                  <a:lnTo>
                    <a:pt x="4771312" y="1607390"/>
                  </a:lnTo>
                  <a:lnTo>
                    <a:pt x="4752452" y="1565803"/>
                  </a:lnTo>
                  <a:lnTo>
                    <a:pt x="4732912" y="1524595"/>
                  </a:lnTo>
                  <a:lnTo>
                    <a:pt x="4712701" y="1483772"/>
                  </a:lnTo>
                  <a:lnTo>
                    <a:pt x="4691826" y="1443343"/>
                  </a:lnTo>
                  <a:lnTo>
                    <a:pt x="4670293" y="1403314"/>
                  </a:lnTo>
                  <a:lnTo>
                    <a:pt x="4648110" y="1363692"/>
                  </a:lnTo>
                  <a:lnTo>
                    <a:pt x="4625285" y="1324484"/>
                  </a:lnTo>
                  <a:lnTo>
                    <a:pt x="4601823" y="1285698"/>
                  </a:lnTo>
                  <a:lnTo>
                    <a:pt x="4577732" y="1247341"/>
                  </a:lnTo>
                  <a:lnTo>
                    <a:pt x="4553020" y="1209420"/>
                  </a:lnTo>
                  <a:lnTo>
                    <a:pt x="4527693" y="1171941"/>
                  </a:lnTo>
                  <a:lnTo>
                    <a:pt x="4501759" y="1134913"/>
                  </a:lnTo>
                  <a:lnTo>
                    <a:pt x="4475225" y="1098342"/>
                  </a:lnTo>
                  <a:lnTo>
                    <a:pt x="4448098" y="1062235"/>
                  </a:lnTo>
                  <a:lnTo>
                    <a:pt x="4420385" y="1026600"/>
                  </a:lnTo>
                  <a:lnTo>
                    <a:pt x="4392093" y="991443"/>
                  </a:lnTo>
                  <a:lnTo>
                    <a:pt x="4363230" y="956772"/>
                  </a:lnTo>
                  <a:lnTo>
                    <a:pt x="4333802" y="922594"/>
                  </a:lnTo>
                  <a:lnTo>
                    <a:pt x="4303817" y="888917"/>
                  </a:lnTo>
                  <a:lnTo>
                    <a:pt x="4273282" y="855746"/>
                  </a:lnTo>
                  <a:lnTo>
                    <a:pt x="4242203" y="823090"/>
                  </a:lnTo>
                  <a:lnTo>
                    <a:pt x="4210589" y="790956"/>
                  </a:lnTo>
                  <a:lnTo>
                    <a:pt x="4178446" y="759350"/>
                  </a:lnTo>
                  <a:lnTo>
                    <a:pt x="4145782" y="728279"/>
                  </a:lnTo>
                  <a:lnTo>
                    <a:pt x="4112603" y="697752"/>
                  </a:lnTo>
                  <a:lnTo>
                    <a:pt x="4078917" y="667775"/>
                  </a:lnTo>
                  <a:lnTo>
                    <a:pt x="4044730" y="638355"/>
                  </a:lnTo>
                  <a:lnTo>
                    <a:pt x="4010051" y="609499"/>
                  </a:lnTo>
                  <a:lnTo>
                    <a:pt x="3974885" y="581215"/>
                  </a:lnTo>
                  <a:lnTo>
                    <a:pt x="3939241" y="553510"/>
                  </a:lnTo>
                  <a:lnTo>
                    <a:pt x="3903126" y="526390"/>
                  </a:lnTo>
                  <a:lnTo>
                    <a:pt x="3866545" y="499863"/>
                  </a:lnTo>
                  <a:lnTo>
                    <a:pt x="3829508" y="473936"/>
                  </a:lnTo>
                  <a:lnTo>
                    <a:pt x="3792020" y="448617"/>
                  </a:lnTo>
                  <a:lnTo>
                    <a:pt x="3754090" y="423911"/>
                  </a:lnTo>
                  <a:lnTo>
                    <a:pt x="3715723" y="399827"/>
                  </a:lnTo>
                  <a:lnTo>
                    <a:pt x="3676928" y="376372"/>
                  </a:lnTo>
                  <a:lnTo>
                    <a:pt x="3637711" y="353553"/>
                  </a:lnTo>
                  <a:lnTo>
                    <a:pt x="3598080" y="331376"/>
                  </a:lnTo>
                  <a:lnTo>
                    <a:pt x="3558042" y="309849"/>
                  </a:lnTo>
                  <a:lnTo>
                    <a:pt x="3517603" y="288980"/>
                  </a:lnTo>
                  <a:lnTo>
                    <a:pt x="3476771" y="268775"/>
                  </a:lnTo>
                  <a:lnTo>
                    <a:pt x="3435554" y="249241"/>
                  </a:lnTo>
                  <a:lnTo>
                    <a:pt x="3393958" y="230386"/>
                  </a:lnTo>
                  <a:lnTo>
                    <a:pt x="3351990" y="212217"/>
                  </a:lnTo>
                  <a:lnTo>
                    <a:pt x="3309658" y="194740"/>
                  </a:lnTo>
                  <a:lnTo>
                    <a:pt x="3266968" y="177963"/>
                  </a:lnTo>
                  <a:lnTo>
                    <a:pt x="3223928" y="161894"/>
                  </a:lnTo>
                  <a:lnTo>
                    <a:pt x="3180546" y="146539"/>
                  </a:lnTo>
                  <a:lnTo>
                    <a:pt x="3136827" y="131905"/>
                  </a:lnTo>
                  <a:lnTo>
                    <a:pt x="3092780" y="118000"/>
                  </a:lnTo>
                  <a:lnTo>
                    <a:pt x="3048411" y="104830"/>
                  </a:lnTo>
                  <a:lnTo>
                    <a:pt x="3003728" y="92404"/>
                  </a:lnTo>
                  <a:lnTo>
                    <a:pt x="2958737" y="80727"/>
                  </a:lnTo>
                  <a:lnTo>
                    <a:pt x="2913446" y="69808"/>
                  </a:lnTo>
                  <a:lnTo>
                    <a:pt x="2867863" y="59652"/>
                  </a:lnTo>
                  <a:lnTo>
                    <a:pt x="2821993" y="50268"/>
                  </a:lnTo>
                  <a:lnTo>
                    <a:pt x="2775845" y="41663"/>
                  </a:lnTo>
                  <a:lnTo>
                    <a:pt x="2729425" y="33843"/>
                  </a:lnTo>
                  <a:lnTo>
                    <a:pt x="2682741" y="26816"/>
                  </a:lnTo>
                  <a:lnTo>
                    <a:pt x="2635799" y="20590"/>
                  </a:lnTo>
                  <a:lnTo>
                    <a:pt x="2588608" y="15170"/>
                  </a:lnTo>
                  <a:lnTo>
                    <a:pt x="2541173" y="10564"/>
                  </a:lnTo>
                  <a:lnTo>
                    <a:pt x="2493502" y="6780"/>
                  </a:lnTo>
                  <a:lnTo>
                    <a:pt x="2445603" y="3824"/>
                  </a:lnTo>
                  <a:lnTo>
                    <a:pt x="2397482" y="1704"/>
                  </a:lnTo>
                  <a:lnTo>
                    <a:pt x="2349147" y="427"/>
                  </a:lnTo>
                  <a:lnTo>
                    <a:pt x="2300605" y="0"/>
                  </a:lnTo>
                  <a:close/>
                </a:path>
              </a:pathLst>
            </a:custGeom>
            <a:solidFill>
              <a:srgbClr val="FFFFFF"/>
            </a:solidFill>
          </p:spPr>
          <p:txBody>
            <a:bodyPr wrap="square" lIns="0" tIns="0" rIns="0" bIns="0" rtlCol="0"/>
            <a:lstStyle/>
            <a:p>
              <a:pPr defTabSz="685800"/>
              <a:endParaRPr sz="1350"/>
            </a:p>
          </p:txBody>
        </p:sp>
        <p:pic>
          <p:nvPicPr>
            <p:cNvPr id="9" name="object 9"/>
            <p:cNvPicPr/>
            <p:nvPr/>
          </p:nvPicPr>
          <p:blipFill>
            <a:blip r:embed="rId3" cstate="print"/>
            <a:stretch>
              <a:fillRect/>
            </a:stretch>
          </p:blipFill>
          <p:spPr>
            <a:xfrm>
              <a:off x="0" y="905256"/>
              <a:ext cx="4837938" cy="5066538"/>
            </a:xfrm>
            <a:prstGeom prst="rect">
              <a:avLst/>
            </a:prstGeom>
          </p:spPr>
        </p:pic>
        <p:pic>
          <p:nvPicPr>
            <p:cNvPr id="10" name="object 10"/>
            <p:cNvPicPr/>
            <p:nvPr/>
          </p:nvPicPr>
          <p:blipFill>
            <a:blip r:embed="rId4" cstate="print"/>
            <a:stretch>
              <a:fillRect/>
            </a:stretch>
          </p:blipFill>
          <p:spPr>
            <a:xfrm>
              <a:off x="10482071" y="6056373"/>
              <a:ext cx="1414620" cy="536365"/>
            </a:xfrm>
            <a:prstGeom prst="rect">
              <a:avLst/>
            </a:prstGeom>
          </p:spPr>
        </p:pic>
      </p:grpSp>
      <p:sp>
        <p:nvSpPr>
          <p:cNvPr id="11" name="object 11"/>
          <p:cNvSpPr txBox="1">
            <a:spLocks noGrp="1"/>
          </p:cNvSpPr>
          <p:nvPr>
            <p:ph type="body" idx="1"/>
          </p:nvPr>
        </p:nvSpPr>
        <p:spPr>
          <a:xfrm>
            <a:off x="4204871" y="1474619"/>
            <a:ext cx="4717647" cy="2788840"/>
          </a:xfrm>
          <a:prstGeom prst="rect">
            <a:avLst/>
          </a:prstGeom>
        </p:spPr>
        <p:txBody>
          <a:bodyPr vert="horz" wrap="square" lIns="0" tIns="30480" rIns="0" bIns="0" rtlCol="0">
            <a:spAutoFit/>
          </a:bodyPr>
          <a:lstStyle/>
          <a:p>
            <a:pPr marL="180022" marR="5715" indent="-170497">
              <a:lnSpc>
                <a:spcPct val="90000"/>
              </a:lnSpc>
              <a:spcBef>
                <a:spcPts val="240"/>
              </a:spcBef>
              <a:buClr>
                <a:srgbClr val="EC7C30"/>
              </a:buClr>
              <a:buSzPct val="150000"/>
              <a:buFont typeface="Arial"/>
              <a:buChar char="•"/>
              <a:tabLst>
                <a:tab pos="180975" algn="l"/>
              </a:tabLst>
            </a:pPr>
            <a:r>
              <a:t>ISAR</a:t>
            </a:r>
            <a:r>
              <a:rPr spc="-53"/>
              <a:t> </a:t>
            </a:r>
            <a:r>
              <a:t>has</a:t>
            </a:r>
            <a:r>
              <a:rPr spc="-45"/>
              <a:t> </a:t>
            </a:r>
            <a:r>
              <a:rPr b="1">
                <a:solidFill>
                  <a:srgbClr val="EC7C30"/>
                </a:solidFill>
                <a:latin typeface="Calibri"/>
                <a:cs typeface="Calibri"/>
              </a:rPr>
              <a:t>sufficient</a:t>
            </a:r>
            <a:r>
              <a:rPr b="1" spc="-30">
                <a:solidFill>
                  <a:srgbClr val="EC7C30"/>
                </a:solidFill>
              </a:rPr>
              <a:t> </a:t>
            </a:r>
            <a:r>
              <a:rPr b="1" spc="-8">
                <a:solidFill>
                  <a:srgbClr val="EC7C30"/>
                </a:solidFill>
              </a:rPr>
              <a:t>statistical</a:t>
            </a:r>
            <a:r>
              <a:rPr b="1" spc="-11">
                <a:solidFill>
                  <a:srgbClr val="EC7C30"/>
                </a:solidFill>
              </a:rPr>
              <a:t> </a:t>
            </a:r>
            <a:r>
              <a:rPr b="1">
                <a:solidFill>
                  <a:srgbClr val="EC7C30"/>
                </a:solidFill>
                <a:latin typeface="Calibri"/>
                <a:cs typeface="Calibri"/>
              </a:rPr>
              <a:t>power</a:t>
            </a:r>
            <a:r>
              <a:rPr b="1" spc="-30">
                <a:solidFill>
                  <a:srgbClr val="EC7C30"/>
                </a:solidFill>
              </a:rPr>
              <a:t> </a:t>
            </a:r>
            <a:r>
              <a:t>to</a:t>
            </a:r>
            <a:r>
              <a:rPr spc="-34"/>
              <a:t> </a:t>
            </a:r>
            <a:r>
              <a:rPr spc="-8"/>
              <a:t>answer 	important</a:t>
            </a:r>
            <a:r>
              <a:rPr spc="-41"/>
              <a:t> </a:t>
            </a:r>
            <a:r>
              <a:t>research</a:t>
            </a:r>
            <a:r>
              <a:rPr spc="-23"/>
              <a:t> </a:t>
            </a:r>
            <a:r>
              <a:t>questions</a:t>
            </a:r>
            <a:r>
              <a:rPr spc="-45"/>
              <a:t> </a:t>
            </a:r>
            <a:r>
              <a:t>in</a:t>
            </a:r>
            <a:r>
              <a:rPr spc="-23"/>
              <a:t> </a:t>
            </a:r>
            <a:r>
              <a:t>the</a:t>
            </a:r>
            <a:r>
              <a:rPr spc="-38"/>
              <a:t> </a:t>
            </a:r>
            <a:r>
              <a:t>field</a:t>
            </a:r>
            <a:r>
              <a:rPr spc="-26"/>
              <a:t> </a:t>
            </a:r>
            <a:r>
              <a:t>of</a:t>
            </a:r>
            <a:r>
              <a:rPr spc="-34"/>
              <a:t> </a:t>
            </a:r>
            <a:r>
              <a:rPr spc="-8"/>
              <a:t>severe </a:t>
            </a:r>
            <a:r>
              <a:t>asthma,</a:t>
            </a:r>
            <a:r>
              <a:rPr spc="-90"/>
              <a:t> </a:t>
            </a:r>
            <a:r>
              <a:rPr b="1">
                <a:solidFill>
                  <a:srgbClr val="EC7C30"/>
                </a:solidFill>
                <a:latin typeface="Calibri"/>
                <a:cs typeface="Calibri"/>
              </a:rPr>
              <a:t>sufficient</a:t>
            </a:r>
            <a:r>
              <a:rPr b="1" spc="-68">
                <a:solidFill>
                  <a:srgbClr val="EC7C30"/>
                </a:solidFill>
              </a:rPr>
              <a:t> </a:t>
            </a:r>
            <a:r>
              <a:rPr b="1">
                <a:solidFill>
                  <a:srgbClr val="EC7C30"/>
                </a:solidFill>
                <a:latin typeface="Calibri"/>
                <a:cs typeface="Calibri"/>
              </a:rPr>
              <a:t>data</a:t>
            </a:r>
            <a:r>
              <a:rPr b="1" spc="-60">
                <a:solidFill>
                  <a:srgbClr val="EC7C30"/>
                </a:solidFill>
              </a:rPr>
              <a:t> </a:t>
            </a:r>
            <a:r>
              <a:rPr b="1" spc="-8">
                <a:solidFill>
                  <a:srgbClr val="EC7C30"/>
                </a:solidFill>
              </a:rPr>
              <a:t>standardization</a:t>
            </a:r>
            <a:r>
              <a:rPr b="1" spc="-23">
                <a:solidFill>
                  <a:srgbClr val="EC7C30"/>
                </a:solidFill>
              </a:rPr>
              <a:t> </a:t>
            </a:r>
            <a:r>
              <a:rPr b="1" spc="-19">
                <a:solidFill>
                  <a:srgbClr val="EC7C30"/>
                </a:solidFill>
              </a:rPr>
              <a:t>t</a:t>
            </a:r>
            <a:r>
              <a:rPr spc="-19"/>
              <a:t>o </a:t>
            </a:r>
            <a:r>
              <a:rPr spc="-8"/>
              <a:t>compare</a:t>
            </a:r>
            <a:r>
              <a:rPr spc="-45"/>
              <a:t> </a:t>
            </a:r>
            <a:r>
              <a:t>across</a:t>
            </a:r>
            <a:r>
              <a:rPr spc="-64"/>
              <a:t> </a:t>
            </a:r>
            <a:r>
              <a:t>countries</a:t>
            </a:r>
            <a:r>
              <a:rPr spc="-19"/>
              <a:t> </a:t>
            </a:r>
            <a:r>
              <a:t>and</a:t>
            </a:r>
            <a:r>
              <a:rPr spc="-41"/>
              <a:t> </a:t>
            </a:r>
            <a:r>
              <a:t>regions,</a:t>
            </a:r>
            <a:r>
              <a:rPr spc="-45"/>
              <a:t> </a:t>
            </a:r>
            <a:r>
              <a:t>and</a:t>
            </a:r>
            <a:r>
              <a:rPr spc="-45"/>
              <a:t> </a:t>
            </a:r>
            <a:r>
              <a:rPr spc="-19"/>
              <a:t>the </a:t>
            </a:r>
            <a:r>
              <a:rPr b="1">
                <a:solidFill>
                  <a:srgbClr val="EC7C30"/>
                </a:solidFill>
                <a:latin typeface="Calibri"/>
                <a:cs typeface="Calibri"/>
              </a:rPr>
              <a:t>structure</a:t>
            </a:r>
            <a:r>
              <a:rPr b="1" spc="-8">
                <a:solidFill>
                  <a:srgbClr val="EC7C30"/>
                </a:solidFill>
              </a:rPr>
              <a:t> </a:t>
            </a:r>
            <a:r>
              <a:rPr b="1">
                <a:solidFill>
                  <a:srgbClr val="EC7C30"/>
                </a:solidFill>
                <a:latin typeface="Calibri"/>
                <a:cs typeface="Calibri"/>
              </a:rPr>
              <a:t>and</a:t>
            </a:r>
            <a:r>
              <a:rPr b="1" spc="-45">
                <a:solidFill>
                  <a:srgbClr val="EC7C30"/>
                </a:solidFill>
              </a:rPr>
              <a:t> </a:t>
            </a:r>
            <a:r>
              <a:rPr b="1">
                <a:solidFill>
                  <a:srgbClr val="EC7C30"/>
                </a:solidFill>
                <a:latin typeface="Calibri"/>
                <a:cs typeface="Calibri"/>
              </a:rPr>
              <a:t>expertise</a:t>
            </a:r>
            <a:r>
              <a:rPr b="1" spc="-45">
                <a:solidFill>
                  <a:srgbClr val="EC7C30"/>
                </a:solidFill>
              </a:rPr>
              <a:t> </a:t>
            </a:r>
            <a:r>
              <a:t>necessary</a:t>
            </a:r>
            <a:r>
              <a:rPr spc="-53"/>
              <a:t> </a:t>
            </a:r>
            <a:r>
              <a:t>to</a:t>
            </a:r>
            <a:r>
              <a:rPr spc="-49"/>
              <a:t> </a:t>
            </a:r>
            <a:r>
              <a:t>ensure</a:t>
            </a:r>
            <a:r>
              <a:rPr spc="-60"/>
              <a:t> </a:t>
            </a:r>
            <a:r>
              <a:rPr spc="-19"/>
              <a:t>its </a:t>
            </a:r>
            <a:r>
              <a:t>continuance</a:t>
            </a:r>
            <a:r>
              <a:rPr spc="-41"/>
              <a:t> </a:t>
            </a:r>
            <a:r>
              <a:t>as</a:t>
            </a:r>
            <a:r>
              <a:rPr spc="-56"/>
              <a:t> </a:t>
            </a:r>
            <a:r>
              <a:t>well</a:t>
            </a:r>
            <a:r>
              <a:rPr spc="-19"/>
              <a:t> </a:t>
            </a:r>
            <a:r>
              <a:t>as</a:t>
            </a:r>
            <a:r>
              <a:rPr spc="-60"/>
              <a:t> </a:t>
            </a:r>
            <a:r>
              <a:t>the</a:t>
            </a:r>
            <a:r>
              <a:rPr spc="-45"/>
              <a:t> </a:t>
            </a:r>
            <a:r>
              <a:rPr b="1">
                <a:solidFill>
                  <a:srgbClr val="EC7C30"/>
                </a:solidFill>
                <a:latin typeface="Calibri"/>
                <a:cs typeface="Calibri"/>
              </a:rPr>
              <a:t>scientific</a:t>
            </a:r>
            <a:r>
              <a:rPr b="1" spc="-4">
                <a:solidFill>
                  <a:srgbClr val="EC7C30"/>
                </a:solidFill>
              </a:rPr>
              <a:t> </a:t>
            </a:r>
            <a:r>
              <a:rPr b="1" spc="-8">
                <a:solidFill>
                  <a:srgbClr val="EC7C30"/>
                </a:solidFill>
              </a:rPr>
              <a:t>integrity </a:t>
            </a:r>
            <a:r>
              <a:rPr b="1" spc="-19">
                <a:solidFill>
                  <a:srgbClr val="EC7C30"/>
                </a:solidFill>
              </a:rPr>
              <a:t>and </a:t>
            </a:r>
            <a:r>
              <a:rPr b="1">
                <a:solidFill>
                  <a:srgbClr val="EC7C30"/>
                </a:solidFill>
                <a:latin typeface="Calibri"/>
                <a:cs typeface="Calibri"/>
              </a:rPr>
              <a:t>clinical</a:t>
            </a:r>
            <a:r>
              <a:rPr b="1" spc="-26">
                <a:solidFill>
                  <a:srgbClr val="EC7C30"/>
                </a:solidFill>
              </a:rPr>
              <a:t> </a:t>
            </a:r>
            <a:r>
              <a:rPr b="1">
                <a:solidFill>
                  <a:srgbClr val="EC7C30"/>
                </a:solidFill>
                <a:latin typeface="Calibri"/>
                <a:cs typeface="Calibri"/>
              </a:rPr>
              <a:t>applicability</a:t>
            </a:r>
            <a:r>
              <a:rPr b="1" spc="-11">
                <a:solidFill>
                  <a:srgbClr val="EC7C30"/>
                </a:solidFill>
              </a:rPr>
              <a:t> </a:t>
            </a:r>
            <a:r>
              <a:t>of</a:t>
            </a:r>
            <a:r>
              <a:rPr spc="-64"/>
              <a:t> </a:t>
            </a:r>
            <a:r>
              <a:t>its</a:t>
            </a:r>
            <a:r>
              <a:rPr spc="-34"/>
              <a:t> </a:t>
            </a:r>
            <a:r>
              <a:rPr spc="-8"/>
              <a:t>research.</a:t>
            </a:r>
          </a:p>
          <a:p>
            <a:pPr marL="180022" marR="3810" indent="-170497">
              <a:lnSpc>
                <a:spcPct val="89900"/>
              </a:lnSpc>
              <a:spcBef>
                <a:spcPts val="750"/>
              </a:spcBef>
              <a:buClr>
                <a:srgbClr val="EC7C30"/>
              </a:buClr>
              <a:buSzPct val="150000"/>
              <a:buFont typeface="Arial"/>
              <a:buChar char="•"/>
              <a:tabLst>
                <a:tab pos="180975" algn="l"/>
              </a:tabLst>
            </a:pPr>
            <a:r>
              <a:t>ISAR</a:t>
            </a:r>
            <a:r>
              <a:rPr spc="-56"/>
              <a:t> </a:t>
            </a:r>
            <a:r>
              <a:rPr spc="-8"/>
              <a:t>offers</a:t>
            </a:r>
            <a:r>
              <a:rPr spc="-53"/>
              <a:t> </a:t>
            </a:r>
            <a:r>
              <a:t>a</a:t>
            </a:r>
            <a:r>
              <a:rPr spc="-71"/>
              <a:t> </a:t>
            </a:r>
            <a:r>
              <a:rPr b="1">
                <a:solidFill>
                  <a:srgbClr val="EC7C30"/>
                </a:solidFill>
                <a:latin typeface="Calibri"/>
                <a:cs typeface="Calibri"/>
              </a:rPr>
              <a:t>unique</a:t>
            </a:r>
            <a:r>
              <a:rPr b="1" spc="-8">
                <a:solidFill>
                  <a:srgbClr val="EC7C30"/>
                </a:solidFill>
              </a:rPr>
              <a:t> </a:t>
            </a:r>
            <a:r>
              <a:rPr b="1">
                <a:solidFill>
                  <a:srgbClr val="EC7C30"/>
                </a:solidFill>
                <a:latin typeface="Calibri"/>
                <a:cs typeface="Calibri"/>
              </a:rPr>
              <a:t>opportunity </a:t>
            </a:r>
            <a:r>
              <a:t>to</a:t>
            </a:r>
            <a:r>
              <a:rPr spc="-53"/>
              <a:t> </a:t>
            </a:r>
            <a:r>
              <a:rPr spc="-8"/>
              <a:t>implement 	</a:t>
            </a:r>
            <a:r>
              <a:t>existing</a:t>
            </a:r>
            <a:r>
              <a:rPr spc="-60"/>
              <a:t> </a:t>
            </a:r>
            <a:r>
              <a:t>knowledge,</a:t>
            </a:r>
            <a:r>
              <a:rPr spc="-41"/>
              <a:t> </a:t>
            </a:r>
            <a:r>
              <a:rPr spc="-8"/>
              <a:t>generate</a:t>
            </a:r>
            <a:r>
              <a:rPr spc="-30"/>
              <a:t> </a:t>
            </a:r>
            <a:r>
              <a:t>new</a:t>
            </a:r>
            <a:r>
              <a:rPr spc="-79"/>
              <a:t> </a:t>
            </a:r>
            <a:r>
              <a:t>knowledge,</a:t>
            </a:r>
            <a:r>
              <a:rPr spc="-53"/>
              <a:t> </a:t>
            </a:r>
            <a:r>
              <a:rPr spc="-19"/>
              <a:t>and </a:t>
            </a:r>
            <a:r>
              <a:t>identify</a:t>
            </a:r>
            <a:r>
              <a:rPr spc="-30"/>
              <a:t> </a:t>
            </a:r>
            <a:r>
              <a:t>the</a:t>
            </a:r>
            <a:r>
              <a:rPr spc="-38"/>
              <a:t> </a:t>
            </a:r>
            <a:r>
              <a:t>unknown,</a:t>
            </a:r>
            <a:r>
              <a:rPr spc="-71"/>
              <a:t> </a:t>
            </a:r>
            <a:r>
              <a:rPr spc="-8"/>
              <a:t>therefore</a:t>
            </a:r>
            <a:r>
              <a:rPr spc="-38"/>
              <a:t> </a:t>
            </a:r>
            <a:r>
              <a:t>promoting</a:t>
            </a:r>
            <a:r>
              <a:rPr spc="-64"/>
              <a:t> </a:t>
            </a:r>
            <a:r>
              <a:rPr spc="-19"/>
              <a:t>new </a:t>
            </a:r>
            <a:r>
              <a:t>research</a:t>
            </a:r>
            <a:r>
              <a:rPr spc="-49"/>
              <a:t> </a:t>
            </a:r>
            <a:r>
              <a:t>in</a:t>
            </a:r>
            <a:r>
              <a:rPr spc="-64"/>
              <a:t> </a:t>
            </a:r>
            <a:r>
              <a:t>severe</a:t>
            </a:r>
            <a:r>
              <a:rPr spc="-45"/>
              <a:t> </a:t>
            </a:r>
            <a:r>
              <a:rPr spc="-8"/>
              <a:t>asthma.</a:t>
            </a:r>
          </a:p>
          <a:p>
            <a:pPr marL="180022" marR="60484" indent="-170497">
              <a:lnSpc>
                <a:spcPct val="90100"/>
              </a:lnSpc>
              <a:spcBef>
                <a:spcPts val="746"/>
              </a:spcBef>
              <a:buClr>
                <a:srgbClr val="EC7C30"/>
              </a:buClr>
              <a:buSzPct val="150000"/>
              <a:buFont typeface="Arial"/>
              <a:buChar char="•"/>
              <a:tabLst>
                <a:tab pos="180975" algn="l"/>
              </a:tabLst>
            </a:pPr>
            <a:r>
              <a:t>ISAR</a:t>
            </a:r>
            <a:r>
              <a:rPr spc="-49"/>
              <a:t> </a:t>
            </a:r>
            <a:r>
              <a:t>has</a:t>
            </a:r>
            <a:r>
              <a:rPr spc="-45"/>
              <a:t> </a:t>
            </a:r>
            <a:r>
              <a:t>a</a:t>
            </a:r>
            <a:r>
              <a:rPr spc="-64"/>
              <a:t> </a:t>
            </a:r>
            <a:r>
              <a:rPr b="1">
                <a:solidFill>
                  <a:srgbClr val="EC7C30"/>
                </a:solidFill>
                <a:latin typeface="Calibri"/>
                <a:cs typeface="Calibri"/>
              </a:rPr>
              <a:t>strong</a:t>
            </a:r>
            <a:r>
              <a:rPr b="1" spc="-8">
                <a:solidFill>
                  <a:srgbClr val="EC7C30"/>
                </a:solidFill>
              </a:rPr>
              <a:t> </a:t>
            </a:r>
            <a:r>
              <a:rPr b="1">
                <a:solidFill>
                  <a:srgbClr val="EC7C30"/>
                </a:solidFill>
                <a:latin typeface="Calibri"/>
                <a:cs typeface="Calibri"/>
              </a:rPr>
              <a:t>academic</a:t>
            </a:r>
            <a:r>
              <a:rPr b="1" spc="-38">
                <a:solidFill>
                  <a:srgbClr val="EC7C30"/>
                </a:solidFill>
              </a:rPr>
              <a:t> </a:t>
            </a:r>
            <a:r>
              <a:rPr b="1">
                <a:solidFill>
                  <a:srgbClr val="EC7C30"/>
                </a:solidFill>
                <a:latin typeface="Calibri"/>
                <a:cs typeface="Calibri"/>
              </a:rPr>
              <a:t>focus</a:t>
            </a:r>
            <a:r>
              <a:t>.</a:t>
            </a:r>
            <a:r>
              <a:rPr spc="-34"/>
              <a:t> </a:t>
            </a:r>
            <a:r>
              <a:rPr spc="-8"/>
              <a:t>Research </a:t>
            </a:r>
            <a:r>
              <a:t>projects</a:t>
            </a:r>
            <a:r>
              <a:rPr spc="-49"/>
              <a:t> </a:t>
            </a:r>
            <a:r>
              <a:t>are</a:t>
            </a:r>
            <a:r>
              <a:rPr spc="-45"/>
              <a:t> </a:t>
            </a:r>
            <a:r>
              <a:rPr spc="-8"/>
              <a:t>prioritized</a:t>
            </a:r>
            <a:r>
              <a:rPr spc="-26"/>
              <a:t> </a:t>
            </a:r>
            <a:r>
              <a:t>each</a:t>
            </a:r>
            <a:r>
              <a:rPr spc="-15"/>
              <a:t> </a:t>
            </a:r>
            <a:r>
              <a:rPr spc="-23"/>
              <a:t>year,</a:t>
            </a:r>
            <a:r>
              <a:rPr spc="-34"/>
              <a:t> </a:t>
            </a:r>
            <a:r>
              <a:t>with</a:t>
            </a:r>
            <a:r>
              <a:rPr spc="-15"/>
              <a:t> </a:t>
            </a:r>
            <a:r>
              <a:rPr spc="-8"/>
              <a:t>ethical oversight</a:t>
            </a:r>
            <a:r>
              <a:rPr spc="-38"/>
              <a:t> </a:t>
            </a:r>
            <a:r>
              <a:t>provided</a:t>
            </a:r>
            <a:r>
              <a:rPr spc="-49"/>
              <a:t> </a:t>
            </a:r>
            <a:r>
              <a:t>by</a:t>
            </a:r>
            <a:r>
              <a:rPr spc="-41"/>
              <a:t> </a:t>
            </a:r>
            <a:r>
              <a:t>REG</a:t>
            </a:r>
            <a:r>
              <a:rPr spc="-23"/>
              <a:t> </a:t>
            </a:r>
            <a:r>
              <a:t>and</a:t>
            </a:r>
            <a:r>
              <a:rPr spc="-34"/>
              <a:t> </a:t>
            </a:r>
            <a:r>
              <a:t>ADEPT</a:t>
            </a:r>
            <a:r>
              <a:rPr spc="-49"/>
              <a:t> </a:t>
            </a:r>
            <a:r>
              <a:rPr spc="-8"/>
              <a:t>committee,</a:t>
            </a:r>
          </a:p>
        </p:txBody>
      </p:sp>
      <p:sp>
        <p:nvSpPr>
          <p:cNvPr id="12" name="object 12"/>
          <p:cNvSpPr txBox="1"/>
          <p:nvPr/>
        </p:nvSpPr>
        <p:spPr>
          <a:xfrm>
            <a:off x="2210181" y="4790161"/>
            <a:ext cx="4950619" cy="2866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26">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30">
                <a:solidFill>
                  <a:srgbClr val="7E7E7E"/>
                </a:solidFill>
                <a:latin typeface="Calibri"/>
                <a:cs typeface="Calibri"/>
              </a:rPr>
              <a:t> </a:t>
            </a:r>
            <a:r>
              <a:rPr sz="900">
                <a:solidFill>
                  <a:srgbClr val="7E7E7E"/>
                </a:solidFill>
                <a:latin typeface="Calibri"/>
                <a:cs typeface="Calibri"/>
              </a:rPr>
              <a:t>Asthma</a:t>
            </a:r>
            <a:r>
              <a:rPr sz="900" spc="4">
                <a:solidFill>
                  <a:srgbClr val="7E7E7E"/>
                </a:solidFill>
                <a:latin typeface="Calibri"/>
                <a:cs typeface="Calibri"/>
              </a:rPr>
              <a:t> </a:t>
            </a:r>
            <a:r>
              <a:rPr sz="900">
                <a:solidFill>
                  <a:srgbClr val="7E7E7E"/>
                </a:solidFill>
                <a:latin typeface="Calibri"/>
                <a:cs typeface="Calibri"/>
              </a:rPr>
              <a:t>Registry;</a:t>
            </a:r>
            <a:r>
              <a:rPr sz="900" spc="8">
                <a:solidFill>
                  <a:srgbClr val="7E7E7E"/>
                </a:solidFill>
                <a:latin typeface="Calibri"/>
                <a:cs typeface="Calibri"/>
              </a:rPr>
              <a:t> </a:t>
            </a:r>
            <a:r>
              <a:rPr sz="900" u="sng" spc="-8">
                <a:solidFill>
                  <a:srgbClr val="0462C1"/>
                </a:solidFill>
                <a:uFill>
                  <a:solidFill>
                    <a:srgbClr val="0462C1"/>
                  </a:solidFill>
                </a:uFill>
                <a:latin typeface="Calibri"/>
                <a:cs typeface="Calibri"/>
                <a:hlinkClick r:id="rId5"/>
              </a:rPr>
              <a:t>http://isaregistries.org/</a:t>
            </a:r>
            <a:r>
              <a:rPr sz="900" spc="-8">
                <a:solidFill>
                  <a:srgbClr val="7E7E7E"/>
                </a:solidFill>
                <a:latin typeface="Calibri"/>
                <a:cs typeface="Calibri"/>
              </a:rPr>
              <a:t>;</a:t>
            </a:r>
            <a:r>
              <a:rPr sz="900" spc="11">
                <a:solidFill>
                  <a:srgbClr val="7E7E7E"/>
                </a:solidFill>
                <a:latin typeface="Calibri"/>
                <a:cs typeface="Calibri"/>
              </a:rPr>
              <a:t> </a:t>
            </a:r>
            <a:r>
              <a:rPr sz="900">
                <a:solidFill>
                  <a:srgbClr val="7E7E7E"/>
                </a:solidFill>
                <a:latin typeface="Calibri"/>
                <a:cs typeface="Calibri"/>
              </a:rPr>
              <a:t>REG:</a:t>
            </a:r>
            <a:r>
              <a:rPr sz="900" spc="15">
                <a:solidFill>
                  <a:srgbClr val="7E7E7E"/>
                </a:solidFill>
                <a:latin typeface="Calibri"/>
                <a:cs typeface="Calibri"/>
              </a:rPr>
              <a:t> </a:t>
            </a:r>
            <a:r>
              <a:rPr sz="900" spc="-8">
                <a:solidFill>
                  <a:srgbClr val="7E7E7E"/>
                </a:solidFill>
                <a:latin typeface="Calibri"/>
                <a:cs typeface="Calibri"/>
              </a:rPr>
              <a:t>Respiratory Effectiveness</a:t>
            </a:r>
            <a:r>
              <a:rPr sz="900" spc="-11">
                <a:solidFill>
                  <a:srgbClr val="7E7E7E"/>
                </a:solidFill>
                <a:latin typeface="Calibri"/>
                <a:cs typeface="Calibri"/>
              </a:rPr>
              <a:t> </a:t>
            </a:r>
            <a:r>
              <a:rPr sz="900" spc="-8">
                <a:solidFill>
                  <a:srgbClr val="7E7E7E"/>
                </a:solidFill>
                <a:latin typeface="Calibri"/>
                <a:cs typeface="Calibri"/>
              </a:rPr>
              <a:t>Group;</a:t>
            </a:r>
            <a:endParaRPr sz="900">
              <a:latin typeface="Calibri"/>
              <a:cs typeface="Calibri"/>
            </a:endParaRPr>
          </a:p>
          <a:p>
            <a:pPr marL="9525" defTabSz="685800"/>
            <a:r>
              <a:rPr sz="900" spc="-15">
                <a:solidFill>
                  <a:srgbClr val="7E7E7E"/>
                </a:solidFill>
                <a:latin typeface="Calibri"/>
                <a:cs typeface="Calibri"/>
              </a:rPr>
              <a:t>ADEPT;</a:t>
            </a:r>
            <a:r>
              <a:rPr sz="900" spc="-4">
                <a:solidFill>
                  <a:srgbClr val="7E7E7E"/>
                </a:solidFill>
                <a:latin typeface="Calibri"/>
                <a:cs typeface="Calibri"/>
              </a:rPr>
              <a:t> </a:t>
            </a:r>
            <a:r>
              <a:rPr sz="900" spc="-8">
                <a:solidFill>
                  <a:srgbClr val="7E7E7E"/>
                </a:solidFill>
                <a:latin typeface="Calibri"/>
                <a:cs typeface="Calibri"/>
              </a:rPr>
              <a:t>Anonymized</a:t>
            </a:r>
            <a:r>
              <a:rPr sz="900" spc="-11">
                <a:solidFill>
                  <a:srgbClr val="7E7E7E"/>
                </a:solidFill>
                <a:latin typeface="Calibri"/>
                <a:cs typeface="Calibri"/>
              </a:rPr>
              <a:t> </a:t>
            </a:r>
            <a:r>
              <a:rPr sz="900">
                <a:solidFill>
                  <a:srgbClr val="7E7E7E"/>
                </a:solidFill>
                <a:latin typeface="Calibri"/>
                <a:cs typeface="Calibri"/>
              </a:rPr>
              <a:t>Data</a:t>
            </a:r>
            <a:r>
              <a:rPr sz="900" spc="-26">
                <a:solidFill>
                  <a:srgbClr val="7E7E7E"/>
                </a:solidFill>
                <a:latin typeface="Calibri"/>
                <a:cs typeface="Calibri"/>
              </a:rPr>
              <a:t> </a:t>
            </a:r>
            <a:r>
              <a:rPr sz="900">
                <a:solidFill>
                  <a:srgbClr val="7E7E7E"/>
                </a:solidFill>
                <a:latin typeface="Calibri"/>
                <a:cs typeface="Calibri"/>
              </a:rPr>
              <a:t>Ethics</a:t>
            </a:r>
            <a:r>
              <a:rPr sz="900" spc="-4">
                <a:solidFill>
                  <a:srgbClr val="7E7E7E"/>
                </a:solidFill>
                <a:latin typeface="Calibri"/>
                <a:cs typeface="Calibri"/>
              </a:rPr>
              <a:t> </a:t>
            </a:r>
            <a:r>
              <a:rPr sz="900">
                <a:solidFill>
                  <a:srgbClr val="7E7E7E"/>
                </a:solidFill>
                <a:latin typeface="Calibri"/>
                <a:cs typeface="Calibri"/>
              </a:rPr>
              <a:t>&amp;</a:t>
            </a:r>
            <a:r>
              <a:rPr sz="900" spc="-8">
                <a:solidFill>
                  <a:srgbClr val="7E7E7E"/>
                </a:solidFill>
                <a:latin typeface="Calibri"/>
                <a:cs typeface="Calibri"/>
              </a:rPr>
              <a:t> Protocol</a:t>
            </a:r>
            <a:r>
              <a:rPr sz="900">
                <a:solidFill>
                  <a:srgbClr val="7E7E7E"/>
                </a:solidFill>
                <a:latin typeface="Calibri"/>
                <a:cs typeface="Calibri"/>
              </a:rPr>
              <a:t> </a:t>
            </a:r>
            <a:r>
              <a:rPr sz="900" spc="-8">
                <a:solidFill>
                  <a:srgbClr val="7E7E7E"/>
                </a:solidFill>
                <a:latin typeface="Calibri"/>
                <a:cs typeface="Calibri"/>
              </a:rPr>
              <a:t>Transparency</a:t>
            </a:r>
            <a:endParaRPr sz="900">
              <a:latin typeface="Calibri"/>
              <a:cs typeface="Calibri"/>
            </a:endParaRPr>
          </a:p>
        </p:txBody>
      </p:sp>
      <p:pic>
        <p:nvPicPr>
          <p:cNvPr id="15" name="Graphic 14" descr="Beginning with solid fill">
            <a:hlinkClick r:id="rId6" action="ppaction://hlinksldjump"/>
            <a:extLst>
              <a:ext uri="{FF2B5EF4-FFF2-40B4-BE49-F238E27FC236}">
                <a16:creationId xmlns:a16="http://schemas.microsoft.com/office/drawing/2014/main" id="{C1C59C03-4DAC-0E20-0DCE-9253B833F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3" name="bg object 17">
            <a:extLst>
              <a:ext uri="{FF2B5EF4-FFF2-40B4-BE49-F238E27FC236}">
                <a16:creationId xmlns:a16="http://schemas.microsoft.com/office/drawing/2014/main" id="{21AED86D-7BD4-A403-9778-C1C3A098D141}"/>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52925" y="4733651"/>
            <a:ext cx="8647730" cy="402416"/>
          </a:xfrm>
          <a:prstGeom prst="rect">
            <a:avLst/>
          </a:prstGeom>
          <a:noFill/>
          <a:ln>
            <a:noFill/>
          </a:ln>
        </p:spPr>
        <p:txBody>
          <a:bodyPr spcFirstLastPara="1" wrap="square" lIns="0" tIns="0" rIns="0" bIns="0" anchor="b" anchorCtr="0">
            <a:noAutofit/>
          </a:bodyPr>
          <a:lstStyle/>
          <a:p>
            <a:pPr marL="0" indent="0"/>
            <a:r>
              <a:rPr lang="en-US" sz="700">
                <a:solidFill>
                  <a:schemeClr val="bg2">
                    <a:lumMod val="50000"/>
                    <a:lumOff val="50000"/>
                  </a:schemeClr>
                </a:solidFill>
              </a:rPr>
              <a:t>*</a:t>
            </a:r>
            <a:r>
              <a:rPr lang="en-GB" sz="700">
                <a:solidFill>
                  <a:schemeClr val="bg2">
                    <a:lumMod val="50000"/>
                    <a:lumOff val="50000"/>
                  </a:schemeClr>
                </a:solidFill>
              </a:rPr>
              <a:t>contributing data to ISAR</a:t>
            </a:r>
            <a:endParaRPr lang="en-US" sz="700">
              <a:solidFill>
                <a:schemeClr val="bg2">
                  <a:lumMod val="50000"/>
                  <a:lumOff val="50000"/>
                </a:schemeClr>
              </a:solidFill>
            </a:endParaRPr>
          </a:p>
          <a:p>
            <a:pPr marL="0" indent="0"/>
            <a:r>
              <a:rPr lang="en-GB" sz="700">
                <a:solidFill>
                  <a:schemeClr val="bg2">
                    <a:lumMod val="50000"/>
                    <a:lumOff val="50000"/>
                  </a:schemeClr>
                </a:solidFill>
              </a:rPr>
              <a:t>Cushen, B. et al., </a:t>
            </a:r>
            <a:r>
              <a:rPr lang="en-US" sz="700">
                <a:solidFill>
                  <a:schemeClr val="bg2">
                    <a:lumMod val="50000"/>
                    <a:lumOff val="50000"/>
                  </a:schemeClr>
                </a:solidFill>
              </a:rPr>
              <a:t>Adult Severe Asthma Registries: A Global and Growing Inventory. </a:t>
            </a:r>
            <a:r>
              <a:rPr lang="en-US" sz="700" err="1">
                <a:solidFill>
                  <a:schemeClr val="bg2">
                    <a:lumMod val="50000"/>
                    <a:lumOff val="50000"/>
                  </a:schemeClr>
                </a:solidFill>
              </a:rPr>
              <a:t>Pragmat</a:t>
            </a:r>
            <a:r>
              <a:rPr lang="en-US" sz="700">
                <a:solidFill>
                  <a:schemeClr val="bg2">
                    <a:lumMod val="50000"/>
                    <a:lumOff val="50000"/>
                  </a:schemeClr>
                </a:solidFill>
              </a:rPr>
              <a:t> </a:t>
            </a:r>
            <a:r>
              <a:rPr lang="en-US" sz="700" err="1">
                <a:solidFill>
                  <a:schemeClr val="bg2">
                    <a:lumMod val="50000"/>
                    <a:lumOff val="50000"/>
                  </a:schemeClr>
                </a:solidFill>
              </a:rPr>
              <a:t>Obs</a:t>
            </a:r>
            <a:r>
              <a:rPr lang="en-US" sz="700">
                <a:solidFill>
                  <a:schemeClr val="bg2">
                    <a:lumMod val="50000"/>
                    <a:lumOff val="50000"/>
                  </a:schemeClr>
                </a:solidFill>
              </a:rPr>
              <a:t> Res. 2023;14:127-147 </a:t>
            </a:r>
            <a:r>
              <a:rPr lang="en-US" sz="700">
                <a:solidFill>
                  <a:schemeClr val="bg2">
                    <a:lumMod val="50000"/>
                    <a:lumOff val="50000"/>
                  </a:schemeClr>
                </a:solidFill>
                <a:hlinkClick r:id="rId3"/>
              </a:rPr>
              <a:t>https://doi.org/10.2147/POR.S399879</a:t>
            </a:r>
            <a:r>
              <a:rPr lang="en-US" sz="700">
                <a:solidFill>
                  <a:schemeClr val="bg2">
                    <a:lumMod val="50000"/>
                    <a:lumOff val="50000"/>
                  </a:schemeClr>
                </a:solidFill>
              </a:rPr>
              <a:t> </a:t>
            </a:r>
            <a:endParaRPr lang="en-GB" sz="700">
              <a:solidFill>
                <a:schemeClr val="bg2">
                  <a:lumMod val="50000"/>
                  <a:lumOff val="50000"/>
                </a:schemeClr>
              </a:solidFill>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128119" y="2024165"/>
            <a:ext cx="5038616"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To examine data that ISAR and non-ISAR countries report collecting that enable global research and support individual country interests</a:t>
            </a: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128119" y="1521599"/>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Aim</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128119" y="2944204"/>
            <a:ext cx="5136607" cy="1358460"/>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Registries were identified by </a:t>
            </a:r>
            <a:r>
              <a:rPr kumimoji="0" lang="en-US" sz="1050" b="1" i="0" u="none" strike="noStrike" kern="1200" cap="none" spc="0" normalizeH="0" baseline="0" noProof="0">
                <a:ln>
                  <a:noFill/>
                </a:ln>
                <a:solidFill>
                  <a:srgbClr val="000000"/>
                </a:solidFill>
                <a:effectLst/>
                <a:uLnTx/>
                <a:uFillTx/>
                <a:latin typeface="Arial"/>
                <a:ea typeface="+mn-ea"/>
                <a:cs typeface="Arial"/>
                <a:sym typeface="Arial"/>
              </a:rPr>
              <a:t>online searches </a:t>
            </a: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(up to August 2022) and approaching </a:t>
            </a:r>
            <a:r>
              <a:rPr kumimoji="0" lang="en-US" sz="1050" b="1" i="0" u="none" strike="noStrike" kern="1200" cap="none" spc="0" normalizeH="0" baseline="0" noProof="0">
                <a:ln>
                  <a:noFill/>
                </a:ln>
                <a:solidFill>
                  <a:srgbClr val="000000"/>
                </a:solidFill>
                <a:effectLst/>
                <a:uLnTx/>
                <a:uFillTx/>
                <a:latin typeface="Arial"/>
                <a:ea typeface="+mn-ea"/>
                <a:cs typeface="Arial"/>
                <a:sym typeface="Arial"/>
              </a:rPr>
              <a:t>36 severe asthma experts globally </a:t>
            </a: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Participating registries provided data collection specifications or confirmed variables collected</a:t>
            </a: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a:sym typeface="Arial"/>
            </a:endParaRP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r>
              <a:rPr kumimoji="0" lang="en-US" sz="1050" b="1" i="0" u="none" strike="noStrike" kern="1200" cap="none" spc="0" normalizeH="0" baseline="0" noProof="0">
                <a:ln>
                  <a:noFill/>
                </a:ln>
                <a:solidFill>
                  <a:srgbClr val="000000"/>
                </a:solidFill>
                <a:effectLst/>
                <a:uLnTx/>
                <a:uFillTx/>
                <a:latin typeface="Arial"/>
                <a:ea typeface="+mn-ea"/>
                <a:cs typeface="Arial"/>
                <a:sym typeface="Arial"/>
              </a:rPr>
              <a:t>Variables summarized:</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Core variables (results from ISAR’s Delphi study)</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Steroid-related comorbidity variables</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Biologic safety variables (serious infection, anaphylaxis, and cancer)</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COVID-19 variables</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Additional variables (not belonging to the aforementioned categories)</a:t>
            </a:r>
            <a:endParaRPr kumimoji="0" lang="en-SG" sz="105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128121" y="2445252"/>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grpSp>
        <p:nvGrpSpPr>
          <p:cNvPr id="6" name="Group 5">
            <a:extLst>
              <a:ext uri="{FF2B5EF4-FFF2-40B4-BE49-F238E27FC236}">
                <a16:creationId xmlns:a16="http://schemas.microsoft.com/office/drawing/2014/main" id="{0C044671-2F8E-3510-7363-6C068812EAEF}"/>
              </a:ext>
            </a:extLst>
          </p:cNvPr>
          <p:cNvGrpSpPr/>
          <p:nvPr/>
        </p:nvGrpSpPr>
        <p:grpSpPr>
          <a:xfrm rot="5400000">
            <a:off x="6882420" y="2066746"/>
            <a:ext cx="696265" cy="1399796"/>
            <a:chOff x="2734759" y="2535331"/>
            <a:chExt cx="1232533" cy="1295714"/>
          </a:xfrm>
        </p:grpSpPr>
        <p:grpSp>
          <p:nvGrpSpPr>
            <p:cNvPr id="7" name="Group 6">
              <a:extLst>
                <a:ext uri="{FF2B5EF4-FFF2-40B4-BE49-F238E27FC236}">
                  <a16:creationId xmlns:a16="http://schemas.microsoft.com/office/drawing/2014/main" id="{CF12A6A3-B871-04FE-F18C-47E0C9857E1A}"/>
                </a:ext>
              </a:extLst>
            </p:cNvPr>
            <p:cNvGrpSpPr/>
            <p:nvPr/>
          </p:nvGrpSpPr>
          <p:grpSpPr>
            <a:xfrm flipH="1">
              <a:off x="2734760" y="2535331"/>
              <a:ext cx="1229201" cy="533400"/>
              <a:chOff x="1642648" y="2319489"/>
              <a:chExt cx="1613325" cy="533400"/>
            </a:xfrm>
          </p:grpSpPr>
          <p:cxnSp>
            <p:nvCxnSpPr>
              <p:cNvPr id="11" name="Straight Connector 10">
                <a:extLst>
                  <a:ext uri="{FF2B5EF4-FFF2-40B4-BE49-F238E27FC236}">
                    <a16:creationId xmlns:a16="http://schemas.microsoft.com/office/drawing/2014/main" id="{C493ABE1-99CE-67E0-0D57-2A8CDF29CD0D}"/>
                  </a:ext>
                </a:extLst>
              </p:cNvPr>
              <p:cNvCxnSpPr/>
              <p:nvPr/>
            </p:nvCxnSpPr>
            <p:spPr>
              <a:xfrm>
                <a:off x="1642648" y="2319489"/>
                <a:ext cx="1066800"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05D7BA-AB0D-4639-BB20-9BC095C33712}"/>
                  </a:ext>
                </a:extLst>
              </p:cNvPr>
              <p:cNvCxnSpPr/>
              <p:nvPr/>
            </p:nvCxnSpPr>
            <p:spPr>
              <a:xfrm>
                <a:off x="2722573" y="2319489"/>
                <a:ext cx="533400"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5ABE08F-7F0E-4B56-94D6-7EA4F160E0EB}"/>
                </a:ext>
              </a:extLst>
            </p:cNvPr>
            <p:cNvGrpSpPr/>
            <p:nvPr/>
          </p:nvGrpSpPr>
          <p:grpSpPr>
            <a:xfrm flipH="1" flipV="1">
              <a:off x="2734759" y="3297645"/>
              <a:ext cx="1232533" cy="533400"/>
              <a:chOff x="1638276" y="2188755"/>
              <a:chExt cx="1617699" cy="533400"/>
            </a:xfrm>
          </p:grpSpPr>
          <p:cxnSp>
            <p:nvCxnSpPr>
              <p:cNvPr id="9" name="Straight Connector 8">
                <a:extLst>
                  <a:ext uri="{FF2B5EF4-FFF2-40B4-BE49-F238E27FC236}">
                    <a16:creationId xmlns:a16="http://schemas.microsoft.com/office/drawing/2014/main" id="{56E7525B-BB9E-CA20-05BA-24F9CA59DEEC}"/>
                  </a:ext>
                </a:extLst>
              </p:cNvPr>
              <p:cNvCxnSpPr/>
              <p:nvPr/>
            </p:nvCxnSpPr>
            <p:spPr>
              <a:xfrm>
                <a:off x="1638276" y="2188755"/>
                <a:ext cx="1066797" cy="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3D7301-02BC-3665-E81B-AD25FC120F06}"/>
                  </a:ext>
                </a:extLst>
              </p:cNvPr>
              <p:cNvCxnSpPr/>
              <p:nvPr/>
            </p:nvCxnSpPr>
            <p:spPr>
              <a:xfrm>
                <a:off x="2722574" y="2188755"/>
                <a:ext cx="533401" cy="533400"/>
              </a:xfrm>
              <a:prstGeom prst="line">
                <a:avLst/>
              </a:prstGeom>
              <a:ln w="1905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3" name="Freeform 158">
            <a:extLst>
              <a:ext uri="{FF2B5EF4-FFF2-40B4-BE49-F238E27FC236}">
                <a16:creationId xmlns:a16="http://schemas.microsoft.com/office/drawing/2014/main" id="{477E6C29-A556-9185-0749-4548180C0515}"/>
              </a:ext>
            </a:extLst>
          </p:cNvPr>
          <p:cNvSpPr/>
          <p:nvPr/>
        </p:nvSpPr>
        <p:spPr>
          <a:xfrm>
            <a:off x="5651093" y="3122309"/>
            <a:ext cx="1167684" cy="606105"/>
          </a:xfrm>
          <a:prstGeom prst="roundRect">
            <a:avLst/>
          </a:prstGeom>
          <a:solidFill>
            <a:srgbClr val="213A7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ISAR affiliated*</a:t>
            </a:r>
          </a:p>
          <a:p>
            <a:pPr marL="0" marR="0" lvl="0" indent="0" algn="ctr" defTabSz="514338"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(n=26)</a:t>
            </a:r>
          </a:p>
        </p:txBody>
      </p:sp>
      <p:sp>
        <p:nvSpPr>
          <p:cNvPr id="14" name="Freeform 162">
            <a:extLst>
              <a:ext uri="{FF2B5EF4-FFF2-40B4-BE49-F238E27FC236}">
                <a16:creationId xmlns:a16="http://schemas.microsoft.com/office/drawing/2014/main" id="{03AFFF73-58B2-3473-7F8F-D43FA3047584}"/>
              </a:ext>
            </a:extLst>
          </p:cNvPr>
          <p:cNvSpPr/>
          <p:nvPr/>
        </p:nvSpPr>
        <p:spPr>
          <a:xfrm>
            <a:off x="7642328" y="3130113"/>
            <a:ext cx="1167683" cy="605893"/>
          </a:xfrm>
          <a:prstGeom prst="roundRect">
            <a:avLst/>
          </a:pr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5475" tIns="145475" rIns="145475" bIns="145475" numCol="1" spcCol="1270" anchor="ctr" anchorCtr="0">
            <a:noAutofit/>
          </a:bodyPr>
          <a:lstStyle/>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Non-ISAR affiliated</a:t>
            </a:r>
          </a:p>
          <a:p>
            <a:pPr marL="0" marR="0" lvl="0" indent="0" algn="ctr" defTabSz="914356"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sym typeface="Arial"/>
              </a:rPr>
              <a:t>(n=11)</a:t>
            </a:r>
          </a:p>
        </p:txBody>
      </p:sp>
      <p:grpSp>
        <p:nvGrpSpPr>
          <p:cNvPr id="15" name="Group 14">
            <a:extLst>
              <a:ext uri="{FF2B5EF4-FFF2-40B4-BE49-F238E27FC236}">
                <a16:creationId xmlns:a16="http://schemas.microsoft.com/office/drawing/2014/main" id="{76EF52F0-7629-DBDC-0566-DEF09607E3DA}"/>
              </a:ext>
            </a:extLst>
          </p:cNvPr>
          <p:cNvGrpSpPr/>
          <p:nvPr/>
        </p:nvGrpSpPr>
        <p:grpSpPr>
          <a:xfrm>
            <a:off x="5930434" y="1282172"/>
            <a:ext cx="2687651" cy="1045754"/>
            <a:chOff x="269692" y="2643607"/>
            <a:chExt cx="2687651" cy="1045754"/>
          </a:xfrm>
        </p:grpSpPr>
        <p:pic>
          <p:nvPicPr>
            <p:cNvPr id="16" name="Picture 15" descr="Logo, icon&#10;&#10;Description automatically generated">
              <a:extLst>
                <a:ext uri="{FF2B5EF4-FFF2-40B4-BE49-F238E27FC236}">
                  <a16:creationId xmlns:a16="http://schemas.microsoft.com/office/drawing/2014/main" id="{4DE2B5A0-C65F-F1D8-39E0-F2333A04D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62" y="2643607"/>
              <a:ext cx="1419647" cy="468401"/>
            </a:xfrm>
            <a:prstGeom prst="rect">
              <a:avLst/>
            </a:prstGeom>
          </p:spPr>
        </p:pic>
        <p:sp>
          <p:nvSpPr>
            <p:cNvPr id="17" name="Rectangle: Rounded Corners 29">
              <a:extLst>
                <a:ext uri="{FF2B5EF4-FFF2-40B4-BE49-F238E27FC236}">
                  <a16:creationId xmlns:a16="http://schemas.microsoft.com/office/drawing/2014/main" id="{DE2B1D47-6F50-EB34-CCDC-BB173E690417}"/>
                </a:ext>
              </a:extLst>
            </p:cNvPr>
            <p:cNvSpPr/>
            <p:nvPr/>
          </p:nvSpPr>
          <p:spPr>
            <a:xfrm>
              <a:off x="269692" y="3230207"/>
              <a:ext cx="2687651" cy="459154"/>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GB" sz="1000" b="0" i="0" u="none" strike="noStrike" kern="0" cap="none" spc="0" normalizeH="0" baseline="0" noProof="0">
                  <a:ln>
                    <a:noFill/>
                  </a:ln>
                  <a:solidFill>
                    <a:srgbClr val="FFFFFF"/>
                  </a:solidFill>
                  <a:effectLst/>
                  <a:uLnTx/>
                  <a:uFillTx/>
                  <a:latin typeface="Arial"/>
                  <a:ea typeface="+mn-ea"/>
                  <a:cs typeface="+mn-cs"/>
                  <a:sym typeface="Arial"/>
                </a:rPr>
                <a:t>Severe asthma registries at the local, regional and national levels identified (n=37) </a:t>
              </a:r>
            </a:p>
          </p:txBody>
        </p:sp>
      </p:gr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128120" y="806570"/>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Rationale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128119" y="1285046"/>
            <a:ext cx="5254369" cy="176074"/>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Currently, severe asthma inter-registry variability in data being collected is unknown</a:t>
            </a:r>
          </a:p>
        </p:txBody>
      </p:sp>
      <p:pic>
        <p:nvPicPr>
          <p:cNvPr id="20" name="Graphic 19" descr="Beginning with solid fill">
            <a:hlinkClick r:id="rId5" action="ppaction://hlinksldjump"/>
            <a:extLst>
              <a:ext uri="{FF2B5EF4-FFF2-40B4-BE49-F238E27FC236}">
                <a16:creationId xmlns:a16="http://schemas.microsoft.com/office/drawing/2014/main" id="{0FEA39BA-F65D-FBD9-E4FA-48835375C2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207CBD-EAC6-E3DB-4E77-20A3593948EE}"/>
              </a:ext>
            </a:extLst>
          </p:cNvPr>
          <p:cNvPicPr>
            <a:picLocks noChangeAspect="1"/>
          </p:cNvPicPr>
          <p:nvPr/>
        </p:nvPicPr>
        <p:blipFill rotWithShape="1">
          <a:blip r:embed="rId2"/>
          <a:srcRect l="6576" t="3512" r="7084" b="17246"/>
          <a:stretch/>
        </p:blipFill>
        <p:spPr>
          <a:xfrm>
            <a:off x="0" y="1029635"/>
            <a:ext cx="8237930" cy="3982711"/>
          </a:xfrm>
          <a:prstGeom prst="rect">
            <a:avLst/>
          </a:prstGeom>
        </p:spPr>
      </p:pic>
      <p:sp>
        <p:nvSpPr>
          <p:cNvPr id="2" name="Text Placeholder 1">
            <a:extLst>
              <a:ext uri="{FF2B5EF4-FFF2-40B4-BE49-F238E27FC236}">
                <a16:creationId xmlns:a16="http://schemas.microsoft.com/office/drawing/2014/main" id="{A29672C7-9659-A88A-4749-388920283DED}"/>
              </a:ext>
            </a:extLst>
          </p:cNvPr>
          <p:cNvSpPr>
            <a:spLocks noGrp="1"/>
          </p:cNvSpPr>
          <p:nvPr>
            <p:ph type="body" idx="1"/>
          </p:nvPr>
        </p:nvSpPr>
        <p:spPr>
          <a:xfrm>
            <a:off x="40199" y="4821310"/>
            <a:ext cx="9070149" cy="402416"/>
          </a:xfrm>
        </p:spPr>
        <p:txBody>
          <a:bodyPr/>
          <a:lstStyle/>
          <a:p>
            <a:r>
              <a:rPr lang="en-GB" sz="700">
                <a:solidFill>
                  <a:schemeClr val="bg2">
                    <a:lumMod val="50000"/>
                    <a:lumOff val="50000"/>
                  </a:schemeClr>
                </a:solidFill>
              </a:rPr>
              <a:t>*ISAR affiliation status updated 06/10/2023</a:t>
            </a:r>
            <a:endParaRPr lang="en-US">
              <a:solidFill>
                <a:schemeClr val="bg2">
                  <a:lumMod val="50000"/>
                  <a:lumOff val="50000"/>
                </a:schemeClr>
              </a:solidFill>
            </a:endParaRPr>
          </a:p>
          <a:p>
            <a:pPr marL="0" indent="0"/>
            <a:r>
              <a:rPr lang="en-GB" sz="700" err="1">
                <a:solidFill>
                  <a:schemeClr val="bg2">
                    <a:lumMod val="50000"/>
                    <a:lumOff val="50000"/>
                  </a:schemeClr>
                </a:solidFill>
              </a:rPr>
              <a:t>Cushen</a:t>
            </a:r>
            <a:r>
              <a:rPr lang="en-GB" sz="700">
                <a:solidFill>
                  <a:schemeClr val="bg2">
                    <a:lumMod val="50000"/>
                    <a:lumOff val="50000"/>
                  </a:schemeClr>
                </a:solidFill>
              </a:rPr>
              <a:t>, B. et al., </a:t>
            </a:r>
            <a:r>
              <a:rPr lang="en-US" sz="700">
                <a:solidFill>
                  <a:schemeClr val="bg2">
                    <a:lumMod val="50000"/>
                    <a:lumOff val="50000"/>
                  </a:schemeClr>
                </a:solidFill>
              </a:rPr>
              <a:t>Adult Severe Asthma Registries: A Global and Growing Inventory. </a:t>
            </a:r>
            <a:r>
              <a:rPr lang="en-US" sz="700" err="1">
                <a:solidFill>
                  <a:schemeClr val="bg2">
                    <a:lumMod val="50000"/>
                    <a:lumOff val="50000"/>
                  </a:schemeClr>
                </a:solidFill>
              </a:rPr>
              <a:t>Pragmat</a:t>
            </a:r>
            <a:r>
              <a:rPr lang="en-US" sz="700">
                <a:solidFill>
                  <a:schemeClr val="bg2">
                    <a:lumMod val="50000"/>
                    <a:lumOff val="50000"/>
                  </a:schemeClr>
                </a:solidFill>
              </a:rPr>
              <a:t> </a:t>
            </a:r>
            <a:r>
              <a:rPr lang="en-US" sz="700" err="1">
                <a:solidFill>
                  <a:schemeClr val="bg2">
                    <a:lumMod val="50000"/>
                    <a:lumOff val="50000"/>
                  </a:schemeClr>
                </a:solidFill>
              </a:rPr>
              <a:t>Obs</a:t>
            </a:r>
            <a:r>
              <a:rPr lang="en-US" sz="700">
                <a:solidFill>
                  <a:schemeClr val="bg2">
                    <a:lumMod val="50000"/>
                    <a:lumOff val="50000"/>
                  </a:schemeClr>
                </a:solidFill>
              </a:rPr>
              <a:t> Res. 2023;14:127-147 </a:t>
            </a:r>
            <a:r>
              <a:rPr lang="en-US" sz="700">
                <a:solidFill>
                  <a:schemeClr val="bg2">
                    <a:lumMod val="50000"/>
                    <a:lumOff val="50000"/>
                  </a:schemeClr>
                </a:solidFill>
                <a:hlinkClick r:id="rId3"/>
              </a:rPr>
              <a:t>https://doi.org/10.2147/POR.S399879</a:t>
            </a:r>
            <a:r>
              <a:rPr lang="en-US" sz="700">
                <a:solidFill>
                  <a:schemeClr val="bg2">
                    <a:lumMod val="50000"/>
                    <a:lumOff val="50000"/>
                  </a:schemeClr>
                </a:solidFill>
              </a:rPr>
              <a:t> </a:t>
            </a:r>
            <a:endParaRPr lang="en-GB" sz="700">
              <a:solidFill>
                <a:schemeClr val="bg2">
                  <a:lumMod val="50000"/>
                  <a:lumOff val="50000"/>
                </a:schemeClr>
              </a:solidFill>
            </a:endParaRPr>
          </a:p>
          <a:p>
            <a:endParaRPr lang="en-GB" sz="700"/>
          </a:p>
        </p:txBody>
      </p:sp>
      <p:sp>
        <p:nvSpPr>
          <p:cNvPr id="3" name="Text Placeholder 2">
            <a:extLst>
              <a:ext uri="{FF2B5EF4-FFF2-40B4-BE49-F238E27FC236}">
                <a16:creationId xmlns:a16="http://schemas.microsoft.com/office/drawing/2014/main" id="{5FBBD81E-1D3F-A5CB-B3C4-1D668E9707D7}"/>
              </a:ext>
            </a:extLst>
          </p:cNvPr>
          <p:cNvSpPr>
            <a:spLocks noGrp="1"/>
          </p:cNvSpPr>
          <p:nvPr>
            <p:ph type="body" idx="2"/>
          </p:nvPr>
        </p:nvSpPr>
        <p:spPr/>
        <p:txBody>
          <a:bodyPr/>
          <a:lstStyle/>
          <a:p>
            <a:endParaRPr lang="en-GB"/>
          </a:p>
        </p:txBody>
      </p:sp>
      <p:sp>
        <p:nvSpPr>
          <p:cNvPr id="7" name="TextBox 6">
            <a:extLst>
              <a:ext uri="{FF2B5EF4-FFF2-40B4-BE49-F238E27FC236}">
                <a16:creationId xmlns:a16="http://schemas.microsoft.com/office/drawing/2014/main" id="{7F6C2664-E6CD-07F0-0840-1562B726C382}"/>
              </a:ext>
            </a:extLst>
          </p:cNvPr>
          <p:cNvSpPr txBox="1"/>
          <p:nvPr/>
        </p:nvSpPr>
        <p:spPr>
          <a:xfrm>
            <a:off x="7214544" y="1188964"/>
            <a:ext cx="1895804"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1" i="0" u="none" strike="noStrike" kern="1200" cap="none" spc="0" normalizeH="0" baseline="0" noProof="0">
                <a:ln>
                  <a:noFill/>
                </a:ln>
                <a:solidFill>
                  <a:srgbClr val="073763"/>
                </a:solidFill>
                <a:effectLst/>
                <a:uLnTx/>
                <a:uFillTx/>
                <a:latin typeface="Arial"/>
                <a:ea typeface="+mn-ea"/>
                <a:cs typeface="Arial"/>
                <a:sym typeface="Arial"/>
              </a:rPr>
              <a:t>ISAR-affiliated registries*: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Argentina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Australia &amp;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New Zealand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Belgium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Brazil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Bulgaria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Canada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Colombia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Denmark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Estonia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Greece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India</a:t>
            </a:r>
            <a:endParaRPr kumimoji="0" lang="en-US" sz="1050" b="0" i="0" u="none" strike="noStrike" kern="1200" cap="none" spc="0" normalizeH="0" baseline="0" noProof="0">
              <a:ln>
                <a:noFill/>
              </a:ln>
              <a:solidFill>
                <a:srgbClr val="073763"/>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2B23FD30-3A0E-8BD5-A361-501C85CE9FA5}"/>
              </a:ext>
            </a:extLst>
          </p:cNvPr>
          <p:cNvSpPr txBox="1"/>
          <p:nvPr/>
        </p:nvSpPr>
        <p:spPr>
          <a:xfrm>
            <a:off x="7782172" y="1307120"/>
            <a:ext cx="760547"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Ireland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Italy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Japan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Kuwait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Mexico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Poland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Portugal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Saudi Arabia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Singapore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South Korea</a:t>
            </a:r>
          </a:p>
        </p:txBody>
      </p:sp>
      <p:sp>
        <p:nvSpPr>
          <p:cNvPr id="9" name="TextBox 8">
            <a:extLst>
              <a:ext uri="{FF2B5EF4-FFF2-40B4-BE49-F238E27FC236}">
                <a16:creationId xmlns:a16="http://schemas.microsoft.com/office/drawing/2014/main" id="{63AD9BE2-93FC-126F-59FC-0CAD6BC63CDC}"/>
              </a:ext>
            </a:extLst>
          </p:cNvPr>
          <p:cNvSpPr txBox="1"/>
          <p:nvPr/>
        </p:nvSpPr>
        <p:spPr>
          <a:xfrm>
            <a:off x="8368275" y="1230175"/>
            <a:ext cx="949498"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Spain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Sweden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Taiwan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United Arab Emirates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United Kingdom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United States (National Jewish </a:t>
            </a:r>
            <a:r>
              <a:rPr kumimoji="0" lang="en-US" sz="700" b="0" i="0" u="none" strike="noStrike" kern="1200" cap="none" spc="0" normalizeH="0" baseline="0" noProof="0" err="1">
                <a:ln>
                  <a:noFill/>
                </a:ln>
                <a:solidFill>
                  <a:srgbClr val="073763"/>
                </a:solidFill>
                <a:effectLst/>
                <a:uLnTx/>
                <a:uFillTx/>
                <a:latin typeface="Arial"/>
                <a:ea typeface="+mn-ea"/>
                <a:cs typeface="Arial"/>
                <a:sym typeface="Arial"/>
              </a:rPr>
              <a:t>Health,and</a:t>
            </a:r>
            <a:r>
              <a:rPr kumimoji="0" lang="en-US" sz="700" b="0" i="0" u="none" strike="noStrike" kern="1200" cap="none" spc="0" normalizeH="0" baseline="0" noProof="0">
                <a:ln>
                  <a:noFill/>
                </a:ln>
                <a:solidFill>
                  <a:srgbClr val="073763"/>
                </a:solidFill>
                <a:effectLst/>
                <a:uLnTx/>
                <a:uFillTx/>
                <a:latin typeface="Arial"/>
                <a:ea typeface="+mn-ea"/>
                <a:cs typeface="Arial"/>
                <a:sym typeface="Arial"/>
              </a:rPr>
              <a:t>  Michigan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94CB1D4C-B481-E176-7EC2-42F11A02863A}"/>
              </a:ext>
            </a:extLst>
          </p:cNvPr>
          <p:cNvSpPr txBox="1"/>
          <p:nvPr/>
        </p:nvSpPr>
        <p:spPr>
          <a:xfrm>
            <a:off x="7214544" y="2989372"/>
            <a:ext cx="1599044"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1" i="0" u="none" strike="noStrike" kern="1200" cap="none" spc="0" normalizeH="0" baseline="0" noProof="0">
                <a:ln>
                  <a:noFill/>
                </a:ln>
                <a:solidFill>
                  <a:srgbClr val="FF6600"/>
                </a:solidFill>
                <a:effectLst/>
                <a:uLnTx/>
                <a:uFillTx/>
                <a:latin typeface="Arial"/>
                <a:ea typeface="+mn-ea"/>
                <a:cs typeface="Arial"/>
                <a:sym typeface="Arial"/>
              </a:rPr>
              <a:t>Non–ISAR-affiliated registries: </a:t>
            </a:r>
            <a:endParaRPr kumimoji="0" lang="en-US" sz="700" b="0" i="0" u="none" strike="noStrike" kern="1200" cap="none" spc="0" normalizeH="0" baseline="0" noProof="0">
              <a:ln>
                <a:noFill/>
              </a:ln>
              <a:solidFill>
                <a:srgbClr val="FF66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1200" cap="none" spc="0" normalizeH="0" baseline="0" noProof="0">
              <a:ln>
                <a:noFill/>
              </a:ln>
              <a:solidFill>
                <a:srgbClr val="FF66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Finland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France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Germany (2 registries) </a:t>
            </a:r>
            <a:endParaRPr kumimoji="0" lang="en-GB" sz="700" b="0" i="0" u="none" strike="noStrike" kern="1200" cap="none" spc="0" normalizeH="0" baseline="0" noProof="0">
              <a:ln>
                <a:noFill/>
              </a:ln>
              <a:solidFill>
                <a:srgbClr val="FF66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A43A9620-ABA1-944B-7C17-25CB7EC63BB0}"/>
              </a:ext>
            </a:extLst>
          </p:cNvPr>
          <p:cNvSpPr txBox="1"/>
          <p:nvPr/>
        </p:nvSpPr>
        <p:spPr>
          <a:xfrm>
            <a:off x="7214544" y="3509852"/>
            <a:ext cx="2507674"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Hungary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Iceland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Netherlands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Norway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 b="0" i="0" u="none" strike="noStrike" kern="1200" cap="none" spc="0" normalizeH="0" baseline="0" noProof="0">
                <a:ln>
                  <a:noFill/>
                </a:ln>
                <a:solidFill>
                  <a:srgbClr val="FF6600"/>
                </a:solidFill>
                <a:effectLst/>
                <a:uLnTx/>
                <a:uFillTx/>
                <a:latin typeface="Arial"/>
                <a:ea typeface="+mn-ea"/>
                <a:cs typeface="Arial"/>
                <a:sym typeface="Arial"/>
              </a:rPr>
              <a:t>United States (CHRONICLE) </a:t>
            </a:r>
            <a:endParaRPr kumimoji="0" lang="en-GB" sz="700" b="0" i="0" u="none" strike="noStrike" kern="1200" cap="none" spc="0" normalizeH="0" baseline="0" noProof="0">
              <a:ln>
                <a:noFill/>
              </a:ln>
              <a:solidFill>
                <a:srgbClr val="FF6600"/>
              </a:solidFill>
              <a:effectLst/>
              <a:uLnTx/>
              <a:uFillTx/>
              <a:latin typeface="Arial"/>
              <a:ea typeface="+mn-ea"/>
              <a:cs typeface="Arial"/>
              <a:sym typeface="Arial"/>
            </a:endParaRPr>
          </a:p>
        </p:txBody>
      </p:sp>
      <p:sp>
        <p:nvSpPr>
          <p:cNvPr id="12" name="Title 3">
            <a:extLst>
              <a:ext uri="{FF2B5EF4-FFF2-40B4-BE49-F238E27FC236}">
                <a16:creationId xmlns:a16="http://schemas.microsoft.com/office/drawing/2014/main" id="{32ACF497-FC78-9CFF-52E3-E07840F11EC1}"/>
              </a:ext>
            </a:extLst>
          </p:cNvPr>
          <p:cNvSpPr>
            <a:spLocks noGrp="1"/>
          </p:cNvSpPr>
          <p:nvPr>
            <p:ph type="title"/>
          </p:nvPr>
        </p:nvSpPr>
        <p:spPr>
          <a:xfrm>
            <a:off x="821473" y="85204"/>
            <a:ext cx="8496300" cy="454420"/>
          </a:xfrm>
        </p:spPr>
        <p:txBody>
          <a:bodyPr/>
          <a:lstStyle/>
          <a:p>
            <a:r>
              <a:rPr lang="en-GB"/>
              <a:t>Severe asthma registries from across the globe</a:t>
            </a:r>
          </a:p>
        </p:txBody>
      </p:sp>
      <p:sp>
        <p:nvSpPr>
          <p:cNvPr id="13" name="TextBox 12">
            <a:extLst>
              <a:ext uri="{FF2B5EF4-FFF2-40B4-BE49-F238E27FC236}">
                <a16:creationId xmlns:a16="http://schemas.microsoft.com/office/drawing/2014/main" id="{433F5F50-D78A-46B7-AB6A-77ADECD8CEDB}"/>
              </a:ext>
            </a:extLst>
          </p:cNvPr>
          <p:cNvSpPr txBox="1"/>
          <p:nvPr/>
        </p:nvSpPr>
        <p:spPr>
          <a:xfrm>
            <a:off x="2476589" y="773469"/>
            <a:ext cx="44139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FF9900"/>
                </a:solidFill>
                <a:effectLst/>
                <a:uLnTx/>
                <a:uFillTx/>
                <a:latin typeface="Arial"/>
                <a:cs typeface="Arial"/>
                <a:sym typeface="Arial"/>
              </a:rPr>
              <a:t>37 Registries across 35 countries</a:t>
            </a:r>
          </a:p>
        </p:txBody>
      </p:sp>
      <p:pic>
        <p:nvPicPr>
          <p:cNvPr id="4" name="Graphic 3" descr="Beginning with solid fill">
            <a:hlinkClick r:id="rId4" action="ppaction://hlinksldjump"/>
            <a:extLst>
              <a:ext uri="{FF2B5EF4-FFF2-40B4-BE49-F238E27FC236}">
                <a16:creationId xmlns:a16="http://schemas.microsoft.com/office/drawing/2014/main" id="{416D2C06-A714-BE00-FFCF-9F059FAE96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10487D00-7D00-AE11-0C35-156BCF4F2611}"/>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3518986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275063" y="276828"/>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US" sz="1400"/>
              <a:t>Majority of severe asthma registries collect &gt;90% of ISAR’s core variables and most registries collect safety variables</a:t>
            </a:r>
            <a:endParaRPr sz="1400"/>
          </a:p>
        </p:txBody>
      </p:sp>
      <p:sp>
        <p:nvSpPr>
          <p:cNvPr id="11" name="TextBox 10">
            <a:extLst>
              <a:ext uri="{FF2B5EF4-FFF2-40B4-BE49-F238E27FC236}">
                <a16:creationId xmlns:a16="http://schemas.microsoft.com/office/drawing/2014/main" id="{C10DBCF8-15A3-98BA-36F3-1F3AF695163F}"/>
              </a:ext>
            </a:extLst>
          </p:cNvPr>
          <p:cNvSpPr txBox="1"/>
          <p:nvPr/>
        </p:nvSpPr>
        <p:spPr>
          <a:xfrm>
            <a:off x="1326977" y="1835912"/>
            <a:ext cx="739632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25 ISAR-registries and 4 non-ISAR registries reported </a:t>
            </a:r>
            <a:r>
              <a:rPr kumimoji="0" lang="en-US" sz="1200" b="1" i="0" u="none" strike="noStrike" kern="1200" cap="none" spc="0" normalizeH="0" baseline="0" noProof="0">
                <a:ln>
                  <a:noFill/>
                </a:ln>
                <a:solidFill>
                  <a:srgbClr val="073763"/>
                </a:solidFill>
                <a:effectLst/>
                <a:uLnTx/>
                <a:uFillTx/>
                <a:latin typeface="Arial"/>
                <a:ea typeface="+mn-ea"/>
                <a:cs typeface="Arial"/>
                <a:sym typeface="Arial"/>
              </a:rPr>
              <a:t>collecting &gt;90% of the 65 core variables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0C5EA8"/>
                </a:solidFill>
                <a:effectLst/>
                <a:uLnTx/>
                <a:uFillTx/>
                <a:latin typeface="Arial"/>
                <a:ea typeface="+mn-ea"/>
                <a:cs typeface="Arial"/>
                <a:sym typeface="Arial"/>
              </a:rPr>
              <a:t>24 registries reported collecting </a:t>
            </a:r>
            <a:r>
              <a:rPr kumimoji="0" lang="en-US" sz="1200" b="1" i="0" u="none" strike="noStrike" kern="1200" cap="none" spc="0" normalizeH="0" baseline="0" noProof="0">
                <a:ln>
                  <a:noFill/>
                </a:ln>
                <a:solidFill>
                  <a:srgbClr val="0C5EA8"/>
                </a:solidFill>
                <a:effectLst/>
                <a:uLnTx/>
                <a:uFillTx/>
                <a:latin typeface="Arial"/>
                <a:ea typeface="+mn-ea"/>
                <a:cs typeface="Arial"/>
                <a:sym typeface="Arial"/>
              </a:rPr>
              <a:t>additional variables </a:t>
            </a:r>
            <a:r>
              <a:rPr kumimoji="0" lang="en-US" sz="1200" b="0" i="0" u="none" strike="noStrike" kern="1200" cap="none" spc="0" normalizeH="0" baseline="0" noProof="0">
                <a:ln>
                  <a:noFill/>
                </a:ln>
                <a:solidFill>
                  <a:srgbClr val="0C5EA8"/>
                </a:solidFill>
                <a:effectLst/>
                <a:uLnTx/>
                <a:uFillTx/>
                <a:latin typeface="Arial"/>
                <a:ea typeface="+mn-ea"/>
                <a:cs typeface="Arial"/>
                <a:sym typeface="Arial"/>
              </a:rPr>
              <a:t>including data from asthma questionnaires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C5EA8"/>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C9C2D1">
                  <a:lumMod val="5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C9C2D1">
                    <a:lumMod val="50000"/>
                  </a:srgbClr>
                </a:solidFill>
                <a:effectLst/>
                <a:uLnTx/>
                <a:uFillTx/>
                <a:latin typeface="Arial"/>
                <a:ea typeface="+mn-ea"/>
                <a:cs typeface="Arial"/>
                <a:sym typeface="Arial"/>
              </a:rPr>
              <a:t>8 registries are </a:t>
            </a:r>
            <a:r>
              <a:rPr kumimoji="0" lang="en-US" sz="1200" b="1" i="0" u="none" strike="noStrike" kern="1200" cap="none" spc="0" normalizeH="0" baseline="0" noProof="0">
                <a:ln>
                  <a:noFill/>
                </a:ln>
                <a:solidFill>
                  <a:srgbClr val="C9C2D1">
                    <a:lumMod val="50000"/>
                  </a:srgbClr>
                </a:solidFill>
                <a:effectLst/>
                <a:uLnTx/>
                <a:uFillTx/>
                <a:latin typeface="Arial"/>
                <a:ea typeface="+mn-ea"/>
                <a:cs typeface="Arial"/>
                <a:sym typeface="Arial"/>
              </a:rPr>
              <a:t>linked to databases </a:t>
            </a:r>
            <a:r>
              <a:rPr kumimoji="0" lang="en-US" sz="1200" b="0" i="0" u="none" strike="noStrike" kern="1200" cap="none" spc="0" normalizeH="0" baseline="0" noProof="0">
                <a:ln>
                  <a:noFill/>
                </a:ln>
                <a:solidFill>
                  <a:srgbClr val="C9C2D1">
                    <a:lumMod val="50000"/>
                  </a:srgbClr>
                </a:solidFill>
                <a:effectLst/>
                <a:uLnTx/>
                <a:uFillTx/>
                <a:latin typeface="Arial"/>
                <a:ea typeface="+mn-ea"/>
                <a:cs typeface="Arial"/>
                <a:sym typeface="Arial"/>
              </a:rPr>
              <a:t>such as electronic medical records and national claims or disease databases</a:t>
            </a:r>
            <a:endParaRPr kumimoji="0" lang="en-GB" sz="1200" b="0" i="0" u="none" strike="noStrike" kern="1200" cap="none" spc="0" normalizeH="0" baseline="0" noProof="0">
              <a:ln>
                <a:noFill/>
              </a:ln>
              <a:solidFill>
                <a:srgbClr val="C9C2D1">
                  <a:lumMod val="50000"/>
                </a:srgbClr>
              </a:solidFill>
              <a:effectLst/>
              <a:uLnTx/>
              <a:uFillTx/>
              <a:latin typeface="Arial"/>
              <a:ea typeface="+mn-ea"/>
              <a:cs typeface="Arial"/>
              <a:sym typeface="Arial"/>
            </a:endParaRPr>
          </a:p>
        </p:txBody>
      </p:sp>
      <p:pic>
        <p:nvPicPr>
          <p:cNvPr id="14" name="Graphic 13" descr="Folder Search with solid fill">
            <a:extLst>
              <a:ext uri="{FF2B5EF4-FFF2-40B4-BE49-F238E27FC236}">
                <a16:creationId xmlns:a16="http://schemas.microsoft.com/office/drawing/2014/main" id="{11B099F2-4090-8E93-1F00-9E17BE7FC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913" y="1508655"/>
            <a:ext cx="783681" cy="783681"/>
          </a:xfrm>
          <a:prstGeom prst="rect">
            <a:avLst/>
          </a:prstGeom>
        </p:spPr>
      </p:pic>
      <p:pic>
        <p:nvPicPr>
          <p:cNvPr id="22" name="Graphic 21" descr="Document with solid fill">
            <a:extLst>
              <a:ext uri="{FF2B5EF4-FFF2-40B4-BE49-F238E27FC236}">
                <a16:creationId xmlns:a16="http://schemas.microsoft.com/office/drawing/2014/main" id="{44AF0800-9478-A9FE-D8A5-AC0D10236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697" y="2585945"/>
            <a:ext cx="626114" cy="626114"/>
          </a:xfrm>
          <a:prstGeom prst="rect">
            <a:avLst/>
          </a:prstGeom>
        </p:spPr>
      </p:pic>
      <p:pic>
        <p:nvPicPr>
          <p:cNvPr id="24" name="Graphic 23" descr="Ui Ux with solid fill">
            <a:extLst>
              <a:ext uri="{FF2B5EF4-FFF2-40B4-BE49-F238E27FC236}">
                <a16:creationId xmlns:a16="http://schemas.microsoft.com/office/drawing/2014/main" id="{B2837235-77E2-AA4C-DE53-35448AC326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084" y="3634845"/>
            <a:ext cx="649451" cy="649451"/>
          </a:xfrm>
          <a:prstGeom prst="rect">
            <a:avLst/>
          </a:prstGeom>
        </p:spPr>
      </p:pic>
      <p:sp>
        <p:nvSpPr>
          <p:cNvPr id="3" name="Text Placeholder 1">
            <a:extLst>
              <a:ext uri="{FF2B5EF4-FFF2-40B4-BE49-F238E27FC236}">
                <a16:creationId xmlns:a16="http://schemas.microsoft.com/office/drawing/2014/main" id="{C84A0D88-19AB-14E2-4D35-8766455A5F8B}"/>
              </a:ext>
            </a:extLst>
          </p:cNvPr>
          <p:cNvSpPr>
            <a:spLocks noGrp="1"/>
          </p:cNvSpPr>
          <p:nvPr>
            <p:ph type="body" idx="1"/>
          </p:nvPr>
        </p:nvSpPr>
        <p:spPr>
          <a:xfrm>
            <a:off x="69810" y="4801410"/>
            <a:ext cx="8402245" cy="402416"/>
          </a:xfrm>
        </p:spPr>
        <p:txBody>
          <a:bodyPr/>
          <a:lstStyle/>
          <a:p>
            <a:pPr marL="0" indent="0"/>
            <a:r>
              <a:rPr lang="en-GB" sz="700" err="1">
                <a:solidFill>
                  <a:schemeClr val="bg2">
                    <a:lumMod val="50000"/>
                    <a:lumOff val="50000"/>
                  </a:schemeClr>
                </a:solidFill>
              </a:rPr>
              <a:t>Cushen</a:t>
            </a:r>
            <a:r>
              <a:rPr lang="en-GB" sz="700">
                <a:solidFill>
                  <a:schemeClr val="bg2">
                    <a:lumMod val="50000"/>
                    <a:lumOff val="50000"/>
                  </a:schemeClr>
                </a:solidFill>
              </a:rPr>
              <a:t>, B. et al., </a:t>
            </a:r>
            <a:r>
              <a:rPr lang="en-US" sz="700">
                <a:solidFill>
                  <a:schemeClr val="bg2">
                    <a:lumMod val="50000"/>
                    <a:lumOff val="50000"/>
                  </a:schemeClr>
                </a:solidFill>
              </a:rPr>
              <a:t>Adult Severe Asthma Registries: A Global and Growing Inventory. </a:t>
            </a:r>
            <a:r>
              <a:rPr lang="en-US" sz="700" err="1">
                <a:solidFill>
                  <a:schemeClr val="bg2">
                    <a:lumMod val="50000"/>
                    <a:lumOff val="50000"/>
                  </a:schemeClr>
                </a:solidFill>
              </a:rPr>
              <a:t>Pragmat</a:t>
            </a:r>
            <a:r>
              <a:rPr lang="en-US" sz="700">
                <a:solidFill>
                  <a:schemeClr val="bg2">
                    <a:lumMod val="50000"/>
                    <a:lumOff val="50000"/>
                  </a:schemeClr>
                </a:solidFill>
              </a:rPr>
              <a:t> </a:t>
            </a:r>
            <a:r>
              <a:rPr lang="en-US" sz="700" err="1">
                <a:solidFill>
                  <a:schemeClr val="bg2">
                    <a:lumMod val="50000"/>
                    <a:lumOff val="50000"/>
                  </a:schemeClr>
                </a:solidFill>
              </a:rPr>
              <a:t>Obs</a:t>
            </a:r>
            <a:r>
              <a:rPr lang="en-US" sz="700">
                <a:solidFill>
                  <a:schemeClr val="bg2">
                    <a:lumMod val="50000"/>
                    <a:lumOff val="50000"/>
                  </a:schemeClr>
                </a:solidFill>
              </a:rPr>
              <a:t> Res. 2023;14:127-147 </a:t>
            </a:r>
            <a:r>
              <a:rPr lang="en-US" sz="700">
                <a:solidFill>
                  <a:schemeClr val="bg2">
                    <a:lumMod val="50000"/>
                    <a:lumOff val="50000"/>
                  </a:schemeClr>
                </a:solidFill>
                <a:hlinkClick r:id="rId9"/>
              </a:rPr>
              <a:t>https://doi.org/10.2147/POR.S399879</a:t>
            </a:r>
            <a:r>
              <a:rPr lang="en-US" sz="700">
                <a:solidFill>
                  <a:schemeClr val="bg2">
                    <a:lumMod val="50000"/>
                    <a:lumOff val="50000"/>
                  </a:schemeClr>
                </a:solidFill>
              </a:rPr>
              <a:t> </a:t>
            </a:r>
            <a:endParaRPr lang="en-GB" sz="700">
              <a:solidFill>
                <a:schemeClr val="bg2">
                  <a:lumMod val="50000"/>
                  <a:lumOff val="50000"/>
                </a:schemeClr>
              </a:solidFill>
            </a:endParaRPr>
          </a:p>
          <a:p>
            <a:endParaRPr lang="en-GB"/>
          </a:p>
        </p:txBody>
      </p:sp>
      <p:pic>
        <p:nvPicPr>
          <p:cNvPr id="2" name="Graphic 1" descr="Beginning with solid fill">
            <a:hlinkClick r:id="rId10" action="ppaction://hlinksldjump"/>
            <a:extLst>
              <a:ext uri="{FF2B5EF4-FFF2-40B4-BE49-F238E27FC236}">
                <a16:creationId xmlns:a16="http://schemas.microsoft.com/office/drawing/2014/main" id="{EDB31E80-2732-EA11-E68A-B5B36841C7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947761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Conclusions</a:t>
            </a:r>
            <a:endParaRPr/>
          </a:p>
        </p:txBody>
      </p:sp>
      <p:sp>
        <p:nvSpPr>
          <p:cNvPr id="7" name="TextBox 6">
            <a:extLst>
              <a:ext uri="{FF2B5EF4-FFF2-40B4-BE49-F238E27FC236}">
                <a16:creationId xmlns:a16="http://schemas.microsoft.com/office/drawing/2014/main" id="{DD06F53C-40D3-B7FE-65D5-1C8F301A73A2}"/>
              </a:ext>
            </a:extLst>
          </p:cNvPr>
          <p:cNvSpPr txBox="1"/>
          <p:nvPr/>
        </p:nvSpPr>
        <p:spPr>
          <a:xfrm>
            <a:off x="1665998" y="1228047"/>
            <a:ext cx="6386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The </a:t>
            </a:r>
            <a:r>
              <a:rPr kumimoji="0" lang="en-US" sz="1200" b="1" i="0" u="none" strike="noStrike" kern="1200" cap="none" spc="0" normalizeH="0" baseline="0" noProof="0">
                <a:ln>
                  <a:noFill/>
                </a:ln>
                <a:solidFill>
                  <a:srgbClr val="073763"/>
                </a:solidFill>
                <a:effectLst/>
                <a:uLnTx/>
                <a:uFillTx/>
                <a:latin typeface="Arial"/>
                <a:ea typeface="+mn-ea"/>
                <a:cs typeface="Arial"/>
                <a:sym typeface="Arial"/>
              </a:rPr>
              <a:t>majority of severe asthma registries </a:t>
            </a: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reported collection of </a:t>
            </a:r>
            <a:r>
              <a:rPr kumimoji="0" lang="en-US" sz="1200" b="1" i="0" u="none" strike="noStrike" kern="1200" cap="none" spc="0" normalizeH="0" baseline="0" noProof="0">
                <a:ln>
                  <a:noFill/>
                </a:ln>
                <a:solidFill>
                  <a:srgbClr val="073763"/>
                </a:solidFill>
                <a:effectLst/>
                <a:uLnTx/>
                <a:uFillTx/>
                <a:latin typeface="Arial"/>
                <a:ea typeface="+mn-ea"/>
                <a:cs typeface="Arial"/>
                <a:sym typeface="Arial"/>
              </a:rPr>
              <a:t>&gt;90% of ISAR’s core variables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Most registries reported collecting safety variables and OCS comorbidity data, reflecting a </a:t>
            </a:r>
            <a:r>
              <a:rPr kumimoji="0" lang="en-US" sz="1200" b="1" i="0" u="none" strike="noStrike" kern="1200" cap="none" spc="0" normalizeH="0" baseline="0" noProof="0">
                <a:ln>
                  <a:noFill/>
                </a:ln>
                <a:solidFill>
                  <a:srgbClr val="0C5EA8"/>
                </a:solidFill>
                <a:effectLst/>
                <a:uLnTx/>
                <a:uFillTx/>
                <a:latin typeface="Arial"/>
                <a:ea typeface="+mn-ea"/>
                <a:cs typeface="Arial"/>
                <a:sym typeface="Arial"/>
              </a:rPr>
              <a:t>common goal of documenting OCS burden and safety events in patients</a:t>
            </a:r>
            <a:endParaRPr kumimoji="0" lang="en-GB" sz="1200" b="1" i="0" u="none" strike="noStrike" kern="1200" cap="none" spc="0" normalizeH="0" baseline="0" noProof="0">
              <a:ln>
                <a:noFill/>
              </a:ln>
              <a:solidFill>
                <a:srgbClr val="0C5EA8"/>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9EDF8189-494A-350B-1E02-BB345056DF79}"/>
              </a:ext>
            </a:extLst>
          </p:cNvPr>
          <p:cNvSpPr txBox="1"/>
          <p:nvPr/>
        </p:nvSpPr>
        <p:spPr>
          <a:xfrm>
            <a:off x="1659027" y="2571750"/>
            <a:ext cx="6068291"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The ISAR initiative has fostered data </a:t>
            </a:r>
            <a:r>
              <a:rPr kumimoji="0" lang="en-US" sz="1200" b="0" i="0" u="none" strike="noStrike" kern="1200" cap="none" spc="0" normalizeH="0" baseline="0" noProof="0" err="1">
                <a:ln>
                  <a:noFill/>
                </a:ln>
                <a:solidFill>
                  <a:srgbClr val="073763"/>
                </a:solidFill>
                <a:effectLst/>
                <a:uLnTx/>
                <a:uFillTx/>
                <a:latin typeface="Arial"/>
                <a:ea typeface="+mn-ea"/>
                <a:cs typeface="Arial"/>
                <a:sym typeface="Arial"/>
              </a:rPr>
              <a:t>standardisation</a:t>
            </a:r>
            <a:r>
              <a:rPr kumimoji="0" lang="en-US" sz="1200" b="0" i="0" u="none" strike="noStrike" kern="1200" cap="none" spc="0" normalizeH="0" baseline="0" noProof="0">
                <a:ln>
                  <a:noFill/>
                </a:ln>
                <a:solidFill>
                  <a:srgbClr val="073763"/>
                </a:solidFill>
                <a:effectLst/>
                <a:uLnTx/>
                <a:uFillTx/>
                <a:latin typeface="Arial"/>
                <a:ea typeface="+mn-ea"/>
                <a:cs typeface="Arial"/>
                <a:sym typeface="Arial"/>
              </a:rPr>
              <a:t> across countries.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This enables collection of unified data and </a:t>
            </a:r>
            <a:r>
              <a:rPr kumimoji="0" lang="en-GB" sz="1200" b="1" i="0" u="none" strike="noStrike" kern="1200" cap="none" spc="0" normalizeH="0" baseline="0" noProof="0">
                <a:ln>
                  <a:noFill/>
                </a:ln>
                <a:solidFill>
                  <a:srgbClr val="FF9900"/>
                </a:solidFill>
                <a:effectLst/>
                <a:uLnTx/>
                <a:uFillTx/>
                <a:latin typeface="Arial"/>
                <a:ea typeface="+mn-ea"/>
                <a:cs typeface="Arial"/>
                <a:sym typeface="Arial"/>
              </a:rPr>
              <a:t>increases statistical power for severe asthma research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07376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Maintaining </a:t>
            </a:r>
            <a:r>
              <a:rPr kumimoji="0" lang="en-GB" sz="1200" b="1" i="0" u="none" strike="noStrike" kern="1200" cap="none" spc="0" normalizeH="0" baseline="0" noProof="0">
                <a:ln>
                  <a:noFill/>
                </a:ln>
                <a:solidFill>
                  <a:srgbClr val="FCCD80"/>
                </a:solidFill>
                <a:effectLst/>
                <a:uLnTx/>
                <a:uFillTx/>
                <a:latin typeface="Arial"/>
                <a:ea typeface="+mn-ea"/>
                <a:cs typeface="Arial"/>
                <a:sym typeface="Arial"/>
              </a:rPr>
              <a:t>individuality</a:t>
            </a: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 alongside standardized variables supports registries to develop </a:t>
            </a:r>
            <a:r>
              <a:rPr kumimoji="0" lang="en-GB" sz="1200" b="1" i="0" u="none" strike="noStrike" kern="1200" cap="none" spc="0" normalizeH="0" baseline="0" noProof="0">
                <a:ln>
                  <a:noFill/>
                </a:ln>
                <a:solidFill>
                  <a:srgbClr val="FCCD80"/>
                </a:solidFill>
                <a:effectLst/>
                <a:uLnTx/>
                <a:uFillTx/>
                <a:latin typeface="Arial"/>
                <a:ea typeface="+mn-ea"/>
                <a:cs typeface="Arial"/>
                <a:sym typeface="Arial"/>
              </a:rPr>
              <a:t>locally relevant research priorities and clinical interests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1" i="0" u="none" strike="noStrike" kern="1200" cap="none" spc="0" normalizeH="0" baseline="0" noProof="0">
              <a:ln>
                <a:noFill/>
              </a:ln>
              <a:solidFill>
                <a:srgbClr val="FCCD8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1200" cap="none" spc="0" normalizeH="0" baseline="0" noProof="0">
              <a:ln>
                <a:noFill/>
              </a:ln>
              <a:solidFill>
                <a:srgbClr val="40404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Severe asthma registries can </a:t>
            </a:r>
            <a:r>
              <a:rPr kumimoji="0" lang="en-GB" sz="1200" b="1" i="0" u="none" strike="noStrike" kern="1200" cap="none" spc="0" normalizeH="0" baseline="0" noProof="0">
                <a:ln>
                  <a:noFill/>
                </a:ln>
                <a:solidFill>
                  <a:srgbClr val="C9C2D1">
                    <a:lumMod val="75000"/>
                  </a:srgbClr>
                </a:solidFill>
                <a:effectLst/>
                <a:uLnTx/>
                <a:uFillTx/>
                <a:latin typeface="Arial"/>
                <a:ea typeface="+mn-ea"/>
                <a:cs typeface="Arial"/>
                <a:sym typeface="Arial"/>
              </a:rPr>
              <a:t>inform local health policy</a:t>
            </a: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 be </a:t>
            </a:r>
            <a:r>
              <a:rPr kumimoji="0" lang="en-GB" sz="1200" b="1" i="0" u="none" strike="noStrike" kern="1200" cap="none" spc="0" normalizeH="0" baseline="0" noProof="0">
                <a:ln>
                  <a:noFill/>
                </a:ln>
                <a:solidFill>
                  <a:srgbClr val="C9C2D1">
                    <a:lumMod val="75000"/>
                  </a:srgbClr>
                </a:solidFill>
                <a:effectLst/>
                <a:uLnTx/>
                <a:uFillTx/>
                <a:latin typeface="Arial"/>
                <a:ea typeface="+mn-ea"/>
                <a:cs typeface="Arial"/>
                <a:sym typeface="Arial"/>
              </a:rPr>
              <a:t>incorporated into clinical guidelines</a:t>
            </a: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 and be translated into </a:t>
            </a:r>
            <a:r>
              <a:rPr kumimoji="0" lang="en-GB" sz="1200" b="1" i="0" u="none" strike="noStrike" kern="1200" cap="none" spc="0" normalizeH="0" baseline="0" noProof="0">
                <a:ln>
                  <a:noFill/>
                </a:ln>
                <a:solidFill>
                  <a:srgbClr val="C9C2D1">
                    <a:lumMod val="75000"/>
                  </a:srgbClr>
                </a:solidFill>
                <a:effectLst/>
                <a:uLnTx/>
                <a:uFillTx/>
                <a:latin typeface="Arial"/>
                <a:ea typeface="+mn-ea"/>
                <a:cs typeface="Arial"/>
                <a:sym typeface="Arial"/>
              </a:rPr>
              <a:t>quality improvement </a:t>
            </a: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programs that </a:t>
            </a:r>
            <a:r>
              <a:rPr kumimoji="0" lang="en-GB" sz="1200" b="1" i="0" u="none" strike="noStrike" kern="1200" cap="none" spc="0" normalizeH="0" baseline="0" noProof="0">
                <a:ln>
                  <a:noFill/>
                </a:ln>
                <a:solidFill>
                  <a:srgbClr val="C9C2D1">
                    <a:lumMod val="75000"/>
                  </a:srgbClr>
                </a:solidFill>
                <a:effectLst/>
                <a:uLnTx/>
                <a:uFillTx/>
                <a:latin typeface="Arial"/>
                <a:ea typeface="+mn-ea"/>
                <a:cs typeface="Arial"/>
                <a:sym typeface="Arial"/>
              </a:rPr>
              <a:t>enhance the care of asthma </a:t>
            </a:r>
            <a:r>
              <a:rPr kumimoji="0" lang="en-GB" sz="1200" b="0" i="0" u="none" strike="noStrike" kern="1200" cap="none" spc="0" normalizeH="0" baseline="0" noProof="0">
                <a:ln>
                  <a:noFill/>
                </a:ln>
                <a:solidFill>
                  <a:srgbClr val="073763"/>
                </a:solidFill>
                <a:effectLst/>
                <a:uLnTx/>
                <a:uFillTx/>
                <a:latin typeface="Arial"/>
                <a:ea typeface="+mn-ea"/>
                <a:cs typeface="Arial"/>
                <a:sym typeface="Arial"/>
              </a:rPr>
              <a:t>patients globally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Graphic 10" descr="Badge Tick with solid fill">
            <a:extLst>
              <a:ext uri="{FF2B5EF4-FFF2-40B4-BE49-F238E27FC236}">
                <a16:creationId xmlns:a16="http://schemas.microsoft.com/office/drawing/2014/main" id="{FBE3BB07-615A-0C72-7AC4-A35529C12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944" y="1085366"/>
            <a:ext cx="748083" cy="748083"/>
          </a:xfrm>
          <a:prstGeom prst="rect">
            <a:avLst/>
          </a:prstGeom>
        </p:spPr>
      </p:pic>
      <p:pic>
        <p:nvPicPr>
          <p:cNvPr id="12" name="Graphic 11" descr="Medicine with solid fill">
            <a:extLst>
              <a:ext uri="{FF2B5EF4-FFF2-40B4-BE49-F238E27FC236}">
                <a16:creationId xmlns:a16="http://schemas.microsoft.com/office/drawing/2014/main" id="{D230B3C7-FC97-2760-0C76-AF7D057D15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344" y="1824651"/>
            <a:ext cx="699654" cy="699654"/>
          </a:xfrm>
          <a:prstGeom prst="rect">
            <a:avLst/>
          </a:prstGeom>
        </p:spPr>
      </p:pic>
      <p:pic>
        <p:nvPicPr>
          <p:cNvPr id="14" name="Graphic 13" descr="Statistics with solid fill">
            <a:extLst>
              <a:ext uri="{FF2B5EF4-FFF2-40B4-BE49-F238E27FC236}">
                <a16:creationId xmlns:a16="http://schemas.microsoft.com/office/drawing/2014/main" id="{F519D68E-5678-F468-5024-BC318C5A40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44" y="2571750"/>
            <a:ext cx="699655" cy="699655"/>
          </a:xfrm>
          <a:prstGeom prst="rect">
            <a:avLst/>
          </a:prstGeom>
        </p:spPr>
      </p:pic>
      <p:pic>
        <p:nvPicPr>
          <p:cNvPr id="16" name="Graphic 15" descr="Meeting with solid fill">
            <a:extLst>
              <a:ext uri="{FF2B5EF4-FFF2-40B4-BE49-F238E27FC236}">
                <a16:creationId xmlns:a16="http://schemas.microsoft.com/office/drawing/2014/main" id="{15941889-67A4-1814-E1C6-5D0A1C9A62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230" y="3323554"/>
            <a:ext cx="699655" cy="699655"/>
          </a:xfrm>
          <a:prstGeom prst="rect">
            <a:avLst/>
          </a:prstGeom>
        </p:spPr>
      </p:pic>
      <p:pic>
        <p:nvPicPr>
          <p:cNvPr id="18" name="Graphic 17" descr="Stethoscope with solid fill">
            <a:extLst>
              <a:ext uri="{FF2B5EF4-FFF2-40B4-BE49-F238E27FC236}">
                <a16:creationId xmlns:a16="http://schemas.microsoft.com/office/drawing/2014/main" id="{8B0F3E88-DE1C-60F0-A2F8-D7D7AFB472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443" y="4050912"/>
            <a:ext cx="779373" cy="779373"/>
          </a:xfrm>
          <a:prstGeom prst="rect">
            <a:avLst/>
          </a:prstGeom>
        </p:spPr>
      </p:pic>
      <p:sp>
        <p:nvSpPr>
          <p:cNvPr id="3" name="Text Placeholder 1">
            <a:extLst>
              <a:ext uri="{FF2B5EF4-FFF2-40B4-BE49-F238E27FC236}">
                <a16:creationId xmlns:a16="http://schemas.microsoft.com/office/drawing/2014/main" id="{586465A0-57DE-29FC-183B-A0FFE410B6F8}"/>
              </a:ext>
            </a:extLst>
          </p:cNvPr>
          <p:cNvSpPr>
            <a:spLocks noGrp="1"/>
          </p:cNvSpPr>
          <p:nvPr>
            <p:ph type="body" idx="1"/>
          </p:nvPr>
        </p:nvSpPr>
        <p:spPr>
          <a:xfrm>
            <a:off x="50067" y="4838452"/>
            <a:ext cx="8137969" cy="402416"/>
          </a:xfrm>
        </p:spPr>
        <p:txBody>
          <a:bodyPr/>
          <a:lstStyle/>
          <a:p>
            <a:pPr marL="0" indent="0"/>
            <a:r>
              <a:rPr lang="en-GB" sz="700" err="1">
                <a:solidFill>
                  <a:schemeClr val="bg2">
                    <a:lumMod val="50000"/>
                    <a:lumOff val="50000"/>
                  </a:schemeClr>
                </a:solidFill>
              </a:rPr>
              <a:t>Cushen</a:t>
            </a:r>
            <a:r>
              <a:rPr lang="en-GB" sz="700">
                <a:solidFill>
                  <a:schemeClr val="bg2">
                    <a:lumMod val="50000"/>
                    <a:lumOff val="50000"/>
                  </a:schemeClr>
                </a:solidFill>
              </a:rPr>
              <a:t>, B. et al., </a:t>
            </a:r>
            <a:r>
              <a:rPr lang="en-US" sz="700">
                <a:solidFill>
                  <a:schemeClr val="bg2">
                    <a:lumMod val="50000"/>
                    <a:lumOff val="50000"/>
                  </a:schemeClr>
                </a:solidFill>
              </a:rPr>
              <a:t>Adult Severe Asthma Registries: A Global and Growing Inventory. </a:t>
            </a:r>
            <a:r>
              <a:rPr lang="en-US" sz="700" err="1">
                <a:solidFill>
                  <a:schemeClr val="bg2">
                    <a:lumMod val="50000"/>
                    <a:lumOff val="50000"/>
                  </a:schemeClr>
                </a:solidFill>
              </a:rPr>
              <a:t>Pragmat</a:t>
            </a:r>
            <a:r>
              <a:rPr lang="en-US" sz="700">
                <a:solidFill>
                  <a:schemeClr val="bg2">
                    <a:lumMod val="50000"/>
                    <a:lumOff val="50000"/>
                  </a:schemeClr>
                </a:solidFill>
              </a:rPr>
              <a:t> </a:t>
            </a:r>
            <a:r>
              <a:rPr lang="en-US" sz="700" err="1">
                <a:solidFill>
                  <a:schemeClr val="bg2">
                    <a:lumMod val="50000"/>
                    <a:lumOff val="50000"/>
                  </a:schemeClr>
                </a:solidFill>
              </a:rPr>
              <a:t>Obs</a:t>
            </a:r>
            <a:r>
              <a:rPr lang="en-US" sz="700">
                <a:solidFill>
                  <a:schemeClr val="bg2">
                    <a:lumMod val="50000"/>
                    <a:lumOff val="50000"/>
                  </a:schemeClr>
                </a:solidFill>
              </a:rPr>
              <a:t> Res. 2023;14:127-147 </a:t>
            </a:r>
            <a:r>
              <a:rPr lang="en-US" sz="700">
                <a:solidFill>
                  <a:schemeClr val="bg2">
                    <a:lumMod val="50000"/>
                    <a:lumOff val="50000"/>
                  </a:schemeClr>
                </a:solidFill>
                <a:hlinkClick r:id="rId13"/>
              </a:rPr>
              <a:t>https://doi.org/10.2147/POR.S399879</a:t>
            </a:r>
            <a:r>
              <a:rPr lang="en-US" sz="700">
                <a:solidFill>
                  <a:schemeClr val="bg2">
                    <a:lumMod val="50000"/>
                    <a:lumOff val="50000"/>
                  </a:schemeClr>
                </a:solidFill>
              </a:rPr>
              <a:t> </a:t>
            </a:r>
            <a:endParaRPr lang="en-GB" sz="700">
              <a:solidFill>
                <a:schemeClr val="bg2">
                  <a:lumMod val="50000"/>
                  <a:lumOff val="50000"/>
                </a:schemeClr>
              </a:solidFill>
            </a:endParaRPr>
          </a:p>
          <a:p>
            <a:endParaRPr lang="en-GB"/>
          </a:p>
        </p:txBody>
      </p:sp>
      <p:pic>
        <p:nvPicPr>
          <p:cNvPr id="2" name="Graphic 1" descr="Beginning with solid fill">
            <a:hlinkClick r:id="rId14" action="ppaction://hlinksldjump"/>
            <a:extLst>
              <a:ext uri="{FF2B5EF4-FFF2-40B4-BE49-F238E27FC236}">
                <a16:creationId xmlns:a16="http://schemas.microsoft.com/office/drawing/2014/main" id="{7F4EE319-A4EA-5DFA-6A23-975128B6B0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339432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r>
              <a:rPr lang="en-GB" sz="2000">
                <a:effectLst/>
                <a:latin typeface="Calibri" panose="020F0502020204030204" pitchFamily="34" charset="0"/>
                <a:ea typeface="Calibri" panose="020F0502020204030204" pitchFamily="34" charset="0"/>
                <a:cs typeface="Times New Roman" panose="02020603050405020304" pitchFamily="18" charset="0"/>
              </a:rPr>
              <a:t>Impact of pre-biologic impairment on meeting domain-specific biologic responder definitions in patients with severe asthma (BEAM)</a:t>
            </a:r>
            <a:endParaRPr sz="2800">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99;p20">
            <a:extLst>
              <a:ext uri="{FF2B5EF4-FFF2-40B4-BE49-F238E27FC236}">
                <a16:creationId xmlns:a16="http://schemas.microsoft.com/office/drawing/2014/main" id="{0B55C9E9-7741-7D01-491C-1EEA1910A5AF}"/>
              </a:ext>
            </a:extLst>
          </p:cNvPr>
          <p:cNvSpPr txBox="1">
            <a:spLocks/>
          </p:cNvSpPr>
          <p:nvPr/>
        </p:nvSpPr>
        <p:spPr>
          <a:xfrm>
            <a:off x="409903" y="3290955"/>
            <a:ext cx="8734097" cy="890588"/>
          </a:xfrm>
          <a:prstGeom prst="rect">
            <a:avLst/>
          </a:prstGeom>
          <a:noFill/>
          <a:ln>
            <a:noFill/>
          </a:ln>
        </p:spPr>
        <p:txBody>
          <a:bodyPr spcFirstLastPara="1" wrap="square" lIns="0" tIns="0" rIns="91425" bIns="457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1200"/>
              </a:spcBef>
              <a:spcAft>
                <a:spcPts val="0"/>
              </a:spcAft>
              <a:buClr>
                <a:srgbClr val="FF9900"/>
              </a:buClr>
              <a:buSzPts val="1600"/>
              <a:buFont typeface="Arial"/>
              <a:buNone/>
              <a:defRPr sz="1600" b="0" i="0" u="none" strike="noStrike" cap="none">
                <a:solidFill>
                  <a:schemeClr val="accent3"/>
                </a:solidFill>
                <a:latin typeface="Arial"/>
                <a:ea typeface="Arial"/>
                <a:cs typeface="Arial"/>
                <a:sym typeface="Arial"/>
              </a:defRPr>
            </a:lvl1pPr>
            <a:lvl2pPr marL="914400" marR="0" lvl="1" indent="-317500" algn="ctr" rtl="0">
              <a:lnSpc>
                <a:spcPct val="100000"/>
              </a:lnSpc>
              <a:spcBef>
                <a:spcPts val="300"/>
              </a:spcBef>
              <a:spcAft>
                <a:spcPts val="0"/>
              </a:spcAft>
              <a:buClr>
                <a:srgbClr val="FF9900"/>
              </a:buClr>
              <a:buSzPts val="1400"/>
              <a:buFont typeface="Arial"/>
              <a:buNone/>
              <a:defRPr sz="1400" b="0" i="0" u="none" strike="noStrike" cap="none">
                <a:solidFill>
                  <a:srgbClr val="909090"/>
                </a:solidFill>
                <a:latin typeface="Arial"/>
                <a:ea typeface="Arial"/>
                <a:cs typeface="Arial"/>
                <a:sym typeface="Arial"/>
              </a:defRPr>
            </a:lvl2pPr>
            <a:lvl3pPr marL="1371600" marR="0" lvl="2" indent="-304800" algn="ctr" rtl="0">
              <a:lnSpc>
                <a:spcPct val="100000"/>
              </a:lnSpc>
              <a:spcBef>
                <a:spcPts val="300"/>
              </a:spcBef>
              <a:spcAft>
                <a:spcPts val="0"/>
              </a:spcAft>
              <a:buClr>
                <a:srgbClr val="FF9900"/>
              </a:buClr>
              <a:buSzPts val="1200"/>
              <a:buFont typeface="Courier New"/>
              <a:buNone/>
              <a:defRPr sz="1200" b="0" i="0" u="none" strike="noStrike" cap="none">
                <a:solidFill>
                  <a:srgbClr val="909090"/>
                </a:solidFill>
                <a:latin typeface="Arial"/>
                <a:ea typeface="Arial"/>
                <a:cs typeface="Arial"/>
                <a:sym typeface="Arial"/>
              </a:defRPr>
            </a:lvl3pPr>
            <a:lvl4pPr marL="1828800" marR="0" lvl="3" indent="-292100" algn="ctr" rtl="0">
              <a:lnSpc>
                <a:spcPct val="100000"/>
              </a:lnSpc>
              <a:spcBef>
                <a:spcPts val="300"/>
              </a:spcBef>
              <a:spcAft>
                <a:spcPts val="0"/>
              </a:spcAft>
              <a:buClr>
                <a:srgbClr val="FF9900"/>
              </a:buClr>
              <a:buSzPts val="1000"/>
              <a:buFont typeface="Arial"/>
              <a:buNone/>
              <a:defRPr sz="1000" b="0" i="0" u="none" strike="noStrike" cap="none">
                <a:solidFill>
                  <a:srgbClr val="909090"/>
                </a:solidFill>
                <a:latin typeface="Arial"/>
                <a:ea typeface="Arial"/>
                <a:cs typeface="Arial"/>
                <a:sym typeface="Arial"/>
              </a:defRPr>
            </a:lvl4pPr>
            <a:lvl5pPr marL="2286000" marR="0" lvl="4" indent="-279400" algn="ctr" rtl="0">
              <a:lnSpc>
                <a:spcPct val="100000"/>
              </a:lnSpc>
              <a:spcBef>
                <a:spcPts val="300"/>
              </a:spcBef>
              <a:spcAft>
                <a:spcPts val="0"/>
              </a:spcAft>
              <a:buClr>
                <a:srgbClr val="FF9900"/>
              </a:buClr>
              <a:buSzPts val="800"/>
              <a:buFont typeface="Arial"/>
              <a:buNone/>
              <a:defRPr sz="800" b="0" i="0" u="none" strike="noStrike" cap="none">
                <a:solidFill>
                  <a:srgbClr val="909090"/>
                </a:solidFill>
                <a:latin typeface="Arial"/>
                <a:ea typeface="Arial"/>
                <a:cs typeface="Arial"/>
                <a:sym typeface="Arial"/>
              </a:defRPr>
            </a:lvl5pPr>
            <a:lvl6pPr marL="2743200" marR="0" lvl="5"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6pPr>
            <a:lvl7pPr marL="3200400" marR="0" lvl="6"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7pPr>
            <a:lvl8pPr marL="3657600" marR="0" lvl="7"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8pPr>
            <a:lvl9pPr marL="4114800" marR="0" lvl="8"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9900"/>
              </a:buClr>
              <a:buSzPts val="1600"/>
              <a:buFont typeface="Arial"/>
              <a:buNone/>
              <a:tabLst/>
              <a:defRPr/>
            </a:pPr>
            <a:r>
              <a:rPr kumimoji="0" lang="en-US" sz="800" b="0" i="0" u="none" strike="noStrike" kern="0" cap="none" spc="0" normalizeH="0" baseline="0" noProof="0">
                <a:ln>
                  <a:noFill/>
                </a:ln>
                <a:solidFill>
                  <a:srgbClr val="FF9900"/>
                </a:solidFill>
                <a:effectLst/>
                <a:uLnTx/>
                <a:uFillTx/>
                <a:latin typeface="Arial"/>
                <a:cs typeface="Arial"/>
                <a:sym typeface="Arial"/>
              </a:rPr>
              <a:t>Luis Perez-de-Llano, Ghislaine Scelo, G. Walter </a:t>
            </a:r>
            <a:r>
              <a:rPr kumimoji="0" lang="en-US" sz="800" b="0" i="0" u="none" strike="noStrike" kern="0" cap="none" spc="0" normalizeH="0" baseline="0" noProof="0" err="1">
                <a:ln>
                  <a:noFill/>
                </a:ln>
                <a:solidFill>
                  <a:srgbClr val="FF9900"/>
                </a:solidFill>
                <a:effectLst/>
                <a:uLnTx/>
                <a:uFillTx/>
                <a:latin typeface="Arial"/>
                <a:cs typeface="Arial"/>
                <a:sym typeface="Arial"/>
              </a:rPr>
              <a:t>Canonica</a:t>
            </a:r>
            <a:r>
              <a:rPr kumimoji="0" lang="en-US" sz="800" b="0" i="0" u="none" strike="noStrike" kern="0" cap="none" spc="0" normalizeH="0" baseline="0" noProof="0">
                <a:ln>
                  <a:noFill/>
                </a:ln>
                <a:solidFill>
                  <a:srgbClr val="FF9900"/>
                </a:solidFill>
                <a:effectLst/>
                <a:uLnTx/>
                <a:uFillTx/>
                <a:latin typeface="Arial"/>
                <a:cs typeface="Arial"/>
                <a:sym typeface="Arial"/>
              </a:rPr>
              <a:t>, Wenjia Chen, William Henley, </a:t>
            </a:r>
            <a:r>
              <a:rPr kumimoji="0" lang="en-US" sz="800" b="0" i="0" u="none" strike="noStrike" kern="0" cap="none" spc="0" normalizeH="0" baseline="0" noProof="0" err="1">
                <a:ln>
                  <a:noFill/>
                </a:ln>
                <a:solidFill>
                  <a:srgbClr val="FF9900"/>
                </a:solidFill>
                <a:effectLst/>
                <a:uLnTx/>
                <a:uFillTx/>
                <a:latin typeface="Arial"/>
                <a:cs typeface="Arial"/>
                <a:sym typeface="Arial"/>
              </a:rPr>
              <a:t>Désirée</a:t>
            </a:r>
            <a:r>
              <a:rPr kumimoji="0" lang="en-US"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err="1">
                <a:ln>
                  <a:noFill/>
                </a:ln>
                <a:solidFill>
                  <a:srgbClr val="FF9900"/>
                </a:solidFill>
                <a:effectLst/>
                <a:uLnTx/>
                <a:uFillTx/>
                <a:latin typeface="Arial"/>
                <a:cs typeface="Arial"/>
                <a:sym typeface="Arial"/>
              </a:rPr>
              <a:t>Larenas-Linnemann</a:t>
            </a:r>
            <a:r>
              <a:rPr kumimoji="0" lang="en-US" sz="800" b="0" i="0" u="none" strike="noStrike" kern="0" cap="none" spc="0" normalizeH="0" baseline="0" noProof="0">
                <a:ln>
                  <a:noFill/>
                </a:ln>
                <a:solidFill>
                  <a:srgbClr val="FF9900"/>
                </a:solidFill>
                <a:effectLst/>
                <a:uLnTx/>
                <a:uFillTx/>
                <a:latin typeface="Arial"/>
                <a:cs typeface="Arial"/>
                <a:sym typeface="Arial"/>
              </a:rPr>
              <a:t>, Matthew J Peters,</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Paul E. Pfeffer, Trung N. Tran,</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Charlotte </a:t>
            </a:r>
            <a:r>
              <a:rPr kumimoji="0" lang="en-US" sz="800" b="0" i="0" u="none" strike="noStrike" kern="0" cap="none" spc="0" normalizeH="0" baseline="0" noProof="0" err="1">
                <a:ln>
                  <a:noFill/>
                </a:ln>
                <a:solidFill>
                  <a:srgbClr val="FF9900"/>
                </a:solidFill>
                <a:effectLst/>
                <a:uLnTx/>
                <a:uFillTx/>
                <a:latin typeface="Arial"/>
                <a:cs typeface="Arial"/>
                <a:sym typeface="Arial"/>
              </a:rPr>
              <a:t>Suppli</a:t>
            </a:r>
            <a:r>
              <a:rPr kumimoji="0" lang="en-US"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err="1">
                <a:ln>
                  <a:noFill/>
                </a:ln>
                <a:solidFill>
                  <a:srgbClr val="FF9900"/>
                </a:solidFill>
                <a:effectLst/>
                <a:uLnTx/>
                <a:uFillTx/>
                <a:latin typeface="Arial"/>
                <a:cs typeface="Arial"/>
                <a:sym typeface="Arial"/>
              </a:rPr>
              <a:t>Ulrik</a:t>
            </a:r>
            <a:r>
              <a:rPr kumimoji="0" lang="en-US" sz="800" b="0" i="0" u="none" strike="noStrike" kern="0" cap="none" spc="0" normalizeH="0" baseline="0" noProof="0">
                <a:ln>
                  <a:noFill/>
                </a:ln>
                <a:solidFill>
                  <a:srgbClr val="FF9900"/>
                </a:solidFill>
                <a:effectLst/>
                <a:uLnTx/>
                <a:uFillTx/>
                <a:latin typeface="Arial"/>
                <a:cs typeface="Arial"/>
                <a:sym typeface="Arial"/>
              </a:rPr>
              <a:t>, Todor A. Popov, Mohsen </a:t>
            </a:r>
            <a:r>
              <a:rPr kumimoji="0" lang="en-US" sz="800" b="0" i="0" u="none" strike="noStrike" kern="0" cap="none" spc="0" normalizeH="0" baseline="0" noProof="0" err="1">
                <a:ln>
                  <a:noFill/>
                </a:ln>
                <a:solidFill>
                  <a:srgbClr val="FF9900"/>
                </a:solidFill>
                <a:effectLst/>
                <a:uLnTx/>
                <a:uFillTx/>
                <a:latin typeface="Arial"/>
                <a:cs typeface="Arial"/>
                <a:sym typeface="Arial"/>
              </a:rPr>
              <a:t>Sadatsafavi</a:t>
            </a:r>
            <a:r>
              <a:rPr kumimoji="0" lang="en-US" sz="800" b="0" i="0" u="none" strike="noStrike" kern="0" cap="none" spc="0" normalizeH="0" baseline="0" noProof="0">
                <a:ln>
                  <a:noFill/>
                </a:ln>
                <a:solidFill>
                  <a:srgbClr val="FF9900"/>
                </a:solidFill>
                <a:effectLst/>
                <a:uLnTx/>
                <a:uFillTx/>
                <a:latin typeface="Arial"/>
                <a:cs typeface="Arial"/>
                <a:sym typeface="Arial"/>
              </a:rPr>
              <a:t>, Mark Hew, Jorge Maspero, Peter G. Gibson, George C. Christoff, J. Mark Fitzgerald</a:t>
            </a:r>
            <a:r>
              <a:rPr kumimoji="0" lang="en-NZ" sz="800" b="0" i="0" u="none" strike="noStrike" kern="0" cap="none" spc="0" normalizeH="0" baseline="0" noProof="0">
                <a:ln>
                  <a:noFill/>
                </a:ln>
                <a:solidFill>
                  <a:srgbClr val="FF9900"/>
                </a:solidFill>
                <a:effectLst/>
                <a:uLnTx/>
                <a:uFillTx/>
                <a:latin typeface="Arial"/>
                <a:cs typeface="Arial"/>
                <a:sym typeface="Arial"/>
              </a:rPr>
              <a:t>,</a:t>
            </a:r>
            <a:r>
              <a:rPr kumimoji="0" lang="en-US" sz="800" b="0" i="0" u="none" strike="noStrike" kern="0" cap="none" spc="0" normalizeH="0" baseline="0" noProof="0">
                <a:ln>
                  <a:noFill/>
                </a:ln>
                <a:solidFill>
                  <a:srgbClr val="FF9900"/>
                </a:solidFill>
                <a:effectLst/>
                <a:uLnTx/>
                <a:uFillTx/>
                <a:latin typeface="Arial"/>
                <a:cs typeface="Arial"/>
                <a:sym typeface="Arial"/>
              </a:rPr>
              <a:t> Carlos A. Torres-Duque,</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Celeste M. Porsbjerg, Nikolaos G. Papadopoulos, Andriana I. </a:t>
            </a:r>
            <a:r>
              <a:rPr kumimoji="0" lang="en-US" sz="800" b="0" i="0" u="none" strike="noStrike" kern="0" cap="none" spc="0" normalizeH="0" baseline="0" noProof="0" err="1">
                <a:ln>
                  <a:noFill/>
                </a:ln>
                <a:solidFill>
                  <a:srgbClr val="FF9900"/>
                </a:solidFill>
                <a:effectLst/>
                <a:uLnTx/>
                <a:uFillTx/>
                <a:latin typeface="Arial"/>
                <a:cs typeface="Arial"/>
                <a:sym typeface="Arial"/>
              </a:rPr>
              <a:t>Papaioannou</a:t>
            </a:r>
            <a:r>
              <a:rPr kumimoji="0" lang="en-US" sz="800" b="0" i="0" u="none" strike="noStrike" kern="0" cap="none" spc="0" normalizeH="0" baseline="0" noProof="0">
                <a:ln>
                  <a:noFill/>
                </a:ln>
                <a:solidFill>
                  <a:srgbClr val="FF9900"/>
                </a:solidFill>
                <a:effectLst/>
                <a:uLnTx/>
                <a:uFillTx/>
                <a:latin typeface="Arial"/>
                <a:cs typeface="Arial"/>
                <a:sym typeface="Arial"/>
              </a:rPr>
              <a:t>, Enrico </a:t>
            </a:r>
            <a:r>
              <a:rPr kumimoji="0" lang="en-US" sz="800" b="0" i="0" u="none" strike="noStrike" kern="0" cap="none" spc="0" normalizeH="0" baseline="0" noProof="0" err="1">
                <a:ln>
                  <a:noFill/>
                </a:ln>
                <a:solidFill>
                  <a:srgbClr val="FF9900"/>
                </a:solidFill>
                <a:effectLst/>
                <a:uLnTx/>
                <a:uFillTx/>
                <a:latin typeface="Arial"/>
                <a:cs typeface="Arial"/>
                <a:sym typeface="Arial"/>
              </a:rPr>
              <a:t>Heffler</a:t>
            </a:r>
            <a:r>
              <a:rPr kumimoji="0" lang="en-US" sz="800" b="0" i="0" u="none" strike="noStrike" kern="0" cap="none" spc="0" normalizeH="0" baseline="0" noProof="0">
                <a:ln>
                  <a:noFill/>
                </a:ln>
                <a:solidFill>
                  <a:srgbClr val="FF9900"/>
                </a:solidFill>
                <a:effectLst/>
                <a:uLnTx/>
                <a:uFillTx/>
                <a:latin typeface="Arial"/>
                <a:cs typeface="Arial"/>
                <a:sym typeface="Arial"/>
              </a:rPr>
              <a:t>,</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Takashi Iwanaga,</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Mona Al-Ahmad, Piotr Kuna, João A Fonseca, Riyad Al-Lehebi, Chin Kook Rhee, Mariko </a:t>
            </a:r>
            <a:r>
              <a:rPr kumimoji="0" lang="en-US" sz="800" b="0" i="0" u="none" strike="noStrike" kern="0" cap="none" spc="0" normalizeH="0" baseline="0" noProof="0" err="1">
                <a:ln>
                  <a:noFill/>
                </a:ln>
                <a:solidFill>
                  <a:srgbClr val="FF9900"/>
                </a:solidFill>
                <a:effectLst/>
                <a:uLnTx/>
                <a:uFillTx/>
                <a:latin typeface="Arial"/>
                <a:cs typeface="Arial"/>
                <a:sym typeface="Arial"/>
              </a:rPr>
              <a:t>Siyue</a:t>
            </a:r>
            <a:r>
              <a:rPr kumimoji="0" lang="en-US" sz="800" b="0" i="0" u="none" strike="noStrike" kern="0" cap="none" spc="0" normalizeH="0" baseline="0" noProof="0">
                <a:ln>
                  <a:noFill/>
                </a:ln>
                <a:solidFill>
                  <a:srgbClr val="FF9900"/>
                </a:solidFill>
                <a:effectLst/>
                <a:uLnTx/>
                <a:uFillTx/>
                <a:latin typeface="Arial"/>
                <a:cs typeface="Arial"/>
                <a:sym typeface="Arial"/>
              </a:rPr>
              <a:t> Koh, Borja G. </a:t>
            </a:r>
            <a:r>
              <a:rPr kumimoji="0" lang="en-US" sz="800" b="0" i="0" u="none" strike="noStrike" kern="0" cap="none" spc="0" normalizeH="0" baseline="0" noProof="0" err="1">
                <a:ln>
                  <a:noFill/>
                </a:ln>
                <a:solidFill>
                  <a:srgbClr val="FF9900"/>
                </a:solidFill>
                <a:effectLst/>
                <a:uLnTx/>
                <a:uFillTx/>
                <a:latin typeface="Arial"/>
                <a:cs typeface="Arial"/>
                <a:sym typeface="Arial"/>
              </a:rPr>
              <a:t>Cosio</a:t>
            </a:r>
            <a:r>
              <a:rPr kumimoji="0" lang="en-US"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err="1">
                <a:ln>
                  <a:noFill/>
                </a:ln>
                <a:solidFill>
                  <a:srgbClr val="FF9900"/>
                </a:solidFill>
                <a:effectLst/>
                <a:uLnTx/>
                <a:uFillTx/>
                <a:latin typeface="Arial"/>
                <a:cs typeface="Arial"/>
                <a:sym typeface="Arial"/>
              </a:rPr>
              <a:t>Diahn-Warng</a:t>
            </a:r>
            <a:r>
              <a:rPr kumimoji="0" lang="en-US"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err="1">
                <a:ln>
                  <a:noFill/>
                </a:ln>
                <a:solidFill>
                  <a:srgbClr val="FF9900"/>
                </a:solidFill>
                <a:effectLst/>
                <a:uLnTx/>
                <a:uFillTx/>
                <a:latin typeface="Arial"/>
                <a:cs typeface="Arial"/>
                <a:sym typeface="Arial"/>
              </a:rPr>
              <a:t>Perng</a:t>
            </a:r>
            <a:r>
              <a:rPr kumimoji="0" lang="en-US" sz="800" b="0" i="0" u="none" strike="noStrike" kern="0" cap="none" spc="0" normalizeH="0" baseline="0" noProof="0">
                <a:ln>
                  <a:noFill/>
                </a:ln>
                <a:solidFill>
                  <a:srgbClr val="FF9900"/>
                </a:solidFill>
                <a:effectLst/>
                <a:uLnTx/>
                <a:uFillTx/>
                <a:latin typeface="Arial"/>
                <a:cs typeface="Arial"/>
                <a:sym typeface="Arial"/>
              </a:rPr>
              <a:t>  (Steve), Bassam Mahboub, Andrew N. Menzies-Gow, David J. Jackson, John Busby,</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Liam G. Heaney,</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err="1">
                <a:ln>
                  <a:noFill/>
                </a:ln>
                <a:solidFill>
                  <a:srgbClr val="FF9900"/>
                </a:solidFill>
                <a:effectLst/>
                <a:uLnTx/>
                <a:uFillTx/>
                <a:latin typeface="Arial"/>
                <a:cs typeface="Arial"/>
                <a:sym typeface="Arial"/>
              </a:rPr>
              <a:t>Pujan</a:t>
            </a:r>
            <a:r>
              <a:rPr kumimoji="0" lang="en-US" sz="800" b="0" i="0" u="none" strike="noStrike" kern="0" cap="none" spc="0" normalizeH="0" baseline="0" noProof="0">
                <a:ln>
                  <a:noFill/>
                </a:ln>
                <a:solidFill>
                  <a:srgbClr val="FF9900"/>
                </a:solidFill>
                <a:effectLst/>
                <a:uLnTx/>
                <a:uFillTx/>
                <a:latin typeface="Arial"/>
                <a:cs typeface="Arial"/>
                <a:sym typeface="Arial"/>
              </a:rPr>
              <a:t> H Patel, Eileen Wang, Michael E. Wechsler, Alan </a:t>
            </a:r>
            <a:r>
              <a:rPr kumimoji="0" lang="en-US" sz="800" b="0" i="0" u="none" strike="noStrike" kern="0" cap="none" spc="0" normalizeH="0" baseline="0" noProof="0" err="1">
                <a:ln>
                  <a:noFill/>
                </a:ln>
                <a:solidFill>
                  <a:srgbClr val="FF9900"/>
                </a:solidFill>
                <a:effectLst/>
                <a:uLnTx/>
                <a:uFillTx/>
                <a:latin typeface="Arial"/>
                <a:cs typeface="Arial"/>
                <a:sym typeface="Arial"/>
              </a:rPr>
              <a:t>Altraja</a:t>
            </a:r>
            <a:r>
              <a:rPr kumimoji="0" lang="en-US" sz="800" b="0" i="0" u="none" strike="noStrike" kern="0" cap="none" spc="0" normalizeH="0" baseline="0" noProof="0">
                <a:ln>
                  <a:noFill/>
                </a:ln>
                <a:solidFill>
                  <a:srgbClr val="FF9900"/>
                </a:solidFill>
                <a:effectLst/>
                <a:uLnTx/>
                <a:uFillTx/>
                <a:latin typeface="Arial"/>
                <a:cs typeface="Arial"/>
                <a:sym typeface="Arial"/>
              </a:rPr>
              <a:t>, Lauri </a:t>
            </a:r>
            <a:r>
              <a:rPr kumimoji="0" lang="en-US" sz="800" b="0" i="0" u="none" strike="noStrike" kern="0" cap="none" spc="0" normalizeH="0" baseline="0" noProof="0" err="1">
                <a:ln>
                  <a:noFill/>
                </a:ln>
                <a:solidFill>
                  <a:srgbClr val="FF9900"/>
                </a:solidFill>
                <a:effectLst/>
                <a:uLnTx/>
                <a:uFillTx/>
                <a:latin typeface="Arial"/>
                <a:cs typeface="Arial"/>
                <a:sym typeface="Arial"/>
              </a:rPr>
              <a:t>Lehtimäki</a:t>
            </a:r>
            <a:r>
              <a:rPr kumimoji="0" lang="en-US" sz="800" b="0" i="0" u="none" strike="noStrike" kern="0" cap="none" spc="0" normalizeH="0" baseline="0" noProof="0">
                <a:ln>
                  <a:noFill/>
                </a:ln>
                <a:solidFill>
                  <a:srgbClr val="FF9900"/>
                </a:solidFill>
                <a:effectLst/>
                <a:uLnTx/>
                <a:uFillTx/>
                <a:latin typeface="Arial"/>
                <a:cs typeface="Arial"/>
                <a:sym typeface="Arial"/>
              </a:rPr>
              <a:t>, Arnaud Bourdin, Leif </a:t>
            </a:r>
            <a:r>
              <a:rPr kumimoji="0" lang="en-US" sz="800" b="0" i="0" u="none" strike="noStrike" kern="0" cap="none" spc="0" normalizeH="0" baseline="0" noProof="0" err="1">
                <a:ln>
                  <a:noFill/>
                </a:ln>
                <a:solidFill>
                  <a:srgbClr val="FF9900"/>
                </a:solidFill>
                <a:effectLst/>
                <a:uLnTx/>
                <a:uFillTx/>
                <a:latin typeface="Arial"/>
                <a:cs typeface="Arial"/>
                <a:sym typeface="Arial"/>
              </a:rPr>
              <a:t>Bjermer</a:t>
            </a:r>
            <a:r>
              <a:rPr kumimoji="0" lang="en-US" sz="800" b="0" i="0" u="none" strike="noStrike" kern="0" cap="none" spc="0" normalizeH="0" baseline="0" noProof="0">
                <a:ln>
                  <a:noFill/>
                </a:ln>
                <a:solidFill>
                  <a:srgbClr val="FF9900"/>
                </a:solidFill>
                <a:effectLst/>
                <a:uLnTx/>
                <a:uFillTx/>
                <a:latin typeface="Arial"/>
                <a:cs typeface="Arial"/>
                <a:sym typeface="Arial"/>
              </a:rPr>
              <a:t>, Lakmini Bulathsinhala, Victoria Carter, Ruth Murray,</a:t>
            </a:r>
            <a:r>
              <a:rPr kumimoji="0" lang="en-NZ" sz="800" b="0" i="0" u="none" strike="noStrike" kern="0" cap="none" spc="0" normalizeH="0" baseline="0" noProof="0">
                <a:ln>
                  <a:noFill/>
                </a:ln>
                <a:solidFill>
                  <a:srgbClr val="FF9900"/>
                </a:solidFill>
                <a:effectLst/>
                <a:uLnTx/>
                <a:uFillTx/>
                <a:latin typeface="Arial"/>
                <a:cs typeface="Arial"/>
                <a:sym typeface="Arial"/>
              </a:rPr>
              <a:t> </a:t>
            </a:r>
            <a:r>
              <a:rPr kumimoji="0" lang="en-US" sz="800" b="0" i="0" u="none" strike="noStrike" kern="0" cap="none" spc="0" normalizeH="0" baseline="0" noProof="0">
                <a:ln>
                  <a:noFill/>
                </a:ln>
                <a:solidFill>
                  <a:srgbClr val="FF9900"/>
                </a:solidFill>
                <a:effectLst/>
                <a:uLnTx/>
                <a:uFillTx/>
                <a:latin typeface="Arial"/>
                <a:cs typeface="Arial"/>
                <a:sym typeface="Arial"/>
              </a:rPr>
              <a:t>Aaron Beastall, Eve Denton, David B. Price</a:t>
            </a:r>
            <a:endParaRPr kumimoji="0" lang="en-SG" sz="800" b="0" i="0" u="none" strike="noStrike" kern="0" cap="none" spc="0" normalizeH="0" baseline="0" noProof="0">
              <a:ln>
                <a:noFill/>
              </a:ln>
              <a:solidFill>
                <a:srgbClr val="FF99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01F995FF-84CE-A9EC-7D12-EC5C6CE48F09}"/>
              </a:ext>
            </a:extLst>
          </p:cNvPr>
          <p:cNvSpPr txBox="1"/>
          <p:nvPr/>
        </p:nvSpPr>
        <p:spPr>
          <a:xfrm>
            <a:off x="-74768" y="4958834"/>
            <a:ext cx="9317182" cy="1846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600" b="0" i="0" u="none" strike="noStrike" kern="0" cap="none" spc="0" normalizeH="0" baseline="0" noProof="0">
                <a:ln>
                  <a:noFill/>
                </a:ln>
                <a:solidFill>
                  <a:srgbClr val="000000">
                    <a:lumMod val="50000"/>
                    <a:lumOff val="50000"/>
                  </a:srgbClr>
                </a:solidFill>
                <a:effectLst/>
                <a:uLnTx/>
                <a:uFillTx/>
                <a:latin typeface="Arial"/>
                <a:cs typeface="Arial"/>
                <a:sym typeface="Arial"/>
              </a:rPr>
              <a:t>Perez-de-Llano et al., </a:t>
            </a:r>
            <a:r>
              <a:rPr kumimoji="0" lang="en-US" sz="600" b="0" i="0" u="none" strike="noStrike" kern="0" cap="none" spc="0" normalizeH="0" baseline="0" noProof="0">
                <a:ln>
                  <a:noFill/>
                </a:ln>
                <a:solidFill>
                  <a:srgbClr val="000000">
                    <a:lumMod val="50000"/>
                    <a:lumOff val="50000"/>
                  </a:srgbClr>
                </a:solidFill>
                <a:effectLst/>
                <a:uLnTx/>
                <a:uFillTx/>
                <a:latin typeface="Arial"/>
                <a:cs typeface="Arial"/>
                <a:sym typeface="Arial"/>
              </a:rPr>
              <a:t>Impact of pre-biologic impairment on meeting domain-specific biologic responder definitions in patients with severe asthma, Ann Allergy Asthma Immunol, published Dec 2023, in press, DOI </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https://doi.org/10.1016/j.anai.2023.12.023</a:t>
            </a:r>
            <a:r>
              <a:rPr kumimoji="0" lang="en-NZ" sz="600" b="0" i="0" u="none" strike="noStrike" kern="0" cap="none" spc="0" normalizeH="0" baseline="0" noProof="0">
                <a:ln>
                  <a:noFill/>
                </a:ln>
                <a:solidFill>
                  <a:srgbClr val="000000">
                    <a:lumMod val="50000"/>
                    <a:lumOff val="50000"/>
                  </a:srgbClr>
                </a:solidFill>
                <a:effectLst/>
                <a:uLnTx/>
                <a:uFillTx/>
                <a:latin typeface="Arial"/>
                <a:cs typeface="Arial"/>
                <a:sym typeface="Arial"/>
              </a:rPr>
              <a:t> </a:t>
            </a:r>
          </a:p>
        </p:txBody>
      </p:sp>
      <p:pic>
        <p:nvPicPr>
          <p:cNvPr id="2" name="Graphic 1" descr="Beginning with solid fill">
            <a:hlinkClick r:id="rId4" action="ppaction://hlinksldjump"/>
            <a:extLst>
              <a:ext uri="{FF2B5EF4-FFF2-40B4-BE49-F238E27FC236}">
                <a16:creationId xmlns:a16="http://schemas.microsoft.com/office/drawing/2014/main" id="{7FEEB251-7C96-C89E-4D27-E927DE4B3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21057" y="4736313"/>
            <a:ext cx="8799093" cy="402416"/>
          </a:xfrm>
          <a:prstGeom prst="rect">
            <a:avLst/>
          </a:prstGeom>
          <a:noFill/>
          <a:ln>
            <a:noFill/>
          </a:ln>
        </p:spPr>
        <p:txBody>
          <a:bodyPr spcFirstLastPara="1" wrap="square" lIns="0" tIns="0" rIns="0" bIns="0" anchor="b" anchorCtr="0">
            <a:noAutofit/>
          </a:bodyPr>
          <a:lstStyle/>
          <a:p>
            <a:pPr marL="0" indent="0"/>
            <a:r>
              <a:rPr lang="en-NZ" sz="600">
                <a:solidFill>
                  <a:schemeClr val="bg2">
                    <a:lumMod val="50000"/>
                    <a:lumOff val="50000"/>
                  </a:schemeClr>
                </a:solidFill>
              </a:rPr>
              <a:t>Perez-de-Llano et al., </a:t>
            </a:r>
            <a:r>
              <a:rPr lang="en-US" sz="600">
                <a:solidFill>
                  <a:schemeClr val="bg2">
                    <a:lumMod val="50000"/>
                    <a:lumOff val="50000"/>
                  </a:schemeClr>
                </a:solidFill>
              </a:rPr>
              <a:t>Impact of pre-biologic impairment on meeting domain-specific biologic responder definitions in patients with severe asthma, Ann Allergy Asthma Immunol, published Dec 2023, in press, DOI </a:t>
            </a:r>
            <a:r>
              <a:rPr lang="en-GB" sz="600">
                <a:solidFill>
                  <a:schemeClr val="bg2">
                    <a:lumMod val="50000"/>
                    <a:lumOff val="50000"/>
                  </a:schemeClr>
                </a:solidFill>
              </a:rPr>
              <a:t>:</a:t>
            </a:r>
            <a:r>
              <a:rPr lang="en-GB" sz="600">
                <a:solidFill>
                  <a:schemeClr val="bg2">
                    <a:lumMod val="50000"/>
                    <a:lumOff val="50000"/>
                  </a:schemeClr>
                </a:solidFill>
                <a:hlinkClick r:id="rId3">
                  <a:extLst>
                    <a:ext uri="{A12FA001-AC4F-418D-AE19-62706E023703}">
                      <ahyp:hlinkClr xmlns:ahyp="http://schemas.microsoft.com/office/drawing/2018/hyperlinkcolor" val="tx"/>
                    </a:ext>
                  </a:extLst>
                </a:hlinkClick>
              </a:rPr>
              <a:t>https://doi.org/10.1016/j.anai.2023.12.023</a:t>
            </a:r>
            <a:endParaRPr lang="en-NZ" sz="600">
              <a:solidFill>
                <a:schemeClr val="bg2">
                  <a:lumMod val="50000"/>
                  <a:lumOff val="50000"/>
                </a:schemeClr>
              </a:solidFill>
            </a:endParaRPr>
          </a:p>
          <a:p>
            <a:pPr marL="0" indent="0"/>
            <a:r>
              <a:rPr lang="en-NZ" sz="600">
                <a:solidFill>
                  <a:schemeClr val="bg2">
                    <a:lumMod val="50000"/>
                    <a:lumOff val="50000"/>
                  </a:schemeClr>
                </a:solidFill>
              </a:rPr>
              <a:t>ISAR: International Severe Asthma Registry, </a:t>
            </a:r>
            <a:r>
              <a:rPr lang="en-NZ" sz="600" err="1">
                <a:solidFill>
                  <a:schemeClr val="bg2">
                    <a:lumMod val="50000"/>
                    <a:lumOff val="50000"/>
                  </a:schemeClr>
                </a:solidFill>
              </a:rPr>
              <a:t>Bx</a:t>
            </a:r>
            <a:r>
              <a:rPr lang="en-NZ" sz="600">
                <a:solidFill>
                  <a:schemeClr val="bg2">
                    <a:lumMod val="50000"/>
                    <a:lumOff val="50000"/>
                  </a:schemeClr>
                </a:solidFill>
              </a:rPr>
              <a:t>: biologic, Anti-</a:t>
            </a:r>
            <a:r>
              <a:rPr lang="en-NZ" sz="600" err="1">
                <a:solidFill>
                  <a:schemeClr val="bg2">
                    <a:lumMod val="50000"/>
                    <a:lumOff val="50000"/>
                  </a:schemeClr>
                </a:solidFill>
              </a:rPr>
              <a:t>IgE</a:t>
            </a:r>
            <a:r>
              <a:rPr lang="en-NZ" sz="600">
                <a:solidFill>
                  <a:schemeClr val="bg2">
                    <a:lumMod val="50000"/>
                    <a:lumOff val="50000"/>
                  </a:schemeClr>
                </a:solidFill>
              </a:rPr>
              <a:t>: Anti-Immunoglobulin E, Anti-IL5/5R: Anti-Interleukin 5/5R, Anti-IL4: Anti-Interleukin 4, FEV1: Forced Expiratory Volume 1 second, </a:t>
            </a:r>
            <a:r>
              <a:rPr lang="en-US" sz="600">
                <a:solidFill>
                  <a:schemeClr val="bg2">
                    <a:lumMod val="50000"/>
                    <a:lumOff val="50000"/>
                  </a:schemeClr>
                </a:solidFill>
              </a:rPr>
              <a:t>*both percent predicted and absolute.</a:t>
            </a:r>
            <a:endParaRPr lang="en-GB" sz="600">
              <a:solidFill>
                <a:schemeClr val="bg2">
                  <a:lumMod val="50000"/>
                  <a:lumOff val="50000"/>
                </a:schemeClr>
              </a:solidFill>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204288" y="2201777"/>
            <a:ext cx="5674456"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To investigate the impact of pre-biologic impairment on meeting domain-specific biologic responder definitions in adults with severe asthma. </a:t>
            </a: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187677" y="1738198"/>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Objective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52925" y="3074814"/>
            <a:ext cx="5752130" cy="76078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Longitudinal cohort study across 22 countries participating in ISAR from May 2017 to January 2023.</a:t>
            </a: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a:sym typeface="Arial"/>
            </a:endParaRP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Change in four asthma domains (exacerbation rate, asthma control, long-term oral corticosteroid [LTOCS] dose, and lung function) was assessed from biologic initiation to one year post-treatment (minimum 24 weeks)</a:t>
            </a:r>
          </a:p>
          <a:p>
            <a:pPr marL="53999" marR="0" lvl="0" indent="0" algn="l" defTabSz="514338" rtl="0" eaLnBrk="1" fontAlgn="auto" latinLnBrk="0" hangingPunct="1">
              <a:lnSpc>
                <a:spcPct val="107000"/>
              </a:lnSpc>
              <a:spcBef>
                <a:spcPts val="0"/>
              </a:spcBef>
              <a:spcAft>
                <a:spcPts val="0"/>
              </a:spcAft>
              <a:buClr>
                <a:srgbClr val="000000"/>
              </a:buClr>
              <a:buSzPts val="1100"/>
              <a:buFont typeface="Arial"/>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a:sym typeface="Arial"/>
            </a:endParaRP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Pre- to post-biologic changes for responders and non-responders were described along a categorical gradient for each domain derived from pre-biologic distributions (exacerbation rate: 0 to 6+/year; asthma control: well-controlled to uncontrolled; LTOCS: 0 to &gt;30 mg/day; ppFEV1: &lt;50 to ≥80%)</a:t>
            </a:r>
            <a:endParaRPr kumimoji="0" lang="en-SG" sz="105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187677" y="2620151"/>
            <a:ext cx="1639390"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187677" y="856245"/>
            <a:ext cx="1639392" cy="409826"/>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Rationale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204288" y="1328740"/>
            <a:ext cx="5674456" cy="36997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
                <a:srgbClr val="000000"/>
              </a:buClr>
              <a:buSzTx/>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sym typeface="Arial"/>
              </a:rPr>
              <a:t>There is little agreement on clinically useful criteria for identifying real-world responders to biologic treatments for asthma.  </a:t>
            </a:r>
            <a:endParaRPr kumimoji="0" lang="en-GB" sz="1050" b="0" i="0"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6" name="Picture 2">
            <a:extLst>
              <a:ext uri="{FF2B5EF4-FFF2-40B4-BE49-F238E27FC236}">
                <a16:creationId xmlns:a16="http://schemas.microsoft.com/office/drawing/2014/main" id="{8EB0777D-0677-65EF-8094-C3D89541C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744" y="997527"/>
            <a:ext cx="2941406" cy="3546764"/>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Beginning with solid fill">
            <a:hlinkClick r:id="rId5" action="ppaction://hlinksldjump"/>
            <a:extLst>
              <a:ext uri="{FF2B5EF4-FFF2-40B4-BE49-F238E27FC236}">
                <a16:creationId xmlns:a16="http://schemas.microsoft.com/office/drawing/2014/main" id="{E1384A0A-EA14-EE96-74C5-93B67D81D1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59B110-36C4-6126-69DA-A60B32A71C32}"/>
              </a:ext>
            </a:extLst>
          </p:cNvPr>
          <p:cNvSpPr>
            <a:spLocks noGrp="1"/>
          </p:cNvSpPr>
          <p:nvPr>
            <p:ph type="body" idx="1"/>
          </p:nvPr>
        </p:nvSpPr>
        <p:spPr>
          <a:xfrm>
            <a:off x="-40784" y="4992005"/>
            <a:ext cx="9465147" cy="227588"/>
          </a:xfrm>
        </p:spPr>
        <p:txBody>
          <a:bodyPr/>
          <a:lstStyle/>
          <a:p>
            <a:r>
              <a:rPr lang="en-US" sz="700">
                <a:solidFill>
                  <a:schemeClr val="bg2">
                    <a:lumMod val="50000"/>
                    <a:lumOff val="50000"/>
                  </a:schemeClr>
                </a:solidFill>
              </a:rPr>
              <a:t>FEV1: forced expiratory volume in one second; OCS: oral corticosteroid</a:t>
            </a:r>
            <a:endParaRPr lang="en-GB" sz="700">
              <a:solidFill>
                <a:schemeClr val="bg2">
                  <a:lumMod val="50000"/>
                  <a:lumOff val="50000"/>
                </a:schemeClr>
              </a:solidFill>
            </a:endParaRPr>
          </a:p>
          <a:p>
            <a:r>
              <a:rPr lang="en-NZ" sz="700">
                <a:solidFill>
                  <a:schemeClr val="bg2">
                    <a:lumMod val="50000"/>
                    <a:lumOff val="50000"/>
                  </a:schemeClr>
                </a:solidFill>
              </a:rPr>
              <a:t>Perez-de-Llano et al., </a:t>
            </a:r>
            <a:r>
              <a:rPr lang="en-US" sz="700">
                <a:solidFill>
                  <a:schemeClr val="bg2">
                    <a:lumMod val="50000"/>
                    <a:lumOff val="50000"/>
                  </a:schemeClr>
                </a:solidFill>
              </a:rPr>
              <a:t>Impact of pre-biologic impairment on meeting domain-specific biologic responder definitions in patients with severe asthma, Ann Allergy Asthma Immunol, published Dec 2023, in press, DOI</a:t>
            </a:r>
            <a:r>
              <a:rPr lang="en-GB" sz="700">
                <a:solidFill>
                  <a:schemeClr val="bg2">
                    <a:lumMod val="50000"/>
                    <a:lumOff val="50000"/>
                  </a:schemeClr>
                </a:solidFill>
              </a:rPr>
              <a:t>:</a:t>
            </a:r>
            <a:r>
              <a:rPr lang="en-GB" sz="700">
                <a:solidFill>
                  <a:schemeClr val="bg2">
                    <a:lumMod val="50000"/>
                    <a:lumOff val="50000"/>
                  </a:schemeClr>
                </a:solidFill>
                <a:hlinkClick r:id="rId2">
                  <a:extLst>
                    <a:ext uri="{A12FA001-AC4F-418D-AE19-62706E023703}">
                      <ahyp:hlinkClr xmlns:ahyp="http://schemas.microsoft.com/office/drawing/2018/hyperlinkcolor" val="tx"/>
                    </a:ext>
                  </a:extLst>
                </a:hlinkClick>
              </a:rPr>
              <a:t>https://doi.org/10.1016/j.anai.2023.12.023</a:t>
            </a:r>
            <a:endParaRPr lang="en-NZ" sz="700">
              <a:solidFill>
                <a:schemeClr val="bg2">
                  <a:lumMod val="50000"/>
                  <a:lumOff val="50000"/>
                </a:schemeClr>
              </a:solidFill>
            </a:endParaRPr>
          </a:p>
          <a:p>
            <a:endParaRPr lang="en-GB" sz="700">
              <a:solidFill>
                <a:schemeClr val="bg2">
                  <a:lumMod val="50000"/>
                  <a:lumOff val="50000"/>
                </a:schemeClr>
              </a:solidFill>
            </a:endParaRPr>
          </a:p>
        </p:txBody>
      </p:sp>
      <p:sp>
        <p:nvSpPr>
          <p:cNvPr id="4" name="Title 3">
            <a:extLst>
              <a:ext uri="{FF2B5EF4-FFF2-40B4-BE49-F238E27FC236}">
                <a16:creationId xmlns:a16="http://schemas.microsoft.com/office/drawing/2014/main" id="{2501E567-BAF5-18FD-FAD1-0978DE9B53F0}"/>
              </a:ext>
            </a:extLst>
          </p:cNvPr>
          <p:cNvSpPr>
            <a:spLocks noGrp="1"/>
          </p:cNvSpPr>
          <p:nvPr>
            <p:ph type="title"/>
          </p:nvPr>
        </p:nvSpPr>
        <p:spPr>
          <a:xfrm>
            <a:off x="275063" y="122380"/>
            <a:ext cx="8496300" cy="454420"/>
          </a:xfrm>
        </p:spPr>
        <p:txBody>
          <a:bodyPr/>
          <a:lstStyle/>
          <a:p>
            <a:r>
              <a:rPr lang="en-NZ" sz="1400"/>
              <a:t>Statistically significant improvements were observed from pre- to post-biologic</a:t>
            </a:r>
            <a:br>
              <a:rPr lang="en-NZ" sz="1400"/>
            </a:br>
            <a:r>
              <a:rPr lang="en-NZ" sz="1400"/>
              <a:t>initiation for all asthma outcome domains assessed</a:t>
            </a:r>
            <a:endParaRPr lang="en-GB" sz="1400"/>
          </a:p>
        </p:txBody>
      </p:sp>
      <p:pic>
        <p:nvPicPr>
          <p:cNvPr id="2050" name="Picture 2" descr="A collage of graphs&#10;&#10;Description automatically generated">
            <a:extLst>
              <a:ext uri="{FF2B5EF4-FFF2-40B4-BE49-F238E27FC236}">
                <a16:creationId xmlns:a16="http://schemas.microsoft.com/office/drawing/2014/main" id="{BEAD5360-CC56-F9F6-9B94-8DA55B839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767" y="895392"/>
            <a:ext cx="6159107" cy="377802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2AE7ABD-67C9-B9C8-0CA4-76FEBEA1CF57}"/>
              </a:ext>
            </a:extLst>
          </p:cNvPr>
          <p:cNvSpPr txBox="1"/>
          <p:nvPr/>
        </p:nvSpPr>
        <p:spPr>
          <a:xfrm>
            <a:off x="3780603" y="1282118"/>
            <a:ext cx="571229"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solidFill>
                <a:effectLst/>
                <a:uLnTx/>
                <a:uFillTx/>
                <a:latin typeface="Arial"/>
                <a:cs typeface="Arial"/>
                <a:sym typeface="Arial"/>
              </a:rPr>
              <a:t>p&lt;0.001</a:t>
            </a:r>
          </a:p>
        </p:txBody>
      </p:sp>
      <p:sp>
        <p:nvSpPr>
          <p:cNvPr id="7" name="ZoneTexte 6">
            <a:extLst>
              <a:ext uri="{FF2B5EF4-FFF2-40B4-BE49-F238E27FC236}">
                <a16:creationId xmlns:a16="http://schemas.microsoft.com/office/drawing/2014/main" id="{7D88F2E4-263C-5F7C-9862-B6B278D0FB37}"/>
              </a:ext>
            </a:extLst>
          </p:cNvPr>
          <p:cNvSpPr txBox="1"/>
          <p:nvPr/>
        </p:nvSpPr>
        <p:spPr>
          <a:xfrm>
            <a:off x="3739217" y="3185476"/>
            <a:ext cx="571229"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solidFill>
                <a:effectLst/>
                <a:uLnTx/>
                <a:uFillTx/>
                <a:latin typeface="Arial"/>
                <a:cs typeface="Arial"/>
                <a:sym typeface="Arial"/>
              </a:rPr>
              <a:t>p&lt;0.001</a:t>
            </a:r>
          </a:p>
        </p:txBody>
      </p:sp>
      <p:sp>
        <p:nvSpPr>
          <p:cNvPr id="9" name="ZoneTexte 8">
            <a:extLst>
              <a:ext uri="{FF2B5EF4-FFF2-40B4-BE49-F238E27FC236}">
                <a16:creationId xmlns:a16="http://schemas.microsoft.com/office/drawing/2014/main" id="{769FAB3F-C2B9-9D5C-E5E3-0873B21D6481}"/>
              </a:ext>
            </a:extLst>
          </p:cNvPr>
          <p:cNvSpPr txBox="1"/>
          <p:nvPr/>
        </p:nvSpPr>
        <p:spPr>
          <a:xfrm>
            <a:off x="4691789" y="1287247"/>
            <a:ext cx="571229"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solidFill>
                <a:effectLst/>
                <a:uLnTx/>
                <a:uFillTx/>
                <a:latin typeface="Arial"/>
                <a:cs typeface="Arial"/>
                <a:sym typeface="Arial"/>
              </a:rPr>
              <a:t>p&lt;0.001</a:t>
            </a:r>
          </a:p>
        </p:txBody>
      </p:sp>
      <p:sp>
        <p:nvSpPr>
          <p:cNvPr id="10" name="ZoneTexte 9">
            <a:extLst>
              <a:ext uri="{FF2B5EF4-FFF2-40B4-BE49-F238E27FC236}">
                <a16:creationId xmlns:a16="http://schemas.microsoft.com/office/drawing/2014/main" id="{EA64C7B7-FD9E-0C54-A401-95A00B9D33A7}"/>
              </a:ext>
            </a:extLst>
          </p:cNvPr>
          <p:cNvSpPr txBox="1"/>
          <p:nvPr/>
        </p:nvSpPr>
        <p:spPr>
          <a:xfrm>
            <a:off x="6965645" y="3185476"/>
            <a:ext cx="571229"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solidFill>
                <a:effectLst/>
                <a:uLnTx/>
                <a:uFillTx/>
                <a:latin typeface="Arial"/>
                <a:cs typeface="Arial"/>
                <a:sym typeface="Arial"/>
              </a:rPr>
              <a:t>p&lt;0.001</a:t>
            </a:r>
          </a:p>
        </p:txBody>
      </p:sp>
      <p:pic>
        <p:nvPicPr>
          <p:cNvPr id="3" name="Graphic 2" descr="Beginning with solid fill">
            <a:hlinkClick r:id="rId4" action="ppaction://hlinksldjump"/>
            <a:extLst>
              <a:ext uri="{FF2B5EF4-FFF2-40B4-BE49-F238E27FC236}">
                <a16:creationId xmlns:a16="http://schemas.microsoft.com/office/drawing/2014/main" id="{44E9057D-3042-C070-6C43-68CB86B669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29F57FB8-D037-3047-A290-306E1F02A6CC}"/>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613423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FA33F2-29E7-679C-021E-F4EC5A3D435E}"/>
              </a:ext>
            </a:extLst>
          </p:cNvPr>
          <p:cNvSpPr>
            <a:spLocks noGrp="1"/>
          </p:cNvSpPr>
          <p:nvPr>
            <p:ph type="title"/>
          </p:nvPr>
        </p:nvSpPr>
        <p:spPr>
          <a:xfrm>
            <a:off x="323850" y="-34354"/>
            <a:ext cx="8496300" cy="987881"/>
          </a:xfrm>
        </p:spPr>
        <p:txBody>
          <a:bodyPr/>
          <a:lstStyle/>
          <a:p>
            <a:r>
              <a:rPr lang="en-GB" sz="2000">
                <a:latin typeface="Calibri" panose="020F0502020204030204" pitchFamily="34" charset="0"/>
                <a:ea typeface="Calibri" panose="020F0502020204030204" pitchFamily="34" charset="0"/>
                <a:cs typeface="Times New Roman" panose="02020603050405020304" pitchFamily="18" charset="0"/>
              </a:rPr>
              <a:t>R</a:t>
            </a:r>
            <a:r>
              <a:rPr lang="en-GB" sz="2000">
                <a:effectLst/>
                <a:latin typeface="Calibri" panose="020F0502020204030204" pitchFamily="34" charset="0"/>
                <a:ea typeface="Calibri" panose="020F0502020204030204" pitchFamily="34" charset="0"/>
                <a:cs typeface="Times New Roman" panose="02020603050405020304" pitchFamily="18" charset="0"/>
              </a:rPr>
              <a:t>esponders to biologics increased with greater pre-biologic impairment:</a:t>
            </a:r>
            <a:br>
              <a:rPr lang="en-GB" sz="1600">
                <a:effectLst/>
                <a:latin typeface="Calibri" panose="020F0502020204030204" pitchFamily="34" charset="0"/>
                <a:ea typeface="Calibri" panose="020F0502020204030204" pitchFamily="34" charset="0"/>
                <a:cs typeface="Times New Roman" panose="02020603050405020304" pitchFamily="18" charset="0"/>
              </a:rPr>
            </a:br>
            <a:r>
              <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Increasing from </a:t>
            </a:r>
            <a:r>
              <a:rPr lang="en-GB" sz="12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70.2 to 90.0% for exacerbation rate</a:t>
            </a:r>
            <a:r>
              <a:rPr lang="en-GB" sz="1200">
                <a:effectLst/>
                <a:latin typeface="Calibri" panose="020F0502020204030204" pitchFamily="34" charset="0"/>
                <a:ea typeface="Calibri" panose="020F0502020204030204" pitchFamily="34" charset="0"/>
                <a:cs typeface="Times New Roman" panose="02020603050405020304" pitchFamily="18" charset="0"/>
              </a:rPr>
              <a:t>, 46.3 to 52.3% for asthma control, </a:t>
            </a:r>
            <a:r>
              <a:rPr lang="en-GB"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31.1 to 58.5% for LTOCS daily dose</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GB" sz="12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35.8 to 50.6% for ppFEV</a:t>
            </a:r>
            <a:r>
              <a:rPr lang="en-GB" sz="90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a:t>
            </a:r>
            <a:br>
              <a:rPr lang="en-GB" sz="1600"/>
            </a:br>
            <a:endParaRPr lang="en-GB" sz="1600"/>
          </a:p>
        </p:txBody>
      </p:sp>
      <p:pic>
        <p:nvPicPr>
          <p:cNvPr id="7171" name="Picture 3" descr="Text Box">
            <a:extLst>
              <a:ext uri="{FF2B5EF4-FFF2-40B4-BE49-F238E27FC236}">
                <a16:creationId xmlns:a16="http://schemas.microsoft.com/office/drawing/2014/main" id="{3B5E89EA-4EBE-9693-A70F-0C0001EB9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315" y="3137812"/>
            <a:ext cx="1897597" cy="1158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Une image contenant capture d’écran, texte, diagramme, ligne&#10;&#10;Description générée automatiquement">
            <a:extLst>
              <a:ext uri="{FF2B5EF4-FFF2-40B4-BE49-F238E27FC236}">
                <a16:creationId xmlns:a16="http://schemas.microsoft.com/office/drawing/2014/main" id="{B866A2E1-4A55-C5F8-C8C1-3064FEB56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193" y="1403222"/>
            <a:ext cx="1967540" cy="1457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 graph of a number of individuals&#10;&#10;Description automatically generated with medium confidence">
            <a:extLst>
              <a:ext uri="{FF2B5EF4-FFF2-40B4-BE49-F238E27FC236}">
                <a16:creationId xmlns:a16="http://schemas.microsoft.com/office/drawing/2014/main" id="{92F7690E-26D2-6A6F-57E5-B5AA2453F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66" y="1380149"/>
            <a:ext cx="1967539" cy="1483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Text Box">
            <a:extLst>
              <a:ext uri="{FF2B5EF4-FFF2-40B4-BE49-F238E27FC236}">
                <a16:creationId xmlns:a16="http://schemas.microsoft.com/office/drawing/2014/main" id="{5A0D41F3-EA64-2788-2BF6-152EA1CA5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50" y="3150008"/>
            <a:ext cx="1897598" cy="1158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Box">
            <a:extLst>
              <a:ext uri="{FF2B5EF4-FFF2-40B4-BE49-F238E27FC236}">
                <a16:creationId xmlns:a16="http://schemas.microsoft.com/office/drawing/2014/main" id="{1890B718-F476-6A7D-7CC9-24C161BA4B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7774" y="3156994"/>
            <a:ext cx="1967220" cy="1203207"/>
          </a:xfrm>
          <a:prstGeom prst="rect">
            <a:avLst/>
          </a:prstGeom>
          <a:noFill/>
          <a:ln>
            <a:noFill/>
          </a:ln>
        </p:spPr>
      </p:pic>
      <p:pic>
        <p:nvPicPr>
          <p:cNvPr id="11" name="Picture 11" descr="Une image contenant texte, capture d’écran, diagramme, Tracé&#10;&#10;Description générée automatiquement">
            <a:extLst>
              <a:ext uri="{FF2B5EF4-FFF2-40B4-BE49-F238E27FC236}">
                <a16:creationId xmlns:a16="http://schemas.microsoft.com/office/drawing/2014/main" id="{E0D6BC6B-850B-1E4A-A867-64133794EC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641" y="1377788"/>
            <a:ext cx="2074606" cy="15369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B22A976-B30C-714B-0867-8CB53901B507}"/>
              </a:ext>
            </a:extLst>
          </p:cNvPr>
          <p:cNvSpPr txBox="1"/>
          <p:nvPr/>
        </p:nvSpPr>
        <p:spPr>
          <a:xfrm>
            <a:off x="2213029" y="1123942"/>
            <a:ext cx="13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73763"/>
                </a:solidFill>
                <a:effectLst/>
                <a:uLnTx/>
                <a:uFillTx/>
                <a:latin typeface="Calibri" panose="020F0502020204030204" pitchFamily="34" charset="0"/>
                <a:cs typeface="Arial"/>
                <a:sym typeface="Arial"/>
              </a:rPr>
              <a:t>Asthma Control</a:t>
            </a:r>
          </a:p>
        </p:txBody>
      </p:sp>
      <p:sp>
        <p:nvSpPr>
          <p:cNvPr id="15" name="TextBox 14">
            <a:extLst>
              <a:ext uri="{FF2B5EF4-FFF2-40B4-BE49-F238E27FC236}">
                <a16:creationId xmlns:a16="http://schemas.microsoft.com/office/drawing/2014/main" id="{2BD7C2EB-45D8-BBC5-648F-FE387D304766}"/>
              </a:ext>
            </a:extLst>
          </p:cNvPr>
          <p:cNvSpPr txBox="1"/>
          <p:nvPr/>
        </p:nvSpPr>
        <p:spPr>
          <a:xfrm>
            <a:off x="147371" y="1089367"/>
            <a:ext cx="13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9900"/>
                </a:solidFill>
                <a:effectLst/>
                <a:uLnTx/>
                <a:uFillTx/>
                <a:latin typeface="Calibri" panose="020F0502020204030204" pitchFamily="34" charset="0"/>
                <a:cs typeface="Arial"/>
                <a:sym typeface="Arial"/>
              </a:rPr>
              <a:t>Exacerbations</a:t>
            </a:r>
            <a:endParaRPr kumimoji="0" lang="en-GB" sz="1400" b="0" i="0" u="none" strike="noStrike" kern="0" cap="none" spc="0" normalizeH="0" baseline="0" noProof="0">
              <a:ln>
                <a:noFill/>
              </a:ln>
              <a:solidFill>
                <a:srgbClr val="FF9900"/>
              </a:solidFill>
              <a:effectLst/>
              <a:uLnTx/>
              <a:uFillTx/>
              <a:latin typeface="Arial"/>
              <a:cs typeface="Arial"/>
              <a:sym typeface="Arial"/>
            </a:endParaRPr>
          </a:p>
        </p:txBody>
      </p:sp>
      <p:sp>
        <p:nvSpPr>
          <p:cNvPr id="16" name="TextBox 15">
            <a:extLst>
              <a:ext uri="{FF2B5EF4-FFF2-40B4-BE49-F238E27FC236}">
                <a16:creationId xmlns:a16="http://schemas.microsoft.com/office/drawing/2014/main" id="{CEFDE359-6C43-7304-B686-569E349624C6}"/>
              </a:ext>
            </a:extLst>
          </p:cNvPr>
          <p:cNvSpPr txBox="1"/>
          <p:nvPr/>
        </p:nvSpPr>
        <p:spPr>
          <a:xfrm>
            <a:off x="4202874" y="1123942"/>
            <a:ext cx="15965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C5EA8"/>
                </a:solidFill>
                <a:effectLst/>
                <a:uLnTx/>
                <a:uFillTx/>
                <a:latin typeface="Calibri" panose="020F0502020204030204" pitchFamily="34" charset="0"/>
                <a:cs typeface="Arial"/>
                <a:sym typeface="Arial"/>
              </a:rPr>
              <a:t>LTOCS daily dose</a:t>
            </a:r>
          </a:p>
        </p:txBody>
      </p:sp>
      <p:sp>
        <p:nvSpPr>
          <p:cNvPr id="17" name="TextBox 16">
            <a:extLst>
              <a:ext uri="{FF2B5EF4-FFF2-40B4-BE49-F238E27FC236}">
                <a16:creationId xmlns:a16="http://schemas.microsoft.com/office/drawing/2014/main" id="{46CBD5EC-D54C-76E1-2522-A1823F465378}"/>
              </a:ext>
            </a:extLst>
          </p:cNvPr>
          <p:cNvSpPr txBox="1"/>
          <p:nvPr/>
        </p:nvSpPr>
        <p:spPr>
          <a:xfrm>
            <a:off x="6377609" y="1123942"/>
            <a:ext cx="15965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C9C2D1">
                    <a:lumMod val="75000"/>
                  </a:srgbClr>
                </a:solidFill>
                <a:effectLst/>
                <a:uLnTx/>
                <a:uFillTx/>
                <a:latin typeface="Calibri" panose="020F0502020204030204" pitchFamily="34" charset="0"/>
                <a:cs typeface="Arial"/>
                <a:sym typeface="Arial"/>
              </a:rPr>
              <a:t>% predicted FEV</a:t>
            </a:r>
            <a:r>
              <a:rPr kumimoji="0" lang="en-GB" sz="1000" b="1" i="0" u="none" strike="noStrike" kern="0" cap="none" spc="0" normalizeH="0" baseline="0" noProof="0">
                <a:ln>
                  <a:noFill/>
                </a:ln>
                <a:solidFill>
                  <a:srgbClr val="C9C2D1">
                    <a:lumMod val="75000"/>
                  </a:srgbClr>
                </a:solidFill>
                <a:effectLst/>
                <a:uLnTx/>
                <a:uFillTx/>
                <a:latin typeface="Calibri" panose="020F0502020204030204" pitchFamily="34" charset="0"/>
                <a:cs typeface="Arial"/>
                <a:sym typeface="Arial"/>
              </a:rPr>
              <a:t>1</a:t>
            </a:r>
            <a:endParaRPr kumimoji="0" lang="en-GB" sz="1400" b="0" i="0" u="none" strike="noStrike" kern="0" cap="none" spc="0" normalizeH="0" baseline="0" noProof="0">
              <a:ln>
                <a:noFill/>
              </a:ln>
              <a:solidFill>
                <a:srgbClr val="C9C2D1">
                  <a:lumMod val="75000"/>
                </a:srgbClr>
              </a:solidFill>
              <a:effectLst/>
              <a:uLnTx/>
              <a:uFillTx/>
              <a:latin typeface="Arial"/>
              <a:cs typeface="Arial"/>
              <a:sym typeface="Arial"/>
            </a:endParaRPr>
          </a:p>
        </p:txBody>
      </p:sp>
      <p:sp>
        <p:nvSpPr>
          <p:cNvPr id="20" name="Rectangle 19">
            <a:extLst>
              <a:ext uri="{FF2B5EF4-FFF2-40B4-BE49-F238E27FC236}">
                <a16:creationId xmlns:a16="http://schemas.microsoft.com/office/drawing/2014/main" id="{748BA365-718A-0404-7392-8F94B7025EDD}"/>
              </a:ext>
            </a:extLst>
          </p:cNvPr>
          <p:cNvSpPr/>
          <p:nvPr/>
        </p:nvSpPr>
        <p:spPr>
          <a:xfrm rot="16200000">
            <a:off x="1230846" y="3574355"/>
            <a:ext cx="989677" cy="368487"/>
          </a:xfrm>
          <a:prstGeom prst="rect">
            <a:avLst/>
          </a:prstGeom>
          <a:noFill/>
          <a:ln>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2909FE2E-5620-4483-1A83-D65880435678}"/>
              </a:ext>
            </a:extLst>
          </p:cNvPr>
          <p:cNvSpPr/>
          <p:nvPr/>
        </p:nvSpPr>
        <p:spPr>
          <a:xfrm rot="16200000">
            <a:off x="3243984" y="3574355"/>
            <a:ext cx="989677" cy="368487"/>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E877BE4B-FE2E-E9D6-4AAC-6CA728A94F0C}"/>
              </a:ext>
            </a:extLst>
          </p:cNvPr>
          <p:cNvSpPr/>
          <p:nvPr/>
        </p:nvSpPr>
        <p:spPr>
          <a:xfrm rot="16200000">
            <a:off x="5353560" y="3574353"/>
            <a:ext cx="989677" cy="368487"/>
          </a:xfrm>
          <a:prstGeom prst="rect">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00"/>
              </a:solidFill>
              <a:effectLst/>
              <a:uLnTx/>
              <a:uFillTx/>
              <a:latin typeface="Arial"/>
              <a:ea typeface="+mn-ea"/>
              <a:cs typeface="+mn-cs"/>
              <a:sym typeface="Arial"/>
            </a:endParaRPr>
          </a:p>
        </p:txBody>
      </p:sp>
      <p:pic>
        <p:nvPicPr>
          <p:cNvPr id="27" name="Picture 26" descr="Une image contenant texte, capture d’écran, diagramme, ligne&#10;&#10;Description générée automatiquement">
            <a:extLst>
              <a:ext uri="{FF2B5EF4-FFF2-40B4-BE49-F238E27FC236}">
                <a16:creationId xmlns:a16="http://schemas.microsoft.com/office/drawing/2014/main" id="{A24A2ED2-4AE2-F31E-E2E0-77D4AC198DA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9564" y="1403222"/>
            <a:ext cx="1853636" cy="1488238"/>
          </a:xfrm>
          <a:prstGeom prst="rect">
            <a:avLst/>
          </a:prstGeom>
          <a:noFill/>
          <a:ln>
            <a:noFill/>
          </a:ln>
        </p:spPr>
      </p:pic>
      <p:pic>
        <p:nvPicPr>
          <p:cNvPr id="28" name="Picture 27" descr="Text Box">
            <a:extLst>
              <a:ext uri="{FF2B5EF4-FFF2-40B4-BE49-F238E27FC236}">
                <a16:creationId xmlns:a16="http://schemas.microsoft.com/office/drawing/2014/main" id="{FF139F67-1686-C698-AF3C-1A30953887A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67794" y="3102821"/>
            <a:ext cx="2171569" cy="1328192"/>
          </a:xfrm>
          <a:prstGeom prst="rect">
            <a:avLst/>
          </a:prstGeom>
          <a:noFill/>
          <a:ln>
            <a:noFill/>
          </a:ln>
        </p:spPr>
      </p:pic>
      <p:sp>
        <p:nvSpPr>
          <p:cNvPr id="23" name="Rectangle 22">
            <a:extLst>
              <a:ext uri="{FF2B5EF4-FFF2-40B4-BE49-F238E27FC236}">
                <a16:creationId xmlns:a16="http://schemas.microsoft.com/office/drawing/2014/main" id="{58AF31E3-3E2B-3FFC-8149-3502646349B7}"/>
              </a:ext>
            </a:extLst>
          </p:cNvPr>
          <p:cNvSpPr/>
          <p:nvPr/>
        </p:nvSpPr>
        <p:spPr>
          <a:xfrm rot="16200000">
            <a:off x="7600420" y="3605848"/>
            <a:ext cx="1124053" cy="384682"/>
          </a:xfrm>
          <a:prstGeom prst="rect">
            <a:avLst/>
          </a:prstGeom>
          <a:noFill/>
          <a:ln>
            <a:solidFill>
              <a:schemeClr val="tx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29" name="ZoneTexte 10">
            <a:extLst>
              <a:ext uri="{FF2B5EF4-FFF2-40B4-BE49-F238E27FC236}">
                <a16:creationId xmlns:a16="http://schemas.microsoft.com/office/drawing/2014/main" id="{8F2A0413-3421-8B0B-6E14-ECE5AC1B82AB}"/>
              </a:ext>
            </a:extLst>
          </p:cNvPr>
          <p:cNvSpPr txBox="1"/>
          <p:nvPr/>
        </p:nvSpPr>
        <p:spPr>
          <a:xfrm>
            <a:off x="90488" y="2850245"/>
            <a:ext cx="215870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30" name="ZoneTexte 10">
            <a:extLst>
              <a:ext uri="{FF2B5EF4-FFF2-40B4-BE49-F238E27FC236}">
                <a16:creationId xmlns:a16="http://schemas.microsoft.com/office/drawing/2014/main" id="{DC2C7298-32F6-8DFC-74AE-F40DBF0498B8}"/>
              </a:ext>
            </a:extLst>
          </p:cNvPr>
          <p:cNvSpPr txBox="1"/>
          <p:nvPr/>
        </p:nvSpPr>
        <p:spPr>
          <a:xfrm>
            <a:off x="2211898" y="2866550"/>
            <a:ext cx="21867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31" name="ZoneTexte 10">
            <a:extLst>
              <a:ext uri="{FF2B5EF4-FFF2-40B4-BE49-F238E27FC236}">
                <a16:creationId xmlns:a16="http://schemas.microsoft.com/office/drawing/2014/main" id="{7681F041-BCA5-1289-7982-806CE61BD858}"/>
              </a:ext>
            </a:extLst>
          </p:cNvPr>
          <p:cNvSpPr txBox="1"/>
          <p:nvPr/>
        </p:nvSpPr>
        <p:spPr>
          <a:xfrm>
            <a:off x="4176402" y="2883305"/>
            <a:ext cx="21867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32" name="ZoneTexte 10">
            <a:extLst>
              <a:ext uri="{FF2B5EF4-FFF2-40B4-BE49-F238E27FC236}">
                <a16:creationId xmlns:a16="http://schemas.microsoft.com/office/drawing/2014/main" id="{AFE01C7D-764F-96F4-B114-8656E86A3CE5}"/>
              </a:ext>
            </a:extLst>
          </p:cNvPr>
          <p:cNvSpPr txBox="1"/>
          <p:nvPr/>
        </p:nvSpPr>
        <p:spPr>
          <a:xfrm>
            <a:off x="6404619" y="2860315"/>
            <a:ext cx="21867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33" name="Google Shape;129;p24">
            <a:extLst>
              <a:ext uri="{FF2B5EF4-FFF2-40B4-BE49-F238E27FC236}">
                <a16:creationId xmlns:a16="http://schemas.microsoft.com/office/drawing/2014/main" id="{48FBAF12-39DE-DC79-F0A0-91E190922A7F}"/>
              </a:ext>
            </a:extLst>
          </p:cNvPr>
          <p:cNvSpPr txBox="1">
            <a:spLocks/>
          </p:cNvSpPr>
          <p:nvPr/>
        </p:nvSpPr>
        <p:spPr>
          <a:xfrm>
            <a:off x="104850" y="4629933"/>
            <a:ext cx="8110154" cy="40241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Perez-de-Llano et al., </a:t>
            </a:r>
            <a:r>
              <a:rPr kumimoji="0" lang="en-US" sz="700" b="0" i="0" u="none" strike="noStrike" kern="0" cap="none" spc="0" normalizeH="0" baseline="0" noProof="0">
                <a:ln>
                  <a:noFill/>
                </a:ln>
                <a:solidFill>
                  <a:srgbClr val="000000">
                    <a:lumMod val="50000"/>
                    <a:lumOff val="50000"/>
                  </a:srgbClr>
                </a:solidFill>
                <a:effectLst/>
                <a:uLnTx/>
                <a:uFillTx/>
                <a:latin typeface="Arial"/>
                <a:cs typeface="Arial"/>
                <a:sym typeface="Arial"/>
              </a:rPr>
              <a:t>Impact of pre-biologic impairment on meeting domain-specific biologic responder definitions in patients with severe asthma, Ann Allergy Asthma Immunol, published Dec 2023, in press, DOI </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rPr>
              <a:t>:</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10">
                  <a:extLst>
                    <a:ext uri="{A12FA001-AC4F-418D-AE19-62706E023703}">
                      <ahyp:hlinkClr xmlns:ahyp="http://schemas.microsoft.com/office/drawing/2018/hyperlinkcolor" val="tx"/>
                    </a:ext>
                  </a:extLst>
                </a:hlinkClick>
              </a:rPr>
              <a:t>https://doi.org/10.1016/j.anai.2023.12.023</a:t>
            </a:r>
            <a:endPar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700" b="0" i="0" u="none" strike="noStrike" kern="0" cap="none" spc="0" normalizeH="0" baseline="0" noProof="0" err="1">
                <a:ln>
                  <a:noFill/>
                </a:ln>
                <a:solidFill>
                  <a:srgbClr val="000000">
                    <a:lumMod val="50000"/>
                    <a:lumOff val="50000"/>
                  </a:srgbClr>
                </a:solidFill>
                <a:effectLst/>
                <a:uLnTx/>
                <a:uFillTx/>
                <a:latin typeface="Arial"/>
                <a:cs typeface="Arial"/>
                <a:sym typeface="Arial"/>
              </a:rPr>
              <a:t>Bx</a:t>
            </a: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 biologic, ppFEV1: percent predicted Forced Expiratory Volume 1 second, LTOCS: Long-term Oral Corticosteroid, NA: Not Applicable</a:t>
            </a:r>
            <a:endPar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2" name="Graphic 1" descr="Beginning with solid fill">
            <a:hlinkClick r:id="rId11" action="ppaction://hlinksldjump"/>
            <a:extLst>
              <a:ext uri="{FF2B5EF4-FFF2-40B4-BE49-F238E27FC236}">
                <a16:creationId xmlns:a16="http://schemas.microsoft.com/office/drawing/2014/main" id="{807EA6F4-CBAE-FC3C-9219-62AB91C8DB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68DDB79F-C432-FE5B-DE80-5B76CA924955}"/>
              </a:ext>
            </a:extLst>
          </p:cNvPr>
          <p:cNvPicPr/>
          <p:nvPr/>
        </p:nvPicPr>
        <p:blipFill>
          <a:blip r:embed="rId14" cstate="print">
            <a:alphaModFix amt="1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1085602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1395DD-1EF2-2819-0773-5888635A7CB4}"/>
              </a:ext>
            </a:extLst>
          </p:cNvPr>
          <p:cNvSpPr>
            <a:spLocks noGrp="1"/>
          </p:cNvSpPr>
          <p:nvPr>
            <p:ph type="body" idx="1"/>
          </p:nvPr>
        </p:nvSpPr>
        <p:spPr/>
        <p:txBody>
          <a:bodyPr/>
          <a:lstStyle/>
          <a:p>
            <a:endParaRPr lang="en-GB"/>
          </a:p>
        </p:txBody>
      </p:sp>
      <p:sp>
        <p:nvSpPr>
          <p:cNvPr id="4" name="Title 3">
            <a:extLst>
              <a:ext uri="{FF2B5EF4-FFF2-40B4-BE49-F238E27FC236}">
                <a16:creationId xmlns:a16="http://schemas.microsoft.com/office/drawing/2014/main" id="{EA919F97-0E6D-E534-BD45-12C6198C02A6}"/>
              </a:ext>
            </a:extLst>
          </p:cNvPr>
          <p:cNvSpPr>
            <a:spLocks noGrp="1"/>
          </p:cNvSpPr>
          <p:nvPr>
            <p:ph type="title"/>
          </p:nvPr>
        </p:nvSpPr>
        <p:spPr>
          <a:xfrm>
            <a:off x="323193" y="-45835"/>
            <a:ext cx="9134631" cy="693965"/>
          </a:xfrm>
        </p:spPr>
        <p:txBody>
          <a:bodyPr/>
          <a:lstStyle/>
          <a:p>
            <a:r>
              <a:rPr lang="en-US" sz="1400" b="1">
                <a:solidFill>
                  <a:schemeClr val="accent1"/>
                </a:solidFill>
              </a:rPr>
              <a:t>Even those with low pre-biologic impairment</a:t>
            </a:r>
            <a:r>
              <a:rPr lang="en-US" sz="1400">
                <a:solidFill>
                  <a:schemeClr val="accent1"/>
                </a:solidFill>
              </a:rPr>
              <a:t>, who would be actively excluded from RCTs</a:t>
            </a:r>
            <a:br>
              <a:rPr lang="en-US" sz="1400">
                <a:solidFill>
                  <a:schemeClr val="accent1"/>
                </a:solidFill>
              </a:rPr>
            </a:br>
            <a:r>
              <a:rPr lang="en-US" sz="1400">
                <a:solidFill>
                  <a:schemeClr val="accent1"/>
                </a:solidFill>
              </a:rPr>
              <a:t>investigating biologic efficacy, exhibited </a:t>
            </a:r>
            <a:r>
              <a:rPr lang="en-US" sz="1400" b="1">
                <a:solidFill>
                  <a:schemeClr val="accent1"/>
                </a:solidFill>
              </a:rPr>
              <a:t>clinically meaningful post-biologic improvement</a:t>
            </a:r>
          </a:p>
        </p:txBody>
      </p:sp>
      <p:pic>
        <p:nvPicPr>
          <p:cNvPr id="6" name="Picture 18" descr="Une image contenant capture d’écran, texte, diagramme, Graphique&#10;&#10;Description générée automatiquement">
            <a:extLst>
              <a:ext uri="{FF2B5EF4-FFF2-40B4-BE49-F238E27FC236}">
                <a16:creationId xmlns:a16="http://schemas.microsoft.com/office/drawing/2014/main" id="{305D90A3-B400-8811-F1B9-E21A47E30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49" y="1180437"/>
            <a:ext cx="2791714" cy="1917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5525468-5CD1-AACB-4126-F1ED39759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880" y="3265361"/>
            <a:ext cx="2659258" cy="17938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809847-5CC0-1AAD-45B6-559CFAD87AC6}"/>
              </a:ext>
            </a:extLst>
          </p:cNvPr>
          <p:cNvSpPr txBox="1"/>
          <p:nvPr/>
        </p:nvSpPr>
        <p:spPr>
          <a:xfrm>
            <a:off x="3377755" y="921437"/>
            <a:ext cx="2286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339966"/>
                </a:solidFill>
                <a:effectLst/>
                <a:uLnTx/>
                <a:uFillTx/>
                <a:latin typeface="Calibri" panose="020F0502020204030204" pitchFamily="34" charset="0"/>
                <a:cs typeface="Arial"/>
                <a:sym typeface="Arial"/>
              </a:rPr>
              <a:t>Change in absolute ppFEV</a:t>
            </a:r>
            <a:r>
              <a:rPr kumimoji="0" lang="en-GB" sz="1050" b="1" i="0" u="none" strike="noStrike" kern="0" cap="none" spc="0" normalizeH="0" baseline="0" noProof="0">
                <a:ln>
                  <a:noFill/>
                </a:ln>
                <a:solidFill>
                  <a:srgbClr val="339966"/>
                </a:solidFill>
                <a:effectLst/>
                <a:uLnTx/>
                <a:uFillTx/>
                <a:latin typeface="Calibri" panose="020F0502020204030204" pitchFamily="34" charset="0"/>
                <a:cs typeface="Arial"/>
                <a:sym typeface="Arial"/>
              </a:rPr>
              <a:t>1</a:t>
            </a:r>
            <a:endParaRPr kumimoji="0" lang="en-GB" sz="1400" b="0" i="0" u="none" strike="noStrike" kern="0" cap="none" spc="0" normalizeH="0" baseline="0" noProof="0">
              <a:ln>
                <a:noFill/>
              </a:ln>
              <a:solidFill>
                <a:srgbClr val="339966"/>
              </a:solidFill>
              <a:effectLst/>
              <a:uLnTx/>
              <a:uFillTx/>
              <a:latin typeface="Arial"/>
              <a:cs typeface="Arial"/>
              <a:sym typeface="Arial"/>
            </a:endParaRPr>
          </a:p>
        </p:txBody>
      </p:sp>
      <p:pic>
        <p:nvPicPr>
          <p:cNvPr id="9" name="Picture 2" descr="A graph of a number of individuals&#10;&#10;Description automatically generated with medium confidence">
            <a:extLst>
              <a:ext uri="{FF2B5EF4-FFF2-40B4-BE49-F238E27FC236}">
                <a16:creationId xmlns:a16="http://schemas.microsoft.com/office/drawing/2014/main" id="{9B0870A1-F147-8172-6A03-53AECD084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98" y="1207263"/>
            <a:ext cx="2541718" cy="19170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DB53E6-1711-70F2-4075-9F66E40EC42B}"/>
              </a:ext>
            </a:extLst>
          </p:cNvPr>
          <p:cNvSpPr txBox="1"/>
          <p:nvPr/>
        </p:nvSpPr>
        <p:spPr>
          <a:xfrm>
            <a:off x="499750" y="958494"/>
            <a:ext cx="139407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9900"/>
                </a:solidFill>
                <a:effectLst/>
                <a:uLnTx/>
                <a:uFillTx/>
                <a:latin typeface="Calibri" panose="020F0502020204030204" pitchFamily="34" charset="0"/>
                <a:cs typeface="Arial"/>
                <a:sym typeface="Arial"/>
              </a:rPr>
              <a:t>Exacerbations</a:t>
            </a:r>
            <a:endParaRPr kumimoji="0" lang="en-GB" sz="1400" b="0" i="0" u="none" strike="noStrike" kern="0" cap="none" spc="0" normalizeH="0" baseline="0" noProof="0">
              <a:ln>
                <a:noFill/>
              </a:ln>
              <a:solidFill>
                <a:srgbClr val="FF9900"/>
              </a:solidFill>
              <a:effectLst/>
              <a:uLnTx/>
              <a:uFillTx/>
              <a:latin typeface="Arial"/>
              <a:cs typeface="Arial"/>
              <a:sym typeface="Arial"/>
            </a:endParaRPr>
          </a:p>
        </p:txBody>
      </p:sp>
      <p:pic>
        <p:nvPicPr>
          <p:cNvPr id="11" name="Picture 3" descr="Text Box">
            <a:extLst>
              <a:ext uri="{FF2B5EF4-FFF2-40B4-BE49-F238E27FC236}">
                <a16:creationId xmlns:a16="http://schemas.microsoft.com/office/drawing/2014/main" id="{5BE69024-575D-BFF2-9FCF-8A60D0440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578" y="3234790"/>
            <a:ext cx="2592832" cy="15828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EBB723-28E2-F49C-2844-EA9889755A89}"/>
              </a:ext>
            </a:extLst>
          </p:cNvPr>
          <p:cNvSpPr txBox="1"/>
          <p:nvPr/>
        </p:nvSpPr>
        <p:spPr>
          <a:xfrm>
            <a:off x="6448936" y="1463865"/>
            <a:ext cx="213824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73763"/>
              </a:solidFill>
              <a:effectLst/>
              <a:uLnTx/>
              <a:uFillTx/>
              <a:latin typeface="Arial"/>
              <a:cs typeface="Arial"/>
              <a:sym typeface="Arial"/>
            </a:endParaRPr>
          </a:p>
          <a:p>
            <a:pPr marL="355600" marR="0" lvl="1" indent="-1714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r>
              <a:rPr kumimoji="0" lang="en-US" sz="1400" b="1" i="0" u="none" strike="noStrike" kern="0" cap="none" spc="0" normalizeH="0" baseline="0" noProof="0">
                <a:ln>
                  <a:noFill/>
                </a:ln>
                <a:solidFill>
                  <a:srgbClr val="FF9900"/>
                </a:solidFill>
                <a:effectLst/>
                <a:uLnTx/>
                <a:uFillTx/>
                <a:latin typeface="Arial"/>
                <a:cs typeface="Arial"/>
                <a:sym typeface="Arial"/>
              </a:rPr>
              <a:t>70% of patients with only 1 exacerbation per year improved to zero exacerbations</a:t>
            </a:r>
          </a:p>
          <a:p>
            <a:pPr marL="355600" marR="0" lvl="1" indent="-1714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endParaRPr kumimoji="0" lang="en-US" sz="1400" b="1" i="0" u="none" strike="noStrike" kern="0" cap="none" spc="0" normalizeH="0" baseline="0" noProof="0">
              <a:ln>
                <a:noFill/>
              </a:ln>
              <a:solidFill>
                <a:srgbClr val="FF9900"/>
              </a:solidFill>
              <a:effectLst/>
              <a:uLnTx/>
              <a:uFillTx/>
              <a:latin typeface="Arial"/>
              <a:cs typeface="Arial"/>
              <a:sym typeface="Arial"/>
            </a:endParaRPr>
          </a:p>
          <a:p>
            <a:pPr marL="355600" marR="0" lvl="1" indent="-171450" algn="l" defTabSz="914400" rtl="0" eaLnBrk="1" fontAlgn="auto" latinLnBrk="0" hangingPunct="1">
              <a:lnSpc>
                <a:spcPct val="100000"/>
              </a:lnSpc>
              <a:spcBef>
                <a:spcPts val="0"/>
              </a:spcBef>
              <a:spcAft>
                <a:spcPts val="0"/>
              </a:spcAft>
              <a:buClr>
                <a:srgbClr val="339966"/>
              </a:buClr>
              <a:buSzTx/>
              <a:buFont typeface="Arial" panose="020B0604020202020204" pitchFamily="34" charset="0"/>
              <a:buChar char="•"/>
              <a:tabLst/>
              <a:defRPr/>
            </a:pPr>
            <a:r>
              <a:rPr kumimoji="0" lang="en-US" sz="1400" b="1" i="0" u="none" strike="noStrike" kern="0" cap="none" spc="0" normalizeH="0" baseline="0" noProof="0">
                <a:ln>
                  <a:noFill/>
                </a:ln>
                <a:solidFill>
                  <a:srgbClr val="339966"/>
                </a:solidFill>
                <a:effectLst/>
                <a:uLnTx/>
                <a:uFillTx/>
                <a:latin typeface="Arial"/>
                <a:cs typeface="Arial"/>
                <a:sym typeface="Arial"/>
              </a:rPr>
              <a:t>28% of patients with ppFEV1≥80% improved by ≥100mL FEV1</a:t>
            </a:r>
          </a:p>
        </p:txBody>
      </p:sp>
      <p:sp>
        <p:nvSpPr>
          <p:cNvPr id="13" name="Rectangle 12">
            <a:extLst>
              <a:ext uri="{FF2B5EF4-FFF2-40B4-BE49-F238E27FC236}">
                <a16:creationId xmlns:a16="http://schemas.microsoft.com/office/drawing/2014/main" id="{D93D814A-D80C-1F34-F195-AF955ADC1F7D}"/>
              </a:ext>
            </a:extLst>
          </p:cNvPr>
          <p:cNvSpPr/>
          <p:nvPr/>
        </p:nvSpPr>
        <p:spPr>
          <a:xfrm rot="16200000">
            <a:off x="2454778" y="3806084"/>
            <a:ext cx="342499" cy="545411"/>
          </a:xfrm>
          <a:prstGeom prst="rect">
            <a:avLst/>
          </a:prstGeom>
          <a:noFill/>
          <a:ln>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2A9B8A7A-5CB2-6605-1200-7CDA0102614F}"/>
              </a:ext>
            </a:extLst>
          </p:cNvPr>
          <p:cNvSpPr/>
          <p:nvPr/>
        </p:nvSpPr>
        <p:spPr>
          <a:xfrm rot="16200000">
            <a:off x="4480052" y="2621053"/>
            <a:ext cx="342499" cy="2592159"/>
          </a:xfrm>
          <a:prstGeom prst="rect">
            <a:avLst/>
          </a:prstGeom>
          <a:noFill/>
          <a:ln>
            <a:solidFill>
              <a:srgbClr val="33996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9900"/>
              </a:solidFill>
              <a:effectLst/>
              <a:uLnTx/>
              <a:uFillTx/>
              <a:latin typeface="Arial"/>
              <a:ea typeface="+mn-ea"/>
              <a:cs typeface="+mn-cs"/>
              <a:sym typeface="Arial"/>
            </a:endParaRPr>
          </a:p>
        </p:txBody>
      </p:sp>
      <p:sp>
        <p:nvSpPr>
          <p:cNvPr id="15" name="ZoneTexte 10">
            <a:extLst>
              <a:ext uri="{FF2B5EF4-FFF2-40B4-BE49-F238E27FC236}">
                <a16:creationId xmlns:a16="http://schemas.microsoft.com/office/drawing/2014/main" id="{4E6F812D-6858-998D-6D6B-B140548671C3}"/>
              </a:ext>
            </a:extLst>
          </p:cNvPr>
          <p:cNvSpPr txBox="1"/>
          <p:nvPr/>
        </p:nvSpPr>
        <p:spPr>
          <a:xfrm>
            <a:off x="414889" y="3071807"/>
            <a:ext cx="24373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16" name="ZoneTexte 10">
            <a:extLst>
              <a:ext uri="{FF2B5EF4-FFF2-40B4-BE49-F238E27FC236}">
                <a16:creationId xmlns:a16="http://schemas.microsoft.com/office/drawing/2014/main" id="{F7C28A55-3106-939A-31AF-4AAC9C5425C6}"/>
              </a:ext>
            </a:extLst>
          </p:cNvPr>
          <p:cNvSpPr txBox="1"/>
          <p:nvPr/>
        </p:nvSpPr>
        <p:spPr>
          <a:xfrm>
            <a:off x="3355222" y="3031209"/>
            <a:ext cx="24373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tab pos="1944000" algn="r"/>
              </a:tabLst>
              <a:defRPr/>
            </a:pP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Pre-</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r>
              <a:rPr kumimoji="0" lang="en-GB" sz="800" b="0" i="0" u="none" strike="noStrike" kern="0" cap="none" spc="0" normalizeH="0" baseline="0" noProof="0">
                <a:ln>
                  <a:noFill/>
                </a:ln>
                <a:solidFill>
                  <a:srgbClr val="D8D8D8">
                    <a:lumMod val="50000"/>
                  </a:srgbClr>
                </a:solidFill>
                <a:effectLst/>
                <a:uLnTx/>
                <a:uFillTx/>
                <a:latin typeface="Arial"/>
                <a:cs typeface="Arial"/>
                <a:sym typeface="Arial"/>
              </a:rPr>
              <a:t>                                                        Post-</a:t>
            </a:r>
            <a:r>
              <a:rPr kumimoji="0" lang="en-GB" sz="800" b="0" i="0" u="none" strike="noStrike" kern="0" cap="none" spc="0" normalizeH="0" baseline="0" noProof="0" err="1">
                <a:ln>
                  <a:noFill/>
                </a:ln>
                <a:solidFill>
                  <a:srgbClr val="D8D8D8">
                    <a:lumMod val="50000"/>
                  </a:srgbClr>
                </a:solidFill>
                <a:effectLst/>
                <a:uLnTx/>
                <a:uFillTx/>
                <a:latin typeface="Arial"/>
                <a:cs typeface="Arial"/>
                <a:sym typeface="Arial"/>
              </a:rPr>
              <a:t>bx</a:t>
            </a:r>
            <a:endParaRPr kumimoji="0" lang="en-GB" sz="800" b="0" i="0" u="none" strike="noStrike" kern="0" cap="none" spc="0" normalizeH="0" baseline="0" noProof="0">
              <a:ln>
                <a:noFill/>
              </a:ln>
              <a:solidFill>
                <a:srgbClr val="D8D8D8">
                  <a:lumMod val="50000"/>
                </a:srgbClr>
              </a:solidFill>
              <a:effectLst/>
              <a:uLnTx/>
              <a:uFillTx/>
              <a:latin typeface="Arial"/>
              <a:cs typeface="Arial"/>
              <a:sym typeface="Arial"/>
            </a:endParaRPr>
          </a:p>
        </p:txBody>
      </p:sp>
      <p:sp>
        <p:nvSpPr>
          <p:cNvPr id="17" name="Google Shape;129;p24">
            <a:extLst>
              <a:ext uri="{FF2B5EF4-FFF2-40B4-BE49-F238E27FC236}">
                <a16:creationId xmlns:a16="http://schemas.microsoft.com/office/drawing/2014/main" id="{781A5BAA-57F0-5EF6-D763-E81EB071D3B0}"/>
              </a:ext>
            </a:extLst>
          </p:cNvPr>
          <p:cNvSpPr txBox="1">
            <a:spLocks/>
          </p:cNvSpPr>
          <p:nvPr/>
        </p:nvSpPr>
        <p:spPr>
          <a:xfrm>
            <a:off x="82103" y="4724405"/>
            <a:ext cx="8605849" cy="40241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Perez-de-Llano et al., </a:t>
            </a:r>
            <a:r>
              <a:rPr kumimoji="0" lang="en-US" sz="700" b="0" i="0" u="none" strike="noStrike" kern="0" cap="none" spc="0" normalizeH="0" baseline="0" noProof="0">
                <a:ln>
                  <a:noFill/>
                </a:ln>
                <a:solidFill>
                  <a:srgbClr val="000000">
                    <a:lumMod val="50000"/>
                    <a:lumOff val="50000"/>
                  </a:srgbClr>
                </a:solidFill>
                <a:effectLst/>
                <a:uLnTx/>
                <a:uFillTx/>
                <a:latin typeface="Arial"/>
                <a:cs typeface="Arial"/>
                <a:sym typeface="Arial"/>
              </a:rPr>
              <a:t>Impact of pre-biologic impairment on meeting domain-specific biologic responder definitions in patients with severe asthma, Ann Allergy Asthma Immunol, published Dec 2023, in press, DOI </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rPr>
              <a:t>:</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6">
                  <a:extLst>
                    <a:ext uri="{A12FA001-AC4F-418D-AE19-62706E023703}">
                      <ahyp:hlinkClr xmlns:ahyp="http://schemas.microsoft.com/office/drawing/2018/hyperlinkcolor" val="tx"/>
                    </a:ext>
                  </a:extLst>
                </a:hlinkClick>
              </a:rPr>
              <a:t>https://doi.org/10.1016/j.anai.2023.12.023</a:t>
            </a: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 </a:t>
            </a:r>
            <a:r>
              <a:rPr kumimoji="0" lang="en-NZ" sz="700" b="0" i="0" u="none" strike="noStrike" kern="0" cap="none" spc="0" normalizeH="0" baseline="0" noProof="0" err="1">
                <a:ln>
                  <a:noFill/>
                </a:ln>
                <a:solidFill>
                  <a:srgbClr val="000000">
                    <a:lumMod val="50000"/>
                    <a:lumOff val="50000"/>
                  </a:srgbClr>
                </a:solidFill>
                <a:effectLst/>
                <a:uLnTx/>
                <a:uFillTx/>
                <a:latin typeface="Arial"/>
                <a:cs typeface="Arial"/>
                <a:sym typeface="Arial"/>
              </a:rPr>
              <a:t>Bx</a:t>
            </a: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 biologic, ppFEV1: percent predicted Forced Expiratory Volume 1 second, RCT: Randomised Controlled Trial</a:t>
            </a:r>
            <a:endPar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sp>
        <p:nvSpPr>
          <p:cNvPr id="5" name="TextBox 4">
            <a:extLst>
              <a:ext uri="{FF2B5EF4-FFF2-40B4-BE49-F238E27FC236}">
                <a16:creationId xmlns:a16="http://schemas.microsoft.com/office/drawing/2014/main" id="{72243B27-006F-2E66-A4EC-7D234E664E23}"/>
              </a:ext>
            </a:extLst>
          </p:cNvPr>
          <p:cNvSpPr txBox="1"/>
          <p:nvPr/>
        </p:nvSpPr>
        <p:spPr>
          <a:xfrm>
            <a:off x="5481801" y="1009809"/>
            <a:ext cx="1596592"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Absolute FEV</a:t>
            </a:r>
            <a:r>
              <a:rPr kumimoji="0" lang="en-GB" sz="3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1</a:t>
            </a:r>
            <a:endParaRPr kumimoji="0" lang="en-GB" sz="600" b="0" i="0" u="none" strike="noStrike" kern="0" cap="none" spc="0" normalizeH="0" baseline="0" noProof="0">
              <a:ln>
                <a:noFill/>
              </a:ln>
              <a:solidFill>
                <a:srgbClr val="000000"/>
              </a:solidFill>
              <a:effectLst/>
              <a:uLnTx/>
              <a:uFillTx/>
              <a:latin typeface="Arial"/>
              <a:cs typeface="Arial"/>
              <a:sym typeface="Arial"/>
            </a:endParaRPr>
          </a:p>
        </p:txBody>
      </p:sp>
      <p:pic>
        <p:nvPicPr>
          <p:cNvPr id="3" name="Graphic 2" descr="Beginning with solid fill">
            <a:hlinkClick r:id="rId7" action="ppaction://hlinksldjump"/>
            <a:extLst>
              <a:ext uri="{FF2B5EF4-FFF2-40B4-BE49-F238E27FC236}">
                <a16:creationId xmlns:a16="http://schemas.microsoft.com/office/drawing/2014/main" id="{A120A352-1DFE-EBAE-7162-3A27F5EACB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8" name="bg object 17">
            <a:extLst>
              <a:ext uri="{FF2B5EF4-FFF2-40B4-BE49-F238E27FC236}">
                <a16:creationId xmlns:a16="http://schemas.microsoft.com/office/drawing/2014/main" id="{6AA81D6A-3878-3EA6-AE04-25D9C50658D2}"/>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8461808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BBCF37-CC9D-9FFE-FBFA-B39F105F2FB7}"/>
              </a:ext>
            </a:extLst>
          </p:cNvPr>
          <p:cNvSpPr>
            <a:spLocks noGrp="1"/>
          </p:cNvSpPr>
          <p:nvPr>
            <p:ph type="body" idx="1"/>
          </p:nvPr>
        </p:nvSpPr>
        <p:spPr/>
        <p:txBody>
          <a:bodyPr/>
          <a:lstStyle/>
          <a:p>
            <a:endParaRPr lang="en-GB"/>
          </a:p>
        </p:txBody>
      </p:sp>
      <p:sp>
        <p:nvSpPr>
          <p:cNvPr id="3" name="Text Placeholder 2">
            <a:extLst>
              <a:ext uri="{FF2B5EF4-FFF2-40B4-BE49-F238E27FC236}">
                <a16:creationId xmlns:a16="http://schemas.microsoft.com/office/drawing/2014/main" id="{3F94A5E1-AF17-F002-C8B6-A83D01F4C6B1}"/>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24BFEF50-A80F-9E32-81E3-64B84B81C816}"/>
              </a:ext>
            </a:extLst>
          </p:cNvPr>
          <p:cNvSpPr>
            <a:spLocks noGrp="1"/>
          </p:cNvSpPr>
          <p:nvPr>
            <p:ph type="title"/>
          </p:nvPr>
        </p:nvSpPr>
        <p:spPr>
          <a:xfrm>
            <a:off x="323850" y="236103"/>
            <a:ext cx="8496300" cy="454420"/>
          </a:xfrm>
        </p:spPr>
        <p:txBody>
          <a:bodyPr/>
          <a:lstStyle/>
          <a:p>
            <a:r>
              <a:rPr lang="en-US" sz="1200">
                <a:solidFill>
                  <a:schemeClr val="accent1"/>
                </a:solidFill>
              </a:rPr>
              <a:t>Proportion of patients showing improvement post-biologic tended to be greater for anti–IL-5/5R compared to anti-</a:t>
            </a:r>
            <a:r>
              <a:rPr lang="en-US" sz="1200" err="1">
                <a:solidFill>
                  <a:schemeClr val="accent1"/>
                </a:solidFill>
              </a:rPr>
              <a:t>IgE</a:t>
            </a:r>
            <a:r>
              <a:rPr lang="en-US" sz="1200">
                <a:solidFill>
                  <a:schemeClr val="accent1"/>
                </a:solidFill>
              </a:rPr>
              <a:t>, </a:t>
            </a:r>
            <a:r>
              <a:rPr lang="en-NZ" sz="1200">
                <a:solidFill>
                  <a:schemeClr val="accent1"/>
                </a:solidFill>
              </a:rPr>
              <a:t>irrespective of the degree of pre-biologic impairment</a:t>
            </a:r>
            <a:endParaRPr lang="en-GB" sz="1200">
              <a:solidFill>
                <a:schemeClr val="accent1"/>
              </a:solidFill>
            </a:endParaRPr>
          </a:p>
        </p:txBody>
      </p:sp>
      <p:sp>
        <p:nvSpPr>
          <p:cNvPr id="6" name="TextBox 5">
            <a:extLst>
              <a:ext uri="{FF2B5EF4-FFF2-40B4-BE49-F238E27FC236}">
                <a16:creationId xmlns:a16="http://schemas.microsoft.com/office/drawing/2014/main" id="{9C7C1DFA-55B1-30C0-20E9-3840B1FC67AF}"/>
              </a:ext>
            </a:extLst>
          </p:cNvPr>
          <p:cNvSpPr txBox="1"/>
          <p:nvPr/>
        </p:nvSpPr>
        <p:spPr>
          <a:xfrm>
            <a:off x="0" y="835342"/>
            <a:ext cx="9204719"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FCCD80"/>
                </a:solidFill>
                <a:effectLst/>
                <a:uLnTx/>
                <a:uFillTx/>
                <a:latin typeface="Calibri" panose="020F0502020204030204" pitchFamily="34" charset="0"/>
                <a:cs typeface="Arial"/>
                <a:sym typeface="Arial"/>
              </a:rPr>
              <a:t>Post-biologic status (worsened, unchanged, improved) according to pre-biologic impairment and biologic class for the asthma outcome domains exacerbation rate and asthma control</a:t>
            </a:r>
            <a:endParaRPr kumimoji="0" lang="en-GB" sz="1050" b="0" i="0" u="none" strike="noStrike" kern="0" cap="none" spc="0" normalizeH="0" baseline="0" noProof="0">
              <a:ln>
                <a:noFill/>
              </a:ln>
              <a:solidFill>
                <a:srgbClr val="FCCD80"/>
              </a:solidFill>
              <a:effectLst/>
              <a:uLnTx/>
              <a:uFillTx/>
              <a:latin typeface="Arial"/>
              <a:cs typeface="Arial"/>
              <a:sym typeface="Arial"/>
            </a:endParaRPr>
          </a:p>
        </p:txBody>
      </p:sp>
      <p:pic>
        <p:nvPicPr>
          <p:cNvPr id="1026" name="Picture 2">
            <a:extLst>
              <a:ext uri="{FF2B5EF4-FFF2-40B4-BE49-F238E27FC236}">
                <a16:creationId xmlns:a16="http://schemas.microsoft.com/office/drawing/2014/main" id="{19A4FC9E-9B88-D09B-2FA6-2D6825AE9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464"/>
          <a:stretch/>
        </p:blipFill>
        <p:spPr bwMode="auto">
          <a:xfrm>
            <a:off x="4175193" y="1090248"/>
            <a:ext cx="2847730" cy="18589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B103FE3-2B0E-32D2-2F69-D627AC25A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19" r="36545"/>
          <a:stretch/>
        </p:blipFill>
        <p:spPr bwMode="auto">
          <a:xfrm>
            <a:off x="926714" y="1200103"/>
            <a:ext cx="2644957" cy="172660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29;p24">
            <a:extLst>
              <a:ext uri="{FF2B5EF4-FFF2-40B4-BE49-F238E27FC236}">
                <a16:creationId xmlns:a16="http://schemas.microsoft.com/office/drawing/2014/main" id="{632E5372-AA0C-94E0-5454-BCE65A521A35}"/>
              </a:ext>
            </a:extLst>
          </p:cNvPr>
          <p:cNvSpPr txBox="1">
            <a:spLocks/>
          </p:cNvSpPr>
          <p:nvPr/>
        </p:nvSpPr>
        <p:spPr>
          <a:xfrm>
            <a:off x="103359" y="4691832"/>
            <a:ext cx="7173870" cy="40241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Perez-de-Llano et al., </a:t>
            </a:r>
            <a:r>
              <a:rPr kumimoji="0" lang="en-US" sz="700" b="0" i="0" u="none" strike="noStrike" kern="0" cap="none" spc="0" normalizeH="0" baseline="0" noProof="0">
                <a:ln>
                  <a:noFill/>
                </a:ln>
                <a:solidFill>
                  <a:srgbClr val="000000">
                    <a:lumMod val="50000"/>
                    <a:lumOff val="50000"/>
                  </a:srgbClr>
                </a:solidFill>
                <a:effectLst/>
                <a:uLnTx/>
                <a:uFillTx/>
                <a:latin typeface="Arial"/>
                <a:cs typeface="Arial"/>
                <a:sym typeface="Arial"/>
              </a:rPr>
              <a:t>Impact of pre-biologic impairment on meeting domain-specific biologic responder definitions in patients with severe asthma, Ann Allergy Asthma Immunol, published Dec 2023, in press, DOI </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rPr>
              <a:t>:</a:t>
            </a:r>
            <a:r>
              <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https://doi.org/10.1016/j.anai.2023.12.023</a:t>
            </a:r>
            <a:endPar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Anti-</a:t>
            </a:r>
            <a:r>
              <a:rPr kumimoji="0" lang="en-NZ" sz="700" b="0" i="0" u="none" strike="noStrike" kern="0" cap="none" spc="0" normalizeH="0" baseline="0" noProof="0" err="1">
                <a:ln>
                  <a:noFill/>
                </a:ln>
                <a:solidFill>
                  <a:srgbClr val="000000">
                    <a:lumMod val="50000"/>
                    <a:lumOff val="50000"/>
                  </a:srgbClr>
                </a:solidFill>
                <a:effectLst/>
                <a:uLnTx/>
                <a:uFillTx/>
                <a:latin typeface="Arial"/>
                <a:cs typeface="Arial"/>
                <a:sym typeface="Arial"/>
              </a:rPr>
              <a:t>IgE</a:t>
            </a:r>
            <a:r>
              <a:rPr kumimoji="0" lang="en-NZ" sz="700" b="0" i="0" u="none" strike="noStrike" kern="0" cap="none" spc="0" normalizeH="0" baseline="0" noProof="0">
                <a:ln>
                  <a:noFill/>
                </a:ln>
                <a:solidFill>
                  <a:srgbClr val="000000">
                    <a:lumMod val="50000"/>
                    <a:lumOff val="50000"/>
                  </a:srgbClr>
                </a:solidFill>
                <a:effectLst/>
                <a:uLnTx/>
                <a:uFillTx/>
                <a:latin typeface="Arial"/>
                <a:cs typeface="Arial"/>
                <a:sym typeface="Arial"/>
              </a:rPr>
              <a:t>: Anti-Immunoglobulin E, Anti-IL5/5R: Anti-Interleukin 5/5R</a:t>
            </a:r>
            <a:endParaRPr kumimoji="0" lang="en-GB" sz="7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10" name="Picture 2">
            <a:extLst>
              <a:ext uri="{FF2B5EF4-FFF2-40B4-BE49-F238E27FC236}">
                <a16:creationId xmlns:a16="http://schemas.microsoft.com/office/drawing/2014/main" id="{9691716F-2215-601D-EBD1-954162D5E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 t="590" r="70406"/>
          <a:stretch/>
        </p:blipFill>
        <p:spPr bwMode="auto">
          <a:xfrm>
            <a:off x="4347197" y="2993447"/>
            <a:ext cx="2847730" cy="17360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C0F23B2-55A9-4ED2-EFEB-5204F88AAA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25" t="2877" r="35488"/>
          <a:stretch/>
        </p:blipFill>
        <p:spPr bwMode="auto">
          <a:xfrm>
            <a:off x="968766" y="3021025"/>
            <a:ext cx="2826831" cy="16837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Beginning with solid fill">
            <a:hlinkClick r:id="rId5" action="ppaction://hlinksldjump"/>
            <a:extLst>
              <a:ext uri="{FF2B5EF4-FFF2-40B4-BE49-F238E27FC236}">
                <a16:creationId xmlns:a16="http://schemas.microsoft.com/office/drawing/2014/main" id="{2F5F2762-94B7-8176-BE83-438BA0312E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6C3411A6-09AE-384C-A53A-F090FF8E109A}"/>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0671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907" y="0"/>
            <a:ext cx="9192101" cy="5143500"/>
            <a:chOff x="-30543" y="0"/>
            <a:chExt cx="12256135" cy="6858000"/>
          </a:xfrm>
        </p:grpSpPr>
        <p:sp>
          <p:nvSpPr>
            <p:cNvPr id="3" name="object 3"/>
            <p:cNvSpPr/>
            <p:nvPr/>
          </p:nvSpPr>
          <p:spPr>
            <a:xfrm>
              <a:off x="1524" y="1470660"/>
              <a:ext cx="12192000" cy="0"/>
            </a:xfrm>
            <a:custGeom>
              <a:avLst/>
              <a:gdLst/>
              <a:ahLst/>
              <a:cxnLst/>
              <a:rect l="l" t="t" r="r" b="b"/>
              <a:pathLst>
                <a:path w="12192000">
                  <a:moveTo>
                    <a:pt x="0" y="0"/>
                  </a:moveTo>
                  <a:lnTo>
                    <a:pt x="12192000" y="0"/>
                  </a:lnTo>
                </a:path>
              </a:pathLst>
            </a:custGeom>
            <a:ln w="64008">
              <a:solidFill>
                <a:srgbClr val="FFC000"/>
              </a:solidFill>
            </a:ln>
          </p:spPr>
          <p:txBody>
            <a:bodyPr wrap="square" lIns="0" tIns="0" rIns="0" bIns="0" rtlCol="0"/>
            <a:lstStyle/>
            <a:p>
              <a:pPr defTabSz="685800"/>
              <a:endParaRPr sz="1350"/>
            </a:p>
          </p:txBody>
        </p:sp>
        <p:sp>
          <p:nvSpPr>
            <p:cNvPr id="4" name="object 4"/>
            <p:cNvSpPr/>
            <p:nvPr/>
          </p:nvSpPr>
          <p:spPr>
            <a:xfrm>
              <a:off x="1524" y="1546860"/>
              <a:ext cx="12192000" cy="0"/>
            </a:xfrm>
            <a:custGeom>
              <a:avLst/>
              <a:gdLst/>
              <a:ahLst/>
              <a:cxnLst/>
              <a:rect l="l" t="t" r="r" b="b"/>
              <a:pathLst>
                <a:path w="12192000">
                  <a:moveTo>
                    <a:pt x="0" y="0"/>
                  </a:moveTo>
                  <a:lnTo>
                    <a:pt x="12192000" y="0"/>
                  </a:lnTo>
                </a:path>
              </a:pathLst>
            </a:custGeom>
            <a:ln w="64008">
              <a:solidFill>
                <a:srgbClr val="1F3863"/>
              </a:solidFill>
            </a:ln>
          </p:spPr>
          <p:txBody>
            <a:bodyPr wrap="square" lIns="0" tIns="0" rIns="0" bIns="0" rtlCol="0"/>
            <a:lstStyle/>
            <a:p>
              <a:pPr defTabSz="685800"/>
              <a:endParaRPr sz="1350"/>
            </a:p>
          </p:txBody>
        </p:sp>
        <p:pic>
          <p:nvPicPr>
            <p:cNvPr id="5" name="object 5"/>
            <p:cNvPicPr/>
            <p:nvPr/>
          </p:nvPicPr>
          <p:blipFill>
            <a:blip r:embed="rId2" cstate="print"/>
            <a:stretch>
              <a:fillRect/>
            </a:stretch>
          </p:blipFill>
          <p:spPr>
            <a:xfrm>
              <a:off x="5489447" y="283463"/>
              <a:ext cx="2277618" cy="2280666"/>
            </a:xfrm>
            <a:prstGeom prst="rect">
              <a:avLst/>
            </a:prstGeom>
          </p:spPr>
        </p:pic>
        <p:pic>
          <p:nvPicPr>
            <p:cNvPr id="6" name="object 6"/>
            <p:cNvPicPr/>
            <p:nvPr/>
          </p:nvPicPr>
          <p:blipFill>
            <a:blip r:embed="rId3" cstate="print"/>
            <a:stretch>
              <a:fillRect/>
            </a:stretch>
          </p:blipFill>
          <p:spPr>
            <a:xfrm>
              <a:off x="5730240" y="2523743"/>
              <a:ext cx="3320034" cy="3320034"/>
            </a:xfrm>
            <a:prstGeom prst="rect">
              <a:avLst/>
            </a:prstGeom>
          </p:spPr>
        </p:pic>
        <p:pic>
          <p:nvPicPr>
            <p:cNvPr id="7" name="object 7"/>
            <p:cNvPicPr/>
            <p:nvPr/>
          </p:nvPicPr>
          <p:blipFill>
            <a:blip r:embed="rId4" cstate="print"/>
            <a:stretch>
              <a:fillRect/>
            </a:stretch>
          </p:blipFill>
          <p:spPr>
            <a:xfrm>
              <a:off x="7784591" y="0"/>
              <a:ext cx="4405122" cy="3777233"/>
            </a:xfrm>
            <a:prstGeom prst="rect">
              <a:avLst/>
            </a:prstGeom>
          </p:spPr>
        </p:pic>
        <p:pic>
          <p:nvPicPr>
            <p:cNvPr id="8" name="object 8"/>
            <p:cNvPicPr/>
            <p:nvPr/>
          </p:nvPicPr>
          <p:blipFill>
            <a:blip r:embed="rId5" cstate="print"/>
            <a:stretch>
              <a:fillRect/>
            </a:stretch>
          </p:blipFill>
          <p:spPr>
            <a:xfrm>
              <a:off x="8735567" y="3913631"/>
              <a:ext cx="3454146" cy="2942082"/>
            </a:xfrm>
            <a:prstGeom prst="rect">
              <a:avLst/>
            </a:prstGeom>
          </p:spPr>
        </p:pic>
        <p:pic>
          <p:nvPicPr>
            <p:cNvPr id="9" name="object 9"/>
            <p:cNvPicPr/>
            <p:nvPr/>
          </p:nvPicPr>
          <p:blipFill>
            <a:blip r:embed="rId6" cstate="print"/>
            <a:stretch>
              <a:fillRect/>
            </a:stretch>
          </p:blipFill>
          <p:spPr>
            <a:xfrm>
              <a:off x="0" y="0"/>
              <a:ext cx="12192000" cy="6857999"/>
            </a:xfrm>
            <a:prstGeom prst="rect">
              <a:avLst/>
            </a:prstGeom>
          </p:spPr>
        </p:pic>
      </p:grpSp>
      <p:sp>
        <p:nvSpPr>
          <p:cNvPr id="10" name="object 10"/>
          <p:cNvSpPr txBox="1">
            <a:spLocks noGrp="1"/>
          </p:cNvSpPr>
          <p:nvPr>
            <p:ph type="title"/>
          </p:nvPr>
        </p:nvSpPr>
        <p:spPr>
          <a:xfrm>
            <a:off x="580262" y="302990"/>
            <a:ext cx="2976563" cy="883255"/>
          </a:xfrm>
          <a:prstGeom prst="rect">
            <a:avLst/>
          </a:prstGeom>
        </p:spPr>
        <p:txBody>
          <a:bodyPr vert="horz" wrap="square" lIns="0" tIns="61913" rIns="0" bIns="0" rtlCol="0">
            <a:spAutoFit/>
          </a:bodyPr>
          <a:lstStyle/>
          <a:p>
            <a:pPr marL="9525" marR="3810">
              <a:lnSpc>
                <a:spcPts val="3240"/>
              </a:lnSpc>
              <a:spcBef>
                <a:spcPts val="488"/>
              </a:spcBef>
            </a:pPr>
            <a:r>
              <a:rPr sz="3000"/>
              <a:t>ISAR:</a:t>
            </a:r>
            <a:r>
              <a:rPr sz="3000" spc="-127"/>
              <a:t> </a:t>
            </a:r>
            <a:r>
              <a:rPr sz="3000" spc="-23"/>
              <a:t>something</a:t>
            </a:r>
            <a:r>
              <a:rPr sz="3000" spc="-143"/>
              <a:t> </a:t>
            </a:r>
            <a:r>
              <a:rPr sz="3000" spc="-19"/>
              <a:t>for </a:t>
            </a:r>
            <a:r>
              <a:rPr sz="3000" spc="-8"/>
              <a:t>everyone!</a:t>
            </a:r>
            <a:endParaRPr sz="3000"/>
          </a:p>
        </p:txBody>
      </p:sp>
      <p:sp>
        <p:nvSpPr>
          <p:cNvPr id="11" name="object 11"/>
          <p:cNvSpPr txBox="1"/>
          <p:nvPr/>
        </p:nvSpPr>
        <p:spPr>
          <a:xfrm>
            <a:off x="493395" y="1726215"/>
            <a:ext cx="3608546" cy="2652842"/>
          </a:xfrm>
          <a:prstGeom prst="rect">
            <a:avLst/>
          </a:prstGeom>
        </p:spPr>
        <p:txBody>
          <a:bodyPr vert="horz" wrap="square" lIns="0" tIns="30480" rIns="0" bIns="0" rtlCol="0">
            <a:spAutoFit/>
          </a:bodyPr>
          <a:lstStyle/>
          <a:p>
            <a:pPr marL="180975" marR="238601" indent="-171450" defTabSz="685800">
              <a:lnSpc>
                <a:spcPct val="90500"/>
              </a:lnSpc>
              <a:spcBef>
                <a:spcPts val="240"/>
              </a:spcBef>
              <a:buSzPct val="150000"/>
              <a:buFont typeface="Arial"/>
              <a:buChar char="•"/>
              <a:tabLst>
                <a:tab pos="180975" algn="l"/>
              </a:tabLst>
            </a:pPr>
            <a:r>
              <a:rPr sz="1500" b="1" spc="-8">
                <a:solidFill>
                  <a:srgbClr val="EC7C30"/>
                </a:solidFill>
                <a:latin typeface="Calibri"/>
                <a:cs typeface="Calibri"/>
              </a:rPr>
              <a:t>Clinicians</a:t>
            </a:r>
            <a:r>
              <a:rPr sz="1500" b="1" spc="-49">
                <a:solidFill>
                  <a:srgbClr val="EC7C30"/>
                </a:solidFill>
                <a:latin typeface="Calibri"/>
                <a:cs typeface="Calibri"/>
              </a:rPr>
              <a:t> </a:t>
            </a:r>
            <a:r>
              <a:rPr sz="1200">
                <a:latin typeface="Calibri"/>
                <a:cs typeface="Calibri"/>
              </a:rPr>
              <a:t>may</a:t>
            </a:r>
            <a:r>
              <a:rPr sz="1200" spc="-38">
                <a:latin typeface="Calibri"/>
                <a:cs typeface="Calibri"/>
              </a:rPr>
              <a:t> </a:t>
            </a:r>
            <a:r>
              <a:rPr sz="1200">
                <a:latin typeface="Calibri"/>
                <a:cs typeface="Calibri"/>
              </a:rPr>
              <a:t>gain</a:t>
            </a:r>
            <a:r>
              <a:rPr sz="1200" spc="-53">
                <a:latin typeface="Calibri"/>
                <a:cs typeface="Calibri"/>
              </a:rPr>
              <a:t> </a:t>
            </a:r>
            <a:r>
              <a:rPr sz="1200" spc="-8">
                <a:latin typeface="Calibri"/>
                <a:cs typeface="Calibri"/>
              </a:rPr>
              <a:t>information</a:t>
            </a:r>
            <a:r>
              <a:rPr sz="1200" spc="-4">
                <a:latin typeface="Calibri"/>
                <a:cs typeface="Calibri"/>
              </a:rPr>
              <a:t> </a:t>
            </a:r>
            <a:r>
              <a:rPr sz="1200">
                <a:latin typeface="Calibri"/>
                <a:cs typeface="Calibri"/>
              </a:rPr>
              <a:t>on</a:t>
            </a:r>
            <a:r>
              <a:rPr sz="1200" spc="-19">
                <a:latin typeface="Calibri"/>
                <a:cs typeface="Calibri"/>
              </a:rPr>
              <a:t> </a:t>
            </a:r>
            <a:r>
              <a:rPr sz="1200" spc="-8">
                <a:latin typeface="Calibri"/>
                <a:cs typeface="Calibri"/>
              </a:rPr>
              <a:t>patient presentation,</a:t>
            </a:r>
            <a:r>
              <a:rPr sz="1200" spc="11">
                <a:latin typeface="Calibri"/>
                <a:cs typeface="Calibri"/>
              </a:rPr>
              <a:t> </a:t>
            </a:r>
            <a:r>
              <a:rPr sz="1200">
                <a:latin typeface="Calibri"/>
                <a:cs typeface="Calibri"/>
              </a:rPr>
              <a:t>knowledge</a:t>
            </a:r>
            <a:r>
              <a:rPr sz="1200" spc="-41">
                <a:latin typeface="Calibri"/>
                <a:cs typeface="Calibri"/>
              </a:rPr>
              <a:t> </a:t>
            </a:r>
            <a:r>
              <a:rPr sz="1200">
                <a:latin typeface="Calibri"/>
                <a:cs typeface="Calibri"/>
              </a:rPr>
              <a:t>of</a:t>
            </a:r>
            <a:r>
              <a:rPr sz="1200" spc="-30">
                <a:latin typeface="Calibri"/>
                <a:cs typeface="Calibri"/>
              </a:rPr>
              <a:t> </a:t>
            </a:r>
            <a:r>
              <a:rPr sz="1200" spc="-8">
                <a:latin typeface="Calibri"/>
                <a:cs typeface="Calibri"/>
              </a:rPr>
              <a:t>predictors</a:t>
            </a:r>
            <a:r>
              <a:rPr sz="1200" spc="4">
                <a:latin typeface="Calibri"/>
                <a:cs typeface="Calibri"/>
              </a:rPr>
              <a:t> </a:t>
            </a:r>
            <a:r>
              <a:rPr sz="1200">
                <a:latin typeface="Calibri"/>
                <a:cs typeface="Calibri"/>
              </a:rPr>
              <a:t>of</a:t>
            </a:r>
            <a:r>
              <a:rPr sz="1200" spc="-30">
                <a:latin typeface="Calibri"/>
                <a:cs typeface="Calibri"/>
              </a:rPr>
              <a:t> </a:t>
            </a:r>
            <a:r>
              <a:rPr sz="1200" spc="-8">
                <a:latin typeface="Calibri"/>
                <a:cs typeface="Calibri"/>
              </a:rPr>
              <a:t>treatment </a:t>
            </a:r>
            <a:r>
              <a:rPr sz="1200">
                <a:latin typeface="Calibri"/>
                <a:cs typeface="Calibri"/>
              </a:rPr>
              <a:t>success</a:t>
            </a:r>
            <a:r>
              <a:rPr sz="1200" spc="-19">
                <a:latin typeface="Calibri"/>
                <a:cs typeface="Calibri"/>
              </a:rPr>
              <a:t> </a:t>
            </a:r>
            <a:r>
              <a:rPr sz="1200">
                <a:latin typeface="Calibri"/>
                <a:cs typeface="Calibri"/>
              </a:rPr>
              <a:t>in</a:t>
            </a:r>
            <a:r>
              <a:rPr sz="1200" spc="-30">
                <a:latin typeface="Calibri"/>
                <a:cs typeface="Calibri"/>
              </a:rPr>
              <a:t> </a:t>
            </a:r>
            <a:r>
              <a:rPr sz="1200">
                <a:latin typeface="Calibri"/>
                <a:cs typeface="Calibri"/>
              </a:rPr>
              <a:t>the</a:t>
            </a:r>
            <a:r>
              <a:rPr sz="1200" spc="-19">
                <a:latin typeface="Calibri"/>
                <a:cs typeface="Calibri"/>
              </a:rPr>
              <a:t> </a:t>
            </a:r>
            <a:r>
              <a:rPr sz="1200">
                <a:latin typeface="Calibri"/>
                <a:cs typeface="Calibri"/>
              </a:rPr>
              <a:t>era</a:t>
            </a:r>
            <a:r>
              <a:rPr sz="1200" spc="-26">
                <a:latin typeface="Calibri"/>
                <a:cs typeface="Calibri"/>
              </a:rPr>
              <a:t> </a:t>
            </a:r>
            <a:r>
              <a:rPr sz="1200">
                <a:latin typeface="Calibri"/>
                <a:cs typeface="Calibri"/>
              </a:rPr>
              <a:t>of</a:t>
            </a:r>
            <a:r>
              <a:rPr sz="1200" spc="-15">
                <a:latin typeface="Calibri"/>
                <a:cs typeface="Calibri"/>
              </a:rPr>
              <a:t> </a:t>
            </a:r>
            <a:r>
              <a:rPr sz="1200" spc="-8">
                <a:latin typeface="Calibri"/>
                <a:cs typeface="Calibri"/>
              </a:rPr>
              <a:t>personalized</a:t>
            </a:r>
            <a:r>
              <a:rPr sz="1200">
                <a:latin typeface="Calibri"/>
                <a:cs typeface="Calibri"/>
              </a:rPr>
              <a:t> medicine</a:t>
            </a:r>
            <a:r>
              <a:rPr sz="1200" spc="-34">
                <a:latin typeface="Calibri"/>
                <a:cs typeface="Calibri"/>
              </a:rPr>
              <a:t> </a:t>
            </a:r>
            <a:r>
              <a:rPr sz="1200" spc="-19">
                <a:latin typeface="Calibri"/>
                <a:cs typeface="Calibri"/>
              </a:rPr>
              <a:t>and </a:t>
            </a:r>
            <a:r>
              <a:rPr sz="1200">
                <a:latin typeface="Calibri"/>
                <a:cs typeface="Calibri"/>
              </a:rPr>
              <a:t>predicted</a:t>
            </a:r>
            <a:r>
              <a:rPr sz="1200" spc="-19">
                <a:latin typeface="Calibri"/>
                <a:cs typeface="Calibri"/>
              </a:rPr>
              <a:t> </a:t>
            </a:r>
            <a:r>
              <a:rPr sz="1200" spc="-8">
                <a:latin typeface="Calibri"/>
                <a:cs typeface="Calibri"/>
              </a:rPr>
              <a:t>outcomes</a:t>
            </a:r>
            <a:r>
              <a:rPr sz="1200" spc="-30">
                <a:latin typeface="Calibri"/>
                <a:cs typeface="Calibri"/>
              </a:rPr>
              <a:t> </a:t>
            </a:r>
            <a:r>
              <a:rPr sz="1200">
                <a:latin typeface="Calibri"/>
                <a:cs typeface="Calibri"/>
              </a:rPr>
              <a:t>of</a:t>
            </a:r>
            <a:r>
              <a:rPr sz="1200" spc="-30">
                <a:latin typeface="Calibri"/>
                <a:cs typeface="Calibri"/>
              </a:rPr>
              <a:t> </a:t>
            </a:r>
            <a:r>
              <a:rPr sz="1200" spc="-8">
                <a:latin typeface="Calibri"/>
                <a:cs typeface="Calibri"/>
              </a:rPr>
              <a:t>personalized</a:t>
            </a:r>
            <a:r>
              <a:rPr sz="1200">
                <a:latin typeface="Calibri"/>
                <a:cs typeface="Calibri"/>
              </a:rPr>
              <a:t> </a:t>
            </a:r>
            <a:r>
              <a:rPr sz="1200" spc="-8">
                <a:latin typeface="Calibri"/>
                <a:cs typeface="Calibri"/>
              </a:rPr>
              <a:t>therapies.</a:t>
            </a:r>
            <a:endParaRPr sz="1200">
              <a:latin typeface="Calibri"/>
              <a:cs typeface="Calibri"/>
            </a:endParaRPr>
          </a:p>
          <a:p>
            <a:pPr marL="180975" marR="248126" indent="-171450" defTabSz="685800">
              <a:lnSpc>
                <a:spcPct val="90600"/>
              </a:lnSpc>
              <a:spcBef>
                <a:spcPts val="735"/>
              </a:spcBef>
              <a:buSzPct val="150000"/>
              <a:buFont typeface="Arial"/>
              <a:buChar char="•"/>
              <a:tabLst>
                <a:tab pos="180975" algn="l"/>
              </a:tabLst>
            </a:pPr>
            <a:r>
              <a:rPr sz="1500" b="1" spc="-8">
                <a:solidFill>
                  <a:srgbClr val="EC7C30"/>
                </a:solidFill>
                <a:latin typeface="Calibri"/>
                <a:cs typeface="Calibri"/>
              </a:rPr>
              <a:t>Patients</a:t>
            </a:r>
            <a:r>
              <a:rPr sz="1500" b="1" spc="-19">
                <a:solidFill>
                  <a:srgbClr val="EC7C30"/>
                </a:solidFill>
                <a:latin typeface="Calibri"/>
                <a:cs typeface="Calibri"/>
              </a:rPr>
              <a:t> </a:t>
            </a:r>
            <a:r>
              <a:rPr sz="1200">
                <a:latin typeface="Calibri"/>
                <a:cs typeface="Calibri"/>
              </a:rPr>
              <a:t>may</a:t>
            </a:r>
            <a:r>
              <a:rPr sz="1200" spc="-53">
                <a:latin typeface="Calibri"/>
                <a:cs typeface="Calibri"/>
              </a:rPr>
              <a:t> </a:t>
            </a:r>
            <a:r>
              <a:rPr sz="1200">
                <a:latin typeface="Calibri"/>
                <a:cs typeface="Calibri"/>
              </a:rPr>
              <a:t>gain</a:t>
            </a:r>
            <a:r>
              <a:rPr sz="1200" spc="-53">
                <a:latin typeface="Calibri"/>
                <a:cs typeface="Calibri"/>
              </a:rPr>
              <a:t> </a:t>
            </a:r>
            <a:r>
              <a:rPr sz="1200">
                <a:latin typeface="Calibri"/>
                <a:cs typeface="Calibri"/>
              </a:rPr>
              <a:t>a</a:t>
            </a:r>
            <a:r>
              <a:rPr sz="1200" spc="-34">
                <a:latin typeface="Calibri"/>
                <a:cs typeface="Calibri"/>
              </a:rPr>
              <a:t> </a:t>
            </a:r>
            <a:r>
              <a:rPr sz="1200">
                <a:latin typeface="Calibri"/>
                <a:cs typeface="Calibri"/>
              </a:rPr>
              <a:t>better</a:t>
            </a:r>
            <a:r>
              <a:rPr sz="1200" spc="-4">
                <a:latin typeface="Calibri"/>
                <a:cs typeface="Calibri"/>
              </a:rPr>
              <a:t> </a:t>
            </a:r>
            <a:r>
              <a:rPr sz="1200" spc="-8">
                <a:latin typeface="Calibri"/>
                <a:cs typeface="Calibri"/>
              </a:rPr>
              <a:t>understanding</a:t>
            </a:r>
            <a:r>
              <a:rPr sz="1200" spc="-26">
                <a:latin typeface="Calibri"/>
                <a:cs typeface="Calibri"/>
              </a:rPr>
              <a:t> </a:t>
            </a:r>
            <a:r>
              <a:rPr sz="1200">
                <a:latin typeface="Calibri"/>
                <a:cs typeface="Calibri"/>
              </a:rPr>
              <a:t>of</a:t>
            </a:r>
            <a:r>
              <a:rPr sz="1200" spc="-19">
                <a:latin typeface="Calibri"/>
                <a:cs typeface="Calibri"/>
              </a:rPr>
              <a:t> the </a:t>
            </a:r>
            <a:r>
              <a:rPr sz="1200" spc="-8">
                <a:latin typeface="Calibri"/>
                <a:cs typeface="Calibri"/>
              </a:rPr>
              <a:t>natural</a:t>
            </a:r>
            <a:r>
              <a:rPr sz="1200" spc="-45">
                <a:latin typeface="Calibri"/>
                <a:cs typeface="Calibri"/>
              </a:rPr>
              <a:t> </a:t>
            </a:r>
            <a:r>
              <a:rPr sz="1200">
                <a:latin typeface="Calibri"/>
                <a:cs typeface="Calibri"/>
              </a:rPr>
              <a:t>history</a:t>
            </a:r>
            <a:r>
              <a:rPr sz="1200" spc="11">
                <a:latin typeface="Calibri"/>
                <a:cs typeface="Calibri"/>
              </a:rPr>
              <a:t> </a:t>
            </a:r>
            <a:r>
              <a:rPr sz="1200">
                <a:latin typeface="Calibri"/>
                <a:cs typeface="Calibri"/>
              </a:rPr>
              <a:t>of</a:t>
            </a:r>
            <a:r>
              <a:rPr sz="1200" spc="-26">
                <a:latin typeface="Calibri"/>
                <a:cs typeface="Calibri"/>
              </a:rPr>
              <a:t> </a:t>
            </a:r>
            <a:r>
              <a:rPr sz="1200">
                <a:latin typeface="Calibri"/>
                <a:cs typeface="Calibri"/>
              </a:rPr>
              <a:t>their</a:t>
            </a:r>
            <a:r>
              <a:rPr sz="1200" spc="-26">
                <a:latin typeface="Calibri"/>
                <a:cs typeface="Calibri"/>
              </a:rPr>
              <a:t> </a:t>
            </a:r>
            <a:r>
              <a:rPr sz="1200">
                <a:latin typeface="Calibri"/>
                <a:cs typeface="Calibri"/>
              </a:rPr>
              <a:t>disease,</a:t>
            </a:r>
            <a:r>
              <a:rPr sz="1200" spc="-26">
                <a:latin typeface="Calibri"/>
                <a:cs typeface="Calibri"/>
              </a:rPr>
              <a:t> </a:t>
            </a:r>
            <a:r>
              <a:rPr sz="1200">
                <a:latin typeface="Calibri"/>
                <a:cs typeface="Calibri"/>
              </a:rPr>
              <a:t>with</a:t>
            </a:r>
            <a:r>
              <a:rPr sz="1200" spc="-23">
                <a:latin typeface="Calibri"/>
                <a:cs typeface="Calibri"/>
              </a:rPr>
              <a:t> </a:t>
            </a:r>
            <a:r>
              <a:rPr sz="1200">
                <a:latin typeface="Calibri"/>
                <a:cs typeface="Calibri"/>
              </a:rPr>
              <a:t>their</a:t>
            </a:r>
            <a:r>
              <a:rPr sz="1200" spc="-23">
                <a:latin typeface="Calibri"/>
                <a:cs typeface="Calibri"/>
              </a:rPr>
              <a:t> </a:t>
            </a:r>
            <a:r>
              <a:rPr sz="1200" spc="-8">
                <a:latin typeface="Calibri"/>
                <a:cs typeface="Calibri"/>
              </a:rPr>
              <a:t>collective </a:t>
            </a:r>
            <a:r>
              <a:rPr sz="1200">
                <a:latin typeface="Calibri"/>
                <a:cs typeface="Calibri"/>
              </a:rPr>
              <a:t>data</a:t>
            </a:r>
            <a:r>
              <a:rPr sz="1200" spc="-34">
                <a:latin typeface="Calibri"/>
                <a:cs typeface="Calibri"/>
              </a:rPr>
              <a:t> </a:t>
            </a:r>
            <a:r>
              <a:rPr sz="1200">
                <a:latin typeface="Calibri"/>
                <a:cs typeface="Calibri"/>
              </a:rPr>
              <a:t>used</a:t>
            </a:r>
            <a:r>
              <a:rPr sz="1200" spc="-45">
                <a:latin typeface="Calibri"/>
                <a:cs typeface="Calibri"/>
              </a:rPr>
              <a:t> </a:t>
            </a:r>
            <a:r>
              <a:rPr sz="1200">
                <a:latin typeface="Calibri"/>
                <a:cs typeface="Calibri"/>
              </a:rPr>
              <a:t>to</a:t>
            </a:r>
            <a:r>
              <a:rPr sz="1200" spc="-34">
                <a:latin typeface="Calibri"/>
                <a:cs typeface="Calibri"/>
              </a:rPr>
              <a:t> </a:t>
            </a:r>
            <a:r>
              <a:rPr sz="1200">
                <a:latin typeface="Calibri"/>
                <a:cs typeface="Calibri"/>
              </a:rPr>
              <a:t>inform</a:t>
            </a:r>
            <a:r>
              <a:rPr sz="1200" spc="-34">
                <a:latin typeface="Calibri"/>
                <a:cs typeface="Calibri"/>
              </a:rPr>
              <a:t> </a:t>
            </a:r>
            <a:r>
              <a:rPr sz="1200" spc="-8">
                <a:latin typeface="Calibri"/>
                <a:cs typeface="Calibri"/>
              </a:rPr>
              <a:t>treatment</a:t>
            </a:r>
            <a:r>
              <a:rPr sz="1200" spc="-19">
                <a:latin typeface="Calibri"/>
                <a:cs typeface="Calibri"/>
              </a:rPr>
              <a:t> </a:t>
            </a:r>
            <a:r>
              <a:rPr sz="1200" spc="-8">
                <a:latin typeface="Calibri"/>
                <a:cs typeface="Calibri"/>
              </a:rPr>
              <a:t>guidelines.</a:t>
            </a:r>
            <a:endParaRPr sz="1200">
              <a:latin typeface="Calibri"/>
              <a:cs typeface="Calibri"/>
            </a:endParaRPr>
          </a:p>
          <a:p>
            <a:pPr marL="180975" marR="3810" indent="-171450" defTabSz="685800">
              <a:lnSpc>
                <a:spcPct val="91200"/>
              </a:lnSpc>
              <a:spcBef>
                <a:spcPts val="705"/>
              </a:spcBef>
              <a:buSzPct val="150000"/>
              <a:buFont typeface="Arial"/>
              <a:buChar char="•"/>
              <a:tabLst>
                <a:tab pos="180975" algn="l"/>
              </a:tabLst>
            </a:pPr>
            <a:r>
              <a:rPr sz="1500" b="1" spc="-23">
                <a:solidFill>
                  <a:srgbClr val="EC7C30"/>
                </a:solidFill>
                <a:latin typeface="Calibri"/>
                <a:cs typeface="Calibri"/>
              </a:rPr>
              <a:t>Payers</a:t>
            </a:r>
            <a:r>
              <a:rPr sz="1500" b="1" spc="-64">
                <a:solidFill>
                  <a:srgbClr val="EC7C30"/>
                </a:solidFill>
                <a:latin typeface="Calibri"/>
                <a:cs typeface="Calibri"/>
              </a:rPr>
              <a:t> </a:t>
            </a:r>
            <a:r>
              <a:rPr sz="1200">
                <a:latin typeface="Calibri"/>
                <a:cs typeface="Calibri"/>
              </a:rPr>
              <a:t>may</a:t>
            </a:r>
            <a:r>
              <a:rPr sz="1200" spc="-49">
                <a:latin typeface="Calibri"/>
                <a:cs typeface="Calibri"/>
              </a:rPr>
              <a:t> </a:t>
            </a:r>
            <a:r>
              <a:rPr sz="1200">
                <a:latin typeface="Calibri"/>
                <a:cs typeface="Calibri"/>
              </a:rPr>
              <a:t>get</a:t>
            </a:r>
            <a:r>
              <a:rPr sz="1200" spc="-30">
                <a:latin typeface="Calibri"/>
                <a:cs typeface="Calibri"/>
              </a:rPr>
              <a:t> </a:t>
            </a:r>
            <a:r>
              <a:rPr sz="1200">
                <a:latin typeface="Calibri"/>
                <a:cs typeface="Calibri"/>
              </a:rPr>
              <a:t>evidence</a:t>
            </a:r>
            <a:r>
              <a:rPr sz="1200" spc="-19">
                <a:latin typeface="Calibri"/>
                <a:cs typeface="Calibri"/>
              </a:rPr>
              <a:t> </a:t>
            </a:r>
            <a:r>
              <a:rPr sz="1200">
                <a:latin typeface="Calibri"/>
                <a:cs typeface="Calibri"/>
              </a:rPr>
              <a:t>on</a:t>
            </a:r>
            <a:r>
              <a:rPr sz="1200" spc="-15">
                <a:latin typeface="Calibri"/>
                <a:cs typeface="Calibri"/>
              </a:rPr>
              <a:t> </a:t>
            </a:r>
            <a:r>
              <a:rPr sz="1200">
                <a:latin typeface="Calibri"/>
                <a:cs typeface="Calibri"/>
              </a:rPr>
              <a:t>how</a:t>
            </a:r>
            <a:r>
              <a:rPr sz="1200" spc="-26">
                <a:latin typeface="Calibri"/>
                <a:cs typeface="Calibri"/>
              </a:rPr>
              <a:t> </a:t>
            </a:r>
            <a:r>
              <a:rPr sz="1200" spc="-8">
                <a:latin typeface="Calibri"/>
                <a:cs typeface="Calibri"/>
              </a:rPr>
              <a:t>treatments</a:t>
            </a:r>
            <a:r>
              <a:rPr sz="1200" spc="4">
                <a:latin typeface="Calibri"/>
                <a:cs typeface="Calibri"/>
              </a:rPr>
              <a:t> </a:t>
            </a:r>
            <a:r>
              <a:rPr sz="1200">
                <a:latin typeface="Calibri"/>
                <a:cs typeface="Calibri"/>
              </a:rPr>
              <a:t>are</a:t>
            </a:r>
            <a:r>
              <a:rPr sz="1200" spc="-19">
                <a:latin typeface="Calibri"/>
                <a:cs typeface="Calibri"/>
              </a:rPr>
              <a:t> </a:t>
            </a:r>
            <a:r>
              <a:rPr sz="1200" spc="-15">
                <a:latin typeface="Calibri"/>
                <a:cs typeface="Calibri"/>
              </a:rPr>
              <a:t>used </a:t>
            </a:r>
            <a:r>
              <a:rPr sz="1200">
                <a:latin typeface="Calibri"/>
                <a:cs typeface="Calibri"/>
              </a:rPr>
              <a:t>and</a:t>
            </a:r>
            <a:r>
              <a:rPr sz="1200" spc="-45">
                <a:latin typeface="Calibri"/>
                <a:cs typeface="Calibri"/>
              </a:rPr>
              <a:t> </a:t>
            </a:r>
            <a:r>
              <a:rPr sz="1200">
                <a:latin typeface="Calibri"/>
                <a:cs typeface="Calibri"/>
              </a:rPr>
              <a:t>their</a:t>
            </a:r>
            <a:r>
              <a:rPr sz="1200" spc="-30">
                <a:latin typeface="Calibri"/>
                <a:cs typeface="Calibri"/>
              </a:rPr>
              <a:t> </a:t>
            </a:r>
            <a:r>
              <a:rPr sz="1200" spc="-8">
                <a:latin typeface="Calibri"/>
                <a:cs typeface="Calibri"/>
              </a:rPr>
              <a:t>effectiveness</a:t>
            </a:r>
            <a:r>
              <a:rPr sz="1200" spc="11">
                <a:latin typeface="Calibri"/>
                <a:cs typeface="Calibri"/>
              </a:rPr>
              <a:t> </a:t>
            </a:r>
            <a:r>
              <a:rPr sz="1200">
                <a:latin typeface="Calibri"/>
                <a:cs typeface="Calibri"/>
              </a:rPr>
              <a:t>(both</a:t>
            </a:r>
            <a:r>
              <a:rPr sz="1200" spc="-26">
                <a:latin typeface="Calibri"/>
                <a:cs typeface="Calibri"/>
              </a:rPr>
              <a:t> </a:t>
            </a:r>
            <a:r>
              <a:rPr sz="1200">
                <a:latin typeface="Calibri"/>
                <a:cs typeface="Calibri"/>
              </a:rPr>
              <a:t>clinical</a:t>
            </a:r>
            <a:r>
              <a:rPr sz="1200" spc="-34">
                <a:latin typeface="Calibri"/>
                <a:cs typeface="Calibri"/>
              </a:rPr>
              <a:t> </a:t>
            </a:r>
            <a:r>
              <a:rPr sz="1200">
                <a:latin typeface="Calibri"/>
                <a:cs typeface="Calibri"/>
              </a:rPr>
              <a:t>and</a:t>
            </a:r>
            <a:r>
              <a:rPr sz="1200" spc="-45">
                <a:latin typeface="Calibri"/>
                <a:cs typeface="Calibri"/>
              </a:rPr>
              <a:t> </a:t>
            </a:r>
            <a:r>
              <a:rPr sz="1200">
                <a:latin typeface="Calibri"/>
                <a:cs typeface="Calibri"/>
              </a:rPr>
              <a:t>economic)</a:t>
            </a:r>
            <a:r>
              <a:rPr sz="1200" spc="-30">
                <a:latin typeface="Calibri"/>
                <a:cs typeface="Calibri"/>
              </a:rPr>
              <a:t> </a:t>
            </a:r>
            <a:r>
              <a:rPr sz="1200" spc="-19">
                <a:latin typeface="Calibri"/>
                <a:cs typeface="Calibri"/>
              </a:rPr>
              <a:t>in </a:t>
            </a:r>
            <a:r>
              <a:rPr sz="1200" spc="-8">
                <a:latin typeface="Calibri"/>
                <a:cs typeface="Calibri"/>
              </a:rPr>
              <a:t>different</a:t>
            </a:r>
            <a:r>
              <a:rPr sz="1200" spc="-30">
                <a:latin typeface="Calibri"/>
                <a:cs typeface="Calibri"/>
              </a:rPr>
              <a:t> </a:t>
            </a:r>
            <a:r>
              <a:rPr sz="1200">
                <a:latin typeface="Calibri"/>
                <a:cs typeface="Calibri"/>
              </a:rPr>
              <a:t>patient</a:t>
            </a:r>
            <a:r>
              <a:rPr sz="1200" spc="-41">
                <a:latin typeface="Calibri"/>
                <a:cs typeface="Calibri"/>
              </a:rPr>
              <a:t> </a:t>
            </a:r>
            <a:r>
              <a:rPr sz="1200" spc="-8">
                <a:latin typeface="Calibri"/>
                <a:cs typeface="Calibri"/>
              </a:rPr>
              <a:t>populations.</a:t>
            </a:r>
            <a:endParaRPr sz="1200">
              <a:latin typeface="Calibri"/>
              <a:cs typeface="Calibri"/>
            </a:endParaRPr>
          </a:p>
          <a:p>
            <a:pPr marL="180975" marR="198596" indent="-171450" defTabSz="685800">
              <a:lnSpc>
                <a:spcPct val="90700"/>
              </a:lnSpc>
              <a:spcBef>
                <a:spcPts val="716"/>
              </a:spcBef>
              <a:buSzPct val="150000"/>
              <a:buFont typeface="Arial"/>
              <a:buChar char="•"/>
              <a:tabLst>
                <a:tab pos="180975" algn="l"/>
              </a:tabLst>
            </a:pPr>
            <a:r>
              <a:rPr sz="1500" b="1">
                <a:solidFill>
                  <a:srgbClr val="EC7C30"/>
                </a:solidFill>
                <a:latin typeface="Calibri"/>
                <a:cs typeface="Calibri"/>
              </a:rPr>
              <a:t>The</a:t>
            </a:r>
            <a:r>
              <a:rPr sz="1500" b="1" spc="-23">
                <a:solidFill>
                  <a:srgbClr val="EC7C30"/>
                </a:solidFill>
                <a:latin typeface="Calibri"/>
                <a:cs typeface="Calibri"/>
              </a:rPr>
              <a:t> </a:t>
            </a:r>
            <a:r>
              <a:rPr sz="1500" b="1" spc="-8">
                <a:solidFill>
                  <a:srgbClr val="EC7C30"/>
                </a:solidFill>
                <a:latin typeface="Calibri"/>
                <a:cs typeface="Calibri"/>
              </a:rPr>
              <a:t>pharmaceutical</a:t>
            </a:r>
            <a:r>
              <a:rPr sz="1500" b="1" spc="-41">
                <a:solidFill>
                  <a:srgbClr val="EC7C30"/>
                </a:solidFill>
                <a:latin typeface="Calibri"/>
                <a:cs typeface="Calibri"/>
              </a:rPr>
              <a:t> </a:t>
            </a:r>
            <a:r>
              <a:rPr sz="1500" b="1">
                <a:solidFill>
                  <a:srgbClr val="EC7C30"/>
                </a:solidFill>
                <a:latin typeface="Calibri"/>
                <a:cs typeface="Calibri"/>
              </a:rPr>
              <a:t>industry </a:t>
            </a:r>
            <a:r>
              <a:rPr sz="1200">
                <a:latin typeface="Calibri"/>
                <a:cs typeface="Calibri"/>
              </a:rPr>
              <a:t>may</a:t>
            </a:r>
            <a:r>
              <a:rPr sz="1200" spc="-38">
                <a:latin typeface="Calibri"/>
                <a:cs typeface="Calibri"/>
              </a:rPr>
              <a:t> </a:t>
            </a:r>
            <a:r>
              <a:rPr sz="1200">
                <a:latin typeface="Calibri"/>
                <a:cs typeface="Calibri"/>
              </a:rPr>
              <a:t>assess</a:t>
            </a:r>
            <a:r>
              <a:rPr sz="1200" spc="-26">
                <a:latin typeface="Calibri"/>
                <a:cs typeface="Calibri"/>
              </a:rPr>
              <a:t> </a:t>
            </a:r>
            <a:r>
              <a:rPr sz="1200" spc="-19">
                <a:latin typeface="Calibri"/>
                <a:cs typeface="Calibri"/>
              </a:rPr>
              <a:t>the </a:t>
            </a:r>
            <a:r>
              <a:rPr sz="1200" spc="-8">
                <a:latin typeface="Calibri"/>
                <a:cs typeface="Calibri"/>
              </a:rPr>
              <a:t>effectiveness</a:t>
            </a:r>
            <a:r>
              <a:rPr sz="1200" spc="23">
                <a:latin typeface="Calibri"/>
                <a:cs typeface="Calibri"/>
              </a:rPr>
              <a:t> </a:t>
            </a:r>
            <a:r>
              <a:rPr sz="1200">
                <a:latin typeface="Calibri"/>
                <a:cs typeface="Calibri"/>
              </a:rPr>
              <a:t>and</a:t>
            </a:r>
            <a:r>
              <a:rPr sz="1200" spc="-34">
                <a:latin typeface="Calibri"/>
                <a:cs typeface="Calibri"/>
              </a:rPr>
              <a:t> </a:t>
            </a:r>
            <a:r>
              <a:rPr sz="1200">
                <a:latin typeface="Calibri"/>
                <a:cs typeface="Calibri"/>
              </a:rPr>
              <a:t>long-term</a:t>
            </a:r>
            <a:r>
              <a:rPr sz="1200" spc="-26">
                <a:latin typeface="Calibri"/>
                <a:cs typeface="Calibri"/>
              </a:rPr>
              <a:t> </a:t>
            </a:r>
            <a:r>
              <a:rPr sz="1200" spc="-8">
                <a:latin typeface="Calibri"/>
                <a:cs typeface="Calibri"/>
              </a:rPr>
              <a:t>safety</a:t>
            </a:r>
            <a:r>
              <a:rPr sz="1200" spc="-38">
                <a:latin typeface="Calibri"/>
                <a:cs typeface="Calibri"/>
              </a:rPr>
              <a:t> </a:t>
            </a:r>
            <a:r>
              <a:rPr sz="1200">
                <a:latin typeface="Calibri"/>
                <a:cs typeface="Calibri"/>
              </a:rPr>
              <a:t>of</a:t>
            </a:r>
            <a:r>
              <a:rPr sz="1200" spc="-26">
                <a:latin typeface="Calibri"/>
                <a:cs typeface="Calibri"/>
              </a:rPr>
              <a:t> </a:t>
            </a:r>
            <a:r>
              <a:rPr sz="1200" spc="-8">
                <a:latin typeface="Calibri"/>
                <a:cs typeface="Calibri"/>
              </a:rPr>
              <a:t>therapeutic </a:t>
            </a:r>
            <a:r>
              <a:rPr sz="1200">
                <a:latin typeface="Calibri"/>
                <a:cs typeface="Calibri"/>
              </a:rPr>
              <a:t>agents</a:t>
            </a:r>
            <a:r>
              <a:rPr sz="1200" spc="-19">
                <a:latin typeface="Calibri"/>
                <a:cs typeface="Calibri"/>
              </a:rPr>
              <a:t> </a:t>
            </a:r>
            <a:r>
              <a:rPr sz="1200">
                <a:latin typeface="Calibri"/>
                <a:cs typeface="Calibri"/>
              </a:rPr>
              <a:t>in</a:t>
            </a:r>
            <a:r>
              <a:rPr sz="1200" spc="-34">
                <a:latin typeface="Calibri"/>
                <a:cs typeface="Calibri"/>
              </a:rPr>
              <a:t> </a:t>
            </a:r>
            <a:r>
              <a:rPr sz="1200" spc="-8">
                <a:latin typeface="Calibri"/>
                <a:cs typeface="Calibri"/>
              </a:rPr>
              <a:t>real-</a:t>
            </a:r>
            <a:r>
              <a:rPr sz="1200" spc="-15">
                <a:latin typeface="Calibri"/>
                <a:cs typeface="Calibri"/>
              </a:rPr>
              <a:t>life.</a:t>
            </a:r>
            <a:endParaRPr sz="1200">
              <a:latin typeface="Calibri"/>
              <a:cs typeface="Calibri"/>
            </a:endParaRPr>
          </a:p>
        </p:txBody>
      </p:sp>
      <p:pic>
        <p:nvPicPr>
          <p:cNvPr id="12" name="object 12"/>
          <p:cNvPicPr/>
          <p:nvPr/>
        </p:nvPicPr>
        <p:blipFill>
          <a:blip r:embed="rId7" cstate="print"/>
          <a:stretch>
            <a:fillRect/>
          </a:stretch>
        </p:blipFill>
        <p:spPr>
          <a:xfrm>
            <a:off x="5630417" y="4608574"/>
            <a:ext cx="1058648" cy="402274"/>
          </a:xfrm>
          <a:prstGeom prst="rect">
            <a:avLst/>
          </a:prstGeom>
        </p:spPr>
      </p:pic>
      <p:sp>
        <p:nvSpPr>
          <p:cNvPr id="13" name="object 13"/>
          <p:cNvSpPr txBox="1"/>
          <p:nvPr/>
        </p:nvSpPr>
        <p:spPr>
          <a:xfrm>
            <a:off x="634212" y="4914290"/>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8"/>
              </a:rPr>
              <a:t>http://isaregistries.org/</a:t>
            </a:r>
            <a:endParaRPr sz="900">
              <a:latin typeface="Calibri"/>
              <a:cs typeface="Calibri"/>
            </a:endParaRPr>
          </a:p>
        </p:txBody>
      </p:sp>
      <p:pic>
        <p:nvPicPr>
          <p:cNvPr id="16" name="Graphic 15" descr="Beginning with solid fill">
            <a:hlinkClick r:id="rId9" action="ppaction://hlinksldjump"/>
            <a:extLst>
              <a:ext uri="{FF2B5EF4-FFF2-40B4-BE49-F238E27FC236}">
                <a16:creationId xmlns:a16="http://schemas.microsoft.com/office/drawing/2014/main" id="{342B4EE7-371F-4597-EE38-8E47A7DF8B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4" name="bg object 17">
            <a:extLst>
              <a:ext uri="{FF2B5EF4-FFF2-40B4-BE49-F238E27FC236}">
                <a16:creationId xmlns:a16="http://schemas.microsoft.com/office/drawing/2014/main" id="{6301434D-753E-0ED5-05D9-F53E01749D45}"/>
              </a:ext>
            </a:extLst>
          </p:cNvPr>
          <p:cNvPicPr/>
          <p:nvPr/>
        </p:nvPicPr>
        <p:blipFill>
          <a:blip r:embed="rId12" cstate="print">
            <a:alphaModFix amt="10000"/>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edical Background Images - Free Download on Freepik">
            <a:extLst>
              <a:ext uri="{FF2B5EF4-FFF2-40B4-BE49-F238E27FC236}">
                <a16:creationId xmlns:a16="http://schemas.microsoft.com/office/drawing/2014/main" id="{A04A74CD-3E88-E41A-631C-C4E9A9F049C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6152" b="10728"/>
          <a:stretch/>
        </p:blipFill>
        <p:spPr bwMode="auto">
          <a:xfrm>
            <a:off x="0" y="810243"/>
            <a:ext cx="9144000" cy="4333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DFF6EE8-924E-D782-BF9B-B0012A147F9D}"/>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C2B5566A-69A8-4B63-F9D1-9B82A0737350}"/>
              </a:ext>
            </a:extLst>
          </p:cNvPr>
          <p:cNvSpPr>
            <a:spLocks noGrp="1"/>
          </p:cNvSpPr>
          <p:nvPr>
            <p:ph type="title"/>
          </p:nvPr>
        </p:nvSpPr>
        <p:spPr>
          <a:xfrm>
            <a:off x="297341" y="218116"/>
            <a:ext cx="8496300" cy="454420"/>
          </a:xfrm>
        </p:spPr>
        <p:txBody>
          <a:bodyPr/>
          <a:lstStyle/>
          <a:p>
            <a:r>
              <a:rPr lang="en-GB" sz="1200">
                <a:solidFill>
                  <a:schemeClr val="accent3"/>
                </a:solidFill>
              </a:rPr>
              <a:t>Summary</a:t>
            </a:r>
            <a:br>
              <a:rPr lang="en-GB" sz="1200">
                <a:solidFill>
                  <a:schemeClr val="accent3"/>
                </a:solidFill>
              </a:rPr>
            </a:br>
            <a:r>
              <a:rPr lang="en-GB" sz="1200">
                <a:solidFill>
                  <a:schemeClr val="accent3"/>
                </a:solidFill>
              </a:rPr>
              <a:t>BEAM: Improvement across all domains,   with greater pre-biologic disease, but meaningful change even with </a:t>
            </a:r>
            <a:br>
              <a:rPr lang="en-GB" sz="1200">
                <a:solidFill>
                  <a:schemeClr val="accent3"/>
                </a:solidFill>
              </a:rPr>
            </a:br>
            <a:r>
              <a:rPr lang="en-GB" sz="1200">
                <a:solidFill>
                  <a:schemeClr val="accent3"/>
                </a:solidFill>
              </a:rPr>
              <a:t>    pre-biologic impairment </a:t>
            </a:r>
          </a:p>
        </p:txBody>
      </p:sp>
      <p:sp>
        <p:nvSpPr>
          <p:cNvPr id="7" name="TextBox 6">
            <a:extLst>
              <a:ext uri="{FF2B5EF4-FFF2-40B4-BE49-F238E27FC236}">
                <a16:creationId xmlns:a16="http://schemas.microsoft.com/office/drawing/2014/main" id="{73666157-E6D5-5FB8-601D-7DB1C77E6FC2}"/>
              </a:ext>
            </a:extLst>
          </p:cNvPr>
          <p:cNvSpPr txBox="1"/>
          <p:nvPr/>
        </p:nvSpPr>
        <p:spPr>
          <a:xfrm>
            <a:off x="899331" y="955048"/>
            <a:ext cx="8286092"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200" b="1" i="0" u="none" strike="noStrike" kern="0" cap="none" spc="0" normalizeH="0" baseline="0" noProof="0">
                <a:ln>
                  <a:noFill/>
                </a:ln>
                <a:solidFill>
                  <a:srgbClr val="073763"/>
                </a:solidFill>
                <a:effectLst/>
                <a:uLnTx/>
                <a:uFillTx/>
                <a:latin typeface="Arial"/>
                <a:cs typeface="Arial"/>
                <a:sym typeface="Arial"/>
              </a:rPr>
              <a:t>Statistically significant improvements </a:t>
            </a:r>
            <a:r>
              <a:rPr kumimoji="0" lang="en-NZ" sz="1200" b="0" i="0" u="none" strike="noStrike" kern="0" cap="none" spc="0" normalizeH="0" baseline="0" noProof="0">
                <a:ln>
                  <a:noFill/>
                </a:ln>
                <a:solidFill>
                  <a:srgbClr val="073763"/>
                </a:solidFill>
                <a:effectLst/>
                <a:uLnTx/>
                <a:uFillTx/>
                <a:latin typeface="Arial"/>
                <a:cs typeface="Arial"/>
                <a:sym typeface="Arial"/>
              </a:rPr>
              <a:t>were observed from pre- to post-biologic treatment </a:t>
            </a:r>
            <a:r>
              <a:rPr kumimoji="0" lang="en-NZ" sz="1200" b="1" i="0" u="none" strike="noStrike" kern="0" cap="none" spc="0" normalizeH="0" baseline="0" noProof="0">
                <a:ln>
                  <a:noFill/>
                </a:ln>
                <a:solidFill>
                  <a:srgbClr val="073763"/>
                </a:solidFill>
                <a:effectLst/>
                <a:uLnTx/>
                <a:uFillTx/>
                <a:latin typeface="Arial"/>
                <a:cs typeface="Arial"/>
                <a:sym typeface="Arial"/>
              </a:rPr>
              <a:t>for all asthma outcome domains</a:t>
            </a:r>
            <a:r>
              <a:rPr kumimoji="0" lang="en-NZ" sz="1200" b="0" i="0" u="none" strike="noStrike" kern="0" cap="none" spc="0" normalizeH="0" baseline="0" noProof="0">
                <a:ln>
                  <a:noFill/>
                </a:ln>
                <a:solidFill>
                  <a:srgbClr val="073763"/>
                </a:solidFill>
                <a:effectLst/>
                <a:uLnTx/>
                <a:uFillTx/>
                <a:latin typeface="Arial"/>
                <a:cs typeface="Arial"/>
                <a:sym typeface="Arial"/>
              </a:rPr>
              <a:t> assessed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NZ"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The proportion of patients showing </a:t>
            </a:r>
            <a:r>
              <a:rPr kumimoji="0" lang="en-US" sz="1200" b="1" i="0" u="none" strike="noStrike" kern="0" cap="none" spc="0" normalizeH="0" baseline="0" noProof="0">
                <a:ln>
                  <a:noFill/>
                </a:ln>
                <a:solidFill>
                  <a:srgbClr val="073763"/>
                </a:solidFill>
                <a:effectLst/>
                <a:uLnTx/>
                <a:uFillTx/>
                <a:latin typeface="Arial"/>
                <a:cs typeface="Arial"/>
                <a:sym typeface="Arial"/>
              </a:rPr>
              <a:t>improvement post-biologic tended to be greater for anti–IL-5/5R </a:t>
            </a:r>
            <a:r>
              <a:rPr kumimoji="0" lang="en-US" sz="1200" b="0" i="0" u="none" strike="noStrike" kern="0" cap="none" spc="0" normalizeH="0" baseline="0" noProof="0">
                <a:ln>
                  <a:noFill/>
                </a:ln>
                <a:solidFill>
                  <a:srgbClr val="073763"/>
                </a:solidFill>
                <a:effectLst/>
                <a:uLnTx/>
                <a:uFillTx/>
                <a:latin typeface="Arial"/>
                <a:cs typeface="Arial"/>
                <a:sym typeface="Arial"/>
              </a:rPr>
              <a:t>compared to anti-</a:t>
            </a:r>
            <a:r>
              <a:rPr kumimoji="0" lang="en-US" sz="1200" b="0" i="0" u="none" strike="noStrike" kern="0" cap="none" spc="0" normalizeH="0" baseline="0" noProof="0" err="1">
                <a:ln>
                  <a:noFill/>
                </a:ln>
                <a:solidFill>
                  <a:srgbClr val="073763"/>
                </a:solidFill>
                <a:effectLst/>
                <a:uLnTx/>
                <a:uFillTx/>
                <a:latin typeface="Arial"/>
                <a:cs typeface="Arial"/>
                <a:sym typeface="Arial"/>
              </a:rPr>
              <a:t>IgE</a:t>
            </a:r>
            <a:r>
              <a:rPr kumimoji="0" lang="en-US" sz="1200" b="0" i="0" u="none" strike="noStrike" kern="0" cap="none" spc="0" normalizeH="0" baseline="0" noProof="0">
                <a:ln>
                  <a:noFill/>
                </a:ln>
                <a:solidFill>
                  <a:srgbClr val="073763"/>
                </a:solidFill>
                <a:effectLst/>
                <a:uLnTx/>
                <a:uFillTx/>
                <a:latin typeface="Arial"/>
                <a:cs typeface="Arial"/>
                <a:sym typeface="Arial"/>
              </a:rPr>
              <a:t> </a:t>
            </a:r>
            <a:r>
              <a:rPr kumimoji="0" lang="en-GB" sz="1200" b="0" i="0" u="none" strike="noStrike" kern="0" cap="none" spc="0" normalizeH="0" baseline="0" noProof="0">
                <a:ln>
                  <a:noFill/>
                </a:ln>
                <a:solidFill>
                  <a:srgbClr val="073763"/>
                </a:solidFill>
                <a:effectLst/>
                <a:uLnTx/>
                <a:uFillTx/>
                <a:latin typeface="Arial"/>
                <a:cs typeface="Arial"/>
                <a:sym typeface="Arial"/>
              </a:rPr>
              <a:t>for exacerbation, asthma control, and ppFEV1 domains</a:t>
            </a:r>
            <a:r>
              <a:rPr kumimoji="0" lang="en-US" sz="1200" b="0" i="0" u="none" strike="noStrike" kern="0" cap="none" spc="0" normalizeH="0" baseline="0" noProof="0">
                <a:ln>
                  <a:noFill/>
                </a:ln>
                <a:solidFill>
                  <a:srgbClr val="073763"/>
                </a:solidFill>
                <a:effectLst/>
                <a:uLnTx/>
                <a:uFillTx/>
                <a:latin typeface="Arial"/>
                <a:cs typeface="Arial"/>
                <a:sym typeface="Arial"/>
              </a:rPr>
              <a:t> irrespective of pre-biologic impairment </a:t>
            </a:r>
            <a:endParaRPr kumimoji="0" lang="en-NZ"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73763"/>
                </a:solidFill>
                <a:effectLst/>
                <a:uLnTx/>
                <a:uFillTx/>
                <a:latin typeface="Arial"/>
                <a:cs typeface="Arial"/>
                <a:sym typeface="Arial"/>
              </a:rPr>
              <a:t>Those with </a:t>
            </a:r>
            <a:r>
              <a:rPr kumimoji="0" lang="en-GB" sz="1200" b="1" i="0" u="none" strike="noStrike" kern="0" cap="none" spc="0" normalizeH="0" baseline="0" noProof="0">
                <a:ln>
                  <a:noFill/>
                </a:ln>
                <a:solidFill>
                  <a:srgbClr val="073763"/>
                </a:solidFill>
                <a:effectLst/>
                <a:uLnTx/>
                <a:uFillTx/>
                <a:latin typeface="Arial"/>
                <a:cs typeface="Arial"/>
                <a:sym typeface="Arial"/>
              </a:rPr>
              <a:t>greater disease burden pre-biologic therapy tended to have a greater magnitude of effect </a:t>
            </a:r>
            <a:r>
              <a:rPr kumimoji="0" lang="en-GB" sz="1200" b="0" i="0" u="none" strike="noStrike" kern="0" cap="none" spc="0" normalizeH="0" baseline="0" noProof="0">
                <a:ln>
                  <a:noFill/>
                </a:ln>
                <a:solidFill>
                  <a:srgbClr val="073763"/>
                </a:solidFill>
                <a:effectLst/>
                <a:uLnTx/>
                <a:uFillTx/>
                <a:latin typeface="Arial"/>
                <a:cs typeface="Arial"/>
                <a:sym typeface="Arial"/>
              </a:rPr>
              <a:t>for each domain assessed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73763"/>
                </a:solidFill>
                <a:effectLst/>
                <a:uLnTx/>
                <a:uFillTx/>
                <a:latin typeface="Arial"/>
                <a:cs typeface="Arial"/>
                <a:sym typeface="Arial"/>
              </a:rPr>
              <a:t>Even those with low pre-biologic impairment</a:t>
            </a:r>
            <a:r>
              <a:rPr kumimoji="0" lang="en-US" sz="1200" b="0" i="0" u="none" strike="noStrike" kern="0" cap="none" spc="0" normalizeH="0" baseline="0" noProof="0">
                <a:ln>
                  <a:noFill/>
                </a:ln>
                <a:solidFill>
                  <a:srgbClr val="073763"/>
                </a:solidFill>
                <a:effectLst/>
                <a:uLnTx/>
                <a:uFillTx/>
                <a:latin typeface="Arial"/>
                <a:cs typeface="Arial"/>
                <a:sym typeface="Arial"/>
              </a:rPr>
              <a:t>, who would be actively excluded from RCTs investigating the efficacy of biologics, exhibited </a:t>
            </a:r>
            <a:r>
              <a:rPr kumimoji="0" lang="en-US" sz="1200" b="1" i="0" u="none" strike="noStrike" kern="0" cap="none" spc="0" normalizeH="0" baseline="0" noProof="0">
                <a:ln>
                  <a:noFill/>
                </a:ln>
                <a:solidFill>
                  <a:srgbClr val="073763"/>
                </a:solidFill>
                <a:effectLst/>
                <a:uLnTx/>
                <a:uFillTx/>
                <a:latin typeface="Arial"/>
                <a:cs typeface="Arial"/>
                <a:sym typeface="Arial"/>
              </a:rPr>
              <a:t>clinically meaningful post-biologic improvement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200" b="0" i="0" u="none" strike="noStrike" kern="0" cap="none" spc="0" normalizeH="0" baseline="0" noProof="0">
                <a:ln>
                  <a:noFill/>
                </a:ln>
                <a:solidFill>
                  <a:srgbClr val="073763"/>
                </a:solidFill>
                <a:effectLst/>
                <a:uLnTx/>
                <a:uFillTx/>
                <a:latin typeface="Arial"/>
                <a:cs typeface="Arial"/>
                <a:sym typeface="Arial"/>
              </a:rPr>
              <a:t>A </a:t>
            </a:r>
            <a:r>
              <a:rPr kumimoji="0" lang="en-NZ" sz="1200" b="1" i="0" u="none" strike="noStrike" kern="0" cap="none" spc="0" normalizeH="0" baseline="0" noProof="0">
                <a:ln>
                  <a:noFill/>
                </a:ln>
                <a:solidFill>
                  <a:srgbClr val="073763"/>
                </a:solidFill>
                <a:effectLst/>
                <a:uLnTx/>
                <a:uFillTx/>
                <a:latin typeface="Arial"/>
                <a:cs typeface="Arial"/>
                <a:sym typeface="Arial"/>
              </a:rPr>
              <a:t>multi-dimensional approach </a:t>
            </a:r>
            <a:r>
              <a:rPr kumimoji="0" lang="en-NZ" sz="1200" b="0" i="0" u="none" strike="noStrike" kern="0" cap="none" spc="0" normalizeH="0" baseline="0" noProof="0">
                <a:ln>
                  <a:noFill/>
                </a:ln>
                <a:solidFill>
                  <a:srgbClr val="073763"/>
                </a:solidFill>
                <a:effectLst/>
                <a:uLnTx/>
                <a:uFillTx/>
                <a:latin typeface="Arial"/>
                <a:cs typeface="Arial"/>
                <a:sym typeface="Arial"/>
              </a:rPr>
              <a:t>to define and assess biologic responders and response needed</a:t>
            </a: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200" b="1" i="0" u="none" strike="noStrike" kern="0" cap="none" spc="0" normalizeH="0" baseline="0" noProof="0">
              <a:ln>
                <a:noFill/>
              </a:ln>
              <a:solidFill>
                <a:srgbClr val="073763"/>
              </a:solidFill>
              <a:effectLst/>
              <a:uLnTx/>
              <a:uFillTx/>
              <a:latin typeface="Arial"/>
              <a:cs typeface="Arial"/>
              <a:sym typeface="Arial"/>
            </a:endParaRPr>
          </a:p>
        </p:txBody>
      </p:sp>
      <p:pic>
        <p:nvPicPr>
          <p:cNvPr id="9" name="Graphic 8" descr="Arrow Up with solid fill">
            <a:extLst>
              <a:ext uri="{FF2B5EF4-FFF2-40B4-BE49-F238E27FC236}">
                <a16:creationId xmlns:a16="http://schemas.microsoft.com/office/drawing/2014/main" id="{A937F606-048D-BCB8-CACE-8802D8C7E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9792" y="194071"/>
            <a:ext cx="192172" cy="192172"/>
          </a:xfrm>
          <a:prstGeom prst="rect">
            <a:avLst/>
          </a:prstGeom>
        </p:spPr>
      </p:pic>
      <p:pic>
        <p:nvPicPr>
          <p:cNvPr id="10" name="Graphic 9" descr="Arrow Up with solid fill">
            <a:extLst>
              <a:ext uri="{FF2B5EF4-FFF2-40B4-BE49-F238E27FC236}">
                <a16:creationId xmlns:a16="http://schemas.microsoft.com/office/drawing/2014/main" id="{A3842C7A-7FD1-0423-F062-8D8F7738E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3263" y="407829"/>
            <a:ext cx="192171" cy="192171"/>
          </a:xfrm>
          <a:prstGeom prst="rect">
            <a:avLst/>
          </a:prstGeom>
        </p:spPr>
      </p:pic>
      <p:pic>
        <p:nvPicPr>
          <p:cNvPr id="5126" name="Picture 6" descr="Idea bold blue border circle icon Royalty Free Vector Image">
            <a:extLst>
              <a:ext uri="{FF2B5EF4-FFF2-40B4-BE49-F238E27FC236}">
                <a16:creationId xmlns:a16="http://schemas.microsoft.com/office/drawing/2014/main" id="{DDF763A0-1E85-2EB8-8392-B74ADCB133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73" t="20354" r="22945" b="27541"/>
          <a:stretch/>
        </p:blipFill>
        <p:spPr bwMode="auto">
          <a:xfrm>
            <a:off x="410121" y="3636301"/>
            <a:ext cx="539494" cy="552151"/>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Lungs - Free medical icons">
            <a:extLst>
              <a:ext uri="{FF2B5EF4-FFF2-40B4-BE49-F238E27FC236}">
                <a16:creationId xmlns:a16="http://schemas.microsoft.com/office/drawing/2014/main" id="{44ADBBAB-C985-7902-D80D-1E21515D3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121" y="2717025"/>
            <a:ext cx="552151" cy="5521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yringe Circle Icon With Long Shadow Flat Design Style Stock Illustration -  Download Image Now - iStock">
            <a:extLst>
              <a:ext uri="{FF2B5EF4-FFF2-40B4-BE49-F238E27FC236}">
                <a16:creationId xmlns:a16="http://schemas.microsoft.com/office/drawing/2014/main" id="{8217D391-F44C-F43C-5D9C-578202330C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315" t="9920" r="11188" b="10851"/>
          <a:stretch/>
        </p:blipFill>
        <p:spPr bwMode="auto">
          <a:xfrm>
            <a:off x="410121" y="1815955"/>
            <a:ext cx="547343" cy="55244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0ACAEFC-475F-7B55-6F93-4DB2A10F93F3}"/>
              </a:ext>
            </a:extLst>
          </p:cNvPr>
          <p:cNvPicPr>
            <a:picLocks noChangeAspect="1"/>
          </p:cNvPicPr>
          <p:nvPr/>
        </p:nvPicPr>
        <p:blipFill>
          <a:blip r:embed="rId8"/>
          <a:stretch>
            <a:fillRect/>
          </a:stretch>
        </p:blipFill>
        <p:spPr>
          <a:xfrm>
            <a:off x="410121" y="918180"/>
            <a:ext cx="552445" cy="552445"/>
          </a:xfrm>
          <a:prstGeom prst="rect">
            <a:avLst/>
          </a:prstGeom>
        </p:spPr>
      </p:pic>
      <p:pic>
        <p:nvPicPr>
          <p:cNvPr id="5132" name="Picture 12" descr="Download List, Icon, Symbol. Royalty-Free Vector Graphic - Pixabay">
            <a:extLst>
              <a:ext uri="{FF2B5EF4-FFF2-40B4-BE49-F238E27FC236}">
                <a16:creationId xmlns:a16="http://schemas.microsoft.com/office/drawing/2014/main" id="{046F2107-A4EB-CFF1-A8E9-87490894666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85" t="7930" r="7576" b="7824"/>
          <a:stretch/>
        </p:blipFill>
        <p:spPr bwMode="auto">
          <a:xfrm>
            <a:off x="442060" y="4452507"/>
            <a:ext cx="539494" cy="540822"/>
          </a:xfrm>
          <a:prstGeom prst="ellipse">
            <a:avLst/>
          </a:prstGeom>
          <a:noFill/>
          <a:extLst>
            <a:ext uri="{909E8E84-426E-40DD-AFC4-6F175D3DCCD1}">
              <a14:hiddenFill xmlns:a14="http://schemas.microsoft.com/office/drawing/2010/main">
                <a:solidFill>
                  <a:srgbClr val="FFFFFF"/>
                </a:solidFill>
              </a14:hiddenFill>
            </a:ext>
          </a:extLst>
        </p:spPr>
      </p:pic>
      <p:sp>
        <p:nvSpPr>
          <p:cNvPr id="15" name="Text Placeholder 1">
            <a:extLst>
              <a:ext uri="{FF2B5EF4-FFF2-40B4-BE49-F238E27FC236}">
                <a16:creationId xmlns:a16="http://schemas.microsoft.com/office/drawing/2014/main" id="{31EDEB1B-7FEC-7BDD-7DBA-FF5C3D8CE829}"/>
              </a:ext>
            </a:extLst>
          </p:cNvPr>
          <p:cNvSpPr txBox="1">
            <a:spLocks/>
          </p:cNvSpPr>
          <p:nvPr/>
        </p:nvSpPr>
        <p:spPr>
          <a:xfrm>
            <a:off x="-185797" y="4741352"/>
            <a:ext cx="9117176" cy="40241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457200" marR="0" lvl="0" indent="-22860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500" b="0" i="0" u="none" strike="noStrike" kern="0" cap="none" spc="0" normalizeH="0" baseline="0" noProof="0">
                <a:ln>
                  <a:noFill/>
                </a:ln>
                <a:solidFill>
                  <a:srgbClr val="000000">
                    <a:lumMod val="50000"/>
                    <a:lumOff val="50000"/>
                  </a:srgbClr>
                </a:solidFill>
                <a:effectLst/>
                <a:uLnTx/>
                <a:uFillTx/>
                <a:latin typeface="Arial"/>
                <a:cs typeface="Arial"/>
                <a:sym typeface="Arial"/>
              </a:rPr>
              <a:t>Perez-de-Llano et al., </a:t>
            </a:r>
            <a:r>
              <a:rPr kumimoji="0" lang="en-US" sz="500" b="0" i="0" u="none" strike="noStrike" kern="0" cap="none" spc="0" normalizeH="0" baseline="0" noProof="0">
                <a:ln>
                  <a:noFill/>
                </a:ln>
                <a:solidFill>
                  <a:srgbClr val="000000">
                    <a:lumMod val="50000"/>
                    <a:lumOff val="50000"/>
                  </a:srgbClr>
                </a:solidFill>
                <a:effectLst/>
                <a:uLnTx/>
                <a:uFillTx/>
                <a:latin typeface="Arial"/>
                <a:cs typeface="Arial"/>
                <a:sym typeface="Arial"/>
              </a:rPr>
              <a:t>Impact of pre-biologic impairment on meeting domain-specific biologic responder definitions in patients with severe asthma, Ann Allergy Asthma Immunol, published Dec 2023, in press, DOI </a:t>
            </a:r>
            <a:r>
              <a:rPr kumimoji="0" lang="en-GB" sz="500" b="0" i="0" u="none" strike="noStrike" kern="0" cap="none" spc="0" normalizeH="0" baseline="0" noProof="0">
                <a:ln>
                  <a:noFill/>
                </a:ln>
                <a:solidFill>
                  <a:srgbClr val="000000">
                    <a:lumMod val="50000"/>
                    <a:lumOff val="50000"/>
                  </a:srgbClr>
                </a:solidFill>
                <a:effectLst/>
                <a:uLnTx/>
                <a:uFillTx/>
                <a:latin typeface="Arial"/>
                <a:cs typeface="Arial"/>
                <a:sym typeface="Arial"/>
              </a:rPr>
              <a:t>:</a:t>
            </a:r>
            <a:r>
              <a:rPr kumimoji="0" lang="en-GB" sz="5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10">
                  <a:extLst>
                    <a:ext uri="{A12FA001-AC4F-418D-AE19-62706E023703}">
                      <ahyp:hlinkClr xmlns:ahyp="http://schemas.microsoft.com/office/drawing/2018/hyperlinkcolor" val="tx"/>
                    </a:ext>
                  </a:extLst>
                </a:hlinkClick>
              </a:rPr>
              <a:t>https://doi.org/10.1016/j.anai.2023.12.023</a:t>
            </a:r>
            <a:r>
              <a:rPr kumimoji="0" lang="en-NZ" sz="500" b="0" i="0" u="none" strike="noStrike" kern="0" cap="none" spc="0" normalizeH="0" baseline="0" noProof="0">
                <a:ln>
                  <a:noFill/>
                </a:ln>
                <a:solidFill>
                  <a:srgbClr val="000000">
                    <a:lumMod val="50000"/>
                    <a:lumOff val="50000"/>
                  </a:srgbClr>
                </a:solidFill>
                <a:effectLst/>
                <a:uLnTx/>
                <a:uFillTx/>
                <a:latin typeface="Arial"/>
                <a:cs typeface="Arial"/>
                <a:sym typeface="Arial"/>
              </a:rPr>
              <a:t> </a:t>
            </a:r>
          </a:p>
          <a:p>
            <a:pPr marL="457200" marR="0" lvl="0" indent="-22860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500" b="0" i="0" u="none" strike="noStrike" kern="0" cap="none" spc="0" normalizeH="0" baseline="0" noProof="0">
                <a:ln>
                  <a:noFill/>
                </a:ln>
                <a:solidFill>
                  <a:srgbClr val="000000">
                    <a:lumMod val="50000"/>
                    <a:lumOff val="50000"/>
                  </a:srgbClr>
                </a:solidFill>
                <a:effectLst/>
                <a:uLnTx/>
                <a:uFillTx/>
                <a:latin typeface="Arial"/>
                <a:cs typeface="Arial"/>
                <a:sym typeface="Arial"/>
              </a:rPr>
              <a:t>Anti-</a:t>
            </a:r>
            <a:r>
              <a:rPr kumimoji="0" lang="en-NZ" sz="500" b="0" i="0" u="none" strike="noStrike" kern="0" cap="none" spc="0" normalizeH="0" baseline="0" noProof="0" err="1">
                <a:ln>
                  <a:noFill/>
                </a:ln>
                <a:solidFill>
                  <a:srgbClr val="000000">
                    <a:lumMod val="50000"/>
                    <a:lumOff val="50000"/>
                  </a:srgbClr>
                </a:solidFill>
                <a:effectLst/>
                <a:uLnTx/>
                <a:uFillTx/>
                <a:latin typeface="Arial"/>
                <a:cs typeface="Arial"/>
                <a:sym typeface="Arial"/>
              </a:rPr>
              <a:t>IgE</a:t>
            </a:r>
            <a:r>
              <a:rPr kumimoji="0" lang="en-NZ" sz="500" b="0" i="0" u="none" strike="noStrike" kern="0" cap="none" spc="0" normalizeH="0" baseline="0" noProof="0">
                <a:ln>
                  <a:noFill/>
                </a:ln>
                <a:solidFill>
                  <a:srgbClr val="000000">
                    <a:lumMod val="50000"/>
                    <a:lumOff val="50000"/>
                  </a:srgbClr>
                </a:solidFill>
                <a:effectLst/>
                <a:uLnTx/>
                <a:uFillTx/>
                <a:latin typeface="Arial"/>
                <a:cs typeface="Arial"/>
                <a:sym typeface="Arial"/>
              </a:rPr>
              <a:t>: Anti-Immunoglobulin E, Anti-IL5/5R: Anti-Interleukin 5/5R, </a:t>
            </a:r>
            <a:r>
              <a:rPr kumimoji="0" lang="en-US" sz="500" b="0" i="0" u="none" strike="noStrike" kern="0" cap="none" spc="0" normalizeH="0" baseline="0" noProof="0">
                <a:ln>
                  <a:noFill/>
                </a:ln>
                <a:solidFill>
                  <a:srgbClr val="000000">
                    <a:lumMod val="50000"/>
                    <a:lumOff val="50000"/>
                  </a:srgbClr>
                </a:solidFill>
                <a:effectLst/>
                <a:uLnTx/>
                <a:uFillTx/>
                <a:latin typeface="Arial"/>
                <a:cs typeface="Arial"/>
                <a:sym typeface="Arial"/>
              </a:rPr>
              <a:t>RCT: R</a:t>
            </a:r>
            <a:r>
              <a:rPr kumimoji="0" lang="en-GB" sz="500" b="0" i="0" u="none" strike="noStrike" kern="0" cap="none" spc="0" normalizeH="0" baseline="0" noProof="0" err="1">
                <a:ln>
                  <a:noFill/>
                </a:ln>
                <a:solidFill>
                  <a:srgbClr val="000000">
                    <a:lumMod val="50000"/>
                    <a:lumOff val="50000"/>
                  </a:srgbClr>
                </a:solidFill>
                <a:effectLst/>
                <a:uLnTx/>
                <a:uFillTx/>
                <a:latin typeface="Arial"/>
                <a:cs typeface="Arial"/>
                <a:sym typeface="Arial"/>
              </a:rPr>
              <a:t>andomized</a:t>
            </a:r>
            <a:r>
              <a:rPr kumimoji="0" lang="en-GB" sz="500" b="0" i="0" u="none" strike="noStrike" kern="0" cap="none" spc="0" normalizeH="0" baseline="0" noProof="0">
                <a:ln>
                  <a:noFill/>
                </a:ln>
                <a:solidFill>
                  <a:srgbClr val="000000">
                    <a:lumMod val="50000"/>
                    <a:lumOff val="50000"/>
                  </a:srgbClr>
                </a:solidFill>
                <a:effectLst/>
                <a:uLnTx/>
                <a:uFillTx/>
                <a:latin typeface="Arial"/>
                <a:cs typeface="Arial"/>
                <a:sym typeface="Arial"/>
              </a:rPr>
              <a:t> Controlled Trial, </a:t>
            </a:r>
            <a:r>
              <a:rPr kumimoji="0" lang="en-NZ" sz="500" b="0" i="0" u="none" strike="noStrike" kern="0" cap="none" spc="0" normalizeH="0" baseline="0" noProof="0">
                <a:ln>
                  <a:noFill/>
                </a:ln>
                <a:solidFill>
                  <a:srgbClr val="000000">
                    <a:lumMod val="50000"/>
                    <a:lumOff val="50000"/>
                  </a:srgbClr>
                </a:solidFill>
                <a:effectLst/>
                <a:uLnTx/>
                <a:uFillTx/>
                <a:latin typeface="Arial"/>
                <a:cs typeface="Arial"/>
                <a:sym typeface="Arial"/>
              </a:rPr>
              <a:t>ppFEV1: percent predicted Forced Expiratory Volume 1 second, </a:t>
            </a:r>
            <a:endParaRPr kumimoji="0" lang="en-US" sz="5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2" name="Graphic 1" descr="Beginning with solid fill">
            <a:hlinkClick r:id="rId11" action="ppaction://hlinksldjump"/>
            <a:extLst>
              <a:ext uri="{FF2B5EF4-FFF2-40B4-BE49-F238E27FC236}">
                <a16:creationId xmlns:a16="http://schemas.microsoft.com/office/drawing/2014/main" id="{96723F2A-57F1-572D-856F-271C107F9A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0569298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Subtitle 1"/>
          <p:cNvSpPr>
            <a:spLocks noGrp="1"/>
          </p:cNvSpPr>
          <p:nvPr>
            <p:ph type="subTitle" idx="1"/>
          </p:nvPr>
        </p:nvSpPr>
        <p:spPr>
          <a:xfrm>
            <a:off x="208894" y="3205696"/>
            <a:ext cx="8734097" cy="890588"/>
          </a:xfrm>
        </p:spPr>
        <p:txBody>
          <a:bodyPr/>
          <a:lstStyle/>
          <a:p>
            <a:pPr marL="0" indent="0"/>
            <a:r>
              <a:rPr lang="en-SG" sz="750">
                <a:latin typeface="+mj-lt"/>
                <a:ea typeface="ArialUnicodeMS" panose="020B0604020202020204" pitchFamily="34" charset="-128"/>
              </a:rPr>
              <a:t>Tae Yoon Lee, MSc, David Price, FRCGP, Chandra Prakash Yadav, PhD, </a:t>
            </a:r>
            <a:r>
              <a:rPr lang="en-SG" sz="750" err="1">
                <a:latin typeface="+mj-lt"/>
                <a:ea typeface="ArialUnicodeMS" panose="020B0604020202020204" pitchFamily="34" charset="-128"/>
              </a:rPr>
              <a:t>Rupsa</a:t>
            </a:r>
            <a:r>
              <a:rPr lang="en-SG" sz="750">
                <a:latin typeface="+mj-lt"/>
                <a:ea typeface="ArialUnicodeMS" panose="020B0604020202020204" pitchFamily="34" charset="-128"/>
              </a:rPr>
              <a:t> Roy, MSc, Laura Lim Huey Mien, MSc, Eileen Wang, MD, PhD, Michael E. Wechsler,  MD, David J. Jackson, MBBS, MRCP (UK), PhD, John Busby, PhD, Liam G. Heaney, MD, Paul E. Pfeffer, MRCP(UK), PhD, Bassam </a:t>
            </a:r>
            <a:r>
              <a:rPr lang="en-SG" sz="750" err="1">
                <a:latin typeface="+mj-lt"/>
                <a:ea typeface="ArialUnicodeMS" panose="020B0604020202020204" pitchFamily="34" charset="-128"/>
              </a:rPr>
              <a:t>Mahboub</a:t>
            </a:r>
            <a:r>
              <a:rPr lang="en-SG" sz="750">
                <a:latin typeface="+mj-lt"/>
                <a:ea typeface="ArialUnicodeMS" panose="020B0604020202020204" pitchFamily="34" charset="-128"/>
              </a:rPr>
              <a:t>, MD, </a:t>
            </a:r>
            <a:r>
              <a:rPr lang="en-SG" sz="750" err="1">
                <a:latin typeface="+mj-lt"/>
                <a:ea typeface="ArialUnicodeMS" panose="020B0604020202020204" pitchFamily="34" charset="-128"/>
              </a:rPr>
              <a:t>Diahn</a:t>
            </a:r>
            <a:r>
              <a:rPr lang="en-SG" sz="750">
                <a:latin typeface="+mj-lt"/>
                <a:ea typeface="ArialUnicodeMS" panose="020B0604020202020204" pitchFamily="34" charset="-128"/>
              </a:rPr>
              <a:t>- </a:t>
            </a:r>
            <a:r>
              <a:rPr lang="en-SG" sz="750" err="1">
                <a:latin typeface="+mj-lt"/>
                <a:ea typeface="ArialUnicodeMS" panose="020B0604020202020204" pitchFamily="34" charset="-128"/>
              </a:rPr>
              <a:t>Warng</a:t>
            </a:r>
            <a:r>
              <a:rPr lang="en-SG" sz="750">
                <a:latin typeface="+mj-lt"/>
                <a:ea typeface="ArialUnicodeMS" panose="020B0604020202020204" pitchFamily="34" charset="-128"/>
              </a:rPr>
              <a:t> </a:t>
            </a:r>
            <a:r>
              <a:rPr lang="en-SG" sz="750" err="1">
                <a:latin typeface="+mj-lt"/>
                <a:ea typeface="ArialUnicodeMS" panose="020B0604020202020204" pitchFamily="34" charset="-128"/>
              </a:rPr>
              <a:t>Perng</a:t>
            </a:r>
            <a:r>
              <a:rPr lang="en-SG" sz="750">
                <a:latin typeface="+mj-lt"/>
                <a:ea typeface="ArialUnicodeMS" panose="020B0604020202020204" pitchFamily="34" charset="-128"/>
              </a:rPr>
              <a:t> (Steve), MD, PhD, Borja G. </a:t>
            </a:r>
            <a:r>
              <a:rPr lang="en-SG" sz="750" err="1">
                <a:latin typeface="+mj-lt"/>
                <a:ea typeface="ArialUnicodeMS" panose="020B0604020202020204" pitchFamily="34" charset="-128"/>
              </a:rPr>
              <a:t>Cosio</a:t>
            </a:r>
            <a:r>
              <a:rPr lang="en-SG" sz="750">
                <a:latin typeface="+mj-lt"/>
                <a:ea typeface="ArialUnicodeMS" panose="020B0604020202020204" pitchFamily="34" charset="-128"/>
              </a:rPr>
              <a:t>, MD, PhD, Luis Perez-de-</a:t>
            </a:r>
            <a:r>
              <a:rPr lang="en-SG" sz="750" err="1">
                <a:latin typeface="+mj-lt"/>
                <a:ea typeface="ArialUnicodeMS" panose="020B0604020202020204" pitchFamily="34" charset="-128"/>
              </a:rPr>
              <a:t>Llano,MD</a:t>
            </a:r>
            <a:r>
              <a:rPr lang="en-SG" sz="750">
                <a:latin typeface="+mj-lt"/>
                <a:ea typeface="ArialUnicodeMS" panose="020B0604020202020204" pitchFamily="34" charset="-128"/>
              </a:rPr>
              <a:t>, PhD, Riyad Al-</a:t>
            </a:r>
            <a:r>
              <a:rPr lang="en-SG" sz="750" err="1">
                <a:latin typeface="+mj-lt"/>
                <a:ea typeface="ArialUnicodeMS" panose="020B0604020202020204" pitchFamily="34" charset="-128"/>
              </a:rPr>
              <a:t>Lehebi</a:t>
            </a:r>
            <a:r>
              <a:rPr lang="en-SG" sz="750">
                <a:latin typeface="+mj-lt"/>
                <a:ea typeface="ArialUnicodeMS" panose="020B0604020202020204" pitchFamily="34" charset="-128"/>
              </a:rPr>
              <a:t>, MD, FRCPC, </a:t>
            </a:r>
            <a:r>
              <a:rPr lang="en-SG" sz="750" err="1">
                <a:latin typeface="+mj-lt"/>
                <a:ea typeface="ArialUnicodeMS" panose="020B0604020202020204" pitchFamily="34" charset="-128"/>
              </a:rPr>
              <a:t>Désirée</a:t>
            </a:r>
            <a:r>
              <a:rPr lang="en-SG" sz="750">
                <a:latin typeface="+mj-lt"/>
                <a:ea typeface="ArialUnicodeMS" panose="020B0604020202020204" pitchFamily="34" charset="-128"/>
              </a:rPr>
              <a:t> </a:t>
            </a:r>
            <a:r>
              <a:rPr lang="en-SG" sz="750" err="1">
                <a:latin typeface="+mj-lt"/>
                <a:ea typeface="ArialUnicodeMS" panose="020B0604020202020204" pitchFamily="34" charset="-128"/>
              </a:rPr>
              <a:t>Larenas-Linnemann</a:t>
            </a:r>
            <a:r>
              <a:rPr lang="en-SG" sz="750">
                <a:latin typeface="+mj-lt"/>
                <a:ea typeface="ArialUnicodeMS" panose="020B0604020202020204" pitchFamily="34" charset="-128"/>
              </a:rPr>
              <a:t>, MD, FAAAAI, </a:t>
            </a:r>
            <a:r>
              <a:rPr lang="en-SG" sz="750" err="1">
                <a:latin typeface="+mj-lt"/>
                <a:ea typeface="ArialUnicodeMS" panose="020B0604020202020204" pitchFamily="34" charset="-128"/>
              </a:rPr>
              <a:t>Dist.Intl.FACAAI</a:t>
            </a:r>
            <a:r>
              <a:rPr lang="en-SG" sz="750">
                <a:latin typeface="+mj-lt"/>
                <a:ea typeface="ArialUnicodeMS" panose="020B0604020202020204" pitchFamily="34" charset="-128"/>
              </a:rPr>
              <a:t>, Mona Al-Ahmad, MD, FRCPC, Chin Kook Rhee, MD, PhD, Takashi Iwanaga, MD, PhD, Enrico </a:t>
            </a:r>
            <a:r>
              <a:rPr lang="en-SG" sz="750" err="1">
                <a:latin typeface="+mj-lt"/>
                <a:ea typeface="ArialUnicodeMS" panose="020B0604020202020204" pitchFamily="34" charset="-128"/>
              </a:rPr>
              <a:t>Heffler</a:t>
            </a:r>
            <a:r>
              <a:rPr lang="en-SG" sz="750">
                <a:latin typeface="+mj-lt"/>
                <a:ea typeface="ArialUnicodeMS" panose="020B0604020202020204" pitchFamily="34" charset="-128"/>
              </a:rPr>
              <a:t>, MD, PhD, Giorgio Walter </a:t>
            </a:r>
            <a:r>
              <a:rPr lang="en-SG" sz="750" err="1">
                <a:latin typeface="+mj-lt"/>
                <a:ea typeface="ArialUnicodeMS" panose="020B0604020202020204" pitchFamily="34" charset="-128"/>
              </a:rPr>
              <a:t>Canonica</a:t>
            </a:r>
            <a:r>
              <a:rPr lang="en-SG" sz="750">
                <a:latin typeface="+mj-lt"/>
                <a:ea typeface="ArialUnicodeMS" panose="020B0604020202020204" pitchFamily="34" charset="-128"/>
              </a:rPr>
              <a:t>, MD, Richard Costello, MB, MD, FRCPI, Nikolaos G. Papadopoulos, MD, PhD, FRCP, Andriana I. </a:t>
            </a:r>
            <a:r>
              <a:rPr lang="en-SG" sz="750" err="1">
                <a:latin typeface="+mj-lt"/>
                <a:ea typeface="ArialUnicodeMS" panose="020B0604020202020204" pitchFamily="34" charset="-128"/>
              </a:rPr>
              <a:t>Papaioannou</a:t>
            </a:r>
            <a:r>
              <a:rPr lang="en-SG" sz="750">
                <a:latin typeface="+mj-lt"/>
                <a:ea typeface="ArialUnicodeMS" panose="020B0604020202020204" pitchFamily="34" charset="-128"/>
              </a:rPr>
              <a:t>, MD, PhD, Celeste M. </a:t>
            </a:r>
            <a:r>
              <a:rPr lang="en-SG" sz="750" err="1">
                <a:latin typeface="+mj-lt"/>
                <a:ea typeface="ArialUnicodeMS" panose="020B0604020202020204" pitchFamily="34" charset="-128"/>
              </a:rPr>
              <a:t>Porsbjerg</a:t>
            </a:r>
            <a:r>
              <a:rPr lang="en-SG" sz="750">
                <a:latin typeface="+mj-lt"/>
                <a:ea typeface="ArialUnicodeMS" panose="020B0604020202020204" pitchFamily="34" charset="-128"/>
              </a:rPr>
              <a:t>, MD, PhD, Carlos A. Torres-Duque, MD, George C. Christoff, MD, PhD, MPH, Todor A. Popov, MD, PhD, Mark Hew, MBBS, PhD, FRACP, Matthew Peters, MD, PhD, Peter G. Gibson, MBBS, FRACP, Jorge </a:t>
            </a:r>
            <a:r>
              <a:rPr lang="en-SG" sz="750" err="1">
                <a:latin typeface="+mj-lt"/>
                <a:ea typeface="ArialUnicodeMS" panose="020B0604020202020204" pitchFamily="34" charset="-128"/>
              </a:rPr>
              <a:t>Maspero</a:t>
            </a:r>
            <a:r>
              <a:rPr lang="en-SG" sz="750">
                <a:latin typeface="+mj-lt"/>
                <a:ea typeface="ArialUnicodeMS" panose="020B0604020202020204" pitchFamily="34" charset="-128"/>
              </a:rPr>
              <a:t>, PhD, Celine Bergeron, MD, FRCPC, MSc, </a:t>
            </a:r>
            <a:r>
              <a:rPr lang="en-SG" sz="750" err="1">
                <a:latin typeface="+mj-lt"/>
                <a:ea typeface="ArialUnicodeMS" panose="020B0604020202020204" pitchFamily="34" charset="-128"/>
              </a:rPr>
              <a:t>Saraid</a:t>
            </a:r>
            <a:r>
              <a:rPr lang="en-SG" sz="750">
                <a:latin typeface="+mj-lt"/>
                <a:ea typeface="ArialUnicodeMS" panose="020B0604020202020204" pitchFamily="34" charset="-128"/>
              </a:rPr>
              <a:t> Cerda, MD, Elvia Angelica Contreras Contreras, MD, </a:t>
            </a:r>
            <a:r>
              <a:rPr lang="en-SG" sz="750" err="1">
                <a:latin typeface="+mj-lt"/>
                <a:ea typeface="ArialUnicodeMS" panose="020B0604020202020204" pitchFamily="34" charset="-128"/>
              </a:rPr>
              <a:t>Wenjia</a:t>
            </a:r>
            <a:r>
              <a:rPr lang="en-SG" sz="750">
                <a:latin typeface="+mj-lt"/>
                <a:ea typeface="ArialUnicodeMS" panose="020B0604020202020204" pitchFamily="34" charset="-128"/>
              </a:rPr>
              <a:t> Chen, PhD, Mohsen </a:t>
            </a:r>
            <a:r>
              <a:rPr lang="en-SG" sz="750" err="1">
                <a:latin typeface="+mj-lt"/>
                <a:ea typeface="ArialUnicodeMS" panose="020B0604020202020204" pitchFamily="34" charset="-128"/>
              </a:rPr>
              <a:t>Sadatsafavi</a:t>
            </a:r>
            <a:r>
              <a:rPr lang="en-SG" sz="750">
                <a:latin typeface="+mj-lt"/>
                <a:ea typeface="ArialUnicodeMS" panose="020B0604020202020204" pitchFamily="34" charset="-128"/>
              </a:rPr>
              <a:t>, MD, PhD </a:t>
            </a:r>
            <a:endParaRPr lang="en-SG" sz="750">
              <a:latin typeface="+mj-lt"/>
            </a:endParaRPr>
          </a:p>
        </p:txBody>
      </p:sp>
      <p:sp>
        <p:nvSpPr>
          <p:cNvPr id="100" name="Google Shape;100;p20"/>
          <p:cNvSpPr txBox="1">
            <a:spLocks noGrp="1"/>
          </p:cNvSpPr>
          <p:nvPr>
            <p:ph type="ctrTitle"/>
          </p:nvPr>
        </p:nvSpPr>
        <p:spPr>
          <a:xfrm>
            <a:off x="208894" y="2103177"/>
            <a:ext cx="8726213" cy="1102519"/>
          </a:xfrm>
          <a:prstGeom prst="rect">
            <a:avLst/>
          </a:prstGeom>
          <a:noFill/>
          <a:ln>
            <a:noFill/>
          </a:ln>
        </p:spPr>
        <p:txBody>
          <a:bodyPr spcFirstLastPara="1" wrap="square" lIns="0" tIns="45700" rIns="91425" bIns="0" anchor="ctr" anchorCtr="0">
            <a:noAutofit/>
          </a:bodyPr>
          <a:lstStyle/>
          <a:p>
            <a:r>
              <a:rPr lang="en-SG" sz="2250">
                <a:latin typeface="+mj-lt"/>
                <a:ea typeface="ArialUnicodeMS" panose="020B0604020202020204" pitchFamily="34" charset="-128"/>
              </a:rPr>
              <a:t>International Variation in Severe Exacerbation Rates in Patients with Severe Asthma </a:t>
            </a:r>
            <a:endParaRPr lang="en-SG" sz="2250">
              <a:latin typeface="+mj-lt"/>
            </a:endParaRPr>
          </a:p>
        </p:txBody>
      </p:sp>
      <p:pic>
        <p:nvPicPr>
          <p:cNvPr id="3" name="Graphic 2" descr="Beginning with solid fill">
            <a:hlinkClick r:id="rId3" action="ppaction://hlinksldjump"/>
            <a:extLst>
              <a:ext uri="{FF2B5EF4-FFF2-40B4-BE49-F238E27FC236}">
                <a16:creationId xmlns:a16="http://schemas.microsoft.com/office/drawing/2014/main" id="{E01E0A2B-C929-157F-E567-7445067C73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550" y="213808"/>
            <a:ext cx="6116523" cy="317986"/>
          </a:xfrm>
        </p:spPr>
        <p:txBody>
          <a:bodyPr>
            <a:noAutofit/>
          </a:bodyPr>
          <a:lstStyle/>
          <a:p>
            <a:r>
              <a:rPr lang="en-US" sz="2100" b="1">
                <a:solidFill>
                  <a:schemeClr val="tx2">
                    <a:lumMod val="75000"/>
                    <a:lumOff val="25000"/>
                  </a:schemeClr>
                </a:solidFill>
              </a:rPr>
              <a:t>Aim and Methods</a:t>
            </a:r>
          </a:p>
        </p:txBody>
      </p:sp>
      <p:sp>
        <p:nvSpPr>
          <p:cNvPr id="8" name="Rounded Rectangle 7">
            <a:extLst>
              <a:ext uri="{FF2B5EF4-FFF2-40B4-BE49-F238E27FC236}">
                <a16:creationId xmlns:a16="http://schemas.microsoft.com/office/drawing/2014/main" id="{4795B049-8F2B-FF05-6E0C-F47469A0469F}"/>
              </a:ext>
            </a:extLst>
          </p:cNvPr>
          <p:cNvSpPr/>
          <p:nvPr/>
        </p:nvSpPr>
        <p:spPr>
          <a:xfrm>
            <a:off x="209548" y="993427"/>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rtl="0"/>
            <a:r>
              <a:rPr lang="en-US" sz="1350" b="1" kern="1200">
                <a:solidFill>
                  <a:prstClr val="white"/>
                </a:solidFill>
                <a:latin typeface="Calibri"/>
                <a:ea typeface="宋体"/>
              </a:rPr>
              <a:t>Rationale</a:t>
            </a:r>
            <a:r>
              <a:rPr lang="en-US" sz="1350" kern="1200">
                <a:solidFill>
                  <a:prstClr val="white"/>
                </a:solidFill>
                <a:latin typeface="Calibri"/>
                <a:ea typeface="宋体"/>
              </a:rPr>
              <a:t> </a:t>
            </a:r>
          </a:p>
        </p:txBody>
      </p:sp>
      <p:sp>
        <p:nvSpPr>
          <p:cNvPr id="12" name="TextBox 11">
            <a:extLst>
              <a:ext uri="{FF2B5EF4-FFF2-40B4-BE49-F238E27FC236}">
                <a16:creationId xmlns:a16="http://schemas.microsoft.com/office/drawing/2014/main" id="{8E51C7E6-BD16-2EA9-4086-AE4FD21B0E30}"/>
              </a:ext>
            </a:extLst>
          </p:cNvPr>
          <p:cNvSpPr txBox="1"/>
          <p:nvPr/>
        </p:nvSpPr>
        <p:spPr>
          <a:xfrm>
            <a:off x="209548" y="1471902"/>
            <a:ext cx="5474278" cy="461665"/>
          </a:xfrm>
          <a:prstGeom prst="rect">
            <a:avLst/>
          </a:prstGeom>
          <a:noFill/>
        </p:spPr>
        <p:txBody>
          <a:bodyPr wrap="square">
            <a:spAutoFit/>
          </a:bodyPr>
          <a:lstStyle/>
          <a:p>
            <a:pPr algn="l" defTabSz="685800" rtl="0"/>
            <a:r>
              <a:rPr lang="en-SG" sz="1200" kern="1200">
                <a:solidFill>
                  <a:prstClr val="black"/>
                </a:solidFill>
                <a:latin typeface="Calibri" panose="020F0502020204030204" pitchFamily="34" charset="0"/>
                <a:ea typeface="宋体"/>
                <a:cs typeface="Calibri" panose="020F0502020204030204" pitchFamily="34" charset="0"/>
              </a:rPr>
              <a:t>Exacerbation frequency strongly influences treatment choices in patients with severe asthma, but the rate of exacerbations varies across countries.</a:t>
            </a:r>
          </a:p>
        </p:txBody>
      </p:sp>
      <p:sp>
        <p:nvSpPr>
          <p:cNvPr id="14" name="TextBox 13">
            <a:extLst>
              <a:ext uri="{FF2B5EF4-FFF2-40B4-BE49-F238E27FC236}">
                <a16:creationId xmlns:a16="http://schemas.microsoft.com/office/drawing/2014/main" id="{B376A09D-7034-3F82-0591-3344176C2713}"/>
              </a:ext>
            </a:extLst>
          </p:cNvPr>
          <p:cNvSpPr txBox="1"/>
          <p:nvPr/>
        </p:nvSpPr>
        <p:spPr>
          <a:xfrm>
            <a:off x="209549" y="2513067"/>
            <a:ext cx="5609359" cy="461665"/>
          </a:xfrm>
          <a:prstGeom prst="rect">
            <a:avLst/>
          </a:prstGeom>
          <a:noFill/>
        </p:spPr>
        <p:txBody>
          <a:bodyPr wrap="square">
            <a:spAutoFit/>
          </a:bodyPr>
          <a:lstStyle/>
          <a:p>
            <a:pPr algn="l" defTabSz="685800" rtl="0"/>
            <a:r>
              <a:rPr lang="en-SG" sz="1200" kern="1200">
                <a:solidFill>
                  <a:prstClr val="black"/>
                </a:solidFill>
                <a:latin typeface="Calibri" panose="020F0502020204030204" pitchFamily="34" charset="0"/>
                <a:ea typeface="宋体"/>
                <a:cs typeface="+mn-cs"/>
              </a:rPr>
              <a:t>To examine the extent of the variability of exacerbations rate across countries and its implications in disease management. </a:t>
            </a:r>
            <a:endParaRPr lang="en-SG" sz="1200" kern="1200">
              <a:solidFill>
                <a:prstClr val="black"/>
              </a:solidFill>
              <a:latin typeface="Calibri"/>
              <a:ea typeface="宋体"/>
              <a:cs typeface="+mn-cs"/>
            </a:endParaRPr>
          </a:p>
        </p:txBody>
      </p:sp>
      <p:sp>
        <p:nvSpPr>
          <p:cNvPr id="16" name="TextBox 15">
            <a:extLst>
              <a:ext uri="{FF2B5EF4-FFF2-40B4-BE49-F238E27FC236}">
                <a16:creationId xmlns:a16="http://schemas.microsoft.com/office/drawing/2014/main" id="{2FFD83FB-3836-3C01-94F9-56428C00AE88}"/>
              </a:ext>
            </a:extLst>
          </p:cNvPr>
          <p:cNvSpPr txBox="1"/>
          <p:nvPr/>
        </p:nvSpPr>
        <p:spPr>
          <a:xfrm>
            <a:off x="175579" y="3568686"/>
            <a:ext cx="5474277" cy="1015663"/>
          </a:xfrm>
          <a:prstGeom prst="rect">
            <a:avLst/>
          </a:prstGeom>
          <a:noFill/>
        </p:spPr>
        <p:txBody>
          <a:bodyPr wrap="square">
            <a:spAutoFit/>
          </a:bodyPr>
          <a:lstStyle/>
          <a:p>
            <a:pPr marL="214313" indent="-214313" algn="just" defTabSz="685800" rtl="0">
              <a:buFont typeface="Arial" panose="020B0604020202020204" pitchFamily="34" charset="0"/>
              <a:buChar char="•"/>
            </a:pPr>
            <a:r>
              <a:rPr lang="en-SG" sz="1200" b="1" kern="1200">
                <a:solidFill>
                  <a:prstClr val="black"/>
                </a:solidFill>
                <a:latin typeface="Calibri" panose="020F0502020204030204" pitchFamily="34" charset="0"/>
                <a:ea typeface="宋体"/>
                <a:cs typeface="+mn-cs"/>
              </a:rPr>
              <a:t>Data source: </a:t>
            </a:r>
            <a:r>
              <a:rPr lang="en-SG" sz="1200" kern="1200">
                <a:solidFill>
                  <a:prstClr val="black"/>
                </a:solidFill>
                <a:latin typeface="Calibri" panose="020F0502020204030204" pitchFamily="34" charset="0"/>
                <a:ea typeface="宋体"/>
                <a:cs typeface="+mn-cs"/>
              </a:rPr>
              <a:t>The International Severe Asthma Registry (ISAR).</a:t>
            </a:r>
          </a:p>
          <a:p>
            <a:pPr marL="214313" indent="-214313" algn="just" defTabSz="685800" rtl="0">
              <a:buFont typeface="Arial" panose="020B0604020202020204" pitchFamily="34" charset="0"/>
              <a:buChar char="•"/>
            </a:pPr>
            <a:r>
              <a:rPr lang="en-SG" sz="1200" b="1" kern="1200">
                <a:solidFill>
                  <a:prstClr val="black"/>
                </a:solidFill>
                <a:latin typeface="Calibri" panose="020F0502020204030204" pitchFamily="34" charset="0"/>
                <a:ea typeface="宋体"/>
                <a:cs typeface="Calibri" panose="020F0502020204030204" pitchFamily="34" charset="0"/>
              </a:rPr>
              <a:t>Study population: </a:t>
            </a:r>
            <a:r>
              <a:rPr lang="en-SG" sz="1200" kern="1200">
                <a:solidFill>
                  <a:prstClr val="black"/>
                </a:solidFill>
                <a:latin typeface="Calibri" panose="020F0502020204030204" pitchFamily="34" charset="0"/>
                <a:ea typeface="宋体"/>
                <a:cs typeface="Calibri" panose="020F0502020204030204" pitchFamily="34" charset="0"/>
              </a:rPr>
              <a:t>Patients ≥ 18 years of age who did not initiate any biologics before baseline visit.</a:t>
            </a:r>
          </a:p>
          <a:p>
            <a:pPr marL="214313" indent="-214313" algn="just" defTabSz="685800" rtl="0">
              <a:buFont typeface="Arial" panose="020B0604020202020204" pitchFamily="34" charset="0"/>
              <a:buChar char="•"/>
            </a:pPr>
            <a:r>
              <a:rPr lang="en-SG" sz="1200" b="1" kern="1200">
                <a:solidFill>
                  <a:prstClr val="black"/>
                </a:solidFill>
                <a:latin typeface="Calibri" panose="020F0502020204030204" pitchFamily="34" charset="0"/>
                <a:ea typeface="宋体"/>
                <a:cs typeface="Calibri" panose="020F0502020204030204" pitchFamily="34" charset="0"/>
              </a:rPr>
              <a:t>Statistical analyses: </a:t>
            </a:r>
            <a:r>
              <a:rPr lang="en-SG" sz="1200" kern="1200">
                <a:solidFill>
                  <a:prstClr val="black"/>
                </a:solidFill>
                <a:latin typeface="Calibri" panose="020F0502020204030204" pitchFamily="34" charset="0"/>
                <a:ea typeface="宋体"/>
                <a:cs typeface="Calibri" panose="020F0502020204030204" pitchFamily="34" charset="0"/>
              </a:rPr>
              <a:t>Negative binomial models to estimate country-specific severe exacerbation rates during 365 days of follow-up in naïve and adjusted models.</a:t>
            </a:r>
          </a:p>
        </p:txBody>
      </p:sp>
      <p:pic>
        <p:nvPicPr>
          <p:cNvPr id="1026" name="Picture 2" descr="Figure thumbnail gr1">
            <a:extLst>
              <a:ext uri="{FF2B5EF4-FFF2-40B4-BE49-F238E27FC236}">
                <a16:creationId xmlns:a16="http://schemas.microsoft.com/office/drawing/2014/main" id="{52DFA928-590F-6C70-F4C8-6095D3E79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283" y="1393478"/>
            <a:ext cx="2589934" cy="279922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649E8AB-CB68-2321-F9D1-A0A8149BB641}"/>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a:ea typeface="宋体"/>
            </a:endParaRPr>
          </a:p>
        </p:txBody>
      </p:sp>
      <p:sp>
        <p:nvSpPr>
          <p:cNvPr id="24" name="TextBox 23">
            <a:extLst>
              <a:ext uri="{FF2B5EF4-FFF2-40B4-BE49-F238E27FC236}">
                <a16:creationId xmlns:a16="http://schemas.microsoft.com/office/drawing/2014/main" id="{2D55BF44-A16B-EC6B-0A32-1AFA0F5712C8}"/>
              </a:ext>
            </a:extLst>
          </p:cNvPr>
          <p:cNvSpPr txBox="1"/>
          <p:nvPr/>
        </p:nvSpPr>
        <p:spPr>
          <a:xfrm>
            <a:off x="6326073" y="4310758"/>
            <a:ext cx="2400354" cy="415498"/>
          </a:xfrm>
          <a:prstGeom prst="rect">
            <a:avLst/>
          </a:prstGeom>
          <a:noFill/>
        </p:spPr>
        <p:txBody>
          <a:bodyPr wrap="square">
            <a:spAutoFit/>
          </a:bodyPr>
          <a:lstStyle/>
          <a:p>
            <a:pPr algn="ctr" defTabSz="685800" rtl="0"/>
            <a:r>
              <a:rPr lang="en-SG" sz="1050" b="1" kern="1200">
                <a:solidFill>
                  <a:prstClr val="black"/>
                </a:solidFill>
                <a:latin typeface="Calibri" panose="020F0502020204030204" pitchFamily="34" charset="0"/>
                <a:ea typeface="宋体"/>
                <a:cs typeface="Calibri" panose="020F0502020204030204" pitchFamily="34" charset="0"/>
              </a:rPr>
              <a:t>Flow diagram of the International Severe Asthma Registry cohort</a:t>
            </a:r>
            <a:endParaRPr lang="en-US" sz="1050" kern="1200">
              <a:solidFill>
                <a:prstClr val="black"/>
              </a:solidFill>
              <a:latin typeface="Calibri" panose="020F0502020204030204" pitchFamily="34" charset="0"/>
              <a:ea typeface="宋体"/>
              <a:cs typeface="Calibri" panose="020F0502020204030204" pitchFamily="34" charset="0"/>
            </a:endParaRPr>
          </a:p>
        </p:txBody>
      </p:sp>
      <p:pic>
        <p:nvPicPr>
          <p:cNvPr id="26" name="Picture 25" descr="A logo with a blue and orange color&#10;&#10;Description automatically generated">
            <a:extLst>
              <a:ext uri="{FF2B5EF4-FFF2-40B4-BE49-F238E27FC236}">
                <a16:creationId xmlns:a16="http://schemas.microsoft.com/office/drawing/2014/main" id="{0F9BCBC4-5FFC-B3C5-B368-25B7CF87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4157" y="993426"/>
            <a:ext cx="874114" cy="325650"/>
          </a:xfrm>
          <a:prstGeom prst="rect">
            <a:avLst/>
          </a:prstGeom>
        </p:spPr>
      </p:pic>
      <p:sp>
        <p:nvSpPr>
          <p:cNvPr id="29" name="Rounded Rectangle 28">
            <a:extLst>
              <a:ext uri="{FF2B5EF4-FFF2-40B4-BE49-F238E27FC236}">
                <a16:creationId xmlns:a16="http://schemas.microsoft.com/office/drawing/2014/main" id="{EC7B370B-E471-1B89-1B64-BC9199F3458A}"/>
              </a:ext>
            </a:extLst>
          </p:cNvPr>
          <p:cNvSpPr/>
          <p:nvPr/>
        </p:nvSpPr>
        <p:spPr>
          <a:xfrm>
            <a:off x="209549" y="2056227"/>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rtl="0"/>
            <a:r>
              <a:rPr lang="en-US" sz="1350" b="1" kern="1200">
                <a:solidFill>
                  <a:prstClr val="white"/>
                </a:solidFill>
                <a:latin typeface="Calibri"/>
                <a:ea typeface="宋体"/>
              </a:rPr>
              <a:t>Aim</a:t>
            </a:r>
            <a:r>
              <a:rPr lang="en-US" sz="1350" kern="1200">
                <a:solidFill>
                  <a:prstClr val="white"/>
                </a:solidFill>
                <a:latin typeface="Calibri"/>
                <a:ea typeface="宋体"/>
              </a:rPr>
              <a:t> </a:t>
            </a:r>
          </a:p>
        </p:txBody>
      </p:sp>
      <p:sp>
        <p:nvSpPr>
          <p:cNvPr id="30" name="Rounded Rectangle 29">
            <a:extLst>
              <a:ext uri="{FF2B5EF4-FFF2-40B4-BE49-F238E27FC236}">
                <a16:creationId xmlns:a16="http://schemas.microsoft.com/office/drawing/2014/main" id="{802833A0-B685-D5E1-F9FF-FE345EAD654B}"/>
              </a:ext>
            </a:extLst>
          </p:cNvPr>
          <p:cNvSpPr/>
          <p:nvPr/>
        </p:nvSpPr>
        <p:spPr>
          <a:xfrm>
            <a:off x="209549" y="3119585"/>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rtl="0"/>
            <a:r>
              <a:rPr lang="en-US" sz="1350" b="1" kern="1200">
                <a:solidFill>
                  <a:prstClr val="white"/>
                </a:solidFill>
                <a:latin typeface="Calibri"/>
                <a:ea typeface="宋体"/>
              </a:rPr>
              <a:t>Methods</a:t>
            </a:r>
            <a:r>
              <a:rPr lang="en-US" sz="1350" kern="1200">
                <a:solidFill>
                  <a:prstClr val="white"/>
                </a:solidFill>
                <a:latin typeface="Calibri"/>
                <a:ea typeface="宋体"/>
              </a:rPr>
              <a:t> </a:t>
            </a:r>
          </a:p>
        </p:txBody>
      </p:sp>
      <p:pic>
        <p:nvPicPr>
          <p:cNvPr id="3" name="Graphic 2" descr="Beginning with solid fill">
            <a:hlinkClick r:id="rId5" action="ppaction://hlinksldjump"/>
            <a:extLst>
              <a:ext uri="{FF2B5EF4-FFF2-40B4-BE49-F238E27FC236}">
                <a16:creationId xmlns:a16="http://schemas.microsoft.com/office/drawing/2014/main" id="{68451038-A3BE-DE6A-6491-93780A44FB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508D345E-25F8-9AE8-09AF-D8B7E7F5E782}"/>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80AB6C-C17A-09C1-F078-8FA12002BE7F}"/>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a:ea typeface="宋体"/>
            </a:endParaRPr>
          </a:p>
        </p:txBody>
      </p:sp>
      <p:pic>
        <p:nvPicPr>
          <p:cNvPr id="2050" name="Picture 2" descr="Figure thumbnail gr2">
            <a:extLst>
              <a:ext uri="{FF2B5EF4-FFF2-40B4-BE49-F238E27FC236}">
                <a16:creationId xmlns:a16="http://schemas.microsoft.com/office/drawing/2014/main" id="{1E5BAC80-72B1-4E92-E73D-3DA212D43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85" y="1455723"/>
            <a:ext cx="3315380" cy="3324614"/>
          </a:xfrm>
          <a:prstGeom prst="rect">
            <a:avLst/>
          </a:prstGeom>
          <a:noFill/>
          <a:extLst>
            <a:ext uri="{909E8E84-426E-40DD-AFC4-6F175D3DCCD1}">
              <a14:hiddenFill xmlns:a14="http://schemas.microsoft.com/office/drawing/2010/main">
                <a:solidFill>
                  <a:srgbClr val="FFFFFF"/>
                </a:solidFill>
              </a14:hiddenFill>
            </a:ext>
          </a:extLst>
        </p:spPr>
      </p:pic>
      <p:sp>
        <p:nvSpPr>
          <p:cNvPr id="10" name="标题 1">
            <a:extLst>
              <a:ext uri="{FF2B5EF4-FFF2-40B4-BE49-F238E27FC236}">
                <a16:creationId xmlns:a16="http://schemas.microsoft.com/office/drawing/2014/main" id="{23221693-758F-8290-0C78-A98773D41C31}"/>
              </a:ext>
            </a:extLst>
          </p:cNvPr>
          <p:cNvSpPr>
            <a:spLocks noGrp="1"/>
          </p:cNvSpPr>
          <p:nvPr>
            <p:ph type="title"/>
          </p:nvPr>
        </p:nvSpPr>
        <p:spPr>
          <a:xfrm>
            <a:off x="189351" y="201784"/>
            <a:ext cx="8155132" cy="317986"/>
          </a:xfrm>
        </p:spPr>
        <p:txBody>
          <a:bodyPr>
            <a:noAutofit/>
          </a:bodyPr>
          <a:lstStyle/>
          <a:p>
            <a:r>
              <a:rPr lang="en-SG" sz="2100" b="1">
                <a:solidFill>
                  <a:srgbClr val="002060"/>
                </a:solidFill>
                <a:ea typeface="DengXian" panose="02010600030101010101" pitchFamily="2" charset="-122"/>
                <a:cs typeface="Times New Roman" panose="02020603050405020304" pitchFamily="18" charset="0"/>
              </a:rPr>
              <a:t>Large between-country variations of severe asthma exacerbation rates</a:t>
            </a:r>
            <a:r>
              <a:rPr lang="en-SG" sz="2100" b="1">
                <a:solidFill>
                  <a:srgbClr val="002060"/>
                </a:solidFill>
              </a:rPr>
              <a:t> </a:t>
            </a:r>
            <a:endParaRPr lang="en-US" sz="2100" b="1">
              <a:solidFill>
                <a:srgbClr val="002060"/>
              </a:solidFill>
            </a:endParaRPr>
          </a:p>
        </p:txBody>
      </p:sp>
      <p:sp>
        <p:nvSpPr>
          <p:cNvPr id="12" name="TextBox 11">
            <a:extLst>
              <a:ext uri="{FF2B5EF4-FFF2-40B4-BE49-F238E27FC236}">
                <a16:creationId xmlns:a16="http://schemas.microsoft.com/office/drawing/2014/main" id="{76D860C1-DBF3-8495-979A-7413BE1C8101}"/>
              </a:ext>
            </a:extLst>
          </p:cNvPr>
          <p:cNvSpPr txBox="1"/>
          <p:nvPr/>
        </p:nvSpPr>
        <p:spPr>
          <a:xfrm>
            <a:off x="251085" y="913841"/>
            <a:ext cx="8720528" cy="461665"/>
          </a:xfrm>
          <a:prstGeom prst="rect">
            <a:avLst/>
          </a:prstGeom>
          <a:noFill/>
        </p:spPr>
        <p:txBody>
          <a:bodyPr wrap="square">
            <a:spAutoFit/>
          </a:bodyPr>
          <a:lstStyle/>
          <a:p>
            <a:pPr algn="just" defTabSz="685800" rtl="0"/>
            <a:r>
              <a:rPr lang="en-SG" sz="1200" b="1" kern="1200">
                <a:solidFill>
                  <a:prstClr val="black"/>
                </a:solidFill>
                <a:latin typeface="Calibri" panose="020F0502020204030204" pitchFamily="34" charset="0"/>
                <a:ea typeface="宋体"/>
                <a:cs typeface="Calibri" panose="020F0502020204030204" pitchFamily="34" charset="0"/>
              </a:rPr>
              <a:t>Estimates of country-specific severe asthma exacerbation rates (per person-years) using the average marginal effect framework for naïve, case mix adjusted (fixed-effect), and case mix and sampling adjusted (random-effects) models. </a:t>
            </a:r>
            <a:endParaRPr lang="en-US" sz="1200" kern="1200">
              <a:solidFill>
                <a:prstClr val="black"/>
              </a:solidFill>
              <a:latin typeface="Calibri" panose="020F0502020204030204" pitchFamily="34" charset="0"/>
              <a:ea typeface="宋体"/>
              <a:cs typeface="Calibri" panose="020F0502020204030204" pitchFamily="34" charset="0"/>
            </a:endParaRPr>
          </a:p>
        </p:txBody>
      </p:sp>
      <p:sp>
        <p:nvSpPr>
          <p:cNvPr id="14" name="TextBox 13">
            <a:extLst>
              <a:ext uri="{FF2B5EF4-FFF2-40B4-BE49-F238E27FC236}">
                <a16:creationId xmlns:a16="http://schemas.microsoft.com/office/drawing/2014/main" id="{64A6C5C6-E4F7-7CB6-6B6F-913231D50422}"/>
              </a:ext>
            </a:extLst>
          </p:cNvPr>
          <p:cNvSpPr txBox="1"/>
          <p:nvPr/>
        </p:nvSpPr>
        <p:spPr>
          <a:xfrm>
            <a:off x="35602" y="4934690"/>
            <a:ext cx="4575747" cy="230832"/>
          </a:xfrm>
          <a:prstGeom prst="rect">
            <a:avLst/>
          </a:prstGeom>
          <a:noFill/>
        </p:spPr>
        <p:txBody>
          <a:bodyPr wrap="square">
            <a:spAutoFit/>
          </a:bodyPr>
          <a:lstStyle/>
          <a:p>
            <a:pPr algn="l" defTabSz="685800" rtl="0"/>
            <a:r>
              <a:rPr lang="en-SG" sz="900" kern="1200">
                <a:solidFill>
                  <a:prstClr val="white">
                    <a:lumMod val="65000"/>
                  </a:prstClr>
                </a:solidFill>
                <a:latin typeface="Calibri" panose="020F0502020204030204" pitchFamily="34" charset="0"/>
                <a:ea typeface="宋体"/>
                <a:cs typeface="Calibri" panose="020F0502020204030204" pitchFamily="34" charset="0"/>
              </a:rPr>
              <a:t>UAE = United Arab Emirates; UK = United Kingdom; USA = United States.</a:t>
            </a:r>
            <a:endParaRPr lang="en-US" sz="900" kern="1200">
              <a:solidFill>
                <a:prstClr val="white">
                  <a:lumMod val="65000"/>
                </a:prstClr>
              </a:solidFill>
              <a:latin typeface="Calibri"/>
              <a:ea typeface="宋体"/>
              <a:cs typeface="+mn-cs"/>
            </a:endParaRPr>
          </a:p>
        </p:txBody>
      </p:sp>
      <p:sp>
        <p:nvSpPr>
          <p:cNvPr id="15" name="Rounded Rectangle 14">
            <a:extLst>
              <a:ext uri="{FF2B5EF4-FFF2-40B4-BE49-F238E27FC236}">
                <a16:creationId xmlns:a16="http://schemas.microsoft.com/office/drawing/2014/main" id="{4E37C2B9-BEEC-CD03-A572-347BB874CB94}"/>
              </a:ext>
            </a:extLst>
          </p:cNvPr>
          <p:cNvSpPr/>
          <p:nvPr/>
        </p:nvSpPr>
        <p:spPr>
          <a:xfrm>
            <a:off x="4266917" y="1940711"/>
            <a:ext cx="2162643" cy="4588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rtl="0"/>
            <a:r>
              <a:rPr lang="en-US" sz="1350" b="1" kern="1200">
                <a:solidFill>
                  <a:prstClr val="white"/>
                </a:solidFill>
                <a:latin typeface="Calibri"/>
                <a:ea typeface="宋体"/>
              </a:rPr>
              <a:t>Findings</a:t>
            </a:r>
            <a:endParaRPr lang="en-US" sz="1350" kern="1200">
              <a:solidFill>
                <a:prstClr val="white"/>
              </a:solidFill>
              <a:latin typeface="Calibri"/>
              <a:ea typeface="宋体"/>
            </a:endParaRPr>
          </a:p>
        </p:txBody>
      </p:sp>
      <p:sp>
        <p:nvSpPr>
          <p:cNvPr id="16" name="TextBox 15">
            <a:extLst>
              <a:ext uri="{FF2B5EF4-FFF2-40B4-BE49-F238E27FC236}">
                <a16:creationId xmlns:a16="http://schemas.microsoft.com/office/drawing/2014/main" id="{50189032-B259-1940-412B-D3D9B5D49A65}"/>
              </a:ext>
            </a:extLst>
          </p:cNvPr>
          <p:cNvSpPr txBox="1"/>
          <p:nvPr/>
        </p:nvSpPr>
        <p:spPr>
          <a:xfrm>
            <a:off x="4266917" y="2590568"/>
            <a:ext cx="4403555" cy="1754326"/>
          </a:xfrm>
          <a:prstGeom prst="rect">
            <a:avLst/>
          </a:prstGeom>
          <a:noFill/>
        </p:spPr>
        <p:txBody>
          <a:bodyPr wrap="square">
            <a:spAutoFit/>
          </a:bodyPr>
          <a:lstStyle/>
          <a:p>
            <a:pPr marL="214313" indent="-214313" algn="l" defTabSz="685800" rtl="0">
              <a:buFont typeface="Arial" panose="020B0604020202020204" pitchFamily="34" charset="0"/>
              <a:buChar char="•"/>
            </a:pPr>
            <a:r>
              <a:rPr lang="en-SG" sz="1350" b="1" kern="1200">
                <a:solidFill>
                  <a:prstClr val="black"/>
                </a:solidFill>
                <a:latin typeface="Calibri" panose="020F0502020204030204" pitchFamily="34" charset="0"/>
                <a:ea typeface="宋体"/>
                <a:cs typeface="Calibri" panose="020F0502020204030204" pitchFamily="34" charset="0"/>
              </a:rPr>
              <a:t>Large between-country variation</a:t>
            </a:r>
            <a:r>
              <a:rPr lang="en-SG" sz="1350" kern="1200">
                <a:solidFill>
                  <a:prstClr val="black"/>
                </a:solidFill>
                <a:latin typeface="Calibri" panose="020F0502020204030204" pitchFamily="34" charset="0"/>
                <a:ea typeface="宋体"/>
                <a:cs typeface="Calibri" panose="020F0502020204030204" pitchFamily="34" charset="0"/>
              </a:rPr>
              <a:t> in observed severe exacerbation rate (minimum, 0.04 [Argentina]; maximum, 0.88 [Saudi Arabia]; interquartile range, 0.13-0.54).</a:t>
            </a:r>
          </a:p>
          <a:p>
            <a:pPr marL="214313" indent="-214313" algn="l" defTabSz="685800" rtl="0">
              <a:buFont typeface="Arial" panose="020B0604020202020204" pitchFamily="34" charset="0"/>
              <a:buChar char="•"/>
            </a:pPr>
            <a:endParaRPr lang="en-SG" sz="1350" kern="1200">
              <a:solidFill>
                <a:prstClr val="black"/>
              </a:solidFill>
              <a:latin typeface="Calibri" panose="020F0502020204030204" pitchFamily="34" charset="0"/>
              <a:ea typeface="宋体"/>
              <a:cs typeface="Calibri" panose="020F0502020204030204" pitchFamily="34" charset="0"/>
            </a:endParaRPr>
          </a:p>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宋体"/>
                <a:cs typeface="Calibri" panose="020F0502020204030204" pitchFamily="34" charset="0"/>
              </a:rPr>
              <a:t>Remained substantial after adjusting for patient characteristics and sampling variability (interquartile range, 0.16-0.39).</a:t>
            </a:r>
          </a:p>
        </p:txBody>
      </p:sp>
      <p:pic>
        <p:nvPicPr>
          <p:cNvPr id="3" name="Graphic 2" descr="Beginning with solid fill">
            <a:hlinkClick r:id="rId3" action="ppaction://hlinksldjump"/>
            <a:extLst>
              <a:ext uri="{FF2B5EF4-FFF2-40B4-BE49-F238E27FC236}">
                <a16:creationId xmlns:a16="http://schemas.microsoft.com/office/drawing/2014/main" id="{D01A35FC-1905-B924-8318-5B4A2FC008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 name="bg object 17">
            <a:extLst>
              <a:ext uri="{FF2B5EF4-FFF2-40B4-BE49-F238E27FC236}">
                <a16:creationId xmlns:a16="http://schemas.microsoft.com/office/drawing/2014/main" id="{B99E5284-6FC8-5A9B-FB41-7A24C5BED119}"/>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6649774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thumbnail gr3">
            <a:extLst>
              <a:ext uri="{FF2B5EF4-FFF2-40B4-BE49-F238E27FC236}">
                <a16:creationId xmlns:a16="http://schemas.microsoft.com/office/drawing/2014/main" id="{BDB8D361-6191-C768-3BBF-689059B7B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73" y="1521667"/>
            <a:ext cx="3378017" cy="3005925"/>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a:extLst>
              <a:ext uri="{FF2B5EF4-FFF2-40B4-BE49-F238E27FC236}">
                <a16:creationId xmlns:a16="http://schemas.microsoft.com/office/drawing/2014/main" id="{553AEDC8-20EA-91BA-1A65-A7B18E270357}"/>
              </a:ext>
            </a:extLst>
          </p:cNvPr>
          <p:cNvSpPr txBox="1">
            <a:spLocks/>
          </p:cNvSpPr>
          <p:nvPr/>
        </p:nvSpPr>
        <p:spPr>
          <a:xfrm>
            <a:off x="198307" y="215573"/>
            <a:ext cx="7289279" cy="31798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SG" sz="2100" b="1">
                <a:solidFill>
                  <a:srgbClr val="002060"/>
                </a:solidFill>
                <a:latin typeface="Calibri" panose="020F0502020204030204" pitchFamily="34" charset="0"/>
                <a:ea typeface="宋体"/>
                <a:cs typeface="Calibri" panose="020F0502020204030204" pitchFamily="34" charset="0"/>
              </a:rPr>
              <a:t>Design of future severe asthma trials (desired sample sizes)</a:t>
            </a:r>
            <a:endParaRPr lang="en-US" sz="2100" b="1">
              <a:solidFill>
                <a:srgbClr val="002060"/>
              </a:solidFill>
              <a:latin typeface="Calibri" panose="020F0502020204030204" pitchFamily="34" charset="0"/>
              <a:ea typeface="宋体"/>
              <a:cs typeface="Calibri" panose="020F0502020204030204" pitchFamily="34" charset="0"/>
            </a:endParaRPr>
          </a:p>
        </p:txBody>
      </p:sp>
      <p:sp>
        <p:nvSpPr>
          <p:cNvPr id="11" name="Rectangle 10">
            <a:extLst>
              <a:ext uri="{FF2B5EF4-FFF2-40B4-BE49-F238E27FC236}">
                <a16:creationId xmlns:a16="http://schemas.microsoft.com/office/drawing/2014/main" id="{1A8ED8C8-1EB0-AF44-1C9F-B50BC515F95E}"/>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a:ea typeface="宋体"/>
            </a:endParaRPr>
          </a:p>
        </p:txBody>
      </p:sp>
      <p:sp>
        <p:nvSpPr>
          <p:cNvPr id="10" name="TextBox 9">
            <a:extLst>
              <a:ext uri="{FF2B5EF4-FFF2-40B4-BE49-F238E27FC236}">
                <a16:creationId xmlns:a16="http://schemas.microsoft.com/office/drawing/2014/main" id="{3FF43F11-F620-ED7E-C505-13BD9280803A}"/>
              </a:ext>
            </a:extLst>
          </p:cNvPr>
          <p:cNvSpPr txBox="1"/>
          <p:nvPr/>
        </p:nvSpPr>
        <p:spPr>
          <a:xfrm>
            <a:off x="323773" y="931267"/>
            <a:ext cx="8569142" cy="461665"/>
          </a:xfrm>
          <a:prstGeom prst="rect">
            <a:avLst/>
          </a:prstGeom>
          <a:noFill/>
        </p:spPr>
        <p:txBody>
          <a:bodyPr wrap="square">
            <a:spAutoFit/>
          </a:bodyPr>
          <a:lstStyle/>
          <a:p>
            <a:pPr algn="l" defTabSz="685800" rtl="0"/>
            <a:r>
              <a:rPr lang="en-SG" sz="1200" b="1" kern="1200">
                <a:solidFill>
                  <a:prstClr val="black"/>
                </a:solidFill>
                <a:latin typeface="Calibri" panose="020F0502020204030204" pitchFamily="34" charset="0"/>
                <a:ea typeface="宋体"/>
                <a:cs typeface="Calibri" panose="020F0502020204030204" pitchFamily="34" charset="0"/>
              </a:rPr>
              <a:t>Power analysis for the lowest, median, and highest severe exacerbation rates (per person-years) observed in the International Severe Asthma Registry to detect a reduction of 20% in severe exacerbation rates from the comparator.</a:t>
            </a:r>
            <a:endParaRPr lang="en-US" sz="1200" kern="1200">
              <a:solidFill>
                <a:prstClr val="black"/>
              </a:solidFill>
              <a:latin typeface="Calibri" panose="020F0502020204030204" pitchFamily="34" charset="0"/>
              <a:ea typeface="宋体"/>
              <a:cs typeface="Calibri" panose="020F0502020204030204" pitchFamily="34" charset="0"/>
            </a:endParaRPr>
          </a:p>
        </p:txBody>
      </p:sp>
      <p:sp>
        <p:nvSpPr>
          <p:cNvPr id="14" name="TextBox 13">
            <a:extLst>
              <a:ext uri="{FF2B5EF4-FFF2-40B4-BE49-F238E27FC236}">
                <a16:creationId xmlns:a16="http://schemas.microsoft.com/office/drawing/2014/main" id="{09ADD9C8-C0DC-DA37-121F-38519BB429C9}"/>
              </a:ext>
            </a:extLst>
          </p:cNvPr>
          <p:cNvSpPr txBox="1"/>
          <p:nvPr/>
        </p:nvSpPr>
        <p:spPr>
          <a:xfrm>
            <a:off x="4266917" y="2273241"/>
            <a:ext cx="4625999" cy="1962076"/>
          </a:xfrm>
          <a:prstGeom prst="rect">
            <a:avLst/>
          </a:prstGeom>
          <a:noFill/>
        </p:spPr>
        <p:txBody>
          <a:bodyPr wrap="square">
            <a:spAutoFit/>
          </a:bodyPr>
          <a:lstStyle/>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宋体"/>
                <a:cs typeface="Calibri" panose="020F0502020204030204" pitchFamily="34" charset="0"/>
              </a:rPr>
              <a:t>To detect a </a:t>
            </a:r>
            <a:r>
              <a:rPr lang="en-SG" sz="1350" b="1" kern="1200">
                <a:solidFill>
                  <a:prstClr val="black"/>
                </a:solidFill>
                <a:latin typeface="Calibri" panose="020F0502020204030204" pitchFamily="34" charset="0"/>
                <a:ea typeface="宋体"/>
                <a:cs typeface="Calibri" panose="020F0502020204030204" pitchFamily="34" charset="0"/>
              </a:rPr>
              <a:t>20% reduction in severe exacerbation rate </a:t>
            </a:r>
            <a:r>
              <a:rPr lang="en-SG" sz="1350" kern="1200">
                <a:solidFill>
                  <a:prstClr val="black"/>
                </a:solidFill>
                <a:latin typeface="Calibri" panose="020F0502020204030204" pitchFamily="34" charset="0"/>
                <a:ea typeface="宋体"/>
                <a:cs typeface="Calibri" panose="020F0502020204030204" pitchFamily="34" charset="0"/>
              </a:rPr>
              <a:t>with 90% power</a:t>
            </a:r>
          </a:p>
          <a:p>
            <a:pPr marL="557213" lvl="1" indent="-214313" algn="l" defTabSz="685800" rtl="0">
              <a:buFont typeface="Courier New" panose="02070309020205020404" pitchFamily="49" charset="0"/>
              <a:buChar char="o"/>
            </a:pPr>
            <a:r>
              <a:rPr lang="en-SG" sz="1350" kern="1200">
                <a:solidFill>
                  <a:prstClr val="black"/>
                </a:solidFill>
                <a:latin typeface="Calibri" panose="020F0502020204030204" pitchFamily="34" charset="0"/>
                <a:ea typeface="宋体"/>
                <a:cs typeface="Calibri" panose="020F0502020204030204" pitchFamily="34" charset="0"/>
              </a:rPr>
              <a:t>12,699 patients per arm required in Argentina;</a:t>
            </a:r>
          </a:p>
          <a:p>
            <a:pPr marL="557213" lvl="1" indent="-214313" algn="l" defTabSz="685800" rtl="0">
              <a:buFont typeface="Courier New" panose="02070309020205020404" pitchFamily="49" charset="0"/>
              <a:buChar char="o"/>
            </a:pPr>
            <a:r>
              <a:rPr lang="en-SG" sz="1350" kern="1200">
                <a:solidFill>
                  <a:prstClr val="black"/>
                </a:solidFill>
                <a:latin typeface="Calibri" panose="020F0502020204030204" pitchFamily="34" charset="0"/>
                <a:ea typeface="宋体"/>
                <a:cs typeface="Calibri" panose="020F0502020204030204" pitchFamily="34" charset="0"/>
              </a:rPr>
              <a:t>2,503 patients in South Korea;</a:t>
            </a:r>
          </a:p>
          <a:p>
            <a:pPr marL="557213" lvl="1" indent="-214313" algn="l" defTabSz="685800" rtl="0">
              <a:buFont typeface="Courier New" panose="02070309020205020404" pitchFamily="49" charset="0"/>
              <a:buChar char="o"/>
            </a:pPr>
            <a:r>
              <a:rPr lang="en-SG" sz="1350" kern="1200">
                <a:solidFill>
                  <a:prstClr val="black"/>
                </a:solidFill>
                <a:latin typeface="Calibri" panose="020F0502020204030204" pitchFamily="34" charset="0"/>
                <a:ea typeface="宋体"/>
                <a:cs typeface="Calibri" panose="020F0502020204030204" pitchFamily="34" charset="0"/>
              </a:rPr>
              <a:t>1,432 patients in Saudi Arabia</a:t>
            </a:r>
          </a:p>
          <a:p>
            <a:pPr algn="l" defTabSz="685800" rtl="0"/>
            <a:endParaRPr lang="en-SG" sz="1350" kern="1200">
              <a:solidFill>
                <a:prstClr val="black"/>
              </a:solidFill>
              <a:latin typeface="Calibri" panose="020F0502020204030204" pitchFamily="34" charset="0"/>
              <a:ea typeface="宋体"/>
              <a:cs typeface="Calibri" panose="020F0502020204030204" pitchFamily="34" charset="0"/>
            </a:endParaRPr>
          </a:p>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宋体"/>
                <a:cs typeface="Calibri" panose="020F0502020204030204" pitchFamily="34" charset="0"/>
              </a:rPr>
              <a:t>International clinical studies recruiting patients from specialty care should balance trial design’s efficiency and representativeness of countries and regions.</a:t>
            </a:r>
            <a:endParaRPr lang="en-US" sz="1350" kern="1200">
              <a:solidFill>
                <a:prstClr val="black"/>
              </a:solidFill>
              <a:latin typeface="Calibri" panose="020F0502020204030204" pitchFamily="34" charset="0"/>
              <a:ea typeface="宋体"/>
              <a:cs typeface="Calibri" panose="020F0502020204030204" pitchFamily="34" charset="0"/>
            </a:endParaRPr>
          </a:p>
        </p:txBody>
      </p:sp>
      <p:sp>
        <p:nvSpPr>
          <p:cNvPr id="15" name="Rounded Rectangle 14">
            <a:extLst>
              <a:ext uri="{FF2B5EF4-FFF2-40B4-BE49-F238E27FC236}">
                <a16:creationId xmlns:a16="http://schemas.microsoft.com/office/drawing/2014/main" id="{977DB2F8-450A-F7F7-9ABF-6A7F45579116}"/>
              </a:ext>
            </a:extLst>
          </p:cNvPr>
          <p:cNvSpPr/>
          <p:nvPr/>
        </p:nvSpPr>
        <p:spPr>
          <a:xfrm>
            <a:off x="4266917" y="1596452"/>
            <a:ext cx="2162643" cy="4588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rtl="0"/>
            <a:r>
              <a:rPr lang="en-US" sz="1350" b="1" kern="1200">
                <a:solidFill>
                  <a:prstClr val="white"/>
                </a:solidFill>
                <a:latin typeface="Calibri"/>
                <a:ea typeface="宋体"/>
              </a:rPr>
              <a:t>Findings</a:t>
            </a:r>
            <a:endParaRPr lang="en-US" sz="1350" kern="1200">
              <a:solidFill>
                <a:prstClr val="white"/>
              </a:solidFill>
              <a:latin typeface="Calibri"/>
              <a:ea typeface="宋体"/>
            </a:endParaRPr>
          </a:p>
        </p:txBody>
      </p:sp>
      <p:pic>
        <p:nvPicPr>
          <p:cNvPr id="2" name="Graphic 1" descr="Beginning with solid fill">
            <a:hlinkClick r:id="rId4" action="ppaction://hlinksldjump"/>
            <a:extLst>
              <a:ext uri="{FF2B5EF4-FFF2-40B4-BE49-F238E27FC236}">
                <a16:creationId xmlns:a16="http://schemas.microsoft.com/office/drawing/2014/main" id="{45166D68-D7E5-B8EC-9AA9-1D03E3E3E1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31C854B3-F928-6052-F4AC-9C37A5025C4A}"/>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6036183E-B4B2-121A-CA1B-A51424E53274}"/>
              </a:ext>
            </a:extLst>
          </p:cNvPr>
          <p:cNvSpPr txBox="1">
            <a:spLocks/>
          </p:cNvSpPr>
          <p:nvPr/>
        </p:nvSpPr>
        <p:spPr>
          <a:xfrm>
            <a:off x="209550" y="213808"/>
            <a:ext cx="6116523" cy="31798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100" b="1">
                <a:solidFill>
                  <a:srgbClr val="0F1423">
                    <a:lumMod val="75000"/>
                    <a:lumOff val="25000"/>
                  </a:srgbClr>
                </a:solidFill>
                <a:latin typeface="Calibri"/>
                <a:ea typeface="宋体"/>
              </a:rPr>
              <a:t>Conclusions</a:t>
            </a:r>
          </a:p>
        </p:txBody>
      </p:sp>
      <p:sp>
        <p:nvSpPr>
          <p:cNvPr id="10" name="TextBox 9">
            <a:extLst>
              <a:ext uri="{FF2B5EF4-FFF2-40B4-BE49-F238E27FC236}">
                <a16:creationId xmlns:a16="http://schemas.microsoft.com/office/drawing/2014/main" id="{78AB7E09-6AC5-CAB6-CD4D-354C9728F335}"/>
              </a:ext>
            </a:extLst>
          </p:cNvPr>
          <p:cNvSpPr txBox="1"/>
          <p:nvPr/>
        </p:nvSpPr>
        <p:spPr>
          <a:xfrm>
            <a:off x="954930" y="1579467"/>
            <a:ext cx="7862534" cy="2481449"/>
          </a:xfrm>
          <a:prstGeom prst="rect">
            <a:avLst/>
          </a:prstGeom>
          <a:noFill/>
        </p:spPr>
        <p:txBody>
          <a:bodyPr wrap="square">
            <a:spAutoFit/>
          </a:bodyPr>
          <a:lstStyle/>
          <a:p>
            <a:pPr marL="214313" indent="-214313" algn="l" defTabSz="685800" rtl="0">
              <a:buFont typeface="Arial" panose="020B0604020202020204" pitchFamily="34" charset="0"/>
              <a:buChar char="•"/>
            </a:pPr>
            <a:r>
              <a:rPr lang="en-SG" sz="1350" b="1" kern="1200">
                <a:solidFill>
                  <a:srgbClr val="EE822F">
                    <a:lumMod val="75000"/>
                  </a:srgbClr>
                </a:solidFill>
                <a:latin typeface="Calibri" panose="020F0502020204030204" pitchFamily="34" charset="0"/>
                <a:ea typeface="宋体"/>
                <a:cs typeface="Calibri" panose="020F0502020204030204" pitchFamily="34" charset="0"/>
              </a:rPr>
              <a:t>Considerable heterogeneity </a:t>
            </a:r>
            <a:r>
              <a:rPr lang="en-SG" sz="1350" kern="1200">
                <a:solidFill>
                  <a:prstClr val="black"/>
                </a:solidFill>
                <a:latin typeface="Calibri" panose="020F0502020204030204" pitchFamily="34" charset="0"/>
                <a:ea typeface="宋体"/>
                <a:cs typeface="Calibri" panose="020F0502020204030204" pitchFamily="34" charset="0"/>
              </a:rPr>
              <a:t>in severe exacerbation rates in patients with severe asthma across countries.</a:t>
            </a:r>
            <a:br>
              <a:rPr lang="en-SG" sz="1350" kern="1200">
                <a:solidFill>
                  <a:prstClr val="black"/>
                </a:solidFill>
                <a:latin typeface="Calibri" panose="020F0502020204030204" pitchFamily="34" charset="0"/>
                <a:ea typeface="宋体"/>
                <a:cs typeface="Calibri" panose="020F0502020204030204" pitchFamily="34" charset="0"/>
              </a:rPr>
            </a:br>
            <a:r>
              <a:rPr lang="en-SG" sz="1350" kern="1200">
                <a:solidFill>
                  <a:prstClr val="black"/>
                </a:solidFill>
                <a:latin typeface="Calibri" panose="020F0502020204030204" pitchFamily="34" charset="0"/>
                <a:ea typeface="宋体"/>
                <a:cs typeface="Calibri" panose="020F0502020204030204" pitchFamily="34" charset="0"/>
              </a:rPr>
              <a:t> </a:t>
            </a:r>
          </a:p>
          <a:p>
            <a:pPr algn="l" defTabSz="685800" rtl="0"/>
            <a:endParaRPr lang="en-SG" sz="1350" kern="1200">
              <a:solidFill>
                <a:prstClr val="black"/>
              </a:solidFill>
              <a:latin typeface="Calibri" panose="020F0502020204030204" pitchFamily="34" charset="0"/>
              <a:ea typeface="宋体"/>
              <a:cs typeface="Calibri" panose="020F0502020204030204" pitchFamily="34" charset="0"/>
            </a:endParaRPr>
          </a:p>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DengXian" panose="02010600030101010101" pitchFamily="2" charset="-122"/>
                <a:cs typeface="Times New Roman" panose="02020603050405020304" pitchFamily="18" charset="0"/>
              </a:rPr>
              <a:t>Unidentified patient-specific factors and/or systemic intricacies contributing to the observed variations. </a:t>
            </a:r>
            <a:br>
              <a:rPr lang="en-SG" sz="1350" b="1" kern="1200">
                <a:solidFill>
                  <a:srgbClr val="30C0B4">
                    <a:lumMod val="75000"/>
                  </a:srgbClr>
                </a:solidFill>
                <a:latin typeface="Calibri" panose="020F0502020204030204" pitchFamily="34" charset="0"/>
                <a:ea typeface="宋体"/>
                <a:cs typeface="Calibri" panose="020F0502020204030204" pitchFamily="34" charset="0"/>
              </a:rPr>
            </a:br>
            <a:endParaRPr lang="en-SG" sz="1350" kern="1200">
              <a:solidFill>
                <a:prstClr val="black"/>
              </a:solidFill>
              <a:latin typeface="Calibri" panose="020F0502020204030204" pitchFamily="34" charset="0"/>
              <a:ea typeface="宋体"/>
              <a:cs typeface="Calibri" panose="020F0502020204030204" pitchFamily="34" charset="0"/>
            </a:endParaRPr>
          </a:p>
          <a:p>
            <a:pPr algn="l" defTabSz="685800" rtl="0"/>
            <a:endParaRPr lang="en-SG" sz="1350" kern="1200">
              <a:solidFill>
                <a:prstClr val="black"/>
              </a:solidFill>
              <a:latin typeface="Calibri" panose="020F0502020204030204" pitchFamily="34" charset="0"/>
              <a:ea typeface="宋体"/>
              <a:cs typeface="Calibri" panose="020F0502020204030204" pitchFamily="34" charset="0"/>
            </a:endParaRPr>
          </a:p>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宋体"/>
                <a:cs typeface="Calibri" panose="020F0502020204030204" pitchFamily="34" charset="0"/>
              </a:rPr>
              <a:t>Each country or jurisdiction should </a:t>
            </a:r>
            <a:r>
              <a:rPr lang="en-SG" sz="1350" b="1" kern="1200">
                <a:solidFill>
                  <a:srgbClr val="4874CB"/>
                </a:solidFill>
                <a:latin typeface="Calibri" panose="020F0502020204030204" pitchFamily="34" charset="0"/>
                <a:ea typeface="宋体"/>
                <a:cs typeface="Calibri" panose="020F0502020204030204" pitchFamily="34" charset="0"/>
              </a:rPr>
              <a:t>adapt clinical recommendations </a:t>
            </a:r>
            <a:r>
              <a:rPr lang="en-SG" sz="1350" b="1" kern="1200">
                <a:solidFill>
                  <a:srgbClr val="0070C0"/>
                </a:solidFill>
                <a:latin typeface="Calibri" panose="020F0502020204030204" pitchFamily="34" charset="0"/>
                <a:ea typeface="宋体"/>
                <a:cs typeface="Calibri" panose="020F0502020204030204" pitchFamily="34" charset="0"/>
              </a:rPr>
              <a:t>for severe asthma to their setting </a:t>
            </a:r>
            <a:r>
              <a:rPr lang="en-SG" sz="1350" kern="1200">
                <a:solidFill>
                  <a:prstClr val="black"/>
                </a:solidFill>
                <a:latin typeface="Calibri" panose="020F0502020204030204" pitchFamily="34" charset="0"/>
                <a:ea typeface="宋体"/>
                <a:cs typeface="Calibri" panose="020F0502020204030204" pitchFamily="34" charset="0"/>
              </a:rPr>
              <a:t>for optimal treatment escalation strategies.</a:t>
            </a:r>
            <a:br>
              <a:rPr lang="en-SG" sz="1350" kern="1200">
                <a:solidFill>
                  <a:prstClr val="black"/>
                </a:solidFill>
                <a:latin typeface="Calibri" panose="020F0502020204030204" pitchFamily="34" charset="0"/>
                <a:ea typeface="宋体"/>
                <a:cs typeface="Calibri" panose="020F0502020204030204" pitchFamily="34" charset="0"/>
              </a:rPr>
            </a:br>
            <a:endParaRPr lang="en-SG" sz="1350" kern="1200">
              <a:solidFill>
                <a:prstClr val="black"/>
              </a:solidFill>
              <a:latin typeface="Calibri" panose="020F0502020204030204" pitchFamily="34" charset="0"/>
              <a:ea typeface="宋体"/>
              <a:cs typeface="Calibri" panose="020F0502020204030204" pitchFamily="34" charset="0"/>
            </a:endParaRPr>
          </a:p>
          <a:p>
            <a:pPr algn="l" defTabSz="685800" rtl="0">
              <a:lnSpc>
                <a:spcPct val="150000"/>
              </a:lnSpc>
            </a:pPr>
            <a:endParaRPr lang="en-SG" sz="1350" kern="1200">
              <a:solidFill>
                <a:prstClr val="black"/>
              </a:solidFill>
              <a:latin typeface="Calibri" panose="020F0502020204030204" pitchFamily="34" charset="0"/>
              <a:ea typeface="宋体"/>
              <a:cs typeface="Calibri" panose="020F0502020204030204" pitchFamily="34" charset="0"/>
            </a:endParaRPr>
          </a:p>
          <a:p>
            <a:pPr marL="214313" indent="-214313" algn="l" defTabSz="685800" rtl="0">
              <a:buFont typeface="Arial" panose="020B0604020202020204" pitchFamily="34" charset="0"/>
              <a:buChar char="•"/>
            </a:pPr>
            <a:r>
              <a:rPr lang="en-SG" sz="1350" kern="1200">
                <a:solidFill>
                  <a:prstClr val="black"/>
                </a:solidFill>
                <a:latin typeface="Calibri" panose="020F0502020204030204" pitchFamily="34" charset="0"/>
                <a:ea typeface="宋体"/>
                <a:cs typeface="Calibri" panose="020F0502020204030204" pitchFamily="34" charset="0"/>
              </a:rPr>
              <a:t>Risk prediction models </a:t>
            </a:r>
            <a:r>
              <a:rPr lang="en-SG" sz="1350" b="1" kern="1200">
                <a:solidFill>
                  <a:srgbClr val="7030A0"/>
                </a:solidFill>
                <a:latin typeface="Calibri" panose="020F0502020204030204" pitchFamily="34" charset="0"/>
                <a:ea typeface="宋体"/>
                <a:cs typeface="Calibri" panose="020F0502020204030204" pitchFamily="34" charset="0"/>
              </a:rPr>
              <a:t>calibrated for each jurisdiction </a:t>
            </a:r>
            <a:r>
              <a:rPr lang="en-SG" sz="1350" kern="1200">
                <a:solidFill>
                  <a:prstClr val="black"/>
                </a:solidFill>
                <a:latin typeface="Calibri" panose="020F0502020204030204" pitchFamily="34" charset="0"/>
                <a:ea typeface="宋体"/>
                <a:cs typeface="Calibri" panose="020F0502020204030204" pitchFamily="34" charset="0"/>
              </a:rPr>
              <a:t>will be needed to optimize treatment strategies.</a:t>
            </a:r>
            <a:endParaRPr lang="en-US" sz="1350" kern="1200">
              <a:solidFill>
                <a:prstClr val="black"/>
              </a:solidFill>
              <a:latin typeface="Calibri" panose="020F0502020204030204" pitchFamily="34" charset="0"/>
              <a:ea typeface="宋体"/>
              <a:cs typeface="Calibri" panose="020F0502020204030204" pitchFamily="34" charset="0"/>
            </a:endParaRPr>
          </a:p>
        </p:txBody>
      </p:sp>
      <p:pic>
        <p:nvPicPr>
          <p:cNvPr id="4098" name="Picture 2" descr="Asthma Attack icon in vector. Illustration 24244127 Vector Art at Vecteezy">
            <a:extLst>
              <a:ext uri="{FF2B5EF4-FFF2-40B4-BE49-F238E27FC236}">
                <a16:creationId xmlns:a16="http://schemas.microsoft.com/office/drawing/2014/main" id="{0441FCA8-679A-1E5D-BABD-E1BBD22D5A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6939" y1="52245" x2="27143" y2="53980"/>
                        <a14:foregroundMark x1="34286" y1="53980" x2="36531" y2="54184"/>
                        <a14:foregroundMark x1="34796" y1="57959" x2="34796" y2="57959"/>
                      </a14:backgroundRemoval>
                    </a14:imgEffect>
                  </a14:imgLayer>
                </a14:imgProps>
              </a:ext>
              <a:ext uri="{28A0092B-C50C-407E-A947-70E740481C1C}">
                <a14:useLocalDpi xmlns:a14="http://schemas.microsoft.com/office/drawing/2010/main" val="0"/>
              </a:ext>
            </a:extLst>
          </a:blip>
          <a:srcRect/>
          <a:stretch>
            <a:fillRect/>
          </a:stretch>
        </p:blipFill>
        <p:spPr bwMode="auto">
          <a:xfrm>
            <a:off x="158199" y="1957958"/>
            <a:ext cx="796731" cy="7967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arth globe - Free nature icons">
            <a:extLst>
              <a:ext uri="{FF2B5EF4-FFF2-40B4-BE49-F238E27FC236}">
                <a16:creationId xmlns:a16="http://schemas.microsoft.com/office/drawing/2014/main" id="{EED75938-0002-59B0-4A42-2E6CD52ECA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28" y="1340594"/>
            <a:ext cx="659255" cy="65925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edical heart - Healthcare &amp; Medical Icons">
            <a:extLst>
              <a:ext uri="{FF2B5EF4-FFF2-40B4-BE49-F238E27FC236}">
                <a16:creationId xmlns:a16="http://schemas.microsoft.com/office/drawing/2014/main" id="{2FE1E070-CB76-49CB-3647-F9C47EFF59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537" y="2845525"/>
            <a:ext cx="535586" cy="5355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omputer screen with graph on it&#10;&#10;Description automatically generated">
            <a:extLst>
              <a:ext uri="{FF2B5EF4-FFF2-40B4-BE49-F238E27FC236}">
                <a16:creationId xmlns:a16="http://schemas.microsoft.com/office/drawing/2014/main" id="{BE722C87-2FFD-50D3-3A61-F4F841BEA4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243" y="3513512"/>
            <a:ext cx="696173" cy="678768"/>
          </a:xfrm>
          <a:prstGeom prst="rect">
            <a:avLst/>
          </a:prstGeom>
        </p:spPr>
      </p:pic>
      <p:sp>
        <p:nvSpPr>
          <p:cNvPr id="13" name="Rectangle 12">
            <a:extLst>
              <a:ext uri="{FF2B5EF4-FFF2-40B4-BE49-F238E27FC236}">
                <a16:creationId xmlns:a16="http://schemas.microsoft.com/office/drawing/2014/main" id="{3786EEEE-CE35-FE94-118A-88307E983D5D}"/>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a:ea typeface="宋体"/>
            </a:endParaRPr>
          </a:p>
        </p:txBody>
      </p:sp>
      <p:pic>
        <p:nvPicPr>
          <p:cNvPr id="2" name="Graphic 1" descr="Beginning with solid fill">
            <a:hlinkClick r:id="rId8" action="ppaction://hlinksldjump"/>
            <a:extLst>
              <a:ext uri="{FF2B5EF4-FFF2-40B4-BE49-F238E27FC236}">
                <a16:creationId xmlns:a16="http://schemas.microsoft.com/office/drawing/2014/main" id="{4107B37D-8A16-1A49-AF3E-C28B5E602D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20717" y="2049939"/>
            <a:ext cx="8726213" cy="1102519"/>
          </a:xfrm>
          <a:prstGeom prst="rect">
            <a:avLst/>
          </a:prstGeom>
          <a:noFill/>
          <a:ln>
            <a:noFill/>
          </a:ln>
        </p:spPr>
        <p:txBody>
          <a:bodyPr spcFirstLastPara="1" wrap="square" lIns="0" tIns="45700" rIns="91425" bIns="0" anchor="ctr" anchorCtr="0">
            <a:noAutofit/>
          </a:bodyPr>
          <a:lstStyle/>
          <a:p>
            <a:r>
              <a:rPr lang="en-US" sz="2000">
                <a:latin typeface="Calibri" panose="020F0502020204030204" pitchFamily="34" charset="0"/>
                <a:ea typeface="Calibri" panose="020F0502020204030204" pitchFamily="34" charset="0"/>
                <a:cs typeface="Times New Roman" panose="02020603050405020304" pitchFamily="18" charset="0"/>
              </a:rPr>
              <a:t>Association between pre-biologic T2-biomarker combinations and response to biologics in patients with severe asthma </a:t>
            </a:r>
            <a:r>
              <a:rPr lang="en-GB" sz="2000">
                <a:effectLst/>
                <a:latin typeface="Calibri" panose="020F0502020204030204" pitchFamily="34" charset="0"/>
                <a:ea typeface="Calibri" panose="020F0502020204030204" pitchFamily="34" charset="0"/>
                <a:cs typeface="Times New Roman" panose="02020603050405020304" pitchFamily="18" charset="0"/>
              </a:rPr>
              <a:t>(IGNITE)</a:t>
            </a:r>
            <a:endParaRPr sz="2800">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99;p20">
            <a:extLst>
              <a:ext uri="{FF2B5EF4-FFF2-40B4-BE49-F238E27FC236}">
                <a16:creationId xmlns:a16="http://schemas.microsoft.com/office/drawing/2014/main" id="{0B55C9E9-7741-7D01-491C-1EEA1910A5AF}"/>
              </a:ext>
            </a:extLst>
          </p:cNvPr>
          <p:cNvSpPr txBox="1">
            <a:spLocks/>
          </p:cNvSpPr>
          <p:nvPr/>
        </p:nvSpPr>
        <p:spPr>
          <a:xfrm>
            <a:off x="340631" y="3360228"/>
            <a:ext cx="8734097" cy="890588"/>
          </a:xfrm>
          <a:prstGeom prst="rect">
            <a:avLst/>
          </a:prstGeom>
          <a:noFill/>
          <a:ln>
            <a:noFill/>
          </a:ln>
        </p:spPr>
        <p:txBody>
          <a:bodyPr spcFirstLastPara="1" wrap="square" lIns="0" tIns="0" rIns="91425" bIns="457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1200"/>
              </a:spcBef>
              <a:spcAft>
                <a:spcPts val="0"/>
              </a:spcAft>
              <a:buClr>
                <a:srgbClr val="FF9900"/>
              </a:buClr>
              <a:buSzPts val="1600"/>
              <a:buFont typeface="Arial"/>
              <a:buNone/>
              <a:defRPr sz="1600" b="0" i="0" u="none" strike="noStrike" cap="none">
                <a:solidFill>
                  <a:schemeClr val="accent3"/>
                </a:solidFill>
                <a:latin typeface="Arial"/>
                <a:ea typeface="Arial"/>
                <a:cs typeface="Arial"/>
                <a:sym typeface="Arial"/>
              </a:defRPr>
            </a:lvl1pPr>
            <a:lvl2pPr marL="914400" marR="0" lvl="1" indent="-317500" algn="ctr" rtl="0">
              <a:lnSpc>
                <a:spcPct val="100000"/>
              </a:lnSpc>
              <a:spcBef>
                <a:spcPts val="300"/>
              </a:spcBef>
              <a:spcAft>
                <a:spcPts val="0"/>
              </a:spcAft>
              <a:buClr>
                <a:srgbClr val="FF9900"/>
              </a:buClr>
              <a:buSzPts val="1400"/>
              <a:buFont typeface="Arial"/>
              <a:buNone/>
              <a:defRPr sz="1400" b="0" i="0" u="none" strike="noStrike" cap="none">
                <a:solidFill>
                  <a:srgbClr val="909090"/>
                </a:solidFill>
                <a:latin typeface="Arial"/>
                <a:ea typeface="Arial"/>
                <a:cs typeface="Arial"/>
                <a:sym typeface="Arial"/>
              </a:defRPr>
            </a:lvl2pPr>
            <a:lvl3pPr marL="1371600" marR="0" lvl="2" indent="-304800" algn="ctr" rtl="0">
              <a:lnSpc>
                <a:spcPct val="100000"/>
              </a:lnSpc>
              <a:spcBef>
                <a:spcPts val="300"/>
              </a:spcBef>
              <a:spcAft>
                <a:spcPts val="0"/>
              </a:spcAft>
              <a:buClr>
                <a:srgbClr val="FF9900"/>
              </a:buClr>
              <a:buSzPts val="1200"/>
              <a:buFont typeface="Courier New"/>
              <a:buNone/>
              <a:defRPr sz="1200" b="0" i="0" u="none" strike="noStrike" cap="none">
                <a:solidFill>
                  <a:srgbClr val="909090"/>
                </a:solidFill>
                <a:latin typeface="Arial"/>
                <a:ea typeface="Arial"/>
                <a:cs typeface="Arial"/>
                <a:sym typeface="Arial"/>
              </a:defRPr>
            </a:lvl3pPr>
            <a:lvl4pPr marL="1828800" marR="0" lvl="3" indent="-292100" algn="ctr" rtl="0">
              <a:lnSpc>
                <a:spcPct val="100000"/>
              </a:lnSpc>
              <a:spcBef>
                <a:spcPts val="300"/>
              </a:spcBef>
              <a:spcAft>
                <a:spcPts val="0"/>
              </a:spcAft>
              <a:buClr>
                <a:srgbClr val="FF9900"/>
              </a:buClr>
              <a:buSzPts val="1000"/>
              <a:buFont typeface="Arial"/>
              <a:buNone/>
              <a:defRPr sz="1000" b="0" i="0" u="none" strike="noStrike" cap="none">
                <a:solidFill>
                  <a:srgbClr val="909090"/>
                </a:solidFill>
                <a:latin typeface="Arial"/>
                <a:ea typeface="Arial"/>
                <a:cs typeface="Arial"/>
                <a:sym typeface="Arial"/>
              </a:defRPr>
            </a:lvl4pPr>
            <a:lvl5pPr marL="2286000" marR="0" lvl="4" indent="-279400" algn="ctr" rtl="0">
              <a:lnSpc>
                <a:spcPct val="100000"/>
              </a:lnSpc>
              <a:spcBef>
                <a:spcPts val="300"/>
              </a:spcBef>
              <a:spcAft>
                <a:spcPts val="0"/>
              </a:spcAft>
              <a:buClr>
                <a:srgbClr val="FF9900"/>
              </a:buClr>
              <a:buSzPts val="800"/>
              <a:buFont typeface="Arial"/>
              <a:buNone/>
              <a:defRPr sz="800" b="0" i="0" u="none" strike="noStrike" cap="none">
                <a:solidFill>
                  <a:srgbClr val="909090"/>
                </a:solidFill>
                <a:latin typeface="Arial"/>
                <a:ea typeface="Arial"/>
                <a:cs typeface="Arial"/>
                <a:sym typeface="Arial"/>
              </a:defRPr>
            </a:lvl5pPr>
            <a:lvl6pPr marL="2743200" marR="0" lvl="5"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6pPr>
            <a:lvl7pPr marL="3200400" marR="0" lvl="6"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7pPr>
            <a:lvl8pPr marL="3657600" marR="0" lvl="7"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8pPr>
            <a:lvl9pPr marL="4114800" marR="0" lvl="8" indent="-323850" algn="ctr" rtl="0">
              <a:lnSpc>
                <a:spcPct val="100000"/>
              </a:lnSpc>
              <a:spcBef>
                <a:spcPts val="300"/>
              </a:spcBef>
              <a:spcAft>
                <a:spcPts val="0"/>
              </a:spcAft>
              <a:buClr>
                <a:srgbClr val="909090"/>
              </a:buClr>
              <a:buSzPts val="1500"/>
              <a:buFont typeface="Arial"/>
              <a:buNone/>
              <a:defRPr sz="1500" b="0" i="0" u="none" strike="noStrike" cap="none">
                <a:solidFill>
                  <a:srgbClr val="90909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9900"/>
              </a:buClr>
              <a:buSzPts val="1600"/>
              <a:buFont typeface="Arial"/>
              <a:buNone/>
              <a:tabLst/>
              <a:defRPr/>
            </a:pPr>
            <a:r>
              <a:rPr kumimoji="0" lang="en-GB" sz="700" b="0" i="0" u="none" strike="noStrike" kern="0" cap="none" spc="0" normalizeH="0" baseline="0" noProof="0">
                <a:ln>
                  <a:noFill/>
                </a:ln>
                <a:solidFill>
                  <a:srgbClr val="FF9900"/>
                </a:solidFill>
                <a:effectLst/>
                <a:uLnTx/>
                <a:uFillTx/>
                <a:latin typeface="Arial"/>
                <a:cs typeface="Arial"/>
                <a:sym typeface="Arial"/>
              </a:rPr>
              <a:t>Celeste M. Porsbjerg, John Townend, Celine Bergeron, George C. Christoff, Gregory P. </a:t>
            </a:r>
            <a:r>
              <a:rPr kumimoji="0" lang="en-GB" sz="700" b="0" i="0" u="none" strike="noStrike" kern="0" cap="none" spc="0" normalizeH="0" baseline="0" noProof="0" err="1">
                <a:ln>
                  <a:noFill/>
                </a:ln>
                <a:solidFill>
                  <a:srgbClr val="FF9900"/>
                </a:solidFill>
                <a:effectLst/>
                <a:uLnTx/>
                <a:uFillTx/>
                <a:latin typeface="Arial"/>
                <a:cs typeface="Arial"/>
                <a:sym typeface="Arial"/>
              </a:rPr>
              <a:t>Katsoulotos</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Désirée</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Larenas</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Linnemann</a:t>
            </a:r>
            <a:r>
              <a:rPr kumimoji="0" lang="en-GB" sz="700" b="0" i="0" u="none" strike="noStrike" kern="0" cap="none" spc="0" normalizeH="0" baseline="0" noProof="0">
                <a:ln>
                  <a:noFill/>
                </a:ln>
                <a:solidFill>
                  <a:srgbClr val="FF9900"/>
                </a:solidFill>
                <a:effectLst/>
                <a:uLnTx/>
                <a:uFillTx/>
                <a:latin typeface="Arial"/>
                <a:cs typeface="Arial"/>
                <a:sym typeface="Arial"/>
              </a:rPr>
              <a:t>, Trung N. Tran,, Riyad Al-Lehebi, Sinthia Z. </a:t>
            </a:r>
            <a:r>
              <a:rPr kumimoji="0" lang="en-GB" sz="700" b="0" i="0" u="none" strike="noStrike" kern="0" cap="none" spc="0" normalizeH="0" baseline="0" noProof="0" err="1">
                <a:ln>
                  <a:noFill/>
                </a:ln>
                <a:solidFill>
                  <a:srgbClr val="FF9900"/>
                </a:solidFill>
                <a:effectLst/>
                <a:uLnTx/>
                <a:uFillTx/>
                <a:latin typeface="Arial"/>
                <a:cs typeface="Arial"/>
                <a:sym typeface="Arial"/>
              </a:rPr>
              <a:t>Bosnic-Anticevich</a:t>
            </a:r>
            <a:r>
              <a:rPr kumimoji="0" lang="en-GB" sz="700" b="0" i="0" u="none" strike="noStrike" kern="0" cap="none" spc="0" normalizeH="0" baseline="0" noProof="0">
                <a:ln>
                  <a:noFill/>
                </a:ln>
                <a:solidFill>
                  <a:srgbClr val="FF9900"/>
                </a:solidFill>
                <a:effectLst/>
                <a:uLnTx/>
                <a:uFillTx/>
                <a:latin typeface="Arial"/>
                <a:cs typeface="Arial"/>
                <a:sym typeface="Arial"/>
              </a:rPr>
              <a:t>, John Busby, Mark Hew, Konstantinos </a:t>
            </a:r>
            <a:r>
              <a:rPr kumimoji="0" lang="en-GB" sz="700" b="0" i="0" u="none" strike="noStrike" kern="0" cap="none" spc="0" normalizeH="0" baseline="0" noProof="0" err="1">
                <a:ln>
                  <a:noFill/>
                </a:ln>
                <a:solidFill>
                  <a:srgbClr val="FF9900"/>
                </a:solidFill>
                <a:effectLst/>
                <a:uLnTx/>
                <a:uFillTx/>
                <a:latin typeface="Arial"/>
                <a:cs typeface="Arial"/>
                <a:sym typeface="Arial"/>
              </a:rPr>
              <a:t>Kostikas</a:t>
            </a:r>
            <a:r>
              <a:rPr kumimoji="0" lang="en-GB" sz="700" b="0" i="0" u="none" strike="noStrike" kern="0" cap="none" spc="0" normalizeH="0" baseline="0" noProof="0">
                <a:ln>
                  <a:noFill/>
                </a:ln>
                <a:solidFill>
                  <a:srgbClr val="FF9900"/>
                </a:solidFill>
                <a:effectLst/>
                <a:uLnTx/>
                <a:uFillTx/>
                <a:latin typeface="Arial"/>
                <a:cs typeface="Arial"/>
                <a:sym typeface="Arial"/>
              </a:rPr>
              <a:t>, Nikolaos G. Papadopoulos, Paul E. Pfeffer, Todor A. Popov, Chin Kook Rhee, Mohsen </a:t>
            </a:r>
            <a:r>
              <a:rPr kumimoji="0" lang="en-GB" sz="700" b="0" i="0" u="none" strike="noStrike" kern="0" cap="none" spc="0" normalizeH="0" baseline="0" noProof="0" err="1">
                <a:ln>
                  <a:noFill/>
                </a:ln>
                <a:solidFill>
                  <a:srgbClr val="FF9900"/>
                </a:solidFill>
                <a:effectLst/>
                <a:uLnTx/>
                <a:uFillTx/>
                <a:latin typeface="Arial"/>
                <a:cs typeface="Arial"/>
                <a:sym typeface="Arial"/>
              </a:rPr>
              <a:t>Sadatsafavi</a:t>
            </a:r>
            <a:r>
              <a:rPr kumimoji="0" lang="en-GB" sz="700" b="0" i="0" u="none" strike="noStrike" kern="0" cap="none" spc="0" normalizeH="0" baseline="0" noProof="0">
                <a:ln>
                  <a:noFill/>
                </a:ln>
                <a:solidFill>
                  <a:srgbClr val="FF9900"/>
                </a:solidFill>
                <a:effectLst/>
                <a:uLnTx/>
                <a:uFillTx/>
                <a:latin typeface="Arial"/>
                <a:cs typeface="Arial"/>
                <a:sym typeface="Arial"/>
              </a:rPr>
              <a:t>, Ming-Ju Tsai, Charlotte </a:t>
            </a:r>
            <a:r>
              <a:rPr kumimoji="0" lang="en-GB" sz="700" b="0" i="0" u="none" strike="noStrike" kern="0" cap="none" spc="0" normalizeH="0" baseline="0" noProof="0" err="1">
                <a:ln>
                  <a:noFill/>
                </a:ln>
                <a:solidFill>
                  <a:srgbClr val="FF9900"/>
                </a:solidFill>
                <a:effectLst/>
                <a:uLnTx/>
                <a:uFillTx/>
                <a:latin typeface="Arial"/>
                <a:cs typeface="Arial"/>
                <a:sym typeface="Arial"/>
              </a:rPr>
              <a:t>Suppli</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Ulrik</a:t>
            </a:r>
            <a:r>
              <a:rPr kumimoji="0" lang="en-GB" sz="700" b="0" i="0" u="none" strike="noStrike" kern="0" cap="none" spc="0" normalizeH="0" baseline="0" noProof="0">
                <a:ln>
                  <a:noFill/>
                </a:ln>
                <a:solidFill>
                  <a:srgbClr val="FF9900"/>
                </a:solidFill>
                <a:effectLst/>
                <a:uLnTx/>
                <a:uFillTx/>
                <a:latin typeface="Arial"/>
                <a:cs typeface="Arial"/>
                <a:sym typeface="Arial"/>
              </a:rPr>
              <a:t>, Mona </a:t>
            </a:r>
            <a:r>
              <a:rPr kumimoji="0" lang="en-GB" sz="700" b="0" i="0" u="none" strike="noStrike" kern="0" cap="none" spc="0" normalizeH="0" baseline="0" noProof="0" err="1">
                <a:ln>
                  <a:noFill/>
                </a:ln>
                <a:solidFill>
                  <a:srgbClr val="FF9900"/>
                </a:solidFill>
                <a:effectLst/>
                <a:uLnTx/>
                <a:uFillTx/>
                <a:latin typeface="Arial"/>
                <a:cs typeface="Arial"/>
                <a:sym typeface="Arial"/>
              </a:rPr>
              <a:t>AlAhmad</a:t>
            </a:r>
            <a:r>
              <a:rPr kumimoji="0" lang="en-GB" sz="700" b="0" i="0" u="none" strike="noStrike" kern="0" cap="none" spc="0" normalizeH="0" baseline="0" noProof="0">
                <a:ln>
                  <a:noFill/>
                </a:ln>
                <a:solidFill>
                  <a:srgbClr val="FF9900"/>
                </a:solidFill>
                <a:effectLst/>
                <a:uLnTx/>
                <a:uFillTx/>
                <a:latin typeface="Arial"/>
                <a:cs typeface="Arial"/>
                <a:sym typeface="Arial"/>
              </a:rPr>
              <a:t>, Alan </a:t>
            </a:r>
            <a:r>
              <a:rPr kumimoji="0" lang="en-GB" sz="700" b="0" i="0" u="none" strike="noStrike" kern="0" cap="none" spc="0" normalizeH="0" baseline="0" noProof="0" err="1">
                <a:ln>
                  <a:noFill/>
                </a:ln>
                <a:solidFill>
                  <a:srgbClr val="FF9900"/>
                </a:solidFill>
                <a:effectLst/>
                <a:uLnTx/>
                <a:uFillTx/>
                <a:latin typeface="Arial"/>
                <a:cs typeface="Arial"/>
                <a:sym typeface="Arial"/>
              </a:rPr>
              <a:t>Altraja</a:t>
            </a:r>
            <a:r>
              <a:rPr kumimoji="0" lang="en-GB" sz="700" b="0" i="0" u="none" strike="noStrike" kern="0" cap="none" spc="0" normalizeH="0" baseline="0" noProof="0">
                <a:ln>
                  <a:noFill/>
                </a:ln>
                <a:solidFill>
                  <a:srgbClr val="FF9900"/>
                </a:solidFill>
                <a:effectLst/>
                <a:uLnTx/>
                <a:uFillTx/>
                <a:latin typeface="Arial"/>
                <a:cs typeface="Arial"/>
                <a:sym typeface="Arial"/>
              </a:rPr>
              <a:t>, Aaron Beastall,, Lakmini Bulathsinhala, Victoria Carter, Borja G. </a:t>
            </a:r>
            <a:r>
              <a:rPr kumimoji="0" lang="en-GB" sz="700" b="0" i="0" u="none" strike="noStrike" kern="0" cap="none" spc="0" normalizeH="0" baseline="0" noProof="0" err="1">
                <a:ln>
                  <a:noFill/>
                </a:ln>
                <a:solidFill>
                  <a:srgbClr val="FF9900"/>
                </a:solidFill>
                <a:effectLst/>
                <a:uLnTx/>
                <a:uFillTx/>
                <a:latin typeface="Arial"/>
                <a:cs typeface="Arial"/>
                <a:sym typeface="Arial"/>
              </a:rPr>
              <a:t>Cosio</a:t>
            </a:r>
            <a:r>
              <a:rPr kumimoji="0" lang="en-GB" sz="700" b="0" i="0" u="none" strike="noStrike" kern="0" cap="none" spc="0" normalizeH="0" baseline="0" noProof="0">
                <a:ln>
                  <a:noFill/>
                </a:ln>
                <a:solidFill>
                  <a:srgbClr val="FF9900"/>
                </a:solidFill>
                <a:effectLst/>
                <a:uLnTx/>
                <a:uFillTx/>
                <a:latin typeface="Arial"/>
                <a:cs typeface="Arial"/>
                <a:sym typeface="Arial"/>
              </a:rPr>
              <a:t>, Kirsty Fletton, Susanne Hansen, Liam G. Heaney, Richard B. Hubbard, Piotr Kuna, Ruth Murray, Tatsuya Nagano, Laura </a:t>
            </a:r>
            <a:r>
              <a:rPr kumimoji="0" lang="en-GB" sz="700" b="0" i="0" u="none" strike="noStrike" kern="0" cap="none" spc="0" normalizeH="0" baseline="0" noProof="0" err="1">
                <a:ln>
                  <a:noFill/>
                </a:ln>
                <a:solidFill>
                  <a:srgbClr val="FF9900"/>
                </a:solidFill>
                <a:effectLst/>
                <a:uLnTx/>
                <a:uFillTx/>
                <a:latin typeface="Arial"/>
                <a:cs typeface="Arial"/>
                <a:sym typeface="Arial"/>
              </a:rPr>
              <a:t>Pini</a:t>
            </a:r>
            <a:r>
              <a:rPr kumimoji="0" lang="en-GB" sz="700" b="0" i="0" u="none" strike="noStrike" kern="0" cap="none" spc="0" normalizeH="0" baseline="0" noProof="0">
                <a:ln>
                  <a:noFill/>
                </a:ln>
                <a:solidFill>
                  <a:srgbClr val="FF9900"/>
                </a:solidFill>
                <a:effectLst/>
                <a:uLnTx/>
                <a:uFillTx/>
                <a:latin typeface="Arial"/>
                <a:cs typeface="Arial"/>
                <a:sym typeface="Arial"/>
              </a:rPr>
              <a:t>, Diana Jimena </a:t>
            </a:r>
            <a:r>
              <a:rPr kumimoji="0" lang="en-GB" sz="700" b="0" i="0" u="none" strike="noStrike" kern="0" cap="none" spc="0" normalizeH="0" baseline="0" noProof="0" err="1">
                <a:ln>
                  <a:noFill/>
                </a:ln>
                <a:solidFill>
                  <a:srgbClr val="FF9900"/>
                </a:solidFill>
                <a:effectLst/>
                <a:uLnTx/>
                <a:uFillTx/>
                <a:latin typeface="Arial"/>
                <a:cs typeface="Arial"/>
                <a:sym typeface="Arial"/>
              </a:rPr>
              <a:t>Cano</a:t>
            </a:r>
            <a:r>
              <a:rPr kumimoji="0" lang="en-GB" sz="700" b="0" i="0" u="none" strike="noStrike" kern="0" cap="none" spc="0" normalizeH="0" baseline="0" noProof="0">
                <a:ln>
                  <a:noFill/>
                </a:ln>
                <a:solidFill>
                  <a:srgbClr val="FF9900"/>
                </a:solidFill>
                <a:effectLst/>
                <a:uLnTx/>
                <a:uFillTx/>
                <a:latin typeface="Arial"/>
                <a:cs typeface="Arial"/>
                <a:sym typeface="Arial"/>
              </a:rPr>
              <a:t> Rosales, Florence </a:t>
            </a:r>
            <a:r>
              <a:rPr kumimoji="0" lang="en-GB" sz="700" b="0" i="0" u="none" strike="noStrike" kern="0" cap="none" spc="0" normalizeH="0" baseline="0" noProof="0" err="1">
                <a:ln>
                  <a:noFill/>
                </a:ln>
                <a:solidFill>
                  <a:srgbClr val="FF9900"/>
                </a:solidFill>
                <a:effectLst/>
                <a:uLnTx/>
                <a:uFillTx/>
                <a:latin typeface="Arial"/>
                <a:cs typeface="Arial"/>
                <a:sym typeface="Arial"/>
              </a:rPr>
              <a:t>Schleich</a:t>
            </a:r>
            <a:r>
              <a:rPr kumimoji="0" lang="en-GB" sz="700" b="0" i="0" u="none" strike="noStrike" kern="0" cap="none" spc="0" normalizeH="0" baseline="0" noProof="0">
                <a:ln>
                  <a:noFill/>
                </a:ln>
                <a:solidFill>
                  <a:srgbClr val="FF9900"/>
                </a:solidFill>
                <a:effectLst/>
                <a:uLnTx/>
                <a:uFillTx/>
                <a:latin typeface="Arial"/>
                <a:cs typeface="Arial"/>
                <a:sym typeface="Arial"/>
              </a:rPr>
              <a:t>, Michael E. Wechsler, Rita Amaral, Arnaud Bourdin, Guy G. </a:t>
            </a:r>
            <a:r>
              <a:rPr kumimoji="0" lang="en-GB" sz="700" b="0" i="0" u="none" strike="noStrike" kern="0" cap="none" spc="0" normalizeH="0" baseline="0" noProof="0" err="1">
                <a:ln>
                  <a:noFill/>
                </a:ln>
                <a:solidFill>
                  <a:srgbClr val="FF9900"/>
                </a:solidFill>
                <a:effectLst/>
                <a:uLnTx/>
                <a:uFillTx/>
                <a:latin typeface="Arial"/>
                <a:cs typeface="Arial"/>
                <a:sym typeface="Arial"/>
              </a:rPr>
              <a:t>Brusselle</a:t>
            </a:r>
            <a:r>
              <a:rPr kumimoji="0" lang="en-GB" sz="700" b="0" i="0" u="none" strike="noStrike" kern="0" cap="none" spc="0" normalizeH="0" baseline="0" noProof="0">
                <a:ln>
                  <a:noFill/>
                </a:ln>
                <a:solidFill>
                  <a:srgbClr val="FF9900"/>
                </a:solidFill>
                <a:effectLst/>
                <a:uLnTx/>
                <a:uFillTx/>
                <a:latin typeface="Arial"/>
                <a:cs typeface="Arial"/>
                <a:sym typeface="Arial"/>
              </a:rPr>
              <a:t>, Wenjia Chen, Li Ping Chung, Eve Denton, João A. Fonseca, Flavia Hoyte, David J. Jackson, Rohit </a:t>
            </a:r>
            <a:r>
              <a:rPr kumimoji="0" lang="en-GB" sz="700" b="0" i="0" u="none" strike="noStrike" kern="0" cap="none" spc="0" normalizeH="0" baseline="0" noProof="0" err="1">
                <a:ln>
                  <a:noFill/>
                </a:ln>
                <a:solidFill>
                  <a:srgbClr val="FF9900"/>
                </a:solidFill>
                <a:effectLst/>
                <a:uLnTx/>
                <a:uFillTx/>
                <a:latin typeface="Arial"/>
                <a:cs typeface="Arial"/>
                <a:sym typeface="Arial"/>
              </a:rPr>
              <a:t>Katial</a:t>
            </a:r>
            <a:r>
              <a:rPr kumimoji="0" lang="en-GB" sz="700" b="0" i="0" u="none" strike="noStrike" kern="0" cap="none" spc="0" normalizeH="0" baseline="0" noProof="0">
                <a:ln>
                  <a:noFill/>
                </a:ln>
                <a:solidFill>
                  <a:srgbClr val="FF9900"/>
                </a:solidFill>
                <a:effectLst/>
                <a:uLnTx/>
                <a:uFillTx/>
                <a:latin typeface="Arial"/>
                <a:cs typeface="Arial"/>
                <a:sym typeface="Arial"/>
              </a:rPr>
              <a:t>, Bruce J. </a:t>
            </a:r>
            <a:r>
              <a:rPr kumimoji="0" lang="en-GB" sz="700" b="0" i="0" u="none" strike="noStrike" kern="0" cap="none" spc="0" normalizeH="0" baseline="0" noProof="0" err="1">
                <a:ln>
                  <a:noFill/>
                </a:ln>
                <a:solidFill>
                  <a:srgbClr val="FF9900"/>
                </a:solidFill>
                <a:effectLst/>
                <a:uLnTx/>
                <a:uFillTx/>
                <a:latin typeface="Arial"/>
                <a:cs typeface="Arial"/>
                <a:sym typeface="Arial"/>
              </a:rPr>
              <a:t>Kirenga</a:t>
            </a:r>
            <a:r>
              <a:rPr kumimoji="0" lang="en-GB" sz="700" b="0" i="0" u="none" strike="noStrike" kern="0" cap="none" spc="0" normalizeH="0" baseline="0" noProof="0">
                <a:ln>
                  <a:noFill/>
                </a:ln>
                <a:solidFill>
                  <a:srgbClr val="FF9900"/>
                </a:solidFill>
                <a:effectLst/>
                <a:uLnTx/>
                <a:uFillTx/>
                <a:latin typeface="Arial"/>
                <a:cs typeface="Arial"/>
                <a:sym typeface="Arial"/>
              </a:rPr>
              <a:t>,, Mariko </a:t>
            </a:r>
            <a:r>
              <a:rPr kumimoji="0" lang="en-GB" sz="700" b="0" i="0" u="none" strike="noStrike" kern="0" cap="none" spc="0" normalizeH="0" baseline="0" noProof="0" err="1">
                <a:ln>
                  <a:noFill/>
                </a:ln>
                <a:solidFill>
                  <a:srgbClr val="FF9900"/>
                </a:solidFill>
                <a:effectLst/>
                <a:uLnTx/>
                <a:uFillTx/>
                <a:latin typeface="Arial"/>
                <a:cs typeface="Arial"/>
                <a:sym typeface="Arial"/>
              </a:rPr>
              <a:t>Siyue</a:t>
            </a:r>
            <a:r>
              <a:rPr kumimoji="0" lang="en-GB" sz="700" b="0" i="0" u="none" strike="noStrike" kern="0" cap="none" spc="0" normalizeH="0" baseline="0" noProof="0">
                <a:ln>
                  <a:noFill/>
                </a:ln>
                <a:solidFill>
                  <a:srgbClr val="FF9900"/>
                </a:solidFill>
                <a:effectLst/>
                <a:uLnTx/>
                <a:uFillTx/>
                <a:latin typeface="Arial"/>
                <a:cs typeface="Arial"/>
                <a:sym typeface="Arial"/>
              </a:rPr>
              <a:t> Koh, Agnieszka </a:t>
            </a:r>
            <a:r>
              <a:rPr kumimoji="0" lang="en-GB" sz="700" b="0" i="0" u="none" strike="noStrike" kern="0" cap="none" spc="0" normalizeH="0" baseline="0" noProof="0" err="1">
                <a:ln>
                  <a:noFill/>
                </a:ln>
                <a:solidFill>
                  <a:srgbClr val="FF9900"/>
                </a:solidFill>
                <a:effectLst/>
                <a:uLnTx/>
                <a:uFillTx/>
                <a:latin typeface="Arial"/>
                <a:cs typeface="Arial"/>
                <a:sym typeface="Arial"/>
              </a:rPr>
              <a:t>Ławkiedraj</a:t>
            </a:r>
            <a:r>
              <a:rPr kumimoji="0" lang="en-GB" sz="700" b="0" i="0" u="none" strike="noStrike" kern="0" cap="none" spc="0" normalizeH="0" baseline="0" noProof="0">
                <a:ln>
                  <a:noFill/>
                </a:ln>
                <a:solidFill>
                  <a:srgbClr val="FF9900"/>
                </a:solidFill>
                <a:effectLst/>
                <a:uLnTx/>
                <a:uFillTx/>
                <a:latin typeface="Arial"/>
                <a:cs typeface="Arial"/>
                <a:sym typeface="Arial"/>
              </a:rPr>
              <a:t>, Lauri </a:t>
            </a:r>
            <a:r>
              <a:rPr kumimoji="0" lang="en-GB" sz="700" b="0" i="0" u="none" strike="noStrike" kern="0" cap="none" spc="0" normalizeH="0" baseline="0" noProof="0" err="1">
                <a:ln>
                  <a:noFill/>
                </a:ln>
                <a:solidFill>
                  <a:srgbClr val="FF9900"/>
                </a:solidFill>
                <a:effectLst/>
                <a:uLnTx/>
                <a:uFillTx/>
                <a:latin typeface="Arial"/>
                <a:cs typeface="Arial"/>
                <a:sym typeface="Arial"/>
              </a:rPr>
              <a:t>Lehtimäki</a:t>
            </a:r>
            <a:r>
              <a:rPr kumimoji="0" lang="en-GB" sz="700" b="0" i="0" u="none" strike="noStrike" kern="0" cap="none" spc="0" normalizeH="0" baseline="0" noProof="0">
                <a:ln>
                  <a:noFill/>
                </a:ln>
                <a:solidFill>
                  <a:srgbClr val="FF9900"/>
                </a:solidFill>
                <a:effectLst/>
                <a:uLnTx/>
                <a:uFillTx/>
                <a:latin typeface="Arial"/>
                <a:cs typeface="Arial"/>
                <a:sym typeface="Arial"/>
              </a:rPr>
              <a:t>, Mei Fong Liew, Bassam Mahboub, Neil Martin, Andrew N. Menzies-Gow, Pee </a:t>
            </a:r>
            <a:r>
              <a:rPr kumimoji="0" lang="en-GB" sz="700" b="0" i="0" u="none" strike="noStrike" kern="0" cap="none" spc="0" normalizeH="0" baseline="0" noProof="0" err="1">
                <a:ln>
                  <a:noFill/>
                </a:ln>
                <a:solidFill>
                  <a:srgbClr val="FF9900"/>
                </a:solidFill>
                <a:effectLst/>
                <a:uLnTx/>
                <a:uFillTx/>
                <a:latin typeface="Arial"/>
                <a:cs typeface="Arial"/>
                <a:sym typeface="Arial"/>
              </a:rPr>
              <a:t>Hwee</a:t>
            </a:r>
            <a:r>
              <a:rPr kumimoji="0" lang="en-GB" sz="700" b="0" i="0" u="none" strike="noStrike" kern="0" cap="none" spc="0" normalizeH="0" baseline="0" noProof="0">
                <a:ln>
                  <a:noFill/>
                </a:ln>
                <a:solidFill>
                  <a:srgbClr val="FF9900"/>
                </a:solidFill>
                <a:effectLst/>
                <a:uLnTx/>
                <a:uFillTx/>
                <a:latin typeface="Arial"/>
                <a:cs typeface="Arial"/>
                <a:sym typeface="Arial"/>
              </a:rPr>
              <a:t> Pang, Andriana I. </a:t>
            </a:r>
            <a:r>
              <a:rPr kumimoji="0" lang="en-GB" sz="700" b="0" i="0" u="none" strike="noStrike" kern="0" cap="none" spc="0" normalizeH="0" baseline="0" noProof="0" err="1">
                <a:ln>
                  <a:noFill/>
                </a:ln>
                <a:solidFill>
                  <a:srgbClr val="FF9900"/>
                </a:solidFill>
                <a:effectLst/>
                <a:uLnTx/>
                <a:uFillTx/>
                <a:latin typeface="Arial"/>
                <a:cs typeface="Arial"/>
                <a:sym typeface="Arial"/>
              </a:rPr>
              <a:t>Papaioannou</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Pujan</a:t>
            </a:r>
            <a:r>
              <a:rPr kumimoji="0" lang="en-GB" sz="700" b="0" i="0" u="none" strike="noStrike" kern="0" cap="none" spc="0" normalizeH="0" baseline="0" noProof="0">
                <a:ln>
                  <a:noFill/>
                </a:ln>
                <a:solidFill>
                  <a:srgbClr val="FF9900"/>
                </a:solidFill>
                <a:effectLst/>
                <a:uLnTx/>
                <a:uFillTx/>
                <a:latin typeface="Arial"/>
                <a:cs typeface="Arial"/>
                <a:sym typeface="Arial"/>
              </a:rPr>
              <a:t> H. Patel, Luis Perez-de-Llano, Matthew J. Peters,, Luisa Ricciardi, </a:t>
            </a:r>
            <a:r>
              <a:rPr kumimoji="0" lang="en-GB" sz="700" b="0" i="0" u="none" strike="noStrike" kern="0" cap="none" spc="0" normalizeH="0" baseline="0" noProof="0" err="1">
                <a:ln>
                  <a:noFill/>
                </a:ln>
                <a:solidFill>
                  <a:srgbClr val="FF9900"/>
                </a:solidFill>
                <a:effectLst/>
                <a:uLnTx/>
                <a:uFillTx/>
                <a:latin typeface="Arial"/>
                <a:cs typeface="Arial"/>
                <a:sym typeface="Arial"/>
              </a:rPr>
              <a:t>Bellanid</a:t>
            </a:r>
            <a:r>
              <a:rPr kumimoji="0" lang="en-GB" sz="700" b="0" i="0" u="none" strike="noStrike" kern="0" cap="none" spc="0" normalizeH="0" baseline="0" noProof="0">
                <a:ln>
                  <a:noFill/>
                </a:ln>
                <a:solidFill>
                  <a:srgbClr val="FF9900"/>
                </a:solidFill>
                <a:effectLst/>
                <a:uLnTx/>
                <a:uFillTx/>
                <a:latin typeface="Arial"/>
                <a:cs typeface="Arial"/>
                <a:sym typeface="Arial"/>
              </a:rPr>
              <a:t> Rodríguez-</a:t>
            </a:r>
            <a:r>
              <a:rPr kumimoji="0" lang="en-GB" sz="700" b="0" i="0" u="none" strike="noStrike" kern="0" cap="none" spc="0" normalizeH="0" baseline="0" noProof="0" err="1">
                <a:ln>
                  <a:noFill/>
                </a:ln>
                <a:solidFill>
                  <a:srgbClr val="FF9900"/>
                </a:solidFill>
                <a:effectLst/>
                <a:uLnTx/>
                <a:uFillTx/>
                <a:latin typeface="Arial"/>
                <a:cs typeface="Arial"/>
                <a:sym typeface="Arial"/>
              </a:rPr>
              <a:t>Cáceres</a:t>
            </a:r>
            <a:r>
              <a:rPr kumimoji="0" lang="en-GB" sz="700" b="0" i="0" u="none" strike="noStrike" kern="0" cap="none" spc="0" normalizeH="0" baseline="0" noProof="0">
                <a:ln>
                  <a:noFill/>
                </a:ln>
                <a:solidFill>
                  <a:srgbClr val="FF9900"/>
                </a:solidFill>
                <a:effectLst/>
                <a:uLnTx/>
                <a:uFillTx/>
                <a:latin typeface="Arial"/>
                <a:cs typeface="Arial"/>
                <a:sym typeface="Arial"/>
              </a:rPr>
              <a:t>, Ivan </a:t>
            </a:r>
            <a:r>
              <a:rPr kumimoji="0" lang="en-GB" sz="700" b="0" i="0" u="none" strike="noStrike" kern="0" cap="none" spc="0" normalizeH="0" baseline="0" noProof="0" err="1">
                <a:ln>
                  <a:noFill/>
                </a:ln>
                <a:solidFill>
                  <a:srgbClr val="FF9900"/>
                </a:solidFill>
                <a:effectLst/>
                <a:uLnTx/>
                <a:uFillTx/>
                <a:latin typeface="Arial"/>
                <a:cs typeface="Arial"/>
                <a:sym typeface="Arial"/>
              </a:rPr>
              <a:t>Solarte</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Tunn</a:t>
            </a:r>
            <a:r>
              <a:rPr kumimoji="0" lang="en-GB" sz="700" b="0" i="0" u="none" strike="noStrike" kern="0" cap="none" spc="0" normalizeH="0" baseline="0" noProof="0">
                <a:ln>
                  <a:noFill/>
                </a:ln>
                <a:solidFill>
                  <a:srgbClr val="FF9900"/>
                </a:solidFill>
                <a:effectLst/>
                <a:uLnTx/>
                <a:uFillTx/>
                <a:latin typeface="Arial"/>
                <a:cs typeface="Arial"/>
                <a:sym typeface="Arial"/>
              </a:rPr>
              <a:t> Ren Tay, Carlos A. Torres-Duque, Eileen Wang, Martina Zappa, John </a:t>
            </a:r>
            <a:r>
              <a:rPr kumimoji="0" lang="en-GB" sz="700" b="0" i="0" u="none" strike="noStrike" kern="0" cap="none" spc="0" normalizeH="0" baseline="0" noProof="0" err="1">
                <a:ln>
                  <a:noFill/>
                </a:ln>
                <a:solidFill>
                  <a:srgbClr val="FF9900"/>
                </a:solidFill>
                <a:effectLst/>
                <a:uLnTx/>
                <a:uFillTx/>
                <a:latin typeface="Arial"/>
                <a:cs typeface="Arial"/>
                <a:sym typeface="Arial"/>
              </a:rPr>
              <a:t>Abisheganaden</a:t>
            </a:r>
            <a:r>
              <a:rPr kumimoji="0" lang="en-GB" sz="700" b="0" i="0" u="none" strike="noStrike" kern="0" cap="none" spc="0" normalizeH="0" baseline="0" noProof="0">
                <a:ln>
                  <a:noFill/>
                </a:ln>
                <a:solidFill>
                  <a:srgbClr val="FF9900"/>
                </a:solidFill>
                <a:effectLst/>
                <a:uLnTx/>
                <a:uFillTx/>
                <a:latin typeface="Arial"/>
                <a:cs typeface="Arial"/>
                <a:sym typeface="Arial"/>
              </a:rPr>
              <a:t>,, Karin Dahl </a:t>
            </a:r>
            <a:r>
              <a:rPr kumimoji="0" lang="en-GB" sz="700" b="0" i="0" u="none" strike="noStrike" kern="0" cap="none" spc="0" normalizeH="0" baseline="0" noProof="0" err="1">
                <a:ln>
                  <a:noFill/>
                </a:ln>
                <a:solidFill>
                  <a:srgbClr val="FF9900"/>
                </a:solidFill>
                <a:effectLst/>
                <a:uLnTx/>
                <a:uFillTx/>
                <a:latin typeface="Arial"/>
                <a:cs typeface="Arial"/>
                <a:sym typeface="Arial"/>
              </a:rPr>
              <a:t>Assing</a:t>
            </a:r>
            <a:r>
              <a:rPr kumimoji="0" lang="en-GB" sz="700" b="0" i="0" u="none" strike="noStrike" kern="0" cap="none" spc="0" normalizeH="0" baseline="0" noProof="0">
                <a:ln>
                  <a:noFill/>
                </a:ln>
                <a:solidFill>
                  <a:srgbClr val="FF9900"/>
                </a:solidFill>
                <a:effectLst/>
                <a:uLnTx/>
                <a:uFillTx/>
                <a:latin typeface="Arial"/>
                <a:cs typeface="Arial"/>
                <a:sym typeface="Arial"/>
              </a:rPr>
              <a:t>, Richard W. Costello, Peter G. Gibson, Enrico </a:t>
            </a:r>
            <a:r>
              <a:rPr kumimoji="0" lang="en-GB" sz="700" b="0" i="0" u="none" strike="noStrike" kern="0" cap="none" spc="0" normalizeH="0" baseline="0" noProof="0" err="1">
                <a:ln>
                  <a:noFill/>
                </a:ln>
                <a:solidFill>
                  <a:srgbClr val="FF9900"/>
                </a:solidFill>
                <a:effectLst/>
                <a:uLnTx/>
                <a:uFillTx/>
                <a:latin typeface="Arial"/>
                <a:cs typeface="Arial"/>
                <a:sym typeface="Arial"/>
              </a:rPr>
              <a:t>Heffler</a:t>
            </a:r>
            <a:r>
              <a:rPr kumimoji="0" lang="en-GB" sz="700" b="0" i="0" u="none" strike="noStrike" kern="0" cap="none" spc="0" normalizeH="0" baseline="0" noProof="0">
                <a:ln>
                  <a:noFill/>
                </a:ln>
                <a:solidFill>
                  <a:srgbClr val="FF9900"/>
                </a:solidFill>
                <a:effectLst/>
                <a:uLnTx/>
                <a:uFillTx/>
                <a:latin typeface="Arial"/>
                <a:cs typeface="Arial"/>
                <a:sym typeface="Arial"/>
              </a:rPr>
              <a:t>, Jorge </a:t>
            </a:r>
            <a:r>
              <a:rPr kumimoji="0" lang="en-GB" sz="700" b="0" i="0" u="none" strike="noStrike" kern="0" cap="none" spc="0" normalizeH="0" baseline="0" noProof="0" err="1">
                <a:ln>
                  <a:noFill/>
                </a:ln>
                <a:solidFill>
                  <a:srgbClr val="FF9900"/>
                </a:solidFill>
                <a:effectLst/>
                <a:uLnTx/>
                <a:uFillTx/>
                <a:latin typeface="Arial"/>
                <a:cs typeface="Arial"/>
                <a:sym typeface="Arial"/>
              </a:rPr>
              <a:t>Máspero</a:t>
            </a:r>
            <a:r>
              <a:rPr kumimoji="0" lang="en-GB" sz="700" b="0" i="0" u="none" strike="noStrike" kern="0" cap="none" spc="0" normalizeH="0" baseline="0" noProof="0">
                <a:ln>
                  <a:noFill/>
                </a:ln>
                <a:solidFill>
                  <a:srgbClr val="FF9900"/>
                </a:solidFill>
                <a:effectLst/>
                <a:uLnTx/>
                <a:uFillTx/>
                <a:latin typeface="Arial"/>
                <a:cs typeface="Arial"/>
                <a:sym typeface="Arial"/>
              </a:rPr>
              <a:t>, Stefania Nicola, </a:t>
            </a:r>
            <a:r>
              <a:rPr kumimoji="0" lang="en-GB" sz="700" b="0" i="0" u="none" strike="noStrike" kern="0" cap="none" spc="0" normalizeH="0" baseline="0" noProof="0" err="1">
                <a:ln>
                  <a:noFill/>
                </a:ln>
                <a:solidFill>
                  <a:srgbClr val="FF9900"/>
                </a:solidFill>
                <a:effectLst/>
                <a:uLnTx/>
                <a:uFillTx/>
                <a:latin typeface="Arial"/>
                <a:cs typeface="Arial"/>
                <a:sym typeface="Arial"/>
              </a:rPr>
              <a:t>Diahn-Warng</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Perng</a:t>
            </a:r>
            <a:r>
              <a:rPr kumimoji="0" lang="en-GB" sz="700" b="0" i="0" u="none" strike="noStrike" kern="0" cap="none" spc="0" normalizeH="0" baseline="0" noProof="0">
                <a:ln>
                  <a:noFill/>
                </a:ln>
                <a:solidFill>
                  <a:srgbClr val="FF9900"/>
                </a:solidFill>
                <a:effectLst/>
                <a:uLnTx/>
                <a:uFillTx/>
                <a:latin typeface="Arial"/>
                <a:cs typeface="Arial"/>
                <a:sym typeface="Arial"/>
              </a:rPr>
              <a:t> (Steve), Francesca </a:t>
            </a:r>
            <a:r>
              <a:rPr kumimoji="0" lang="en-GB" sz="700" b="0" i="0" u="none" strike="noStrike" kern="0" cap="none" spc="0" normalizeH="0" baseline="0" noProof="0" err="1">
                <a:ln>
                  <a:noFill/>
                </a:ln>
                <a:solidFill>
                  <a:srgbClr val="FF9900"/>
                </a:solidFill>
                <a:effectLst/>
                <a:uLnTx/>
                <a:uFillTx/>
                <a:latin typeface="Arial"/>
                <a:cs typeface="Arial"/>
                <a:sym typeface="Arial"/>
              </a:rPr>
              <a:t>Puggioni</a:t>
            </a:r>
            <a:r>
              <a:rPr kumimoji="0" lang="en-GB" sz="700" b="0" i="0" u="none" strike="noStrike" kern="0" cap="none" spc="0" normalizeH="0" baseline="0" noProof="0">
                <a:ln>
                  <a:noFill/>
                </a:ln>
                <a:solidFill>
                  <a:srgbClr val="FF9900"/>
                </a:solidFill>
                <a:effectLst/>
                <a:uLnTx/>
                <a:uFillTx/>
                <a:latin typeface="Arial"/>
                <a:cs typeface="Arial"/>
                <a:sym typeface="Arial"/>
              </a:rPr>
              <a:t>, Sundeep Salvi, Chau- </a:t>
            </a:r>
            <a:r>
              <a:rPr kumimoji="0" lang="en-GB" sz="700" b="0" i="0" u="none" strike="noStrike" kern="0" cap="none" spc="0" normalizeH="0" baseline="0" noProof="0" err="1">
                <a:ln>
                  <a:noFill/>
                </a:ln>
                <a:solidFill>
                  <a:srgbClr val="FF9900"/>
                </a:solidFill>
                <a:effectLst/>
                <a:uLnTx/>
                <a:uFillTx/>
                <a:latin typeface="Arial"/>
                <a:cs typeface="Arial"/>
                <a:sym typeface="Arial"/>
              </a:rPr>
              <a:t>Chyun</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Sheu</a:t>
            </a:r>
            <a:r>
              <a:rPr kumimoji="0" lang="en-GB" sz="700" b="0" i="0" u="none" strike="noStrike" kern="0" cap="none" spc="0" normalizeH="0" baseline="0" noProof="0">
                <a:ln>
                  <a:noFill/>
                </a:ln>
                <a:solidFill>
                  <a:srgbClr val="FF9900"/>
                </a:solidFill>
                <a:effectLst/>
                <a:uLnTx/>
                <a:uFillTx/>
                <a:latin typeface="Arial"/>
                <a:cs typeface="Arial"/>
                <a:sym typeface="Arial"/>
              </a:rPr>
              <a:t>,, Concetta Sirena, Camille </a:t>
            </a:r>
            <a:r>
              <a:rPr kumimoji="0" lang="en-GB" sz="700" b="0" i="0" u="none" strike="noStrike" kern="0" cap="none" spc="0" normalizeH="0" baseline="0" noProof="0" err="1">
                <a:ln>
                  <a:noFill/>
                </a:ln>
                <a:solidFill>
                  <a:srgbClr val="FF9900"/>
                </a:solidFill>
                <a:effectLst/>
                <a:uLnTx/>
                <a:uFillTx/>
                <a:latin typeface="Arial"/>
                <a:cs typeface="Arial"/>
                <a:sym typeface="Arial"/>
              </a:rPr>
              <a:t>Taillé</a:t>
            </a:r>
            <a:r>
              <a:rPr kumimoji="0" lang="en-GB" sz="700" b="0" i="0" u="none" strike="noStrike" kern="0" cap="none" spc="0" normalizeH="0" baseline="0" noProof="0">
                <a:ln>
                  <a:noFill/>
                </a:ln>
                <a:solidFill>
                  <a:srgbClr val="FF9900"/>
                </a:solidFill>
                <a:effectLst/>
                <a:uLnTx/>
                <a:uFillTx/>
                <a:latin typeface="Arial"/>
                <a:cs typeface="Arial"/>
                <a:sym typeface="Arial"/>
              </a:rPr>
              <a:t>, </a:t>
            </a:r>
            <a:r>
              <a:rPr kumimoji="0" lang="en-GB" sz="700" b="0" i="0" u="none" strike="noStrike" kern="0" cap="none" spc="0" normalizeH="0" baseline="0" noProof="0" err="1">
                <a:ln>
                  <a:noFill/>
                </a:ln>
                <a:solidFill>
                  <a:srgbClr val="FF9900"/>
                </a:solidFill>
                <a:effectLst/>
                <a:uLnTx/>
                <a:uFillTx/>
                <a:latin typeface="Arial"/>
                <a:cs typeface="Arial"/>
                <a:sym typeface="Arial"/>
              </a:rPr>
              <a:t>Tze</a:t>
            </a:r>
            <a:r>
              <a:rPr kumimoji="0" lang="en-GB" sz="700" b="0" i="0" u="none" strike="noStrike" kern="0" cap="none" spc="0" normalizeH="0" baseline="0" noProof="0">
                <a:ln>
                  <a:noFill/>
                </a:ln>
                <a:solidFill>
                  <a:srgbClr val="FF9900"/>
                </a:solidFill>
                <a:effectLst/>
                <a:uLnTx/>
                <a:uFillTx/>
                <a:latin typeface="Arial"/>
                <a:cs typeface="Arial"/>
                <a:sym typeface="Arial"/>
              </a:rPr>
              <a:t> Lee Tan, Leif </a:t>
            </a:r>
            <a:r>
              <a:rPr kumimoji="0" lang="en-GB" sz="700" b="0" i="0" u="none" strike="noStrike" kern="0" cap="none" spc="0" normalizeH="0" baseline="0" noProof="0" err="1">
                <a:ln>
                  <a:noFill/>
                </a:ln>
                <a:solidFill>
                  <a:srgbClr val="FF9900"/>
                </a:solidFill>
                <a:effectLst/>
                <a:uLnTx/>
                <a:uFillTx/>
                <a:latin typeface="Arial"/>
                <a:cs typeface="Arial"/>
                <a:sym typeface="Arial"/>
              </a:rPr>
              <a:t>Bjermer</a:t>
            </a:r>
            <a:r>
              <a:rPr kumimoji="0" lang="en-GB" sz="700" b="0" i="0" u="none" strike="noStrike" kern="0" cap="none" spc="0" normalizeH="0" baseline="0" noProof="0">
                <a:ln>
                  <a:noFill/>
                </a:ln>
                <a:solidFill>
                  <a:srgbClr val="FF9900"/>
                </a:solidFill>
                <a:effectLst/>
                <a:uLnTx/>
                <a:uFillTx/>
                <a:latin typeface="Arial"/>
                <a:cs typeface="Arial"/>
                <a:sym typeface="Arial"/>
              </a:rPr>
              <a:t>, Giorgio Walter </a:t>
            </a:r>
            <a:r>
              <a:rPr kumimoji="0" lang="en-GB" sz="700" b="0" i="0" u="none" strike="noStrike" kern="0" cap="none" spc="0" normalizeH="0" baseline="0" noProof="0" err="1">
                <a:ln>
                  <a:noFill/>
                </a:ln>
                <a:solidFill>
                  <a:srgbClr val="FF9900"/>
                </a:solidFill>
                <a:effectLst/>
                <a:uLnTx/>
                <a:uFillTx/>
                <a:latin typeface="Arial"/>
                <a:cs typeface="Arial"/>
                <a:sym typeface="Arial"/>
              </a:rPr>
              <a:t>Canonica</a:t>
            </a:r>
            <a:r>
              <a:rPr kumimoji="0" lang="en-GB" sz="700" b="0" i="0" u="none" strike="noStrike" kern="0" cap="none" spc="0" normalizeH="0" baseline="0" noProof="0">
                <a:ln>
                  <a:noFill/>
                </a:ln>
                <a:solidFill>
                  <a:srgbClr val="FF9900"/>
                </a:solidFill>
                <a:effectLst/>
                <a:uLnTx/>
                <a:uFillTx/>
                <a:latin typeface="Arial"/>
                <a:cs typeface="Arial"/>
                <a:sym typeface="Arial"/>
              </a:rPr>
              <a:t>, Takashi Iwanaga, </a:t>
            </a:r>
            <a:r>
              <a:rPr kumimoji="0" lang="en-GB" sz="700" b="0" i="0" u="none" strike="noStrike" kern="0" cap="none" spc="0" normalizeH="0" baseline="0" noProof="0" err="1">
                <a:ln>
                  <a:noFill/>
                </a:ln>
                <a:solidFill>
                  <a:srgbClr val="FF9900"/>
                </a:solidFill>
                <a:effectLst/>
                <a:uLnTx/>
                <a:uFillTx/>
                <a:latin typeface="Arial"/>
                <a:cs typeface="Arial"/>
                <a:sym typeface="Arial"/>
              </a:rPr>
              <a:t>Libardo</a:t>
            </a:r>
            <a:r>
              <a:rPr kumimoji="0" lang="en-GB" sz="700" b="0" i="0" u="none" strike="noStrike" kern="0" cap="none" spc="0" normalizeH="0" baseline="0" noProof="0">
                <a:ln>
                  <a:noFill/>
                </a:ln>
                <a:solidFill>
                  <a:srgbClr val="FF9900"/>
                </a:solidFill>
                <a:effectLst/>
                <a:uLnTx/>
                <a:uFillTx/>
                <a:latin typeface="Arial"/>
                <a:cs typeface="Arial"/>
                <a:sym typeface="Arial"/>
              </a:rPr>
              <a:t> Jiménez-Maldonado, Christian Taube, Luisa Brussino, and David B. Price</a:t>
            </a:r>
            <a:endParaRPr kumimoji="0" lang="en-SG" sz="600" b="0" i="0" u="none" strike="noStrike" kern="0" cap="none" spc="0" normalizeH="0" baseline="0" noProof="0">
              <a:ln>
                <a:noFill/>
              </a:ln>
              <a:solidFill>
                <a:srgbClr val="FF99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6329EC7-3ED3-7C2B-1901-285759B3A822}"/>
              </a:ext>
            </a:extLst>
          </p:cNvPr>
          <p:cNvSpPr txBox="1"/>
          <p:nvPr/>
        </p:nvSpPr>
        <p:spPr>
          <a:xfrm>
            <a:off x="-289933" y="4866501"/>
            <a:ext cx="987998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3"/>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2" name="Graphic 1" descr="Beginning with solid fill">
            <a:hlinkClick r:id="rId4" action="ppaction://hlinksldjump"/>
            <a:extLst>
              <a:ext uri="{FF2B5EF4-FFF2-40B4-BE49-F238E27FC236}">
                <a16:creationId xmlns:a16="http://schemas.microsoft.com/office/drawing/2014/main" id="{9B31CA4F-CAAC-5F78-77F1-89720865B6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23850" y="205979"/>
            <a:ext cx="8496300" cy="338307"/>
          </a:xfrm>
          <a:prstGeom prst="rect">
            <a:avLst/>
          </a:prstGeom>
          <a:noFill/>
          <a:ln>
            <a:noFill/>
          </a:ln>
        </p:spPr>
        <p:txBody>
          <a:bodyPr spcFirstLastPara="1" wrap="square" lIns="0" tIns="45700" rIns="91425" bIns="0" anchor="b" anchorCtr="0">
            <a:noAutofit/>
          </a:bodyPr>
          <a:lstStyle/>
          <a:p>
            <a:pPr marL="0" lvl="0" indent="0" algn="l" rtl="0">
              <a:spcBef>
                <a:spcPts val="0"/>
              </a:spcBef>
              <a:spcAft>
                <a:spcPts val="0"/>
              </a:spcAft>
              <a:buClr>
                <a:schemeClr val="accent1"/>
              </a:buClr>
              <a:buSzPts val="2400"/>
              <a:buFont typeface="Arial"/>
              <a:buNone/>
            </a:pPr>
            <a:r>
              <a:rPr lang="en-GB"/>
              <a:t>Aim and Methods</a:t>
            </a:r>
            <a:endParaRPr/>
          </a:p>
        </p:txBody>
      </p:sp>
      <p:sp>
        <p:nvSpPr>
          <p:cNvPr id="129" name="Google Shape;129;p24"/>
          <p:cNvSpPr txBox="1">
            <a:spLocks noGrp="1"/>
          </p:cNvSpPr>
          <p:nvPr>
            <p:ph type="body" idx="1"/>
          </p:nvPr>
        </p:nvSpPr>
        <p:spPr>
          <a:xfrm>
            <a:off x="21057" y="4721785"/>
            <a:ext cx="8799093" cy="402416"/>
          </a:xfrm>
          <a:prstGeom prst="rect">
            <a:avLst/>
          </a:prstGeom>
          <a:noFill/>
          <a:ln>
            <a:noFill/>
          </a:ln>
        </p:spPr>
        <p:txBody>
          <a:bodyPr spcFirstLastPara="1" wrap="square" lIns="0" tIns="0" rIns="0" bIns="0" anchor="b" anchorCtr="0">
            <a:noAutofit/>
          </a:bodyPr>
          <a:lstStyle/>
          <a:p>
            <a:pPr marL="0" indent="0"/>
            <a:r>
              <a:rPr lang="en-NZ" sz="600">
                <a:solidFill>
                  <a:schemeClr val="bg2">
                    <a:lumMod val="50000"/>
                    <a:lumOff val="50000"/>
                  </a:schemeClr>
                </a:solidFill>
              </a:rPr>
              <a:t>ISAR: International Severe Asthma Registry, Anti-</a:t>
            </a:r>
            <a:r>
              <a:rPr lang="en-NZ" sz="600" err="1">
                <a:solidFill>
                  <a:schemeClr val="bg2">
                    <a:lumMod val="50000"/>
                    <a:lumOff val="50000"/>
                  </a:schemeClr>
                </a:solidFill>
              </a:rPr>
              <a:t>IgE</a:t>
            </a:r>
            <a:r>
              <a:rPr lang="en-NZ" sz="600">
                <a:solidFill>
                  <a:schemeClr val="bg2">
                    <a:lumMod val="50000"/>
                    <a:lumOff val="50000"/>
                  </a:schemeClr>
                </a:solidFill>
              </a:rPr>
              <a:t>: Anti-Immunoglobulin E, Anti-IL5/5R: Anti-Interleukin 5/5R, Anti-IL4: Anti-Interleukin 4, FEV1: Forced Expiratory Volume 1 second, </a:t>
            </a:r>
            <a:r>
              <a:rPr lang="en-NZ" sz="600" err="1">
                <a:solidFill>
                  <a:schemeClr val="bg2">
                    <a:lumMod val="50000"/>
                    <a:lumOff val="50000"/>
                  </a:schemeClr>
                </a:solidFill>
              </a:rPr>
              <a:t>FeNO</a:t>
            </a:r>
            <a:r>
              <a:rPr lang="en-NZ" sz="600">
                <a:solidFill>
                  <a:schemeClr val="bg2">
                    <a:lumMod val="50000"/>
                    <a:lumOff val="50000"/>
                  </a:schemeClr>
                </a:solidFill>
              </a:rPr>
              <a:t>: Fractional exhaled Nitric Oxide, BEC: Blood Eosinophil Count</a:t>
            </a:r>
            <a:endParaRPr lang="en-GB" sz="600">
              <a:solidFill>
                <a:schemeClr val="bg2">
                  <a:lumMod val="50000"/>
                  <a:lumOff val="50000"/>
                </a:schemeClr>
              </a:solidFill>
            </a:endParaRPr>
          </a:p>
        </p:txBody>
      </p:sp>
      <p:sp>
        <p:nvSpPr>
          <p:cNvPr id="3" name="Google Shape;2924;g1187c0eb48a_48_342">
            <a:extLst>
              <a:ext uri="{FF2B5EF4-FFF2-40B4-BE49-F238E27FC236}">
                <a16:creationId xmlns:a16="http://schemas.microsoft.com/office/drawing/2014/main" id="{A3B9AE33-CACD-ACFC-FDD8-979861AA140C}"/>
              </a:ext>
            </a:extLst>
          </p:cNvPr>
          <p:cNvSpPr/>
          <p:nvPr/>
        </p:nvSpPr>
        <p:spPr>
          <a:xfrm>
            <a:off x="171064" y="2187001"/>
            <a:ext cx="1639392" cy="258103"/>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Objective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171066" y="3143095"/>
            <a:ext cx="1639390" cy="261864"/>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Methods</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2924;g1187c0eb48a_48_342">
            <a:extLst>
              <a:ext uri="{FF2B5EF4-FFF2-40B4-BE49-F238E27FC236}">
                <a16:creationId xmlns:a16="http://schemas.microsoft.com/office/drawing/2014/main" id="{BCB4E6FA-79F6-A00B-76A7-9A73307E8D9A}"/>
              </a:ext>
            </a:extLst>
          </p:cNvPr>
          <p:cNvSpPr/>
          <p:nvPr/>
        </p:nvSpPr>
        <p:spPr>
          <a:xfrm>
            <a:off x="171064" y="876823"/>
            <a:ext cx="1639392" cy="24652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Arial"/>
                <a:ea typeface="Calibri" panose="020F0502020204030204" pitchFamily="34" charset="0"/>
                <a:cs typeface="Arial"/>
                <a:sym typeface="Arial"/>
              </a:rPr>
              <a:t>Rationale</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 name="Picture 8" descr="A diagram of a flowchart&#10;&#10;Description automatically generated">
            <a:extLst>
              <a:ext uri="{FF2B5EF4-FFF2-40B4-BE49-F238E27FC236}">
                <a16:creationId xmlns:a16="http://schemas.microsoft.com/office/drawing/2014/main" id="{39A9FF4F-BB24-6DCC-00EB-51F79D06846C}"/>
              </a:ext>
            </a:extLst>
          </p:cNvPr>
          <p:cNvPicPr>
            <a:picLocks noChangeAspect="1"/>
          </p:cNvPicPr>
          <p:nvPr/>
        </p:nvPicPr>
        <p:blipFill rotWithShape="1">
          <a:blip r:embed="rId3"/>
          <a:srcRect t="2167" r="2499"/>
          <a:stretch/>
        </p:blipFill>
        <p:spPr>
          <a:xfrm>
            <a:off x="2364049" y="1026656"/>
            <a:ext cx="6758894" cy="3695129"/>
          </a:xfrm>
          <a:prstGeom prst="rect">
            <a:avLst/>
          </a:prstGeom>
        </p:spPr>
      </p:pic>
      <p:sp>
        <p:nvSpPr>
          <p:cNvPr id="19" name="Inhaltsplatzhalter 4">
            <a:extLst>
              <a:ext uri="{FF2B5EF4-FFF2-40B4-BE49-F238E27FC236}">
                <a16:creationId xmlns:a16="http://schemas.microsoft.com/office/drawing/2014/main" id="{68EBDEDD-8C07-5B95-3929-A3C7AB1BA69D}"/>
              </a:ext>
            </a:extLst>
          </p:cNvPr>
          <p:cNvSpPr txBox="1">
            <a:spLocks/>
          </p:cNvSpPr>
          <p:nvPr/>
        </p:nvSpPr>
        <p:spPr>
          <a:xfrm>
            <a:off x="171064" y="1170156"/>
            <a:ext cx="2774418" cy="951671"/>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
                <a:srgbClr val="000000"/>
              </a:buClr>
              <a:buSzTx/>
              <a:buFont typeface="Wingdings" panose="05000000000000000000" pitchFamily="2" charset="2"/>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sym typeface="Arial"/>
              </a:rPr>
              <a:t>Studies investigating the association between pre-biologic biomarker levels and post-biologic outcomes have been limited to single biomarkers and assessment of biologic efficacy from structured clinical trials</a:t>
            </a:r>
          </a:p>
        </p:txBody>
      </p:sp>
      <p:sp>
        <p:nvSpPr>
          <p:cNvPr id="6" name="TextBox 5">
            <a:extLst>
              <a:ext uri="{FF2B5EF4-FFF2-40B4-BE49-F238E27FC236}">
                <a16:creationId xmlns:a16="http://schemas.microsoft.com/office/drawing/2014/main" id="{552276FF-9CEC-6B4B-4C9A-F49687154E5E}"/>
              </a:ext>
            </a:extLst>
          </p:cNvPr>
          <p:cNvSpPr txBox="1"/>
          <p:nvPr/>
        </p:nvSpPr>
        <p:spPr>
          <a:xfrm>
            <a:off x="-68111" y="4771675"/>
            <a:ext cx="84240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4"/>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4"/>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4"/>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21057" y="3465564"/>
            <a:ext cx="4850823" cy="141039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Cohort study using data across 23 countries participating in ISAR from May 2017 to February 2023.</a:t>
            </a: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Arial"/>
                <a:ea typeface="+mn-ea"/>
                <a:cs typeface="Arial"/>
                <a:sym typeface="Arial"/>
              </a:rPr>
              <a:t>Investigated biomarkers (highest pre-biologic levels) were immunoglobulin E (</a:t>
            </a:r>
            <a:r>
              <a:rPr kumimoji="0" lang="en-GB" sz="1050" b="0" i="0" u="none" strike="noStrike" kern="1200" cap="none" spc="0" normalizeH="0" baseline="0" noProof="0" err="1">
                <a:ln>
                  <a:noFill/>
                </a:ln>
                <a:solidFill>
                  <a:srgbClr val="000000"/>
                </a:solidFill>
                <a:effectLst/>
                <a:uLnTx/>
                <a:uFillTx/>
                <a:latin typeface="Arial"/>
                <a:ea typeface="+mn-ea"/>
                <a:cs typeface="Arial"/>
                <a:sym typeface="Arial"/>
              </a:rPr>
              <a:t>IgE</a:t>
            </a:r>
            <a:r>
              <a:rPr kumimoji="0" lang="en-GB" sz="1050" b="0" i="0" u="none" strike="noStrike" kern="1200" cap="none" spc="0" normalizeH="0" baseline="0" noProof="0">
                <a:ln>
                  <a:noFill/>
                </a:ln>
                <a:solidFill>
                  <a:srgbClr val="000000"/>
                </a:solidFill>
                <a:effectLst/>
                <a:uLnTx/>
                <a:uFillTx/>
                <a:latin typeface="Arial"/>
                <a:ea typeface="+mn-ea"/>
                <a:cs typeface="Arial"/>
                <a:sym typeface="Arial"/>
              </a:rPr>
              <a:t>), blood eosinophil count (BEC) and fractional exhaled nitric oxide (</a:t>
            </a:r>
            <a:r>
              <a:rPr kumimoji="0" lang="en-GB" sz="1050" b="0" i="0" u="none" strike="noStrike" kern="1200" cap="none" spc="0" normalizeH="0" baseline="0" noProof="0" err="1">
                <a:ln>
                  <a:noFill/>
                </a:ln>
                <a:solidFill>
                  <a:srgbClr val="000000"/>
                </a:solidFill>
                <a:effectLst/>
                <a:uLnTx/>
                <a:uFillTx/>
                <a:latin typeface="Arial"/>
                <a:ea typeface="+mn-ea"/>
                <a:cs typeface="Arial"/>
                <a:sym typeface="Arial"/>
              </a:rPr>
              <a:t>FeNO</a:t>
            </a:r>
            <a:r>
              <a:rPr kumimoji="0" lang="en-GB" sz="1050" b="0" i="0" u="none" strike="noStrike" kern="1200" cap="none" spc="0" normalizeH="0" baseline="0" noProof="0">
                <a:ln>
                  <a:noFill/>
                </a:ln>
                <a:solidFill>
                  <a:srgbClr val="000000"/>
                </a:solidFill>
                <a:effectLst/>
                <a:uLnTx/>
                <a:uFillTx/>
                <a:latin typeface="Arial"/>
                <a:ea typeface="+mn-ea"/>
                <a:cs typeface="Arial"/>
                <a:sym typeface="Arial"/>
              </a:rPr>
              <a:t>)</a:t>
            </a:r>
            <a:endParaRPr kumimoji="0" lang="en-US" sz="1050" b="0" i="0" u="none" strike="noStrike" kern="1200" cap="none" spc="0" normalizeH="0" baseline="0" noProof="0">
              <a:ln>
                <a:noFill/>
              </a:ln>
              <a:solidFill>
                <a:srgbClr val="000000"/>
              </a:solidFill>
              <a:effectLst/>
              <a:uLnTx/>
              <a:uFillTx/>
              <a:latin typeface="Arial"/>
              <a:ea typeface="+mn-ea"/>
              <a:cs typeface="Arial"/>
              <a:sym typeface="Arial"/>
            </a:endParaRPr>
          </a:p>
          <a:p>
            <a:pPr marL="225449" marR="0" lvl="0" indent="-171450" algn="l" defTabSz="514338" rtl="0" eaLnBrk="1" fontAlgn="auto" latinLnBrk="0" hangingPunct="1">
              <a:lnSpc>
                <a:spcPct val="107000"/>
              </a:lnSpc>
              <a:spcBef>
                <a:spcPts val="0"/>
              </a:spcBef>
              <a:spcAft>
                <a:spcPts val="0"/>
              </a:spcAft>
              <a:buClr>
                <a:srgbClr val="000000"/>
              </a:buClr>
              <a:buSzPts val="1100"/>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Arial"/>
                <a:sym typeface="Arial"/>
              </a:rPr>
              <a:t>Pre- to approximately 12-month post-biologic change for each of three asthma outcome domains (i.e. exacerbation rate, symptom control and lung function), and the association of this change with pre-biologic biomarkers was investigated for individual and combined biomarkers</a:t>
            </a:r>
            <a:endParaRPr kumimoji="0" lang="en-SG" sz="105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171066" y="2483641"/>
            <a:ext cx="3375698" cy="56387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800"/>
              </a:spcAft>
              <a:buClr>
                <a:srgbClr val="000000"/>
              </a:buClr>
              <a:buSzTx/>
              <a:buFont typeface="Wingdings" panose="05000000000000000000" pitchFamily="2" charset="2"/>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sym typeface="Arial"/>
              </a:rPr>
              <a:t>To elucidate the associations of pre-biologic individual biomarker levels or their combinations  with pre-to-post biologic changes in asthma outcomes in real-life</a:t>
            </a:r>
          </a:p>
        </p:txBody>
      </p:sp>
      <p:pic>
        <p:nvPicPr>
          <p:cNvPr id="7" name="Graphic 6" descr="Beginning with solid fill">
            <a:hlinkClick r:id="rId5" action="ppaction://hlinksldjump"/>
            <a:extLst>
              <a:ext uri="{FF2B5EF4-FFF2-40B4-BE49-F238E27FC236}">
                <a16:creationId xmlns:a16="http://schemas.microsoft.com/office/drawing/2014/main" id="{E93BF32B-FD81-3FF5-1C66-8F493D3F4E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4699B93A-E652-7595-90D6-DFBB8A688191}"/>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B93109-9BF7-11C4-E42B-A394FE3C2230}"/>
              </a:ext>
            </a:extLst>
          </p:cNvPr>
          <p:cNvSpPr>
            <a:spLocks noGrp="1"/>
          </p:cNvSpPr>
          <p:nvPr>
            <p:ph type="title"/>
          </p:nvPr>
        </p:nvSpPr>
        <p:spPr>
          <a:xfrm>
            <a:off x="275063" y="96567"/>
            <a:ext cx="6548897" cy="605793"/>
          </a:xfrm>
        </p:spPr>
        <p:txBody>
          <a:bodyPr/>
          <a:lstStyle/>
          <a:p>
            <a:r>
              <a:rPr lang="en-GB" sz="1600">
                <a:solidFill>
                  <a:schemeClr val="accent3"/>
                </a:solidFill>
                <a:latin typeface="Aptos" panose="020B0004020202020204" pitchFamily="34" charset="0"/>
                <a:ea typeface="Aptos" panose="020B0004020202020204" pitchFamily="34" charset="0"/>
                <a:cs typeface="Aptos" panose="020B0004020202020204" pitchFamily="34" charset="0"/>
              </a:rPr>
              <a:t>What is already known? Background and rationale:</a:t>
            </a:r>
            <a:br>
              <a:rPr lang="en-GB" sz="1600">
                <a:solidFill>
                  <a:schemeClr val="accent3"/>
                </a:solidFill>
                <a:latin typeface="Aptos" panose="020B0004020202020204" pitchFamily="34" charset="0"/>
                <a:ea typeface="Aptos" panose="020B0004020202020204" pitchFamily="34" charset="0"/>
                <a:cs typeface="Aptos" panose="020B0004020202020204" pitchFamily="34" charset="0"/>
              </a:rPr>
            </a:br>
            <a:r>
              <a:rPr lang="en-GB" sz="1400">
                <a:effectLst/>
                <a:latin typeface="Aptos" panose="020B0004020202020204" pitchFamily="34" charset="0"/>
                <a:ea typeface="Aptos" panose="020B0004020202020204" pitchFamily="34" charset="0"/>
                <a:cs typeface="Aptos" panose="020B0004020202020204" pitchFamily="34" charset="0"/>
              </a:rPr>
              <a:t>BEC predicts less exacerbations with biologics than placebo but little dose response within the active arm</a:t>
            </a:r>
            <a:endParaRPr lang="en-GB" sz="1200"/>
          </a:p>
        </p:txBody>
      </p:sp>
      <p:pic>
        <p:nvPicPr>
          <p:cNvPr id="6" name="Google Shape;400;p17">
            <a:extLst>
              <a:ext uri="{FF2B5EF4-FFF2-40B4-BE49-F238E27FC236}">
                <a16:creationId xmlns:a16="http://schemas.microsoft.com/office/drawing/2014/main" id="{58F81DFB-ACD5-CF0F-BDE2-072DF09ED218}"/>
              </a:ext>
            </a:extLst>
          </p:cNvPr>
          <p:cNvPicPr preferRelativeResize="0"/>
          <p:nvPr/>
        </p:nvPicPr>
        <p:blipFill rotWithShape="1">
          <a:blip r:embed="rId3">
            <a:alphaModFix/>
          </a:blip>
          <a:srcRect/>
          <a:stretch/>
        </p:blipFill>
        <p:spPr>
          <a:xfrm>
            <a:off x="208424" y="1435504"/>
            <a:ext cx="3907576" cy="2562836"/>
          </a:xfrm>
          <a:prstGeom prst="rect">
            <a:avLst/>
          </a:prstGeom>
          <a:noFill/>
          <a:ln>
            <a:noFill/>
          </a:ln>
        </p:spPr>
      </p:pic>
      <p:sp>
        <p:nvSpPr>
          <p:cNvPr id="7" name="Google Shape;401;p17">
            <a:extLst>
              <a:ext uri="{FF2B5EF4-FFF2-40B4-BE49-F238E27FC236}">
                <a16:creationId xmlns:a16="http://schemas.microsoft.com/office/drawing/2014/main" id="{533F532C-4A21-1A09-2FCC-A11CD479C4B4}"/>
              </a:ext>
            </a:extLst>
          </p:cNvPr>
          <p:cNvSpPr txBox="1"/>
          <p:nvPr/>
        </p:nvSpPr>
        <p:spPr>
          <a:xfrm>
            <a:off x="2395363" y="4837458"/>
            <a:ext cx="5700782" cy="299229"/>
          </a:xfrm>
          <a:prstGeom prst="rect">
            <a:avLst/>
          </a:prstGeom>
          <a:noFill/>
          <a:ln>
            <a:noFill/>
          </a:ln>
        </p:spPr>
        <p:txBody>
          <a:bodyPr spcFirstLastPara="1" wrap="square" lIns="68389" tIns="34185" rIns="68389" bIns="34185" anchor="t" anchorCtr="0">
            <a:spAutoFit/>
          </a:bodyPr>
          <a:lstStyle/>
          <a:p>
            <a:pPr marL="0" marR="0" lvl="0" indent="0" algn="r" defTabSz="684051" rtl="0" eaLnBrk="1" fontAlgn="auto" latinLnBrk="0" hangingPunct="1">
              <a:lnSpc>
                <a:spcPct val="100000"/>
              </a:lnSpc>
              <a:spcBef>
                <a:spcPts val="0"/>
              </a:spcBef>
              <a:spcAft>
                <a:spcPts val="0"/>
              </a:spcAft>
              <a:buClr>
                <a:srgbClr val="000000"/>
              </a:buClr>
              <a:buSzTx/>
              <a:buFont typeface="Arial"/>
              <a:buNone/>
              <a:tabLst/>
              <a:defRPr/>
            </a:pPr>
            <a:r>
              <a:rPr kumimoji="0" lang="en-US" sz="748" b="0" i="0" u="none" strike="noStrike" kern="0" cap="none" spc="0" normalizeH="0" baseline="0" noProof="0">
                <a:ln>
                  <a:noFill/>
                </a:ln>
                <a:solidFill>
                  <a:srgbClr val="000000"/>
                </a:solidFill>
                <a:effectLst/>
                <a:uLnTx/>
                <a:uFillTx/>
                <a:latin typeface="Calibri"/>
                <a:ea typeface="Calibri"/>
                <a:cs typeface="Calibri"/>
                <a:sym typeface="Calibri"/>
              </a:rPr>
              <a:t>Ortega HG, et al. Lancet Respir Med 2016;4(7):549-556</a:t>
            </a:r>
            <a:endParaRPr kumimoji="0" sz="1048"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684051" rtl="0" eaLnBrk="1" fontAlgn="auto" latinLnBrk="0" hangingPunct="1">
              <a:lnSpc>
                <a:spcPct val="100000"/>
              </a:lnSpc>
              <a:spcBef>
                <a:spcPts val="0"/>
              </a:spcBef>
              <a:spcAft>
                <a:spcPts val="0"/>
              </a:spcAft>
              <a:buClr>
                <a:srgbClr val="000000"/>
              </a:buClr>
              <a:buSzTx/>
              <a:buFont typeface="Arial"/>
              <a:buNone/>
              <a:tabLst/>
              <a:defRPr/>
            </a:pPr>
            <a:r>
              <a:rPr kumimoji="0" lang="en-US" sz="748" b="0" i="0" u="none" strike="noStrike" kern="0" cap="none" spc="0" normalizeH="0" baseline="0" noProof="0">
                <a:ln>
                  <a:noFill/>
                </a:ln>
                <a:solidFill>
                  <a:srgbClr val="000000"/>
                </a:solidFill>
                <a:effectLst/>
                <a:uLnTx/>
                <a:uFillTx/>
                <a:latin typeface="Calibri"/>
                <a:ea typeface="Calibri"/>
                <a:cs typeface="Calibri"/>
                <a:sym typeface="Calibri"/>
              </a:rPr>
              <a:t>FitzGerald JM, Goldman M, et al. Lancet Respir Med 2018;6(1):51-64</a:t>
            </a:r>
            <a:endParaRPr kumimoji="0" sz="748"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 name="Google Shape;402;p17">
            <a:extLst>
              <a:ext uri="{FF2B5EF4-FFF2-40B4-BE49-F238E27FC236}">
                <a16:creationId xmlns:a16="http://schemas.microsoft.com/office/drawing/2014/main" id="{910DB98C-61B0-6565-AC7D-BC69F1D61340}"/>
              </a:ext>
            </a:extLst>
          </p:cNvPr>
          <p:cNvPicPr preferRelativeResize="0"/>
          <p:nvPr/>
        </p:nvPicPr>
        <p:blipFill rotWithShape="1">
          <a:blip r:embed="rId4">
            <a:alphaModFix/>
          </a:blip>
          <a:srcRect/>
          <a:stretch/>
        </p:blipFill>
        <p:spPr>
          <a:xfrm>
            <a:off x="4382551" y="1435505"/>
            <a:ext cx="4513264" cy="2564056"/>
          </a:xfrm>
          <a:prstGeom prst="rect">
            <a:avLst/>
          </a:prstGeom>
          <a:noFill/>
          <a:ln>
            <a:noFill/>
          </a:ln>
        </p:spPr>
      </p:pic>
      <p:sp>
        <p:nvSpPr>
          <p:cNvPr id="9" name="Google Shape;404;p17">
            <a:extLst>
              <a:ext uri="{FF2B5EF4-FFF2-40B4-BE49-F238E27FC236}">
                <a16:creationId xmlns:a16="http://schemas.microsoft.com/office/drawing/2014/main" id="{0D9444FF-92C0-35E0-219C-D152626FB98B}"/>
              </a:ext>
            </a:extLst>
          </p:cNvPr>
          <p:cNvSpPr/>
          <p:nvPr/>
        </p:nvSpPr>
        <p:spPr>
          <a:xfrm>
            <a:off x="4673600" y="4015322"/>
            <a:ext cx="4222214" cy="438370"/>
          </a:xfrm>
          <a:prstGeom prst="rect">
            <a:avLst/>
          </a:prstGeom>
          <a:noFill/>
          <a:ln>
            <a:noFill/>
          </a:ln>
        </p:spPr>
        <p:txBody>
          <a:bodyPr spcFirstLastPara="1" wrap="square" lIns="68389" tIns="34185" rIns="68389" bIns="34185" anchor="t" anchorCtr="0">
            <a:spAutoFit/>
          </a:bodyPr>
          <a:lstStyle/>
          <a:p>
            <a:pPr marL="0" marR="0" lvl="0" indent="0" algn="ctr" defTabSz="684051"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SIROCCO/CALIMA: Response to </a:t>
            </a:r>
            <a:r>
              <a:rPr kumimoji="0" lang="en-US" sz="1200" b="0" i="0" u="none" strike="noStrike" kern="0" cap="none" spc="0" normalizeH="0" baseline="0" noProof="0" err="1">
                <a:ln>
                  <a:noFill/>
                </a:ln>
                <a:solidFill>
                  <a:srgbClr val="000000"/>
                </a:solidFill>
                <a:effectLst/>
                <a:uLnTx/>
                <a:uFillTx/>
                <a:latin typeface="Calibri"/>
                <a:ea typeface="Calibri"/>
                <a:cs typeface="Calibri"/>
                <a:sym typeface="Calibri"/>
              </a:rPr>
              <a:t>Benralizumab</a:t>
            </a: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 Treatment According to Blood Eosinophil Count</a:t>
            </a:r>
            <a:r>
              <a:rPr kumimoji="0" lang="en-US" sz="1200" b="0" i="0" u="none" strike="noStrike" kern="0" cap="none" spc="0" normalizeH="0" baseline="30000" noProof="0">
                <a:ln>
                  <a:noFill/>
                </a:ln>
                <a:solidFill>
                  <a:srgbClr val="000000"/>
                </a:solidFill>
                <a:effectLst/>
                <a:uLnTx/>
                <a:uFillTx/>
                <a:latin typeface="Calibri"/>
                <a:ea typeface="Calibri"/>
                <a:cs typeface="Calibri"/>
                <a:sym typeface="Calibri"/>
              </a:rPr>
              <a:t>2</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A3542ACB-49D1-FAF9-0CBC-16870D7E8EB7}"/>
              </a:ext>
            </a:extLst>
          </p:cNvPr>
          <p:cNvSpPr txBox="1"/>
          <p:nvPr/>
        </p:nvSpPr>
        <p:spPr>
          <a:xfrm>
            <a:off x="292588" y="4282371"/>
            <a:ext cx="4381012" cy="46166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cs typeface="Arial"/>
                <a:sym typeface="Arial"/>
              </a:rPr>
              <a:t>Low association between BEC and exacerbations has been seen in clinical trials of anti-IL5 treatments</a:t>
            </a:r>
            <a:endParaRPr kumimoji="0" lang="en-GB" sz="12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2D3124AA-6CD5-1FD5-0429-7B7CCA60A040}"/>
              </a:ext>
            </a:extLst>
          </p:cNvPr>
          <p:cNvSpPr txBox="1"/>
          <p:nvPr/>
        </p:nvSpPr>
        <p:spPr>
          <a:xfrm>
            <a:off x="417388" y="1028380"/>
            <a:ext cx="93733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73763"/>
                </a:solidFill>
                <a:effectLst/>
                <a:uLnTx/>
                <a:uFillTx/>
                <a:latin typeface="Arial"/>
                <a:cs typeface="Arial"/>
                <a:sym typeface="Arial"/>
              </a:rPr>
              <a:t>Response to Anti-IL5 Treatment According to Blood  Eosinophil Count (evidence from clinical trials)</a:t>
            </a:r>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29;p24">
            <a:extLst>
              <a:ext uri="{FF2B5EF4-FFF2-40B4-BE49-F238E27FC236}">
                <a16:creationId xmlns:a16="http://schemas.microsoft.com/office/drawing/2014/main" id="{335CEB3A-3E32-AB56-F41C-98356A354D31}"/>
              </a:ext>
            </a:extLst>
          </p:cNvPr>
          <p:cNvSpPr txBox="1">
            <a:spLocks noGrp="1"/>
          </p:cNvSpPr>
          <p:nvPr>
            <p:ph type="body" idx="1"/>
          </p:nvPr>
        </p:nvSpPr>
        <p:spPr>
          <a:xfrm>
            <a:off x="52319" y="4744036"/>
            <a:ext cx="8799093" cy="402416"/>
          </a:xfrm>
          <a:prstGeom prst="rect">
            <a:avLst/>
          </a:prstGeom>
          <a:noFill/>
          <a:ln>
            <a:noFill/>
          </a:ln>
        </p:spPr>
        <p:txBody>
          <a:bodyPr spcFirstLastPara="1" wrap="square" lIns="0" tIns="0" rIns="0" bIns="0" anchor="b" anchorCtr="0">
            <a:noAutofit/>
          </a:bodyPr>
          <a:lstStyle/>
          <a:p>
            <a:pPr marL="0" indent="0">
              <a:buNone/>
            </a:pPr>
            <a:r>
              <a:rPr lang="en-NZ" sz="600">
                <a:solidFill>
                  <a:schemeClr val="bg2">
                    <a:lumMod val="50000"/>
                    <a:lumOff val="50000"/>
                  </a:schemeClr>
                </a:solidFill>
              </a:rPr>
              <a:t>Anti-IL5/5R: Anti-Interleukin 5/5R, BEC: Blood Eosinophil Count</a:t>
            </a:r>
            <a:endParaRPr lang="en-GB" sz="600">
              <a:solidFill>
                <a:schemeClr val="bg2">
                  <a:lumMod val="50000"/>
                  <a:lumOff val="50000"/>
                </a:schemeClr>
              </a:solidFill>
            </a:endParaRPr>
          </a:p>
        </p:txBody>
      </p:sp>
      <p:pic>
        <p:nvPicPr>
          <p:cNvPr id="4" name="Graphic 3" descr="Beginning with solid fill">
            <a:hlinkClick r:id="rId5" action="ppaction://hlinksldjump"/>
            <a:extLst>
              <a:ext uri="{FF2B5EF4-FFF2-40B4-BE49-F238E27FC236}">
                <a16:creationId xmlns:a16="http://schemas.microsoft.com/office/drawing/2014/main" id="{443703DD-9AC1-412A-9893-79E145C5D3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3D123D68-1644-0B27-E399-629179DEA50F}"/>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543155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01E567-BAF5-18FD-FAD1-0978DE9B53F0}"/>
              </a:ext>
            </a:extLst>
          </p:cNvPr>
          <p:cNvSpPr>
            <a:spLocks noGrp="1"/>
          </p:cNvSpPr>
          <p:nvPr>
            <p:ph type="title"/>
          </p:nvPr>
        </p:nvSpPr>
        <p:spPr>
          <a:xfrm>
            <a:off x="275063" y="103515"/>
            <a:ext cx="8496300" cy="454420"/>
          </a:xfrm>
        </p:spPr>
        <p:txBody>
          <a:bodyPr/>
          <a:lstStyle/>
          <a:p>
            <a:r>
              <a:rPr lang="en-NZ" sz="1400"/>
              <a:t>BEC and </a:t>
            </a:r>
            <a:r>
              <a:rPr lang="en-NZ" sz="1400" err="1"/>
              <a:t>FeNO</a:t>
            </a:r>
            <a:r>
              <a:rPr lang="en-NZ" sz="1400"/>
              <a:t> significantly associated with degree of lung function improvement</a:t>
            </a:r>
            <a:br>
              <a:rPr lang="en-NZ" sz="1400"/>
            </a:br>
            <a:r>
              <a:rPr lang="en-NZ" sz="1400"/>
              <a:t>following treatment with </a:t>
            </a:r>
            <a:r>
              <a:rPr lang="en-GB" sz="1400"/>
              <a:t>anti-IL5/5R or anti-</a:t>
            </a:r>
            <a:r>
              <a:rPr lang="en-GB" sz="1400" err="1"/>
              <a:t>IgE</a:t>
            </a:r>
            <a:r>
              <a:rPr lang="en-GB" sz="1400"/>
              <a:t> biologics</a:t>
            </a:r>
          </a:p>
        </p:txBody>
      </p:sp>
      <p:sp>
        <p:nvSpPr>
          <p:cNvPr id="11" name="TextBox 10">
            <a:extLst>
              <a:ext uri="{FF2B5EF4-FFF2-40B4-BE49-F238E27FC236}">
                <a16:creationId xmlns:a16="http://schemas.microsoft.com/office/drawing/2014/main" id="{3F053A11-0C51-EDBD-D25D-2D1348A542FF}"/>
              </a:ext>
            </a:extLst>
          </p:cNvPr>
          <p:cNvSpPr txBox="1"/>
          <p:nvPr/>
        </p:nvSpPr>
        <p:spPr>
          <a:xfrm>
            <a:off x="4280957" y="1083733"/>
            <a:ext cx="4263736" cy="2532425"/>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0"/>
              </a:spcAft>
              <a:buClr>
                <a:srgbClr val="FF9900"/>
              </a:buClr>
              <a:buSzTx/>
              <a:buFont typeface="Symbol" panose="05050102010706020507" pitchFamily="18" charset="2"/>
              <a:buChar char=""/>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Patients with the highest pre-biologic levels (1000 cells/µL BEC and 100 ppb </a:t>
            </a:r>
            <a:r>
              <a:rPr kumimoji="0" lang="en-GB" sz="1600" b="1" i="0" u="none" strike="noStrike" kern="100" cap="none" spc="0" normalizeH="0" baseline="0" noProof="0" err="1">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FeNO</a:t>
            </a:r>
            <a:r>
              <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 achieved mean improvements of approximately 200 mL in FEV</a:t>
            </a:r>
            <a:r>
              <a:rPr kumimoji="0" lang="en-GB" sz="1600" b="1" i="0" u="none" strike="noStrike" kern="100" cap="none" spc="0" normalizeH="0" baseline="-2500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1</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lang="en-GB" sz="1600" b="1" i="0" u="none" strike="noStrike" kern="100" cap="none" spc="0" normalizeH="0" baseline="-2500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a:p>
            <a:pPr marL="342900" marR="0" lvl="0" indent="-342900" algn="l" defTabSz="914400" rtl="0" eaLnBrk="1" fontAlgn="auto" latinLnBrk="0" hangingPunct="1">
              <a:lnSpc>
                <a:spcPct val="115000"/>
              </a:lnSpc>
              <a:spcBef>
                <a:spcPts val="0"/>
              </a:spcBef>
              <a:spcAft>
                <a:spcPts val="0"/>
              </a:spcAft>
              <a:buClr>
                <a:srgbClr val="FF9900"/>
              </a:buClr>
              <a:buSzTx/>
              <a:buFont typeface="Symbol" panose="05050102010706020507" pitchFamily="18" charset="2"/>
              <a:buChar char=""/>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Patients with the lowest levels (&lt;250 cells/µL BEC and &lt;25 ppb </a:t>
            </a:r>
            <a:r>
              <a:rPr kumimoji="0" lang="en-GB" sz="1600" b="1" i="0" u="none" strike="noStrike" kern="100" cap="none" spc="0" normalizeH="0" baseline="0" noProof="0" err="1">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FeNO</a:t>
            </a:r>
            <a:r>
              <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 achieved less than  a third of the mean improvement in FEV</a:t>
            </a:r>
            <a:r>
              <a:rPr kumimoji="0" lang="en-GB" sz="1600" b="1" i="0" u="none" strike="noStrike" kern="100" cap="none" spc="0" normalizeH="0" baseline="-2500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1</a:t>
            </a:r>
            <a:r>
              <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 </a:t>
            </a:r>
            <a:r>
              <a:rPr kumimoji="0" lang="en-GB" sz="10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 </a:t>
            </a:r>
          </a:p>
        </p:txBody>
      </p:sp>
      <p:sp>
        <p:nvSpPr>
          <p:cNvPr id="14" name="Google Shape;129;p24">
            <a:extLst>
              <a:ext uri="{FF2B5EF4-FFF2-40B4-BE49-F238E27FC236}">
                <a16:creationId xmlns:a16="http://schemas.microsoft.com/office/drawing/2014/main" id="{9840F4E4-76E2-FEEF-C5CD-2E42F82B14E3}"/>
              </a:ext>
            </a:extLst>
          </p:cNvPr>
          <p:cNvSpPr txBox="1">
            <a:spLocks noGrp="1"/>
          </p:cNvSpPr>
          <p:nvPr>
            <p:ph type="body" idx="1"/>
          </p:nvPr>
        </p:nvSpPr>
        <p:spPr>
          <a:xfrm>
            <a:off x="21057" y="4721785"/>
            <a:ext cx="8799093" cy="402416"/>
          </a:xfrm>
          <a:prstGeom prst="rect">
            <a:avLst/>
          </a:prstGeom>
          <a:noFill/>
          <a:ln>
            <a:noFill/>
          </a:ln>
        </p:spPr>
        <p:txBody>
          <a:bodyPr spcFirstLastPara="1" wrap="square" lIns="0" tIns="0" rIns="0" bIns="0" anchor="b" anchorCtr="0">
            <a:noAutofit/>
          </a:bodyPr>
          <a:lstStyle/>
          <a:p>
            <a:pPr marL="0" indent="0"/>
            <a:r>
              <a:rPr lang="en-NZ" sz="600">
                <a:solidFill>
                  <a:schemeClr val="bg2">
                    <a:lumMod val="50000"/>
                    <a:lumOff val="50000"/>
                  </a:schemeClr>
                </a:solidFill>
              </a:rPr>
              <a:t>Anti-</a:t>
            </a:r>
            <a:r>
              <a:rPr lang="en-NZ" sz="600" err="1">
                <a:solidFill>
                  <a:schemeClr val="bg2">
                    <a:lumMod val="50000"/>
                    <a:lumOff val="50000"/>
                  </a:schemeClr>
                </a:solidFill>
              </a:rPr>
              <a:t>IgE</a:t>
            </a:r>
            <a:r>
              <a:rPr lang="en-NZ" sz="600">
                <a:solidFill>
                  <a:schemeClr val="bg2">
                    <a:lumMod val="50000"/>
                    <a:lumOff val="50000"/>
                  </a:schemeClr>
                </a:solidFill>
              </a:rPr>
              <a:t>: Anti-Immunoglobulin E, Anti-IL5/5R: Anti-Interleukin 5/5R, Anti-IL4: Anti-Interleukin 4, FEV1: Forced Expiratory Volume 1 second, BEC: Blood Eosinophil Count,, </a:t>
            </a:r>
            <a:r>
              <a:rPr lang="en-NZ" sz="600" err="1">
                <a:solidFill>
                  <a:schemeClr val="bg2">
                    <a:lumMod val="50000"/>
                    <a:lumOff val="50000"/>
                  </a:schemeClr>
                </a:solidFill>
              </a:rPr>
              <a:t>FeNO</a:t>
            </a:r>
            <a:r>
              <a:rPr lang="en-NZ" sz="600">
                <a:solidFill>
                  <a:schemeClr val="bg2">
                    <a:lumMod val="50000"/>
                    <a:lumOff val="50000"/>
                  </a:schemeClr>
                </a:solidFill>
              </a:rPr>
              <a:t>: Fractional exhaled Nitric Oxide</a:t>
            </a:r>
            <a:endParaRPr lang="en-GB" sz="600">
              <a:solidFill>
                <a:schemeClr val="bg2">
                  <a:lumMod val="50000"/>
                  <a:lumOff val="50000"/>
                </a:schemeClr>
              </a:solidFill>
            </a:endParaRPr>
          </a:p>
        </p:txBody>
      </p:sp>
      <p:pic>
        <p:nvPicPr>
          <p:cNvPr id="16" name="Picture 15" descr="A graph of a number of blood cosinophils&#10;&#10;Description automatically generated with medium confidence">
            <a:extLst>
              <a:ext uri="{FF2B5EF4-FFF2-40B4-BE49-F238E27FC236}">
                <a16:creationId xmlns:a16="http://schemas.microsoft.com/office/drawing/2014/main" id="{CA74F38E-6CF0-0A46-05A1-4DEC2347C114}"/>
              </a:ext>
            </a:extLst>
          </p:cNvPr>
          <p:cNvPicPr>
            <a:picLocks noChangeAspect="1"/>
          </p:cNvPicPr>
          <p:nvPr/>
        </p:nvPicPr>
        <p:blipFill>
          <a:blip r:embed="rId2"/>
          <a:stretch>
            <a:fillRect/>
          </a:stretch>
        </p:blipFill>
        <p:spPr>
          <a:xfrm>
            <a:off x="440477" y="873776"/>
            <a:ext cx="3840480" cy="3970713"/>
          </a:xfrm>
          <a:prstGeom prst="rect">
            <a:avLst/>
          </a:prstGeom>
        </p:spPr>
      </p:pic>
      <p:sp>
        <p:nvSpPr>
          <p:cNvPr id="2" name="TextBox 1">
            <a:extLst>
              <a:ext uri="{FF2B5EF4-FFF2-40B4-BE49-F238E27FC236}">
                <a16:creationId xmlns:a16="http://schemas.microsoft.com/office/drawing/2014/main" id="{92AE7D70-17A9-8F00-623D-2F8A38F92D3E}"/>
              </a:ext>
            </a:extLst>
          </p:cNvPr>
          <p:cNvSpPr txBox="1"/>
          <p:nvPr/>
        </p:nvSpPr>
        <p:spPr>
          <a:xfrm>
            <a:off x="4630756" y="3796934"/>
            <a:ext cx="4263736" cy="94558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FF9900"/>
              </a:buClr>
              <a:buSzTx/>
              <a:buFont typeface="Arial"/>
              <a:buNone/>
              <a:tabLst/>
              <a:defRPr/>
            </a:pPr>
            <a:r>
              <a:rPr kumimoji="0" lang="en-GB" sz="1100" b="1" i="0" u="none" strike="noStrike" kern="100" cap="none" spc="0" normalizeH="0" baseline="0" noProof="0">
                <a:ln>
                  <a:noFill/>
                </a:ln>
                <a:solidFill>
                  <a:srgbClr val="339966"/>
                </a:solidFill>
                <a:effectLst/>
                <a:uLnTx/>
                <a:uFillTx/>
                <a:latin typeface="Aptos" panose="020B0004020202020204" pitchFamily="34" charset="0"/>
                <a:cs typeface="Times New Roman" panose="02020603050405020304" pitchFamily="18" charset="0"/>
                <a:sym typeface="Arial"/>
              </a:rPr>
              <a:t>Using a combination of pre-biologic BEC + </a:t>
            </a:r>
            <a:r>
              <a:rPr kumimoji="0" lang="en-GB" sz="1100" b="1" i="0" u="none" strike="noStrike" kern="100" cap="none" spc="0" normalizeH="0" baseline="0" noProof="0" err="1">
                <a:ln>
                  <a:noFill/>
                </a:ln>
                <a:solidFill>
                  <a:srgbClr val="339966"/>
                </a:solidFill>
                <a:effectLst/>
                <a:uLnTx/>
                <a:uFillTx/>
                <a:latin typeface="Aptos" panose="020B0004020202020204" pitchFamily="34" charset="0"/>
                <a:cs typeface="Times New Roman" panose="02020603050405020304" pitchFamily="18" charset="0"/>
                <a:sym typeface="Arial"/>
              </a:rPr>
              <a:t>FeNO</a:t>
            </a:r>
            <a:r>
              <a:rPr kumimoji="0" lang="en-GB" sz="1100" b="1" i="0" u="none" strike="noStrike" kern="100" cap="none" spc="0" normalizeH="0" baseline="0" noProof="0">
                <a:ln>
                  <a:noFill/>
                </a:ln>
                <a:solidFill>
                  <a:srgbClr val="339966"/>
                </a:solidFill>
                <a:effectLst/>
                <a:uLnTx/>
                <a:uFillTx/>
                <a:latin typeface="Aptos" panose="020B0004020202020204" pitchFamily="34" charset="0"/>
                <a:cs typeface="Times New Roman" panose="02020603050405020304" pitchFamily="18" charset="0"/>
                <a:sym typeface="Arial"/>
              </a:rPr>
              <a:t> combined gave a marginal improvement in prediction of FEV1 reduction but probably not of clinical significance.</a:t>
            </a:r>
          </a:p>
          <a:p>
            <a:pPr marL="0" marR="0" lvl="0" indent="0" algn="l" defTabSz="914400" rtl="0" eaLnBrk="1" fontAlgn="auto" latinLnBrk="0" hangingPunct="1">
              <a:lnSpc>
                <a:spcPct val="115000"/>
              </a:lnSpc>
              <a:spcBef>
                <a:spcPts val="0"/>
              </a:spcBef>
              <a:spcAft>
                <a:spcPts val="0"/>
              </a:spcAft>
              <a:buClr>
                <a:srgbClr val="FF9900"/>
              </a:buClr>
              <a:buSzTx/>
              <a:buFont typeface="Arial"/>
              <a:buNone/>
              <a:tabLst/>
              <a:defRPr/>
            </a:pPr>
            <a:endParaRPr kumimoji="0" lang="en-GB" sz="1600" b="1" i="0" u="none" strike="noStrike" kern="100" cap="none" spc="0" normalizeH="0" baseline="0" noProof="0">
              <a:ln>
                <a:noFill/>
              </a:ln>
              <a:solidFill>
                <a:srgbClr val="FF99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F17AC48E-2812-C4A9-3152-C8CBF54E1D89}"/>
              </a:ext>
            </a:extLst>
          </p:cNvPr>
          <p:cNvSpPr txBox="1"/>
          <p:nvPr/>
        </p:nvSpPr>
        <p:spPr>
          <a:xfrm>
            <a:off x="-53285" y="4777447"/>
            <a:ext cx="74432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3"/>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5" name="Graphic 4" descr="Beginning with solid fill">
            <a:hlinkClick r:id="rId4" action="ppaction://hlinksldjump"/>
            <a:extLst>
              <a:ext uri="{FF2B5EF4-FFF2-40B4-BE49-F238E27FC236}">
                <a16:creationId xmlns:a16="http://schemas.microsoft.com/office/drawing/2014/main" id="{52AA9BA9-8F68-C892-A59A-4205579F92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4017D6CF-2C67-3BE0-E3BC-BF4D9F5242B0}"/>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814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8509" y="3578478"/>
            <a:ext cx="7104380" cy="269240"/>
          </a:xfrm>
          <a:prstGeom prst="rect">
            <a:avLst/>
          </a:prstGeom>
        </p:spPr>
        <p:txBody>
          <a:bodyPr vert="horz" wrap="square" lIns="0" tIns="12065" rIns="0" bIns="0" rtlCol="0">
            <a:spAutoFit/>
          </a:bodyPr>
          <a:lstStyle/>
          <a:p>
            <a:pPr marL="12700">
              <a:lnSpc>
                <a:spcPct val="100000"/>
              </a:lnSpc>
              <a:spcBef>
                <a:spcPts val="95"/>
              </a:spcBef>
            </a:pPr>
            <a:r>
              <a:rPr sz="1600">
                <a:solidFill>
                  <a:srgbClr val="FF9900"/>
                </a:solidFill>
                <a:latin typeface="Arial"/>
                <a:cs typeface="Arial"/>
              </a:rPr>
              <a:t>Lakmini</a:t>
            </a:r>
            <a:r>
              <a:rPr sz="1600" spc="-35">
                <a:solidFill>
                  <a:srgbClr val="FF9900"/>
                </a:solidFill>
                <a:latin typeface="Arial"/>
                <a:cs typeface="Arial"/>
              </a:rPr>
              <a:t> </a:t>
            </a:r>
            <a:r>
              <a:rPr sz="1600">
                <a:solidFill>
                  <a:srgbClr val="FF9900"/>
                </a:solidFill>
                <a:latin typeface="Arial"/>
                <a:cs typeface="Arial"/>
              </a:rPr>
              <a:t>Bulathsinhala</a:t>
            </a:r>
            <a:r>
              <a:rPr sz="1600" spc="-65">
                <a:solidFill>
                  <a:srgbClr val="FF9900"/>
                </a:solidFill>
                <a:latin typeface="Arial"/>
                <a:cs typeface="Arial"/>
              </a:rPr>
              <a:t> </a:t>
            </a:r>
            <a:r>
              <a:rPr sz="1600">
                <a:solidFill>
                  <a:srgbClr val="FF9900"/>
                </a:solidFill>
                <a:latin typeface="Arial"/>
                <a:cs typeface="Arial"/>
              </a:rPr>
              <a:t>et</a:t>
            </a:r>
            <a:r>
              <a:rPr sz="1600" spc="-15">
                <a:solidFill>
                  <a:srgbClr val="FF9900"/>
                </a:solidFill>
                <a:latin typeface="Arial"/>
                <a:cs typeface="Arial"/>
              </a:rPr>
              <a:t> </a:t>
            </a:r>
            <a:r>
              <a:rPr sz="1600">
                <a:solidFill>
                  <a:srgbClr val="FF9900"/>
                </a:solidFill>
                <a:latin typeface="Arial"/>
                <a:cs typeface="Arial"/>
              </a:rPr>
              <a:t>al,</a:t>
            </a:r>
            <a:r>
              <a:rPr sz="1600" spc="-20">
                <a:solidFill>
                  <a:srgbClr val="FF9900"/>
                </a:solidFill>
                <a:latin typeface="Arial"/>
                <a:cs typeface="Arial"/>
              </a:rPr>
              <a:t> </a:t>
            </a:r>
            <a:r>
              <a:rPr sz="1600" i="1">
                <a:solidFill>
                  <a:srgbClr val="FF9900"/>
                </a:solidFill>
                <a:latin typeface="Arial"/>
                <a:cs typeface="Arial"/>
              </a:rPr>
              <a:t>J</a:t>
            </a:r>
            <a:r>
              <a:rPr sz="1600" i="1" spc="-65">
                <a:solidFill>
                  <a:srgbClr val="FF9900"/>
                </a:solidFill>
                <a:latin typeface="Arial"/>
                <a:cs typeface="Arial"/>
              </a:rPr>
              <a:t> </a:t>
            </a:r>
            <a:r>
              <a:rPr sz="1600" i="1">
                <a:solidFill>
                  <a:srgbClr val="FF9900"/>
                </a:solidFill>
                <a:latin typeface="Arial"/>
                <a:cs typeface="Arial"/>
              </a:rPr>
              <a:t>Allergy</a:t>
            </a:r>
            <a:r>
              <a:rPr sz="1600" i="1" spc="-45">
                <a:solidFill>
                  <a:srgbClr val="FF9900"/>
                </a:solidFill>
                <a:latin typeface="Arial"/>
                <a:cs typeface="Arial"/>
              </a:rPr>
              <a:t> </a:t>
            </a:r>
            <a:r>
              <a:rPr sz="1600" i="1">
                <a:solidFill>
                  <a:srgbClr val="FF9900"/>
                </a:solidFill>
                <a:latin typeface="Arial"/>
                <a:cs typeface="Arial"/>
              </a:rPr>
              <a:t>Clin</a:t>
            </a:r>
            <a:r>
              <a:rPr sz="1600" i="1" spc="-40">
                <a:solidFill>
                  <a:srgbClr val="FF9900"/>
                </a:solidFill>
                <a:latin typeface="Arial"/>
                <a:cs typeface="Arial"/>
              </a:rPr>
              <a:t> </a:t>
            </a:r>
            <a:r>
              <a:rPr sz="1600" i="1">
                <a:solidFill>
                  <a:srgbClr val="FF9900"/>
                </a:solidFill>
                <a:latin typeface="Arial"/>
                <a:cs typeface="Arial"/>
              </a:rPr>
              <a:t>Immunol</a:t>
            </a:r>
            <a:r>
              <a:rPr sz="1600" i="1" spc="10">
                <a:solidFill>
                  <a:srgbClr val="FF9900"/>
                </a:solidFill>
                <a:latin typeface="Arial"/>
                <a:cs typeface="Arial"/>
              </a:rPr>
              <a:t> </a:t>
            </a:r>
            <a:r>
              <a:rPr sz="1600" i="1" err="1">
                <a:solidFill>
                  <a:srgbClr val="FF9900"/>
                </a:solidFill>
                <a:latin typeface="Arial"/>
                <a:cs typeface="Arial"/>
              </a:rPr>
              <a:t>Pract</a:t>
            </a:r>
            <a:r>
              <a:rPr sz="1600" i="1">
                <a:solidFill>
                  <a:srgbClr val="FF9900"/>
                </a:solidFill>
                <a:latin typeface="Arial"/>
                <a:cs typeface="Arial"/>
              </a:rPr>
              <a:t> </a:t>
            </a:r>
            <a:r>
              <a:rPr sz="1600" spc="-10">
                <a:solidFill>
                  <a:srgbClr val="FF9900"/>
                </a:solidFill>
                <a:latin typeface="Arial"/>
                <a:cs typeface="Arial"/>
              </a:rPr>
              <a:t>2019;7(2):578-588.e2</a:t>
            </a:r>
            <a:endParaRPr sz="1600">
              <a:latin typeface="Arial"/>
              <a:cs typeface="Arial"/>
            </a:endParaRPr>
          </a:p>
        </p:txBody>
      </p:sp>
      <p:sp>
        <p:nvSpPr>
          <p:cNvPr id="3" name="object 3"/>
          <p:cNvSpPr txBox="1"/>
          <p:nvPr/>
        </p:nvSpPr>
        <p:spPr>
          <a:xfrm>
            <a:off x="581964" y="2341626"/>
            <a:ext cx="7886065" cy="635635"/>
          </a:xfrm>
          <a:prstGeom prst="rect">
            <a:avLst/>
          </a:prstGeom>
        </p:spPr>
        <p:txBody>
          <a:bodyPr vert="horz" wrap="square" lIns="0" tIns="12700" rIns="0" bIns="0" rtlCol="0">
            <a:spAutoFit/>
          </a:bodyPr>
          <a:lstStyle/>
          <a:p>
            <a:pPr marL="2491105" marR="5080" indent="-2479040">
              <a:lnSpc>
                <a:spcPct val="100000"/>
              </a:lnSpc>
              <a:spcBef>
                <a:spcPts val="100"/>
              </a:spcBef>
            </a:pPr>
            <a:r>
              <a:rPr sz="2000" b="1">
                <a:solidFill>
                  <a:srgbClr val="FFFFFF"/>
                </a:solidFill>
                <a:latin typeface="Arial"/>
                <a:cs typeface="Arial"/>
              </a:rPr>
              <a:t>Development</a:t>
            </a:r>
            <a:r>
              <a:rPr sz="2000" b="1" spc="-40">
                <a:solidFill>
                  <a:srgbClr val="FFFFFF"/>
                </a:solidFill>
                <a:latin typeface="Arial"/>
                <a:cs typeface="Arial"/>
              </a:rPr>
              <a:t> </a:t>
            </a:r>
            <a:r>
              <a:rPr sz="2000" b="1">
                <a:solidFill>
                  <a:srgbClr val="FFFFFF"/>
                </a:solidFill>
                <a:latin typeface="Arial"/>
                <a:cs typeface="Arial"/>
              </a:rPr>
              <a:t>of</a:t>
            </a:r>
            <a:r>
              <a:rPr sz="2000" b="1" spc="-50">
                <a:solidFill>
                  <a:srgbClr val="FFFFFF"/>
                </a:solidFill>
                <a:latin typeface="Arial"/>
                <a:cs typeface="Arial"/>
              </a:rPr>
              <a:t> </a:t>
            </a:r>
            <a:r>
              <a:rPr sz="2000" b="1">
                <a:solidFill>
                  <a:srgbClr val="FFFFFF"/>
                </a:solidFill>
                <a:latin typeface="Arial"/>
                <a:cs typeface="Arial"/>
              </a:rPr>
              <a:t>the</a:t>
            </a:r>
            <a:r>
              <a:rPr sz="2000" b="1" spc="-50">
                <a:solidFill>
                  <a:srgbClr val="FFFFFF"/>
                </a:solidFill>
                <a:latin typeface="Arial"/>
                <a:cs typeface="Arial"/>
              </a:rPr>
              <a:t> </a:t>
            </a:r>
            <a:r>
              <a:rPr sz="2000" b="1">
                <a:solidFill>
                  <a:srgbClr val="FFFFFF"/>
                </a:solidFill>
                <a:latin typeface="Arial"/>
                <a:cs typeface="Arial"/>
              </a:rPr>
              <a:t>International</a:t>
            </a:r>
            <a:r>
              <a:rPr sz="2000" b="1" spc="-100">
                <a:solidFill>
                  <a:srgbClr val="FFFFFF"/>
                </a:solidFill>
                <a:latin typeface="Arial"/>
                <a:cs typeface="Arial"/>
              </a:rPr>
              <a:t> </a:t>
            </a:r>
            <a:r>
              <a:rPr sz="2000" b="1">
                <a:solidFill>
                  <a:srgbClr val="FFFFFF"/>
                </a:solidFill>
                <a:latin typeface="Arial"/>
                <a:cs typeface="Arial"/>
              </a:rPr>
              <a:t>Severe</a:t>
            </a:r>
            <a:r>
              <a:rPr sz="2000" b="1" spc="-95">
                <a:solidFill>
                  <a:srgbClr val="FFFFFF"/>
                </a:solidFill>
                <a:latin typeface="Arial"/>
                <a:cs typeface="Arial"/>
              </a:rPr>
              <a:t> </a:t>
            </a:r>
            <a:r>
              <a:rPr sz="2000" b="1">
                <a:solidFill>
                  <a:srgbClr val="FFFFFF"/>
                </a:solidFill>
                <a:latin typeface="Arial"/>
                <a:cs typeface="Arial"/>
              </a:rPr>
              <a:t>Asthma</a:t>
            </a:r>
            <a:r>
              <a:rPr sz="2000" b="1" spc="-65">
                <a:solidFill>
                  <a:srgbClr val="FFFFFF"/>
                </a:solidFill>
                <a:latin typeface="Arial"/>
                <a:cs typeface="Arial"/>
              </a:rPr>
              <a:t> </a:t>
            </a:r>
            <a:r>
              <a:rPr sz="2000" b="1">
                <a:solidFill>
                  <a:srgbClr val="FFFFFF"/>
                </a:solidFill>
                <a:latin typeface="Arial"/>
                <a:cs typeface="Arial"/>
              </a:rPr>
              <a:t>Registry</a:t>
            </a:r>
            <a:r>
              <a:rPr sz="2000" b="1" spc="-65">
                <a:solidFill>
                  <a:srgbClr val="FFFFFF"/>
                </a:solidFill>
                <a:latin typeface="Arial"/>
                <a:cs typeface="Arial"/>
              </a:rPr>
              <a:t> </a:t>
            </a:r>
            <a:r>
              <a:rPr sz="2000" b="1" spc="-10">
                <a:solidFill>
                  <a:srgbClr val="FFFFFF"/>
                </a:solidFill>
                <a:latin typeface="Arial"/>
                <a:cs typeface="Arial"/>
              </a:rPr>
              <a:t>(ISAR): </a:t>
            </a:r>
            <a:r>
              <a:rPr sz="2000" b="1">
                <a:solidFill>
                  <a:srgbClr val="FFFFFF"/>
                </a:solidFill>
                <a:latin typeface="Arial"/>
                <a:cs typeface="Arial"/>
              </a:rPr>
              <a:t>A</a:t>
            </a:r>
            <a:r>
              <a:rPr sz="2000" b="1" spc="-105">
                <a:solidFill>
                  <a:srgbClr val="FFFFFF"/>
                </a:solidFill>
                <a:latin typeface="Arial"/>
                <a:cs typeface="Arial"/>
              </a:rPr>
              <a:t> </a:t>
            </a:r>
            <a:r>
              <a:rPr sz="2000" b="1">
                <a:solidFill>
                  <a:srgbClr val="FFFFFF"/>
                </a:solidFill>
                <a:latin typeface="Arial"/>
                <a:cs typeface="Arial"/>
              </a:rPr>
              <a:t>Modified</a:t>
            </a:r>
            <a:r>
              <a:rPr sz="2000" b="1" spc="-35">
                <a:solidFill>
                  <a:srgbClr val="FFFFFF"/>
                </a:solidFill>
                <a:latin typeface="Arial"/>
                <a:cs typeface="Arial"/>
              </a:rPr>
              <a:t> </a:t>
            </a:r>
            <a:r>
              <a:rPr sz="2000" b="1">
                <a:solidFill>
                  <a:srgbClr val="FFFFFF"/>
                </a:solidFill>
                <a:latin typeface="Arial"/>
                <a:cs typeface="Arial"/>
              </a:rPr>
              <a:t>Delphi</a:t>
            </a:r>
            <a:r>
              <a:rPr sz="2000" b="1" spc="-50">
                <a:solidFill>
                  <a:srgbClr val="FFFFFF"/>
                </a:solidFill>
                <a:latin typeface="Arial"/>
                <a:cs typeface="Arial"/>
              </a:rPr>
              <a:t> </a:t>
            </a:r>
            <a:r>
              <a:rPr sz="2000" b="1" spc="-10">
                <a:solidFill>
                  <a:srgbClr val="FFFFFF"/>
                </a:solidFill>
                <a:latin typeface="Arial"/>
                <a:cs typeface="Arial"/>
              </a:rPr>
              <a:t>Study</a:t>
            </a:r>
            <a:endParaRPr sz="2000">
              <a:latin typeface="Arial"/>
              <a:cs typeface="Arial"/>
            </a:endParaRPr>
          </a:p>
        </p:txBody>
      </p:sp>
      <p:pic>
        <p:nvPicPr>
          <p:cNvPr id="15" name="Graphic 14" descr="Beginning with solid fill">
            <a:hlinkClick r:id="rId2" action="ppaction://hlinksldjump"/>
            <a:extLst>
              <a:ext uri="{FF2B5EF4-FFF2-40B4-BE49-F238E27FC236}">
                <a16:creationId xmlns:a16="http://schemas.microsoft.com/office/drawing/2014/main" id="{72654A89-917B-237F-3860-ECAE18BE76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9343" y="1585684"/>
            <a:ext cx="2576513" cy="1913505"/>
          </a:xfrm>
          <a:prstGeom prst="rect">
            <a:avLst/>
          </a:prstGeom>
        </p:spPr>
        <p:txBody>
          <a:bodyPr vert="horz" wrap="square" lIns="0" tIns="66199" rIns="0" bIns="0" rtlCol="0">
            <a:spAutoFit/>
          </a:bodyPr>
          <a:lstStyle/>
          <a:p>
            <a:pPr marL="9525" marR="3810" defTabSz="685800">
              <a:lnSpc>
                <a:spcPts val="3563"/>
              </a:lnSpc>
              <a:spcBef>
                <a:spcPts val="521"/>
              </a:spcBef>
            </a:pPr>
            <a:r>
              <a:rPr sz="3300">
                <a:solidFill>
                  <a:srgbClr val="FFFFFF"/>
                </a:solidFill>
                <a:latin typeface="Calibri Light"/>
                <a:cs typeface="Calibri Light"/>
              </a:rPr>
              <a:t>5</a:t>
            </a:r>
            <a:r>
              <a:rPr sz="3300" spc="-68">
                <a:solidFill>
                  <a:srgbClr val="FFFFFF"/>
                </a:solidFill>
                <a:latin typeface="Calibri Light"/>
                <a:cs typeface="Calibri Light"/>
              </a:rPr>
              <a:t> </a:t>
            </a:r>
            <a:r>
              <a:rPr sz="3300" spc="-30">
                <a:solidFill>
                  <a:srgbClr val="FFFFFF"/>
                </a:solidFill>
                <a:latin typeface="Calibri Light"/>
                <a:cs typeface="Calibri Light"/>
              </a:rPr>
              <a:t>reasons</a:t>
            </a:r>
            <a:r>
              <a:rPr sz="3300" spc="-120">
                <a:solidFill>
                  <a:srgbClr val="FFFFFF"/>
                </a:solidFill>
                <a:latin typeface="Calibri Light"/>
                <a:cs typeface="Calibri Light"/>
              </a:rPr>
              <a:t> </a:t>
            </a:r>
            <a:r>
              <a:rPr sz="3300" spc="-19">
                <a:solidFill>
                  <a:srgbClr val="FFFFFF"/>
                </a:solidFill>
                <a:latin typeface="Calibri Light"/>
                <a:cs typeface="Calibri Light"/>
              </a:rPr>
              <a:t>why </a:t>
            </a:r>
            <a:r>
              <a:rPr sz="3300">
                <a:solidFill>
                  <a:srgbClr val="FFFFFF"/>
                </a:solidFill>
                <a:latin typeface="Calibri Light"/>
                <a:cs typeface="Calibri Light"/>
              </a:rPr>
              <a:t>ISAR</a:t>
            </a:r>
            <a:r>
              <a:rPr sz="3300" spc="-139">
                <a:solidFill>
                  <a:srgbClr val="FFFFFF"/>
                </a:solidFill>
                <a:latin typeface="Calibri Light"/>
                <a:cs typeface="Calibri Light"/>
              </a:rPr>
              <a:t> </a:t>
            </a:r>
            <a:r>
              <a:rPr sz="3300">
                <a:solidFill>
                  <a:srgbClr val="FFFFFF"/>
                </a:solidFill>
                <a:latin typeface="Calibri Light"/>
                <a:cs typeface="Calibri Light"/>
              </a:rPr>
              <a:t>is</a:t>
            </a:r>
            <a:r>
              <a:rPr sz="3300" spc="-105">
                <a:solidFill>
                  <a:srgbClr val="FFFFFF"/>
                </a:solidFill>
                <a:latin typeface="Calibri Light"/>
                <a:cs typeface="Calibri Light"/>
              </a:rPr>
              <a:t> </a:t>
            </a:r>
            <a:r>
              <a:rPr sz="3300">
                <a:solidFill>
                  <a:srgbClr val="FFFFFF"/>
                </a:solidFill>
                <a:latin typeface="Calibri Light"/>
                <a:cs typeface="Calibri Light"/>
              </a:rPr>
              <a:t>the</a:t>
            </a:r>
            <a:r>
              <a:rPr sz="3300" spc="-146">
                <a:solidFill>
                  <a:srgbClr val="FFFFFF"/>
                </a:solidFill>
                <a:latin typeface="Calibri Light"/>
                <a:cs typeface="Calibri Light"/>
              </a:rPr>
              <a:t> </a:t>
            </a:r>
            <a:r>
              <a:rPr sz="3300" spc="-19">
                <a:solidFill>
                  <a:srgbClr val="FFFFFF"/>
                </a:solidFill>
                <a:latin typeface="Calibri Light"/>
                <a:cs typeface="Calibri Light"/>
              </a:rPr>
              <a:t>go- </a:t>
            </a:r>
            <a:r>
              <a:rPr sz="3300">
                <a:solidFill>
                  <a:srgbClr val="FFFFFF"/>
                </a:solidFill>
                <a:latin typeface="Calibri Light"/>
                <a:cs typeface="Calibri Light"/>
              </a:rPr>
              <a:t>to</a:t>
            </a:r>
            <a:r>
              <a:rPr sz="3300" spc="-124">
                <a:solidFill>
                  <a:srgbClr val="FFFFFF"/>
                </a:solidFill>
                <a:latin typeface="Calibri Light"/>
                <a:cs typeface="Calibri Light"/>
              </a:rPr>
              <a:t> </a:t>
            </a:r>
            <a:r>
              <a:rPr sz="3300" spc="-8">
                <a:solidFill>
                  <a:srgbClr val="FFFFFF"/>
                </a:solidFill>
                <a:latin typeface="Calibri Light"/>
                <a:cs typeface="Calibri Light"/>
              </a:rPr>
              <a:t>severe </a:t>
            </a:r>
            <a:r>
              <a:rPr sz="3300" spc="-26">
                <a:solidFill>
                  <a:srgbClr val="FFFFFF"/>
                </a:solidFill>
                <a:latin typeface="Calibri Light"/>
                <a:cs typeface="Calibri Light"/>
              </a:rPr>
              <a:t>asthma</a:t>
            </a:r>
            <a:r>
              <a:rPr sz="3300" spc="-161">
                <a:solidFill>
                  <a:srgbClr val="FFFFFF"/>
                </a:solidFill>
                <a:latin typeface="Calibri Light"/>
                <a:cs typeface="Calibri Light"/>
              </a:rPr>
              <a:t> </a:t>
            </a:r>
            <a:r>
              <a:rPr sz="3300" spc="-19">
                <a:solidFill>
                  <a:srgbClr val="FFFFFF"/>
                </a:solidFill>
                <a:latin typeface="Calibri Light"/>
                <a:cs typeface="Calibri Light"/>
              </a:rPr>
              <a:t>registry</a:t>
            </a:r>
            <a:endParaRPr sz="3300">
              <a:latin typeface="Calibri Light"/>
              <a:cs typeface="Calibri Light"/>
            </a:endParaRPr>
          </a:p>
        </p:txBody>
      </p:sp>
      <p:sp>
        <p:nvSpPr>
          <p:cNvPr id="3" name="object 3"/>
          <p:cNvSpPr txBox="1">
            <a:spLocks noGrp="1"/>
          </p:cNvSpPr>
          <p:nvPr>
            <p:ph type="title"/>
          </p:nvPr>
        </p:nvSpPr>
        <p:spPr>
          <a:xfrm>
            <a:off x="4144328" y="449923"/>
            <a:ext cx="4179570" cy="682751"/>
          </a:xfrm>
          <a:prstGeom prst="rect">
            <a:avLst/>
          </a:prstGeom>
        </p:spPr>
        <p:txBody>
          <a:bodyPr vert="horz" wrap="square" lIns="0" tIns="0" rIns="0" bIns="0" rtlCol="0">
            <a:spAutoFit/>
          </a:bodyPr>
          <a:lstStyle/>
          <a:p>
            <a:pPr marL="9525">
              <a:lnSpc>
                <a:spcPts val="2111"/>
              </a:lnSpc>
              <a:tabLst>
                <a:tab pos="395764" algn="l"/>
              </a:tabLst>
            </a:pPr>
            <a:r>
              <a:rPr sz="2700" spc="-19">
                <a:solidFill>
                  <a:srgbClr val="EC7C30"/>
                </a:solidFill>
                <a:latin typeface="Calibri"/>
                <a:cs typeface="Calibri"/>
              </a:rPr>
              <a:t>1.</a:t>
            </a:r>
            <a:r>
              <a:rPr sz="2700">
                <a:solidFill>
                  <a:srgbClr val="EC7C30"/>
                </a:solidFill>
                <a:latin typeface="Calibri"/>
                <a:cs typeface="Calibri"/>
              </a:rPr>
              <a:t>	</a:t>
            </a:r>
            <a:r>
              <a:rPr sz="1350">
                <a:latin typeface="Calibri"/>
                <a:cs typeface="Calibri"/>
              </a:rPr>
              <a:t>ISAR</a:t>
            </a:r>
            <a:r>
              <a:rPr sz="1350" spc="-15">
                <a:latin typeface="Calibri"/>
                <a:cs typeface="Calibri"/>
              </a:rPr>
              <a:t> </a:t>
            </a:r>
            <a:r>
              <a:rPr sz="1350">
                <a:latin typeface="Calibri"/>
                <a:cs typeface="Calibri"/>
              </a:rPr>
              <a:t>is</a:t>
            </a:r>
            <a:r>
              <a:rPr sz="1350" spc="-38">
                <a:latin typeface="Calibri"/>
                <a:cs typeface="Calibri"/>
              </a:rPr>
              <a:t> </a:t>
            </a:r>
            <a:r>
              <a:rPr sz="1350">
                <a:latin typeface="Calibri"/>
                <a:cs typeface="Calibri"/>
              </a:rPr>
              <a:t>a</a:t>
            </a:r>
            <a:r>
              <a:rPr sz="1350" spc="-26">
                <a:latin typeface="Calibri"/>
                <a:cs typeface="Calibri"/>
              </a:rPr>
              <a:t> </a:t>
            </a:r>
            <a:r>
              <a:rPr sz="1800" b="1">
                <a:solidFill>
                  <a:srgbClr val="EC7C30"/>
                </a:solidFill>
                <a:latin typeface="Calibri"/>
                <a:cs typeface="Calibri"/>
              </a:rPr>
              <a:t>global</a:t>
            </a:r>
            <a:r>
              <a:rPr sz="1800" b="1" spc="-45">
                <a:solidFill>
                  <a:srgbClr val="EC7C30"/>
                </a:solidFill>
                <a:latin typeface="Calibri"/>
                <a:cs typeface="Calibri"/>
              </a:rPr>
              <a:t> </a:t>
            </a:r>
            <a:r>
              <a:rPr sz="1800" b="1" spc="-8">
                <a:solidFill>
                  <a:srgbClr val="EC7C30"/>
                </a:solidFill>
                <a:latin typeface="Calibri"/>
                <a:cs typeface="Calibri"/>
              </a:rPr>
              <a:t>registry</a:t>
            </a:r>
            <a:r>
              <a:rPr sz="1350" spc="-8">
                <a:latin typeface="Calibri"/>
                <a:cs typeface="Calibri"/>
              </a:rPr>
              <a:t>;</a:t>
            </a:r>
            <a:r>
              <a:rPr sz="1350" spc="-30">
                <a:latin typeface="Calibri"/>
                <a:cs typeface="Calibri"/>
              </a:rPr>
              <a:t> </a:t>
            </a:r>
            <a:r>
              <a:rPr sz="1350">
                <a:latin typeface="Calibri"/>
                <a:cs typeface="Calibri"/>
              </a:rPr>
              <a:t>large</a:t>
            </a:r>
            <a:r>
              <a:rPr sz="1350" spc="-4">
                <a:latin typeface="Calibri"/>
                <a:cs typeface="Calibri"/>
              </a:rPr>
              <a:t> </a:t>
            </a:r>
            <a:r>
              <a:rPr sz="1350">
                <a:latin typeface="Calibri"/>
                <a:cs typeface="Calibri"/>
              </a:rPr>
              <a:t>enough</a:t>
            </a:r>
            <a:r>
              <a:rPr sz="1350" spc="-8">
                <a:latin typeface="Calibri"/>
                <a:cs typeface="Calibri"/>
              </a:rPr>
              <a:t> </a:t>
            </a:r>
            <a:r>
              <a:rPr sz="1350">
                <a:latin typeface="Calibri"/>
                <a:cs typeface="Calibri"/>
              </a:rPr>
              <a:t>to</a:t>
            </a:r>
            <a:r>
              <a:rPr sz="1350" spc="-26">
                <a:latin typeface="Calibri"/>
                <a:cs typeface="Calibri"/>
              </a:rPr>
              <a:t> </a:t>
            </a:r>
            <a:r>
              <a:rPr sz="1350" spc="-8">
                <a:latin typeface="Calibri"/>
                <a:cs typeface="Calibri"/>
              </a:rPr>
              <a:t>ensure</a:t>
            </a:r>
            <a:endParaRPr sz="1350">
              <a:latin typeface="Calibri"/>
              <a:cs typeface="Calibri"/>
            </a:endParaRPr>
          </a:p>
          <a:p>
            <a:pPr marL="395764" marR="3810">
              <a:lnSpc>
                <a:spcPct val="82100"/>
              </a:lnSpc>
              <a:spcBef>
                <a:spcPts val="83"/>
              </a:spcBef>
            </a:pPr>
            <a:r>
              <a:rPr sz="1800" b="1">
                <a:solidFill>
                  <a:srgbClr val="EC7C30"/>
                </a:solidFill>
                <a:latin typeface="Calibri"/>
                <a:cs typeface="Calibri"/>
              </a:rPr>
              <a:t>sufficient</a:t>
            </a:r>
            <a:r>
              <a:rPr sz="1800" b="1" spc="-90">
                <a:solidFill>
                  <a:srgbClr val="EC7C30"/>
                </a:solidFill>
                <a:latin typeface="Calibri"/>
                <a:cs typeface="Calibri"/>
              </a:rPr>
              <a:t> </a:t>
            </a:r>
            <a:r>
              <a:rPr sz="1800" b="1">
                <a:solidFill>
                  <a:srgbClr val="EC7C30"/>
                </a:solidFill>
                <a:latin typeface="Calibri"/>
                <a:cs typeface="Calibri"/>
              </a:rPr>
              <a:t>power</a:t>
            </a:r>
            <a:r>
              <a:rPr sz="1800" b="1" spc="-49">
                <a:solidFill>
                  <a:srgbClr val="EC7C30"/>
                </a:solidFill>
                <a:latin typeface="Calibri"/>
                <a:cs typeface="Calibri"/>
              </a:rPr>
              <a:t> </a:t>
            </a:r>
            <a:r>
              <a:rPr sz="1350">
                <a:latin typeface="Calibri"/>
                <a:cs typeface="Calibri"/>
              </a:rPr>
              <a:t>to</a:t>
            </a:r>
            <a:r>
              <a:rPr sz="1350" spc="-34">
                <a:latin typeface="Calibri"/>
                <a:cs typeface="Calibri"/>
              </a:rPr>
              <a:t> </a:t>
            </a:r>
            <a:r>
              <a:rPr sz="1350">
                <a:latin typeface="Calibri"/>
                <a:cs typeface="Calibri"/>
              </a:rPr>
              <a:t>answer</a:t>
            </a:r>
            <a:r>
              <a:rPr sz="1350" spc="-26">
                <a:latin typeface="Calibri"/>
                <a:cs typeface="Calibri"/>
              </a:rPr>
              <a:t> </a:t>
            </a:r>
            <a:r>
              <a:rPr sz="1350">
                <a:latin typeface="Calibri"/>
                <a:cs typeface="Calibri"/>
              </a:rPr>
              <a:t>numerous</a:t>
            </a:r>
            <a:r>
              <a:rPr sz="1350" spc="-15">
                <a:latin typeface="Calibri"/>
                <a:cs typeface="Calibri"/>
              </a:rPr>
              <a:t> </a:t>
            </a:r>
            <a:r>
              <a:rPr sz="1350" spc="-8">
                <a:latin typeface="Calibri"/>
                <a:cs typeface="Calibri"/>
              </a:rPr>
              <a:t>important </a:t>
            </a:r>
            <a:r>
              <a:rPr sz="1350">
                <a:latin typeface="Calibri"/>
                <a:cs typeface="Calibri"/>
              </a:rPr>
              <a:t>clinical</a:t>
            </a:r>
            <a:r>
              <a:rPr sz="1350" spc="-34">
                <a:latin typeface="Calibri"/>
                <a:cs typeface="Calibri"/>
              </a:rPr>
              <a:t> </a:t>
            </a:r>
            <a:r>
              <a:rPr sz="1350" spc="-8">
                <a:latin typeface="Calibri"/>
                <a:cs typeface="Calibri"/>
              </a:rPr>
              <a:t>questions.</a:t>
            </a:r>
            <a:endParaRPr sz="1350">
              <a:latin typeface="Calibri"/>
              <a:cs typeface="Calibri"/>
            </a:endParaRPr>
          </a:p>
        </p:txBody>
      </p:sp>
      <p:sp>
        <p:nvSpPr>
          <p:cNvPr id="4" name="object 4"/>
          <p:cNvSpPr txBox="1"/>
          <p:nvPr/>
        </p:nvSpPr>
        <p:spPr>
          <a:xfrm>
            <a:off x="4144327" y="1149724"/>
            <a:ext cx="4277678" cy="3081228"/>
          </a:xfrm>
          <a:prstGeom prst="rect">
            <a:avLst/>
          </a:prstGeom>
        </p:spPr>
        <p:txBody>
          <a:bodyPr vert="horz" wrap="square" lIns="0" tIns="0" rIns="0" bIns="0" rtlCol="0">
            <a:spAutoFit/>
          </a:bodyPr>
          <a:lstStyle/>
          <a:p>
            <a:pPr marL="395764" indent="-386238" defTabSz="685800">
              <a:lnSpc>
                <a:spcPts val="2175"/>
              </a:lnSpc>
              <a:buClr>
                <a:srgbClr val="EC7C30"/>
              </a:buClr>
              <a:buSzPct val="200000"/>
              <a:buFontTx/>
              <a:buAutoNum type="arabicPeriod" startAt="2"/>
              <a:tabLst>
                <a:tab pos="395764" algn="l"/>
              </a:tabLst>
            </a:pPr>
            <a:r>
              <a:rPr sz="1350">
                <a:latin typeface="Calibri"/>
                <a:cs typeface="Calibri"/>
              </a:rPr>
              <a:t>The</a:t>
            </a:r>
            <a:r>
              <a:rPr sz="1350" spc="-23">
                <a:latin typeface="Calibri"/>
                <a:cs typeface="Calibri"/>
              </a:rPr>
              <a:t> </a:t>
            </a:r>
            <a:r>
              <a:rPr b="1">
                <a:solidFill>
                  <a:srgbClr val="EC7C30"/>
                </a:solidFill>
                <a:latin typeface="Calibri"/>
                <a:cs typeface="Calibri"/>
              </a:rPr>
              <a:t>data</a:t>
            </a:r>
            <a:r>
              <a:rPr b="1" spc="-41">
                <a:solidFill>
                  <a:srgbClr val="EC7C30"/>
                </a:solidFill>
                <a:latin typeface="Calibri"/>
                <a:cs typeface="Calibri"/>
              </a:rPr>
              <a:t> </a:t>
            </a:r>
            <a:r>
              <a:rPr b="1">
                <a:solidFill>
                  <a:srgbClr val="EC7C30"/>
                </a:solidFill>
                <a:latin typeface="Calibri"/>
                <a:cs typeface="Calibri"/>
              </a:rPr>
              <a:t>collected</a:t>
            </a:r>
            <a:r>
              <a:rPr b="1" spc="-75">
                <a:solidFill>
                  <a:srgbClr val="EC7C30"/>
                </a:solidFill>
                <a:latin typeface="Calibri"/>
                <a:cs typeface="Calibri"/>
              </a:rPr>
              <a:t> </a:t>
            </a:r>
            <a:r>
              <a:rPr sz="1350">
                <a:latin typeface="Calibri"/>
                <a:cs typeface="Calibri"/>
              </a:rPr>
              <a:t>by</a:t>
            </a:r>
            <a:r>
              <a:rPr sz="1350" spc="-30">
                <a:latin typeface="Calibri"/>
                <a:cs typeface="Calibri"/>
              </a:rPr>
              <a:t> </a:t>
            </a:r>
            <a:r>
              <a:rPr sz="1350">
                <a:latin typeface="Calibri"/>
                <a:cs typeface="Calibri"/>
              </a:rPr>
              <a:t>ISAR</a:t>
            </a:r>
            <a:r>
              <a:rPr sz="1350" spc="-15">
                <a:latin typeface="Calibri"/>
                <a:cs typeface="Calibri"/>
              </a:rPr>
              <a:t> </a:t>
            </a:r>
            <a:r>
              <a:rPr sz="1350">
                <a:latin typeface="Calibri"/>
                <a:cs typeface="Calibri"/>
              </a:rPr>
              <a:t>are</a:t>
            </a:r>
            <a:r>
              <a:rPr sz="1350" spc="-38">
                <a:latin typeface="Calibri"/>
                <a:cs typeface="Calibri"/>
              </a:rPr>
              <a:t> </a:t>
            </a:r>
            <a:r>
              <a:rPr sz="1350" spc="-8">
                <a:latin typeface="Calibri"/>
                <a:cs typeface="Calibri"/>
              </a:rPr>
              <a:t>standardized,</a:t>
            </a:r>
            <a:endParaRPr sz="1350">
              <a:latin typeface="Calibri"/>
              <a:cs typeface="Calibri"/>
            </a:endParaRPr>
          </a:p>
          <a:p>
            <a:pPr marL="395764" defTabSz="685800">
              <a:lnSpc>
                <a:spcPts val="1073"/>
              </a:lnSpc>
            </a:pPr>
            <a:r>
              <a:rPr sz="1350" spc="-8">
                <a:latin typeface="Calibri"/>
                <a:cs typeface="Calibri"/>
              </a:rPr>
              <a:t>individualized,</a:t>
            </a:r>
            <a:r>
              <a:rPr sz="1350" spc="26">
                <a:latin typeface="Calibri"/>
                <a:cs typeface="Calibri"/>
              </a:rPr>
              <a:t> </a:t>
            </a:r>
            <a:r>
              <a:rPr sz="1350">
                <a:latin typeface="Calibri"/>
                <a:cs typeface="Calibri"/>
              </a:rPr>
              <a:t>and</a:t>
            </a:r>
            <a:r>
              <a:rPr sz="1350" spc="-30">
                <a:latin typeface="Calibri"/>
                <a:cs typeface="Calibri"/>
              </a:rPr>
              <a:t> </a:t>
            </a:r>
            <a:r>
              <a:rPr sz="1350" spc="-8">
                <a:latin typeface="Calibri"/>
                <a:cs typeface="Calibri"/>
              </a:rPr>
              <a:t>comprehensive</a:t>
            </a:r>
            <a:endParaRPr sz="1350">
              <a:latin typeface="Calibri"/>
              <a:cs typeface="Calibri"/>
            </a:endParaRPr>
          </a:p>
          <a:p>
            <a:pPr marL="395764" indent="-386238" defTabSz="685800">
              <a:lnSpc>
                <a:spcPts val="2628"/>
              </a:lnSpc>
              <a:buClr>
                <a:srgbClr val="EC7C30"/>
              </a:buClr>
              <a:buSzPct val="200000"/>
              <a:buFontTx/>
              <a:buAutoNum type="arabicPeriod" startAt="3"/>
              <a:tabLst>
                <a:tab pos="395764" algn="l"/>
              </a:tabLst>
            </a:pPr>
            <a:r>
              <a:rPr sz="1350">
                <a:latin typeface="Calibri"/>
                <a:cs typeface="Calibri"/>
              </a:rPr>
              <a:t>ISAR</a:t>
            </a:r>
            <a:r>
              <a:rPr sz="1350" spc="-19">
                <a:latin typeface="Calibri"/>
                <a:cs typeface="Calibri"/>
              </a:rPr>
              <a:t> </a:t>
            </a:r>
            <a:r>
              <a:rPr sz="1350">
                <a:latin typeface="Calibri"/>
                <a:cs typeface="Calibri"/>
              </a:rPr>
              <a:t>has</a:t>
            </a:r>
            <a:r>
              <a:rPr sz="1350" spc="-23">
                <a:latin typeface="Calibri"/>
                <a:cs typeface="Calibri"/>
              </a:rPr>
              <a:t> </a:t>
            </a:r>
            <a:r>
              <a:rPr b="1">
                <a:solidFill>
                  <a:srgbClr val="EC7C30"/>
                </a:solidFill>
                <a:latin typeface="Calibri"/>
                <a:cs typeface="Calibri"/>
              </a:rPr>
              <a:t>scientific,</a:t>
            </a:r>
            <a:r>
              <a:rPr b="1" spc="-83">
                <a:solidFill>
                  <a:srgbClr val="EC7C30"/>
                </a:solidFill>
                <a:latin typeface="Calibri"/>
                <a:cs typeface="Calibri"/>
              </a:rPr>
              <a:t> </a:t>
            </a:r>
            <a:r>
              <a:rPr b="1">
                <a:solidFill>
                  <a:srgbClr val="EC7C30"/>
                </a:solidFill>
                <a:latin typeface="Calibri"/>
                <a:cs typeface="Calibri"/>
              </a:rPr>
              <a:t>academic,</a:t>
            </a:r>
            <a:r>
              <a:rPr b="1" spc="-38">
                <a:solidFill>
                  <a:srgbClr val="EC7C30"/>
                </a:solidFill>
                <a:latin typeface="Calibri"/>
                <a:cs typeface="Calibri"/>
              </a:rPr>
              <a:t> </a:t>
            </a:r>
            <a:r>
              <a:rPr b="1">
                <a:solidFill>
                  <a:srgbClr val="EC7C30"/>
                </a:solidFill>
                <a:latin typeface="Calibri"/>
                <a:cs typeface="Calibri"/>
              </a:rPr>
              <a:t>and</a:t>
            </a:r>
            <a:r>
              <a:rPr b="1" spc="-49">
                <a:solidFill>
                  <a:srgbClr val="EC7C30"/>
                </a:solidFill>
                <a:latin typeface="Calibri"/>
                <a:cs typeface="Calibri"/>
              </a:rPr>
              <a:t> </a:t>
            </a:r>
            <a:r>
              <a:rPr b="1" spc="-8">
                <a:solidFill>
                  <a:srgbClr val="EC7C30"/>
                </a:solidFill>
                <a:latin typeface="Calibri"/>
                <a:cs typeface="Calibri"/>
              </a:rPr>
              <a:t>ethical</a:t>
            </a:r>
            <a:endParaRPr>
              <a:latin typeface="Calibri"/>
              <a:cs typeface="Calibri"/>
            </a:endParaRPr>
          </a:p>
          <a:p>
            <a:pPr marL="395764" marR="3810" defTabSz="685800">
              <a:lnSpc>
                <a:spcPct val="81100"/>
              </a:lnSpc>
              <a:spcBef>
                <a:spcPts val="101"/>
              </a:spcBef>
            </a:pPr>
            <a:r>
              <a:rPr b="1">
                <a:solidFill>
                  <a:srgbClr val="EC7C30"/>
                </a:solidFill>
                <a:latin typeface="Calibri"/>
                <a:cs typeface="Calibri"/>
              </a:rPr>
              <a:t>oversight</a:t>
            </a:r>
            <a:r>
              <a:rPr b="1" spc="-60">
                <a:solidFill>
                  <a:srgbClr val="EC7C30"/>
                </a:solidFill>
                <a:latin typeface="Calibri"/>
                <a:cs typeface="Calibri"/>
              </a:rPr>
              <a:t> </a:t>
            </a:r>
            <a:r>
              <a:rPr sz="1350" spc="-8">
                <a:latin typeface="Calibri"/>
                <a:cs typeface="Calibri"/>
              </a:rPr>
              <a:t>providing</a:t>
            </a:r>
            <a:r>
              <a:rPr sz="1350" spc="-34">
                <a:latin typeface="Calibri"/>
                <a:cs typeface="Calibri"/>
              </a:rPr>
              <a:t> </a:t>
            </a:r>
            <a:r>
              <a:rPr sz="1350" spc="-8">
                <a:latin typeface="Calibri"/>
                <a:cs typeface="Calibri"/>
              </a:rPr>
              <a:t>confidence</a:t>
            </a:r>
            <a:r>
              <a:rPr sz="1350" spc="-19">
                <a:latin typeface="Calibri"/>
                <a:cs typeface="Calibri"/>
              </a:rPr>
              <a:t> </a:t>
            </a:r>
            <a:r>
              <a:rPr sz="1350">
                <a:latin typeface="Calibri"/>
                <a:cs typeface="Calibri"/>
              </a:rPr>
              <a:t>in</a:t>
            </a:r>
            <a:r>
              <a:rPr sz="1350" spc="-38">
                <a:latin typeface="Calibri"/>
                <a:cs typeface="Calibri"/>
              </a:rPr>
              <a:t> </a:t>
            </a:r>
            <a:r>
              <a:rPr sz="1350">
                <a:latin typeface="Calibri"/>
                <a:cs typeface="Calibri"/>
              </a:rPr>
              <a:t>data</a:t>
            </a:r>
            <a:r>
              <a:rPr sz="1350" spc="-26">
                <a:latin typeface="Calibri"/>
                <a:cs typeface="Calibri"/>
              </a:rPr>
              <a:t> </a:t>
            </a:r>
            <a:r>
              <a:rPr sz="1350" spc="-8">
                <a:latin typeface="Calibri"/>
                <a:cs typeface="Calibri"/>
              </a:rPr>
              <a:t>collection, </a:t>
            </a:r>
            <a:r>
              <a:rPr sz="1350">
                <a:latin typeface="Calibri"/>
                <a:cs typeface="Calibri"/>
              </a:rPr>
              <a:t>analysis</a:t>
            </a:r>
            <a:r>
              <a:rPr sz="1350" spc="-30">
                <a:latin typeface="Calibri"/>
                <a:cs typeface="Calibri"/>
              </a:rPr>
              <a:t> </a:t>
            </a:r>
            <a:r>
              <a:rPr sz="1350">
                <a:latin typeface="Calibri"/>
                <a:cs typeface="Calibri"/>
              </a:rPr>
              <a:t>and</a:t>
            </a:r>
            <a:r>
              <a:rPr sz="1350" spc="-45">
                <a:latin typeface="Calibri"/>
                <a:cs typeface="Calibri"/>
              </a:rPr>
              <a:t> </a:t>
            </a:r>
            <a:r>
              <a:rPr sz="1350" spc="-8">
                <a:latin typeface="Calibri"/>
                <a:cs typeface="Calibri"/>
              </a:rPr>
              <a:t>dissemination, </a:t>
            </a:r>
            <a:r>
              <a:rPr sz="1350">
                <a:latin typeface="Calibri"/>
                <a:cs typeface="Calibri"/>
              </a:rPr>
              <a:t>and</a:t>
            </a:r>
            <a:r>
              <a:rPr sz="1350" spc="-45">
                <a:latin typeface="Calibri"/>
                <a:cs typeface="Calibri"/>
              </a:rPr>
              <a:t> </a:t>
            </a:r>
            <a:r>
              <a:rPr sz="1350" spc="-8">
                <a:latin typeface="Calibri"/>
                <a:cs typeface="Calibri"/>
              </a:rPr>
              <a:t>extensive</a:t>
            </a:r>
            <a:r>
              <a:rPr sz="1350" spc="-11">
                <a:latin typeface="Calibri"/>
                <a:cs typeface="Calibri"/>
              </a:rPr>
              <a:t> </a:t>
            </a:r>
            <a:r>
              <a:rPr sz="1350">
                <a:latin typeface="Calibri"/>
                <a:cs typeface="Calibri"/>
              </a:rPr>
              <a:t>experience </a:t>
            </a:r>
            <a:r>
              <a:rPr sz="1350" spc="-19">
                <a:latin typeface="Calibri"/>
                <a:cs typeface="Calibri"/>
              </a:rPr>
              <a:t>in </a:t>
            </a:r>
            <a:r>
              <a:rPr sz="1350">
                <a:latin typeface="Calibri"/>
                <a:cs typeface="Calibri"/>
              </a:rPr>
              <a:t>large</a:t>
            </a:r>
            <a:r>
              <a:rPr sz="1350" spc="-34">
                <a:latin typeface="Calibri"/>
                <a:cs typeface="Calibri"/>
              </a:rPr>
              <a:t> </a:t>
            </a:r>
            <a:r>
              <a:rPr sz="1350">
                <a:latin typeface="Calibri"/>
                <a:cs typeface="Calibri"/>
              </a:rPr>
              <a:t>data</a:t>
            </a:r>
            <a:r>
              <a:rPr sz="1350" spc="-41">
                <a:latin typeface="Calibri"/>
                <a:cs typeface="Calibri"/>
              </a:rPr>
              <a:t> </a:t>
            </a:r>
            <a:r>
              <a:rPr sz="1350">
                <a:latin typeface="Calibri"/>
                <a:cs typeface="Calibri"/>
              </a:rPr>
              <a:t>collection</a:t>
            </a:r>
            <a:r>
              <a:rPr sz="1350" spc="-49">
                <a:latin typeface="Calibri"/>
                <a:cs typeface="Calibri"/>
              </a:rPr>
              <a:t> </a:t>
            </a:r>
            <a:r>
              <a:rPr sz="1350">
                <a:latin typeface="Calibri"/>
                <a:cs typeface="Calibri"/>
              </a:rPr>
              <a:t>and</a:t>
            </a:r>
            <a:r>
              <a:rPr sz="1350" spc="-45">
                <a:latin typeface="Calibri"/>
                <a:cs typeface="Calibri"/>
              </a:rPr>
              <a:t> </a:t>
            </a:r>
            <a:r>
              <a:rPr sz="1350" spc="-8">
                <a:latin typeface="Calibri"/>
                <a:cs typeface="Calibri"/>
              </a:rPr>
              <a:t>management</a:t>
            </a:r>
            <a:endParaRPr sz="1350">
              <a:latin typeface="Calibri"/>
              <a:cs typeface="Calibri"/>
            </a:endParaRPr>
          </a:p>
          <a:p>
            <a:pPr marL="395764" indent="-386238" defTabSz="685800">
              <a:lnSpc>
                <a:spcPts val="2340"/>
              </a:lnSpc>
              <a:buClr>
                <a:srgbClr val="EC7C30"/>
              </a:buClr>
              <a:buSzPct val="200000"/>
              <a:buFontTx/>
              <a:buAutoNum type="arabicPeriod" startAt="4"/>
              <a:tabLst>
                <a:tab pos="395764" algn="l"/>
              </a:tabLst>
            </a:pPr>
            <a:r>
              <a:rPr sz="1350">
                <a:latin typeface="Calibri"/>
                <a:cs typeface="Calibri"/>
              </a:rPr>
              <a:t>ISAR</a:t>
            </a:r>
            <a:r>
              <a:rPr sz="1350" spc="-19">
                <a:latin typeface="Calibri"/>
                <a:cs typeface="Calibri"/>
              </a:rPr>
              <a:t> </a:t>
            </a:r>
            <a:r>
              <a:rPr sz="1350" spc="-8">
                <a:latin typeface="Calibri"/>
                <a:cs typeface="Calibri"/>
              </a:rPr>
              <a:t>operates </a:t>
            </a:r>
            <a:r>
              <a:rPr sz="1350">
                <a:latin typeface="Calibri"/>
                <a:cs typeface="Calibri"/>
              </a:rPr>
              <a:t>on</a:t>
            </a:r>
            <a:r>
              <a:rPr sz="1350" spc="-41">
                <a:latin typeface="Calibri"/>
                <a:cs typeface="Calibri"/>
              </a:rPr>
              <a:t> </a:t>
            </a:r>
            <a:r>
              <a:rPr sz="1350">
                <a:latin typeface="Calibri"/>
                <a:cs typeface="Calibri"/>
              </a:rPr>
              <a:t>the</a:t>
            </a:r>
            <a:r>
              <a:rPr sz="1350" spc="-8">
                <a:latin typeface="Calibri"/>
                <a:cs typeface="Calibri"/>
              </a:rPr>
              <a:t> </a:t>
            </a:r>
            <a:r>
              <a:rPr sz="1350">
                <a:latin typeface="Calibri"/>
                <a:cs typeface="Calibri"/>
              </a:rPr>
              <a:t>principle</a:t>
            </a:r>
            <a:r>
              <a:rPr sz="1350" spc="8">
                <a:latin typeface="Calibri"/>
                <a:cs typeface="Calibri"/>
              </a:rPr>
              <a:t> </a:t>
            </a:r>
            <a:r>
              <a:rPr sz="1350">
                <a:latin typeface="Calibri"/>
                <a:cs typeface="Calibri"/>
              </a:rPr>
              <a:t>of</a:t>
            </a:r>
            <a:r>
              <a:rPr sz="1350" spc="-30">
                <a:latin typeface="Calibri"/>
                <a:cs typeface="Calibri"/>
              </a:rPr>
              <a:t> </a:t>
            </a:r>
            <a:r>
              <a:rPr b="1">
                <a:solidFill>
                  <a:srgbClr val="EC7C30"/>
                </a:solidFill>
                <a:latin typeface="Calibri"/>
                <a:cs typeface="Calibri"/>
              </a:rPr>
              <a:t>inclusivity</a:t>
            </a:r>
            <a:r>
              <a:rPr b="1" spc="-94">
                <a:solidFill>
                  <a:srgbClr val="EC7C30"/>
                </a:solidFill>
                <a:latin typeface="Calibri"/>
                <a:cs typeface="Calibri"/>
              </a:rPr>
              <a:t> </a:t>
            </a:r>
            <a:r>
              <a:rPr b="1" spc="-19">
                <a:solidFill>
                  <a:srgbClr val="EC7C30"/>
                </a:solidFill>
                <a:latin typeface="Calibri"/>
                <a:cs typeface="Calibri"/>
              </a:rPr>
              <a:t>and</a:t>
            </a:r>
            <a:endParaRPr>
              <a:latin typeface="Calibri"/>
              <a:cs typeface="Calibri"/>
            </a:endParaRPr>
          </a:p>
          <a:p>
            <a:pPr marL="395764" marR="203359" algn="just" defTabSz="685800">
              <a:lnSpc>
                <a:spcPct val="81100"/>
              </a:lnSpc>
              <a:spcBef>
                <a:spcPts val="105"/>
              </a:spcBef>
            </a:pPr>
            <a:r>
              <a:rPr b="1" spc="-15">
                <a:solidFill>
                  <a:srgbClr val="EC7C30"/>
                </a:solidFill>
                <a:latin typeface="Calibri"/>
                <a:cs typeface="Calibri"/>
              </a:rPr>
              <a:t>collaboration</a:t>
            </a:r>
            <a:r>
              <a:rPr spc="-15">
                <a:solidFill>
                  <a:srgbClr val="EC7C30"/>
                </a:solidFill>
                <a:latin typeface="Calibri"/>
                <a:cs typeface="Calibri"/>
              </a:rPr>
              <a:t>,</a:t>
            </a:r>
            <a:r>
              <a:rPr spc="-86">
                <a:solidFill>
                  <a:srgbClr val="EC7C30"/>
                </a:solidFill>
                <a:latin typeface="Calibri"/>
                <a:cs typeface="Calibri"/>
              </a:rPr>
              <a:t> </a:t>
            </a:r>
            <a:r>
              <a:rPr sz="1350">
                <a:latin typeface="Calibri"/>
                <a:cs typeface="Calibri"/>
              </a:rPr>
              <a:t>continually</a:t>
            </a:r>
            <a:r>
              <a:rPr sz="1350" spc="-60">
                <a:latin typeface="Calibri"/>
                <a:cs typeface="Calibri"/>
              </a:rPr>
              <a:t> </a:t>
            </a:r>
            <a:r>
              <a:rPr sz="1350">
                <a:latin typeface="Calibri"/>
                <a:cs typeface="Calibri"/>
              </a:rPr>
              <a:t>seeking</a:t>
            </a:r>
            <a:r>
              <a:rPr sz="1350" spc="8">
                <a:latin typeface="Calibri"/>
                <a:cs typeface="Calibri"/>
              </a:rPr>
              <a:t> </a:t>
            </a:r>
            <a:r>
              <a:rPr sz="1350">
                <a:latin typeface="Calibri"/>
                <a:cs typeface="Calibri"/>
              </a:rPr>
              <a:t>new</a:t>
            </a:r>
            <a:r>
              <a:rPr sz="1350" spc="-15">
                <a:latin typeface="Calibri"/>
                <a:cs typeface="Calibri"/>
              </a:rPr>
              <a:t> </a:t>
            </a:r>
            <a:r>
              <a:rPr sz="1350" spc="-8">
                <a:latin typeface="Calibri"/>
                <a:cs typeface="Calibri"/>
              </a:rPr>
              <a:t>partners </a:t>
            </a:r>
            <a:r>
              <a:rPr sz="1350">
                <a:latin typeface="Calibri"/>
                <a:cs typeface="Calibri"/>
              </a:rPr>
              <a:t>and</a:t>
            </a:r>
            <a:r>
              <a:rPr sz="1350" spc="-45">
                <a:latin typeface="Calibri"/>
                <a:cs typeface="Calibri"/>
              </a:rPr>
              <a:t> </a:t>
            </a:r>
            <a:r>
              <a:rPr sz="1350">
                <a:latin typeface="Calibri"/>
                <a:cs typeface="Calibri"/>
              </a:rPr>
              <a:t>prioritizing</a:t>
            </a:r>
            <a:r>
              <a:rPr sz="1350" spc="-23">
                <a:latin typeface="Calibri"/>
                <a:cs typeface="Calibri"/>
              </a:rPr>
              <a:t> </a:t>
            </a:r>
            <a:r>
              <a:rPr sz="1350" spc="-8">
                <a:latin typeface="Calibri"/>
                <a:cs typeface="Calibri"/>
              </a:rPr>
              <a:t>relevant</a:t>
            </a:r>
            <a:r>
              <a:rPr sz="1350" spc="-26">
                <a:latin typeface="Calibri"/>
                <a:cs typeface="Calibri"/>
              </a:rPr>
              <a:t> </a:t>
            </a:r>
            <a:r>
              <a:rPr sz="1350" spc="-8">
                <a:latin typeface="Calibri"/>
                <a:cs typeface="Calibri"/>
              </a:rPr>
              <a:t>research</a:t>
            </a:r>
            <a:r>
              <a:rPr sz="1350" spc="-41">
                <a:latin typeface="Calibri"/>
                <a:cs typeface="Calibri"/>
              </a:rPr>
              <a:t> </a:t>
            </a:r>
            <a:r>
              <a:rPr sz="1350">
                <a:latin typeface="Calibri"/>
                <a:cs typeface="Calibri"/>
              </a:rPr>
              <a:t>pertinent</a:t>
            </a:r>
            <a:r>
              <a:rPr sz="1350" spc="8">
                <a:latin typeface="Calibri"/>
                <a:cs typeface="Calibri"/>
              </a:rPr>
              <a:t> </a:t>
            </a:r>
            <a:r>
              <a:rPr sz="1350">
                <a:latin typeface="Calibri"/>
                <a:cs typeface="Calibri"/>
              </a:rPr>
              <a:t>to</a:t>
            </a:r>
            <a:r>
              <a:rPr sz="1350" spc="-45">
                <a:latin typeface="Calibri"/>
                <a:cs typeface="Calibri"/>
              </a:rPr>
              <a:t> </a:t>
            </a:r>
            <a:r>
              <a:rPr sz="1350" spc="-8">
                <a:latin typeface="Calibri"/>
                <a:cs typeface="Calibri"/>
              </a:rPr>
              <a:t>severe asthma.</a:t>
            </a:r>
            <a:endParaRPr sz="1350">
              <a:latin typeface="Calibri"/>
              <a:cs typeface="Calibri"/>
            </a:endParaRPr>
          </a:p>
          <a:p>
            <a:pPr marL="395764" marR="90488" indent="-386715" defTabSz="685800">
              <a:lnSpc>
                <a:spcPct val="78400"/>
              </a:lnSpc>
              <a:spcBef>
                <a:spcPts val="105"/>
              </a:spcBef>
              <a:buClr>
                <a:srgbClr val="EC7C30"/>
              </a:buClr>
              <a:buSzPct val="200000"/>
              <a:buFontTx/>
              <a:buAutoNum type="arabicPeriod" startAt="5"/>
              <a:tabLst>
                <a:tab pos="395764" algn="l"/>
              </a:tabLst>
            </a:pPr>
            <a:r>
              <a:rPr sz="1350">
                <a:latin typeface="Calibri"/>
                <a:cs typeface="Calibri"/>
              </a:rPr>
              <a:t>ISAR</a:t>
            </a:r>
            <a:r>
              <a:rPr sz="1350" spc="-4">
                <a:latin typeface="Calibri"/>
                <a:cs typeface="Calibri"/>
              </a:rPr>
              <a:t> </a:t>
            </a:r>
            <a:r>
              <a:rPr sz="1350">
                <a:latin typeface="Calibri"/>
                <a:cs typeface="Calibri"/>
              </a:rPr>
              <a:t>is</a:t>
            </a:r>
            <a:r>
              <a:rPr sz="1350" spc="-26">
                <a:latin typeface="Calibri"/>
                <a:cs typeface="Calibri"/>
              </a:rPr>
              <a:t> </a:t>
            </a:r>
            <a:r>
              <a:rPr sz="1350">
                <a:latin typeface="Calibri"/>
                <a:cs typeface="Calibri"/>
              </a:rPr>
              <a:t>a</a:t>
            </a:r>
            <a:r>
              <a:rPr sz="1350" spc="-15">
                <a:latin typeface="Calibri"/>
                <a:cs typeface="Calibri"/>
              </a:rPr>
              <a:t> </a:t>
            </a:r>
            <a:r>
              <a:rPr b="1" spc="-8">
                <a:solidFill>
                  <a:srgbClr val="EC7C30"/>
                </a:solidFill>
                <a:latin typeface="Calibri"/>
                <a:cs typeface="Calibri"/>
              </a:rPr>
              <a:t>cross-</a:t>
            </a:r>
            <a:r>
              <a:rPr b="1">
                <a:solidFill>
                  <a:srgbClr val="EC7C30"/>
                </a:solidFill>
                <a:latin typeface="Calibri"/>
                <a:cs typeface="Calibri"/>
              </a:rPr>
              <a:t>disciplinary</a:t>
            </a:r>
            <a:r>
              <a:rPr b="1" spc="-79">
                <a:solidFill>
                  <a:srgbClr val="EC7C30"/>
                </a:solidFill>
                <a:latin typeface="Calibri"/>
                <a:cs typeface="Calibri"/>
              </a:rPr>
              <a:t> </a:t>
            </a:r>
            <a:r>
              <a:rPr b="1">
                <a:solidFill>
                  <a:srgbClr val="EC7C30"/>
                </a:solidFill>
                <a:latin typeface="Calibri"/>
                <a:cs typeface="Calibri"/>
              </a:rPr>
              <a:t>initiative</a:t>
            </a:r>
            <a:r>
              <a:rPr>
                <a:latin typeface="Calibri"/>
                <a:cs typeface="Calibri"/>
              </a:rPr>
              <a:t>,</a:t>
            </a:r>
            <a:r>
              <a:rPr spc="-34">
                <a:latin typeface="Calibri"/>
                <a:cs typeface="Calibri"/>
              </a:rPr>
              <a:t> </a:t>
            </a:r>
            <a:r>
              <a:rPr sz="1350" spc="-8">
                <a:latin typeface="Calibri"/>
                <a:cs typeface="Calibri"/>
              </a:rPr>
              <a:t>holding </a:t>
            </a:r>
            <a:r>
              <a:rPr sz="1350">
                <a:latin typeface="Calibri"/>
                <a:cs typeface="Calibri"/>
              </a:rPr>
              <a:t>within</a:t>
            </a:r>
            <a:r>
              <a:rPr sz="1350" spc="-45">
                <a:latin typeface="Calibri"/>
                <a:cs typeface="Calibri"/>
              </a:rPr>
              <a:t> </a:t>
            </a:r>
            <a:r>
              <a:rPr sz="1350">
                <a:latin typeface="Calibri"/>
                <a:cs typeface="Calibri"/>
              </a:rPr>
              <a:t>it</a:t>
            </a:r>
            <a:r>
              <a:rPr sz="1350" spc="-38">
                <a:latin typeface="Calibri"/>
                <a:cs typeface="Calibri"/>
              </a:rPr>
              <a:t> </a:t>
            </a:r>
            <a:r>
              <a:rPr sz="1350">
                <a:latin typeface="Calibri"/>
                <a:cs typeface="Calibri"/>
              </a:rPr>
              <a:t>the</a:t>
            </a:r>
            <a:r>
              <a:rPr sz="1350" spc="-38">
                <a:latin typeface="Calibri"/>
                <a:cs typeface="Calibri"/>
              </a:rPr>
              <a:t> </a:t>
            </a:r>
            <a:r>
              <a:rPr sz="1350">
                <a:latin typeface="Calibri"/>
                <a:cs typeface="Calibri"/>
              </a:rPr>
              <a:t>combined</a:t>
            </a:r>
            <a:r>
              <a:rPr sz="1350" spc="-26">
                <a:latin typeface="Calibri"/>
                <a:cs typeface="Calibri"/>
              </a:rPr>
              <a:t> </a:t>
            </a:r>
            <a:r>
              <a:rPr sz="1350">
                <a:latin typeface="Calibri"/>
                <a:cs typeface="Calibri"/>
              </a:rPr>
              <a:t>experience</a:t>
            </a:r>
            <a:r>
              <a:rPr sz="1350" spc="4">
                <a:latin typeface="Calibri"/>
                <a:cs typeface="Calibri"/>
              </a:rPr>
              <a:t> </a:t>
            </a:r>
            <a:r>
              <a:rPr sz="1350">
                <a:latin typeface="Calibri"/>
                <a:cs typeface="Calibri"/>
              </a:rPr>
              <a:t>of</a:t>
            </a:r>
            <a:r>
              <a:rPr sz="1350" spc="-64">
                <a:latin typeface="Calibri"/>
                <a:cs typeface="Calibri"/>
              </a:rPr>
              <a:t> </a:t>
            </a:r>
            <a:r>
              <a:rPr sz="1350">
                <a:latin typeface="Calibri"/>
                <a:cs typeface="Calibri"/>
              </a:rPr>
              <a:t>key</a:t>
            </a:r>
            <a:r>
              <a:rPr sz="1350" spc="-49">
                <a:latin typeface="Calibri"/>
                <a:cs typeface="Calibri"/>
              </a:rPr>
              <a:t> </a:t>
            </a:r>
            <a:r>
              <a:rPr sz="1350" spc="-8">
                <a:latin typeface="Calibri"/>
                <a:cs typeface="Calibri"/>
              </a:rPr>
              <a:t>thought </a:t>
            </a:r>
            <a:r>
              <a:rPr sz="1350">
                <a:latin typeface="Calibri"/>
                <a:cs typeface="Calibri"/>
              </a:rPr>
              <a:t>leaders</a:t>
            </a:r>
            <a:r>
              <a:rPr sz="1350" spc="-26">
                <a:latin typeface="Calibri"/>
                <a:cs typeface="Calibri"/>
              </a:rPr>
              <a:t> </a:t>
            </a:r>
            <a:r>
              <a:rPr sz="1350">
                <a:latin typeface="Calibri"/>
                <a:cs typeface="Calibri"/>
              </a:rPr>
              <a:t>in</a:t>
            </a:r>
            <a:r>
              <a:rPr sz="1350" spc="-38">
                <a:latin typeface="Calibri"/>
                <a:cs typeface="Calibri"/>
              </a:rPr>
              <a:t> </a:t>
            </a:r>
            <a:r>
              <a:rPr sz="1350">
                <a:latin typeface="Calibri"/>
                <a:cs typeface="Calibri"/>
              </a:rPr>
              <a:t>severe</a:t>
            </a:r>
            <a:r>
              <a:rPr sz="1350" spc="-38">
                <a:latin typeface="Calibri"/>
                <a:cs typeface="Calibri"/>
              </a:rPr>
              <a:t> </a:t>
            </a:r>
            <a:r>
              <a:rPr sz="1350">
                <a:latin typeface="Calibri"/>
                <a:cs typeface="Calibri"/>
              </a:rPr>
              <a:t>asthma</a:t>
            </a:r>
            <a:r>
              <a:rPr sz="1350" spc="-30">
                <a:latin typeface="Calibri"/>
                <a:cs typeface="Calibri"/>
              </a:rPr>
              <a:t> </a:t>
            </a:r>
            <a:r>
              <a:rPr sz="1350">
                <a:latin typeface="Calibri"/>
                <a:cs typeface="Calibri"/>
              </a:rPr>
              <a:t>(clinicians</a:t>
            </a:r>
            <a:r>
              <a:rPr sz="1350" spc="-26">
                <a:latin typeface="Calibri"/>
                <a:cs typeface="Calibri"/>
              </a:rPr>
              <a:t> </a:t>
            </a:r>
            <a:r>
              <a:rPr sz="1350">
                <a:latin typeface="Calibri"/>
                <a:cs typeface="Calibri"/>
              </a:rPr>
              <a:t>&amp;</a:t>
            </a:r>
            <a:r>
              <a:rPr sz="1350" spc="-49">
                <a:latin typeface="Calibri"/>
                <a:cs typeface="Calibri"/>
              </a:rPr>
              <a:t> </a:t>
            </a:r>
            <a:r>
              <a:rPr sz="1350" spc="-8">
                <a:latin typeface="Calibri"/>
                <a:cs typeface="Calibri"/>
              </a:rPr>
              <a:t>epidemiologists) </a:t>
            </a:r>
            <a:r>
              <a:rPr sz="1350">
                <a:latin typeface="Calibri"/>
                <a:cs typeface="Calibri"/>
              </a:rPr>
              <a:t>as</a:t>
            </a:r>
            <a:r>
              <a:rPr sz="1350" spc="-60">
                <a:latin typeface="Calibri"/>
                <a:cs typeface="Calibri"/>
              </a:rPr>
              <a:t> </a:t>
            </a:r>
            <a:r>
              <a:rPr sz="1350">
                <a:latin typeface="Calibri"/>
                <a:cs typeface="Calibri"/>
              </a:rPr>
              <a:t>well</a:t>
            </a:r>
            <a:r>
              <a:rPr sz="1350" spc="-38">
                <a:latin typeface="Calibri"/>
                <a:cs typeface="Calibri"/>
              </a:rPr>
              <a:t> </a:t>
            </a:r>
            <a:r>
              <a:rPr sz="1350">
                <a:latin typeface="Calibri"/>
                <a:cs typeface="Calibri"/>
              </a:rPr>
              <a:t>as</a:t>
            </a:r>
            <a:r>
              <a:rPr sz="1350" spc="-41">
                <a:latin typeface="Calibri"/>
                <a:cs typeface="Calibri"/>
              </a:rPr>
              <a:t> </a:t>
            </a:r>
            <a:r>
              <a:rPr sz="1350">
                <a:latin typeface="Calibri"/>
                <a:cs typeface="Calibri"/>
              </a:rPr>
              <a:t>basic</a:t>
            </a:r>
            <a:r>
              <a:rPr sz="1350" spc="-53">
                <a:latin typeface="Calibri"/>
                <a:cs typeface="Calibri"/>
              </a:rPr>
              <a:t> </a:t>
            </a:r>
            <a:r>
              <a:rPr sz="1350">
                <a:latin typeface="Calibri"/>
                <a:cs typeface="Calibri"/>
              </a:rPr>
              <a:t>scientists,</a:t>
            </a:r>
            <a:r>
              <a:rPr sz="1350" spc="-4">
                <a:latin typeface="Calibri"/>
                <a:cs typeface="Calibri"/>
              </a:rPr>
              <a:t> </a:t>
            </a:r>
            <a:r>
              <a:rPr sz="1350">
                <a:latin typeface="Calibri"/>
                <a:cs typeface="Calibri"/>
              </a:rPr>
              <a:t>data</a:t>
            </a:r>
            <a:r>
              <a:rPr sz="1350" spc="-38">
                <a:latin typeface="Calibri"/>
                <a:cs typeface="Calibri"/>
              </a:rPr>
              <a:t> </a:t>
            </a:r>
            <a:r>
              <a:rPr sz="1350">
                <a:latin typeface="Calibri"/>
                <a:cs typeface="Calibri"/>
              </a:rPr>
              <a:t>analysts,</a:t>
            </a:r>
            <a:r>
              <a:rPr sz="1350" spc="-30">
                <a:latin typeface="Calibri"/>
                <a:cs typeface="Calibri"/>
              </a:rPr>
              <a:t> </a:t>
            </a:r>
            <a:r>
              <a:rPr sz="1350">
                <a:latin typeface="Calibri"/>
                <a:cs typeface="Calibri"/>
              </a:rPr>
              <a:t>and</a:t>
            </a:r>
            <a:r>
              <a:rPr sz="1350" spc="-45">
                <a:latin typeface="Calibri"/>
                <a:cs typeface="Calibri"/>
              </a:rPr>
              <a:t> </a:t>
            </a:r>
            <a:r>
              <a:rPr sz="1350">
                <a:latin typeface="Calibri"/>
                <a:cs typeface="Calibri"/>
              </a:rPr>
              <a:t>experts</a:t>
            </a:r>
            <a:r>
              <a:rPr sz="1350" spc="-26">
                <a:latin typeface="Calibri"/>
                <a:cs typeface="Calibri"/>
              </a:rPr>
              <a:t> </a:t>
            </a:r>
            <a:r>
              <a:rPr sz="1350" spc="-19">
                <a:latin typeface="Calibri"/>
                <a:cs typeface="Calibri"/>
              </a:rPr>
              <a:t>in </a:t>
            </a:r>
            <a:r>
              <a:rPr sz="1350" spc="-8">
                <a:latin typeface="Calibri"/>
                <a:cs typeface="Calibri"/>
              </a:rPr>
              <a:t>database</a:t>
            </a:r>
            <a:r>
              <a:rPr sz="1350" spc="-26">
                <a:latin typeface="Calibri"/>
                <a:cs typeface="Calibri"/>
              </a:rPr>
              <a:t> </a:t>
            </a:r>
            <a:r>
              <a:rPr sz="1350" spc="-8">
                <a:latin typeface="Calibri"/>
                <a:cs typeface="Calibri"/>
              </a:rPr>
              <a:t>management</a:t>
            </a:r>
            <a:r>
              <a:rPr sz="1350" spc="-4">
                <a:latin typeface="Calibri"/>
                <a:cs typeface="Calibri"/>
              </a:rPr>
              <a:t> </a:t>
            </a:r>
            <a:r>
              <a:rPr sz="1350">
                <a:latin typeface="Calibri"/>
                <a:cs typeface="Calibri"/>
              </a:rPr>
              <a:t>and</a:t>
            </a:r>
            <a:r>
              <a:rPr sz="1350" spc="-23">
                <a:latin typeface="Calibri"/>
                <a:cs typeface="Calibri"/>
              </a:rPr>
              <a:t> </a:t>
            </a:r>
            <a:r>
              <a:rPr sz="1350" spc="-8">
                <a:latin typeface="Calibri"/>
                <a:cs typeface="Calibri"/>
              </a:rPr>
              <a:t>communication.</a:t>
            </a:r>
            <a:endParaRPr sz="1350">
              <a:latin typeface="Calibri"/>
              <a:cs typeface="Calibri"/>
            </a:endParaRPr>
          </a:p>
        </p:txBody>
      </p:sp>
      <p:pic>
        <p:nvPicPr>
          <p:cNvPr id="5" name="object 5"/>
          <p:cNvPicPr/>
          <p:nvPr/>
        </p:nvPicPr>
        <p:blipFill>
          <a:blip r:embed="rId2" cstate="print"/>
          <a:stretch>
            <a:fillRect/>
          </a:stretch>
        </p:blipFill>
        <p:spPr>
          <a:xfrm>
            <a:off x="7861553" y="4542280"/>
            <a:ext cx="1060965" cy="402274"/>
          </a:xfrm>
          <a:prstGeom prst="rect">
            <a:avLst/>
          </a:prstGeom>
        </p:spPr>
      </p:pic>
      <p:sp>
        <p:nvSpPr>
          <p:cNvPr id="6" name="object 6"/>
          <p:cNvSpPr txBox="1"/>
          <p:nvPr/>
        </p:nvSpPr>
        <p:spPr>
          <a:xfrm>
            <a:off x="4592670" y="4877029"/>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3"/>
              </a:rPr>
              <a:t>http://isaregistries.org/</a:t>
            </a:r>
            <a:endParaRPr sz="900">
              <a:latin typeface="Calibri"/>
              <a:cs typeface="Calibri"/>
            </a:endParaRPr>
          </a:p>
        </p:txBody>
      </p:sp>
      <p:pic>
        <p:nvPicPr>
          <p:cNvPr id="9" name="Graphic 8" descr="Beginning with solid fill">
            <a:hlinkClick r:id="rId4" action="ppaction://hlinksldjump"/>
            <a:extLst>
              <a:ext uri="{FF2B5EF4-FFF2-40B4-BE49-F238E27FC236}">
                <a16:creationId xmlns:a16="http://schemas.microsoft.com/office/drawing/2014/main" id="{045BBBF2-4EED-18AD-F719-961AF579F8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64ACD7B9-2802-3B55-BB5D-DE641BE3C6CF}"/>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3B6EB7-15A1-2932-D4F0-2EB2A11C565C}"/>
              </a:ext>
            </a:extLst>
          </p:cNvPr>
          <p:cNvSpPr>
            <a:spLocks noGrp="1"/>
          </p:cNvSpPr>
          <p:nvPr>
            <p:ph type="title"/>
          </p:nvPr>
        </p:nvSpPr>
        <p:spPr>
          <a:xfrm>
            <a:off x="323850" y="220507"/>
            <a:ext cx="8496300" cy="454420"/>
          </a:xfrm>
        </p:spPr>
        <p:txBody>
          <a:bodyPr/>
          <a:lstStyle/>
          <a:p>
            <a:r>
              <a:rPr lang="en-GB" sz="2000"/>
              <a:t>BEC associated with greater asthma control for patients</a:t>
            </a:r>
            <a:br>
              <a:rPr lang="en-GB" sz="2000"/>
            </a:br>
            <a:r>
              <a:rPr lang="en-GB" sz="2000"/>
              <a:t>receiving anti-IL5/5R</a:t>
            </a:r>
          </a:p>
        </p:txBody>
      </p:sp>
      <p:sp>
        <p:nvSpPr>
          <p:cNvPr id="6" name="TextBox 5">
            <a:extLst>
              <a:ext uri="{FF2B5EF4-FFF2-40B4-BE49-F238E27FC236}">
                <a16:creationId xmlns:a16="http://schemas.microsoft.com/office/drawing/2014/main" id="{D9BE2888-0F71-823B-8ECF-8675030B238F}"/>
              </a:ext>
            </a:extLst>
          </p:cNvPr>
          <p:cNvSpPr txBox="1"/>
          <p:nvPr/>
        </p:nvSpPr>
        <p:spPr>
          <a:xfrm>
            <a:off x="4302951" y="1137341"/>
            <a:ext cx="3681004"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rPr>
              <a:t>Patients with pre-biologic BEC of 1000 cells/µL had a 24% probability of uncontrolled asthma after one year (reduced from 68% before treatment) with anti-IL5/5R treatment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rPr>
              <a:t>For patients with a pre-biologic BEC level of 50 cells/µL this was only reduced to 42%</a:t>
            </a:r>
          </a:p>
          <a:p>
            <a:pPr marL="0" marR="0" lvl="0" indent="0" algn="l" defTabSz="914400" rtl="0" eaLnBrk="1" fontAlgn="auto" latinLnBrk="0" hangingPunct="1">
              <a:lnSpc>
                <a:spcPct val="100000"/>
              </a:lnSpc>
              <a:spcBef>
                <a:spcPts val="0"/>
              </a:spcBef>
              <a:spcAft>
                <a:spcPts val="0"/>
              </a:spcAft>
              <a:buClr>
                <a:srgbClr val="FF9900"/>
              </a:buClr>
              <a:buSzTx/>
              <a:buFont typeface="Arial"/>
              <a:buNone/>
              <a:tabLst/>
              <a:defRPr/>
            </a:pPr>
            <a:endPar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rPr>
              <a:t>The improvement in control was consistent across different pre-biologic BEC levels with anti-</a:t>
            </a:r>
            <a:r>
              <a:rPr kumimoji="0" lang="en-GB" sz="1600" b="1" i="0" u="none" strike="noStrike" kern="100" cap="none" spc="0" normalizeH="0" baseline="0" noProof="0" err="1">
                <a:ln>
                  <a:noFill/>
                </a:ln>
                <a:solidFill>
                  <a:srgbClr val="FF9900"/>
                </a:solidFill>
                <a:effectLst/>
                <a:uLnTx/>
                <a:uFillTx/>
                <a:latin typeface="Aptos" panose="020B0004020202020204" pitchFamily="34" charset="0"/>
                <a:cs typeface="Times New Roman" panose="02020603050405020304" pitchFamily="18" charset="0"/>
                <a:sym typeface="Arial"/>
              </a:rPr>
              <a:t>IgE</a:t>
            </a:r>
            <a:endPar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
                <a:srgbClr val="FF9900"/>
              </a:buClr>
              <a:buSzTx/>
              <a:buFont typeface="Arial" panose="020B0604020202020204" pitchFamily="34" charset="0"/>
              <a:buChar char="•"/>
              <a:tabLst/>
              <a:defRPr/>
            </a:pPr>
            <a:endPar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endParaRPr>
          </a:p>
        </p:txBody>
      </p:sp>
      <p:pic>
        <p:nvPicPr>
          <p:cNvPr id="7" name="Picture 6" descr="A screenshot of a computer&#10;&#10;Description automatically generated">
            <a:extLst>
              <a:ext uri="{FF2B5EF4-FFF2-40B4-BE49-F238E27FC236}">
                <a16:creationId xmlns:a16="http://schemas.microsoft.com/office/drawing/2014/main" id="{CAE772F3-9B56-E2DE-4407-A3FFCFA8A57B}"/>
              </a:ext>
            </a:extLst>
          </p:cNvPr>
          <p:cNvPicPr>
            <a:picLocks noChangeAspect="1"/>
          </p:cNvPicPr>
          <p:nvPr/>
        </p:nvPicPr>
        <p:blipFill rotWithShape="1">
          <a:blip r:embed="rId2"/>
          <a:srcRect l="17283" t="21745" r="48150" b="18928"/>
          <a:stretch/>
        </p:blipFill>
        <p:spPr bwMode="auto">
          <a:xfrm>
            <a:off x="709788" y="1236646"/>
            <a:ext cx="3465405" cy="3345449"/>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A80F8FC1-0841-5BDA-07D0-59145BC30319}"/>
              </a:ext>
            </a:extLst>
          </p:cNvPr>
          <p:cNvSpPr/>
          <p:nvPr/>
        </p:nvSpPr>
        <p:spPr>
          <a:xfrm>
            <a:off x="1100299" y="1200423"/>
            <a:ext cx="220733" cy="2758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Google Shape;129;p24">
            <a:extLst>
              <a:ext uri="{FF2B5EF4-FFF2-40B4-BE49-F238E27FC236}">
                <a16:creationId xmlns:a16="http://schemas.microsoft.com/office/drawing/2014/main" id="{B87FB8EB-A498-2431-8DCD-53CCD5D2968E}"/>
              </a:ext>
            </a:extLst>
          </p:cNvPr>
          <p:cNvSpPr txBox="1">
            <a:spLocks noGrp="1"/>
          </p:cNvSpPr>
          <p:nvPr>
            <p:ph type="body" idx="1"/>
          </p:nvPr>
        </p:nvSpPr>
        <p:spPr>
          <a:xfrm>
            <a:off x="21057" y="4721785"/>
            <a:ext cx="8799093" cy="402416"/>
          </a:xfrm>
          <a:prstGeom prst="rect">
            <a:avLst/>
          </a:prstGeom>
          <a:noFill/>
          <a:ln>
            <a:noFill/>
          </a:ln>
        </p:spPr>
        <p:txBody>
          <a:bodyPr spcFirstLastPara="1" wrap="square" lIns="0" tIns="0" rIns="0" bIns="0" anchor="b" anchorCtr="0">
            <a:noAutofit/>
          </a:bodyPr>
          <a:lstStyle/>
          <a:p>
            <a:pPr marL="0" indent="0"/>
            <a:r>
              <a:rPr lang="en-NZ" sz="600">
                <a:solidFill>
                  <a:schemeClr val="bg2">
                    <a:lumMod val="50000"/>
                    <a:lumOff val="50000"/>
                  </a:schemeClr>
                </a:solidFill>
              </a:rPr>
              <a:t>Anti-</a:t>
            </a:r>
            <a:r>
              <a:rPr lang="en-NZ" sz="600" err="1">
                <a:solidFill>
                  <a:schemeClr val="bg2">
                    <a:lumMod val="50000"/>
                    <a:lumOff val="50000"/>
                  </a:schemeClr>
                </a:solidFill>
              </a:rPr>
              <a:t>IgE</a:t>
            </a:r>
            <a:r>
              <a:rPr lang="en-NZ" sz="600">
                <a:solidFill>
                  <a:schemeClr val="bg2">
                    <a:lumMod val="50000"/>
                    <a:lumOff val="50000"/>
                  </a:schemeClr>
                </a:solidFill>
              </a:rPr>
              <a:t>: Anti-Immunoglobulin E, Anti-IL5/5R: Anti-Interleukin 5/5R, BEC: Blood Eosinophil Count</a:t>
            </a:r>
            <a:endParaRPr lang="en-GB" sz="600">
              <a:solidFill>
                <a:schemeClr val="bg2">
                  <a:lumMod val="50000"/>
                  <a:lumOff val="50000"/>
                </a:schemeClr>
              </a:solidFill>
            </a:endParaRPr>
          </a:p>
        </p:txBody>
      </p:sp>
      <p:sp>
        <p:nvSpPr>
          <p:cNvPr id="2" name="TextBox 1">
            <a:extLst>
              <a:ext uri="{FF2B5EF4-FFF2-40B4-BE49-F238E27FC236}">
                <a16:creationId xmlns:a16="http://schemas.microsoft.com/office/drawing/2014/main" id="{4A4383C7-6925-F81D-2A08-D39D785256D8}"/>
              </a:ext>
            </a:extLst>
          </p:cNvPr>
          <p:cNvSpPr txBox="1"/>
          <p:nvPr/>
        </p:nvSpPr>
        <p:spPr>
          <a:xfrm>
            <a:off x="-53285" y="4777447"/>
            <a:ext cx="74432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3"/>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3"/>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3" name="Graphic 2" descr="Beginning with solid fill">
            <a:hlinkClick r:id="rId4" action="ppaction://hlinksldjump"/>
            <a:extLst>
              <a:ext uri="{FF2B5EF4-FFF2-40B4-BE49-F238E27FC236}">
                <a16:creationId xmlns:a16="http://schemas.microsoft.com/office/drawing/2014/main" id="{77CCD28E-F740-7F4F-575E-82187C5D55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23687F63-6109-12E3-7ED5-91DC584B9160}"/>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0694533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E5BF8E-05B6-587D-3029-6681E9909A03}"/>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3A83C93D-04BA-97C4-6A33-F3C570DA41B0}"/>
              </a:ext>
            </a:extLst>
          </p:cNvPr>
          <p:cNvSpPr>
            <a:spLocks noGrp="1"/>
          </p:cNvSpPr>
          <p:nvPr>
            <p:ph type="title"/>
          </p:nvPr>
        </p:nvSpPr>
        <p:spPr>
          <a:xfrm>
            <a:off x="229281" y="209615"/>
            <a:ext cx="8496300" cy="454420"/>
          </a:xfrm>
        </p:spPr>
        <p:txBody>
          <a:bodyPr/>
          <a:lstStyle/>
          <a:p>
            <a:r>
              <a:rPr lang="en-GB" sz="1600">
                <a:effectLst/>
                <a:latin typeface="Aptos" panose="020B0004020202020204" pitchFamily="34" charset="0"/>
                <a:ea typeface="Aptos" panose="020B0004020202020204" pitchFamily="34" charset="0"/>
                <a:cs typeface="Times New Roman" panose="02020603050405020304" pitchFamily="18" charset="0"/>
              </a:rPr>
              <a:t>Pre-biologic biomarkers not strongly associated with the extent of pre- to post-therapy reduction in exacerbations</a:t>
            </a:r>
            <a:endParaRPr lang="en-GB" sz="2000"/>
          </a:p>
        </p:txBody>
      </p:sp>
      <p:pic>
        <p:nvPicPr>
          <p:cNvPr id="5" name="Picture 4" descr="A screenshot of a computer&#10;&#10;Description automatically generated">
            <a:extLst>
              <a:ext uri="{FF2B5EF4-FFF2-40B4-BE49-F238E27FC236}">
                <a16:creationId xmlns:a16="http://schemas.microsoft.com/office/drawing/2014/main" id="{228FFA32-75D2-36CD-256D-C21FB4D77AC0}"/>
              </a:ext>
            </a:extLst>
          </p:cNvPr>
          <p:cNvPicPr>
            <a:picLocks noChangeAspect="1"/>
          </p:cNvPicPr>
          <p:nvPr/>
        </p:nvPicPr>
        <p:blipFill rotWithShape="1">
          <a:blip r:embed="rId2"/>
          <a:srcRect l="49357" t="34180" r="17406" b="11069"/>
          <a:stretch/>
        </p:blipFill>
        <p:spPr bwMode="auto">
          <a:xfrm>
            <a:off x="134443" y="1171447"/>
            <a:ext cx="2758575" cy="255582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A0AB0A5-0FEC-EA36-6824-78F9A6A27D9D}"/>
              </a:ext>
            </a:extLst>
          </p:cNvPr>
          <p:cNvSpPr txBox="1"/>
          <p:nvPr/>
        </p:nvSpPr>
        <p:spPr>
          <a:xfrm>
            <a:off x="550682" y="3644842"/>
            <a:ext cx="7853499" cy="110337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rPr>
              <a:t>Most patients in the study achieved a marked decrease one year after initiating any of the biologic treatments studied (anti-</a:t>
            </a:r>
            <a:r>
              <a:rPr kumimoji="0" lang="en-GB" sz="1600" b="1" i="0" u="none" strike="noStrike" kern="100" cap="none" spc="0" normalizeH="0" baseline="0" noProof="0" err="1">
                <a:ln>
                  <a:noFill/>
                </a:ln>
                <a:solidFill>
                  <a:srgbClr val="FF9900"/>
                </a:solidFill>
                <a:effectLst/>
                <a:uLnTx/>
                <a:uFillTx/>
                <a:latin typeface="Aptos" panose="020B0004020202020204" pitchFamily="34" charset="0"/>
                <a:cs typeface="Times New Roman" panose="02020603050405020304" pitchFamily="18" charset="0"/>
                <a:sym typeface="Arial"/>
              </a:rPr>
              <a:t>IgE</a:t>
            </a:r>
            <a:r>
              <a:rPr kumimoji="0" lang="en-GB" sz="1600" b="1" i="0" u="none" strike="noStrike" kern="100" cap="none" spc="0" normalizeH="0" baseline="0" noProof="0">
                <a:ln>
                  <a:noFill/>
                </a:ln>
                <a:solidFill>
                  <a:srgbClr val="FF9900"/>
                </a:solidFill>
                <a:effectLst/>
                <a:uLnTx/>
                <a:uFillTx/>
                <a:latin typeface="Aptos" panose="020B0004020202020204" pitchFamily="34" charset="0"/>
                <a:cs typeface="Times New Roman" panose="02020603050405020304" pitchFamily="18" charset="0"/>
                <a:sym typeface="Arial"/>
              </a:rPr>
              <a:t>, anti-IL5/5R or anti-IL4Rα) irrespective of pre-biologic biomarker levels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endParaRPr>
          </a:p>
        </p:txBody>
      </p:sp>
      <p:pic>
        <p:nvPicPr>
          <p:cNvPr id="8" name="Picture 7" descr="A screenshot of a computer&#10;&#10;Description automatically generated">
            <a:extLst>
              <a:ext uri="{FF2B5EF4-FFF2-40B4-BE49-F238E27FC236}">
                <a16:creationId xmlns:a16="http://schemas.microsoft.com/office/drawing/2014/main" id="{F6FA9664-277C-E756-A5FA-0712BACC58DC}"/>
              </a:ext>
            </a:extLst>
          </p:cNvPr>
          <p:cNvPicPr>
            <a:picLocks noChangeAspect="1"/>
          </p:cNvPicPr>
          <p:nvPr/>
        </p:nvPicPr>
        <p:blipFill rotWithShape="1">
          <a:blip r:embed="rId3"/>
          <a:srcRect l="52382" t="26210" r="12918" b="18455"/>
          <a:stretch/>
        </p:blipFill>
        <p:spPr bwMode="auto">
          <a:xfrm>
            <a:off x="2960981" y="1171447"/>
            <a:ext cx="2849336" cy="2555829"/>
          </a:xfrm>
          <a:prstGeom prst="rect">
            <a:avLst/>
          </a:prstGeom>
          <a:ln>
            <a:noFill/>
          </a:ln>
          <a:extLst>
            <a:ext uri="{53640926-AAD7-44D8-BBD7-CCE9431645EC}">
              <a14:shadowObscured xmlns:a14="http://schemas.microsoft.com/office/drawing/2010/main"/>
            </a:ext>
          </a:extLst>
        </p:spPr>
      </p:pic>
      <p:pic>
        <p:nvPicPr>
          <p:cNvPr id="9" name="Picture 8" descr="A screenshot of a computer&#10;&#10;Description automatically generated">
            <a:extLst>
              <a:ext uri="{FF2B5EF4-FFF2-40B4-BE49-F238E27FC236}">
                <a16:creationId xmlns:a16="http://schemas.microsoft.com/office/drawing/2014/main" id="{232BE913-638F-669C-F35A-F72C7C7EED63}"/>
              </a:ext>
            </a:extLst>
          </p:cNvPr>
          <p:cNvPicPr>
            <a:picLocks noChangeAspect="1"/>
          </p:cNvPicPr>
          <p:nvPr/>
        </p:nvPicPr>
        <p:blipFill rotWithShape="1">
          <a:blip r:embed="rId4"/>
          <a:srcRect l="21937" t="48334" r="58121" b="7428"/>
          <a:stretch/>
        </p:blipFill>
        <p:spPr bwMode="auto">
          <a:xfrm>
            <a:off x="5878281" y="1163115"/>
            <a:ext cx="2849336" cy="2564162"/>
          </a:xfrm>
          <a:prstGeom prst="rect">
            <a:avLst/>
          </a:prstGeom>
          <a:ln>
            <a:noFill/>
          </a:ln>
          <a:extLst>
            <a:ext uri="{53640926-AAD7-44D8-BBD7-CCE9431645EC}">
              <a14:shadowObscured xmlns:a14="http://schemas.microsoft.com/office/drawing/2010/main"/>
            </a:ext>
          </a:extLst>
        </p:spPr>
      </p:pic>
      <p:sp>
        <p:nvSpPr>
          <p:cNvPr id="10" name="Title 3">
            <a:extLst>
              <a:ext uri="{FF2B5EF4-FFF2-40B4-BE49-F238E27FC236}">
                <a16:creationId xmlns:a16="http://schemas.microsoft.com/office/drawing/2014/main" id="{4843CE02-1CE1-5086-3E16-C11D4FB8D4B2}"/>
              </a:ext>
            </a:extLst>
          </p:cNvPr>
          <p:cNvSpPr txBox="1">
            <a:spLocks/>
          </p:cNvSpPr>
          <p:nvPr/>
        </p:nvSpPr>
        <p:spPr>
          <a:xfrm>
            <a:off x="231317" y="603939"/>
            <a:ext cx="8496300" cy="454420"/>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73763"/>
              </a:buClr>
              <a:buSzPts val="1800"/>
              <a:buFont typeface="Arial"/>
              <a:buNone/>
              <a:tabLst/>
              <a:defRPr/>
            </a:pPr>
            <a:r>
              <a:rPr kumimoji="0" lang="en-GB" sz="1100" b="1" i="0" u="none" strike="noStrike" kern="0" cap="none" spc="0" normalizeH="0" baseline="0" noProof="0">
                <a:ln>
                  <a:noFill/>
                </a:ln>
                <a:solidFill>
                  <a:srgbClr val="073763"/>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Decrease in exacerbation rates:</a:t>
            </a:r>
            <a:endParaRPr kumimoji="0" lang="en-GB" sz="1400" b="1" i="0" u="none" strike="noStrike" kern="0" cap="none" spc="0" normalizeH="0" baseline="0" noProof="0">
              <a:ln>
                <a:noFill/>
              </a:ln>
              <a:solidFill>
                <a:srgbClr val="073763"/>
              </a:solidFill>
              <a:effectLst/>
              <a:uLnTx/>
              <a:uFillTx/>
              <a:latin typeface="Arial"/>
              <a:cs typeface="Arial"/>
              <a:sym typeface="Arial"/>
            </a:endParaRPr>
          </a:p>
        </p:txBody>
      </p:sp>
      <p:sp>
        <p:nvSpPr>
          <p:cNvPr id="11" name="Google Shape;129;p24">
            <a:extLst>
              <a:ext uri="{FF2B5EF4-FFF2-40B4-BE49-F238E27FC236}">
                <a16:creationId xmlns:a16="http://schemas.microsoft.com/office/drawing/2014/main" id="{1B78584A-7E3E-E870-0057-41B8F7AFA284}"/>
              </a:ext>
            </a:extLst>
          </p:cNvPr>
          <p:cNvSpPr txBox="1">
            <a:spLocks/>
          </p:cNvSpPr>
          <p:nvPr/>
        </p:nvSpPr>
        <p:spPr>
          <a:xfrm>
            <a:off x="21057" y="4721785"/>
            <a:ext cx="8799093" cy="40241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9900"/>
              </a:buClr>
              <a:buSzPts val="800"/>
              <a:buFont typeface="Arial"/>
              <a:buNone/>
              <a:defRPr sz="8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2pPr>
            <a:lvl3pPr marL="1371600" marR="0" lvl="2" indent="-228600" algn="l" rtl="0">
              <a:lnSpc>
                <a:spcPct val="100000"/>
              </a:lnSpc>
              <a:spcBef>
                <a:spcPts val="300"/>
              </a:spcBef>
              <a:spcAft>
                <a:spcPts val="0"/>
              </a:spcAft>
              <a:buClr>
                <a:srgbClr val="FF9900"/>
              </a:buClr>
              <a:buSzPts val="900"/>
              <a:buFont typeface="Courier New"/>
              <a:buNone/>
              <a:defRPr sz="900" b="0" i="0" u="none" strike="noStrike" cap="none">
                <a:solidFill>
                  <a:schemeClr val="accent1"/>
                </a:solidFill>
                <a:latin typeface="Arial"/>
                <a:ea typeface="Arial"/>
                <a:cs typeface="Arial"/>
                <a:sym typeface="Arial"/>
              </a:defRPr>
            </a:lvl3pPr>
            <a:lvl4pPr marL="1828800" marR="0" lvl="3"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4pPr>
            <a:lvl5pPr marL="2286000" marR="0" lvl="4" indent="-228600" algn="l" rtl="0">
              <a:lnSpc>
                <a:spcPct val="100000"/>
              </a:lnSpc>
              <a:spcBef>
                <a:spcPts val="300"/>
              </a:spcBef>
              <a:spcAft>
                <a:spcPts val="0"/>
              </a:spcAft>
              <a:buClr>
                <a:srgbClr val="FF9900"/>
              </a:buClr>
              <a:buSzPts val="900"/>
              <a:buFont typeface="Arial"/>
              <a:buNone/>
              <a:defRPr sz="900" b="0" i="0" u="none" strike="noStrike" cap="none">
                <a:solidFill>
                  <a:schemeClr val="accent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5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9900"/>
              </a:buClr>
              <a:buSzPts val="800"/>
              <a:buFont typeface="Arial"/>
              <a:buNone/>
              <a:tabLst/>
              <a:defRPr/>
            </a:pPr>
            <a:r>
              <a:rPr kumimoji="0" lang="en-NZ" sz="600" b="0" i="0" u="none" strike="noStrike" kern="0" cap="none" spc="0" normalizeH="0" baseline="0" noProof="0">
                <a:ln>
                  <a:noFill/>
                </a:ln>
                <a:solidFill>
                  <a:srgbClr val="000000">
                    <a:lumMod val="50000"/>
                    <a:lumOff val="50000"/>
                  </a:srgbClr>
                </a:solidFill>
                <a:effectLst/>
                <a:uLnTx/>
                <a:uFillTx/>
                <a:latin typeface="Arial"/>
                <a:cs typeface="Arial"/>
                <a:sym typeface="Arial"/>
              </a:rPr>
              <a:t>Anti-</a:t>
            </a:r>
            <a:r>
              <a:rPr kumimoji="0" lang="en-NZ"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IgE</a:t>
            </a:r>
            <a:r>
              <a:rPr kumimoji="0" lang="en-NZ" sz="600" b="0" i="0" u="none" strike="noStrike" kern="0" cap="none" spc="0" normalizeH="0" baseline="0" noProof="0">
                <a:ln>
                  <a:noFill/>
                </a:ln>
                <a:solidFill>
                  <a:srgbClr val="000000">
                    <a:lumMod val="50000"/>
                    <a:lumOff val="50000"/>
                  </a:srgbClr>
                </a:solidFill>
                <a:effectLst/>
                <a:uLnTx/>
                <a:uFillTx/>
                <a:latin typeface="Arial"/>
                <a:cs typeface="Arial"/>
                <a:sym typeface="Arial"/>
              </a:rPr>
              <a:t>: Anti-Immunoglobulin E, Anti-IL5/5R: Anti-Interleukin 5/5R, Anti-IL4: Anti-Interleukin 4 FEV1: Forced Expiratory Volume 1 second, </a:t>
            </a:r>
            <a:r>
              <a:rPr kumimoji="0" lang="en-NZ"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FeNO</a:t>
            </a:r>
            <a:r>
              <a:rPr kumimoji="0" lang="en-NZ" sz="600" b="0" i="0" u="none" strike="noStrike" kern="0" cap="none" spc="0" normalizeH="0" baseline="0" noProof="0">
                <a:ln>
                  <a:noFill/>
                </a:ln>
                <a:solidFill>
                  <a:srgbClr val="000000">
                    <a:lumMod val="50000"/>
                    <a:lumOff val="50000"/>
                  </a:srgbClr>
                </a:solidFill>
                <a:effectLst/>
                <a:uLnTx/>
                <a:uFillTx/>
                <a:latin typeface="Arial"/>
                <a:cs typeface="Arial"/>
                <a:sym typeface="Arial"/>
              </a:rPr>
              <a:t>: Fractional exhaled Nitric Oxide, BEC: Blood Eosinophil Count</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sp>
        <p:nvSpPr>
          <p:cNvPr id="6" name="TextBox 5">
            <a:extLst>
              <a:ext uri="{FF2B5EF4-FFF2-40B4-BE49-F238E27FC236}">
                <a16:creationId xmlns:a16="http://schemas.microsoft.com/office/drawing/2014/main" id="{DF4457D1-104B-882F-9B02-F884B2AFF6B7}"/>
              </a:ext>
            </a:extLst>
          </p:cNvPr>
          <p:cNvSpPr txBox="1"/>
          <p:nvPr/>
        </p:nvSpPr>
        <p:spPr>
          <a:xfrm>
            <a:off x="-53285" y="4777447"/>
            <a:ext cx="74432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5"/>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5"/>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5"/>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2" name="Graphic 1" descr="Beginning with solid fill">
            <a:hlinkClick r:id="rId6" action="ppaction://hlinksldjump"/>
            <a:extLst>
              <a:ext uri="{FF2B5EF4-FFF2-40B4-BE49-F238E27FC236}">
                <a16:creationId xmlns:a16="http://schemas.microsoft.com/office/drawing/2014/main" id="{3411C5BF-8513-577E-6C81-88C0B3311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4B1AAFEB-72E4-7301-D735-D467238AD5F5}"/>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8455551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DD125C-6C4E-2EB6-4B60-728EF7C8CF6B}"/>
              </a:ext>
            </a:extLst>
          </p:cNvPr>
          <p:cNvPicPr>
            <a:picLocks noChangeAspect="1"/>
          </p:cNvPicPr>
          <p:nvPr/>
        </p:nvPicPr>
        <p:blipFill rotWithShape="1">
          <a:blip r:embed="rId2">
            <a:alphaModFix amt="50000"/>
          </a:blip>
          <a:srcRect t="15360"/>
          <a:stretch/>
        </p:blipFill>
        <p:spPr>
          <a:xfrm>
            <a:off x="0" y="788020"/>
            <a:ext cx="9144000" cy="4355480"/>
          </a:xfrm>
          <a:prstGeom prst="rect">
            <a:avLst/>
          </a:prstGeom>
        </p:spPr>
      </p:pic>
      <p:sp>
        <p:nvSpPr>
          <p:cNvPr id="4" name="Title 3">
            <a:extLst>
              <a:ext uri="{FF2B5EF4-FFF2-40B4-BE49-F238E27FC236}">
                <a16:creationId xmlns:a16="http://schemas.microsoft.com/office/drawing/2014/main" id="{C2B5566A-69A8-4B63-F9D1-9B82A0737350}"/>
              </a:ext>
            </a:extLst>
          </p:cNvPr>
          <p:cNvSpPr>
            <a:spLocks noGrp="1"/>
          </p:cNvSpPr>
          <p:nvPr>
            <p:ph type="title"/>
          </p:nvPr>
        </p:nvSpPr>
        <p:spPr>
          <a:xfrm>
            <a:off x="302793" y="258999"/>
            <a:ext cx="8496300" cy="454420"/>
          </a:xfrm>
        </p:spPr>
        <p:txBody>
          <a:bodyPr/>
          <a:lstStyle/>
          <a:p>
            <a:r>
              <a:rPr lang="en-GB" sz="1200">
                <a:solidFill>
                  <a:schemeClr val="accent3"/>
                </a:solidFill>
              </a:rPr>
              <a:t>Summary</a:t>
            </a:r>
            <a:br>
              <a:rPr lang="en-GB" sz="1200">
                <a:solidFill>
                  <a:schemeClr val="accent3"/>
                </a:solidFill>
              </a:rPr>
            </a:br>
            <a:r>
              <a:rPr lang="en-GB" sz="1200">
                <a:solidFill>
                  <a:schemeClr val="accent3"/>
                </a:solidFill>
              </a:rPr>
              <a:t>IGNITE: </a:t>
            </a:r>
            <a:r>
              <a:rPr lang="en-US" sz="1200">
                <a:solidFill>
                  <a:schemeClr val="accent3"/>
                </a:solidFill>
              </a:rPr>
              <a:t>BEC and </a:t>
            </a:r>
            <a:r>
              <a:rPr lang="en-US" sz="1200" err="1">
                <a:solidFill>
                  <a:schemeClr val="accent3"/>
                </a:solidFill>
              </a:rPr>
              <a:t>FeNO</a:t>
            </a:r>
            <a:r>
              <a:rPr lang="en-US" sz="1200">
                <a:solidFill>
                  <a:schemeClr val="accent3"/>
                </a:solidFill>
              </a:rPr>
              <a:t> predict effectiveness of biologic therapies in Severe Asthma</a:t>
            </a:r>
            <a:br>
              <a:rPr lang="en-GB" sz="1200">
                <a:solidFill>
                  <a:schemeClr val="accent3"/>
                </a:solidFill>
              </a:rPr>
            </a:br>
            <a:endParaRPr lang="en-GB" sz="1200">
              <a:solidFill>
                <a:schemeClr val="accent3"/>
              </a:solidFill>
            </a:endParaRPr>
          </a:p>
        </p:txBody>
      </p:sp>
      <p:sp>
        <p:nvSpPr>
          <p:cNvPr id="7" name="TextBox 6">
            <a:extLst>
              <a:ext uri="{FF2B5EF4-FFF2-40B4-BE49-F238E27FC236}">
                <a16:creationId xmlns:a16="http://schemas.microsoft.com/office/drawing/2014/main" id="{73666157-E6D5-5FB8-601D-7DB1C77E6FC2}"/>
              </a:ext>
            </a:extLst>
          </p:cNvPr>
          <p:cNvSpPr txBox="1"/>
          <p:nvPr/>
        </p:nvSpPr>
        <p:spPr>
          <a:xfrm>
            <a:off x="1081727" y="849856"/>
            <a:ext cx="8166935" cy="49859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NZ" sz="1200" b="1" i="0" u="none" strike="noStrike" kern="0" cap="none" spc="0" normalizeH="0" baseline="0" noProof="0">
                <a:ln>
                  <a:noFill/>
                </a:ln>
                <a:solidFill>
                  <a:srgbClr val="073763"/>
                </a:solidFill>
                <a:effectLst/>
                <a:uLnTx/>
                <a:uFillTx/>
                <a:latin typeface="Arial"/>
                <a:cs typeface="Arial"/>
                <a:sym typeface="Arial"/>
              </a:rPr>
              <a:t>BEC and </a:t>
            </a:r>
            <a:r>
              <a:rPr kumimoji="0" lang="en-NZ" sz="1200" b="1" i="0" u="none" strike="noStrike" kern="0" cap="none" spc="0" normalizeH="0" baseline="0" noProof="0" err="1">
                <a:ln>
                  <a:noFill/>
                </a:ln>
                <a:solidFill>
                  <a:srgbClr val="073763"/>
                </a:solidFill>
                <a:effectLst/>
                <a:uLnTx/>
                <a:uFillTx/>
                <a:latin typeface="Arial"/>
                <a:cs typeface="Arial"/>
                <a:sym typeface="Arial"/>
              </a:rPr>
              <a:t>FeNO</a:t>
            </a:r>
            <a:r>
              <a:rPr kumimoji="0" lang="en-NZ" sz="1200" b="1" i="0" u="none" strike="noStrike" kern="0" cap="none" spc="0" normalizeH="0" baseline="0" noProof="0">
                <a:ln>
                  <a:noFill/>
                </a:ln>
                <a:solidFill>
                  <a:srgbClr val="073763"/>
                </a:solidFill>
                <a:effectLst/>
                <a:uLnTx/>
                <a:uFillTx/>
                <a:latin typeface="Arial"/>
                <a:cs typeface="Arial"/>
                <a:sym typeface="Arial"/>
              </a:rPr>
              <a:t> significantly associated with degree of lung function improvement </a:t>
            </a:r>
            <a:r>
              <a:rPr kumimoji="0" lang="en-NZ" sz="1200" b="0" i="0" u="none" strike="noStrike" kern="0" cap="none" spc="0" normalizeH="0" baseline="0" noProof="0">
                <a:ln>
                  <a:noFill/>
                </a:ln>
                <a:solidFill>
                  <a:srgbClr val="073763"/>
                </a:solidFill>
                <a:effectLst/>
                <a:uLnTx/>
                <a:uFillTx/>
                <a:latin typeface="Arial"/>
                <a:cs typeface="Arial"/>
                <a:sym typeface="Arial"/>
              </a:rPr>
              <a:t>following treatment with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73763"/>
                </a:solidFill>
                <a:effectLst/>
                <a:uLnTx/>
                <a:uFillTx/>
                <a:latin typeface="Arial"/>
                <a:cs typeface="Arial"/>
                <a:sym typeface="Arial"/>
              </a:rPr>
              <a:t>anti-IL5/5R or anti-</a:t>
            </a:r>
            <a:r>
              <a:rPr kumimoji="0" lang="en-GB" sz="1200" b="0" i="0" u="none" strike="noStrike" kern="0" cap="none" spc="0" normalizeH="0" baseline="0" noProof="0" err="1">
                <a:ln>
                  <a:noFill/>
                </a:ln>
                <a:solidFill>
                  <a:srgbClr val="073763"/>
                </a:solidFill>
                <a:effectLst/>
                <a:uLnTx/>
                <a:uFillTx/>
                <a:latin typeface="Arial"/>
                <a:cs typeface="Arial"/>
                <a:sym typeface="Arial"/>
              </a:rPr>
              <a:t>IgE</a:t>
            </a:r>
            <a:r>
              <a:rPr kumimoji="0" lang="en-GB" sz="1200" b="0" i="0" u="none" strike="noStrike" kern="0" cap="none" spc="0" normalizeH="0" baseline="0" noProof="0">
                <a:ln>
                  <a:noFill/>
                </a:ln>
                <a:solidFill>
                  <a:srgbClr val="073763"/>
                </a:solidFill>
                <a:effectLst/>
                <a:uLnTx/>
                <a:uFillTx/>
                <a:latin typeface="Arial"/>
                <a:cs typeface="Arial"/>
                <a:sym typeface="Arial"/>
              </a:rPr>
              <a:t> biologics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BEC associated with greater asthma control </a:t>
            </a:r>
            <a:r>
              <a:rPr kumimoji="0" lang="en-GB" sz="1200" b="0" i="0" u="none" strike="noStrike" kern="0" cap="none" spc="0" normalizeH="0" baseline="0" noProof="0">
                <a:ln>
                  <a:noFill/>
                </a:ln>
                <a:solidFill>
                  <a:srgbClr val="073763"/>
                </a:solidFill>
                <a:effectLst/>
                <a:uLnTx/>
                <a:uFillTx/>
                <a:latin typeface="Arial"/>
                <a:cs typeface="Arial"/>
                <a:sym typeface="Arial"/>
              </a:rPr>
              <a:t>for patients receiving anti-IL5/5R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73763"/>
                </a:solidFill>
                <a:effectLst/>
                <a:uLnTx/>
                <a:uFillTx/>
                <a:latin typeface="Arial"/>
                <a:cs typeface="Arial"/>
                <a:sym typeface="Arial"/>
              </a:rPr>
              <a:t>Pre-biologic biomarkers not strongly associated </a:t>
            </a:r>
            <a:r>
              <a:rPr kumimoji="0" lang="en-GB" sz="1200" b="0" i="0" u="none" strike="noStrike" kern="0" cap="none" spc="0" normalizeH="0" baseline="0" noProof="0">
                <a:ln>
                  <a:noFill/>
                </a:ln>
                <a:solidFill>
                  <a:srgbClr val="073763"/>
                </a:solidFill>
                <a:effectLst/>
                <a:uLnTx/>
                <a:uFillTx/>
                <a:latin typeface="Arial"/>
                <a:cs typeface="Arial"/>
                <a:sym typeface="Arial"/>
              </a:rPr>
              <a:t>with the extent of pre- to post-therapy reduction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73763"/>
                </a:solidFill>
                <a:effectLst/>
                <a:uLnTx/>
                <a:uFillTx/>
                <a:latin typeface="Arial"/>
                <a:cs typeface="Arial"/>
                <a:sym typeface="Arial"/>
              </a:rPr>
              <a:t>in </a:t>
            </a:r>
            <a:r>
              <a:rPr kumimoji="0" lang="en-GB" sz="1200" b="1" i="0" u="none" strike="noStrike" kern="0" cap="none" spc="0" normalizeH="0" baseline="0" noProof="0">
                <a:ln>
                  <a:noFill/>
                </a:ln>
                <a:solidFill>
                  <a:srgbClr val="073763"/>
                </a:solidFill>
                <a:effectLst/>
                <a:uLnTx/>
                <a:uFillTx/>
                <a:latin typeface="Arial"/>
                <a:cs typeface="Arial"/>
                <a:sym typeface="Arial"/>
              </a:rPr>
              <a:t>exacerbations</a:t>
            </a: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73763"/>
                </a:solidFill>
                <a:effectLst/>
                <a:uLnTx/>
                <a:uFillTx/>
                <a:latin typeface="Arial"/>
                <a:cs typeface="Arial"/>
                <a:sym typeface="Arial"/>
              </a:rPr>
              <a:t>Using </a:t>
            </a:r>
            <a:r>
              <a:rPr kumimoji="0" lang="en-GB" sz="1200" b="1" i="0" u="none" strike="noStrike" kern="0" cap="none" spc="0" normalizeH="0" baseline="0" noProof="0">
                <a:ln>
                  <a:noFill/>
                </a:ln>
                <a:solidFill>
                  <a:srgbClr val="073763"/>
                </a:solidFill>
                <a:effectLst/>
                <a:uLnTx/>
                <a:uFillTx/>
                <a:latin typeface="Arial"/>
                <a:cs typeface="Arial"/>
                <a:sym typeface="Arial"/>
              </a:rPr>
              <a:t>BEC and </a:t>
            </a:r>
            <a:r>
              <a:rPr kumimoji="0" lang="en-GB" sz="1200" b="1" i="0" u="none" strike="noStrike" kern="0" cap="none" spc="0" normalizeH="0" baseline="0" noProof="0" err="1">
                <a:ln>
                  <a:noFill/>
                </a:ln>
                <a:solidFill>
                  <a:srgbClr val="073763"/>
                </a:solidFill>
                <a:effectLst/>
                <a:uLnTx/>
                <a:uFillTx/>
                <a:latin typeface="Arial"/>
                <a:cs typeface="Arial"/>
                <a:sym typeface="Arial"/>
              </a:rPr>
              <a:t>FeNO</a:t>
            </a:r>
            <a:r>
              <a:rPr kumimoji="0" lang="en-GB" sz="1200" b="1" i="0" u="none" strike="noStrike" kern="0" cap="none" spc="0" normalizeH="0" baseline="0" noProof="0">
                <a:ln>
                  <a:noFill/>
                </a:ln>
                <a:solidFill>
                  <a:srgbClr val="073763"/>
                </a:solidFill>
                <a:effectLst/>
                <a:uLnTx/>
                <a:uFillTx/>
                <a:latin typeface="Arial"/>
                <a:cs typeface="Arial"/>
                <a:sym typeface="Arial"/>
              </a:rPr>
              <a:t> as biomarkers can give insight </a:t>
            </a:r>
            <a:r>
              <a:rPr kumimoji="0" lang="en-GB" sz="1200" b="0" i="0" u="none" strike="noStrike" kern="0" cap="none" spc="0" normalizeH="0" baseline="0" noProof="0">
                <a:ln>
                  <a:noFill/>
                </a:ln>
                <a:solidFill>
                  <a:srgbClr val="073763"/>
                </a:solidFill>
                <a:effectLst/>
                <a:uLnTx/>
                <a:uFillTx/>
                <a:latin typeface="Arial"/>
                <a:cs typeface="Arial"/>
                <a:sym typeface="Arial"/>
              </a:rPr>
              <a:t>into </a:t>
            </a:r>
            <a:r>
              <a:rPr kumimoji="0" lang="en-GB" sz="1200" b="1" i="0" u="none" strike="noStrike" kern="0" cap="none" spc="0" normalizeH="0" baseline="0" noProof="0">
                <a:ln>
                  <a:noFill/>
                </a:ln>
                <a:solidFill>
                  <a:srgbClr val="073763"/>
                </a:solidFill>
                <a:effectLst/>
                <a:uLnTx/>
                <a:uFillTx/>
                <a:latin typeface="Arial"/>
                <a:cs typeface="Arial"/>
                <a:sym typeface="Arial"/>
              </a:rPr>
              <a:t>which severe asthma patients will benefit most </a:t>
            </a:r>
            <a:r>
              <a:rPr kumimoji="0" lang="en-GB" sz="1200" b="0" i="0" u="none" strike="noStrike" kern="0" cap="none" spc="0" normalizeH="0" baseline="0" noProof="0">
                <a:ln>
                  <a:noFill/>
                </a:ln>
                <a:solidFill>
                  <a:srgbClr val="073763"/>
                </a:solidFill>
                <a:effectLst/>
                <a:uLnTx/>
                <a:uFillTx/>
                <a:latin typeface="Arial"/>
                <a:cs typeface="Arial"/>
                <a:sym typeface="Arial"/>
              </a:rPr>
              <a:t>from treatment with biologics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73763"/>
                </a:solidFill>
                <a:effectLst/>
                <a:uLnTx/>
                <a:uFillTx/>
                <a:latin typeface="Arial"/>
                <a:cs typeface="Arial"/>
                <a:sym typeface="Arial"/>
              </a:rPr>
              <a:t>The ability of higher baseline BEC, </a:t>
            </a:r>
            <a:r>
              <a:rPr kumimoji="0" lang="en-US" sz="1200" b="0" i="0" u="none" strike="noStrike" kern="0" cap="none" spc="0" normalizeH="0" baseline="0" noProof="0" err="1">
                <a:ln>
                  <a:noFill/>
                </a:ln>
                <a:solidFill>
                  <a:srgbClr val="073763"/>
                </a:solidFill>
                <a:effectLst/>
                <a:uLnTx/>
                <a:uFillTx/>
                <a:latin typeface="Arial"/>
                <a:cs typeface="Arial"/>
                <a:sym typeface="Arial"/>
              </a:rPr>
              <a:t>FeNO</a:t>
            </a:r>
            <a:r>
              <a:rPr kumimoji="0" lang="en-US" sz="1200" b="0" i="0" u="none" strike="noStrike" kern="0" cap="none" spc="0" normalizeH="0" baseline="0" noProof="0">
                <a:ln>
                  <a:noFill/>
                </a:ln>
                <a:solidFill>
                  <a:srgbClr val="073763"/>
                </a:solidFill>
                <a:effectLst/>
                <a:uLnTx/>
                <a:uFillTx/>
                <a:latin typeface="Arial"/>
                <a:cs typeface="Arial"/>
                <a:sym typeface="Arial"/>
              </a:rPr>
              <a:t> and their combination to predict biologic associated lung function improvement highlights </a:t>
            </a:r>
            <a:r>
              <a:rPr kumimoji="0" lang="en-US" sz="1200" b="1" i="0" u="none" strike="noStrike" kern="0" cap="none" spc="0" normalizeH="0" baseline="0" noProof="0">
                <a:ln>
                  <a:noFill/>
                </a:ln>
                <a:solidFill>
                  <a:srgbClr val="073763"/>
                </a:solidFill>
                <a:effectLst/>
                <a:uLnTx/>
                <a:uFillTx/>
                <a:latin typeface="Arial"/>
                <a:cs typeface="Arial"/>
                <a:sym typeface="Arial"/>
              </a:rPr>
              <a:t>opportunity for earlier intervention in patients with impaired lung function or at risk of accelerated lung function decline</a:t>
            </a:r>
            <a:endParaRPr kumimoji="0" lang="en-GB" sz="1200" b="1"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a:ln>
                <a:noFill/>
              </a:ln>
              <a:solidFill>
                <a:srgbClr val="073763"/>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73763"/>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1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sym typeface="Arial"/>
              </a:rPr>
              <a:t>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1" i="0" u="none" strike="noStrike" kern="0" cap="none" spc="0" normalizeH="0" baseline="0" noProof="0">
              <a:ln>
                <a:noFill/>
              </a:ln>
              <a:solidFill>
                <a:srgbClr val="073763"/>
              </a:solidFill>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200" b="1" i="0" u="none" strike="noStrike" kern="0" cap="none" spc="0" normalizeH="0" baseline="0" noProof="0">
              <a:ln>
                <a:noFill/>
              </a:ln>
              <a:solidFill>
                <a:srgbClr val="073763"/>
              </a:solidFill>
              <a:effectLst/>
              <a:uLnTx/>
              <a:uFillTx/>
              <a:latin typeface="Arial"/>
              <a:cs typeface="Arial"/>
              <a:sym typeface="Arial"/>
            </a:endParaRPr>
          </a:p>
        </p:txBody>
      </p:sp>
      <p:pic>
        <p:nvPicPr>
          <p:cNvPr id="5126" name="Picture 6" descr="Idea bold blue border circle icon Royalty Free Vector Image">
            <a:extLst>
              <a:ext uri="{FF2B5EF4-FFF2-40B4-BE49-F238E27FC236}">
                <a16:creationId xmlns:a16="http://schemas.microsoft.com/office/drawing/2014/main" id="{DDF763A0-1E85-2EB8-8392-B74ADCB133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73" t="20354" r="22945" b="27541"/>
          <a:stretch/>
        </p:blipFill>
        <p:spPr bwMode="auto">
          <a:xfrm>
            <a:off x="499185" y="3348469"/>
            <a:ext cx="539494" cy="552151"/>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descr="Lungs - Free medical icons">
            <a:extLst>
              <a:ext uri="{FF2B5EF4-FFF2-40B4-BE49-F238E27FC236}">
                <a16:creationId xmlns:a16="http://schemas.microsoft.com/office/drawing/2014/main" id="{44ADBBAB-C985-7902-D80D-1E21515D3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04" y="2461761"/>
            <a:ext cx="552151" cy="5521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yringe Circle Icon With Long Shadow Flat Design Style Stock Illustration -  Download Image Now - iStock">
            <a:extLst>
              <a:ext uri="{FF2B5EF4-FFF2-40B4-BE49-F238E27FC236}">
                <a16:creationId xmlns:a16="http://schemas.microsoft.com/office/drawing/2014/main" id="{8217D391-F44C-F43C-5D9C-578202330C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15" t="9920" r="11188" b="10851"/>
          <a:stretch/>
        </p:blipFill>
        <p:spPr bwMode="auto">
          <a:xfrm>
            <a:off x="501799" y="1613201"/>
            <a:ext cx="547343" cy="55244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0ACAEFC-475F-7B55-6F93-4DB2A10F93F3}"/>
              </a:ext>
            </a:extLst>
          </p:cNvPr>
          <p:cNvPicPr>
            <a:picLocks noChangeAspect="1"/>
          </p:cNvPicPr>
          <p:nvPr/>
        </p:nvPicPr>
        <p:blipFill>
          <a:blip r:embed="rId6"/>
          <a:stretch>
            <a:fillRect/>
          </a:stretch>
        </p:blipFill>
        <p:spPr>
          <a:xfrm>
            <a:off x="492710" y="821736"/>
            <a:ext cx="552445" cy="552445"/>
          </a:xfrm>
          <a:prstGeom prst="rect">
            <a:avLst/>
          </a:prstGeom>
        </p:spPr>
      </p:pic>
      <p:pic>
        <p:nvPicPr>
          <p:cNvPr id="2" name="Picture 1">
            <a:extLst>
              <a:ext uri="{FF2B5EF4-FFF2-40B4-BE49-F238E27FC236}">
                <a16:creationId xmlns:a16="http://schemas.microsoft.com/office/drawing/2014/main" id="{77DAA905-596A-F6B4-89BB-011873374853}"/>
              </a:ext>
            </a:extLst>
          </p:cNvPr>
          <p:cNvPicPr>
            <a:picLocks noChangeAspect="1"/>
          </p:cNvPicPr>
          <p:nvPr/>
        </p:nvPicPr>
        <p:blipFill>
          <a:blip r:embed="rId7"/>
          <a:stretch>
            <a:fillRect/>
          </a:stretch>
        </p:blipFill>
        <p:spPr>
          <a:xfrm>
            <a:off x="501799" y="4129688"/>
            <a:ext cx="579928" cy="579928"/>
          </a:xfrm>
          <a:prstGeom prst="flowChartConnector">
            <a:avLst/>
          </a:prstGeom>
        </p:spPr>
      </p:pic>
      <p:sp>
        <p:nvSpPr>
          <p:cNvPr id="5" name="Google Shape;129;p24">
            <a:extLst>
              <a:ext uri="{FF2B5EF4-FFF2-40B4-BE49-F238E27FC236}">
                <a16:creationId xmlns:a16="http://schemas.microsoft.com/office/drawing/2014/main" id="{FD4045DD-38A9-4051-1F11-D01A573D30AA}"/>
              </a:ext>
            </a:extLst>
          </p:cNvPr>
          <p:cNvSpPr txBox="1">
            <a:spLocks noGrp="1"/>
          </p:cNvSpPr>
          <p:nvPr>
            <p:ph type="body" idx="1"/>
          </p:nvPr>
        </p:nvSpPr>
        <p:spPr>
          <a:xfrm>
            <a:off x="0" y="4725350"/>
            <a:ext cx="8799093" cy="402416"/>
          </a:xfrm>
          <a:prstGeom prst="rect">
            <a:avLst/>
          </a:prstGeom>
          <a:noFill/>
          <a:ln>
            <a:noFill/>
          </a:ln>
        </p:spPr>
        <p:txBody>
          <a:bodyPr spcFirstLastPara="1" wrap="square" lIns="0" tIns="0" rIns="0" bIns="0" anchor="b" anchorCtr="0">
            <a:noAutofit/>
          </a:bodyPr>
          <a:lstStyle/>
          <a:p>
            <a:pPr marL="0" indent="0"/>
            <a:r>
              <a:rPr lang="en-NZ" sz="600">
                <a:solidFill>
                  <a:schemeClr val="bg2">
                    <a:lumMod val="50000"/>
                    <a:lumOff val="50000"/>
                  </a:schemeClr>
                </a:solidFill>
              </a:rPr>
              <a:t>Anti-</a:t>
            </a:r>
            <a:r>
              <a:rPr lang="en-NZ" sz="600" err="1">
                <a:solidFill>
                  <a:schemeClr val="bg2">
                    <a:lumMod val="50000"/>
                    <a:lumOff val="50000"/>
                  </a:schemeClr>
                </a:solidFill>
              </a:rPr>
              <a:t>IgE</a:t>
            </a:r>
            <a:r>
              <a:rPr lang="en-NZ" sz="600">
                <a:solidFill>
                  <a:schemeClr val="bg2">
                    <a:lumMod val="50000"/>
                    <a:lumOff val="50000"/>
                  </a:schemeClr>
                </a:solidFill>
              </a:rPr>
              <a:t>: Anti-Immunoglobulin E, Anti-IL5/5R: Anti-Interleukin 5/5R, FEV1: Forced Expiratory Volume 1 second, </a:t>
            </a:r>
            <a:r>
              <a:rPr lang="en-NZ" sz="600" err="1">
                <a:solidFill>
                  <a:schemeClr val="bg2">
                    <a:lumMod val="50000"/>
                    <a:lumOff val="50000"/>
                  </a:schemeClr>
                </a:solidFill>
              </a:rPr>
              <a:t>FeNO</a:t>
            </a:r>
            <a:r>
              <a:rPr lang="en-NZ" sz="600">
                <a:solidFill>
                  <a:schemeClr val="bg2">
                    <a:lumMod val="50000"/>
                    <a:lumOff val="50000"/>
                  </a:schemeClr>
                </a:solidFill>
              </a:rPr>
              <a:t>: Fractional exhaled Nitric Oxide, BEC: Blood Eosinophil Count</a:t>
            </a:r>
            <a:endParaRPr lang="en-GB" sz="600">
              <a:solidFill>
                <a:schemeClr val="bg2">
                  <a:lumMod val="50000"/>
                  <a:lumOff val="50000"/>
                </a:schemeClr>
              </a:solidFill>
            </a:endParaRPr>
          </a:p>
        </p:txBody>
      </p:sp>
      <p:sp>
        <p:nvSpPr>
          <p:cNvPr id="3" name="TextBox 2">
            <a:extLst>
              <a:ext uri="{FF2B5EF4-FFF2-40B4-BE49-F238E27FC236}">
                <a16:creationId xmlns:a16="http://schemas.microsoft.com/office/drawing/2014/main" id="{B53472E1-274D-D9C9-8F39-8372CA7B68AE}"/>
              </a:ext>
            </a:extLst>
          </p:cNvPr>
          <p:cNvSpPr txBox="1"/>
          <p:nvPr/>
        </p:nvSpPr>
        <p:spPr>
          <a:xfrm>
            <a:off x="-52331" y="4791900"/>
            <a:ext cx="74432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Porsbjerg CM, Townend J, et al. Association between pre-biologic T2-biomarker combinations and response to biologics in patients with severe asthma. Frontiers in Immunology. 2024 Apr 19;15.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rPr>
              <a:t>Epub</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rPr>
              <a:t> 2024 Apr 19. </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8"/>
              </a:rPr>
              <a:t>doi</a:t>
            </a:r>
            <a:r>
              <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hlinkClick r:id="rId8"/>
              </a:rPr>
              <a:t>: 10.3389/fimmu.2024.1361891, 10.3389/fimmu.2024.1361891/</a:t>
            </a:r>
            <a:r>
              <a:rPr kumimoji="0" lang="en-GB" sz="600" b="0" i="0" u="none" strike="noStrike" kern="0" cap="none" spc="0" normalizeH="0" baseline="0" noProof="0" err="1">
                <a:ln>
                  <a:noFill/>
                </a:ln>
                <a:solidFill>
                  <a:srgbClr val="000000">
                    <a:lumMod val="50000"/>
                    <a:lumOff val="50000"/>
                  </a:srgbClr>
                </a:solidFill>
                <a:effectLst/>
                <a:uLnTx/>
                <a:uFillTx/>
                <a:latin typeface="Arial"/>
                <a:cs typeface="Arial"/>
                <a:sym typeface="Arial"/>
                <a:hlinkClick r:id="rId8"/>
              </a:rPr>
              <a:t>full#supplementary-material</a:t>
            </a:r>
            <a:endParaRPr kumimoji="0" lang="en-GB" sz="600" b="0" i="0" u="none" strike="noStrike" kern="0" cap="none" spc="0" normalizeH="0" baseline="0" noProof="0">
              <a:ln>
                <a:noFill/>
              </a:ln>
              <a:solidFill>
                <a:srgbClr val="000000">
                  <a:lumMod val="50000"/>
                  <a:lumOff val="50000"/>
                </a:srgbClr>
              </a:solidFill>
              <a:effectLst/>
              <a:uLnTx/>
              <a:uFillTx/>
              <a:latin typeface="Arial"/>
              <a:cs typeface="Arial"/>
              <a:sym typeface="Arial"/>
            </a:endParaRPr>
          </a:p>
        </p:txBody>
      </p:sp>
      <p:pic>
        <p:nvPicPr>
          <p:cNvPr id="8" name="Graphic 7" descr="Beginning with solid fill">
            <a:hlinkClick r:id="rId9" action="ppaction://hlinksldjump"/>
            <a:extLst>
              <a:ext uri="{FF2B5EF4-FFF2-40B4-BE49-F238E27FC236}">
                <a16:creationId xmlns:a16="http://schemas.microsoft.com/office/drawing/2014/main" id="{6089BA8E-E443-5C5A-5884-6B50B62DF9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961055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208894" y="2079437"/>
            <a:ext cx="8726213" cy="1102519"/>
          </a:xfrm>
          <a:prstGeom prst="rect">
            <a:avLst/>
          </a:prstGeom>
          <a:noFill/>
          <a:ln>
            <a:noFill/>
          </a:ln>
        </p:spPr>
        <p:txBody>
          <a:bodyPr spcFirstLastPara="1" wrap="square" lIns="0" tIns="45700" rIns="91425" bIns="0" anchor="ctr" anchorCtr="0">
            <a:noAutofit/>
          </a:bodyPr>
          <a:lstStyle/>
          <a:p>
            <a:r>
              <a:rPr lang="en-GB" sz="2000">
                <a:latin typeface="Calibri" panose="020F0502020204030204" pitchFamily="34" charset="0"/>
                <a:ea typeface="Calibri" panose="020F0502020204030204" pitchFamily="34" charset="0"/>
                <a:cs typeface="Times New Roman" panose="02020603050405020304" pitchFamily="18" charset="0"/>
              </a:rPr>
              <a:t>Exploring different composite definitions of responders and non-responders </a:t>
            </a:r>
            <a:br>
              <a:rPr lang="en-GB" sz="2000">
                <a:latin typeface="Calibri" panose="020F0502020204030204" pitchFamily="34" charset="0"/>
                <a:ea typeface="Calibri" panose="020F0502020204030204" pitchFamily="34" charset="0"/>
                <a:cs typeface="Times New Roman" panose="02020603050405020304" pitchFamily="18" charset="0"/>
              </a:rPr>
            </a:br>
            <a:r>
              <a:rPr lang="en-GB" sz="2000">
                <a:latin typeface="Calibri" panose="020F0502020204030204" pitchFamily="34" charset="0"/>
                <a:ea typeface="Calibri" panose="020F0502020204030204" pitchFamily="34" charset="0"/>
                <a:cs typeface="Times New Roman" panose="02020603050405020304" pitchFamily="18" charset="0"/>
              </a:rPr>
              <a:t>to biologic treatment for severe asthma (FULL BEAM response)</a:t>
            </a:r>
            <a:br>
              <a:rPr lang="en-GB" sz="2000">
                <a:latin typeface="Calibri" panose="020F0502020204030204" pitchFamily="34" charset="0"/>
                <a:ea typeface="Calibri" panose="020F0502020204030204" pitchFamily="34" charset="0"/>
                <a:cs typeface="Times New Roman" panose="02020603050405020304" pitchFamily="18" charset="0"/>
              </a:rPr>
            </a:br>
            <a:r>
              <a:rPr lang="en-US" sz="2000">
                <a:latin typeface="Calibri" panose="020F0502020204030204" pitchFamily="34" charset="0"/>
                <a:ea typeface="Calibri" panose="020F0502020204030204" pitchFamily="34" charset="0"/>
                <a:cs typeface="Times New Roman" panose="02020603050405020304" pitchFamily="18" charset="0"/>
              </a:rPr>
              <a:t>Exploring Definitions and Predictors of Severe Asthma Clinical Remission Post-Biologic in Adults </a:t>
            </a:r>
            <a:r>
              <a:rPr lang="en-GB" sz="2000">
                <a:latin typeface="Calibri" panose="020F0502020204030204" pitchFamily="34" charset="0"/>
                <a:ea typeface="Calibri" panose="020F0502020204030204" pitchFamily="34" charset="0"/>
                <a:cs typeface="Times New Roman" panose="02020603050405020304" pitchFamily="18" charset="0"/>
              </a:rPr>
              <a:t>(FULL BEAM remission)</a:t>
            </a:r>
            <a:endParaRPr sz="200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B02481C-2F51-B9DA-5C15-D28730EA4A83}"/>
              </a:ext>
            </a:extLst>
          </p:cNvPr>
          <p:cNvSpPr txBox="1"/>
          <p:nvPr/>
        </p:nvSpPr>
        <p:spPr>
          <a:xfrm>
            <a:off x="208893" y="4970376"/>
            <a:ext cx="8851107" cy="196208"/>
          </a:xfrm>
          <a:prstGeom prst="rect">
            <a:avLst/>
          </a:prstGeom>
          <a:noFill/>
        </p:spPr>
        <p:txBody>
          <a:bodyPr wrap="square">
            <a:spAutoFit/>
          </a:bodyPr>
          <a:lstStyle/>
          <a:p>
            <a:pPr algn="ctr"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3">
                  <a:extLst>
                    <a:ext uri="{A12FA001-AC4F-418D-AE19-62706E023703}">
                      <ahyp:hlinkClr xmlns:ahyp="http://schemas.microsoft.com/office/drawing/2018/hyperlinkcolor" val="tx"/>
                    </a:ext>
                  </a:extLst>
                </a:hlinkClick>
              </a:rPr>
              <a:t>https://doi.org/10.1164/rccm.202311-2192OC</a:t>
            </a:r>
            <a:r>
              <a:rPr lang="en-GB" sz="675" kern="1200">
                <a:solidFill>
                  <a:srgbClr val="073763"/>
                </a:solidFill>
                <a:latin typeface="Arial"/>
                <a:ea typeface="+mn-ea"/>
                <a:cs typeface="Arial"/>
                <a:sym typeface="Arial"/>
              </a:rPr>
              <a:t>   </a:t>
            </a:r>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4">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sp>
        <p:nvSpPr>
          <p:cNvPr id="2" name="TextBox 1">
            <a:extLst>
              <a:ext uri="{FF2B5EF4-FFF2-40B4-BE49-F238E27FC236}">
                <a16:creationId xmlns:a16="http://schemas.microsoft.com/office/drawing/2014/main" id="{1DB3C0CD-61F0-DD5A-7DD0-3451490A2784}"/>
              </a:ext>
            </a:extLst>
          </p:cNvPr>
          <p:cNvSpPr txBox="1"/>
          <p:nvPr/>
        </p:nvSpPr>
        <p:spPr>
          <a:xfrm>
            <a:off x="2905432" y="3546987"/>
            <a:ext cx="3333135" cy="461665"/>
          </a:xfrm>
          <a:prstGeom prst="rect">
            <a:avLst/>
          </a:prstGeom>
          <a:noFill/>
        </p:spPr>
        <p:txBody>
          <a:bodyPr wrap="square" rtlCol="0">
            <a:spAutoFit/>
          </a:bodyPr>
          <a:lstStyle/>
          <a:p>
            <a:pPr algn="ctr" defTabSz="685800" rtl="0"/>
            <a:r>
              <a:rPr lang="en-US" sz="2400" b="1" kern="1200">
                <a:solidFill>
                  <a:srgbClr val="FF9900"/>
                </a:solidFill>
                <a:latin typeface="Calibri" panose="020F0502020204030204" pitchFamily="34" charset="0"/>
                <a:ea typeface="Calibri" panose="020F0502020204030204" pitchFamily="34" charset="0"/>
                <a:cs typeface="Times New Roman" panose="02020603050405020304" pitchFamily="18" charset="0"/>
                <a:sym typeface="Arial"/>
              </a:rPr>
              <a:t>ISAR FULL BEAM</a:t>
            </a:r>
            <a:endParaRPr lang="en-GB" sz="2400" b="1" kern="1200">
              <a:solidFill>
                <a:srgbClr val="FF99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Graphic 3" descr="Beginning with solid fill">
            <a:hlinkClick r:id="rId5" action="ppaction://hlinksldjump"/>
            <a:extLst>
              <a:ext uri="{FF2B5EF4-FFF2-40B4-BE49-F238E27FC236}">
                <a16:creationId xmlns:a16="http://schemas.microsoft.com/office/drawing/2014/main" id="{D06CBFFA-2952-4E3B-3606-1D733B60B1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p:txBody>
          <a:bodyPr/>
          <a:lstStyle/>
          <a:p>
            <a:r>
              <a:rPr lang="en-GB"/>
              <a:t>Aims and Methods</a:t>
            </a:r>
          </a:p>
        </p:txBody>
      </p:sp>
      <p:sp>
        <p:nvSpPr>
          <p:cNvPr id="5" name="Inhaltsplatzhalter 4">
            <a:extLst>
              <a:ext uri="{FF2B5EF4-FFF2-40B4-BE49-F238E27FC236}">
                <a16:creationId xmlns:a16="http://schemas.microsoft.com/office/drawing/2014/main" id="{53444283-D004-A357-D80C-64A5E227F379}"/>
              </a:ext>
            </a:extLst>
          </p:cNvPr>
          <p:cNvSpPr txBox="1">
            <a:spLocks/>
          </p:cNvSpPr>
          <p:nvPr/>
        </p:nvSpPr>
        <p:spPr>
          <a:xfrm>
            <a:off x="368222" y="2377027"/>
            <a:ext cx="4255842" cy="132152"/>
          </a:xfrm>
          <a:prstGeom prst="rect">
            <a:avLst/>
          </a:prstGeom>
        </p:spPr>
        <p:txBody>
          <a:bodyPr wrap="square" lIns="0" tIns="0" rIns="0" bIns="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lnSpc>
                <a:spcPct val="120000"/>
              </a:lnSpc>
              <a:spcAft>
                <a:spcPts val="1350"/>
              </a:spcAft>
            </a:pPr>
            <a:r>
              <a:rPr lang="en-US" sz="788" kern="1200"/>
              <a:t>To explore composite definitions of response and remission in adults with severe asthma. </a:t>
            </a:r>
          </a:p>
        </p:txBody>
      </p:sp>
      <p:sp>
        <p:nvSpPr>
          <p:cNvPr id="6" name="Google Shape;2924;g1187c0eb48a_48_342">
            <a:extLst>
              <a:ext uri="{FF2B5EF4-FFF2-40B4-BE49-F238E27FC236}">
                <a16:creationId xmlns:a16="http://schemas.microsoft.com/office/drawing/2014/main" id="{A3B9AE33-CACD-ACFC-FDD8-979861AA140C}"/>
              </a:ext>
            </a:extLst>
          </p:cNvPr>
          <p:cNvSpPr/>
          <p:nvPr/>
        </p:nvSpPr>
        <p:spPr>
          <a:xfrm>
            <a:off x="355764" y="1969952"/>
            <a:ext cx="1229544" cy="307370"/>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AU" sz="1050" b="1" kern="1200">
                <a:solidFill>
                  <a:srgbClr val="FFFFFF"/>
                </a:solidFill>
                <a:ea typeface="Calibri" panose="020F0502020204030204" pitchFamily="34" charset="0"/>
              </a:rPr>
              <a:t>Objective</a:t>
            </a:r>
            <a:endParaRPr sz="1050" b="1">
              <a:solidFill>
                <a:srgbClr val="FFFFFF"/>
              </a:solidFill>
            </a:endParaRPr>
          </a:p>
        </p:txBody>
      </p:sp>
      <p:sp>
        <p:nvSpPr>
          <p:cNvPr id="7" name="Text Placeholder 2">
            <a:extLst>
              <a:ext uri="{FF2B5EF4-FFF2-40B4-BE49-F238E27FC236}">
                <a16:creationId xmlns:a16="http://schemas.microsoft.com/office/drawing/2014/main" id="{D68C0621-06FB-E917-CD1B-12C03C1F3131}"/>
              </a:ext>
            </a:extLst>
          </p:cNvPr>
          <p:cNvSpPr txBox="1">
            <a:spLocks/>
          </p:cNvSpPr>
          <p:nvPr/>
        </p:nvSpPr>
        <p:spPr>
          <a:xfrm>
            <a:off x="254700" y="3047628"/>
            <a:ext cx="4314098" cy="1593686"/>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9087" indent="-128588" defTabSz="385754">
              <a:lnSpc>
                <a:spcPct val="107000"/>
              </a:lnSpc>
              <a:buSzPts val="1100"/>
              <a:buFont typeface="Arial" panose="020B0604020202020204" pitchFamily="34" charset="0"/>
              <a:buChar char="•"/>
              <a:defRPr/>
            </a:pPr>
            <a:r>
              <a:rPr lang="en-US" sz="788" kern="1200">
                <a:ea typeface="+mn-ea"/>
              </a:rPr>
              <a:t>Longitudinal cohort study across 22 countries participating in ISAR from May 2017 to </a:t>
            </a:r>
            <a:br>
              <a:rPr lang="en-US" sz="788" kern="1200">
                <a:ea typeface="+mn-ea"/>
              </a:rPr>
            </a:br>
            <a:r>
              <a:rPr lang="en-US" sz="788" kern="1200">
                <a:ea typeface="+mn-ea"/>
              </a:rPr>
              <a:t>January 2023</a:t>
            </a:r>
          </a:p>
          <a:p>
            <a:pPr marL="40499" defTabSz="385754">
              <a:lnSpc>
                <a:spcPct val="107000"/>
              </a:lnSpc>
              <a:buSzPts val="1100"/>
              <a:defRPr/>
            </a:pPr>
            <a:endParaRPr lang="en-US" sz="788" kern="1200">
              <a:ea typeface="+mn-ea"/>
            </a:endParaRPr>
          </a:p>
          <a:p>
            <a:pPr marL="169087" indent="-128588" defTabSz="385754">
              <a:lnSpc>
                <a:spcPct val="107000"/>
              </a:lnSpc>
              <a:buSzPts val="1100"/>
              <a:buFont typeface="Arial" panose="020B0604020202020204" pitchFamily="34" charset="0"/>
              <a:buChar char="•"/>
              <a:defRPr/>
            </a:pPr>
            <a:r>
              <a:rPr lang="en-US" sz="788" kern="1200">
                <a:ea typeface="+mn-ea"/>
              </a:rPr>
              <a:t>Quantification of individual and composite definitions of response and remission at one year post-treatment using four asthma domains: exacerbation rate, asthma control, long-term oral corticosteroid (LTOCS) dose, and lung function</a:t>
            </a:r>
          </a:p>
          <a:p>
            <a:pPr marL="169087" indent="-128588" defTabSz="385754">
              <a:lnSpc>
                <a:spcPct val="107000"/>
              </a:lnSpc>
              <a:buSzPts val="1100"/>
              <a:buFont typeface="Arial" panose="020B0604020202020204" pitchFamily="34" charset="0"/>
              <a:buChar char="•"/>
              <a:defRPr/>
            </a:pPr>
            <a:endParaRPr lang="en-US" sz="788" kern="1200">
              <a:ea typeface="+mn-ea"/>
            </a:endParaRPr>
          </a:p>
          <a:p>
            <a:pPr marL="169087" indent="-128588" defTabSz="385754">
              <a:lnSpc>
                <a:spcPct val="107000"/>
              </a:lnSpc>
              <a:buSzPts val="1100"/>
              <a:buFont typeface="Arial" panose="020B0604020202020204" pitchFamily="34" charset="0"/>
              <a:buChar char="•"/>
              <a:defRPr/>
            </a:pPr>
            <a:r>
              <a:rPr lang="en-US" sz="788" kern="1200">
                <a:ea typeface="+mn-ea"/>
              </a:rPr>
              <a:t>Comparison of patient characteristics between response and non-response groups, and between remission and non-remission group</a:t>
            </a:r>
            <a:endParaRPr lang="en-SG" sz="788" kern="1200">
              <a:ea typeface="+mn-ea"/>
            </a:endParaRPr>
          </a:p>
        </p:txBody>
      </p:sp>
      <p:sp>
        <p:nvSpPr>
          <p:cNvPr id="8" name="Google Shape;2924;g1187c0eb48a_48_342">
            <a:extLst>
              <a:ext uri="{FF2B5EF4-FFF2-40B4-BE49-F238E27FC236}">
                <a16:creationId xmlns:a16="http://schemas.microsoft.com/office/drawing/2014/main" id="{27B79331-D412-185B-6CC2-B679A905B4CB}"/>
              </a:ext>
            </a:extLst>
          </p:cNvPr>
          <p:cNvSpPr/>
          <p:nvPr/>
        </p:nvSpPr>
        <p:spPr>
          <a:xfrm>
            <a:off x="355764" y="2657964"/>
            <a:ext cx="1229543" cy="307370"/>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AU" sz="1050" b="1" kern="1200">
                <a:solidFill>
                  <a:srgbClr val="FFFFFF"/>
                </a:solidFill>
                <a:ea typeface="Calibri" panose="020F0502020204030204" pitchFamily="34" charset="0"/>
              </a:rPr>
              <a:t>Methods</a:t>
            </a:r>
            <a:endParaRPr sz="1050" b="1">
              <a:solidFill>
                <a:srgbClr val="FFFFFF"/>
              </a:solidFill>
            </a:endParaRPr>
          </a:p>
        </p:txBody>
      </p:sp>
      <p:sp>
        <p:nvSpPr>
          <p:cNvPr id="9" name="Google Shape;2924;g1187c0eb48a_48_342">
            <a:extLst>
              <a:ext uri="{FF2B5EF4-FFF2-40B4-BE49-F238E27FC236}">
                <a16:creationId xmlns:a16="http://schemas.microsoft.com/office/drawing/2014/main" id="{BCB4E6FA-79F6-A00B-76A7-9A73307E8D9A}"/>
              </a:ext>
            </a:extLst>
          </p:cNvPr>
          <p:cNvSpPr/>
          <p:nvPr/>
        </p:nvSpPr>
        <p:spPr>
          <a:xfrm>
            <a:off x="355764" y="1007621"/>
            <a:ext cx="1229544" cy="307370"/>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AU" sz="1050" b="1" kern="1200">
                <a:solidFill>
                  <a:srgbClr val="FFFFFF"/>
                </a:solidFill>
                <a:ea typeface="Calibri" panose="020F0502020204030204" pitchFamily="34" charset="0"/>
              </a:rPr>
              <a:t>Rationale</a:t>
            </a:r>
            <a:endParaRPr sz="1050" b="1">
              <a:solidFill>
                <a:srgbClr val="FFFFFF"/>
              </a:solidFill>
            </a:endParaRPr>
          </a:p>
        </p:txBody>
      </p:sp>
      <p:sp>
        <p:nvSpPr>
          <p:cNvPr id="10" name="Inhaltsplatzhalter 4">
            <a:extLst>
              <a:ext uri="{FF2B5EF4-FFF2-40B4-BE49-F238E27FC236}">
                <a16:creationId xmlns:a16="http://schemas.microsoft.com/office/drawing/2014/main" id="{68EBDEDD-8C07-5B95-3929-A3C7AB1BA69D}"/>
              </a:ext>
            </a:extLst>
          </p:cNvPr>
          <p:cNvSpPr txBox="1">
            <a:spLocks/>
          </p:cNvSpPr>
          <p:nvPr/>
        </p:nvSpPr>
        <p:spPr>
          <a:xfrm>
            <a:off x="368222" y="1432702"/>
            <a:ext cx="4255842" cy="277640"/>
          </a:xfrm>
          <a:prstGeom prst="rect">
            <a:avLst/>
          </a:prstGeom>
        </p:spPr>
        <p:txBody>
          <a:bodyPr wrap="square" lIns="0" tIns="0" rIns="0" bIns="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lnSpc>
                <a:spcPct val="120000"/>
              </a:lnSpc>
            </a:pPr>
            <a:r>
              <a:rPr lang="en-US" sz="788" kern="1200"/>
              <a:t>There is little agreement on definitions of real-world responders to biologic treatments for asthma and the concept of remission in severe asthma remains to be explored.</a:t>
            </a:r>
            <a:endParaRPr lang="en-GB" sz="788" kern="1200"/>
          </a:p>
        </p:txBody>
      </p:sp>
      <p:pic>
        <p:nvPicPr>
          <p:cNvPr id="11" name="Picture 10">
            <a:extLst>
              <a:ext uri="{FF2B5EF4-FFF2-40B4-BE49-F238E27FC236}">
                <a16:creationId xmlns:a16="http://schemas.microsoft.com/office/drawing/2014/main" id="{A078750F-4E09-AAA8-C726-757E4203F324}"/>
              </a:ext>
            </a:extLst>
          </p:cNvPr>
          <p:cNvPicPr>
            <a:picLocks noChangeAspect="1"/>
          </p:cNvPicPr>
          <p:nvPr/>
        </p:nvPicPr>
        <p:blipFill rotWithShape="1">
          <a:blip r:embed="rId3"/>
          <a:srcRect l="1064" t="95" r="32742" b="56811"/>
          <a:stretch/>
        </p:blipFill>
        <p:spPr>
          <a:xfrm>
            <a:off x="4526280" y="1711563"/>
            <a:ext cx="4528242" cy="1658278"/>
          </a:xfrm>
          <a:prstGeom prst="rect">
            <a:avLst/>
          </a:prstGeom>
        </p:spPr>
      </p:pic>
      <p:sp>
        <p:nvSpPr>
          <p:cNvPr id="13" name="TextBox 12">
            <a:extLst>
              <a:ext uri="{FF2B5EF4-FFF2-40B4-BE49-F238E27FC236}">
                <a16:creationId xmlns:a16="http://schemas.microsoft.com/office/drawing/2014/main" id="{86B718AE-3334-E6E4-4081-926616E540DB}"/>
              </a:ext>
            </a:extLst>
          </p:cNvPr>
          <p:cNvSpPr txBox="1"/>
          <p:nvPr/>
        </p:nvSpPr>
        <p:spPr>
          <a:xfrm>
            <a:off x="0" y="4798938"/>
            <a:ext cx="8286750" cy="403957"/>
          </a:xfrm>
          <a:prstGeom prst="rect">
            <a:avLst/>
          </a:prstGeom>
          <a:noFill/>
        </p:spPr>
        <p:txBody>
          <a:bodyPr wrap="square">
            <a:spAutoFit/>
          </a:bodyPr>
          <a:lstStyle/>
          <a:p>
            <a:pPr algn="l" defTabSz="685800" rtl="0" fontAlgn="base"/>
            <a:r>
              <a:rPr lang="en-GB" sz="675" kern="1200" err="1">
                <a:solidFill>
                  <a:srgbClr val="073763"/>
                </a:solidFill>
                <a:latin typeface="Arial"/>
                <a:ea typeface="+mn-ea"/>
                <a:cs typeface="Arial"/>
                <a:sym typeface="Arial"/>
              </a:rPr>
              <a:t>bx</a:t>
            </a:r>
            <a:r>
              <a:rPr lang="en-GB" sz="675" kern="1200">
                <a:solidFill>
                  <a:srgbClr val="073763"/>
                </a:solidFill>
                <a:latin typeface="Arial"/>
                <a:ea typeface="+mn-ea"/>
                <a:cs typeface="Arial"/>
                <a:sym typeface="Arial"/>
              </a:rPr>
              <a:t>: biologics  </a:t>
            </a:r>
            <a:r>
              <a:rPr lang="en-US" sz="675" kern="1200">
                <a:solidFill>
                  <a:srgbClr val="073763"/>
                </a:solidFill>
                <a:latin typeface="Arial"/>
                <a:ea typeface="+mn-ea"/>
                <a:cs typeface="Arial"/>
                <a:sym typeface="Arial"/>
              </a:rPr>
              <a:t>​</a:t>
            </a:r>
          </a:p>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sp>
        <p:nvSpPr>
          <p:cNvPr id="2" name="TextBox 1">
            <a:extLst>
              <a:ext uri="{FF2B5EF4-FFF2-40B4-BE49-F238E27FC236}">
                <a16:creationId xmlns:a16="http://schemas.microsoft.com/office/drawing/2014/main" id="{37CAD511-5C2E-2BEC-CF48-3AE1EA274D5E}"/>
              </a:ext>
            </a:extLst>
          </p:cNvPr>
          <p:cNvSpPr txBox="1"/>
          <p:nvPr/>
        </p:nvSpPr>
        <p:spPr>
          <a:xfrm>
            <a:off x="-123873" y="4947437"/>
            <a:ext cx="8851107" cy="196208"/>
          </a:xfrm>
          <a:prstGeom prst="rect">
            <a:avLst/>
          </a:prstGeom>
          <a:noFill/>
        </p:spPr>
        <p:txBody>
          <a:bodyPr wrap="square">
            <a:spAutoFit/>
          </a:bodyPr>
          <a:lstStyle/>
          <a:p>
            <a:pPr algn="ctr"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4">
                  <a:extLst>
                    <a:ext uri="{A12FA001-AC4F-418D-AE19-62706E023703}">
                      <ahyp:hlinkClr xmlns:ahyp="http://schemas.microsoft.com/office/drawing/2018/hyperlinkcolor" val="tx"/>
                    </a:ext>
                  </a:extLst>
                </a:hlinkClick>
              </a:rPr>
              <a:t>https://doi.org/10.1164/rccm.202311-2192OC</a:t>
            </a:r>
            <a:r>
              <a:rPr lang="en-GB" sz="675" kern="1200">
                <a:solidFill>
                  <a:srgbClr val="073763"/>
                </a:solidFill>
                <a:latin typeface="Arial"/>
                <a:ea typeface="+mn-ea"/>
                <a:cs typeface="Arial"/>
                <a:sym typeface="Arial"/>
              </a:rPr>
              <a:t>   </a:t>
            </a:r>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5">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3" name="Graphic 2" descr="Beginning with solid fill">
            <a:hlinkClick r:id="rId6" action="ppaction://hlinksldjump"/>
            <a:extLst>
              <a:ext uri="{FF2B5EF4-FFF2-40B4-BE49-F238E27FC236}">
                <a16:creationId xmlns:a16="http://schemas.microsoft.com/office/drawing/2014/main" id="{F5C1AB19-367C-EDC5-DC2E-E7E99B4833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51454C67-DBF3-7CA4-4F53-C9DC1A76EECA}"/>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3867670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p:txBody>
          <a:bodyPr/>
          <a:lstStyle/>
          <a:p>
            <a:r>
              <a:rPr lang="en-GB"/>
              <a:t>Response and remission definitions</a:t>
            </a:r>
          </a:p>
        </p:txBody>
      </p:sp>
      <p:sp>
        <p:nvSpPr>
          <p:cNvPr id="7" name="Text Placeholder 2">
            <a:extLst>
              <a:ext uri="{FF2B5EF4-FFF2-40B4-BE49-F238E27FC236}">
                <a16:creationId xmlns:a16="http://schemas.microsoft.com/office/drawing/2014/main" id="{D68C0621-06FB-E917-CD1B-12C03C1F3131}"/>
              </a:ext>
            </a:extLst>
          </p:cNvPr>
          <p:cNvSpPr txBox="1">
            <a:spLocks/>
          </p:cNvSpPr>
          <p:nvPr/>
        </p:nvSpPr>
        <p:spPr>
          <a:xfrm>
            <a:off x="332530" y="1302177"/>
            <a:ext cx="3025679" cy="31942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9087" indent="-128588" defTabSz="385754">
              <a:lnSpc>
                <a:spcPct val="107000"/>
              </a:lnSpc>
              <a:buSzPts val="1100"/>
              <a:buFont typeface="Arial" panose="020B0604020202020204" pitchFamily="34" charset="0"/>
              <a:buChar char="•"/>
              <a:defRPr/>
            </a:pPr>
            <a:r>
              <a:rPr lang="en-US" sz="1800" b="1" kern="1200">
                <a:ea typeface="+mn-ea"/>
              </a:rPr>
              <a:t>Response</a:t>
            </a:r>
          </a:p>
          <a:p>
            <a:pPr marL="40499" defTabSz="385754">
              <a:lnSpc>
                <a:spcPct val="107000"/>
              </a:lnSpc>
              <a:buSzPts val="1100"/>
              <a:defRPr/>
            </a:pPr>
            <a:r>
              <a:rPr lang="en-US" sz="1050" kern="1200">
                <a:ea typeface="+mn-ea"/>
              </a:rPr>
              <a:t>Minimum impairment pre-biologic:</a:t>
            </a:r>
          </a:p>
          <a:p>
            <a:pPr marL="40499" defTabSz="385754">
              <a:lnSpc>
                <a:spcPct val="107000"/>
              </a:lnSpc>
              <a:buSzPts val="1100"/>
              <a:defRPr/>
            </a:pPr>
            <a:r>
              <a:rPr lang="en-US" sz="1050" kern="1200">
                <a:ea typeface="+mn-ea"/>
              </a:rPr>
              <a:t>- Exacerbations: ≥2/year, and/or</a:t>
            </a:r>
          </a:p>
          <a:p>
            <a:pPr marL="40499" defTabSz="385754">
              <a:lnSpc>
                <a:spcPct val="107000"/>
              </a:lnSpc>
              <a:buSzPts val="1100"/>
              <a:defRPr/>
            </a:pPr>
            <a:r>
              <a:rPr lang="en-US" sz="1050" kern="1200">
                <a:ea typeface="+mn-ea"/>
              </a:rPr>
              <a:t>- LTOCS: use in past year, and/or</a:t>
            </a:r>
          </a:p>
          <a:p>
            <a:pPr marL="40499" defTabSz="385754">
              <a:lnSpc>
                <a:spcPct val="107000"/>
              </a:lnSpc>
              <a:buSzPts val="1100"/>
              <a:defRPr/>
            </a:pPr>
            <a:r>
              <a:rPr lang="en-SG" sz="1050" kern="1200">
                <a:ea typeface="+mn-ea"/>
              </a:rPr>
              <a:t>- Asthma control: uncontrolled or partly </a:t>
            </a:r>
            <a:br>
              <a:rPr lang="en-SG" sz="1050" kern="1200">
                <a:ea typeface="+mn-ea"/>
              </a:rPr>
            </a:br>
            <a:r>
              <a:rPr lang="en-SG" sz="1050" kern="1200">
                <a:ea typeface="+mn-ea"/>
              </a:rPr>
              <a:t>controlled, and/or</a:t>
            </a:r>
          </a:p>
          <a:p>
            <a:pPr marL="40499" defTabSz="385754">
              <a:lnSpc>
                <a:spcPct val="107000"/>
              </a:lnSpc>
              <a:buSzPts val="1100"/>
              <a:defRPr/>
            </a:pPr>
            <a:r>
              <a:rPr lang="en-SG" sz="1050" kern="1200">
                <a:ea typeface="+mn-ea"/>
              </a:rPr>
              <a:t>- Lung function: &lt;80% predicted FEV1</a:t>
            </a:r>
          </a:p>
        </p:txBody>
      </p:sp>
      <p:pic>
        <p:nvPicPr>
          <p:cNvPr id="12" name="Picture 11">
            <a:extLst>
              <a:ext uri="{FF2B5EF4-FFF2-40B4-BE49-F238E27FC236}">
                <a16:creationId xmlns:a16="http://schemas.microsoft.com/office/drawing/2014/main" id="{8F466CF2-2B6E-CDAA-B7F1-BA8A72132DFC}"/>
              </a:ext>
            </a:extLst>
          </p:cNvPr>
          <p:cNvPicPr>
            <a:picLocks noChangeAspect="1"/>
          </p:cNvPicPr>
          <p:nvPr/>
        </p:nvPicPr>
        <p:blipFill>
          <a:blip r:embed="rId3"/>
          <a:stretch>
            <a:fillRect/>
          </a:stretch>
        </p:blipFill>
        <p:spPr>
          <a:xfrm>
            <a:off x="3397172" y="897850"/>
            <a:ext cx="5288838" cy="1836000"/>
          </a:xfrm>
          <a:prstGeom prst="rect">
            <a:avLst/>
          </a:prstGeom>
        </p:spPr>
      </p:pic>
      <p:pic>
        <p:nvPicPr>
          <p:cNvPr id="13" name="Picture 12">
            <a:extLst>
              <a:ext uri="{FF2B5EF4-FFF2-40B4-BE49-F238E27FC236}">
                <a16:creationId xmlns:a16="http://schemas.microsoft.com/office/drawing/2014/main" id="{B2DFEAAB-52D0-0BCA-4899-F62778481E99}"/>
              </a:ext>
            </a:extLst>
          </p:cNvPr>
          <p:cNvPicPr>
            <a:picLocks noChangeAspect="1"/>
          </p:cNvPicPr>
          <p:nvPr/>
        </p:nvPicPr>
        <p:blipFill>
          <a:blip r:embed="rId4"/>
          <a:stretch>
            <a:fillRect/>
          </a:stretch>
        </p:blipFill>
        <p:spPr>
          <a:xfrm>
            <a:off x="3406873" y="2724119"/>
            <a:ext cx="5123795" cy="1971000"/>
          </a:xfrm>
          <a:prstGeom prst="rect">
            <a:avLst/>
          </a:prstGeom>
        </p:spPr>
      </p:pic>
      <p:sp>
        <p:nvSpPr>
          <p:cNvPr id="14" name="Text Placeholder 2">
            <a:extLst>
              <a:ext uri="{FF2B5EF4-FFF2-40B4-BE49-F238E27FC236}">
                <a16:creationId xmlns:a16="http://schemas.microsoft.com/office/drawing/2014/main" id="{7E094755-D410-F5BC-B221-4370190AC6E7}"/>
              </a:ext>
            </a:extLst>
          </p:cNvPr>
          <p:cNvSpPr txBox="1">
            <a:spLocks/>
          </p:cNvSpPr>
          <p:nvPr/>
        </p:nvSpPr>
        <p:spPr>
          <a:xfrm>
            <a:off x="363503" y="3535664"/>
            <a:ext cx="1923384" cy="31942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9087" indent="-128588" defTabSz="385754">
              <a:lnSpc>
                <a:spcPct val="107000"/>
              </a:lnSpc>
              <a:buSzPts val="1100"/>
              <a:buFont typeface="Arial" panose="020B0604020202020204" pitchFamily="34" charset="0"/>
              <a:buChar char="•"/>
              <a:defRPr/>
            </a:pPr>
            <a:r>
              <a:rPr lang="en-US" sz="1800" b="1" kern="1200">
                <a:ea typeface="+mn-ea"/>
              </a:rPr>
              <a:t>Remission</a:t>
            </a:r>
          </a:p>
          <a:p>
            <a:pPr marL="40499" defTabSz="385754">
              <a:lnSpc>
                <a:spcPct val="107000"/>
              </a:lnSpc>
              <a:buSzPts val="1100"/>
              <a:defRPr/>
            </a:pPr>
            <a:r>
              <a:rPr lang="en-US" sz="1050" kern="1200">
                <a:ea typeface="+mn-ea"/>
              </a:rPr>
              <a:t>(No minimum impairment)</a:t>
            </a:r>
            <a:endParaRPr lang="en-SG" sz="1050" kern="1200">
              <a:ea typeface="+mn-ea"/>
            </a:endParaRPr>
          </a:p>
        </p:txBody>
      </p:sp>
      <p:sp>
        <p:nvSpPr>
          <p:cNvPr id="6" name="TextBox 5">
            <a:extLst>
              <a:ext uri="{FF2B5EF4-FFF2-40B4-BE49-F238E27FC236}">
                <a16:creationId xmlns:a16="http://schemas.microsoft.com/office/drawing/2014/main" id="{279093DA-6A85-FD7D-5EE7-17CDFCBA23D2}"/>
              </a:ext>
            </a:extLst>
          </p:cNvPr>
          <p:cNvSpPr txBox="1"/>
          <p:nvPr/>
        </p:nvSpPr>
        <p:spPr>
          <a:xfrm>
            <a:off x="-68026" y="4805139"/>
            <a:ext cx="8286750" cy="403957"/>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Corticosteroids, ppFEV1: percent predicted forced expiratory volume in 1 second, anti-</a:t>
            </a:r>
            <a:r>
              <a:rPr lang="en-GB" sz="675" kern="1200" err="1">
                <a:solidFill>
                  <a:srgbClr val="073763"/>
                </a:solidFill>
                <a:latin typeface="Arial"/>
                <a:ea typeface="+mn-ea"/>
                <a:cs typeface="Arial"/>
                <a:sym typeface="Arial"/>
              </a:rPr>
              <a:t>IgE</a:t>
            </a:r>
            <a:r>
              <a:rPr lang="en-GB" sz="675" kern="1200">
                <a:solidFill>
                  <a:srgbClr val="073763"/>
                </a:solidFill>
                <a:latin typeface="Arial"/>
                <a:ea typeface="+mn-ea"/>
                <a:cs typeface="Arial"/>
                <a:sym typeface="Arial"/>
              </a:rPr>
              <a:t>: Anti-Immunoglobulin E, Anti-IL5: Anti-Interleukin 5, Anti-IL4R</a:t>
            </a:r>
            <a:r>
              <a:rPr lang="el-GR" sz="675" kern="1200">
                <a:solidFill>
                  <a:srgbClr val="073763"/>
                </a:solidFill>
                <a:latin typeface="Arial"/>
                <a:ea typeface="+mn-ea"/>
                <a:cs typeface="Arial"/>
                <a:sym typeface="Arial"/>
              </a:rPr>
              <a:t>α</a:t>
            </a:r>
            <a:r>
              <a:rPr lang="en-GB" sz="675" kern="1200">
                <a:solidFill>
                  <a:srgbClr val="073763"/>
                </a:solidFill>
                <a:latin typeface="Arial"/>
                <a:ea typeface="+mn-ea"/>
                <a:cs typeface="Arial"/>
                <a:sym typeface="Arial"/>
              </a:rPr>
              <a:t>: Anti-Interleukin4R</a:t>
            </a:r>
            <a:r>
              <a:rPr lang="el-GR" sz="675" kern="1200">
                <a:solidFill>
                  <a:srgbClr val="073763"/>
                </a:solidFill>
                <a:latin typeface="Arial"/>
                <a:ea typeface="+mn-ea"/>
                <a:cs typeface="Arial"/>
                <a:sym typeface="Arial"/>
              </a:rPr>
              <a:t>α</a:t>
            </a:r>
            <a:r>
              <a:rPr lang="en-GB" sz="675" kern="1200">
                <a:solidFill>
                  <a:srgbClr val="073763"/>
                </a:solidFill>
                <a:latin typeface="Arial"/>
                <a:ea typeface="+mn-ea"/>
                <a:cs typeface="Arial"/>
                <a:sym typeface="Arial"/>
              </a:rPr>
              <a:t>   </a:t>
            </a:r>
            <a:r>
              <a:rPr lang="en-US" sz="675" kern="1200">
                <a:solidFill>
                  <a:srgbClr val="073763"/>
                </a:solidFill>
                <a:latin typeface="Arial"/>
                <a:ea typeface="+mn-ea"/>
                <a:cs typeface="Arial"/>
                <a:sym typeface="Arial"/>
              </a:rPr>
              <a:t>​</a:t>
            </a:r>
          </a:p>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sp>
        <p:nvSpPr>
          <p:cNvPr id="2" name="TextBox 1">
            <a:extLst>
              <a:ext uri="{FF2B5EF4-FFF2-40B4-BE49-F238E27FC236}">
                <a16:creationId xmlns:a16="http://schemas.microsoft.com/office/drawing/2014/main" id="{D2B00D34-7B2D-65DE-5245-49CFE39418BA}"/>
              </a:ext>
            </a:extLst>
          </p:cNvPr>
          <p:cNvSpPr txBox="1"/>
          <p:nvPr/>
        </p:nvSpPr>
        <p:spPr>
          <a:xfrm>
            <a:off x="-165097" y="4970376"/>
            <a:ext cx="8851107" cy="196208"/>
          </a:xfrm>
          <a:prstGeom prst="rect">
            <a:avLst/>
          </a:prstGeom>
          <a:noFill/>
        </p:spPr>
        <p:txBody>
          <a:bodyPr wrap="square">
            <a:spAutoFit/>
          </a:bodyPr>
          <a:lstStyle/>
          <a:p>
            <a:pPr algn="ctr"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5">
                  <a:extLst>
                    <a:ext uri="{A12FA001-AC4F-418D-AE19-62706E023703}">
                      <ahyp:hlinkClr xmlns:ahyp="http://schemas.microsoft.com/office/drawing/2018/hyperlinkcolor" val="tx"/>
                    </a:ext>
                  </a:extLst>
                </a:hlinkClick>
              </a:rPr>
              <a:t>https://doi.org/10.1164/rccm.202311-2192OC</a:t>
            </a:r>
            <a:r>
              <a:rPr lang="en-GB" sz="675" kern="1200">
                <a:solidFill>
                  <a:srgbClr val="073763"/>
                </a:solidFill>
                <a:latin typeface="Arial"/>
                <a:ea typeface="+mn-ea"/>
                <a:cs typeface="Arial"/>
                <a:sym typeface="Arial"/>
              </a:rPr>
              <a:t>   </a:t>
            </a:r>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6">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3" name="Graphic 2" descr="Beginning with solid fill">
            <a:hlinkClick r:id="rId7" action="ppaction://hlinksldjump"/>
            <a:extLst>
              <a:ext uri="{FF2B5EF4-FFF2-40B4-BE49-F238E27FC236}">
                <a16:creationId xmlns:a16="http://schemas.microsoft.com/office/drawing/2014/main" id="{19AE5C2D-B441-9651-B5F7-57B94E8A1E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AD9B74D7-49EB-F94D-8A21-EADA505D6968}"/>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2586951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9F09F8-118F-17A3-C033-C3C15EBB552C}"/>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a:xfrm>
            <a:off x="323850" y="147924"/>
            <a:ext cx="7600459" cy="454420"/>
          </a:xfrm>
        </p:spPr>
        <p:txBody>
          <a:bodyPr/>
          <a:lstStyle/>
          <a:p>
            <a:r>
              <a:rPr lang="en-GB" sz="1800"/>
              <a:t>Spectrum of biologic responders, ranging from 11-80% depending upon type and number of domains used to define response</a:t>
            </a:r>
          </a:p>
        </p:txBody>
      </p:sp>
      <p:pic>
        <p:nvPicPr>
          <p:cNvPr id="5" name="Picture 4">
            <a:extLst>
              <a:ext uri="{FF2B5EF4-FFF2-40B4-BE49-F238E27FC236}">
                <a16:creationId xmlns:a16="http://schemas.microsoft.com/office/drawing/2014/main" id="{5AA8BCF3-DE2A-B31B-7174-17CC60BB348F}"/>
              </a:ext>
            </a:extLst>
          </p:cNvPr>
          <p:cNvPicPr>
            <a:picLocks noChangeAspect="1"/>
          </p:cNvPicPr>
          <p:nvPr/>
        </p:nvPicPr>
        <p:blipFill>
          <a:blip r:embed="rId3"/>
          <a:stretch>
            <a:fillRect/>
          </a:stretch>
        </p:blipFill>
        <p:spPr>
          <a:xfrm>
            <a:off x="1271288" y="913272"/>
            <a:ext cx="6078315" cy="3322812"/>
          </a:xfrm>
          <a:prstGeom prst="rect">
            <a:avLst/>
          </a:prstGeom>
        </p:spPr>
      </p:pic>
      <p:sp>
        <p:nvSpPr>
          <p:cNvPr id="7" name="TextBox 6">
            <a:extLst>
              <a:ext uri="{FF2B5EF4-FFF2-40B4-BE49-F238E27FC236}">
                <a16:creationId xmlns:a16="http://schemas.microsoft.com/office/drawing/2014/main" id="{9BE7A923-6BD0-054D-263F-47B5FB82961B}"/>
              </a:ext>
            </a:extLst>
          </p:cNvPr>
          <p:cNvSpPr txBox="1"/>
          <p:nvPr/>
        </p:nvSpPr>
        <p:spPr>
          <a:xfrm>
            <a:off x="0" y="4748221"/>
            <a:ext cx="8286750" cy="196208"/>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Corticosteroids, FEV1: forced expiratory volume in 1 second.</a:t>
            </a:r>
            <a:r>
              <a:rPr lang="en-GB" sz="675" kern="1200">
                <a:solidFill>
                  <a:srgbClr val="073763"/>
                </a:solidFill>
                <a:latin typeface="Arial"/>
                <a:ea typeface="+mn-ea"/>
                <a:cs typeface="Arial"/>
              </a:rPr>
              <a:t>​</a:t>
            </a:r>
          </a:p>
        </p:txBody>
      </p:sp>
      <p:sp>
        <p:nvSpPr>
          <p:cNvPr id="2" name="TextBox 1">
            <a:extLst>
              <a:ext uri="{FF2B5EF4-FFF2-40B4-BE49-F238E27FC236}">
                <a16:creationId xmlns:a16="http://schemas.microsoft.com/office/drawing/2014/main" id="{7937AC8A-12D7-2738-9BAD-39512C661150}"/>
              </a:ext>
            </a:extLst>
          </p:cNvPr>
          <p:cNvSpPr txBox="1"/>
          <p:nvPr/>
        </p:nvSpPr>
        <p:spPr>
          <a:xfrm>
            <a:off x="0" y="4949429"/>
            <a:ext cx="8851107" cy="196208"/>
          </a:xfrm>
          <a:prstGeom prst="rect">
            <a:avLst/>
          </a:prstGeom>
          <a:noFill/>
        </p:spPr>
        <p:txBody>
          <a:bodyPr wrap="square">
            <a:spAutoFit/>
          </a:bodyPr>
          <a:lstStyle/>
          <a:p>
            <a:pPr algn="l" defTabSz="685800" rtl="0" fontAlgn="base"/>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4">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6" name="Graphic 5" descr="Beginning with solid fill">
            <a:hlinkClick r:id="rId5" action="ppaction://hlinksldjump"/>
            <a:extLst>
              <a:ext uri="{FF2B5EF4-FFF2-40B4-BE49-F238E27FC236}">
                <a16:creationId xmlns:a16="http://schemas.microsoft.com/office/drawing/2014/main" id="{CAF5AB33-ABAE-4E29-3986-EC23E46C8B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4851B60D-0468-609B-E3CE-2DD8266C2BB8}"/>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2842564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129FA-FD1C-51F7-4FC5-38484186D250}"/>
              </a:ext>
            </a:extLst>
          </p:cNvPr>
          <p:cNvSpPr>
            <a:spLocks noGrp="1"/>
          </p:cNvSpPr>
          <p:nvPr>
            <p:ph type="body" idx="1"/>
          </p:nvPr>
        </p:nvSpPr>
        <p:spPr>
          <a:xfrm>
            <a:off x="-60338" y="4138853"/>
            <a:ext cx="3852000" cy="402416"/>
          </a:xfrm>
        </p:spPr>
        <p:txBody>
          <a:bodyPr/>
          <a:lstStyle/>
          <a:p>
            <a:r>
              <a:rPr lang="en-GB"/>
              <a:t>* p&lt;0.05</a:t>
            </a:r>
          </a:p>
        </p:txBody>
      </p:sp>
      <p:sp>
        <p:nvSpPr>
          <p:cNvPr id="3" name="Text Placeholder 2">
            <a:extLst>
              <a:ext uri="{FF2B5EF4-FFF2-40B4-BE49-F238E27FC236}">
                <a16:creationId xmlns:a16="http://schemas.microsoft.com/office/drawing/2014/main" id="{6E9F09F8-118F-17A3-C033-C3C15EBB552C}"/>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p:txBody>
          <a:bodyPr/>
          <a:lstStyle/>
          <a:p>
            <a:r>
              <a:rPr lang="en-GB" sz="2000"/>
              <a:t>Patient and clinical characteristics associated with response</a:t>
            </a:r>
          </a:p>
        </p:txBody>
      </p:sp>
      <p:sp>
        <p:nvSpPr>
          <p:cNvPr id="7" name="AutoShape 2">
            <a:extLst>
              <a:ext uri="{FF2B5EF4-FFF2-40B4-BE49-F238E27FC236}">
                <a16:creationId xmlns:a16="http://schemas.microsoft.com/office/drawing/2014/main" id="{9B29ECD7-6A6A-F04C-EEAF-086DC7615B21}"/>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l" defTabSz="685800" rtl="0"/>
            <a:endParaRPr lang="en-GB" sz="1350" kern="1200">
              <a:solidFill>
                <a:srgbClr val="404040"/>
              </a:solidFill>
              <a:latin typeface="Arial"/>
              <a:ea typeface="+mn-ea"/>
              <a:cs typeface="+mn-cs"/>
            </a:endParaRPr>
          </a:p>
        </p:txBody>
      </p:sp>
      <p:pic>
        <p:nvPicPr>
          <p:cNvPr id="5" name="Picture 4">
            <a:extLst>
              <a:ext uri="{FF2B5EF4-FFF2-40B4-BE49-F238E27FC236}">
                <a16:creationId xmlns:a16="http://schemas.microsoft.com/office/drawing/2014/main" id="{E0174F63-390D-4289-2008-666AC0D9B422}"/>
              </a:ext>
            </a:extLst>
          </p:cNvPr>
          <p:cNvPicPr>
            <a:picLocks noChangeAspect="1"/>
          </p:cNvPicPr>
          <p:nvPr/>
        </p:nvPicPr>
        <p:blipFill>
          <a:blip r:embed="rId3"/>
          <a:stretch>
            <a:fillRect/>
          </a:stretch>
        </p:blipFill>
        <p:spPr>
          <a:xfrm>
            <a:off x="1305740" y="803439"/>
            <a:ext cx="6303921" cy="3744904"/>
          </a:xfrm>
          <a:prstGeom prst="rect">
            <a:avLst/>
          </a:prstGeom>
        </p:spPr>
      </p:pic>
      <p:sp>
        <p:nvSpPr>
          <p:cNvPr id="8" name="TextBox 7">
            <a:extLst>
              <a:ext uri="{FF2B5EF4-FFF2-40B4-BE49-F238E27FC236}">
                <a16:creationId xmlns:a16="http://schemas.microsoft.com/office/drawing/2014/main" id="{C6C14928-C821-26FC-7BD0-4C6AD323B7A2}"/>
              </a:ext>
            </a:extLst>
          </p:cNvPr>
          <p:cNvSpPr txBox="1"/>
          <p:nvPr/>
        </p:nvSpPr>
        <p:spPr>
          <a:xfrm>
            <a:off x="133879" y="4572380"/>
            <a:ext cx="9010121" cy="196208"/>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Corticosteroids, BMI: Body Mass Index, AD: Atopic Dermatitis, AR: Allergic Rhinitis, CRS: Chronic Rhinosinusitis, BEC: Blood Eosinophil Count, NP: Nasal Polyps, </a:t>
            </a:r>
            <a:r>
              <a:rPr lang="en-GB" sz="675" kern="1200" err="1">
                <a:solidFill>
                  <a:srgbClr val="073763"/>
                </a:solidFill>
                <a:latin typeface="Arial"/>
                <a:ea typeface="+mn-ea"/>
                <a:cs typeface="Arial"/>
                <a:sym typeface="Arial"/>
              </a:rPr>
              <a:t>FeNO</a:t>
            </a:r>
            <a:r>
              <a:rPr lang="en-GB" sz="675" kern="1200">
                <a:solidFill>
                  <a:srgbClr val="073763"/>
                </a:solidFill>
                <a:latin typeface="Arial"/>
                <a:ea typeface="+mn-ea"/>
                <a:cs typeface="Arial"/>
                <a:sym typeface="Arial"/>
              </a:rPr>
              <a:t>: Fractional Exhaled Nitric Oxide</a:t>
            </a:r>
            <a:r>
              <a:rPr lang="en-GB" sz="675" kern="1200">
                <a:solidFill>
                  <a:srgbClr val="073763"/>
                </a:solidFill>
                <a:latin typeface="Arial"/>
                <a:ea typeface="+mn-ea"/>
                <a:cs typeface="Arial"/>
              </a:rPr>
              <a:t>​</a:t>
            </a:r>
          </a:p>
        </p:txBody>
      </p:sp>
      <p:sp>
        <p:nvSpPr>
          <p:cNvPr id="9" name="TextBox 8">
            <a:extLst>
              <a:ext uri="{FF2B5EF4-FFF2-40B4-BE49-F238E27FC236}">
                <a16:creationId xmlns:a16="http://schemas.microsoft.com/office/drawing/2014/main" id="{DBAC5D70-7741-2F34-AC09-BD896EFCDABD}"/>
              </a:ext>
            </a:extLst>
          </p:cNvPr>
          <p:cNvSpPr txBox="1"/>
          <p:nvPr/>
        </p:nvSpPr>
        <p:spPr>
          <a:xfrm>
            <a:off x="159014" y="4776616"/>
            <a:ext cx="8851107" cy="196208"/>
          </a:xfrm>
          <a:prstGeom prst="rect">
            <a:avLst/>
          </a:prstGeom>
          <a:noFill/>
        </p:spPr>
        <p:txBody>
          <a:bodyPr wrap="square">
            <a:spAutoFit/>
          </a:bodyPr>
          <a:lstStyle/>
          <a:p>
            <a:pPr algn="l" defTabSz="685800" rtl="0" fontAlgn="base"/>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4">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6" name="Graphic 5" descr="Beginning with solid fill">
            <a:hlinkClick r:id="rId5" action="ppaction://hlinksldjump"/>
            <a:extLst>
              <a:ext uri="{FF2B5EF4-FFF2-40B4-BE49-F238E27FC236}">
                <a16:creationId xmlns:a16="http://schemas.microsoft.com/office/drawing/2014/main" id="{DFE7E6F0-45D4-5617-D8A5-27014F0EF5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844C7696-1BC8-11D1-56D6-E8B98CB3A0CE}"/>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84420567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9F09F8-118F-17A3-C033-C3C15EBB552C}"/>
              </a:ext>
            </a:extLst>
          </p:cNvPr>
          <p:cNvSpPr>
            <a:spLocks noGrp="1"/>
          </p:cNvSpPr>
          <p:nvPr>
            <p:ph type="body" idx="2"/>
          </p:nvPr>
        </p:nvSpPr>
        <p:spPr/>
        <p:txBody>
          <a:bodyPr/>
          <a:lstStyle/>
          <a:p>
            <a:endParaRPr lang="en-GB"/>
          </a:p>
        </p:txBody>
      </p:sp>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a:xfrm>
            <a:off x="177403" y="23042"/>
            <a:ext cx="8496300" cy="454420"/>
          </a:xfrm>
        </p:spPr>
        <p:txBody>
          <a:bodyPr/>
          <a:lstStyle/>
          <a:p>
            <a:r>
              <a:rPr lang="en-GB" sz="1800"/>
              <a:t>Residual impairments in responders by pre-biologic levels of impairment</a:t>
            </a:r>
          </a:p>
        </p:txBody>
      </p:sp>
      <p:pic>
        <p:nvPicPr>
          <p:cNvPr id="6" name="Picture 5">
            <a:extLst>
              <a:ext uri="{FF2B5EF4-FFF2-40B4-BE49-F238E27FC236}">
                <a16:creationId xmlns:a16="http://schemas.microsoft.com/office/drawing/2014/main" id="{4BB0A049-57BB-5EAE-C02C-9E065D6CE0ED}"/>
              </a:ext>
            </a:extLst>
          </p:cNvPr>
          <p:cNvPicPr>
            <a:picLocks noChangeAspect="1"/>
          </p:cNvPicPr>
          <p:nvPr/>
        </p:nvPicPr>
        <p:blipFill>
          <a:blip r:embed="rId3"/>
          <a:stretch>
            <a:fillRect/>
          </a:stretch>
        </p:blipFill>
        <p:spPr>
          <a:xfrm>
            <a:off x="1269836" y="967267"/>
            <a:ext cx="6487608" cy="3982163"/>
          </a:xfrm>
          <a:prstGeom prst="rect">
            <a:avLst/>
          </a:prstGeom>
        </p:spPr>
      </p:pic>
      <p:sp>
        <p:nvSpPr>
          <p:cNvPr id="7" name="AutoShape 2">
            <a:extLst>
              <a:ext uri="{FF2B5EF4-FFF2-40B4-BE49-F238E27FC236}">
                <a16:creationId xmlns:a16="http://schemas.microsoft.com/office/drawing/2014/main" id="{9B29ECD7-6A6A-F04C-EEAF-086DC7615B21}"/>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l" defTabSz="685800" rtl="0"/>
            <a:endParaRPr lang="en-GB" sz="1350" kern="1200">
              <a:solidFill>
                <a:srgbClr val="404040"/>
              </a:solidFill>
              <a:latin typeface="Arial"/>
              <a:ea typeface="+mn-ea"/>
              <a:cs typeface="+mn-cs"/>
            </a:endParaRPr>
          </a:p>
        </p:txBody>
      </p:sp>
      <p:sp>
        <p:nvSpPr>
          <p:cNvPr id="5" name="TextBox 4">
            <a:extLst>
              <a:ext uri="{FF2B5EF4-FFF2-40B4-BE49-F238E27FC236}">
                <a16:creationId xmlns:a16="http://schemas.microsoft.com/office/drawing/2014/main" id="{0B5B57F1-84DB-2C33-5F0F-D63A5425FC17}"/>
              </a:ext>
            </a:extLst>
          </p:cNvPr>
          <p:cNvSpPr txBox="1"/>
          <p:nvPr/>
        </p:nvSpPr>
        <p:spPr>
          <a:xfrm>
            <a:off x="0" y="4925330"/>
            <a:ext cx="3930314" cy="300082"/>
          </a:xfrm>
          <a:prstGeom prst="rect">
            <a:avLst/>
          </a:prstGeom>
          <a:noFill/>
        </p:spPr>
        <p:txBody>
          <a:bodyPr wrap="square">
            <a:spAutoFit/>
          </a:bodyPr>
          <a:lstStyle/>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sp>
        <p:nvSpPr>
          <p:cNvPr id="8" name="Text Placeholder 7">
            <a:extLst>
              <a:ext uri="{FF2B5EF4-FFF2-40B4-BE49-F238E27FC236}">
                <a16:creationId xmlns:a16="http://schemas.microsoft.com/office/drawing/2014/main" id="{DDA1DA46-33B1-7C2D-3EA1-9C1F5D7B6BF4}"/>
              </a:ext>
            </a:extLst>
          </p:cNvPr>
          <p:cNvSpPr txBox="1">
            <a:spLocks noGrp="1"/>
          </p:cNvSpPr>
          <p:nvPr>
            <p:ph type="body" idx="1"/>
          </p:nvPr>
        </p:nvSpPr>
        <p:spPr>
          <a:xfrm>
            <a:off x="-153459" y="4831876"/>
            <a:ext cx="8167544" cy="311624"/>
          </a:xfrm>
          <a:prstGeom prst="rect">
            <a:avLst/>
          </a:prstGeom>
          <a:noFill/>
        </p:spPr>
        <p:txBody>
          <a:bodyPr wrap="square">
            <a:spAutoFit/>
          </a:bodyPr>
          <a:lstStyle/>
          <a:p>
            <a:pPr rtl="0" fontAlgn="base"/>
            <a:r>
              <a:rPr lang="en-GB" sz="675" kern="1200">
                <a:ea typeface="+mn-ea"/>
              </a:rPr>
              <a:t>LTOCS: Long-term Oral Corticosteroids, ppFEV1: percent predicted forced expiratory volume in 1 second, </a:t>
            </a:r>
            <a:r>
              <a:rPr lang="en-GB" sz="675" kern="1200" err="1">
                <a:ea typeface="+mn-ea"/>
              </a:rPr>
              <a:t>bx</a:t>
            </a:r>
            <a:r>
              <a:rPr lang="en-GB" sz="675" kern="1200">
                <a:ea typeface="+mn-ea"/>
              </a:rPr>
              <a:t>: biologics</a:t>
            </a:r>
            <a:endParaRPr lang="en-US" sz="675" kern="1200">
              <a:ea typeface="+mn-ea"/>
            </a:endParaRPr>
          </a:p>
          <a:p>
            <a:pPr rtl="0" fontAlgn="base"/>
            <a:r>
              <a:rPr lang="en-GB" sz="1350">
                <a:solidFill>
                  <a:srgbClr val="404040"/>
                </a:solidFill>
                <a:highlight>
                  <a:srgbClr val="F5F5F5"/>
                </a:highlight>
                <a:latin typeface="Arial" panose="020B0604020202020204" pitchFamily="34" charset="0"/>
              </a:rPr>
              <a:t>​</a:t>
            </a:r>
            <a:endParaRPr lang="en-GB" b="0" i="0">
              <a:solidFill>
                <a:srgbClr val="404040"/>
              </a:solidFill>
              <a:effectLst/>
              <a:highlight>
                <a:srgbClr val="F5F5F5"/>
              </a:highlight>
              <a:latin typeface="Segoe UI" panose="020B0502040204020203" pitchFamily="34" charset="0"/>
            </a:endParaRPr>
          </a:p>
        </p:txBody>
      </p:sp>
      <p:sp>
        <p:nvSpPr>
          <p:cNvPr id="2" name="TextBox 1">
            <a:extLst>
              <a:ext uri="{FF2B5EF4-FFF2-40B4-BE49-F238E27FC236}">
                <a16:creationId xmlns:a16="http://schemas.microsoft.com/office/drawing/2014/main" id="{57B6F906-83FF-F0FA-56AF-AA7F59AD85F0}"/>
              </a:ext>
            </a:extLst>
          </p:cNvPr>
          <p:cNvSpPr txBox="1"/>
          <p:nvPr/>
        </p:nvSpPr>
        <p:spPr>
          <a:xfrm>
            <a:off x="0" y="4930379"/>
            <a:ext cx="8851107" cy="196208"/>
          </a:xfrm>
          <a:prstGeom prst="rect">
            <a:avLst/>
          </a:prstGeom>
          <a:noFill/>
        </p:spPr>
        <p:txBody>
          <a:bodyPr wrap="square">
            <a:spAutoFit/>
          </a:bodyPr>
          <a:lstStyle/>
          <a:p>
            <a:pPr algn="l" defTabSz="685800" rtl="0" fontAlgn="base"/>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4">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9" name="Graphic 8" descr="Beginning with solid fill">
            <a:hlinkClick r:id="rId5" action="ppaction://hlinksldjump"/>
            <a:extLst>
              <a:ext uri="{FF2B5EF4-FFF2-40B4-BE49-F238E27FC236}">
                <a16:creationId xmlns:a16="http://schemas.microsoft.com/office/drawing/2014/main" id="{2292CF71-F61F-884D-9DC9-04F469943D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BE2994BC-EA93-AF29-4F11-1C8AA65BD10E}"/>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599617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a:xfrm>
            <a:off x="228600" y="57150"/>
            <a:ext cx="8496300" cy="454420"/>
          </a:xfrm>
        </p:spPr>
        <p:txBody>
          <a:bodyPr/>
          <a:lstStyle/>
          <a:p>
            <a:r>
              <a:rPr lang="en-GB" sz="2000"/>
              <a:t>Proportion of patients in remission by different definitions</a:t>
            </a:r>
          </a:p>
        </p:txBody>
      </p:sp>
      <p:pic>
        <p:nvPicPr>
          <p:cNvPr id="6" name="Picture 5">
            <a:extLst>
              <a:ext uri="{FF2B5EF4-FFF2-40B4-BE49-F238E27FC236}">
                <a16:creationId xmlns:a16="http://schemas.microsoft.com/office/drawing/2014/main" id="{82F76A92-AFFE-0DAC-FD93-8423B635ED44}"/>
              </a:ext>
            </a:extLst>
          </p:cNvPr>
          <p:cNvPicPr>
            <a:picLocks noChangeAspect="1"/>
          </p:cNvPicPr>
          <p:nvPr/>
        </p:nvPicPr>
        <p:blipFill>
          <a:blip r:embed="rId3"/>
          <a:stretch>
            <a:fillRect/>
          </a:stretch>
        </p:blipFill>
        <p:spPr>
          <a:xfrm>
            <a:off x="973394" y="1056775"/>
            <a:ext cx="5820773" cy="3382006"/>
          </a:xfrm>
          <a:prstGeom prst="rect">
            <a:avLst/>
          </a:prstGeom>
        </p:spPr>
      </p:pic>
      <p:sp>
        <p:nvSpPr>
          <p:cNvPr id="9" name="Call-out: Line 8">
            <a:extLst>
              <a:ext uri="{FF2B5EF4-FFF2-40B4-BE49-F238E27FC236}">
                <a16:creationId xmlns:a16="http://schemas.microsoft.com/office/drawing/2014/main" id="{72AEA671-8886-7A83-6C31-455C9BAE8EFD}"/>
              </a:ext>
            </a:extLst>
          </p:cNvPr>
          <p:cNvSpPr/>
          <p:nvPr/>
        </p:nvSpPr>
        <p:spPr>
          <a:xfrm>
            <a:off x="6922033" y="1676891"/>
            <a:ext cx="1898117" cy="730046"/>
          </a:xfrm>
          <a:prstGeom prst="borderCallout1">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rtl="0"/>
            <a:r>
              <a:rPr lang="en-GB" sz="1350" kern="1200">
                <a:solidFill>
                  <a:srgbClr val="000000"/>
                </a:solidFill>
                <a:latin typeface="Arial"/>
              </a:rPr>
              <a:t>1 in 5  patients </a:t>
            </a:r>
          </a:p>
          <a:p>
            <a:pPr algn="ctr" defTabSz="685800" rtl="0"/>
            <a:r>
              <a:rPr lang="en-GB" sz="1350" kern="1200">
                <a:solidFill>
                  <a:srgbClr val="000000"/>
                </a:solidFill>
                <a:latin typeface="Arial"/>
              </a:rPr>
              <a:t>meet remission criteria in all 4 domains</a:t>
            </a:r>
          </a:p>
        </p:txBody>
      </p:sp>
      <p:sp>
        <p:nvSpPr>
          <p:cNvPr id="5" name="TextBox 4">
            <a:extLst>
              <a:ext uri="{FF2B5EF4-FFF2-40B4-BE49-F238E27FC236}">
                <a16:creationId xmlns:a16="http://schemas.microsoft.com/office/drawing/2014/main" id="{9A20F800-E38B-BF6B-B629-B1EE9DC7D03A}"/>
              </a:ext>
            </a:extLst>
          </p:cNvPr>
          <p:cNvSpPr txBox="1"/>
          <p:nvPr/>
        </p:nvSpPr>
        <p:spPr>
          <a:xfrm>
            <a:off x="58293" y="4989374"/>
            <a:ext cx="8286750" cy="403957"/>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4">
                  <a:extLst>
                    <a:ext uri="{A12FA001-AC4F-418D-AE19-62706E023703}">
                      <ahyp:hlinkClr xmlns:ahyp="http://schemas.microsoft.com/office/drawing/2018/hyperlinkcolor" val="tx"/>
                    </a:ext>
                  </a:extLst>
                </a:hlinkClick>
              </a:rPr>
              <a:t>https://doi.org/10.1164/rccm.202311-2192OC</a:t>
            </a:r>
            <a:r>
              <a:rPr lang="en-GB" sz="675" kern="1200">
                <a:solidFill>
                  <a:srgbClr val="073763"/>
                </a:solidFill>
                <a:latin typeface="Arial"/>
                <a:ea typeface="+mn-ea"/>
                <a:cs typeface="Arial"/>
                <a:sym typeface="Arial"/>
              </a:rPr>
              <a:t>  </a:t>
            </a:r>
            <a:r>
              <a:rPr lang="en-US" sz="675" kern="1200">
                <a:solidFill>
                  <a:srgbClr val="073763"/>
                </a:solidFill>
                <a:latin typeface="Arial"/>
                <a:ea typeface="+mn-ea"/>
                <a:cs typeface="Arial"/>
                <a:sym typeface="Arial"/>
              </a:rPr>
              <a:t>​</a:t>
            </a:r>
          </a:p>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sp>
        <p:nvSpPr>
          <p:cNvPr id="7" name="Text Placeholder 7">
            <a:extLst>
              <a:ext uri="{FF2B5EF4-FFF2-40B4-BE49-F238E27FC236}">
                <a16:creationId xmlns:a16="http://schemas.microsoft.com/office/drawing/2014/main" id="{2034FD76-A9CB-DE51-2C36-DB8FE0F80CF6}"/>
              </a:ext>
            </a:extLst>
          </p:cNvPr>
          <p:cNvSpPr txBox="1">
            <a:spLocks noGrp="1"/>
          </p:cNvSpPr>
          <p:nvPr>
            <p:ph type="body" idx="1"/>
          </p:nvPr>
        </p:nvSpPr>
        <p:spPr>
          <a:xfrm>
            <a:off x="-95679" y="4893211"/>
            <a:ext cx="8167544" cy="103875"/>
          </a:xfrm>
          <a:prstGeom prst="rect">
            <a:avLst/>
          </a:prstGeom>
          <a:noFill/>
        </p:spPr>
        <p:txBody>
          <a:bodyPr wrap="square">
            <a:spAutoFit/>
          </a:bodyPr>
          <a:lstStyle/>
          <a:p>
            <a:pPr rtl="0" fontAlgn="base"/>
            <a:r>
              <a:rPr lang="en-GB" sz="675" kern="1200">
                <a:ea typeface="+mn-ea"/>
              </a:rPr>
              <a:t>LTOCS: Long-term Oral Corticosteroids, ppFEV1: percent predicted forced expiratory volume in 1 second</a:t>
            </a:r>
          </a:p>
        </p:txBody>
      </p:sp>
      <p:pic>
        <p:nvPicPr>
          <p:cNvPr id="2" name="Graphic 1" descr="Beginning with solid fill">
            <a:hlinkClick r:id="rId5" action="ppaction://hlinksldjump"/>
            <a:extLst>
              <a:ext uri="{FF2B5EF4-FFF2-40B4-BE49-F238E27FC236}">
                <a16:creationId xmlns:a16="http://schemas.microsoft.com/office/drawing/2014/main" id="{9DF16E24-4B71-425E-E9D1-B0796FE1B2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62B62B91-199D-158B-173F-4F190DBA11BA}"/>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427461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907" y="0"/>
            <a:ext cx="9192101" cy="5143500"/>
            <a:chOff x="-30543" y="0"/>
            <a:chExt cx="12256135" cy="6858000"/>
          </a:xfrm>
        </p:grpSpPr>
        <p:sp>
          <p:nvSpPr>
            <p:cNvPr id="3" name="object 3"/>
            <p:cNvSpPr/>
            <p:nvPr/>
          </p:nvSpPr>
          <p:spPr>
            <a:xfrm>
              <a:off x="1524" y="1470660"/>
              <a:ext cx="12192000" cy="0"/>
            </a:xfrm>
            <a:custGeom>
              <a:avLst/>
              <a:gdLst/>
              <a:ahLst/>
              <a:cxnLst/>
              <a:rect l="l" t="t" r="r" b="b"/>
              <a:pathLst>
                <a:path w="12192000">
                  <a:moveTo>
                    <a:pt x="0" y="0"/>
                  </a:moveTo>
                  <a:lnTo>
                    <a:pt x="12192000" y="0"/>
                  </a:lnTo>
                </a:path>
              </a:pathLst>
            </a:custGeom>
            <a:ln w="64008">
              <a:solidFill>
                <a:srgbClr val="FFC000"/>
              </a:solidFill>
            </a:ln>
          </p:spPr>
          <p:txBody>
            <a:bodyPr wrap="square" lIns="0" tIns="0" rIns="0" bIns="0" rtlCol="0"/>
            <a:lstStyle/>
            <a:p>
              <a:pPr defTabSz="685800"/>
              <a:endParaRPr sz="1350"/>
            </a:p>
          </p:txBody>
        </p:sp>
        <p:sp>
          <p:nvSpPr>
            <p:cNvPr id="4" name="object 4"/>
            <p:cNvSpPr/>
            <p:nvPr/>
          </p:nvSpPr>
          <p:spPr>
            <a:xfrm>
              <a:off x="1524" y="1546860"/>
              <a:ext cx="12192000" cy="0"/>
            </a:xfrm>
            <a:custGeom>
              <a:avLst/>
              <a:gdLst/>
              <a:ahLst/>
              <a:cxnLst/>
              <a:rect l="l" t="t" r="r" b="b"/>
              <a:pathLst>
                <a:path w="12192000">
                  <a:moveTo>
                    <a:pt x="0" y="0"/>
                  </a:moveTo>
                  <a:lnTo>
                    <a:pt x="12192000" y="0"/>
                  </a:lnTo>
                </a:path>
              </a:pathLst>
            </a:custGeom>
            <a:ln w="64008">
              <a:solidFill>
                <a:srgbClr val="1F3863"/>
              </a:solidFill>
            </a:ln>
          </p:spPr>
          <p:txBody>
            <a:bodyPr wrap="square" lIns="0" tIns="0" rIns="0" bIns="0" rtlCol="0"/>
            <a:lstStyle/>
            <a:p>
              <a:pPr defTabSz="685800"/>
              <a:endParaRPr sz="1350"/>
            </a:p>
          </p:txBody>
        </p:sp>
        <p:pic>
          <p:nvPicPr>
            <p:cNvPr id="5" name="object 5"/>
            <p:cNvPicPr/>
            <p:nvPr/>
          </p:nvPicPr>
          <p:blipFill>
            <a:blip r:embed="rId2" cstate="print"/>
            <a:stretch>
              <a:fillRect/>
            </a:stretch>
          </p:blipFill>
          <p:spPr>
            <a:xfrm>
              <a:off x="5797296" y="0"/>
              <a:ext cx="6394704" cy="6857999"/>
            </a:xfrm>
            <a:prstGeom prst="rect">
              <a:avLst/>
            </a:prstGeom>
          </p:spPr>
        </p:pic>
        <p:pic>
          <p:nvPicPr>
            <p:cNvPr id="6" name="object 6"/>
            <p:cNvPicPr/>
            <p:nvPr/>
          </p:nvPicPr>
          <p:blipFill>
            <a:blip r:embed="rId3" cstate="print"/>
            <a:stretch>
              <a:fillRect/>
            </a:stretch>
          </p:blipFill>
          <p:spPr>
            <a:xfrm>
              <a:off x="0" y="0"/>
              <a:ext cx="12192000" cy="6858000"/>
            </a:xfrm>
            <a:prstGeom prst="rect">
              <a:avLst/>
            </a:prstGeom>
          </p:spPr>
        </p:pic>
      </p:grpSp>
      <p:sp>
        <p:nvSpPr>
          <p:cNvPr id="7" name="object 7"/>
          <p:cNvSpPr txBox="1">
            <a:spLocks noGrp="1"/>
          </p:cNvSpPr>
          <p:nvPr>
            <p:ph type="title"/>
          </p:nvPr>
        </p:nvSpPr>
        <p:spPr>
          <a:xfrm>
            <a:off x="442742" y="227428"/>
            <a:ext cx="5972518" cy="516969"/>
          </a:xfrm>
          <a:prstGeom prst="rect">
            <a:avLst/>
          </a:prstGeom>
        </p:spPr>
        <p:txBody>
          <a:bodyPr vert="horz" wrap="square" lIns="0" tIns="9049" rIns="0" bIns="0" rtlCol="0">
            <a:spAutoFit/>
          </a:bodyPr>
          <a:lstStyle/>
          <a:p>
            <a:pPr marL="9525">
              <a:spcBef>
                <a:spcPts val="71"/>
              </a:spcBef>
            </a:pPr>
            <a:r>
              <a:rPr spc="-19"/>
              <a:t>Aiming</a:t>
            </a:r>
            <a:r>
              <a:rPr spc="-161"/>
              <a:t> </a:t>
            </a:r>
            <a:r>
              <a:rPr spc="-15"/>
              <a:t>high</a:t>
            </a:r>
          </a:p>
        </p:txBody>
      </p:sp>
      <p:sp>
        <p:nvSpPr>
          <p:cNvPr id="8" name="object 8"/>
          <p:cNvSpPr txBox="1"/>
          <p:nvPr/>
        </p:nvSpPr>
        <p:spPr>
          <a:xfrm>
            <a:off x="663016" y="994276"/>
            <a:ext cx="3946684" cy="3390576"/>
          </a:xfrm>
          <a:prstGeom prst="rect">
            <a:avLst/>
          </a:prstGeom>
        </p:spPr>
        <p:txBody>
          <a:bodyPr vert="horz" wrap="square" lIns="0" tIns="34766" rIns="0" bIns="0" rtlCol="0">
            <a:spAutoFit/>
          </a:bodyPr>
          <a:lstStyle/>
          <a:p>
            <a:pPr marL="180975" marR="33338" indent="-171450" defTabSz="685800">
              <a:lnSpc>
                <a:spcPct val="90900"/>
              </a:lnSpc>
              <a:spcBef>
                <a:spcPts val="274"/>
              </a:spcBef>
              <a:buClr>
                <a:srgbClr val="EC7C30"/>
              </a:buClr>
              <a:buSzPct val="150000"/>
              <a:buFont typeface="Arial"/>
              <a:buChar char="•"/>
              <a:tabLst>
                <a:tab pos="180975" algn="l"/>
              </a:tabLst>
            </a:pPr>
            <a:r>
              <a:rPr sz="1350">
                <a:latin typeface="Calibri"/>
                <a:cs typeface="Calibri"/>
              </a:rPr>
              <a:t>The</a:t>
            </a:r>
            <a:r>
              <a:rPr sz="1350" spc="-11">
                <a:latin typeface="Calibri"/>
                <a:cs typeface="Calibri"/>
              </a:rPr>
              <a:t> </a:t>
            </a:r>
            <a:r>
              <a:rPr sz="1350">
                <a:latin typeface="Calibri"/>
                <a:cs typeface="Calibri"/>
              </a:rPr>
              <a:t>aim</a:t>
            </a:r>
            <a:r>
              <a:rPr sz="1350" spc="-19">
                <a:latin typeface="Calibri"/>
                <a:cs typeface="Calibri"/>
              </a:rPr>
              <a:t> </a:t>
            </a:r>
            <a:r>
              <a:rPr sz="1350">
                <a:latin typeface="Calibri"/>
                <a:cs typeface="Calibri"/>
              </a:rPr>
              <a:t>of</a:t>
            </a:r>
            <a:r>
              <a:rPr sz="1350" spc="-23">
                <a:latin typeface="Calibri"/>
                <a:cs typeface="Calibri"/>
              </a:rPr>
              <a:t> </a:t>
            </a:r>
            <a:r>
              <a:rPr sz="1350">
                <a:latin typeface="Calibri"/>
                <a:cs typeface="Calibri"/>
              </a:rPr>
              <a:t>ISAR</a:t>
            </a:r>
            <a:r>
              <a:rPr sz="1350" spc="-19">
                <a:latin typeface="Calibri"/>
                <a:cs typeface="Calibri"/>
              </a:rPr>
              <a:t> </a:t>
            </a:r>
            <a:r>
              <a:rPr sz="1350">
                <a:latin typeface="Calibri"/>
                <a:cs typeface="Calibri"/>
              </a:rPr>
              <a:t>is</a:t>
            </a:r>
            <a:r>
              <a:rPr sz="1350" spc="-11">
                <a:latin typeface="Calibri"/>
                <a:cs typeface="Calibri"/>
              </a:rPr>
              <a:t> </a:t>
            </a:r>
            <a:r>
              <a:rPr sz="1350">
                <a:latin typeface="Calibri"/>
                <a:cs typeface="Calibri"/>
              </a:rPr>
              <a:t>to</a:t>
            </a:r>
            <a:r>
              <a:rPr sz="1350" spc="-8">
                <a:latin typeface="Calibri"/>
                <a:cs typeface="Calibri"/>
              </a:rPr>
              <a:t> </a:t>
            </a:r>
            <a:r>
              <a:rPr b="1">
                <a:solidFill>
                  <a:srgbClr val="EC7C30"/>
                </a:solidFill>
                <a:latin typeface="Calibri"/>
                <a:cs typeface="Calibri"/>
              </a:rPr>
              <a:t>improve</a:t>
            </a:r>
            <a:r>
              <a:rPr b="1" spc="-60">
                <a:solidFill>
                  <a:srgbClr val="EC7C30"/>
                </a:solidFill>
                <a:latin typeface="Calibri"/>
                <a:cs typeface="Calibri"/>
              </a:rPr>
              <a:t> </a:t>
            </a:r>
            <a:r>
              <a:rPr b="1">
                <a:solidFill>
                  <a:srgbClr val="EC7C30"/>
                </a:solidFill>
                <a:latin typeface="Calibri"/>
                <a:cs typeface="Calibri"/>
              </a:rPr>
              <a:t>the</a:t>
            </a:r>
            <a:r>
              <a:rPr b="1" spc="-30">
                <a:solidFill>
                  <a:srgbClr val="EC7C30"/>
                </a:solidFill>
                <a:latin typeface="Calibri"/>
                <a:cs typeface="Calibri"/>
              </a:rPr>
              <a:t> </a:t>
            </a:r>
            <a:r>
              <a:rPr b="1">
                <a:solidFill>
                  <a:srgbClr val="EC7C30"/>
                </a:solidFill>
                <a:latin typeface="Calibri"/>
                <a:cs typeface="Calibri"/>
              </a:rPr>
              <a:t>care</a:t>
            </a:r>
            <a:r>
              <a:rPr b="1" spc="-41">
                <a:solidFill>
                  <a:srgbClr val="EC7C30"/>
                </a:solidFill>
                <a:latin typeface="Calibri"/>
                <a:cs typeface="Calibri"/>
              </a:rPr>
              <a:t> </a:t>
            </a:r>
            <a:r>
              <a:rPr sz="1350">
                <a:latin typeface="Calibri"/>
                <a:cs typeface="Calibri"/>
              </a:rPr>
              <a:t>of</a:t>
            </a:r>
            <a:r>
              <a:rPr sz="1350" spc="-19">
                <a:latin typeface="Calibri"/>
                <a:cs typeface="Calibri"/>
              </a:rPr>
              <a:t> </a:t>
            </a:r>
            <a:r>
              <a:rPr sz="1350" spc="-8">
                <a:latin typeface="Calibri"/>
                <a:cs typeface="Calibri"/>
              </a:rPr>
              <a:t>adults </a:t>
            </a:r>
            <a:r>
              <a:rPr sz="1350">
                <a:latin typeface="Calibri"/>
                <a:cs typeface="Calibri"/>
              </a:rPr>
              <a:t>with</a:t>
            </a:r>
            <a:r>
              <a:rPr sz="1350" spc="-34">
                <a:latin typeface="Calibri"/>
                <a:cs typeface="Calibri"/>
              </a:rPr>
              <a:t> </a:t>
            </a:r>
            <a:r>
              <a:rPr sz="1350">
                <a:latin typeface="Calibri"/>
                <a:cs typeface="Calibri"/>
              </a:rPr>
              <a:t>severe</a:t>
            </a:r>
            <a:r>
              <a:rPr sz="1350" spc="-26">
                <a:latin typeface="Calibri"/>
                <a:cs typeface="Calibri"/>
              </a:rPr>
              <a:t> </a:t>
            </a:r>
            <a:r>
              <a:rPr sz="1350">
                <a:latin typeface="Calibri"/>
                <a:cs typeface="Calibri"/>
              </a:rPr>
              <a:t>asthma</a:t>
            </a:r>
            <a:r>
              <a:rPr sz="1350" spc="-23">
                <a:latin typeface="Calibri"/>
                <a:cs typeface="Calibri"/>
              </a:rPr>
              <a:t> </a:t>
            </a:r>
            <a:r>
              <a:rPr sz="1350">
                <a:latin typeface="Calibri"/>
                <a:cs typeface="Calibri"/>
              </a:rPr>
              <a:t>globally</a:t>
            </a:r>
            <a:r>
              <a:rPr sz="1350" spc="-26">
                <a:latin typeface="Calibri"/>
                <a:cs typeface="Calibri"/>
              </a:rPr>
              <a:t> </a:t>
            </a:r>
            <a:r>
              <a:rPr sz="1350">
                <a:latin typeface="Calibri"/>
                <a:cs typeface="Calibri"/>
              </a:rPr>
              <a:t>(both</a:t>
            </a:r>
            <a:r>
              <a:rPr sz="1350" spc="-30">
                <a:latin typeface="Calibri"/>
                <a:cs typeface="Calibri"/>
              </a:rPr>
              <a:t> </a:t>
            </a:r>
            <a:r>
              <a:rPr sz="1350">
                <a:latin typeface="Calibri"/>
                <a:cs typeface="Calibri"/>
              </a:rPr>
              <a:t>in</a:t>
            </a:r>
            <a:r>
              <a:rPr sz="1350" spc="-30">
                <a:latin typeface="Calibri"/>
                <a:cs typeface="Calibri"/>
              </a:rPr>
              <a:t> </a:t>
            </a:r>
            <a:r>
              <a:rPr sz="1350">
                <a:latin typeface="Calibri"/>
                <a:cs typeface="Calibri"/>
              </a:rPr>
              <a:t>primary</a:t>
            </a:r>
            <a:r>
              <a:rPr sz="1350" spc="-26">
                <a:latin typeface="Calibri"/>
                <a:cs typeface="Calibri"/>
              </a:rPr>
              <a:t> </a:t>
            </a:r>
            <a:r>
              <a:rPr sz="1350" spc="-19">
                <a:latin typeface="Calibri"/>
                <a:cs typeface="Calibri"/>
              </a:rPr>
              <a:t>and </a:t>
            </a:r>
            <a:r>
              <a:rPr sz="1350">
                <a:latin typeface="Calibri"/>
                <a:cs typeface="Calibri"/>
              </a:rPr>
              <a:t>secondary</a:t>
            </a:r>
            <a:r>
              <a:rPr sz="1350" spc="-45">
                <a:latin typeface="Calibri"/>
                <a:cs typeface="Calibri"/>
              </a:rPr>
              <a:t> </a:t>
            </a:r>
            <a:r>
              <a:rPr sz="1350" spc="-8">
                <a:latin typeface="Calibri"/>
                <a:cs typeface="Calibri"/>
              </a:rPr>
              <a:t>care).</a:t>
            </a:r>
            <a:endParaRPr sz="1350">
              <a:latin typeface="Calibri"/>
              <a:cs typeface="Calibri"/>
            </a:endParaRPr>
          </a:p>
          <a:p>
            <a:pPr marL="180975" marR="3810" indent="-171450" defTabSz="685800">
              <a:lnSpc>
                <a:spcPts val="1454"/>
              </a:lnSpc>
              <a:spcBef>
                <a:spcPts val="780"/>
              </a:spcBef>
              <a:buClr>
                <a:srgbClr val="EC7C30"/>
              </a:buClr>
              <a:buSzPct val="150000"/>
              <a:buFont typeface="Arial"/>
              <a:buChar char="•"/>
              <a:tabLst>
                <a:tab pos="180975" algn="l"/>
              </a:tabLst>
            </a:pPr>
            <a:r>
              <a:rPr sz="1350">
                <a:latin typeface="Calibri"/>
                <a:cs typeface="Calibri"/>
              </a:rPr>
              <a:t>This</a:t>
            </a:r>
            <a:r>
              <a:rPr sz="1350" spc="-8">
                <a:latin typeface="Calibri"/>
                <a:cs typeface="Calibri"/>
              </a:rPr>
              <a:t> </a:t>
            </a:r>
            <a:r>
              <a:rPr sz="1350">
                <a:latin typeface="Calibri"/>
                <a:cs typeface="Calibri"/>
              </a:rPr>
              <a:t>aim</a:t>
            </a:r>
            <a:r>
              <a:rPr sz="1350" spc="-15">
                <a:latin typeface="Calibri"/>
                <a:cs typeface="Calibri"/>
              </a:rPr>
              <a:t> </a:t>
            </a:r>
            <a:r>
              <a:rPr sz="1350">
                <a:latin typeface="Calibri"/>
                <a:cs typeface="Calibri"/>
              </a:rPr>
              <a:t>will</a:t>
            </a:r>
            <a:r>
              <a:rPr sz="1350" spc="-19">
                <a:latin typeface="Calibri"/>
                <a:cs typeface="Calibri"/>
              </a:rPr>
              <a:t> </a:t>
            </a:r>
            <a:r>
              <a:rPr sz="1350">
                <a:latin typeface="Calibri"/>
                <a:cs typeface="Calibri"/>
              </a:rPr>
              <a:t>be</a:t>
            </a:r>
            <a:r>
              <a:rPr sz="1350" spc="-8">
                <a:latin typeface="Calibri"/>
                <a:cs typeface="Calibri"/>
              </a:rPr>
              <a:t> </a:t>
            </a:r>
            <a:r>
              <a:rPr sz="1350">
                <a:latin typeface="Calibri"/>
                <a:cs typeface="Calibri"/>
              </a:rPr>
              <a:t>achieved</a:t>
            </a:r>
            <a:r>
              <a:rPr sz="1350" spc="8">
                <a:latin typeface="Calibri"/>
                <a:cs typeface="Calibri"/>
              </a:rPr>
              <a:t> </a:t>
            </a:r>
            <a:r>
              <a:rPr sz="1350">
                <a:latin typeface="Calibri"/>
                <a:cs typeface="Calibri"/>
              </a:rPr>
              <a:t>via </a:t>
            </a:r>
            <a:r>
              <a:rPr sz="1350" spc="-8">
                <a:latin typeface="Calibri"/>
                <a:cs typeface="Calibri"/>
              </a:rPr>
              <a:t>provision</a:t>
            </a:r>
            <a:r>
              <a:rPr sz="1350" spc="-23">
                <a:latin typeface="Calibri"/>
                <a:cs typeface="Calibri"/>
              </a:rPr>
              <a:t> </a:t>
            </a:r>
            <a:r>
              <a:rPr sz="1350">
                <a:latin typeface="Calibri"/>
                <a:cs typeface="Calibri"/>
              </a:rPr>
              <a:t>of</a:t>
            </a:r>
            <a:r>
              <a:rPr sz="1350" spc="-19">
                <a:latin typeface="Calibri"/>
                <a:cs typeface="Calibri"/>
              </a:rPr>
              <a:t> </a:t>
            </a:r>
            <a:r>
              <a:rPr sz="1350">
                <a:latin typeface="Calibri"/>
                <a:cs typeface="Calibri"/>
              </a:rPr>
              <a:t>a</a:t>
            </a:r>
            <a:r>
              <a:rPr sz="1350" spc="-19">
                <a:latin typeface="Calibri"/>
                <a:cs typeface="Calibri"/>
              </a:rPr>
              <a:t> </a:t>
            </a:r>
            <a:r>
              <a:rPr sz="1350">
                <a:latin typeface="Calibri"/>
                <a:cs typeface="Calibri"/>
              </a:rPr>
              <a:t>rich</a:t>
            </a:r>
            <a:r>
              <a:rPr sz="1350" spc="-8">
                <a:latin typeface="Calibri"/>
                <a:cs typeface="Calibri"/>
              </a:rPr>
              <a:t> source </a:t>
            </a:r>
            <a:r>
              <a:rPr sz="1350">
                <a:latin typeface="Calibri"/>
                <a:cs typeface="Calibri"/>
              </a:rPr>
              <a:t>of</a:t>
            </a:r>
            <a:r>
              <a:rPr sz="1350" spc="-49">
                <a:latin typeface="Calibri"/>
                <a:cs typeface="Calibri"/>
              </a:rPr>
              <a:t> </a:t>
            </a:r>
            <a:r>
              <a:rPr sz="1350" spc="-8">
                <a:latin typeface="Calibri"/>
                <a:cs typeface="Calibri"/>
              </a:rPr>
              <a:t>real-</a:t>
            </a:r>
            <a:r>
              <a:rPr sz="1350">
                <a:latin typeface="Calibri"/>
                <a:cs typeface="Calibri"/>
              </a:rPr>
              <a:t>life</a:t>
            </a:r>
            <a:r>
              <a:rPr sz="1350" spc="-38">
                <a:latin typeface="Calibri"/>
                <a:cs typeface="Calibri"/>
              </a:rPr>
              <a:t> </a:t>
            </a:r>
            <a:r>
              <a:rPr sz="1350">
                <a:latin typeface="Calibri"/>
                <a:cs typeface="Calibri"/>
              </a:rPr>
              <a:t>data</a:t>
            </a:r>
            <a:r>
              <a:rPr sz="1350" spc="-30">
                <a:latin typeface="Calibri"/>
                <a:cs typeface="Calibri"/>
              </a:rPr>
              <a:t> </a:t>
            </a:r>
            <a:r>
              <a:rPr sz="1350">
                <a:latin typeface="Calibri"/>
                <a:cs typeface="Calibri"/>
              </a:rPr>
              <a:t>for</a:t>
            </a:r>
            <a:r>
              <a:rPr sz="1350" spc="-34">
                <a:latin typeface="Calibri"/>
                <a:cs typeface="Calibri"/>
              </a:rPr>
              <a:t> </a:t>
            </a:r>
            <a:r>
              <a:rPr sz="1350">
                <a:latin typeface="Calibri"/>
                <a:cs typeface="Calibri"/>
              </a:rPr>
              <a:t>scientific</a:t>
            </a:r>
            <a:r>
              <a:rPr sz="1350" spc="-26">
                <a:latin typeface="Calibri"/>
                <a:cs typeface="Calibri"/>
              </a:rPr>
              <a:t> </a:t>
            </a:r>
            <a:r>
              <a:rPr sz="1350">
                <a:latin typeface="Calibri"/>
                <a:cs typeface="Calibri"/>
              </a:rPr>
              <a:t>research</a:t>
            </a:r>
            <a:r>
              <a:rPr sz="1350" spc="236">
                <a:latin typeface="Calibri"/>
                <a:cs typeface="Calibri"/>
              </a:rPr>
              <a:t> </a:t>
            </a:r>
            <a:r>
              <a:rPr sz="1350">
                <a:latin typeface="Calibri"/>
                <a:cs typeface="Calibri"/>
              </a:rPr>
              <a:t>which</a:t>
            </a:r>
            <a:r>
              <a:rPr sz="1350" spc="-38">
                <a:latin typeface="Calibri"/>
                <a:cs typeface="Calibri"/>
              </a:rPr>
              <a:t> </a:t>
            </a:r>
            <a:r>
              <a:rPr sz="1350" spc="-15">
                <a:latin typeface="Calibri"/>
                <a:cs typeface="Calibri"/>
              </a:rPr>
              <a:t>will </a:t>
            </a:r>
            <a:r>
              <a:rPr sz="1350" spc="-8">
                <a:latin typeface="Calibri"/>
                <a:cs typeface="Calibri"/>
              </a:rPr>
              <a:t>enable:</a:t>
            </a:r>
            <a:endParaRPr sz="1350">
              <a:latin typeface="Calibri"/>
              <a:cs typeface="Calibri"/>
            </a:endParaRPr>
          </a:p>
          <a:p>
            <a:pPr marL="523875" marR="200501" lvl="1" indent="-171450" defTabSz="685800">
              <a:lnSpc>
                <a:spcPct val="90100"/>
              </a:lnSpc>
              <a:spcBef>
                <a:spcPts val="127"/>
              </a:spcBef>
              <a:buClr>
                <a:srgbClr val="EC7C30"/>
              </a:buClr>
              <a:buSzPct val="150000"/>
              <a:buFont typeface="Courier New"/>
              <a:buChar char="o"/>
              <a:tabLst>
                <a:tab pos="523875" algn="l"/>
              </a:tabLst>
            </a:pPr>
            <a:r>
              <a:rPr sz="1350">
                <a:latin typeface="Calibri"/>
                <a:cs typeface="Calibri"/>
              </a:rPr>
              <a:t>A</a:t>
            </a:r>
            <a:r>
              <a:rPr sz="1350" spc="-45">
                <a:latin typeface="Calibri"/>
                <a:cs typeface="Calibri"/>
              </a:rPr>
              <a:t> </a:t>
            </a:r>
            <a:r>
              <a:rPr b="1">
                <a:solidFill>
                  <a:srgbClr val="EC7C30"/>
                </a:solidFill>
                <a:latin typeface="Calibri"/>
                <a:cs typeface="Calibri"/>
              </a:rPr>
              <a:t>better</a:t>
            </a:r>
            <a:r>
              <a:rPr b="1" spc="-38">
                <a:solidFill>
                  <a:srgbClr val="EC7C30"/>
                </a:solidFill>
                <a:latin typeface="Calibri"/>
                <a:cs typeface="Calibri"/>
              </a:rPr>
              <a:t> </a:t>
            </a:r>
            <a:r>
              <a:rPr b="1">
                <a:solidFill>
                  <a:srgbClr val="EC7C30"/>
                </a:solidFill>
                <a:latin typeface="Calibri"/>
                <a:cs typeface="Calibri"/>
              </a:rPr>
              <a:t>understanding</a:t>
            </a:r>
            <a:r>
              <a:rPr b="1" spc="-79">
                <a:solidFill>
                  <a:srgbClr val="EC7C30"/>
                </a:solidFill>
                <a:latin typeface="Calibri"/>
                <a:cs typeface="Calibri"/>
              </a:rPr>
              <a:t> </a:t>
            </a:r>
            <a:r>
              <a:rPr sz="1350">
                <a:latin typeface="Calibri"/>
                <a:cs typeface="Calibri"/>
              </a:rPr>
              <a:t>of</a:t>
            </a:r>
            <a:r>
              <a:rPr sz="1350" spc="-38">
                <a:latin typeface="Calibri"/>
                <a:cs typeface="Calibri"/>
              </a:rPr>
              <a:t> </a:t>
            </a:r>
            <a:r>
              <a:rPr sz="1350" spc="-19">
                <a:latin typeface="Calibri"/>
                <a:cs typeface="Calibri"/>
              </a:rPr>
              <a:t>the </a:t>
            </a:r>
            <a:r>
              <a:rPr sz="1350" spc="-8">
                <a:latin typeface="Calibri"/>
                <a:cs typeface="Calibri"/>
              </a:rPr>
              <a:t>epidemiology,</a:t>
            </a:r>
            <a:r>
              <a:rPr sz="1350" spc="-30">
                <a:latin typeface="Calibri"/>
                <a:cs typeface="Calibri"/>
              </a:rPr>
              <a:t> </a:t>
            </a:r>
            <a:r>
              <a:rPr sz="1350">
                <a:latin typeface="Calibri"/>
                <a:cs typeface="Calibri"/>
              </a:rPr>
              <a:t>burden</a:t>
            </a:r>
            <a:r>
              <a:rPr sz="1350" spc="-26">
                <a:latin typeface="Calibri"/>
                <a:cs typeface="Calibri"/>
              </a:rPr>
              <a:t> </a:t>
            </a:r>
            <a:r>
              <a:rPr sz="1350">
                <a:latin typeface="Calibri"/>
                <a:cs typeface="Calibri"/>
              </a:rPr>
              <a:t>and</a:t>
            </a:r>
            <a:r>
              <a:rPr sz="1350" spc="-53">
                <a:latin typeface="Calibri"/>
                <a:cs typeface="Calibri"/>
              </a:rPr>
              <a:t> </a:t>
            </a:r>
            <a:r>
              <a:rPr sz="1350">
                <a:latin typeface="Calibri"/>
                <a:cs typeface="Calibri"/>
              </a:rPr>
              <a:t>clinical</a:t>
            </a:r>
            <a:r>
              <a:rPr sz="1350" spc="-45">
                <a:latin typeface="Calibri"/>
                <a:cs typeface="Calibri"/>
              </a:rPr>
              <a:t> </a:t>
            </a:r>
            <a:r>
              <a:rPr sz="1350">
                <a:latin typeface="Calibri"/>
                <a:cs typeface="Calibri"/>
              </a:rPr>
              <a:t>evolution</a:t>
            </a:r>
            <a:r>
              <a:rPr sz="1350" spc="-41">
                <a:latin typeface="Calibri"/>
                <a:cs typeface="Calibri"/>
              </a:rPr>
              <a:t> </a:t>
            </a:r>
            <a:r>
              <a:rPr sz="1350" spc="-19">
                <a:latin typeface="Calibri"/>
                <a:cs typeface="Calibri"/>
              </a:rPr>
              <a:t>of </a:t>
            </a:r>
            <a:r>
              <a:rPr sz="1350">
                <a:latin typeface="Calibri"/>
                <a:cs typeface="Calibri"/>
              </a:rPr>
              <a:t>severe</a:t>
            </a:r>
            <a:r>
              <a:rPr sz="1350" spc="-60">
                <a:latin typeface="Calibri"/>
                <a:cs typeface="Calibri"/>
              </a:rPr>
              <a:t> </a:t>
            </a:r>
            <a:r>
              <a:rPr sz="1350" spc="-8">
                <a:latin typeface="Calibri"/>
                <a:cs typeface="Calibri"/>
              </a:rPr>
              <a:t>asthma</a:t>
            </a:r>
            <a:endParaRPr sz="1350">
              <a:latin typeface="Calibri"/>
              <a:cs typeface="Calibri"/>
            </a:endParaRPr>
          </a:p>
          <a:p>
            <a:pPr marL="523875" marR="11430" lvl="1" indent="-171450" defTabSz="685800">
              <a:lnSpc>
                <a:spcPct val="90200"/>
              </a:lnSpc>
              <a:spcBef>
                <a:spcPts val="143"/>
              </a:spcBef>
              <a:buClr>
                <a:srgbClr val="EC7C30"/>
              </a:buClr>
              <a:buSzPct val="150000"/>
              <a:buFont typeface="Courier New"/>
              <a:buChar char="o"/>
              <a:tabLst>
                <a:tab pos="523875" algn="l"/>
              </a:tabLst>
            </a:pPr>
            <a:r>
              <a:rPr sz="1350">
                <a:latin typeface="Calibri"/>
                <a:cs typeface="Calibri"/>
              </a:rPr>
              <a:t>An</a:t>
            </a:r>
            <a:r>
              <a:rPr sz="1350" spc="-11">
                <a:latin typeface="Calibri"/>
                <a:cs typeface="Calibri"/>
              </a:rPr>
              <a:t> </a:t>
            </a:r>
            <a:r>
              <a:rPr b="1" spc="-8">
                <a:solidFill>
                  <a:srgbClr val="EC7C30"/>
                </a:solidFill>
                <a:latin typeface="Calibri"/>
                <a:cs typeface="Calibri"/>
              </a:rPr>
              <a:t>assessment</a:t>
            </a:r>
            <a:r>
              <a:rPr b="1" spc="-4">
                <a:solidFill>
                  <a:srgbClr val="EC7C30"/>
                </a:solidFill>
                <a:latin typeface="Calibri"/>
                <a:cs typeface="Calibri"/>
              </a:rPr>
              <a:t> </a:t>
            </a:r>
            <a:r>
              <a:rPr b="1">
                <a:solidFill>
                  <a:srgbClr val="EC7C30"/>
                </a:solidFill>
                <a:latin typeface="Calibri"/>
                <a:cs typeface="Calibri"/>
              </a:rPr>
              <a:t>of</a:t>
            </a:r>
            <a:r>
              <a:rPr b="1" spc="-30">
                <a:solidFill>
                  <a:srgbClr val="EC7C30"/>
                </a:solidFill>
                <a:latin typeface="Calibri"/>
                <a:cs typeface="Calibri"/>
              </a:rPr>
              <a:t> </a:t>
            </a:r>
            <a:r>
              <a:rPr b="1">
                <a:solidFill>
                  <a:srgbClr val="EC7C30"/>
                </a:solidFill>
                <a:latin typeface="Calibri"/>
                <a:cs typeface="Calibri"/>
              </a:rPr>
              <a:t>the</a:t>
            </a:r>
            <a:r>
              <a:rPr b="1" spc="-45">
                <a:solidFill>
                  <a:srgbClr val="EC7C30"/>
                </a:solidFill>
                <a:latin typeface="Calibri"/>
                <a:cs typeface="Calibri"/>
              </a:rPr>
              <a:t> </a:t>
            </a:r>
            <a:r>
              <a:rPr b="1" spc="-8">
                <a:solidFill>
                  <a:srgbClr val="EC7C30"/>
                </a:solidFill>
                <a:latin typeface="Calibri"/>
                <a:cs typeface="Calibri"/>
              </a:rPr>
              <a:t>real-world </a:t>
            </a:r>
            <a:r>
              <a:rPr b="1">
                <a:solidFill>
                  <a:srgbClr val="EC7C30"/>
                </a:solidFill>
                <a:latin typeface="Calibri"/>
                <a:cs typeface="Calibri"/>
              </a:rPr>
              <a:t>efficacy</a:t>
            </a:r>
            <a:r>
              <a:rPr b="1" spc="-53">
                <a:solidFill>
                  <a:srgbClr val="EC7C30"/>
                </a:solidFill>
                <a:latin typeface="Calibri"/>
                <a:cs typeface="Calibri"/>
              </a:rPr>
              <a:t> </a:t>
            </a:r>
            <a:r>
              <a:rPr b="1">
                <a:solidFill>
                  <a:srgbClr val="EC7C30"/>
                </a:solidFill>
                <a:latin typeface="Calibri"/>
                <a:cs typeface="Calibri"/>
              </a:rPr>
              <a:t>and</a:t>
            </a:r>
            <a:r>
              <a:rPr b="1" spc="-56">
                <a:solidFill>
                  <a:srgbClr val="EC7C30"/>
                </a:solidFill>
                <a:latin typeface="Calibri"/>
                <a:cs typeface="Calibri"/>
              </a:rPr>
              <a:t> </a:t>
            </a:r>
            <a:r>
              <a:rPr b="1">
                <a:solidFill>
                  <a:srgbClr val="EC7C30"/>
                </a:solidFill>
                <a:latin typeface="Calibri"/>
                <a:cs typeface="Calibri"/>
              </a:rPr>
              <a:t>safety</a:t>
            </a:r>
            <a:r>
              <a:rPr b="1" spc="-11">
                <a:solidFill>
                  <a:srgbClr val="EC7C30"/>
                </a:solidFill>
                <a:latin typeface="Calibri"/>
                <a:cs typeface="Calibri"/>
              </a:rPr>
              <a:t> </a:t>
            </a:r>
            <a:r>
              <a:rPr sz="1350">
                <a:latin typeface="Calibri"/>
                <a:cs typeface="Calibri"/>
              </a:rPr>
              <a:t>of</a:t>
            </a:r>
            <a:r>
              <a:rPr sz="1350" spc="-56">
                <a:latin typeface="Calibri"/>
                <a:cs typeface="Calibri"/>
              </a:rPr>
              <a:t> </a:t>
            </a:r>
            <a:r>
              <a:rPr sz="1350">
                <a:latin typeface="Calibri"/>
                <a:cs typeface="Calibri"/>
              </a:rPr>
              <a:t>new</a:t>
            </a:r>
            <a:r>
              <a:rPr sz="1350" spc="-15">
                <a:latin typeface="Calibri"/>
                <a:cs typeface="Calibri"/>
              </a:rPr>
              <a:t> </a:t>
            </a:r>
            <a:r>
              <a:rPr sz="1350" spc="-8">
                <a:latin typeface="Calibri"/>
                <a:cs typeface="Calibri"/>
              </a:rPr>
              <a:t>treatments</a:t>
            </a:r>
            <a:r>
              <a:rPr sz="1350" spc="-19">
                <a:latin typeface="Calibri"/>
                <a:cs typeface="Calibri"/>
              </a:rPr>
              <a:t> and </a:t>
            </a:r>
            <a:r>
              <a:rPr sz="1350">
                <a:latin typeface="Calibri"/>
                <a:cs typeface="Calibri"/>
              </a:rPr>
              <a:t>patient</a:t>
            </a:r>
            <a:r>
              <a:rPr sz="1350" spc="-19">
                <a:latin typeface="Calibri"/>
                <a:cs typeface="Calibri"/>
              </a:rPr>
              <a:t> </a:t>
            </a:r>
            <a:r>
              <a:rPr sz="1350" spc="-8">
                <a:latin typeface="Calibri"/>
                <a:cs typeface="Calibri"/>
              </a:rPr>
              <a:t>outcomes</a:t>
            </a:r>
            <a:r>
              <a:rPr sz="1350" spc="-64">
                <a:latin typeface="Calibri"/>
                <a:cs typeface="Calibri"/>
              </a:rPr>
              <a:t> </a:t>
            </a:r>
            <a:r>
              <a:rPr sz="1350">
                <a:latin typeface="Calibri"/>
                <a:cs typeface="Calibri"/>
              </a:rPr>
              <a:t>for</a:t>
            </a:r>
            <a:r>
              <a:rPr sz="1350" spc="-56">
                <a:latin typeface="Calibri"/>
                <a:cs typeface="Calibri"/>
              </a:rPr>
              <a:t> </a:t>
            </a:r>
            <a:r>
              <a:rPr sz="1350">
                <a:latin typeface="Calibri"/>
                <a:cs typeface="Calibri"/>
              </a:rPr>
              <a:t>severe</a:t>
            </a:r>
            <a:r>
              <a:rPr sz="1350" spc="-34">
                <a:latin typeface="Calibri"/>
                <a:cs typeface="Calibri"/>
              </a:rPr>
              <a:t> </a:t>
            </a:r>
            <a:r>
              <a:rPr sz="1350" spc="-8">
                <a:latin typeface="Calibri"/>
                <a:cs typeface="Calibri"/>
              </a:rPr>
              <a:t>asthma</a:t>
            </a:r>
            <a:endParaRPr sz="1350">
              <a:latin typeface="Calibri"/>
              <a:cs typeface="Calibri"/>
            </a:endParaRPr>
          </a:p>
          <a:p>
            <a:pPr marL="523875" marR="482918" lvl="1" indent="-171450" defTabSz="685800">
              <a:lnSpc>
                <a:spcPct val="89700"/>
              </a:lnSpc>
              <a:spcBef>
                <a:spcPts val="150"/>
              </a:spcBef>
              <a:buClr>
                <a:srgbClr val="EC7C30"/>
              </a:buClr>
              <a:buSzPct val="150000"/>
              <a:buFont typeface="Courier New"/>
              <a:buChar char="o"/>
              <a:tabLst>
                <a:tab pos="523875" algn="l"/>
              </a:tabLst>
            </a:pPr>
            <a:r>
              <a:rPr sz="1350">
                <a:latin typeface="Calibri"/>
                <a:cs typeface="Calibri"/>
              </a:rPr>
              <a:t>The</a:t>
            </a:r>
            <a:r>
              <a:rPr sz="1350" spc="-4">
                <a:latin typeface="Calibri"/>
                <a:cs typeface="Calibri"/>
              </a:rPr>
              <a:t> </a:t>
            </a:r>
            <a:r>
              <a:rPr b="1" spc="-8">
                <a:solidFill>
                  <a:srgbClr val="EC7C30"/>
                </a:solidFill>
                <a:latin typeface="Calibri"/>
                <a:cs typeface="Calibri"/>
              </a:rPr>
              <a:t>exploration</a:t>
            </a:r>
            <a:r>
              <a:rPr b="1" spc="-60">
                <a:solidFill>
                  <a:srgbClr val="EC7C30"/>
                </a:solidFill>
                <a:latin typeface="Calibri"/>
                <a:cs typeface="Calibri"/>
              </a:rPr>
              <a:t> </a:t>
            </a:r>
            <a:r>
              <a:rPr b="1">
                <a:solidFill>
                  <a:srgbClr val="EC7C30"/>
                </a:solidFill>
                <a:latin typeface="Calibri"/>
                <a:cs typeface="Calibri"/>
              </a:rPr>
              <a:t>of</a:t>
            </a:r>
            <a:r>
              <a:rPr b="1" spc="-30">
                <a:solidFill>
                  <a:srgbClr val="EC7C30"/>
                </a:solidFill>
                <a:latin typeface="Calibri"/>
                <a:cs typeface="Calibri"/>
              </a:rPr>
              <a:t> </a:t>
            </a:r>
            <a:r>
              <a:rPr b="1" spc="-8">
                <a:solidFill>
                  <a:srgbClr val="EC7C30"/>
                </a:solidFill>
                <a:latin typeface="Calibri"/>
                <a:cs typeface="Calibri"/>
              </a:rPr>
              <a:t>management patterns</a:t>
            </a:r>
            <a:r>
              <a:rPr b="1" spc="-71">
                <a:solidFill>
                  <a:srgbClr val="EC7C30"/>
                </a:solidFill>
                <a:latin typeface="Calibri"/>
                <a:cs typeface="Calibri"/>
              </a:rPr>
              <a:t> </a:t>
            </a:r>
            <a:r>
              <a:rPr sz="1350">
                <a:latin typeface="Calibri"/>
                <a:cs typeface="Calibri"/>
              </a:rPr>
              <a:t>of</a:t>
            </a:r>
            <a:r>
              <a:rPr sz="1350" spc="-56">
                <a:latin typeface="Calibri"/>
                <a:cs typeface="Calibri"/>
              </a:rPr>
              <a:t> </a:t>
            </a:r>
            <a:r>
              <a:rPr sz="1350">
                <a:latin typeface="Calibri"/>
                <a:cs typeface="Calibri"/>
              </a:rPr>
              <a:t>severe</a:t>
            </a:r>
            <a:r>
              <a:rPr sz="1350" spc="-19">
                <a:latin typeface="Calibri"/>
                <a:cs typeface="Calibri"/>
              </a:rPr>
              <a:t> </a:t>
            </a:r>
            <a:r>
              <a:rPr sz="1350">
                <a:latin typeface="Calibri"/>
                <a:cs typeface="Calibri"/>
              </a:rPr>
              <a:t>asthma</a:t>
            </a:r>
            <a:r>
              <a:rPr sz="1350" spc="-26">
                <a:latin typeface="Calibri"/>
                <a:cs typeface="Calibri"/>
              </a:rPr>
              <a:t> </a:t>
            </a:r>
            <a:r>
              <a:rPr sz="1350" spc="-8">
                <a:latin typeface="Calibri"/>
                <a:cs typeface="Calibri"/>
              </a:rPr>
              <a:t>(exploring differences</a:t>
            </a:r>
            <a:r>
              <a:rPr sz="1350" spc="-38">
                <a:latin typeface="Calibri"/>
                <a:cs typeface="Calibri"/>
              </a:rPr>
              <a:t> </a:t>
            </a:r>
            <a:r>
              <a:rPr sz="1350">
                <a:latin typeface="Calibri"/>
                <a:cs typeface="Calibri"/>
              </a:rPr>
              <a:t>across</a:t>
            </a:r>
            <a:r>
              <a:rPr sz="1350" spc="-71">
                <a:latin typeface="Calibri"/>
                <a:cs typeface="Calibri"/>
              </a:rPr>
              <a:t> </a:t>
            </a:r>
            <a:r>
              <a:rPr sz="1350">
                <a:latin typeface="Calibri"/>
                <a:cs typeface="Calibri"/>
              </a:rPr>
              <a:t>healthcare</a:t>
            </a:r>
            <a:r>
              <a:rPr sz="1350" spc="-34">
                <a:latin typeface="Calibri"/>
                <a:cs typeface="Calibri"/>
              </a:rPr>
              <a:t> </a:t>
            </a:r>
            <a:r>
              <a:rPr sz="1350" spc="-8">
                <a:latin typeface="Calibri"/>
                <a:cs typeface="Calibri"/>
              </a:rPr>
              <a:t>systems)</a:t>
            </a:r>
            <a:endParaRPr sz="1350">
              <a:latin typeface="Calibri"/>
              <a:cs typeface="Calibri"/>
            </a:endParaRPr>
          </a:p>
        </p:txBody>
      </p:sp>
      <p:grpSp>
        <p:nvGrpSpPr>
          <p:cNvPr id="9" name="object 9"/>
          <p:cNvGrpSpPr/>
          <p:nvPr/>
        </p:nvGrpSpPr>
        <p:grpSpPr>
          <a:xfrm>
            <a:off x="6307073" y="1968245"/>
            <a:ext cx="1211580" cy="1211580"/>
            <a:chOff x="8409431" y="2624327"/>
            <a:chExt cx="1615440" cy="1615440"/>
          </a:xfrm>
        </p:grpSpPr>
        <p:sp>
          <p:nvSpPr>
            <p:cNvPr id="10" name="object 10"/>
            <p:cNvSpPr/>
            <p:nvPr/>
          </p:nvSpPr>
          <p:spPr>
            <a:xfrm>
              <a:off x="8415527" y="2630423"/>
              <a:ext cx="1603375" cy="1603375"/>
            </a:xfrm>
            <a:custGeom>
              <a:avLst/>
              <a:gdLst/>
              <a:ahLst/>
              <a:cxnLst/>
              <a:rect l="l" t="t" r="r" b="b"/>
              <a:pathLst>
                <a:path w="1603375" h="1603375">
                  <a:moveTo>
                    <a:pt x="801624" y="0"/>
                  </a:moveTo>
                  <a:lnTo>
                    <a:pt x="752791" y="1462"/>
                  </a:lnTo>
                  <a:lnTo>
                    <a:pt x="704732" y="5796"/>
                  </a:lnTo>
                  <a:lnTo>
                    <a:pt x="657531" y="12915"/>
                  </a:lnTo>
                  <a:lnTo>
                    <a:pt x="611272" y="22736"/>
                  </a:lnTo>
                  <a:lnTo>
                    <a:pt x="566037" y="35177"/>
                  </a:lnTo>
                  <a:lnTo>
                    <a:pt x="521912" y="50151"/>
                  </a:lnTo>
                  <a:lnTo>
                    <a:pt x="478980" y="67577"/>
                  </a:lnTo>
                  <a:lnTo>
                    <a:pt x="437324" y="87370"/>
                  </a:lnTo>
                  <a:lnTo>
                    <a:pt x="397030" y="109445"/>
                  </a:lnTo>
                  <a:lnTo>
                    <a:pt x="358180" y="133720"/>
                  </a:lnTo>
                  <a:lnTo>
                    <a:pt x="320858" y="160110"/>
                  </a:lnTo>
                  <a:lnTo>
                    <a:pt x="285148" y="188532"/>
                  </a:lnTo>
                  <a:lnTo>
                    <a:pt x="251135" y="218902"/>
                  </a:lnTo>
                  <a:lnTo>
                    <a:pt x="218902" y="251135"/>
                  </a:lnTo>
                  <a:lnTo>
                    <a:pt x="188532" y="285148"/>
                  </a:lnTo>
                  <a:lnTo>
                    <a:pt x="160110" y="320858"/>
                  </a:lnTo>
                  <a:lnTo>
                    <a:pt x="133720" y="358180"/>
                  </a:lnTo>
                  <a:lnTo>
                    <a:pt x="109445" y="397030"/>
                  </a:lnTo>
                  <a:lnTo>
                    <a:pt x="87370" y="437324"/>
                  </a:lnTo>
                  <a:lnTo>
                    <a:pt x="67577" y="478980"/>
                  </a:lnTo>
                  <a:lnTo>
                    <a:pt x="50151" y="521912"/>
                  </a:lnTo>
                  <a:lnTo>
                    <a:pt x="35177" y="566037"/>
                  </a:lnTo>
                  <a:lnTo>
                    <a:pt x="22736" y="611272"/>
                  </a:lnTo>
                  <a:lnTo>
                    <a:pt x="12915" y="657531"/>
                  </a:lnTo>
                  <a:lnTo>
                    <a:pt x="5796" y="704732"/>
                  </a:lnTo>
                  <a:lnTo>
                    <a:pt x="1462" y="752791"/>
                  </a:lnTo>
                  <a:lnTo>
                    <a:pt x="0" y="801624"/>
                  </a:lnTo>
                  <a:lnTo>
                    <a:pt x="1462" y="850456"/>
                  </a:lnTo>
                  <a:lnTo>
                    <a:pt x="5796" y="898515"/>
                  </a:lnTo>
                  <a:lnTo>
                    <a:pt x="12915" y="945716"/>
                  </a:lnTo>
                  <a:lnTo>
                    <a:pt x="22736" y="991975"/>
                  </a:lnTo>
                  <a:lnTo>
                    <a:pt x="35177" y="1037210"/>
                  </a:lnTo>
                  <a:lnTo>
                    <a:pt x="50151" y="1081335"/>
                  </a:lnTo>
                  <a:lnTo>
                    <a:pt x="67577" y="1124267"/>
                  </a:lnTo>
                  <a:lnTo>
                    <a:pt x="87370" y="1165923"/>
                  </a:lnTo>
                  <a:lnTo>
                    <a:pt x="109445" y="1206217"/>
                  </a:lnTo>
                  <a:lnTo>
                    <a:pt x="133720" y="1245067"/>
                  </a:lnTo>
                  <a:lnTo>
                    <a:pt x="160110" y="1282389"/>
                  </a:lnTo>
                  <a:lnTo>
                    <a:pt x="188532" y="1318099"/>
                  </a:lnTo>
                  <a:lnTo>
                    <a:pt x="218902" y="1352112"/>
                  </a:lnTo>
                  <a:lnTo>
                    <a:pt x="251135" y="1384345"/>
                  </a:lnTo>
                  <a:lnTo>
                    <a:pt x="285148" y="1414715"/>
                  </a:lnTo>
                  <a:lnTo>
                    <a:pt x="320858" y="1443137"/>
                  </a:lnTo>
                  <a:lnTo>
                    <a:pt x="358180" y="1469527"/>
                  </a:lnTo>
                  <a:lnTo>
                    <a:pt x="397030" y="1493802"/>
                  </a:lnTo>
                  <a:lnTo>
                    <a:pt x="437324" y="1515877"/>
                  </a:lnTo>
                  <a:lnTo>
                    <a:pt x="478980" y="1535670"/>
                  </a:lnTo>
                  <a:lnTo>
                    <a:pt x="521912" y="1553096"/>
                  </a:lnTo>
                  <a:lnTo>
                    <a:pt x="566037" y="1568070"/>
                  </a:lnTo>
                  <a:lnTo>
                    <a:pt x="611272" y="1580511"/>
                  </a:lnTo>
                  <a:lnTo>
                    <a:pt x="657531" y="1590332"/>
                  </a:lnTo>
                  <a:lnTo>
                    <a:pt x="704732" y="1597451"/>
                  </a:lnTo>
                  <a:lnTo>
                    <a:pt x="752791" y="1601785"/>
                  </a:lnTo>
                  <a:lnTo>
                    <a:pt x="801624" y="1603248"/>
                  </a:lnTo>
                  <a:lnTo>
                    <a:pt x="850456" y="1601785"/>
                  </a:lnTo>
                  <a:lnTo>
                    <a:pt x="898515" y="1597451"/>
                  </a:lnTo>
                  <a:lnTo>
                    <a:pt x="945716" y="1590332"/>
                  </a:lnTo>
                  <a:lnTo>
                    <a:pt x="991975" y="1580511"/>
                  </a:lnTo>
                  <a:lnTo>
                    <a:pt x="1037210" y="1568070"/>
                  </a:lnTo>
                  <a:lnTo>
                    <a:pt x="1081335" y="1553096"/>
                  </a:lnTo>
                  <a:lnTo>
                    <a:pt x="1124267" y="1535670"/>
                  </a:lnTo>
                  <a:lnTo>
                    <a:pt x="1165923" y="1515877"/>
                  </a:lnTo>
                  <a:lnTo>
                    <a:pt x="1206217" y="1493802"/>
                  </a:lnTo>
                  <a:lnTo>
                    <a:pt x="1245067" y="1469527"/>
                  </a:lnTo>
                  <a:lnTo>
                    <a:pt x="1282389" y="1443137"/>
                  </a:lnTo>
                  <a:lnTo>
                    <a:pt x="1318099" y="1414715"/>
                  </a:lnTo>
                  <a:lnTo>
                    <a:pt x="1352112" y="1384345"/>
                  </a:lnTo>
                  <a:lnTo>
                    <a:pt x="1384345" y="1352112"/>
                  </a:lnTo>
                  <a:lnTo>
                    <a:pt x="1414715" y="1318099"/>
                  </a:lnTo>
                  <a:lnTo>
                    <a:pt x="1443137" y="1282389"/>
                  </a:lnTo>
                  <a:lnTo>
                    <a:pt x="1469527" y="1245067"/>
                  </a:lnTo>
                  <a:lnTo>
                    <a:pt x="1493802" y="1206217"/>
                  </a:lnTo>
                  <a:lnTo>
                    <a:pt x="1515877" y="1165923"/>
                  </a:lnTo>
                  <a:lnTo>
                    <a:pt x="1535670" y="1124267"/>
                  </a:lnTo>
                  <a:lnTo>
                    <a:pt x="1553096" y="1081335"/>
                  </a:lnTo>
                  <a:lnTo>
                    <a:pt x="1568070" y="1037210"/>
                  </a:lnTo>
                  <a:lnTo>
                    <a:pt x="1580511" y="991975"/>
                  </a:lnTo>
                  <a:lnTo>
                    <a:pt x="1590332" y="945716"/>
                  </a:lnTo>
                  <a:lnTo>
                    <a:pt x="1597451" y="898515"/>
                  </a:lnTo>
                  <a:lnTo>
                    <a:pt x="1601785" y="850456"/>
                  </a:lnTo>
                  <a:lnTo>
                    <a:pt x="1603248" y="801624"/>
                  </a:lnTo>
                  <a:lnTo>
                    <a:pt x="1601785" y="752791"/>
                  </a:lnTo>
                  <a:lnTo>
                    <a:pt x="1597451" y="704732"/>
                  </a:lnTo>
                  <a:lnTo>
                    <a:pt x="1590332" y="657531"/>
                  </a:lnTo>
                  <a:lnTo>
                    <a:pt x="1580511" y="611272"/>
                  </a:lnTo>
                  <a:lnTo>
                    <a:pt x="1568070" y="566037"/>
                  </a:lnTo>
                  <a:lnTo>
                    <a:pt x="1553096" y="521912"/>
                  </a:lnTo>
                  <a:lnTo>
                    <a:pt x="1535670" y="478980"/>
                  </a:lnTo>
                  <a:lnTo>
                    <a:pt x="1515877" y="437324"/>
                  </a:lnTo>
                  <a:lnTo>
                    <a:pt x="1493802" y="397030"/>
                  </a:lnTo>
                  <a:lnTo>
                    <a:pt x="1469527" y="358180"/>
                  </a:lnTo>
                  <a:lnTo>
                    <a:pt x="1443137" y="320858"/>
                  </a:lnTo>
                  <a:lnTo>
                    <a:pt x="1414715" y="285148"/>
                  </a:lnTo>
                  <a:lnTo>
                    <a:pt x="1384345" y="251135"/>
                  </a:lnTo>
                  <a:lnTo>
                    <a:pt x="1352112" y="218902"/>
                  </a:lnTo>
                  <a:lnTo>
                    <a:pt x="1318099" y="188532"/>
                  </a:lnTo>
                  <a:lnTo>
                    <a:pt x="1282389" y="160110"/>
                  </a:lnTo>
                  <a:lnTo>
                    <a:pt x="1245067" y="133720"/>
                  </a:lnTo>
                  <a:lnTo>
                    <a:pt x="1206217" y="109445"/>
                  </a:lnTo>
                  <a:lnTo>
                    <a:pt x="1165923" y="87370"/>
                  </a:lnTo>
                  <a:lnTo>
                    <a:pt x="1124267" y="67577"/>
                  </a:lnTo>
                  <a:lnTo>
                    <a:pt x="1081335" y="50151"/>
                  </a:lnTo>
                  <a:lnTo>
                    <a:pt x="1037210" y="35177"/>
                  </a:lnTo>
                  <a:lnTo>
                    <a:pt x="991975" y="22736"/>
                  </a:lnTo>
                  <a:lnTo>
                    <a:pt x="945716" y="12915"/>
                  </a:lnTo>
                  <a:lnTo>
                    <a:pt x="898515" y="5796"/>
                  </a:lnTo>
                  <a:lnTo>
                    <a:pt x="850456" y="1462"/>
                  </a:lnTo>
                  <a:lnTo>
                    <a:pt x="801624" y="0"/>
                  </a:lnTo>
                  <a:close/>
                </a:path>
              </a:pathLst>
            </a:custGeom>
            <a:solidFill>
              <a:srgbClr val="FFFFFF"/>
            </a:solidFill>
          </p:spPr>
          <p:txBody>
            <a:bodyPr wrap="square" lIns="0" tIns="0" rIns="0" bIns="0" rtlCol="0"/>
            <a:lstStyle/>
            <a:p>
              <a:pPr defTabSz="685800"/>
              <a:endParaRPr sz="1350"/>
            </a:p>
          </p:txBody>
        </p:sp>
        <p:sp>
          <p:nvSpPr>
            <p:cNvPr id="11" name="object 11"/>
            <p:cNvSpPr/>
            <p:nvPr/>
          </p:nvSpPr>
          <p:spPr>
            <a:xfrm>
              <a:off x="8415527" y="2630423"/>
              <a:ext cx="1603375" cy="1603375"/>
            </a:xfrm>
            <a:custGeom>
              <a:avLst/>
              <a:gdLst/>
              <a:ahLst/>
              <a:cxnLst/>
              <a:rect l="l" t="t" r="r" b="b"/>
              <a:pathLst>
                <a:path w="1603375" h="1603375">
                  <a:moveTo>
                    <a:pt x="0" y="801624"/>
                  </a:moveTo>
                  <a:lnTo>
                    <a:pt x="1462" y="752791"/>
                  </a:lnTo>
                  <a:lnTo>
                    <a:pt x="5796" y="704732"/>
                  </a:lnTo>
                  <a:lnTo>
                    <a:pt x="12915" y="657531"/>
                  </a:lnTo>
                  <a:lnTo>
                    <a:pt x="22736" y="611272"/>
                  </a:lnTo>
                  <a:lnTo>
                    <a:pt x="35177" y="566037"/>
                  </a:lnTo>
                  <a:lnTo>
                    <a:pt x="50151" y="521912"/>
                  </a:lnTo>
                  <a:lnTo>
                    <a:pt x="67577" y="478980"/>
                  </a:lnTo>
                  <a:lnTo>
                    <a:pt x="87370" y="437324"/>
                  </a:lnTo>
                  <a:lnTo>
                    <a:pt x="109445" y="397030"/>
                  </a:lnTo>
                  <a:lnTo>
                    <a:pt x="133720" y="358180"/>
                  </a:lnTo>
                  <a:lnTo>
                    <a:pt x="160110" y="320858"/>
                  </a:lnTo>
                  <a:lnTo>
                    <a:pt x="188532" y="285148"/>
                  </a:lnTo>
                  <a:lnTo>
                    <a:pt x="218902" y="251135"/>
                  </a:lnTo>
                  <a:lnTo>
                    <a:pt x="251135" y="218902"/>
                  </a:lnTo>
                  <a:lnTo>
                    <a:pt x="285148" y="188532"/>
                  </a:lnTo>
                  <a:lnTo>
                    <a:pt x="320858" y="160110"/>
                  </a:lnTo>
                  <a:lnTo>
                    <a:pt x="358180" y="133720"/>
                  </a:lnTo>
                  <a:lnTo>
                    <a:pt x="397030" y="109445"/>
                  </a:lnTo>
                  <a:lnTo>
                    <a:pt x="437324" y="87370"/>
                  </a:lnTo>
                  <a:lnTo>
                    <a:pt x="478980" y="67577"/>
                  </a:lnTo>
                  <a:lnTo>
                    <a:pt x="521912" y="50151"/>
                  </a:lnTo>
                  <a:lnTo>
                    <a:pt x="566037" y="35177"/>
                  </a:lnTo>
                  <a:lnTo>
                    <a:pt x="611272" y="22736"/>
                  </a:lnTo>
                  <a:lnTo>
                    <a:pt x="657531" y="12915"/>
                  </a:lnTo>
                  <a:lnTo>
                    <a:pt x="704732" y="5796"/>
                  </a:lnTo>
                  <a:lnTo>
                    <a:pt x="752791" y="1462"/>
                  </a:lnTo>
                  <a:lnTo>
                    <a:pt x="801624" y="0"/>
                  </a:lnTo>
                  <a:lnTo>
                    <a:pt x="850456" y="1462"/>
                  </a:lnTo>
                  <a:lnTo>
                    <a:pt x="898515" y="5796"/>
                  </a:lnTo>
                  <a:lnTo>
                    <a:pt x="945716" y="12915"/>
                  </a:lnTo>
                  <a:lnTo>
                    <a:pt x="991975" y="22736"/>
                  </a:lnTo>
                  <a:lnTo>
                    <a:pt x="1037210" y="35177"/>
                  </a:lnTo>
                  <a:lnTo>
                    <a:pt x="1081335" y="50151"/>
                  </a:lnTo>
                  <a:lnTo>
                    <a:pt x="1124267" y="67577"/>
                  </a:lnTo>
                  <a:lnTo>
                    <a:pt x="1165923" y="87370"/>
                  </a:lnTo>
                  <a:lnTo>
                    <a:pt x="1206217" y="109445"/>
                  </a:lnTo>
                  <a:lnTo>
                    <a:pt x="1245067" y="133720"/>
                  </a:lnTo>
                  <a:lnTo>
                    <a:pt x="1282389" y="160110"/>
                  </a:lnTo>
                  <a:lnTo>
                    <a:pt x="1318099" y="188532"/>
                  </a:lnTo>
                  <a:lnTo>
                    <a:pt x="1352112" y="218902"/>
                  </a:lnTo>
                  <a:lnTo>
                    <a:pt x="1384345" y="251135"/>
                  </a:lnTo>
                  <a:lnTo>
                    <a:pt x="1414715" y="285148"/>
                  </a:lnTo>
                  <a:lnTo>
                    <a:pt x="1443137" y="320858"/>
                  </a:lnTo>
                  <a:lnTo>
                    <a:pt x="1469527" y="358180"/>
                  </a:lnTo>
                  <a:lnTo>
                    <a:pt x="1493802" y="397030"/>
                  </a:lnTo>
                  <a:lnTo>
                    <a:pt x="1515877" y="437324"/>
                  </a:lnTo>
                  <a:lnTo>
                    <a:pt x="1535670" y="478980"/>
                  </a:lnTo>
                  <a:lnTo>
                    <a:pt x="1553096" y="521912"/>
                  </a:lnTo>
                  <a:lnTo>
                    <a:pt x="1568070" y="566037"/>
                  </a:lnTo>
                  <a:lnTo>
                    <a:pt x="1580511" y="611272"/>
                  </a:lnTo>
                  <a:lnTo>
                    <a:pt x="1590332" y="657531"/>
                  </a:lnTo>
                  <a:lnTo>
                    <a:pt x="1597451" y="704732"/>
                  </a:lnTo>
                  <a:lnTo>
                    <a:pt x="1601785" y="752791"/>
                  </a:lnTo>
                  <a:lnTo>
                    <a:pt x="1603248" y="801624"/>
                  </a:lnTo>
                  <a:lnTo>
                    <a:pt x="1601785" y="850456"/>
                  </a:lnTo>
                  <a:lnTo>
                    <a:pt x="1597451" y="898515"/>
                  </a:lnTo>
                  <a:lnTo>
                    <a:pt x="1590332" y="945716"/>
                  </a:lnTo>
                  <a:lnTo>
                    <a:pt x="1580511" y="991975"/>
                  </a:lnTo>
                  <a:lnTo>
                    <a:pt x="1568070" y="1037210"/>
                  </a:lnTo>
                  <a:lnTo>
                    <a:pt x="1553096" y="1081335"/>
                  </a:lnTo>
                  <a:lnTo>
                    <a:pt x="1535670" y="1124267"/>
                  </a:lnTo>
                  <a:lnTo>
                    <a:pt x="1515877" y="1165923"/>
                  </a:lnTo>
                  <a:lnTo>
                    <a:pt x="1493802" y="1206217"/>
                  </a:lnTo>
                  <a:lnTo>
                    <a:pt x="1469527" y="1245067"/>
                  </a:lnTo>
                  <a:lnTo>
                    <a:pt x="1443137" y="1282389"/>
                  </a:lnTo>
                  <a:lnTo>
                    <a:pt x="1414715" y="1318099"/>
                  </a:lnTo>
                  <a:lnTo>
                    <a:pt x="1384345" y="1352112"/>
                  </a:lnTo>
                  <a:lnTo>
                    <a:pt x="1352112" y="1384345"/>
                  </a:lnTo>
                  <a:lnTo>
                    <a:pt x="1318099" y="1414715"/>
                  </a:lnTo>
                  <a:lnTo>
                    <a:pt x="1282389" y="1443137"/>
                  </a:lnTo>
                  <a:lnTo>
                    <a:pt x="1245067" y="1469527"/>
                  </a:lnTo>
                  <a:lnTo>
                    <a:pt x="1206217" y="1493802"/>
                  </a:lnTo>
                  <a:lnTo>
                    <a:pt x="1165923" y="1515877"/>
                  </a:lnTo>
                  <a:lnTo>
                    <a:pt x="1124267" y="1535670"/>
                  </a:lnTo>
                  <a:lnTo>
                    <a:pt x="1081335" y="1553096"/>
                  </a:lnTo>
                  <a:lnTo>
                    <a:pt x="1037210" y="1568070"/>
                  </a:lnTo>
                  <a:lnTo>
                    <a:pt x="991975" y="1580511"/>
                  </a:lnTo>
                  <a:lnTo>
                    <a:pt x="945716" y="1590332"/>
                  </a:lnTo>
                  <a:lnTo>
                    <a:pt x="898515" y="1597451"/>
                  </a:lnTo>
                  <a:lnTo>
                    <a:pt x="850456" y="1601785"/>
                  </a:lnTo>
                  <a:lnTo>
                    <a:pt x="801624" y="1603248"/>
                  </a:lnTo>
                  <a:lnTo>
                    <a:pt x="752791" y="1601785"/>
                  </a:lnTo>
                  <a:lnTo>
                    <a:pt x="704732" y="1597451"/>
                  </a:lnTo>
                  <a:lnTo>
                    <a:pt x="657531" y="1590332"/>
                  </a:lnTo>
                  <a:lnTo>
                    <a:pt x="611272" y="1580511"/>
                  </a:lnTo>
                  <a:lnTo>
                    <a:pt x="566037" y="1568070"/>
                  </a:lnTo>
                  <a:lnTo>
                    <a:pt x="521912" y="1553096"/>
                  </a:lnTo>
                  <a:lnTo>
                    <a:pt x="478980" y="1535670"/>
                  </a:lnTo>
                  <a:lnTo>
                    <a:pt x="437324" y="1515877"/>
                  </a:lnTo>
                  <a:lnTo>
                    <a:pt x="397030" y="1493802"/>
                  </a:lnTo>
                  <a:lnTo>
                    <a:pt x="358180" y="1469527"/>
                  </a:lnTo>
                  <a:lnTo>
                    <a:pt x="320858" y="1443137"/>
                  </a:lnTo>
                  <a:lnTo>
                    <a:pt x="285148" y="1414715"/>
                  </a:lnTo>
                  <a:lnTo>
                    <a:pt x="251135" y="1384345"/>
                  </a:lnTo>
                  <a:lnTo>
                    <a:pt x="218902" y="1352112"/>
                  </a:lnTo>
                  <a:lnTo>
                    <a:pt x="188532" y="1318099"/>
                  </a:lnTo>
                  <a:lnTo>
                    <a:pt x="160110" y="1282389"/>
                  </a:lnTo>
                  <a:lnTo>
                    <a:pt x="133720" y="1245067"/>
                  </a:lnTo>
                  <a:lnTo>
                    <a:pt x="109445" y="1206217"/>
                  </a:lnTo>
                  <a:lnTo>
                    <a:pt x="87370" y="1165923"/>
                  </a:lnTo>
                  <a:lnTo>
                    <a:pt x="67577" y="1124267"/>
                  </a:lnTo>
                  <a:lnTo>
                    <a:pt x="50151" y="1081335"/>
                  </a:lnTo>
                  <a:lnTo>
                    <a:pt x="35177" y="1037210"/>
                  </a:lnTo>
                  <a:lnTo>
                    <a:pt x="22736" y="991975"/>
                  </a:lnTo>
                  <a:lnTo>
                    <a:pt x="12915" y="945716"/>
                  </a:lnTo>
                  <a:lnTo>
                    <a:pt x="5796" y="898515"/>
                  </a:lnTo>
                  <a:lnTo>
                    <a:pt x="1462" y="850456"/>
                  </a:lnTo>
                  <a:lnTo>
                    <a:pt x="0" y="801624"/>
                  </a:lnTo>
                  <a:close/>
                </a:path>
              </a:pathLst>
            </a:custGeom>
            <a:ln w="12192">
              <a:solidFill>
                <a:srgbClr val="FFFFFF"/>
              </a:solidFill>
            </a:ln>
          </p:spPr>
          <p:txBody>
            <a:bodyPr wrap="square" lIns="0" tIns="0" rIns="0" bIns="0" rtlCol="0"/>
            <a:lstStyle/>
            <a:p>
              <a:pPr defTabSz="685800"/>
              <a:endParaRPr sz="1350"/>
            </a:p>
          </p:txBody>
        </p:sp>
        <p:pic>
          <p:nvPicPr>
            <p:cNvPr id="12" name="object 12"/>
            <p:cNvPicPr/>
            <p:nvPr/>
          </p:nvPicPr>
          <p:blipFill>
            <a:blip r:embed="rId4" cstate="print"/>
            <a:stretch>
              <a:fillRect/>
            </a:stretch>
          </p:blipFill>
          <p:spPr>
            <a:xfrm>
              <a:off x="8555735" y="3151629"/>
              <a:ext cx="1311570" cy="499795"/>
            </a:xfrm>
            <a:prstGeom prst="rect">
              <a:avLst/>
            </a:prstGeom>
          </p:spPr>
        </p:pic>
      </p:grpSp>
      <p:sp>
        <p:nvSpPr>
          <p:cNvPr id="13" name="object 13"/>
          <p:cNvSpPr txBox="1"/>
          <p:nvPr/>
        </p:nvSpPr>
        <p:spPr>
          <a:xfrm>
            <a:off x="663016" y="4833138"/>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5"/>
              </a:rPr>
              <a:t>http://isaregistries.org/</a:t>
            </a:r>
            <a:endParaRPr sz="900">
              <a:latin typeface="Calibri"/>
              <a:cs typeface="Calibri"/>
            </a:endParaRPr>
          </a:p>
        </p:txBody>
      </p:sp>
      <p:pic>
        <p:nvPicPr>
          <p:cNvPr id="15" name="Graphic 14" descr="Beginning with solid fill">
            <a:hlinkClick r:id="rId6" action="ppaction://hlinksldjump"/>
            <a:extLst>
              <a:ext uri="{FF2B5EF4-FFF2-40B4-BE49-F238E27FC236}">
                <a16:creationId xmlns:a16="http://schemas.microsoft.com/office/drawing/2014/main" id="{257AF8AD-C7E3-740F-7029-C4C5405461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4" name="bg object 17">
            <a:extLst>
              <a:ext uri="{FF2B5EF4-FFF2-40B4-BE49-F238E27FC236}">
                <a16:creationId xmlns:a16="http://schemas.microsoft.com/office/drawing/2014/main" id="{3CF9E929-8A56-B178-5BE7-61B4A7A38C4A}"/>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9844-A056-2630-EB2B-7728CFA168C3}"/>
              </a:ext>
            </a:extLst>
          </p:cNvPr>
          <p:cNvSpPr>
            <a:spLocks noGrp="1"/>
          </p:cNvSpPr>
          <p:nvPr>
            <p:ph type="title"/>
          </p:nvPr>
        </p:nvSpPr>
        <p:spPr>
          <a:xfrm>
            <a:off x="306153" y="165621"/>
            <a:ext cx="8496300" cy="454420"/>
          </a:xfrm>
        </p:spPr>
        <p:txBody>
          <a:bodyPr/>
          <a:lstStyle/>
          <a:p>
            <a:r>
              <a:rPr lang="en-NZ" sz="1800">
                <a:latin typeface="Arial" panose="020B0604020202020204" pitchFamily="34" charset="0"/>
              </a:rPr>
              <a:t>Patients with less severe disease and shorter duration of asthma pre-biologic have a better chance of achieving clinical remission post-biologic</a:t>
            </a:r>
            <a:endParaRPr lang="en-GB"/>
          </a:p>
        </p:txBody>
      </p:sp>
      <p:sp>
        <p:nvSpPr>
          <p:cNvPr id="7" name="AutoShape 2">
            <a:extLst>
              <a:ext uri="{FF2B5EF4-FFF2-40B4-BE49-F238E27FC236}">
                <a16:creationId xmlns:a16="http://schemas.microsoft.com/office/drawing/2014/main" id="{9B29ECD7-6A6A-F04C-EEAF-086DC7615B21}"/>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l" defTabSz="685800" rtl="0"/>
            <a:endParaRPr lang="en-GB" sz="1350" kern="1200">
              <a:solidFill>
                <a:srgbClr val="404040"/>
              </a:solidFill>
              <a:latin typeface="Arial"/>
              <a:ea typeface="+mn-ea"/>
              <a:cs typeface="+mn-cs"/>
            </a:endParaRPr>
          </a:p>
        </p:txBody>
      </p:sp>
      <p:pic>
        <p:nvPicPr>
          <p:cNvPr id="8" name="Picture 7">
            <a:extLst>
              <a:ext uri="{FF2B5EF4-FFF2-40B4-BE49-F238E27FC236}">
                <a16:creationId xmlns:a16="http://schemas.microsoft.com/office/drawing/2014/main" id="{8BAC7779-41DA-A216-AFBC-79E8958E63D2}"/>
              </a:ext>
            </a:extLst>
          </p:cNvPr>
          <p:cNvPicPr>
            <a:picLocks noChangeAspect="1"/>
          </p:cNvPicPr>
          <p:nvPr/>
        </p:nvPicPr>
        <p:blipFill>
          <a:blip r:embed="rId3"/>
          <a:stretch>
            <a:fillRect/>
          </a:stretch>
        </p:blipFill>
        <p:spPr>
          <a:xfrm>
            <a:off x="4714298" y="1538894"/>
            <a:ext cx="4219947" cy="2214000"/>
          </a:xfrm>
          <a:prstGeom prst="rect">
            <a:avLst/>
          </a:prstGeom>
        </p:spPr>
      </p:pic>
      <p:pic>
        <p:nvPicPr>
          <p:cNvPr id="9" name="Picture 8">
            <a:extLst>
              <a:ext uri="{FF2B5EF4-FFF2-40B4-BE49-F238E27FC236}">
                <a16:creationId xmlns:a16="http://schemas.microsoft.com/office/drawing/2014/main" id="{7CAED721-FC62-51BD-9BD1-11920DF00BDC}"/>
              </a:ext>
            </a:extLst>
          </p:cNvPr>
          <p:cNvPicPr>
            <a:picLocks noChangeAspect="1"/>
          </p:cNvPicPr>
          <p:nvPr/>
        </p:nvPicPr>
        <p:blipFill>
          <a:blip r:embed="rId4"/>
          <a:stretch>
            <a:fillRect/>
          </a:stretch>
        </p:blipFill>
        <p:spPr>
          <a:xfrm>
            <a:off x="234501" y="1538895"/>
            <a:ext cx="4305453" cy="2214000"/>
          </a:xfrm>
          <a:prstGeom prst="rect">
            <a:avLst/>
          </a:prstGeom>
        </p:spPr>
      </p:pic>
      <p:sp>
        <p:nvSpPr>
          <p:cNvPr id="5" name="TextBox 4">
            <a:extLst>
              <a:ext uri="{FF2B5EF4-FFF2-40B4-BE49-F238E27FC236}">
                <a16:creationId xmlns:a16="http://schemas.microsoft.com/office/drawing/2014/main" id="{A00DDB09-1BCE-8774-3EDF-7D8A44BAB6F8}"/>
              </a:ext>
            </a:extLst>
          </p:cNvPr>
          <p:cNvSpPr txBox="1"/>
          <p:nvPr/>
        </p:nvSpPr>
        <p:spPr>
          <a:xfrm>
            <a:off x="58293" y="4989374"/>
            <a:ext cx="8286750" cy="403957"/>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5">
                  <a:extLst>
                    <a:ext uri="{A12FA001-AC4F-418D-AE19-62706E023703}">
                      <ahyp:hlinkClr xmlns:ahyp="http://schemas.microsoft.com/office/drawing/2018/hyperlinkcolor" val="tx"/>
                    </a:ext>
                  </a:extLst>
                </a:hlinkClick>
              </a:rPr>
              <a:t>https://doi.org/10.1164/rccm.202311-2192OC</a:t>
            </a:r>
            <a:r>
              <a:rPr lang="en-GB" sz="675" kern="1200">
                <a:solidFill>
                  <a:srgbClr val="073763"/>
                </a:solidFill>
                <a:latin typeface="Arial"/>
                <a:ea typeface="+mn-ea"/>
                <a:cs typeface="Arial"/>
                <a:sym typeface="Arial"/>
              </a:rPr>
              <a:t>  </a:t>
            </a:r>
            <a:r>
              <a:rPr lang="en-US" sz="675" kern="1200">
                <a:solidFill>
                  <a:srgbClr val="073763"/>
                </a:solidFill>
                <a:latin typeface="Arial"/>
                <a:ea typeface="+mn-ea"/>
                <a:cs typeface="Arial"/>
                <a:sym typeface="Arial"/>
              </a:rPr>
              <a:t>​</a:t>
            </a:r>
          </a:p>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sp>
        <p:nvSpPr>
          <p:cNvPr id="6" name="TextBox 5">
            <a:extLst>
              <a:ext uri="{FF2B5EF4-FFF2-40B4-BE49-F238E27FC236}">
                <a16:creationId xmlns:a16="http://schemas.microsoft.com/office/drawing/2014/main" id="{A0AE5C95-FBF3-48A2-8E31-54B0DB5C5AB4}"/>
              </a:ext>
            </a:extLst>
          </p:cNvPr>
          <p:cNvSpPr txBox="1"/>
          <p:nvPr/>
        </p:nvSpPr>
        <p:spPr>
          <a:xfrm>
            <a:off x="58293" y="4712374"/>
            <a:ext cx="8286750" cy="300082"/>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Corticosteroids, ppFEV1: percent predicted forced expiratory volume in 1 second, GINA: Global Initiave for Asthma, BMI: Body Mass Index, T2: Type 2,  BEC: Blood Eosinophil Count,</a:t>
            </a:r>
          </a:p>
          <a:p>
            <a:pPr algn="l" defTabSz="685800" rtl="0" fontAlgn="base"/>
            <a:r>
              <a:rPr lang="en-GB" sz="675" kern="1200">
                <a:solidFill>
                  <a:srgbClr val="073763"/>
                </a:solidFill>
                <a:latin typeface="Arial"/>
                <a:ea typeface="+mn-ea"/>
                <a:cs typeface="Arial"/>
                <a:sym typeface="Arial"/>
              </a:rPr>
              <a:t>NP: Nasal Polyps, </a:t>
            </a:r>
            <a:r>
              <a:rPr lang="en-GB" sz="675" kern="1200" err="1">
                <a:solidFill>
                  <a:srgbClr val="073763"/>
                </a:solidFill>
                <a:latin typeface="Arial"/>
                <a:ea typeface="+mn-ea"/>
                <a:cs typeface="Arial"/>
                <a:sym typeface="Arial"/>
              </a:rPr>
              <a:t>FeNO</a:t>
            </a:r>
            <a:r>
              <a:rPr lang="en-GB" sz="675" kern="1200">
                <a:solidFill>
                  <a:srgbClr val="073763"/>
                </a:solidFill>
                <a:latin typeface="Arial"/>
                <a:ea typeface="+mn-ea"/>
                <a:cs typeface="Arial"/>
                <a:sym typeface="Arial"/>
              </a:rPr>
              <a:t>: Fractional Exhaled Nitric </a:t>
            </a:r>
            <a:r>
              <a:rPr lang="en-GB" sz="675" kern="1200">
                <a:solidFill>
                  <a:srgbClr val="073763"/>
                </a:solidFill>
                <a:latin typeface="Arial"/>
                <a:ea typeface="+mn-ea"/>
                <a:cs typeface="Arial"/>
              </a:rPr>
              <a:t>​</a:t>
            </a:r>
            <a:r>
              <a:rPr lang="en-GB" sz="675" kern="1200">
                <a:solidFill>
                  <a:srgbClr val="073763"/>
                </a:solidFill>
                <a:latin typeface="Arial"/>
                <a:ea typeface="+mn-ea"/>
                <a:cs typeface="Arial"/>
                <a:sym typeface="Arial"/>
              </a:rPr>
              <a:t>Oxide</a:t>
            </a:r>
            <a:r>
              <a:rPr lang="en-GB" sz="675" kern="1200">
                <a:solidFill>
                  <a:srgbClr val="073763"/>
                </a:solidFill>
                <a:latin typeface="Arial"/>
                <a:ea typeface="+mn-ea"/>
                <a:cs typeface="Arial"/>
              </a:rPr>
              <a:t>, </a:t>
            </a:r>
            <a:r>
              <a:rPr lang="en-GB" sz="675" kern="1200" err="1">
                <a:solidFill>
                  <a:srgbClr val="073763"/>
                </a:solidFill>
                <a:latin typeface="Arial"/>
                <a:ea typeface="+mn-ea"/>
                <a:cs typeface="Arial"/>
              </a:rPr>
              <a:t>IgE</a:t>
            </a:r>
            <a:r>
              <a:rPr lang="en-GB" sz="675" kern="1200">
                <a:solidFill>
                  <a:srgbClr val="073763"/>
                </a:solidFill>
                <a:latin typeface="Arial"/>
                <a:ea typeface="+mn-ea"/>
                <a:cs typeface="Arial"/>
              </a:rPr>
              <a:t>: Immunoglobulin E, LTRA: Leukotriene Receptor Antagonist</a:t>
            </a:r>
          </a:p>
        </p:txBody>
      </p:sp>
      <p:sp>
        <p:nvSpPr>
          <p:cNvPr id="2" name="TextBox 1">
            <a:extLst>
              <a:ext uri="{FF2B5EF4-FFF2-40B4-BE49-F238E27FC236}">
                <a16:creationId xmlns:a16="http://schemas.microsoft.com/office/drawing/2014/main" id="{D62253F1-4098-42C4-559E-83FE630D3EBF}"/>
              </a:ext>
            </a:extLst>
          </p:cNvPr>
          <p:cNvSpPr txBox="1"/>
          <p:nvPr/>
        </p:nvSpPr>
        <p:spPr>
          <a:xfrm>
            <a:off x="389659" y="1506675"/>
            <a:ext cx="2763983" cy="415498"/>
          </a:xfrm>
          <a:prstGeom prst="rect">
            <a:avLst/>
          </a:prstGeom>
          <a:solidFill>
            <a:schemeClr val="bg1"/>
          </a:solidFill>
        </p:spPr>
        <p:txBody>
          <a:bodyPr wrap="square" rtlCol="0">
            <a:spAutoFit/>
          </a:bodyPr>
          <a:lstStyle/>
          <a:p>
            <a:pPr algn="ctr" defTabSz="685800" rtl="0"/>
            <a:r>
              <a:rPr lang="en-GB" sz="1050" b="1" kern="1200">
                <a:solidFill>
                  <a:srgbClr val="C00000"/>
                </a:solidFill>
                <a:latin typeface="Arial"/>
                <a:ea typeface="+mn-ea"/>
                <a:cs typeface="+mn-cs"/>
              </a:rPr>
              <a:t>2-domain remission:</a:t>
            </a:r>
          </a:p>
          <a:p>
            <a:pPr algn="ctr" defTabSz="685800" rtl="0"/>
            <a:r>
              <a:rPr lang="en-GB" sz="1050" kern="1200">
                <a:solidFill>
                  <a:srgbClr val="C00000"/>
                </a:solidFill>
                <a:latin typeface="Arial"/>
                <a:ea typeface="+mn-ea"/>
                <a:cs typeface="+mn-cs"/>
              </a:rPr>
              <a:t>No exacerbations + No LTOCS</a:t>
            </a:r>
          </a:p>
        </p:txBody>
      </p:sp>
      <p:sp>
        <p:nvSpPr>
          <p:cNvPr id="3" name="TextBox 2">
            <a:extLst>
              <a:ext uri="{FF2B5EF4-FFF2-40B4-BE49-F238E27FC236}">
                <a16:creationId xmlns:a16="http://schemas.microsoft.com/office/drawing/2014/main" id="{6730AF43-67BD-3AC5-774A-94175DA02B08}"/>
              </a:ext>
            </a:extLst>
          </p:cNvPr>
          <p:cNvSpPr txBox="1"/>
          <p:nvPr/>
        </p:nvSpPr>
        <p:spPr>
          <a:xfrm>
            <a:off x="4769428" y="1308726"/>
            <a:ext cx="2763983" cy="577081"/>
          </a:xfrm>
          <a:prstGeom prst="rect">
            <a:avLst/>
          </a:prstGeom>
          <a:solidFill>
            <a:schemeClr val="bg1"/>
          </a:solidFill>
        </p:spPr>
        <p:txBody>
          <a:bodyPr wrap="square" rtlCol="0">
            <a:spAutoFit/>
          </a:bodyPr>
          <a:lstStyle/>
          <a:p>
            <a:pPr algn="ctr" defTabSz="685800" rtl="0"/>
            <a:r>
              <a:rPr lang="en-GB" sz="1050" b="1" kern="1200">
                <a:solidFill>
                  <a:srgbClr val="FFC000"/>
                </a:solidFill>
                <a:latin typeface="Arial"/>
                <a:ea typeface="+mn-ea"/>
                <a:cs typeface="+mn-cs"/>
              </a:rPr>
              <a:t>4-domain remission:</a:t>
            </a:r>
          </a:p>
          <a:p>
            <a:pPr algn="ctr" defTabSz="685800" rtl="0"/>
            <a:r>
              <a:rPr lang="en-GB" sz="1050" kern="1200">
                <a:solidFill>
                  <a:srgbClr val="FFC000"/>
                </a:solidFill>
                <a:latin typeface="Arial"/>
                <a:ea typeface="+mn-ea"/>
                <a:cs typeface="+mn-cs"/>
              </a:rPr>
              <a:t>No exacerbations + No LTOCS + </a:t>
            </a:r>
          </a:p>
          <a:p>
            <a:pPr algn="ctr" defTabSz="685800" rtl="0"/>
            <a:r>
              <a:rPr lang="en-GB" sz="1050" kern="1200">
                <a:solidFill>
                  <a:srgbClr val="FFC000"/>
                </a:solidFill>
                <a:latin typeface="Arial"/>
                <a:ea typeface="+mn-ea"/>
                <a:cs typeface="+mn-cs"/>
              </a:rPr>
              <a:t>Well/partly controlled + ppFEV</a:t>
            </a:r>
            <a:r>
              <a:rPr lang="en-GB" sz="1050" kern="1200" baseline="-25000">
                <a:solidFill>
                  <a:srgbClr val="FFC000"/>
                </a:solidFill>
                <a:latin typeface="Arial"/>
                <a:ea typeface="+mn-ea"/>
                <a:cs typeface="+mn-cs"/>
              </a:rPr>
              <a:t>1</a:t>
            </a:r>
            <a:r>
              <a:rPr lang="en-GB" sz="1050" kern="1200">
                <a:solidFill>
                  <a:srgbClr val="FFC000"/>
                </a:solidFill>
                <a:latin typeface="Arial"/>
                <a:ea typeface="+mn-ea"/>
                <a:cs typeface="+mn-cs"/>
              </a:rPr>
              <a:t> ≥80%</a:t>
            </a:r>
          </a:p>
        </p:txBody>
      </p:sp>
      <p:pic>
        <p:nvPicPr>
          <p:cNvPr id="10" name="Graphic 9" descr="Beginning with solid fill">
            <a:hlinkClick r:id="rId6" action="ppaction://hlinksldjump"/>
            <a:extLst>
              <a:ext uri="{FF2B5EF4-FFF2-40B4-BE49-F238E27FC236}">
                <a16:creationId xmlns:a16="http://schemas.microsoft.com/office/drawing/2014/main" id="{74C17676-0485-AE7D-5CAD-42A0D72683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1" name="bg object 17">
            <a:extLst>
              <a:ext uri="{FF2B5EF4-FFF2-40B4-BE49-F238E27FC236}">
                <a16:creationId xmlns:a16="http://schemas.microsoft.com/office/drawing/2014/main" id="{EEBA6F23-11AB-BF19-048A-E4B711915901}"/>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1157481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range Background | Free stock photos - Rgbstock - Free stock images |  fangol | November - 27 - 2011 (1363)">
            <a:extLst>
              <a:ext uri="{FF2B5EF4-FFF2-40B4-BE49-F238E27FC236}">
                <a16:creationId xmlns:a16="http://schemas.microsoft.com/office/drawing/2014/main" id="{D82F5B1C-BD43-A75B-897F-F79731602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84531" y="809244"/>
            <a:ext cx="5759469" cy="4334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2686BD3-24E4-F174-BA52-7DCB4A45C705}"/>
              </a:ext>
            </a:extLst>
          </p:cNvPr>
          <p:cNvSpPr>
            <a:spLocks noGrp="1"/>
          </p:cNvSpPr>
          <p:nvPr>
            <p:ph type="body" idx="2"/>
          </p:nvPr>
        </p:nvSpPr>
        <p:spPr/>
        <p:txBody>
          <a:bodyPr/>
          <a:lstStyle/>
          <a:p>
            <a:endParaRPr lang="en-GB"/>
          </a:p>
        </p:txBody>
      </p:sp>
      <p:sp>
        <p:nvSpPr>
          <p:cNvPr id="7" name="Title 3">
            <a:extLst>
              <a:ext uri="{FF2B5EF4-FFF2-40B4-BE49-F238E27FC236}">
                <a16:creationId xmlns:a16="http://schemas.microsoft.com/office/drawing/2014/main" id="{9B343CE3-E135-0223-208A-A2A885C18D80}"/>
              </a:ext>
            </a:extLst>
          </p:cNvPr>
          <p:cNvSpPr txBox="1">
            <a:spLocks/>
          </p:cNvSpPr>
          <p:nvPr/>
        </p:nvSpPr>
        <p:spPr>
          <a:xfrm>
            <a:off x="332356" y="287710"/>
            <a:ext cx="9081065" cy="340815"/>
          </a:xfrm>
          <a:prstGeom prst="rect">
            <a:avLst/>
          </a:prstGeom>
          <a:noFill/>
          <a:ln>
            <a:noFill/>
          </a:ln>
        </p:spPr>
        <p:txBody>
          <a:bodyPr spcFirstLastPara="1" wrap="square" lIns="0" tIns="34275" rIns="68569"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073763"/>
              </a:buClr>
            </a:pPr>
            <a:br>
              <a:rPr lang="en-GB" sz="1200">
                <a:solidFill>
                  <a:srgbClr val="073763"/>
                </a:solidFill>
              </a:rPr>
            </a:br>
            <a:r>
              <a:rPr lang="en-GB" sz="1200">
                <a:solidFill>
                  <a:srgbClr val="073763"/>
                </a:solidFill>
              </a:rPr>
              <a:t>FULL BEAM Response summary: </a:t>
            </a:r>
          </a:p>
          <a:p>
            <a:pPr defTabSz="685800">
              <a:buClr>
                <a:srgbClr val="073763"/>
              </a:buClr>
            </a:pPr>
            <a:r>
              <a:rPr lang="en-GB" sz="1200">
                <a:solidFill>
                  <a:srgbClr val="FF9900"/>
                </a:solidFill>
              </a:rPr>
              <a:t>High response does not mean remission</a:t>
            </a:r>
          </a:p>
          <a:p>
            <a:pPr defTabSz="685800">
              <a:buClr>
                <a:srgbClr val="073763"/>
              </a:buClr>
            </a:pPr>
            <a:r>
              <a:rPr lang="en-GB" sz="1200">
                <a:solidFill>
                  <a:srgbClr val="FF9900"/>
                </a:solidFill>
              </a:rPr>
              <a:t>Need for flexible interpretation of response to biologics</a:t>
            </a:r>
          </a:p>
        </p:txBody>
      </p:sp>
      <p:sp>
        <p:nvSpPr>
          <p:cNvPr id="10" name="TextBox 9">
            <a:extLst>
              <a:ext uri="{FF2B5EF4-FFF2-40B4-BE49-F238E27FC236}">
                <a16:creationId xmlns:a16="http://schemas.microsoft.com/office/drawing/2014/main" id="{25A245BF-4F8F-DFEA-DA35-FF780761DAAA}"/>
              </a:ext>
            </a:extLst>
          </p:cNvPr>
          <p:cNvSpPr txBox="1"/>
          <p:nvPr/>
        </p:nvSpPr>
        <p:spPr>
          <a:xfrm>
            <a:off x="981554" y="861441"/>
            <a:ext cx="8091573" cy="3947234"/>
          </a:xfrm>
          <a:prstGeom prst="rect">
            <a:avLst/>
          </a:prstGeom>
          <a:noFill/>
        </p:spPr>
        <p:txBody>
          <a:bodyPr wrap="square" lIns="68580" tIns="34290" rIns="68580" bIns="34290" anchor="t">
            <a:spAutoFit/>
          </a:bodyPr>
          <a:lstStyle/>
          <a:p>
            <a:pPr algn="l" defTabSz="685800" rtl="0"/>
            <a:endParaRPr lang="en-US" sz="1500" b="1" kern="1200">
              <a:solidFill>
                <a:srgbClr val="073763"/>
              </a:solidFill>
              <a:latin typeface="Arial"/>
              <a:ea typeface="+mn-ea"/>
              <a:cs typeface="+mn-cs"/>
            </a:endParaRPr>
          </a:p>
          <a:p>
            <a:pPr algn="l" defTabSz="685800" rtl="0"/>
            <a:r>
              <a:rPr lang="en-US" sz="1500" b="1" kern="1200">
                <a:solidFill>
                  <a:srgbClr val="073763"/>
                </a:solidFill>
                <a:latin typeface="Arial"/>
                <a:ea typeface="+mn-ea"/>
                <a:cs typeface="+mn-cs"/>
              </a:rPr>
              <a:t>Large proportion of responders (80% of patients reduced exacerbations by at least 50%), however residual impairment observed in responders</a:t>
            </a:r>
            <a:br>
              <a:rPr lang="en-US" sz="1500" b="1" kern="1200">
                <a:solidFill>
                  <a:srgbClr val="073763"/>
                </a:solidFill>
                <a:latin typeface="Arial"/>
                <a:ea typeface="+mn-ea"/>
                <a:cs typeface="+mn-cs"/>
              </a:rPr>
            </a:br>
            <a:endParaRPr lang="en-US" sz="1500" b="1" kern="1200">
              <a:solidFill>
                <a:srgbClr val="073763"/>
              </a:solidFill>
              <a:latin typeface="Arial"/>
              <a:ea typeface="+mn-ea"/>
              <a:cs typeface="+mn-cs"/>
            </a:endParaRPr>
          </a:p>
          <a:p>
            <a:pPr algn="l" defTabSz="685800" rtl="0"/>
            <a:endParaRPr lang="en-US" sz="1500" b="1" kern="1200">
              <a:solidFill>
                <a:srgbClr val="073763"/>
              </a:solidFill>
              <a:latin typeface="Arial"/>
              <a:ea typeface="+mn-ea"/>
              <a:cs typeface="+mn-cs"/>
            </a:endParaRPr>
          </a:p>
          <a:p>
            <a:pPr algn="l" defTabSz="685800" rtl="0"/>
            <a:endParaRPr lang="en-US" sz="1500" b="1" kern="1200">
              <a:solidFill>
                <a:srgbClr val="073763"/>
              </a:solidFill>
              <a:latin typeface="Arial"/>
              <a:ea typeface="+mn-ea"/>
              <a:cs typeface="+mn-cs"/>
            </a:endParaRPr>
          </a:p>
          <a:p>
            <a:pPr algn="l" defTabSz="685800" rtl="0"/>
            <a:r>
              <a:rPr lang="en-US" sz="1500" b="1" kern="1200">
                <a:solidFill>
                  <a:srgbClr val="073763"/>
                </a:solidFill>
                <a:latin typeface="Arial"/>
                <a:ea typeface="+mn-ea"/>
                <a:cs typeface="+mn-cs"/>
              </a:rPr>
              <a:t>Responses and their predictors vary according to the outcome assessed</a:t>
            </a:r>
          </a:p>
          <a:p>
            <a:pPr algn="l" defTabSz="685800" rtl="0"/>
            <a:endParaRPr lang="en-US" sz="1500" b="1" kern="1200">
              <a:solidFill>
                <a:srgbClr val="073763"/>
              </a:solidFill>
              <a:latin typeface="Arial"/>
              <a:ea typeface="+mn-ea"/>
              <a:cs typeface="+mn-cs"/>
            </a:endParaRPr>
          </a:p>
          <a:p>
            <a:pPr algn="l" defTabSz="685800" rtl="0"/>
            <a:endParaRPr lang="en-US" sz="1500" b="1" kern="1200">
              <a:solidFill>
                <a:srgbClr val="073763"/>
              </a:solidFill>
              <a:latin typeface="Arial"/>
              <a:ea typeface="+mn-ea"/>
              <a:cs typeface="+mn-cs"/>
            </a:endParaRPr>
          </a:p>
          <a:p>
            <a:pPr algn="l" defTabSz="685800" rtl="0"/>
            <a:r>
              <a:rPr lang="en-US" sz="1500" b="1" kern="1200">
                <a:solidFill>
                  <a:srgbClr val="073763"/>
                </a:solidFill>
                <a:latin typeface="Arial"/>
                <a:ea typeface="+mn-ea"/>
                <a:cs typeface="+mn-cs"/>
              </a:rPr>
              <a:t>Greater pre-biologic impairment is associated with a better response for all outcomes assessed. However, a shorter asthma duration is associated only with a better lung function response</a:t>
            </a:r>
          </a:p>
          <a:p>
            <a:pPr algn="l" defTabSz="685800" rtl="0"/>
            <a:endParaRPr lang="en-GB" sz="1350" kern="100">
              <a:solidFill>
                <a:srgbClr val="073763"/>
              </a:solidFill>
              <a:latin typeface="Aptos" panose="020B0004020202020204" pitchFamily="34" charset="0"/>
              <a:ea typeface="+mn-ea"/>
              <a:cs typeface="Times New Roman" panose="02020603050405020304" pitchFamily="18" charset="0"/>
            </a:endParaRPr>
          </a:p>
          <a:p>
            <a:pPr algn="l" defTabSz="685800" rtl="0"/>
            <a:endParaRPr lang="en-GB" sz="1350" kern="100">
              <a:solidFill>
                <a:srgbClr val="073763"/>
              </a:solidFill>
              <a:latin typeface="Aptos" panose="020B0004020202020204" pitchFamily="34" charset="0"/>
              <a:ea typeface="+mn-ea"/>
              <a:cs typeface="Times New Roman" panose="02020603050405020304" pitchFamily="18" charset="0"/>
            </a:endParaRPr>
          </a:p>
          <a:p>
            <a:pPr algn="l" defTabSz="685800" rtl="0"/>
            <a:r>
              <a:rPr lang="en-US" sz="1500" b="1" kern="1200">
                <a:solidFill>
                  <a:srgbClr val="073763"/>
                </a:solidFill>
                <a:latin typeface="Arial"/>
                <a:ea typeface="+mn-ea"/>
                <a:cs typeface="+mn-cs"/>
              </a:rPr>
              <a:t>Flexible interpretation to biologic response is needed, considering the degree of pre-biologic impairment and identification of characteristics (such as asthma duration) that can affect the response, to formulate a personalized likelihood of response</a:t>
            </a:r>
            <a:endParaRPr lang="en-GB" sz="1500" b="1" kern="1200">
              <a:solidFill>
                <a:srgbClr val="073763"/>
              </a:solidFill>
              <a:latin typeface="Arial"/>
              <a:ea typeface="+mn-ea"/>
              <a:cs typeface="+mn-cs"/>
            </a:endParaRPr>
          </a:p>
        </p:txBody>
      </p:sp>
      <p:pic>
        <p:nvPicPr>
          <p:cNvPr id="12" name="Picture 11">
            <a:extLst>
              <a:ext uri="{FF2B5EF4-FFF2-40B4-BE49-F238E27FC236}">
                <a16:creationId xmlns:a16="http://schemas.microsoft.com/office/drawing/2014/main" id="{92745BD6-C99B-3F98-C281-2AAA016778DB}"/>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9182" t="7826" r="9324" b="8187"/>
          <a:stretch/>
        </p:blipFill>
        <p:spPr>
          <a:xfrm>
            <a:off x="232366" y="1004601"/>
            <a:ext cx="660878" cy="681101"/>
          </a:xfrm>
          <a:prstGeom prst="ellipse">
            <a:avLst/>
          </a:prstGeom>
        </p:spPr>
      </p:pic>
      <p:pic>
        <p:nvPicPr>
          <p:cNvPr id="1036" name="Picture 12" descr="Lungs Vector Icon 33580801 Vector Art ...">
            <a:extLst>
              <a:ext uri="{FF2B5EF4-FFF2-40B4-BE49-F238E27FC236}">
                <a16:creationId xmlns:a16="http://schemas.microsoft.com/office/drawing/2014/main" id="{80CD7637-C6C3-9853-86CD-8EECE1CC68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427" t="12897" r="6807" b="13484"/>
          <a:stretch/>
        </p:blipFill>
        <p:spPr bwMode="auto">
          <a:xfrm>
            <a:off x="228126" y="2989420"/>
            <a:ext cx="665118" cy="649529"/>
          </a:xfrm>
          <a:prstGeom prst="ellipse">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523633-23FE-BE95-CFE4-664F962387FB}"/>
              </a:ext>
            </a:extLst>
          </p:cNvPr>
          <p:cNvSpPr txBox="1"/>
          <p:nvPr/>
        </p:nvSpPr>
        <p:spPr>
          <a:xfrm>
            <a:off x="0" y="4870092"/>
            <a:ext cx="8286750" cy="403957"/>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a:t>
            </a:r>
            <a:r>
              <a:rPr lang="en-GB" sz="675" kern="1200" err="1">
                <a:solidFill>
                  <a:srgbClr val="073763"/>
                </a:solidFill>
                <a:latin typeface="Arial"/>
                <a:ea typeface="+mn-ea"/>
                <a:cs typeface="Arial"/>
                <a:sym typeface="Arial"/>
              </a:rPr>
              <a:t>Cortocosteroids</a:t>
            </a:r>
            <a:r>
              <a:rPr lang="en-GB" sz="675" kern="1200">
                <a:solidFill>
                  <a:srgbClr val="073763"/>
                </a:solidFill>
                <a:latin typeface="Arial"/>
                <a:ea typeface="+mn-ea"/>
                <a:cs typeface="Arial"/>
                <a:sym typeface="Arial"/>
              </a:rPr>
              <a:t>, ppFEV1: percent predicted Forced Expiratory Volume in 1 second</a:t>
            </a:r>
          </a:p>
          <a:p>
            <a:pPr algn="l" defTabSz="685800" rtl="0" fontAlgn="base"/>
            <a:endParaRPr lang="en-GB" sz="1350" kern="1200">
              <a:solidFill>
                <a:srgbClr val="404040"/>
              </a:solidFill>
              <a:highlight>
                <a:srgbClr val="F5F5F5"/>
              </a:highlight>
              <a:latin typeface="Segoe UI" panose="020B0502040204020203" pitchFamily="34" charset="0"/>
              <a:ea typeface="+mn-ea"/>
              <a:cs typeface="+mn-cs"/>
            </a:endParaRPr>
          </a:p>
        </p:txBody>
      </p:sp>
      <p:pic>
        <p:nvPicPr>
          <p:cNvPr id="8" name="Picture 7">
            <a:extLst>
              <a:ext uri="{FF2B5EF4-FFF2-40B4-BE49-F238E27FC236}">
                <a16:creationId xmlns:a16="http://schemas.microsoft.com/office/drawing/2014/main" id="{7CE2F969-EDA8-5A2D-A0E5-0C3E7C5529C6}"/>
              </a:ext>
            </a:extLst>
          </p:cNvPr>
          <p:cNvPicPr>
            <a:picLocks noChangeAspect="1"/>
          </p:cNvPicPr>
          <p:nvPr/>
        </p:nvPicPr>
        <p:blipFill>
          <a:blip r:embed="rId7"/>
          <a:stretch>
            <a:fillRect/>
          </a:stretch>
        </p:blipFill>
        <p:spPr>
          <a:xfrm>
            <a:off x="228126" y="2067420"/>
            <a:ext cx="665118" cy="665118"/>
          </a:xfrm>
          <a:prstGeom prst="ellipse">
            <a:avLst/>
          </a:prstGeom>
        </p:spPr>
      </p:pic>
      <p:pic>
        <p:nvPicPr>
          <p:cNvPr id="9" name="Picture 8">
            <a:extLst>
              <a:ext uri="{FF2B5EF4-FFF2-40B4-BE49-F238E27FC236}">
                <a16:creationId xmlns:a16="http://schemas.microsoft.com/office/drawing/2014/main" id="{AD363DD5-66E7-A30B-7D1C-90586D0F91AB}"/>
              </a:ext>
            </a:extLst>
          </p:cNvPr>
          <p:cNvPicPr>
            <a:picLocks noChangeAspect="1"/>
          </p:cNvPicPr>
          <p:nvPr/>
        </p:nvPicPr>
        <p:blipFill>
          <a:blip r:embed="rId8"/>
          <a:stretch>
            <a:fillRect/>
          </a:stretch>
        </p:blipFill>
        <p:spPr>
          <a:xfrm>
            <a:off x="228126" y="4020667"/>
            <a:ext cx="665118" cy="665118"/>
          </a:xfrm>
          <a:prstGeom prst="rect">
            <a:avLst/>
          </a:prstGeom>
        </p:spPr>
      </p:pic>
      <p:sp>
        <p:nvSpPr>
          <p:cNvPr id="2" name="TextBox 1">
            <a:extLst>
              <a:ext uri="{FF2B5EF4-FFF2-40B4-BE49-F238E27FC236}">
                <a16:creationId xmlns:a16="http://schemas.microsoft.com/office/drawing/2014/main" id="{1B960276-25E1-2CE3-BA01-EA2B60D03960}"/>
              </a:ext>
            </a:extLst>
          </p:cNvPr>
          <p:cNvSpPr txBox="1"/>
          <p:nvPr/>
        </p:nvSpPr>
        <p:spPr>
          <a:xfrm>
            <a:off x="-55418" y="4970861"/>
            <a:ext cx="8851107" cy="173124"/>
          </a:xfrm>
          <a:prstGeom prst="rect">
            <a:avLst/>
          </a:prstGeom>
          <a:noFill/>
        </p:spPr>
        <p:txBody>
          <a:bodyPr wrap="square" lIns="68580" tIns="34290" rIns="68580" bIns="34290" anchor="t">
            <a:spAutoFit/>
          </a:bodyPr>
          <a:lstStyle/>
          <a:p>
            <a:pPr algn="l" defTabSz="685800" rtl="0" fontAlgn="base"/>
            <a:r>
              <a:rPr lang="en-GB" sz="675" kern="1200">
                <a:solidFill>
                  <a:srgbClr val="073763"/>
                </a:solidFill>
                <a:latin typeface="Arial"/>
                <a:ea typeface="+mn-ea"/>
                <a:cs typeface="Arial"/>
                <a:sym typeface="Arial"/>
              </a:rPr>
              <a:t>  </a:t>
            </a:r>
            <a:r>
              <a:rPr lang="it-IT" sz="675" kern="1200">
                <a:solidFill>
                  <a:srgbClr val="073763"/>
                </a:solidFill>
                <a:latin typeface="Arial"/>
                <a:ea typeface="+mn-ea"/>
                <a:cs typeface="Arial"/>
              </a:rPr>
              <a:t>Scelo, G. et al.,</a:t>
            </a:r>
            <a:r>
              <a:rPr lang="en-GB" sz="675" kern="1200">
                <a:solidFill>
                  <a:srgbClr val="073763"/>
                </a:solidFill>
                <a:latin typeface="Arial"/>
                <a:ea typeface="+mn-ea"/>
                <a:cs typeface="Arial"/>
              </a:rPr>
              <a:t> J Allergy Clin Immunol </a:t>
            </a:r>
            <a:r>
              <a:rPr lang="en-GB" sz="675" kern="1200" err="1">
                <a:solidFill>
                  <a:srgbClr val="073763"/>
                </a:solidFill>
                <a:latin typeface="Arial"/>
                <a:ea typeface="+mn-ea"/>
                <a:cs typeface="Arial"/>
              </a:rPr>
              <a:t>Pract</a:t>
            </a:r>
            <a:r>
              <a:rPr lang="en-GB" sz="675" kern="1200">
                <a:solidFill>
                  <a:srgbClr val="073763"/>
                </a:solidFill>
                <a:latin typeface="Arial"/>
                <a:ea typeface="+mn-ea"/>
                <a:cs typeface="Arial"/>
              </a:rPr>
              <a:t>. 2024 May 19:S2213-2198(24)00530-0. </a:t>
            </a:r>
            <a:r>
              <a:rPr lang="en-GB" sz="675" kern="1200">
                <a:solidFill>
                  <a:srgbClr val="073763"/>
                </a:solidFill>
                <a:latin typeface="Arial"/>
                <a:ea typeface="+mn-ea"/>
                <a:cs typeface="Arial"/>
                <a:hlinkClick r:id="rId9">
                  <a:extLst>
                    <a:ext uri="{A12FA001-AC4F-418D-AE19-62706E023703}">
                      <ahyp:hlinkClr xmlns:ahyp="http://schemas.microsoft.com/office/drawing/2018/hyperlinkcolor" val="tx"/>
                    </a:ext>
                  </a:extLst>
                </a:hlinkClick>
              </a:rPr>
              <a:t>doi: 10.1016/j.jaip.2024.05.016. ​</a:t>
            </a:r>
            <a:endParaRPr lang="en-GB" sz="675" kern="1200">
              <a:solidFill>
                <a:srgbClr val="073763"/>
              </a:solidFill>
              <a:latin typeface="Arial"/>
              <a:ea typeface="+mn-ea"/>
              <a:cs typeface="Arial"/>
            </a:endParaRPr>
          </a:p>
        </p:txBody>
      </p:sp>
      <p:pic>
        <p:nvPicPr>
          <p:cNvPr id="5" name="Graphic 4" descr="Beginning with solid fill">
            <a:hlinkClick r:id="rId10" action="ppaction://hlinksldjump"/>
            <a:extLst>
              <a:ext uri="{FF2B5EF4-FFF2-40B4-BE49-F238E27FC236}">
                <a16:creationId xmlns:a16="http://schemas.microsoft.com/office/drawing/2014/main" id="{5A014991-5874-2809-C90E-3942758CD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DC57696C-EA01-C78B-B9B8-A3C2266A4246}"/>
              </a:ext>
            </a:extLst>
          </p:cNvPr>
          <p:cNvPicPr/>
          <p:nvPr/>
        </p:nvPicPr>
        <p:blipFill>
          <a:blip r:embed="rId13" cstate="print">
            <a:alphaModFix amt="10000"/>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301471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Orange Background | Free stock photos - Rgbstock - Free stock images |  fangol | November - 27 - 2011 (1363)">
            <a:extLst>
              <a:ext uri="{FF2B5EF4-FFF2-40B4-BE49-F238E27FC236}">
                <a16:creationId xmlns:a16="http://schemas.microsoft.com/office/drawing/2014/main" id="{2BCE47AD-66EC-17B7-CC3F-5D6888B89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84531" y="809244"/>
            <a:ext cx="5759469" cy="4334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2686BD3-24E4-F174-BA52-7DCB4A45C705}"/>
              </a:ext>
            </a:extLst>
          </p:cNvPr>
          <p:cNvSpPr>
            <a:spLocks noGrp="1"/>
          </p:cNvSpPr>
          <p:nvPr>
            <p:ph type="body" idx="2"/>
          </p:nvPr>
        </p:nvSpPr>
        <p:spPr/>
        <p:txBody>
          <a:bodyPr/>
          <a:lstStyle/>
          <a:p>
            <a:endParaRPr lang="en-GB"/>
          </a:p>
        </p:txBody>
      </p:sp>
      <p:sp>
        <p:nvSpPr>
          <p:cNvPr id="7" name="Title 3">
            <a:extLst>
              <a:ext uri="{FF2B5EF4-FFF2-40B4-BE49-F238E27FC236}">
                <a16:creationId xmlns:a16="http://schemas.microsoft.com/office/drawing/2014/main" id="{9B343CE3-E135-0223-208A-A2A885C18D80}"/>
              </a:ext>
            </a:extLst>
          </p:cNvPr>
          <p:cNvSpPr txBox="1">
            <a:spLocks/>
          </p:cNvSpPr>
          <p:nvPr/>
        </p:nvSpPr>
        <p:spPr>
          <a:xfrm>
            <a:off x="340520" y="215929"/>
            <a:ext cx="9081065" cy="340815"/>
          </a:xfrm>
          <a:prstGeom prst="rect">
            <a:avLst/>
          </a:prstGeom>
          <a:noFill/>
          <a:ln>
            <a:noFill/>
          </a:ln>
        </p:spPr>
        <p:txBody>
          <a:bodyPr spcFirstLastPara="1" wrap="square" lIns="0" tIns="34275" rIns="68569"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800"/>
              <a:buFont typeface="Arial"/>
              <a:buNone/>
              <a:defRPr sz="24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073763"/>
              </a:buClr>
            </a:pPr>
            <a:br>
              <a:rPr lang="en-GB" sz="1200">
                <a:solidFill>
                  <a:srgbClr val="FF9900"/>
                </a:solidFill>
              </a:rPr>
            </a:br>
            <a:r>
              <a:rPr lang="en-GB" sz="1200">
                <a:solidFill>
                  <a:srgbClr val="073763"/>
                </a:solidFill>
              </a:rPr>
              <a:t>FULL BEAM Remission summary: </a:t>
            </a:r>
          </a:p>
          <a:p>
            <a:pPr defTabSz="685800">
              <a:buClr>
                <a:srgbClr val="073763"/>
              </a:buClr>
            </a:pPr>
            <a:r>
              <a:rPr lang="en-US" sz="1200">
                <a:solidFill>
                  <a:srgbClr val="FF9900"/>
                </a:solidFill>
              </a:rPr>
              <a:t>Greater chance of remission if less severe impairment and shorter asthma duration at initiation of biologics</a:t>
            </a:r>
            <a:endParaRPr lang="en-GB" sz="1200">
              <a:solidFill>
                <a:srgbClr val="FF9900"/>
              </a:solidFill>
            </a:endParaRPr>
          </a:p>
        </p:txBody>
      </p:sp>
      <p:sp>
        <p:nvSpPr>
          <p:cNvPr id="10" name="TextBox 9">
            <a:extLst>
              <a:ext uri="{FF2B5EF4-FFF2-40B4-BE49-F238E27FC236}">
                <a16:creationId xmlns:a16="http://schemas.microsoft.com/office/drawing/2014/main" id="{25A245BF-4F8F-DFEA-DA35-FF780761DAAA}"/>
              </a:ext>
            </a:extLst>
          </p:cNvPr>
          <p:cNvSpPr txBox="1"/>
          <p:nvPr/>
        </p:nvSpPr>
        <p:spPr>
          <a:xfrm>
            <a:off x="927932" y="758550"/>
            <a:ext cx="8091573" cy="4062651"/>
          </a:xfrm>
          <a:prstGeom prst="rect">
            <a:avLst/>
          </a:prstGeom>
          <a:noFill/>
        </p:spPr>
        <p:txBody>
          <a:bodyPr wrap="square" lIns="68580" tIns="34290" rIns="68580" bIns="34290" anchor="t">
            <a:spAutoFit/>
          </a:bodyPr>
          <a:lstStyle/>
          <a:p>
            <a:pPr algn="l" defTabSz="685800" rtl="0"/>
            <a:endParaRPr lang="en-US" sz="1500" b="1" kern="1200">
              <a:solidFill>
                <a:srgbClr val="073763"/>
              </a:solidFill>
              <a:latin typeface="Arial"/>
              <a:ea typeface="+mn-ea"/>
              <a:cs typeface="+mn-cs"/>
            </a:endParaRPr>
          </a:p>
          <a:p>
            <a:pPr algn="l" defTabSz="685800" rtl="0"/>
            <a:br>
              <a:rPr lang="en-US" sz="1500" b="1" kern="1200">
                <a:solidFill>
                  <a:srgbClr val="073763"/>
                </a:solidFill>
                <a:latin typeface="Arial"/>
                <a:ea typeface="+mn-ea"/>
                <a:cs typeface="+mn-cs"/>
              </a:rPr>
            </a:br>
            <a:r>
              <a:rPr lang="en-US" sz="1350" b="1" kern="1200">
                <a:solidFill>
                  <a:srgbClr val="073763"/>
                </a:solidFill>
                <a:latin typeface="Arial"/>
                <a:ea typeface="+mn-ea"/>
                <a:cs typeface="+mn-cs"/>
              </a:rPr>
              <a:t>Only 20% of patients reached the strictest remission definition (no exacerbation, no LTOCS, well/partly controlled, and ppFEV1 &gt;=80%)</a:t>
            </a:r>
          </a:p>
          <a:p>
            <a:pPr algn="l" defTabSz="685800" rtl="0"/>
            <a:endParaRPr lang="en-GB" sz="1350" b="1" kern="1200">
              <a:solidFill>
                <a:srgbClr val="073763"/>
              </a:solidFill>
              <a:latin typeface="Arial"/>
              <a:ea typeface="+mn-ea"/>
              <a:cs typeface="+mn-cs"/>
            </a:endParaRPr>
          </a:p>
          <a:p>
            <a:pPr algn="l" defTabSz="685800" rtl="0"/>
            <a:endParaRPr lang="en-GB" sz="1350" kern="1200">
              <a:solidFill>
                <a:srgbClr val="073763"/>
              </a:solidFill>
              <a:latin typeface="Arial"/>
              <a:ea typeface="+mn-ea"/>
              <a:cs typeface="+mn-cs"/>
            </a:endParaRPr>
          </a:p>
          <a:p>
            <a:pPr algn="l" defTabSz="685800" rtl="0"/>
            <a:r>
              <a:rPr lang="en-US" sz="1350" b="1" kern="1200">
                <a:solidFill>
                  <a:srgbClr val="073763"/>
                </a:solidFill>
                <a:latin typeface="Arial"/>
                <a:ea typeface="+mn-ea"/>
                <a:cs typeface="+mn-cs"/>
              </a:rPr>
              <a:t>Patients with less severe disease and shorter duration of asthma pre-biologic-initiation had a better chance of achieving remission post-biologic</a:t>
            </a:r>
            <a:endParaRPr lang="en-US" sz="1350" b="1" kern="1200">
              <a:solidFill>
                <a:srgbClr val="073763"/>
              </a:solidFill>
              <a:latin typeface="Arial"/>
              <a:ea typeface="+mn-ea"/>
              <a:cs typeface="Arial"/>
            </a:endParaRPr>
          </a:p>
          <a:p>
            <a:pPr algn="l" defTabSz="685800" rtl="0"/>
            <a:r>
              <a:rPr lang="en-NZ" sz="1350" b="1" kern="1200">
                <a:solidFill>
                  <a:srgbClr val="073763"/>
                </a:solidFill>
                <a:latin typeface="Arial"/>
                <a:ea typeface="+mn-ea"/>
                <a:cs typeface="+mn-cs"/>
              </a:rPr>
              <a:t>The odds of achieving 4-domain remission decreased by 15% for every additional 10-years asthma duration </a:t>
            </a:r>
            <a:endParaRPr lang="en-US" sz="1350" b="1" kern="1200">
              <a:solidFill>
                <a:srgbClr val="073763"/>
              </a:solidFill>
              <a:latin typeface="Arial"/>
              <a:ea typeface="+mn-ea"/>
              <a:cs typeface="+mn-cs"/>
            </a:endParaRPr>
          </a:p>
          <a:p>
            <a:pPr algn="l" defTabSz="685800" rtl="0"/>
            <a:endParaRPr lang="en-GB" sz="1350" kern="1200">
              <a:solidFill>
                <a:srgbClr val="073763"/>
              </a:solidFill>
              <a:latin typeface="Arial"/>
              <a:ea typeface="+mn-ea"/>
              <a:cs typeface="+mn-cs"/>
            </a:endParaRPr>
          </a:p>
          <a:p>
            <a:pPr algn="l" defTabSz="685800" rtl="0"/>
            <a:endParaRPr lang="en-GB" sz="1350" kern="1200">
              <a:solidFill>
                <a:srgbClr val="073763"/>
              </a:solidFill>
              <a:latin typeface="Arial"/>
              <a:ea typeface="+mn-ea"/>
              <a:cs typeface="+mn-cs"/>
            </a:endParaRPr>
          </a:p>
          <a:p>
            <a:pPr algn="l" defTabSz="685800" rtl="0"/>
            <a:r>
              <a:rPr lang="en-US" sz="1350" b="1" kern="1200">
                <a:solidFill>
                  <a:srgbClr val="073763"/>
                </a:solidFill>
                <a:latin typeface="Arial"/>
                <a:ea typeface="+mn-ea"/>
                <a:cs typeface="+mn-cs"/>
              </a:rPr>
              <a:t>These results highlight the need to consider earlier intervention with biologics for patients with severe asthma prior to significant and irreversible lung function impairment</a:t>
            </a:r>
          </a:p>
          <a:p>
            <a:pPr algn="l" defTabSz="685800" rtl="0"/>
            <a:endParaRPr lang="en-US" sz="1350" b="1" kern="1200">
              <a:solidFill>
                <a:srgbClr val="073763"/>
              </a:solidFill>
              <a:latin typeface="Arial"/>
              <a:ea typeface="+mn-ea"/>
              <a:cs typeface="+mn-cs"/>
            </a:endParaRPr>
          </a:p>
          <a:p>
            <a:pPr algn="l" defTabSz="685800" rtl="0"/>
            <a:endParaRPr lang="en-US" sz="1350" b="1" kern="1200">
              <a:solidFill>
                <a:srgbClr val="073763"/>
              </a:solidFill>
              <a:latin typeface="Arial"/>
              <a:ea typeface="+mn-ea"/>
              <a:cs typeface="+mn-cs"/>
            </a:endParaRPr>
          </a:p>
          <a:p>
            <a:pPr algn="l" defTabSz="685800" rtl="0"/>
            <a:r>
              <a:rPr lang="en-US" sz="1350" b="1" kern="1200">
                <a:solidFill>
                  <a:srgbClr val="073763"/>
                </a:solidFill>
                <a:latin typeface="Arial"/>
                <a:ea typeface="+mn-ea"/>
                <a:cs typeface="+mn-cs"/>
              </a:rPr>
              <a:t>Since remission is more likely to occur if targeted earlier in the asthma life cycle, a paradigm shift away from targeting response in those with more severe asthma, towards the promotion of remission in those with less severe disease but at risk of developing severe asthma is needed</a:t>
            </a:r>
          </a:p>
        </p:txBody>
      </p:sp>
      <p:pic>
        <p:nvPicPr>
          <p:cNvPr id="12" name="Picture 11">
            <a:extLst>
              <a:ext uri="{FF2B5EF4-FFF2-40B4-BE49-F238E27FC236}">
                <a16:creationId xmlns:a16="http://schemas.microsoft.com/office/drawing/2014/main" id="{92745BD6-C99B-3F98-C281-2AAA016778D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9182" t="7826" r="9324" b="8187"/>
          <a:stretch/>
        </p:blipFill>
        <p:spPr>
          <a:xfrm>
            <a:off x="194546" y="1118592"/>
            <a:ext cx="665118" cy="685471"/>
          </a:xfrm>
          <a:prstGeom prst="ellipse">
            <a:avLst/>
          </a:prstGeom>
        </p:spPr>
      </p:pic>
      <p:pic>
        <p:nvPicPr>
          <p:cNvPr id="1036" name="Picture 12" descr="Lungs Vector Icon 33580801 Vector Art ...">
            <a:extLst>
              <a:ext uri="{FF2B5EF4-FFF2-40B4-BE49-F238E27FC236}">
                <a16:creationId xmlns:a16="http://schemas.microsoft.com/office/drawing/2014/main" id="{80CD7637-C6C3-9853-86CD-8EECE1CC68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427" t="12897" r="6807" b="13484"/>
          <a:stretch/>
        </p:blipFill>
        <p:spPr bwMode="auto">
          <a:xfrm>
            <a:off x="198923" y="2120531"/>
            <a:ext cx="665118" cy="649529"/>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59F80F-8A95-28AF-ADCE-F5C16912B62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444" b="89778" l="9778" r="89778">
                        <a14:foregroundMark x1="32444" y1="38667" x2="50667" y2="64000"/>
                        <a14:foregroundMark x1="50667" y1="64000" x2="42222" y2="42667"/>
                        <a14:foregroundMark x1="42222" y1="42667" x2="32889" y2="39111"/>
                        <a14:foregroundMark x1="37333" y1="88444" x2="60000" y2="89778"/>
                        <a14:foregroundMark x1="44444" y1="8444" x2="56444" y2="8889"/>
                      </a14:backgroundRemoval>
                    </a14:imgEffect>
                  </a14:imgLayer>
                </a14:imgProps>
              </a:ext>
            </a:extLst>
          </a:blip>
          <a:stretch>
            <a:fillRect/>
          </a:stretch>
        </p:blipFill>
        <p:spPr>
          <a:xfrm>
            <a:off x="118293" y="3052594"/>
            <a:ext cx="865944" cy="865944"/>
          </a:xfrm>
          <a:prstGeom prst="rect">
            <a:avLst/>
          </a:prstGeom>
        </p:spPr>
      </p:pic>
      <p:sp>
        <p:nvSpPr>
          <p:cNvPr id="15" name="TextBox 14">
            <a:extLst>
              <a:ext uri="{FF2B5EF4-FFF2-40B4-BE49-F238E27FC236}">
                <a16:creationId xmlns:a16="http://schemas.microsoft.com/office/drawing/2014/main" id="{59523633-23FE-BE95-CFE4-664F962387FB}"/>
              </a:ext>
            </a:extLst>
          </p:cNvPr>
          <p:cNvSpPr txBox="1"/>
          <p:nvPr/>
        </p:nvSpPr>
        <p:spPr>
          <a:xfrm>
            <a:off x="-1" y="4874157"/>
            <a:ext cx="8286750" cy="403957"/>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LTOCS: Long-Term Oral Corticosteroids, ppFEV1: percent predicted Forced Expiratory Volume in 1 second  </a:t>
            </a:r>
            <a:r>
              <a:rPr lang="en-US" sz="675" kern="1200">
                <a:solidFill>
                  <a:srgbClr val="073763"/>
                </a:solidFill>
                <a:latin typeface="Arial"/>
                <a:ea typeface="+mn-ea"/>
                <a:cs typeface="Arial"/>
                <a:sym typeface="Arial"/>
              </a:rPr>
              <a:t>​</a:t>
            </a:r>
          </a:p>
          <a:p>
            <a:pPr algn="l" defTabSz="685800" rtl="0" fontAlgn="base"/>
            <a:r>
              <a:rPr lang="en-GB" sz="1350" kern="1200">
                <a:solidFill>
                  <a:srgbClr val="404040"/>
                </a:solidFill>
                <a:highlight>
                  <a:srgbClr val="F5F5F5"/>
                </a:highlight>
                <a:latin typeface="Arial" panose="020B0604020202020204" pitchFamily="34" charset="0"/>
                <a:ea typeface="+mn-ea"/>
                <a:cs typeface="+mn-cs"/>
              </a:rPr>
              <a:t>​</a:t>
            </a:r>
            <a:endParaRPr lang="en-GB" sz="1350" kern="1200">
              <a:solidFill>
                <a:srgbClr val="404040"/>
              </a:solidFill>
              <a:highlight>
                <a:srgbClr val="F5F5F5"/>
              </a:highlight>
              <a:latin typeface="Segoe UI" panose="020B0502040204020203" pitchFamily="34" charset="0"/>
              <a:ea typeface="+mn-ea"/>
              <a:cs typeface="+mn-cs"/>
            </a:endParaRPr>
          </a:p>
        </p:txBody>
      </p:sp>
      <p:pic>
        <p:nvPicPr>
          <p:cNvPr id="2" name="Picture 1">
            <a:extLst>
              <a:ext uri="{FF2B5EF4-FFF2-40B4-BE49-F238E27FC236}">
                <a16:creationId xmlns:a16="http://schemas.microsoft.com/office/drawing/2014/main" id="{DDF98E47-3B0F-0359-5587-119B94E040FC}"/>
              </a:ext>
            </a:extLst>
          </p:cNvPr>
          <p:cNvPicPr>
            <a:picLocks noChangeAspect="1"/>
          </p:cNvPicPr>
          <p:nvPr/>
        </p:nvPicPr>
        <p:blipFill rotWithShape="1">
          <a:blip r:embed="rId8"/>
          <a:srcRect l="3660" t="4696" r="4583" b="4670"/>
          <a:stretch/>
        </p:blipFill>
        <p:spPr>
          <a:xfrm>
            <a:off x="198923" y="4096256"/>
            <a:ext cx="660741" cy="652662"/>
          </a:xfrm>
          <a:prstGeom prst="ellipse">
            <a:avLst/>
          </a:prstGeom>
        </p:spPr>
      </p:pic>
      <p:sp>
        <p:nvSpPr>
          <p:cNvPr id="4" name="TextBox 3">
            <a:extLst>
              <a:ext uri="{FF2B5EF4-FFF2-40B4-BE49-F238E27FC236}">
                <a16:creationId xmlns:a16="http://schemas.microsoft.com/office/drawing/2014/main" id="{8E1D00FA-8ACC-A427-F950-F49437F7A307}"/>
              </a:ext>
            </a:extLst>
          </p:cNvPr>
          <p:cNvSpPr txBox="1"/>
          <p:nvPr/>
        </p:nvSpPr>
        <p:spPr>
          <a:xfrm>
            <a:off x="0" y="4988288"/>
            <a:ext cx="8851107" cy="196208"/>
          </a:xfrm>
          <a:prstGeom prst="rect">
            <a:avLst/>
          </a:prstGeom>
          <a:noFill/>
        </p:spPr>
        <p:txBody>
          <a:bodyPr wrap="square">
            <a:spAutoFit/>
          </a:bodyPr>
          <a:lstStyle/>
          <a:p>
            <a:pPr algn="l" defTabSz="685800" rtl="0" fontAlgn="base"/>
            <a:r>
              <a:rPr lang="en-GB" sz="675" kern="1200">
                <a:solidFill>
                  <a:srgbClr val="073763"/>
                </a:solidFill>
                <a:latin typeface="Arial"/>
                <a:ea typeface="+mn-ea"/>
                <a:cs typeface="Arial"/>
                <a:sym typeface="Arial"/>
              </a:rPr>
              <a:t>Perez-de-Llano, L. et al., </a:t>
            </a:r>
            <a:r>
              <a:rPr lang="en-NZ" sz="675" kern="1200">
                <a:solidFill>
                  <a:srgbClr val="073763"/>
                </a:solidFill>
                <a:latin typeface="Arial"/>
                <a:ea typeface="+mn-ea"/>
                <a:cs typeface="Arial"/>
                <a:sym typeface="Arial"/>
              </a:rPr>
              <a:t>Am J Respir Crit Care Med 2024, </a:t>
            </a:r>
            <a:r>
              <a:rPr lang="en-GB" sz="675" kern="1200">
                <a:solidFill>
                  <a:srgbClr val="073763"/>
                </a:solidFill>
                <a:latin typeface="Arial"/>
                <a:ea typeface="+mn-ea"/>
                <a:cs typeface="Arial"/>
                <a:sym typeface="Arial"/>
                <a:hlinkClick r:id="rId9">
                  <a:extLst>
                    <a:ext uri="{A12FA001-AC4F-418D-AE19-62706E023703}">
                      <ahyp:hlinkClr xmlns:ahyp="http://schemas.microsoft.com/office/drawing/2018/hyperlinkcolor" val="tx"/>
                    </a:ext>
                  </a:extLst>
                </a:hlinkClick>
              </a:rPr>
              <a:t>https://doi.org/10.1164/rccm.202311-2192OC</a:t>
            </a:r>
            <a:endParaRPr lang="en-GB" sz="675" kern="1200">
              <a:solidFill>
                <a:srgbClr val="073763"/>
              </a:solidFill>
              <a:latin typeface="Arial"/>
              <a:ea typeface="+mn-ea"/>
              <a:cs typeface="Arial"/>
            </a:endParaRPr>
          </a:p>
        </p:txBody>
      </p:sp>
      <p:pic>
        <p:nvPicPr>
          <p:cNvPr id="6" name="Graphic 5" descr="Beginning with solid fill">
            <a:hlinkClick r:id="rId10" action="ppaction://hlinksldjump"/>
            <a:extLst>
              <a:ext uri="{FF2B5EF4-FFF2-40B4-BE49-F238E27FC236}">
                <a16:creationId xmlns:a16="http://schemas.microsoft.com/office/drawing/2014/main" id="{6232D60E-A9EC-04EE-72A4-AE6D0EAFDA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9A70216B-6090-5FCA-4DF1-5DBDF7194FC6}"/>
              </a:ext>
            </a:extLst>
          </p:cNvPr>
          <p:cNvPicPr/>
          <p:nvPr/>
        </p:nvPicPr>
        <p:blipFill>
          <a:blip r:embed="rId13" cstate="print">
            <a:alphaModFix amt="10000"/>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1074931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60" name="Google Shape;860;p144"/>
          <p:cNvSpPr txBox="1">
            <a:spLocks noGrp="1"/>
          </p:cNvSpPr>
          <p:nvPr>
            <p:ph type="ctrTitle"/>
          </p:nvPr>
        </p:nvSpPr>
        <p:spPr>
          <a:xfrm>
            <a:off x="220718" y="2049940"/>
            <a:ext cx="8726213" cy="1102519"/>
          </a:xfrm>
          <a:prstGeom prst="rect">
            <a:avLst/>
          </a:prstGeom>
          <a:noFill/>
          <a:ln>
            <a:noFill/>
          </a:ln>
        </p:spPr>
        <p:txBody>
          <a:bodyPr spcFirstLastPara="1" wrap="square" lIns="0" tIns="45700" rIns="91425" bIns="0" anchor="ctr" anchorCtr="0">
            <a:noAutofit/>
          </a:bodyPr>
          <a:lstStyle/>
          <a:p>
            <a:pPr>
              <a:buSzPts val="2000"/>
            </a:pPr>
            <a:r>
              <a:rPr lang="en-US" sz="2000">
                <a:solidFill>
                  <a:schemeClr val="bg1"/>
                </a:solidFill>
                <a:latin typeface="Arial" panose="020B0604020202020204" pitchFamily="34" charset="0"/>
                <a:cs typeface="Arial" panose="020B0604020202020204" pitchFamily="34" charset="0"/>
              </a:rPr>
              <a:t>Real-World Biologics Response and Super-Response in the International Severe Asthma Registry cohort (LUMINANT)</a:t>
            </a:r>
            <a:endParaRPr sz="2000"/>
          </a:p>
        </p:txBody>
      </p:sp>
      <p:pic>
        <p:nvPicPr>
          <p:cNvPr id="2" name="Graphic 1" descr="Beginning with solid fill">
            <a:hlinkClick r:id="rId3" action="ppaction://hlinksldjump"/>
            <a:extLst>
              <a:ext uri="{FF2B5EF4-FFF2-40B4-BE49-F238E27FC236}">
                <a16:creationId xmlns:a16="http://schemas.microsoft.com/office/drawing/2014/main" id="{C40D6E5E-7AF6-F375-1261-85EF35DDD5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356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10"/>
          <p:cNvSpPr txBox="1"/>
          <p:nvPr/>
        </p:nvSpPr>
        <p:spPr>
          <a:xfrm>
            <a:off x="2573824" y="912988"/>
            <a:ext cx="5445804" cy="166712"/>
          </a:xfrm>
          <a:prstGeom prst="rect">
            <a:avLst/>
          </a:prstGeom>
        </p:spPr>
        <p:txBody>
          <a:bodyPr wrap="square" lIns="0" tIns="0" rIns="0" bIns="0" rtlCol="0" anchor="t">
            <a:spAutoFit/>
          </a:bodyPr>
          <a:lstStyle/>
          <a:p>
            <a:pPr algn="l" defTabSz="457200" rtl="0">
              <a:lnSpc>
                <a:spcPts val="1265"/>
              </a:lnSpc>
            </a:pPr>
            <a:r>
              <a:rPr lang="en-US" sz="1150" kern="1200" spc="12">
                <a:solidFill>
                  <a:srgbClr val="000000"/>
                </a:solidFill>
                <a:latin typeface="Arial" panose="020B0604020202020204" pitchFamily="34" charset="0"/>
                <a:ea typeface="+mn-ea"/>
                <a:cs typeface="Arial" panose="020B0604020202020204" pitchFamily="34" charset="0"/>
              </a:rPr>
              <a:t>Observational &amp; Pragmatic Research Institute</a:t>
            </a:r>
          </a:p>
        </p:txBody>
      </p:sp>
      <p:sp>
        <p:nvSpPr>
          <p:cNvPr id="9" name="TextBox 9"/>
          <p:cNvSpPr txBox="1"/>
          <p:nvPr/>
        </p:nvSpPr>
        <p:spPr>
          <a:xfrm>
            <a:off x="2570454" y="1403503"/>
            <a:ext cx="6487429" cy="1506887"/>
          </a:xfrm>
          <a:prstGeom prst="rect">
            <a:avLst/>
          </a:prstGeom>
        </p:spPr>
        <p:txBody>
          <a:bodyPr wrap="square" lIns="0" tIns="0" rIns="0" bIns="0" rtlCol="0" anchor="t">
            <a:spAutoFit/>
          </a:bodyPr>
          <a:lstStyle/>
          <a:p>
            <a:pPr algn="l" defTabSz="457200" rtl="0">
              <a:lnSpc>
                <a:spcPts val="3000"/>
              </a:lnSpc>
            </a:pPr>
            <a:r>
              <a:rPr lang="en-US" sz="2200" b="1" kern="1200">
                <a:solidFill>
                  <a:srgbClr val="000000"/>
                </a:solidFill>
                <a:latin typeface="Arial" panose="020B0604020202020204" pitchFamily="34" charset="0"/>
                <a:ea typeface="+mn-ea"/>
                <a:cs typeface="Arial" panose="020B0604020202020204" pitchFamily="34" charset="0"/>
              </a:rPr>
              <a:t>Real-World Biologics Response and Super-Response in the International Severe Asthma Registry cohort (LUMINANT)</a:t>
            </a:r>
            <a:endParaRPr lang="en-GB" sz="2200" b="1" kern="1200">
              <a:solidFill>
                <a:srgbClr val="000000"/>
              </a:solidFill>
              <a:latin typeface="Arial" panose="020B0604020202020204" pitchFamily="34" charset="0"/>
              <a:ea typeface="+mn-ea"/>
              <a:cs typeface="Arial" panose="020B0604020202020204" pitchFamily="34" charset="0"/>
            </a:endParaRPr>
          </a:p>
          <a:p>
            <a:pPr algn="l" defTabSz="457200" rtl="0">
              <a:lnSpc>
                <a:spcPts val="3000"/>
              </a:lnSpc>
            </a:pPr>
            <a:endParaRPr lang="en-US" sz="2200" b="1" kern="1200" spc="-75">
              <a:solidFill>
                <a:srgbClr val="0000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D791564-7B70-3D86-D693-93FFC3B45C04}"/>
              </a:ext>
            </a:extLst>
          </p:cNvPr>
          <p:cNvSpPr txBox="1"/>
          <p:nvPr/>
        </p:nvSpPr>
        <p:spPr>
          <a:xfrm>
            <a:off x="2573824" y="2620714"/>
            <a:ext cx="6413282" cy="1615827"/>
          </a:xfrm>
          <a:prstGeom prst="rect">
            <a:avLst/>
          </a:prstGeom>
          <a:noFill/>
        </p:spPr>
        <p:txBody>
          <a:bodyPr wrap="square">
            <a:spAutoFit/>
          </a:bodyPr>
          <a:lstStyle/>
          <a:p>
            <a:pPr algn="l" defTabSz="457200" rtl="0"/>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Eve Denton, Mark Hew, Matthew J. Peters, John W. Upham, Lakmini Bulathsinhala, Trung N. Tran, Neil Martin, Celine Bergeron, Mona Al-Ahmad, Alan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Altraja</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Désirée</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Larenas-Linnemann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Ruth Murray, Carlos Andrés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Celis</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-Preciado, Riyad Al-</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Lehebi</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Manon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Belhassen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Mohit Bhutani, Sinthia Z.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Bosnic-Anticevich</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Arnaud Bourdin, </a:t>
            </a:r>
            <a:b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Guy G.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Brusselle</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John Busby, Giorgio Walter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Canonica</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Enrico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Heffler</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Kenneth R. Chapman,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Jérémy</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Charriot</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George C. Christoff, Chung, Li Ping, Borja G.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Cosio</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Andréanne</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Côté</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Richard W. Costello, Breda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Cushen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James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Fingleton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João A. Fonseca, Peter G. Gibson, Liam G. Heaney, Erick Wan-Chun Huang, Takashi Iwanaga, David J. Jackson, Mariko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Siyue</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Koh, Lauri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Lehtimäki</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MD, Jorge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Máspero</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Bassam Mahboub, Andrew N. Menzies-Gow, Patrick D. Mitchell, Nikolaos G. Papadopoulos, Andriana I.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Papaioannou</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Luis Perez-de-Llano,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Diahn-Warng</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Perng</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(Steve), Paul E. Pfeffer, Todor A. Popov, Celeste M.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Porsbjerg</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Chin Kook Rhee, Nicolas Roche, Mohsen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Sadatsafavi</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Sundeep Salvi, Johannes Martin Schmid, Chau-</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Chyun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Sheu</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Concetta Sirena, Carlos A. Torres-Duque, Laila Salameh,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Pujan</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H. Patel, Charlotte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Suppli</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900" kern="1200" err="1">
                <a:solidFill>
                  <a:srgbClr val="000000"/>
                </a:solidFill>
                <a:latin typeface="Arial" panose="020B0604020202020204" pitchFamily="34" charset="0"/>
                <a:ea typeface="Times New Roman" panose="02020603050405020304" pitchFamily="18" charset="0"/>
                <a:cs typeface="Arial" panose="020B0604020202020204" pitchFamily="34" charset="0"/>
              </a:rPr>
              <a:t>Ulrik</a:t>
            </a:r>
            <a:r>
              <a:rPr lang="en-US" sz="900" kern="1200">
                <a:solidFill>
                  <a:srgbClr val="000000"/>
                </a:solidFill>
                <a:latin typeface="Arial" panose="020B0604020202020204" pitchFamily="34" charset="0"/>
                <a:ea typeface="Times New Roman" panose="02020603050405020304" pitchFamily="18" charset="0"/>
                <a:cs typeface="Arial" panose="020B0604020202020204" pitchFamily="34" charset="0"/>
              </a:rPr>
              <a:t>, Eileen Wang, Michael E. Wechsler, and David B. Price, on behalf of the ISAR LUMINANT Working Group.</a:t>
            </a:r>
            <a:endParaRPr lang="en-GB" sz="1200" kern="1200" baseline="30000">
              <a:solidFill>
                <a:srgbClr val="000000"/>
              </a:solidFill>
              <a:latin typeface="Arial" panose="020B0604020202020204" pitchFamily="34" charset="0"/>
              <a:ea typeface="+mn-ea"/>
              <a:cs typeface="Arial" panose="020B0604020202020204" pitchFamily="34" charset="0"/>
            </a:endParaRPr>
          </a:p>
        </p:txBody>
      </p:sp>
      <p:pic>
        <p:nvPicPr>
          <p:cNvPr id="5" name="Google Shape;200;p36">
            <a:extLst>
              <a:ext uri="{FF2B5EF4-FFF2-40B4-BE49-F238E27FC236}">
                <a16:creationId xmlns:a16="http://schemas.microsoft.com/office/drawing/2014/main" id="{14F3A78A-8CEF-76D8-718A-3E90D28AE030}"/>
              </a:ext>
            </a:extLst>
          </p:cNvPr>
          <p:cNvPicPr preferRelativeResize="0">
            <a:picLocks noChangeAspect="1"/>
          </p:cNvPicPr>
          <p:nvPr/>
        </p:nvPicPr>
        <p:blipFill rotWithShape="1">
          <a:blip r:embed="rId2">
            <a:alphaModFix/>
          </a:blip>
          <a:srcRect/>
          <a:stretch/>
        </p:blipFill>
        <p:spPr>
          <a:xfrm>
            <a:off x="446644" y="1533125"/>
            <a:ext cx="1488971" cy="486000"/>
          </a:xfrm>
          <a:prstGeom prst="rect">
            <a:avLst/>
          </a:prstGeom>
          <a:noFill/>
          <a:ln>
            <a:noFill/>
          </a:ln>
        </p:spPr>
      </p:pic>
      <p:sp>
        <p:nvSpPr>
          <p:cNvPr id="15" name="TextBox 14">
            <a:extLst>
              <a:ext uri="{FF2B5EF4-FFF2-40B4-BE49-F238E27FC236}">
                <a16:creationId xmlns:a16="http://schemas.microsoft.com/office/drawing/2014/main" id="{A4E8505D-67B8-24A1-7FE1-46C0C237437A}"/>
              </a:ext>
            </a:extLst>
          </p:cNvPr>
          <p:cNvSpPr txBox="1"/>
          <p:nvPr/>
        </p:nvSpPr>
        <p:spPr>
          <a:xfrm>
            <a:off x="6858000" y="4959511"/>
            <a:ext cx="3276600" cy="200055"/>
          </a:xfrm>
          <a:prstGeom prst="rect">
            <a:avLst/>
          </a:prstGeom>
          <a:noFill/>
        </p:spPr>
        <p:txBody>
          <a:bodyPr wrap="square">
            <a:spAutoFit/>
          </a:bodyPr>
          <a:lstStyle/>
          <a:p>
            <a:pPr algn="l" defTabSz="457200" rtl="0"/>
            <a:r>
              <a:rPr lang="en-GB" sz="700" kern="1200">
                <a:solidFill>
                  <a:srgbClr val="000000"/>
                </a:solidFill>
                <a:latin typeface="Arial" panose="020B0604020202020204" pitchFamily="34" charset="0"/>
                <a:ea typeface="+mn-ea"/>
                <a:cs typeface="Arial" panose="020B0604020202020204" pitchFamily="34" charset="0"/>
              </a:rPr>
              <a:t>Denton E, et al. </a:t>
            </a:r>
            <a:r>
              <a:rPr lang="en-GB" sz="700" i="1" kern="1200">
                <a:solidFill>
                  <a:srgbClr val="000000"/>
                </a:solidFill>
                <a:latin typeface="Arial" panose="020B0604020202020204" pitchFamily="34" charset="0"/>
                <a:ea typeface="+mn-ea"/>
                <a:cs typeface="Arial" panose="020B0604020202020204" pitchFamily="34" charset="0"/>
              </a:rPr>
              <a:t>Allergy.</a:t>
            </a:r>
            <a:r>
              <a:rPr lang="en-GB" sz="700" kern="1200">
                <a:solidFill>
                  <a:srgbClr val="000000"/>
                </a:solidFill>
                <a:latin typeface="Arial" panose="020B0604020202020204" pitchFamily="34" charset="0"/>
                <a:ea typeface="+mn-ea"/>
                <a:cs typeface="Arial" panose="020B0604020202020204" pitchFamily="34" charset="0"/>
              </a:rPr>
              <a:t> 2024. </a:t>
            </a:r>
            <a:r>
              <a:rPr lang="en-GB" sz="700" kern="1200" err="1">
                <a:solidFill>
                  <a:srgbClr val="000000"/>
                </a:solidFill>
                <a:latin typeface="Arial" panose="020B0604020202020204" pitchFamily="34" charset="0"/>
                <a:ea typeface="+mn-ea"/>
                <a:cs typeface="Arial" panose="020B0604020202020204" pitchFamily="34" charset="0"/>
              </a:rPr>
              <a:t>doi</a:t>
            </a:r>
            <a:r>
              <a:rPr lang="en-GB" sz="700" kern="1200">
                <a:solidFill>
                  <a:srgbClr val="000000"/>
                </a:solidFill>
                <a:latin typeface="Arial" panose="020B0604020202020204" pitchFamily="34" charset="0"/>
                <a:ea typeface="+mn-ea"/>
                <a:cs typeface="Arial" panose="020B0604020202020204" pitchFamily="34" charset="0"/>
              </a:rPr>
              <a:t>: </a:t>
            </a:r>
            <a:r>
              <a:rPr lang="en-US" sz="700" kern="1200">
                <a:solidFill>
                  <a:srgbClr val="000000"/>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srgbClr val="000000"/>
              </a:solidFill>
              <a:latin typeface="Arial" panose="020B0604020202020204" pitchFamily="34" charset="0"/>
              <a:ea typeface="+mn-ea"/>
              <a:cs typeface="Arial" panose="020B0604020202020204" pitchFamily="34" charset="0"/>
            </a:endParaRPr>
          </a:p>
        </p:txBody>
      </p:sp>
      <p:pic>
        <p:nvPicPr>
          <p:cNvPr id="3" name="Google Shape;200;p36">
            <a:extLst>
              <a:ext uri="{FF2B5EF4-FFF2-40B4-BE49-F238E27FC236}">
                <a16:creationId xmlns:a16="http://schemas.microsoft.com/office/drawing/2014/main" id="{64AAF8CE-3ECA-E434-65C2-3B9E85C025D2}"/>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pic>
        <p:nvPicPr>
          <p:cNvPr id="2" name="Graphic 1" descr="Beginning with solid fill">
            <a:hlinkClick r:id="rId3" action="ppaction://hlinksldjump"/>
            <a:extLst>
              <a:ext uri="{FF2B5EF4-FFF2-40B4-BE49-F238E27FC236}">
                <a16:creationId xmlns:a16="http://schemas.microsoft.com/office/drawing/2014/main" id="{F4B25A82-75A6-1BAB-5A67-0EAE1C37CB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526371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98;p36">
            <a:extLst>
              <a:ext uri="{FF2B5EF4-FFF2-40B4-BE49-F238E27FC236}">
                <a16:creationId xmlns:a16="http://schemas.microsoft.com/office/drawing/2014/main" id="{64BBBFA7-22E5-B98C-DED4-6A49B97DAB89}"/>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5" name="Google Shape;199;p36">
            <a:extLst>
              <a:ext uri="{FF2B5EF4-FFF2-40B4-BE49-F238E27FC236}">
                <a16:creationId xmlns:a16="http://schemas.microsoft.com/office/drawing/2014/main" id="{F0B576C7-0208-763F-5CB0-66B1CECF5968}"/>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3027" y="305445"/>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Methods</a:t>
            </a:r>
          </a:p>
        </p:txBody>
      </p:sp>
      <p:sp>
        <p:nvSpPr>
          <p:cNvPr id="6" name="Content Placeholder 10">
            <a:extLst>
              <a:ext uri="{FF2B5EF4-FFF2-40B4-BE49-F238E27FC236}">
                <a16:creationId xmlns:a16="http://schemas.microsoft.com/office/drawing/2014/main" id="{9E386AE4-491F-0419-0EC1-E9666C9B7883}"/>
              </a:ext>
            </a:extLst>
          </p:cNvPr>
          <p:cNvSpPr txBox="1">
            <a:spLocks/>
          </p:cNvSpPr>
          <p:nvPr/>
        </p:nvSpPr>
        <p:spPr>
          <a:xfrm>
            <a:off x="323027" y="822726"/>
            <a:ext cx="7213542" cy="40999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lnSpc>
                <a:spcPct val="150000"/>
              </a:lnSpc>
              <a:spcBef>
                <a:spcPts val="0"/>
              </a:spcBef>
              <a:spcAft>
                <a:spcPts val="300"/>
              </a:spcAft>
              <a:buFont typeface="Wingdings" panose="05000000000000000000" pitchFamily="2" charset="2"/>
              <a:buChar char="§"/>
            </a:pPr>
            <a:r>
              <a:rPr lang="en-GB" sz="1300" b="1">
                <a:solidFill>
                  <a:prstClr val="black"/>
                </a:solidFill>
                <a:latin typeface="Arial" panose="020B0604020202020204" pitchFamily="34" charset="0"/>
                <a:cs typeface="Arial" panose="020B0604020202020204" pitchFamily="34" charset="0"/>
              </a:rPr>
              <a:t>Objective</a:t>
            </a:r>
          </a:p>
          <a:p>
            <a:pPr marL="371475" lvl="1" indent="-142875" defTabSz="457200">
              <a:spcBef>
                <a:spcPts val="0"/>
              </a:spcBef>
              <a:spcAft>
                <a:spcPts val="300"/>
              </a:spcAft>
              <a:buFont typeface="Courier New" panose="02070309020205020404" pitchFamily="49" charset="0"/>
              <a:buChar char="o"/>
            </a:pPr>
            <a:r>
              <a:rPr lang="en-GB" sz="1100">
                <a:solidFill>
                  <a:prstClr val="black"/>
                </a:solidFill>
                <a:latin typeface="Arial" panose="020B0604020202020204" pitchFamily="34" charset="0"/>
                <a:cs typeface="Arial" panose="020B0604020202020204" pitchFamily="34" charset="0"/>
              </a:rPr>
              <a:t>Describe </a:t>
            </a:r>
            <a:r>
              <a:rPr lang="en-US" sz="1100">
                <a:solidFill>
                  <a:prstClr val="black"/>
                </a:solidFill>
                <a:latin typeface="Arial" panose="020B0604020202020204" pitchFamily="34" charset="0"/>
                <a:cs typeface="Arial" panose="020B0604020202020204" pitchFamily="34" charset="0"/>
              </a:rPr>
              <a:t>responsiveness to biologic asthma therapies in real-world patients with severe asthma</a:t>
            </a:r>
            <a:endParaRPr lang="en-GB" sz="1300" b="1">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150"/>
              </a:spcBef>
              <a:spcAft>
                <a:spcPts val="300"/>
              </a:spcAft>
              <a:buFont typeface="Wingdings" panose="05000000000000000000" pitchFamily="2" charset="2"/>
              <a:buChar char="§"/>
            </a:pPr>
            <a:r>
              <a:rPr lang="en-GB" sz="1300" b="1">
                <a:solidFill>
                  <a:prstClr val="black"/>
                </a:solidFill>
                <a:latin typeface="Arial" panose="020B0604020202020204" pitchFamily="34" charset="0"/>
                <a:cs typeface="Arial" panose="020B0604020202020204" pitchFamily="34" charset="0"/>
              </a:rPr>
              <a:t>Study population</a:t>
            </a:r>
          </a:p>
          <a:p>
            <a:pPr marL="371475" lvl="1" indent="-142875" defTabSz="457200">
              <a:spcBef>
                <a:spcPts val="0"/>
              </a:spcBef>
              <a:buFont typeface="Courier New" panose="02070309020205020404" pitchFamily="49" charset="0"/>
              <a:buChar char="o"/>
            </a:pPr>
            <a:r>
              <a:rPr lang="en-GB" sz="1100">
                <a:solidFill>
                  <a:prstClr val="black"/>
                </a:solidFill>
                <a:latin typeface="Arial" panose="020B0604020202020204" pitchFamily="34" charset="0"/>
                <a:cs typeface="Arial" panose="020B0604020202020204" pitchFamily="34" charset="0"/>
              </a:rPr>
              <a:t>Data from the International Severe Asthma Registry (www.isar.opcglobal.org)</a:t>
            </a:r>
          </a:p>
          <a:p>
            <a:pPr marL="371475" lvl="1" indent="-142875" defTabSz="457200">
              <a:spcBef>
                <a:spcPts val="0"/>
              </a:spcBef>
              <a:spcAft>
                <a:spcPts val="300"/>
              </a:spcAft>
              <a:buFont typeface="Courier New" panose="02070309020205020404" pitchFamily="49" charset="0"/>
              <a:buChar char="o"/>
            </a:pPr>
            <a:r>
              <a:rPr lang="en-GB" sz="1100">
                <a:solidFill>
                  <a:prstClr val="black"/>
                </a:solidFill>
                <a:latin typeface="Arial" panose="020B0604020202020204" pitchFamily="34" charset="0"/>
                <a:cs typeface="Arial" panose="020B0604020202020204" pitchFamily="34" charset="0"/>
              </a:rPr>
              <a:t>Includes electronic medical records from 20,000 patients in 28 countries</a:t>
            </a:r>
          </a:p>
          <a:p>
            <a:pPr marL="171450" indent="-171450" defTabSz="457200">
              <a:lnSpc>
                <a:spcPct val="150000"/>
              </a:lnSpc>
              <a:spcBef>
                <a:spcPts val="150"/>
              </a:spcBef>
              <a:spcAft>
                <a:spcPts val="300"/>
              </a:spcAft>
              <a:buFont typeface="Wingdings" panose="05000000000000000000" pitchFamily="2" charset="2"/>
              <a:buChar char="§"/>
            </a:pPr>
            <a:r>
              <a:rPr lang="en-GB" sz="1300" b="1">
                <a:solidFill>
                  <a:prstClr val="black"/>
                </a:solidFill>
                <a:latin typeface="Arial" panose="020B0604020202020204" pitchFamily="34" charset="0"/>
                <a:cs typeface="Arial" panose="020B0604020202020204" pitchFamily="34" charset="0"/>
              </a:rPr>
              <a:t>Inclusion criteria</a:t>
            </a:r>
          </a:p>
          <a:p>
            <a:pPr marL="371475" lvl="1" indent="-142875" defTabSz="457200">
              <a:spcBef>
                <a:spcPts val="0"/>
              </a:spcBef>
              <a:buFont typeface="Courier New" panose="02070309020205020404" pitchFamily="49" charset="0"/>
              <a:buChar char="o"/>
            </a:pPr>
            <a:r>
              <a:rPr lang="en-US" alt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Uncontrolled asthma on GINA Step 4 treatment or on GINA Step 5 treatment (ISAR inclusion criteria)</a:t>
            </a:r>
          </a:p>
          <a:p>
            <a:pPr marL="371475" lvl="1" indent="-142875" defTabSz="457200">
              <a:spcBef>
                <a:spcPts val="0"/>
              </a:spcBef>
              <a:buFont typeface="Courier New" panose="02070309020205020404" pitchFamily="49" charset="0"/>
              <a:buChar char="o"/>
            </a:pPr>
            <a:r>
              <a:rPr lang="en-US" sz="1100">
                <a:solidFill>
                  <a:prstClr val="black"/>
                </a:solidFill>
                <a:latin typeface="Arial" panose="020B0604020202020204" pitchFamily="34" charset="0"/>
                <a:cs typeface="Arial" panose="020B0604020202020204" pitchFamily="34" charset="0"/>
              </a:rPr>
              <a:t>Age ≥18 years </a:t>
            </a:r>
          </a:p>
          <a:p>
            <a:pPr marL="371475" lvl="1" indent="-142875" defTabSz="457200">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cs typeface="Arial" panose="020B0604020202020204" pitchFamily="34" charset="0"/>
              </a:rPr>
              <a:t>≥24 weeks of follow-up </a:t>
            </a:r>
            <a:endParaRPr lang="en-GB" sz="1100">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150"/>
              </a:spcBef>
              <a:spcAft>
                <a:spcPts val="300"/>
              </a:spcAft>
              <a:buFont typeface="Wingdings" panose="05000000000000000000" pitchFamily="2" charset="2"/>
              <a:buChar char="§"/>
            </a:pPr>
            <a:r>
              <a:rPr lang="en-GB" sz="1300" b="1">
                <a:solidFill>
                  <a:prstClr val="black"/>
                </a:solidFill>
                <a:latin typeface="Arial" panose="020B0604020202020204" pitchFamily="34" charset="0"/>
                <a:cs typeface="Arial" panose="020B0604020202020204" pitchFamily="34" charset="0"/>
              </a:rPr>
              <a:t>Study groups</a:t>
            </a:r>
          </a:p>
          <a:p>
            <a:pPr marL="371475" lvl="1" indent="-142875" defTabSz="457200">
              <a:spcBef>
                <a:spcPts val="0"/>
              </a:spcBef>
              <a:buFont typeface="Courier New" panose="02070309020205020404" pitchFamily="49" charset="0"/>
              <a:buChar char="o"/>
            </a:pPr>
            <a:r>
              <a:rPr lang="en-US" alt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Patients prescribed biologic medication after their baseline visit</a:t>
            </a:r>
          </a:p>
          <a:p>
            <a:pPr marL="371475" lvl="1" indent="-142875" defTabSz="457200">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cs typeface="Arial" panose="020B0604020202020204" pitchFamily="34" charset="0"/>
              </a:rPr>
              <a:t>Patients with baseline impairment in predefined outcome domains but who did not initiate biologics</a:t>
            </a:r>
          </a:p>
          <a:p>
            <a:pPr marL="171450" indent="-171450" defTabSz="457200">
              <a:lnSpc>
                <a:spcPct val="150000"/>
              </a:lnSpc>
              <a:spcBef>
                <a:spcPts val="150"/>
              </a:spcBef>
              <a:spcAft>
                <a:spcPts val="300"/>
              </a:spcAft>
              <a:buFont typeface="Wingdings" panose="05000000000000000000" pitchFamily="2" charset="2"/>
              <a:buChar char="§"/>
            </a:pPr>
            <a:r>
              <a:rPr lang="en-US" sz="1300" b="1">
                <a:solidFill>
                  <a:prstClr val="black"/>
                </a:solidFill>
                <a:latin typeface="Arial" panose="020B0604020202020204" pitchFamily="34" charset="0"/>
                <a:cs typeface="Arial" panose="020B0604020202020204" pitchFamily="34" charset="0"/>
              </a:rPr>
              <a:t>Outcome domains</a:t>
            </a:r>
          </a:p>
          <a:p>
            <a:pPr marL="371475" lvl="1" indent="-142875" defTabSz="457200">
              <a:spcBef>
                <a:spcPts val="0"/>
              </a:spcBef>
              <a:buFont typeface="Courier New" panose="02070309020205020404" pitchFamily="49" charset="0"/>
              <a:buChar char="o"/>
            </a:pPr>
            <a:r>
              <a:rPr 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Forced expiratory volume in 1 second (FEV</a:t>
            </a:r>
            <a:r>
              <a:rPr lang="en-US" sz="11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marL="371475" lvl="1" indent="-142875" defTabSz="457200">
              <a:spcBef>
                <a:spcPts val="0"/>
              </a:spcBef>
              <a:buFont typeface="Courier New" panose="02070309020205020404" pitchFamily="49" charset="0"/>
              <a:buChar char="o"/>
            </a:pPr>
            <a:r>
              <a:rPr 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Improved asthma control (</a:t>
            </a:r>
            <a:r>
              <a:rPr lang="en-US" sz="1100">
                <a:solidFill>
                  <a:prstClr val="black"/>
                </a:solidFill>
                <a:latin typeface="Arial" panose="020B0604020202020204" pitchFamily="34" charset="0"/>
                <a:cs typeface="Arial" panose="020B0604020202020204" pitchFamily="34" charset="0"/>
              </a:rPr>
              <a:t>controlled, partial, uncontrolled)</a:t>
            </a:r>
            <a:endParaRPr lang="en-US" sz="11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71475" lvl="1" indent="-142875" defTabSz="457200">
              <a:spcBef>
                <a:spcPts val="0"/>
              </a:spcBef>
              <a:buFont typeface="Courier New" panose="02070309020205020404" pitchFamily="49" charset="0"/>
              <a:buChar char="o"/>
            </a:pPr>
            <a:r>
              <a:rPr 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Annualized exacerbation rate reduction </a:t>
            </a:r>
          </a:p>
          <a:p>
            <a:pPr marL="371475" lvl="1" indent="-142875" defTabSz="457200">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Long-term OCS dose reduction.</a:t>
            </a:r>
            <a:endParaRPr lang="en-US" sz="1100" baseline="30000">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150"/>
              </a:spcBef>
              <a:spcAft>
                <a:spcPts val="300"/>
              </a:spcAft>
              <a:buFont typeface="Wingdings" panose="05000000000000000000" pitchFamily="2" charset="2"/>
              <a:buChar char="§"/>
            </a:pPr>
            <a:endParaRPr lang="en-GB" sz="1300" b="1">
              <a:solidFill>
                <a:prstClr val="black"/>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8B936069-06C1-D7EB-4A90-53F1B1D2DB2F}"/>
              </a:ext>
            </a:extLst>
          </p:cNvPr>
          <p:cNvSpPr txBox="1">
            <a:spLocks/>
          </p:cNvSpPr>
          <p:nvPr/>
        </p:nvSpPr>
        <p:spPr>
          <a:xfrm>
            <a:off x="324000" y="4876292"/>
            <a:ext cx="4590000" cy="1538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150"/>
              </a:spcBef>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ISAR, International Severe Asthma </a:t>
            </a:r>
            <a:r>
              <a:rPr lang="en-US" sz="700" err="1">
                <a:solidFill>
                  <a:prstClr val="black"/>
                </a:solidFill>
                <a:latin typeface="Arial" panose="020B0604020202020204" pitchFamily="34" charset="0"/>
                <a:ea typeface="Times New Roman" panose="02020603050405020304" pitchFamily="18" charset="0"/>
                <a:cs typeface="Arial" panose="020B0604020202020204" pitchFamily="34" charset="0"/>
              </a:rPr>
              <a:t>Regstry</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GINA, Global Initiative for Asthma; OCS oral corticosteroids. </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005BB9-AAB4-526D-A0AB-41CFC6DB562B}"/>
              </a:ext>
            </a:extLst>
          </p:cNvPr>
          <p:cNvSpPr txBox="1"/>
          <p:nvPr/>
        </p:nvSpPr>
        <p:spPr>
          <a:xfrm>
            <a:off x="6858000" y="4953236"/>
            <a:ext cx="32766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17" name="Google Shape;200;p36">
            <a:extLst>
              <a:ext uri="{FF2B5EF4-FFF2-40B4-BE49-F238E27FC236}">
                <a16:creationId xmlns:a16="http://schemas.microsoft.com/office/drawing/2014/main" id="{EA4CF5BA-8017-D8FD-58FA-F38062AE0BE2}"/>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pic>
        <p:nvPicPr>
          <p:cNvPr id="2" name="Graphic 1" descr="Beginning with solid fill">
            <a:hlinkClick r:id="rId3" action="ppaction://hlinksldjump"/>
            <a:extLst>
              <a:ext uri="{FF2B5EF4-FFF2-40B4-BE49-F238E27FC236}">
                <a16:creationId xmlns:a16="http://schemas.microsoft.com/office/drawing/2014/main" id="{A75B11D8-B322-7604-6E7F-F68CA01AC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121113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98;p36">
            <a:extLst>
              <a:ext uri="{FF2B5EF4-FFF2-40B4-BE49-F238E27FC236}">
                <a16:creationId xmlns:a16="http://schemas.microsoft.com/office/drawing/2014/main" id="{296C4138-17FE-7DBB-25A9-1D6270AA89B5}"/>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2" name="Google Shape;199;p36">
            <a:extLst>
              <a:ext uri="{FF2B5EF4-FFF2-40B4-BE49-F238E27FC236}">
                <a16:creationId xmlns:a16="http://schemas.microsoft.com/office/drawing/2014/main" id="{C989BDC7-FE96-D689-6B7B-F68B76867513}"/>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Sub-analyses</a:t>
            </a:r>
          </a:p>
        </p:txBody>
      </p:sp>
      <p:sp>
        <p:nvSpPr>
          <p:cNvPr id="6" name="Content Placeholder 10">
            <a:extLst>
              <a:ext uri="{FF2B5EF4-FFF2-40B4-BE49-F238E27FC236}">
                <a16:creationId xmlns:a16="http://schemas.microsoft.com/office/drawing/2014/main" id="{9E386AE4-491F-0419-0EC1-E9666C9B7883}"/>
              </a:ext>
            </a:extLst>
          </p:cNvPr>
          <p:cNvSpPr txBox="1">
            <a:spLocks/>
          </p:cNvSpPr>
          <p:nvPr/>
        </p:nvSpPr>
        <p:spPr>
          <a:xfrm>
            <a:off x="324000" y="822357"/>
            <a:ext cx="7213542" cy="32095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lnSpc>
                <a:spcPct val="150000"/>
              </a:lnSpc>
              <a:spcBef>
                <a:spcPts val="0"/>
              </a:spcBef>
              <a:spcAft>
                <a:spcPts val="300"/>
              </a:spcAft>
              <a:buFont typeface="Wingdings" panose="05000000000000000000" pitchFamily="2" charset="2"/>
              <a:buChar char="§"/>
            </a:pPr>
            <a:r>
              <a:rPr lang="en-US" sz="1300" b="1">
                <a:solidFill>
                  <a:prstClr val="black"/>
                </a:solidFill>
                <a:latin typeface="Arial" panose="020B0604020202020204" pitchFamily="34" charset="0"/>
                <a:cs typeface="Arial" panose="020B0604020202020204" pitchFamily="34" charset="0"/>
              </a:rPr>
              <a:t>Bronchodilator reversibility in biologics initiators</a:t>
            </a:r>
          </a:p>
          <a:p>
            <a:pPr marL="371475" lvl="1" indent="-142875" defTabSz="457200">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rPr>
              <a:t>Defined as </a:t>
            </a:r>
            <a:r>
              <a:rPr lang="en-US" sz="1100">
                <a:solidFill>
                  <a:prstClr val="black"/>
                </a:solidFill>
                <a:latin typeface="Arial" panose="020B0604020202020204" pitchFamily="34" charset="0"/>
                <a:cs typeface="Arial" panose="020B0604020202020204" pitchFamily="34" charset="0"/>
              </a:rPr>
              <a:t>≥</a:t>
            </a:r>
            <a:r>
              <a:rPr lang="en-US" sz="1100">
                <a:solidFill>
                  <a:prstClr val="black"/>
                </a:solidFill>
                <a:latin typeface="Arial" panose="020B0604020202020204" pitchFamily="34" charset="0"/>
              </a:rPr>
              <a:t>12% and </a:t>
            </a:r>
            <a:r>
              <a:rPr lang="en-US" sz="1100">
                <a:solidFill>
                  <a:prstClr val="black"/>
                </a:solidFill>
                <a:latin typeface="Arial" panose="020B0604020202020204" pitchFamily="34" charset="0"/>
                <a:cs typeface="Arial" panose="020B0604020202020204" pitchFamily="34" charset="0"/>
              </a:rPr>
              <a:t>≥</a:t>
            </a:r>
            <a:r>
              <a:rPr lang="en-US" sz="1100">
                <a:solidFill>
                  <a:prstClr val="black"/>
                </a:solidFill>
                <a:latin typeface="Arial" panose="020B0604020202020204" pitchFamily="34" charset="0"/>
              </a:rPr>
              <a:t>200 mL FEV</a:t>
            </a:r>
            <a:r>
              <a:rPr lang="en-US" sz="1100" baseline="-25000">
                <a:solidFill>
                  <a:prstClr val="black"/>
                </a:solidFill>
                <a:latin typeface="Arial" panose="020B0604020202020204" pitchFamily="34" charset="0"/>
              </a:rPr>
              <a:t>1</a:t>
            </a:r>
            <a:r>
              <a:rPr lang="en-US" sz="1100">
                <a:solidFill>
                  <a:prstClr val="black"/>
                </a:solidFill>
                <a:latin typeface="Arial" panose="020B0604020202020204" pitchFamily="34" charset="0"/>
              </a:rPr>
              <a:t> improvement following short-acting bronchodilator administration</a:t>
            </a:r>
            <a:endParaRPr lang="en-US" sz="1300" b="1">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150"/>
              </a:spcBef>
              <a:spcAft>
                <a:spcPts val="300"/>
              </a:spcAft>
              <a:buFont typeface="Wingdings" panose="05000000000000000000" pitchFamily="2" charset="2"/>
              <a:buChar char="§"/>
            </a:pPr>
            <a:r>
              <a:rPr lang="en-AU" altLang="en-US" sz="1300" b="1">
                <a:solidFill>
                  <a:prstClr val="black"/>
                </a:solidFill>
                <a:latin typeface="Arial" panose="020B0604020202020204" pitchFamily="34" charset="0"/>
                <a:cs typeface="Arial" panose="020B0604020202020204" pitchFamily="34" charset="0"/>
              </a:rPr>
              <a:t>Type 2 inflammation gradient in the total cohort</a:t>
            </a:r>
          </a:p>
          <a:p>
            <a:pPr marL="371475" lvl="1" indent="-142875" defTabSz="457200">
              <a:spcBef>
                <a:spcPts val="0"/>
              </a:spcBef>
              <a:spcAft>
                <a:spcPts val="300"/>
              </a:spcAft>
              <a:buFont typeface="Courier New" panose="02070309020205020404" pitchFamily="49" charset="0"/>
              <a:buChar char="o"/>
            </a:pPr>
            <a:r>
              <a:rPr lang="en-AU" altLang="en-US" sz="1100">
                <a:solidFill>
                  <a:prstClr val="black"/>
                </a:solidFill>
                <a:latin typeface="Arial" panose="020B0604020202020204" pitchFamily="34" charset="0"/>
                <a:ea typeface="Times New Roman" panose="02020603050405020304" pitchFamily="18" charset="0"/>
              </a:rPr>
              <a:t>Defined by criteria modified by </a:t>
            </a:r>
            <a:r>
              <a:rPr lang="en-AU" altLang="en-US" sz="1100" i="1">
                <a:solidFill>
                  <a:prstClr val="black"/>
                </a:solidFill>
                <a:latin typeface="Arial" panose="020B0604020202020204" pitchFamily="34" charset="0"/>
                <a:ea typeface="Times New Roman" panose="02020603050405020304" pitchFamily="18" charset="0"/>
              </a:rPr>
              <a:t>Heaney et al:</a:t>
            </a:r>
            <a:r>
              <a:rPr lang="en-AU" altLang="en-US" sz="1100" baseline="30000">
                <a:solidFill>
                  <a:prstClr val="black"/>
                </a:solidFill>
                <a:latin typeface="Arial" panose="020B0604020202020204" pitchFamily="34" charset="0"/>
                <a:ea typeface="Times New Roman" panose="02020603050405020304" pitchFamily="18" charset="0"/>
              </a:rPr>
              <a:t>1</a:t>
            </a:r>
            <a:r>
              <a:rPr lang="en-AU" altLang="en-US" sz="1100">
                <a:solidFill>
                  <a:prstClr val="black"/>
                </a:solidFill>
                <a:latin typeface="Arial" panose="020B0604020202020204" pitchFamily="34" charset="0"/>
                <a:ea typeface="Times New Roman" panose="02020603050405020304" pitchFamily="18" charset="0"/>
              </a:rPr>
              <a:t> </a:t>
            </a:r>
            <a:r>
              <a:rPr lang="en-US" altLang="en-US" sz="1100">
                <a:solidFill>
                  <a:prstClr val="black"/>
                </a:solidFill>
                <a:latin typeface="Arial" panose="020B0604020202020204" pitchFamily="34" charset="0"/>
                <a:ea typeface="Times New Roman" panose="02020603050405020304" pitchFamily="18" charset="0"/>
              </a:rPr>
              <a:t>Type 2 p</a:t>
            </a:r>
            <a:r>
              <a:rPr lang="en-US" sz="1100">
                <a:solidFill>
                  <a:prstClr val="black"/>
                </a:solidFill>
                <a:latin typeface="Arial" panose="020B0604020202020204" pitchFamily="34" charset="0"/>
              </a:rPr>
              <a:t>henotypes classified as Grade 3 (most likely eosinophilic), Grade 2 (likely eosinophilic), Grade 1 (least likely eosinophilic), and Grade 0 (non-eosinophilic)</a:t>
            </a:r>
            <a:endParaRPr lang="en-AU" altLang="en-US" sz="1100" b="1">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150"/>
              </a:spcBef>
              <a:spcAft>
                <a:spcPts val="300"/>
              </a:spcAft>
              <a:buFont typeface="Wingdings" panose="05000000000000000000" pitchFamily="2" charset="2"/>
              <a:buChar char="§"/>
            </a:pPr>
            <a:r>
              <a:rPr lang="en-AU" altLang="en-US" sz="1300" b="1">
                <a:solidFill>
                  <a:prstClr val="black"/>
                </a:solidFill>
                <a:latin typeface="Arial" panose="020B0604020202020204" pitchFamily="34" charset="0"/>
                <a:cs typeface="Arial" panose="020B0604020202020204" pitchFamily="34" charset="0"/>
              </a:rPr>
              <a:t>Eligibility for randomized controlled trials </a:t>
            </a:r>
          </a:p>
          <a:p>
            <a:pPr marL="371475" lvl="1" indent="-142875" defTabSz="457200">
              <a:spcBef>
                <a:spcPts val="0"/>
              </a:spcBef>
              <a:buFont typeface="Courier New" panose="02070309020205020404" pitchFamily="49" charset="0"/>
              <a:buChar char="o"/>
            </a:pPr>
            <a:r>
              <a:rPr lang="en-AU" altLang="en-US" sz="1100">
                <a:solidFill>
                  <a:prstClr val="black"/>
                </a:solidFill>
                <a:latin typeface="Arial" panose="020B0604020202020204" pitchFamily="34" charset="0"/>
                <a:ea typeface="Times New Roman" panose="02020603050405020304" pitchFamily="18" charset="0"/>
              </a:rPr>
              <a:t>Defined as severe asthma and all three of: bronchodilator reversibility on high dose ICS and a second controller; FEV</a:t>
            </a:r>
            <a:r>
              <a:rPr lang="en-AU" altLang="en-US" sz="1100" baseline="-30000">
                <a:solidFill>
                  <a:prstClr val="black"/>
                </a:solidFill>
                <a:latin typeface="Arial" panose="020B0604020202020204" pitchFamily="34" charset="0"/>
                <a:ea typeface="Times New Roman" panose="02020603050405020304" pitchFamily="18" charset="0"/>
              </a:rPr>
              <a:t>1</a:t>
            </a:r>
            <a:r>
              <a:rPr lang="en-AU" altLang="en-US" sz="1100">
                <a:solidFill>
                  <a:prstClr val="black"/>
                </a:solidFill>
                <a:latin typeface="Arial" panose="020B0604020202020204" pitchFamily="34" charset="0"/>
                <a:ea typeface="Times New Roman" panose="02020603050405020304" pitchFamily="18" charset="0"/>
              </a:rPr>
              <a:t> &lt;80% predicted; and smoking history of &lt;10 pack years</a:t>
            </a:r>
            <a:r>
              <a:rPr lang="en-GB" altLang="en-US" sz="1100">
                <a:solidFill>
                  <a:prstClr val="black"/>
                </a:solidFill>
                <a:latin typeface="Arial" panose="020B0604020202020204" pitchFamily="34" charset="0"/>
              </a:rPr>
              <a:t> </a:t>
            </a:r>
          </a:p>
        </p:txBody>
      </p:sp>
      <p:sp>
        <p:nvSpPr>
          <p:cNvPr id="10" name="Text Placeholder 2">
            <a:extLst>
              <a:ext uri="{FF2B5EF4-FFF2-40B4-BE49-F238E27FC236}">
                <a16:creationId xmlns:a16="http://schemas.microsoft.com/office/drawing/2014/main" id="{8B936069-06C1-D7EB-4A90-53F1B1D2DB2F}"/>
              </a:ext>
            </a:extLst>
          </p:cNvPr>
          <p:cNvSpPr txBox="1">
            <a:spLocks/>
          </p:cNvSpPr>
          <p:nvPr/>
        </p:nvSpPr>
        <p:spPr>
          <a:xfrm>
            <a:off x="236530" y="4740534"/>
            <a:ext cx="4590000" cy="2463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150"/>
              </a:spcBef>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 ICS, inhaled corticosteroids. </a:t>
            </a:r>
          </a:p>
          <a:p>
            <a:pPr marL="0" indent="0" defTabSz="457200">
              <a:spcBef>
                <a:spcPts val="150"/>
              </a:spcBef>
              <a:buNone/>
            </a:pPr>
            <a:r>
              <a:rPr lang="en-US" sz="700">
                <a:solidFill>
                  <a:prstClr val="black"/>
                </a:solidFill>
                <a:latin typeface="Arial" panose="020B0604020202020204" pitchFamily="34" charset="0"/>
                <a:cs typeface="Arial" panose="020B0604020202020204" pitchFamily="34" charset="0"/>
              </a:rPr>
              <a:t>1. Heaney L, et al.</a:t>
            </a:r>
            <a:r>
              <a:rPr lang="en-US" sz="7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700" i="1">
                <a:solidFill>
                  <a:prstClr val="black"/>
                </a:solidFill>
                <a:latin typeface="Arial" panose="020B0604020202020204" pitchFamily="34" charset="0"/>
                <a:ea typeface="Calibri" panose="020F0502020204030204" pitchFamily="34" charset="0"/>
                <a:cs typeface="Arial" panose="020B0604020202020204" pitchFamily="34" charset="0"/>
              </a:rPr>
              <a:t>Chest</a:t>
            </a:r>
            <a:r>
              <a:rPr lang="en-US" sz="700">
                <a:solidFill>
                  <a:prstClr val="black"/>
                </a:solidFill>
                <a:latin typeface="Arial" panose="020B0604020202020204" pitchFamily="34" charset="0"/>
                <a:ea typeface="Calibri" panose="020F0502020204030204" pitchFamily="34" charset="0"/>
                <a:cs typeface="Arial" panose="020B0604020202020204" pitchFamily="34" charset="0"/>
              </a:rPr>
              <a:t>. 2021;160:814-830. </a:t>
            </a:r>
            <a:r>
              <a:rPr lang="en-US" sz="700" err="1">
                <a:solidFill>
                  <a:prstClr val="black"/>
                </a:solidFill>
                <a:latin typeface="Arial" panose="020B0604020202020204" pitchFamily="34" charset="0"/>
                <a:ea typeface="Calibri" panose="020F0502020204030204" pitchFamily="34" charset="0"/>
                <a:cs typeface="Arial" panose="020B0604020202020204" pitchFamily="34" charset="0"/>
              </a:rPr>
              <a:t>doi</a:t>
            </a:r>
            <a:r>
              <a:rPr lang="en-US" sz="700">
                <a:solidFill>
                  <a:prstClr val="black"/>
                </a:solidFill>
                <a:latin typeface="Arial" panose="020B0604020202020204" pitchFamily="34" charset="0"/>
                <a:ea typeface="Calibri" panose="020F0502020204030204" pitchFamily="34" charset="0"/>
                <a:cs typeface="Arial" panose="020B0604020202020204" pitchFamily="34" charset="0"/>
              </a:rPr>
              <a:t>: 10.1016/j.chest.2021.04.013</a:t>
            </a:r>
            <a:r>
              <a:rPr lang="en-US" sz="700">
                <a:solidFill>
                  <a:prstClr val="black"/>
                </a:solidFill>
                <a:latin typeface="Arial" panose="020B0604020202020204" pitchFamily="34" charset="0"/>
                <a:cs typeface="Arial" panose="020B0604020202020204" pitchFamily="34" charset="0"/>
              </a:rPr>
              <a:t> </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14" name="Google Shape;200;p36">
            <a:extLst>
              <a:ext uri="{FF2B5EF4-FFF2-40B4-BE49-F238E27FC236}">
                <a16:creationId xmlns:a16="http://schemas.microsoft.com/office/drawing/2014/main" id="{35A15BA4-55B9-2386-9519-2295EDDD8840}"/>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5" name="TextBox 4">
            <a:extLst>
              <a:ext uri="{FF2B5EF4-FFF2-40B4-BE49-F238E27FC236}">
                <a16:creationId xmlns:a16="http://schemas.microsoft.com/office/drawing/2014/main" id="{BC554165-17E0-9C96-790D-D0C6B0050790}"/>
              </a:ext>
            </a:extLst>
          </p:cNvPr>
          <p:cNvSpPr txBox="1"/>
          <p:nvPr/>
        </p:nvSpPr>
        <p:spPr>
          <a:xfrm>
            <a:off x="6802869" y="4959511"/>
            <a:ext cx="32004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3" name="Graphic 2" descr="Beginning with solid fill">
            <a:hlinkClick r:id="rId3" action="ppaction://hlinksldjump"/>
            <a:extLst>
              <a:ext uri="{FF2B5EF4-FFF2-40B4-BE49-F238E27FC236}">
                <a16:creationId xmlns:a16="http://schemas.microsoft.com/office/drawing/2014/main" id="{98DD9208-AB63-69D4-7162-62D3268790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510981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8;p36">
            <a:extLst>
              <a:ext uri="{FF2B5EF4-FFF2-40B4-BE49-F238E27FC236}">
                <a16:creationId xmlns:a16="http://schemas.microsoft.com/office/drawing/2014/main" id="{22D148A1-8C28-CBF3-2A40-6B222483A1C0}"/>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20" name="Google Shape;199;p36">
            <a:extLst>
              <a:ext uri="{FF2B5EF4-FFF2-40B4-BE49-F238E27FC236}">
                <a16:creationId xmlns:a16="http://schemas.microsoft.com/office/drawing/2014/main" id="{E481CBE0-3FCC-1545-4601-02F3F224E6DE}"/>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4" name="TextBox 3">
            <a:extLst>
              <a:ext uri="{FF2B5EF4-FFF2-40B4-BE49-F238E27FC236}">
                <a16:creationId xmlns:a16="http://schemas.microsoft.com/office/drawing/2014/main" id="{8AC3D566-FCD0-5747-9FB0-CC536DF19555}"/>
              </a:ext>
            </a:extLst>
          </p:cNvPr>
          <p:cNvSpPr txBox="1"/>
          <p:nvPr/>
        </p:nvSpPr>
        <p:spPr>
          <a:xfrm>
            <a:off x="2236131" y="909484"/>
            <a:ext cx="3060000" cy="398655"/>
          </a:xfrm>
          <a:prstGeom prst="rect">
            <a:avLst/>
          </a:prstGeom>
          <a:noFill/>
          <a:ln w="19050">
            <a:solidFill>
              <a:schemeClr val="tx1"/>
            </a:solidFill>
          </a:ln>
        </p:spPr>
        <p:txBody>
          <a:bodyPr wrap="square" tIns="45000" rIns="45000" bIns="45000" rtlCol="0">
            <a:spAutoFit/>
          </a:bodyPr>
          <a:lstStyle/>
          <a:p>
            <a:pPr algn="ctr" defTabSz="457200" rtl="0"/>
            <a:r>
              <a:rPr lang="en-US" sz="1000" kern="1200">
                <a:solidFill>
                  <a:prstClr val="black"/>
                </a:solidFill>
                <a:latin typeface="Arial" panose="020B0604020202020204" pitchFamily="34" charset="0"/>
                <a:ea typeface="+mn-ea"/>
                <a:cs typeface="Arial" panose="020B0604020202020204" pitchFamily="34" charset="0"/>
              </a:rPr>
              <a:t>Total International Severe Asthma Registry cohort</a:t>
            </a:r>
          </a:p>
          <a:p>
            <a:pPr algn="ctr" defTabSz="457200" rtl="0"/>
            <a:r>
              <a:rPr lang="en-US" sz="1000" kern="1200">
                <a:solidFill>
                  <a:prstClr val="black"/>
                </a:solidFill>
                <a:latin typeface="Arial" panose="020B0604020202020204" pitchFamily="34" charset="0"/>
                <a:ea typeface="+mn-ea"/>
                <a:cs typeface="Arial" panose="020B0604020202020204" pitchFamily="34" charset="0"/>
              </a:rPr>
              <a:t>N = 11,514</a:t>
            </a:r>
          </a:p>
        </p:txBody>
      </p:sp>
      <p:sp>
        <p:nvSpPr>
          <p:cNvPr id="5" name="TextBox 4">
            <a:extLst>
              <a:ext uri="{FF2B5EF4-FFF2-40B4-BE49-F238E27FC236}">
                <a16:creationId xmlns:a16="http://schemas.microsoft.com/office/drawing/2014/main" id="{ADDB9AB4-6B26-2D47-AB5E-B8A468C46C87}"/>
              </a:ext>
            </a:extLst>
          </p:cNvPr>
          <p:cNvSpPr txBox="1"/>
          <p:nvPr/>
        </p:nvSpPr>
        <p:spPr>
          <a:xfrm>
            <a:off x="2233042" y="2390734"/>
            <a:ext cx="1422000" cy="860320"/>
          </a:xfrm>
          <a:prstGeom prst="rect">
            <a:avLst/>
          </a:prstGeom>
          <a:noFill/>
          <a:ln w="19050">
            <a:solidFill>
              <a:schemeClr val="tx1"/>
            </a:solidFill>
          </a:ln>
        </p:spPr>
        <p:txBody>
          <a:bodyPr wrap="square" tIns="45000" rIns="45000" bIns="45000" rtlCol="0">
            <a:spAutoFit/>
          </a:bodyPr>
          <a:lstStyle/>
          <a:p>
            <a:pPr algn="l" defTabSz="457200" rtl="0"/>
            <a:r>
              <a:rPr lang="en-US" sz="1000" kern="1200">
                <a:solidFill>
                  <a:prstClr val="black"/>
                </a:solidFill>
                <a:latin typeface="Arial" panose="020B0604020202020204" pitchFamily="34" charset="0"/>
                <a:ea typeface="+mn-ea"/>
                <a:cs typeface="Arial" panose="020B0604020202020204" pitchFamily="34" charset="0"/>
              </a:rPr>
              <a:t>Initiated biologic:  </a:t>
            </a:r>
            <a:br>
              <a:rPr lang="en-US" sz="1000" kern="1200">
                <a:solidFill>
                  <a:prstClr val="black"/>
                </a:solidFill>
                <a:latin typeface="Arial" panose="020B0604020202020204" pitchFamily="34" charset="0"/>
                <a:ea typeface="+mn-ea"/>
                <a:cs typeface="Arial" panose="020B0604020202020204" pitchFamily="34" charset="0"/>
              </a:rPr>
            </a:br>
            <a:r>
              <a:rPr lang="en-US" sz="1000" kern="1200">
                <a:solidFill>
                  <a:prstClr val="black"/>
                </a:solidFill>
                <a:latin typeface="Arial" panose="020B0604020202020204" pitchFamily="34" charset="0"/>
                <a:ea typeface="+mn-ea"/>
                <a:cs typeface="Arial" panose="020B0604020202020204" pitchFamily="34" charset="0"/>
              </a:rPr>
              <a:t>n = 2116</a:t>
            </a:r>
          </a:p>
          <a:p>
            <a:pPr marL="135732" indent="-128588" algn="l" defTabSz="738188"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Anti-</a:t>
            </a:r>
            <a:r>
              <a:rPr lang="en-US" sz="1000" kern="1200" err="1">
                <a:solidFill>
                  <a:prstClr val="black"/>
                </a:solidFill>
                <a:latin typeface="Arial" panose="020B0604020202020204" pitchFamily="34" charset="0"/>
                <a:ea typeface="+mn-ea"/>
                <a:cs typeface="Arial" panose="020B0604020202020204" pitchFamily="34" charset="0"/>
              </a:rPr>
              <a:t>IgE</a:t>
            </a:r>
            <a:r>
              <a:rPr lang="en-US" sz="1000" kern="1200">
                <a:solidFill>
                  <a:prstClr val="black"/>
                </a:solidFill>
                <a:latin typeface="Arial" panose="020B0604020202020204" pitchFamily="34" charset="0"/>
                <a:ea typeface="+mn-ea"/>
                <a:cs typeface="Arial" panose="020B0604020202020204" pitchFamily="34" charset="0"/>
              </a:rPr>
              <a:t>, 38%</a:t>
            </a:r>
          </a:p>
          <a:p>
            <a:pPr marL="135732" indent="-128588" algn="l" defTabSz="738188"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Anti IL5/IL5R, 59%</a:t>
            </a:r>
          </a:p>
          <a:p>
            <a:pPr marL="135732" indent="-128588" algn="l" defTabSz="738188"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Anti-IL4/13, 3%</a:t>
            </a:r>
          </a:p>
        </p:txBody>
      </p:sp>
      <p:sp>
        <p:nvSpPr>
          <p:cNvPr id="6" name="TextBox 5">
            <a:extLst>
              <a:ext uri="{FF2B5EF4-FFF2-40B4-BE49-F238E27FC236}">
                <a16:creationId xmlns:a16="http://schemas.microsoft.com/office/drawing/2014/main" id="{1CB5879E-5D07-C140-9AEA-967EF242F78F}"/>
              </a:ext>
            </a:extLst>
          </p:cNvPr>
          <p:cNvSpPr txBox="1"/>
          <p:nvPr/>
        </p:nvSpPr>
        <p:spPr>
          <a:xfrm>
            <a:off x="3874131" y="2390932"/>
            <a:ext cx="1422000" cy="691043"/>
          </a:xfrm>
          <a:prstGeom prst="rect">
            <a:avLst/>
          </a:prstGeom>
          <a:noFill/>
          <a:ln w="19050">
            <a:solidFill>
              <a:schemeClr val="tx1"/>
            </a:solidFill>
          </a:ln>
        </p:spPr>
        <p:txBody>
          <a:bodyPr wrap="square" tIns="45000" rIns="45000" bIns="45000" rtlCol="0">
            <a:spAutoFit/>
          </a:bodyPr>
          <a:lstStyle/>
          <a:p>
            <a:pPr algn="l" defTabSz="457200" rtl="0"/>
            <a:r>
              <a:rPr lang="en-US" sz="1000" kern="1200">
                <a:solidFill>
                  <a:prstClr val="black"/>
                </a:solidFill>
                <a:latin typeface="Arial" panose="020B0604020202020204" pitchFamily="34" charset="0"/>
                <a:ea typeface="+mn-ea"/>
                <a:cs typeface="Arial" panose="020B0604020202020204" pitchFamily="34" charset="0"/>
              </a:rPr>
              <a:t>Did not initiate biologic: </a:t>
            </a:r>
            <a:br>
              <a:rPr lang="en-US" sz="1000" kern="1200">
                <a:solidFill>
                  <a:prstClr val="black"/>
                </a:solidFill>
                <a:latin typeface="Arial" panose="020B0604020202020204" pitchFamily="34" charset="0"/>
                <a:ea typeface="+mn-ea"/>
                <a:cs typeface="Arial" panose="020B0604020202020204" pitchFamily="34" charset="0"/>
              </a:rPr>
            </a:br>
            <a:r>
              <a:rPr lang="en-US" sz="1000" kern="1200">
                <a:solidFill>
                  <a:prstClr val="black"/>
                </a:solidFill>
                <a:latin typeface="Arial" panose="020B0604020202020204" pitchFamily="34" charset="0"/>
                <a:ea typeface="+mn-ea"/>
                <a:cs typeface="Arial" panose="020B0604020202020204" pitchFamily="34" charset="0"/>
              </a:rPr>
              <a:t>n = 6330</a:t>
            </a:r>
          </a:p>
          <a:p>
            <a:pPr algn="l" defTabSz="457200" rtl="0"/>
            <a:endParaRPr lang="en-US" sz="900" i="1" kern="1200">
              <a:solidFill>
                <a:prstClr val="black"/>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B84A340-A1CB-B84E-BCE7-49206F5F0467}"/>
              </a:ext>
            </a:extLst>
          </p:cNvPr>
          <p:cNvSpPr txBox="1"/>
          <p:nvPr/>
        </p:nvSpPr>
        <p:spPr>
          <a:xfrm>
            <a:off x="1711042" y="3632526"/>
            <a:ext cx="1944000" cy="1014209"/>
          </a:xfrm>
          <a:prstGeom prst="rect">
            <a:avLst/>
          </a:prstGeom>
          <a:noFill/>
          <a:ln w="19050">
            <a:solidFill>
              <a:schemeClr val="tx1"/>
            </a:solidFill>
          </a:ln>
        </p:spPr>
        <p:txBody>
          <a:bodyPr wrap="square" tIns="45000" rIns="45000" bIns="45000" rtlCol="0">
            <a:spAutoFit/>
          </a:bodyPr>
          <a:lstStyle/>
          <a:p>
            <a:pPr algn="l" defTabSz="457200" rtl="0"/>
            <a:r>
              <a:rPr lang="en-US" sz="1000" kern="1200">
                <a:solidFill>
                  <a:prstClr val="black"/>
                </a:solidFill>
                <a:latin typeface="Arial" panose="020B0604020202020204" pitchFamily="34" charset="0"/>
                <a:ea typeface="+mn-ea"/>
                <a:cs typeface="Arial" panose="020B0604020202020204" pitchFamily="34" charset="0"/>
              </a:rPr>
              <a:t>Change in outcomes at follow-up</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FEV</a:t>
            </a:r>
            <a:r>
              <a:rPr lang="en-US" sz="1000" kern="1200" baseline="-25000">
                <a:solidFill>
                  <a:prstClr val="black"/>
                </a:solidFill>
                <a:latin typeface="Arial" panose="020B0604020202020204" pitchFamily="34" charset="0"/>
                <a:ea typeface="+mn-ea"/>
                <a:cs typeface="Arial" panose="020B0604020202020204" pitchFamily="34" charset="0"/>
              </a:rPr>
              <a:t>1</a:t>
            </a:r>
            <a:r>
              <a:rPr lang="en-US" sz="1000" kern="1200">
                <a:solidFill>
                  <a:prstClr val="black"/>
                </a:solidFill>
                <a:latin typeface="Arial" panose="020B0604020202020204" pitchFamily="34" charset="0"/>
                <a:ea typeface="+mn-ea"/>
                <a:cs typeface="Arial" panose="020B0604020202020204" pitchFamily="34" charset="0"/>
              </a:rPr>
              <a:t>,</a:t>
            </a:r>
            <a:r>
              <a:rPr lang="en-US" sz="1000" kern="1200" baseline="-25000">
                <a:solidFill>
                  <a:prstClr val="black"/>
                </a:solidFill>
                <a:latin typeface="Arial" panose="020B0604020202020204" pitchFamily="34" charset="0"/>
                <a:ea typeface="+mn-ea"/>
                <a:cs typeface="Arial" panose="020B0604020202020204" pitchFamily="34" charset="0"/>
              </a:rPr>
              <a:t> </a:t>
            </a:r>
            <a:r>
              <a:rPr lang="en-US" sz="1000" kern="1200">
                <a:solidFill>
                  <a:prstClr val="black"/>
                </a:solidFill>
                <a:latin typeface="Arial" panose="020B0604020202020204" pitchFamily="34" charset="0"/>
                <a:ea typeface="+mn-ea"/>
                <a:cs typeface="Arial" panose="020B0604020202020204" pitchFamily="34" charset="0"/>
              </a:rPr>
              <a:t>n = 665</a:t>
            </a:r>
            <a:endParaRPr lang="en-US" sz="1000" kern="1200" baseline="-25000">
              <a:solidFill>
                <a:prstClr val="black"/>
              </a:solidFill>
              <a:latin typeface="Arial" panose="020B0604020202020204" pitchFamily="34" charset="0"/>
              <a:ea typeface="+mn-ea"/>
              <a:cs typeface="Arial" panose="020B0604020202020204" pitchFamily="34" charset="0"/>
            </a:endParaRP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Asthma control, n = 1072</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Exacerbations, n = 1375</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LTOCS dose, n = 517</a:t>
            </a:r>
          </a:p>
        </p:txBody>
      </p:sp>
      <p:sp>
        <p:nvSpPr>
          <p:cNvPr id="8" name="TextBox 7">
            <a:extLst>
              <a:ext uri="{FF2B5EF4-FFF2-40B4-BE49-F238E27FC236}">
                <a16:creationId xmlns:a16="http://schemas.microsoft.com/office/drawing/2014/main" id="{877F20F4-F1EF-BF4F-9049-65453FC9ABB3}"/>
              </a:ext>
            </a:extLst>
          </p:cNvPr>
          <p:cNvSpPr txBox="1"/>
          <p:nvPr/>
        </p:nvSpPr>
        <p:spPr>
          <a:xfrm>
            <a:off x="3874131" y="3632526"/>
            <a:ext cx="1944000" cy="1014209"/>
          </a:xfrm>
          <a:prstGeom prst="rect">
            <a:avLst/>
          </a:prstGeom>
          <a:noFill/>
          <a:ln w="19050">
            <a:solidFill>
              <a:schemeClr val="tx1"/>
            </a:solidFill>
          </a:ln>
        </p:spPr>
        <p:txBody>
          <a:bodyPr wrap="square" tIns="45000" rIns="45000" bIns="45000" rtlCol="0">
            <a:spAutoFit/>
          </a:bodyPr>
          <a:lstStyle/>
          <a:p>
            <a:pPr algn="l" defTabSz="457200" rtl="0"/>
            <a:r>
              <a:rPr lang="en-US" sz="1000" kern="1200">
                <a:solidFill>
                  <a:prstClr val="black"/>
                </a:solidFill>
                <a:latin typeface="Arial" panose="020B0604020202020204" pitchFamily="34" charset="0"/>
                <a:ea typeface="+mn-ea"/>
                <a:cs typeface="Arial" panose="020B0604020202020204" pitchFamily="34" charset="0"/>
              </a:rPr>
              <a:t>Change in outcomes at follow-up</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FEV</a:t>
            </a:r>
            <a:r>
              <a:rPr lang="en-US" sz="1000" kern="1200" baseline="-25000">
                <a:solidFill>
                  <a:prstClr val="black"/>
                </a:solidFill>
                <a:latin typeface="Arial" panose="020B0604020202020204" pitchFamily="34" charset="0"/>
                <a:ea typeface="+mn-ea"/>
                <a:cs typeface="Arial" panose="020B0604020202020204" pitchFamily="34" charset="0"/>
              </a:rPr>
              <a:t>1</a:t>
            </a:r>
            <a:r>
              <a:rPr lang="en-US" sz="1000" kern="1200">
                <a:solidFill>
                  <a:prstClr val="black"/>
                </a:solidFill>
                <a:latin typeface="Arial" panose="020B0604020202020204" pitchFamily="34" charset="0"/>
                <a:ea typeface="+mn-ea"/>
                <a:cs typeface="Arial" panose="020B0604020202020204" pitchFamily="34" charset="0"/>
              </a:rPr>
              <a:t>, n = 1048</a:t>
            </a:r>
            <a:endParaRPr lang="en-US" sz="1000" kern="1200" baseline="-25000">
              <a:solidFill>
                <a:prstClr val="black"/>
              </a:solidFill>
              <a:latin typeface="Arial" panose="020B0604020202020204" pitchFamily="34" charset="0"/>
              <a:ea typeface="+mn-ea"/>
              <a:cs typeface="Arial" panose="020B0604020202020204" pitchFamily="34" charset="0"/>
            </a:endParaRP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Asthma control, n = 706</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Exacerbations, n = 814</a:t>
            </a:r>
          </a:p>
          <a:p>
            <a:pPr marL="214313" indent="-14644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LTOCS dose, n = 11</a:t>
            </a:r>
          </a:p>
        </p:txBody>
      </p:sp>
      <p:sp>
        <p:nvSpPr>
          <p:cNvPr id="9" name="TextBox 8">
            <a:extLst>
              <a:ext uri="{FF2B5EF4-FFF2-40B4-BE49-F238E27FC236}">
                <a16:creationId xmlns:a16="http://schemas.microsoft.com/office/drawing/2014/main" id="{E7DC8DE3-2E99-3740-9C30-F51D182EF2C5}"/>
              </a:ext>
            </a:extLst>
          </p:cNvPr>
          <p:cNvSpPr txBox="1"/>
          <p:nvPr/>
        </p:nvSpPr>
        <p:spPr>
          <a:xfrm>
            <a:off x="5811730" y="909484"/>
            <a:ext cx="2378524" cy="861774"/>
          </a:xfrm>
          <a:prstGeom prst="rect">
            <a:avLst/>
          </a:prstGeom>
          <a:noFill/>
          <a:ln w="19050">
            <a:noFill/>
          </a:ln>
        </p:spPr>
        <p:txBody>
          <a:bodyPr wrap="square" rtlCol="0">
            <a:spAutoFit/>
          </a:bodyPr>
          <a:lstStyle/>
          <a:p>
            <a:pPr algn="l" defTabSz="457200" rtl="0"/>
            <a:r>
              <a:rPr lang="en-US" sz="1000" b="1" kern="1200">
                <a:solidFill>
                  <a:prstClr val="black"/>
                </a:solidFill>
                <a:latin typeface="Arial" panose="020B0604020202020204" pitchFamily="34" charset="0"/>
                <a:ea typeface="+mn-ea"/>
                <a:cs typeface="Arial" panose="020B0604020202020204" pitchFamily="34" charset="0"/>
              </a:rPr>
              <a:t>Excluded</a:t>
            </a:r>
            <a:r>
              <a:rPr lang="en-US" sz="1000" kern="1200">
                <a:solidFill>
                  <a:prstClr val="black"/>
                </a:solidFill>
                <a:latin typeface="Arial" panose="020B0604020202020204" pitchFamily="34" charset="0"/>
                <a:ea typeface="+mn-ea"/>
                <a:cs typeface="Arial" panose="020B0604020202020204" pitchFamily="34" charset="0"/>
              </a:rPr>
              <a:t>:</a:t>
            </a:r>
          </a:p>
          <a:p>
            <a:pPr marL="128588" indent="-12858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Ceased biologic &lt;24 weeks, n = 118</a:t>
            </a:r>
          </a:p>
          <a:p>
            <a:pPr marL="128588" indent="-12858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On biologic at baseline visit, n = 2767</a:t>
            </a:r>
          </a:p>
          <a:p>
            <a:pPr marL="128588" indent="-128588" algn="l" defTabSz="457200" rtl="0">
              <a:buFont typeface="Arial" panose="020B0604020202020204" pitchFamily="34" charset="0"/>
              <a:buChar char="•"/>
            </a:pPr>
            <a:r>
              <a:rPr lang="en-US" sz="1000" kern="1200">
                <a:solidFill>
                  <a:prstClr val="black"/>
                </a:solidFill>
                <a:latin typeface="Arial" panose="020B0604020202020204" pitchFamily="34" charset="0"/>
                <a:ea typeface="+mn-ea"/>
                <a:cs typeface="Arial" panose="020B0604020202020204" pitchFamily="34" charset="0"/>
              </a:rPr>
              <a:t>Inadequate follow-up data, n = 183</a:t>
            </a:r>
          </a:p>
        </p:txBody>
      </p:sp>
      <p:cxnSp>
        <p:nvCxnSpPr>
          <p:cNvPr id="12" name="Straight Arrow Connector 11">
            <a:extLst>
              <a:ext uri="{FF2B5EF4-FFF2-40B4-BE49-F238E27FC236}">
                <a16:creationId xmlns:a16="http://schemas.microsoft.com/office/drawing/2014/main" id="{A2C37FA6-F917-1344-A690-51A61CCFC281}"/>
              </a:ext>
            </a:extLst>
          </p:cNvPr>
          <p:cNvCxnSpPr>
            <a:cxnSpLocks/>
          </p:cNvCxnSpPr>
          <p:nvPr/>
        </p:nvCxnSpPr>
        <p:spPr>
          <a:xfrm>
            <a:off x="2944042" y="2054346"/>
            <a:ext cx="1" cy="306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5C3DF5-949E-C744-9907-CCD929A5B7DB}"/>
              </a:ext>
            </a:extLst>
          </p:cNvPr>
          <p:cNvCxnSpPr>
            <a:cxnSpLocks/>
          </p:cNvCxnSpPr>
          <p:nvPr/>
        </p:nvCxnSpPr>
        <p:spPr>
          <a:xfrm>
            <a:off x="2944042" y="3253243"/>
            <a:ext cx="0" cy="324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5F91EB-4ACE-B14F-B1AA-B6FF661AA581}"/>
              </a:ext>
            </a:extLst>
          </p:cNvPr>
          <p:cNvCxnSpPr>
            <a:cxnSpLocks/>
          </p:cNvCxnSpPr>
          <p:nvPr/>
        </p:nvCxnSpPr>
        <p:spPr>
          <a:xfrm>
            <a:off x="4585131" y="2054346"/>
            <a:ext cx="0" cy="306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57454A-19F5-9747-9473-B3E6C671C912}"/>
              </a:ext>
            </a:extLst>
          </p:cNvPr>
          <p:cNvCxnSpPr>
            <a:cxnSpLocks/>
          </p:cNvCxnSpPr>
          <p:nvPr/>
        </p:nvCxnSpPr>
        <p:spPr>
          <a:xfrm>
            <a:off x="4585131" y="2929243"/>
            <a:ext cx="0" cy="648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8766D81-9BD1-4E40-B9ED-F30B6EC1DA48}"/>
              </a:ext>
            </a:extLst>
          </p:cNvPr>
          <p:cNvCxnSpPr>
            <a:cxnSpLocks/>
          </p:cNvCxnSpPr>
          <p:nvPr/>
        </p:nvCxnSpPr>
        <p:spPr>
          <a:xfrm>
            <a:off x="5294654" y="1086455"/>
            <a:ext cx="35100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45C47F1-3353-D54C-9FDA-EF7DFB4087F2}"/>
              </a:ext>
            </a:extLst>
          </p:cNvPr>
          <p:cNvSpPr txBox="1"/>
          <p:nvPr/>
        </p:nvSpPr>
        <p:spPr>
          <a:xfrm>
            <a:off x="2236131" y="1655791"/>
            <a:ext cx="3060000" cy="398655"/>
          </a:xfrm>
          <a:prstGeom prst="rect">
            <a:avLst/>
          </a:prstGeom>
          <a:noFill/>
          <a:ln w="19050">
            <a:solidFill>
              <a:schemeClr val="tx1"/>
            </a:solidFill>
          </a:ln>
        </p:spPr>
        <p:txBody>
          <a:bodyPr wrap="square" tIns="45000" rIns="45000" bIns="45000" rtlCol="0">
            <a:spAutoFit/>
          </a:bodyPr>
          <a:lstStyle/>
          <a:p>
            <a:pPr algn="ctr" defTabSz="457200" rtl="0"/>
            <a:r>
              <a:rPr lang="en-US" sz="1000" kern="1200">
                <a:solidFill>
                  <a:prstClr val="black"/>
                </a:solidFill>
                <a:latin typeface="Arial" panose="020B0604020202020204" pitchFamily="34" charset="0"/>
                <a:ea typeface="+mn-ea"/>
                <a:cs typeface="Arial" panose="020B0604020202020204" pitchFamily="34" charset="0"/>
              </a:rPr>
              <a:t>Eligible International Severe Asthma Registry cohort</a:t>
            </a:r>
          </a:p>
          <a:p>
            <a:pPr algn="ctr" defTabSz="457200" rtl="0"/>
            <a:r>
              <a:rPr lang="en-US" sz="1000" kern="1200">
                <a:solidFill>
                  <a:prstClr val="black"/>
                </a:solidFill>
                <a:latin typeface="Arial" panose="020B0604020202020204" pitchFamily="34" charset="0"/>
                <a:ea typeface="+mn-ea"/>
                <a:cs typeface="Arial" panose="020B0604020202020204" pitchFamily="34" charset="0"/>
              </a:rPr>
              <a:t>n = 8446</a:t>
            </a:r>
          </a:p>
        </p:txBody>
      </p:sp>
      <p:cxnSp>
        <p:nvCxnSpPr>
          <p:cNvPr id="19" name="Straight Arrow Connector 18">
            <a:extLst>
              <a:ext uri="{FF2B5EF4-FFF2-40B4-BE49-F238E27FC236}">
                <a16:creationId xmlns:a16="http://schemas.microsoft.com/office/drawing/2014/main" id="{A38E24F6-9D8C-1D41-883E-CD40F0308E74}"/>
              </a:ext>
            </a:extLst>
          </p:cNvPr>
          <p:cNvCxnSpPr>
            <a:cxnSpLocks/>
          </p:cNvCxnSpPr>
          <p:nvPr/>
        </p:nvCxnSpPr>
        <p:spPr>
          <a:xfrm>
            <a:off x="3766131" y="1304722"/>
            <a:ext cx="0" cy="3240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90D4BBD-9385-BB7B-26FF-AD570A4D4B1E}"/>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LUMINANT study population flow</a:t>
            </a:r>
          </a:p>
        </p:txBody>
      </p:sp>
      <p:sp>
        <p:nvSpPr>
          <p:cNvPr id="15" name="Text Placeholder 2">
            <a:extLst>
              <a:ext uri="{FF2B5EF4-FFF2-40B4-BE49-F238E27FC236}">
                <a16:creationId xmlns:a16="http://schemas.microsoft.com/office/drawing/2014/main" id="{33429753-413B-EF99-C9AF-0526A78E6186}"/>
              </a:ext>
            </a:extLst>
          </p:cNvPr>
          <p:cNvSpPr txBox="1">
            <a:spLocks/>
          </p:cNvSpPr>
          <p:nvPr/>
        </p:nvSpPr>
        <p:spPr>
          <a:xfrm>
            <a:off x="1672296" y="4745866"/>
            <a:ext cx="4255662" cy="2239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150"/>
              </a:spcBef>
              <a:buNone/>
            </a:pPr>
            <a:r>
              <a:rPr lang="en-US" sz="700" err="1">
                <a:solidFill>
                  <a:prstClr val="black"/>
                </a:solidFill>
                <a:latin typeface="Arial" panose="020B0604020202020204" pitchFamily="34" charset="0"/>
                <a:ea typeface="Times New Roman" panose="02020603050405020304" pitchFamily="18" charset="0"/>
                <a:cs typeface="Arial" panose="020B0604020202020204" pitchFamily="34" charset="0"/>
              </a:rPr>
              <a:t>IgE</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immunoglobulin E; IL5, interleukin 5; IL5R, IL5 receptor; IL 4/13 interleukin 4/13; </a:t>
            </a:r>
            <a:b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b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 LTOCS, long-term oral corticosteroids</a:t>
            </a:r>
            <a:r>
              <a:rPr lang="en-US" sz="700">
                <a:solidFill>
                  <a:prstClr val="black"/>
                </a:solidFill>
                <a:latin typeface="Arial" panose="020B0604020202020204" pitchFamily="34" charset="0"/>
                <a:cs typeface="Arial" panose="020B0604020202020204" pitchFamily="34" charset="0"/>
              </a:rPr>
              <a:t>.</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22" name="Google Shape;200;p36">
            <a:extLst>
              <a:ext uri="{FF2B5EF4-FFF2-40B4-BE49-F238E27FC236}">
                <a16:creationId xmlns:a16="http://schemas.microsoft.com/office/drawing/2014/main" id="{13910EBE-BAC0-5C7E-C41A-7DAB7291FF80}"/>
              </a:ext>
            </a:extLst>
          </p:cNvPr>
          <p:cNvPicPr preferRelativeResize="0"/>
          <p:nvPr/>
        </p:nvPicPr>
        <p:blipFill rotWithShape="1">
          <a:blip r:embed="rId3">
            <a:alphaModFix/>
          </a:blip>
          <a:srcRect/>
          <a:stretch/>
        </p:blipFill>
        <p:spPr>
          <a:xfrm>
            <a:off x="8403069" y="83961"/>
            <a:ext cx="678567" cy="221484"/>
          </a:xfrm>
          <a:prstGeom prst="rect">
            <a:avLst/>
          </a:prstGeom>
          <a:noFill/>
          <a:ln>
            <a:noFill/>
          </a:ln>
        </p:spPr>
      </p:pic>
      <p:sp>
        <p:nvSpPr>
          <p:cNvPr id="23" name="TextBox 22">
            <a:extLst>
              <a:ext uri="{FF2B5EF4-FFF2-40B4-BE49-F238E27FC236}">
                <a16:creationId xmlns:a16="http://schemas.microsoft.com/office/drawing/2014/main" id="{51CAD260-976B-1CBC-2B84-E4D8FD9104DF}"/>
              </a:ext>
            </a:extLst>
          </p:cNvPr>
          <p:cNvSpPr txBox="1"/>
          <p:nvPr/>
        </p:nvSpPr>
        <p:spPr>
          <a:xfrm>
            <a:off x="6934200" y="4943445"/>
            <a:ext cx="31242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2" name="Graphic 1" descr="Beginning with solid fill">
            <a:hlinkClick r:id="rId4" action="ppaction://hlinksldjump"/>
            <a:extLst>
              <a:ext uri="{FF2B5EF4-FFF2-40B4-BE49-F238E27FC236}">
                <a16:creationId xmlns:a16="http://schemas.microsoft.com/office/drawing/2014/main" id="{750AB0A6-A544-48A2-8702-B573D9E165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0545260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8;p36">
            <a:extLst>
              <a:ext uri="{FF2B5EF4-FFF2-40B4-BE49-F238E27FC236}">
                <a16:creationId xmlns:a16="http://schemas.microsoft.com/office/drawing/2014/main" id="{E75264D0-B956-C8FD-2CF8-612E2C767BAB}"/>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6" name="Google Shape;199;p36">
            <a:extLst>
              <a:ext uri="{FF2B5EF4-FFF2-40B4-BE49-F238E27FC236}">
                <a16:creationId xmlns:a16="http://schemas.microsoft.com/office/drawing/2014/main" id="{7781BB7F-9251-A2C6-4912-DAB2DCE3A6BB}"/>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22" name="TextBox 21">
            <a:extLst>
              <a:ext uri="{FF2B5EF4-FFF2-40B4-BE49-F238E27FC236}">
                <a16:creationId xmlns:a16="http://schemas.microsoft.com/office/drawing/2014/main" id="{273F6310-623F-B4B9-FC81-DE946CC71ED6}"/>
              </a:ext>
            </a:extLst>
          </p:cNvPr>
          <p:cNvSpPr txBox="1"/>
          <p:nvPr/>
        </p:nvSpPr>
        <p:spPr>
          <a:xfrm>
            <a:off x="324000" y="305445"/>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Response domains and criteria</a:t>
            </a:r>
          </a:p>
        </p:txBody>
      </p:sp>
      <p:graphicFrame>
        <p:nvGraphicFramePr>
          <p:cNvPr id="25" name="Table 24">
            <a:extLst>
              <a:ext uri="{FF2B5EF4-FFF2-40B4-BE49-F238E27FC236}">
                <a16:creationId xmlns:a16="http://schemas.microsoft.com/office/drawing/2014/main" id="{8888276D-26CF-2A92-E697-0C3953F89BF6}"/>
              </a:ext>
            </a:extLst>
          </p:cNvPr>
          <p:cNvGraphicFramePr>
            <a:graphicFrameLocks noGrp="1"/>
          </p:cNvGraphicFramePr>
          <p:nvPr/>
        </p:nvGraphicFramePr>
        <p:xfrm>
          <a:off x="324000" y="1057329"/>
          <a:ext cx="7999730" cy="3219394"/>
        </p:xfrm>
        <a:graphic>
          <a:graphicData uri="http://schemas.openxmlformats.org/drawingml/2006/table">
            <a:tbl>
              <a:tblPr firstRow="1" firstCol="1" bandRow="1">
                <a:tableStyleId>{5C22544A-7EE6-4342-B048-85BDC9FD1C3A}</a:tableStyleId>
              </a:tblPr>
              <a:tblGrid>
                <a:gridCol w="1138004">
                  <a:extLst>
                    <a:ext uri="{9D8B030D-6E8A-4147-A177-3AD203B41FA5}">
                      <a16:colId xmlns:a16="http://schemas.microsoft.com/office/drawing/2014/main" val="173880555"/>
                    </a:ext>
                  </a:extLst>
                </a:gridCol>
                <a:gridCol w="2343514">
                  <a:extLst>
                    <a:ext uri="{9D8B030D-6E8A-4147-A177-3AD203B41FA5}">
                      <a16:colId xmlns:a16="http://schemas.microsoft.com/office/drawing/2014/main" val="3898727832"/>
                    </a:ext>
                  </a:extLst>
                </a:gridCol>
                <a:gridCol w="2286000">
                  <a:extLst>
                    <a:ext uri="{9D8B030D-6E8A-4147-A177-3AD203B41FA5}">
                      <a16:colId xmlns:a16="http://schemas.microsoft.com/office/drawing/2014/main" val="1008731035"/>
                    </a:ext>
                  </a:extLst>
                </a:gridCol>
                <a:gridCol w="2232212">
                  <a:extLst>
                    <a:ext uri="{9D8B030D-6E8A-4147-A177-3AD203B41FA5}">
                      <a16:colId xmlns:a16="http://schemas.microsoft.com/office/drawing/2014/main" val="2066956400"/>
                    </a:ext>
                  </a:extLst>
                </a:gridCol>
              </a:tblGrid>
              <a:tr h="469424">
                <a:tc gridSpan="4">
                  <a:txBody>
                    <a:bodyPr/>
                    <a:lstStyle/>
                    <a:p>
                      <a:pPr>
                        <a:lnSpc>
                          <a:spcPct val="100000"/>
                        </a:lnSpc>
                        <a:spcBef>
                          <a:spcPts val="300"/>
                        </a:spcBef>
                        <a:spcAft>
                          <a:spcPts val="300"/>
                        </a:spcAft>
                      </a:pPr>
                      <a:r>
                        <a:rPr lang="en-US" sz="1200">
                          <a:solidFill>
                            <a:schemeClr val="tx1"/>
                          </a:solidFill>
                          <a:effectLst/>
                          <a:latin typeface="Arial" panose="020B0604020202020204" pitchFamily="34" charset="0"/>
                          <a:cs typeface="Arial" panose="020B0604020202020204" pitchFamily="34" charset="0"/>
                        </a:rPr>
                        <a:t>Single-domain definitions of response and super-response in patients with severe asthma between baseline and 12-month visit</a:t>
                      </a:r>
                      <a:endParaRPr lang="en-GB"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B w="28575"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18062523"/>
                  </a:ext>
                </a:extLst>
              </a:tr>
              <a:tr h="273261">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Outcome domain</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Definition of responders</a:t>
                      </a:r>
                      <a:endParaRPr lang="en-GB"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Definition of super-responders</a:t>
                      </a:r>
                      <a:endParaRPr lang="en-GB"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Excluded from analysis </a:t>
                      </a:r>
                      <a:r>
                        <a:rPr lang="en-US" sz="1000" b="1" err="1">
                          <a:solidFill>
                            <a:schemeClr val="tx1"/>
                          </a:solidFill>
                          <a:effectLst/>
                          <a:latin typeface="Arial" panose="020B0604020202020204" pitchFamily="34" charset="0"/>
                          <a:cs typeface="Arial" panose="020B0604020202020204" pitchFamily="34" charset="0"/>
                        </a:rPr>
                        <a:t>if</a:t>
                      </a:r>
                      <a:r>
                        <a:rPr lang="en-US" sz="1000" b="0" baseline="30000" err="1">
                          <a:solidFill>
                            <a:schemeClr val="tx1"/>
                          </a:solidFill>
                          <a:effectLst/>
                          <a:latin typeface="Arial" panose="020B0604020202020204" pitchFamily="34" charset="0"/>
                          <a:cs typeface="Arial" panose="020B0604020202020204" pitchFamily="34" charset="0"/>
                        </a:rPr>
                        <a:t>a</a:t>
                      </a:r>
                      <a:r>
                        <a:rPr lang="en-US" sz="1000" b="1">
                          <a:solidFill>
                            <a:schemeClr val="tx1"/>
                          </a:solidFill>
                          <a:effectLst/>
                          <a:latin typeface="Arial" panose="020B0604020202020204" pitchFamily="34" charset="0"/>
                          <a:cs typeface="Arial" panose="020B0604020202020204" pitchFamily="34" charset="0"/>
                        </a:rPr>
                        <a:t>:</a:t>
                      </a:r>
                      <a:endParaRPr lang="en-GB"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7709518"/>
                  </a:ext>
                </a:extLst>
              </a:tr>
              <a:tr h="474695">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Asthma exacerbations</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T w="28575"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≥50% reduction in annualized exacerbation rate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T w="28575"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Exacerbation elimination</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T w="28575"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No exacerbations at </a:t>
                      </a:r>
                      <a:br>
                        <a:rPr lang="en-US" sz="1000">
                          <a:solidFill>
                            <a:srgbClr val="404040"/>
                          </a:solidFill>
                          <a:effectLst/>
                          <a:latin typeface="Arial"/>
                          <a:cs typeface="Arial"/>
                        </a:rPr>
                      </a:br>
                      <a:r>
                        <a:rPr lang="en-US" sz="1000">
                          <a:solidFill>
                            <a:schemeClr val="tx1"/>
                          </a:solidFill>
                          <a:effectLst/>
                          <a:latin typeface="Arial"/>
                          <a:cs typeface="Arial"/>
                        </a:rPr>
                        <a:t>baseline</a:t>
                      </a:r>
                      <a:endParaRPr lang="en-GB" sz="1000">
                        <a:solidFill>
                          <a:schemeClr val="tx1"/>
                        </a:solidFill>
                        <a:effectLst/>
                        <a:latin typeface="Arial"/>
                        <a:ea typeface="Times New Roman" panose="02020603050405020304" pitchFamily="18" charset="0"/>
                        <a:cs typeface="Arial"/>
                      </a:endParaRPr>
                    </a:p>
                  </a:txBody>
                  <a:tcPr marL="45720" marR="45720" marT="22860" marB="22860">
                    <a:lnT w="28575"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20079039"/>
                  </a:ext>
                </a:extLst>
              </a:tr>
              <a:tr h="474695">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FEV</a:t>
                      </a:r>
                      <a:r>
                        <a:rPr lang="en-US" sz="1000" baseline="-25000">
                          <a:solidFill>
                            <a:schemeClr val="tx1"/>
                          </a:solidFill>
                          <a:effectLst/>
                          <a:latin typeface="Arial" panose="020B0604020202020204" pitchFamily="34" charset="0"/>
                          <a:cs typeface="Arial" panose="020B0604020202020204" pitchFamily="34" charset="0"/>
                        </a:rPr>
                        <a:t>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≥100 mL improvement in </a:t>
                      </a:r>
                      <a:br>
                        <a:rPr lang="en-US" sz="1000">
                          <a:solidFill>
                            <a:srgbClr val="404040"/>
                          </a:solidFill>
                          <a:effectLst/>
                          <a:latin typeface="Arial"/>
                          <a:cs typeface="Arial"/>
                        </a:rPr>
                      </a:br>
                      <a:r>
                        <a:rPr lang="en-US" sz="1000">
                          <a:solidFill>
                            <a:schemeClr val="tx1"/>
                          </a:solidFill>
                          <a:effectLst/>
                          <a:latin typeface="Arial"/>
                          <a:cs typeface="Arial"/>
                        </a:rPr>
                        <a:t>post-bronchodilator FEV</a:t>
                      </a:r>
                      <a:r>
                        <a:rPr lang="en-US" sz="1000" baseline="-25000">
                          <a:solidFill>
                            <a:schemeClr val="tx1"/>
                          </a:solidFill>
                          <a:effectLst/>
                          <a:latin typeface="Arial"/>
                          <a:cs typeface="Arial"/>
                        </a:rPr>
                        <a:t>1</a:t>
                      </a:r>
                      <a:endParaRPr lang="en-GB" sz="1000">
                        <a:solidFill>
                          <a:schemeClr val="tx1"/>
                        </a:solidFill>
                        <a:effectLst/>
                        <a:latin typeface="Arial"/>
                        <a:ea typeface="Times New Roman" panose="02020603050405020304" pitchFamily="18" charset="0"/>
                        <a:cs typeface="Arial"/>
                      </a:endParaRPr>
                    </a:p>
                  </a:txBody>
                  <a:tcPr marL="45720" marR="45720" marT="22860" marB="22860">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≥500 mL improvement in </a:t>
                      </a:r>
                      <a:br>
                        <a:rPr lang="en-US" sz="1000">
                          <a:solidFill>
                            <a:srgbClr val="404040"/>
                          </a:solidFill>
                          <a:effectLst/>
                          <a:latin typeface="Arial"/>
                          <a:cs typeface="Arial"/>
                        </a:rPr>
                      </a:br>
                      <a:r>
                        <a:rPr lang="en-US" sz="1000">
                          <a:solidFill>
                            <a:schemeClr val="tx1"/>
                          </a:solidFill>
                          <a:effectLst/>
                          <a:latin typeface="Arial"/>
                          <a:cs typeface="Arial"/>
                        </a:rPr>
                        <a:t>post-bronchodilator FEV</a:t>
                      </a:r>
                      <a:r>
                        <a:rPr lang="en-US" sz="1000" baseline="-25000">
                          <a:solidFill>
                            <a:schemeClr val="tx1"/>
                          </a:solidFill>
                          <a:effectLst/>
                          <a:latin typeface="Arial"/>
                          <a:cs typeface="Arial"/>
                        </a:rPr>
                        <a:t>1</a:t>
                      </a:r>
                      <a:endParaRPr lang="en-GB" sz="1000">
                        <a:solidFill>
                          <a:schemeClr val="tx1"/>
                        </a:solidFill>
                        <a:effectLst/>
                        <a:latin typeface="Arial"/>
                        <a:ea typeface="Times New Roman" panose="02020603050405020304" pitchFamily="18" charset="0"/>
                        <a:cs typeface="Arial"/>
                      </a:endParaRPr>
                    </a:p>
                  </a:txBody>
                  <a:tcPr marL="45720" marR="45720" marT="22860" marB="22860">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Not applicable</a:t>
                      </a:r>
                      <a:endParaRPr lang="en-GB" sz="1000">
                        <a:solidFill>
                          <a:schemeClr val="tx1"/>
                        </a:solidFill>
                        <a:effectLst/>
                        <a:latin typeface="Arial"/>
                        <a:ea typeface="Times New Roman" panose="02020603050405020304" pitchFamily="18" charset="0"/>
                        <a:cs typeface="Arial"/>
                      </a:endParaRPr>
                    </a:p>
                  </a:txBody>
                  <a:tcPr marL="45720" marR="45720" marT="22860" marB="22860">
                    <a:solidFill>
                      <a:schemeClr val="bg1"/>
                    </a:solidFill>
                  </a:tcPr>
                </a:tc>
                <a:extLst>
                  <a:ext uri="{0D108BD9-81ED-4DB2-BD59-A6C34878D82A}">
                    <a16:rowId xmlns:a16="http://schemas.microsoft.com/office/drawing/2014/main" val="4208631656"/>
                  </a:ext>
                </a:extLst>
              </a:tr>
              <a:tr h="474695">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Asthma control</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Improved asthma control by category (controlled, partial, uncontrolled)</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New achievement of well-controlled asthma</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solidFill>
                      <a:schemeClr val="accent1">
                        <a:lumMod val="20000"/>
                        <a:lumOff val="80000"/>
                      </a:schemeClr>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Well-controlled asthma </a:t>
                      </a:r>
                      <a:br>
                        <a:rPr lang="en-US" sz="1000">
                          <a:solidFill>
                            <a:srgbClr val="404040"/>
                          </a:solidFill>
                          <a:effectLst/>
                          <a:latin typeface="Arial"/>
                          <a:cs typeface="Arial"/>
                        </a:rPr>
                      </a:br>
                      <a:r>
                        <a:rPr lang="en-US" sz="1000">
                          <a:solidFill>
                            <a:schemeClr val="tx1"/>
                          </a:solidFill>
                          <a:effectLst/>
                          <a:latin typeface="Arial"/>
                          <a:cs typeface="Arial"/>
                        </a:rPr>
                        <a:t>at baseline</a:t>
                      </a:r>
                      <a:endParaRPr lang="en-GB" sz="1000">
                        <a:solidFill>
                          <a:schemeClr val="tx1"/>
                        </a:solidFill>
                        <a:effectLst/>
                        <a:latin typeface="Arial"/>
                        <a:ea typeface="Times New Roman" panose="02020603050405020304" pitchFamily="18" charset="0"/>
                        <a:cs typeface="Arial"/>
                      </a:endParaRPr>
                    </a:p>
                  </a:txBody>
                  <a:tcPr marL="45720" marR="45720" marT="22860" marB="22860">
                    <a:solidFill>
                      <a:schemeClr val="accent1">
                        <a:lumMod val="20000"/>
                        <a:lumOff val="80000"/>
                      </a:schemeClr>
                    </a:solidFill>
                  </a:tcPr>
                </a:tc>
                <a:extLst>
                  <a:ext uri="{0D108BD9-81ED-4DB2-BD59-A6C34878D82A}">
                    <a16:rowId xmlns:a16="http://schemas.microsoft.com/office/drawing/2014/main" val="1174164662"/>
                  </a:ext>
                </a:extLst>
              </a:tr>
              <a:tr h="478465">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LTOCS burden</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Any reduction in LTOCS dose (mg)</a:t>
                      </a:r>
                      <a:endParaRPr lang="en-GB" sz="1000">
                        <a:solidFill>
                          <a:schemeClr val="tx1"/>
                        </a:solidFill>
                        <a:effectLst/>
                        <a:latin typeface="Arial"/>
                        <a:ea typeface="Times New Roman" panose="02020603050405020304" pitchFamily="18" charset="0"/>
                        <a:cs typeface="Arial"/>
                      </a:endParaRPr>
                    </a:p>
                  </a:txBody>
                  <a:tcPr marL="45720" marR="45720" marT="22860" marB="22860">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a:cs typeface="Arial"/>
                        </a:rPr>
                        <a:t>Cessation of LTOCS or tapering to </a:t>
                      </a:r>
                      <a:br>
                        <a:rPr lang="en-US" sz="1000">
                          <a:solidFill>
                            <a:schemeClr val="tx1"/>
                          </a:solidFill>
                          <a:effectLst/>
                          <a:latin typeface="Arial"/>
                          <a:cs typeface="Arial"/>
                        </a:rPr>
                      </a:br>
                      <a:r>
                        <a:rPr lang="en-US" sz="1000">
                          <a:solidFill>
                            <a:schemeClr val="tx1"/>
                          </a:solidFill>
                          <a:effectLst/>
                          <a:latin typeface="Arial"/>
                          <a:cs typeface="Arial"/>
                        </a:rPr>
                        <a:t>≤5 mg/day</a:t>
                      </a:r>
                      <a:endParaRPr lang="en-GB" sz="1000">
                        <a:solidFill>
                          <a:schemeClr val="tx1"/>
                        </a:solidFill>
                        <a:effectLst/>
                        <a:latin typeface="Arial"/>
                        <a:ea typeface="Times New Roman" panose="02020603050405020304" pitchFamily="18" charset="0"/>
                        <a:cs typeface="Arial"/>
                      </a:endParaRPr>
                    </a:p>
                  </a:txBody>
                  <a:tcPr marL="45720" marR="45720" marT="22860" marB="22860">
                    <a:lnB w="28575"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Not on LTOCS at baseline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695090"/>
                  </a:ext>
                </a:extLst>
              </a:tr>
              <a:tr h="574159">
                <a:tc gridSpan="4">
                  <a:txBody>
                    <a:bodyPr/>
                    <a:lstStyle/>
                    <a:p>
                      <a:pPr>
                        <a:lnSpc>
                          <a:spcPct val="100000"/>
                        </a:lnSpc>
                        <a:spcBef>
                          <a:spcPts val="300"/>
                        </a:spcBef>
                        <a:spcAft>
                          <a:spcPts val="300"/>
                        </a:spcAft>
                      </a:pPr>
                      <a:r>
                        <a:rPr lang="en-US" sz="700" b="0">
                          <a:solidFill>
                            <a:schemeClr val="tx1"/>
                          </a:solidFill>
                          <a:effectLst/>
                          <a:latin typeface="Arial" panose="020B0604020202020204" pitchFamily="34" charset="0"/>
                          <a:cs typeface="Arial" panose="020B0604020202020204" pitchFamily="34" charset="0"/>
                        </a:rPr>
                        <a:t>FEV</a:t>
                      </a:r>
                      <a:r>
                        <a:rPr lang="en-US" sz="700" b="0" baseline="-25000">
                          <a:solidFill>
                            <a:schemeClr val="tx1"/>
                          </a:solidFill>
                          <a:effectLst/>
                          <a:latin typeface="Arial" panose="020B0604020202020204" pitchFamily="34" charset="0"/>
                          <a:cs typeface="Arial" panose="020B0604020202020204" pitchFamily="34" charset="0"/>
                        </a:rPr>
                        <a:t>1</a:t>
                      </a:r>
                      <a:r>
                        <a:rPr lang="en-US" sz="700" b="0">
                          <a:solidFill>
                            <a:schemeClr val="tx1"/>
                          </a:solidFill>
                          <a:effectLst/>
                          <a:latin typeface="Arial" panose="020B0604020202020204" pitchFamily="34" charset="0"/>
                          <a:cs typeface="Arial" panose="020B0604020202020204" pitchFamily="34" charset="0"/>
                        </a:rPr>
                        <a:t>, forced expiratory volume in 1 second; LTOCS, long-term oral corticosteroids.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700" b="0" baseline="3000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en-US" sz="700" b="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Patients</a:t>
                      </a:r>
                      <a:r>
                        <a:rPr lang="en-US" sz="7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who had incomplete data (</a:t>
                      </a:r>
                      <a:r>
                        <a:rPr lang="en-US" sz="700" b="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ie</a:t>
                      </a:r>
                      <a:r>
                        <a:rPr lang="en-US" sz="7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no follow-up data related to the outcome domain of interest) or no capacity to respond in a particular domain, </a:t>
                      </a:r>
                      <a:r>
                        <a:rPr lang="en-US" sz="700" b="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eg</a:t>
                      </a:r>
                      <a:r>
                        <a:rPr lang="en-US" sz="7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who had no exacerbations at baseline, had well-controlled asthma, or were not on LTOCS, were excluded from the analysis relating to that particular domain; however, they remained in analyses related to other domains.</a:t>
                      </a:r>
                      <a:endParaRPr lang="en-US" sz="700" b="0">
                        <a:solidFill>
                          <a:schemeClr val="tx1"/>
                        </a:solidFill>
                        <a:effectLst/>
                        <a:latin typeface="Arial" panose="020B0604020202020204" pitchFamily="34" charset="0"/>
                        <a:cs typeface="Arial" panose="020B0604020202020204" pitchFamily="34" charset="0"/>
                      </a:endParaRPr>
                    </a:p>
                  </a:txBody>
                  <a:tcPr marL="34290" marR="34290" marT="0" marB="0" anchor="ctr">
                    <a:lnT w="28575" cap="flat" cmpd="sng" algn="ctr">
                      <a:solidFill>
                        <a:schemeClr val="tx1"/>
                      </a:solidFill>
                      <a:prstDash val="solid"/>
                      <a:round/>
                      <a:headEnd type="none" w="med" len="med"/>
                      <a:tailEnd type="none" w="med" len="med"/>
                    </a:lnT>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06297444"/>
                  </a:ext>
                </a:extLst>
              </a:tr>
            </a:tbl>
          </a:graphicData>
        </a:graphic>
      </p:graphicFrame>
      <p:pic>
        <p:nvPicPr>
          <p:cNvPr id="8" name="Google Shape;200;p36">
            <a:extLst>
              <a:ext uri="{FF2B5EF4-FFF2-40B4-BE49-F238E27FC236}">
                <a16:creationId xmlns:a16="http://schemas.microsoft.com/office/drawing/2014/main" id="{AE0F36A7-8338-50DB-DF63-8D6E235A7FE4}"/>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9" name="TextBox 8">
            <a:extLst>
              <a:ext uri="{FF2B5EF4-FFF2-40B4-BE49-F238E27FC236}">
                <a16:creationId xmlns:a16="http://schemas.microsoft.com/office/drawing/2014/main" id="{E4B753AE-ECD0-FFA1-11DA-136C92DA8EB4}"/>
              </a:ext>
            </a:extLst>
          </p:cNvPr>
          <p:cNvSpPr txBox="1"/>
          <p:nvPr/>
        </p:nvSpPr>
        <p:spPr>
          <a:xfrm>
            <a:off x="6858000" y="4959511"/>
            <a:ext cx="35052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2" name="Graphic 1" descr="Beginning with solid fill">
            <a:hlinkClick r:id="rId3" action="ppaction://hlinksldjump"/>
            <a:extLst>
              <a:ext uri="{FF2B5EF4-FFF2-40B4-BE49-F238E27FC236}">
                <a16:creationId xmlns:a16="http://schemas.microsoft.com/office/drawing/2014/main" id="{363E0897-E142-96C2-5F52-DF67F314D4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5833A380-23F5-6ED6-FE76-A9A6AC700C42}"/>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5980536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98;p36">
            <a:extLst>
              <a:ext uri="{FF2B5EF4-FFF2-40B4-BE49-F238E27FC236}">
                <a16:creationId xmlns:a16="http://schemas.microsoft.com/office/drawing/2014/main" id="{331192A1-AE3E-4C4E-9AE5-5C74F71D626D}"/>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5" name="Google Shape;199;p36">
            <a:extLst>
              <a:ext uri="{FF2B5EF4-FFF2-40B4-BE49-F238E27FC236}">
                <a16:creationId xmlns:a16="http://schemas.microsoft.com/office/drawing/2014/main" id="{409A9753-F12C-72D6-0CD5-CE91B31856A1}"/>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3" name="TextBox 13">
            <a:extLst>
              <a:ext uri="{FF2B5EF4-FFF2-40B4-BE49-F238E27FC236}">
                <a16:creationId xmlns:a16="http://schemas.microsoft.com/office/drawing/2014/main" id="{2A5E1EF4-7579-E76C-7D99-4FDBE534215B}"/>
              </a:ext>
            </a:extLst>
          </p:cNvPr>
          <p:cNvSpPr txBox="1"/>
          <p:nvPr/>
        </p:nvSpPr>
        <p:spPr>
          <a:xfrm>
            <a:off x="324000" y="306000"/>
            <a:ext cx="685165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Changes from baseline in single outcome domains</a:t>
            </a:r>
          </a:p>
        </p:txBody>
      </p:sp>
      <p:sp>
        <p:nvSpPr>
          <p:cNvPr id="19" name="TextBox 18">
            <a:extLst>
              <a:ext uri="{FF2B5EF4-FFF2-40B4-BE49-F238E27FC236}">
                <a16:creationId xmlns:a16="http://schemas.microsoft.com/office/drawing/2014/main" id="{29446D08-CB9B-2DB8-63B9-CEF3381C755E}"/>
              </a:ext>
            </a:extLst>
          </p:cNvPr>
          <p:cNvSpPr txBox="1"/>
          <p:nvPr/>
        </p:nvSpPr>
        <p:spPr>
          <a:xfrm>
            <a:off x="458220" y="1515415"/>
            <a:ext cx="1260390" cy="1384995"/>
          </a:xfrm>
          <a:prstGeom prst="rect">
            <a:avLst/>
          </a:prstGeom>
          <a:noFill/>
        </p:spPr>
        <p:txBody>
          <a:bodyPr wrap="square">
            <a:spAutoFit/>
          </a:bodyPr>
          <a:lstStyle/>
          <a:p>
            <a:pPr algn="l" defTabSz="457200" rtl="0"/>
            <a:r>
              <a:rPr lang="en-US" sz="700" kern="1200" baseline="30000" err="1">
                <a:solidFill>
                  <a:prstClr val="black"/>
                </a:solidFill>
                <a:latin typeface="Arial" panose="020B0604020202020204" pitchFamily="34" charset="0"/>
                <a:ea typeface="Calibri" panose="020F0502020204030204" pitchFamily="34" charset="0"/>
                <a:cs typeface="Arial" panose="020B0604020202020204" pitchFamily="34" charset="0"/>
              </a:rPr>
              <a:t>a</a:t>
            </a:r>
            <a:r>
              <a:rPr lang="en-US" sz="700" kern="120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 increase in annual exacerbations among non-biologic users was largely seen in EMR data, where there the ‘baseline’ may potentially be misclassified, as a patient’s first visits in EMR may not fully capture exacerbations; this would lead to an apparent increase in the first year of follow-up.</a:t>
            </a:r>
            <a:endParaRPr lang="en-GB" sz="700" kern="1200">
              <a:solidFill>
                <a:prstClr val="black"/>
              </a:solidFill>
              <a:latin typeface="Arial" panose="020B0604020202020204" pitchFamily="34" charset="0"/>
              <a:ea typeface="+mn-ea"/>
              <a:cs typeface="Arial" panose="020B0604020202020204" pitchFamily="34" charset="0"/>
            </a:endParaRPr>
          </a:p>
        </p:txBody>
      </p:sp>
      <p:sp>
        <p:nvSpPr>
          <p:cNvPr id="20" name="Content Placeholder 10">
            <a:extLst>
              <a:ext uri="{FF2B5EF4-FFF2-40B4-BE49-F238E27FC236}">
                <a16:creationId xmlns:a16="http://schemas.microsoft.com/office/drawing/2014/main" id="{C3836D54-9BE3-CC6D-8C4C-6ED0F855F3E1}"/>
              </a:ext>
            </a:extLst>
          </p:cNvPr>
          <p:cNvSpPr txBox="1">
            <a:spLocks/>
          </p:cNvSpPr>
          <p:nvPr/>
        </p:nvSpPr>
        <p:spPr>
          <a:xfrm>
            <a:off x="324000" y="810000"/>
            <a:ext cx="7513093"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lnSpc>
                <a:spcPct val="125000"/>
              </a:lnSpc>
              <a:spcBef>
                <a:spcPts val="0"/>
              </a:spcBef>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Biologic initiators had greater improvements from baseline than non-</a:t>
            </a:r>
            <a:r>
              <a:rPr lang="en-US" sz="1300" err="1">
                <a:solidFill>
                  <a:prstClr val="black"/>
                </a:solidFill>
                <a:latin typeface="Arial" panose="020B0604020202020204" pitchFamily="34" charset="0"/>
                <a:cs typeface="Arial" panose="020B0604020202020204" pitchFamily="34" charset="0"/>
              </a:rPr>
              <a:t>initiators</a:t>
            </a:r>
            <a:r>
              <a:rPr lang="en-US" sz="1300" baseline="30000" err="1">
                <a:solidFill>
                  <a:prstClr val="black"/>
                </a:solidFill>
                <a:latin typeface="Arial" panose="020B0604020202020204" pitchFamily="34" charset="0"/>
                <a:cs typeface="Arial" panose="020B0604020202020204" pitchFamily="34" charset="0"/>
              </a:rPr>
              <a:t>a,b</a:t>
            </a:r>
            <a:endParaRPr lang="en-US" sz="1300" baseline="30000">
              <a:solidFill>
                <a:prstClr val="black"/>
              </a:solidFill>
              <a:latin typeface="Arial" panose="020B0604020202020204" pitchFamily="34" charset="0"/>
              <a:cs typeface="Arial" panose="020B0604020202020204" pitchFamily="34" charset="0"/>
            </a:endParaRPr>
          </a:p>
        </p:txBody>
      </p:sp>
      <p:pic>
        <p:nvPicPr>
          <p:cNvPr id="18" name="Google Shape;200;p36">
            <a:extLst>
              <a:ext uri="{FF2B5EF4-FFF2-40B4-BE49-F238E27FC236}">
                <a16:creationId xmlns:a16="http://schemas.microsoft.com/office/drawing/2014/main" id="{65AE773F-E9F0-C02B-950E-B1E733100454}"/>
              </a:ext>
            </a:extLst>
          </p:cNvPr>
          <p:cNvPicPr preferRelativeResize="0"/>
          <p:nvPr/>
        </p:nvPicPr>
        <p:blipFill rotWithShape="1">
          <a:blip r:embed="rId3">
            <a:alphaModFix/>
          </a:blip>
          <a:srcRect/>
          <a:stretch/>
        </p:blipFill>
        <p:spPr>
          <a:xfrm>
            <a:off x="8403069" y="83961"/>
            <a:ext cx="678567" cy="221484"/>
          </a:xfrm>
          <a:prstGeom prst="rect">
            <a:avLst/>
          </a:prstGeom>
          <a:noFill/>
          <a:ln>
            <a:noFill/>
          </a:ln>
        </p:spPr>
      </p:pic>
      <p:sp>
        <p:nvSpPr>
          <p:cNvPr id="17" name="TextBox 16">
            <a:extLst>
              <a:ext uri="{FF2B5EF4-FFF2-40B4-BE49-F238E27FC236}">
                <a16:creationId xmlns:a16="http://schemas.microsoft.com/office/drawing/2014/main" id="{96ABB237-589F-71F1-4572-6A7CE896F393}"/>
              </a:ext>
            </a:extLst>
          </p:cNvPr>
          <p:cNvSpPr txBox="1"/>
          <p:nvPr/>
        </p:nvSpPr>
        <p:spPr>
          <a:xfrm>
            <a:off x="6934200" y="4926908"/>
            <a:ext cx="307692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sp>
        <p:nvSpPr>
          <p:cNvPr id="11" name="Text Placeholder 2">
            <a:extLst>
              <a:ext uri="{FF2B5EF4-FFF2-40B4-BE49-F238E27FC236}">
                <a16:creationId xmlns:a16="http://schemas.microsoft.com/office/drawing/2014/main" id="{32FC8A7D-4AF9-D700-DE30-CA446BF6F0D7}"/>
              </a:ext>
            </a:extLst>
          </p:cNvPr>
          <p:cNvSpPr txBox="1">
            <a:spLocks/>
          </p:cNvSpPr>
          <p:nvPr/>
        </p:nvSpPr>
        <p:spPr>
          <a:xfrm>
            <a:off x="324000" y="4718943"/>
            <a:ext cx="5743080" cy="2754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Bef>
                <a:spcPts val="150"/>
              </a:spcBef>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a:t>
            </a:r>
          </a:p>
          <a:p>
            <a:pPr defTabSz="457200">
              <a:spcBef>
                <a:spcPts val="150"/>
              </a:spcBef>
            </a:pPr>
            <a:r>
              <a:rPr lang="en-US" sz="700" baseline="30000" err="1">
                <a:solidFill>
                  <a:prstClr val="black"/>
                </a:solidFill>
                <a:latin typeface="Arial" panose="020B0604020202020204" pitchFamily="34" charset="0"/>
                <a:cs typeface="Arial" panose="020B0604020202020204" pitchFamily="34" charset="0"/>
              </a:rPr>
              <a:t>b</a:t>
            </a:r>
            <a:r>
              <a:rPr lang="en-US" sz="700" spc="-10" err="1">
                <a:solidFill>
                  <a:prstClr val="black"/>
                </a:solidFill>
                <a:latin typeface="Arial" panose="020B0604020202020204" pitchFamily="34" charset="0"/>
                <a:cs typeface="Arial" panose="020B0604020202020204" pitchFamily="34" charset="0"/>
              </a:rPr>
              <a:t>Baseline</a:t>
            </a:r>
            <a:r>
              <a:rPr lang="en-US" sz="700" spc="-10">
                <a:solidFill>
                  <a:prstClr val="black"/>
                </a:solidFill>
                <a:latin typeface="Arial" panose="020B0604020202020204" pitchFamily="34" charset="0"/>
                <a:cs typeface="Arial" panose="020B0604020202020204" pitchFamily="34" charset="0"/>
              </a:rPr>
              <a:t> differences between biologic </a:t>
            </a:r>
            <a:r>
              <a:rPr lang="en-US" sz="700" spc="-10" err="1">
                <a:solidFill>
                  <a:prstClr val="black"/>
                </a:solidFill>
                <a:latin typeface="Arial" panose="020B0604020202020204" pitchFamily="34" charset="0"/>
                <a:cs typeface="Arial" panose="020B0604020202020204" pitchFamily="34" charset="0"/>
              </a:rPr>
              <a:t>initators</a:t>
            </a:r>
            <a:r>
              <a:rPr lang="en-US" sz="700" spc="-10">
                <a:solidFill>
                  <a:prstClr val="black"/>
                </a:solidFill>
                <a:latin typeface="Arial" panose="020B0604020202020204" pitchFamily="34" charset="0"/>
                <a:cs typeface="Arial" panose="020B0604020202020204" pitchFamily="34" charset="0"/>
              </a:rPr>
              <a:t> and non-initiators were </a:t>
            </a:r>
            <a:r>
              <a:rPr lang="en-US" sz="700" spc="-10">
                <a:solidFill>
                  <a:prstClr val="black"/>
                </a:solidFill>
                <a:latin typeface="Arial" panose="020B0604020202020204" pitchFamily="34" charset="0"/>
                <a:ea typeface="Times New Roman" panose="02020603050405020304" pitchFamily="18" charset="0"/>
                <a:cs typeface="Arial" panose="020B0604020202020204" pitchFamily="34" charset="0"/>
              </a:rPr>
              <a:t>not adjusted for by matching or multivariable adjustment methods.</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4A795B7E-EE78-B2CB-CB1E-A7B971137E03}"/>
              </a:ext>
            </a:extLst>
          </p:cNvPr>
          <p:cNvPicPr>
            <a:picLocks noChangeAspect="1"/>
          </p:cNvPicPr>
          <p:nvPr/>
        </p:nvPicPr>
        <p:blipFill>
          <a:blip r:embed="rId4"/>
          <a:stretch>
            <a:fillRect/>
          </a:stretch>
        </p:blipFill>
        <p:spPr>
          <a:xfrm>
            <a:off x="1828800" y="1156959"/>
            <a:ext cx="5743080" cy="3549645"/>
          </a:xfrm>
          <a:prstGeom prst="rect">
            <a:avLst/>
          </a:prstGeom>
        </p:spPr>
      </p:pic>
      <p:pic>
        <p:nvPicPr>
          <p:cNvPr id="2" name="Graphic 1" descr="Beginning with solid fill">
            <a:hlinkClick r:id="rId5" action="ppaction://hlinksldjump"/>
            <a:extLst>
              <a:ext uri="{FF2B5EF4-FFF2-40B4-BE49-F238E27FC236}">
                <a16:creationId xmlns:a16="http://schemas.microsoft.com/office/drawing/2014/main" id="{0B1C19F1-8C6B-9523-DB36-A053FE20FC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4A0B9ADF-80BA-550A-F7EB-2B03928ADEA7}"/>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61071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9343" y="2264816"/>
            <a:ext cx="2516505" cy="516969"/>
          </a:xfrm>
          <a:prstGeom prst="rect">
            <a:avLst/>
          </a:prstGeom>
        </p:spPr>
        <p:txBody>
          <a:bodyPr vert="horz" wrap="square" lIns="0" tIns="9049" rIns="0" bIns="0" rtlCol="0">
            <a:spAutoFit/>
          </a:bodyPr>
          <a:lstStyle/>
          <a:p>
            <a:pPr marL="9525" defTabSz="685800">
              <a:spcBef>
                <a:spcPts val="71"/>
              </a:spcBef>
            </a:pPr>
            <a:r>
              <a:rPr sz="3300">
                <a:solidFill>
                  <a:srgbClr val="FFFFFF"/>
                </a:solidFill>
                <a:latin typeface="Calibri Light"/>
                <a:cs typeface="Calibri Light"/>
              </a:rPr>
              <a:t>The</a:t>
            </a:r>
            <a:r>
              <a:rPr sz="3300" spc="-161">
                <a:solidFill>
                  <a:srgbClr val="FFFFFF"/>
                </a:solidFill>
                <a:latin typeface="Calibri Light"/>
                <a:cs typeface="Calibri Light"/>
              </a:rPr>
              <a:t> </a:t>
            </a:r>
            <a:r>
              <a:rPr sz="3300">
                <a:solidFill>
                  <a:srgbClr val="FFFFFF"/>
                </a:solidFill>
                <a:latin typeface="Calibri Light"/>
                <a:cs typeface="Calibri Light"/>
              </a:rPr>
              <a:t>ISAR</a:t>
            </a:r>
            <a:r>
              <a:rPr sz="3300" spc="-161">
                <a:solidFill>
                  <a:srgbClr val="FFFFFF"/>
                </a:solidFill>
                <a:latin typeface="Calibri Light"/>
                <a:cs typeface="Calibri Light"/>
              </a:rPr>
              <a:t> </a:t>
            </a:r>
            <a:r>
              <a:rPr sz="3300" spc="-8">
                <a:solidFill>
                  <a:srgbClr val="FFFFFF"/>
                </a:solidFill>
                <a:latin typeface="Calibri Light"/>
                <a:cs typeface="Calibri Light"/>
              </a:rPr>
              <a:t>vision</a:t>
            </a:r>
            <a:endParaRPr sz="3300">
              <a:latin typeface="Calibri Light"/>
              <a:cs typeface="Calibri Light"/>
            </a:endParaRPr>
          </a:p>
        </p:txBody>
      </p:sp>
      <p:sp>
        <p:nvSpPr>
          <p:cNvPr id="3" name="object 3"/>
          <p:cNvSpPr txBox="1"/>
          <p:nvPr/>
        </p:nvSpPr>
        <p:spPr>
          <a:xfrm>
            <a:off x="4628103" y="777964"/>
            <a:ext cx="3820954" cy="3548087"/>
          </a:xfrm>
          <a:prstGeom prst="rect">
            <a:avLst/>
          </a:prstGeom>
        </p:spPr>
        <p:txBody>
          <a:bodyPr vert="horz" wrap="square" lIns="0" tIns="31433" rIns="0" bIns="0" rtlCol="0">
            <a:spAutoFit/>
          </a:bodyPr>
          <a:lstStyle/>
          <a:p>
            <a:pPr marL="180975" marR="3810" indent="-171926" defTabSz="685800">
              <a:lnSpc>
                <a:spcPct val="90100"/>
              </a:lnSpc>
              <a:spcBef>
                <a:spcPts val="248"/>
              </a:spcBef>
              <a:buFont typeface="Arial"/>
              <a:buChar char="•"/>
              <a:tabLst>
                <a:tab pos="180975" algn="l"/>
              </a:tabLst>
            </a:pPr>
            <a:r>
              <a:rPr sz="1500">
                <a:latin typeface="Calibri"/>
                <a:cs typeface="Calibri"/>
              </a:rPr>
              <a:t>ISAR</a:t>
            </a:r>
            <a:r>
              <a:rPr sz="1500" spc="-19">
                <a:latin typeface="Calibri"/>
                <a:cs typeface="Calibri"/>
              </a:rPr>
              <a:t> </a:t>
            </a:r>
            <a:r>
              <a:rPr sz="1500">
                <a:latin typeface="Calibri"/>
                <a:cs typeface="Calibri"/>
              </a:rPr>
              <a:t>permits</a:t>
            </a:r>
            <a:r>
              <a:rPr sz="1500" spc="-8">
                <a:latin typeface="Calibri"/>
                <a:cs typeface="Calibri"/>
              </a:rPr>
              <a:t> </a:t>
            </a:r>
            <a:r>
              <a:rPr sz="1500">
                <a:latin typeface="Calibri"/>
                <a:cs typeface="Calibri"/>
              </a:rPr>
              <a:t>the</a:t>
            </a:r>
            <a:r>
              <a:rPr sz="1500" spc="-8">
                <a:latin typeface="Calibri"/>
                <a:cs typeface="Calibri"/>
              </a:rPr>
              <a:t> </a:t>
            </a:r>
            <a:r>
              <a:rPr sz="1500" b="1" spc="-8">
                <a:solidFill>
                  <a:srgbClr val="EC7C30"/>
                </a:solidFill>
                <a:latin typeface="Calibri"/>
                <a:cs typeface="Calibri"/>
              </a:rPr>
              <a:t>implementation</a:t>
            </a:r>
            <a:r>
              <a:rPr sz="1500" b="1" spc="-23">
                <a:solidFill>
                  <a:srgbClr val="EC7C30"/>
                </a:solidFill>
                <a:latin typeface="Calibri"/>
                <a:cs typeface="Calibri"/>
              </a:rPr>
              <a:t> </a:t>
            </a:r>
            <a:r>
              <a:rPr sz="1500">
                <a:latin typeface="Calibri"/>
                <a:cs typeface="Calibri"/>
              </a:rPr>
              <a:t>of</a:t>
            </a:r>
            <a:r>
              <a:rPr sz="1500" spc="-34">
                <a:latin typeface="Calibri"/>
                <a:cs typeface="Calibri"/>
              </a:rPr>
              <a:t> </a:t>
            </a:r>
            <a:r>
              <a:rPr sz="1500" spc="-8">
                <a:latin typeface="Calibri"/>
                <a:cs typeface="Calibri"/>
              </a:rPr>
              <a:t>existing </a:t>
            </a:r>
            <a:r>
              <a:rPr sz="1500">
                <a:latin typeface="Calibri"/>
                <a:cs typeface="Calibri"/>
              </a:rPr>
              <a:t>knowledge</a:t>
            </a:r>
            <a:r>
              <a:rPr sz="1500" spc="-49">
                <a:latin typeface="Calibri"/>
                <a:cs typeface="Calibri"/>
              </a:rPr>
              <a:t> </a:t>
            </a:r>
            <a:r>
              <a:rPr sz="1500">
                <a:latin typeface="Calibri"/>
                <a:cs typeface="Calibri"/>
              </a:rPr>
              <a:t>in</a:t>
            </a:r>
            <a:r>
              <a:rPr sz="1500" spc="-60">
                <a:latin typeface="Calibri"/>
                <a:cs typeface="Calibri"/>
              </a:rPr>
              <a:t> </a:t>
            </a:r>
            <a:r>
              <a:rPr sz="1500">
                <a:latin typeface="Calibri"/>
                <a:cs typeface="Calibri"/>
              </a:rPr>
              <a:t>the</a:t>
            </a:r>
            <a:r>
              <a:rPr sz="1500" spc="-64">
                <a:latin typeface="Calibri"/>
                <a:cs typeface="Calibri"/>
              </a:rPr>
              <a:t> </a:t>
            </a:r>
            <a:r>
              <a:rPr sz="1500">
                <a:latin typeface="Calibri"/>
                <a:cs typeface="Calibri"/>
              </a:rPr>
              <a:t>severe</a:t>
            </a:r>
            <a:r>
              <a:rPr sz="1500" spc="-19">
                <a:latin typeface="Calibri"/>
                <a:cs typeface="Calibri"/>
              </a:rPr>
              <a:t> </a:t>
            </a:r>
            <a:r>
              <a:rPr sz="1500">
                <a:latin typeface="Calibri"/>
                <a:cs typeface="Calibri"/>
              </a:rPr>
              <a:t>asthma</a:t>
            </a:r>
            <a:r>
              <a:rPr sz="1500" spc="-38">
                <a:latin typeface="Calibri"/>
                <a:cs typeface="Calibri"/>
              </a:rPr>
              <a:t> </a:t>
            </a:r>
            <a:r>
              <a:rPr sz="1500" spc="-8">
                <a:latin typeface="Calibri"/>
                <a:cs typeface="Calibri"/>
              </a:rPr>
              <a:t>patient </a:t>
            </a:r>
            <a:r>
              <a:rPr sz="1500">
                <a:latin typeface="Calibri"/>
                <a:cs typeface="Calibri"/>
              </a:rPr>
              <a:t>population,</a:t>
            </a:r>
            <a:r>
              <a:rPr sz="1500" spc="-34">
                <a:latin typeface="Calibri"/>
                <a:cs typeface="Calibri"/>
              </a:rPr>
              <a:t> </a:t>
            </a:r>
            <a:r>
              <a:rPr sz="1500" b="1" spc="-8">
                <a:solidFill>
                  <a:srgbClr val="EC7C30"/>
                </a:solidFill>
                <a:latin typeface="Calibri"/>
                <a:cs typeface="Calibri"/>
              </a:rPr>
              <a:t>generation</a:t>
            </a:r>
            <a:r>
              <a:rPr sz="1500" b="1" spc="-19">
                <a:solidFill>
                  <a:srgbClr val="EC7C30"/>
                </a:solidFill>
                <a:latin typeface="Calibri"/>
                <a:cs typeface="Calibri"/>
              </a:rPr>
              <a:t> </a:t>
            </a:r>
            <a:r>
              <a:rPr sz="1500">
                <a:latin typeface="Calibri"/>
                <a:cs typeface="Calibri"/>
              </a:rPr>
              <a:t>of</a:t>
            </a:r>
            <a:r>
              <a:rPr sz="1500" spc="-45">
                <a:latin typeface="Calibri"/>
                <a:cs typeface="Calibri"/>
              </a:rPr>
              <a:t> </a:t>
            </a:r>
            <a:r>
              <a:rPr sz="1500">
                <a:latin typeface="Calibri"/>
                <a:cs typeface="Calibri"/>
              </a:rPr>
              <a:t>new</a:t>
            </a:r>
            <a:r>
              <a:rPr sz="1500" spc="-26">
                <a:latin typeface="Calibri"/>
                <a:cs typeface="Calibri"/>
              </a:rPr>
              <a:t> </a:t>
            </a:r>
            <a:r>
              <a:rPr sz="1500" spc="-8">
                <a:latin typeface="Calibri"/>
                <a:cs typeface="Calibri"/>
              </a:rPr>
              <a:t>knowledge,</a:t>
            </a:r>
            <a:r>
              <a:rPr sz="1500" spc="-34">
                <a:latin typeface="Calibri"/>
                <a:cs typeface="Calibri"/>
              </a:rPr>
              <a:t> </a:t>
            </a:r>
            <a:r>
              <a:rPr sz="1500" spc="-19">
                <a:latin typeface="Calibri"/>
                <a:cs typeface="Calibri"/>
              </a:rPr>
              <a:t>and </a:t>
            </a:r>
            <a:r>
              <a:rPr sz="1500" spc="-8">
                <a:latin typeface="Calibri"/>
                <a:cs typeface="Calibri"/>
              </a:rPr>
              <a:t>identification</a:t>
            </a:r>
            <a:r>
              <a:rPr sz="1500" spc="11">
                <a:latin typeface="Calibri"/>
                <a:cs typeface="Calibri"/>
              </a:rPr>
              <a:t> </a:t>
            </a:r>
            <a:r>
              <a:rPr sz="1500">
                <a:latin typeface="Calibri"/>
                <a:cs typeface="Calibri"/>
              </a:rPr>
              <a:t>of</a:t>
            </a:r>
            <a:r>
              <a:rPr sz="1500" spc="-49">
                <a:latin typeface="Calibri"/>
                <a:cs typeface="Calibri"/>
              </a:rPr>
              <a:t> </a:t>
            </a:r>
            <a:r>
              <a:rPr sz="1500">
                <a:latin typeface="Calibri"/>
                <a:cs typeface="Calibri"/>
              </a:rPr>
              <a:t>the</a:t>
            </a:r>
            <a:r>
              <a:rPr sz="1500" spc="-45">
                <a:latin typeface="Calibri"/>
                <a:cs typeface="Calibri"/>
              </a:rPr>
              <a:t> </a:t>
            </a:r>
            <a:r>
              <a:rPr sz="1500">
                <a:latin typeface="Calibri"/>
                <a:cs typeface="Calibri"/>
              </a:rPr>
              <a:t>unknown,</a:t>
            </a:r>
            <a:r>
              <a:rPr sz="1500" spc="-41">
                <a:latin typeface="Calibri"/>
                <a:cs typeface="Calibri"/>
              </a:rPr>
              <a:t> </a:t>
            </a:r>
            <a:r>
              <a:rPr sz="1500" b="1">
                <a:solidFill>
                  <a:srgbClr val="EC7C30"/>
                </a:solidFill>
                <a:latin typeface="Calibri"/>
                <a:cs typeface="Calibri"/>
              </a:rPr>
              <a:t>promoting</a:t>
            </a:r>
            <a:r>
              <a:rPr sz="1500" b="1" spc="-45">
                <a:solidFill>
                  <a:srgbClr val="EC7C30"/>
                </a:solidFill>
                <a:latin typeface="Calibri"/>
                <a:cs typeface="Calibri"/>
              </a:rPr>
              <a:t> </a:t>
            </a:r>
            <a:r>
              <a:rPr sz="1500" spc="-19">
                <a:latin typeface="Calibri"/>
                <a:cs typeface="Calibri"/>
              </a:rPr>
              <a:t>new </a:t>
            </a:r>
            <a:r>
              <a:rPr sz="1500" spc="-8">
                <a:latin typeface="Calibri"/>
                <a:cs typeface="Calibri"/>
              </a:rPr>
              <a:t>research</a:t>
            </a:r>
            <a:endParaRPr sz="1500">
              <a:latin typeface="Calibri"/>
              <a:cs typeface="Calibri"/>
            </a:endParaRPr>
          </a:p>
          <a:p>
            <a:pPr marL="180975" marR="36195" indent="-171926" defTabSz="685800">
              <a:lnSpc>
                <a:spcPct val="90000"/>
              </a:lnSpc>
              <a:spcBef>
                <a:spcPts val="758"/>
              </a:spcBef>
              <a:buFont typeface="Arial"/>
              <a:buChar char="•"/>
              <a:tabLst>
                <a:tab pos="180975" algn="l"/>
              </a:tabLst>
            </a:pPr>
            <a:r>
              <a:rPr sz="1500">
                <a:latin typeface="Calibri"/>
                <a:cs typeface="Calibri"/>
              </a:rPr>
              <a:t>By</a:t>
            </a:r>
            <a:r>
              <a:rPr sz="1500" spc="-64">
                <a:latin typeface="Calibri"/>
                <a:cs typeface="Calibri"/>
              </a:rPr>
              <a:t> </a:t>
            </a:r>
            <a:r>
              <a:rPr sz="1500">
                <a:latin typeface="Calibri"/>
                <a:cs typeface="Calibri"/>
              </a:rPr>
              <a:t>combining</a:t>
            </a:r>
            <a:r>
              <a:rPr sz="1500" spc="-53">
                <a:latin typeface="Calibri"/>
                <a:cs typeface="Calibri"/>
              </a:rPr>
              <a:t> </a:t>
            </a:r>
            <a:r>
              <a:rPr sz="1500">
                <a:latin typeface="Calibri"/>
                <a:cs typeface="Calibri"/>
              </a:rPr>
              <a:t>data</a:t>
            </a:r>
            <a:r>
              <a:rPr sz="1500" spc="-60">
                <a:latin typeface="Calibri"/>
                <a:cs typeface="Calibri"/>
              </a:rPr>
              <a:t> </a:t>
            </a:r>
            <a:r>
              <a:rPr sz="1500">
                <a:latin typeface="Calibri"/>
                <a:cs typeface="Calibri"/>
              </a:rPr>
              <a:t>from</a:t>
            </a:r>
            <a:r>
              <a:rPr sz="1500" spc="-68">
                <a:latin typeface="Calibri"/>
                <a:cs typeface="Calibri"/>
              </a:rPr>
              <a:t> </a:t>
            </a:r>
            <a:r>
              <a:rPr sz="1500">
                <a:latin typeface="Calibri"/>
                <a:cs typeface="Calibri"/>
              </a:rPr>
              <a:t>small</a:t>
            </a:r>
            <a:r>
              <a:rPr sz="1500" spc="-38">
                <a:latin typeface="Calibri"/>
                <a:cs typeface="Calibri"/>
              </a:rPr>
              <a:t> </a:t>
            </a:r>
            <a:r>
              <a:rPr sz="1500">
                <a:latin typeface="Calibri"/>
                <a:cs typeface="Calibri"/>
              </a:rPr>
              <a:t>registries</a:t>
            </a:r>
            <a:r>
              <a:rPr sz="1500" spc="-15">
                <a:latin typeface="Calibri"/>
                <a:cs typeface="Calibri"/>
              </a:rPr>
              <a:t> into </a:t>
            </a:r>
            <a:r>
              <a:rPr sz="1500">
                <a:latin typeface="Calibri"/>
                <a:cs typeface="Calibri"/>
              </a:rPr>
              <a:t>one</a:t>
            </a:r>
            <a:r>
              <a:rPr sz="1500" spc="-56">
                <a:latin typeface="Calibri"/>
                <a:cs typeface="Calibri"/>
              </a:rPr>
              <a:t> </a:t>
            </a:r>
            <a:r>
              <a:rPr sz="1500">
                <a:latin typeface="Calibri"/>
                <a:cs typeface="Calibri"/>
              </a:rPr>
              <a:t>large</a:t>
            </a:r>
            <a:r>
              <a:rPr sz="1500" spc="-34">
                <a:latin typeface="Calibri"/>
                <a:cs typeface="Calibri"/>
              </a:rPr>
              <a:t> </a:t>
            </a:r>
            <a:r>
              <a:rPr sz="1500" spc="-8">
                <a:latin typeface="Calibri"/>
                <a:cs typeface="Calibri"/>
              </a:rPr>
              <a:t>standardized</a:t>
            </a:r>
            <a:r>
              <a:rPr sz="1500" spc="-26">
                <a:latin typeface="Calibri"/>
                <a:cs typeface="Calibri"/>
              </a:rPr>
              <a:t> </a:t>
            </a:r>
            <a:r>
              <a:rPr sz="1500" spc="-15">
                <a:latin typeface="Calibri"/>
                <a:cs typeface="Calibri"/>
              </a:rPr>
              <a:t>registry, </a:t>
            </a:r>
            <a:r>
              <a:rPr sz="1500">
                <a:latin typeface="Calibri"/>
                <a:cs typeface="Calibri"/>
              </a:rPr>
              <a:t>ISAR</a:t>
            </a:r>
            <a:r>
              <a:rPr sz="1500" spc="-34">
                <a:latin typeface="Calibri"/>
                <a:cs typeface="Calibri"/>
              </a:rPr>
              <a:t> </a:t>
            </a:r>
            <a:r>
              <a:rPr sz="1500">
                <a:latin typeface="Calibri"/>
                <a:cs typeface="Calibri"/>
              </a:rPr>
              <a:t>is</a:t>
            </a:r>
            <a:r>
              <a:rPr sz="1500" spc="-41">
                <a:latin typeface="Calibri"/>
                <a:cs typeface="Calibri"/>
              </a:rPr>
              <a:t> </a:t>
            </a:r>
            <a:r>
              <a:rPr sz="1500">
                <a:latin typeface="Calibri"/>
                <a:cs typeface="Calibri"/>
              </a:rPr>
              <a:t>able</a:t>
            </a:r>
            <a:r>
              <a:rPr sz="1500" spc="-56">
                <a:latin typeface="Calibri"/>
                <a:cs typeface="Calibri"/>
              </a:rPr>
              <a:t> </a:t>
            </a:r>
            <a:r>
              <a:rPr sz="1500" spc="-19">
                <a:latin typeface="Calibri"/>
                <a:cs typeface="Calibri"/>
              </a:rPr>
              <a:t>to </a:t>
            </a:r>
            <a:r>
              <a:rPr sz="1500" b="1">
                <a:solidFill>
                  <a:srgbClr val="EC7C30"/>
                </a:solidFill>
                <a:latin typeface="Calibri"/>
                <a:cs typeface="Calibri"/>
              </a:rPr>
              <a:t>compare</a:t>
            </a:r>
            <a:r>
              <a:rPr sz="1500" b="1" spc="-71">
                <a:solidFill>
                  <a:srgbClr val="EC7C30"/>
                </a:solidFill>
                <a:latin typeface="Calibri"/>
                <a:cs typeface="Calibri"/>
              </a:rPr>
              <a:t> </a:t>
            </a:r>
            <a:r>
              <a:rPr sz="1500" b="1">
                <a:solidFill>
                  <a:srgbClr val="EC7C30"/>
                </a:solidFill>
                <a:latin typeface="Calibri"/>
                <a:cs typeface="Calibri"/>
              </a:rPr>
              <a:t>and</a:t>
            </a:r>
            <a:r>
              <a:rPr sz="1500" b="1" spc="-71">
                <a:solidFill>
                  <a:srgbClr val="EC7C30"/>
                </a:solidFill>
                <a:latin typeface="Calibri"/>
                <a:cs typeface="Calibri"/>
              </a:rPr>
              <a:t> </a:t>
            </a:r>
            <a:r>
              <a:rPr sz="1500" b="1" spc="-8">
                <a:solidFill>
                  <a:srgbClr val="EC7C30"/>
                </a:solidFill>
                <a:latin typeface="Calibri"/>
                <a:cs typeface="Calibri"/>
              </a:rPr>
              <a:t>contrast</a:t>
            </a:r>
            <a:r>
              <a:rPr sz="1500" b="1" spc="-68">
                <a:solidFill>
                  <a:srgbClr val="EC7C30"/>
                </a:solidFill>
                <a:latin typeface="Calibri"/>
                <a:cs typeface="Calibri"/>
              </a:rPr>
              <a:t> </a:t>
            </a:r>
            <a:r>
              <a:rPr sz="1500" b="1">
                <a:solidFill>
                  <a:srgbClr val="EC7C30"/>
                </a:solidFill>
                <a:latin typeface="Calibri"/>
                <a:cs typeface="Calibri"/>
              </a:rPr>
              <a:t>differences</a:t>
            </a:r>
            <a:r>
              <a:rPr sz="1500" b="1" spc="-26">
                <a:solidFill>
                  <a:srgbClr val="EC7C30"/>
                </a:solidFill>
                <a:latin typeface="Calibri"/>
                <a:cs typeface="Calibri"/>
              </a:rPr>
              <a:t> </a:t>
            </a:r>
            <a:r>
              <a:rPr sz="1500" spc="-8">
                <a:latin typeface="Calibri"/>
                <a:cs typeface="Calibri"/>
              </a:rPr>
              <a:t>between </a:t>
            </a:r>
            <a:r>
              <a:rPr sz="1500">
                <a:latin typeface="Calibri"/>
                <a:cs typeface="Calibri"/>
              </a:rPr>
              <a:t>countries</a:t>
            </a:r>
            <a:r>
              <a:rPr sz="1500" spc="-56">
                <a:latin typeface="Calibri"/>
                <a:cs typeface="Calibri"/>
              </a:rPr>
              <a:t> </a:t>
            </a:r>
            <a:r>
              <a:rPr sz="1500">
                <a:latin typeface="Calibri"/>
                <a:cs typeface="Calibri"/>
              </a:rPr>
              <a:t>and</a:t>
            </a:r>
            <a:r>
              <a:rPr sz="1500" spc="-83">
                <a:latin typeface="Calibri"/>
                <a:cs typeface="Calibri"/>
              </a:rPr>
              <a:t> </a:t>
            </a:r>
            <a:r>
              <a:rPr sz="1500">
                <a:latin typeface="Calibri"/>
                <a:cs typeface="Calibri"/>
              </a:rPr>
              <a:t>care</a:t>
            </a:r>
            <a:r>
              <a:rPr sz="1500" spc="-49">
                <a:latin typeface="Calibri"/>
                <a:cs typeface="Calibri"/>
              </a:rPr>
              <a:t> </a:t>
            </a:r>
            <a:r>
              <a:rPr sz="1500" spc="-8">
                <a:latin typeface="Calibri"/>
                <a:cs typeface="Calibri"/>
              </a:rPr>
              <a:t>systems,</a:t>
            </a:r>
            <a:r>
              <a:rPr sz="1500" spc="-15">
                <a:latin typeface="Calibri"/>
                <a:cs typeface="Calibri"/>
              </a:rPr>
              <a:t> </a:t>
            </a:r>
            <a:r>
              <a:rPr sz="1500">
                <a:latin typeface="Calibri"/>
                <a:cs typeface="Calibri"/>
              </a:rPr>
              <a:t>something</a:t>
            </a:r>
            <a:r>
              <a:rPr sz="1500" spc="-60">
                <a:latin typeface="Calibri"/>
                <a:cs typeface="Calibri"/>
              </a:rPr>
              <a:t> </a:t>
            </a:r>
            <a:r>
              <a:rPr sz="1500" spc="-8">
                <a:latin typeface="Calibri"/>
                <a:cs typeface="Calibri"/>
              </a:rPr>
              <a:t>which </a:t>
            </a:r>
            <a:r>
              <a:rPr sz="1500">
                <a:latin typeface="Calibri"/>
                <a:cs typeface="Calibri"/>
              </a:rPr>
              <a:t>until</a:t>
            </a:r>
            <a:r>
              <a:rPr sz="1500" spc="-38">
                <a:latin typeface="Calibri"/>
                <a:cs typeface="Calibri"/>
              </a:rPr>
              <a:t> </a:t>
            </a:r>
            <a:r>
              <a:rPr sz="1500">
                <a:latin typeface="Calibri"/>
                <a:cs typeface="Calibri"/>
              </a:rPr>
              <a:t>now</a:t>
            </a:r>
            <a:r>
              <a:rPr sz="1500" spc="-53">
                <a:latin typeface="Calibri"/>
                <a:cs typeface="Calibri"/>
              </a:rPr>
              <a:t> </a:t>
            </a:r>
            <a:r>
              <a:rPr sz="1500">
                <a:latin typeface="Calibri"/>
                <a:cs typeface="Calibri"/>
              </a:rPr>
              <a:t>was</a:t>
            </a:r>
            <a:r>
              <a:rPr sz="1500" spc="-8">
                <a:latin typeface="Calibri"/>
                <a:cs typeface="Calibri"/>
              </a:rPr>
              <a:t> </a:t>
            </a:r>
            <a:r>
              <a:rPr sz="1500">
                <a:latin typeface="Calibri"/>
                <a:cs typeface="Calibri"/>
              </a:rPr>
              <a:t>not</a:t>
            </a:r>
            <a:r>
              <a:rPr sz="1500" spc="-45">
                <a:latin typeface="Calibri"/>
                <a:cs typeface="Calibri"/>
              </a:rPr>
              <a:t> </a:t>
            </a:r>
            <a:r>
              <a:rPr sz="1500">
                <a:latin typeface="Calibri"/>
                <a:cs typeface="Calibri"/>
              </a:rPr>
              <a:t>possible</a:t>
            </a:r>
            <a:r>
              <a:rPr sz="1500" spc="-8">
                <a:latin typeface="Calibri"/>
                <a:cs typeface="Calibri"/>
              </a:rPr>
              <a:t> </a:t>
            </a:r>
            <a:r>
              <a:rPr sz="1500">
                <a:latin typeface="Calibri"/>
                <a:cs typeface="Calibri"/>
              </a:rPr>
              <a:t>in</a:t>
            </a:r>
            <a:r>
              <a:rPr sz="1500" spc="-34">
                <a:latin typeface="Calibri"/>
                <a:cs typeface="Calibri"/>
              </a:rPr>
              <a:t> </a:t>
            </a:r>
            <a:r>
              <a:rPr sz="1500">
                <a:latin typeface="Calibri"/>
                <a:cs typeface="Calibri"/>
              </a:rPr>
              <a:t>the</a:t>
            </a:r>
            <a:r>
              <a:rPr sz="1500" spc="-41">
                <a:latin typeface="Calibri"/>
                <a:cs typeface="Calibri"/>
              </a:rPr>
              <a:t> </a:t>
            </a:r>
            <a:r>
              <a:rPr sz="1500">
                <a:latin typeface="Calibri"/>
                <a:cs typeface="Calibri"/>
              </a:rPr>
              <a:t>global</a:t>
            </a:r>
            <a:r>
              <a:rPr sz="1500" spc="-30">
                <a:latin typeface="Calibri"/>
                <a:cs typeface="Calibri"/>
              </a:rPr>
              <a:t> </a:t>
            </a:r>
            <a:r>
              <a:rPr sz="1500" spc="-8">
                <a:latin typeface="Calibri"/>
                <a:cs typeface="Calibri"/>
              </a:rPr>
              <a:t>severe </a:t>
            </a:r>
            <a:r>
              <a:rPr sz="1500">
                <a:latin typeface="Calibri"/>
                <a:cs typeface="Calibri"/>
              </a:rPr>
              <a:t>asthma</a:t>
            </a:r>
            <a:r>
              <a:rPr sz="1500" spc="-64">
                <a:latin typeface="Calibri"/>
                <a:cs typeface="Calibri"/>
              </a:rPr>
              <a:t> </a:t>
            </a:r>
            <a:r>
              <a:rPr sz="1500" spc="-8">
                <a:latin typeface="Calibri"/>
                <a:cs typeface="Calibri"/>
              </a:rPr>
              <a:t>framework</a:t>
            </a:r>
            <a:endParaRPr sz="1500">
              <a:latin typeface="Calibri"/>
              <a:cs typeface="Calibri"/>
            </a:endParaRPr>
          </a:p>
          <a:p>
            <a:pPr marL="180975" marR="288608" indent="-171926" defTabSz="685800">
              <a:lnSpc>
                <a:spcPct val="90000"/>
              </a:lnSpc>
              <a:spcBef>
                <a:spcPts val="739"/>
              </a:spcBef>
              <a:buFont typeface="Arial"/>
              <a:buChar char="•"/>
              <a:tabLst>
                <a:tab pos="180975" algn="l"/>
              </a:tabLst>
            </a:pPr>
            <a:r>
              <a:rPr sz="1500">
                <a:latin typeface="Calibri"/>
                <a:cs typeface="Calibri"/>
              </a:rPr>
              <a:t>ISAR</a:t>
            </a:r>
            <a:r>
              <a:rPr sz="1500" spc="-26">
                <a:latin typeface="Calibri"/>
                <a:cs typeface="Calibri"/>
              </a:rPr>
              <a:t> </a:t>
            </a:r>
            <a:r>
              <a:rPr sz="1500">
                <a:latin typeface="Calibri"/>
                <a:cs typeface="Calibri"/>
              </a:rPr>
              <a:t>has</a:t>
            </a:r>
            <a:r>
              <a:rPr sz="1500" spc="-26">
                <a:latin typeface="Calibri"/>
                <a:cs typeface="Calibri"/>
              </a:rPr>
              <a:t> </a:t>
            </a:r>
            <a:r>
              <a:rPr sz="1500">
                <a:latin typeface="Calibri"/>
                <a:cs typeface="Calibri"/>
              </a:rPr>
              <a:t>the</a:t>
            </a:r>
            <a:r>
              <a:rPr sz="1500" spc="-41">
                <a:latin typeface="Calibri"/>
                <a:cs typeface="Calibri"/>
              </a:rPr>
              <a:t> </a:t>
            </a:r>
            <a:r>
              <a:rPr sz="1500">
                <a:latin typeface="Calibri"/>
                <a:cs typeface="Calibri"/>
              </a:rPr>
              <a:t>potential</a:t>
            </a:r>
            <a:r>
              <a:rPr sz="1500" spc="-19">
                <a:latin typeface="Calibri"/>
                <a:cs typeface="Calibri"/>
              </a:rPr>
              <a:t> </a:t>
            </a:r>
            <a:r>
              <a:rPr sz="1500">
                <a:latin typeface="Calibri"/>
                <a:cs typeface="Calibri"/>
              </a:rPr>
              <a:t>to</a:t>
            </a:r>
            <a:r>
              <a:rPr sz="1500" spc="-15">
                <a:latin typeface="Calibri"/>
                <a:cs typeface="Calibri"/>
              </a:rPr>
              <a:t> </a:t>
            </a:r>
            <a:r>
              <a:rPr sz="1500" b="1" spc="-8">
                <a:solidFill>
                  <a:srgbClr val="EC7C30"/>
                </a:solidFill>
                <a:latin typeface="Calibri"/>
                <a:cs typeface="Calibri"/>
              </a:rPr>
              <a:t>robustly</a:t>
            </a:r>
            <a:r>
              <a:rPr sz="1500" b="1" spc="-56">
                <a:solidFill>
                  <a:srgbClr val="EC7C30"/>
                </a:solidFill>
                <a:latin typeface="Calibri"/>
                <a:cs typeface="Calibri"/>
              </a:rPr>
              <a:t> </a:t>
            </a:r>
            <a:r>
              <a:rPr sz="1500" b="1" spc="-8">
                <a:solidFill>
                  <a:srgbClr val="EC7C30"/>
                </a:solidFill>
                <a:latin typeface="Calibri"/>
                <a:cs typeface="Calibri"/>
              </a:rPr>
              <a:t>interpret </a:t>
            </a:r>
            <a:r>
              <a:rPr sz="1500">
                <a:latin typeface="Calibri"/>
                <a:cs typeface="Calibri"/>
              </a:rPr>
              <a:t>and</a:t>
            </a:r>
            <a:r>
              <a:rPr sz="1500" spc="-38">
                <a:latin typeface="Calibri"/>
                <a:cs typeface="Calibri"/>
              </a:rPr>
              <a:t> </a:t>
            </a:r>
            <a:r>
              <a:rPr sz="1500" b="1" spc="-8">
                <a:solidFill>
                  <a:srgbClr val="EC7C30"/>
                </a:solidFill>
                <a:latin typeface="Calibri"/>
                <a:cs typeface="Calibri"/>
              </a:rPr>
              <a:t>generally</a:t>
            </a:r>
            <a:r>
              <a:rPr sz="1500" b="1">
                <a:solidFill>
                  <a:srgbClr val="EC7C30"/>
                </a:solidFill>
                <a:latin typeface="Calibri"/>
                <a:cs typeface="Calibri"/>
              </a:rPr>
              <a:t> apply</a:t>
            </a:r>
            <a:r>
              <a:rPr sz="1500" b="1" spc="-11">
                <a:solidFill>
                  <a:srgbClr val="EC7C30"/>
                </a:solidFill>
                <a:latin typeface="Calibri"/>
                <a:cs typeface="Calibri"/>
              </a:rPr>
              <a:t> </a:t>
            </a:r>
            <a:r>
              <a:rPr sz="1500" spc="-8">
                <a:latin typeface="Calibri"/>
                <a:cs typeface="Calibri"/>
              </a:rPr>
              <a:t>observations,</a:t>
            </a:r>
            <a:r>
              <a:rPr sz="1500" spc="-11">
                <a:latin typeface="Calibri"/>
                <a:cs typeface="Calibri"/>
              </a:rPr>
              <a:t> </a:t>
            </a:r>
            <a:r>
              <a:rPr sz="1500">
                <a:latin typeface="Calibri"/>
                <a:cs typeface="Calibri"/>
              </a:rPr>
              <a:t>but</a:t>
            </a:r>
            <a:r>
              <a:rPr sz="1500" spc="-41">
                <a:latin typeface="Calibri"/>
                <a:cs typeface="Calibri"/>
              </a:rPr>
              <a:t> </a:t>
            </a:r>
            <a:r>
              <a:rPr sz="1500">
                <a:latin typeface="Calibri"/>
                <a:cs typeface="Calibri"/>
              </a:rPr>
              <a:t>as</a:t>
            </a:r>
            <a:r>
              <a:rPr sz="1500" spc="-19">
                <a:latin typeface="Calibri"/>
                <a:cs typeface="Calibri"/>
              </a:rPr>
              <a:t> it </a:t>
            </a:r>
            <a:r>
              <a:rPr sz="1500">
                <a:latin typeface="Calibri"/>
                <a:cs typeface="Calibri"/>
              </a:rPr>
              <a:t>continues</a:t>
            </a:r>
            <a:r>
              <a:rPr sz="1500" spc="-11">
                <a:latin typeface="Calibri"/>
                <a:cs typeface="Calibri"/>
              </a:rPr>
              <a:t> </a:t>
            </a:r>
            <a:r>
              <a:rPr sz="1500">
                <a:latin typeface="Calibri"/>
                <a:cs typeface="Calibri"/>
              </a:rPr>
              <a:t>to</a:t>
            </a:r>
            <a:r>
              <a:rPr sz="1500" spc="-45">
                <a:latin typeface="Calibri"/>
                <a:cs typeface="Calibri"/>
              </a:rPr>
              <a:t> </a:t>
            </a:r>
            <a:r>
              <a:rPr sz="1500" spc="-26">
                <a:latin typeface="Calibri"/>
                <a:cs typeface="Calibri"/>
              </a:rPr>
              <a:t>grow,</a:t>
            </a:r>
            <a:r>
              <a:rPr sz="1500" spc="-30">
                <a:latin typeface="Calibri"/>
                <a:cs typeface="Calibri"/>
              </a:rPr>
              <a:t> </a:t>
            </a:r>
            <a:r>
              <a:rPr sz="1500">
                <a:latin typeface="Calibri"/>
                <a:cs typeface="Calibri"/>
              </a:rPr>
              <a:t>the</a:t>
            </a:r>
            <a:r>
              <a:rPr sz="1500" spc="-38">
                <a:latin typeface="Calibri"/>
                <a:cs typeface="Calibri"/>
              </a:rPr>
              <a:t> </a:t>
            </a:r>
            <a:r>
              <a:rPr sz="1500">
                <a:latin typeface="Calibri"/>
                <a:cs typeface="Calibri"/>
              </a:rPr>
              <a:t>aim</a:t>
            </a:r>
            <a:r>
              <a:rPr sz="1500" spc="-23">
                <a:latin typeface="Calibri"/>
                <a:cs typeface="Calibri"/>
              </a:rPr>
              <a:t> </a:t>
            </a:r>
            <a:r>
              <a:rPr sz="1500">
                <a:latin typeface="Calibri"/>
                <a:cs typeface="Calibri"/>
              </a:rPr>
              <a:t>is</a:t>
            </a:r>
            <a:r>
              <a:rPr sz="1500" spc="-45">
                <a:latin typeface="Calibri"/>
                <a:cs typeface="Calibri"/>
              </a:rPr>
              <a:t> </a:t>
            </a:r>
            <a:r>
              <a:rPr sz="1500">
                <a:latin typeface="Calibri"/>
                <a:cs typeface="Calibri"/>
              </a:rPr>
              <a:t>to</a:t>
            </a:r>
            <a:r>
              <a:rPr sz="1500" spc="-30">
                <a:latin typeface="Calibri"/>
                <a:cs typeface="Calibri"/>
              </a:rPr>
              <a:t> </a:t>
            </a:r>
            <a:r>
              <a:rPr sz="1500">
                <a:latin typeface="Calibri"/>
                <a:cs typeface="Calibri"/>
              </a:rPr>
              <a:t>no</a:t>
            </a:r>
            <a:r>
              <a:rPr sz="1500" spc="-45">
                <a:latin typeface="Calibri"/>
                <a:cs typeface="Calibri"/>
              </a:rPr>
              <a:t> </a:t>
            </a:r>
            <a:r>
              <a:rPr sz="1500" spc="-8">
                <a:latin typeface="Calibri"/>
                <a:cs typeface="Calibri"/>
              </a:rPr>
              <a:t>longer </a:t>
            </a:r>
            <a:r>
              <a:rPr sz="1500">
                <a:latin typeface="Calibri"/>
                <a:cs typeface="Calibri"/>
              </a:rPr>
              <a:t>simply</a:t>
            </a:r>
            <a:r>
              <a:rPr sz="1500" spc="-34">
                <a:latin typeface="Calibri"/>
                <a:cs typeface="Calibri"/>
              </a:rPr>
              <a:t> </a:t>
            </a:r>
            <a:r>
              <a:rPr sz="1500" spc="-8">
                <a:latin typeface="Calibri"/>
                <a:cs typeface="Calibri"/>
              </a:rPr>
              <a:t>estimate,</a:t>
            </a:r>
            <a:r>
              <a:rPr sz="1500" spc="-4">
                <a:latin typeface="Calibri"/>
                <a:cs typeface="Calibri"/>
              </a:rPr>
              <a:t> </a:t>
            </a:r>
            <a:r>
              <a:rPr sz="1500">
                <a:latin typeface="Calibri"/>
                <a:cs typeface="Calibri"/>
              </a:rPr>
              <a:t>but</a:t>
            </a:r>
            <a:r>
              <a:rPr sz="1500" spc="-45">
                <a:latin typeface="Calibri"/>
                <a:cs typeface="Calibri"/>
              </a:rPr>
              <a:t> </a:t>
            </a:r>
            <a:r>
              <a:rPr sz="1500">
                <a:latin typeface="Calibri"/>
                <a:cs typeface="Calibri"/>
              </a:rPr>
              <a:t>rather</a:t>
            </a:r>
            <a:r>
              <a:rPr sz="1500" spc="-34">
                <a:latin typeface="Calibri"/>
                <a:cs typeface="Calibri"/>
              </a:rPr>
              <a:t> </a:t>
            </a:r>
            <a:r>
              <a:rPr sz="1500">
                <a:latin typeface="Calibri"/>
                <a:cs typeface="Calibri"/>
              </a:rPr>
              <a:t>to</a:t>
            </a:r>
            <a:r>
              <a:rPr sz="1500" spc="-26">
                <a:latin typeface="Calibri"/>
                <a:cs typeface="Calibri"/>
              </a:rPr>
              <a:t> </a:t>
            </a:r>
            <a:r>
              <a:rPr sz="1500" b="1">
                <a:solidFill>
                  <a:srgbClr val="EC7C30"/>
                </a:solidFill>
                <a:latin typeface="Calibri"/>
                <a:cs typeface="Calibri"/>
              </a:rPr>
              <a:t>describe</a:t>
            </a:r>
            <a:r>
              <a:rPr sz="1500" b="1" spc="-53">
                <a:solidFill>
                  <a:srgbClr val="EC7C30"/>
                </a:solidFill>
                <a:latin typeface="Calibri"/>
                <a:cs typeface="Calibri"/>
              </a:rPr>
              <a:t> </a:t>
            </a:r>
            <a:r>
              <a:rPr sz="1500" b="1" spc="-19">
                <a:solidFill>
                  <a:srgbClr val="EC7C30"/>
                </a:solidFill>
                <a:latin typeface="Calibri"/>
                <a:cs typeface="Calibri"/>
              </a:rPr>
              <a:t>the </a:t>
            </a:r>
            <a:r>
              <a:rPr sz="1500" b="1">
                <a:solidFill>
                  <a:srgbClr val="EC7C30"/>
                </a:solidFill>
                <a:latin typeface="Calibri"/>
                <a:cs typeface="Calibri"/>
              </a:rPr>
              <a:t>severe</a:t>
            </a:r>
            <a:r>
              <a:rPr sz="1500" b="1" spc="-38">
                <a:solidFill>
                  <a:srgbClr val="EC7C30"/>
                </a:solidFill>
                <a:latin typeface="Calibri"/>
                <a:cs typeface="Calibri"/>
              </a:rPr>
              <a:t> </a:t>
            </a:r>
            <a:r>
              <a:rPr sz="1500" b="1">
                <a:solidFill>
                  <a:srgbClr val="EC7C30"/>
                </a:solidFill>
                <a:latin typeface="Calibri"/>
                <a:cs typeface="Calibri"/>
              </a:rPr>
              <a:t>asthma</a:t>
            </a:r>
            <a:r>
              <a:rPr sz="1500" b="1" spc="-64">
                <a:solidFill>
                  <a:srgbClr val="EC7C30"/>
                </a:solidFill>
                <a:latin typeface="Calibri"/>
                <a:cs typeface="Calibri"/>
              </a:rPr>
              <a:t> </a:t>
            </a:r>
            <a:r>
              <a:rPr sz="1500" b="1">
                <a:solidFill>
                  <a:srgbClr val="EC7C30"/>
                </a:solidFill>
                <a:latin typeface="Calibri"/>
                <a:cs typeface="Calibri"/>
              </a:rPr>
              <a:t>population</a:t>
            </a:r>
            <a:r>
              <a:rPr sz="1500" b="1" spc="-49">
                <a:solidFill>
                  <a:srgbClr val="EC7C30"/>
                </a:solidFill>
                <a:latin typeface="Calibri"/>
                <a:cs typeface="Calibri"/>
              </a:rPr>
              <a:t> </a:t>
            </a:r>
            <a:r>
              <a:rPr sz="1500" b="1">
                <a:solidFill>
                  <a:srgbClr val="EC7C30"/>
                </a:solidFill>
                <a:latin typeface="Calibri"/>
                <a:cs typeface="Calibri"/>
              </a:rPr>
              <a:t>in</a:t>
            </a:r>
            <a:r>
              <a:rPr sz="1500" b="1" spc="-64">
                <a:solidFill>
                  <a:srgbClr val="EC7C30"/>
                </a:solidFill>
                <a:latin typeface="Calibri"/>
                <a:cs typeface="Calibri"/>
              </a:rPr>
              <a:t> </a:t>
            </a:r>
            <a:r>
              <a:rPr sz="1500" b="1">
                <a:solidFill>
                  <a:srgbClr val="EC7C30"/>
                </a:solidFill>
                <a:latin typeface="Calibri"/>
                <a:cs typeface="Calibri"/>
              </a:rPr>
              <a:t>its</a:t>
            </a:r>
            <a:r>
              <a:rPr sz="1500" b="1" spc="-53">
                <a:solidFill>
                  <a:srgbClr val="EC7C30"/>
                </a:solidFill>
                <a:latin typeface="Calibri"/>
                <a:cs typeface="Calibri"/>
              </a:rPr>
              <a:t> </a:t>
            </a:r>
            <a:r>
              <a:rPr sz="1500" b="1" spc="-8">
                <a:solidFill>
                  <a:srgbClr val="EC7C30"/>
                </a:solidFill>
                <a:latin typeface="Calibri"/>
                <a:cs typeface="Calibri"/>
              </a:rPr>
              <a:t>entirety</a:t>
            </a:r>
            <a:endParaRPr sz="1500">
              <a:latin typeface="Calibri"/>
              <a:cs typeface="Calibri"/>
            </a:endParaRPr>
          </a:p>
        </p:txBody>
      </p:sp>
      <p:pic>
        <p:nvPicPr>
          <p:cNvPr id="4" name="object 4"/>
          <p:cNvPicPr/>
          <p:nvPr/>
        </p:nvPicPr>
        <p:blipFill>
          <a:blip r:embed="rId2" cstate="print"/>
          <a:stretch>
            <a:fillRect/>
          </a:stretch>
        </p:blipFill>
        <p:spPr>
          <a:xfrm>
            <a:off x="7861553" y="4542280"/>
            <a:ext cx="1060965" cy="402274"/>
          </a:xfrm>
          <a:prstGeom prst="rect">
            <a:avLst/>
          </a:prstGeom>
        </p:spPr>
      </p:pic>
      <p:sp>
        <p:nvSpPr>
          <p:cNvPr id="5" name="object 5"/>
          <p:cNvSpPr txBox="1"/>
          <p:nvPr/>
        </p:nvSpPr>
        <p:spPr>
          <a:xfrm>
            <a:off x="4779836" y="4773016"/>
            <a:ext cx="3142774"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19">
                <a:solidFill>
                  <a:srgbClr val="7E7E7E"/>
                </a:solidFill>
                <a:latin typeface="Calibri"/>
                <a:cs typeface="Calibri"/>
              </a:rPr>
              <a:t> </a:t>
            </a:r>
            <a:r>
              <a:rPr sz="900" spc="-8">
                <a:solidFill>
                  <a:srgbClr val="7E7E7E"/>
                </a:solidFill>
                <a:latin typeface="Calibri"/>
                <a:cs typeface="Calibri"/>
              </a:rPr>
              <a:t>International</a:t>
            </a:r>
            <a:r>
              <a:rPr sz="900" spc="4">
                <a:solidFill>
                  <a:srgbClr val="7E7E7E"/>
                </a:solidFill>
                <a:latin typeface="Calibri"/>
                <a:cs typeface="Calibri"/>
              </a:rPr>
              <a:t> </a:t>
            </a:r>
            <a:r>
              <a:rPr sz="900" spc="-8">
                <a:solidFill>
                  <a:srgbClr val="7E7E7E"/>
                </a:solidFill>
                <a:latin typeface="Calibri"/>
                <a:cs typeface="Calibri"/>
              </a:rPr>
              <a:t>Severe</a:t>
            </a:r>
            <a:r>
              <a:rPr sz="900" spc="-23">
                <a:solidFill>
                  <a:srgbClr val="7E7E7E"/>
                </a:solidFill>
                <a:latin typeface="Calibri"/>
                <a:cs typeface="Calibri"/>
              </a:rPr>
              <a:t> </a:t>
            </a:r>
            <a:r>
              <a:rPr sz="900">
                <a:solidFill>
                  <a:srgbClr val="7E7E7E"/>
                </a:solidFill>
                <a:latin typeface="Calibri"/>
                <a:cs typeface="Calibri"/>
              </a:rPr>
              <a:t>Asthma</a:t>
            </a:r>
            <a:r>
              <a:rPr sz="900" spc="11">
                <a:solidFill>
                  <a:srgbClr val="7E7E7E"/>
                </a:solidFill>
                <a:latin typeface="Calibri"/>
                <a:cs typeface="Calibri"/>
              </a:rPr>
              <a:t> </a:t>
            </a:r>
            <a:r>
              <a:rPr sz="900" spc="-8">
                <a:solidFill>
                  <a:srgbClr val="7E7E7E"/>
                </a:solidFill>
                <a:latin typeface="Calibri"/>
                <a:cs typeface="Calibri"/>
              </a:rPr>
              <a:t>Registry;</a:t>
            </a:r>
            <a:r>
              <a:rPr sz="900" spc="4">
                <a:solidFill>
                  <a:srgbClr val="7E7E7E"/>
                </a:solidFill>
                <a:latin typeface="Calibri"/>
                <a:cs typeface="Calibri"/>
              </a:rPr>
              <a:t> </a:t>
            </a:r>
            <a:r>
              <a:rPr sz="900" spc="-8">
                <a:solidFill>
                  <a:srgbClr val="7E7E7E"/>
                </a:solidFill>
                <a:latin typeface="Calibri"/>
                <a:cs typeface="Calibri"/>
                <a:hlinkClick r:id="rId3"/>
              </a:rPr>
              <a:t>http://isaregistries.org/</a:t>
            </a:r>
            <a:endParaRPr sz="900">
              <a:latin typeface="Calibri"/>
              <a:cs typeface="Calibri"/>
            </a:endParaRPr>
          </a:p>
        </p:txBody>
      </p:sp>
      <p:pic>
        <p:nvPicPr>
          <p:cNvPr id="7" name="Graphic 6" descr="Beginning with solid fill">
            <a:hlinkClick r:id="rId4" action="ppaction://hlinksldjump"/>
            <a:extLst>
              <a:ext uri="{FF2B5EF4-FFF2-40B4-BE49-F238E27FC236}">
                <a16:creationId xmlns:a16="http://schemas.microsoft.com/office/drawing/2014/main" id="{BD986BE5-45AC-A2CF-6557-A8EC122D2E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8;p36">
            <a:extLst>
              <a:ext uri="{FF2B5EF4-FFF2-40B4-BE49-F238E27FC236}">
                <a16:creationId xmlns:a16="http://schemas.microsoft.com/office/drawing/2014/main" id="{E6A436A7-A82B-CCC6-0C18-B799FF69D899}"/>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6" name="Google Shape;199;p36">
            <a:extLst>
              <a:ext uri="{FF2B5EF4-FFF2-40B4-BE49-F238E27FC236}">
                <a16:creationId xmlns:a16="http://schemas.microsoft.com/office/drawing/2014/main" id="{A8D527AF-F712-B40B-9104-C23A56A03B45}"/>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4000" y="306000"/>
            <a:ext cx="685165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Responses to biologic or non-biologic asthma treatments</a:t>
            </a:r>
          </a:p>
        </p:txBody>
      </p:sp>
      <p:sp>
        <p:nvSpPr>
          <p:cNvPr id="28" name="Content Placeholder 10">
            <a:extLst>
              <a:ext uri="{FF2B5EF4-FFF2-40B4-BE49-F238E27FC236}">
                <a16:creationId xmlns:a16="http://schemas.microsoft.com/office/drawing/2014/main" id="{A129DA37-C7D5-F576-74AB-AD50BA89503C}"/>
              </a:ext>
            </a:extLst>
          </p:cNvPr>
          <p:cNvSpPr txBox="1">
            <a:spLocks/>
          </p:cNvSpPr>
          <p:nvPr/>
        </p:nvSpPr>
        <p:spPr>
          <a:xfrm>
            <a:off x="278015" y="810000"/>
            <a:ext cx="7513093"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lnSpc>
                <a:spcPct val="125000"/>
              </a:lnSpc>
              <a:spcBef>
                <a:spcPts val="0"/>
              </a:spcBef>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More frequent responses/super-responses in biologic initiators than in non-</a:t>
            </a:r>
            <a:r>
              <a:rPr lang="en-US" sz="1300" err="1">
                <a:solidFill>
                  <a:prstClr val="black"/>
                </a:solidFill>
                <a:latin typeface="Arial" panose="020B0604020202020204" pitchFamily="34" charset="0"/>
                <a:cs typeface="Arial" panose="020B0604020202020204" pitchFamily="34" charset="0"/>
              </a:rPr>
              <a:t>initiators</a:t>
            </a:r>
            <a:r>
              <a:rPr lang="en-US" sz="1300" baseline="30000" err="1">
                <a:solidFill>
                  <a:prstClr val="black"/>
                </a:solidFill>
                <a:latin typeface="Arial" panose="020B0604020202020204" pitchFamily="34" charset="0"/>
                <a:cs typeface="Arial" panose="020B0604020202020204" pitchFamily="34" charset="0"/>
              </a:rPr>
              <a:t>a</a:t>
            </a:r>
            <a:endParaRPr lang="en-US" sz="1300" baseline="30000">
              <a:solidFill>
                <a:prstClr val="black"/>
              </a:solidFill>
              <a:latin typeface="Arial" panose="020B0604020202020204" pitchFamily="34" charset="0"/>
              <a:cs typeface="Arial" panose="020B0604020202020204" pitchFamily="34" charset="0"/>
            </a:endParaRPr>
          </a:p>
        </p:txBody>
      </p:sp>
      <p:sp>
        <p:nvSpPr>
          <p:cNvPr id="35" name="Content Placeholder 10">
            <a:extLst>
              <a:ext uri="{FF2B5EF4-FFF2-40B4-BE49-F238E27FC236}">
                <a16:creationId xmlns:a16="http://schemas.microsoft.com/office/drawing/2014/main" id="{0B17D33D-9B02-25D5-2F10-79BB7FCBCDF3}"/>
              </a:ext>
            </a:extLst>
          </p:cNvPr>
          <p:cNvSpPr txBox="1">
            <a:spLocks/>
          </p:cNvSpPr>
          <p:nvPr/>
        </p:nvSpPr>
        <p:spPr>
          <a:xfrm>
            <a:off x="5568586" y="1170291"/>
            <a:ext cx="3237697" cy="12636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1475" lvl="1" indent="-142875" defTabSz="457200">
              <a:lnSpc>
                <a:spcPct val="150000"/>
              </a:lnSpc>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cs typeface="Arial" panose="020B0604020202020204" pitchFamily="34" charset="0"/>
              </a:rPr>
              <a:t>Biologic initiators had more frequent super-responses than responses (except FEV</a:t>
            </a:r>
            <a:r>
              <a:rPr lang="en-US" sz="1100" baseline="-25000">
                <a:solidFill>
                  <a:prstClr val="black"/>
                </a:solidFill>
                <a:latin typeface="Arial" panose="020B0604020202020204" pitchFamily="34" charset="0"/>
                <a:cs typeface="Arial" panose="020B0604020202020204" pitchFamily="34" charset="0"/>
              </a:rPr>
              <a:t>1</a:t>
            </a:r>
            <a:r>
              <a:rPr lang="en-US" sz="1100">
                <a:solidFill>
                  <a:prstClr val="black"/>
                </a:solidFill>
                <a:latin typeface="Arial" panose="020B0604020202020204" pitchFamily="34" charset="0"/>
                <a:cs typeface="Arial" panose="020B0604020202020204" pitchFamily="34" charset="0"/>
              </a:rPr>
              <a:t>)</a:t>
            </a:r>
          </a:p>
          <a:p>
            <a:pPr marL="371475" lvl="1" indent="-142875" defTabSz="457200">
              <a:lnSpc>
                <a:spcPct val="150000"/>
              </a:lnSpc>
              <a:spcBef>
                <a:spcPts val="0"/>
              </a:spcBef>
              <a:spcAft>
                <a:spcPts val="300"/>
              </a:spcAft>
              <a:buFont typeface="Courier New" panose="02070309020205020404" pitchFamily="49" charset="0"/>
              <a:buChar char="o"/>
            </a:pPr>
            <a:r>
              <a:rPr lang="en-US" sz="1100" b="1">
                <a:solidFill>
                  <a:prstClr val="black"/>
                </a:solidFill>
                <a:latin typeface="Arial" panose="020B0604020202020204" pitchFamily="34" charset="0"/>
                <a:cs typeface="Arial" panose="020B0604020202020204" pitchFamily="34" charset="0"/>
              </a:rPr>
              <a:t>However, 40-50% of biologic initiators did not meet response criteria</a:t>
            </a:r>
          </a:p>
        </p:txBody>
      </p:sp>
      <p:pic>
        <p:nvPicPr>
          <p:cNvPr id="7" name="Google Shape;200;p36">
            <a:extLst>
              <a:ext uri="{FF2B5EF4-FFF2-40B4-BE49-F238E27FC236}">
                <a16:creationId xmlns:a16="http://schemas.microsoft.com/office/drawing/2014/main" id="{AE501316-6996-B166-6282-09333E6646DF}"/>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13" name="TextBox 12">
            <a:extLst>
              <a:ext uri="{FF2B5EF4-FFF2-40B4-BE49-F238E27FC236}">
                <a16:creationId xmlns:a16="http://schemas.microsoft.com/office/drawing/2014/main" id="{871D28E2-AB7A-57C9-1F95-7AC379FEBEF1}"/>
              </a:ext>
            </a:extLst>
          </p:cNvPr>
          <p:cNvSpPr txBox="1"/>
          <p:nvPr/>
        </p:nvSpPr>
        <p:spPr>
          <a:xfrm>
            <a:off x="6858000" y="4871610"/>
            <a:ext cx="2902527"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sp>
        <p:nvSpPr>
          <p:cNvPr id="5" name="Text Placeholder 2">
            <a:extLst>
              <a:ext uri="{FF2B5EF4-FFF2-40B4-BE49-F238E27FC236}">
                <a16:creationId xmlns:a16="http://schemas.microsoft.com/office/drawing/2014/main" id="{3F0507CE-348A-119A-3832-73A697DBB965}"/>
              </a:ext>
            </a:extLst>
          </p:cNvPr>
          <p:cNvSpPr txBox="1">
            <a:spLocks/>
          </p:cNvSpPr>
          <p:nvPr/>
        </p:nvSpPr>
        <p:spPr>
          <a:xfrm>
            <a:off x="324000" y="4733870"/>
            <a:ext cx="5743080" cy="2754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spcBef>
                <a:spcPts val="150"/>
              </a:spcBef>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a:t>
            </a:r>
          </a:p>
          <a:p>
            <a:pPr defTabSz="457200">
              <a:spcBef>
                <a:spcPts val="150"/>
              </a:spcBef>
            </a:pPr>
            <a:r>
              <a:rPr lang="en-US" sz="700" baseline="30000" err="1">
                <a:solidFill>
                  <a:prstClr val="black"/>
                </a:solidFill>
                <a:latin typeface="Arial" panose="020B0604020202020204" pitchFamily="34" charset="0"/>
                <a:cs typeface="Arial" panose="020B0604020202020204" pitchFamily="34" charset="0"/>
              </a:rPr>
              <a:t>b</a:t>
            </a:r>
            <a:r>
              <a:rPr lang="en-US" sz="700" spc="-10" err="1">
                <a:solidFill>
                  <a:prstClr val="black"/>
                </a:solidFill>
                <a:latin typeface="Arial" panose="020B0604020202020204" pitchFamily="34" charset="0"/>
                <a:cs typeface="Arial" panose="020B0604020202020204" pitchFamily="34" charset="0"/>
              </a:rPr>
              <a:t>Baseline</a:t>
            </a:r>
            <a:r>
              <a:rPr lang="en-US" sz="700" spc="-10">
                <a:solidFill>
                  <a:prstClr val="black"/>
                </a:solidFill>
                <a:latin typeface="Arial" panose="020B0604020202020204" pitchFamily="34" charset="0"/>
                <a:cs typeface="Arial" panose="020B0604020202020204" pitchFamily="34" charset="0"/>
              </a:rPr>
              <a:t> differences between biologic </a:t>
            </a:r>
            <a:r>
              <a:rPr lang="en-US" sz="700" spc="-10" err="1">
                <a:solidFill>
                  <a:prstClr val="black"/>
                </a:solidFill>
                <a:latin typeface="Arial" panose="020B0604020202020204" pitchFamily="34" charset="0"/>
                <a:cs typeface="Arial" panose="020B0604020202020204" pitchFamily="34" charset="0"/>
              </a:rPr>
              <a:t>initators</a:t>
            </a:r>
            <a:r>
              <a:rPr lang="en-US" sz="700" spc="-10">
                <a:solidFill>
                  <a:prstClr val="black"/>
                </a:solidFill>
                <a:latin typeface="Arial" panose="020B0604020202020204" pitchFamily="34" charset="0"/>
                <a:cs typeface="Arial" panose="020B0604020202020204" pitchFamily="34" charset="0"/>
              </a:rPr>
              <a:t> and non-initiators were </a:t>
            </a:r>
            <a:r>
              <a:rPr lang="en-US" sz="700" spc="-10">
                <a:solidFill>
                  <a:prstClr val="black"/>
                </a:solidFill>
                <a:latin typeface="Arial" panose="020B0604020202020204" pitchFamily="34" charset="0"/>
                <a:ea typeface="Times New Roman" panose="02020603050405020304" pitchFamily="18" charset="0"/>
                <a:cs typeface="Arial" panose="020B0604020202020204" pitchFamily="34" charset="0"/>
              </a:rPr>
              <a:t>not adjusted for by matching or multivariable adjustment methods.</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442D0E-A2A6-BA0F-B36A-4C7BF9B196F7}"/>
              </a:ext>
            </a:extLst>
          </p:cNvPr>
          <p:cNvPicPr>
            <a:picLocks noChangeAspect="1"/>
          </p:cNvPicPr>
          <p:nvPr/>
        </p:nvPicPr>
        <p:blipFill>
          <a:blip r:embed="rId3"/>
          <a:stretch>
            <a:fillRect/>
          </a:stretch>
        </p:blipFill>
        <p:spPr>
          <a:xfrm>
            <a:off x="601345" y="1170291"/>
            <a:ext cx="4967241" cy="3355995"/>
          </a:xfrm>
          <a:prstGeom prst="rect">
            <a:avLst/>
          </a:prstGeom>
        </p:spPr>
      </p:pic>
      <p:sp>
        <p:nvSpPr>
          <p:cNvPr id="8" name="Rectangle 7">
            <a:extLst>
              <a:ext uri="{FF2B5EF4-FFF2-40B4-BE49-F238E27FC236}">
                <a16:creationId xmlns:a16="http://schemas.microsoft.com/office/drawing/2014/main" id="{37E99940-BB35-B7A1-C97D-7BAA3206BB8C}"/>
              </a:ext>
            </a:extLst>
          </p:cNvPr>
          <p:cNvSpPr/>
          <p:nvPr/>
        </p:nvSpPr>
        <p:spPr>
          <a:xfrm>
            <a:off x="5029200" y="4019550"/>
            <a:ext cx="457200" cy="3131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Beginning with solid fill">
            <a:hlinkClick r:id="rId4" action="ppaction://hlinksldjump"/>
            <a:extLst>
              <a:ext uri="{FF2B5EF4-FFF2-40B4-BE49-F238E27FC236}">
                <a16:creationId xmlns:a16="http://schemas.microsoft.com/office/drawing/2014/main" id="{F50D1A95-3B8D-1F13-0680-1086AE5BE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37A0ACAD-D699-EBED-8EBB-DED61DE34AC1}"/>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1089980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98;p36">
            <a:extLst>
              <a:ext uri="{FF2B5EF4-FFF2-40B4-BE49-F238E27FC236}">
                <a16:creationId xmlns:a16="http://schemas.microsoft.com/office/drawing/2014/main" id="{E2EEBFD3-8B4A-149B-1100-2D6B85395BED}"/>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3" name="Google Shape;199;p36">
            <a:extLst>
              <a:ext uri="{FF2B5EF4-FFF2-40B4-BE49-F238E27FC236}">
                <a16:creationId xmlns:a16="http://schemas.microsoft.com/office/drawing/2014/main" id="{893CECE3-EE13-D787-D358-E8FC5FF3646B}"/>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4" name="TextBox 13">
            <a:extLst>
              <a:ext uri="{FF2B5EF4-FFF2-40B4-BE49-F238E27FC236}">
                <a16:creationId xmlns:a16="http://schemas.microsoft.com/office/drawing/2014/main" id="{C04D332B-EB9D-CDCA-0D7B-96D38989B1DD}"/>
              </a:ext>
            </a:extLst>
          </p:cNvPr>
          <p:cNvSpPr txBox="1"/>
          <p:nvPr/>
        </p:nvSpPr>
        <p:spPr>
          <a:xfrm>
            <a:off x="324000" y="306000"/>
            <a:ext cx="6851650" cy="295466"/>
          </a:xfrm>
          <a:prstGeom prst="rect">
            <a:avLst/>
          </a:prstGeom>
        </p:spPr>
        <p:txBody>
          <a:bodyPr wrap="square" lIns="0" tIns="0" rIns="0" bIns="0" rtlCol="0" anchor="t">
            <a:spAutoFit/>
          </a:bodyPr>
          <a:lstStyle/>
          <a:p>
            <a:pPr algn="l" defTabSz="457200" rtl="0">
              <a:lnSpc>
                <a:spcPts val="2396"/>
              </a:lnSpc>
            </a:pPr>
            <a:r>
              <a:rPr lang="en-AU" b="1" kern="1200">
                <a:solidFill>
                  <a:srgbClr val="C31B4D"/>
                </a:solidFill>
                <a:latin typeface="Poppins Medium"/>
                <a:ea typeface="+mn-ea"/>
                <a:cs typeface="+mn-cs"/>
              </a:rPr>
              <a:t>Changes from baseline (unadjusted) by biologic class</a:t>
            </a:r>
            <a:endParaRPr lang="en-GB" b="1" kern="1200">
              <a:solidFill>
                <a:srgbClr val="C31B4D"/>
              </a:solidFill>
              <a:latin typeface="Poppins Medium"/>
              <a:ea typeface="+mn-ea"/>
              <a:cs typeface="+mn-cs"/>
            </a:endParaRPr>
          </a:p>
        </p:txBody>
      </p:sp>
      <p:sp>
        <p:nvSpPr>
          <p:cNvPr id="16" name="Content Placeholder 10">
            <a:extLst>
              <a:ext uri="{FF2B5EF4-FFF2-40B4-BE49-F238E27FC236}">
                <a16:creationId xmlns:a16="http://schemas.microsoft.com/office/drawing/2014/main" id="{C6FFE909-FC36-F739-C7E0-AE34AC789C3C}"/>
              </a:ext>
            </a:extLst>
          </p:cNvPr>
          <p:cNvSpPr txBox="1">
            <a:spLocks/>
          </p:cNvSpPr>
          <p:nvPr/>
        </p:nvSpPr>
        <p:spPr>
          <a:xfrm>
            <a:off x="324000" y="810000"/>
            <a:ext cx="6954896"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Biologic treatments were </a:t>
            </a:r>
            <a:r>
              <a:rPr lang="en-GB" sz="1300">
                <a:solidFill>
                  <a:prstClr val="black"/>
                </a:solidFill>
                <a:latin typeface="Arial" panose="020B0604020202020204" pitchFamily="34" charset="0"/>
                <a:cs typeface="Arial" panose="020B0604020202020204" pitchFamily="34" charset="0"/>
              </a:rPr>
              <a:t>associated with asthma improvement in all domains assessed</a:t>
            </a:r>
          </a:p>
          <a:p>
            <a:pPr marL="171450" indent="-171450" defTabSz="457200">
              <a:spcBef>
                <a:spcPts val="0"/>
              </a:spcBef>
              <a:spcAft>
                <a:spcPts val="300"/>
              </a:spcAft>
              <a:buFont typeface="Wingdings" panose="05000000000000000000" pitchFamily="2" charset="2"/>
              <a:buChar char="§"/>
            </a:pPr>
            <a:endParaRPr lang="en-US" sz="13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7" name="Text Placeholder 2">
            <a:extLst>
              <a:ext uri="{FF2B5EF4-FFF2-40B4-BE49-F238E27FC236}">
                <a16:creationId xmlns:a16="http://schemas.microsoft.com/office/drawing/2014/main" id="{A5218D91-00D3-87C9-8E3A-B2A3558529EE}"/>
              </a:ext>
            </a:extLst>
          </p:cNvPr>
          <p:cNvSpPr txBox="1">
            <a:spLocks/>
          </p:cNvSpPr>
          <p:nvPr/>
        </p:nvSpPr>
        <p:spPr>
          <a:xfrm>
            <a:off x="-27709" y="4935750"/>
            <a:ext cx="5743080" cy="24582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150"/>
              </a:spcBef>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 </a:t>
            </a:r>
            <a:r>
              <a:rPr lang="en-GB" sz="700" err="1">
                <a:solidFill>
                  <a:prstClr val="black"/>
                </a:solidFill>
                <a:latin typeface="Arial" panose="020B0604020202020204" pitchFamily="34" charset="0"/>
                <a:ea typeface="Calibri" panose="020F0502020204030204" pitchFamily="34" charset="0"/>
                <a:cs typeface="Arial" panose="020B0604020202020204" pitchFamily="34" charset="0"/>
              </a:rPr>
              <a:t>IgE</a:t>
            </a:r>
            <a:r>
              <a:rPr lang="en-GB" sz="700">
                <a:solidFill>
                  <a:prstClr val="black"/>
                </a:solidFill>
                <a:latin typeface="Arial" panose="020B0604020202020204" pitchFamily="34" charset="0"/>
                <a:ea typeface="Calibri" panose="020F0502020204030204" pitchFamily="34" charset="0"/>
                <a:cs typeface="Arial" panose="020B0604020202020204" pitchFamily="34" charset="0"/>
              </a:rPr>
              <a:t>, immunoglobulin E; IL, interleukin; IL-5R, IL5 receptor; OCS, oral corticosteroids</a:t>
            </a:r>
            <a:r>
              <a:rPr lang="en-GB" sz="700">
                <a:solidFill>
                  <a:prstClr val="black"/>
                </a:solidFill>
                <a:latin typeface="Arial" panose="020B0604020202020204" pitchFamily="34" charset="0"/>
                <a:cs typeface="Arial" panose="020B0604020202020204" pitchFamily="34" charset="0"/>
              </a:rPr>
              <a:t>.</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18" name="Google Shape;200;p36">
            <a:extLst>
              <a:ext uri="{FF2B5EF4-FFF2-40B4-BE49-F238E27FC236}">
                <a16:creationId xmlns:a16="http://schemas.microsoft.com/office/drawing/2014/main" id="{72ED2378-A0BE-36A1-62CC-48F15273AD3B}"/>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15" name="TextBox 14">
            <a:extLst>
              <a:ext uri="{FF2B5EF4-FFF2-40B4-BE49-F238E27FC236}">
                <a16:creationId xmlns:a16="http://schemas.microsoft.com/office/drawing/2014/main" id="{AD8E4E76-3342-E9F6-F5DA-80E1CE57183A}"/>
              </a:ext>
            </a:extLst>
          </p:cNvPr>
          <p:cNvSpPr txBox="1"/>
          <p:nvPr/>
        </p:nvSpPr>
        <p:spPr>
          <a:xfrm>
            <a:off x="6858000" y="4958635"/>
            <a:ext cx="25908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EB685219-F96D-4AC3-AB6B-399F2527A457}"/>
              </a:ext>
            </a:extLst>
          </p:cNvPr>
          <p:cNvSpPr/>
          <p:nvPr/>
        </p:nvSpPr>
        <p:spPr>
          <a:xfrm>
            <a:off x="3048000" y="3333750"/>
            <a:ext cx="304800"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47199CD3-0B63-505F-00F2-8F7F4DCC156B}"/>
              </a:ext>
            </a:extLst>
          </p:cNvPr>
          <p:cNvPicPr>
            <a:picLocks noChangeAspect="1"/>
          </p:cNvPicPr>
          <p:nvPr/>
        </p:nvPicPr>
        <p:blipFill>
          <a:blip r:embed="rId3"/>
          <a:stretch>
            <a:fillRect/>
          </a:stretch>
        </p:blipFill>
        <p:spPr>
          <a:xfrm>
            <a:off x="572548" y="1126779"/>
            <a:ext cx="6457800" cy="3660636"/>
          </a:xfrm>
          <a:prstGeom prst="rect">
            <a:avLst/>
          </a:prstGeom>
        </p:spPr>
      </p:pic>
      <p:pic>
        <p:nvPicPr>
          <p:cNvPr id="2" name="Graphic 1" descr="Beginning with solid fill">
            <a:hlinkClick r:id="rId4" action="ppaction://hlinksldjump"/>
            <a:extLst>
              <a:ext uri="{FF2B5EF4-FFF2-40B4-BE49-F238E27FC236}">
                <a16:creationId xmlns:a16="http://schemas.microsoft.com/office/drawing/2014/main" id="{55A6973B-FBF6-709D-D936-BB893D21F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F93EF46C-A2BA-F65A-3441-3A58BF1B307C}"/>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81535978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8;p36">
            <a:extLst>
              <a:ext uri="{FF2B5EF4-FFF2-40B4-BE49-F238E27FC236}">
                <a16:creationId xmlns:a16="http://schemas.microsoft.com/office/drawing/2014/main" id="{13DC7BB9-0210-7BF9-8016-DA4C761447F8}"/>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8" name="Google Shape;199;p36">
            <a:extLst>
              <a:ext uri="{FF2B5EF4-FFF2-40B4-BE49-F238E27FC236}">
                <a16:creationId xmlns:a16="http://schemas.microsoft.com/office/drawing/2014/main" id="{DAA18818-A285-43AF-134A-D99A6017A8DD}"/>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4000" y="306000"/>
            <a:ext cx="7086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Treatment responsiveness by biologic class </a:t>
            </a:r>
          </a:p>
        </p:txBody>
      </p:sp>
      <p:sp>
        <p:nvSpPr>
          <p:cNvPr id="2" name="Content Placeholder 10">
            <a:extLst>
              <a:ext uri="{FF2B5EF4-FFF2-40B4-BE49-F238E27FC236}">
                <a16:creationId xmlns:a16="http://schemas.microsoft.com/office/drawing/2014/main" id="{DCA8FDA5-270E-7D67-7D02-D4AF40F09C29}"/>
              </a:ext>
            </a:extLst>
          </p:cNvPr>
          <p:cNvSpPr txBox="1">
            <a:spLocks/>
          </p:cNvSpPr>
          <p:nvPr/>
        </p:nvSpPr>
        <p:spPr>
          <a:xfrm>
            <a:off x="324000" y="810000"/>
            <a:ext cx="7035526"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buFont typeface="Wingdings" panose="05000000000000000000" pitchFamily="2" charset="2"/>
              <a:buChar char="§"/>
            </a:pPr>
            <a:r>
              <a:rPr lang="en-US" sz="1300">
                <a:solidFill>
                  <a:prstClr val="black"/>
                </a:solidFill>
                <a:latin typeface="Arial" panose="020B0604020202020204" pitchFamily="34" charset="0"/>
                <a:ea typeface="Times New Roman" panose="02020603050405020304" pitchFamily="18" charset="0"/>
                <a:cs typeface="Arial" panose="020B0604020202020204" pitchFamily="34" charset="0"/>
              </a:rPr>
              <a:t>Anti-IL5/IL5R initiators had greater improvement in AER than anti-</a:t>
            </a:r>
            <a:r>
              <a:rPr lang="en-US" sz="1300" err="1">
                <a:solidFill>
                  <a:prstClr val="black"/>
                </a:solidFill>
                <a:latin typeface="Arial" panose="020B0604020202020204" pitchFamily="34" charset="0"/>
                <a:ea typeface="Times New Roman" panose="02020603050405020304" pitchFamily="18" charset="0"/>
                <a:cs typeface="Arial" panose="020B0604020202020204" pitchFamily="34" charset="0"/>
              </a:rPr>
              <a:t>IgE</a:t>
            </a:r>
            <a:r>
              <a:rPr lang="en-US" sz="1300">
                <a:solidFill>
                  <a:prstClr val="black"/>
                </a:solidFill>
                <a:latin typeface="Arial" panose="020B0604020202020204" pitchFamily="34" charset="0"/>
                <a:ea typeface="Times New Roman" panose="02020603050405020304" pitchFamily="18" charset="0"/>
                <a:cs typeface="Arial" panose="020B0604020202020204" pitchFamily="34" charset="0"/>
              </a:rPr>
              <a:t> initiators despite worse baseline impairment</a:t>
            </a:r>
            <a:endParaRPr lang="en-US" sz="1300" baseline="30000">
              <a:solidFill>
                <a:prstClr val="black"/>
              </a:solidFill>
              <a:latin typeface="Arial" panose="020B0604020202020204" pitchFamily="34" charset="0"/>
              <a:cs typeface="Arial" panose="020B0604020202020204" pitchFamily="34" charset="0"/>
            </a:endParaRPr>
          </a:p>
        </p:txBody>
      </p:sp>
      <p:pic>
        <p:nvPicPr>
          <p:cNvPr id="10" name="Google Shape;200;p36">
            <a:extLst>
              <a:ext uri="{FF2B5EF4-FFF2-40B4-BE49-F238E27FC236}">
                <a16:creationId xmlns:a16="http://schemas.microsoft.com/office/drawing/2014/main" id="{A30A894E-C067-15EE-D1E2-F8E0D599B07F}"/>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graphicFrame>
        <p:nvGraphicFramePr>
          <p:cNvPr id="9" name="Table 8">
            <a:extLst>
              <a:ext uri="{FF2B5EF4-FFF2-40B4-BE49-F238E27FC236}">
                <a16:creationId xmlns:a16="http://schemas.microsoft.com/office/drawing/2014/main" id="{603F7D34-4D43-B2D1-B8D5-F26A16EB1CF7}"/>
              </a:ext>
            </a:extLst>
          </p:cNvPr>
          <p:cNvGraphicFramePr>
            <a:graphicFrameLocks noGrp="1"/>
          </p:cNvGraphicFramePr>
          <p:nvPr>
            <p:extLst>
              <p:ext uri="{D42A27DB-BD31-4B8C-83A1-F6EECF244321}">
                <p14:modId xmlns:p14="http://schemas.microsoft.com/office/powerpoint/2010/main" val="1611860748"/>
              </p:ext>
            </p:extLst>
          </p:nvPr>
        </p:nvGraphicFramePr>
        <p:xfrm>
          <a:off x="304800" y="1264645"/>
          <a:ext cx="8534399" cy="3733060"/>
        </p:xfrm>
        <a:graphic>
          <a:graphicData uri="http://schemas.openxmlformats.org/drawingml/2006/table">
            <a:tbl>
              <a:tblPr firstRow="1" firstCol="1" bandRow="1">
                <a:tableStyleId>{5C22544A-7EE6-4342-B048-85BDC9FD1C3A}</a:tableStyleId>
              </a:tblPr>
              <a:tblGrid>
                <a:gridCol w="3942966">
                  <a:extLst>
                    <a:ext uri="{9D8B030D-6E8A-4147-A177-3AD203B41FA5}">
                      <a16:colId xmlns:a16="http://schemas.microsoft.com/office/drawing/2014/main" val="1543748818"/>
                    </a:ext>
                  </a:extLst>
                </a:gridCol>
                <a:gridCol w="1277159">
                  <a:extLst>
                    <a:ext uri="{9D8B030D-6E8A-4147-A177-3AD203B41FA5}">
                      <a16:colId xmlns:a16="http://schemas.microsoft.com/office/drawing/2014/main" val="2189352879"/>
                    </a:ext>
                  </a:extLst>
                </a:gridCol>
                <a:gridCol w="1277159">
                  <a:extLst>
                    <a:ext uri="{9D8B030D-6E8A-4147-A177-3AD203B41FA5}">
                      <a16:colId xmlns:a16="http://schemas.microsoft.com/office/drawing/2014/main" val="1542877904"/>
                    </a:ext>
                  </a:extLst>
                </a:gridCol>
                <a:gridCol w="1277159">
                  <a:extLst>
                    <a:ext uri="{9D8B030D-6E8A-4147-A177-3AD203B41FA5}">
                      <a16:colId xmlns:a16="http://schemas.microsoft.com/office/drawing/2014/main" val="728735896"/>
                    </a:ext>
                  </a:extLst>
                </a:gridCol>
                <a:gridCol w="759956">
                  <a:extLst>
                    <a:ext uri="{9D8B030D-6E8A-4147-A177-3AD203B41FA5}">
                      <a16:colId xmlns:a16="http://schemas.microsoft.com/office/drawing/2014/main" val="3196374438"/>
                    </a:ext>
                  </a:extLst>
                </a:gridCol>
              </a:tblGrid>
              <a:tr h="273821">
                <a:tc gridSpan="5">
                  <a:txBody>
                    <a:bodyPr/>
                    <a:lstStyle/>
                    <a:p>
                      <a:pPr algn="l">
                        <a:lnSpc>
                          <a:spcPct val="100000"/>
                        </a:lnSpc>
                        <a:spcBef>
                          <a:spcPts val="300"/>
                        </a:spcBef>
                        <a:spcAft>
                          <a:spcPts val="300"/>
                        </a:spcAft>
                      </a:pPr>
                      <a:r>
                        <a:rPr lang="en-US" sz="1200">
                          <a:solidFill>
                            <a:schemeClr val="tx1"/>
                          </a:solidFill>
                          <a:effectLst/>
                          <a:latin typeface="Arial"/>
                          <a:cs typeface="Arial"/>
                        </a:rPr>
                        <a:t>Proportions of responders and super-responders in single outcome domains, by biologic class </a:t>
                      </a:r>
                      <a:endParaRPr lang="en-GB"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93999393"/>
                  </a:ext>
                </a:extLst>
              </a:tr>
              <a:tr h="330976">
                <a:tc>
                  <a:txBody>
                    <a:bodyPr/>
                    <a:lstStyle/>
                    <a:p>
                      <a:pPr>
                        <a:lnSpc>
                          <a:spcPct val="150000"/>
                        </a:lnSpc>
                        <a:spcBef>
                          <a:spcPts val="300"/>
                        </a:spcBef>
                        <a:spcAft>
                          <a:spcPts val="300"/>
                        </a:spcAft>
                      </a:pPr>
                      <a:endParaRPr lang="en-GB" sz="1000">
                        <a:solidFill>
                          <a:schemeClr val="tx1"/>
                        </a:solidFill>
                        <a:effectLst/>
                        <a:latin typeface="Arial" panose="020B0604020202020204" pitchFamily="34" charset="0"/>
                        <a:cs typeface="Arial" panose="020B0604020202020204" pitchFamily="34" charset="0"/>
                      </a:endParaRPr>
                    </a:p>
                  </a:txBody>
                  <a:tcPr marL="34290" marR="3429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a:cs typeface="Arial"/>
                        </a:rPr>
                        <a:t>Anti-</a:t>
                      </a:r>
                      <a:r>
                        <a:rPr lang="en-US" sz="1000" b="1" err="1">
                          <a:solidFill>
                            <a:schemeClr val="tx1"/>
                          </a:solidFill>
                          <a:effectLst/>
                          <a:latin typeface="Arial"/>
                          <a:cs typeface="Arial"/>
                        </a:rPr>
                        <a:t>IgE</a:t>
                      </a:r>
                      <a:br>
                        <a:rPr lang="en-GB" sz="1000" b="1">
                          <a:solidFill>
                            <a:srgbClr val="000000"/>
                          </a:solidFill>
                          <a:effectLst/>
                          <a:latin typeface="Arial"/>
                          <a:cs typeface="Arial"/>
                        </a:rPr>
                      </a:br>
                      <a:r>
                        <a:rPr lang="en-US" sz="1000">
                          <a:solidFill>
                            <a:schemeClr val="tx1"/>
                          </a:solidFill>
                          <a:effectLst/>
                          <a:latin typeface="Arial"/>
                          <a:cs typeface="Arial"/>
                        </a:rPr>
                        <a:t>n = 809</a:t>
                      </a:r>
                      <a:endParaRPr lang="en-GB" sz="1000">
                        <a:solidFill>
                          <a:schemeClr val="tx1"/>
                        </a:solidFill>
                        <a:effectLst/>
                        <a:latin typeface="Arial"/>
                        <a:ea typeface="Times New Roman" panose="02020603050405020304" pitchFamily="18" charset="0"/>
                        <a:cs typeface="Aria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Anti-IL5/IL5R</a:t>
                      </a:r>
                      <a:br>
                        <a:rPr lang="en-GB" sz="1000" b="1">
                          <a:solidFill>
                            <a:schemeClr val="tx1"/>
                          </a:solidFill>
                          <a:effectLst/>
                          <a:latin typeface="Arial" panose="020B0604020202020204" pitchFamily="34" charset="0"/>
                          <a:cs typeface="Arial" panose="020B0604020202020204" pitchFamily="34" charset="0"/>
                        </a:rPr>
                      </a:br>
                      <a:r>
                        <a:rPr lang="en-US" sz="1000">
                          <a:solidFill>
                            <a:schemeClr val="tx1"/>
                          </a:solidFill>
                          <a:effectLst/>
                          <a:latin typeface="Arial" panose="020B0604020202020204" pitchFamily="34" charset="0"/>
                          <a:cs typeface="Arial" panose="020B0604020202020204" pitchFamily="34" charset="0"/>
                        </a:rPr>
                        <a:t>n = 1244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Anti-IL4/13</a:t>
                      </a:r>
                      <a:r>
                        <a:rPr lang="en-US" sz="1000" baseline="30000">
                          <a:solidFill>
                            <a:schemeClr val="tx1"/>
                          </a:solidFill>
                          <a:effectLst/>
                          <a:latin typeface="Arial" panose="020B0604020202020204" pitchFamily="34" charset="0"/>
                          <a:cs typeface="Arial" panose="020B0604020202020204" pitchFamily="34" charset="0"/>
                        </a:rPr>
                        <a:t>a</a:t>
                      </a:r>
                      <a:br>
                        <a:rPr lang="en-GB" sz="1000" baseline="30000">
                          <a:solidFill>
                            <a:schemeClr val="tx1"/>
                          </a:solidFill>
                          <a:effectLst/>
                          <a:latin typeface="Arial" panose="020B0604020202020204" pitchFamily="34" charset="0"/>
                          <a:cs typeface="Arial" panose="020B0604020202020204" pitchFamily="34" charset="0"/>
                        </a:rPr>
                      </a:br>
                      <a:r>
                        <a:rPr lang="en-US" sz="1000">
                          <a:solidFill>
                            <a:schemeClr val="tx1"/>
                          </a:solidFill>
                          <a:effectLst/>
                          <a:latin typeface="Arial" panose="020B0604020202020204" pitchFamily="34" charset="0"/>
                          <a:cs typeface="Arial" panose="020B0604020202020204" pitchFamily="34" charset="0"/>
                        </a:rPr>
                        <a:t>n = 63</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P-value</a:t>
                      </a:r>
                      <a:endParaRPr lang="en-GB"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256334"/>
                  </a:ext>
                </a:extLst>
              </a:tr>
              <a:tr h="143903">
                <a:tc>
                  <a:txBody>
                    <a:bodyPr/>
                    <a:lstStyle/>
                    <a:p>
                      <a:pP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Response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05892334"/>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AER reduced ≥50%,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545" lvl="0" indent="0" algn="l">
                        <a:lnSpc>
                          <a:spcPct val="150000"/>
                        </a:lnSpc>
                        <a:spcBef>
                          <a:spcPts val="300"/>
                        </a:spcBef>
                        <a:spcAft>
                          <a:spcPts val="300"/>
                        </a:spcAft>
                        <a:buNone/>
                      </a:pPr>
                      <a:r>
                        <a:rPr lang="en-US" sz="1000">
                          <a:solidFill>
                            <a:schemeClr val="tx1"/>
                          </a:solidFill>
                          <a:effectLst/>
                          <a:highlight>
                            <a:srgbClr val="FFFF00"/>
                          </a:highlight>
                          <a:latin typeface="Arial"/>
                          <a:cs typeface="Arial"/>
                        </a:rPr>
                        <a:t>52%</a:t>
                      </a:r>
                      <a:r>
                        <a:rPr lang="en-US" sz="1000">
                          <a:solidFill>
                            <a:schemeClr val="tx1"/>
                          </a:solidFill>
                          <a:effectLst/>
                          <a:latin typeface="Arial"/>
                          <a:cs typeface="Arial"/>
                        </a:rPr>
                        <a:t> (253/489)</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545" indent="0" algn="l">
                        <a:lnSpc>
                          <a:spcPct val="150000"/>
                        </a:lnSpc>
                        <a:spcBef>
                          <a:spcPts val="300"/>
                        </a:spcBef>
                        <a:spcAft>
                          <a:spcPts val="300"/>
                        </a:spcAft>
                      </a:pPr>
                      <a:r>
                        <a:rPr lang="en-US" sz="1000">
                          <a:solidFill>
                            <a:schemeClr val="tx1"/>
                          </a:solidFill>
                          <a:effectLst/>
                          <a:highlight>
                            <a:srgbClr val="FFFF00"/>
                          </a:highlight>
                          <a:latin typeface="Arial"/>
                          <a:cs typeface="Arial"/>
                        </a:rPr>
                        <a:t>62%</a:t>
                      </a:r>
                      <a:r>
                        <a:rPr lang="en-US" sz="1000">
                          <a:solidFill>
                            <a:schemeClr val="tx1"/>
                          </a:solidFill>
                          <a:effectLst/>
                          <a:latin typeface="Arial"/>
                          <a:cs typeface="Arial"/>
                        </a:rPr>
                        <a:t> (542/874)</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69% (18/26)</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a:cs typeface="Arial"/>
                        </a:rPr>
                        <a:t>&lt;0.001</a:t>
                      </a:r>
                      <a:endParaRPr lang="en-GB" sz="1000">
                        <a:solidFill>
                          <a:schemeClr val="tx1"/>
                        </a:solidFill>
                        <a:effectLst/>
                        <a:highlight>
                          <a:srgbClr val="FFFF00"/>
                        </a:highligh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53919210"/>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FEV</a:t>
                      </a:r>
                      <a:r>
                        <a:rPr lang="en-US" sz="1000" b="0" baseline="-25000">
                          <a:solidFill>
                            <a:schemeClr val="tx1"/>
                          </a:solidFill>
                          <a:effectLst/>
                          <a:latin typeface="Arial" panose="020B0604020202020204" pitchFamily="34" charset="0"/>
                          <a:cs typeface="Arial" panose="020B0604020202020204" pitchFamily="34" charset="0"/>
                        </a:rPr>
                        <a:t>1</a:t>
                      </a:r>
                      <a:r>
                        <a:rPr lang="en-US" sz="1000" b="0">
                          <a:solidFill>
                            <a:schemeClr val="tx1"/>
                          </a:solidFill>
                          <a:effectLst/>
                          <a:latin typeface="Arial" panose="020B0604020202020204" pitchFamily="34" charset="0"/>
                          <a:cs typeface="Arial" panose="020B0604020202020204" pitchFamily="34" charset="0"/>
                        </a:rPr>
                        <a:t> pre improved ≥100 mL,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49% (144/292)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58% (212/369)</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67% (10/15)</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2925694"/>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Asthma control improved,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49% (215/437)</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48% (293/616)</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75% (18/24)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3765312"/>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LTOCS dose reduced,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40% (37/92)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52% (125/240)</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50% (2/4)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48689219"/>
                  </a:ext>
                </a:extLst>
              </a:tr>
              <a:tr h="189172">
                <a:tc>
                  <a:txBody>
                    <a:bodyPr/>
                    <a:lstStyle/>
                    <a:p>
                      <a:pP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Super-response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 </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478837611"/>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Exacerbation elimination, % (number)   </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545" indent="0" algn="l">
                        <a:lnSpc>
                          <a:spcPct val="150000"/>
                        </a:lnSpc>
                        <a:spcBef>
                          <a:spcPts val="300"/>
                        </a:spcBef>
                        <a:spcAft>
                          <a:spcPts val="300"/>
                        </a:spcAft>
                      </a:pPr>
                      <a:r>
                        <a:rPr lang="en-US" sz="1000" kern="1200">
                          <a:solidFill>
                            <a:schemeClr val="tx1"/>
                          </a:solidFill>
                          <a:effectLst/>
                          <a:highlight>
                            <a:srgbClr val="FFFF00"/>
                          </a:highlight>
                          <a:latin typeface="Arial"/>
                          <a:ea typeface="+mn-ea"/>
                          <a:cs typeface="Arial"/>
                        </a:rPr>
                        <a:t>22%</a:t>
                      </a:r>
                      <a:r>
                        <a:rPr lang="en-US" sz="1000" kern="1200">
                          <a:solidFill>
                            <a:schemeClr val="tx1"/>
                          </a:solidFill>
                          <a:effectLst/>
                          <a:latin typeface="Arial"/>
                          <a:ea typeface="+mn-ea"/>
                          <a:cs typeface="Arial"/>
                        </a:rPr>
                        <a:t> (134/618)</a:t>
                      </a:r>
                      <a:r>
                        <a:rPr lang="en-US" sz="1000" kern="1200" baseline="30000">
                          <a:solidFill>
                            <a:schemeClr val="tx1"/>
                          </a:solidFill>
                          <a:effectLst/>
                          <a:latin typeface="Arial"/>
                          <a:ea typeface="+mn-ea"/>
                          <a:cs typeface="Arial"/>
                        </a:rPr>
                        <a:t>†</a:t>
                      </a:r>
                      <a:endParaRPr lang="en-GB" sz="1000" kern="1200" baseline="30000">
                        <a:solidFill>
                          <a:schemeClr val="tx1"/>
                        </a:solidFill>
                        <a:effectLst/>
                        <a:latin typeface="Arial"/>
                        <a:ea typeface="+mn-ea"/>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545" indent="0" algn="l">
                        <a:lnSpc>
                          <a:spcPct val="150000"/>
                        </a:lnSpc>
                        <a:spcBef>
                          <a:spcPts val="300"/>
                        </a:spcBef>
                        <a:spcAft>
                          <a:spcPts val="300"/>
                        </a:spcAft>
                      </a:pPr>
                      <a:r>
                        <a:rPr lang="en-US" sz="1000">
                          <a:solidFill>
                            <a:schemeClr val="tx1"/>
                          </a:solidFill>
                          <a:effectLst/>
                          <a:highlight>
                            <a:srgbClr val="FFFF00"/>
                          </a:highlight>
                          <a:latin typeface="Arial"/>
                          <a:cs typeface="Arial"/>
                        </a:rPr>
                        <a:t>31%</a:t>
                      </a:r>
                      <a:r>
                        <a:rPr lang="en-US" sz="1000">
                          <a:solidFill>
                            <a:schemeClr val="tx1"/>
                          </a:solidFill>
                          <a:effectLst/>
                          <a:latin typeface="Arial"/>
                          <a:cs typeface="Arial"/>
                        </a:rPr>
                        <a:t> (303/987)</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32% (10/31)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a:cs typeface="Arial"/>
                        </a:rPr>
                        <a:t>&lt;0.001</a:t>
                      </a:r>
                      <a:endParaRPr lang="en-GB" sz="1000">
                        <a:solidFill>
                          <a:schemeClr val="tx1"/>
                        </a:solidFill>
                        <a:effectLst/>
                        <a:highlight>
                          <a:srgbClr val="FFFF00"/>
                        </a:highligh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027353697"/>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FEV</a:t>
                      </a:r>
                      <a:r>
                        <a:rPr lang="en-US" sz="1000" b="0" baseline="-25000">
                          <a:solidFill>
                            <a:schemeClr val="tx1"/>
                          </a:solidFill>
                          <a:effectLst/>
                          <a:latin typeface="Arial" panose="020B0604020202020204" pitchFamily="34" charset="0"/>
                          <a:cs typeface="Arial" panose="020B0604020202020204" pitchFamily="34" charset="0"/>
                        </a:rPr>
                        <a:t>1</a:t>
                      </a:r>
                      <a:r>
                        <a:rPr lang="en-US" sz="1000" b="0">
                          <a:solidFill>
                            <a:schemeClr val="tx1"/>
                          </a:solidFill>
                          <a:effectLst/>
                          <a:latin typeface="Arial" panose="020B0604020202020204" pitchFamily="34" charset="0"/>
                          <a:cs typeface="Arial" panose="020B0604020202020204" pitchFamily="34" charset="0"/>
                        </a:rPr>
                        <a:t> pre improved ≥500 mL,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15% (44/292)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22% (80/369)</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27% (4/15)</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616926613"/>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New well-controlled asthma,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27% (116/437)</a:t>
                      </a:r>
                      <a:r>
                        <a:rPr lang="en-US" sz="1000" kern="1200" baseline="30000">
                          <a:solidFill>
                            <a:schemeClr val="tx1"/>
                          </a:solidFill>
                          <a:effectLst/>
                          <a:latin typeface="Arial" panose="020B0604020202020204" pitchFamily="34" charset="0"/>
                          <a:ea typeface="+mn-ea"/>
                          <a:cs typeface="Arial" panose="020B0604020202020204" pitchFamily="34" charset="0"/>
                        </a:rPr>
                        <a:t>†</a:t>
                      </a:r>
                      <a:endParaRPr lang="en-GB" sz="1000" kern="1200" baseline="300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31% (188/616)</a:t>
                      </a:r>
                      <a:r>
                        <a:rPr lang="en-US" sz="1000" baseline="30000">
                          <a:solidFill>
                            <a:schemeClr val="tx1"/>
                          </a:solidFill>
                          <a:effectLst/>
                          <a:latin typeface="Arial" panose="020B0604020202020204" pitchFamily="34" charset="0"/>
                          <a:cs typeface="Arial" panose="020B0604020202020204" pitchFamily="34" charset="0"/>
                        </a:rPr>
                        <a:t>‡</a:t>
                      </a:r>
                      <a:endParaRPr lang="en-GB" sz="100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58% (14/24</a:t>
                      </a:r>
                      <a:r>
                        <a:rPr lang="en-US" sz="1000" baseline="0">
                          <a:solidFill>
                            <a:schemeClr val="tx1"/>
                          </a:solidFill>
                          <a:effectLst/>
                          <a:latin typeface="Arial" panose="020B0604020202020204" pitchFamily="34" charset="0"/>
                          <a:cs typeface="Arial" panose="020B0604020202020204" pitchFamily="34" charset="0"/>
                        </a:rPr>
                        <a:t>)</a:t>
                      </a:r>
                      <a:r>
                        <a:rPr lang="en-US" sz="1000" baseline="30000">
                          <a:solidFill>
                            <a:schemeClr val="tx1"/>
                          </a:solidFill>
                          <a:effectLst/>
                          <a:latin typeface="Arial" panose="020B0604020202020204" pitchFamily="34" charset="0"/>
                          <a:cs typeface="Arial" panose="020B0604020202020204" pitchFamily="34" charset="0"/>
                        </a:rPr>
                        <a:t>†‡</a:t>
                      </a:r>
                      <a:endParaRPr lang="en-GB" sz="100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965504353"/>
                  </a:ext>
                </a:extLst>
              </a:tr>
              <a:tr h="285442">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LTOCS ceased or tapered to &lt;5 mg/day,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34% (31/92)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43% (103/240)</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25% (1/4)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1518339"/>
                  </a:ext>
                </a:extLst>
              </a:tr>
              <a:tr h="446098">
                <a:tc gridSpan="5">
                  <a:txBody>
                    <a:bodyPr/>
                    <a:lstStyle/>
                    <a:p>
                      <a:pPr>
                        <a:lnSpc>
                          <a:spcPct val="100000"/>
                        </a:lnSpc>
                        <a:spcBef>
                          <a:spcPts val="300"/>
                        </a:spcBef>
                        <a:spcAft>
                          <a:spcPts val="300"/>
                        </a:spcAft>
                      </a:pPr>
                      <a:r>
                        <a:rPr lang="en-US" sz="700" b="0">
                          <a:solidFill>
                            <a:schemeClr val="tx1"/>
                          </a:solidFill>
                          <a:effectLst/>
                          <a:latin typeface="Arial"/>
                          <a:cs typeface="Arial"/>
                        </a:rPr>
                        <a:t>AER, annualized exacerbation rate; </a:t>
                      </a:r>
                      <a:r>
                        <a:rPr lang="en-US" sz="700" b="0" err="1">
                          <a:solidFill>
                            <a:schemeClr val="tx1"/>
                          </a:solidFill>
                          <a:effectLst/>
                          <a:latin typeface="Arial"/>
                          <a:cs typeface="Arial"/>
                        </a:rPr>
                        <a:t>IgE</a:t>
                      </a:r>
                      <a:r>
                        <a:rPr lang="en-US" sz="700" b="0">
                          <a:solidFill>
                            <a:schemeClr val="tx1"/>
                          </a:solidFill>
                          <a:effectLst/>
                          <a:latin typeface="Arial"/>
                          <a:cs typeface="Arial"/>
                        </a:rPr>
                        <a:t>, immunoglobulin E; IL, interleukin; IL5R, IL5 receptor; IL 4/13, interleukin 4/13; FEV</a:t>
                      </a:r>
                      <a:r>
                        <a:rPr lang="en-US" sz="700" b="0" baseline="-25000">
                          <a:solidFill>
                            <a:schemeClr val="tx1"/>
                          </a:solidFill>
                          <a:effectLst/>
                          <a:latin typeface="Arial"/>
                          <a:cs typeface="Arial"/>
                        </a:rPr>
                        <a:t>1</a:t>
                      </a:r>
                      <a:r>
                        <a:rPr lang="en-US" sz="700" b="0">
                          <a:solidFill>
                            <a:schemeClr val="tx1"/>
                          </a:solidFill>
                          <a:effectLst/>
                          <a:latin typeface="Arial"/>
                          <a:cs typeface="Arial"/>
                        </a:rPr>
                        <a:t>, forced expiratory volume in 1 second; LTOCS, long-term oral corticosteroids.</a:t>
                      </a:r>
                      <a:endParaRPr lang="en-GB" sz="700" b="0">
                        <a:solidFill>
                          <a:schemeClr val="tx1"/>
                        </a:solidFill>
                        <a:effectLst/>
                        <a:latin typeface="Arial"/>
                        <a:cs typeface="Arial"/>
                      </a:endParaRPr>
                    </a:p>
                    <a:p>
                      <a:pPr>
                        <a:lnSpc>
                          <a:spcPct val="100000"/>
                        </a:lnSpc>
                        <a:spcBef>
                          <a:spcPts val="300"/>
                        </a:spcBef>
                        <a:spcAft>
                          <a:spcPts val="300"/>
                        </a:spcAft>
                      </a:pPr>
                      <a:r>
                        <a:rPr lang="en-US" sz="700" b="0">
                          <a:solidFill>
                            <a:schemeClr val="tx1"/>
                          </a:solidFill>
                          <a:effectLst/>
                          <a:latin typeface="Arial" panose="020B0604020202020204" pitchFamily="34" charset="0"/>
                          <a:cs typeface="Arial" panose="020B0604020202020204" pitchFamily="34" charset="0"/>
                        </a:rPr>
                        <a:t>†, ‡ denote columns with significant difference on post-hoc testing (p &lt;0.05).</a:t>
                      </a:r>
                      <a:endParaRPr lang="en-GB" sz="700" b="0">
                        <a:solidFill>
                          <a:schemeClr val="tx1"/>
                        </a:solidFill>
                        <a:effectLst/>
                        <a:latin typeface="Arial" panose="020B0604020202020204" pitchFamily="34" charset="0"/>
                        <a:cs typeface="Arial" panose="020B0604020202020204" pitchFamily="34" charset="0"/>
                      </a:endParaRPr>
                    </a:p>
                    <a:p>
                      <a:pPr>
                        <a:lnSpc>
                          <a:spcPct val="100000"/>
                        </a:lnSpc>
                        <a:spcBef>
                          <a:spcPts val="300"/>
                        </a:spcBef>
                        <a:spcAft>
                          <a:spcPts val="300"/>
                        </a:spcAft>
                      </a:pPr>
                      <a:r>
                        <a:rPr lang="en-US" sz="700" b="0" baseline="30000" err="1">
                          <a:solidFill>
                            <a:schemeClr val="tx1"/>
                          </a:solidFill>
                          <a:effectLst/>
                          <a:latin typeface="Arial"/>
                          <a:cs typeface="Arial"/>
                        </a:rPr>
                        <a:t>a</a:t>
                      </a:r>
                      <a:r>
                        <a:rPr lang="en-US" sz="700" b="0" err="1">
                          <a:solidFill>
                            <a:schemeClr val="tx1"/>
                          </a:solidFill>
                          <a:effectLst/>
                          <a:latin typeface="Arial"/>
                          <a:cs typeface="Arial"/>
                        </a:rPr>
                        <a:t>Note</a:t>
                      </a:r>
                      <a:r>
                        <a:rPr lang="en-US" sz="700" b="0">
                          <a:solidFill>
                            <a:schemeClr val="tx1"/>
                          </a:solidFill>
                          <a:effectLst/>
                          <a:latin typeface="Arial"/>
                          <a:cs typeface="Arial"/>
                        </a:rPr>
                        <a:t> small numbers of patients on anti-IL4/13 therapy limit interpretation of data from this group.</a:t>
                      </a:r>
                      <a:endParaRPr lang="en-GB" sz="700" b="0">
                        <a:solidFill>
                          <a:schemeClr val="tx1"/>
                        </a:solidFill>
                        <a:effectLst/>
                        <a:latin typeface="Arial"/>
                        <a:ea typeface="Times New Roman" panose="02020603050405020304" pitchFamily="18" charset="0"/>
                        <a:cs typeface="Arial"/>
                      </a:endParaRPr>
                    </a:p>
                  </a:txBody>
                  <a:tcPr marL="34290" marR="3429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8363672"/>
                  </a:ext>
                </a:extLst>
              </a:tr>
            </a:tbl>
          </a:graphicData>
        </a:graphic>
      </p:graphicFrame>
      <p:sp>
        <p:nvSpPr>
          <p:cNvPr id="13" name="TextBox 12">
            <a:extLst>
              <a:ext uri="{FF2B5EF4-FFF2-40B4-BE49-F238E27FC236}">
                <a16:creationId xmlns:a16="http://schemas.microsoft.com/office/drawing/2014/main" id="{C5A83F9D-1782-F9BF-6E80-282F2C9657AC}"/>
              </a:ext>
            </a:extLst>
          </p:cNvPr>
          <p:cNvSpPr txBox="1"/>
          <p:nvPr/>
        </p:nvSpPr>
        <p:spPr>
          <a:xfrm>
            <a:off x="6858000" y="4943445"/>
            <a:ext cx="28956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3" name="Graphic 2" descr="Beginning with solid fill">
            <a:hlinkClick r:id="rId3" action="ppaction://hlinksldjump"/>
            <a:extLst>
              <a:ext uri="{FF2B5EF4-FFF2-40B4-BE49-F238E27FC236}">
                <a16:creationId xmlns:a16="http://schemas.microsoft.com/office/drawing/2014/main" id="{DED01386-51AB-D003-5684-D15AAF5827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CDB13675-EF00-B6B8-F984-B4F4D628B2C3}"/>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2150073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8;p36">
            <a:extLst>
              <a:ext uri="{FF2B5EF4-FFF2-40B4-BE49-F238E27FC236}">
                <a16:creationId xmlns:a16="http://schemas.microsoft.com/office/drawing/2014/main" id="{DBEB4C4B-8FF5-0788-417F-481BFABFF1DC}"/>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8" name="Google Shape;199;p36">
            <a:extLst>
              <a:ext uri="{FF2B5EF4-FFF2-40B4-BE49-F238E27FC236}">
                <a16:creationId xmlns:a16="http://schemas.microsoft.com/office/drawing/2014/main" id="{A4F604C1-5C59-EF97-07F0-2880C030F750}"/>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4000" y="306000"/>
            <a:ext cx="7086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Treatment responsiveness by biologic class </a:t>
            </a:r>
          </a:p>
        </p:txBody>
      </p:sp>
      <p:sp>
        <p:nvSpPr>
          <p:cNvPr id="2" name="Content Placeholder 10">
            <a:extLst>
              <a:ext uri="{FF2B5EF4-FFF2-40B4-BE49-F238E27FC236}">
                <a16:creationId xmlns:a16="http://schemas.microsoft.com/office/drawing/2014/main" id="{DCA8FDA5-270E-7D67-7D02-D4AF40F09C29}"/>
              </a:ext>
            </a:extLst>
          </p:cNvPr>
          <p:cNvSpPr txBox="1">
            <a:spLocks/>
          </p:cNvSpPr>
          <p:nvPr/>
        </p:nvSpPr>
        <p:spPr>
          <a:xfrm>
            <a:off x="324000" y="810000"/>
            <a:ext cx="7183496"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ea typeface="Times New Roman" panose="02020603050405020304" pitchFamily="18" charset="0"/>
                <a:cs typeface="Arial" panose="020B0604020202020204" pitchFamily="34" charset="0"/>
              </a:rPr>
              <a:t>Anti-IL4/13 initiators had the highest proportions of responders in all outcome domains</a:t>
            </a:r>
          </a:p>
          <a:p>
            <a:pPr marL="371475" lvl="1" indent="-142875" defTabSz="457200">
              <a:lnSpc>
                <a:spcPct val="150000"/>
              </a:lnSpc>
              <a:spcBef>
                <a:spcPts val="0"/>
              </a:spcBef>
              <a:spcAft>
                <a:spcPts val="300"/>
              </a:spcAft>
              <a:buFont typeface="Courier New" panose="02070309020205020404" pitchFamily="49" charset="0"/>
              <a:buChar char="o"/>
            </a:pPr>
            <a:r>
              <a:rPr lang="en-US" sz="1100">
                <a:solidFill>
                  <a:prstClr val="black"/>
                </a:solidFill>
                <a:latin typeface="Arial" panose="020B0604020202020204" pitchFamily="34" charset="0"/>
                <a:cs typeface="Arial" panose="020B0604020202020204" pitchFamily="34" charset="0"/>
              </a:rPr>
              <a:t>75% achieved improved asthma control and 58% new well-controlled asthma</a:t>
            </a:r>
            <a:endParaRPr lang="en-US" sz="11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Google Shape;200;p36">
            <a:extLst>
              <a:ext uri="{FF2B5EF4-FFF2-40B4-BE49-F238E27FC236}">
                <a16:creationId xmlns:a16="http://schemas.microsoft.com/office/drawing/2014/main" id="{E6FDDABE-9D8F-FB64-5B12-A260821051C6}"/>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17" name="TextBox 16">
            <a:extLst>
              <a:ext uri="{FF2B5EF4-FFF2-40B4-BE49-F238E27FC236}">
                <a16:creationId xmlns:a16="http://schemas.microsoft.com/office/drawing/2014/main" id="{745D5574-2D27-D914-7687-BB3E7F3F3B5E}"/>
              </a:ext>
            </a:extLst>
          </p:cNvPr>
          <p:cNvSpPr txBox="1"/>
          <p:nvPr/>
        </p:nvSpPr>
        <p:spPr>
          <a:xfrm>
            <a:off x="6858000" y="4966490"/>
            <a:ext cx="3306566"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C0B7219A-FC11-A8CD-8093-5C20E3DF2BDE}"/>
              </a:ext>
            </a:extLst>
          </p:cNvPr>
          <p:cNvGraphicFramePr>
            <a:graphicFrameLocks noGrp="1"/>
          </p:cNvGraphicFramePr>
          <p:nvPr>
            <p:extLst>
              <p:ext uri="{D42A27DB-BD31-4B8C-83A1-F6EECF244321}">
                <p14:modId xmlns:p14="http://schemas.microsoft.com/office/powerpoint/2010/main" val="137102338"/>
              </p:ext>
            </p:extLst>
          </p:nvPr>
        </p:nvGraphicFramePr>
        <p:xfrm>
          <a:off x="324000" y="1474014"/>
          <a:ext cx="8515201" cy="3367152"/>
        </p:xfrm>
        <a:graphic>
          <a:graphicData uri="http://schemas.openxmlformats.org/drawingml/2006/table">
            <a:tbl>
              <a:tblPr firstRow="1" firstCol="1" bandRow="1">
                <a:tableStyleId>{5C22544A-7EE6-4342-B048-85BDC9FD1C3A}</a:tableStyleId>
              </a:tblPr>
              <a:tblGrid>
                <a:gridCol w="3934095">
                  <a:extLst>
                    <a:ext uri="{9D8B030D-6E8A-4147-A177-3AD203B41FA5}">
                      <a16:colId xmlns:a16="http://schemas.microsoft.com/office/drawing/2014/main" val="1543748818"/>
                    </a:ext>
                  </a:extLst>
                </a:gridCol>
                <a:gridCol w="1274287">
                  <a:extLst>
                    <a:ext uri="{9D8B030D-6E8A-4147-A177-3AD203B41FA5}">
                      <a16:colId xmlns:a16="http://schemas.microsoft.com/office/drawing/2014/main" val="2189352879"/>
                    </a:ext>
                  </a:extLst>
                </a:gridCol>
                <a:gridCol w="1274287">
                  <a:extLst>
                    <a:ext uri="{9D8B030D-6E8A-4147-A177-3AD203B41FA5}">
                      <a16:colId xmlns:a16="http://schemas.microsoft.com/office/drawing/2014/main" val="1542877904"/>
                    </a:ext>
                  </a:extLst>
                </a:gridCol>
                <a:gridCol w="1274287">
                  <a:extLst>
                    <a:ext uri="{9D8B030D-6E8A-4147-A177-3AD203B41FA5}">
                      <a16:colId xmlns:a16="http://schemas.microsoft.com/office/drawing/2014/main" val="728735896"/>
                    </a:ext>
                  </a:extLst>
                </a:gridCol>
                <a:gridCol w="758245">
                  <a:extLst>
                    <a:ext uri="{9D8B030D-6E8A-4147-A177-3AD203B41FA5}">
                      <a16:colId xmlns:a16="http://schemas.microsoft.com/office/drawing/2014/main" val="3196374438"/>
                    </a:ext>
                  </a:extLst>
                </a:gridCol>
              </a:tblGrid>
              <a:tr h="228600">
                <a:tc gridSpan="5">
                  <a:txBody>
                    <a:bodyPr/>
                    <a:lstStyle/>
                    <a:p>
                      <a:pPr algn="l">
                        <a:lnSpc>
                          <a:spcPct val="100000"/>
                        </a:lnSpc>
                        <a:spcBef>
                          <a:spcPts val="300"/>
                        </a:spcBef>
                        <a:spcAft>
                          <a:spcPts val="300"/>
                        </a:spcAft>
                      </a:pPr>
                      <a:r>
                        <a:rPr lang="en-US" sz="1200">
                          <a:solidFill>
                            <a:schemeClr val="tx1"/>
                          </a:solidFill>
                          <a:effectLst/>
                          <a:latin typeface="Arial"/>
                          <a:cs typeface="Arial"/>
                        </a:rPr>
                        <a:t>Proportions of responders and super-responders in single outcome domains, by biologic class </a:t>
                      </a:r>
                      <a:endParaRPr lang="en-GB" sz="1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93999393"/>
                  </a:ext>
                </a:extLst>
              </a:tr>
              <a:tr h="356343">
                <a:tc>
                  <a:txBody>
                    <a:bodyPr/>
                    <a:lstStyle/>
                    <a:p>
                      <a:pPr>
                        <a:lnSpc>
                          <a:spcPct val="150000"/>
                        </a:lnSpc>
                        <a:spcBef>
                          <a:spcPts val="300"/>
                        </a:spcBef>
                        <a:spcAft>
                          <a:spcPts val="300"/>
                        </a:spcAft>
                      </a:pPr>
                      <a:endParaRPr lang="en-GB" sz="1000">
                        <a:solidFill>
                          <a:schemeClr val="tx1"/>
                        </a:solidFill>
                        <a:effectLst/>
                        <a:latin typeface="Arial" panose="020B0604020202020204" pitchFamily="34" charset="0"/>
                        <a:cs typeface="Arial" panose="020B0604020202020204" pitchFamily="34" charset="0"/>
                      </a:endParaRPr>
                    </a:p>
                  </a:txBody>
                  <a:tcPr marL="34290" marR="34290" marT="0"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a:cs typeface="Arial"/>
                        </a:rPr>
                        <a:t>Anti-</a:t>
                      </a:r>
                      <a:r>
                        <a:rPr lang="en-US" sz="1000" b="1" err="1">
                          <a:solidFill>
                            <a:schemeClr val="tx1"/>
                          </a:solidFill>
                          <a:effectLst/>
                          <a:latin typeface="Arial"/>
                          <a:cs typeface="Arial"/>
                        </a:rPr>
                        <a:t>IgE</a:t>
                      </a:r>
                      <a:br>
                        <a:rPr lang="en-GB" sz="1000" b="1">
                          <a:solidFill>
                            <a:srgbClr val="000000"/>
                          </a:solidFill>
                          <a:effectLst/>
                          <a:latin typeface="Arial"/>
                          <a:cs typeface="Arial"/>
                        </a:rPr>
                      </a:br>
                      <a:r>
                        <a:rPr lang="en-US" sz="1000">
                          <a:solidFill>
                            <a:schemeClr val="tx1"/>
                          </a:solidFill>
                          <a:effectLst/>
                          <a:latin typeface="Arial"/>
                          <a:cs typeface="Arial"/>
                        </a:rPr>
                        <a:t>n = 809</a:t>
                      </a:r>
                      <a:endParaRPr lang="en-GB" sz="1000">
                        <a:solidFill>
                          <a:schemeClr val="tx1"/>
                        </a:solidFill>
                        <a:effectLst/>
                        <a:latin typeface="Arial"/>
                        <a:ea typeface="Times New Roman" panose="02020603050405020304" pitchFamily="18" charset="0"/>
                        <a:cs typeface="Arial"/>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Anti-IL5/IL5R</a:t>
                      </a:r>
                      <a:br>
                        <a:rPr lang="en-GB" sz="1000" b="1">
                          <a:solidFill>
                            <a:schemeClr val="tx1"/>
                          </a:solidFill>
                          <a:effectLst/>
                          <a:latin typeface="Arial" panose="020B0604020202020204" pitchFamily="34" charset="0"/>
                          <a:cs typeface="Arial" panose="020B0604020202020204" pitchFamily="34" charset="0"/>
                        </a:rPr>
                      </a:br>
                      <a:r>
                        <a:rPr lang="en-US" sz="1000">
                          <a:solidFill>
                            <a:schemeClr val="tx1"/>
                          </a:solidFill>
                          <a:effectLst/>
                          <a:latin typeface="Arial" panose="020B0604020202020204" pitchFamily="34" charset="0"/>
                          <a:cs typeface="Arial" panose="020B0604020202020204" pitchFamily="34" charset="0"/>
                        </a:rPr>
                        <a:t>n = 1244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Anti-IL4/13</a:t>
                      </a:r>
                      <a:r>
                        <a:rPr lang="en-US" sz="1000" baseline="30000">
                          <a:solidFill>
                            <a:schemeClr val="tx1"/>
                          </a:solidFill>
                          <a:effectLst/>
                          <a:latin typeface="Arial" panose="020B0604020202020204" pitchFamily="34" charset="0"/>
                          <a:cs typeface="Arial" panose="020B0604020202020204" pitchFamily="34" charset="0"/>
                        </a:rPr>
                        <a:t>a</a:t>
                      </a:r>
                      <a:br>
                        <a:rPr lang="en-GB" sz="1000" baseline="30000">
                          <a:solidFill>
                            <a:schemeClr val="tx1"/>
                          </a:solidFill>
                          <a:effectLst/>
                          <a:latin typeface="Arial" panose="020B0604020202020204" pitchFamily="34" charset="0"/>
                          <a:cs typeface="Arial" panose="020B0604020202020204" pitchFamily="34" charset="0"/>
                        </a:rPr>
                      </a:br>
                      <a:r>
                        <a:rPr lang="en-US" sz="1000">
                          <a:solidFill>
                            <a:schemeClr val="tx1"/>
                          </a:solidFill>
                          <a:effectLst/>
                          <a:latin typeface="Arial" panose="020B0604020202020204" pitchFamily="34" charset="0"/>
                          <a:cs typeface="Arial" panose="020B0604020202020204" pitchFamily="34" charset="0"/>
                        </a:rPr>
                        <a:t>n = 63</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P-value</a:t>
                      </a:r>
                      <a:endParaRPr lang="en-GB" sz="10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22860" marB="2286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9256334"/>
                  </a:ext>
                </a:extLst>
              </a:tr>
              <a:tr h="219287">
                <a:tc>
                  <a:txBody>
                    <a:bodyPr/>
                    <a:lstStyle/>
                    <a:p>
                      <a:pP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Response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05892334"/>
                  </a:ext>
                </a:extLst>
              </a:tr>
              <a:tr h="232993">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AER reduced ≥50%,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545" lvl="0" indent="0" algn="l">
                        <a:lnSpc>
                          <a:spcPct val="150000"/>
                        </a:lnSpc>
                        <a:spcBef>
                          <a:spcPts val="300"/>
                        </a:spcBef>
                        <a:spcAft>
                          <a:spcPts val="300"/>
                        </a:spcAft>
                        <a:buNone/>
                      </a:pPr>
                      <a:r>
                        <a:rPr lang="en-US" sz="1000">
                          <a:solidFill>
                            <a:schemeClr val="tx1"/>
                          </a:solidFill>
                          <a:effectLst/>
                          <a:latin typeface="Arial"/>
                          <a:cs typeface="Arial"/>
                        </a:rPr>
                        <a:t>52% (253/489)</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545" indent="0" algn="l">
                        <a:lnSpc>
                          <a:spcPct val="150000"/>
                        </a:lnSpc>
                        <a:spcBef>
                          <a:spcPts val="300"/>
                        </a:spcBef>
                        <a:spcAft>
                          <a:spcPts val="300"/>
                        </a:spcAft>
                      </a:pPr>
                      <a:r>
                        <a:rPr lang="en-US" sz="1000">
                          <a:solidFill>
                            <a:schemeClr val="tx1"/>
                          </a:solidFill>
                          <a:effectLst/>
                          <a:latin typeface="Arial"/>
                          <a:cs typeface="Arial"/>
                        </a:rPr>
                        <a:t>62% (542/874)</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69%</a:t>
                      </a:r>
                      <a:r>
                        <a:rPr lang="en-US" sz="1000">
                          <a:solidFill>
                            <a:schemeClr val="tx1"/>
                          </a:solidFill>
                          <a:effectLst/>
                          <a:latin typeface="Arial" panose="020B0604020202020204" pitchFamily="34" charset="0"/>
                          <a:cs typeface="Arial" panose="020B0604020202020204" pitchFamily="34" charset="0"/>
                        </a:rPr>
                        <a:t> (18/26)</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a:cs typeface="Arial"/>
                        </a:rPr>
                        <a:t>&lt;0.001</a:t>
                      </a:r>
                      <a:endParaRPr lang="en-GB" sz="1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53919210"/>
                  </a:ext>
                </a:extLst>
              </a:tr>
              <a:tr h="232993">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FEV</a:t>
                      </a:r>
                      <a:r>
                        <a:rPr lang="en-US" sz="1000" b="0" baseline="-25000">
                          <a:solidFill>
                            <a:schemeClr val="tx1"/>
                          </a:solidFill>
                          <a:effectLst/>
                          <a:latin typeface="Arial" panose="020B0604020202020204" pitchFamily="34" charset="0"/>
                          <a:cs typeface="Arial" panose="020B0604020202020204" pitchFamily="34" charset="0"/>
                        </a:rPr>
                        <a:t>1</a:t>
                      </a:r>
                      <a:r>
                        <a:rPr lang="en-US" sz="1000" b="0">
                          <a:solidFill>
                            <a:schemeClr val="tx1"/>
                          </a:solidFill>
                          <a:effectLst/>
                          <a:latin typeface="Arial" panose="020B0604020202020204" pitchFamily="34" charset="0"/>
                          <a:cs typeface="Arial" panose="020B0604020202020204" pitchFamily="34" charset="0"/>
                        </a:rPr>
                        <a:t> pre improved ≥100 mL,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49% (144/292)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58% (212/369)</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67%</a:t>
                      </a:r>
                      <a:r>
                        <a:rPr lang="en-US" sz="1000">
                          <a:solidFill>
                            <a:schemeClr val="tx1"/>
                          </a:solidFill>
                          <a:effectLst/>
                          <a:latin typeface="Arial" panose="020B0604020202020204" pitchFamily="34" charset="0"/>
                          <a:cs typeface="Arial" panose="020B0604020202020204" pitchFamily="34" charset="0"/>
                        </a:rPr>
                        <a:t> (10/15)</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2925694"/>
                  </a:ext>
                </a:extLst>
              </a:tr>
              <a:tr h="219287">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Asthma control improved,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49% (215/437)</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48% (293/616)</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75%</a:t>
                      </a:r>
                      <a:r>
                        <a:rPr lang="en-US" sz="1000">
                          <a:solidFill>
                            <a:schemeClr val="tx1"/>
                          </a:solidFill>
                          <a:effectLst/>
                          <a:latin typeface="Arial" panose="020B0604020202020204" pitchFamily="34" charset="0"/>
                          <a:cs typeface="Arial" panose="020B0604020202020204" pitchFamily="34" charset="0"/>
                        </a:rPr>
                        <a:t> (18/24)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3765312"/>
                  </a:ext>
                </a:extLst>
              </a:tr>
              <a:tr h="219287">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LTOCS dose reduced,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40% (37/92)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52% (125/240)</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50%</a:t>
                      </a:r>
                      <a:r>
                        <a:rPr lang="en-US" sz="1000">
                          <a:solidFill>
                            <a:schemeClr val="tx1"/>
                          </a:solidFill>
                          <a:effectLst/>
                          <a:latin typeface="Arial" panose="020B0604020202020204" pitchFamily="34" charset="0"/>
                          <a:cs typeface="Arial" panose="020B0604020202020204" pitchFamily="34" charset="0"/>
                        </a:rPr>
                        <a:t> (2/4)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48689219"/>
                  </a:ext>
                </a:extLst>
              </a:tr>
              <a:tr h="219287">
                <a:tc>
                  <a:txBody>
                    <a:bodyPr/>
                    <a:lstStyle/>
                    <a:p>
                      <a:pPr>
                        <a:lnSpc>
                          <a:spcPct val="10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Super-response</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 </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 </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478837611"/>
                  </a:ext>
                </a:extLst>
              </a:tr>
              <a:tr h="232993">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Exacerbation elimination, % (number)   </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545" indent="0" algn="l">
                        <a:lnSpc>
                          <a:spcPct val="150000"/>
                        </a:lnSpc>
                        <a:spcBef>
                          <a:spcPts val="300"/>
                        </a:spcBef>
                        <a:spcAft>
                          <a:spcPts val="300"/>
                        </a:spcAft>
                      </a:pPr>
                      <a:r>
                        <a:rPr lang="en-US" sz="1000" kern="1200">
                          <a:solidFill>
                            <a:schemeClr val="tx1"/>
                          </a:solidFill>
                          <a:effectLst/>
                          <a:latin typeface="Arial"/>
                          <a:ea typeface="+mn-ea"/>
                          <a:cs typeface="Arial"/>
                        </a:rPr>
                        <a:t>22% (134/618)</a:t>
                      </a:r>
                      <a:r>
                        <a:rPr lang="en-US" sz="1000" kern="1200" baseline="30000">
                          <a:solidFill>
                            <a:schemeClr val="tx1"/>
                          </a:solidFill>
                          <a:effectLst/>
                          <a:latin typeface="Arial"/>
                          <a:ea typeface="+mn-ea"/>
                          <a:cs typeface="Arial"/>
                        </a:rPr>
                        <a:t>†</a:t>
                      </a:r>
                      <a:endParaRPr lang="en-GB" sz="1000" kern="1200" baseline="30000">
                        <a:solidFill>
                          <a:schemeClr val="tx1"/>
                        </a:solidFill>
                        <a:effectLst/>
                        <a:latin typeface="Arial"/>
                        <a:ea typeface="+mn-ea"/>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545" indent="0" algn="l">
                        <a:lnSpc>
                          <a:spcPct val="150000"/>
                        </a:lnSpc>
                        <a:spcBef>
                          <a:spcPts val="300"/>
                        </a:spcBef>
                        <a:spcAft>
                          <a:spcPts val="300"/>
                        </a:spcAft>
                      </a:pPr>
                      <a:r>
                        <a:rPr lang="en-US" sz="1000">
                          <a:solidFill>
                            <a:schemeClr val="tx1"/>
                          </a:solidFill>
                          <a:effectLst/>
                          <a:latin typeface="Arial"/>
                          <a:cs typeface="Arial"/>
                        </a:rPr>
                        <a:t>31% (303/987)</a:t>
                      </a:r>
                      <a:r>
                        <a:rPr lang="en-US" sz="1000" baseline="30000">
                          <a:solidFill>
                            <a:schemeClr val="tx1"/>
                          </a:solidFill>
                          <a:effectLst/>
                          <a:latin typeface="Arial"/>
                          <a:cs typeface="Arial"/>
                        </a:rPr>
                        <a:t>†</a:t>
                      </a:r>
                      <a:endParaRPr lang="en-GB" sz="1000" baseline="30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32%</a:t>
                      </a:r>
                      <a:r>
                        <a:rPr lang="en-US" sz="1000">
                          <a:solidFill>
                            <a:schemeClr val="tx1"/>
                          </a:solidFill>
                          <a:effectLst/>
                          <a:latin typeface="Arial" panose="020B0604020202020204" pitchFamily="34" charset="0"/>
                          <a:cs typeface="Arial" panose="020B0604020202020204" pitchFamily="34" charset="0"/>
                        </a:rPr>
                        <a:t> (10/31)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a:cs typeface="Arial"/>
                        </a:rPr>
                        <a:t>&lt;0.001</a:t>
                      </a:r>
                      <a:endParaRPr lang="en-GB" sz="1000">
                        <a:solidFill>
                          <a:schemeClr val="tx1"/>
                        </a:solidFill>
                        <a:effectLst/>
                        <a:latin typeface="Arial"/>
                        <a:ea typeface="Times New Roman" panose="02020603050405020304" pitchFamily="18" charset="0"/>
                        <a:cs typeface="Arial"/>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027353697"/>
                  </a:ext>
                </a:extLst>
              </a:tr>
              <a:tr h="232993">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FEV</a:t>
                      </a:r>
                      <a:r>
                        <a:rPr lang="en-US" sz="1000" b="0" baseline="-25000">
                          <a:solidFill>
                            <a:schemeClr val="tx1"/>
                          </a:solidFill>
                          <a:effectLst/>
                          <a:latin typeface="Arial" panose="020B0604020202020204" pitchFamily="34" charset="0"/>
                          <a:cs typeface="Arial" panose="020B0604020202020204" pitchFamily="34" charset="0"/>
                        </a:rPr>
                        <a:t>1</a:t>
                      </a:r>
                      <a:r>
                        <a:rPr lang="en-US" sz="1000" b="0">
                          <a:solidFill>
                            <a:schemeClr val="tx1"/>
                          </a:solidFill>
                          <a:effectLst/>
                          <a:latin typeface="Arial" panose="020B0604020202020204" pitchFamily="34" charset="0"/>
                          <a:cs typeface="Arial" panose="020B0604020202020204" pitchFamily="34" charset="0"/>
                        </a:rPr>
                        <a:t> pre improved ≥500 mL,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15% (44/292)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22% (80/369)</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27%</a:t>
                      </a:r>
                      <a:r>
                        <a:rPr lang="en-US" sz="1000">
                          <a:solidFill>
                            <a:schemeClr val="tx1"/>
                          </a:solidFill>
                          <a:effectLst/>
                          <a:latin typeface="Arial" panose="020B0604020202020204" pitchFamily="34" charset="0"/>
                          <a:cs typeface="Arial" panose="020B0604020202020204" pitchFamily="34" charset="0"/>
                        </a:rPr>
                        <a:t> (4/15)</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616926613"/>
                  </a:ext>
                </a:extLst>
              </a:tr>
              <a:tr h="232993">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New well-controlled asthma,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27% (116/437)</a:t>
                      </a:r>
                      <a:r>
                        <a:rPr lang="en-US" sz="1000" kern="1200" baseline="30000">
                          <a:solidFill>
                            <a:schemeClr val="tx1"/>
                          </a:solidFill>
                          <a:effectLst/>
                          <a:latin typeface="Arial" panose="020B0604020202020204" pitchFamily="34" charset="0"/>
                          <a:ea typeface="+mn-ea"/>
                          <a:cs typeface="Arial" panose="020B0604020202020204" pitchFamily="34" charset="0"/>
                        </a:rPr>
                        <a:t>†</a:t>
                      </a:r>
                      <a:endParaRPr lang="en-GB" sz="1000" kern="1200" baseline="300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31% (188/616)</a:t>
                      </a:r>
                      <a:r>
                        <a:rPr lang="en-US" sz="1000" baseline="30000">
                          <a:solidFill>
                            <a:schemeClr val="tx1"/>
                          </a:solidFill>
                          <a:effectLst/>
                          <a:latin typeface="Arial" panose="020B0604020202020204" pitchFamily="34" charset="0"/>
                          <a:cs typeface="Arial" panose="020B0604020202020204" pitchFamily="34" charset="0"/>
                        </a:rPr>
                        <a:t>‡</a:t>
                      </a:r>
                      <a:endParaRPr lang="en-GB" sz="100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58%</a:t>
                      </a:r>
                      <a:r>
                        <a:rPr lang="en-US" sz="1000">
                          <a:solidFill>
                            <a:schemeClr val="tx1"/>
                          </a:solidFill>
                          <a:effectLst/>
                          <a:latin typeface="Arial" panose="020B0604020202020204" pitchFamily="34" charset="0"/>
                          <a:cs typeface="Arial" panose="020B0604020202020204" pitchFamily="34" charset="0"/>
                        </a:rPr>
                        <a:t> (14/24</a:t>
                      </a:r>
                      <a:r>
                        <a:rPr lang="en-US" sz="1000" baseline="0">
                          <a:solidFill>
                            <a:schemeClr val="tx1"/>
                          </a:solidFill>
                          <a:effectLst/>
                          <a:latin typeface="Arial" panose="020B0604020202020204" pitchFamily="34" charset="0"/>
                          <a:cs typeface="Arial" panose="020B0604020202020204" pitchFamily="34" charset="0"/>
                        </a:rPr>
                        <a:t>)</a:t>
                      </a:r>
                      <a:r>
                        <a:rPr lang="en-US" sz="1000" baseline="30000">
                          <a:solidFill>
                            <a:schemeClr val="tx1"/>
                          </a:solidFill>
                          <a:effectLst/>
                          <a:latin typeface="Arial" panose="020B0604020202020204" pitchFamily="34" charset="0"/>
                          <a:cs typeface="Arial" panose="020B0604020202020204" pitchFamily="34" charset="0"/>
                        </a:rPr>
                        <a:t>†‡</a:t>
                      </a:r>
                      <a:endParaRPr lang="en-GB" sz="1000" baseline="30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3965504353"/>
                  </a:ext>
                </a:extLst>
              </a:tr>
              <a:tr h="219287">
                <a:tc>
                  <a:txBody>
                    <a:bodyPr/>
                    <a:lstStyle/>
                    <a:p>
                      <a:pPr>
                        <a:lnSpc>
                          <a:spcPct val="150000"/>
                        </a:lnSpc>
                        <a:spcBef>
                          <a:spcPts val="300"/>
                        </a:spcBef>
                        <a:spcAft>
                          <a:spcPts val="300"/>
                        </a:spcAft>
                      </a:pPr>
                      <a:r>
                        <a:rPr lang="en-US" sz="1000" b="0">
                          <a:solidFill>
                            <a:schemeClr val="tx1"/>
                          </a:solidFill>
                          <a:effectLst/>
                          <a:latin typeface="Arial" panose="020B0604020202020204" pitchFamily="34" charset="0"/>
                          <a:cs typeface="Arial" panose="020B0604020202020204" pitchFamily="34" charset="0"/>
                        </a:rPr>
                        <a:t>  LTOCS ceased or tapered to &lt;5 mg/day, % (number)</a:t>
                      </a:r>
                      <a:endParaRPr lang="en-GB" sz="1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kern="1200">
                          <a:solidFill>
                            <a:schemeClr val="tx1"/>
                          </a:solidFill>
                          <a:effectLst/>
                          <a:latin typeface="Arial" panose="020B0604020202020204" pitchFamily="34" charset="0"/>
                          <a:ea typeface="+mn-ea"/>
                          <a:cs typeface="Arial" panose="020B0604020202020204" pitchFamily="34" charset="0"/>
                        </a:rPr>
                        <a:t>34% (31/92)</a:t>
                      </a:r>
                      <a:endParaRPr lang="en-GB" sz="1000" kern="120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43% (103/240)</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169863" indent="0" algn="l">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25%</a:t>
                      </a:r>
                      <a:r>
                        <a:rPr lang="en-US" sz="1000">
                          <a:solidFill>
                            <a:schemeClr val="tx1"/>
                          </a:solidFill>
                          <a:effectLst/>
                          <a:latin typeface="Arial" panose="020B0604020202020204" pitchFamily="34" charset="0"/>
                          <a:cs typeface="Arial" panose="020B0604020202020204" pitchFamily="34" charset="0"/>
                        </a:rPr>
                        <a:t> (1/4)</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&lt;0.001</a:t>
                      </a:r>
                      <a:endParaRPr lang="en-GB" sz="1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1518339"/>
                  </a:ext>
                </a:extLst>
              </a:tr>
              <a:tr h="520809">
                <a:tc gridSpan="5">
                  <a:txBody>
                    <a:bodyPr/>
                    <a:lstStyle/>
                    <a:p>
                      <a:pPr>
                        <a:lnSpc>
                          <a:spcPct val="100000"/>
                        </a:lnSpc>
                        <a:spcBef>
                          <a:spcPts val="300"/>
                        </a:spcBef>
                        <a:spcAft>
                          <a:spcPts val="300"/>
                        </a:spcAft>
                      </a:pPr>
                      <a:r>
                        <a:rPr lang="en-US" sz="700" b="0">
                          <a:solidFill>
                            <a:schemeClr val="tx1"/>
                          </a:solidFill>
                          <a:effectLst/>
                          <a:latin typeface="Arial"/>
                          <a:cs typeface="Arial"/>
                        </a:rPr>
                        <a:t>AER, annualized exacerbation rate; </a:t>
                      </a:r>
                      <a:r>
                        <a:rPr lang="en-US" sz="700" b="0" err="1">
                          <a:solidFill>
                            <a:schemeClr val="tx1"/>
                          </a:solidFill>
                          <a:effectLst/>
                          <a:latin typeface="Arial"/>
                          <a:cs typeface="Arial"/>
                        </a:rPr>
                        <a:t>IgE</a:t>
                      </a:r>
                      <a:r>
                        <a:rPr lang="en-US" sz="700" b="0">
                          <a:solidFill>
                            <a:schemeClr val="tx1"/>
                          </a:solidFill>
                          <a:effectLst/>
                          <a:latin typeface="Arial"/>
                          <a:cs typeface="Arial"/>
                        </a:rPr>
                        <a:t>, immunoglobulin E; IL, interleukin; IL5R, IL5 receptor; IL 4/13, interleukin 4/13; FEV</a:t>
                      </a:r>
                      <a:r>
                        <a:rPr lang="en-US" sz="700" b="0" baseline="-25000">
                          <a:solidFill>
                            <a:schemeClr val="tx1"/>
                          </a:solidFill>
                          <a:effectLst/>
                          <a:latin typeface="Arial"/>
                          <a:cs typeface="Arial"/>
                        </a:rPr>
                        <a:t>1</a:t>
                      </a:r>
                      <a:r>
                        <a:rPr lang="en-US" sz="700" b="0">
                          <a:solidFill>
                            <a:schemeClr val="tx1"/>
                          </a:solidFill>
                          <a:effectLst/>
                          <a:latin typeface="Arial"/>
                          <a:cs typeface="Arial"/>
                        </a:rPr>
                        <a:t>, forced expiratory volume in 1 second; LTOCS, long-term oral corticosteroids.</a:t>
                      </a:r>
                      <a:endParaRPr lang="en-GB" sz="700" b="0">
                        <a:solidFill>
                          <a:schemeClr val="tx1"/>
                        </a:solidFill>
                        <a:effectLst/>
                        <a:latin typeface="Arial"/>
                        <a:cs typeface="Arial"/>
                      </a:endParaRPr>
                    </a:p>
                    <a:p>
                      <a:pPr>
                        <a:lnSpc>
                          <a:spcPct val="100000"/>
                        </a:lnSpc>
                        <a:spcBef>
                          <a:spcPts val="300"/>
                        </a:spcBef>
                        <a:spcAft>
                          <a:spcPts val="300"/>
                        </a:spcAft>
                      </a:pPr>
                      <a:r>
                        <a:rPr lang="en-US" sz="700" b="0">
                          <a:solidFill>
                            <a:schemeClr val="tx1"/>
                          </a:solidFill>
                          <a:effectLst/>
                          <a:latin typeface="Arial" panose="020B0604020202020204" pitchFamily="34" charset="0"/>
                          <a:cs typeface="Arial" panose="020B0604020202020204" pitchFamily="34" charset="0"/>
                        </a:rPr>
                        <a:t>†, ‡ denote columns with significant difference on post-hoc testing (p &lt;0.05).</a:t>
                      </a:r>
                      <a:endParaRPr lang="en-GB" sz="700" b="0">
                        <a:solidFill>
                          <a:schemeClr val="tx1"/>
                        </a:solidFill>
                        <a:effectLst/>
                        <a:latin typeface="Arial" panose="020B0604020202020204" pitchFamily="34" charset="0"/>
                        <a:cs typeface="Arial" panose="020B0604020202020204" pitchFamily="34" charset="0"/>
                      </a:endParaRPr>
                    </a:p>
                    <a:p>
                      <a:pPr>
                        <a:lnSpc>
                          <a:spcPct val="100000"/>
                        </a:lnSpc>
                        <a:spcBef>
                          <a:spcPts val="300"/>
                        </a:spcBef>
                        <a:spcAft>
                          <a:spcPts val="300"/>
                        </a:spcAft>
                      </a:pPr>
                      <a:r>
                        <a:rPr lang="en-US" sz="700" b="0" baseline="30000" err="1">
                          <a:solidFill>
                            <a:schemeClr val="tx1"/>
                          </a:solidFill>
                          <a:effectLst/>
                          <a:latin typeface="Arial"/>
                          <a:cs typeface="Arial"/>
                        </a:rPr>
                        <a:t>a</a:t>
                      </a:r>
                      <a:r>
                        <a:rPr lang="en-US" sz="700" b="0" err="1">
                          <a:solidFill>
                            <a:schemeClr val="tx1"/>
                          </a:solidFill>
                          <a:effectLst/>
                          <a:latin typeface="Arial"/>
                          <a:cs typeface="Arial"/>
                        </a:rPr>
                        <a:t>Note</a:t>
                      </a:r>
                      <a:r>
                        <a:rPr lang="en-US" sz="700" b="0">
                          <a:solidFill>
                            <a:schemeClr val="tx1"/>
                          </a:solidFill>
                          <a:effectLst/>
                          <a:latin typeface="Arial"/>
                          <a:cs typeface="Arial"/>
                        </a:rPr>
                        <a:t> small numbers of patients on anti-IL4/13 therapy limit interpretation of data from this group.</a:t>
                      </a:r>
                      <a:endParaRPr lang="en-GB" sz="700" b="0">
                        <a:solidFill>
                          <a:schemeClr val="tx1"/>
                        </a:solidFill>
                        <a:effectLst/>
                        <a:latin typeface="Arial"/>
                        <a:ea typeface="Times New Roman" panose="02020603050405020304" pitchFamily="18" charset="0"/>
                        <a:cs typeface="Arial"/>
                      </a:endParaRPr>
                    </a:p>
                  </a:txBody>
                  <a:tcPr marL="34290" marR="3429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8363672"/>
                  </a:ext>
                </a:extLst>
              </a:tr>
            </a:tbl>
          </a:graphicData>
        </a:graphic>
      </p:graphicFrame>
      <p:pic>
        <p:nvPicPr>
          <p:cNvPr id="4" name="Graphic 3" descr="Beginning with solid fill">
            <a:hlinkClick r:id="rId3" action="ppaction://hlinksldjump"/>
            <a:extLst>
              <a:ext uri="{FF2B5EF4-FFF2-40B4-BE49-F238E27FC236}">
                <a16:creationId xmlns:a16="http://schemas.microsoft.com/office/drawing/2014/main" id="{B09C2A83-AD0C-BFCD-B86D-CCF4167249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78CB6AFB-4987-035B-E20F-73C5D8C53F21}"/>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0740127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8;p36">
            <a:extLst>
              <a:ext uri="{FF2B5EF4-FFF2-40B4-BE49-F238E27FC236}">
                <a16:creationId xmlns:a16="http://schemas.microsoft.com/office/drawing/2014/main" id="{280EEBF0-9546-6361-50E1-68BE3741D75E}"/>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5" name="Google Shape;199;p36">
            <a:extLst>
              <a:ext uri="{FF2B5EF4-FFF2-40B4-BE49-F238E27FC236}">
                <a16:creationId xmlns:a16="http://schemas.microsoft.com/office/drawing/2014/main" id="{808FFCDB-D518-A982-41F9-DE4EA2A7E540}"/>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22" name="TextBox 21">
            <a:extLst>
              <a:ext uri="{FF2B5EF4-FFF2-40B4-BE49-F238E27FC236}">
                <a16:creationId xmlns:a16="http://schemas.microsoft.com/office/drawing/2014/main" id="{273F6310-623F-B4B9-FC81-DE946CC71ED6}"/>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Eligibility for randomized controlled trials</a:t>
            </a:r>
          </a:p>
        </p:txBody>
      </p:sp>
      <p:sp>
        <p:nvSpPr>
          <p:cNvPr id="9" name="Content Placeholder 10">
            <a:extLst>
              <a:ext uri="{FF2B5EF4-FFF2-40B4-BE49-F238E27FC236}">
                <a16:creationId xmlns:a16="http://schemas.microsoft.com/office/drawing/2014/main" id="{48249712-38F4-4709-0F9E-C6EE1F7FC001}"/>
              </a:ext>
            </a:extLst>
          </p:cNvPr>
          <p:cNvSpPr txBox="1">
            <a:spLocks/>
          </p:cNvSpPr>
          <p:nvPr/>
        </p:nvSpPr>
        <p:spPr>
          <a:xfrm>
            <a:off x="324000" y="810000"/>
            <a:ext cx="7183496" cy="295466"/>
          </a:xfrm>
          <a:prstGeom prst="rect">
            <a:avLst/>
          </a:prstGeom>
        </p:spPr>
        <p:txBody>
          <a:bodyPr lIns="45720" tIns="22860" rIns="45720" bIns="2286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spcAft>
                <a:spcPts val="300"/>
              </a:spcAft>
              <a:buFont typeface="Wingdings" panose="05000000000000000000" pitchFamily="2" charset="2"/>
              <a:buChar char="§"/>
            </a:pPr>
            <a:r>
              <a:rPr lang="en-AU" sz="1300">
                <a:solidFill>
                  <a:prstClr val="black"/>
                </a:solidFill>
                <a:latin typeface="Arial"/>
                <a:cs typeface="Arial"/>
              </a:rPr>
              <a:t>5.3% (211) among 4001 subjects with enough data to determine potential RCT eligibility, </a:t>
            </a:r>
            <a:br>
              <a:rPr lang="en-AU" sz="1300">
                <a:solidFill>
                  <a:prstClr val="black"/>
                </a:solidFill>
                <a:latin typeface="Arial" panose="020B0604020202020204" pitchFamily="34" charset="0"/>
                <a:cs typeface="Arial" panose="020B0604020202020204" pitchFamily="34" charset="0"/>
              </a:rPr>
            </a:br>
            <a:r>
              <a:rPr lang="en-AU" sz="1300">
                <a:solidFill>
                  <a:prstClr val="black"/>
                </a:solidFill>
                <a:latin typeface="Arial"/>
                <a:cs typeface="Arial"/>
              </a:rPr>
              <a:t>fulfilled all </a:t>
            </a:r>
            <a:r>
              <a:rPr lang="en-AU" sz="1300" err="1">
                <a:solidFill>
                  <a:prstClr val="black"/>
                </a:solidFill>
                <a:latin typeface="Arial"/>
                <a:cs typeface="Arial"/>
              </a:rPr>
              <a:t>criteria</a:t>
            </a:r>
            <a:r>
              <a:rPr lang="en-AU" sz="1300" baseline="30000" err="1">
                <a:solidFill>
                  <a:prstClr val="black"/>
                </a:solidFill>
                <a:latin typeface="Arial"/>
                <a:cs typeface="Arial"/>
              </a:rPr>
              <a:t>a</a:t>
            </a:r>
            <a:r>
              <a:rPr lang="en-AU" sz="1300">
                <a:solidFill>
                  <a:prstClr val="black"/>
                </a:solidFill>
                <a:latin typeface="Arial"/>
                <a:cs typeface="Arial"/>
              </a:rPr>
              <a:t> at baseline</a:t>
            </a:r>
            <a:endParaRPr lang="en-US" sz="1300">
              <a:solidFill>
                <a:prstClr val="black"/>
              </a:solidFill>
              <a:latin typeface="Arial"/>
              <a:cs typeface="Arial"/>
            </a:endParaRPr>
          </a:p>
        </p:txBody>
      </p:sp>
      <p:sp>
        <p:nvSpPr>
          <p:cNvPr id="10" name="Text Placeholder 2">
            <a:extLst>
              <a:ext uri="{FF2B5EF4-FFF2-40B4-BE49-F238E27FC236}">
                <a16:creationId xmlns:a16="http://schemas.microsoft.com/office/drawing/2014/main" id="{14056C61-2C69-1600-178C-A6C52F583025}"/>
              </a:ext>
            </a:extLst>
          </p:cNvPr>
          <p:cNvSpPr txBox="1">
            <a:spLocks/>
          </p:cNvSpPr>
          <p:nvPr/>
        </p:nvSpPr>
        <p:spPr>
          <a:xfrm>
            <a:off x="324000" y="4711386"/>
            <a:ext cx="5743080" cy="27548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150"/>
              </a:spcBef>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RCT, randomized controlled trial; 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forced expiratory volume in 1 second.</a:t>
            </a:r>
          </a:p>
          <a:p>
            <a:pPr marL="0" indent="0" defTabSz="457200">
              <a:spcBef>
                <a:spcPts val="150"/>
              </a:spcBef>
              <a:buNone/>
            </a:pPr>
            <a:r>
              <a:rPr lang="en-US" sz="700" baseline="30000">
                <a:solidFill>
                  <a:prstClr val="black"/>
                </a:solidFill>
                <a:latin typeface="Arial" panose="020B0604020202020204" pitchFamily="34" charset="0"/>
                <a:cs typeface="Arial" panose="020B0604020202020204" pitchFamily="34" charset="0"/>
              </a:rPr>
              <a:t>a</a:t>
            </a:r>
            <a:r>
              <a:rPr lang="en-AU" sz="700">
                <a:solidFill>
                  <a:prstClr val="black"/>
                </a:solidFill>
                <a:latin typeface="Arial" panose="020B0604020202020204" pitchFamily="34" charset="0"/>
                <a:cs typeface="Arial" panose="020B0604020202020204" pitchFamily="34" charset="0"/>
              </a:rPr>
              <a:t>FEV</a:t>
            </a:r>
            <a:r>
              <a:rPr lang="en-AU" sz="700" baseline="-25000">
                <a:solidFill>
                  <a:prstClr val="black"/>
                </a:solidFill>
                <a:latin typeface="Arial" panose="020B0604020202020204" pitchFamily="34" charset="0"/>
                <a:cs typeface="Arial" panose="020B0604020202020204" pitchFamily="34" charset="0"/>
              </a:rPr>
              <a:t>1</a:t>
            </a:r>
            <a:r>
              <a:rPr lang="en-AU" sz="700">
                <a:solidFill>
                  <a:prstClr val="black"/>
                </a:solidFill>
                <a:latin typeface="Arial" panose="020B0604020202020204" pitchFamily="34" charset="0"/>
                <a:cs typeface="Arial" panose="020B0604020202020204" pitchFamily="34" charset="0"/>
              </a:rPr>
              <a:t> reversibility on high-dose inhaled corticosteroid; FEV1 &lt;80%; smoking history of &lt;10 pack years)</a:t>
            </a:r>
            <a:r>
              <a:rPr lang="en-US" sz="700" spc="-10">
                <a:solidFill>
                  <a:prstClr val="black"/>
                </a:solidFill>
                <a:latin typeface="Arial" panose="020B0604020202020204" pitchFamily="34" charset="0"/>
                <a:ea typeface="Times New Roman" panose="02020603050405020304" pitchFamily="18" charset="0"/>
                <a:cs typeface="Arial" panose="020B0604020202020204" pitchFamily="34" charset="0"/>
              </a:rPr>
              <a:t>.</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11" name="Google Shape;200;p36">
            <a:extLst>
              <a:ext uri="{FF2B5EF4-FFF2-40B4-BE49-F238E27FC236}">
                <a16:creationId xmlns:a16="http://schemas.microsoft.com/office/drawing/2014/main" id="{26899BDF-9CD5-5121-3DEF-7431A35FF3CB}"/>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7" name="TextBox 6">
            <a:extLst>
              <a:ext uri="{FF2B5EF4-FFF2-40B4-BE49-F238E27FC236}">
                <a16:creationId xmlns:a16="http://schemas.microsoft.com/office/drawing/2014/main" id="{20FC2367-BFFE-58C5-A50E-88583386A914}"/>
              </a:ext>
            </a:extLst>
          </p:cNvPr>
          <p:cNvSpPr txBox="1"/>
          <p:nvPr/>
        </p:nvSpPr>
        <p:spPr>
          <a:xfrm>
            <a:off x="6858000" y="4928821"/>
            <a:ext cx="35814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0B20BC8-1A97-31AA-AD0B-8863FF15D5F2}"/>
              </a:ext>
            </a:extLst>
          </p:cNvPr>
          <p:cNvPicPr>
            <a:picLocks noChangeAspect="1"/>
          </p:cNvPicPr>
          <p:nvPr/>
        </p:nvPicPr>
        <p:blipFill>
          <a:blip r:embed="rId3"/>
          <a:stretch>
            <a:fillRect/>
          </a:stretch>
        </p:blipFill>
        <p:spPr>
          <a:xfrm>
            <a:off x="2133600" y="1349112"/>
            <a:ext cx="3812334" cy="3135860"/>
          </a:xfrm>
          <a:prstGeom prst="rect">
            <a:avLst/>
          </a:prstGeom>
        </p:spPr>
      </p:pic>
      <p:pic>
        <p:nvPicPr>
          <p:cNvPr id="2" name="Graphic 1" descr="Beginning with solid fill">
            <a:hlinkClick r:id="rId4" action="ppaction://hlinksldjump"/>
            <a:extLst>
              <a:ext uri="{FF2B5EF4-FFF2-40B4-BE49-F238E27FC236}">
                <a16:creationId xmlns:a16="http://schemas.microsoft.com/office/drawing/2014/main" id="{6B8A340F-3AB9-2414-5DEA-E2CAB54481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836AEDAB-316A-C8C8-65DF-1D861EDA71A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8227075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8;p36">
            <a:extLst>
              <a:ext uri="{FF2B5EF4-FFF2-40B4-BE49-F238E27FC236}">
                <a16:creationId xmlns:a16="http://schemas.microsoft.com/office/drawing/2014/main" id="{218C98DD-00A1-35FC-310A-1063F4E607F6}"/>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6" name="Google Shape;199;p36">
            <a:extLst>
              <a:ext uri="{FF2B5EF4-FFF2-40B4-BE49-F238E27FC236}">
                <a16:creationId xmlns:a16="http://schemas.microsoft.com/office/drawing/2014/main" id="{86865960-80DB-803C-6F7D-C28F9DC71EBD}"/>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22" name="TextBox 21">
            <a:extLst>
              <a:ext uri="{FF2B5EF4-FFF2-40B4-BE49-F238E27FC236}">
                <a16:creationId xmlns:a16="http://schemas.microsoft.com/office/drawing/2014/main" id="{273F6310-623F-B4B9-FC81-DE946CC71ED6}"/>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Bronchodilator FEV</a:t>
            </a:r>
            <a:r>
              <a:rPr lang="en-US" b="1" kern="1200" baseline="-25000">
                <a:solidFill>
                  <a:srgbClr val="C31B4D"/>
                </a:solidFill>
                <a:latin typeface="Poppins Medium"/>
                <a:ea typeface="+mn-ea"/>
                <a:cs typeface="+mn-cs"/>
              </a:rPr>
              <a:t>1</a:t>
            </a:r>
            <a:r>
              <a:rPr lang="en-US" b="1" kern="1200">
                <a:solidFill>
                  <a:srgbClr val="C31B4D"/>
                </a:solidFill>
                <a:latin typeface="Poppins Medium"/>
                <a:ea typeface="+mn-ea"/>
                <a:cs typeface="+mn-cs"/>
              </a:rPr>
              <a:t> reversibility</a:t>
            </a:r>
          </a:p>
        </p:txBody>
      </p:sp>
      <p:graphicFrame>
        <p:nvGraphicFramePr>
          <p:cNvPr id="8" name="Table 7">
            <a:extLst>
              <a:ext uri="{FF2B5EF4-FFF2-40B4-BE49-F238E27FC236}">
                <a16:creationId xmlns:a16="http://schemas.microsoft.com/office/drawing/2014/main" id="{8F83A8F0-7CF5-C43E-E98A-8A6AC5F5DD8B}"/>
              </a:ext>
            </a:extLst>
          </p:cNvPr>
          <p:cNvGraphicFramePr>
            <a:graphicFrameLocks noGrp="1"/>
          </p:cNvGraphicFramePr>
          <p:nvPr/>
        </p:nvGraphicFramePr>
        <p:xfrm>
          <a:off x="324000" y="1460633"/>
          <a:ext cx="6840000" cy="2141529"/>
        </p:xfrm>
        <a:graphic>
          <a:graphicData uri="http://schemas.openxmlformats.org/drawingml/2006/table">
            <a:tbl>
              <a:tblPr firstRow="1" firstCol="1" bandRow="1">
                <a:tableStyleId>{5C22544A-7EE6-4342-B048-85BDC9FD1C3A}</a:tableStyleId>
              </a:tblPr>
              <a:tblGrid>
                <a:gridCol w="3639272">
                  <a:extLst>
                    <a:ext uri="{9D8B030D-6E8A-4147-A177-3AD203B41FA5}">
                      <a16:colId xmlns:a16="http://schemas.microsoft.com/office/drawing/2014/main" val="3520348245"/>
                    </a:ext>
                  </a:extLst>
                </a:gridCol>
                <a:gridCol w="1238185">
                  <a:extLst>
                    <a:ext uri="{9D8B030D-6E8A-4147-A177-3AD203B41FA5}">
                      <a16:colId xmlns:a16="http://schemas.microsoft.com/office/drawing/2014/main" val="3603864078"/>
                    </a:ext>
                  </a:extLst>
                </a:gridCol>
                <a:gridCol w="1238185">
                  <a:extLst>
                    <a:ext uri="{9D8B030D-6E8A-4147-A177-3AD203B41FA5}">
                      <a16:colId xmlns:a16="http://schemas.microsoft.com/office/drawing/2014/main" val="3724706613"/>
                    </a:ext>
                  </a:extLst>
                </a:gridCol>
                <a:gridCol w="724358">
                  <a:extLst>
                    <a:ext uri="{9D8B030D-6E8A-4147-A177-3AD203B41FA5}">
                      <a16:colId xmlns:a16="http://schemas.microsoft.com/office/drawing/2014/main" val="2738215789"/>
                    </a:ext>
                  </a:extLst>
                </a:gridCol>
              </a:tblGrid>
              <a:tr h="413630">
                <a:tc gridSpan="4">
                  <a:txBody>
                    <a:bodyPr/>
                    <a:lstStyle/>
                    <a:p>
                      <a:pPr>
                        <a:lnSpc>
                          <a:spcPct val="100000"/>
                        </a:lnSpc>
                        <a:spcBef>
                          <a:spcPts val="300"/>
                        </a:spcBef>
                        <a:spcAft>
                          <a:spcPts val="300"/>
                        </a:spcAft>
                      </a:pPr>
                      <a:r>
                        <a:rPr lang="en-US" sz="1200" kern="0">
                          <a:solidFill>
                            <a:schemeClr val="tx1"/>
                          </a:solidFill>
                          <a:effectLst/>
                          <a:latin typeface="Arial" panose="020B0604020202020204" pitchFamily="34" charset="0"/>
                          <a:cs typeface="Arial" panose="020B0604020202020204" pitchFamily="34" charset="0"/>
                        </a:rPr>
                        <a:t>Table S3. Responses in single outcome domains in patients who initiated a biologic, by FEV</a:t>
                      </a:r>
                      <a:r>
                        <a:rPr lang="en-US" sz="1200" kern="0" baseline="-25000">
                          <a:solidFill>
                            <a:schemeClr val="tx1"/>
                          </a:solidFill>
                          <a:effectLst/>
                          <a:latin typeface="Arial" panose="020B0604020202020204" pitchFamily="34" charset="0"/>
                          <a:cs typeface="Arial" panose="020B0604020202020204" pitchFamily="34" charset="0"/>
                        </a:rPr>
                        <a:t>1</a:t>
                      </a:r>
                      <a:r>
                        <a:rPr lang="en-US" sz="1200" kern="0">
                          <a:solidFill>
                            <a:schemeClr val="tx1"/>
                          </a:solidFill>
                          <a:effectLst/>
                          <a:latin typeface="Arial" panose="020B0604020202020204" pitchFamily="34" charset="0"/>
                          <a:cs typeface="Arial" panose="020B0604020202020204" pitchFamily="34" charset="0"/>
                        </a:rPr>
                        <a:t> reversibility</a:t>
                      </a:r>
                      <a:endParaRPr lang="en-GB" sz="1200" b="1" kern="0">
                        <a:solidFill>
                          <a:schemeClr val="tx1"/>
                        </a:solidFill>
                        <a:effectLst/>
                        <a:latin typeface="Arial" panose="020B0604020202020204" pitchFamily="34" charset="0"/>
                        <a:cs typeface="Arial" panose="020B0604020202020204" pitchFamily="34" charset="0"/>
                      </a:endParaRPr>
                    </a:p>
                  </a:txBody>
                  <a:tcPr marL="34290" marR="34290" marT="0" marB="0">
                    <a:lnB w="28575"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27986234"/>
                  </a:ext>
                </a:extLst>
              </a:tr>
              <a:tr h="250760">
                <a:tc rowSpan="2">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Response domain</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b">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2">
                  <a:txBody>
                    <a:bodyPr/>
                    <a:lstStyle/>
                    <a:p>
                      <a:pPr algn="ct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FEV</a:t>
                      </a:r>
                      <a:r>
                        <a:rPr lang="en-US" sz="1000" b="1" baseline="-25000">
                          <a:solidFill>
                            <a:schemeClr val="tx1"/>
                          </a:solidFill>
                          <a:effectLst/>
                          <a:latin typeface="Arial" panose="020B0604020202020204" pitchFamily="34" charset="0"/>
                          <a:cs typeface="Arial" panose="020B0604020202020204" pitchFamily="34" charset="0"/>
                        </a:rPr>
                        <a:t>1</a:t>
                      </a:r>
                      <a:r>
                        <a:rPr lang="en-US" sz="1000" b="1">
                          <a:solidFill>
                            <a:schemeClr val="tx1"/>
                          </a:solidFill>
                          <a:effectLst/>
                          <a:latin typeface="Arial" panose="020B0604020202020204" pitchFamily="34" charset="0"/>
                          <a:cs typeface="Arial" panose="020B0604020202020204" pitchFamily="34" charset="0"/>
                        </a:rPr>
                        <a:t> reversibility</a:t>
                      </a:r>
                      <a:endParaRPr lang="en-GB" sz="1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28575" cap="flat" cmpd="sng" algn="ctr">
                      <a:solidFill>
                        <a:schemeClr val="tx1"/>
                      </a:solidFill>
                      <a:prstDash val="solid"/>
                      <a:round/>
                      <a:headEnd type="none" w="med" len="med"/>
                      <a:tailEnd type="none" w="med" len="med"/>
                    </a:lnT>
                    <a:noFill/>
                  </a:tcPr>
                </a:tc>
                <a:tc hMerge="1">
                  <a:txBody>
                    <a:bodyPr/>
                    <a:lstStyle/>
                    <a:p>
                      <a:endParaRPr lang="en-GB"/>
                    </a:p>
                  </a:txBody>
                  <a:tcPr/>
                </a:tc>
                <a:tc rowSpan="2">
                  <a:txBody>
                    <a:bodyPr/>
                    <a:lstStyle/>
                    <a:p>
                      <a:pP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P-value</a:t>
                      </a:r>
                      <a:endParaRPr lang="en-GB" sz="1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b">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58708"/>
                  </a:ext>
                </a:extLst>
              </a:tr>
              <a:tr h="250760">
                <a:tc vMerge="1">
                  <a:txBody>
                    <a:bodyPr/>
                    <a:lstStyle/>
                    <a:p>
                      <a:endParaRPr lang="en-GB"/>
                    </a:p>
                  </a:txBody>
                  <a:tcPr/>
                </a:tc>
                <a:tc>
                  <a:txBody>
                    <a:bodyPr/>
                    <a:lstStyle/>
                    <a:p>
                      <a:pPr algn="ct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Present</a:t>
                      </a:r>
                      <a:endParaRPr lang="en-GB" sz="1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a:txBody>
                    <a:bodyPr/>
                    <a:lstStyle/>
                    <a:p>
                      <a:pPr algn="ctr">
                        <a:lnSpc>
                          <a:spcPct val="150000"/>
                        </a:lnSpc>
                        <a:spcBef>
                          <a:spcPts val="300"/>
                        </a:spcBef>
                        <a:spcAft>
                          <a:spcPts val="300"/>
                        </a:spcAft>
                      </a:pPr>
                      <a:r>
                        <a:rPr lang="en-US" sz="1000" b="1">
                          <a:solidFill>
                            <a:schemeClr val="tx1"/>
                          </a:solidFill>
                          <a:effectLst/>
                          <a:latin typeface="Arial" panose="020B0604020202020204" pitchFamily="34" charset="0"/>
                          <a:cs typeface="Arial" panose="020B0604020202020204" pitchFamily="34" charset="0"/>
                        </a:rPr>
                        <a:t>Absent</a:t>
                      </a:r>
                      <a:endParaRPr lang="en-GB" sz="1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vMerge="1">
                  <a:txBody>
                    <a:bodyPr/>
                    <a:lstStyle/>
                    <a:p>
                      <a:endParaRPr lang="en-GB"/>
                    </a:p>
                  </a:txBody>
                  <a:tcPr/>
                </a:tc>
                <a:extLst>
                  <a:ext uri="{0D108BD9-81ED-4DB2-BD59-A6C34878D82A}">
                    <a16:rowId xmlns:a16="http://schemas.microsoft.com/office/drawing/2014/main" val="2981454851"/>
                  </a:ext>
                </a:extLst>
              </a:tr>
              <a:tr h="250760">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Annualized exacerbations reduced by ≥50%, % (number)</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57 (69/138)</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61 (366/599)</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0.36</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680979285"/>
                  </a:ext>
                </a:extLst>
              </a:tr>
              <a:tr h="250760">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FEV</a:t>
                      </a:r>
                      <a:r>
                        <a:rPr lang="en-US" sz="1000" baseline="-25000">
                          <a:solidFill>
                            <a:schemeClr val="tx1"/>
                          </a:solidFill>
                          <a:effectLst/>
                          <a:latin typeface="Arial" panose="020B0604020202020204" pitchFamily="34" charset="0"/>
                          <a:cs typeface="Arial" panose="020B0604020202020204" pitchFamily="34" charset="0"/>
                        </a:rPr>
                        <a:t>1</a:t>
                      </a:r>
                      <a:r>
                        <a:rPr lang="en-US" sz="1000">
                          <a:solidFill>
                            <a:schemeClr val="tx1"/>
                          </a:solidFill>
                          <a:effectLst/>
                          <a:latin typeface="Arial" panose="020B0604020202020204" pitchFamily="34" charset="0"/>
                          <a:cs typeface="Arial" panose="020B0604020202020204" pitchFamily="34" charset="0"/>
                        </a:rPr>
                        <a:t> improved ≥100 mL, % (number)</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72</a:t>
                      </a:r>
                      <a:r>
                        <a:rPr lang="en-US" sz="1000">
                          <a:solidFill>
                            <a:schemeClr val="tx1"/>
                          </a:solidFill>
                          <a:effectLst/>
                          <a:latin typeface="Arial" panose="020B0604020202020204" pitchFamily="34" charset="0"/>
                          <a:cs typeface="Arial" panose="020B0604020202020204" pitchFamily="34" charset="0"/>
                        </a:rPr>
                        <a:t> (68/94)</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52</a:t>
                      </a:r>
                      <a:r>
                        <a:rPr lang="en-US" sz="1000">
                          <a:solidFill>
                            <a:schemeClr val="tx1"/>
                          </a:solidFill>
                          <a:effectLst/>
                          <a:latin typeface="Arial" panose="020B0604020202020204" pitchFamily="34" charset="0"/>
                          <a:cs typeface="Arial" panose="020B0604020202020204" pitchFamily="34" charset="0"/>
                        </a:rPr>
                        <a:t> (223/427)</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&lt;0.001</a:t>
                      </a:r>
                      <a:endParaRPr lang="en-GB" sz="100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extLst>
                  <a:ext uri="{0D108BD9-81ED-4DB2-BD59-A6C34878D82A}">
                    <a16:rowId xmlns:a16="http://schemas.microsoft.com/office/drawing/2014/main" val="3170525189"/>
                  </a:ext>
                </a:extLst>
              </a:tr>
              <a:tr h="250760">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Asthma control improved, % number)</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48 (47/99)</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45 (208/463)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0.66</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extLst>
                  <a:ext uri="{0D108BD9-81ED-4DB2-BD59-A6C34878D82A}">
                    <a16:rowId xmlns:a16="http://schemas.microsoft.com/office/drawing/2014/main" val="97240969"/>
                  </a:ext>
                </a:extLst>
              </a:tr>
              <a:tr h="250760">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LTOCS dose reduced, % (number)</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14 (2/14)</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43 (46/107)</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0.08</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8528007"/>
                  </a:ext>
                </a:extLst>
              </a:tr>
              <a:tr h="223339">
                <a:tc gridSpan="4">
                  <a:txBody>
                    <a:bodyPr/>
                    <a:lstStyle/>
                    <a:p>
                      <a:pPr>
                        <a:lnSpc>
                          <a:spcPct val="150000"/>
                        </a:lnSpc>
                        <a:spcBef>
                          <a:spcPts val="300"/>
                        </a:spcBef>
                        <a:spcAft>
                          <a:spcPts val="300"/>
                        </a:spcAft>
                      </a:pPr>
                      <a:r>
                        <a:rPr lang="en-US" sz="700" b="0">
                          <a:solidFill>
                            <a:schemeClr val="tx1"/>
                          </a:solidFill>
                          <a:effectLst/>
                          <a:latin typeface="Arial" panose="020B0604020202020204" pitchFamily="34" charset="0"/>
                          <a:cs typeface="Arial" panose="020B0604020202020204" pitchFamily="34" charset="0"/>
                        </a:rPr>
                        <a:t>Abbreviations: FEV</a:t>
                      </a:r>
                      <a:r>
                        <a:rPr lang="en-US" sz="700" b="0" baseline="-25000">
                          <a:solidFill>
                            <a:schemeClr val="tx1"/>
                          </a:solidFill>
                          <a:effectLst/>
                          <a:latin typeface="Arial" panose="020B0604020202020204" pitchFamily="34" charset="0"/>
                          <a:cs typeface="Arial" panose="020B0604020202020204" pitchFamily="34" charset="0"/>
                        </a:rPr>
                        <a:t>1</a:t>
                      </a:r>
                      <a:r>
                        <a:rPr lang="en-US" sz="700" b="0">
                          <a:solidFill>
                            <a:schemeClr val="tx1"/>
                          </a:solidFill>
                          <a:effectLst/>
                          <a:latin typeface="Arial" panose="020B0604020202020204" pitchFamily="34" charset="0"/>
                          <a:cs typeface="Arial" panose="020B0604020202020204" pitchFamily="34" charset="0"/>
                        </a:rPr>
                        <a:t>, forced expiratory volume in 1 second; LTOCS, long-term oral corticosteroids</a:t>
                      </a:r>
                      <a:r>
                        <a:rPr lang="en-US" sz="700">
                          <a:solidFill>
                            <a:schemeClr val="tx1"/>
                          </a:solidFill>
                          <a:effectLst/>
                          <a:latin typeface="Arial" panose="020B0604020202020204" pitchFamily="34" charset="0"/>
                          <a:cs typeface="Arial" panose="020B0604020202020204" pitchFamily="34" charset="0"/>
                        </a:rPr>
                        <a:t>.</a:t>
                      </a:r>
                      <a:endParaRPr lang="en-GB" sz="7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3922112"/>
                  </a:ext>
                </a:extLst>
              </a:tr>
            </a:tbl>
          </a:graphicData>
        </a:graphic>
      </p:graphicFrame>
      <p:sp>
        <p:nvSpPr>
          <p:cNvPr id="4" name="Content Placeholder 10">
            <a:extLst>
              <a:ext uri="{FF2B5EF4-FFF2-40B4-BE49-F238E27FC236}">
                <a16:creationId xmlns:a16="http://schemas.microsoft.com/office/drawing/2014/main" id="{73AFFFFD-F5FC-6715-E132-8FF41654C641}"/>
              </a:ext>
            </a:extLst>
          </p:cNvPr>
          <p:cNvSpPr txBox="1">
            <a:spLocks/>
          </p:cNvSpPr>
          <p:nvPr/>
        </p:nvSpPr>
        <p:spPr>
          <a:xfrm>
            <a:off x="324000" y="810000"/>
            <a:ext cx="7183496"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FEV</a:t>
            </a:r>
            <a:r>
              <a:rPr lang="en-US" sz="13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 response was more likely in biologics initiators with FEV</a:t>
            </a:r>
            <a:r>
              <a:rPr lang="en-US" sz="1300" baseline="-25000">
                <a:solidFill>
                  <a:prstClr val="black"/>
                </a:solidFill>
                <a:latin typeface="Arial" panose="020B0604020202020204" pitchFamily="34" charset="0"/>
                <a:ea typeface="Calibri" panose="020F0502020204030204" pitchFamily="34" charset="0"/>
                <a:cs typeface="Arial" panose="020B0604020202020204" pitchFamily="34" charset="0"/>
              </a:rPr>
              <a:t>1</a:t>
            </a: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 reversibility at baseline than </a:t>
            </a:r>
            <a:br>
              <a:rPr lang="en-US" sz="1300">
                <a:solidFill>
                  <a:prstClr val="black"/>
                </a:solidFill>
                <a:latin typeface="Arial" panose="020B0604020202020204" pitchFamily="34" charset="0"/>
                <a:ea typeface="Calibri" panose="020F0502020204030204" pitchFamily="34" charset="0"/>
                <a:cs typeface="Arial" panose="020B0604020202020204" pitchFamily="34" charset="0"/>
              </a:rPr>
            </a:b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in those without reversibility</a:t>
            </a:r>
            <a:endParaRPr lang="en-GB" sz="13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 name="Google Shape;200;p36">
            <a:extLst>
              <a:ext uri="{FF2B5EF4-FFF2-40B4-BE49-F238E27FC236}">
                <a16:creationId xmlns:a16="http://schemas.microsoft.com/office/drawing/2014/main" id="{50A52DC7-980E-4AB2-FE7E-0055DAF21917}"/>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7" name="TextBox 6">
            <a:extLst>
              <a:ext uri="{FF2B5EF4-FFF2-40B4-BE49-F238E27FC236}">
                <a16:creationId xmlns:a16="http://schemas.microsoft.com/office/drawing/2014/main" id="{58B1B86F-3970-D711-37CE-BBFEE502BFFF}"/>
              </a:ext>
            </a:extLst>
          </p:cNvPr>
          <p:cNvSpPr txBox="1"/>
          <p:nvPr/>
        </p:nvSpPr>
        <p:spPr>
          <a:xfrm>
            <a:off x="6934200" y="4943445"/>
            <a:ext cx="38100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2" name="Graphic 1" descr="Beginning with solid fill">
            <a:hlinkClick r:id="rId3" action="ppaction://hlinksldjump"/>
            <a:extLst>
              <a:ext uri="{FF2B5EF4-FFF2-40B4-BE49-F238E27FC236}">
                <a16:creationId xmlns:a16="http://schemas.microsoft.com/office/drawing/2014/main" id="{AF398C1A-976B-C7C6-9CA4-5E63D936D4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900B41BA-87BA-0C74-C93B-FF5C09EDEB0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3782398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98;p36">
            <a:extLst>
              <a:ext uri="{FF2B5EF4-FFF2-40B4-BE49-F238E27FC236}">
                <a16:creationId xmlns:a16="http://schemas.microsoft.com/office/drawing/2014/main" id="{E68F6ECF-0CBA-0443-8961-410290A29F3B}"/>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8" name="Google Shape;199;p36">
            <a:extLst>
              <a:ext uri="{FF2B5EF4-FFF2-40B4-BE49-F238E27FC236}">
                <a16:creationId xmlns:a16="http://schemas.microsoft.com/office/drawing/2014/main" id="{2306683B-FFF8-AF21-2819-D7D2C0C7674E}"/>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22" name="TextBox 21">
            <a:extLst>
              <a:ext uri="{FF2B5EF4-FFF2-40B4-BE49-F238E27FC236}">
                <a16:creationId xmlns:a16="http://schemas.microsoft.com/office/drawing/2014/main" id="{273F6310-623F-B4B9-FC81-DE946CC71ED6}"/>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Type 2 inflammation gradient</a:t>
            </a:r>
          </a:p>
        </p:txBody>
      </p:sp>
      <p:graphicFrame>
        <p:nvGraphicFramePr>
          <p:cNvPr id="5" name="Table 4">
            <a:extLst>
              <a:ext uri="{FF2B5EF4-FFF2-40B4-BE49-F238E27FC236}">
                <a16:creationId xmlns:a16="http://schemas.microsoft.com/office/drawing/2014/main" id="{263B4921-8370-27B9-14BB-89C7B6CA71D7}"/>
              </a:ext>
            </a:extLst>
          </p:cNvPr>
          <p:cNvGraphicFramePr>
            <a:graphicFrameLocks noGrp="1"/>
          </p:cNvGraphicFramePr>
          <p:nvPr/>
        </p:nvGraphicFramePr>
        <p:xfrm>
          <a:off x="324000" y="1548000"/>
          <a:ext cx="6840001" cy="2509651"/>
        </p:xfrm>
        <a:graphic>
          <a:graphicData uri="http://schemas.openxmlformats.org/drawingml/2006/table">
            <a:tbl>
              <a:tblPr firstRow="1" firstCol="1" bandRow="1">
                <a:tableStyleId>{5C22544A-7EE6-4342-B048-85BDC9FD1C3A}</a:tableStyleId>
              </a:tblPr>
              <a:tblGrid>
                <a:gridCol w="2697696">
                  <a:extLst>
                    <a:ext uri="{9D8B030D-6E8A-4147-A177-3AD203B41FA5}">
                      <a16:colId xmlns:a16="http://schemas.microsoft.com/office/drawing/2014/main" val="3138098365"/>
                    </a:ext>
                  </a:extLst>
                </a:gridCol>
                <a:gridCol w="828461">
                  <a:extLst>
                    <a:ext uri="{9D8B030D-6E8A-4147-A177-3AD203B41FA5}">
                      <a16:colId xmlns:a16="http://schemas.microsoft.com/office/drawing/2014/main" val="503482315"/>
                    </a:ext>
                  </a:extLst>
                </a:gridCol>
                <a:gridCol w="828461">
                  <a:extLst>
                    <a:ext uri="{9D8B030D-6E8A-4147-A177-3AD203B41FA5}">
                      <a16:colId xmlns:a16="http://schemas.microsoft.com/office/drawing/2014/main" val="4048936574"/>
                    </a:ext>
                  </a:extLst>
                </a:gridCol>
                <a:gridCol w="828461">
                  <a:extLst>
                    <a:ext uri="{9D8B030D-6E8A-4147-A177-3AD203B41FA5}">
                      <a16:colId xmlns:a16="http://schemas.microsoft.com/office/drawing/2014/main" val="654934888"/>
                    </a:ext>
                  </a:extLst>
                </a:gridCol>
                <a:gridCol w="828461">
                  <a:extLst>
                    <a:ext uri="{9D8B030D-6E8A-4147-A177-3AD203B41FA5}">
                      <a16:colId xmlns:a16="http://schemas.microsoft.com/office/drawing/2014/main" val="150311006"/>
                    </a:ext>
                  </a:extLst>
                </a:gridCol>
                <a:gridCol w="828461">
                  <a:extLst>
                    <a:ext uri="{9D8B030D-6E8A-4147-A177-3AD203B41FA5}">
                      <a16:colId xmlns:a16="http://schemas.microsoft.com/office/drawing/2014/main" val="2164508220"/>
                    </a:ext>
                  </a:extLst>
                </a:gridCol>
              </a:tblGrid>
              <a:tr h="434594">
                <a:tc gridSpan="6">
                  <a:txBody>
                    <a:bodyPr/>
                    <a:lstStyle/>
                    <a:p>
                      <a:pPr>
                        <a:spcBef>
                          <a:spcPts val="200"/>
                        </a:spcBef>
                        <a:spcAft>
                          <a:spcPts val="200"/>
                        </a:spcAft>
                      </a:pPr>
                      <a:r>
                        <a:rPr lang="en-US" sz="1200" kern="0">
                          <a:solidFill>
                            <a:schemeClr val="tx1"/>
                          </a:solidFill>
                          <a:effectLst/>
                          <a:latin typeface="Arial" panose="020B0604020202020204" pitchFamily="34" charset="0"/>
                          <a:cs typeface="Arial" panose="020B0604020202020204" pitchFamily="34" charset="0"/>
                        </a:rPr>
                        <a:t>Table S4. Responses in single outcome domains in the LUMINANT cohort, by T2 inflammation gradient grade</a:t>
                      </a:r>
                      <a:endParaRPr lang="en-GB" sz="1200" b="1" kern="0">
                        <a:solidFill>
                          <a:schemeClr val="tx1"/>
                        </a:solidFill>
                        <a:effectLst/>
                        <a:latin typeface="Arial" panose="020B0604020202020204" pitchFamily="34" charset="0"/>
                        <a:cs typeface="Arial" panose="020B0604020202020204" pitchFamily="34" charset="0"/>
                      </a:endParaRPr>
                    </a:p>
                  </a:txBody>
                  <a:tcPr marL="34290" marR="34290" marT="0" marB="0">
                    <a:lnB w="28575"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82710047"/>
                  </a:ext>
                </a:extLst>
              </a:tr>
              <a:tr h="181081">
                <a:tc rowSpan="2">
                  <a:txBody>
                    <a:bodyPr/>
                    <a:lstStyle/>
                    <a:p>
                      <a:pPr>
                        <a:spcBef>
                          <a:spcPts val="200"/>
                        </a:spcBef>
                        <a:spcAft>
                          <a:spcPts val="200"/>
                        </a:spcAft>
                      </a:pPr>
                      <a:r>
                        <a:rPr lang="en-US" sz="1000">
                          <a:solidFill>
                            <a:schemeClr val="tx1"/>
                          </a:solidFill>
                          <a:effectLst/>
                          <a:latin typeface="Arial" panose="020B0604020202020204" pitchFamily="34" charset="0"/>
                          <a:cs typeface="Arial" panose="020B0604020202020204" pitchFamily="34" charset="0"/>
                        </a:rPr>
                        <a:t>Response domain</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b">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4">
                  <a:txBody>
                    <a:bodyPr/>
                    <a:lstStyle/>
                    <a:p>
                      <a:pPr algn="ctr">
                        <a:spcBef>
                          <a:spcPts val="200"/>
                        </a:spcBef>
                        <a:spcAft>
                          <a:spcPts val="200"/>
                        </a:spcAft>
                      </a:pPr>
                      <a:r>
                        <a:rPr lang="en-US" sz="1000" b="1">
                          <a:solidFill>
                            <a:schemeClr val="tx1"/>
                          </a:solidFill>
                          <a:effectLst/>
                          <a:latin typeface="Arial" panose="020B0604020202020204" pitchFamily="34" charset="0"/>
                          <a:cs typeface="Arial" panose="020B0604020202020204" pitchFamily="34" charset="0"/>
                        </a:rPr>
                        <a:t>T2 inflammation gradient </a:t>
                      </a:r>
                      <a:r>
                        <a:rPr lang="en-US" sz="1000" b="1" err="1">
                          <a:solidFill>
                            <a:schemeClr val="tx1"/>
                          </a:solidFill>
                          <a:effectLst/>
                          <a:latin typeface="Arial" panose="020B0604020202020204" pitchFamily="34" charset="0"/>
                          <a:cs typeface="Arial" panose="020B0604020202020204" pitchFamily="34" charset="0"/>
                        </a:rPr>
                        <a:t>grade</a:t>
                      </a:r>
                      <a:r>
                        <a:rPr lang="en-US" sz="1000" baseline="30000" err="1">
                          <a:solidFill>
                            <a:schemeClr val="tx1"/>
                          </a:solidFill>
                          <a:effectLst/>
                          <a:latin typeface="Arial" panose="020B0604020202020204" pitchFamily="34" charset="0"/>
                          <a:cs typeface="Arial" panose="020B0604020202020204" pitchFamily="34" charset="0"/>
                        </a:rPr>
                        <a:t>a</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28575"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spcBef>
                          <a:spcPts val="200"/>
                        </a:spcBef>
                        <a:spcAft>
                          <a:spcPts val="200"/>
                        </a:spcAft>
                      </a:pPr>
                      <a:r>
                        <a:rPr lang="en-US" sz="1000">
                          <a:effectLst/>
                          <a:latin typeface="Arial" panose="020B0604020202020204" pitchFamily="34" charset="0"/>
                          <a:cs typeface="Arial" panose="020B0604020202020204" pitchFamily="34" charset="0"/>
                        </a:rPr>
                        <a:t> </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b">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60883430"/>
                  </a:ext>
                </a:extLst>
              </a:tr>
              <a:tr h="392343">
                <a:tc vMerge="1">
                  <a:txBody>
                    <a:bodyPr/>
                    <a:lstStyle/>
                    <a:p>
                      <a:endParaRPr lang="en-GB"/>
                    </a:p>
                  </a:txBody>
                  <a:tcPr/>
                </a:tc>
                <a:tc>
                  <a:txBody>
                    <a:bodyPr/>
                    <a:lstStyle/>
                    <a:p>
                      <a:pPr algn="ctr">
                        <a:spcBef>
                          <a:spcPts val="200"/>
                        </a:spcBef>
                        <a:spcAft>
                          <a:spcPts val="200"/>
                        </a:spcAft>
                      </a:pPr>
                      <a:r>
                        <a:rPr lang="en-US" sz="1000" b="1">
                          <a:solidFill>
                            <a:schemeClr val="tx1"/>
                          </a:solidFill>
                          <a:effectLst/>
                          <a:latin typeface="Arial" panose="020B0604020202020204" pitchFamily="34" charset="0"/>
                          <a:cs typeface="Arial" panose="020B0604020202020204" pitchFamily="34" charset="0"/>
                        </a:rPr>
                        <a:t>0</a:t>
                      </a:r>
                      <a:endParaRPr lang="en-GB" sz="1000" b="1">
                        <a:solidFill>
                          <a:schemeClr val="tx1"/>
                        </a:solidFill>
                        <a:effectLst/>
                        <a:latin typeface="Arial" panose="020B0604020202020204" pitchFamily="34" charset="0"/>
                        <a:cs typeface="Arial" panose="020B0604020202020204" pitchFamily="34" charset="0"/>
                      </a:endParaRPr>
                    </a:p>
                    <a:p>
                      <a:pPr algn="ctr">
                        <a:spcBef>
                          <a:spcPts val="200"/>
                        </a:spcBef>
                        <a:spcAft>
                          <a:spcPts val="200"/>
                        </a:spcAft>
                      </a:pPr>
                      <a:r>
                        <a:rPr lang="en-US" sz="1000">
                          <a:solidFill>
                            <a:schemeClr val="tx1"/>
                          </a:solidFill>
                          <a:effectLst/>
                          <a:latin typeface="Arial" panose="020B0604020202020204" pitchFamily="34" charset="0"/>
                          <a:cs typeface="Arial" panose="020B0604020202020204" pitchFamily="34" charset="0"/>
                        </a:rPr>
                        <a:t>(n = 84)</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a:txBody>
                    <a:bodyPr/>
                    <a:lstStyle/>
                    <a:p>
                      <a:pPr algn="ctr">
                        <a:spcBef>
                          <a:spcPts val="200"/>
                        </a:spcBef>
                        <a:spcAft>
                          <a:spcPts val="200"/>
                        </a:spcAft>
                      </a:pPr>
                      <a:r>
                        <a:rPr lang="en-US" sz="1000" b="1">
                          <a:solidFill>
                            <a:schemeClr val="tx1"/>
                          </a:solidFill>
                          <a:effectLst/>
                          <a:latin typeface="Arial" panose="020B0604020202020204" pitchFamily="34" charset="0"/>
                          <a:cs typeface="Arial" panose="020B0604020202020204" pitchFamily="34" charset="0"/>
                        </a:rPr>
                        <a:t>1</a:t>
                      </a:r>
                      <a:endParaRPr lang="en-GB" sz="1000" b="1">
                        <a:solidFill>
                          <a:schemeClr val="tx1"/>
                        </a:solidFill>
                        <a:effectLst/>
                        <a:latin typeface="Arial" panose="020B0604020202020204" pitchFamily="34" charset="0"/>
                        <a:cs typeface="Arial" panose="020B0604020202020204" pitchFamily="34" charset="0"/>
                      </a:endParaRPr>
                    </a:p>
                    <a:p>
                      <a:pPr algn="ctr">
                        <a:spcBef>
                          <a:spcPts val="200"/>
                        </a:spcBef>
                        <a:spcAft>
                          <a:spcPts val="200"/>
                        </a:spcAft>
                      </a:pPr>
                      <a:r>
                        <a:rPr lang="en-US" sz="1000">
                          <a:solidFill>
                            <a:schemeClr val="tx1"/>
                          </a:solidFill>
                          <a:effectLst/>
                          <a:latin typeface="Arial" panose="020B0604020202020204" pitchFamily="34" charset="0"/>
                          <a:cs typeface="Arial" panose="020B0604020202020204" pitchFamily="34" charset="0"/>
                        </a:rPr>
                        <a:t>(n = 195)</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a:txBody>
                    <a:bodyPr/>
                    <a:lstStyle/>
                    <a:p>
                      <a:pPr algn="ctr">
                        <a:spcBef>
                          <a:spcPts val="200"/>
                        </a:spcBef>
                        <a:spcAft>
                          <a:spcPts val="200"/>
                        </a:spcAft>
                      </a:pPr>
                      <a:r>
                        <a:rPr lang="en-US" sz="1000" b="1">
                          <a:solidFill>
                            <a:schemeClr val="tx1"/>
                          </a:solidFill>
                          <a:effectLst/>
                          <a:latin typeface="Arial" panose="020B0604020202020204" pitchFamily="34" charset="0"/>
                          <a:cs typeface="Arial" panose="020B0604020202020204" pitchFamily="34" charset="0"/>
                        </a:rPr>
                        <a:t>2</a:t>
                      </a:r>
                      <a:endParaRPr lang="en-GB" sz="1000" b="1">
                        <a:solidFill>
                          <a:schemeClr val="tx1"/>
                        </a:solidFill>
                        <a:effectLst/>
                        <a:latin typeface="Arial" panose="020B0604020202020204" pitchFamily="34" charset="0"/>
                        <a:cs typeface="Arial" panose="020B0604020202020204" pitchFamily="34" charset="0"/>
                      </a:endParaRPr>
                    </a:p>
                    <a:p>
                      <a:pPr algn="ctr">
                        <a:spcBef>
                          <a:spcPts val="200"/>
                        </a:spcBef>
                        <a:spcAft>
                          <a:spcPts val="200"/>
                        </a:spcAft>
                      </a:pPr>
                      <a:r>
                        <a:rPr lang="en-US" sz="1000">
                          <a:solidFill>
                            <a:schemeClr val="tx1"/>
                          </a:solidFill>
                          <a:effectLst/>
                          <a:latin typeface="Arial" panose="020B0604020202020204" pitchFamily="34" charset="0"/>
                          <a:cs typeface="Arial" panose="020B0604020202020204" pitchFamily="34" charset="0"/>
                        </a:rPr>
                        <a:t>(n = 76)</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a:txBody>
                    <a:bodyPr/>
                    <a:lstStyle/>
                    <a:p>
                      <a:pPr algn="ctr">
                        <a:spcBef>
                          <a:spcPts val="200"/>
                        </a:spcBef>
                        <a:spcAft>
                          <a:spcPts val="200"/>
                        </a:spcAft>
                      </a:pPr>
                      <a:r>
                        <a:rPr lang="en-US" sz="1000" b="1">
                          <a:solidFill>
                            <a:schemeClr val="tx1"/>
                          </a:solidFill>
                          <a:effectLst/>
                          <a:latin typeface="Arial" panose="020B0604020202020204" pitchFamily="34" charset="0"/>
                          <a:cs typeface="Arial" panose="020B0604020202020204" pitchFamily="34" charset="0"/>
                        </a:rPr>
                        <a:t>3</a:t>
                      </a:r>
                      <a:endParaRPr lang="en-GB" sz="1000" b="1">
                        <a:solidFill>
                          <a:schemeClr val="tx1"/>
                        </a:solidFill>
                        <a:effectLst/>
                        <a:latin typeface="Arial" panose="020B0604020202020204" pitchFamily="34" charset="0"/>
                        <a:cs typeface="Arial" panose="020B0604020202020204" pitchFamily="34" charset="0"/>
                      </a:endParaRPr>
                    </a:p>
                    <a:p>
                      <a:pPr algn="ctr">
                        <a:spcBef>
                          <a:spcPts val="200"/>
                        </a:spcBef>
                        <a:spcAft>
                          <a:spcPts val="200"/>
                        </a:spcAft>
                      </a:pPr>
                      <a:r>
                        <a:rPr lang="en-US" sz="1000">
                          <a:solidFill>
                            <a:schemeClr val="tx1"/>
                          </a:solidFill>
                          <a:effectLst/>
                          <a:latin typeface="Arial" panose="020B0604020202020204" pitchFamily="34" charset="0"/>
                          <a:cs typeface="Arial" panose="020B0604020202020204" pitchFamily="34" charset="0"/>
                        </a:rPr>
                        <a:t>(n = 2050)</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noFill/>
                  </a:tcPr>
                </a:tc>
                <a:tc>
                  <a:txBody>
                    <a:bodyPr/>
                    <a:lstStyle/>
                    <a:p>
                      <a:pPr algn="ctr">
                        <a:spcBef>
                          <a:spcPts val="200"/>
                        </a:spcBef>
                        <a:spcAft>
                          <a:spcPts val="200"/>
                        </a:spcAft>
                      </a:pPr>
                      <a:r>
                        <a:rPr lang="en-US" sz="1000" b="1">
                          <a:effectLst/>
                          <a:latin typeface="Arial" panose="020B0604020202020204" pitchFamily="34" charset="0"/>
                          <a:cs typeface="Arial" panose="020B0604020202020204" pitchFamily="34" charset="0"/>
                        </a:rPr>
                        <a:t>P-value</a:t>
                      </a:r>
                      <a:endParaRPr lang="en-GB" sz="1000" b="1">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b">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2846924"/>
                  </a:ext>
                </a:extLst>
              </a:tr>
              <a:tr h="244879">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AER reduced by ≥50%</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26%</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44%</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58%</a:t>
                      </a:r>
                      <a:endParaRPr lang="en-GB" sz="100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lnSpc>
                          <a:spcPct val="150000"/>
                        </a:lnSpc>
                        <a:spcBef>
                          <a:spcPts val="300"/>
                        </a:spcBef>
                        <a:spcAft>
                          <a:spcPts val="300"/>
                        </a:spcAft>
                      </a:pPr>
                      <a:r>
                        <a:rPr lang="en-US" sz="1000">
                          <a:effectLst/>
                          <a:highlight>
                            <a:srgbClr val="FFFF00"/>
                          </a:highlight>
                          <a:latin typeface="Arial" panose="020B0604020202020204" pitchFamily="34" charset="0"/>
                          <a:cs typeface="Arial" panose="020B0604020202020204" pitchFamily="34" charset="0"/>
                        </a:rPr>
                        <a:t>&lt;0.001</a:t>
                      </a:r>
                      <a:endParaRPr lang="en-GB" sz="1000">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164770305"/>
                  </a:ext>
                </a:extLst>
              </a:tr>
              <a:tr h="244879">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Exacerbation elimination</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10%</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12%</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15%</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highlight>
                            <a:srgbClr val="FFFF00"/>
                          </a:highlight>
                          <a:latin typeface="Arial" panose="020B0604020202020204" pitchFamily="34" charset="0"/>
                          <a:cs typeface="Arial" panose="020B0604020202020204" pitchFamily="34" charset="0"/>
                        </a:rPr>
                        <a:t>25%</a:t>
                      </a:r>
                      <a:endParaRPr lang="en-GB" sz="100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effectLst/>
                          <a:highlight>
                            <a:srgbClr val="FFFF00"/>
                          </a:highlight>
                          <a:latin typeface="Arial" panose="020B0604020202020204" pitchFamily="34" charset="0"/>
                          <a:cs typeface="Arial" panose="020B0604020202020204" pitchFamily="34" charset="0"/>
                        </a:rPr>
                        <a:t>&lt;0.001</a:t>
                      </a:r>
                      <a:endParaRPr lang="en-GB" sz="1000">
                        <a:effectLst/>
                        <a:highlight>
                          <a:srgbClr val="FFFF00"/>
                        </a:highligh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extLst>
                  <a:ext uri="{0D108BD9-81ED-4DB2-BD59-A6C34878D82A}">
                    <a16:rowId xmlns:a16="http://schemas.microsoft.com/office/drawing/2014/main" val="3733223833"/>
                  </a:ext>
                </a:extLst>
              </a:tr>
              <a:tr h="244879">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FEV</a:t>
                      </a:r>
                      <a:r>
                        <a:rPr lang="en-US" sz="1000" baseline="-25000">
                          <a:solidFill>
                            <a:schemeClr val="tx1"/>
                          </a:solidFill>
                          <a:effectLst/>
                          <a:latin typeface="Arial" panose="020B0604020202020204" pitchFamily="34" charset="0"/>
                          <a:cs typeface="Arial" panose="020B0604020202020204" pitchFamily="34" charset="0"/>
                        </a:rPr>
                        <a:t>1</a:t>
                      </a:r>
                      <a:r>
                        <a:rPr lang="en-US" sz="1000">
                          <a:solidFill>
                            <a:schemeClr val="tx1"/>
                          </a:solidFill>
                          <a:effectLst/>
                          <a:latin typeface="Arial" panose="020B0604020202020204" pitchFamily="34" charset="0"/>
                          <a:cs typeface="Arial" panose="020B0604020202020204" pitchFamily="34" charset="0"/>
                        </a:rPr>
                        <a:t> improved by ≥100 mL</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44%</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37%</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53%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tc>
                  <a:txBody>
                    <a:bodyPr/>
                    <a:lstStyle/>
                    <a:p>
                      <a:pPr algn="ctr">
                        <a:lnSpc>
                          <a:spcPct val="150000"/>
                        </a:lnSpc>
                        <a:spcBef>
                          <a:spcPts val="300"/>
                        </a:spcBef>
                        <a:spcAft>
                          <a:spcPts val="300"/>
                        </a:spcAft>
                      </a:pPr>
                      <a:r>
                        <a:rPr lang="en-US" sz="1000">
                          <a:effectLst/>
                          <a:latin typeface="Arial" panose="020B0604020202020204" pitchFamily="34" charset="0"/>
                          <a:cs typeface="Arial" panose="020B0604020202020204" pitchFamily="34" charset="0"/>
                        </a:rPr>
                        <a:t>NS</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solidFill>
                      <a:schemeClr val="accent1">
                        <a:lumMod val="20000"/>
                        <a:lumOff val="80000"/>
                      </a:schemeClr>
                    </a:solidFill>
                  </a:tcPr>
                </a:tc>
                <a:extLst>
                  <a:ext uri="{0D108BD9-81ED-4DB2-BD59-A6C34878D82A}">
                    <a16:rowId xmlns:a16="http://schemas.microsoft.com/office/drawing/2014/main" val="2784128037"/>
                  </a:ext>
                </a:extLst>
              </a:tr>
              <a:tr h="244879">
                <a:tc>
                  <a:txBody>
                    <a:bodyPr/>
                    <a:lstStyle/>
                    <a:p>
                      <a:pP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LTOCS dose reduced</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33%</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29%</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solidFill>
                            <a:schemeClr val="tx1"/>
                          </a:solidFill>
                          <a:effectLst/>
                          <a:latin typeface="Arial" panose="020B0604020202020204" pitchFamily="34" charset="0"/>
                          <a:cs typeface="Arial" panose="020B0604020202020204" pitchFamily="34" charset="0"/>
                        </a:rPr>
                        <a:t>49%</a:t>
                      </a:r>
                      <a:endParaRPr lang="en-GB"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300"/>
                        </a:spcBef>
                        <a:spcAft>
                          <a:spcPts val="300"/>
                        </a:spcAft>
                      </a:pPr>
                      <a:r>
                        <a:rPr lang="en-US" sz="1000">
                          <a:effectLst/>
                          <a:latin typeface="Arial" panose="020B0604020202020204" pitchFamily="34" charset="0"/>
                          <a:cs typeface="Arial" panose="020B0604020202020204" pitchFamily="34" charset="0"/>
                        </a:rPr>
                        <a:t>NS</a:t>
                      </a:r>
                      <a:endParaRPr lang="en-GB" sz="100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0891520"/>
                  </a:ext>
                </a:extLst>
              </a:tr>
              <a:tr h="522117">
                <a:tc gridSpan="6">
                  <a:txBody>
                    <a:bodyPr/>
                    <a:lstStyle/>
                    <a:p>
                      <a:pPr>
                        <a:spcBef>
                          <a:spcPts val="200"/>
                        </a:spcBef>
                        <a:spcAft>
                          <a:spcPts val="200"/>
                        </a:spcAft>
                      </a:pPr>
                      <a:r>
                        <a:rPr lang="en-US" sz="700" b="0">
                          <a:solidFill>
                            <a:schemeClr val="tx1"/>
                          </a:solidFill>
                          <a:effectLst/>
                          <a:latin typeface="Arial" panose="020B0604020202020204" pitchFamily="34" charset="0"/>
                          <a:cs typeface="Arial" panose="020B0604020202020204" pitchFamily="34" charset="0"/>
                        </a:rPr>
                        <a:t>Abbreviations: AER, annualized exacerbation rate; FEV</a:t>
                      </a:r>
                      <a:r>
                        <a:rPr lang="en-US" sz="700" b="0" baseline="-25000">
                          <a:solidFill>
                            <a:schemeClr val="tx1"/>
                          </a:solidFill>
                          <a:effectLst/>
                          <a:latin typeface="Arial" panose="020B0604020202020204" pitchFamily="34" charset="0"/>
                          <a:cs typeface="Arial" panose="020B0604020202020204" pitchFamily="34" charset="0"/>
                        </a:rPr>
                        <a:t>1</a:t>
                      </a:r>
                      <a:r>
                        <a:rPr lang="en-US" sz="700" b="0">
                          <a:solidFill>
                            <a:schemeClr val="tx1"/>
                          </a:solidFill>
                          <a:effectLst/>
                          <a:latin typeface="Arial" panose="020B0604020202020204" pitchFamily="34" charset="0"/>
                          <a:cs typeface="Arial" panose="020B0604020202020204" pitchFamily="34" charset="0"/>
                        </a:rPr>
                        <a:t>, forced expiratory volume in 1 second; LTOCS, long-term oral corticosteroids; NS, not significant.</a:t>
                      </a:r>
                      <a:endParaRPr lang="en-GB" sz="700" b="0">
                        <a:solidFill>
                          <a:schemeClr val="tx1"/>
                        </a:solidFill>
                        <a:effectLst/>
                        <a:latin typeface="Arial" panose="020B0604020202020204" pitchFamily="34" charset="0"/>
                        <a:cs typeface="Arial" panose="020B0604020202020204" pitchFamily="34" charset="0"/>
                      </a:endParaRPr>
                    </a:p>
                    <a:p>
                      <a:r>
                        <a:rPr lang="en-US" sz="700" b="0" baseline="30000" err="1">
                          <a:solidFill>
                            <a:schemeClr val="tx1"/>
                          </a:solidFill>
                          <a:effectLst/>
                          <a:latin typeface="Arial" panose="020B0604020202020204" pitchFamily="34" charset="0"/>
                          <a:cs typeface="Arial" panose="020B0604020202020204" pitchFamily="34" charset="0"/>
                        </a:rPr>
                        <a:t>a</a:t>
                      </a:r>
                      <a:r>
                        <a:rPr lang="en-US" sz="700" b="0" err="1">
                          <a:solidFill>
                            <a:schemeClr val="tx1"/>
                          </a:solidFill>
                          <a:effectLst/>
                          <a:latin typeface="Arial" panose="020B0604020202020204" pitchFamily="34" charset="0"/>
                          <a:cs typeface="Arial" panose="020B0604020202020204" pitchFamily="34" charset="0"/>
                        </a:rPr>
                        <a:t>Phenotypes</a:t>
                      </a:r>
                      <a:r>
                        <a:rPr lang="en-US" sz="700" b="0">
                          <a:solidFill>
                            <a:schemeClr val="tx1"/>
                          </a:solidFill>
                          <a:effectLst/>
                          <a:latin typeface="Arial" panose="020B0604020202020204" pitchFamily="34" charset="0"/>
                          <a:cs typeface="Arial" panose="020B0604020202020204" pitchFamily="34" charset="0"/>
                        </a:rPr>
                        <a:t> classified as grade 3 (most likely eosinophilic), grade 2 (likely eosinophilic), grade 1 (least likely eosinophilic), and grade 0 (non-eosinophilic), according to Heaney, et al. Eosinophilic and </a:t>
                      </a:r>
                      <a:r>
                        <a:rPr lang="en-US" sz="700" b="0" err="1">
                          <a:solidFill>
                            <a:schemeClr val="tx1"/>
                          </a:solidFill>
                          <a:effectLst/>
                          <a:latin typeface="Arial" panose="020B0604020202020204" pitchFamily="34" charset="0"/>
                          <a:cs typeface="Arial" panose="020B0604020202020204" pitchFamily="34" charset="0"/>
                        </a:rPr>
                        <a:t>Noneosinophilic</a:t>
                      </a:r>
                      <a:r>
                        <a:rPr lang="en-US" sz="700" b="0">
                          <a:solidFill>
                            <a:schemeClr val="tx1"/>
                          </a:solidFill>
                          <a:effectLst/>
                          <a:latin typeface="Arial" panose="020B0604020202020204" pitchFamily="34" charset="0"/>
                          <a:cs typeface="Arial" panose="020B0604020202020204" pitchFamily="34" charset="0"/>
                        </a:rPr>
                        <a:t> Asthma: An Expert Consensus Framework to Characterize Phenotypes in a Global Real-Life Severe Asthma Cohort. Chest. 2021;160:814-830. </a:t>
                      </a:r>
                      <a:r>
                        <a:rPr lang="en-US" sz="700" b="0" err="1">
                          <a:solidFill>
                            <a:schemeClr val="tx1"/>
                          </a:solidFill>
                          <a:effectLst/>
                          <a:latin typeface="Arial" panose="020B0604020202020204" pitchFamily="34" charset="0"/>
                          <a:cs typeface="Arial" panose="020B0604020202020204" pitchFamily="34" charset="0"/>
                        </a:rPr>
                        <a:t>doi</a:t>
                      </a:r>
                      <a:r>
                        <a:rPr lang="en-US" sz="700" b="0">
                          <a:solidFill>
                            <a:schemeClr val="tx1"/>
                          </a:solidFill>
                          <a:effectLst/>
                          <a:latin typeface="Arial" panose="020B0604020202020204" pitchFamily="34" charset="0"/>
                          <a:cs typeface="Arial" panose="020B0604020202020204" pitchFamily="34" charset="0"/>
                        </a:rPr>
                        <a:t>: 10.1016/j.chest.2021.04.013</a:t>
                      </a:r>
                      <a:endParaRPr lang="en-GB" sz="7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nchor="ctr">
                    <a:lnT w="19050" cap="flat" cmpd="sng" algn="ctr">
                      <a:solidFill>
                        <a:schemeClr val="tx1"/>
                      </a:solidFill>
                      <a:prstDash val="solid"/>
                      <a:round/>
                      <a:headEnd type="none" w="med" len="med"/>
                      <a:tailEnd type="none" w="med" len="med"/>
                    </a:lnT>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48684800"/>
                  </a:ext>
                </a:extLst>
              </a:tr>
            </a:tbl>
          </a:graphicData>
        </a:graphic>
      </p:graphicFrame>
      <p:sp>
        <p:nvSpPr>
          <p:cNvPr id="4" name="Content Placeholder 10">
            <a:extLst>
              <a:ext uri="{FF2B5EF4-FFF2-40B4-BE49-F238E27FC236}">
                <a16:creationId xmlns:a16="http://schemas.microsoft.com/office/drawing/2014/main" id="{A9D7FC8C-4893-A9B7-7071-7C0A741F4D1E}"/>
              </a:ext>
            </a:extLst>
          </p:cNvPr>
          <p:cNvSpPr txBox="1">
            <a:spLocks/>
          </p:cNvSpPr>
          <p:nvPr/>
        </p:nvSpPr>
        <p:spPr>
          <a:xfrm>
            <a:off x="324000" y="810000"/>
            <a:ext cx="7183496" cy="2954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spcBef>
                <a:spcPts val="0"/>
              </a:spcBef>
              <a:spcAft>
                <a:spcPts val="300"/>
              </a:spcAft>
              <a:buFont typeface="Wingdings" panose="05000000000000000000" pitchFamily="2" charset="2"/>
              <a:buChar char="§"/>
            </a:pPr>
            <a:r>
              <a:rPr lang="en-AU" sz="1300">
                <a:solidFill>
                  <a:prstClr val="black"/>
                </a:solidFill>
                <a:latin typeface="Arial" panose="020B0604020202020204" pitchFamily="34" charset="0"/>
                <a:ea typeface="Calibri" panose="020F0502020204030204" pitchFamily="34" charset="0"/>
                <a:cs typeface="Arial" panose="020B0604020202020204" pitchFamily="34" charset="0"/>
              </a:rPr>
              <a:t>M</a:t>
            </a:r>
            <a:r>
              <a:rPr lang="en-US" sz="1300" err="1">
                <a:solidFill>
                  <a:prstClr val="black"/>
                </a:solidFill>
                <a:latin typeface="Arial" panose="020B0604020202020204" pitchFamily="34" charset="0"/>
                <a:ea typeface="Calibri" panose="020F0502020204030204" pitchFamily="34" charset="0"/>
                <a:cs typeface="Arial" panose="020B0604020202020204" pitchFamily="34" charset="0"/>
              </a:rPr>
              <a:t>ost</a:t>
            </a: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 patients (85%) were T2 gradient Grade 3</a:t>
            </a:r>
            <a:endParaRPr lang="en-US" sz="13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71475" lvl="1" indent="-142875" defTabSz="457200">
              <a:lnSpc>
                <a:spcPct val="150000"/>
              </a:lnSpc>
              <a:spcBef>
                <a:spcPts val="0"/>
              </a:spcBef>
              <a:spcAft>
                <a:spcPts val="300"/>
              </a:spcAft>
              <a:buFont typeface="Courier New" panose="02070309020205020404" pitchFamily="49" charset="0"/>
              <a:buChar char="o"/>
            </a:pPr>
            <a:r>
              <a:rPr lang="en-US" sz="130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100">
                <a:solidFill>
                  <a:prstClr val="black"/>
                </a:solidFill>
                <a:latin typeface="Arial" panose="020B0604020202020204" pitchFamily="34" charset="0"/>
                <a:ea typeface="Calibri" panose="020F0502020204030204" pitchFamily="34" charset="0"/>
                <a:cs typeface="Arial" panose="020B0604020202020204" pitchFamily="34" charset="0"/>
              </a:rPr>
              <a:t>Patients with T2 grade 3 more frequently had a longitudinal exacerbation improvement</a:t>
            </a:r>
            <a:endParaRPr lang="en-US" sz="11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Google Shape;200;p36">
            <a:extLst>
              <a:ext uri="{FF2B5EF4-FFF2-40B4-BE49-F238E27FC236}">
                <a16:creationId xmlns:a16="http://schemas.microsoft.com/office/drawing/2014/main" id="{F484BFE9-42E0-15F9-F9D2-8A94A77C2967}"/>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13" name="TextBox 12">
            <a:extLst>
              <a:ext uri="{FF2B5EF4-FFF2-40B4-BE49-F238E27FC236}">
                <a16:creationId xmlns:a16="http://schemas.microsoft.com/office/drawing/2014/main" id="{92FEB81E-5A0A-26D9-4E7F-D5FAA170312A}"/>
              </a:ext>
            </a:extLst>
          </p:cNvPr>
          <p:cNvSpPr txBox="1"/>
          <p:nvPr/>
        </p:nvSpPr>
        <p:spPr>
          <a:xfrm>
            <a:off x="6879069" y="4959511"/>
            <a:ext cx="30480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pic>
        <p:nvPicPr>
          <p:cNvPr id="2" name="Graphic 1" descr="Beginning with solid fill">
            <a:hlinkClick r:id="rId3" action="ppaction://hlinksldjump"/>
            <a:extLst>
              <a:ext uri="{FF2B5EF4-FFF2-40B4-BE49-F238E27FC236}">
                <a16:creationId xmlns:a16="http://schemas.microsoft.com/office/drawing/2014/main" id="{597666F9-355F-02C1-BDE5-CB2E8F7986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BD36B8E2-FB69-3597-1E64-9A287AF030E7}"/>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4749875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98;p36">
            <a:extLst>
              <a:ext uri="{FF2B5EF4-FFF2-40B4-BE49-F238E27FC236}">
                <a16:creationId xmlns:a16="http://schemas.microsoft.com/office/drawing/2014/main" id="{0E32FCC6-6723-F186-5912-B51EC77D6582}"/>
              </a:ext>
            </a:extLst>
          </p:cNvPr>
          <p:cNvSpPr/>
          <p:nvPr/>
        </p:nvSpPr>
        <p:spPr>
          <a:xfrm>
            <a:off x="0" y="658528"/>
            <a:ext cx="9144000" cy="45719"/>
          </a:xfrm>
          <a:prstGeom prst="rect">
            <a:avLst/>
          </a:prstGeom>
          <a:solidFill>
            <a:srgbClr val="FF9900"/>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8" name="Google Shape;199;p36">
            <a:extLst>
              <a:ext uri="{FF2B5EF4-FFF2-40B4-BE49-F238E27FC236}">
                <a16:creationId xmlns:a16="http://schemas.microsoft.com/office/drawing/2014/main" id="{30E397CB-DCC1-D1F2-7443-BAA20F37E6E7}"/>
              </a:ext>
            </a:extLst>
          </p:cNvPr>
          <p:cNvSpPr/>
          <p:nvPr/>
        </p:nvSpPr>
        <p:spPr>
          <a:xfrm>
            <a:off x="0" y="724218"/>
            <a:ext cx="9144000" cy="34289"/>
          </a:xfrm>
          <a:prstGeom prst="rect">
            <a:avLst/>
          </a:prstGeom>
          <a:solidFill>
            <a:srgbClr val="073763"/>
          </a:solidFill>
          <a:ln>
            <a:noFill/>
          </a:ln>
        </p:spPr>
        <p:txBody>
          <a:bodyPr spcFirstLastPara="1" wrap="square" lIns="91425" tIns="45700" rIns="91425" bIns="45700" anchor="ctr" anchorCtr="0">
            <a:noAutofit/>
          </a:bodyPr>
          <a:lstStyle/>
          <a:p>
            <a:pPr algn="ctr" defTabSz="457200" rtl="0">
              <a:buClr>
                <a:srgbClr val="000000"/>
              </a:buClr>
              <a:buSzPts val="1800"/>
              <a:defRPr/>
            </a:pPr>
            <a:endParaRPr>
              <a:solidFill>
                <a:srgbClr val="FFFFFF"/>
              </a:solidFill>
              <a:latin typeface="Arial"/>
              <a:ea typeface="Arial"/>
              <a:cs typeface="Arial"/>
              <a:sym typeface="Arial"/>
            </a:endParaRPr>
          </a:p>
        </p:txBody>
      </p:sp>
      <p:sp>
        <p:nvSpPr>
          <p:cNvPr id="18" name="TextBox 13">
            <a:extLst>
              <a:ext uri="{FF2B5EF4-FFF2-40B4-BE49-F238E27FC236}">
                <a16:creationId xmlns:a16="http://schemas.microsoft.com/office/drawing/2014/main" id="{3F37B03C-FA23-4D1C-94F0-F59D9E9FD3EF}"/>
              </a:ext>
            </a:extLst>
          </p:cNvPr>
          <p:cNvSpPr txBox="1"/>
          <p:nvPr/>
        </p:nvSpPr>
        <p:spPr>
          <a:xfrm>
            <a:off x="324000" y="306000"/>
            <a:ext cx="6324600" cy="295466"/>
          </a:xfrm>
          <a:prstGeom prst="rect">
            <a:avLst/>
          </a:prstGeom>
        </p:spPr>
        <p:txBody>
          <a:bodyPr wrap="square" lIns="0" tIns="0" rIns="0" bIns="0" rtlCol="0" anchor="t">
            <a:spAutoFit/>
          </a:bodyPr>
          <a:lstStyle/>
          <a:p>
            <a:pPr algn="l" defTabSz="457200" rtl="0">
              <a:lnSpc>
                <a:spcPts val="2396"/>
              </a:lnSpc>
            </a:pPr>
            <a:r>
              <a:rPr lang="en-US" b="1" kern="1200">
                <a:solidFill>
                  <a:srgbClr val="C31B4D"/>
                </a:solidFill>
                <a:latin typeface="Poppins Medium"/>
                <a:ea typeface="+mn-ea"/>
                <a:cs typeface="+mn-cs"/>
              </a:rPr>
              <a:t>Key insights from LUMINANT</a:t>
            </a:r>
          </a:p>
        </p:txBody>
      </p:sp>
      <p:sp>
        <p:nvSpPr>
          <p:cNvPr id="6" name="Content Placeholder 10">
            <a:extLst>
              <a:ext uri="{FF2B5EF4-FFF2-40B4-BE49-F238E27FC236}">
                <a16:creationId xmlns:a16="http://schemas.microsoft.com/office/drawing/2014/main" id="{9E386AE4-491F-0419-0EC1-E9666C9B7883}"/>
              </a:ext>
            </a:extLst>
          </p:cNvPr>
          <p:cNvSpPr txBox="1">
            <a:spLocks/>
          </p:cNvSpPr>
          <p:nvPr/>
        </p:nvSpPr>
        <p:spPr>
          <a:xfrm>
            <a:off x="324000" y="810000"/>
            <a:ext cx="6591300" cy="34870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defTabSz="457200">
              <a:lnSpc>
                <a:spcPct val="150000"/>
              </a:lnSpc>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Only 5.3% of ISAR patients met usual RCT inclusion </a:t>
            </a:r>
            <a:r>
              <a:rPr lang="en-US" sz="1300" err="1">
                <a:solidFill>
                  <a:prstClr val="black"/>
                </a:solidFill>
                <a:latin typeface="Arial" panose="020B0604020202020204" pitchFamily="34" charset="0"/>
                <a:cs typeface="Arial" panose="020B0604020202020204" pitchFamily="34" charset="0"/>
              </a:rPr>
              <a:t>criteria</a:t>
            </a:r>
            <a:r>
              <a:rPr lang="en-US" sz="1300" baseline="30000" err="1">
                <a:solidFill>
                  <a:prstClr val="black"/>
                </a:solidFill>
                <a:latin typeface="Arial" panose="020B0604020202020204" pitchFamily="34" charset="0"/>
                <a:cs typeface="Arial" panose="020B0604020202020204" pitchFamily="34" charset="0"/>
              </a:rPr>
              <a:t>a</a:t>
            </a:r>
            <a:endParaRPr lang="en-US" sz="1300" baseline="30000">
              <a:solidFill>
                <a:prstClr val="black"/>
              </a:solidFill>
              <a:latin typeface="Arial" panose="020B0604020202020204" pitchFamily="34" charset="0"/>
              <a:cs typeface="Arial" panose="020B0604020202020204" pitchFamily="34" charset="0"/>
            </a:endParaRPr>
          </a:p>
          <a:p>
            <a:pPr marL="171450" indent="-171450" defTabSz="457200">
              <a:lnSpc>
                <a:spcPct val="150000"/>
              </a:lnSpc>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ea typeface="Times New Roman" panose="02020603050405020304" pitchFamily="18" charset="0"/>
                <a:cs typeface="Arial" panose="020B0604020202020204" pitchFamily="34" charset="0"/>
              </a:rPr>
              <a:t>Biologic initiators had worse baseline impairment than non-initiators, despite similar biomarker levels</a:t>
            </a:r>
          </a:p>
          <a:p>
            <a:pPr marL="171450" indent="-171450" defTabSz="457200">
              <a:lnSpc>
                <a:spcPct val="150000"/>
              </a:lnSpc>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Responses/super-responses were more frequent in biologic initiators than in non-initiators</a:t>
            </a:r>
          </a:p>
          <a:p>
            <a:pPr marL="171450" indent="-171450" defTabSz="457200">
              <a:lnSpc>
                <a:spcPct val="150000"/>
              </a:lnSpc>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40–50% of biologic initiators did not meet response criteria</a:t>
            </a:r>
          </a:p>
          <a:p>
            <a:pPr marL="171450" indent="-171450" defTabSz="457200">
              <a:lnSpc>
                <a:spcPct val="150000"/>
              </a:lnSpc>
              <a:spcBef>
                <a:spcPts val="0"/>
              </a:spcBef>
              <a:spcAft>
                <a:spcPts val="300"/>
              </a:spcAft>
              <a:buFont typeface="Wingdings" panose="05000000000000000000" pitchFamily="2" charset="2"/>
              <a:buChar char="§"/>
            </a:pPr>
            <a:r>
              <a:rPr lang="en-US" sz="1300">
                <a:solidFill>
                  <a:prstClr val="black"/>
                </a:solidFill>
                <a:latin typeface="Arial" panose="020B0604020202020204" pitchFamily="34" charset="0"/>
                <a:cs typeface="Arial" panose="020B0604020202020204" pitchFamily="34" charset="0"/>
              </a:rPr>
              <a:t>Patients initiating anti-IL5/IL5R agents had significantly greater improvement in AER than those initiating an anti-</a:t>
            </a:r>
            <a:r>
              <a:rPr lang="en-US" sz="1300" err="1">
                <a:solidFill>
                  <a:prstClr val="black"/>
                </a:solidFill>
                <a:latin typeface="Arial" panose="020B0604020202020204" pitchFamily="34" charset="0"/>
                <a:cs typeface="Arial" panose="020B0604020202020204" pitchFamily="34" charset="0"/>
              </a:rPr>
              <a:t>IgE</a:t>
            </a:r>
            <a:r>
              <a:rPr lang="en-US" sz="1300">
                <a:solidFill>
                  <a:prstClr val="black"/>
                </a:solidFill>
                <a:latin typeface="Arial" panose="020B0604020202020204" pitchFamily="34" charset="0"/>
                <a:cs typeface="Arial" panose="020B0604020202020204" pitchFamily="34" charset="0"/>
              </a:rPr>
              <a:t> agent despite worse baseline impairment</a:t>
            </a:r>
          </a:p>
        </p:txBody>
      </p:sp>
      <p:pic>
        <p:nvPicPr>
          <p:cNvPr id="10" name="Google Shape;200;p36">
            <a:extLst>
              <a:ext uri="{FF2B5EF4-FFF2-40B4-BE49-F238E27FC236}">
                <a16:creationId xmlns:a16="http://schemas.microsoft.com/office/drawing/2014/main" id="{BFCC8146-8BB4-80E6-CB5C-216FBBF94DC3}"/>
              </a:ext>
            </a:extLst>
          </p:cNvPr>
          <p:cNvPicPr preferRelativeResize="0"/>
          <p:nvPr/>
        </p:nvPicPr>
        <p:blipFill rotWithShape="1">
          <a:blip r:embed="rId2">
            <a:alphaModFix/>
          </a:blip>
          <a:srcRect/>
          <a:stretch/>
        </p:blipFill>
        <p:spPr>
          <a:xfrm>
            <a:off x="8403069" y="83961"/>
            <a:ext cx="678567" cy="221484"/>
          </a:xfrm>
          <a:prstGeom prst="rect">
            <a:avLst/>
          </a:prstGeom>
          <a:noFill/>
          <a:ln>
            <a:noFill/>
          </a:ln>
        </p:spPr>
      </p:pic>
      <p:sp>
        <p:nvSpPr>
          <p:cNvPr id="9" name="TextBox 8">
            <a:extLst>
              <a:ext uri="{FF2B5EF4-FFF2-40B4-BE49-F238E27FC236}">
                <a16:creationId xmlns:a16="http://schemas.microsoft.com/office/drawing/2014/main" id="{9EB17309-B941-E5C3-5F40-6CD32FCE4E37}"/>
              </a:ext>
            </a:extLst>
          </p:cNvPr>
          <p:cNvSpPr txBox="1"/>
          <p:nvPr/>
        </p:nvSpPr>
        <p:spPr>
          <a:xfrm>
            <a:off x="6949936" y="4959511"/>
            <a:ext cx="3276600" cy="200055"/>
          </a:xfrm>
          <a:prstGeom prst="rect">
            <a:avLst/>
          </a:prstGeom>
          <a:noFill/>
        </p:spPr>
        <p:txBody>
          <a:bodyPr wrap="square">
            <a:spAutoFit/>
          </a:bodyPr>
          <a:lstStyle/>
          <a:p>
            <a:pPr algn="l" defTabSz="457200" rtl="0"/>
            <a:r>
              <a:rPr lang="en-GB" sz="700" kern="1200">
                <a:solidFill>
                  <a:prstClr val="black"/>
                </a:solidFill>
                <a:latin typeface="Arial" panose="020B0604020202020204" pitchFamily="34" charset="0"/>
                <a:ea typeface="+mn-ea"/>
                <a:cs typeface="Arial" panose="020B0604020202020204" pitchFamily="34" charset="0"/>
              </a:rPr>
              <a:t>Denton E, et al. </a:t>
            </a:r>
            <a:r>
              <a:rPr lang="en-GB" sz="700" i="1" kern="1200">
                <a:solidFill>
                  <a:prstClr val="black"/>
                </a:solidFill>
                <a:latin typeface="Arial" panose="020B0604020202020204" pitchFamily="34" charset="0"/>
                <a:ea typeface="+mn-ea"/>
                <a:cs typeface="Arial" panose="020B0604020202020204" pitchFamily="34" charset="0"/>
              </a:rPr>
              <a:t>Allergy.</a:t>
            </a:r>
            <a:r>
              <a:rPr lang="en-GB" sz="700" kern="1200">
                <a:solidFill>
                  <a:prstClr val="black"/>
                </a:solidFill>
                <a:latin typeface="Arial" panose="020B0604020202020204" pitchFamily="34" charset="0"/>
                <a:ea typeface="+mn-ea"/>
                <a:cs typeface="Arial" panose="020B0604020202020204" pitchFamily="34" charset="0"/>
              </a:rPr>
              <a:t> 2024. </a:t>
            </a:r>
            <a:r>
              <a:rPr lang="en-GB" sz="700" kern="1200" err="1">
                <a:solidFill>
                  <a:prstClr val="black"/>
                </a:solidFill>
                <a:latin typeface="Arial" panose="020B0604020202020204" pitchFamily="34" charset="0"/>
                <a:ea typeface="+mn-ea"/>
                <a:cs typeface="Arial" panose="020B0604020202020204" pitchFamily="34" charset="0"/>
              </a:rPr>
              <a:t>doi</a:t>
            </a:r>
            <a:r>
              <a:rPr lang="en-GB" sz="700" kern="1200">
                <a:solidFill>
                  <a:prstClr val="black"/>
                </a:solidFill>
                <a:latin typeface="Arial" panose="020B0604020202020204" pitchFamily="34" charset="0"/>
                <a:ea typeface="+mn-ea"/>
                <a:cs typeface="Arial" panose="020B0604020202020204" pitchFamily="34" charset="0"/>
              </a:rPr>
              <a:t>: </a:t>
            </a:r>
            <a:r>
              <a:rPr lang="en-US" sz="700" kern="1200">
                <a:solidFill>
                  <a:prstClr val="black"/>
                </a:solidFill>
                <a:latin typeface="Arial" panose="020B0604020202020204" pitchFamily="34" charset="0"/>
                <a:ea typeface="Calibri" panose="020F0502020204030204" pitchFamily="34" charset="0"/>
                <a:cs typeface="Arial" panose="020B0604020202020204" pitchFamily="34" charset="0"/>
              </a:rPr>
              <a:t>10.1111/all.16178</a:t>
            </a:r>
            <a:endParaRPr lang="en-GB" sz="700" i="1" kern="1200">
              <a:solidFill>
                <a:prstClr val="black"/>
              </a:solidFill>
              <a:latin typeface="Arial" panose="020B0604020202020204" pitchFamily="34" charset="0"/>
              <a:ea typeface="+mn-ea"/>
              <a:cs typeface="Arial" panose="020B0604020202020204" pitchFamily="34" charset="0"/>
            </a:endParaRPr>
          </a:p>
        </p:txBody>
      </p:sp>
      <p:sp>
        <p:nvSpPr>
          <p:cNvPr id="2" name="Text Placeholder 2">
            <a:extLst>
              <a:ext uri="{FF2B5EF4-FFF2-40B4-BE49-F238E27FC236}">
                <a16:creationId xmlns:a16="http://schemas.microsoft.com/office/drawing/2014/main" id="{A4106062-4C2F-FD3B-8685-BD82D8435286}"/>
              </a:ext>
            </a:extLst>
          </p:cNvPr>
          <p:cNvSpPr txBox="1">
            <a:spLocks/>
          </p:cNvSpPr>
          <p:nvPr/>
        </p:nvSpPr>
        <p:spPr>
          <a:xfrm>
            <a:off x="324000" y="4419283"/>
            <a:ext cx="6972300" cy="3024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457200">
              <a:spcBef>
                <a:spcPts val="0"/>
              </a:spcBef>
              <a:spcAft>
                <a:spcPts val="150"/>
              </a:spcAft>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ISAR, International Severe Asthma Registry; RCT, randomized controlled trial; </a:t>
            </a:r>
            <a:r>
              <a:rPr lang="en-US" sz="700" err="1">
                <a:solidFill>
                  <a:prstClr val="black"/>
                </a:solidFill>
                <a:latin typeface="Arial" panose="020B0604020202020204" pitchFamily="34" charset="0"/>
                <a:ea typeface="Times New Roman" panose="02020603050405020304" pitchFamily="18" charset="0"/>
                <a:cs typeface="Arial" panose="020B0604020202020204" pitchFamily="34" charset="0"/>
              </a:rPr>
              <a:t>IgE</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immunoglobulin E; IL, interleukin; IL5R, IL5 receptor, AER, annualized exacerbation rate. </a:t>
            </a:r>
          </a:p>
          <a:p>
            <a:pPr marL="0" indent="0" defTabSz="457200">
              <a:spcBef>
                <a:spcPts val="0"/>
              </a:spcBef>
              <a:spcAft>
                <a:spcPts val="150"/>
              </a:spcAft>
              <a:buNone/>
            </a:pP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700" baseline="30000" err="1">
                <a:solidFill>
                  <a:prstClr val="black"/>
                </a:solidFill>
                <a:latin typeface="Arial" panose="020B0604020202020204" pitchFamily="34" charset="0"/>
                <a:ea typeface="Times New Roman" panose="02020603050405020304" pitchFamily="18" charset="0"/>
                <a:cs typeface="Arial" panose="020B0604020202020204" pitchFamily="34" charset="0"/>
              </a:rPr>
              <a:t>a</a:t>
            </a:r>
            <a:r>
              <a:rPr lang="en-US" sz="700" err="1">
                <a:solidFill>
                  <a:prstClr val="black"/>
                </a:solidFill>
                <a:latin typeface="Arial" panose="020B0604020202020204" pitchFamily="34" charset="0"/>
                <a:ea typeface="Times New Roman" panose="02020603050405020304" pitchFamily="18" charset="0"/>
                <a:cs typeface="Arial" panose="020B0604020202020204" pitchFamily="34" charset="0"/>
              </a:rPr>
              <a:t>Severe</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asthma and all 3 of: bronchodilator reversibility on high-dose ICS and a second controller, FEV</a:t>
            </a:r>
            <a:r>
              <a:rPr lang="en-US" sz="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700">
                <a:solidFill>
                  <a:prstClr val="black"/>
                </a:solidFill>
                <a:latin typeface="Arial" panose="020B0604020202020204" pitchFamily="34" charset="0"/>
                <a:ea typeface="Times New Roman" panose="02020603050405020304" pitchFamily="18" charset="0"/>
                <a:cs typeface="Arial" panose="020B0604020202020204" pitchFamily="34" charset="0"/>
              </a:rPr>
              <a:t> &lt;80% predicted, and smoking history of &lt;10 pack years.</a:t>
            </a:r>
            <a:br>
              <a:rPr lang="en-US" sz="700">
                <a:solidFill>
                  <a:prstClr val="black"/>
                </a:solidFill>
                <a:latin typeface="Arial" panose="020B0604020202020204" pitchFamily="34" charset="0"/>
                <a:cs typeface="Arial" panose="020B0604020202020204" pitchFamily="34" charset="0"/>
              </a:rPr>
            </a:br>
            <a:endParaRPr lang="en-US" sz="700">
              <a:solidFill>
                <a:prstClr val="black"/>
              </a:solidFill>
              <a:latin typeface="Arial" panose="020B0604020202020204" pitchFamily="34" charset="0"/>
              <a:cs typeface="Arial" panose="020B0604020202020204" pitchFamily="34" charset="0"/>
            </a:endParaRPr>
          </a:p>
        </p:txBody>
      </p:sp>
      <p:pic>
        <p:nvPicPr>
          <p:cNvPr id="3" name="Graphic 2" descr="Beginning with solid fill">
            <a:hlinkClick r:id="rId3" action="ppaction://hlinksldjump"/>
            <a:extLst>
              <a:ext uri="{FF2B5EF4-FFF2-40B4-BE49-F238E27FC236}">
                <a16:creationId xmlns:a16="http://schemas.microsoft.com/office/drawing/2014/main" id="{A5C4A1A3-42F6-9336-10EC-9AE27AF34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9449604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404335" y="2020820"/>
            <a:ext cx="8834725" cy="1102519"/>
          </a:xfrm>
          <a:prstGeom prst="rect">
            <a:avLst/>
          </a:prstGeom>
          <a:noFill/>
          <a:ln>
            <a:noFill/>
          </a:ln>
        </p:spPr>
        <p:txBody>
          <a:bodyPr spcFirstLastPara="1" wrap="square" lIns="0" tIns="45700" rIns="91425" bIns="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br>
              <a:rPr lang="en-US" sz="1800">
                <a:ea typeface="Calibri" panose="020F0502020204030204" pitchFamily="34" charset="0"/>
              </a:rPr>
            </a:br>
            <a:r>
              <a:rPr lang="en-US" sz="1800">
                <a:solidFill>
                  <a:schemeClr val="bg1"/>
                </a:solidFill>
                <a:ea typeface="Calibri" panose="020F0502020204030204" pitchFamily="34" charset="0"/>
              </a:rPr>
              <a:t>Disease Burden and Access to Biologic Therapy in Patients with Severe Asthma, 2017–2022: An Analysis of the International Severe Asthma Registry (EVEREST)</a:t>
            </a:r>
          </a:p>
          <a:p>
            <a:endParaRPr lang="en-US" sz="1800">
              <a:ea typeface="Calibri" panose="020F0502020204030204" pitchFamily="34" charset="0"/>
            </a:endParaRPr>
          </a:p>
        </p:txBody>
      </p:sp>
      <p:sp>
        <p:nvSpPr>
          <p:cNvPr id="5" name="TextBox 4">
            <a:extLst>
              <a:ext uri="{FF2B5EF4-FFF2-40B4-BE49-F238E27FC236}">
                <a16:creationId xmlns:a16="http://schemas.microsoft.com/office/drawing/2014/main" id="{470EDB9C-0326-CA89-9611-3D2C83A230C2}"/>
              </a:ext>
            </a:extLst>
          </p:cNvPr>
          <p:cNvSpPr txBox="1"/>
          <p:nvPr/>
        </p:nvSpPr>
        <p:spPr>
          <a:xfrm>
            <a:off x="108387" y="3307300"/>
            <a:ext cx="8927226" cy="450123"/>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chemeClr val="accent3"/>
                </a:solidFill>
              </a:rPr>
              <a:t>Tham T Le, David B Price, Clement Erhard, Bill Cook, Anna Quinton, Rohit </a:t>
            </a:r>
            <a:r>
              <a:rPr lang="en-US" sz="825" err="1">
                <a:solidFill>
                  <a:schemeClr val="accent3"/>
                </a:solidFill>
              </a:rPr>
              <a:t>Katial</a:t>
            </a:r>
            <a:r>
              <a:rPr lang="en-US" sz="825">
                <a:solidFill>
                  <a:schemeClr val="accent3"/>
                </a:solidFill>
              </a:rPr>
              <a:t>, George C Christoff, Luis Perez-de-Llano, Alan </a:t>
            </a:r>
            <a:r>
              <a:rPr lang="en-US" sz="825" err="1">
                <a:solidFill>
                  <a:schemeClr val="accent3"/>
                </a:solidFill>
              </a:rPr>
              <a:t>Altraja</a:t>
            </a:r>
            <a:r>
              <a:rPr lang="en-US" sz="825">
                <a:solidFill>
                  <a:schemeClr val="accent3"/>
                </a:solidFill>
              </a:rPr>
              <a:t>, Celine Bergeron, Arnaud Bourdin, Mariko </a:t>
            </a:r>
            <a:r>
              <a:rPr lang="en-US" sz="825" err="1">
                <a:solidFill>
                  <a:schemeClr val="accent3"/>
                </a:solidFill>
              </a:rPr>
              <a:t>Siyue</a:t>
            </a:r>
            <a:r>
              <a:rPr lang="en-US" sz="825">
                <a:solidFill>
                  <a:schemeClr val="accent3"/>
                </a:solidFill>
              </a:rPr>
              <a:t> Koh, Lauri Lehtimäki, Bassam Mahboub, Nikolaos G Papadopoulos, Paul Pfeffer, Chin Kook Rhee, Victoria Carter, Neil Martin, Trung N Tran, on behalf of the EVEREST Study Working Group</a:t>
            </a:r>
            <a:endParaRPr lang="en-US" sz="1013">
              <a:solidFill>
                <a:schemeClr val="accent3"/>
              </a:solidFill>
            </a:endParaRPr>
          </a:p>
        </p:txBody>
      </p:sp>
      <p:sp>
        <p:nvSpPr>
          <p:cNvPr id="7" name="TextBox 6">
            <a:extLst>
              <a:ext uri="{FF2B5EF4-FFF2-40B4-BE49-F238E27FC236}">
                <a16:creationId xmlns:a16="http://schemas.microsoft.com/office/drawing/2014/main" id="{CCC1DC7E-9DF2-706E-DA2F-1D73A9D9F830}"/>
              </a:ext>
            </a:extLst>
          </p:cNvPr>
          <p:cNvSpPr txBox="1"/>
          <p:nvPr/>
        </p:nvSpPr>
        <p:spPr>
          <a:xfrm>
            <a:off x="-185201" y="4980537"/>
            <a:ext cx="9413359" cy="161583"/>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600">
                <a:solidFill>
                  <a:srgbClr val="404040"/>
                </a:solidFill>
                <a:ea typeface="+mn-ea"/>
                <a:cs typeface="+mn-cs"/>
              </a:rPr>
              <a:t>Tham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a:t>
            </a:r>
            <a:r>
              <a:rPr lang="en-GB" sz="600" kern="1200">
                <a:solidFill>
                  <a:srgbClr val="404040"/>
                </a:solidFill>
                <a:ea typeface="+mn-ea"/>
                <a:cs typeface="+mn-cs"/>
              </a:rPr>
              <a:t>Patients </a:t>
            </a:r>
            <a:r>
              <a:rPr lang="en-GB" sz="600">
                <a:solidFill>
                  <a:srgbClr val="404040"/>
                </a:solidFill>
                <a:ea typeface="+mn-ea"/>
                <a:cs typeface="+mn-cs"/>
              </a:rPr>
              <a:t>with Severe Asthma, 2017–2022: An Analysis of </a:t>
            </a:r>
            <a:r>
              <a:rPr lang="en-GB" sz="600" kern="1200">
                <a:solidFill>
                  <a:srgbClr val="404040"/>
                </a:solidFill>
                <a:ea typeface="+mn-ea"/>
                <a:cs typeface="+mn-cs"/>
              </a:rPr>
              <a:t>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a:t>
            </a:r>
            <a:r>
              <a:rPr lang="en-GB" sz="600">
                <a:solidFill>
                  <a:srgbClr val="404040"/>
                </a:solidFill>
                <a:ea typeface="+mn-ea"/>
                <a:cs typeface="+mn-cs"/>
              </a:rPr>
              <a:t> In press</a:t>
            </a:r>
            <a:endParaRPr lang="en-GB" sz="600" kern="1200">
              <a:solidFill>
                <a:srgbClr val="404040"/>
              </a:solidFill>
              <a:ea typeface="+mn-ea"/>
            </a:endParaRPr>
          </a:p>
        </p:txBody>
      </p:sp>
      <p:pic>
        <p:nvPicPr>
          <p:cNvPr id="2" name="Picture 1" descr="A black background with purple text&#10;&#10;Description automatically generated">
            <a:extLst>
              <a:ext uri="{FF2B5EF4-FFF2-40B4-BE49-F238E27FC236}">
                <a16:creationId xmlns:a16="http://schemas.microsoft.com/office/drawing/2014/main" id="{B7024E16-1C77-ECFD-F9D5-8898C2B78165}"/>
              </a:ext>
            </a:extLst>
          </p:cNvPr>
          <p:cNvPicPr>
            <a:picLocks noChangeAspect="1"/>
          </p:cNvPicPr>
          <p:nvPr/>
        </p:nvPicPr>
        <p:blipFill>
          <a:blip r:embed="rId3"/>
          <a:stretch>
            <a:fillRect/>
          </a:stretch>
        </p:blipFill>
        <p:spPr>
          <a:xfrm>
            <a:off x="3518704" y="3441299"/>
            <a:ext cx="2106593" cy="1002658"/>
          </a:xfrm>
          <a:prstGeom prst="rect">
            <a:avLst/>
          </a:prstGeom>
        </p:spPr>
      </p:pic>
      <p:pic>
        <p:nvPicPr>
          <p:cNvPr id="3" name="Graphic 2" descr="Beginning with solid fill">
            <a:hlinkClick r:id="rId4" action="ppaction://hlinksldjump"/>
            <a:extLst>
              <a:ext uri="{FF2B5EF4-FFF2-40B4-BE49-F238E27FC236}">
                <a16:creationId xmlns:a16="http://schemas.microsoft.com/office/drawing/2014/main" id="{801C1DE8-B442-D9A7-82FA-5868C4CBB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8678794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200869" y="177043"/>
            <a:ext cx="8496300" cy="338307"/>
          </a:xfrm>
          <a:prstGeom prst="rect">
            <a:avLst/>
          </a:prstGeom>
          <a:noFill/>
          <a:ln>
            <a:noFill/>
          </a:ln>
        </p:spPr>
        <p:txBody>
          <a:bodyPr spcFirstLastPara="1" wrap="square" lIns="0" tIns="45700" rIns="91425"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0" indent="0" algn="l" rtl="0">
              <a:spcBef>
                <a:spcPts val="0"/>
              </a:spcBef>
              <a:spcAft>
                <a:spcPts val="0"/>
              </a:spcAft>
              <a:buClr>
                <a:schemeClr val="accent1"/>
              </a:buClr>
              <a:buSzPts val="2400"/>
              <a:buFont typeface="Arial"/>
              <a:buNone/>
            </a:pPr>
            <a:r>
              <a:rPr lang="en-GB" sz="1800" b="1">
                <a:solidFill>
                  <a:schemeClr val="accent1"/>
                </a:solidFill>
              </a:rPr>
              <a:t>Aim and Methods</a:t>
            </a:r>
            <a:r>
              <a:rPr lang="en-GB" sz="1800" b="1" baseline="30000">
                <a:solidFill>
                  <a:schemeClr val="accent1"/>
                </a:solidFill>
              </a:rPr>
              <a:t>1</a:t>
            </a:r>
            <a:endParaRPr lang="en-US" sz="1800" b="1" baseline="30000">
              <a:solidFill>
                <a:schemeClr val="accent1"/>
              </a:solidFill>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187391" y="2200399"/>
            <a:ext cx="4368738" cy="757756"/>
          </a:xfrm>
          <a:prstGeom prst="rect">
            <a:avLst/>
          </a:prstGeom>
        </p:spPr>
        <p:txBody>
          <a:bodyPr wrap="square" lIns="0" tIns="0" rIns="0" bIns="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1050">
                <a:solidFill>
                  <a:schemeClr val="accent1"/>
                </a:solidFill>
                <a:latin typeface="+mn-lt"/>
              </a:rPr>
              <a:t>Characterize the global disease burden of patients with severe asthma </a:t>
            </a:r>
            <a:r>
              <a:rPr lang="en-US" sz="1050" b="1">
                <a:solidFill>
                  <a:schemeClr val="accent1"/>
                </a:solidFill>
                <a:latin typeface="+mn-lt"/>
              </a:rPr>
              <a:t>without access to biologics</a:t>
            </a:r>
            <a:r>
              <a:rPr lang="en-US" sz="1050">
                <a:solidFill>
                  <a:schemeClr val="accent1"/>
                </a:solidFill>
                <a:latin typeface="+mn-lt"/>
              </a:rPr>
              <a:t> and those who </a:t>
            </a:r>
            <a:r>
              <a:rPr lang="en-US" sz="1050" b="1">
                <a:solidFill>
                  <a:schemeClr val="accent1"/>
                </a:solidFill>
                <a:latin typeface="+mn-lt"/>
              </a:rPr>
              <a:t>have access but do not receive biologics</a:t>
            </a:r>
            <a:r>
              <a:rPr lang="en-US" sz="1050">
                <a:solidFill>
                  <a:schemeClr val="accent1"/>
                </a:solidFill>
                <a:latin typeface="+mn-lt"/>
              </a:rPr>
              <a:t>, as well as the remaining </a:t>
            </a:r>
            <a:r>
              <a:rPr lang="en-US" sz="1050" b="1">
                <a:solidFill>
                  <a:schemeClr val="accent1"/>
                </a:solidFill>
                <a:latin typeface="+mn-lt"/>
              </a:rPr>
              <a:t>unmet need</a:t>
            </a:r>
            <a:r>
              <a:rPr lang="en-US" sz="1050">
                <a:solidFill>
                  <a:schemeClr val="accent1"/>
                </a:solidFill>
                <a:latin typeface="+mn-lt"/>
              </a:rPr>
              <a:t> despite use of these therapies.</a:t>
            </a: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109261" y="3592446"/>
            <a:ext cx="4524998" cy="76078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Historical cohort study of patients with severe asthma (aged ≥18 years) in ISAR receiving GINA 2018 step 5 treatment, or with uncontrolled disease at GINA step 4</a:t>
            </a:r>
          </a:p>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Prospective data on patient clinical characteristics, healthcare resource utilization, and medication use over a 12-month period between December 2017 and May 2022 were assessed for five groups</a:t>
            </a:r>
            <a:endParaRPr lang="en-SG" sz="1050">
              <a:solidFill>
                <a:schemeClr val="accent1"/>
              </a:solidFill>
              <a:latin typeface="+mn-lt"/>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187393" y="3169495"/>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buClr>
                <a:srgbClr val="000000"/>
              </a:buClr>
              <a:defRPr/>
            </a:pPr>
            <a:r>
              <a:rPr lang="en-AU" sz="1500" b="1">
                <a:solidFill>
                  <a:schemeClr val="bg1"/>
                </a:solidFill>
                <a:ea typeface="Calibri" panose="020F0502020204030204" pitchFamily="34" charset="0"/>
              </a:rPr>
              <a:t>Methods</a:t>
            </a:r>
            <a:endParaRPr kumimoji="0" sz="1500" b="1" i="0" u="none" strike="noStrike" kern="0" cap="none" spc="0" normalizeH="0" baseline="0" noProof="0">
              <a:solidFill>
                <a:schemeClr val="bg1"/>
              </a:solidFill>
              <a:effectLst/>
              <a:uLnTx/>
              <a:uFillTx/>
              <a:latin typeface="Arial"/>
              <a:ea typeface="Arial"/>
              <a:cs typeface="Arial"/>
              <a:sym typeface="Arial"/>
            </a:endParaRPr>
          </a:p>
        </p:txBody>
      </p:sp>
      <p:sp>
        <p:nvSpPr>
          <p:cNvPr id="15" name="TextBox 14">
            <a:extLst>
              <a:ext uri="{FF2B5EF4-FFF2-40B4-BE49-F238E27FC236}">
                <a16:creationId xmlns:a16="http://schemas.microsoft.com/office/drawing/2014/main" id="{4800E079-42F0-333C-DADE-6EE46918A6F4}"/>
              </a:ext>
            </a:extLst>
          </p:cNvPr>
          <p:cNvSpPr txBox="1"/>
          <p:nvPr/>
        </p:nvSpPr>
        <p:spPr>
          <a:xfrm>
            <a:off x="-1374" y="4707522"/>
            <a:ext cx="4855828" cy="438581"/>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404040"/>
                </a:solidFill>
                <a:ea typeface="+mn-ea"/>
              </a:rPr>
              <a:t>GINA = Global Initiative for Asthma; ISAR = International Severe Asthma Registry</a:t>
            </a:r>
          </a:p>
          <a:p>
            <a:r>
              <a:rPr lang="en-GB" sz="600" baseline="30000">
                <a:solidFill>
                  <a:srgbClr val="404040"/>
                </a:solidFill>
                <a:ea typeface="+mn-ea"/>
                <a:cs typeface="+mn-cs"/>
              </a:rPr>
              <a:t>1</a:t>
            </a:r>
            <a:r>
              <a:rPr lang="en-GB" sz="600">
                <a:solidFill>
                  <a:srgbClr val="404040"/>
                </a:solidFill>
                <a:ea typeface="+mn-ea"/>
                <a:cs typeface="+mn-cs"/>
              </a:rPr>
              <a:t>Tham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a:t>
            </a:r>
            <a:r>
              <a:rPr lang="en-GB" sz="600" kern="1200">
                <a:solidFill>
                  <a:srgbClr val="404040"/>
                </a:solidFill>
                <a:ea typeface="+mn-ea"/>
                <a:cs typeface="+mn-cs"/>
              </a:rPr>
              <a:t>Patients </a:t>
            </a:r>
            <a:r>
              <a:rPr lang="en-GB" sz="600">
                <a:solidFill>
                  <a:srgbClr val="404040"/>
                </a:solidFill>
                <a:ea typeface="+mn-ea"/>
                <a:cs typeface="+mn-cs"/>
              </a:rPr>
              <a:t>with Severe Asthma, 2017–2022: An Analysis of </a:t>
            </a:r>
            <a:r>
              <a:rPr lang="en-GB" sz="600" kern="1200">
                <a:solidFill>
                  <a:srgbClr val="404040"/>
                </a:solidFill>
                <a:ea typeface="+mn-ea"/>
                <a:cs typeface="+mn-cs"/>
              </a:rPr>
              <a:t>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a:t>
            </a:r>
            <a:r>
              <a:rPr lang="en-GB" sz="600">
                <a:solidFill>
                  <a:srgbClr val="404040"/>
                </a:solidFill>
                <a:ea typeface="+mn-ea"/>
                <a:cs typeface="+mn-cs"/>
              </a:rPr>
              <a:t> In press; </a:t>
            </a:r>
            <a:r>
              <a:rPr lang="en-GB" sz="600" baseline="30000">
                <a:solidFill>
                  <a:srgbClr val="404040"/>
                </a:solidFill>
                <a:ea typeface="+mn-ea"/>
                <a:cs typeface="+mn-cs"/>
              </a:rPr>
              <a:t>2</a:t>
            </a:r>
            <a:r>
              <a:rPr lang="en-GB" sz="600">
                <a:solidFill>
                  <a:srgbClr val="404040"/>
                </a:solidFill>
                <a:ea typeface="+mn-ea"/>
                <a:cs typeface="+mn-cs"/>
              </a:rPr>
              <a:t>Porsbjerg CM et al., </a:t>
            </a:r>
            <a:r>
              <a:rPr lang="en-GB" sz="600">
                <a:solidFill>
                  <a:srgbClr val="404040"/>
                </a:solidFill>
                <a:ea typeface="+mn-ea"/>
              </a:rPr>
              <a:t>Global variability in administrative approval prescription criteria for biologic therapy in severe asthma.</a:t>
            </a:r>
            <a:r>
              <a:rPr lang="en-GB" sz="600" i="1">
                <a:solidFill>
                  <a:srgbClr val="404040"/>
                </a:solidFill>
                <a:ea typeface="+mn-ea"/>
              </a:rPr>
              <a:t> J Allergy Clin Immunol </a:t>
            </a:r>
            <a:r>
              <a:rPr lang="en-GB" sz="600" i="1" err="1">
                <a:solidFill>
                  <a:srgbClr val="404040"/>
                </a:solidFill>
                <a:ea typeface="+mn-ea"/>
              </a:rPr>
              <a:t>Pract</a:t>
            </a:r>
            <a:r>
              <a:rPr lang="en-GB" sz="600" i="1">
                <a:solidFill>
                  <a:srgbClr val="404040"/>
                </a:solidFill>
                <a:ea typeface="+mn-ea"/>
              </a:rPr>
              <a:t>.</a:t>
            </a:r>
            <a:r>
              <a:rPr lang="en-GB" sz="600">
                <a:solidFill>
                  <a:srgbClr val="404040"/>
                </a:solidFill>
                <a:ea typeface="+mn-ea"/>
              </a:rPr>
              <a:t> 2022;10(5):1202-1216.e1223.</a:t>
            </a:r>
            <a:endParaRPr lang="en-GB" sz="1013">
              <a:ea typeface="+mn-ea"/>
            </a:endParaRPr>
          </a:p>
        </p:txBody>
      </p:sp>
      <p:sp>
        <p:nvSpPr>
          <p:cNvPr id="16" name="Google Shape;2924;g1187c0eb48a_48_342">
            <a:extLst>
              <a:ext uri="{FF2B5EF4-FFF2-40B4-BE49-F238E27FC236}">
                <a16:creationId xmlns:a16="http://schemas.microsoft.com/office/drawing/2014/main" id="{2BAB63A0-4252-3795-CA81-065F7119BA81}"/>
              </a:ext>
            </a:extLst>
          </p:cNvPr>
          <p:cNvSpPr/>
          <p:nvPr/>
        </p:nvSpPr>
        <p:spPr>
          <a:xfrm>
            <a:off x="187392" y="1773299"/>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buClr>
                <a:srgbClr val="000000"/>
              </a:buClr>
              <a:defRPr/>
            </a:pPr>
            <a:r>
              <a:rPr lang="en-AU" sz="1500" b="1">
                <a:solidFill>
                  <a:schemeClr val="bg1"/>
                </a:solidFill>
              </a:rPr>
              <a:t>Aim</a:t>
            </a:r>
            <a:endParaRPr lang="en-AU" sz="1500" b="1" i="0" u="none" strike="noStrike" cap="none" spc="0" normalizeH="0" baseline="0" noProof="0">
              <a:solidFill>
                <a:schemeClr val="bg1"/>
              </a:solidFill>
              <a:effectLst/>
              <a:uLnTx/>
              <a:uFillTx/>
              <a:latin typeface="Calibri"/>
              <a:cs typeface="Arial"/>
            </a:endParaRPr>
          </a:p>
        </p:txBody>
      </p:sp>
      <p:sp>
        <p:nvSpPr>
          <p:cNvPr id="17" name="Google Shape;2924;g1187c0eb48a_48_342">
            <a:extLst>
              <a:ext uri="{FF2B5EF4-FFF2-40B4-BE49-F238E27FC236}">
                <a16:creationId xmlns:a16="http://schemas.microsoft.com/office/drawing/2014/main" id="{C0C2974B-6CA4-8B72-BACF-535D8B02C320}"/>
              </a:ext>
            </a:extLst>
          </p:cNvPr>
          <p:cNvSpPr/>
          <p:nvPr/>
        </p:nvSpPr>
        <p:spPr>
          <a:xfrm>
            <a:off x="201861" y="897963"/>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buClr>
                <a:srgbClr val="000000"/>
              </a:buClr>
              <a:defRPr/>
            </a:pPr>
            <a:r>
              <a:rPr lang="en-AU" sz="1500" b="1">
                <a:solidFill>
                  <a:schemeClr val="bg1"/>
                </a:solidFill>
              </a:rPr>
              <a:t>Background</a:t>
            </a:r>
            <a:endParaRPr lang="en-AU" sz="1500" b="1" i="0" u="none" strike="noStrike" cap="none" spc="0" normalizeH="0" baseline="0" noProof="0">
              <a:solidFill>
                <a:schemeClr val="bg1"/>
              </a:solidFill>
              <a:effectLst/>
              <a:uLnTx/>
              <a:uFillTx/>
              <a:latin typeface="Calibri"/>
              <a:cs typeface="Arial"/>
            </a:endParaRPr>
          </a:p>
        </p:txBody>
      </p:sp>
      <p:sp>
        <p:nvSpPr>
          <p:cNvPr id="21" name="Inhaltsplatzhalter 4">
            <a:extLst>
              <a:ext uri="{FF2B5EF4-FFF2-40B4-BE49-F238E27FC236}">
                <a16:creationId xmlns:a16="http://schemas.microsoft.com/office/drawing/2014/main" id="{F872731F-670F-551A-16A3-8A43646143B1}"/>
              </a:ext>
            </a:extLst>
          </p:cNvPr>
          <p:cNvSpPr txBox="1">
            <a:spLocks/>
          </p:cNvSpPr>
          <p:nvPr/>
        </p:nvSpPr>
        <p:spPr>
          <a:xfrm>
            <a:off x="201859" y="1287469"/>
            <a:ext cx="4368738" cy="369958"/>
          </a:xfrm>
          <a:prstGeom prst="rect">
            <a:avLst/>
          </a:prstGeom>
        </p:spPr>
        <p:txBody>
          <a:bodyPr wrap="square" lIns="0" tIns="0" rIns="0" bIns="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pPr>
            <a:r>
              <a:rPr lang="en-US" sz="1050">
                <a:solidFill>
                  <a:schemeClr val="accent1"/>
                </a:solidFill>
                <a:latin typeface="+mn-lt"/>
              </a:rPr>
              <a:t>Patients with severe asthma may be prescribed biologics to improve disease control. There are variations in access to biologics globally.</a:t>
            </a:r>
            <a:r>
              <a:rPr lang="en-US" sz="1050" baseline="30000">
                <a:solidFill>
                  <a:schemeClr val="accent1"/>
                </a:solidFill>
                <a:latin typeface="+mn-lt"/>
              </a:rPr>
              <a:t>2</a:t>
            </a:r>
          </a:p>
        </p:txBody>
      </p:sp>
      <p:sp>
        <p:nvSpPr>
          <p:cNvPr id="3" name="Rectangle 2">
            <a:extLst>
              <a:ext uri="{FF2B5EF4-FFF2-40B4-BE49-F238E27FC236}">
                <a16:creationId xmlns:a16="http://schemas.microsoft.com/office/drawing/2014/main" id="{5DF376A3-3CB1-B17B-7B5E-5B72F8D26497}"/>
              </a:ext>
            </a:extLst>
          </p:cNvPr>
          <p:cNvSpPr/>
          <p:nvPr/>
        </p:nvSpPr>
        <p:spPr>
          <a:xfrm>
            <a:off x="3300211" y="4448815"/>
            <a:ext cx="705893" cy="177085"/>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nvGrpSpPr>
          <p:cNvPr id="20" name="Group 19">
            <a:extLst>
              <a:ext uri="{FF2B5EF4-FFF2-40B4-BE49-F238E27FC236}">
                <a16:creationId xmlns:a16="http://schemas.microsoft.com/office/drawing/2014/main" id="{46571306-FB1D-DCD7-95AA-E7B56F8E180B}"/>
              </a:ext>
            </a:extLst>
          </p:cNvPr>
          <p:cNvGrpSpPr/>
          <p:nvPr/>
        </p:nvGrpSpPr>
        <p:grpSpPr>
          <a:xfrm>
            <a:off x="4708863" y="806970"/>
            <a:ext cx="4328606" cy="4272155"/>
            <a:chOff x="6278483" y="1075960"/>
            <a:chExt cx="5771475" cy="5696206"/>
          </a:xfrm>
        </p:grpSpPr>
        <p:pic>
          <p:nvPicPr>
            <p:cNvPr id="18" name="Graphic 17">
              <a:extLst>
                <a:ext uri="{FF2B5EF4-FFF2-40B4-BE49-F238E27FC236}">
                  <a16:creationId xmlns:a16="http://schemas.microsoft.com/office/drawing/2014/main" id="{A3D22780-5E45-116B-0ED9-A768E929C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483" y="1075960"/>
              <a:ext cx="5771475" cy="5696206"/>
            </a:xfrm>
            <a:prstGeom prst="rect">
              <a:avLst/>
            </a:prstGeom>
          </p:spPr>
        </p:pic>
        <p:sp>
          <p:nvSpPr>
            <p:cNvPr id="6" name="Rectangle 5">
              <a:extLst>
                <a:ext uri="{FF2B5EF4-FFF2-40B4-BE49-F238E27FC236}">
                  <a16:creationId xmlns:a16="http://schemas.microsoft.com/office/drawing/2014/main" id="{5C4E404C-0BD8-A4E8-4FE4-AFE2E1EF80FE}"/>
                </a:ext>
              </a:extLst>
            </p:cNvPr>
            <p:cNvSpPr/>
            <p:nvPr/>
          </p:nvSpPr>
          <p:spPr>
            <a:xfrm>
              <a:off x="8692558" y="2468991"/>
              <a:ext cx="1027999" cy="390443"/>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7" name="Rectangle 6">
              <a:extLst>
                <a:ext uri="{FF2B5EF4-FFF2-40B4-BE49-F238E27FC236}">
                  <a16:creationId xmlns:a16="http://schemas.microsoft.com/office/drawing/2014/main" id="{E5CCCD99-AA47-3169-F963-4F00217A4FA1}"/>
                </a:ext>
              </a:extLst>
            </p:cNvPr>
            <p:cNvSpPr/>
            <p:nvPr/>
          </p:nvSpPr>
          <p:spPr>
            <a:xfrm>
              <a:off x="10139394" y="2468991"/>
              <a:ext cx="1056935" cy="390443"/>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8" name="Rectangle 7">
              <a:extLst>
                <a:ext uri="{FF2B5EF4-FFF2-40B4-BE49-F238E27FC236}">
                  <a16:creationId xmlns:a16="http://schemas.microsoft.com/office/drawing/2014/main" id="{36968D26-12F8-EAEC-3BAB-26CCAA94A80E}"/>
                </a:ext>
              </a:extLst>
            </p:cNvPr>
            <p:cNvSpPr/>
            <p:nvPr/>
          </p:nvSpPr>
          <p:spPr>
            <a:xfrm>
              <a:off x="7853394" y="3809726"/>
              <a:ext cx="1201617" cy="416268"/>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8">
              <a:extLst>
                <a:ext uri="{FF2B5EF4-FFF2-40B4-BE49-F238E27FC236}">
                  <a16:creationId xmlns:a16="http://schemas.microsoft.com/office/drawing/2014/main" id="{665C785D-2B67-C9F8-159B-59BCD855D3B1}"/>
                </a:ext>
              </a:extLst>
            </p:cNvPr>
            <p:cNvSpPr/>
            <p:nvPr/>
          </p:nvSpPr>
          <p:spPr>
            <a:xfrm>
              <a:off x="9415975" y="3809726"/>
              <a:ext cx="1056935" cy="390444"/>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Rectangle 9">
              <a:extLst>
                <a:ext uri="{FF2B5EF4-FFF2-40B4-BE49-F238E27FC236}">
                  <a16:creationId xmlns:a16="http://schemas.microsoft.com/office/drawing/2014/main" id="{FC249224-FEAB-0F59-3D86-3484435C08F3}"/>
                </a:ext>
              </a:extLst>
            </p:cNvPr>
            <p:cNvSpPr/>
            <p:nvPr/>
          </p:nvSpPr>
          <p:spPr>
            <a:xfrm>
              <a:off x="8229571" y="5016382"/>
              <a:ext cx="1201617" cy="505230"/>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1" name="TextBox 10">
              <a:extLst>
                <a:ext uri="{FF2B5EF4-FFF2-40B4-BE49-F238E27FC236}">
                  <a16:creationId xmlns:a16="http://schemas.microsoft.com/office/drawing/2014/main" id="{486CA48D-27C5-F40F-B3F3-0F5050ABCBC1}"/>
                </a:ext>
              </a:extLst>
            </p:cNvPr>
            <p:cNvSpPr txBox="1"/>
            <p:nvPr/>
          </p:nvSpPr>
          <p:spPr>
            <a:xfrm>
              <a:off x="8478455" y="2556076"/>
              <a:ext cx="2546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a:solidFill>
                    <a:srgbClr val="9689A5"/>
                  </a:solidFill>
                  <a:cs typeface="Arial"/>
                </a:rPr>
                <a:t>1</a:t>
              </a:r>
            </a:p>
          </p:txBody>
        </p:sp>
        <p:sp>
          <p:nvSpPr>
            <p:cNvPr id="12" name="TextBox 11">
              <a:extLst>
                <a:ext uri="{FF2B5EF4-FFF2-40B4-BE49-F238E27FC236}">
                  <a16:creationId xmlns:a16="http://schemas.microsoft.com/office/drawing/2014/main" id="{C3ED7EB9-AF01-2A6C-45E2-52669810D1A7}"/>
                </a:ext>
              </a:extLst>
            </p:cNvPr>
            <p:cNvSpPr txBox="1"/>
            <p:nvPr/>
          </p:nvSpPr>
          <p:spPr>
            <a:xfrm>
              <a:off x="9925290" y="2556075"/>
              <a:ext cx="2546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a:solidFill>
                    <a:srgbClr val="9689A5"/>
                  </a:solidFill>
                  <a:cs typeface="Arial"/>
                </a:rPr>
                <a:t>2</a:t>
              </a:r>
            </a:p>
          </p:txBody>
        </p:sp>
        <p:sp>
          <p:nvSpPr>
            <p:cNvPr id="13" name="TextBox 12">
              <a:extLst>
                <a:ext uri="{FF2B5EF4-FFF2-40B4-BE49-F238E27FC236}">
                  <a16:creationId xmlns:a16="http://schemas.microsoft.com/office/drawing/2014/main" id="{7A3AB279-A493-255A-EE07-81E59CE663DE}"/>
                </a:ext>
              </a:extLst>
            </p:cNvPr>
            <p:cNvSpPr txBox="1"/>
            <p:nvPr/>
          </p:nvSpPr>
          <p:spPr>
            <a:xfrm>
              <a:off x="7648936" y="3877519"/>
              <a:ext cx="2546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a:solidFill>
                    <a:srgbClr val="9689A5"/>
                  </a:solidFill>
                  <a:cs typeface="Arial"/>
                </a:rPr>
                <a:t>3</a:t>
              </a:r>
            </a:p>
          </p:txBody>
        </p:sp>
        <p:sp>
          <p:nvSpPr>
            <p:cNvPr id="14" name="TextBox 13">
              <a:extLst>
                <a:ext uri="{FF2B5EF4-FFF2-40B4-BE49-F238E27FC236}">
                  <a16:creationId xmlns:a16="http://schemas.microsoft.com/office/drawing/2014/main" id="{70B1E9BA-913E-31C2-50BE-99D672721817}"/>
                </a:ext>
              </a:extLst>
            </p:cNvPr>
            <p:cNvSpPr txBox="1"/>
            <p:nvPr/>
          </p:nvSpPr>
          <p:spPr>
            <a:xfrm>
              <a:off x="9211518" y="3877518"/>
              <a:ext cx="2546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a:solidFill>
                    <a:srgbClr val="9689A5"/>
                  </a:solidFill>
                  <a:cs typeface="Arial"/>
                </a:rPr>
                <a:t>4</a:t>
              </a:r>
            </a:p>
          </p:txBody>
        </p:sp>
        <p:sp>
          <p:nvSpPr>
            <p:cNvPr id="19" name="TextBox 18">
              <a:extLst>
                <a:ext uri="{FF2B5EF4-FFF2-40B4-BE49-F238E27FC236}">
                  <a16:creationId xmlns:a16="http://schemas.microsoft.com/office/drawing/2014/main" id="{816CD49C-4C3B-F634-685E-17E765AF2150}"/>
                </a:ext>
              </a:extLst>
            </p:cNvPr>
            <p:cNvSpPr txBox="1"/>
            <p:nvPr/>
          </p:nvSpPr>
          <p:spPr>
            <a:xfrm>
              <a:off x="8025113" y="5160380"/>
              <a:ext cx="25464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900" b="1">
                  <a:solidFill>
                    <a:srgbClr val="9689A5"/>
                  </a:solidFill>
                  <a:cs typeface="Arial"/>
                </a:rPr>
                <a:t>5</a:t>
              </a:r>
            </a:p>
          </p:txBody>
        </p:sp>
      </p:grpSp>
      <p:pic>
        <p:nvPicPr>
          <p:cNvPr id="23" name="Graphic 22" descr="Beginning with solid fill">
            <a:hlinkClick r:id="rId5" action="ppaction://hlinksldjump"/>
            <a:extLst>
              <a:ext uri="{FF2B5EF4-FFF2-40B4-BE49-F238E27FC236}">
                <a16:creationId xmlns:a16="http://schemas.microsoft.com/office/drawing/2014/main" id="{6D80C00F-B408-A759-7F8A-3CFEEAAC21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2" name="bg object 17">
            <a:extLst>
              <a:ext uri="{FF2B5EF4-FFF2-40B4-BE49-F238E27FC236}">
                <a16:creationId xmlns:a16="http://schemas.microsoft.com/office/drawing/2014/main" id="{727B91C7-1FDE-DF11-41C4-AAD4D59C9155}"/>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697116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42" y="1078992"/>
            <a:ext cx="9144000" cy="105251"/>
            <a:chOff x="1523" y="1438655"/>
            <a:chExt cx="12192000" cy="140335"/>
          </a:xfrm>
        </p:grpSpPr>
        <p:sp>
          <p:nvSpPr>
            <p:cNvPr id="3" name="object 3"/>
            <p:cNvSpPr/>
            <p:nvPr/>
          </p:nvSpPr>
          <p:spPr>
            <a:xfrm>
              <a:off x="1523" y="1470659"/>
              <a:ext cx="12192000" cy="0"/>
            </a:xfrm>
            <a:custGeom>
              <a:avLst/>
              <a:gdLst/>
              <a:ahLst/>
              <a:cxnLst/>
              <a:rect l="l" t="t" r="r" b="b"/>
              <a:pathLst>
                <a:path w="12192000">
                  <a:moveTo>
                    <a:pt x="0" y="0"/>
                  </a:moveTo>
                  <a:lnTo>
                    <a:pt x="12192000" y="0"/>
                  </a:lnTo>
                </a:path>
              </a:pathLst>
            </a:custGeom>
            <a:ln w="64008">
              <a:solidFill>
                <a:srgbClr val="FFC000"/>
              </a:solidFill>
            </a:ln>
          </p:spPr>
          <p:txBody>
            <a:bodyPr wrap="square" lIns="0" tIns="0" rIns="0" bIns="0" rtlCol="0"/>
            <a:lstStyle/>
            <a:p>
              <a:pPr defTabSz="685800"/>
              <a:endParaRPr sz="1350"/>
            </a:p>
          </p:txBody>
        </p:sp>
        <p:sp>
          <p:nvSpPr>
            <p:cNvPr id="4" name="object 4"/>
            <p:cNvSpPr/>
            <p:nvPr/>
          </p:nvSpPr>
          <p:spPr>
            <a:xfrm>
              <a:off x="1523" y="1546859"/>
              <a:ext cx="12192000" cy="0"/>
            </a:xfrm>
            <a:custGeom>
              <a:avLst/>
              <a:gdLst/>
              <a:ahLst/>
              <a:cxnLst/>
              <a:rect l="l" t="t" r="r" b="b"/>
              <a:pathLst>
                <a:path w="12192000">
                  <a:moveTo>
                    <a:pt x="0" y="0"/>
                  </a:moveTo>
                  <a:lnTo>
                    <a:pt x="12192000" y="0"/>
                  </a:lnTo>
                </a:path>
              </a:pathLst>
            </a:custGeom>
            <a:ln w="64008">
              <a:solidFill>
                <a:srgbClr val="1F3863"/>
              </a:solidFill>
            </a:ln>
          </p:spPr>
          <p:txBody>
            <a:bodyPr wrap="square" lIns="0" tIns="0" rIns="0" bIns="0" rtlCol="0"/>
            <a:lstStyle/>
            <a:p>
              <a:pPr defTabSz="685800"/>
              <a:endParaRPr sz="1350"/>
            </a:p>
          </p:txBody>
        </p:sp>
      </p:grpSp>
      <p:sp>
        <p:nvSpPr>
          <p:cNvPr id="5" name="object 5"/>
          <p:cNvSpPr txBox="1">
            <a:spLocks noGrp="1"/>
          </p:cNvSpPr>
          <p:nvPr>
            <p:ph type="title"/>
          </p:nvPr>
        </p:nvSpPr>
        <p:spPr>
          <a:xfrm>
            <a:off x="442742" y="227428"/>
            <a:ext cx="5972518" cy="516969"/>
          </a:xfrm>
          <a:prstGeom prst="rect">
            <a:avLst/>
          </a:prstGeom>
        </p:spPr>
        <p:txBody>
          <a:bodyPr vert="horz" wrap="square" lIns="0" tIns="9049" rIns="0" bIns="0" rtlCol="0">
            <a:spAutoFit/>
          </a:bodyPr>
          <a:lstStyle/>
          <a:p>
            <a:pPr marL="130969">
              <a:spcBef>
                <a:spcPts val="71"/>
              </a:spcBef>
            </a:pPr>
            <a:r>
              <a:rPr spc="-49"/>
              <a:t>ISAR’s</a:t>
            </a:r>
            <a:r>
              <a:rPr spc="-113"/>
              <a:t> </a:t>
            </a:r>
            <a:r>
              <a:rPr spc="-26"/>
              <a:t>potential</a:t>
            </a:r>
          </a:p>
        </p:txBody>
      </p:sp>
      <p:sp>
        <p:nvSpPr>
          <p:cNvPr id="6" name="object 6"/>
          <p:cNvSpPr/>
          <p:nvPr/>
        </p:nvSpPr>
        <p:spPr>
          <a:xfrm>
            <a:off x="749808" y="1533906"/>
            <a:ext cx="7644765" cy="59531"/>
          </a:xfrm>
          <a:custGeom>
            <a:avLst/>
            <a:gdLst/>
            <a:ahLst/>
            <a:cxnLst/>
            <a:rect l="l" t="t" r="r" b="b"/>
            <a:pathLst>
              <a:path w="10193020" h="79375">
                <a:moveTo>
                  <a:pt x="10192512" y="0"/>
                </a:moveTo>
                <a:lnTo>
                  <a:pt x="0" y="0"/>
                </a:lnTo>
                <a:lnTo>
                  <a:pt x="0" y="79248"/>
                </a:lnTo>
                <a:lnTo>
                  <a:pt x="10192512" y="79248"/>
                </a:lnTo>
                <a:lnTo>
                  <a:pt x="10192512" y="0"/>
                </a:lnTo>
                <a:close/>
              </a:path>
            </a:pathLst>
          </a:custGeom>
          <a:solidFill>
            <a:srgbClr val="7E7E7E">
              <a:alpha val="65097"/>
            </a:srgbClr>
          </a:solidFill>
        </p:spPr>
        <p:txBody>
          <a:bodyPr wrap="square" lIns="0" tIns="0" rIns="0" bIns="0" rtlCol="0"/>
          <a:lstStyle/>
          <a:p>
            <a:pPr defTabSz="685800"/>
            <a:endParaRPr sz="1350"/>
          </a:p>
        </p:txBody>
      </p:sp>
      <p:grpSp>
        <p:nvGrpSpPr>
          <p:cNvPr id="7" name="object 7"/>
          <p:cNvGrpSpPr/>
          <p:nvPr/>
        </p:nvGrpSpPr>
        <p:grpSpPr>
          <a:xfrm>
            <a:off x="1133856" y="1751075"/>
            <a:ext cx="1106805" cy="617220"/>
            <a:chOff x="1511808" y="2334767"/>
            <a:chExt cx="1475740" cy="822960"/>
          </a:xfrm>
        </p:grpSpPr>
        <p:sp>
          <p:nvSpPr>
            <p:cNvPr id="8" name="object 8"/>
            <p:cNvSpPr/>
            <p:nvPr/>
          </p:nvSpPr>
          <p:spPr>
            <a:xfrm>
              <a:off x="2023872" y="2746247"/>
              <a:ext cx="814069" cy="3175"/>
            </a:xfrm>
            <a:custGeom>
              <a:avLst/>
              <a:gdLst/>
              <a:ahLst/>
              <a:cxnLst/>
              <a:rect l="l" t="t" r="r" b="b"/>
              <a:pathLst>
                <a:path w="814069" h="3175">
                  <a:moveTo>
                    <a:pt x="813815" y="0"/>
                  </a:moveTo>
                  <a:lnTo>
                    <a:pt x="0" y="0"/>
                  </a:lnTo>
                  <a:lnTo>
                    <a:pt x="0" y="3048"/>
                  </a:lnTo>
                  <a:lnTo>
                    <a:pt x="813815" y="3048"/>
                  </a:lnTo>
                  <a:lnTo>
                    <a:pt x="813815" y="0"/>
                  </a:lnTo>
                  <a:close/>
                </a:path>
              </a:pathLst>
            </a:custGeom>
            <a:solidFill>
              <a:srgbClr val="F8D6CD">
                <a:alpha val="90194"/>
              </a:srgbClr>
            </a:solidFill>
          </p:spPr>
          <p:txBody>
            <a:bodyPr wrap="square" lIns="0" tIns="0" rIns="0" bIns="0" rtlCol="0"/>
            <a:lstStyle/>
            <a:p>
              <a:pPr defTabSz="685800"/>
              <a:endParaRPr sz="1350"/>
            </a:p>
          </p:txBody>
        </p:sp>
        <p:sp>
          <p:nvSpPr>
            <p:cNvPr id="9" name="object 9"/>
            <p:cNvSpPr/>
            <p:nvPr/>
          </p:nvSpPr>
          <p:spPr>
            <a:xfrm>
              <a:off x="2023872" y="2746247"/>
              <a:ext cx="814069" cy="3175"/>
            </a:xfrm>
            <a:custGeom>
              <a:avLst/>
              <a:gdLst/>
              <a:ahLst/>
              <a:cxnLst/>
              <a:rect l="l" t="t" r="r" b="b"/>
              <a:pathLst>
                <a:path w="814069" h="3175">
                  <a:moveTo>
                    <a:pt x="0" y="3048"/>
                  </a:moveTo>
                  <a:lnTo>
                    <a:pt x="813815" y="3048"/>
                  </a:lnTo>
                  <a:lnTo>
                    <a:pt x="813815" y="0"/>
                  </a:lnTo>
                  <a:lnTo>
                    <a:pt x="0" y="0"/>
                  </a:lnTo>
                  <a:lnTo>
                    <a:pt x="0" y="3048"/>
                  </a:lnTo>
                  <a:close/>
                </a:path>
              </a:pathLst>
            </a:custGeom>
            <a:ln w="12191">
              <a:solidFill>
                <a:srgbClr val="F8D6CD"/>
              </a:solidFill>
            </a:ln>
          </p:spPr>
          <p:txBody>
            <a:bodyPr wrap="square" lIns="0" tIns="0" rIns="0" bIns="0" rtlCol="0"/>
            <a:lstStyle/>
            <a:p>
              <a:pPr defTabSz="685800"/>
              <a:endParaRPr sz="1350"/>
            </a:p>
          </p:txBody>
        </p:sp>
        <p:pic>
          <p:nvPicPr>
            <p:cNvPr id="10" name="object 10"/>
            <p:cNvPicPr/>
            <p:nvPr/>
          </p:nvPicPr>
          <p:blipFill>
            <a:blip r:embed="rId2" cstate="print"/>
            <a:stretch>
              <a:fillRect/>
            </a:stretch>
          </p:blipFill>
          <p:spPr>
            <a:xfrm>
              <a:off x="2880360" y="2673095"/>
              <a:ext cx="106679" cy="185928"/>
            </a:xfrm>
            <a:prstGeom prst="rect">
              <a:avLst/>
            </a:prstGeom>
          </p:spPr>
        </p:pic>
        <p:sp>
          <p:nvSpPr>
            <p:cNvPr id="11" name="object 11"/>
            <p:cNvSpPr/>
            <p:nvPr/>
          </p:nvSpPr>
          <p:spPr>
            <a:xfrm>
              <a:off x="1517904" y="2340863"/>
              <a:ext cx="810895" cy="810895"/>
            </a:xfrm>
            <a:custGeom>
              <a:avLst/>
              <a:gdLst/>
              <a:ahLst/>
              <a:cxnLst/>
              <a:rect l="l" t="t" r="r" b="b"/>
              <a:pathLst>
                <a:path w="810894" h="810894">
                  <a:moveTo>
                    <a:pt x="405384" y="0"/>
                  </a:moveTo>
                  <a:lnTo>
                    <a:pt x="358105" y="2727"/>
                  </a:lnTo>
                  <a:lnTo>
                    <a:pt x="312428" y="10705"/>
                  </a:lnTo>
                  <a:lnTo>
                    <a:pt x="268659" y="23631"/>
                  </a:lnTo>
                  <a:lnTo>
                    <a:pt x="227100" y="41201"/>
                  </a:lnTo>
                  <a:lnTo>
                    <a:pt x="188056" y="63110"/>
                  </a:lnTo>
                  <a:lnTo>
                    <a:pt x="151831" y="89054"/>
                  </a:lnTo>
                  <a:lnTo>
                    <a:pt x="118729" y="118729"/>
                  </a:lnTo>
                  <a:lnTo>
                    <a:pt x="89054" y="151831"/>
                  </a:lnTo>
                  <a:lnTo>
                    <a:pt x="63110" y="188056"/>
                  </a:lnTo>
                  <a:lnTo>
                    <a:pt x="41201" y="227100"/>
                  </a:lnTo>
                  <a:lnTo>
                    <a:pt x="23631" y="268659"/>
                  </a:lnTo>
                  <a:lnTo>
                    <a:pt x="10705" y="312428"/>
                  </a:lnTo>
                  <a:lnTo>
                    <a:pt x="2727" y="358105"/>
                  </a:lnTo>
                  <a:lnTo>
                    <a:pt x="0" y="405384"/>
                  </a:lnTo>
                  <a:lnTo>
                    <a:pt x="2727" y="452662"/>
                  </a:lnTo>
                  <a:lnTo>
                    <a:pt x="10705" y="498339"/>
                  </a:lnTo>
                  <a:lnTo>
                    <a:pt x="23631" y="542108"/>
                  </a:lnTo>
                  <a:lnTo>
                    <a:pt x="41201" y="583667"/>
                  </a:lnTo>
                  <a:lnTo>
                    <a:pt x="63110" y="622711"/>
                  </a:lnTo>
                  <a:lnTo>
                    <a:pt x="89054" y="658936"/>
                  </a:lnTo>
                  <a:lnTo>
                    <a:pt x="118729" y="692038"/>
                  </a:lnTo>
                  <a:lnTo>
                    <a:pt x="151831" y="721713"/>
                  </a:lnTo>
                  <a:lnTo>
                    <a:pt x="188056" y="747657"/>
                  </a:lnTo>
                  <a:lnTo>
                    <a:pt x="227100" y="769566"/>
                  </a:lnTo>
                  <a:lnTo>
                    <a:pt x="268659" y="787136"/>
                  </a:lnTo>
                  <a:lnTo>
                    <a:pt x="312428" y="800062"/>
                  </a:lnTo>
                  <a:lnTo>
                    <a:pt x="358105" y="808040"/>
                  </a:lnTo>
                  <a:lnTo>
                    <a:pt x="405384" y="810768"/>
                  </a:lnTo>
                  <a:lnTo>
                    <a:pt x="452662" y="808040"/>
                  </a:lnTo>
                  <a:lnTo>
                    <a:pt x="498339" y="800062"/>
                  </a:lnTo>
                  <a:lnTo>
                    <a:pt x="542108" y="787136"/>
                  </a:lnTo>
                  <a:lnTo>
                    <a:pt x="583667" y="769566"/>
                  </a:lnTo>
                  <a:lnTo>
                    <a:pt x="622711" y="747657"/>
                  </a:lnTo>
                  <a:lnTo>
                    <a:pt x="658936" y="721713"/>
                  </a:lnTo>
                  <a:lnTo>
                    <a:pt x="692038" y="692038"/>
                  </a:lnTo>
                  <a:lnTo>
                    <a:pt x="721713" y="658936"/>
                  </a:lnTo>
                  <a:lnTo>
                    <a:pt x="747657" y="622711"/>
                  </a:lnTo>
                  <a:lnTo>
                    <a:pt x="769566" y="583667"/>
                  </a:lnTo>
                  <a:lnTo>
                    <a:pt x="787136" y="542108"/>
                  </a:lnTo>
                  <a:lnTo>
                    <a:pt x="800062" y="498339"/>
                  </a:lnTo>
                  <a:lnTo>
                    <a:pt x="808040" y="452662"/>
                  </a:lnTo>
                  <a:lnTo>
                    <a:pt x="810768" y="405384"/>
                  </a:lnTo>
                  <a:lnTo>
                    <a:pt x="808040" y="358105"/>
                  </a:lnTo>
                  <a:lnTo>
                    <a:pt x="800062" y="312428"/>
                  </a:lnTo>
                  <a:lnTo>
                    <a:pt x="787136" y="268659"/>
                  </a:lnTo>
                  <a:lnTo>
                    <a:pt x="769566" y="227100"/>
                  </a:lnTo>
                  <a:lnTo>
                    <a:pt x="747657" y="188056"/>
                  </a:lnTo>
                  <a:lnTo>
                    <a:pt x="721713" y="151831"/>
                  </a:lnTo>
                  <a:lnTo>
                    <a:pt x="692038" y="118729"/>
                  </a:lnTo>
                  <a:lnTo>
                    <a:pt x="658936" y="89054"/>
                  </a:lnTo>
                  <a:lnTo>
                    <a:pt x="622711" y="63110"/>
                  </a:lnTo>
                  <a:lnTo>
                    <a:pt x="583667" y="41201"/>
                  </a:lnTo>
                  <a:lnTo>
                    <a:pt x="542108" y="23631"/>
                  </a:lnTo>
                  <a:lnTo>
                    <a:pt x="498339" y="10705"/>
                  </a:lnTo>
                  <a:lnTo>
                    <a:pt x="452662" y="2727"/>
                  </a:lnTo>
                  <a:lnTo>
                    <a:pt x="405384" y="0"/>
                  </a:lnTo>
                  <a:close/>
                </a:path>
              </a:pathLst>
            </a:custGeom>
            <a:solidFill>
              <a:srgbClr val="EC7C30"/>
            </a:solidFill>
          </p:spPr>
          <p:txBody>
            <a:bodyPr wrap="square" lIns="0" tIns="0" rIns="0" bIns="0" rtlCol="0"/>
            <a:lstStyle/>
            <a:p>
              <a:pPr defTabSz="685800"/>
              <a:endParaRPr sz="1350"/>
            </a:p>
          </p:txBody>
        </p:sp>
        <p:sp>
          <p:nvSpPr>
            <p:cNvPr id="12" name="object 12"/>
            <p:cNvSpPr/>
            <p:nvPr/>
          </p:nvSpPr>
          <p:spPr>
            <a:xfrm>
              <a:off x="1517904" y="2340863"/>
              <a:ext cx="810895" cy="810895"/>
            </a:xfrm>
            <a:custGeom>
              <a:avLst/>
              <a:gdLst/>
              <a:ahLst/>
              <a:cxnLst/>
              <a:rect l="l" t="t" r="r" b="b"/>
              <a:pathLst>
                <a:path w="810894" h="810894">
                  <a:moveTo>
                    <a:pt x="0" y="405384"/>
                  </a:moveTo>
                  <a:lnTo>
                    <a:pt x="2727" y="358105"/>
                  </a:lnTo>
                  <a:lnTo>
                    <a:pt x="10705" y="312428"/>
                  </a:lnTo>
                  <a:lnTo>
                    <a:pt x="23631" y="268659"/>
                  </a:lnTo>
                  <a:lnTo>
                    <a:pt x="41201" y="227100"/>
                  </a:lnTo>
                  <a:lnTo>
                    <a:pt x="63110" y="188056"/>
                  </a:lnTo>
                  <a:lnTo>
                    <a:pt x="89054" y="151831"/>
                  </a:lnTo>
                  <a:lnTo>
                    <a:pt x="118729" y="118729"/>
                  </a:lnTo>
                  <a:lnTo>
                    <a:pt x="151831" y="89054"/>
                  </a:lnTo>
                  <a:lnTo>
                    <a:pt x="188056" y="63110"/>
                  </a:lnTo>
                  <a:lnTo>
                    <a:pt x="227100" y="41201"/>
                  </a:lnTo>
                  <a:lnTo>
                    <a:pt x="268659" y="23631"/>
                  </a:lnTo>
                  <a:lnTo>
                    <a:pt x="312428" y="10705"/>
                  </a:lnTo>
                  <a:lnTo>
                    <a:pt x="358105" y="2727"/>
                  </a:lnTo>
                  <a:lnTo>
                    <a:pt x="405384" y="0"/>
                  </a:lnTo>
                  <a:lnTo>
                    <a:pt x="452662" y="2727"/>
                  </a:lnTo>
                  <a:lnTo>
                    <a:pt x="498339" y="10705"/>
                  </a:lnTo>
                  <a:lnTo>
                    <a:pt x="542108" y="23631"/>
                  </a:lnTo>
                  <a:lnTo>
                    <a:pt x="583667" y="41201"/>
                  </a:lnTo>
                  <a:lnTo>
                    <a:pt x="622711" y="63110"/>
                  </a:lnTo>
                  <a:lnTo>
                    <a:pt x="658936" y="89054"/>
                  </a:lnTo>
                  <a:lnTo>
                    <a:pt x="692038" y="118729"/>
                  </a:lnTo>
                  <a:lnTo>
                    <a:pt x="721713" y="151831"/>
                  </a:lnTo>
                  <a:lnTo>
                    <a:pt x="747657" y="188056"/>
                  </a:lnTo>
                  <a:lnTo>
                    <a:pt x="769566" y="227100"/>
                  </a:lnTo>
                  <a:lnTo>
                    <a:pt x="787136" y="268659"/>
                  </a:lnTo>
                  <a:lnTo>
                    <a:pt x="800062" y="312428"/>
                  </a:lnTo>
                  <a:lnTo>
                    <a:pt x="808040" y="358105"/>
                  </a:lnTo>
                  <a:lnTo>
                    <a:pt x="810768" y="405384"/>
                  </a:lnTo>
                  <a:lnTo>
                    <a:pt x="808040" y="452662"/>
                  </a:lnTo>
                  <a:lnTo>
                    <a:pt x="800062" y="498339"/>
                  </a:lnTo>
                  <a:lnTo>
                    <a:pt x="787136" y="542108"/>
                  </a:lnTo>
                  <a:lnTo>
                    <a:pt x="769566" y="583667"/>
                  </a:lnTo>
                  <a:lnTo>
                    <a:pt x="747657" y="622711"/>
                  </a:lnTo>
                  <a:lnTo>
                    <a:pt x="721713" y="658936"/>
                  </a:lnTo>
                  <a:lnTo>
                    <a:pt x="692038" y="692038"/>
                  </a:lnTo>
                  <a:lnTo>
                    <a:pt x="658936" y="721713"/>
                  </a:lnTo>
                  <a:lnTo>
                    <a:pt x="622711" y="747657"/>
                  </a:lnTo>
                  <a:lnTo>
                    <a:pt x="583667" y="769566"/>
                  </a:lnTo>
                  <a:lnTo>
                    <a:pt x="542108" y="787136"/>
                  </a:lnTo>
                  <a:lnTo>
                    <a:pt x="498339" y="800062"/>
                  </a:lnTo>
                  <a:lnTo>
                    <a:pt x="452662" y="808040"/>
                  </a:lnTo>
                  <a:lnTo>
                    <a:pt x="405384" y="810768"/>
                  </a:lnTo>
                  <a:lnTo>
                    <a:pt x="358105" y="808040"/>
                  </a:lnTo>
                  <a:lnTo>
                    <a:pt x="312428" y="800062"/>
                  </a:lnTo>
                  <a:lnTo>
                    <a:pt x="268659" y="787136"/>
                  </a:lnTo>
                  <a:lnTo>
                    <a:pt x="227100" y="769566"/>
                  </a:lnTo>
                  <a:lnTo>
                    <a:pt x="188056" y="747657"/>
                  </a:lnTo>
                  <a:lnTo>
                    <a:pt x="151831" y="721713"/>
                  </a:lnTo>
                  <a:lnTo>
                    <a:pt x="118729" y="692038"/>
                  </a:lnTo>
                  <a:lnTo>
                    <a:pt x="89054" y="658936"/>
                  </a:lnTo>
                  <a:lnTo>
                    <a:pt x="63110" y="622711"/>
                  </a:lnTo>
                  <a:lnTo>
                    <a:pt x="41201" y="583667"/>
                  </a:lnTo>
                  <a:lnTo>
                    <a:pt x="23631" y="542108"/>
                  </a:lnTo>
                  <a:lnTo>
                    <a:pt x="10705" y="498339"/>
                  </a:lnTo>
                  <a:lnTo>
                    <a:pt x="2727" y="452662"/>
                  </a:lnTo>
                  <a:lnTo>
                    <a:pt x="0" y="405384"/>
                  </a:lnTo>
                  <a:close/>
                </a:path>
              </a:pathLst>
            </a:custGeom>
            <a:ln w="12192">
              <a:solidFill>
                <a:srgbClr val="EC7C30"/>
              </a:solidFill>
            </a:ln>
          </p:spPr>
          <p:txBody>
            <a:bodyPr wrap="square" lIns="0" tIns="0" rIns="0" bIns="0" rtlCol="0"/>
            <a:lstStyle/>
            <a:p>
              <a:pPr defTabSz="685800"/>
              <a:endParaRPr sz="1350"/>
            </a:p>
          </p:txBody>
        </p:sp>
      </p:grpSp>
      <p:sp>
        <p:nvSpPr>
          <p:cNvPr id="13" name="object 13"/>
          <p:cNvSpPr txBox="1"/>
          <p:nvPr/>
        </p:nvSpPr>
        <p:spPr>
          <a:xfrm>
            <a:off x="1346549" y="1805749"/>
            <a:ext cx="192881" cy="425116"/>
          </a:xfrm>
          <a:prstGeom prst="rect">
            <a:avLst/>
          </a:prstGeom>
        </p:spPr>
        <p:txBody>
          <a:bodyPr vert="horz" wrap="square" lIns="0" tIns="9525" rIns="0" bIns="0" rtlCol="0">
            <a:spAutoFit/>
          </a:bodyPr>
          <a:lstStyle/>
          <a:p>
            <a:pPr marL="9525" defTabSz="685800">
              <a:spcBef>
                <a:spcPts val="75"/>
              </a:spcBef>
            </a:pPr>
            <a:r>
              <a:rPr sz="2700" spc="-38">
                <a:solidFill>
                  <a:srgbClr val="FFFFFF"/>
                </a:solidFill>
                <a:latin typeface="Calibri"/>
                <a:cs typeface="Calibri"/>
              </a:rPr>
              <a:t>1</a:t>
            </a:r>
            <a:endParaRPr sz="2700">
              <a:latin typeface="Calibri"/>
              <a:cs typeface="Calibri"/>
            </a:endParaRPr>
          </a:p>
        </p:txBody>
      </p:sp>
      <p:grpSp>
        <p:nvGrpSpPr>
          <p:cNvPr id="14" name="object 14"/>
          <p:cNvGrpSpPr/>
          <p:nvPr/>
        </p:nvGrpSpPr>
        <p:grpSpPr>
          <a:xfrm>
            <a:off x="749809" y="2484882"/>
            <a:ext cx="1383029" cy="2034540"/>
            <a:chOff x="999744" y="3313176"/>
            <a:chExt cx="1844039" cy="2712720"/>
          </a:xfrm>
        </p:grpSpPr>
        <p:sp>
          <p:nvSpPr>
            <p:cNvPr id="15" name="object 15"/>
            <p:cNvSpPr/>
            <p:nvPr/>
          </p:nvSpPr>
          <p:spPr>
            <a:xfrm>
              <a:off x="1005840" y="3319272"/>
              <a:ext cx="1831975" cy="2700655"/>
            </a:xfrm>
            <a:custGeom>
              <a:avLst/>
              <a:gdLst/>
              <a:ahLst/>
              <a:cxnLst/>
              <a:rect l="l" t="t" r="r" b="b"/>
              <a:pathLst>
                <a:path w="1831975" h="2700654">
                  <a:moveTo>
                    <a:pt x="1831848" y="366394"/>
                  </a:moveTo>
                  <a:lnTo>
                    <a:pt x="0" y="366394"/>
                  </a:lnTo>
                  <a:lnTo>
                    <a:pt x="0" y="2700528"/>
                  </a:lnTo>
                  <a:lnTo>
                    <a:pt x="1831848" y="2700528"/>
                  </a:lnTo>
                  <a:lnTo>
                    <a:pt x="1831848" y="366394"/>
                  </a:lnTo>
                  <a:close/>
                </a:path>
                <a:path w="1831975" h="2700654">
                  <a:moveTo>
                    <a:pt x="915923" y="0"/>
                  </a:moveTo>
                  <a:lnTo>
                    <a:pt x="549529" y="366394"/>
                  </a:lnTo>
                  <a:lnTo>
                    <a:pt x="1282318" y="366394"/>
                  </a:lnTo>
                  <a:lnTo>
                    <a:pt x="915923" y="0"/>
                  </a:lnTo>
                  <a:close/>
                </a:path>
              </a:pathLst>
            </a:custGeom>
            <a:solidFill>
              <a:srgbClr val="F5D6D0">
                <a:alpha val="90194"/>
              </a:srgbClr>
            </a:solidFill>
          </p:spPr>
          <p:txBody>
            <a:bodyPr wrap="square" lIns="0" tIns="0" rIns="0" bIns="0" rtlCol="0"/>
            <a:lstStyle/>
            <a:p>
              <a:pPr defTabSz="685800"/>
              <a:endParaRPr sz="1350"/>
            </a:p>
          </p:txBody>
        </p:sp>
        <p:sp>
          <p:nvSpPr>
            <p:cNvPr id="16" name="object 16"/>
            <p:cNvSpPr/>
            <p:nvPr/>
          </p:nvSpPr>
          <p:spPr>
            <a:xfrm>
              <a:off x="1005840" y="3319272"/>
              <a:ext cx="1831975" cy="2700655"/>
            </a:xfrm>
            <a:custGeom>
              <a:avLst/>
              <a:gdLst/>
              <a:ahLst/>
              <a:cxnLst/>
              <a:rect l="l" t="t" r="r" b="b"/>
              <a:pathLst>
                <a:path w="1831975" h="2700654">
                  <a:moveTo>
                    <a:pt x="0" y="366394"/>
                  </a:moveTo>
                  <a:lnTo>
                    <a:pt x="549529" y="366394"/>
                  </a:lnTo>
                  <a:lnTo>
                    <a:pt x="915923" y="0"/>
                  </a:lnTo>
                  <a:lnTo>
                    <a:pt x="1282318" y="366394"/>
                  </a:lnTo>
                  <a:lnTo>
                    <a:pt x="1831848" y="366394"/>
                  </a:lnTo>
                  <a:lnTo>
                    <a:pt x="1831848" y="2700528"/>
                  </a:lnTo>
                  <a:lnTo>
                    <a:pt x="0" y="2700528"/>
                  </a:lnTo>
                  <a:lnTo>
                    <a:pt x="0" y="366394"/>
                  </a:lnTo>
                  <a:close/>
                </a:path>
              </a:pathLst>
            </a:custGeom>
            <a:ln w="12192">
              <a:solidFill>
                <a:srgbClr val="F5D6D0"/>
              </a:solidFill>
            </a:ln>
          </p:spPr>
          <p:txBody>
            <a:bodyPr wrap="square" lIns="0" tIns="0" rIns="0" bIns="0" rtlCol="0"/>
            <a:lstStyle/>
            <a:p>
              <a:pPr defTabSz="685800"/>
              <a:endParaRPr sz="1350"/>
            </a:p>
          </p:txBody>
        </p:sp>
      </p:grpSp>
      <p:sp>
        <p:nvSpPr>
          <p:cNvPr id="17" name="object 17"/>
          <p:cNvSpPr txBox="1"/>
          <p:nvPr/>
        </p:nvSpPr>
        <p:spPr>
          <a:xfrm>
            <a:off x="854355" y="2856166"/>
            <a:ext cx="1149191" cy="1508425"/>
          </a:xfrm>
          <a:prstGeom prst="rect">
            <a:avLst/>
          </a:prstGeom>
        </p:spPr>
        <p:txBody>
          <a:bodyPr vert="horz" wrap="square" lIns="0" tIns="21907" rIns="0" bIns="0" rtlCol="0">
            <a:spAutoFit/>
          </a:bodyPr>
          <a:lstStyle/>
          <a:p>
            <a:pPr marL="9525" marR="3810" defTabSz="685800">
              <a:lnSpc>
                <a:spcPct val="91600"/>
              </a:lnSpc>
              <a:spcBef>
                <a:spcPts val="172"/>
              </a:spcBef>
            </a:pPr>
            <a:r>
              <a:rPr sz="1050">
                <a:latin typeface="Calibri"/>
                <a:cs typeface="Calibri"/>
              </a:rPr>
              <a:t>The</a:t>
            </a:r>
            <a:r>
              <a:rPr sz="1050" spc="-34">
                <a:latin typeface="Calibri"/>
                <a:cs typeface="Calibri"/>
              </a:rPr>
              <a:t> </a:t>
            </a:r>
            <a:r>
              <a:rPr sz="1050" spc="-8">
                <a:latin typeface="Calibri"/>
                <a:cs typeface="Calibri"/>
              </a:rPr>
              <a:t>information provided</a:t>
            </a:r>
            <a:r>
              <a:rPr sz="1050">
                <a:latin typeface="Calibri"/>
                <a:cs typeface="Calibri"/>
              </a:rPr>
              <a:t> by</a:t>
            </a:r>
            <a:r>
              <a:rPr sz="1050" spc="-26">
                <a:latin typeface="Calibri"/>
                <a:cs typeface="Calibri"/>
              </a:rPr>
              <a:t> </a:t>
            </a:r>
            <a:r>
              <a:rPr sz="1050" spc="-15">
                <a:latin typeface="Calibri"/>
                <a:cs typeface="Calibri"/>
              </a:rPr>
              <a:t>ISAR </a:t>
            </a:r>
            <a:r>
              <a:rPr sz="1050">
                <a:latin typeface="Calibri"/>
                <a:cs typeface="Calibri"/>
              </a:rPr>
              <a:t>should</a:t>
            </a:r>
            <a:r>
              <a:rPr sz="1050" spc="-38">
                <a:latin typeface="Calibri"/>
                <a:cs typeface="Calibri"/>
              </a:rPr>
              <a:t> </a:t>
            </a:r>
            <a:r>
              <a:rPr sz="1050" spc="-8">
                <a:latin typeface="Calibri"/>
                <a:cs typeface="Calibri"/>
              </a:rPr>
              <a:t>improve diagnosis,</a:t>
            </a:r>
            <a:r>
              <a:rPr sz="1050" spc="11">
                <a:latin typeface="Calibri"/>
                <a:cs typeface="Calibri"/>
              </a:rPr>
              <a:t> </a:t>
            </a:r>
            <a:r>
              <a:rPr sz="1050" spc="-8">
                <a:latin typeface="Calibri"/>
                <a:cs typeface="Calibri"/>
              </a:rPr>
              <a:t>disease stratification (endotypes</a:t>
            </a:r>
            <a:r>
              <a:rPr sz="1050" spc="4">
                <a:latin typeface="Calibri"/>
                <a:cs typeface="Calibri"/>
              </a:rPr>
              <a:t> </a:t>
            </a:r>
            <a:r>
              <a:rPr sz="1050" spc="-19">
                <a:latin typeface="Calibri"/>
                <a:cs typeface="Calibri"/>
              </a:rPr>
              <a:t>and </a:t>
            </a:r>
            <a:r>
              <a:rPr sz="1050" spc="-8">
                <a:latin typeface="Calibri"/>
                <a:cs typeface="Calibri"/>
              </a:rPr>
              <a:t>phenotypes)</a:t>
            </a:r>
            <a:r>
              <a:rPr sz="1050" spc="4">
                <a:latin typeface="Calibri"/>
                <a:cs typeface="Calibri"/>
              </a:rPr>
              <a:t> </a:t>
            </a:r>
            <a:r>
              <a:rPr sz="1050" spc="-19">
                <a:latin typeface="Calibri"/>
                <a:cs typeface="Calibri"/>
              </a:rPr>
              <a:t>and potentially,</a:t>
            </a:r>
            <a:r>
              <a:rPr sz="1050" spc="53">
                <a:latin typeface="Calibri"/>
                <a:cs typeface="Calibri"/>
              </a:rPr>
              <a:t> </a:t>
            </a:r>
            <a:r>
              <a:rPr sz="1050" spc="-19">
                <a:latin typeface="Calibri"/>
                <a:cs typeface="Calibri"/>
              </a:rPr>
              <a:t>the </a:t>
            </a:r>
            <a:r>
              <a:rPr sz="1050" spc="-8">
                <a:latin typeface="Calibri"/>
                <a:cs typeface="Calibri"/>
              </a:rPr>
              <a:t>identification</a:t>
            </a:r>
            <a:r>
              <a:rPr sz="1050" spc="23">
                <a:latin typeface="Calibri"/>
                <a:cs typeface="Calibri"/>
              </a:rPr>
              <a:t> </a:t>
            </a:r>
            <a:r>
              <a:rPr sz="1050">
                <a:latin typeface="Calibri"/>
                <a:cs typeface="Calibri"/>
              </a:rPr>
              <a:t>of</a:t>
            </a:r>
            <a:r>
              <a:rPr sz="1050" spc="-30">
                <a:latin typeface="Calibri"/>
                <a:cs typeface="Calibri"/>
              </a:rPr>
              <a:t> </a:t>
            </a:r>
            <a:r>
              <a:rPr sz="1050" spc="-19">
                <a:latin typeface="Calibri"/>
                <a:cs typeface="Calibri"/>
              </a:rPr>
              <a:t>new </a:t>
            </a:r>
            <a:r>
              <a:rPr sz="1050" spc="-8">
                <a:latin typeface="Calibri"/>
                <a:cs typeface="Calibri"/>
              </a:rPr>
              <a:t>targets</a:t>
            </a:r>
            <a:r>
              <a:rPr sz="1050" spc="-26">
                <a:latin typeface="Calibri"/>
                <a:cs typeface="Calibri"/>
              </a:rPr>
              <a:t> </a:t>
            </a:r>
            <a:r>
              <a:rPr sz="1050">
                <a:latin typeface="Calibri"/>
                <a:cs typeface="Calibri"/>
              </a:rPr>
              <a:t>for</a:t>
            </a:r>
            <a:r>
              <a:rPr sz="1050" spc="-60">
                <a:latin typeface="Calibri"/>
                <a:cs typeface="Calibri"/>
              </a:rPr>
              <a:t> </a:t>
            </a:r>
            <a:r>
              <a:rPr sz="1050" spc="-15">
                <a:latin typeface="Calibri"/>
                <a:cs typeface="Calibri"/>
              </a:rPr>
              <a:t>treatment</a:t>
            </a:r>
            <a:endParaRPr sz="1050">
              <a:latin typeface="Calibri"/>
              <a:cs typeface="Calibri"/>
            </a:endParaRPr>
          </a:p>
        </p:txBody>
      </p:sp>
      <p:grpSp>
        <p:nvGrpSpPr>
          <p:cNvPr id="18" name="object 18"/>
          <p:cNvGrpSpPr/>
          <p:nvPr/>
        </p:nvGrpSpPr>
        <p:grpSpPr>
          <a:xfrm>
            <a:off x="2276855" y="1751075"/>
            <a:ext cx="1490663" cy="617220"/>
            <a:chOff x="3035807" y="2334767"/>
            <a:chExt cx="1987550" cy="822960"/>
          </a:xfrm>
        </p:grpSpPr>
        <p:sp>
          <p:nvSpPr>
            <p:cNvPr id="19" name="object 19"/>
            <p:cNvSpPr/>
            <p:nvPr/>
          </p:nvSpPr>
          <p:spPr>
            <a:xfrm>
              <a:off x="3041903" y="2746247"/>
              <a:ext cx="1831975" cy="3175"/>
            </a:xfrm>
            <a:custGeom>
              <a:avLst/>
              <a:gdLst/>
              <a:ahLst/>
              <a:cxnLst/>
              <a:rect l="l" t="t" r="r" b="b"/>
              <a:pathLst>
                <a:path w="1831975" h="3175">
                  <a:moveTo>
                    <a:pt x="1831847" y="0"/>
                  </a:moveTo>
                  <a:lnTo>
                    <a:pt x="0" y="0"/>
                  </a:lnTo>
                  <a:lnTo>
                    <a:pt x="0" y="3048"/>
                  </a:lnTo>
                  <a:lnTo>
                    <a:pt x="1831847" y="3048"/>
                  </a:lnTo>
                  <a:lnTo>
                    <a:pt x="1831847" y="0"/>
                  </a:lnTo>
                  <a:close/>
                </a:path>
              </a:pathLst>
            </a:custGeom>
            <a:solidFill>
              <a:srgbClr val="F3D6D1">
                <a:alpha val="90194"/>
              </a:srgbClr>
            </a:solidFill>
          </p:spPr>
          <p:txBody>
            <a:bodyPr wrap="square" lIns="0" tIns="0" rIns="0" bIns="0" rtlCol="0"/>
            <a:lstStyle/>
            <a:p>
              <a:pPr defTabSz="685800"/>
              <a:endParaRPr sz="1350"/>
            </a:p>
          </p:txBody>
        </p:sp>
        <p:sp>
          <p:nvSpPr>
            <p:cNvPr id="20" name="object 20"/>
            <p:cNvSpPr/>
            <p:nvPr/>
          </p:nvSpPr>
          <p:spPr>
            <a:xfrm>
              <a:off x="3041903" y="2746247"/>
              <a:ext cx="1831975" cy="3175"/>
            </a:xfrm>
            <a:custGeom>
              <a:avLst/>
              <a:gdLst/>
              <a:ahLst/>
              <a:cxnLst/>
              <a:rect l="l" t="t" r="r" b="b"/>
              <a:pathLst>
                <a:path w="1831975" h="3175">
                  <a:moveTo>
                    <a:pt x="0" y="3048"/>
                  </a:moveTo>
                  <a:lnTo>
                    <a:pt x="1831847" y="3048"/>
                  </a:lnTo>
                  <a:lnTo>
                    <a:pt x="1831847" y="0"/>
                  </a:lnTo>
                  <a:lnTo>
                    <a:pt x="0" y="0"/>
                  </a:lnTo>
                  <a:lnTo>
                    <a:pt x="0" y="3048"/>
                  </a:lnTo>
                  <a:close/>
                </a:path>
              </a:pathLst>
            </a:custGeom>
            <a:ln w="12192">
              <a:solidFill>
                <a:srgbClr val="F3D6D1"/>
              </a:solidFill>
            </a:ln>
          </p:spPr>
          <p:txBody>
            <a:bodyPr wrap="square" lIns="0" tIns="0" rIns="0" bIns="0" rtlCol="0"/>
            <a:lstStyle/>
            <a:p>
              <a:pPr defTabSz="685800"/>
              <a:endParaRPr sz="1350"/>
            </a:p>
          </p:txBody>
        </p:sp>
        <p:pic>
          <p:nvPicPr>
            <p:cNvPr id="21" name="object 21"/>
            <p:cNvPicPr/>
            <p:nvPr/>
          </p:nvPicPr>
          <p:blipFill>
            <a:blip r:embed="rId3" cstate="print"/>
            <a:stretch>
              <a:fillRect/>
            </a:stretch>
          </p:blipFill>
          <p:spPr>
            <a:xfrm>
              <a:off x="4916423" y="2673095"/>
              <a:ext cx="106680" cy="185928"/>
            </a:xfrm>
            <a:prstGeom prst="rect">
              <a:avLst/>
            </a:prstGeom>
          </p:spPr>
        </p:pic>
        <p:sp>
          <p:nvSpPr>
            <p:cNvPr id="22" name="object 22"/>
            <p:cNvSpPr/>
            <p:nvPr/>
          </p:nvSpPr>
          <p:spPr>
            <a:xfrm>
              <a:off x="3553967" y="2340863"/>
              <a:ext cx="810895" cy="810895"/>
            </a:xfrm>
            <a:custGeom>
              <a:avLst/>
              <a:gdLst/>
              <a:ahLst/>
              <a:cxnLst/>
              <a:rect l="l" t="t" r="r" b="b"/>
              <a:pathLst>
                <a:path w="810895" h="810894">
                  <a:moveTo>
                    <a:pt x="405384" y="0"/>
                  </a:moveTo>
                  <a:lnTo>
                    <a:pt x="358105" y="2727"/>
                  </a:lnTo>
                  <a:lnTo>
                    <a:pt x="312428" y="10705"/>
                  </a:lnTo>
                  <a:lnTo>
                    <a:pt x="268659" y="23631"/>
                  </a:lnTo>
                  <a:lnTo>
                    <a:pt x="227100" y="41201"/>
                  </a:lnTo>
                  <a:lnTo>
                    <a:pt x="188056" y="63110"/>
                  </a:lnTo>
                  <a:lnTo>
                    <a:pt x="151831" y="89054"/>
                  </a:lnTo>
                  <a:lnTo>
                    <a:pt x="118729" y="118729"/>
                  </a:lnTo>
                  <a:lnTo>
                    <a:pt x="89054" y="151831"/>
                  </a:lnTo>
                  <a:lnTo>
                    <a:pt x="63110" y="188056"/>
                  </a:lnTo>
                  <a:lnTo>
                    <a:pt x="41201" y="227100"/>
                  </a:lnTo>
                  <a:lnTo>
                    <a:pt x="23631" y="268659"/>
                  </a:lnTo>
                  <a:lnTo>
                    <a:pt x="10705" y="312428"/>
                  </a:lnTo>
                  <a:lnTo>
                    <a:pt x="2727" y="358105"/>
                  </a:lnTo>
                  <a:lnTo>
                    <a:pt x="0" y="405384"/>
                  </a:lnTo>
                  <a:lnTo>
                    <a:pt x="2727" y="452662"/>
                  </a:lnTo>
                  <a:lnTo>
                    <a:pt x="10705" y="498339"/>
                  </a:lnTo>
                  <a:lnTo>
                    <a:pt x="23631" y="542108"/>
                  </a:lnTo>
                  <a:lnTo>
                    <a:pt x="41201" y="583667"/>
                  </a:lnTo>
                  <a:lnTo>
                    <a:pt x="63110" y="622711"/>
                  </a:lnTo>
                  <a:lnTo>
                    <a:pt x="89054" y="658936"/>
                  </a:lnTo>
                  <a:lnTo>
                    <a:pt x="118729" y="692038"/>
                  </a:lnTo>
                  <a:lnTo>
                    <a:pt x="151831" y="721713"/>
                  </a:lnTo>
                  <a:lnTo>
                    <a:pt x="188056" y="747657"/>
                  </a:lnTo>
                  <a:lnTo>
                    <a:pt x="227100" y="769566"/>
                  </a:lnTo>
                  <a:lnTo>
                    <a:pt x="268659" y="787136"/>
                  </a:lnTo>
                  <a:lnTo>
                    <a:pt x="312428" y="800062"/>
                  </a:lnTo>
                  <a:lnTo>
                    <a:pt x="358105" y="808040"/>
                  </a:lnTo>
                  <a:lnTo>
                    <a:pt x="405384" y="810768"/>
                  </a:lnTo>
                  <a:lnTo>
                    <a:pt x="452662" y="808040"/>
                  </a:lnTo>
                  <a:lnTo>
                    <a:pt x="498339" y="800062"/>
                  </a:lnTo>
                  <a:lnTo>
                    <a:pt x="542108" y="787136"/>
                  </a:lnTo>
                  <a:lnTo>
                    <a:pt x="583667" y="769566"/>
                  </a:lnTo>
                  <a:lnTo>
                    <a:pt x="622711" y="747657"/>
                  </a:lnTo>
                  <a:lnTo>
                    <a:pt x="658936" y="721713"/>
                  </a:lnTo>
                  <a:lnTo>
                    <a:pt x="692038" y="692038"/>
                  </a:lnTo>
                  <a:lnTo>
                    <a:pt x="721713" y="658936"/>
                  </a:lnTo>
                  <a:lnTo>
                    <a:pt x="747657" y="622711"/>
                  </a:lnTo>
                  <a:lnTo>
                    <a:pt x="769566" y="583667"/>
                  </a:lnTo>
                  <a:lnTo>
                    <a:pt x="787136" y="542108"/>
                  </a:lnTo>
                  <a:lnTo>
                    <a:pt x="800062" y="498339"/>
                  </a:lnTo>
                  <a:lnTo>
                    <a:pt x="808040" y="452662"/>
                  </a:lnTo>
                  <a:lnTo>
                    <a:pt x="810768" y="405384"/>
                  </a:lnTo>
                  <a:lnTo>
                    <a:pt x="808040" y="358105"/>
                  </a:lnTo>
                  <a:lnTo>
                    <a:pt x="800062" y="312428"/>
                  </a:lnTo>
                  <a:lnTo>
                    <a:pt x="787136" y="268659"/>
                  </a:lnTo>
                  <a:lnTo>
                    <a:pt x="769566" y="227100"/>
                  </a:lnTo>
                  <a:lnTo>
                    <a:pt x="747657" y="188056"/>
                  </a:lnTo>
                  <a:lnTo>
                    <a:pt x="721713" y="151831"/>
                  </a:lnTo>
                  <a:lnTo>
                    <a:pt x="692038" y="118729"/>
                  </a:lnTo>
                  <a:lnTo>
                    <a:pt x="658936" y="89054"/>
                  </a:lnTo>
                  <a:lnTo>
                    <a:pt x="622711" y="63110"/>
                  </a:lnTo>
                  <a:lnTo>
                    <a:pt x="583667" y="41201"/>
                  </a:lnTo>
                  <a:lnTo>
                    <a:pt x="542108" y="23631"/>
                  </a:lnTo>
                  <a:lnTo>
                    <a:pt x="498339" y="10705"/>
                  </a:lnTo>
                  <a:lnTo>
                    <a:pt x="452662" y="2727"/>
                  </a:lnTo>
                  <a:lnTo>
                    <a:pt x="405384" y="0"/>
                  </a:lnTo>
                  <a:close/>
                </a:path>
              </a:pathLst>
            </a:custGeom>
            <a:solidFill>
              <a:srgbClr val="D77951"/>
            </a:solidFill>
          </p:spPr>
          <p:txBody>
            <a:bodyPr wrap="square" lIns="0" tIns="0" rIns="0" bIns="0" rtlCol="0"/>
            <a:lstStyle/>
            <a:p>
              <a:pPr defTabSz="685800"/>
              <a:endParaRPr sz="1350"/>
            </a:p>
          </p:txBody>
        </p:sp>
        <p:sp>
          <p:nvSpPr>
            <p:cNvPr id="23" name="object 23"/>
            <p:cNvSpPr/>
            <p:nvPr/>
          </p:nvSpPr>
          <p:spPr>
            <a:xfrm>
              <a:off x="3553967" y="2340863"/>
              <a:ext cx="810895" cy="810895"/>
            </a:xfrm>
            <a:custGeom>
              <a:avLst/>
              <a:gdLst/>
              <a:ahLst/>
              <a:cxnLst/>
              <a:rect l="l" t="t" r="r" b="b"/>
              <a:pathLst>
                <a:path w="810895" h="810894">
                  <a:moveTo>
                    <a:pt x="0" y="405384"/>
                  </a:moveTo>
                  <a:lnTo>
                    <a:pt x="2727" y="358105"/>
                  </a:lnTo>
                  <a:lnTo>
                    <a:pt x="10705" y="312428"/>
                  </a:lnTo>
                  <a:lnTo>
                    <a:pt x="23631" y="268659"/>
                  </a:lnTo>
                  <a:lnTo>
                    <a:pt x="41201" y="227100"/>
                  </a:lnTo>
                  <a:lnTo>
                    <a:pt x="63110" y="188056"/>
                  </a:lnTo>
                  <a:lnTo>
                    <a:pt x="89054" y="151831"/>
                  </a:lnTo>
                  <a:lnTo>
                    <a:pt x="118729" y="118729"/>
                  </a:lnTo>
                  <a:lnTo>
                    <a:pt x="151831" y="89054"/>
                  </a:lnTo>
                  <a:lnTo>
                    <a:pt x="188056" y="63110"/>
                  </a:lnTo>
                  <a:lnTo>
                    <a:pt x="227100" y="41201"/>
                  </a:lnTo>
                  <a:lnTo>
                    <a:pt x="268659" y="23631"/>
                  </a:lnTo>
                  <a:lnTo>
                    <a:pt x="312428" y="10705"/>
                  </a:lnTo>
                  <a:lnTo>
                    <a:pt x="358105" y="2727"/>
                  </a:lnTo>
                  <a:lnTo>
                    <a:pt x="405384" y="0"/>
                  </a:lnTo>
                  <a:lnTo>
                    <a:pt x="452662" y="2727"/>
                  </a:lnTo>
                  <a:lnTo>
                    <a:pt x="498339" y="10705"/>
                  </a:lnTo>
                  <a:lnTo>
                    <a:pt x="542108" y="23631"/>
                  </a:lnTo>
                  <a:lnTo>
                    <a:pt x="583667" y="41201"/>
                  </a:lnTo>
                  <a:lnTo>
                    <a:pt x="622711" y="63110"/>
                  </a:lnTo>
                  <a:lnTo>
                    <a:pt x="658936" y="89054"/>
                  </a:lnTo>
                  <a:lnTo>
                    <a:pt x="692038" y="118729"/>
                  </a:lnTo>
                  <a:lnTo>
                    <a:pt x="721713" y="151831"/>
                  </a:lnTo>
                  <a:lnTo>
                    <a:pt x="747657" y="188056"/>
                  </a:lnTo>
                  <a:lnTo>
                    <a:pt x="769566" y="227100"/>
                  </a:lnTo>
                  <a:lnTo>
                    <a:pt x="787136" y="268659"/>
                  </a:lnTo>
                  <a:lnTo>
                    <a:pt x="800062" y="312428"/>
                  </a:lnTo>
                  <a:lnTo>
                    <a:pt x="808040" y="358105"/>
                  </a:lnTo>
                  <a:lnTo>
                    <a:pt x="810768" y="405384"/>
                  </a:lnTo>
                  <a:lnTo>
                    <a:pt x="808040" y="452662"/>
                  </a:lnTo>
                  <a:lnTo>
                    <a:pt x="800062" y="498339"/>
                  </a:lnTo>
                  <a:lnTo>
                    <a:pt x="787136" y="542108"/>
                  </a:lnTo>
                  <a:lnTo>
                    <a:pt x="769566" y="583667"/>
                  </a:lnTo>
                  <a:lnTo>
                    <a:pt x="747657" y="622711"/>
                  </a:lnTo>
                  <a:lnTo>
                    <a:pt x="721713" y="658936"/>
                  </a:lnTo>
                  <a:lnTo>
                    <a:pt x="692038" y="692038"/>
                  </a:lnTo>
                  <a:lnTo>
                    <a:pt x="658936" y="721713"/>
                  </a:lnTo>
                  <a:lnTo>
                    <a:pt x="622711" y="747657"/>
                  </a:lnTo>
                  <a:lnTo>
                    <a:pt x="583667" y="769566"/>
                  </a:lnTo>
                  <a:lnTo>
                    <a:pt x="542108" y="787136"/>
                  </a:lnTo>
                  <a:lnTo>
                    <a:pt x="498339" y="800062"/>
                  </a:lnTo>
                  <a:lnTo>
                    <a:pt x="452662" y="808040"/>
                  </a:lnTo>
                  <a:lnTo>
                    <a:pt x="405384" y="810768"/>
                  </a:lnTo>
                  <a:lnTo>
                    <a:pt x="358105" y="808040"/>
                  </a:lnTo>
                  <a:lnTo>
                    <a:pt x="312428" y="800062"/>
                  </a:lnTo>
                  <a:lnTo>
                    <a:pt x="268659" y="787136"/>
                  </a:lnTo>
                  <a:lnTo>
                    <a:pt x="227100" y="769566"/>
                  </a:lnTo>
                  <a:lnTo>
                    <a:pt x="188056" y="747657"/>
                  </a:lnTo>
                  <a:lnTo>
                    <a:pt x="151831" y="721713"/>
                  </a:lnTo>
                  <a:lnTo>
                    <a:pt x="118729" y="692038"/>
                  </a:lnTo>
                  <a:lnTo>
                    <a:pt x="89054" y="658936"/>
                  </a:lnTo>
                  <a:lnTo>
                    <a:pt x="63110" y="622711"/>
                  </a:lnTo>
                  <a:lnTo>
                    <a:pt x="41201" y="583667"/>
                  </a:lnTo>
                  <a:lnTo>
                    <a:pt x="23631" y="542108"/>
                  </a:lnTo>
                  <a:lnTo>
                    <a:pt x="10705" y="498339"/>
                  </a:lnTo>
                  <a:lnTo>
                    <a:pt x="2727" y="452662"/>
                  </a:lnTo>
                  <a:lnTo>
                    <a:pt x="0" y="405384"/>
                  </a:lnTo>
                  <a:close/>
                </a:path>
              </a:pathLst>
            </a:custGeom>
            <a:ln w="12192">
              <a:solidFill>
                <a:srgbClr val="D77951"/>
              </a:solidFill>
            </a:ln>
          </p:spPr>
          <p:txBody>
            <a:bodyPr wrap="square" lIns="0" tIns="0" rIns="0" bIns="0" rtlCol="0"/>
            <a:lstStyle/>
            <a:p>
              <a:pPr defTabSz="685800"/>
              <a:endParaRPr sz="1350"/>
            </a:p>
          </p:txBody>
        </p:sp>
      </p:grpSp>
      <p:sp>
        <p:nvSpPr>
          <p:cNvPr id="24" name="object 24"/>
          <p:cNvSpPr txBox="1"/>
          <p:nvPr/>
        </p:nvSpPr>
        <p:spPr>
          <a:xfrm>
            <a:off x="2873598" y="1805749"/>
            <a:ext cx="192881" cy="425116"/>
          </a:xfrm>
          <a:prstGeom prst="rect">
            <a:avLst/>
          </a:prstGeom>
        </p:spPr>
        <p:txBody>
          <a:bodyPr vert="horz" wrap="square" lIns="0" tIns="9525" rIns="0" bIns="0" rtlCol="0">
            <a:spAutoFit/>
          </a:bodyPr>
          <a:lstStyle/>
          <a:p>
            <a:pPr marL="9525" defTabSz="685800">
              <a:spcBef>
                <a:spcPts val="75"/>
              </a:spcBef>
            </a:pPr>
            <a:r>
              <a:rPr sz="2700" spc="-38">
                <a:solidFill>
                  <a:srgbClr val="FFFFFF"/>
                </a:solidFill>
                <a:latin typeface="Calibri"/>
                <a:cs typeface="Calibri"/>
              </a:rPr>
              <a:t>2</a:t>
            </a:r>
            <a:endParaRPr sz="2700">
              <a:latin typeface="Calibri"/>
              <a:cs typeface="Calibri"/>
            </a:endParaRPr>
          </a:p>
        </p:txBody>
      </p:sp>
      <p:grpSp>
        <p:nvGrpSpPr>
          <p:cNvPr id="25" name="object 25"/>
          <p:cNvGrpSpPr/>
          <p:nvPr/>
        </p:nvGrpSpPr>
        <p:grpSpPr>
          <a:xfrm>
            <a:off x="2276856" y="2484882"/>
            <a:ext cx="1383029" cy="2034540"/>
            <a:chOff x="3035807" y="3313176"/>
            <a:chExt cx="1844039" cy="2712720"/>
          </a:xfrm>
        </p:grpSpPr>
        <p:sp>
          <p:nvSpPr>
            <p:cNvPr id="26" name="object 26"/>
            <p:cNvSpPr/>
            <p:nvPr/>
          </p:nvSpPr>
          <p:spPr>
            <a:xfrm>
              <a:off x="3041903" y="3319272"/>
              <a:ext cx="1831975" cy="2700655"/>
            </a:xfrm>
            <a:custGeom>
              <a:avLst/>
              <a:gdLst/>
              <a:ahLst/>
              <a:cxnLst/>
              <a:rect l="l" t="t" r="r" b="b"/>
              <a:pathLst>
                <a:path w="1831975" h="2700654">
                  <a:moveTo>
                    <a:pt x="1831847" y="366394"/>
                  </a:moveTo>
                  <a:lnTo>
                    <a:pt x="0" y="366394"/>
                  </a:lnTo>
                  <a:lnTo>
                    <a:pt x="0" y="2700528"/>
                  </a:lnTo>
                  <a:lnTo>
                    <a:pt x="1831847" y="2700528"/>
                  </a:lnTo>
                  <a:lnTo>
                    <a:pt x="1831847" y="366394"/>
                  </a:lnTo>
                  <a:close/>
                </a:path>
                <a:path w="1831975" h="2700654">
                  <a:moveTo>
                    <a:pt x="915923" y="0"/>
                  </a:moveTo>
                  <a:lnTo>
                    <a:pt x="549529" y="366394"/>
                  </a:lnTo>
                  <a:lnTo>
                    <a:pt x="1282319" y="366394"/>
                  </a:lnTo>
                  <a:lnTo>
                    <a:pt x="915923" y="0"/>
                  </a:lnTo>
                  <a:close/>
                </a:path>
              </a:pathLst>
            </a:custGeom>
            <a:solidFill>
              <a:srgbClr val="EFD7D3">
                <a:alpha val="90194"/>
              </a:srgbClr>
            </a:solidFill>
          </p:spPr>
          <p:txBody>
            <a:bodyPr wrap="square" lIns="0" tIns="0" rIns="0" bIns="0" rtlCol="0"/>
            <a:lstStyle/>
            <a:p>
              <a:pPr defTabSz="685800"/>
              <a:endParaRPr sz="1350"/>
            </a:p>
          </p:txBody>
        </p:sp>
        <p:sp>
          <p:nvSpPr>
            <p:cNvPr id="27" name="object 27"/>
            <p:cNvSpPr/>
            <p:nvPr/>
          </p:nvSpPr>
          <p:spPr>
            <a:xfrm>
              <a:off x="3041903" y="3319272"/>
              <a:ext cx="1831975" cy="2700655"/>
            </a:xfrm>
            <a:custGeom>
              <a:avLst/>
              <a:gdLst/>
              <a:ahLst/>
              <a:cxnLst/>
              <a:rect l="l" t="t" r="r" b="b"/>
              <a:pathLst>
                <a:path w="1831975" h="2700654">
                  <a:moveTo>
                    <a:pt x="0" y="366394"/>
                  </a:moveTo>
                  <a:lnTo>
                    <a:pt x="549529" y="366394"/>
                  </a:lnTo>
                  <a:lnTo>
                    <a:pt x="915923" y="0"/>
                  </a:lnTo>
                  <a:lnTo>
                    <a:pt x="1282319" y="366394"/>
                  </a:lnTo>
                  <a:lnTo>
                    <a:pt x="1831847" y="366394"/>
                  </a:lnTo>
                  <a:lnTo>
                    <a:pt x="1831847" y="2700528"/>
                  </a:lnTo>
                  <a:lnTo>
                    <a:pt x="0" y="2700528"/>
                  </a:lnTo>
                  <a:lnTo>
                    <a:pt x="0" y="366394"/>
                  </a:lnTo>
                  <a:close/>
                </a:path>
              </a:pathLst>
            </a:custGeom>
            <a:ln w="12191">
              <a:solidFill>
                <a:srgbClr val="EFD7D3"/>
              </a:solidFill>
            </a:ln>
          </p:spPr>
          <p:txBody>
            <a:bodyPr wrap="square" lIns="0" tIns="0" rIns="0" bIns="0" rtlCol="0"/>
            <a:lstStyle/>
            <a:p>
              <a:pPr defTabSz="685800"/>
              <a:endParaRPr sz="1350"/>
            </a:p>
          </p:txBody>
        </p:sp>
      </p:grpSp>
      <p:sp>
        <p:nvSpPr>
          <p:cNvPr id="28" name="object 28"/>
          <p:cNvSpPr txBox="1"/>
          <p:nvPr/>
        </p:nvSpPr>
        <p:spPr>
          <a:xfrm>
            <a:off x="2381441" y="2856166"/>
            <a:ext cx="1144429" cy="765273"/>
          </a:xfrm>
          <a:prstGeom prst="rect">
            <a:avLst/>
          </a:prstGeom>
        </p:spPr>
        <p:txBody>
          <a:bodyPr vert="horz" wrap="square" lIns="0" tIns="21907" rIns="0" bIns="0" rtlCol="0">
            <a:spAutoFit/>
          </a:bodyPr>
          <a:lstStyle/>
          <a:p>
            <a:pPr marL="9525" marR="3810" defTabSz="685800">
              <a:lnSpc>
                <a:spcPct val="91800"/>
              </a:lnSpc>
              <a:spcBef>
                <a:spcPts val="172"/>
              </a:spcBef>
            </a:pPr>
            <a:r>
              <a:rPr sz="1050">
                <a:latin typeface="Calibri"/>
                <a:cs typeface="Calibri"/>
              </a:rPr>
              <a:t>The</a:t>
            </a:r>
            <a:r>
              <a:rPr sz="1050" spc="-30">
                <a:latin typeface="Calibri"/>
                <a:cs typeface="Calibri"/>
              </a:rPr>
              <a:t> </a:t>
            </a:r>
            <a:r>
              <a:rPr sz="1050">
                <a:latin typeface="Calibri"/>
                <a:cs typeface="Calibri"/>
              </a:rPr>
              <a:t>ISAR</a:t>
            </a:r>
            <a:r>
              <a:rPr sz="1050" spc="-53">
                <a:latin typeface="Calibri"/>
                <a:cs typeface="Calibri"/>
              </a:rPr>
              <a:t> </a:t>
            </a:r>
            <a:r>
              <a:rPr sz="1050">
                <a:latin typeface="Calibri"/>
                <a:cs typeface="Calibri"/>
              </a:rPr>
              <a:t>approach</a:t>
            </a:r>
            <a:r>
              <a:rPr sz="1050" spc="-23">
                <a:latin typeface="Calibri"/>
                <a:cs typeface="Calibri"/>
              </a:rPr>
              <a:t> </a:t>
            </a:r>
            <a:r>
              <a:rPr sz="1050" spc="-19">
                <a:latin typeface="Calibri"/>
                <a:cs typeface="Calibri"/>
              </a:rPr>
              <a:t>is </a:t>
            </a:r>
            <a:r>
              <a:rPr sz="1050" spc="-8">
                <a:latin typeface="Calibri"/>
                <a:cs typeface="Calibri"/>
              </a:rPr>
              <a:t>predicted, preventive, personalized</a:t>
            </a:r>
            <a:r>
              <a:rPr sz="1050" spc="-15">
                <a:latin typeface="Calibri"/>
                <a:cs typeface="Calibri"/>
              </a:rPr>
              <a:t> </a:t>
            </a:r>
            <a:r>
              <a:rPr sz="1050" spc="-19">
                <a:latin typeface="Calibri"/>
                <a:cs typeface="Calibri"/>
              </a:rPr>
              <a:t>and </a:t>
            </a:r>
            <a:r>
              <a:rPr sz="1050" spc="-8">
                <a:latin typeface="Calibri"/>
                <a:cs typeface="Calibri"/>
              </a:rPr>
              <a:t>participatory</a:t>
            </a:r>
            <a:endParaRPr sz="1050">
              <a:latin typeface="Calibri"/>
              <a:cs typeface="Calibri"/>
            </a:endParaRPr>
          </a:p>
        </p:txBody>
      </p:sp>
      <p:grpSp>
        <p:nvGrpSpPr>
          <p:cNvPr id="29" name="object 29"/>
          <p:cNvGrpSpPr/>
          <p:nvPr/>
        </p:nvGrpSpPr>
        <p:grpSpPr>
          <a:xfrm>
            <a:off x="3803903" y="1751075"/>
            <a:ext cx="1490663" cy="617220"/>
            <a:chOff x="5071871" y="2334767"/>
            <a:chExt cx="1987550" cy="822960"/>
          </a:xfrm>
        </p:grpSpPr>
        <p:sp>
          <p:nvSpPr>
            <p:cNvPr id="30" name="object 30"/>
            <p:cNvSpPr/>
            <p:nvPr/>
          </p:nvSpPr>
          <p:spPr>
            <a:xfrm>
              <a:off x="5077967" y="2746247"/>
              <a:ext cx="1831975" cy="3175"/>
            </a:xfrm>
            <a:custGeom>
              <a:avLst/>
              <a:gdLst/>
              <a:ahLst/>
              <a:cxnLst/>
              <a:rect l="l" t="t" r="r" b="b"/>
              <a:pathLst>
                <a:path w="1831975" h="3175">
                  <a:moveTo>
                    <a:pt x="1831847" y="0"/>
                  </a:moveTo>
                  <a:lnTo>
                    <a:pt x="0" y="0"/>
                  </a:lnTo>
                  <a:lnTo>
                    <a:pt x="0" y="3048"/>
                  </a:lnTo>
                  <a:lnTo>
                    <a:pt x="1831847" y="3048"/>
                  </a:lnTo>
                  <a:lnTo>
                    <a:pt x="1831847" y="0"/>
                  </a:lnTo>
                  <a:close/>
                </a:path>
              </a:pathLst>
            </a:custGeom>
            <a:solidFill>
              <a:srgbClr val="EDD9D4">
                <a:alpha val="90194"/>
              </a:srgbClr>
            </a:solidFill>
          </p:spPr>
          <p:txBody>
            <a:bodyPr wrap="square" lIns="0" tIns="0" rIns="0" bIns="0" rtlCol="0"/>
            <a:lstStyle/>
            <a:p>
              <a:pPr defTabSz="685800"/>
              <a:endParaRPr sz="1350"/>
            </a:p>
          </p:txBody>
        </p:sp>
        <p:sp>
          <p:nvSpPr>
            <p:cNvPr id="31" name="object 31"/>
            <p:cNvSpPr/>
            <p:nvPr/>
          </p:nvSpPr>
          <p:spPr>
            <a:xfrm>
              <a:off x="5077967" y="2746247"/>
              <a:ext cx="1831975" cy="3175"/>
            </a:xfrm>
            <a:custGeom>
              <a:avLst/>
              <a:gdLst/>
              <a:ahLst/>
              <a:cxnLst/>
              <a:rect l="l" t="t" r="r" b="b"/>
              <a:pathLst>
                <a:path w="1831975" h="3175">
                  <a:moveTo>
                    <a:pt x="0" y="3048"/>
                  </a:moveTo>
                  <a:lnTo>
                    <a:pt x="1831847" y="3048"/>
                  </a:lnTo>
                  <a:lnTo>
                    <a:pt x="1831847" y="0"/>
                  </a:lnTo>
                  <a:lnTo>
                    <a:pt x="0" y="0"/>
                  </a:lnTo>
                  <a:lnTo>
                    <a:pt x="0" y="3048"/>
                  </a:lnTo>
                  <a:close/>
                </a:path>
              </a:pathLst>
            </a:custGeom>
            <a:ln w="12192">
              <a:solidFill>
                <a:srgbClr val="EDD9D4"/>
              </a:solidFill>
            </a:ln>
          </p:spPr>
          <p:txBody>
            <a:bodyPr wrap="square" lIns="0" tIns="0" rIns="0" bIns="0" rtlCol="0"/>
            <a:lstStyle/>
            <a:p>
              <a:pPr defTabSz="685800"/>
              <a:endParaRPr sz="1350"/>
            </a:p>
          </p:txBody>
        </p:sp>
        <p:pic>
          <p:nvPicPr>
            <p:cNvPr id="32" name="object 32"/>
            <p:cNvPicPr/>
            <p:nvPr/>
          </p:nvPicPr>
          <p:blipFill>
            <a:blip r:embed="rId4" cstate="print"/>
            <a:stretch>
              <a:fillRect/>
            </a:stretch>
          </p:blipFill>
          <p:spPr>
            <a:xfrm>
              <a:off x="6952487" y="2673095"/>
              <a:ext cx="106680" cy="185928"/>
            </a:xfrm>
            <a:prstGeom prst="rect">
              <a:avLst/>
            </a:prstGeom>
          </p:spPr>
        </p:pic>
        <p:sp>
          <p:nvSpPr>
            <p:cNvPr id="33" name="object 33"/>
            <p:cNvSpPr/>
            <p:nvPr/>
          </p:nvSpPr>
          <p:spPr>
            <a:xfrm>
              <a:off x="5586983" y="2340863"/>
              <a:ext cx="814069" cy="810895"/>
            </a:xfrm>
            <a:custGeom>
              <a:avLst/>
              <a:gdLst/>
              <a:ahLst/>
              <a:cxnLst/>
              <a:rect l="l" t="t" r="r" b="b"/>
              <a:pathLst>
                <a:path w="814070" h="810894">
                  <a:moveTo>
                    <a:pt x="406907" y="0"/>
                  </a:moveTo>
                  <a:lnTo>
                    <a:pt x="359442" y="2727"/>
                  </a:lnTo>
                  <a:lnTo>
                    <a:pt x="313588" y="10705"/>
                  </a:lnTo>
                  <a:lnTo>
                    <a:pt x="269650" y="23631"/>
                  </a:lnTo>
                  <a:lnTo>
                    <a:pt x="227933" y="41201"/>
                  </a:lnTo>
                  <a:lnTo>
                    <a:pt x="188742" y="63110"/>
                  </a:lnTo>
                  <a:lnTo>
                    <a:pt x="152382" y="89054"/>
                  </a:lnTo>
                  <a:lnTo>
                    <a:pt x="119157" y="118729"/>
                  </a:lnTo>
                  <a:lnTo>
                    <a:pt x="89373" y="151831"/>
                  </a:lnTo>
                  <a:lnTo>
                    <a:pt x="63335" y="188056"/>
                  </a:lnTo>
                  <a:lnTo>
                    <a:pt x="41347" y="227100"/>
                  </a:lnTo>
                  <a:lnTo>
                    <a:pt x="23715" y="268659"/>
                  </a:lnTo>
                  <a:lnTo>
                    <a:pt x="10743" y="312428"/>
                  </a:lnTo>
                  <a:lnTo>
                    <a:pt x="2736" y="358105"/>
                  </a:lnTo>
                  <a:lnTo>
                    <a:pt x="0" y="405384"/>
                  </a:lnTo>
                  <a:lnTo>
                    <a:pt x="2736" y="452662"/>
                  </a:lnTo>
                  <a:lnTo>
                    <a:pt x="10743" y="498339"/>
                  </a:lnTo>
                  <a:lnTo>
                    <a:pt x="23715" y="542108"/>
                  </a:lnTo>
                  <a:lnTo>
                    <a:pt x="41347" y="583667"/>
                  </a:lnTo>
                  <a:lnTo>
                    <a:pt x="63335" y="622711"/>
                  </a:lnTo>
                  <a:lnTo>
                    <a:pt x="89373" y="658936"/>
                  </a:lnTo>
                  <a:lnTo>
                    <a:pt x="119157" y="692038"/>
                  </a:lnTo>
                  <a:lnTo>
                    <a:pt x="152382" y="721713"/>
                  </a:lnTo>
                  <a:lnTo>
                    <a:pt x="188742" y="747657"/>
                  </a:lnTo>
                  <a:lnTo>
                    <a:pt x="227933" y="769566"/>
                  </a:lnTo>
                  <a:lnTo>
                    <a:pt x="269650" y="787136"/>
                  </a:lnTo>
                  <a:lnTo>
                    <a:pt x="313588" y="800062"/>
                  </a:lnTo>
                  <a:lnTo>
                    <a:pt x="359442" y="808040"/>
                  </a:lnTo>
                  <a:lnTo>
                    <a:pt x="406907" y="810768"/>
                  </a:lnTo>
                  <a:lnTo>
                    <a:pt x="454373" y="808040"/>
                  </a:lnTo>
                  <a:lnTo>
                    <a:pt x="500227" y="800062"/>
                  </a:lnTo>
                  <a:lnTo>
                    <a:pt x="544165" y="787136"/>
                  </a:lnTo>
                  <a:lnTo>
                    <a:pt x="585882" y="769566"/>
                  </a:lnTo>
                  <a:lnTo>
                    <a:pt x="625073" y="747657"/>
                  </a:lnTo>
                  <a:lnTo>
                    <a:pt x="661433" y="721713"/>
                  </a:lnTo>
                  <a:lnTo>
                    <a:pt x="694658" y="692038"/>
                  </a:lnTo>
                  <a:lnTo>
                    <a:pt x="724442" y="658936"/>
                  </a:lnTo>
                  <a:lnTo>
                    <a:pt x="750480" y="622711"/>
                  </a:lnTo>
                  <a:lnTo>
                    <a:pt x="772468" y="583667"/>
                  </a:lnTo>
                  <a:lnTo>
                    <a:pt x="790100" y="542108"/>
                  </a:lnTo>
                  <a:lnTo>
                    <a:pt x="803072" y="498339"/>
                  </a:lnTo>
                  <a:lnTo>
                    <a:pt x="811079" y="452662"/>
                  </a:lnTo>
                  <a:lnTo>
                    <a:pt x="813815" y="405384"/>
                  </a:lnTo>
                  <a:lnTo>
                    <a:pt x="811079" y="358105"/>
                  </a:lnTo>
                  <a:lnTo>
                    <a:pt x="803072" y="312428"/>
                  </a:lnTo>
                  <a:lnTo>
                    <a:pt x="790100" y="268659"/>
                  </a:lnTo>
                  <a:lnTo>
                    <a:pt x="772468" y="227100"/>
                  </a:lnTo>
                  <a:lnTo>
                    <a:pt x="750480" y="188056"/>
                  </a:lnTo>
                  <a:lnTo>
                    <a:pt x="724442" y="151831"/>
                  </a:lnTo>
                  <a:lnTo>
                    <a:pt x="694658" y="118729"/>
                  </a:lnTo>
                  <a:lnTo>
                    <a:pt x="661433" y="89054"/>
                  </a:lnTo>
                  <a:lnTo>
                    <a:pt x="625073" y="63110"/>
                  </a:lnTo>
                  <a:lnTo>
                    <a:pt x="585882" y="41201"/>
                  </a:lnTo>
                  <a:lnTo>
                    <a:pt x="544165" y="23631"/>
                  </a:lnTo>
                  <a:lnTo>
                    <a:pt x="500227" y="10705"/>
                  </a:lnTo>
                  <a:lnTo>
                    <a:pt x="454373" y="2727"/>
                  </a:lnTo>
                  <a:lnTo>
                    <a:pt x="406907" y="0"/>
                  </a:lnTo>
                  <a:close/>
                </a:path>
              </a:pathLst>
            </a:custGeom>
            <a:solidFill>
              <a:srgbClr val="C4816F"/>
            </a:solidFill>
          </p:spPr>
          <p:txBody>
            <a:bodyPr wrap="square" lIns="0" tIns="0" rIns="0" bIns="0" rtlCol="0"/>
            <a:lstStyle/>
            <a:p>
              <a:pPr defTabSz="685800"/>
              <a:endParaRPr sz="1350"/>
            </a:p>
          </p:txBody>
        </p:sp>
        <p:sp>
          <p:nvSpPr>
            <p:cNvPr id="34" name="object 34"/>
            <p:cNvSpPr/>
            <p:nvPr/>
          </p:nvSpPr>
          <p:spPr>
            <a:xfrm>
              <a:off x="5586983" y="2340863"/>
              <a:ext cx="814069" cy="810895"/>
            </a:xfrm>
            <a:custGeom>
              <a:avLst/>
              <a:gdLst/>
              <a:ahLst/>
              <a:cxnLst/>
              <a:rect l="l" t="t" r="r" b="b"/>
              <a:pathLst>
                <a:path w="814070" h="810894">
                  <a:moveTo>
                    <a:pt x="0" y="405384"/>
                  </a:moveTo>
                  <a:lnTo>
                    <a:pt x="2736" y="358105"/>
                  </a:lnTo>
                  <a:lnTo>
                    <a:pt x="10743" y="312428"/>
                  </a:lnTo>
                  <a:lnTo>
                    <a:pt x="23715" y="268659"/>
                  </a:lnTo>
                  <a:lnTo>
                    <a:pt x="41347" y="227100"/>
                  </a:lnTo>
                  <a:lnTo>
                    <a:pt x="63335" y="188056"/>
                  </a:lnTo>
                  <a:lnTo>
                    <a:pt x="89373" y="151831"/>
                  </a:lnTo>
                  <a:lnTo>
                    <a:pt x="119157" y="118729"/>
                  </a:lnTo>
                  <a:lnTo>
                    <a:pt x="152382" y="89054"/>
                  </a:lnTo>
                  <a:lnTo>
                    <a:pt x="188742" y="63110"/>
                  </a:lnTo>
                  <a:lnTo>
                    <a:pt x="227933" y="41201"/>
                  </a:lnTo>
                  <a:lnTo>
                    <a:pt x="269650" y="23631"/>
                  </a:lnTo>
                  <a:lnTo>
                    <a:pt x="313588" y="10705"/>
                  </a:lnTo>
                  <a:lnTo>
                    <a:pt x="359442" y="2727"/>
                  </a:lnTo>
                  <a:lnTo>
                    <a:pt x="406907" y="0"/>
                  </a:lnTo>
                  <a:lnTo>
                    <a:pt x="454373" y="2727"/>
                  </a:lnTo>
                  <a:lnTo>
                    <a:pt x="500227" y="10705"/>
                  </a:lnTo>
                  <a:lnTo>
                    <a:pt x="544165" y="23631"/>
                  </a:lnTo>
                  <a:lnTo>
                    <a:pt x="585882" y="41201"/>
                  </a:lnTo>
                  <a:lnTo>
                    <a:pt x="625073" y="63110"/>
                  </a:lnTo>
                  <a:lnTo>
                    <a:pt x="661433" y="89054"/>
                  </a:lnTo>
                  <a:lnTo>
                    <a:pt x="694658" y="118729"/>
                  </a:lnTo>
                  <a:lnTo>
                    <a:pt x="724442" y="151831"/>
                  </a:lnTo>
                  <a:lnTo>
                    <a:pt x="750480" y="188056"/>
                  </a:lnTo>
                  <a:lnTo>
                    <a:pt x="772468" y="227100"/>
                  </a:lnTo>
                  <a:lnTo>
                    <a:pt x="790100" y="268659"/>
                  </a:lnTo>
                  <a:lnTo>
                    <a:pt x="803072" y="312428"/>
                  </a:lnTo>
                  <a:lnTo>
                    <a:pt x="811079" y="358105"/>
                  </a:lnTo>
                  <a:lnTo>
                    <a:pt x="813815" y="405384"/>
                  </a:lnTo>
                  <a:lnTo>
                    <a:pt x="811079" y="452662"/>
                  </a:lnTo>
                  <a:lnTo>
                    <a:pt x="803072" y="498339"/>
                  </a:lnTo>
                  <a:lnTo>
                    <a:pt x="790100" y="542108"/>
                  </a:lnTo>
                  <a:lnTo>
                    <a:pt x="772468" y="583667"/>
                  </a:lnTo>
                  <a:lnTo>
                    <a:pt x="750480" y="622711"/>
                  </a:lnTo>
                  <a:lnTo>
                    <a:pt x="724442" y="658936"/>
                  </a:lnTo>
                  <a:lnTo>
                    <a:pt x="694658" y="692038"/>
                  </a:lnTo>
                  <a:lnTo>
                    <a:pt x="661433" y="721713"/>
                  </a:lnTo>
                  <a:lnTo>
                    <a:pt x="625073" y="747657"/>
                  </a:lnTo>
                  <a:lnTo>
                    <a:pt x="585882" y="769566"/>
                  </a:lnTo>
                  <a:lnTo>
                    <a:pt x="544165" y="787136"/>
                  </a:lnTo>
                  <a:lnTo>
                    <a:pt x="500227" y="800062"/>
                  </a:lnTo>
                  <a:lnTo>
                    <a:pt x="454373" y="808040"/>
                  </a:lnTo>
                  <a:lnTo>
                    <a:pt x="406907" y="810768"/>
                  </a:lnTo>
                  <a:lnTo>
                    <a:pt x="359442" y="808040"/>
                  </a:lnTo>
                  <a:lnTo>
                    <a:pt x="313588" y="800062"/>
                  </a:lnTo>
                  <a:lnTo>
                    <a:pt x="269650" y="787136"/>
                  </a:lnTo>
                  <a:lnTo>
                    <a:pt x="227933" y="769566"/>
                  </a:lnTo>
                  <a:lnTo>
                    <a:pt x="188742" y="747657"/>
                  </a:lnTo>
                  <a:lnTo>
                    <a:pt x="152382" y="721713"/>
                  </a:lnTo>
                  <a:lnTo>
                    <a:pt x="119157" y="692038"/>
                  </a:lnTo>
                  <a:lnTo>
                    <a:pt x="89373" y="658936"/>
                  </a:lnTo>
                  <a:lnTo>
                    <a:pt x="63335" y="622711"/>
                  </a:lnTo>
                  <a:lnTo>
                    <a:pt x="41347" y="583667"/>
                  </a:lnTo>
                  <a:lnTo>
                    <a:pt x="23715" y="542108"/>
                  </a:lnTo>
                  <a:lnTo>
                    <a:pt x="10743" y="498339"/>
                  </a:lnTo>
                  <a:lnTo>
                    <a:pt x="2736" y="452662"/>
                  </a:lnTo>
                  <a:lnTo>
                    <a:pt x="0" y="405384"/>
                  </a:lnTo>
                  <a:close/>
                </a:path>
              </a:pathLst>
            </a:custGeom>
            <a:ln w="12192">
              <a:solidFill>
                <a:srgbClr val="C4816F"/>
              </a:solidFill>
            </a:ln>
          </p:spPr>
          <p:txBody>
            <a:bodyPr wrap="square" lIns="0" tIns="0" rIns="0" bIns="0" rtlCol="0"/>
            <a:lstStyle/>
            <a:p>
              <a:pPr defTabSz="685800"/>
              <a:endParaRPr sz="1350"/>
            </a:p>
          </p:txBody>
        </p:sp>
      </p:grpSp>
      <p:sp>
        <p:nvSpPr>
          <p:cNvPr id="35" name="object 35"/>
          <p:cNvSpPr txBox="1"/>
          <p:nvPr/>
        </p:nvSpPr>
        <p:spPr>
          <a:xfrm>
            <a:off x="4400646" y="1805749"/>
            <a:ext cx="192881" cy="425116"/>
          </a:xfrm>
          <a:prstGeom prst="rect">
            <a:avLst/>
          </a:prstGeom>
        </p:spPr>
        <p:txBody>
          <a:bodyPr vert="horz" wrap="square" lIns="0" tIns="9525" rIns="0" bIns="0" rtlCol="0">
            <a:spAutoFit/>
          </a:bodyPr>
          <a:lstStyle/>
          <a:p>
            <a:pPr marL="9525" defTabSz="685800">
              <a:spcBef>
                <a:spcPts val="75"/>
              </a:spcBef>
            </a:pPr>
            <a:r>
              <a:rPr sz="2700" spc="-38">
                <a:solidFill>
                  <a:srgbClr val="FFFFFF"/>
                </a:solidFill>
                <a:latin typeface="Calibri"/>
                <a:cs typeface="Calibri"/>
              </a:rPr>
              <a:t>3</a:t>
            </a:r>
            <a:endParaRPr sz="2700">
              <a:latin typeface="Calibri"/>
              <a:cs typeface="Calibri"/>
            </a:endParaRPr>
          </a:p>
        </p:txBody>
      </p:sp>
      <p:grpSp>
        <p:nvGrpSpPr>
          <p:cNvPr id="36" name="object 36"/>
          <p:cNvGrpSpPr/>
          <p:nvPr/>
        </p:nvGrpSpPr>
        <p:grpSpPr>
          <a:xfrm>
            <a:off x="3803904" y="2484882"/>
            <a:ext cx="1383029" cy="2034540"/>
            <a:chOff x="5071871" y="3313176"/>
            <a:chExt cx="1844039" cy="2712720"/>
          </a:xfrm>
        </p:grpSpPr>
        <p:sp>
          <p:nvSpPr>
            <p:cNvPr id="37" name="object 37"/>
            <p:cNvSpPr/>
            <p:nvPr/>
          </p:nvSpPr>
          <p:spPr>
            <a:xfrm>
              <a:off x="5077967" y="3319272"/>
              <a:ext cx="1831975" cy="2700655"/>
            </a:xfrm>
            <a:custGeom>
              <a:avLst/>
              <a:gdLst/>
              <a:ahLst/>
              <a:cxnLst/>
              <a:rect l="l" t="t" r="r" b="b"/>
              <a:pathLst>
                <a:path w="1831975" h="2700654">
                  <a:moveTo>
                    <a:pt x="1831848" y="366394"/>
                  </a:moveTo>
                  <a:lnTo>
                    <a:pt x="0" y="366394"/>
                  </a:lnTo>
                  <a:lnTo>
                    <a:pt x="0" y="2700528"/>
                  </a:lnTo>
                  <a:lnTo>
                    <a:pt x="1831848" y="2700528"/>
                  </a:lnTo>
                  <a:lnTo>
                    <a:pt x="1831848" y="366394"/>
                  </a:lnTo>
                  <a:close/>
                </a:path>
                <a:path w="1831975" h="2700654">
                  <a:moveTo>
                    <a:pt x="915924" y="0"/>
                  </a:moveTo>
                  <a:lnTo>
                    <a:pt x="549529" y="366394"/>
                  </a:lnTo>
                  <a:lnTo>
                    <a:pt x="1282319" y="366394"/>
                  </a:lnTo>
                  <a:lnTo>
                    <a:pt x="915924" y="0"/>
                  </a:lnTo>
                  <a:close/>
                </a:path>
              </a:pathLst>
            </a:custGeom>
            <a:solidFill>
              <a:srgbClr val="EBDAD7">
                <a:alpha val="90194"/>
              </a:srgbClr>
            </a:solidFill>
          </p:spPr>
          <p:txBody>
            <a:bodyPr wrap="square" lIns="0" tIns="0" rIns="0" bIns="0" rtlCol="0"/>
            <a:lstStyle/>
            <a:p>
              <a:pPr defTabSz="685800"/>
              <a:endParaRPr sz="1350"/>
            </a:p>
          </p:txBody>
        </p:sp>
        <p:sp>
          <p:nvSpPr>
            <p:cNvPr id="38" name="object 38"/>
            <p:cNvSpPr/>
            <p:nvPr/>
          </p:nvSpPr>
          <p:spPr>
            <a:xfrm>
              <a:off x="5077967" y="3319272"/>
              <a:ext cx="1831975" cy="2700655"/>
            </a:xfrm>
            <a:custGeom>
              <a:avLst/>
              <a:gdLst/>
              <a:ahLst/>
              <a:cxnLst/>
              <a:rect l="l" t="t" r="r" b="b"/>
              <a:pathLst>
                <a:path w="1831975" h="2700654">
                  <a:moveTo>
                    <a:pt x="0" y="366394"/>
                  </a:moveTo>
                  <a:lnTo>
                    <a:pt x="549529" y="366394"/>
                  </a:lnTo>
                  <a:lnTo>
                    <a:pt x="915924" y="0"/>
                  </a:lnTo>
                  <a:lnTo>
                    <a:pt x="1282319" y="366394"/>
                  </a:lnTo>
                  <a:lnTo>
                    <a:pt x="1831848" y="366394"/>
                  </a:lnTo>
                  <a:lnTo>
                    <a:pt x="1831848" y="2700528"/>
                  </a:lnTo>
                  <a:lnTo>
                    <a:pt x="0" y="2700528"/>
                  </a:lnTo>
                  <a:lnTo>
                    <a:pt x="0" y="366394"/>
                  </a:lnTo>
                  <a:close/>
                </a:path>
              </a:pathLst>
            </a:custGeom>
            <a:ln w="12192">
              <a:solidFill>
                <a:srgbClr val="EBDAD7"/>
              </a:solidFill>
            </a:ln>
          </p:spPr>
          <p:txBody>
            <a:bodyPr wrap="square" lIns="0" tIns="0" rIns="0" bIns="0" rtlCol="0"/>
            <a:lstStyle/>
            <a:p>
              <a:pPr defTabSz="685800"/>
              <a:endParaRPr sz="1350"/>
            </a:p>
          </p:txBody>
        </p:sp>
      </p:grpSp>
      <p:sp>
        <p:nvSpPr>
          <p:cNvPr id="39" name="object 39"/>
          <p:cNvSpPr txBox="1"/>
          <p:nvPr/>
        </p:nvSpPr>
        <p:spPr>
          <a:xfrm>
            <a:off x="3908488" y="2856166"/>
            <a:ext cx="1063943" cy="1359795"/>
          </a:xfrm>
          <a:prstGeom prst="rect">
            <a:avLst/>
          </a:prstGeom>
        </p:spPr>
        <p:txBody>
          <a:bodyPr vert="horz" wrap="square" lIns="0" tIns="21907" rIns="0" bIns="0" rtlCol="0">
            <a:spAutoFit/>
          </a:bodyPr>
          <a:lstStyle/>
          <a:p>
            <a:pPr marL="9525" marR="3810" defTabSz="685800">
              <a:lnSpc>
                <a:spcPct val="91600"/>
              </a:lnSpc>
              <a:spcBef>
                <a:spcPts val="172"/>
              </a:spcBef>
            </a:pPr>
            <a:r>
              <a:rPr sz="1050">
                <a:latin typeface="Calibri"/>
                <a:cs typeface="Calibri"/>
              </a:rPr>
              <a:t>ISAR</a:t>
            </a:r>
            <a:r>
              <a:rPr sz="1050" spc="-19">
                <a:latin typeface="Calibri"/>
                <a:cs typeface="Calibri"/>
              </a:rPr>
              <a:t> </a:t>
            </a:r>
            <a:r>
              <a:rPr sz="1050" spc="-8">
                <a:latin typeface="Calibri"/>
                <a:cs typeface="Calibri"/>
              </a:rPr>
              <a:t>harnesses </a:t>
            </a:r>
            <a:r>
              <a:rPr sz="1050">
                <a:latin typeface="Calibri"/>
                <a:cs typeface="Calibri"/>
              </a:rPr>
              <a:t>global</a:t>
            </a:r>
            <a:r>
              <a:rPr sz="1050" spc="-45">
                <a:latin typeface="Calibri"/>
                <a:cs typeface="Calibri"/>
              </a:rPr>
              <a:t> </a:t>
            </a:r>
            <a:r>
              <a:rPr sz="1050">
                <a:latin typeface="Calibri"/>
                <a:cs typeface="Calibri"/>
              </a:rPr>
              <a:t>data</a:t>
            </a:r>
            <a:r>
              <a:rPr sz="1050" spc="-41">
                <a:latin typeface="Calibri"/>
                <a:cs typeface="Calibri"/>
              </a:rPr>
              <a:t> </a:t>
            </a:r>
            <a:r>
              <a:rPr sz="1050" spc="-19">
                <a:latin typeface="Calibri"/>
                <a:cs typeface="Calibri"/>
              </a:rPr>
              <a:t>to </a:t>
            </a:r>
            <a:r>
              <a:rPr sz="1050" spc="-8">
                <a:latin typeface="Calibri"/>
                <a:cs typeface="Calibri"/>
              </a:rPr>
              <a:t>provide</a:t>
            </a:r>
            <a:r>
              <a:rPr sz="1050" spc="-19">
                <a:latin typeface="Calibri"/>
                <a:cs typeface="Calibri"/>
              </a:rPr>
              <a:t> </a:t>
            </a:r>
            <a:r>
              <a:rPr sz="1050" spc="-8">
                <a:latin typeface="Calibri"/>
                <a:cs typeface="Calibri"/>
              </a:rPr>
              <a:t>meaningful </a:t>
            </a:r>
            <a:r>
              <a:rPr sz="1050">
                <a:latin typeface="Calibri"/>
                <a:cs typeface="Calibri"/>
              </a:rPr>
              <a:t>clinical</a:t>
            </a:r>
            <a:r>
              <a:rPr sz="1050" spc="-45">
                <a:latin typeface="Calibri"/>
                <a:cs typeface="Calibri"/>
              </a:rPr>
              <a:t> </a:t>
            </a:r>
            <a:r>
              <a:rPr sz="1050" spc="-8">
                <a:latin typeface="Calibri"/>
                <a:cs typeface="Calibri"/>
              </a:rPr>
              <a:t>insight</a:t>
            </a:r>
            <a:r>
              <a:rPr sz="1050">
                <a:latin typeface="Calibri"/>
                <a:cs typeface="Calibri"/>
              </a:rPr>
              <a:t> </a:t>
            </a:r>
            <a:r>
              <a:rPr sz="1050" spc="-19">
                <a:latin typeface="Calibri"/>
                <a:cs typeface="Calibri"/>
              </a:rPr>
              <a:t>and </a:t>
            </a:r>
            <a:r>
              <a:rPr sz="1050" spc="-8">
                <a:latin typeface="Calibri"/>
                <a:cs typeface="Calibri"/>
              </a:rPr>
              <a:t>translates</a:t>
            </a:r>
            <a:r>
              <a:rPr sz="1050" spc="-38">
                <a:latin typeface="Calibri"/>
                <a:cs typeface="Calibri"/>
              </a:rPr>
              <a:t> </a:t>
            </a:r>
            <a:r>
              <a:rPr sz="1050" spc="-15">
                <a:latin typeface="Calibri"/>
                <a:cs typeface="Calibri"/>
              </a:rPr>
              <a:t>this </a:t>
            </a:r>
            <a:r>
              <a:rPr sz="1050" spc="-8">
                <a:latin typeface="Calibri"/>
                <a:cs typeface="Calibri"/>
              </a:rPr>
              <a:t>knowledge</a:t>
            </a:r>
            <a:r>
              <a:rPr sz="1050" spc="8">
                <a:latin typeface="Calibri"/>
                <a:cs typeface="Calibri"/>
              </a:rPr>
              <a:t> </a:t>
            </a:r>
            <a:r>
              <a:rPr sz="1050" spc="-15">
                <a:latin typeface="Calibri"/>
                <a:cs typeface="Calibri"/>
              </a:rPr>
              <a:t>into </a:t>
            </a:r>
            <a:r>
              <a:rPr sz="1050" spc="-8">
                <a:latin typeface="Calibri"/>
                <a:cs typeface="Calibri"/>
              </a:rPr>
              <a:t>better</a:t>
            </a:r>
            <a:r>
              <a:rPr sz="1050" spc="-15">
                <a:latin typeface="Calibri"/>
                <a:cs typeface="Calibri"/>
              </a:rPr>
              <a:t> personalized </a:t>
            </a:r>
            <a:r>
              <a:rPr sz="1050">
                <a:latin typeface="Calibri"/>
                <a:cs typeface="Calibri"/>
              </a:rPr>
              <a:t>care</a:t>
            </a:r>
            <a:r>
              <a:rPr sz="1050" spc="-38">
                <a:latin typeface="Calibri"/>
                <a:cs typeface="Calibri"/>
              </a:rPr>
              <a:t> </a:t>
            </a:r>
            <a:r>
              <a:rPr sz="1050">
                <a:latin typeface="Calibri"/>
                <a:cs typeface="Calibri"/>
              </a:rPr>
              <a:t>for</a:t>
            </a:r>
            <a:r>
              <a:rPr sz="1050" spc="-38">
                <a:latin typeface="Calibri"/>
                <a:cs typeface="Calibri"/>
              </a:rPr>
              <a:t> </a:t>
            </a:r>
            <a:r>
              <a:rPr sz="1050" spc="-8">
                <a:latin typeface="Calibri"/>
                <a:cs typeface="Calibri"/>
              </a:rPr>
              <a:t>severe </a:t>
            </a:r>
            <a:r>
              <a:rPr sz="1050">
                <a:latin typeface="Calibri"/>
                <a:cs typeface="Calibri"/>
              </a:rPr>
              <a:t>asthma</a:t>
            </a:r>
            <a:r>
              <a:rPr sz="1050" spc="-60">
                <a:latin typeface="Calibri"/>
                <a:cs typeface="Calibri"/>
              </a:rPr>
              <a:t> </a:t>
            </a:r>
            <a:r>
              <a:rPr sz="1050" spc="-8">
                <a:latin typeface="Calibri"/>
                <a:cs typeface="Calibri"/>
              </a:rPr>
              <a:t>patients</a:t>
            </a:r>
            <a:endParaRPr sz="1050">
              <a:latin typeface="Calibri"/>
              <a:cs typeface="Calibri"/>
            </a:endParaRPr>
          </a:p>
        </p:txBody>
      </p:sp>
      <p:grpSp>
        <p:nvGrpSpPr>
          <p:cNvPr id="40" name="object 40"/>
          <p:cNvGrpSpPr/>
          <p:nvPr/>
        </p:nvGrpSpPr>
        <p:grpSpPr>
          <a:xfrm>
            <a:off x="5330951" y="1751075"/>
            <a:ext cx="1490663" cy="617220"/>
            <a:chOff x="7107935" y="2334767"/>
            <a:chExt cx="1987550" cy="822960"/>
          </a:xfrm>
        </p:grpSpPr>
        <p:sp>
          <p:nvSpPr>
            <p:cNvPr id="41" name="object 41"/>
            <p:cNvSpPr/>
            <p:nvPr/>
          </p:nvSpPr>
          <p:spPr>
            <a:xfrm>
              <a:off x="7114031" y="2746247"/>
              <a:ext cx="1831975" cy="3175"/>
            </a:xfrm>
            <a:custGeom>
              <a:avLst/>
              <a:gdLst/>
              <a:ahLst/>
              <a:cxnLst/>
              <a:rect l="l" t="t" r="r" b="b"/>
              <a:pathLst>
                <a:path w="1831975" h="3175">
                  <a:moveTo>
                    <a:pt x="1831848" y="0"/>
                  </a:moveTo>
                  <a:lnTo>
                    <a:pt x="0" y="0"/>
                  </a:lnTo>
                  <a:lnTo>
                    <a:pt x="0" y="3048"/>
                  </a:lnTo>
                  <a:lnTo>
                    <a:pt x="1831848" y="3048"/>
                  </a:lnTo>
                  <a:lnTo>
                    <a:pt x="1831848" y="0"/>
                  </a:lnTo>
                  <a:close/>
                </a:path>
              </a:pathLst>
            </a:custGeom>
            <a:solidFill>
              <a:srgbClr val="E9DBD9">
                <a:alpha val="90194"/>
              </a:srgbClr>
            </a:solidFill>
          </p:spPr>
          <p:txBody>
            <a:bodyPr wrap="square" lIns="0" tIns="0" rIns="0" bIns="0" rtlCol="0"/>
            <a:lstStyle/>
            <a:p>
              <a:pPr defTabSz="685800"/>
              <a:endParaRPr sz="1350"/>
            </a:p>
          </p:txBody>
        </p:sp>
        <p:sp>
          <p:nvSpPr>
            <p:cNvPr id="42" name="object 42"/>
            <p:cNvSpPr/>
            <p:nvPr/>
          </p:nvSpPr>
          <p:spPr>
            <a:xfrm>
              <a:off x="7114031" y="2746247"/>
              <a:ext cx="1831975" cy="3175"/>
            </a:xfrm>
            <a:custGeom>
              <a:avLst/>
              <a:gdLst/>
              <a:ahLst/>
              <a:cxnLst/>
              <a:rect l="l" t="t" r="r" b="b"/>
              <a:pathLst>
                <a:path w="1831975" h="3175">
                  <a:moveTo>
                    <a:pt x="0" y="3048"/>
                  </a:moveTo>
                  <a:lnTo>
                    <a:pt x="1831848" y="3048"/>
                  </a:lnTo>
                  <a:lnTo>
                    <a:pt x="1831848" y="0"/>
                  </a:lnTo>
                  <a:lnTo>
                    <a:pt x="0" y="0"/>
                  </a:lnTo>
                  <a:lnTo>
                    <a:pt x="0" y="3048"/>
                  </a:lnTo>
                  <a:close/>
                </a:path>
              </a:pathLst>
            </a:custGeom>
            <a:ln w="12192">
              <a:solidFill>
                <a:srgbClr val="E9DBD9"/>
              </a:solidFill>
            </a:ln>
          </p:spPr>
          <p:txBody>
            <a:bodyPr wrap="square" lIns="0" tIns="0" rIns="0" bIns="0" rtlCol="0"/>
            <a:lstStyle/>
            <a:p>
              <a:pPr defTabSz="685800"/>
              <a:endParaRPr sz="1350"/>
            </a:p>
          </p:txBody>
        </p:sp>
        <p:pic>
          <p:nvPicPr>
            <p:cNvPr id="43" name="object 43"/>
            <p:cNvPicPr/>
            <p:nvPr/>
          </p:nvPicPr>
          <p:blipFill>
            <a:blip r:embed="rId5" cstate="print"/>
            <a:stretch>
              <a:fillRect/>
            </a:stretch>
          </p:blipFill>
          <p:spPr>
            <a:xfrm>
              <a:off x="8988551" y="2673095"/>
              <a:ext cx="106679" cy="185928"/>
            </a:xfrm>
            <a:prstGeom prst="rect">
              <a:avLst/>
            </a:prstGeom>
          </p:spPr>
        </p:pic>
        <p:sp>
          <p:nvSpPr>
            <p:cNvPr id="44" name="object 44"/>
            <p:cNvSpPr/>
            <p:nvPr/>
          </p:nvSpPr>
          <p:spPr>
            <a:xfrm>
              <a:off x="7623047" y="2340863"/>
              <a:ext cx="814069" cy="810895"/>
            </a:xfrm>
            <a:custGeom>
              <a:avLst/>
              <a:gdLst/>
              <a:ahLst/>
              <a:cxnLst/>
              <a:rect l="l" t="t" r="r" b="b"/>
              <a:pathLst>
                <a:path w="814070" h="810894">
                  <a:moveTo>
                    <a:pt x="406907" y="0"/>
                  </a:moveTo>
                  <a:lnTo>
                    <a:pt x="359442" y="2727"/>
                  </a:lnTo>
                  <a:lnTo>
                    <a:pt x="313588" y="10705"/>
                  </a:lnTo>
                  <a:lnTo>
                    <a:pt x="269650" y="23631"/>
                  </a:lnTo>
                  <a:lnTo>
                    <a:pt x="227933" y="41201"/>
                  </a:lnTo>
                  <a:lnTo>
                    <a:pt x="188742" y="63110"/>
                  </a:lnTo>
                  <a:lnTo>
                    <a:pt x="152382" y="89054"/>
                  </a:lnTo>
                  <a:lnTo>
                    <a:pt x="119157" y="118729"/>
                  </a:lnTo>
                  <a:lnTo>
                    <a:pt x="89373" y="151831"/>
                  </a:lnTo>
                  <a:lnTo>
                    <a:pt x="63335" y="188056"/>
                  </a:lnTo>
                  <a:lnTo>
                    <a:pt x="41347" y="227100"/>
                  </a:lnTo>
                  <a:lnTo>
                    <a:pt x="23715" y="268659"/>
                  </a:lnTo>
                  <a:lnTo>
                    <a:pt x="10743" y="312428"/>
                  </a:lnTo>
                  <a:lnTo>
                    <a:pt x="2736" y="358105"/>
                  </a:lnTo>
                  <a:lnTo>
                    <a:pt x="0" y="405384"/>
                  </a:lnTo>
                  <a:lnTo>
                    <a:pt x="2736" y="452662"/>
                  </a:lnTo>
                  <a:lnTo>
                    <a:pt x="10743" y="498339"/>
                  </a:lnTo>
                  <a:lnTo>
                    <a:pt x="23715" y="542108"/>
                  </a:lnTo>
                  <a:lnTo>
                    <a:pt x="41347" y="583667"/>
                  </a:lnTo>
                  <a:lnTo>
                    <a:pt x="63335" y="622711"/>
                  </a:lnTo>
                  <a:lnTo>
                    <a:pt x="89373" y="658936"/>
                  </a:lnTo>
                  <a:lnTo>
                    <a:pt x="119157" y="692038"/>
                  </a:lnTo>
                  <a:lnTo>
                    <a:pt x="152382" y="721713"/>
                  </a:lnTo>
                  <a:lnTo>
                    <a:pt x="188742" y="747657"/>
                  </a:lnTo>
                  <a:lnTo>
                    <a:pt x="227933" y="769566"/>
                  </a:lnTo>
                  <a:lnTo>
                    <a:pt x="269650" y="787136"/>
                  </a:lnTo>
                  <a:lnTo>
                    <a:pt x="313588" y="800062"/>
                  </a:lnTo>
                  <a:lnTo>
                    <a:pt x="359442" y="808040"/>
                  </a:lnTo>
                  <a:lnTo>
                    <a:pt x="406907" y="810768"/>
                  </a:lnTo>
                  <a:lnTo>
                    <a:pt x="454373" y="808040"/>
                  </a:lnTo>
                  <a:lnTo>
                    <a:pt x="500227" y="800062"/>
                  </a:lnTo>
                  <a:lnTo>
                    <a:pt x="544165" y="787136"/>
                  </a:lnTo>
                  <a:lnTo>
                    <a:pt x="585882" y="769566"/>
                  </a:lnTo>
                  <a:lnTo>
                    <a:pt x="625073" y="747657"/>
                  </a:lnTo>
                  <a:lnTo>
                    <a:pt x="661433" y="721713"/>
                  </a:lnTo>
                  <a:lnTo>
                    <a:pt x="694658" y="692038"/>
                  </a:lnTo>
                  <a:lnTo>
                    <a:pt x="724442" y="658936"/>
                  </a:lnTo>
                  <a:lnTo>
                    <a:pt x="750480" y="622711"/>
                  </a:lnTo>
                  <a:lnTo>
                    <a:pt x="772468" y="583667"/>
                  </a:lnTo>
                  <a:lnTo>
                    <a:pt x="790100" y="542108"/>
                  </a:lnTo>
                  <a:lnTo>
                    <a:pt x="803072" y="498339"/>
                  </a:lnTo>
                  <a:lnTo>
                    <a:pt x="811079" y="452662"/>
                  </a:lnTo>
                  <a:lnTo>
                    <a:pt x="813816" y="405384"/>
                  </a:lnTo>
                  <a:lnTo>
                    <a:pt x="811079" y="358105"/>
                  </a:lnTo>
                  <a:lnTo>
                    <a:pt x="803072" y="312428"/>
                  </a:lnTo>
                  <a:lnTo>
                    <a:pt x="790100" y="268659"/>
                  </a:lnTo>
                  <a:lnTo>
                    <a:pt x="772468" y="227100"/>
                  </a:lnTo>
                  <a:lnTo>
                    <a:pt x="750480" y="188056"/>
                  </a:lnTo>
                  <a:lnTo>
                    <a:pt x="724442" y="151831"/>
                  </a:lnTo>
                  <a:lnTo>
                    <a:pt x="694658" y="118729"/>
                  </a:lnTo>
                  <a:lnTo>
                    <a:pt x="661433" y="89054"/>
                  </a:lnTo>
                  <a:lnTo>
                    <a:pt x="625073" y="63110"/>
                  </a:lnTo>
                  <a:lnTo>
                    <a:pt x="585882" y="41201"/>
                  </a:lnTo>
                  <a:lnTo>
                    <a:pt x="544165" y="23631"/>
                  </a:lnTo>
                  <a:lnTo>
                    <a:pt x="500227" y="10705"/>
                  </a:lnTo>
                  <a:lnTo>
                    <a:pt x="454373" y="2727"/>
                  </a:lnTo>
                  <a:lnTo>
                    <a:pt x="406907" y="0"/>
                  </a:lnTo>
                  <a:close/>
                </a:path>
              </a:pathLst>
            </a:custGeom>
            <a:solidFill>
              <a:srgbClr val="B4908A"/>
            </a:solidFill>
          </p:spPr>
          <p:txBody>
            <a:bodyPr wrap="square" lIns="0" tIns="0" rIns="0" bIns="0" rtlCol="0"/>
            <a:lstStyle/>
            <a:p>
              <a:pPr defTabSz="685800"/>
              <a:endParaRPr sz="1350"/>
            </a:p>
          </p:txBody>
        </p:sp>
        <p:sp>
          <p:nvSpPr>
            <p:cNvPr id="45" name="object 45"/>
            <p:cNvSpPr/>
            <p:nvPr/>
          </p:nvSpPr>
          <p:spPr>
            <a:xfrm>
              <a:off x="7623047" y="2340863"/>
              <a:ext cx="814069" cy="810895"/>
            </a:xfrm>
            <a:custGeom>
              <a:avLst/>
              <a:gdLst/>
              <a:ahLst/>
              <a:cxnLst/>
              <a:rect l="l" t="t" r="r" b="b"/>
              <a:pathLst>
                <a:path w="814070" h="810894">
                  <a:moveTo>
                    <a:pt x="0" y="405384"/>
                  </a:moveTo>
                  <a:lnTo>
                    <a:pt x="2736" y="358105"/>
                  </a:lnTo>
                  <a:lnTo>
                    <a:pt x="10743" y="312428"/>
                  </a:lnTo>
                  <a:lnTo>
                    <a:pt x="23715" y="268659"/>
                  </a:lnTo>
                  <a:lnTo>
                    <a:pt x="41347" y="227100"/>
                  </a:lnTo>
                  <a:lnTo>
                    <a:pt x="63335" y="188056"/>
                  </a:lnTo>
                  <a:lnTo>
                    <a:pt x="89373" y="151831"/>
                  </a:lnTo>
                  <a:lnTo>
                    <a:pt x="119157" y="118729"/>
                  </a:lnTo>
                  <a:lnTo>
                    <a:pt x="152382" y="89054"/>
                  </a:lnTo>
                  <a:lnTo>
                    <a:pt x="188742" y="63110"/>
                  </a:lnTo>
                  <a:lnTo>
                    <a:pt x="227933" y="41201"/>
                  </a:lnTo>
                  <a:lnTo>
                    <a:pt x="269650" y="23631"/>
                  </a:lnTo>
                  <a:lnTo>
                    <a:pt x="313588" y="10705"/>
                  </a:lnTo>
                  <a:lnTo>
                    <a:pt x="359442" y="2727"/>
                  </a:lnTo>
                  <a:lnTo>
                    <a:pt x="406907" y="0"/>
                  </a:lnTo>
                  <a:lnTo>
                    <a:pt x="454373" y="2727"/>
                  </a:lnTo>
                  <a:lnTo>
                    <a:pt x="500227" y="10705"/>
                  </a:lnTo>
                  <a:lnTo>
                    <a:pt x="544165" y="23631"/>
                  </a:lnTo>
                  <a:lnTo>
                    <a:pt x="585882" y="41201"/>
                  </a:lnTo>
                  <a:lnTo>
                    <a:pt x="625073" y="63110"/>
                  </a:lnTo>
                  <a:lnTo>
                    <a:pt x="661433" y="89054"/>
                  </a:lnTo>
                  <a:lnTo>
                    <a:pt x="694658" y="118729"/>
                  </a:lnTo>
                  <a:lnTo>
                    <a:pt x="724442" y="151831"/>
                  </a:lnTo>
                  <a:lnTo>
                    <a:pt x="750480" y="188056"/>
                  </a:lnTo>
                  <a:lnTo>
                    <a:pt x="772468" y="227100"/>
                  </a:lnTo>
                  <a:lnTo>
                    <a:pt x="790100" y="268659"/>
                  </a:lnTo>
                  <a:lnTo>
                    <a:pt x="803072" y="312428"/>
                  </a:lnTo>
                  <a:lnTo>
                    <a:pt x="811079" y="358105"/>
                  </a:lnTo>
                  <a:lnTo>
                    <a:pt x="813816" y="405384"/>
                  </a:lnTo>
                  <a:lnTo>
                    <a:pt x="811079" y="452662"/>
                  </a:lnTo>
                  <a:lnTo>
                    <a:pt x="803072" y="498339"/>
                  </a:lnTo>
                  <a:lnTo>
                    <a:pt x="790100" y="542108"/>
                  </a:lnTo>
                  <a:lnTo>
                    <a:pt x="772468" y="583667"/>
                  </a:lnTo>
                  <a:lnTo>
                    <a:pt x="750480" y="622711"/>
                  </a:lnTo>
                  <a:lnTo>
                    <a:pt x="724442" y="658936"/>
                  </a:lnTo>
                  <a:lnTo>
                    <a:pt x="694658" y="692038"/>
                  </a:lnTo>
                  <a:lnTo>
                    <a:pt x="661433" y="721713"/>
                  </a:lnTo>
                  <a:lnTo>
                    <a:pt x="625073" y="747657"/>
                  </a:lnTo>
                  <a:lnTo>
                    <a:pt x="585882" y="769566"/>
                  </a:lnTo>
                  <a:lnTo>
                    <a:pt x="544165" y="787136"/>
                  </a:lnTo>
                  <a:lnTo>
                    <a:pt x="500227" y="800062"/>
                  </a:lnTo>
                  <a:lnTo>
                    <a:pt x="454373" y="808040"/>
                  </a:lnTo>
                  <a:lnTo>
                    <a:pt x="406907" y="810768"/>
                  </a:lnTo>
                  <a:lnTo>
                    <a:pt x="359442" y="808040"/>
                  </a:lnTo>
                  <a:lnTo>
                    <a:pt x="313588" y="800062"/>
                  </a:lnTo>
                  <a:lnTo>
                    <a:pt x="269650" y="787136"/>
                  </a:lnTo>
                  <a:lnTo>
                    <a:pt x="227933" y="769566"/>
                  </a:lnTo>
                  <a:lnTo>
                    <a:pt x="188742" y="747657"/>
                  </a:lnTo>
                  <a:lnTo>
                    <a:pt x="152382" y="721713"/>
                  </a:lnTo>
                  <a:lnTo>
                    <a:pt x="119157" y="692038"/>
                  </a:lnTo>
                  <a:lnTo>
                    <a:pt x="89373" y="658936"/>
                  </a:lnTo>
                  <a:lnTo>
                    <a:pt x="63335" y="622711"/>
                  </a:lnTo>
                  <a:lnTo>
                    <a:pt x="41347" y="583667"/>
                  </a:lnTo>
                  <a:lnTo>
                    <a:pt x="23715" y="542108"/>
                  </a:lnTo>
                  <a:lnTo>
                    <a:pt x="10743" y="498339"/>
                  </a:lnTo>
                  <a:lnTo>
                    <a:pt x="2736" y="452662"/>
                  </a:lnTo>
                  <a:lnTo>
                    <a:pt x="0" y="405384"/>
                  </a:lnTo>
                  <a:close/>
                </a:path>
              </a:pathLst>
            </a:custGeom>
            <a:ln w="12192">
              <a:solidFill>
                <a:srgbClr val="B4908A"/>
              </a:solidFill>
            </a:ln>
          </p:spPr>
          <p:txBody>
            <a:bodyPr wrap="square" lIns="0" tIns="0" rIns="0" bIns="0" rtlCol="0"/>
            <a:lstStyle/>
            <a:p>
              <a:pPr defTabSz="685800"/>
              <a:endParaRPr sz="1350"/>
            </a:p>
          </p:txBody>
        </p:sp>
      </p:grpSp>
      <p:sp>
        <p:nvSpPr>
          <p:cNvPr id="46" name="object 46"/>
          <p:cNvSpPr txBox="1"/>
          <p:nvPr/>
        </p:nvSpPr>
        <p:spPr>
          <a:xfrm>
            <a:off x="5927694" y="1805749"/>
            <a:ext cx="192881" cy="425116"/>
          </a:xfrm>
          <a:prstGeom prst="rect">
            <a:avLst/>
          </a:prstGeom>
        </p:spPr>
        <p:txBody>
          <a:bodyPr vert="horz" wrap="square" lIns="0" tIns="9525" rIns="0" bIns="0" rtlCol="0">
            <a:spAutoFit/>
          </a:bodyPr>
          <a:lstStyle/>
          <a:p>
            <a:pPr marL="9525" defTabSz="685800">
              <a:spcBef>
                <a:spcPts val="75"/>
              </a:spcBef>
            </a:pPr>
            <a:r>
              <a:rPr sz="2700" spc="-38">
                <a:solidFill>
                  <a:srgbClr val="FFFFFF"/>
                </a:solidFill>
                <a:latin typeface="Calibri"/>
                <a:cs typeface="Calibri"/>
              </a:rPr>
              <a:t>4</a:t>
            </a:r>
            <a:endParaRPr sz="2700">
              <a:latin typeface="Calibri"/>
              <a:cs typeface="Calibri"/>
            </a:endParaRPr>
          </a:p>
        </p:txBody>
      </p:sp>
      <p:grpSp>
        <p:nvGrpSpPr>
          <p:cNvPr id="47" name="object 47"/>
          <p:cNvGrpSpPr/>
          <p:nvPr/>
        </p:nvGrpSpPr>
        <p:grpSpPr>
          <a:xfrm>
            <a:off x="5330952" y="2484882"/>
            <a:ext cx="1383029" cy="2034540"/>
            <a:chOff x="7107935" y="3313176"/>
            <a:chExt cx="1844039" cy="2712720"/>
          </a:xfrm>
        </p:grpSpPr>
        <p:sp>
          <p:nvSpPr>
            <p:cNvPr id="48" name="object 48"/>
            <p:cNvSpPr/>
            <p:nvPr/>
          </p:nvSpPr>
          <p:spPr>
            <a:xfrm>
              <a:off x="7114031" y="3319272"/>
              <a:ext cx="1831975" cy="2700655"/>
            </a:xfrm>
            <a:custGeom>
              <a:avLst/>
              <a:gdLst/>
              <a:ahLst/>
              <a:cxnLst/>
              <a:rect l="l" t="t" r="r" b="b"/>
              <a:pathLst>
                <a:path w="1831975" h="2700654">
                  <a:moveTo>
                    <a:pt x="1831848" y="366394"/>
                  </a:moveTo>
                  <a:lnTo>
                    <a:pt x="0" y="366394"/>
                  </a:lnTo>
                  <a:lnTo>
                    <a:pt x="0" y="2700528"/>
                  </a:lnTo>
                  <a:lnTo>
                    <a:pt x="1831848" y="2700528"/>
                  </a:lnTo>
                  <a:lnTo>
                    <a:pt x="1831848" y="366394"/>
                  </a:lnTo>
                  <a:close/>
                </a:path>
                <a:path w="1831975" h="2700654">
                  <a:moveTo>
                    <a:pt x="915924" y="0"/>
                  </a:moveTo>
                  <a:lnTo>
                    <a:pt x="549528" y="366394"/>
                  </a:lnTo>
                  <a:lnTo>
                    <a:pt x="1282319" y="366394"/>
                  </a:lnTo>
                  <a:lnTo>
                    <a:pt x="915924" y="0"/>
                  </a:lnTo>
                  <a:close/>
                </a:path>
              </a:pathLst>
            </a:custGeom>
            <a:solidFill>
              <a:srgbClr val="E6DDDC">
                <a:alpha val="90194"/>
              </a:srgbClr>
            </a:solidFill>
          </p:spPr>
          <p:txBody>
            <a:bodyPr wrap="square" lIns="0" tIns="0" rIns="0" bIns="0" rtlCol="0"/>
            <a:lstStyle/>
            <a:p>
              <a:pPr defTabSz="685800"/>
              <a:endParaRPr sz="1350"/>
            </a:p>
          </p:txBody>
        </p:sp>
        <p:sp>
          <p:nvSpPr>
            <p:cNvPr id="49" name="object 49"/>
            <p:cNvSpPr/>
            <p:nvPr/>
          </p:nvSpPr>
          <p:spPr>
            <a:xfrm>
              <a:off x="7114031" y="3319272"/>
              <a:ext cx="1831975" cy="2700655"/>
            </a:xfrm>
            <a:custGeom>
              <a:avLst/>
              <a:gdLst/>
              <a:ahLst/>
              <a:cxnLst/>
              <a:rect l="l" t="t" r="r" b="b"/>
              <a:pathLst>
                <a:path w="1831975" h="2700654">
                  <a:moveTo>
                    <a:pt x="0" y="366394"/>
                  </a:moveTo>
                  <a:lnTo>
                    <a:pt x="549528" y="366394"/>
                  </a:lnTo>
                  <a:lnTo>
                    <a:pt x="915924" y="0"/>
                  </a:lnTo>
                  <a:lnTo>
                    <a:pt x="1282319" y="366394"/>
                  </a:lnTo>
                  <a:lnTo>
                    <a:pt x="1831848" y="366394"/>
                  </a:lnTo>
                  <a:lnTo>
                    <a:pt x="1831848" y="2700528"/>
                  </a:lnTo>
                  <a:lnTo>
                    <a:pt x="0" y="2700528"/>
                  </a:lnTo>
                  <a:lnTo>
                    <a:pt x="0" y="366394"/>
                  </a:lnTo>
                  <a:close/>
                </a:path>
              </a:pathLst>
            </a:custGeom>
            <a:ln w="12192">
              <a:solidFill>
                <a:srgbClr val="E6DDDC"/>
              </a:solidFill>
            </a:ln>
          </p:spPr>
          <p:txBody>
            <a:bodyPr wrap="square" lIns="0" tIns="0" rIns="0" bIns="0" rtlCol="0"/>
            <a:lstStyle/>
            <a:p>
              <a:pPr defTabSz="685800"/>
              <a:endParaRPr sz="1350"/>
            </a:p>
          </p:txBody>
        </p:sp>
      </p:grpSp>
      <p:sp>
        <p:nvSpPr>
          <p:cNvPr id="50" name="object 50"/>
          <p:cNvSpPr txBox="1"/>
          <p:nvPr/>
        </p:nvSpPr>
        <p:spPr>
          <a:xfrm>
            <a:off x="5435536" y="2856166"/>
            <a:ext cx="1079183" cy="1657056"/>
          </a:xfrm>
          <a:prstGeom prst="rect">
            <a:avLst/>
          </a:prstGeom>
        </p:spPr>
        <p:txBody>
          <a:bodyPr vert="horz" wrap="square" lIns="0" tIns="21907" rIns="0" bIns="0" rtlCol="0">
            <a:spAutoFit/>
          </a:bodyPr>
          <a:lstStyle/>
          <a:p>
            <a:pPr marL="9525" marR="3810" defTabSz="685800">
              <a:lnSpc>
                <a:spcPct val="91600"/>
              </a:lnSpc>
              <a:spcBef>
                <a:spcPts val="172"/>
              </a:spcBef>
            </a:pPr>
            <a:r>
              <a:rPr sz="1050" spc="-8">
                <a:latin typeface="Calibri"/>
                <a:cs typeface="Calibri"/>
              </a:rPr>
              <a:t>Generation</a:t>
            </a:r>
            <a:r>
              <a:rPr sz="1050" spc="8">
                <a:latin typeface="Calibri"/>
                <a:cs typeface="Calibri"/>
              </a:rPr>
              <a:t> </a:t>
            </a:r>
            <a:r>
              <a:rPr sz="1050">
                <a:latin typeface="Calibri"/>
                <a:cs typeface="Calibri"/>
              </a:rPr>
              <a:t>of</a:t>
            </a:r>
            <a:r>
              <a:rPr sz="1050" spc="-41">
                <a:latin typeface="Calibri"/>
                <a:cs typeface="Calibri"/>
              </a:rPr>
              <a:t> </a:t>
            </a:r>
            <a:r>
              <a:rPr sz="1050" spc="-19">
                <a:latin typeface="Calibri"/>
                <a:cs typeface="Calibri"/>
              </a:rPr>
              <a:t>new </a:t>
            </a:r>
            <a:r>
              <a:rPr sz="1050" spc="-8">
                <a:latin typeface="Calibri"/>
                <a:cs typeface="Calibri"/>
              </a:rPr>
              <a:t>knowledge</a:t>
            </a:r>
            <a:r>
              <a:rPr sz="1050" spc="8">
                <a:latin typeface="Calibri"/>
                <a:cs typeface="Calibri"/>
              </a:rPr>
              <a:t> </a:t>
            </a:r>
            <a:r>
              <a:rPr sz="1050" spc="-15">
                <a:latin typeface="Calibri"/>
                <a:cs typeface="Calibri"/>
              </a:rPr>
              <a:t>will </a:t>
            </a:r>
            <a:r>
              <a:rPr sz="1050">
                <a:latin typeface="Calibri"/>
                <a:cs typeface="Calibri"/>
              </a:rPr>
              <a:t>enable</a:t>
            </a:r>
            <a:r>
              <a:rPr sz="1050" spc="-15">
                <a:latin typeface="Calibri"/>
                <a:cs typeface="Calibri"/>
              </a:rPr>
              <a:t> </a:t>
            </a:r>
            <a:r>
              <a:rPr sz="1050">
                <a:latin typeface="Calibri"/>
                <a:cs typeface="Calibri"/>
              </a:rPr>
              <a:t>us</a:t>
            </a:r>
            <a:r>
              <a:rPr sz="1050" spc="-30">
                <a:latin typeface="Calibri"/>
                <a:cs typeface="Calibri"/>
              </a:rPr>
              <a:t> </a:t>
            </a:r>
            <a:r>
              <a:rPr sz="1050">
                <a:latin typeface="Calibri"/>
                <a:cs typeface="Calibri"/>
              </a:rPr>
              <a:t>to</a:t>
            </a:r>
            <a:r>
              <a:rPr sz="1050" spc="-41">
                <a:latin typeface="Calibri"/>
                <a:cs typeface="Calibri"/>
              </a:rPr>
              <a:t> </a:t>
            </a:r>
            <a:r>
              <a:rPr sz="1050" spc="-15">
                <a:latin typeface="Calibri"/>
                <a:cs typeface="Calibri"/>
              </a:rPr>
              <a:t>make </a:t>
            </a:r>
            <a:r>
              <a:rPr sz="1050">
                <a:latin typeface="Calibri"/>
                <a:cs typeface="Calibri"/>
              </a:rPr>
              <a:t>the</a:t>
            </a:r>
            <a:r>
              <a:rPr sz="1050" spc="-34">
                <a:latin typeface="Calibri"/>
                <a:cs typeface="Calibri"/>
              </a:rPr>
              <a:t> </a:t>
            </a:r>
            <a:r>
              <a:rPr sz="1050">
                <a:latin typeface="Calibri"/>
                <a:cs typeface="Calibri"/>
              </a:rPr>
              <a:t>best</a:t>
            </a:r>
            <a:r>
              <a:rPr sz="1050" spc="-26">
                <a:latin typeface="Calibri"/>
                <a:cs typeface="Calibri"/>
              </a:rPr>
              <a:t> </a:t>
            </a:r>
            <a:r>
              <a:rPr sz="1050">
                <a:latin typeface="Calibri"/>
                <a:cs typeface="Calibri"/>
              </a:rPr>
              <a:t>choices</a:t>
            </a:r>
            <a:r>
              <a:rPr sz="1050" spc="-38">
                <a:latin typeface="Calibri"/>
                <a:cs typeface="Calibri"/>
              </a:rPr>
              <a:t> </a:t>
            </a:r>
            <a:r>
              <a:rPr sz="1050" spc="-19">
                <a:latin typeface="Calibri"/>
                <a:cs typeface="Calibri"/>
              </a:rPr>
              <a:t>for </a:t>
            </a:r>
            <a:r>
              <a:rPr sz="1050">
                <a:latin typeface="Calibri"/>
                <a:cs typeface="Calibri"/>
              </a:rPr>
              <a:t>our</a:t>
            </a:r>
            <a:r>
              <a:rPr sz="1050" spc="-15">
                <a:latin typeface="Calibri"/>
                <a:cs typeface="Calibri"/>
              </a:rPr>
              <a:t> </a:t>
            </a:r>
            <a:r>
              <a:rPr sz="1050" spc="-8">
                <a:latin typeface="Calibri"/>
                <a:cs typeface="Calibri"/>
              </a:rPr>
              <a:t>patients, providing</a:t>
            </a:r>
            <a:r>
              <a:rPr sz="1050" spc="4">
                <a:latin typeface="Calibri"/>
                <a:cs typeface="Calibri"/>
              </a:rPr>
              <a:t> </a:t>
            </a:r>
            <a:r>
              <a:rPr sz="1050">
                <a:latin typeface="Calibri"/>
                <a:cs typeface="Calibri"/>
              </a:rPr>
              <a:t>the</a:t>
            </a:r>
            <a:r>
              <a:rPr sz="1050" spc="-34">
                <a:latin typeface="Calibri"/>
                <a:cs typeface="Calibri"/>
              </a:rPr>
              <a:t> </a:t>
            </a:r>
            <a:r>
              <a:rPr sz="1050" spc="-15">
                <a:latin typeface="Calibri"/>
                <a:cs typeface="Calibri"/>
              </a:rPr>
              <a:t>best </a:t>
            </a:r>
            <a:r>
              <a:rPr sz="1050" spc="-8">
                <a:latin typeface="Calibri"/>
                <a:cs typeface="Calibri"/>
              </a:rPr>
              <a:t>treatment</a:t>
            </a:r>
            <a:r>
              <a:rPr sz="1050" spc="4">
                <a:latin typeface="Calibri"/>
                <a:cs typeface="Calibri"/>
              </a:rPr>
              <a:t> </a:t>
            </a:r>
            <a:r>
              <a:rPr sz="1050">
                <a:latin typeface="Calibri"/>
                <a:cs typeface="Calibri"/>
              </a:rPr>
              <a:t>at</a:t>
            </a:r>
            <a:r>
              <a:rPr sz="1050" spc="-45">
                <a:latin typeface="Calibri"/>
                <a:cs typeface="Calibri"/>
              </a:rPr>
              <a:t> </a:t>
            </a:r>
            <a:r>
              <a:rPr sz="1050" spc="-19">
                <a:latin typeface="Calibri"/>
                <a:cs typeface="Calibri"/>
              </a:rPr>
              <a:t>the </a:t>
            </a:r>
            <a:r>
              <a:rPr sz="1050" spc="-8">
                <a:latin typeface="Calibri"/>
                <a:cs typeface="Calibri"/>
              </a:rPr>
              <a:t>individual</a:t>
            </a:r>
            <a:r>
              <a:rPr sz="1050" spc="23">
                <a:latin typeface="Calibri"/>
                <a:cs typeface="Calibri"/>
              </a:rPr>
              <a:t> </a:t>
            </a:r>
            <a:r>
              <a:rPr sz="1050" spc="-8">
                <a:latin typeface="Calibri"/>
                <a:cs typeface="Calibri"/>
              </a:rPr>
              <a:t>level</a:t>
            </a:r>
            <a:r>
              <a:rPr sz="1050" spc="-34">
                <a:latin typeface="Calibri"/>
                <a:cs typeface="Calibri"/>
              </a:rPr>
              <a:t> </a:t>
            </a:r>
            <a:r>
              <a:rPr sz="1050" spc="-15">
                <a:latin typeface="Calibri"/>
                <a:cs typeface="Calibri"/>
              </a:rPr>
              <a:t>(i.e. </a:t>
            </a:r>
            <a:r>
              <a:rPr sz="1050">
                <a:latin typeface="Calibri"/>
                <a:cs typeface="Calibri"/>
              </a:rPr>
              <a:t>the</a:t>
            </a:r>
            <a:r>
              <a:rPr sz="1050" spc="-45">
                <a:latin typeface="Calibri"/>
                <a:cs typeface="Calibri"/>
              </a:rPr>
              <a:t> </a:t>
            </a:r>
            <a:r>
              <a:rPr sz="1050">
                <a:latin typeface="Calibri"/>
                <a:cs typeface="Calibri"/>
              </a:rPr>
              <a:t>right</a:t>
            </a:r>
            <a:r>
              <a:rPr sz="1050" spc="-26">
                <a:latin typeface="Calibri"/>
                <a:cs typeface="Calibri"/>
              </a:rPr>
              <a:t> </a:t>
            </a:r>
            <a:r>
              <a:rPr sz="1050" spc="-8">
                <a:latin typeface="Calibri"/>
                <a:cs typeface="Calibri"/>
              </a:rPr>
              <a:t>treatment </a:t>
            </a:r>
            <a:r>
              <a:rPr sz="1050">
                <a:latin typeface="Calibri"/>
                <a:cs typeface="Calibri"/>
              </a:rPr>
              <a:t>at</a:t>
            </a:r>
            <a:r>
              <a:rPr sz="1050" spc="-45">
                <a:latin typeface="Calibri"/>
                <a:cs typeface="Calibri"/>
              </a:rPr>
              <a:t> </a:t>
            </a:r>
            <a:r>
              <a:rPr sz="1050">
                <a:latin typeface="Calibri"/>
                <a:cs typeface="Calibri"/>
              </a:rPr>
              <a:t>the</a:t>
            </a:r>
            <a:r>
              <a:rPr sz="1050" spc="-23">
                <a:latin typeface="Calibri"/>
                <a:cs typeface="Calibri"/>
              </a:rPr>
              <a:t> </a:t>
            </a:r>
            <a:r>
              <a:rPr sz="1050">
                <a:latin typeface="Calibri"/>
                <a:cs typeface="Calibri"/>
              </a:rPr>
              <a:t>right</a:t>
            </a:r>
            <a:r>
              <a:rPr sz="1050" spc="-15">
                <a:latin typeface="Calibri"/>
                <a:cs typeface="Calibri"/>
              </a:rPr>
              <a:t> </a:t>
            </a:r>
            <a:r>
              <a:rPr sz="1050">
                <a:latin typeface="Calibri"/>
                <a:cs typeface="Calibri"/>
              </a:rPr>
              <a:t>time</a:t>
            </a:r>
            <a:r>
              <a:rPr sz="1050" spc="-38">
                <a:latin typeface="Calibri"/>
                <a:cs typeface="Calibri"/>
              </a:rPr>
              <a:t> </a:t>
            </a:r>
            <a:r>
              <a:rPr sz="1050" spc="-19">
                <a:latin typeface="Calibri"/>
                <a:cs typeface="Calibri"/>
              </a:rPr>
              <a:t>to </a:t>
            </a:r>
            <a:r>
              <a:rPr sz="1050">
                <a:latin typeface="Calibri"/>
                <a:cs typeface="Calibri"/>
              </a:rPr>
              <a:t>the</a:t>
            </a:r>
            <a:r>
              <a:rPr sz="1050" spc="-45">
                <a:latin typeface="Calibri"/>
                <a:cs typeface="Calibri"/>
              </a:rPr>
              <a:t> </a:t>
            </a:r>
            <a:r>
              <a:rPr sz="1050">
                <a:latin typeface="Calibri"/>
                <a:cs typeface="Calibri"/>
              </a:rPr>
              <a:t>right</a:t>
            </a:r>
            <a:r>
              <a:rPr sz="1050" spc="-26">
                <a:latin typeface="Calibri"/>
                <a:cs typeface="Calibri"/>
              </a:rPr>
              <a:t> </a:t>
            </a:r>
            <a:r>
              <a:rPr sz="1050" spc="-8">
                <a:latin typeface="Calibri"/>
                <a:cs typeface="Calibri"/>
              </a:rPr>
              <a:t>patient)</a:t>
            </a:r>
            <a:endParaRPr sz="1050">
              <a:latin typeface="Calibri"/>
              <a:cs typeface="Calibri"/>
            </a:endParaRPr>
          </a:p>
        </p:txBody>
      </p:sp>
      <p:grpSp>
        <p:nvGrpSpPr>
          <p:cNvPr id="51" name="object 51"/>
          <p:cNvGrpSpPr/>
          <p:nvPr/>
        </p:nvGrpSpPr>
        <p:grpSpPr>
          <a:xfrm>
            <a:off x="6858000" y="1751075"/>
            <a:ext cx="1001554" cy="617220"/>
            <a:chOff x="9144000" y="2334767"/>
            <a:chExt cx="1335405" cy="822960"/>
          </a:xfrm>
        </p:grpSpPr>
        <p:sp>
          <p:nvSpPr>
            <p:cNvPr id="52" name="object 52"/>
            <p:cNvSpPr/>
            <p:nvPr/>
          </p:nvSpPr>
          <p:spPr>
            <a:xfrm>
              <a:off x="9150095" y="2746247"/>
              <a:ext cx="914400" cy="3175"/>
            </a:xfrm>
            <a:custGeom>
              <a:avLst/>
              <a:gdLst/>
              <a:ahLst/>
              <a:cxnLst/>
              <a:rect l="l" t="t" r="r" b="b"/>
              <a:pathLst>
                <a:path w="914400" h="3175">
                  <a:moveTo>
                    <a:pt x="914400" y="0"/>
                  </a:moveTo>
                  <a:lnTo>
                    <a:pt x="0" y="0"/>
                  </a:lnTo>
                  <a:lnTo>
                    <a:pt x="0" y="3048"/>
                  </a:lnTo>
                  <a:lnTo>
                    <a:pt x="914400" y="3048"/>
                  </a:lnTo>
                  <a:lnTo>
                    <a:pt x="914400" y="0"/>
                  </a:lnTo>
                  <a:close/>
                </a:path>
              </a:pathLst>
            </a:custGeom>
            <a:solidFill>
              <a:srgbClr val="E3DEDE">
                <a:alpha val="90194"/>
              </a:srgbClr>
            </a:solidFill>
          </p:spPr>
          <p:txBody>
            <a:bodyPr wrap="square" lIns="0" tIns="0" rIns="0" bIns="0" rtlCol="0"/>
            <a:lstStyle/>
            <a:p>
              <a:pPr defTabSz="685800"/>
              <a:endParaRPr sz="1350"/>
            </a:p>
          </p:txBody>
        </p:sp>
        <p:sp>
          <p:nvSpPr>
            <p:cNvPr id="53" name="object 53"/>
            <p:cNvSpPr/>
            <p:nvPr/>
          </p:nvSpPr>
          <p:spPr>
            <a:xfrm>
              <a:off x="9150095" y="2746247"/>
              <a:ext cx="914400" cy="3175"/>
            </a:xfrm>
            <a:custGeom>
              <a:avLst/>
              <a:gdLst/>
              <a:ahLst/>
              <a:cxnLst/>
              <a:rect l="l" t="t" r="r" b="b"/>
              <a:pathLst>
                <a:path w="914400" h="3175">
                  <a:moveTo>
                    <a:pt x="0" y="3048"/>
                  </a:moveTo>
                  <a:lnTo>
                    <a:pt x="914400" y="3048"/>
                  </a:lnTo>
                  <a:lnTo>
                    <a:pt x="914400" y="0"/>
                  </a:lnTo>
                  <a:lnTo>
                    <a:pt x="0" y="0"/>
                  </a:lnTo>
                  <a:lnTo>
                    <a:pt x="0" y="3048"/>
                  </a:lnTo>
                  <a:close/>
                </a:path>
              </a:pathLst>
            </a:custGeom>
            <a:ln w="12191">
              <a:solidFill>
                <a:srgbClr val="E3DEDE"/>
              </a:solidFill>
            </a:ln>
          </p:spPr>
          <p:txBody>
            <a:bodyPr wrap="square" lIns="0" tIns="0" rIns="0" bIns="0" rtlCol="0"/>
            <a:lstStyle/>
            <a:p>
              <a:pPr defTabSz="685800"/>
              <a:endParaRPr sz="1350"/>
            </a:p>
          </p:txBody>
        </p:sp>
        <p:sp>
          <p:nvSpPr>
            <p:cNvPr id="54" name="object 54"/>
            <p:cNvSpPr/>
            <p:nvPr/>
          </p:nvSpPr>
          <p:spPr>
            <a:xfrm>
              <a:off x="9659112" y="2340863"/>
              <a:ext cx="814069" cy="810895"/>
            </a:xfrm>
            <a:custGeom>
              <a:avLst/>
              <a:gdLst/>
              <a:ahLst/>
              <a:cxnLst/>
              <a:rect l="l" t="t" r="r" b="b"/>
              <a:pathLst>
                <a:path w="814070" h="810894">
                  <a:moveTo>
                    <a:pt x="406908" y="0"/>
                  </a:moveTo>
                  <a:lnTo>
                    <a:pt x="359442" y="2727"/>
                  </a:lnTo>
                  <a:lnTo>
                    <a:pt x="313588" y="10705"/>
                  </a:lnTo>
                  <a:lnTo>
                    <a:pt x="269650" y="23631"/>
                  </a:lnTo>
                  <a:lnTo>
                    <a:pt x="227933" y="41201"/>
                  </a:lnTo>
                  <a:lnTo>
                    <a:pt x="188742" y="63110"/>
                  </a:lnTo>
                  <a:lnTo>
                    <a:pt x="152382" y="89054"/>
                  </a:lnTo>
                  <a:lnTo>
                    <a:pt x="119157" y="118729"/>
                  </a:lnTo>
                  <a:lnTo>
                    <a:pt x="89373" y="151831"/>
                  </a:lnTo>
                  <a:lnTo>
                    <a:pt x="63335" y="188056"/>
                  </a:lnTo>
                  <a:lnTo>
                    <a:pt x="41347" y="227100"/>
                  </a:lnTo>
                  <a:lnTo>
                    <a:pt x="23715" y="268659"/>
                  </a:lnTo>
                  <a:lnTo>
                    <a:pt x="10743" y="312428"/>
                  </a:lnTo>
                  <a:lnTo>
                    <a:pt x="2736" y="358105"/>
                  </a:lnTo>
                  <a:lnTo>
                    <a:pt x="0" y="405384"/>
                  </a:lnTo>
                  <a:lnTo>
                    <a:pt x="2736" y="452662"/>
                  </a:lnTo>
                  <a:lnTo>
                    <a:pt x="10743" y="498339"/>
                  </a:lnTo>
                  <a:lnTo>
                    <a:pt x="23715" y="542108"/>
                  </a:lnTo>
                  <a:lnTo>
                    <a:pt x="41347" y="583667"/>
                  </a:lnTo>
                  <a:lnTo>
                    <a:pt x="63335" y="622711"/>
                  </a:lnTo>
                  <a:lnTo>
                    <a:pt x="89373" y="658936"/>
                  </a:lnTo>
                  <a:lnTo>
                    <a:pt x="119157" y="692038"/>
                  </a:lnTo>
                  <a:lnTo>
                    <a:pt x="152382" y="721713"/>
                  </a:lnTo>
                  <a:lnTo>
                    <a:pt x="188742" y="747657"/>
                  </a:lnTo>
                  <a:lnTo>
                    <a:pt x="227933" y="769566"/>
                  </a:lnTo>
                  <a:lnTo>
                    <a:pt x="269650" y="787136"/>
                  </a:lnTo>
                  <a:lnTo>
                    <a:pt x="313588" y="800062"/>
                  </a:lnTo>
                  <a:lnTo>
                    <a:pt x="359442" y="808040"/>
                  </a:lnTo>
                  <a:lnTo>
                    <a:pt x="406908" y="810768"/>
                  </a:lnTo>
                  <a:lnTo>
                    <a:pt x="454373" y="808040"/>
                  </a:lnTo>
                  <a:lnTo>
                    <a:pt x="500227" y="800062"/>
                  </a:lnTo>
                  <a:lnTo>
                    <a:pt x="544165" y="787136"/>
                  </a:lnTo>
                  <a:lnTo>
                    <a:pt x="585882" y="769566"/>
                  </a:lnTo>
                  <a:lnTo>
                    <a:pt x="625073" y="747657"/>
                  </a:lnTo>
                  <a:lnTo>
                    <a:pt x="661433" y="721713"/>
                  </a:lnTo>
                  <a:lnTo>
                    <a:pt x="694658" y="692038"/>
                  </a:lnTo>
                  <a:lnTo>
                    <a:pt x="724442" y="658936"/>
                  </a:lnTo>
                  <a:lnTo>
                    <a:pt x="750480" y="622711"/>
                  </a:lnTo>
                  <a:lnTo>
                    <a:pt x="772468" y="583667"/>
                  </a:lnTo>
                  <a:lnTo>
                    <a:pt x="790100" y="542108"/>
                  </a:lnTo>
                  <a:lnTo>
                    <a:pt x="803072" y="498339"/>
                  </a:lnTo>
                  <a:lnTo>
                    <a:pt x="811079" y="452662"/>
                  </a:lnTo>
                  <a:lnTo>
                    <a:pt x="813816" y="405384"/>
                  </a:lnTo>
                  <a:lnTo>
                    <a:pt x="811079" y="358105"/>
                  </a:lnTo>
                  <a:lnTo>
                    <a:pt x="803072" y="312428"/>
                  </a:lnTo>
                  <a:lnTo>
                    <a:pt x="790100" y="268659"/>
                  </a:lnTo>
                  <a:lnTo>
                    <a:pt x="772468" y="227100"/>
                  </a:lnTo>
                  <a:lnTo>
                    <a:pt x="750480" y="188056"/>
                  </a:lnTo>
                  <a:lnTo>
                    <a:pt x="724442" y="151831"/>
                  </a:lnTo>
                  <a:lnTo>
                    <a:pt x="694658" y="118729"/>
                  </a:lnTo>
                  <a:lnTo>
                    <a:pt x="661433" y="89054"/>
                  </a:lnTo>
                  <a:lnTo>
                    <a:pt x="625073" y="63110"/>
                  </a:lnTo>
                  <a:lnTo>
                    <a:pt x="585882" y="41201"/>
                  </a:lnTo>
                  <a:lnTo>
                    <a:pt x="544165" y="23631"/>
                  </a:lnTo>
                  <a:lnTo>
                    <a:pt x="500227" y="10705"/>
                  </a:lnTo>
                  <a:lnTo>
                    <a:pt x="454373" y="2727"/>
                  </a:lnTo>
                  <a:lnTo>
                    <a:pt x="406908" y="0"/>
                  </a:lnTo>
                  <a:close/>
                </a:path>
              </a:pathLst>
            </a:custGeom>
            <a:solidFill>
              <a:srgbClr val="A4A4A4"/>
            </a:solidFill>
          </p:spPr>
          <p:txBody>
            <a:bodyPr wrap="square" lIns="0" tIns="0" rIns="0" bIns="0" rtlCol="0"/>
            <a:lstStyle/>
            <a:p>
              <a:pPr defTabSz="685800"/>
              <a:endParaRPr sz="1350"/>
            </a:p>
          </p:txBody>
        </p:sp>
        <p:sp>
          <p:nvSpPr>
            <p:cNvPr id="55" name="object 55"/>
            <p:cNvSpPr/>
            <p:nvPr/>
          </p:nvSpPr>
          <p:spPr>
            <a:xfrm>
              <a:off x="9659112" y="2340863"/>
              <a:ext cx="814069" cy="810895"/>
            </a:xfrm>
            <a:custGeom>
              <a:avLst/>
              <a:gdLst/>
              <a:ahLst/>
              <a:cxnLst/>
              <a:rect l="l" t="t" r="r" b="b"/>
              <a:pathLst>
                <a:path w="814070" h="810894">
                  <a:moveTo>
                    <a:pt x="0" y="405384"/>
                  </a:moveTo>
                  <a:lnTo>
                    <a:pt x="2736" y="358105"/>
                  </a:lnTo>
                  <a:lnTo>
                    <a:pt x="10743" y="312428"/>
                  </a:lnTo>
                  <a:lnTo>
                    <a:pt x="23715" y="268659"/>
                  </a:lnTo>
                  <a:lnTo>
                    <a:pt x="41347" y="227100"/>
                  </a:lnTo>
                  <a:lnTo>
                    <a:pt x="63335" y="188056"/>
                  </a:lnTo>
                  <a:lnTo>
                    <a:pt x="89373" y="151831"/>
                  </a:lnTo>
                  <a:lnTo>
                    <a:pt x="119157" y="118729"/>
                  </a:lnTo>
                  <a:lnTo>
                    <a:pt x="152382" y="89054"/>
                  </a:lnTo>
                  <a:lnTo>
                    <a:pt x="188742" y="63110"/>
                  </a:lnTo>
                  <a:lnTo>
                    <a:pt x="227933" y="41201"/>
                  </a:lnTo>
                  <a:lnTo>
                    <a:pt x="269650" y="23631"/>
                  </a:lnTo>
                  <a:lnTo>
                    <a:pt x="313588" y="10705"/>
                  </a:lnTo>
                  <a:lnTo>
                    <a:pt x="359442" y="2727"/>
                  </a:lnTo>
                  <a:lnTo>
                    <a:pt x="406908" y="0"/>
                  </a:lnTo>
                  <a:lnTo>
                    <a:pt x="454373" y="2727"/>
                  </a:lnTo>
                  <a:lnTo>
                    <a:pt x="500227" y="10705"/>
                  </a:lnTo>
                  <a:lnTo>
                    <a:pt x="544165" y="23631"/>
                  </a:lnTo>
                  <a:lnTo>
                    <a:pt x="585882" y="41201"/>
                  </a:lnTo>
                  <a:lnTo>
                    <a:pt x="625073" y="63110"/>
                  </a:lnTo>
                  <a:lnTo>
                    <a:pt x="661433" y="89054"/>
                  </a:lnTo>
                  <a:lnTo>
                    <a:pt x="694658" y="118729"/>
                  </a:lnTo>
                  <a:lnTo>
                    <a:pt x="724442" y="151831"/>
                  </a:lnTo>
                  <a:lnTo>
                    <a:pt x="750480" y="188056"/>
                  </a:lnTo>
                  <a:lnTo>
                    <a:pt x="772468" y="227100"/>
                  </a:lnTo>
                  <a:lnTo>
                    <a:pt x="790100" y="268659"/>
                  </a:lnTo>
                  <a:lnTo>
                    <a:pt x="803072" y="312428"/>
                  </a:lnTo>
                  <a:lnTo>
                    <a:pt x="811079" y="358105"/>
                  </a:lnTo>
                  <a:lnTo>
                    <a:pt x="813816" y="405384"/>
                  </a:lnTo>
                  <a:lnTo>
                    <a:pt x="811079" y="452662"/>
                  </a:lnTo>
                  <a:lnTo>
                    <a:pt x="803072" y="498339"/>
                  </a:lnTo>
                  <a:lnTo>
                    <a:pt x="790100" y="542108"/>
                  </a:lnTo>
                  <a:lnTo>
                    <a:pt x="772468" y="583667"/>
                  </a:lnTo>
                  <a:lnTo>
                    <a:pt x="750480" y="622711"/>
                  </a:lnTo>
                  <a:lnTo>
                    <a:pt x="724442" y="658936"/>
                  </a:lnTo>
                  <a:lnTo>
                    <a:pt x="694658" y="692038"/>
                  </a:lnTo>
                  <a:lnTo>
                    <a:pt x="661433" y="721713"/>
                  </a:lnTo>
                  <a:lnTo>
                    <a:pt x="625073" y="747657"/>
                  </a:lnTo>
                  <a:lnTo>
                    <a:pt x="585882" y="769566"/>
                  </a:lnTo>
                  <a:lnTo>
                    <a:pt x="544165" y="787136"/>
                  </a:lnTo>
                  <a:lnTo>
                    <a:pt x="500227" y="800062"/>
                  </a:lnTo>
                  <a:lnTo>
                    <a:pt x="454373" y="808040"/>
                  </a:lnTo>
                  <a:lnTo>
                    <a:pt x="406908" y="810768"/>
                  </a:lnTo>
                  <a:lnTo>
                    <a:pt x="359442" y="808040"/>
                  </a:lnTo>
                  <a:lnTo>
                    <a:pt x="313588" y="800062"/>
                  </a:lnTo>
                  <a:lnTo>
                    <a:pt x="269650" y="787136"/>
                  </a:lnTo>
                  <a:lnTo>
                    <a:pt x="227933" y="769566"/>
                  </a:lnTo>
                  <a:lnTo>
                    <a:pt x="188742" y="747657"/>
                  </a:lnTo>
                  <a:lnTo>
                    <a:pt x="152382" y="721713"/>
                  </a:lnTo>
                  <a:lnTo>
                    <a:pt x="119157" y="692038"/>
                  </a:lnTo>
                  <a:lnTo>
                    <a:pt x="89373" y="658936"/>
                  </a:lnTo>
                  <a:lnTo>
                    <a:pt x="63335" y="622711"/>
                  </a:lnTo>
                  <a:lnTo>
                    <a:pt x="41347" y="583667"/>
                  </a:lnTo>
                  <a:lnTo>
                    <a:pt x="23715" y="542108"/>
                  </a:lnTo>
                  <a:lnTo>
                    <a:pt x="10743" y="498339"/>
                  </a:lnTo>
                  <a:lnTo>
                    <a:pt x="2736" y="452662"/>
                  </a:lnTo>
                  <a:lnTo>
                    <a:pt x="0" y="405384"/>
                  </a:lnTo>
                  <a:close/>
                </a:path>
              </a:pathLst>
            </a:custGeom>
            <a:ln w="12192">
              <a:solidFill>
                <a:srgbClr val="A4A4A4"/>
              </a:solidFill>
            </a:ln>
          </p:spPr>
          <p:txBody>
            <a:bodyPr wrap="square" lIns="0" tIns="0" rIns="0" bIns="0" rtlCol="0"/>
            <a:lstStyle/>
            <a:p>
              <a:pPr defTabSz="685800"/>
              <a:endParaRPr sz="1350"/>
            </a:p>
          </p:txBody>
        </p:sp>
      </p:grpSp>
      <p:sp>
        <p:nvSpPr>
          <p:cNvPr id="56" name="object 56"/>
          <p:cNvSpPr txBox="1"/>
          <p:nvPr/>
        </p:nvSpPr>
        <p:spPr>
          <a:xfrm>
            <a:off x="7454742" y="1805749"/>
            <a:ext cx="192881" cy="425116"/>
          </a:xfrm>
          <a:prstGeom prst="rect">
            <a:avLst/>
          </a:prstGeom>
        </p:spPr>
        <p:txBody>
          <a:bodyPr vert="horz" wrap="square" lIns="0" tIns="9525" rIns="0" bIns="0" rtlCol="0">
            <a:spAutoFit/>
          </a:bodyPr>
          <a:lstStyle/>
          <a:p>
            <a:pPr marL="9525" defTabSz="685800">
              <a:spcBef>
                <a:spcPts val="75"/>
              </a:spcBef>
            </a:pPr>
            <a:r>
              <a:rPr sz="2700" spc="-38">
                <a:solidFill>
                  <a:srgbClr val="FFFFFF"/>
                </a:solidFill>
                <a:latin typeface="Calibri"/>
                <a:cs typeface="Calibri"/>
              </a:rPr>
              <a:t>5</a:t>
            </a:r>
            <a:endParaRPr sz="2700">
              <a:latin typeface="Calibri"/>
              <a:cs typeface="Calibri"/>
            </a:endParaRPr>
          </a:p>
        </p:txBody>
      </p:sp>
      <p:grpSp>
        <p:nvGrpSpPr>
          <p:cNvPr id="57" name="object 57"/>
          <p:cNvGrpSpPr/>
          <p:nvPr/>
        </p:nvGrpSpPr>
        <p:grpSpPr>
          <a:xfrm>
            <a:off x="6858001" y="2484882"/>
            <a:ext cx="1383029" cy="2034540"/>
            <a:chOff x="9144000" y="3313176"/>
            <a:chExt cx="1844039" cy="2712720"/>
          </a:xfrm>
        </p:grpSpPr>
        <p:sp>
          <p:nvSpPr>
            <p:cNvPr id="58" name="object 58"/>
            <p:cNvSpPr/>
            <p:nvPr/>
          </p:nvSpPr>
          <p:spPr>
            <a:xfrm>
              <a:off x="9150095" y="3319272"/>
              <a:ext cx="1831975" cy="2700655"/>
            </a:xfrm>
            <a:custGeom>
              <a:avLst/>
              <a:gdLst/>
              <a:ahLst/>
              <a:cxnLst/>
              <a:rect l="l" t="t" r="r" b="b"/>
              <a:pathLst>
                <a:path w="1831975" h="2700654">
                  <a:moveTo>
                    <a:pt x="1831848" y="366394"/>
                  </a:moveTo>
                  <a:lnTo>
                    <a:pt x="0" y="366394"/>
                  </a:lnTo>
                  <a:lnTo>
                    <a:pt x="0" y="2700528"/>
                  </a:lnTo>
                  <a:lnTo>
                    <a:pt x="1831848" y="2700528"/>
                  </a:lnTo>
                  <a:lnTo>
                    <a:pt x="1831848" y="366394"/>
                  </a:lnTo>
                  <a:close/>
                </a:path>
                <a:path w="1831975" h="2700654">
                  <a:moveTo>
                    <a:pt x="915924" y="0"/>
                  </a:moveTo>
                  <a:lnTo>
                    <a:pt x="549528" y="366394"/>
                  </a:lnTo>
                  <a:lnTo>
                    <a:pt x="1282319" y="366394"/>
                  </a:lnTo>
                  <a:lnTo>
                    <a:pt x="915924" y="0"/>
                  </a:lnTo>
                  <a:close/>
                </a:path>
              </a:pathLst>
            </a:custGeom>
            <a:solidFill>
              <a:srgbClr val="E0E0E0">
                <a:alpha val="90194"/>
              </a:srgbClr>
            </a:solidFill>
          </p:spPr>
          <p:txBody>
            <a:bodyPr wrap="square" lIns="0" tIns="0" rIns="0" bIns="0" rtlCol="0"/>
            <a:lstStyle/>
            <a:p>
              <a:pPr defTabSz="685800"/>
              <a:endParaRPr sz="1350"/>
            </a:p>
          </p:txBody>
        </p:sp>
        <p:sp>
          <p:nvSpPr>
            <p:cNvPr id="59" name="object 59"/>
            <p:cNvSpPr/>
            <p:nvPr/>
          </p:nvSpPr>
          <p:spPr>
            <a:xfrm>
              <a:off x="9150095" y="3319272"/>
              <a:ext cx="1831975" cy="2700655"/>
            </a:xfrm>
            <a:custGeom>
              <a:avLst/>
              <a:gdLst/>
              <a:ahLst/>
              <a:cxnLst/>
              <a:rect l="l" t="t" r="r" b="b"/>
              <a:pathLst>
                <a:path w="1831975" h="2700654">
                  <a:moveTo>
                    <a:pt x="0" y="366394"/>
                  </a:moveTo>
                  <a:lnTo>
                    <a:pt x="549528" y="366394"/>
                  </a:lnTo>
                  <a:lnTo>
                    <a:pt x="915924" y="0"/>
                  </a:lnTo>
                  <a:lnTo>
                    <a:pt x="1282319" y="366394"/>
                  </a:lnTo>
                  <a:lnTo>
                    <a:pt x="1831848" y="366394"/>
                  </a:lnTo>
                  <a:lnTo>
                    <a:pt x="1831848" y="2700528"/>
                  </a:lnTo>
                  <a:lnTo>
                    <a:pt x="0" y="2700528"/>
                  </a:lnTo>
                  <a:lnTo>
                    <a:pt x="0" y="366394"/>
                  </a:lnTo>
                  <a:close/>
                </a:path>
              </a:pathLst>
            </a:custGeom>
            <a:ln w="12192">
              <a:solidFill>
                <a:srgbClr val="E0E0E0"/>
              </a:solidFill>
            </a:ln>
          </p:spPr>
          <p:txBody>
            <a:bodyPr wrap="square" lIns="0" tIns="0" rIns="0" bIns="0" rtlCol="0"/>
            <a:lstStyle/>
            <a:p>
              <a:pPr defTabSz="685800"/>
              <a:endParaRPr sz="1350"/>
            </a:p>
          </p:txBody>
        </p:sp>
      </p:grpSp>
      <p:sp>
        <p:nvSpPr>
          <p:cNvPr id="60" name="object 60"/>
          <p:cNvSpPr txBox="1"/>
          <p:nvPr/>
        </p:nvSpPr>
        <p:spPr>
          <a:xfrm>
            <a:off x="6962584" y="2856166"/>
            <a:ext cx="1093470" cy="1062534"/>
          </a:xfrm>
          <a:prstGeom prst="rect">
            <a:avLst/>
          </a:prstGeom>
        </p:spPr>
        <p:txBody>
          <a:bodyPr vert="horz" wrap="square" lIns="0" tIns="21907" rIns="0" bIns="0" rtlCol="0">
            <a:spAutoFit/>
          </a:bodyPr>
          <a:lstStyle/>
          <a:p>
            <a:pPr marL="9525" marR="3810" defTabSz="685800">
              <a:lnSpc>
                <a:spcPct val="91700"/>
              </a:lnSpc>
              <a:spcBef>
                <a:spcPts val="172"/>
              </a:spcBef>
            </a:pPr>
            <a:r>
              <a:rPr sz="1050">
                <a:latin typeface="Calibri"/>
                <a:cs typeface="Calibri"/>
              </a:rPr>
              <a:t>ISAR</a:t>
            </a:r>
            <a:r>
              <a:rPr sz="1050" spc="-45">
                <a:latin typeface="Calibri"/>
                <a:cs typeface="Calibri"/>
              </a:rPr>
              <a:t> </a:t>
            </a:r>
            <a:r>
              <a:rPr sz="1050">
                <a:latin typeface="Calibri"/>
                <a:cs typeface="Calibri"/>
              </a:rPr>
              <a:t>will</a:t>
            </a:r>
            <a:r>
              <a:rPr sz="1050" spc="-4">
                <a:latin typeface="Calibri"/>
                <a:cs typeface="Calibri"/>
              </a:rPr>
              <a:t> </a:t>
            </a:r>
            <a:r>
              <a:rPr sz="1050">
                <a:latin typeface="Calibri"/>
                <a:cs typeface="Calibri"/>
              </a:rPr>
              <a:t>allow</a:t>
            </a:r>
            <a:r>
              <a:rPr sz="1050" spc="-26">
                <a:latin typeface="Calibri"/>
                <a:cs typeface="Calibri"/>
              </a:rPr>
              <a:t> </a:t>
            </a:r>
            <a:r>
              <a:rPr sz="1050">
                <a:latin typeface="Calibri"/>
                <a:cs typeface="Calibri"/>
              </a:rPr>
              <a:t>us</a:t>
            </a:r>
            <a:r>
              <a:rPr sz="1050" spc="-15">
                <a:latin typeface="Calibri"/>
                <a:cs typeface="Calibri"/>
              </a:rPr>
              <a:t> </a:t>
            </a:r>
            <a:r>
              <a:rPr sz="1050" spc="-19">
                <a:latin typeface="Calibri"/>
                <a:cs typeface="Calibri"/>
              </a:rPr>
              <a:t>to </a:t>
            </a:r>
            <a:r>
              <a:rPr sz="1050">
                <a:latin typeface="Calibri"/>
                <a:cs typeface="Calibri"/>
              </a:rPr>
              <a:t>make</a:t>
            </a:r>
            <a:r>
              <a:rPr sz="1050" spc="-23">
                <a:latin typeface="Calibri"/>
                <a:cs typeface="Calibri"/>
              </a:rPr>
              <a:t> </a:t>
            </a:r>
            <a:r>
              <a:rPr sz="1050">
                <a:latin typeface="Calibri"/>
                <a:cs typeface="Calibri"/>
              </a:rPr>
              <a:t>a</a:t>
            </a:r>
            <a:r>
              <a:rPr sz="1050" spc="-23">
                <a:latin typeface="Calibri"/>
                <a:cs typeface="Calibri"/>
              </a:rPr>
              <a:t> </a:t>
            </a:r>
            <a:r>
              <a:rPr sz="1050" spc="-8">
                <a:latin typeface="Calibri"/>
                <a:cs typeface="Calibri"/>
              </a:rPr>
              <a:t>meaningful </a:t>
            </a:r>
            <a:r>
              <a:rPr sz="1050">
                <a:latin typeface="Calibri"/>
                <a:cs typeface="Calibri"/>
              </a:rPr>
              <a:t>and</a:t>
            </a:r>
            <a:r>
              <a:rPr sz="1050" spc="-30">
                <a:latin typeface="Calibri"/>
                <a:cs typeface="Calibri"/>
              </a:rPr>
              <a:t> </a:t>
            </a:r>
            <a:r>
              <a:rPr sz="1050" spc="-8">
                <a:latin typeface="Calibri"/>
                <a:cs typeface="Calibri"/>
              </a:rPr>
              <a:t>beneficial difference</a:t>
            </a:r>
            <a:r>
              <a:rPr sz="1050" spc="-11">
                <a:latin typeface="Calibri"/>
                <a:cs typeface="Calibri"/>
              </a:rPr>
              <a:t> </a:t>
            </a:r>
            <a:r>
              <a:rPr sz="1050">
                <a:latin typeface="Calibri"/>
                <a:cs typeface="Calibri"/>
              </a:rPr>
              <a:t>to</a:t>
            </a:r>
            <a:r>
              <a:rPr sz="1050" spc="-23">
                <a:latin typeface="Calibri"/>
                <a:cs typeface="Calibri"/>
              </a:rPr>
              <a:t> </a:t>
            </a:r>
            <a:r>
              <a:rPr sz="1050" spc="-19">
                <a:latin typeface="Calibri"/>
                <a:cs typeface="Calibri"/>
              </a:rPr>
              <a:t>the </a:t>
            </a:r>
            <a:r>
              <a:rPr sz="1050">
                <a:latin typeface="Calibri"/>
                <a:cs typeface="Calibri"/>
              </a:rPr>
              <a:t>lives</a:t>
            </a:r>
            <a:r>
              <a:rPr sz="1050" spc="-11">
                <a:latin typeface="Calibri"/>
                <a:cs typeface="Calibri"/>
              </a:rPr>
              <a:t> </a:t>
            </a:r>
            <a:r>
              <a:rPr sz="1050">
                <a:latin typeface="Calibri"/>
                <a:cs typeface="Calibri"/>
              </a:rPr>
              <a:t>of</a:t>
            </a:r>
            <a:r>
              <a:rPr sz="1050" spc="-56">
                <a:latin typeface="Calibri"/>
                <a:cs typeface="Calibri"/>
              </a:rPr>
              <a:t> </a:t>
            </a:r>
            <a:r>
              <a:rPr sz="1050" spc="-8">
                <a:latin typeface="Calibri"/>
                <a:cs typeface="Calibri"/>
              </a:rPr>
              <a:t>severe </a:t>
            </a:r>
            <a:r>
              <a:rPr sz="1050">
                <a:latin typeface="Calibri"/>
                <a:cs typeface="Calibri"/>
              </a:rPr>
              <a:t>asthma</a:t>
            </a:r>
            <a:r>
              <a:rPr sz="1050" spc="-45">
                <a:latin typeface="Calibri"/>
                <a:cs typeface="Calibri"/>
              </a:rPr>
              <a:t> </a:t>
            </a:r>
            <a:r>
              <a:rPr sz="1050" spc="-8">
                <a:latin typeface="Calibri"/>
                <a:cs typeface="Calibri"/>
              </a:rPr>
              <a:t>patients </a:t>
            </a:r>
            <a:r>
              <a:rPr sz="1050">
                <a:latin typeface="Calibri"/>
                <a:cs typeface="Calibri"/>
              </a:rPr>
              <a:t>around</a:t>
            </a:r>
            <a:r>
              <a:rPr sz="1050" spc="-38">
                <a:latin typeface="Calibri"/>
                <a:cs typeface="Calibri"/>
              </a:rPr>
              <a:t> </a:t>
            </a:r>
            <a:r>
              <a:rPr sz="1050">
                <a:latin typeface="Calibri"/>
                <a:cs typeface="Calibri"/>
              </a:rPr>
              <a:t>the</a:t>
            </a:r>
            <a:r>
              <a:rPr sz="1050" spc="-26">
                <a:latin typeface="Calibri"/>
                <a:cs typeface="Calibri"/>
              </a:rPr>
              <a:t> </a:t>
            </a:r>
            <a:r>
              <a:rPr sz="1050" spc="-15">
                <a:latin typeface="Calibri"/>
                <a:cs typeface="Calibri"/>
              </a:rPr>
              <a:t>world</a:t>
            </a:r>
            <a:endParaRPr sz="1050">
              <a:latin typeface="Calibri"/>
              <a:cs typeface="Calibri"/>
            </a:endParaRPr>
          </a:p>
        </p:txBody>
      </p:sp>
      <p:sp>
        <p:nvSpPr>
          <p:cNvPr id="61" name="object 61"/>
          <p:cNvSpPr txBox="1"/>
          <p:nvPr/>
        </p:nvSpPr>
        <p:spPr>
          <a:xfrm>
            <a:off x="711936" y="4811421"/>
            <a:ext cx="3142297" cy="148117"/>
          </a:xfrm>
          <a:prstGeom prst="rect">
            <a:avLst/>
          </a:prstGeom>
        </p:spPr>
        <p:txBody>
          <a:bodyPr vert="horz" wrap="square" lIns="0" tIns="9525" rIns="0" bIns="0" rtlCol="0">
            <a:spAutoFit/>
          </a:bodyPr>
          <a:lstStyle/>
          <a:p>
            <a:pPr marL="9525" defTabSz="685800">
              <a:spcBef>
                <a:spcPts val="75"/>
              </a:spcBef>
            </a:pPr>
            <a:r>
              <a:rPr sz="900">
                <a:solidFill>
                  <a:srgbClr val="7E7E7E"/>
                </a:solidFill>
                <a:latin typeface="Calibri"/>
                <a:cs typeface="Calibri"/>
              </a:rPr>
              <a:t>ISAR:</a:t>
            </a:r>
            <a:r>
              <a:rPr sz="900" spc="-30">
                <a:solidFill>
                  <a:srgbClr val="7E7E7E"/>
                </a:solidFill>
                <a:latin typeface="Calibri"/>
                <a:cs typeface="Calibri"/>
              </a:rPr>
              <a:t> </a:t>
            </a:r>
            <a:r>
              <a:rPr sz="900" spc="-8">
                <a:solidFill>
                  <a:srgbClr val="7E7E7E"/>
                </a:solidFill>
                <a:latin typeface="Calibri"/>
                <a:cs typeface="Calibri"/>
              </a:rPr>
              <a:t>International</a:t>
            </a:r>
            <a:r>
              <a:rPr sz="900" spc="-15">
                <a:solidFill>
                  <a:srgbClr val="7E7E7E"/>
                </a:solidFill>
                <a:latin typeface="Calibri"/>
                <a:cs typeface="Calibri"/>
              </a:rPr>
              <a:t> </a:t>
            </a:r>
            <a:r>
              <a:rPr sz="900">
                <a:solidFill>
                  <a:srgbClr val="7E7E7E"/>
                </a:solidFill>
                <a:latin typeface="Calibri"/>
                <a:cs typeface="Calibri"/>
              </a:rPr>
              <a:t>Severe</a:t>
            </a:r>
            <a:r>
              <a:rPr sz="900" spc="-38">
                <a:solidFill>
                  <a:srgbClr val="7E7E7E"/>
                </a:solidFill>
                <a:latin typeface="Calibri"/>
                <a:cs typeface="Calibri"/>
              </a:rPr>
              <a:t> </a:t>
            </a:r>
            <a:r>
              <a:rPr sz="900">
                <a:solidFill>
                  <a:srgbClr val="7E7E7E"/>
                </a:solidFill>
                <a:latin typeface="Calibri"/>
                <a:cs typeface="Calibri"/>
              </a:rPr>
              <a:t>Asthma</a:t>
            </a:r>
            <a:r>
              <a:rPr sz="900" spc="-8">
                <a:solidFill>
                  <a:srgbClr val="7E7E7E"/>
                </a:solidFill>
                <a:latin typeface="Calibri"/>
                <a:cs typeface="Calibri"/>
              </a:rPr>
              <a:t> </a:t>
            </a:r>
            <a:r>
              <a:rPr sz="900">
                <a:solidFill>
                  <a:srgbClr val="7E7E7E"/>
                </a:solidFill>
                <a:latin typeface="Calibri"/>
                <a:cs typeface="Calibri"/>
              </a:rPr>
              <a:t>Registry;</a:t>
            </a:r>
            <a:r>
              <a:rPr sz="900" spc="-11">
                <a:solidFill>
                  <a:srgbClr val="7E7E7E"/>
                </a:solidFill>
                <a:latin typeface="Calibri"/>
                <a:cs typeface="Calibri"/>
              </a:rPr>
              <a:t> </a:t>
            </a:r>
            <a:r>
              <a:rPr sz="900" spc="-8">
                <a:solidFill>
                  <a:srgbClr val="7E7E7E"/>
                </a:solidFill>
                <a:latin typeface="Calibri"/>
                <a:cs typeface="Calibri"/>
                <a:hlinkClick r:id="rId6"/>
              </a:rPr>
              <a:t>http://isaregistries.org/</a:t>
            </a:r>
            <a:endParaRPr sz="900">
              <a:latin typeface="Calibri"/>
              <a:cs typeface="Calibri"/>
            </a:endParaRPr>
          </a:p>
        </p:txBody>
      </p:sp>
      <p:pic>
        <p:nvPicPr>
          <p:cNvPr id="63" name="Graphic 62" descr="Beginning with solid fill">
            <a:hlinkClick r:id="rId7" action="ppaction://hlinksldjump"/>
            <a:extLst>
              <a:ext uri="{FF2B5EF4-FFF2-40B4-BE49-F238E27FC236}">
                <a16:creationId xmlns:a16="http://schemas.microsoft.com/office/drawing/2014/main" id="{18421021-8FF6-8B41-8E2E-0142A1CA4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06D2067-0D4B-55D0-DD66-575F7CF51B28}"/>
              </a:ext>
              <a:ext uri="{147F2762-F138-4A5C-976F-8EAC2B608ADB}">
                <a16:predDERef xmlns:a16="http://schemas.microsoft.com/office/drawing/2014/main" pred="{2EBCC898-D6D0-999E-676F-B6E419A938AD}"/>
              </a:ext>
            </a:extLst>
          </p:cNvPr>
          <p:cNvGraphicFramePr>
            <a:graphicFrameLocks/>
          </p:cNvGraphicFramePr>
          <p:nvPr/>
        </p:nvGraphicFramePr>
        <p:xfrm>
          <a:off x="-159468" y="1238808"/>
          <a:ext cx="6222206" cy="369331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63EBFAB-299C-1A20-AB73-4513685EC343}"/>
              </a:ext>
            </a:extLst>
          </p:cNvPr>
          <p:cNvSpPr txBox="1"/>
          <p:nvPr/>
        </p:nvSpPr>
        <p:spPr>
          <a:xfrm>
            <a:off x="-7234" y="4937860"/>
            <a:ext cx="9413359" cy="253916"/>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404040"/>
                </a:solidFill>
                <a:ea typeface="+mn-ea"/>
              </a:rPr>
              <a:t>BEC = Blood eosinophil count; </a:t>
            </a:r>
            <a:r>
              <a:rPr lang="en-GB" sz="600" err="1">
                <a:solidFill>
                  <a:srgbClr val="404040"/>
                </a:solidFill>
                <a:ea typeface="+mn-ea"/>
              </a:rPr>
              <a:t>FeNO</a:t>
            </a:r>
            <a:r>
              <a:rPr lang="en-GB" sz="600">
                <a:solidFill>
                  <a:srgbClr val="404040"/>
                </a:solidFill>
                <a:ea typeface="+mn-ea"/>
              </a:rPr>
              <a:t> = Fractional exhaled nitric oxide; HCRU = Healthcare resource utilization; </a:t>
            </a:r>
            <a:r>
              <a:rPr lang="en-GB" sz="600" err="1">
                <a:solidFill>
                  <a:srgbClr val="404040"/>
                </a:solidFill>
                <a:ea typeface="+mn-ea"/>
              </a:rPr>
              <a:t>IgE</a:t>
            </a:r>
            <a:r>
              <a:rPr lang="en-GB" sz="600">
                <a:solidFill>
                  <a:srgbClr val="404040"/>
                </a:solidFill>
                <a:ea typeface="+mn-ea"/>
              </a:rPr>
              <a:t> = Immunoglobulin E; T2 = Type 2</a:t>
            </a:r>
            <a:endParaRPr lang="en-GB" sz="600">
              <a:solidFill>
                <a:srgbClr val="404040"/>
              </a:solidFill>
              <a:ea typeface="+mn-ea"/>
              <a:cs typeface="+mn-cs"/>
            </a:endParaRPr>
          </a:p>
          <a:p>
            <a:r>
              <a:rPr lang="en-GB" sz="600">
                <a:solidFill>
                  <a:srgbClr val="404040"/>
                </a:solidFill>
                <a:ea typeface="+mn-ea"/>
                <a:cs typeface="+mn-cs"/>
              </a:rPr>
              <a:t>Tham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Patients with Severe Asthma, 2017–2022: An Analysis </a:t>
            </a:r>
            <a:r>
              <a:rPr lang="en-GB" sz="600" kern="1200">
                <a:solidFill>
                  <a:srgbClr val="404040"/>
                </a:solidFill>
                <a:ea typeface="+mn-ea"/>
                <a:cs typeface="+mn-cs"/>
              </a:rPr>
              <a:t>of 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 </a:t>
            </a:r>
            <a:r>
              <a:rPr lang="en-GB" sz="600">
                <a:solidFill>
                  <a:srgbClr val="404040"/>
                </a:solidFill>
                <a:ea typeface="+mn-ea"/>
                <a:cs typeface="+mn-cs"/>
              </a:rPr>
              <a:t>In press</a:t>
            </a:r>
            <a:endParaRPr lang="en-US" sz="1388">
              <a:ea typeface="+mn-ea"/>
            </a:endParaRPr>
          </a:p>
        </p:txBody>
      </p:sp>
      <p:sp>
        <p:nvSpPr>
          <p:cNvPr id="10" name="Google Shape;128;p24">
            <a:extLst>
              <a:ext uri="{FF2B5EF4-FFF2-40B4-BE49-F238E27FC236}">
                <a16:creationId xmlns:a16="http://schemas.microsoft.com/office/drawing/2014/main" id="{E7DD5E64-7370-E0E7-34EF-4DD6E4DDEA90}"/>
              </a:ext>
            </a:extLst>
          </p:cNvPr>
          <p:cNvSpPr txBox="1">
            <a:spLocks noGrp="1"/>
          </p:cNvSpPr>
          <p:nvPr>
            <p:ph type="title"/>
          </p:nvPr>
        </p:nvSpPr>
        <p:spPr>
          <a:xfrm>
            <a:off x="275063" y="222915"/>
            <a:ext cx="6939410" cy="338307"/>
          </a:xfrm>
          <a:prstGeom prst="rect">
            <a:avLst/>
          </a:prstGeom>
          <a:noFill/>
          <a:ln>
            <a:noFill/>
          </a:ln>
        </p:spPr>
        <p:txBody>
          <a:bodyPr spcFirstLastPara="1" wrap="square" lIns="0" tIns="45700" rIns="91425"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accent1"/>
                </a:solidFill>
              </a:rPr>
              <a:t>High biomarkers, comorbidity prevalence and disease burden across all groups, including T2-targeted biologic recipients and those who did not receive biologics</a:t>
            </a:r>
          </a:p>
        </p:txBody>
      </p:sp>
      <p:sp>
        <p:nvSpPr>
          <p:cNvPr id="4" name="TextBox 7">
            <a:extLst>
              <a:ext uri="{FF2B5EF4-FFF2-40B4-BE49-F238E27FC236}">
                <a16:creationId xmlns:a16="http://schemas.microsoft.com/office/drawing/2014/main" id="{9878DE57-F457-7C0F-E0C4-7144E33B31F2}"/>
              </a:ext>
            </a:extLst>
          </p:cNvPr>
          <p:cNvSpPr txBox="1"/>
          <p:nvPr/>
        </p:nvSpPr>
        <p:spPr>
          <a:xfrm>
            <a:off x="400020" y="926834"/>
            <a:ext cx="4903094" cy="230833"/>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solidFill>
                  <a:schemeClr val="accent1"/>
                </a:solidFill>
              </a:rPr>
              <a:t>Baseline clinical characteristics and asthma-related HCRU (% of patients)</a:t>
            </a:r>
            <a:endParaRPr lang="en-US" sz="1013">
              <a:solidFill>
                <a:schemeClr val="accent1"/>
              </a:solidFill>
            </a:endParaRPr>
          </a:p>
        </p:txBody>
      </p:sp>
      <p:sp>
        <p:nvSpPr>
          <p:cNvPr id="8" name="Text Placeholder 2">
            <a:extLst>
              <a:ext uri="{FF2B5EF4-FFF2-40B4-BE49-F238E27FC236}">
                <a16:creationId xmlns:a16="http://schemas.microsoft.com/office/drawing/2014/main" id="{9C806B42-5104-3D16-2016-9CF67F5DDB63}"/>
              </a:ext>
            </a:extLst>
          </p:cNvPr>
          <p:cNvSpPr txBox="1">
            <a:spLocks/>
          </p:cNvSpPr>
          <p:nvPr/>
        </p:nvSpPr>
        <p:spPr>
          <a:xfrm>
            <a:off x="5592767" y="1501769"/>
            <a:ext cx="3360296" cy="1505907"/>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Approximately two-thirds of patients across groups had </a:t>
            </a:r>
            <a:r>
              <a:rPr lang="en-US" sz="1050" b="1">
                <a:solidFill>
                  <a:schemeClr val="accent1"/>
                </a:solidFill>
                <a:latin typeface="+mn-lt"/>
              </a:rPr>
              <a:t>BEC ≥300 cells/µL</a:t>
            </a:r>
            <a:r>
              <a:rPr lang="en-US" sz="1050">
                <a:solidFill>
                  <a:schemeClr val="accent1"/>
                </a:solidFill>
                <a:latin typeface="+mn-lt"/>
              </a:rPr>
              <a:t>, except for the biologics inaccessible group (46.3%).</a:t>
            </a:r>
            <a:endParaRPr lang="en-US" sz="1350">
              <a:solidFill>
                <a:schemeClr val="accent1"/>
              </a:solidFill>
            </a:endParaRPr>
          </a:p>
          <a:p>
            <a:pPr marL="225266" indent="-170974" defTabSz="514325">
              <a:lnSpc>
                <a:spcPct val="107000"/>
              </a:lnSpc>
              <a:buSzPts val="1100"/>
              <a:buFont typeface="Arial" panose="020B0604020202020204" pitchFamily="34" charset="0"/>
              <a:buChar char="•"/>
              <a:defRPr/>
            </a:pPr>
            <a:endParaRPr lang="en-US" sz="1050">
              <a:solidFill>
                <a:schemeClr val="accent1"/>
              </a:solidFill>
              <a:latin typeface="+mn-lt"/>
            </a:endParaRPr>
          </a:p>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Approximately half of patients in the biologics inaccessible and biologics accessible but not received groups, and two-thirds of patients in the other groups, had </a:t>
            </a:r>
            <a:r>
              <a:rPr lang="en-US" sz="1050" b="1" err="1">
                <a:solidFill>
                  <a:schemeClr val="accent1"/>
                </a:solidFill>
                <a:latin typeface="+mn-lt"/>
              </a:rPr>
              <a:t>FeNO</a:t>
            </a:r>
            <a:r>
              <a:rPr lang="en-US" sz="1050" b="1">
                <a:solidFill>
                  <a:schemeClr val="accent1"/>
                </a:solidFill>
                <a:latin typeface="+mn-lt"/>
              </a:rPr>
              <a:t> ≥25 ppb</a:t>
            </a:r>
            <a:r>
              <a:rPr lang="en-US" sz="1050">
                <a:solidFill>
                  <a:schemeClr val="accent1"/>
                </a:solidFill>
                <a:latin typeface="+mn-lt"/>
              </a:rPr>
              <a:t>.</a:t>
            </a:r>
            <a:endParaRPr lang="en-US" sz="1350">
              <a:solidFill>
                <a:schemeClr val="accent1"/>
              </a:solidFill>
            </a:endParaRPr>
          </a:p>
          <a:p>
            <a:pPr marL="225266" indent="-170974" defTabSz="514325">
              <a:lnSpc>
                <a:spcPct val="107000"/>
              </a:lnSpc>
              <a:buSzPts val="1100"/>
              <a:buFont typeface="Arial" panose="020B0604020202020204" pitchFamily="34" charset="0"/>
              <a:buChar char="•"/>
              <a:defRPr/>
            </a:pPr>
            <a:endParaRPr lang="en-US" sz="1050">
              <a:solidFill>
                <a:schemeClr val="accent1"/>
              </a:solidFill>
              <a:latin typeface="+mn-lt"/>
            </a:endParaRPr>
          </a:p>
          <a:p>
            <a:pPr marL="225266" indent="-170974" defTabSz="514325">
              <a:lnSpc>
                <a:spcPct val="107000"/>
              </a:lnSpc>
              <a:buSzPts val="1100"/>
              <a:buFont typeface="Arial" panose="020B0604020202020204" pitchFamily="34" charset="0"/>
              <a:buChar char="•"/>
              <a:defRPr/>
            </a:pPr>
            <a:r>
              <a:rPr lang="en-US" sz="1050" b="1">
                <a:solidFill>
                  <a:schemeClr val="accent1"/>
                </a:solidFill>
                <a:latin typeface="+mn-lt"/>
              </a:rPr>
              <a:t>Chronic rhinosinusitis</a:t>
            </a:r>
            <a:r>
              <a:rPr lang="en-US" sz="1050">
                <a:solidFill>
                  <a:schemeClr val="accent1"/>
                </a:solidFill>
                <a:latin typeface="+mn-lt"/>
              </a:rPr>
              <a:t> was present in ~40% of patients across groups, but was more common in the biologics accessible but not received group (59.0%).</a:t>
            </a:r>
            <a:endParaRPr lang="en-US" sz="1350">
              <a:solidFill>
                <a:schemeClr val="accent1"/>
              </a:solidFill>
            </a:endParaRPr>
          </a:p>
          <a:p>
            <a:pPr marL="225266" indent="-170974" defTabSz="514325">
              <a:lnSpc>
                <a:spcPct val="107000"/>
              </a:lnSpc>
              <a:buSzPts val="1100"/>
              <a:buFont typeface="Arial" panose="020B0604020202020204" pitchFamily="34" charset="0"/>
              <a:buChar char="•"/>
              <a:defRPr/>
            </a:pPr>
            <a:endParaRPr lang="en-US" sz="1050">
              <a:solidFill>
                <a:schemeClr val="accent1"/>
              </a:solidFill>
              <a:latin typeface="+mn-lt"/>
            </a:endParaRPr>
          </a:p>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Among the patients who lacked access to biologics, ~40% experienced </a:t>
            </a:r>
            <a:r>
              <a:rPr lang="en-US" sz="1050" b="1">
                <a:solidFill>
                  <a:schemeClr val="accent1"/>
                </a:solidFill>
                <a:latin typeface="+mn-lt"/>
              </a:rPr>
              <a:t>≥1 exacerbations</a:t>
            </a:r>
            <a:r>
              <a:rPr lang="en-US" sz="1050">
                <a:solidFill>
                  <a:schemeClr val="accent1"/>
                </a:solidFill>
                <a:latin typeface="+mn-lt"/>
              </a:rPr>
              <a:t>.</a:t>
            </a:r>
          </a:p>
          <a:p>
            <a:pPr marL="225266" indent="-170974" defTabSz="514325">
              <a:lnSpc>
                <a:spcPct val="107000"/>
              </a:lnSpc>
              <a:buSzPts val="1100"/>
              <a:buFont typeface="Arial" panose="020B0604020202020204" pitchFamily="34" charset="0"/>
              <a:buChar char="•"/>
              <a:defRPr/>
            </a:pPr>
            <a:endParaRPr lang="en-US" sz="1350">
              <a:solidFill>
                <a:schemeClr val="accent1"/>
              </a:solidFill>
              <a:latin typeface="+mn-lt"/>
            </a:endParaRPr>
          </a:p>
        </p:txBody>
      </p:sp>
      <p:sp>
        <p:nvSpPr>
          <p:cNvPr id="17" name="Rectangle 16">
            <a:extLst>
              <a:ext uri="{FF2B5EF4-FFF2-40B4-BE49-F238E27FC236}">
                <a16:creationId xmlns:a16="http://schemas.microsoft.com/office/drawing/2014/main" id="{445EA462-496D-2CDD-0358-FE8C9603B9B8}"/>
              </a:ext>
            </a:extLst>
          </p:cNvPr>
          <p:cNvSpPr/>
          <p:nvPr/>
        </p:nvSpPr>
        <p:spPr>
          <a:xfrm>
            <a:off x="4005292" y="2068768"/>
            <a:ext cx="833630" cy="166282"/>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8" name="Rectangle 17">
            <a:extLst>
              <a:ext uri="{FF2B5EF4-FFF2-40B4-BE49-F238E27FC236}">
                <a16:creationId xmlns:a16="http://schemas.microsoft.com/office/drawing/2014/main" id="{BB6B85E1-432B-8014-534E-B44FB21D9E1E}"/>
              </a:ext>
            </a:extLst>
          </p:cNvPr>
          <p:cNvSpPr/>
          <p:nvPr/>
        </p:nvSpPr>
        <p:spPr>
          <a:xfrm>
            <a:off x="4475513" y="3175597"/>
            <a:ext cx="1122998" cy="151814"/>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9" name="Rectangle 18">
            <a:extLst>
              <a:ext uri="{FF2B5EF4-FFF2-40B4-BE49-F238E27FC236}">
                <a16:creationId xmlns:a16="http://schemas.microsoft.com/office/drawing/2014/main" id="{12503153-BF94-9808-F4F8-C8FDEACC9B40}"/>
              </a:ext>
            </a:extLst>
          </p:cNvPr>
          <p:cNvSpPr/>
          <p:nvPr/>
        </p:nvSpPr>
        <p:spPr>
          <a:xfrm>
            <a:off x="4005292" y="4267957"/>
            <a:ext cx="696181" cy="173516"/>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Rectangle 19">
            <a:extLst>
              <a:ext uri="{FF2B5EF4-FFF2-40B4-BE49-F238E27FC236}">
                <a16:creationId xmlns:a16="http://schemas.microsoft.com/office/drawing/2014/main" id="{FBD2DDE3-2ACD-C43F-9D14-B09297607A00}"/>
              </a:ext>
            </a:extLst>
          </p:cNvPr>
          <p:cNvSpPr/>
          <p:nvPr/>
        </p:nvSpPr>
        <p:spPr>
          <a:xfrm>
            <a:off x="894595" y="4260723"/>
            <a:ext cx="1014484" cy="173516"/>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1" name="Rectangle 20">
            <a:extLst>
              <a:ext uri="{FF2B5EF4-FFF2-40B4-BE49-F238E27FC236}">
                <a16:creationId xmlns:a16="http://schemas.microsoft.com/office/drawing/2014/main" id="{E190930A-428A-A2EB-3BF6-310D0FFE2471}"/>
              </a:ext>
            </a:extLst>
          </p:cNvPr>
          <p:cNvSpPr/>
          <p:nvPr/>
        </p:nvSpPr>
        <p:spPr>
          <a:xfrm>
            <a:off x="648632" y="3175596"/>
            <a:ext cx="819161" cy="151814"/>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 name="Graphic 4" descr="Beginning with solid fill">
            <a:hlinkClick r:id="rId3" action="ppaction://hlinksldjump"/>
            <a:extLst>
              <a:ext uri="{FF2B5EF4-FFF2-40B4-BE49-F238E27FC236}">
                <a16:creationId xmlns:a16="http://schemas.microsoft.com/office/drawing/2014/main" id="{28ACDC83-EBE9-F1BF-7DA4-03BD66780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72BB2380-8CCA-4C45-C8E6-D52E1A638E95}"/>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01769987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79E9F396-AC51-7CDB-2F02-9C61D9EEEBAA}"/>
              </a:ext>
              <a:ext uri="{147F2762-F138-4A5C-976F-8EAC2B608ADB}">
                <a16:predDERef xmlns:a16="http://schemas.microsoft.com/office/drawing/2014/main" pred="{406D2067-0D4B-55D0-DD66-575F7CF51B28}"/>
              </a:ext>
            </a:extLst>
          </p:cNvPr>
          <p:cNvGraphicFramePr>
            <a:graphicFrameLocks/>
          </p:cNvGraphicFramePr>
          <p:nvPr/>
        </p:nvGraphicFramePr>
        <p:xfrm>
          <a:off x="696561" y="1289943"/>
          <a:ext cx="7497863" cy="3547641"/>
        </p:xfrm>
        <a:graphic>
          <a:graphicData uri="http://schemas.openxmlformats.org/drawingml/2006/chart">
            <c:chart xmlns:c="http://schemas.openxmlformats.org/drawingml/2006/chart" xmlns:r="http://schemas.openxmlformats.org/officeDocument/2006/relationships" r:id="rId3"/>
          </a:graphicData>
        </a:graphic>
      </p:graphicFrame>
      <p:sp>
        <p:nvSpPr>
          <p:cNvPr id="128" name="Google Shape;128;p24"/>
          <p:cNvSpPr txBox="1">
            <a:spLocks noGrp="1"/>
          </p:cNvSpPr>
          <p:nvPr>
            <p:ph type="title"/>
          </p:nvPr>
        </p:nvSpPr>
        <p:spPr>
          <a:xfrm>
            <a:off x="210608" y="285763"/>
            <a:ext cx="8094302" cy="338307"/>
          </a:xfrm>
          <a:prstGeom prst="rect">
            <a:avLst/>
          </a:prstGeom>
          <a:noFill/>
          <a:ln>
            <a:noFill/>
          </a:ln>
        </p:spPr>
        <p:txBody>
          <a:bodyPr spcFirstLastPara="1" wrap="square" lIns="0" tIns="45700" rIns="91425"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accent1"/>
                </a:solidFill>
              </a:rPr>
              <a:t>Substantial burden of exacerbations and uncontrolled asthma across all groups, particularly in patients without access to biologics and those who have access but did not receive biologics</a:t>
            </a:r>
          </a:p>
        </p:txBody>
      </p:sp>
      <p:sp>
        <p:nvSpPr>
          <p:cNvPr id="29" name="TextBox 7">
            <a:extLst>
              <a:ext uri="{FF2B5EF4-FFF2-40B4-BE49-F238E27FC236}">
                <a16:creationId xmlns:a16="http://schemas.microsoft.com/office/drawing/2014/main" id="{404635FE-D3C7-2AB7-DBBD-723DB64E8CD3}"/>
              </a:ext>
            </a:extLst>
          </p:cNvPr>
          <p:cNvSpPr txBox="1"/>
          <p:nvPr/>
        </p:nvSpPr>
        <p:spPr>
          <a:xfrm>
            <a:off x="1774514" y="896014"/>
            <a:ext cx="5944816" cy="392415"/>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solidFill>
                  <a:schemeClr val="accent1"/>
                </a:solidFill>
              </a:rPr>
              <a:t>Proportions of patients with severe asthma who experienced ≥2 exacerbations, had uncontrolled asthma and received LTOCS during the 12 months before the first ISAR visit*</a:t>
            </a:r>
          </a:p>
        </p:txBody>
      </p:sp>
      <p:sp>
        <p:nvSpPr>
          <p:cNvPr id="31" name="TextBox 30">
            <a:extLst>
              <a:ext uri="{FF2B5EF4-FFF2-40B4-BE49-F238E27FC236}">
                <a16:creationId xmlns:a16="http://schemas.microsoft.com/office/drawing/2014/main" id="{6544AE1A-BBCB-DD67-87A5-5C85863DE3CD}"/>
              </a:ext>
            </a:extLst>
          </p:cNvPr>
          <p:cNvSpPr txBox="1"/>
          <p:nvPr/>
        </p:nvSpPr>
        <p:spPr>
          <a:xfrm>
            <a:off x="-1374" y="4706446"/>
            <a:ext cx="7877634" cy="438581"/>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404040"/>
                </a:solidFill>
                <a:ea typeface="+mn-ea"/>
              </a:rPr>
              <a:t>LTOCS = Long-term oral corticosteroids</a:t>
            </a:r>
            <a:endParaRPr lang="en-US" sz="1013">
              <a:ea typeface="+mn-ea"/>
            </a:endParaRPr>
          </a:p>
          <a:p>
            <a:r>
              <a:rPr lang="en-GB" sz="600">
                <a:solidFill>
                  <a:srgbClr val="404040"/>
                </a:solidFill>
                <a:ea typeface="+mn-ea"/>
              </a:rPr>
              <a:t>*The index date was the first visit recorded in ISAR with measurements meeting the group eligibility criteria; for biologic users, the index date was the ISAR visit that is closest to the date on first biologic. </a:t>
            </a:r>
            <a:endParaRPr lang="en-GB" sz="600">
              <a:ea typeface="+mn-ea"/>
            </a:endParaRPr>
          </a:p>
          <a:p>
            <a:r>
              <a:rPr lang="en-GB" sz="600">
                <a:solidFill>
                  <a:srgbClr val="404040"/>
                </a:solidFill>
                <a:ea typeface="+mn-ea"/>
              </a:rPr>
              <a:t>Percentages exclude patients with missing values. Asthma control as an outcome was assessed using the Global Initiative for Asthma (GINA) 2019 criteria.</a:t>
            </a:r>
            <a:endParaRPr lang="en-GB" sz="600">
              <a:ea typeface="+mn-ea"/>
            </a:endParaRPr>
          </a:p>
          <a:p>
            <a:r>
              <a:rPr lang="en-GB" sz="600">
                <a:solidFill>
                  <a:srgbClr val="404040"/>
                </a:solidFill>
                <a:ea typeface="+mn-ea"/>
              </a:rPr>
              <a:t>Tham</a:t>
            </a:r>
            <a:r>
              <a:rPr lang="en-GB" sz="600">
                <a:solidFill>
                  <a:srgbClr val="404040"/>
                </a:solidFill>
                <a:ea typeface="+mn-ea"/>
                <a:cs typeface="+mn-cs"/>
              </a:rPr>
              <a:t>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a:t>
            </a:r>
            <a:r>
              <a:rPr lang="en-GB" sz="600" kern="1200">
                <a:solidFill>
                  <a:srgbClr val="404040"/>
                </a:solidFill>
                <a:ea typeface="+mn-ea"/>
                <a:cs typeface="+mn-cs"/>
              </a:rPr>
              <a:t>Patients </a:t>
            </a:r>
            <a:r>
              <a:rPr lang="en-GB" sz="600">
                <a:solidFill>
                  <a:srgbClr val="404040"/>
                </a:solidFill>
                <a:ea typeface="+mn-ea"/>
                <a:cs typeface="+mn-cs"/>
              </a:rPr>
              <a:t>with Severe Asthma, 2017–2022: An Analysis of </a:t>
            </a:r>
            <a:r>
              <a:rPr lang="en-GB" sz="600" kern="1200">
                <a:solidFill>
                  <a:srgbClr val="404040"/>
                </a:solidFill>
                <a:ea typeface="+mn-ea"/>
                <a:cs typeface="+mn-cs"/>
              </a:rPr>
              <a:t>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a:t>
            </a:r>
            <a:r>
              <a:rPr lang="en-GB" sz="600">
                <a:solidFill>
                  <a:srgbClr val="404040"/>
                </a:solidFill>
                <a:ea typeface="+mn-ea"/>
                <a:cs typeface="+mn-cs"/>
              </a:rPr>
              <a:t> In press</a:t>
            </a:r>
            <a:endParaRPr lang="en-GB" sz="600">
              <a:solidFill>
                <a:srgbClr val="404040"/>
              </a:solidFill>
              <a:ea typeface="+mn-ea"/>
            </a:endParaRPr>
          </a:p>
        </p:txBody>
      </p:sp>
      <p:sp>
        <p:nvSpPr>
          <p:cNvPr id="8" name="Rectangle 7">
            <a:extLst>
              <a:ext uri="{FF2B5EF4-FFF2-40B4-BE49-F238E27FC236}">
                <a16:creationId xmlns:a16="http://schemas.microsoft.com/office/drawing/2014/main" id="{D2CD4589-FEBF-2A5A-D933-3C7D3AFC4E14}"/>
              </a:ext>
            </a:extLst>
          </p:cNvPr>
          <p:cNvSpPr/>
          <p:nvPr/>
        </p:nvSpPr>
        <p:spPr>
          <a:xfrm>
            <a:off x="3571242" y="2575159"/>
            <a:ext cx="370645" cy="1873549"/>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9" name="Rectangle 8">
            <a:extLst>
              <a:ext uri="{FF2B5EF4-FFF2-40B4-BE49-F238E27FC236}">
                <a16:creationId xmlns:a16="http://schemas.microsoft.com/office/drawing/2014/main" id="{2FB86990-E03E-CA4A-F444-AB6D477A16FC}"/>
              </a:ext>
            </a:extLst>
          </p:cNvPr>
          <p:cNvSpPr/>
          <p:nvPr/>
        </p:nvSpPr>
        <p:spPr>
          <a:xfrm>
            <a:off x="4916800" y="2083236"/>
            <a:ext cx="761288" cy="2365472"/>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 name="Graphic 1" descr="Beginning with solid fill">
            <a:hlinkClick r:id="rId4" action="ppaction://hlinksldjump"/>
            <a:extLst>
              <a:ext uri="{FF2B5EF4-FFF2-40B4-BE49-F238E27FC236}">
                <a16:creationId xmlns:a16="http://schemas.microsoft.com/office/drawing/2014/main" id="{92446D23-15B7-1D56-7CFB-2935D20441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5578877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275063" y="275063"/>
            <a:ext cx="7416371" cy="338307"/>
          </a:xfrm>
          <a:prstGeom prst="rect">
            <a:avLst/>
          </a:prstGeom>
          <a:noFill/>
          <a:ln>
            <a:noFill/>
          </a:ln>
        </p:spPr>
        <p:txBody>
          <a:bodyPr spcFirstLastPara="1" wrap="square" lIns="0" tIns="45700" rIns="91425"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b="1">
                <a:solidFill>
                  <a:schemeClr val="accent1"/>
                </a:solidFill>
              </a:rPr>
              <a:t>Considerable burden of exacerbations, asthma control and LTOCS use among T2-targeted biologic recipients despite treatment</a:t>
            </a:r>
            <a:endParaRPr lang="en-US" sz="1500">
              <a:solidFill>
                <a:schemeClr val="accent1"/>
              </a:solidFill>
            </a:endParaRPr>
          </a:p>
        </p:txBody>
      </p:sp>
      <p:sp>
        <p:nvSpPr>
          <p:cNvPr id="31" name="TextBox 30">
            <a:extLst>
              <a:ext uri="{FF2B5EF4-FFF2-40B4-BE49-F238E27FC236}">
                <a16:creationId xmlns:a16="http://schemas.microsoft.com/office/drawing/2014/main" id="{6544AE1A-BBCB-DD67-87A5-5C85863DE3CD}"/>
              </a:ext>
            </a:extLst>
          </p:cNvPr>
          <p:cNvSpPr txBox="1"/>
          <p:nvPr/>
        </p:nvSpPr>
        <p:spPr>
          <a:xfrm>
            <a:off x="-39924" y="4425700"/>
            <a:ext cx="8294045" cy="715580"/>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404040"/>
                </a:solidFill>
                <a:ea typeface="+mn-ea"/>
              </a:rPr>
              <a:t>LTOCS = Long-term oral corticosteroids; T2 = Type 2</a:t>
            </a:r>
          </a:p>
          <a:p>
            <a:r>
              <a:rPr lang="en-GB" sz="600">
                <a:solidFill>
                  <a:srgbClr val="404040"/>
                </a:solidFill>
                <a:ea typeface="+mn-ea"/>
              </a:rPr>
              <a:t>*The index date was the first visit recorded in ISAR with measurements meeting the group eligibility criteria; for biologic users, the index date was the ISAR visit that is closest to the date on first biologic. For the subgroup of biologic recipients whose asthma remained </a:t>
            </a:r>
            <a:r>
              <a:rPr lang="en-GB" sz="600" err="1">
                <a:solidFill>
                  <a:srgbClr val="404040"/>
                </a:solidFill>
                <a:ea typeface="+mn-ea"/>
              </a:rPr>
              <a:t>suboptimally</a:t>
            </a:r>
            <a:r>
              <a:rPr lang="en-GB" sz="600">
                <a:solidFill>
                  <a:srgbClr val="404040"/>
                </a:solidFill>
                <a:ea typeface="+mn-ea"/>
              </a:rPr>
              <a:t> controlled, the index date was the date of the third dose of biologic treatment; among those that switched or stopped biologics, the index date was the ISAR visit closest to the date on first biologic.</a:t>
            </a:r>
            <a:endParaRPr lang="en-GB" sz="600">
              <a:ea typeface="+mn-ea"/>
            </a:endParaRPr>
          </a:p>
          <a:p>
            <a:r>
              <a:rPr lang="en-GB" sz="600" baseline="30000">
                <a:solidFill>
                  <a:srgbClr val="404040"/>
                </a:solidFill>
                <a:ea typeface="+mn-ea"/>
              </a:rPr>
              <a:t>†</a:t>
            </a:r>
            <a:r>
              <a:rPr lang="en-GB" sz="600">
                <a:solidFill>
                  <a:srgbClr val="404040"/>
                </a:solidFill>
                <a:ea typeface="+mn-ea"/>
              </a:rPr>
              <a:t>The biologic recipients whose asthma remained </a:t>
            </a:r>
            <a:r>
              <a:rPr lang="en-GB" sz="600" err="1">
                <a:solidFill>
                  <a:srgbClr val="404040"/>
                </a:solidFill>
                <a:ea typeface="+mn-ea"/>
              </a:rPr>
              <a:t>suboptimally</a:t>
            </a:r>
            <a:r>
              <a:rPr lang="en-GB" sz="600">
                <a:solidFill>
                  <a:srgbClr val="404040"/>
                </a:solidFill>
                <a:ea typeface="+mn-ea"/>
              </a:rPr>
              <a:t> controlled group was defined as patients</a:t>
            </a:r>
            <a:r>
              <a:rPr lang="en-GB" sz="600">
                <a:solidFill>
                  <a:srgbClr val="404040"/>
                </a:solidFill>
                <a:ea typeface="Calibri"/>
              </a:rPr>
              <a:t> </a:t>
            </a:r>
            <a:r>
              <a:rPr lang="en-GB" sz="600">
                <a:solidFill>
                  <a:srgbClr val="404040"/>
                </a:solidFill>
                <a:ea typeface="+mn-ea"/>
              </a:rPr>
              <a:t>within the biologics accessible and received group who were prescribed at least three doses of a biologic and either had uncontrolled asthma following biologic initiation, had a severe exacerbation following biologic initiation, or received LTOCS treatment. Patients who had switched or stopped their biologic treatment owing to a reported lack of clinical efficacy were also included in this group. </a:t>
            </a:r>
            <a:endParaRPr lang="en-GB" sz="1388">
              <a:ea typeface="+mn-ea"/>
            </a:endParaRPr>
          </a:p>
          <a:p>
            <a:r>
              <a:rPr lang="en-GB" sz="600">
                <a:solidFill>
                  <a:srgbClr val="404040"/>
                </a:solidFill>
                <a:ea typeface="+mn-ea"/>
              </a:rPr>
              <a:t>Tham</a:t>
            </a:r>
            <a:r>
              <a:rPr lang="en-GB" sz="600">
                <a:solidFill>
                  <a:srgbClr val="404040"/>
                </a:solidFill>
                <a:ea typeface="+mn-ea"/>
                <a:cs typeface="+mn-cs"/>
              </a:rPr>
              <a:t>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a:t>
            </a:r>
            <a:r>
              <a:rPr lang="en-GB" sz="600" kern="1200">
                <a:solidFill>
                  <a:srgbClr val="404040"/>
                </a:solidFill>
                <a:ea typeface="+mn-ea"/>
                <a:cs typeface="+mn-cs"/>
              </a:rPr>
              <a:t>Patients </a:t>
            </a:r>
            <a:r>
              <a:rPr lang="en-GB" sz="600">
                <a:solidFill>
                  <a:srgbClr val="404040"/>
                </a:solidFill>
                <a:ea typeface="+mn-ea"/>
                <a:cs typeface="+mn-cs"/>
              </a:rPr>
              <a:t>with Severe Asthma, 2017–2022: An Analysis of </a:t>
            </a:r>
            <a:r>
              <a:rPr lang="en-GB" sz="600" kern="1200">
                <a:solidFill>
                  <a:srgbClr val="404040"/>
                </a:solidFill>
                <a:ea typeface="+mn-ea"/>
                <a:cs typeface="+mn-cs"/>
              </a:rPr>
              <a:t>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a:t>
            </a:r>
            <a:r>
              <a:rPr lang="en-GB" sz="600">
                <a:solidFill>
                  <a:srgbClr val="404040"/>
                </a:solidFill>
                <a:ea typeface="+mn-ea"/>
                <a:cs typeface="+mn-cs"/>
              </a:rPr>
              <a:t> In press</a:t>
            </a:r>
            <a:endParaRPr lang="en-GB" sz="600">
              <a:solidFill>
                <a:srgbClr val="404040"/>
              </a:solidFill>
              <a:ea typeface="+mn-ea"/>
            </a:endParaRPr>
          </a:p>
        </p:txBody>
      </p:sp>
      <p:graphicFrame>
        <p:nvGraphicFramePr>
          <p:cNvPr id="7" name="Chart 6">
            <a:extLst>
              <a:ext uri="{FF2B5EF4-FFF2-40B4-BE49-F238E27FC236}">
                <a16:creationId xmlns:a16="http://schemas.microsoft.com/office/drawing/2014/main" id="{085F8DB3-A8BE-F52D-A8D6-86BB022B62CB}"/>
              </a:ext>
              <a:ext uri="{147F2762-F138-4A5C-976F-8EAC2B608ADB}">
                <a16:predDERef xmlns:a16="http://schemas.microsoft.com/office/drawing/2014/main" pred="{79E9F396-AC51-7CDB-2F02-9C61D9EEEBAA}"/>
              </a:ext>
            </a:extLst>
          </p:cNvPr>
          <p:cNvGraphicFramePr>
            <a:graphicFrameLocks/>
          </p:cNvGraphicFramePr>
          <p:nvPr/>
        </p:nvGraphicFramePr>
        <p:xfrm>
          <a:off x="425223" y="1288063"/>
          <a:ext cx="6618974" cy="310427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7">
            <a:extLst>
              <a:ext uri="{FF2B5EF4-FFF2-40B4-BE49-F238E27FC236}">
                <a16:creationId xmlns:a16="http://schemas.microsoft.com/office/drawing/2014/main" id="{8DAC21C9-71B4-31FF-28F2-F6AC4BF9C402}"/>
              </a:ext>
            </a:extLst>
          </p:cNvPr>
          <p:cNvSpPr txBox="1"/>
          <p:nvPr/>
        </p:nvSpPr>
        <p:spPr>
          <a:xfrm>
            <a:off x="820494" y="894131"/>
            <a:ext cx="5944816" cy="392415"/>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solidFill>
                  <a:schemeClr val="accent1"/>
                </a:solidFill>
              </a:rPr>
              <a:t>Proportions of patients with severe asthma who experienced ≥2 exacerbations, had uncontrolled asthma and received LTOCS during the 12 months post-biologic initiation*</a:t>
            </a:r>
          </a:p>
        </p:txBody>
      </p:sp>
      <p:sp>
        <p:nvSpPr>
          <p:cNvPr id="5" name="Text Placeholder 2">
            <a:extLst>
              <a:ext uri="{FF2B5EF4-FFF2-40B4-BE49-F238E27FC236}">
                <a16:creationId xmlns:a16="http://schemas.microsoft.com/office/drawing/2014/main" id="{82B96C75-FA4A-B893-8DBA-9FCAA24522B9}"/>
              </a:ext>
            </a:extLst>
          </p:cNvPr>
          <p:cNvSpPr txBox="1">
            <a:spLocks/>
          </p:cNvSpPr>
          <p:nvPr/>
        </p:nvSpPr>
        <p:spPr>
          <a:xfrm>
            <a:off x="6737849" y="2162953"/>
            <a:ext cx="2404490" cy="942236"/>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54293" defTabSz="514325">
              <a:lnSpc>
                <a:spcPct val="107000"/>
              </a:lnSpc>
              <a:buSzPts val="1100"/>
              <a:defRPr/>
            </a:pPr>
            <a:r>
              <a:rPr lang="en-US" sz="1200" b="1">
                <a:solidFill>
                  <a:schemeClr val="accent1"/>
                </a:solidFill>
                <a:latin typeface="+mn-lt"/>
              </a:rPr>
              <a:t>Two-thirds of T2-targeted biologic recipients</a:t>
            </a:r>
            <a:r>
              <a:rPr lang="en-US" sz="1200">
                <a:solidFill>
                  <a:schemeClr val="accent1"/>
                </a:solidFill>
                <a:latin typeface="+mn-lt"/>
              </a:rPr>
              <a:t> had asthma that remained</a:t>
            </a:r>
            <a:r>
              <a:rPr lang="en-US" sz="1200" b="1">
                <a:solidFill>
                  <a:schemeClr val="accent1"/>
                </a:solidFill>
                <a:latin typeface="+mn-lt"/>
              </a:rPr>
              <a:t> </a:t>
            </a:r>
            <a:r>
              <a:rPr lang="en-US" sz="1200" b="1" err="1">
                <a:solidFill>
                  <a:schemeClr val="accent1"/>
                </a:solidFill>
                <a:latin typeface="+mn-lt"/>
              </a:rPr>
              <a:t>suboptimally</a:t>
            </a:r>
            <a:r>
              <a:rPr lang="en-US" sz="1200" b="1">
                <a:solidFill>
                  <a:schemeClr val="accent1"/>
                </a:solidFill>
                <a:latin typeface="+mn-lt"/>
              </a:rPr>
              <a:t> controlled</a:t>
            </a:r>
            <a:r>
              <a:rPr lang="en-US" sz="1200" b="1" baseline="30000">
                <a:solidFill>
                  <a:schemeClr val="accent1"/>
                </a:solidFill>
                <a:latin typeface="+mn-lt"/>
              </a:rPr>
              <a:t>†</a:t>
            </a:r>
            <a:r>
              <a:rPr lang="en-US" sz="1200">
                <a:solidFill>
                  <a:schemeClr val="accent1"/>
                </a:solidFill>
                <a:latin typeface="+mn-lt"/>
              </a:rPr>
              <a:t> despite treatment.</a:t>
            </a:r>
          </a:p>
        </p:txBody>
      </p:sp>
      <p:pic>
        <p:nvPicPr>
          <p:cNvPr id="2" name="Graphic 1" descr="Beginning with solid fill">
            <a:hlinkClick r:id="rId4" action="ppaction://hlinksldjump"/>
            <a:extLst>
              <a:ext uri="{FF2B5EF4-FFF2-40B4-BE49-F238E27FC236}">
                <a16:creationId xmlns:a16="http://schemas.microsoft.com/office/drawing/2014/main" id="{5017C90B-6FA8-86C9-DC0B-73A8C354A7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6020315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s png images | PNGEgg">
            <a:extLst>
              <a:ext uri="{FF2B5EF4-FFF2-40B4-BE49-F238E27FC236}">
                <a16:creationId xmlns:a16="http://schemas.microsoft.com/office/drawing/2014/main" id="{85B806E0-CE11-A5E0-B27E-AEF3DB0BE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9" y="1054563"/>
            <a:ext cx="1050277" cy="105027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10,299 Search Doctor Icon Images, Stock Photos, 3D objects, &amp; Vectors |  Shutterstock">
            <a:extLst>
              <a:ext uri="{FF2B5EF4-FFF2-40B4-BE49-F238E27FC236}">
                <a16:creationId xmlns:a16="http://schemas.microsoft.com/office/drawing/2014/main" id="{DF090746-D4E8-730A-6200-C4A120B4B51C}"/>
              </a:ext>
            </a:extLst>
          </p:cNvPr>
          <p:cNvPicPr>
            <a:picLocks noChangeAspect="1"/>
          </p:cNvPicPr>
          <p:nvPr/>
        </p:nvPicPr>
        <p:blipFill rotWithShape="1">
          <a:blip r:embed="rId3">
            <a:extLst>
              <a:ext uri="{28A0092B-C50C-407E-A947-70E740481C1C}">
                <a14:useLocalDpi xmlns:a14="http://schemas.microsoft.com/office/drawing/2010/main" val="0"/>
              </a:ext>
            </a:extLst>
          </a:blip>
          <a:srcRect l="10891" t="5715" r="10232" b="10000"/>
          <a:stretch/>
        </p:blipFill>
        <p:spPr bwMode="auto">
          <a:xfrm>
            <a:off x="4217307" y="880782"/>
            <a:ext cx="1455223" cy="1400416"/>
          </a:xfrm>
          <a:prstGeom prst="ellipse">
            <a:avLst/>
          </a:prstGeom>
          <a:noFill/>
          <a:ln w="76200">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63EBFAB-299C-1A20-AB73-4513685EC343}"/>
              </a:ext>
            </a:extLst>
          </p:cNvPr>
          <p:cNvSpPr txBox="1"/>
          <p:nvPr/>
        </p:nvSpPr>
        <p:spPr>
          <a:xfrm>
            <a:off x="1" y="4804595"/>
            <a:ext cx="9413359" cy="346249"/>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404040"/>
                </a:solidFill>
                <a:ea typeface="+mn-ea"/>
              </a:rPr>
              <a:t>HCRU = Healthcare resource utilization; LTOCS = Long-term oral corticosteroids; T2 = Type 2</a:t>
            </a:r>
            <a:endParaRPr lang="en-GB" sz="600">
              <a:solidFill>
                <a:srgbClr val="404040"/>
              </a:solidFill>
              <a:ea typeface="+mn-ea"/>
              <a:cs typeface="+mn-cs"/>
            </a:endParaRPr>
          </a:p>
          <a:p>
            <a:r>
              <a:rPr lang="en-GB" sz="600">
                <a:solidFill>
                  <a:srgbClr val="404040"/>
                </a:solidFill>
                <a:ea typeface="+mn-ea"/>
              </a:rPr>
              <a:t>*The index date was the first visit recorded in ISAR with measurements meeting the group eligibility criteria.</a:t>
            </a:r>
            <a:endParaRPr lang="en-US" sz="1388">
              <a:ea typeface="+mn-ea"/>
              <a:cs typeface="+mn-cs"/>
            </a:endParaRPr>
          </a:p>
          <a:p>
            <a:r>
              <a:rPr lang="en-GB" sz="600">
                <a:solidFill>
                  <a:srgbClr val="404040"/>
                </a:solidFill>
                <a:ea typeface="+mn-ea"/>
                <a:cs typeface="+mn-cs"/>
              </a:rPr>
              <a:t>Tham T</a:t>
            </a:r>
            <a:r>
              <a:rPr lang="en-GB" sz="600" kern="1200">
                <a:solidFill>
                  <a:srgbClr val="404040"/>
                </a:solidFill>
                <a:ea typeface="+mn-ea"/>
                <a:cs typeface="+mn-cs"/>
              </a:rPr>
              <a:t>. et al., </a:t>
            </a:r>
            <a:r>
              <a:rPr lang="en-GB" sz="600">
                <a:solidFill>
                  <a:srgbClr val="404040"/>
                </a:solidFill>
                <a:ea typeface="+mn-ea"/>
                <a:cs typeface="+mn-cs"/>
              </a:rPr>
              <a:t>Disease Burden and Access to Biologic Therapy in Patients with Severe Asthma, 2017–2022: An Analysis </a:t>
            </a:r>
            <a:r>
              <a:rPr lang="en-GB" sz="600" kern="1200">
                <a:solidFill>
                  <a:srgbClr val="404040"/>
                </a:solidFill>
                <a:ea typeface="+mn-ea"/>
                <a:cs typeface="+mn-cs"/>
              </a:rPr>
              <a:t>of the International Severe Asthma Registry. </a:t>
            </a:r>
            <a:r>
              <a:rPr lang="en-GB" sz="600" i="1" kern="1200">
                <a:solidFill>
                  <a:srgbClr val="404040"/>
                </a:solidFill>
                <a:ea typeface="+mn-ea"/>
                <a:cs typeface="+mn-cs"/>
              </a:rPr>
              <a:t>J Asthma Allergy</a:t>
            </a:r>
            <a:r>
              <a:rPr lang="en-GB" sz="600" kern="1200">
                <a:solidFill>
                  <a:srgbClr val="404040"/>
                </a:solidFill>
                <a:ea typeface="+mn-ea"/>
                <a:cs typeface="+mn-cs"/>
              </a:rPr>
              <a:t>. </a:t>
            </a:r>
            <a:r>
              <a:rPr lang="en-GB" sz="600">
                <a:solidFill>
                  <a:srgbClr val="404040"/>
                </a:solidFill>
                <a:ea typeface="+mn-ea"/>
                <a:cs typeface="+mn-cs"/>
              </a:rPr>
              <a:t>In press</a:t>
            </a:r>
            <a:endParaRPr lang="en-US" sz="1388">
              <a:ea typeface="+mn-ea"/>
            </a:endParaRPr>
          </a:p>
        </p:txBody>
      </p:sp>
      <p:sp>
        <p:nvSpPr>
          <p:cNvPr id="10" name="Google Shape;128;p24">
            <a:extLst>
              <a:ext uri="{FF2B5EF4-FFF2-40B4-BE49-F238E27FC236}">
                <a16:creationId xmlns:a16="http://schemas.microsoft.com/office/drawing/2014/main" id="{E7DD5E64-7370-E0E7-34EF-4DD6E4DDEA90}"/>
              </a:ext>
            </a:extLst>
          </p:cNvPr>
          <p:cNvSpPr txBox="1">
            <a:spLocks noGrp="1"/>
          </p:cNvSpPr>
          <p:nvPr>
            <p:ph type="title"/>
          </p:nvPr>
        </p:nvSpPr>
        <p:spPr>
          <a:xfrm>
            <a:off x="238974" y="233583"/>
            <a:ext cx="8067941" cy="338307"/>
          </a:xfrm>
          <a:prstGeom prst="rect">
            <a:avLst/>
          </a:prstGeom>
          <a:noFill/>
          <a:ln>
            <a:noFill/>
          </a:ln>
        </p:spPr>
        <p:txBody>
          <a:bodyPr spcFirstLastPara="1" wrap="square" lIns="0" tIns="45700" rIns="91425"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accent3"/>
                </a:solidFill>
              </a:rPr>
              <a:t>Summary:</a:t>
            </a:r>
            <a:r>
              <a:rPr lang="en-GB" sz="1350" b="1">
                <a:solidFill>
                  <a:schemeClr val="accent1"/>
                </a:solidFill>
              </a:rPr>
              <a:t> Substantial disease burden was observed in patients without access to biologics, those who have access but did not receive biologics, and T2-targeted biologic recipients</a:t>
            </a:r>
          </a:p>
        </p:txBody>
      </p:sp>
      <p:sp>
        <p:nvSpPr>
          <p:cNvPr id="14" name="TextBox 7">
            <a:extLst>
              <a:ext uri="{FF2B5EF4-FFF2-40B4-BE49-F238E27FC236}">
                <a16:creationId xmlns:a16="http://schemas.microsoft.com/office/drawing/2014/main" id="{D808670A-8FC7-7E69-5960-DA8C0D6F2D39}"/>
              </a:ext>
            </a:extLst>
          </p:cNvPr>
          <p:cNvSpPr txBox="1"/>
          <p:nvPr/>
        </p:nvSpPr>
        <p:spPr>
          <a:xfrm>
            <a:off x="1564722" y="1349390"/>
            <a:ext cx="1886442" cy="346249"/>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a:solidFill>
                  <a:schemeClr val="accent1"/>
                </a:solidFill>
              </a:rPr>
              <a:t>Key findings</a:t>
            </a:r>
            <a:endParaRPr lang="en-US" sz="1800"/>
          </a:p>
        </p:txBody>
      </p:sp>
      <p:sp>
        <p:nvSpPr>
          <p:cNvPr id="15" name="TextBox 7">
            <a:extLst>
              <a:ext uri="{FF2B5EF4-FFF2-40B4-BE49-F238E27FC236}">
                <a16:creationId xmlns:a16="http://schemas.microsoft.com/office/drawing/2014/main" id="{B5327DC9-01C1-ED89-23C7-2A41FCA032C7}"/>
              </a:ext>
            </a:extLst>
          </p:cNvPr>
          <p:cNvSpPr txBox="1"/>
          <p:nvPr/>
        </p:nvSpPr>
        <p:spPr>
          <a:xfrm>
            <a:off x="5673735" y="1349390"/>
            <a:ext cx="3224765" cy="346249"/>
          </a:xfrm>
          <a:prstGeom prst="rect">
            <a:avLst/>
          </a:prstGeom>
          <a:noFill/>
        </p:spPr>
        <p:txBody>
          <a:bodyPr wrap="square" lIns="68580" tIns="34290" rIns="68580" bIns="3429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1">
                <a:solidFill>
                  <a:srgbClr val="9689A5"/>
                </a:solidFill>
              </a:rPr>
              <a:t>Practice change needed</a:t>
            </a:r>
            <a:endParaRPr lang="en-US" sz="1800">
              <a:solidFill>
                <a:srgbClr val="9689A5"/>
              </a:solidFill>
            </a:endParaRPr>
          </a:p>
        </p:txBody>
      </p:sp>
      <p:sp>
        <p:nvSpPr>
          <p:cNvPr id="17" name="Text Placeholder 2">
            <a:extLst>
              <a:ext uri="{FF2B5EF4-FFF2-40B4-BE49-F238E27FC236}">
                <a16:creationId xmlns:a16="http://schemas.microsoft.com/office/drawing/2014/main" id="{A0D25FFA-8390-8D94-A6BD-6AB9A0DD0FAF}"/>
              </a:ext>
            </a:extLst>
          </p:cNvPr>
          <p:cNvSpPr txBox="1">
            <a:spLocks/>
          </p:cNvSpPr>
          <p:nvPr/>
        </p:nvSpPr>
        <p:spPr>
          <a:xfrm>
            <a:off x="262250" y="2369870"/>
            <a:ext cx="3844539" cy="146937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68605" indent="-214313" defTabSz="514325">
              <a:lnSpc>
                <a:spcPct val="107000"/>
              </a:lnSpc>
              <a:buSzPts val="1100"/>
              <a:buFont typeface="Arial" panose="020B0604020202020204" pitchFamily="34" charset="0"/>
              <a:buChar char="•"/>
              <a:defRPr/>
            </a:pPr>
            <a:r>
              <a:rPr lang="en-US" sz="1350">
                <a:solidFill>
                  <a:schemeClr val="accent1"/>
                </a:solidFill>
                <a:latin typeface="+mn-lt"/>
              </a:rPr>
              <a:t>~55% of patients who lacked access to biologics and ~71% of patients who had access but did not receive biologics had uncontrolled asthma during the 12 months before the first ISAR visit*.</a:t>
            </a:r>
            <a:endParaRPr lang="en-US" sz="1013">
              <a:solidFill>
                <a:schemeClr val="accent1"/>
              </a:solidFill>
            </a:endParaRPr>
          </a:p>
          <a:p>
            <a:pPr marL="268605" indent="-214313" defTabSz="514325">
              <a:lnSpc>
                <a:spcPct val="107000"/>
              </a:lnSpc>
              <a:buSzPts val="1100"/>
              <a:buFont typeface="Arial" panose="020B0604020202020204" pitchFamily="34" charset="0"/>
              <a:buChar char="•"/>
              <a:defRPr/>
            </a:pPr>
            <a:endParaRPr lang="en-US" sz="1350">
              <a:solidFill>
                <a:schemeClr val="accent1"/>
              </a:solidFill>
              <a:latin typeface="+mn-lt"/>
            </a:endParaRPr>
          </a:p>
          <a:p>
            <a:pPr marL="268605" indent="-214313" defTabSz="514325">
              <a:lnSpc>
                <a:spcPct val="107000"/>
              </a:lnSpc>
              <a:buSzPts val="1100"/>
              <a:buFont typeface="Arial" panose="020B0604020202020204" pitchFamily="34" charset="0"/>
              <a:buChar char="•"/>
              <a:defRPr/>
            </a:pPr>
            <a:r>
              <a:rPr lang="en-US" sz="1350">
                <a:solidFill>
                  <a:schemeClr val="accent1"/>
                </a:solidFill>
                <a:latin typeface="+mn-lt"/>
              </a:rPr>
              <a:t>Among T2-targeted biologic recipients, a sizable proportion still experienced considerable burden in terms of exacerbations, HCRU, asthma control, and LTOCS use.</a:t>
            </a:r>
          </a:p>
        </p:txBody>
      </p:sp>
      <p:sp>
        <p:nvSpPr>
          <p:cNvPr id="18" name="Text Placeholder 2">
            <a:extLst>
              <a:ext uri="{FF2B5EF4-FFF2-40B4-BE49-F238E27FC236}">
                <a16:creationId xmlns:a16="http://schemas.microsoft.com/office/drawing/2014/main" id="{01E325E7-0AEB-65A7-37BC-59DCD782BD9E}"/>
              </a:ext>
            </a:extLst>
          </p:cNvPr>
          <p:cNvSpPr txBox="1">
            <a:spLocks/>
          </p:cNvSpPr>
          <p:nvPr/>
        </p:nvSpPr>
        <p:spPr>
          <a:xfrm>
            <a:off x="4941691" y="2456680"/>
            <a:ext cx="3953498" cy="145526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68605" indent="-214313" defTabSz="514325">
              <a:lnSpc>
                <a:spcPct val="107000"/>
              </a:lnSpc>
              <a:buSzPts val="1100"/>
              <a:buFont typeface="Arial" panose="020B0604020202020204" pitchFamily="34" charset="0"/>
              <a:buChar char="•"/>
              <a:defRPr/>
            </a:pPr>
            <a:r>
              <a:rPr lang="en-US" sz="1350">
                <a:solidFill>
                  <a:srgbClr val="9689A5"/>
                </a:solidFill>
                <a:latin typeface="+mn-lt"/>
              </a:rPr>
              <a:t>There is a need for regulators to increase and standardize access to biologics, and for healthcare systems to better allocate resources and enhance treatment pathways.</a:t>
            </a:r>
            <a:endParaRPr lang="en-US" sz="1388">
              <a:solidFill>
                <a:srgbClr val="9689A5"/>
              </a:solidFill>
            </a:endParaRPr>
          </a:p>
          <a:p>
            <a:pPr marL="225266" indent="-170974" defTabSz="514325">
              <a:lnSpc>
                <a:spcPct val="107000"/>
              </a:lnSpc>
              <a:buSzPts val="1100"/>
              <a:buFont typeface="Arial" panose="020B0604020202020204" pitchFamily="34" charset="0"/>
              <a:buChar char="•"/>
              <a:defRPr/>
            </a:pPr>
            <a:endParaRPr lang="en-US" sz="1350">
              <a:solidFill>
                <a:srgbClr val="9689A5"/>
              </a:solidFill>
              <a:latin typeface="+mn-lt"/>
            </a:endParaRPr>
          </a:p>
          <a:p>
            <a:pPr marL="268605" indent="-214313" defTabSz="514325">
              <a:lnSpc>
                <a:spcPct val="107000"/>
              </a:lnSpc>
              <a:buSzPts val="1100"/>
              <a:buFont typeface="Arial" panose="020B0604020202020204" pitchFamily="34" charset="0"/>
              <a:buChar char="•"/>
              <a:defRPr/>
            </a:pPr>
            <a:r>
              <a:rPr lang="en-US" sz="1350">
                <a:solidFill>
                  <a:srgbClr val="9689A5"/>
                </a:solidFill>
                <a:latin typeface="+mn-lt"/>
              </a:rPr>
              <a:t>There remains a high unmet need among T2-targeted biologic recipients, highlighting the importance of ongoing research and the development of more effective therapy options.</a:t>
            </a:r>
            <a:endParaRPr lang="en-US" sz="1388">
              <a:latin typeface="+mn-lt"/>
            </a:endParaRPr>
          </a:p>
        </p:txBody>
      </p:sp>
      <p:sp>
        <p:nvSpPr>
          <p:cNvPr id="19" name="Arrow: Right 18">
            <a:extLst>
              <a:ext uri="{FF2B5EF4-FFF2-40B4-BE49-F238E27FC236}">
                <a16:creationId xmlns:a16="http://schemas.microsoft.com/office/drawing/2014/main" id="{F61808CA-7651-0E9B-994A-F8CB642284E9}"/>
              </a:ext>
            </a:extLst>
          </p:cNvPr>
          <p:cNvSpPr/>
          <p:nvPr/>
        </p:nvSpPr>
        <p:spPr>
          <a:xfrm>
            <a:off x="4272946" y="2767987"/>
            <a:ext cx="592157" cy="172139"/>
          </a:xfrm>
          <a:prstGeom prst="rightArrow">
            <a:avLst/>
          </a:prstGeom>
          <a:solidFill>
            <a:srgbClr val="968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Arrow: Right 19">
            <a:extLst>
              <a:ext uri="{FF2B5EF4-FFF2-40B4-BE49-F238E27FC236}">
                <a16:creationId xmlns:a16="http://schemas.microsoft.com/office/drawing/2014/main" id="{12ABB6F4-5E5A-C0FA-BF3E-ED2E059134BA}"/>
              </a:ext>
            </a:extLst>
          </p:cNvPr>
          <p:cNvSpPr/>
          <p:nvPr/>
        </p:nvSpPr>
        <p:spPr>
          <a:xfrm>
            <a:off x="4272945" y="3735403"/>
            <a:ext cx="592157" cy="172139"/>
          </a:xfrm>
          <a:prstGeom prst="rightArrow">
            <a:avLst/>
          </a:prstGeom>
          <a:solidFill>
            <a:srgbClr val="968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 name="Graphic 1" descr="Beginning with solid fill">
            <a:hlinkClick r:id="rId4" action="ppaction://hlinksldjump"/>
            <a:extLst>
              <a:ext uri="{FF2B5EF4-FFF2-40B4-BE49-F238E27FC236}">
                <a16:creationId xmlns:a16="http://schemas.microsoft.com/office/drawing/2014/main" id="{77156F97-2CA5-9284-D171-53FBFBFA4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111968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404335" y="2020820"/>
            <a:ext cx="8834725" cy="1102519"/>
          </a:xfrm>
          <a:prstGeom prst="rect">
            <a:avLst/>
          </a:prstGeom>
          <a:noFill/>
          <a:ln>
            <a:noFill/>
          </a:ln>
        </p:spPr>
        <p:txBody>
          <a:bodyPr spcFirstLastPara="1" wrap="square" lIns="0" tIns="4570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a:solidFill>
                  <a:schemeClr val="bg1"/>
                </a:solidFill>
                <a:ea typeface="Calibri" panose="020F0502020204030204" pitchFamily="34" charset="0"/>
              </a:rPr>
              <a:t>Real-World Biologic Use Patterns in Severe Asthma, 2015–2021: the CLEAR Study</a:t>
            </a:r>
          </a:p>
        </p:txBody>
      </p:sp>
      <p:sp>
        <p:nvSpPr>
          <p:cNvPr id="5" name="TextBox 4">
            <a:extLst>
              <a:ext uri="{FF2B5EF4-FFF2-40B4-BE49-F238E27FC236}">
                <a16:creationId xmlns:a16="http://schemas.microsoft.com/office/drawing/2014/main" id="{470EDB9C-0326-CA89-9611-3D2C83A230C2}"/>
              </a:ext>
            </a:extLst>
          </p:cNvPr>
          <p:cNvSpPr txBox="1"/>
          <p:nvPr/>
        </p:nvSpPr>
        <p:spPr>
          <a:xfrm>
            <a:off x="108387" y="3307299"/>
            <a:ext cx="8927226" cy="323165"/>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825">
                <a:solidFill>
                  <a:schemeClr val="accent3"/>
                </a:solidFill>
              </a:rPr>
              <a:t>Trung N. Tran, Stephanie Chen, Benjamin Emmanuel, Alan </a:t>
            </a:r>
            <a:r>
              <a:rPr lang="en-US" sz="825" err="1">
                <a:solidFill>
                  <a:schemeClr val="accent3"/>
                </a:solidFill>
              </a:rPr>
              <a:t>Altraja</a:t>
            </a:r>
            <a:r>
              <a:rPr lang="en-US" sz="825">
                <a:solidFill>
                  <a:schemeClr val="accent3"/>
                </a:solidFill>
              </a:rPr>
              <a:t>, Arnaud Bourdin, Chau-</a:t>
            </a:r>
            <a:r>
              <a:rPr lang="en-US" sz="825" err="1">
                <a:solidFill>
                  <a:schemeClr val="accent3"/>
                </a:solidFill>
              </a:rPr>
              <a:t>Chyun</a:t>
            </a:r>
            <a:r>
              <a:rPr lang="en-US" sz="825">
                <a:solidFill>
                  <a:schemeClr val="accent3"/>
                </a:solidFill>
              </a:rPr>
              <a:t> </a:t>
            </a:r>
            <a:r>
              <a:rPr lang="en-US" sz="825" err="1">
                <a:solidFill>
                  <a:schemeClr val="accent3"/>
                </a:solidFill>
              </a:rPr>
              <a:t>Sheu</a:t>
            </a:r>
            <a:r>
              <a:rPr lang="en-US" sz="825">
                <a:solidFill>
                  <a:schemeClr val="accent3"/>
                </a:solidFill>
              </a:rPr>
              <a:t>, Ming-Ju Tsai, Flavia C. L. Hoyte, Anna Quinton, Bill Cook, Lakmini Bulathsinhala, William Henley, Celine Y. Y. Goh, Yang Liu, </a:t>
            </a:r>
            <a:r>
              <a:rPr lang="en-US" sz="825" err="1">
                <a:solidFill>
                  <a:schemeClr val="accent3"/>
                </a:solidFill>
              </a:rPr>
              <a:t>Cono</a:t>
            </a:r>
            <a:r>
              <a:rPr lang="en-US" sz="825">
                <a:solidFill>
                  <a:schemeClr val="accent3"/>
                </a:solidFill>
              </a:rPr>
              <a:t> </a:t>
            </a:r>
            <a:r>
              <a:rPr lang="en-US" sz="825" err="1">
                <a:solidFill>
                  <a:schemeClr val="accent3"/>
                </a:solidFill>
              </a:rPr>
              <a:t>Ariti</a:t>
            </a:r>
            <a:r>
              <a:rPr lang="en-US" sz="825">
                <a:solidFill>
                  <a:schemeClr val="accent3"/>
                </a:solidFill>
              </a:rPr>
              <a:t>, Victoria Carter, and David B. Price, on behalf of the CLEAR Study Working Group</a:t>
            </a:r>
            <a:endParaRPr lang="en-US" sz="1400">
              <a:solidFill>
                <a:schemeClr val="accent3"/>
              </a:solidFill>
            </a:endParaRPr>
          </a:p>
        </p:txBody>
      </p:sp>
      <p:sp>
        <p:nvSpPr>
          <p:cNvPr id="7" name="TextBox 6">
            <a:extLst>
              <a:ext uri="{FF2B5EF4-FFF2-40B4-BE49-F238E27FC236}">
                <a16:creationId xmlns:a16="http://schemas.microsoft.com/office/drawing/2014/main" id="{CCC1DC7E-9DF2-706E-DA2F-1D73A9D9F830}"/>
              </a:ext>
            </a:extLst>
          </p:cNvPr>
          <p:cNvSpPr txBox="1"/>
          <p:nvPr/>
        </p:nvSpPr>
        <p:spPr>
          <a:xfrm>
            <a:off x="-185201" y="4980537"/>
            <a:ext cx="9413359" cy="161583"/>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600">
                <a:solidFill>
                  <a:srgbClr val="404040"/>
                </a:solidFill>
                <a:ea typeface="+mn-ea"/>
                <a:cs typeface="+mn-cs"/>
              </a:rPr>
              <a:t>Tran TN</a:t>
            </a:r>
            <a:r>
              <a:rPr lang="en-GB" sz="600" kern="1200">
                <a:solidFill>
                  <a:srgbClr val="404040"/>
                </a:solidFill>
                <a:ea typeface="+mn-ea"/>
                <a:cs typeface="+mn-cs"/>
              </a:rPr>
              <a:t>. et al., </a:t>
            </a:r>
            <a:r>
              <a:rPr lang="en-US" sz="600">
                <a:solidFill>
                  <a:srgbClr val="404040"/>
                </a:solidFill>
                <a:ea typeface="+mn-ea"/>
                <a:cs typeface="+mn-cs"/>
              </a:rPr>
              <a:t>Real-World Biologic Use Patterns in Severe Asthma, 2015–2021: the CLEAR Study</a:t>
            </a:r>
            <a:r>
              <a:rPr lang="en-GB" sz="600" kern="1200">
                <a:solidFill>
                  <a:srgbClr val="404040"/>
                </a:solidFill>
                <a:ea typeface="+mn-ea"/>
                <a:cs typeface="+mn-cs"/>
              </a:rPr>
              <a:t>. </a:t>
            </a:r>
            <a:r>
              <a:rPr lang="en-GB" sz="600" i="1" kern="1200" err="1">
                <a:solidFill>
                  <a:srgbClr val="404040"/>
                </a:solidFill>
                <a:ea typeface="+mn-ea"/>
                <a:cs typeface="+mn-cs"/>
              </a:rPr>
              <a:t>Pragmat</a:t>
            </a:r>
            <a:r>
              <a:rPr lang="en-GB" sz="600" i="1" kern="1200">
                <a:solidFill>
                  <a:srgbClr val="404040"/>
                </a:solidFill>
                <a:ea typeface="+mn-ea"/>
                <a:cs typeface="+mn-cs"/>
              </a:rPr>
              <a:t> </a:t>
            </a:r>
            <a:r>
              <a:rPr lang="en-GB" sz="600" i="1" kern="1200" err="1">
                <a:solidFill>
                  <a:srgbClr val="404040"/>
                </a:solidFill>
                <a:ea typeface="+mn-ea"/>
                <a:cs typeface="+mn-cs"/>
              </a:rPr>
              <a:t>Obs</a:t>
            </a:r>
            <a:r>
              <a:rPr lang="en-GB" sz="600" i="1" kern="1200">
                <a:solidFill>
                  <a:srgbClr val="404040"/>
                </a:solidFill>
                <a:ea typeface="+mn-ea"/>
                <a:cs typeface="+mn-cs"/>
              </a:rPr>
              <a:t> Res</a:t>
            </a:r>
            <a:r>
              <a:rPr lang="en-GB" sz="600" kern="1200">
                <a:solidFill>
                  <a:srgbClr val="404040"/>
                </a:solidFill>
                <a:ea typeface="+mn-ea"/>
                <a:cs typeface="+mn-cs"/>
              </a:rPr>
              <a:t>.</a:t>
            </a:r>
            <a:r>
              <a:rPr lang="en-GB" sz="600">
                <a:solidFill>
                  <a:srgbClr val="404040"/>
                </a:solidFill>
                <a:ea typeface="+mn-ea"/>
                <a:cs typeface="+mn-cs"/>
              </a:rPr>
              <a:t> In press</a:t>
            </a:r>
            <a:endParaRPr lang="en-GB" sz="600" kern="1200">
              <a:solidFill>
                <a:srgbClr val="404040"/>
              </a:solidFill>
              <a:ea typeface="+mn-ea"/>
            </a:endParaRPr>
          </a:p>
        </p:txBody>
      </p:sp>
      <p:pic>
        <p:nvPicPr>
          <p:cNvPr id="2" name="Picture 1" descr="A black background with purple text&#10;&#10;Description automatically generated">
            <a:extLst>
              <a:ext uri="{FF2B5EF4-FFF2-40B4-BE49-F238E27FC236}">
                <a16:creationId xmlns:a16="http://schemas.microsoft.com/office/drawing/2014/main" id="{B7024E16-1C77-ECFD-F9D5-8898C2B78165}"/>
              </a:ext>
            </a:extLst>
          </p:cNvPr>
          <p:cNvPicPr>
            <a:picLocks noChangeAspect="1"/>
          </p:cNvPicPr>
          <p:nvPr/>
        </p:nvPicPr>
        <p:blipFill>
          <a:blip r:embed="rId3"/>
          <a:stretch>
            <a:fillRect/>
          </a:stretch>
        </p:blipFill>
        <p:spPr>
          <a:xfrm>
            <a:off x="3518704" y="3441299"/>
            <a:ext cx="2106593" cy="1002658"/>
          </a:xfrm>
          <a:prstGeom prst="rect">
            <a:avLst/>
          </a:prstGeom>
        </p:spPr>
      </p:pic>
      <p:pic>
        <p:nvPicPr>
          <p:cNvPr id="3" name="Graphic 2" descr="Beginning with solid fill">
            <a:hlinkClick r:id="rId4" action="ppaction://hlinksldjump"/>
            <a:extLst>
              <a:ext uri="{FF2B5EF4-FFF2-40B4-BE49-F238E27FC236}">
                <a16:creationId xmlns:a16="http://schemas.microsoft.com/office/drawing/2014/main" id="{F1E61471-CA73-7B27-C51D-1A0370096A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216554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200869" y="177043"/>
            <a:ext cx="8496300"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chemeClr val="accent1"/>
              </a:buClr>
              <a:buSzPts val="2400"/>
            </a:pPr>
            <a:r>
              <a:rPr lang="en-GB" sz="1800" b="1">
                <a:solidFill>
                  <a:schemeClr val="accent1"/>
                </a:solidFill>
              </a:rPr>
              <a:t>Aim and Methods</a:t>
            </a:r>
            <a:endParaRPr lang="en-US" sz="1800" b="1" baseline="30000">
              <a:solidFill>
                <a:schemeClr val="accent1"/>
              </a:solidFill>
            </a:endParaRPr>
          </a:p>
        </p:txBody>
      </p:sp>
      <p:sp>
        <p:nvSpPr>
          <p:cNvPr id="2" name="Inhaltsplatzhalter 4">
            <a:extLst>
              <a:ext uri="{FF2B5EF4-FFF2-40B4-BE49-F238E27FC236}">
                <a16:creationId xmlns:a16="http://schemas.microsoft.com/office/drawing/2014/main" id="{53444283-D004-A357-D80C-64A5E227F379}"/>
              </a:ext>
            </a:extLst>
          </p:cNvPr>
          <p:cNvSpPr txBox="1">
            <a:spLocks/>
          </p:cNvSpPr>
          <p:nvPr/>
        </p:nvSpPr>
        <p:spPr>
          <a:xfrm>
            <a:off x="201859" y="2175988"/>
            <a:ext cx="4143678" cy="369973"/>
          </a:xfrm>
          <a:prstGeom prst="rect">
            <a:avLst/>
          </a:prstGeom>
        </p:spPr>
        <p:txBody>
          <a:bodyPr wrap="square" lIns="0" tIns="0" rIns="0" bIns="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20000"/>
              </a:lnSpc>
            </a:pPr>
            <a:r>
              <a:rPr lang="en-US" sz="1050">
                <a:solidFill>
                  <a:schemeClr val="accent1"/>
                </a:solidFill>
                <a:latin typeface="+mn-lt"/>
              </a:rPr>
              <a:t>Assess real-world biologic use patterns and associated clinical outcomes in patients receiving care for severe asthma</a:t>
            </a:r>
          </a:p>
        </p:txBody>
      </p:sp>
      <p:sp>
        <p:nvSpPr>
          <p:cNvPr id="4" name="Text Placeholder 2">
            <a:extLst>
              <a:ext uri="{FF2B5EF4-FFF2-40B4-BE49-F238E27FC236}">
                <a16:creationId xmlns:a16="http://schemas.microsoft.com/office/drawing/2014/main" id="{D68C0621-06FB-E917-CD1B-12C03C1F3131}"/>
              </a:ext>
            </a:extLst>
          </p:cNvPr>
          <p:cNvSpPr txBox="1">
            <a:spLocks/>
          </p:cNvSpPr>
          <p:nvPr/>
        </p:nvSpPr>
        <p:spPr>
          <a:xfrm>
            <a:off x="200870" y="3150128"/>
            <a:ext cx="4246245" cy="760788"/>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Multicenter, observational study that included adults (≥18 years old) from 23 ISAR countries between December 2015 and August 2021</a:t>
            </a:r>
          </a:p>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Biologic initiators were categorized as:</a:t>
            </a:r>
          </a:p>
          <a:p>
            <a:pPr marL="568166" lvl="1" indent="-170974" defTabSz="514325">
              <a:lnSpc>
                <a:spcPct val="107000"/>
              </a:lnSpc>
              <a:buSzPts val="1100"/>
              <a:buFont typeface="Arial" panose="020B0604020202020204" pitchFamily="34" charset="0"/>
              <a:buChar char="•"/>
              <a:defRPr/>
            </a:pPr>
            <a:r>
              <a:rPr lang="en-US" sz="1050" b="1">
                <a:solidFill>
                  <a:schemeClr val="accent1"/>
                </a:solidFill>
                <a:latin typeface="+mn-lt"/>
              </a:rPr>
              <a:t>Continuing</a:t>
            </a:r>
            <a:r>
              <a:rPr lang="en-US" sz="1050">
                <a:solidFill>
                  <a:schemeClr val="accent1"/>
                </a:solidFill>
                <a:latin typeface="+mn-lt"/>
              </a:rPr>
              <a:t> the initial biologic for 6 months</a:t>
            </a:r>
          </a:p>
          <a:p>
            <a:pPr marL="568166" lvl="1" indent="-170974" defTabSz="514325">
              <a:lnSpc>
                <a:spcPct val="107000"/>
              </a:lnSpc>
              <a:buSzPts val="1100"/>
              <a:buFont typeface="Arial" panose="020B0604020202020204" pitchFamily="34" charset="0"/>
              <a:buChar char="•"/>
              <a:defRPr/>
            </a:pPr>
            <a:r>
              <a:rPr lang="en-US" sz="1050" b="1">
                <a:solidFill>
                  <a:schemeClr val="accent1"/>
                </a:solidFill>
                <a:latin typeface="+mn-lt"/>
              </a:rPr>
              <a:t>Switching</a:t>
            </a:r>
            <a:r>
              <a:rPr lang="en-US" sz="1050">
                <a:solidFill>
                  <a:schemeClr val="accent1"/>
                </a:solidFill>
                <a:latin typeface="+mn-lt"/>
              </a:rPr>
              <a:t> to another biologic within 6 months</a:t>
            </a:r>
          </a:p>
          <a:p>
            <a:pPr marL="568166" lvl="1" indent="-170974" defTabSz="514325">
              <a:lnSpc>
                <a:spcPct val="107000"/>
              </a:lnSpc>
              <a:buSzPts val="1100"/>
              <a:buFont typeface="Arial" panose="020B0604020202020204" pitchFamily="34" charset="0"/>
              <a:buChar char="•"/>
              <a:defRPr/>
            </a:pPr>
            <a:r>
              <a:rPr lang="en-US" sz="1050" b="1">
                <a:solidFill>
                  <a:schemeClr val="accent1"/>
                </a:solidFill>
                <a:latin typeface="+mn-lt"/>
              </a:rPr>
              <a:t>Stopping</a:t>
            </a:r>
            <a:r>
              <a:rPr lang="en-US" sz="1050">
                <a:solidFill>
                  <a:schemeClr val="accent1"/>
                </a:solidFill>
                <a:latin typeface="+mn-lt"/>
              </a:rPr>
              <a:t> biologic treatment within 6 months</a:t>
            </a:r>
          </a:p>
          <a:p>
            <a:pPr marL="225266" indent="-170974" defTabSz="514325">
              <a:lnSpc>
                <a:spcPct val="107000"/>
              </a:lnSpc>
              <a:buSzPts val="1100"/>
              <a:buFont typeface="Arial" panose="020B0604020202020204" pitchFamily="34" charset="0"/>
              <a:buChar char="•"/>
              <a:defRPr/>
            </a:pPr>
            <a:r>
              <a:rPr lang="en-US" sz="1050">
                <a:solidFill>
                  <a:schemeClr val="accent1"/>
                </a:solidFill>
                <a:latin typeface="+mn-lt"/>
              </a:rPr>
              <a:t>Outcomes were assessed using the closest available data to 12 months after biologic initiation, using propensity score-weighted multivariable regression models</a:t>
            </a:r>
            <a:endParaRPr lang="en-SG" sz="1050">
              <a:solidFill>
                <a:schemeClr val="accent1"/>
              </a:solidFill>
              <a:latin typeface="+mn-lt"/>
            </a:endParaRPr>
          </a:p>
        </p:txBody>
      </p:sp>
      <p:sp>
        <p:nvSpPr>
          <p:cNvPr id="5" name="Google Shape;2924;g1187c0eb48a_48_342">
            <a:extLst>
              <a:ext uri="{FF2B5EF4-FFF2-40B4-BE49-F238E27FC236}">
                <a16:creationId xmlns:a16="http://schemas.microsoft.com/office/drawing/2014/main" id="{27B79331-D412-185B-6CC2-B679A905B4CB}"/>
              </a:ext>
            </a:extLst>
          </p:cNvPr>
          <p:cNvSpPr/>
          <p:nvPr/>
        </p:nvSpPr>
        <p:spPr>
          <a:xfrm>
            <a:off x="201861" y="2716155"/>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500" b="1">
                <a:solidFill>
                  <a:schemeClr val="bg1"/>
                </a:solidFill>
                <a:ea typeface="Calibri" panose="020F0502020204030204" pitchFamily="34" charset="0"/>
              </a:rPr>
              <a:t>Methods</a:t>
            </a:r>
            <a:endParaRPr sz="1500" b="1">
              <a:solidFill>
                <a:schemeClr val="bg1"/>
              </a:solidFill>
            </a:endParaRPr>
          </a:p>
        </p:txBody>
      </p:sp>
      <p:sp>
        <p:nvSpPr>
          <p:cNvPr id="15" name="TextBox 14">
            <a:extLst>
              <a:ext uri="{FF2B5EF4-FFF2-40B4-BE49-F238E27FC236}">
                <a16:creationId xmlns:a16="http://schemas.microsoft.com/office/drawing/2014/main" id="{4800E079-42F0-333C-DADE-6EE46918A6F4}"/>
              </a:ext>
            </a:extLst>
          </p:cNvPr>
          <p:cNvSpPr txBox="1"/>
          <p:nvPr/>
        </p:nvSpPr>
        <p:spPr>
          <a:xfrm>
            <a:off x="0" y="4905028"/>
            <a:ext cx="4855828" cy="253916"/>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IPTW = Inverse probability of treatment weighting; ISAR = International Severe Asthma Registry</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sp>
        <p:nvSpPr>
          <p:cNvPr id="16" name="Google Shape;2924;g1187c0eb48a_48_342">
            <a:extLst>
              <a:ext uri="{FF2B5EF4-FFF2-40B4-BE49-F238E27FC236}">
                <a16:creationId xmlns:a16="http://schemas.microsoft.com/office/drawing/2014/main" id="{2BAB63A0-4252-3795-CA81-065F7119BA81}"/>
              </a:ext>
            </a:extLst>
          </p:cNvPr>
          <p:cNvSpPr/>
          <p:nvPr/>
        </p:nvSpPr>
        <p:spPr>
          <a:xfrm>
            <a:off x="187392" y="1773299"/>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500" b="1">
                <a:solidFill>
                  <a:schemeClr val="bg1"/>
                </a:solidFill>
              </a:rPr>
              <a:t>Aim</a:t>
            </a:r>
            <a:endParaRPr lang="en-AU" sz="1500" b="1">
              <a:solidFill>
                <a:schemeClr val="bg1"/>
              </a:solidFill>
              <a:latin typeface="Calibri"/>
            </a:endParaRPr>
          </a:p>
        </p:txBody>
      </p:sp>
      <p:sp>
        <p:nvSpPr>
          <p:cNvPr id="17" name="Google Shape;2924;g1187c0eb48a_48_342">
            <a:extLst>
              <a:ext uri="{FF2B5EF4-FFF2-40B4-BE49-F238E27FC236}">
                <a16:creationId xmlns:a16="http://schemas.microsoft.com/office/drawing/2014/main" id="{C0C2974B-6CA4-8B72-BACF-535D8B02C320}"/>
              </a:ext>
            </a:extLst>
          </p:cNvPr>
          <p:cNvSpPr/>
          <p:nvPr/>
        </p:nvSpPr>
        <p:spPr>
          <a:xfrm>
            <a:off x="201861" y="897963"/>
            <a:ext cx="1639390"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500" b="1">
                <a:solidFill>
                  <a:schemeClr val="bg1"/>
                </a:solidFill>
              </a:rPr>
              <a:t>Background</a:t>
            </a:r>
            <a:endParaRPr lang="en-AU" sz="1500" b="1">
              <a:solidFill>
                <a:schemeClr val="bg1"/>
              </a:solidFill>
              <a:latin typeface="Calibri"/>
            </a:endParaRPr>
          </a:p>
        </p:txBody>
      </p:sp>
      <p:sp>
        <p:nvSpPr>
          <p:cNvPr id="21" name="Inhaltsplatzhalter 4">
            <a:extLst>
              <a:ext uri="{FF2B5EF4-FFF2-40B4-BE49-F238E27FC236}">
                <a16:creationId xmlns:a16="http://schemas.microsoft.com/office/drawing/2014/main" id="{F872731F-670F-551A-16A3-8A43646143B1}"/>
              </a:ext>
            </a:extLst>
          </p:cNvPr>
          <p:cNvSpPr txBox="1">
            <a:spLocks/>
          </p:cNvSpPr>
          <p:nvPr/>
        </p:nvSpPr>
        <p:spPr>
          <a:xfrm>
            <a:off x="201859" y="1287462"/>
            <a:ext cx="4245256" cy="369973"/>
          </a:xfrm>
          <a:prstGeom prst="rect">
            <a:avLst/>
          </a:prstGeom>
        </p:spPr>
        <p:txBody>
          <a:bodyPr wrap="square" lIns="0" tIns="0" rIns="0" bIns="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20000"/>
              </a:lnSpc>
            </a:pPr>
            <a:r>
              <a:rPr lang="en-US" sz="1050">
                <a:solidFill>
                  <a:schemeClr val="accent1"/>
                </a:solidFill>
                <a:latin typeface="+mn-lt"/>
              </a:rPr>
              <a:t>Biologics are effective in severe asthma, however individual patients’ responses may be suboptimal, leading to therapy switching or stopping</a:t>
            </a:r>
            <a:endParaRPr lang="en-US" sz="1050" baseline="30000">
              <a:solidFill>
                <a:schemeClr val="accent1"/>
              </a:solidFill>
              <a:latin typeface="+mn-lt"/>
            </a:endParaRPr>
          </a:p>
        </p:txBody>
      </p:sp>
      <p:pic>
        <p:nvPicPr>
          <p:cNvPr id="3" name="Picture 2">
            <a:extLst>
              <a:ext uri="{FF2B5EF4-FFF2-40B4-BE49-F238E27FC236}">
                <a16:creationId xmlns:a16="http://schemas.microsoft.com/office/drawing/2014/main" id="{DAB66EBB-AC44-ED4F-D350-B1C5B89765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9527" y="1512418"/>
            <a:ext cx="4504474" cy="2716022"/>
          </a:xfrm>
          <a:prstGeom prst="rect">
            <a:avLst/>
          </a:prstGeom>
          <a:noFill/>
        </p:spPr>
      </p:pic>
      <p:sp>
        <p:nvSpPr>
          <p:cNvPr id="6" name="TextBox 7">
            <a:extLst>
              <a:ext uri="{FF2B5EF4-FFF2-40B4-BE49-F238E27FC236}">
                <a16:creationId xmlns:a16="http://schemas.microsoft.com/office/drawing/2014/main" id="{F490689B-7261-BCEA-E1C7-3A501F5BA245}"/>
              </a:ext>
            </a:extLst>
          </p:cNvPr>
          <p:cNvSpPr txBox="1"/>
          <p:nvPr/>
        </p:nvSpPr>
        <p:spPr>
          <a:xfrm>
            <a:off x="5371032" y="1240805"/>
            <a:ext cx="2929071" cy="23083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50" b="1">
                <a:solidFill>
                  <a:schemeClr val="accent1"/>
                </a:solidFill>
              </a:rPr>
              <a:t>Patients and patterns of biologic use</a:t>
            </a:r>
            <a:endParaRPr lang="en-US" sz="1050">
              <a:solidFill>
                <a:schemeClr val="accent1"/>
              </a:solidFill>
            </a:endParaRPr>
          </a:p>
        </p:txBody>
      </p:sp>
      <p:pic>
        <p:nvPicPr>
          <p:cNvPr id="7" name="Graphic 6" descr="Beginning with solid fill">
            <a:hlinkClick r:id="rId4" action="ppaction://hlinksldjump"/>
            <a:extLst>
              <a:ext uri="{FF2B5EF4-FFF2-40B4-BE49-F238E27FC236}">
                <a16:creationId xmlns:a16="http://schemas.microsoft.com/office/drawing/2014/main" id="{E4648559-597C-0537-D523-345DD0174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35981216-196A-366B-43F9-5AED8330AFAA}"/>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C3DF90C7-2FE0-0AEC-DBF5-6752E96316B9}"/>
              </a:ext>
            </a:extLst>
          </p:cNvPr>
          <p:cNvSpPr txBox="1">
            <a:spLocks noGrp="1"/>
          </p:cNvSpPr>
          <p:nvPr>
            <p:ph type="title"/>
          </p:nvPr>
        </p:nvSpPr>
        <p:spPr>
          <a:xfrm>
            <a:off x="277659" y="296686"/>
            <a:ext cx="7822134"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50" b="1">
                <a:solidFill>
                  <a:schemeClr val="accent1"/>
                </a:solidFill>
              </a:rPr>
              <a:t>B</a:t>
            </a:r>
            <a:r>
              <a:rPr lang="en-GB" sz="1350" b="1">
                <a:solidFill>
                  <a:schemeClr val="accent1"/>
                </a:solidFill>
              </a:rPr>
              <a:t>iologic initiators (pre-biologic initiation) were more likely to have uncontrolled asthma, and had more exacerbations and higher biomarker levels than non-initiators (within 12 months before the index date) </a:t>
            </a:r>
          </a:p>
        </p:txBody>
      </p:sp>
      <p:sp>
        <p:nvSpPr>
          <p:cNvPr id="2" name="TextBox 1">
            <a:extLst>
              <a:ext uri="{FF2B5EF4-FFF2-40B4-BE49-F238E27FC236}">
                <a16:creationId xmlns:a16="http://schemas.microsoft.com/office/drawing/2014/main" id="{401DB690-29F5-2CEC-169F-E7BF46D08994}"/>
              </a:ext>
            </a:extLst>
          </p:cNvPr>
          <p:cNvSpPr txBox="1"/>
          <p:nvPr/>
        </p:nvSpPr>
        <p:spPr>
          <a:xfrm>
            <a:off x="0" y="4889585"/>
            <a:ext cx="8377453" cy="253916"/>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BEC = Blood eosinophil count; </a:t>
            </a:r>
            <a:r>
              <a:rPr lang="en-GB" sz="600" err="1">
                <a:solidFill>
                  <a:srgbClr val="404040"/>
                </a:solidFill>
                <a:ea typeface="+mn-ea"/>
              </a:rPr>
              <a:t>FeNO</a:t>
            </a:r>
            <a:r>
              <a:rPr lang="en-GB" sz="600">
                <a:solidFill>
                  <a:srgbClr val="404040"/>
                </a:solidFill>
                <a:ea typeface="+mn-ea"/>
              </a:rPr>
              <a:t> = Fractional exhaled nitric oxide; </a:t>
            </a:r>
            <a:r>
              <a:rPr lang="en-GB" sz="600" err="1">
                <a:solidFill>
                  <a:srgbClr val="404040"/>
                </a:solidFill>
                <a:ea typeface="+mn-ea"/>
              </a:rPr>
              <a:t>IgE</a:t>
            </a:r>
            <a:r>
              <a:rPr lang="en-GB" sz="600">
                <a:solidFill>
                  <a:srgbClr val="404040"/>
                </a:solidFill>
                <a:ea typeface="+mn-ea"/>
              </a:rPr>
              <a:t> = Immunoglobulin E; IQR = Interquartile range; LTOCS = Long-term oral corticosteroids</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graphicFrame>
        <p:nvGraphicFramePr>
          <p:cNvPr id="4" name="Chart 3">
            <a:extLst>
              <a:ext uri="{FF2B5EF4-FFF2-40B4-BE49-F238E27FC236}">
                <a16:creationId xmlns:a16="http://schemas.microsoft.com/office/drawing/2014/main" id="{9BB9B4E7-765A-F9D0-3C12-F5ECB57B9FC6}"/>
              </a:ext>
            </a:extLst>
          </p:cNvPr>
          <p:cNvGraphicFramePr>
            <a:graphicFrameLocks/>
          </p:cNvGraphicFramePr>
          <p:nvPr/>
        </p:nvGraphicFramePr>
        <p:xfrm>
          <a:off x="-262516" y="1414642"/>
          <a:ext cx="6482735" cy="33380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ECCCCE6-F96D-76A6-87C6-0A02B0AED139}"/>
              </a:ext>
            </a:extLst>
          </p:cNvPr>
          <p:cNvSpPr/>
          <p:nvPr/>
        </p:nvSpPr>
        <p:spPr>
          <a:xfrm>
            <a:off x="4141177" y="3811466"/>
            <a:ext cx="1002323" cy="145073"/>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94C4EB-44BE-EC30-78C0-D9D575F6D20F}"/>
              </a:ext>
            </a:extLst>
          </p:cNvPr>
          <p:cNvSpPr/>
          <p:nvPr/>
        </p:nvSpPr>
        <p:spPr>
          <a:xfrm>
            <a:off x="4130187" y="2444017"/>
            <a:ext cx="848457" cy="145073"/>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B2FEC56-45FF-FE55-ABB3-3DB747A8BB45}"/>
              </a:ext>
            </a:extLst>
          </p:cNvPr>
          <p:cNvSpPr/>
          <p:nvPr/>
        </p:nvSpPr>
        <p:spPr>
          <a:xfrm>
            <a:off x="2659673" y="4583454"/>
            <a:ext cx="650631" cy="118232"/>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578711C-7944-7570-0911-99E5856F3C13}"/>
              </a:ext>
            </a:extLst>
          </p:cNvPr>
          <p:cNvSpPr/>
          <p:nvPr/>
        </p:nvSpPr>
        <p:spPr>
          <a:xfrm>
            <a:off x="381037" y="3731536"/>
            <a:ext cx="1432376" cy="284351"/>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7">
            <a:extLst>
              <a:ext uri="{FF2B5EF4-FFF2-40B4-BE49-F238E27FC236}">
                <a16:creationId xmlns:a16="http://schemas.microsoft.com/office/drawing/2014/main" id="{D3E2D1BD-CB9E-5893-EE81-F586B92442EF}"/>
              </a:ext>
            </a:extLst>
          </p:cNvPr>
          <p:cNvSpPr txBox="1"/>
          <p:nvPr/>
        </p:nvSpPr>
        <p:spPr>
          <a:xfrm>
            <a:off x="5143500" y="3809847"/>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sp>
        <p:nvSpPr>
          <p:cNvPr id="19" name="TextBox 7">
            <a:extLst>
              <a:ext uri="{FF2B5EF4-FFF2-40B4-BE49-F238E27FC236}">
                <a16:creationId xmlns:a16="http://schemas.microsoft.com/office/drawing/2014/main" id="{69A9D0CE-1E72-AC18-E4E1-329A03124BAB}"/>
              </a:ext>
            </a:extLst>
          </p:cNvPr>
          <p:cNvSpPr txBox="1"/>
          <p:nvPr/>
        </p:nvSpPr>
        <p:spPr>
          <a:xfrm>
            <a:off x="4978644" y="2428399"/>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sp>
        <p:nvSpPr>
          <p:cNvPr id="20" name="TextBox 7">
            <a:extLst>
              <a:ext uri="{FF2B5EF4-FFF2-40B4-BE49-F238E27FC236}">
                <a16:creationId xmlns:a16="http://schemas.microsoft.com/office/drawing/2014/main" id="{341B0980-F316-5F0C-D28E-678FC58E6E44}"/>
              </a:ext>
            </a:extLst>
          </p:cNvPr>
          <p:cNvSpPr txBox="1"/>
          <p:nvPr/>
        </p:nvSpPr>
        <p:spPr>
          <a:xfrm>
            <a:off x="899014" y="4007812"/>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sp>
        <p:nvSpPr>
          <p:cNvPr id="21" name="TextBox 7">
            <a:extLst>
              <a:ext uri="{FF2B5EF4-FFF2-40B4-BE49-F238E27FC236}">
                <a16:creationId xmlns:a16="http://schemas.microsoft.com/office/drawing/2014/main" id="{D5F5E80E-7D0B-31CF-051C-663D02FEBCE6}"/>
              </a:ext>
            </a:extLst>
          </p:cNvPr>
          <p:cNvSpPr txBox="1"/>
          <p:nvPr/>
        </p:nvSpPr>
        <p:spPr>
          <a:xfrm>
            <a:off x="3291076" y="4544466"/>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graphicFrame>
        <p:nvGraphicFramePr>
          <p:cNvPr id="22" name="Table 21">
            <a:extLst>
              <a:ext uri="{FF2B5EF4-FFF2-40B4-BE49-F238E27FC236}">
                <a16:creationId xmlns:a16="http://schemas.microsoft.com/office/drawing/2014/main" id="{525BB19F-D4A4-9C69-E649-A9D0175757AC}"/>
              </a:ext>
            </a:extLst>
          </p:cNvPr>
          <p:cNvGraphicFramePr>
            <a:graphicFrameLocks noGrp="1"/>
          </p:cNvGraphicFramePr>
          <p:nvPr/>
        </p:nvGraphicFramePr>
        <p:xfrm>
          <a:off x="5827100" y="2119537"/>
          <a:ext cx="3107528" cy="1508760"/>
        </p:xfrm>
        <a:graphic>
          <a:graphicData uri="http://schemas.openxmlformats.org/drawingml/2006/table">
            <a:tbl>
              <a:tblPr firstRow="1" bandRow="1">
                <a:tableStyleId>{5C22544A-7EE6-4342-B048-85BDC9FD1C3A}</a:tableStyleId>
              </a:tblPr>
              <a:tblGrid>
                <a:gridCol w="1124958">
                  <a:extLst>
                    <a:ext uri="{9D8B030D-6E8A-4147-A177-3AD203B41FA5}">
                      <a16:colId xmlns:a16="http://schemas.microsoft.com/office/drawing/2014/main" val="2114225482"/>
                    </a:ext>
                  </a:extLst>
                </a:gridCol>
                <a:gridCol w="737335">
                  <a:extLst>
                    <a:ext uri="{9D8B030D-6E8A-4147-A177-3AD203B41FA5}">
                      <a16:colId xmlns:a16="http://schemas.microsoft.com/office/drawing/2014/main" val="399703683"/>
                    </a:ext>
                  </a:extLst>
                </a:gridCol>
                <a:gridCol w="685136">
                  <a:extLst>
                    <a:ext uri="{9D8B030D-6E8A-4147-A177-3AD203B41FA5}">
                      <a16:colId xmlns:a16="http://schemas.microsoft.com/office/drawing/2014/main" val="93423774"/>
                    </a:ext>
                  </a:extLst>
                </a:gridCol>
                <a:gridCol w="560099">
                  <a:extLst>
                    <a:ext uri="{9D8B030D-6E8A-4147-A177-3AD203B41FA5}">
                      <a16:colId xmlns:a16="http://schemas.microsoft.com/office/drawing/2014/main" val="909281558"/>
                    </a:ext>
                  </a:extLst>
                </a:gridCol>
              </a:tblGrid>
              <a:tr h="342900">
                <a:tc>
                  <a:txBody>
                    <a:bodyPr/>
                    <a:lstStyle/>
                    <a:p>
                      <a:r>
                        <a:rPr lang="en-US" sz="900"/>
                        <a:t>Biomarker</a:t>
                      </a:r>
                      <a:endParaRPr lang="en-GB" sz="900"/>
                    </a:p>
                  </a:txBody>
                  <a:tcPr marL="68580" marR="68580" marT="34290" marB="34290" anchor="ctr">
                    <a:solidFill>
                      <a:srgbClr val="9689A5"/>
                    </a:solidFill>
                  </a:tcPr>
                </a:tc>
                <a:tc>
                  <a:txBody>
                    <a:bodyPr/>
                    <a:lstStyle/>
                    <a:p>
                      <a:r>
                        <a:rPr lang="en-US" sz="900"/>
                        <a:t>Initiators</a:t>
                      </a:r>
                      <a:endParaRPr lang="en-GB" sz="900"/>
                    </a:p>
                  </a:txBody>
                  <a:tcPr marL="68580" marR="68580" marT="34290" marB="34290" anchor="ctr">
                    <a:solidFill>
                      <a:srgbClr val="9689A5"/>
                    </a:solidFill>
                  </a:tcPr>
                </a:tc>
                <a:tc>
                  <a:txBody>
                    <a:bodyPr/>
                    <a:lstStyle/>
                    <a:p>
                      <a:r>
                        <a:rPr lang="en-US" sz="900"/>
                        <a:t>Non-initiators</a:t>
                      </a:r>
                      <a:endParaRPr lang="en-GB" sz="900"/>
                    </a:p>
                  </a:txBody>
                  <a:tcPr marL="68580" marR="68580" marT="34290" marB="34290" anchor="ctr">
                    <a:solidFill>
                      <a:srgbClr val="9689A5"/>
                    </a:solidFill>
                  </a:tcPr>
                </a:tc>
                <a:tc>
                  <a:txBody>
                    <a:bodyPr/>
                    <a:lstStyle/>
                    <a:p>
                      <a:r>
                        <a:rPr lang="en-US" sz="900" i="1"/>
                        <a:t>P</a:t>
                      </a:r>
                      <a:r>
                        <a:rPr lang="en-US" sz="900"/>
                        <a:t> value</a:t>
                      </a:r>
                      <a:endParaRPr lang="en-GB" sz="900"/>
                    </a:p>
                  </a:txBody>
                  <a:tcPr marL="68580" marR="68580" marT="34290" marB="34290" anchor="ctr">
                    <a:solidFill>
                      <a:srgbClr val="9689A5"/>
                    </a:solidFill>
                  </a:tcPr>
                </a:tc>
                <a:extLst>
                  <a:ext uri="{0D108BD9-81ED-4DB2-BD59-A6C34878D82A}">
                    <a16:rowId xmlns:a16="http://schemas.microsoft.com/office/drawing/2014/main" val="3215904789"/>
                  </a:ext>
                </a:extLst>
              </a:tr>
              <a:tr h="342900">
                <a:tc>
                  <a:txBody>
                    <a:bodyPr/>
                    <a:lstStyle/>
                    <a:p>
                      <a:r>
                        <a:rPr lang="en-US" sz="900" b="1">
                          <a:solidFill>
                            <a:schemeClr val="tx1"/>
                          </a:solidFill>
                        </a:rPr>
                        <a:t>BEC</a:t>
                      </a:r>
                      <a:r>
                        <a:rPr lang="en-US" sz="900">
                          <a:solidFill>
                            <a:schemeClr val="tx1"/>
                          </a:solidFill>
                        </a:rPr>
                        <a:t>, median (IQR), cells/µL</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GB" sz="900">
                          <a:solidFill>
                            <a:schemeClr val="bg1">
                              <a:lumMod val="85000"/>
                            </a:schemeClr>
                          </a:solidFill>
                        </a:rPr>
                        <a:t>N=1671</a:t>
                      </a:r>
                    </a:p>
                    <a:p>
                      <a:r>
                        <a:rPr lang="en-GB" sz="900">
                          <a:solidFill>
                            <a:schemeClr val="tx1"/>
                          </a:solidFill>
                        </a:rPr>
                        <a:t>300 (480)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N=1216</a:t>
                      </a:r>
                    </a:p>
                    <a:p>
                      <a:r>
                        <a:rPr lang="en-GB" sz="900">
                          <a:solidFill>
                            <a:schemeClr val="tx1"/>
                          </a:solidFill>
                        </a:rPr>
                        <a:t>200 (260)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sz="900">
                          <a:solidFill>
                            <a:schemeClr val="tx1"/>
                          </a:solidFill>
                        </a:rPr>
                        <a:t>&lt;0.001</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2542693"/>
                  </a:ext>
                </a:extLst>
              </a:tr>
              <a:tr h="342900">
                <a:tc>
                  <a:txBody>
                    <a:bodyPr/>
                    <a:lstStyle/>
                    <a:p>
                      <a:r>
                        <a:rPr lang="en-US" sz="900" b="1" err="1">
                          <a:solidFill>
                            <a:schemeClr val="tx1"/>
                          </a:solidFill>
                        </a:rPr>
                        <a:t>FeNO</a:t>
                      </a:r>
                      <a:r>
                        <a:rPr lang="en-US" sz="900">
                          <a:solidFill>
                            <a:schemeClr val="tx1"/>
                          </a:solidFill>
                        </a:rPr>
                        <a:t>, median (IQR), ppb</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N=1159</a:t>
                      </a:r>
                    </a:p>
                    <a:p>
                      <a:r>
                        <a:rPr lang="en-GB" sz="900">
                          <a:solidFill>
                            <a:schemeClr val="tx1"/>
                          </a:solidFill>
                        </a:rPr>
                        <a:t>35 (49)</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N=544</a:t>
                      </a:r>
                    </a:p>
                    <a:p>
                      <a:r>
                        <a:rPr lang="en-GB" sz="900">
                          <a:solidFill>
                            <a:schemeClr val="tx1"/>
                          </a:solidFill>
                        </a:rPr>
                        <a:t>22 (32)</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solidFill>
                            <a:schemeClr val="tx1"/>
                          </a:solidFill>
                        </a:rPr>
                        <a:t>&lt;0.001</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811961"/>
                  </a:ext>
                </a:extLst>
              </a:tr>
              <a:tr h="480060">
                <a:tc>
                  <a:txBody>
                    <a:bodyPr/>
                    <a:lstStyle/>
                    <a:p>
                      <a:r>
                        <a:rPr lang="en-US" sz="900" b="1">
                          <a:solidFill>
                            <a:schemeClr val="tx1"/>
                          </a:solidFill>
                        </a:rPr>
                        <a:t>Serum total </a:t>
                      </a:r>
                      <a:r>
                        <a:rPr lang="en-US" sz="900" b="1" err="1">
                          <a:solidFill>
                            <a:schemeClr val="tx1"/>
                          </a:solidFill>
                        </a:rPr>
                        <a:t>IgE</a:t>
                      </a:r>
                      <a:r>
                        <a:rPr lang="en-US" sz="900">
                          <a:solidFill>
                            <a:schemeClr val="tx1"/>
                          </a:solidFill>
                        </a:rPr>
                        <a:t>, median (IQR), IU/mL</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N=1476</a:t>
                      </a:r>
                    </a:p>
                    <a:p>
                      <a:r>
                        <a:rPr lang="en-GB" sz="900">
                          <a:solidFill>
                            <a:schemeClr val="tx1"/>
                          </a:solidFill>
                        </a:rPr>
                        <a:t>191 (428)</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N=893</a:t>
                      </a:r>
                    </a:p>
                    <a:p>
                      <a:r>
                        <a:rPr lang="en-GB" sz="900">
                          <a:solidFill>
                            <a:schemeClr val="tx1"/>
                          </a:solidFill>
                        </a:rPr>
                        <a:t>63 (229)</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solidFill>
                            <a:schemeClr val="tx1"/>
                          </a:solidFill>
                        </a:rPr>
                        <a:t>&lt;0.001</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822344"/>
                  </a:ext>
                </a:extLst>
              </a:tr>
            </a:tbl>
          </a:graphicData>
        </a:graphic>
      </p:graphicFrame>
      <p:sp>
        <p:nvSpPr>
          <p:cNvPr id="24" name="TextBox 7">
            <a:extLst>
              <a:ext uri="{FF2B5EF4-FFF2-40B4-BE49-F238E27FC236}">
                <a16:creationId xmlns:a16="http://schemas.microsoft.com/office/drawing/2014/main" id="{3472F64D-5AE7-FDA7-156A-529AB77A8318}"/>
              </a:ext>
            </a:extLst>
          </p:cNvPr>
          <p:cNvSpPr txBox="1"/>
          <p:nvPr/>
        </p:nvSpPr>
        <p:spPr>
          <a:xfrm>
            <a:off x="5817085" y="1620322"/>
            <a:ext cx="3117542" cy="3462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b="1">
                <a:solidFill>
                  <a:schemeClr val="accent1"/>
                </a:solidFill>
              </a:rPr>
              <a:t>Biomarkers of initiators (before biologic initiation) and non-initiators (within 12 months before the index date)</a:t>
            </a:r>
          </a:p>
        </p:txBody>
      </p:sp>
      <p:sp>
        <p:nvSpPr>
          <p:cNvPr id="25" name="TextBox 7">
            <a:extLst>
              <a:ext uri="{FF2B5EF4-FFF2-40B4-BE49-F238E27FC236}">
                <a16:creationId xmlns:a16="http://schemas.microsoft.com/office/drawing/2014/main" id="{37AAEC8A-FD83-44B7-62E9-6C69F9465008}"/>
              </a:ext>
            </a:extLst>
          </p:cNvPr>
          <p:cNvSpPr txBox="1"/>
          <p:nvPr/>
        </p:nvSpPr>
        <p:spPr>
          <a:xfrm>
            <a:off x="1208134" y="980527"/>
            <a:ext cx="3669546" cy="3462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00" b="1">
                <a:solidFill>
                  <a:schemeClr val="accent1"/>
                </a:solidFill>
              </a:rPr>
              <a:t>Characteristics of initiators (before biologic initiation) and non-initiators (within 12 months before the index date), % of patients</a:t>
            </a:r>
          </a:p>
        </p:txBody>
      </p:sp>
      <p:pic>
        <p:nvPicPr>
          <p:cNvPr id="3" name="Graphic 2" descr="Beginning with solid fill">
            <a:hlinkClick r:id="rId4" action="ppaction://hlinksldjump"/>
            <a:extLst>
              <a:ext uri="{FF2B5EF4-FFF2-40B4-BE49-F238E27FC236}">
                <a16:creationId xmlns:a16="http://schemas.microsoft.com/office/drawing/2014/main" id="{BB211F6C-278A-33ED-FBCB-521ECFCF18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833141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51862FA3-9057-E41D-247F-E1838CD9BC7D}"/>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4CCCFD5B-3C75-CB10-4D8C-4A8994730D30}"/>
              </a:ext>
            </a:extLst>
          </p:cNvPr>
          <p:cNvSpPr txBox="1">
            <a:spLocks noGrp="1"/>
          </p:cNvSpPr>
          <p:nvPr>
            <p:ph type="title"/>
          </p:nvPr>
        </p:nvSpPr>
        <p:spPr>
          <a:xfrm>
            <a:off x="330323" y="304071"/>
            <a:ext cx="8047130"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50" b="1">
                <a:solidFill>
                  <a:schemeClr val="accent1"/>
                </a:solidFill>
              </a:rPr>
              <a:t>Pre-biologic initiation, continuers were more likely than switchers or stoppers to have uncontrolled asthma; switchers had higher </a:t>
            </a:r>
            <a:r>
              <a:rPr lang="en-US" sz="1350" b="1" err="1">
                <a:solidFill>
                  <a:schemeClr val="accent1"/>
                </a:solidFill>
              </a:rPr>
              <a:t>FeNO</a:t>
            </a:r>
            <a:r>
              <a:rPr lang="en-US" sz="1350" b="1">
                <a:solidFill>
                  <a:schemeClr val="accent1"/>
                </a:solidFill>
              </a:rPr>
              <a:t> levels and were less likely to be receiving LTOCS than continuers or stoppers</a:t>
            </a:r>
            <a:endParaRPr lang="en-GB" sz="1350" b="1">
              <a:solidFill>
                <a:schemeClr val="accent1"/>
              </a:solidFill>
            </a:endParaRPr>
          </a:p>
        </p:txBody>
      </p:sp>
      <p:sp>
        <p:nvSpPr>
          <p:cNvPr id="2" name="TextBox 1">
            <a:extLst>
              <a:ext uri="{FF2B5EF4-FFF2-40B4-BE49-F238E27FC236}">
                <a16:creationId xmlns:a16="http://schemas.microsoft.com/office/drawing/2014/main" id="{692C9BCD-0644-0BEB-EAB6-485ADA12F0BD}"/>
              </a:ext>
            </a:extLst>
          </p:cNvPr>
          <p:cNvSpPr txBox="1"/>
          <p:nvPr/>
        </p:nvSpPr>
        <p:spPr>
          <a:xfrm>
            <a:off x="0" y="4889585"/>
            <a:ext cx="8377453" cy="253916"/>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defRPr/>
            </a:pPr>
            <a:r>
              <a:rPr lang="en-GB" sz="600" kern="1200">
                <a:solidFill>
                  <a:srgbClr val="404040"/>
                </a:solidFill>
                <a:ea typeface="+mn-ea"/>
              </a:rPr>
              <a:t>BEC = Blood eosinophil count; </a:t>
            </a:r>
            <a:r>
              <a:rPr lang="en-GB" sz="600" kern="1200" err="1">
                <a:solidFill>
                  <a:srgbClr val="404040"/>
                </a:solidFill>
                <a:ea typeface="+mn-ea"/>
              </a:rPr>
              <a:t>FeNO</a:t>
            </a:r>
            <a:r>
              <a:rPr lang="en-GB" sz="600" kern="1200">
                <a:solidFill>
                  <a:srgbClr val="404040"/>
                </a:solidFill>
                <a:ea typeface="+mn-ea"/>
              </a:rPr>
              <a:t> = Fractional exhaled nitric oxide; </a:t>
            </a:r>
            <a:r>
              <a:rPr lang="en-GB" sz="600" kern="1200" err="1">
                <a:solidFill>
                  <a:srgbClr val="404040"/>
                </a:solidFill>
                <a:ea typeface="+mn-ea"/>
              </a:rPr>
              <a:t>IgE</a:t>
            </a:r>
            <a:r>
              <a:rPr lang="en-GB" sz="600" kern="1200">
                <a:solidFill>
                  <a:srgbClr val="404040"/>
                </a:solidFill>
                <a:ea typeface="+mn-ea"/>
              </a:rPr>
              <a:t> = Immunoglobulin E; IQR = Interquartile range; LTOCS = Long-term oral corticosteroids</a:t>
            </a:r>
          </a:p>
          <a:p>
            <a:pPr defTabSz="685800">
              <a:defRPr/>
            </a:pPr>
            <a:r>
              <a:rPr lang="en-US" sz="600" kern="1200">
                <a:solidFill>
                  <a:srgbClr val="404040"/>
                </a:solidFill>
                <a:ea typeface="+mn-ea"/>
              </a:rPr>
              <a:t>Tran TN. et al., Real-World Biologic Use Patterns in Severe Asthma, 2015–2021: the CLEAR Study. </a:t>
            </a:r>
            <a:r>
              <a:rPr lang="en-US" sz="600" i="1" kern="1200" err="1">
                <a:solidFill>
                  <a:srgbClr val="404040"/>
                </a:solidFill>
                <a:ea typeface="+mn-ea"/>
              </a:rPr>
              <a:t>Pragmat</a:t>
            </a:r>
            <a:r>
              <a:rPr lang="en-US" sz="600" i="1" kern="1200">
                <a:solidFill>
                  <a:srgbClr val="404040"/>
                </a:solidFill>
                <a:ea typeface="+mn-ea"/>
              </a:rPr>
              <a:t> </a:t>
            </a:r>
            <a:r>
              <a:rPr lang="en-US" sz="600" i="1" kern="1200" err="1">
                <a:solidFill>
                  <a:srgbClr val="404040"/>
                </a:solidFill>
                <a:ea typeface="+mn-ea"/>
              </a:rPr>
              <a:t>Obs</a:t>
            </a:r>
            <a:r>
              <a:rPr lang="en-US" sz="600" i="1" kern="1200">
                <a:solidFill>
                  <a:srgbClr val="404040"/>
                </a:solidFill>
                <a:ea typeface="+mn-ea"/>
              </a:rPr>
              <a:t> Res</a:t>
            </a:r>
            <a:r>
              <a:rPr lang="en-US" sz="600" kern="1200">
                <a:solidFill>
                  <a:srgbClr val="404040"/>
                </a:solidFill>
                <a:ea typeface="+mn-ea"/>
              </a:rPr>
              <a:t>. In press</a:t>
            </a:r>
          </a:p>
        </p:txBody>
      </p:sp>
      <p:graphicFrame>
        <p:nvGraphicFramePr>
          <p:cNvPr id="22" name="Table 21">
            <a:extLst>
              <a:ext uri="{FF2B5EF4-FFF2-40B4-BE49-F238E27FC236}">
                <a16:creationId xmlns:a16="http://schemas.microsoft.com/office/drawing/2014/main" id="{824AFE0F-423C-B69E-5F67-D9DC812AE09A}"/>
              </a:ext>
            </a:extLst>
          </p:cNvPr>
          <p:cNvGraphicFramePr>
            <a:graphicFrameLocks noGrp="1"/>
          </p:cNvGraphicFramePr>
          <p:nvPr/>
        </p:nvGraphicFramePr>
        <p:xfrm>
          <a:off x="4945877" y="2082242"/>
          <a:ext cx="4063526" cy="1350566"/>
        </p:xfrm>
        <a:graphic>
          <a:graphicData uri="http://schemas.openxmlformats.org/drawingml/2006/table">
            <a:tbl>
              <a:tblPr firstRow="1" bandRow="1">
                <a:tableStyleId>{5C22544A-7EE6-4342-B048-85BDC9FD1C3A}</a:tableStyleId>
              </a:tblPr>
              <a:tblGrid>
                <a:gridCol w="1205300">
                  <a:extLst>
                    <a:ext uri="{9D8B030D-6E8A-4147-A177-3AD203B41FA5}">
                      <a16:colId xmlns:a16="http://schemas.microsoft.com/office/drawing/2014/main" val="2114225482"/>
                    </a:ext>
                  </a:extLst>
                </a:gridCol>
                <a:gridCol w="789993">
                  <a:extLst>
                    <a:ext uri="{9D8B030D-6E8A-4147-A177-3AD203B41FA5}">
                      <a16:colId xmlns:a16="http://schemas.microsoft.com/office/drawing/2014/main" val="399703683"/>
                    </a:ext>
                  </a:extLst>
                </a:gridCol>
                <a:gridCol w="734066">
                  <a:extLst>
                    <a:ext uri="{9D8B030D-6E8A-4147-A177-3AD203B41FA5}">
                      <a16:colId xmlns:a16="http://schemas.microsoft.com/office/drawing/2014/main" val="93423774"/>
                    </a:ext>
                  </a:extLst>
                </a:gridCol>
                <a:gridCol w="734066">
                  <a:extLst>
                    <a:ext uri="{9D8B030D-6E8A-4147-A177-3AD203B41FA5}">
                      <a16:colId xmlns:a16="http://schemas.microsoft.com/office/drawing/2014/main" val="3249221319"/>
                    </a:ext>
                  </a:extLst>
                </a:gridCol>
                <a:gridCol w="600101">
                  <a:extLst>
                    <a:ext uri="{9D8B030D-6E8A-4147-A177-3AD203B41FA5}">
                      <a16:colId xmlns:a16="http://schemas.microsoft.com/office/drawing/2014/main" val="909281558"/>
                    </a:ext>
                  </a:extLst>
                </a:gridCol>
              </a:tblGrid>
              <a:tr h="321866">
                <a:tc>
                  <a:txBody>
                    <a:bodyPr/>
                    <a:lstStyle/>
                    <a:p>
                      <a:r>
                        <a:rPr lang="en-US" sz="900"/>
                        <a:t>Biomarker</a:t>
                      </a:r>
                      <a:endParaRPr lang="en-GB" sz="900"/>
                    </a:p>
                  </a:txBody>
                  <a:tcPr marL="68580" marR="68580" marT="34290" marB="34290" anchor="ctr">
                    <a:solidFill>
                      <a:srgbClr val="9689A5"/>
                    </a:solidFill>
                  </a:tcPr>
                </a:tc>
                <a:tc>
                  <a:txBody>
                    <a:bodyPr/>
                    <a:lstStyle/>
                    <a:p>
                      <a:r>
                        <a:rPr lang="en-US" sz="900"/>
                        <a:t>Continuers</a:t>
                      </a:r>
                      <a:endParaRPr lang="en-GB" sz="900"/>
                    </a:p>
                  </a:txBody>
                  <a:tcPr marL="68580" marR="68580" marT="34290" marB="34290" anchor="ctr">
                    <a:solidFill>
                      <a:srgbClr val="9689A5"/>
                    </a:solidFill>
                  </a:tcPr>
                </a:tc>
                <a:tc>
                  <a:txBody>
                    <a:bodyPr/>
                    <a:lstStyle/>
                    <a:p>
                      <a:r>
                        <a:rPr lang="en-US" sz="900"/>
                        <a:t>Switchers</a:t>
                      </a:r>
                      <a:endParaRPr lang="en-GB" sz="900"/>
                    </a:p>
                  </a:txBody>
                  <a:tcPr marL="68580" marR="68580" marT="34290" marB="34290" anchor="ctr">
                    <a:solidFill>
                      <a:srgbClr val="9689A5"/>
                    </a:solidFill>
                  </a:tcPr>
                </a:tc>
                <a:tc>
                  <a:txBody>
                    <a:bodyPr/>
                    <a:lstStyle/>
                    <a:p>
                      <a:r>
                        <a:rPr lang="en-US" sz="900"/>
                        <a:t>Stoppers</a:t>
                      </a:r>
                      <a:endParaRPr lang="en-GB" sz="900"/>
                    </a:p>
                  </a:txBody>
                  <a:tcPr marL="68580" marR="68580" marT="34290" marB="34290" anchor="ctr">
                    <a:solidFill>
                      <a:srgbClr val="9689A5"/>
                    </a:solidFill>
                  </a:tcPr>
                </a:tc>
                <a:tc>
                  <a:txBody>
                    <a:bodyPr/>
                    <a:lstStyle/>
                    <a:p>
                      <a:r>
                        <a:rPr lang="en-US" sz="900" i="1"/>
                        <a:t>P</a:t>
                      </a:r>
                      <a:r>
                        <a:rPr lang="en-US" sz="900"/>
                        <a:t> value</a:t>
                      </a:r>
                      <a:endParaRPr lang="en-GB" sz="900"/>
                    </a:p>
                  </a:txBody>
                  <a:tcPr marL="68580" marR="68580" marT="34290" marB="34290" anchor="ctr">
                    <a:solidFill>
                      <a:srgbClr val="9689A5"/>
                    </a:solidFill>
                  </a:tcPr>
                </a:tc>
                <a:extLst>
                  <a:ext uri="{0D108BD9-81ED-4DB2-BD59-A6C34878D82A}">
                    <a16:rowId xmlns:a16="http://schemas.microsoft.com/office/drawing/2014/main" val="3215904789"/>
                  </a:ext>
                </a:extLst>
              </a:tr>
              <a:tr h="342900">
                <a:tc>
                  <a:txBody>
                    <a:bodyPr/>
                    <a:lstStyle/>
                    <a:p>
                      <a:r>
                        <a:rPr lang="en-US" sz="900" b="1">
                          <a:solidFill>
                            <a:schemeClr val="tx1"/>
                          </a:solidFill>
                        </a:rPr>
                        <a:t>BEC</a:t>
                      </a:r>
                      <a:r>
                        <a:rPr lang="en-US" sz="900">
                          <a:solidFill>
                            <a:schemeClr val="tx1"/>
                          </a:solidFill>
                        </a:rPr>
                        <a:t>, median (IQR), cells/µL</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sz="900">
                          <a:solidFill>
                            <a:schemeClr val="bg1">
                              <a:lumMod val="85000"/>
                            </a:schemeClr>
                          </a:solidFill>
                        </a:rPr>
                        <a:t>N=1005</a:t>
                      </a:r>
                    </a:p>
                    <a:p>
                      <a:pPr algn="ctr"/>
                      <a:r>
                        <a:rPr lang="en-GB" sz="900">
                          <a:solidFill>
                            <a:schemeClr val="tx1"/>
                          </a:solidFill>
                        </a:rPr>
                        <a:t>340 (480)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N=433</a:t>
                      </a:r>
                    </a:p>
                    <a:p>
                      <a:pPr algn="ctr"/>
                      <a:r>
                        <a:rPr lang="en-GB" sz="900">
                          <a:solidFill>
                            <a:schemeClr val="tx1"/>
                          </a:solidFill>
                        </a:rPr>
                        <a:t>300 (510)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N=233</a:t>
                      </a:r>
                    </a:p>
                    <a:p>
                      <a:pPr algn="ctr"/>
                      <a:r>
                        <a:rPr lang="en-GB" sz="900">
                          <a:solidFill>
                            <a:schemeClr val="tx1"/>
                          </a:solidFill>
                        </a:rPr>
                        <a:t>300 (400)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900">
                          <a:solidFill>
                            <a:schemeClr val="tx1"/>
                          </a:solidFill>
                        </a:rPr>
                        <a:t>0.007</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2542693"/>
                  </a:ext>
                </a:extLst>
              </a:tr>
              <a:tr h="342900">
                <a:tc>
                  <a:txBody>
                    <a:bodyPr/>
                    <a:lstStyle/>
                    <a:p>
                      <a:r>
                        <a:rPr lang="en-US" sz="900" b="1" err="1">
                          <a:solidFill>
                            <a:schemeClr val="tx1"/>
                          </a:solidFill>
                        </a:rPr>
                        <a:t>FeNO</a:t>
                      </a:r>
                      <a:r>
                        <a:rPr lang="en-US" sz="900">
                          <a:solidFill>
                            <a:schemeClr val="tx1"/>
                          </a:solidFill>
                        </a:rPr>
                        <a:t>, median (IQR), ppb</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N=691</a:t>
                      </a:r>
                    </a:p>
                    <a:p>
                      <a:pPr algn="ctr"/>
                      <a:r>
                        <a:rPr lang="en-GB" sz="900">
                          <a:solidFill>
                            <a:schemeClr val="tx1"/>
                          </a:solidFill>
                        </a:rPr>
                        <a:t>33 (44)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N=313</a:t>
                      </a:r>
                    </a:p>
                    <a:p>
                      <a:pPr algn="ctr"/>
                      <a:r>
                        <a:rPr lang="en-GB" sz="900">
                          <a:solidFill>
                            <a:schemeClr val="tx1"/>
                          </a:solidFill>
                        </a:rPr>
                        <a:t>42 (53)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N=155</a:t>
                      </a:r>
                    </a:p>
                    <a:p>
                      <a:pPr algn="ctr"/>
                      <a:r>
                        <a:rPr lang="en-GB" sz="900">
                          <a:solidFill>
                            <a:schemeClr val="tx1"/>
                          </a:solidFill>
                        </a:rPr>
                        <a:t>30 (53)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a:solidFill>
                            <a:schemeClr val="tx1"/>
                          </a:solidFill>
                        </a:rPr>
                        <a:t>0.001</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811961"/>
                  </a:ext>
                </a:extLst>
              </a:tr>
              <a:tr h="342900">
                <a:tc>
                  <a:txBody>
                    <a:bodyPr/>
                    <a:lstStyle/>
                    <a:p>
                      <a:r>
                        <a:rPr lang="en-US" sz="900" b="1">
                          <a:solidFill>
                            <a:schemeClr val="tx1"/>
                          </a:solidFill>
                        </a:rPr>
                        <a:t>Serum total </a:t>
                      </a:r>
                      <a:r>
                        <a:rPr lang="en-US" sz="900" b="1" err="1">
                          <a:solidFill>
                            <a:schemeClr val="tx1"/>
                          </a:solidFill>
                        </a:rPr>
                        <a:t>IgE</a:t>
                      </a:r>
                      <a:r>
                        <a:rPr lang="en-US" sz="900">
                          <a:solidFill>
                            <a:schemeClr val="tx1"/>
                          </a:solidFill>
                        </a:rPr>
                        <a:t>, median (IQR), IU/mL</a:t>
                      </a:r>
                      <a:endParaRPr lang="en-GB" sz="900">
                        <a:solidFill>
                          <a:schemeClr val="tx1"/>
                        </a:solidFill>
                      </a:endParaRPr>
                    </a:p>
                  </a:txBody>
                  <a:tcPr marL="68580" marR="68580" marT="34290" marB="3429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N=904</a:t>
                      </a:r>
                    </a:p>
                    <a:p>
                      <a:pPr algn="ctr"/>
                      <a:r>
                        <a:rPr lang="en-GB" sz="900">
                          <a:solidFill>
                            <a:schemeClr val="tx1"/>
                          </a:solidFill>
                        </a:rPr>
                        <a:t>185 (411)</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N=367</a:t>
                      </a:r>
                    </a:p>
                    <a:p>
                      <a:pPr algn="ctr"/>
                      <a:r>
                        <a:rPr lang="en-GB" sz="900">
                          <a:solidFill>
                            <a:schemeClr val="tx1"/>
                          </a:solidFill>
                        </a:rPr>
                        <a:t>197 (519)</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a:solidFill>
                            <a:schemeClr val="bg1">
                              <a:lumMod val="85000"/>
                            </a:schemeClr>
                          </a:solidFill>
                        </a:rPr>
                        <a:t>N=205</a:t>
                      </a:r>
                    </a:p>
                    <a:p>
                      <a:pPr algn="ctr"/>
                      <a:r>
                        <a:rPr lang="en-GB" sz="900">
                          <a:solidFill>
                            <a:schemeClr val="tx1"/>
                          </a:solidFill>
                        </a:rPr>
                        <a:t>238 (390)</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900">
                          <a:solidFill>
                            <a:schemeClr val="tx1"/>
                          </a:solidFill>
                        </a:rPr>
                        <a:t>0.105</a:t>
                      </a:r>
                      <a:endParaRPr lang="en-GB" sz="900">
                        <a:solidFill>
                          <a:schemeClr val="tx1"/>
                        </a:solidFill>
                      </a:endParaRPr>
                    </a:p>
                  </a:txBody>
                  <a:tcPr marL="68580" marR="68580" marT="34290" marB="3429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4822344"/>
                  </a:ext>
                </a:extLst>
              </a:tr>
            </a:tbl>
          </a:graphicData>
        </a:graphic>
      </p:graphicFrame>
      <p:sp>
        <p:nvSpPr>
          <p:cNvPr id="24" name="TextBox 7">
            <a:extLst>
              <a:ext uri="{FF2B5EF4-FFF2-40B4-BE49-F238E27FC236}">
                <a16:creationId xmlns:a16="http://schemas.microsoft.com/office/drawing/2014/main" id="{DBBFFFE7-2B77-FFA0-EA91-C47066624CA9}"/>
              </a:ext>
            </a:extLst>
          </p:cNvPr>
          <p:cNvSpPr txBox="1"/>
          <p:nvPr/>
        </p:nvSpPr>
        <p:spPr>
          <a:xfrm>
            <a:off x="4826003" y="1768283"/>
            <a:ext cx="4303272" cy="2077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900" b="1" kern="1200">
                <a:solidFill>
                  <a:srgbClr val="073763"/>
                </a:solidFill>
              </a:rPr>
              <a:t>Biomarkers of continuers, switchers and stoppers before biologic initiation</a:t>
            </a:r>
          </a:p>
        </p:txBody>
      </p:sp>
      <p:sp>
        <p:nvSpPr>
          <p:cNvPr id="25" name="TextBox 7">
            <a:extLst>
              <a:ext uri="{FF2B5EF4-FFF2-40B4-BE49-F238E27FC236}">
                <a16:creationId xmlns:a16="http://schemas.microsoft.com/office/drawing/2014/main" id="{AD7C5794-1671-C310-7ED3-1DC115CA92DC}"/>
              </a:ext>
            </a:extLst>
          </p:cNvPr>
          <p:cNvSpPr txBox="1"/>
          <p:nvPr/>
        </p:nvSpPr>
        <p:spPr>
          <a:xfrm>
            <a:off x="1044746" y="912272"/>
            <a:ext cx="3204650" cy="3462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900" b="1" kern="1200">
                <a:solidFill>
                  <a:srgbClr val="073763"/>
                </a:solidFill>
              </a:rPr>
              <a:t>Characteristics of continuers, switchers and stoppers before biologic initiation, % of patients</a:t>
            </a:r>
          </a:p>
        </p:txBody>
      </p:sp>
      <p:graphicFrame>
        <p:nvGraphicFramePr>
          <p:cNvPr id="3" name="Chart 2">
            <a:extLst>
              <a:ext uri="{FF2B5EF4-FFF2-40B4-BE49-F238E27FC236}">
                <a16:creationId xmlns:a16="http://schemas.microsoft.com/office/drawing/2014/main" id="{2C8686AC-E614-8F91-9BD2-AE1A79333D4B}"/>
              </a:ext>
            </a:extLst>
          </p:cNvPr>
          <p:cNvGraphicFramePr>
            <a:graphicFrameLocks/>
          </p:cNvGraphicFramePr>
          <p:nvPr/>
        </p:nvGraphicFramePr>
        <p:xfrm>
          <a:off x="-98038" y="1509195"/>
          <a:ext cx="5328065" cy="309690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D13B5AC2-4809-9BC6-EB8C-6A93E61F2F1B}"/>
              </a:ext>
            </a:extLst>
          </p:cNvPr>
          <p:cNvSpPr/>
          <p:nvPr/>
        </p:nvSpPr>
        <p:spPr>
          <a:xfrm>
            <a:off x="3546334" y="3653206"/>
            <a:ext cx="1010108" cy="158178"/>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7">
            <a:extLst>
              <a:ext uri="{FF2B5EF4-FFF2-40B4-BE49-F238E27FC236}">
                <a16:creationId xmlns:a16="http://schemas.microsoft.com/office/drawing/2014/main" id="{8C81B5A8-CD53-D819-D124-6A5DA8CF517B}"/>
              </a:ext>
            </a:extLst>
          </p:cNvPr>
          <p:cNvSpPr txBox="1"/>
          <p:nvPr/>
        </p:nvSpPr>
        <p:spPr>
          <a:xfrm>
            <a:off x="3839595" y="3813440"/>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sp>
        <p:nvSpPr>
          <p:cNvPr id="6" name="Rectangle 5">
            <a:extLst>
              <a:ext uri="{FF2B5EF4-FFF2-40B4-BE49-F238E27FC236}">
                <a16:creationId xmlns:a16="http://schemas.microsoft.com/office/drawing/2014/main" id="{87675318-2E5B-10C6-E4EF-36B045BCDB2E}"/>
              </a:ext>
            </a:extLst>
          </p:cNvPr>
          <p:cNvSpPr/>
          <p:nvPr/>
        </p:nvSpPr>
        <p:spPr>
          <a:xfrm>
            <a:off x="701755" y="2509260"/>
            <a:ext cx="900583" cy="158269"/>
          </a:xfrm>
          <a:prstGeom prst="rect">
            <a:avLst/>
          </a:prstGeom>
          <a:noFill/>
          <a:ln>
            <a:solidFill>
              <a:srgbClr val="968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7">
            <a:extLst>
              <a:ext uri="{FF2B5EF4-FFF2-40B4-BE49-F238E27FC236}">
                <a16:creationId xmlns:a16="http://schemas.microsoft.com/office/drawing/2014/main" id="{741D5DC8-5AA0-853A-62C0-9F94884BCFC5}"/>
              </a:ext>
            </a:extLst>
          </p:cNvPr>
          <p:cNvSpPr txBox="1"/>
          <p:nvPr/>
        </p:nvSpPr>
        <p:spPr>
          <a:xfrm>
            <a:off x="881217" y="2649025"/>
            <a:ext cx="673585" cy="19620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25" i="1">
                <a:solidFill>
                  <a:srgbClr val="9689A5"/>
                </a:solidFill>
              </a:rPr>
              <a:t>P</a:t>
            </a:r>
            <a:r>
              <a:rPr lang="en-US" sz="825">
                <a:solidFill>
                  <a:srgbClr val="9689A5"/>
                </a:solidFill>
              </a:rPr>
              <a:t>&lt;0.001</a:t>
            </a:r>
          </a:p>
        </p:txBody>
      </p:sp>
      <p:pic>
        <p:nvPicPr>
          <p:cNvPr id="8" name="Graphic 7" descr="Beginning with solid fill">
            <a:hlinkClick r:id="rId4" action="ppaction://hlinksldjump"/>
            <a:extLst>
              <a:ext uri="{FF2B5EF4-FFF2-40B4-BE49-F238E27FC236}">
                <a16:creationId xmlns:a16="http://schemas.microsoft.com/office/drawing/2014/main" id="{B7BF202A-EB9E-21A7-7D35-F3CA8EDD4D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9472730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425FD921-1DB1-A939-914B-AC012B886CC5}"/>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FC341B14-58B8-A109-364D-BFD985496810}"/>
              </a:ext>
            </a:extLst>
          </p:cNvPr>
          <p:cNvSpPr txBox="1">
            <a:spLocks noGrp="1"/>
          </p:cNvSpPr>
          <p:nvPr>
            <p:ph type="title"/>
          </p:nvPr>
        </p:nvSpPr>
        <p:spPr>
          <a:xfrm>
            <a:off x="275063" y="192173"/>
            <a:ext cx="7822134"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350" b="1">
                <a:solidFill>
                  <a:schemeClr val="accent1"/>
                </a:solidFill>
              </a:rPr>
              <a:t>Biologic initiators had fewer exacerbations, were less likely to have uncontrolled asthma and had a greater reduction in daily LTOCS dose than non-initiators during the follow-up period*</a:t>
            </a:r>
          </a:p>
        </p:txBody>
      </p:sp>
      <p:sp>
        <p:nvSpPr>
          <p:cNvPr id="29" name="TextBox 7">
            <a:extLst>
              <a:ext uri="{FF2B5EF4-FFF2-40B4-BE49-F238E27FC236}">
                <a16:creationId xmlns:a16="http://schemas.microsoft.com/office/drawing/2014/main" id="{0A188E52-568E-0FE1-4D15-9747E3E54295}"/>
              </a:ext>
            </a:extLst>
          </p:cNvPr>
          <p:cNvSpPr txBox="1"/>
          <p:nvPr/>
        </p:nvSpPr>
        <p:spPr>
          <a:xfrm>
            <a:off x="2494963" y="1577582"/>
            <a:ext cx="1836029" cy="1592744"/>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Initiators had a </a:t>
            </a:r>
            <a:r>
              <a:rPr lang="en-US" sz="900" b="1">
                <a:solidFill>
                  <a:schemeClr val="accent1"/>
                </a:solidFill>
              </a:rPr>
              <a:t>lower AAER </a:t>
            </a:r>
            <a:r>
              <a:rPr lang="en-US" sz="900">
                <a:solidFill>
                  <a:schemeClr val="accent1"/>
                </a:solidFill>
              </a:rPr>
              <a:t>than non-initiators (adjusted IRR: 0.76 [95% CI: 0.65, 0.88]), with a</a:t>
            </a:r>
            <a:r>
              <a:rPr lang="en-US" sz="900" b="1">
                <a:solidFill>
                  <a:schemeClr val="accent1"/>
                </a:solidFill>
              </a:rPr>
              <a:t> </a:t>
            </a:r>
            <a:r>
              <a:rPr lang="en-US" sz="900">
                <a:solidFill>
                  <a:schemeClr val="accent1"/>
                </a:solidFill>
              </a:rPr>
              <a:t>mean (SD) AAER of 1.6 (2.9) for initiators and 2.1 (3.5) for non-initiators.</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Initiators had a </a:t>
            </a:r>
            <a:r>
              <a:rPr lang="en-US" sz="900" b="1">
                <a:solidFill>
                  <a:schemeClr val="accent1"/>
                </a:solidFill>
              </a:rPr>
              <a:t>longer time to first exacerbation </a:t>
            </a:r>
            <a:r>
              <a:rPr lang="en-US" sz="900">
                <a:solidFill>
                  <a:schemeClr val="accent1"/>
                </a:solidFill>
              </a:rPr>
              <a:t>than non-initiators (HR: 0.39 [95% CI: 0.33, 0.47]).</a:t>
            </a:r>
          </a:p>
        </p:txBody>
      </p:sp>
      <p:sp>
        <p:nvSpPr>
          <p:cNvPr id="2" name="TextBox 1">
            <a:extLst>
              <a:ext uri="{FF2B5EF4-FFF2-40B4-BE49-F238E27FC236}">
                <a16:creationId xmlns:a16="http://schemas.microsoft.com/office/drawing/2014/main" id="{449CAA1A-E143-0179-35EB-890AAAA154A5}"/>
              </a:ext>
            </a:extLst>
          </p:cNvPr>
          <p:cNvSpPr txBox="1"/>
          <p:nvPr/>
        </p:nvSpPr>
        <p:spPr>
          <a:xfrm>
            <a:off x="-48289" y="4723015"/>
            <a:ext cx="8377453" cy="43858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*After inverse probability of treatment weighting. Exacerbations are annualized numbers. Asthma control is the last available assessment. Outcomes were assessed at follow-up (after biologic initiation for initiators) using the closest available data to 12 months after the index date. The index date was the date of biologic initiation for initiators and ISAR enrolment for non-initiators.</a:t>
            </a:r>
          </a:p>
          <a:p>
            <a:r>
              <a:rPr lang="en-GB" sz="600">
                <a:solidFill>
                  <a:srgbClr val="404040"/>
                </a:solidFill>
                <a:ea typeface="+mn-ea"/>
              </a:rPr>
              <a:t>AAER: Annualized asthma exacerbation rate; CI: Confidence interval; HR: Hazard ratio; IRR: Incidence rate ratio; LTOCS: Long-term oral corticosteroids; SD: Standard deviation</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pic>
        <p:nvPicPr>
          <p:cNvPr id="5" name="Picture 4" descr="A graph of numbers and a number of patients&#10;&#10;Description automatically generated with medium confidence">
            <a:extLst>
              <a:ext uri="{FF2B5EF4-FFF2-40B4-BE49-F238E27FC236}">
                <a16:creationId xmlns:a16="http://schemas.microsoft.com/office/drawing/2014/main" id="{CA9EA796-3468-54A4-68C5-84B91AB7B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2" y="1345388"/>
            <a:ext cx="1729586" cy="2070479"/>
          </a:xfrm>
          <a:prstGeom prst="rect">
            <a:avLst/>
          </a:prstGeom>
        </p:spPr>
      </p:pic>
      <p:pic>
        <p:nvPicPr>
          <p:cNvPr id="7" name="Picture 6" descr="A graph of a number of patients&#10;&#10;Description automatically generated">
            <a:extLst>
              <a:ext uri="{FF2B5EF4-FFF2-40B4-BE49-F238E27FC236}">
                <a16:creationId xmlns:a16="http://schemas.microsoft.com/office/drawing/2014/main" id="{9C03B2A9-52B7-5791-983C-BB777D03E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864" y="1345389"/>
            <a:ext cx="1844413" cy="2070479"/>
          </a:xfrm>
          <a:prstGeom prst="rect">
            <a:avLst/>
          </a:prstGeom>
        </p:spPr>
      </p:pic>
      <p:sp>
        <p:nvSpPr>
          <p:cNvPr id="11" name="Google Shape;2924;g1187c0eb48a_48_342">
            <a:extLst>
              <a:ext uri="{FF2B5EF4-FFF2-40B4-BE49-F238E27FC236}">
                <a16:creationId xmlns:a16="http://schemas.microsoft.com/office/drawing/2014/main" id="{AAD71D3A-9C82-69BF-F6E9-24CBFE112EC5}"/>
              </a:ext>
            </a:extLst>
          </p:cNvPr>
          <p:cNvSpPr/>
          <p:nvPr/>
        </p:nvSpPr>
        <p:spPr>
          <a:xfrm>
            <a:off x="387731" y="920288"/>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Exacerbations at follow-up*</a:t>
            </a:r>
            <a:endParaRPr lang="en-AU" sz="1350" b="1">
              <a:solidFill>
                <a:schemeClr val="bg1"/>
              </a:solidFill>
              <a:latin typeface="Calibri"/>
            </a:endParaRPr>
          </a:p>
        </p:txBody>
      </p:sp>
      <p:sp>
        <p:nvSpPr>
          <p:cNvPr id="13" name="Google Shape;2924;g1187c0eb48a_48_342">
            <a:extLst>
              <a:ext uri="{FF2B5EF4-FFF2-40B4-BE49-F238E27FC236}">
                <a16:creationId xmlns:a16="http://schemas.microsoft.com/office/drawing/2014/main" id="{E9B0705C-261C-E215-0EB8-104F2BD7813D}"/>
              </a:ext>
            </a:extLst>
          </p:cNvPr>
          <p:cNvSpPr/>
          <p:nvPr/>
        </p:nvSpPr>
        <p:spPr>
          <a:xfrm>
            <a:off x="4929304" y="930481"/>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Asthma control at follow-up*</a:t>
            </a:r>
            <a:endParaRPr lang="en-AU" sz="1350" b="1">
              <a:solidFill>
                <a:schemeClr val="bg1"/>
              </a:solidFill>
              <a:latin typeface="Calibri"/>
            </a:endParaRPr>
          </a:p>
        </p:txBody>
      </p:sp>
      <p:sp>
        <p:nvSpPr>
          <p:cNvPr id="14" name="TextBox 7">
            <a:extLst>
              <a:ext uri="{FF2B5EF4-FFF2-40B4-BE49-F238E27FC236}">
                <a16:creationId xmlns:a16="http://schemas.microsoft.com/office/drawing/2014/main" id="{F186B7A9-9311-8A0A-590B-96A4DB5EF4D9}"/>
              </a:ext>
            </a:extLst>
          </p:cNvPr>
          <p:cNvSpPr txBox="1"/>
          <p:nvPr/>
        </p:nvSpPr>
        <p:spPr>
          <a:xfrm>
            <a:off x="7074413" y="1874200"/>
            <a:ext cx="1823267" cy="761747"/>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Initiators were </a:t>
            </a:r>
            <a:r>
              <a:rPr lang="en-US" sz="900" b="1">
                <a:solidFill>
                  <a:schemeClr val="accent1"/>
                </a:solidFill>
              </a:rPr>
              <a:t>less likely to have uncontrolled asthma </a:t>
            </a:r>
            <a:r>
              <a:rPr lang="en-US" sz="900">
                <a:solidFill>
                  <a:schemeClr val="accent1"/>
                </a:solidFill>
              </a:rPr>
              <a:t>than non-initiators (adjusted odds ratio: 0.76 [95% CI: 0.55, 1.06]).</a:t>
            </a:r>
          </a:p>
        </p:txBody>
      </p:sp>
      <p:sp>
        <p:nvSpPr>
          <p:cNvPr id="15" name="Google Shape;2924;g1187c0eb48a_48_342">
            <a:extLst>
              <a:ext uri="{FF2B5EF4-FFF2-40B4-BE49-F238E27FC236}">
                <a16:creationId xmlns:a16="http://schemas.microsoft.com/office/drawing/2014/main" id="{5B7BBB92-41BD-2BDA-35BB-5FC4E463BAC2}"/>
              </a:ext>
            </a:extLst>
          </p:cNvPr>
          <p:cNvSpPr/>
          <p:nvPr/>
        </p:nvSpPr>
        <p:spPr>
          <a:xfrm>
            <a:off x="2844130" y="3454016"/>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LTOCS dose at follow-up*</a:t>
            </a:r>
            <a:endParaRPr lang="en-AU" sz="1350" b="1">
              <a:solidFill>
                <a:schemeClr val="bg1"/>
              </a:solidFill>
              <a:latin typeface="Calibri"/>
            </a:endParaRPr>
          </a:p>
        </p:txBody>
      </p:sp>
      <p:sp>
        <p:nvSpPr>
          <p:cNvPr id="17" name="TextBox 7">
            <a:extLst>
              <a:ext uri="{FF2B5EF4-FFF2-40B4-BE49-F238E27FC236}">
                <a16:creationId xmlns:a16="http://schemas.microsoft.com/office/drawing/2014/main" id="{65B6CD67-B496-5D14-036F-6F6F2E0421D9}"/>
              </a:ext>
            </a:extLst>
          </p:cNvPr>
          <p:cNvSpPr txBox="1"/>
          <p:nvPr/>
        </p:nvSpPr>
        <p:spPr>
          <a:xfrm>
            <a:off x="2390553" y="3877564"/>
            <a:ext cx="3511666" cy="761747"/>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The mean (SD) daily LTOCS dose was 7.8 (10.0) mg for initiators and 9.5 (8.8) mg for non-initiators.</a:t>
            </a:r>
          </a:p>
          <a:p>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Initiators had a </a:t>
            </a:r>
            <a:r>
              <a:rPr lang="en-US" sz="900" b="1">
                <a:solidFill>
                  <a:schemeClr val="accent1"/>
                </a:solidFill>
              </a:rPr>
              <a:t>greater reduction in daily LTOCS dose </a:t>
            </a:r>
            <a:r>
              <a:rPr lang="en-US" sz="900">
                <a:solidFill>
                  <a:schemeClr val="accent1"/>
                </a:solidFill>
              </a:rPr>
              <a:t>than non-initiators (adjusted β: −2.73 mg [95% CI: −4.77, −0.68]).</a:t>
            </a:r>
          </a:p>
        </p:txBody>
      </p:sp>
      <p:pic>
        <p:nvPicPr>
          <p:cNvPr id="3" name="Graphic 2" descr="Beginning with solid fill">
            <a:hlinkClick r:id="rId5" action="ppaction://hlinksldjump"/>
            <a:extLst>
              <a:ext uri="{FF2B5EF4-FFF2-40B4-BE49-F238E27FC236}">
                <a16:creationId xmlns:a16="http://schemas.microsoft.com/office/drawing/2014/main" id="{2A09742F-E9BE-C711-13F2-D31027136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0BC4DCD7-6E75-DA40-E76A-4B904A160D29}"/>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26975197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2A588E90-FB3A-C908-9214-114839144BD4}"/>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F9D21E19-79EA-AF21-D6B7-0B3815D15E53}"/>
              </a:ext>
            </a:extLst>
          </p:cNvPr>
          <p:cNvSpPr txBox="1">
            <a:spLocks noGrp="1"/>
          </p:cNvSpPr>
          <p:nvPr>
            <p:ph type="title"/>
          </p:nvPr>
        </p:nvSpPr>
        <p:spPr>
          <a:xfrm>
            <a:off x="275063" y="216271"/>
            <a:ext cx="7822134"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50" b="1">
                <a:solidFill>
                  <a:schemeClr val="accent1"/>
                </a:solidFill>
              </a:rPr>
              <a:t>There were no substantive differences between biologic initiators and non-initiators in rates of healthcare resource utilization during the follow-up period*</a:t>
            </a:r>
            <a:endParaRPr lang="en-GB" sz="1350" b="1">
              <a:solidFill>
                <a:schemeClr val="accent1"/>
              </a:solidFill>
            </a:endParaRPr>
          </a:p>
        </p:txBody>
      </p:sp>
      <p:sp>
        <p:nvSpPr>
          <p:cNvPr id="2" name="TextBox 1">
            <a:extLst>
              <a:ext uri="{FF2B5EF4-FFF2-40B4-BE49-F238E27FC236}">
                <a16:creationId xmlns:a16="http://schemas.microsoft.com/office/drawing/2014/main" id="{E2698C94-5F9F-3EFF-7B61-384D29C89F0F}"/>
              </a:ext>
            </a:extLst>
          </p:cNvPr>
          <p:cNvSpPr txBox="1"/>
          <p:nvPr/>
        </p:nvSpPr>
        <p:spPr>
          <a:xfrm>
            <a:off x="-43245" y="4716606"/>
            <a:ext cx="8236448" cy="43858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*After inverse probability of treatment weighting. Hospitalizations and emergency room visits are annualized numbers. Outcomes were assessed at follow-up (after biologic initiation for initiators) using the closest available data to 12 months after the index date. The index date was the date of biologic initiation for initiators and ISAR enrolment for non-initiators.</a:t>
            </a:r>
          </a:p>
          <a:p>
            <a:r>
              <a:rPr lang="en-GB" sz="600">
                <a:solidFill>
                  <a:srgbClr val="404040"/>
                </a:solidFill>
                <a:ea typeface="+mn-ea"/>
              </a:rPr>
              <a:t>ER: Emergency room; SD: Standard deviation</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pic>
        <p:nvPicPr>
          <p:cNvPr id="4" name="Picture 3" descr="A graph of a patient's proportion&#10;&#10;Description automatically generated with medium confidence">
            <a:extLst>
              <a:ext uri="{FF2B5EF4-FFF2-40B4-BE49-F238E27FC236}">
                <a16:creationId xmlns:a16="http://schemas.microsoft.com/office/drawing/2014/main" id="{C0222B99-98E4-BE9A-F1DB-F82B7D5C2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40" y="1569265"/>
            <a:ext cx="2268908" cy="2699300"/>
          </a:xfrm>
          <a:prstGeom prst="rect">
            <a:avLst/>
          </a:prstGeom>
        </p:spPr>
      </p:pic>
      <p:pic>
        <p:nvPicPr>
          <p:cNvPr id="8" name="Picture 7" descr="A graph of a number of patients&#10;&#10;Description automatically generated">
            <a:extLst>
              <a:ext uri="{FF2B5EF4-FFF2-40B4-BE49-F238E27FC236}">
                <a16:creationId xmlns:a16="http://schemas.microsoft.com/office/drawing/2014/main" id="{32591133-4458-533C-13FD-BDC625D0B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378" y="1569266"/>
            <a:ext cx="2268908" cy="2781711"/>
          </a:xfrm>
          <a:prstGeom prst="rect">
            <a:avLst/>
          </a:prstGeom>
        </p:spPr>
      </p:pic>
      <p:sp>
        <p:nvSpPr>
          <p:cNvPr id="3" name="Google Shape;2924;g1187c0eb48a_48_342">
            <a:extLst>
              <a:ext uri="{FF2B5EF4-FFF2-40B4-BE49-F238E27FC236}">
                <a16:creationId xmlns:a16="http://schemas.microsoft.com/office/drawing/2014/main" id="{585765B7-FF3F-DA20-F24A-3BF08B1B1A59}"/>
              </a:ext>
            </a:extLst>
          </p:cNvPr>
          <p:cNvSpPr/>
          <p:nvPr/>
        </p:nvSpPr>
        <p:spPr>
          <a:xfrm>
            <a:off x="1169671" y="958692"/>
            <a:ext cx="2637481"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Hospitalizations at follow-up*</a:t>
            </a:r>
            <a:endParaRPr lang="en-AU" sz="1350" b="1">
              <a:solidFill>
                <a:schemeClr val="bg1"/>
              </a:solidFill>
              <a:latin typeface="Calibri"/>
            </a:endParaRPr>
          </a:p>
        </p:txBody>
      </p:sp>
      <p:sp>
        <p:nvSpPr>
          <p:cNvPr id="5" name="Google Shape;2924;g1187c0eb48a_48_342">
            <a:extLst>
              <a:ext uri="{FF2B5EF4-FFF2-40B4-BE49-F238E27FC236}">
                <a16:creationId xmlns:a16="http://schemas.microsoft.com/office/drawing/2014/main" id="{A25CE86D-8ECD-3275-64B7-F3263B1E854A}"/>
              </a:ext>
            </a:extLst>
          </p:cNvPr>
          <p:cNvSpPr/>
          <p:nvPr/>
        </p:nvSpPr>
        <p:spPr>
          <a:xfrm>
            <a:off x="5409489" y="920207"/>
            <a:ext cx="2422732"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ER visits at follow-up*</a:t>
            </a:r>
            <a:endParaRPr lang="en-AU" sz="1350" b="1">
              <a:solidFill>
                <a:schemeClr val="bg1"/>
              </a:solidFill>
              <a:latin typeface="Calibri"/>
            </a:endParaRPr>
          </a:p>
        </p:txBody>
      </p:sp>
      <p:sp>
        <p:nvSpPr>
          <p:cNvPr id="6" name="TextBox 7">
            <a:extLst>
              <a:ext uri="{FF2B5EF4-FFF2-40B4-BE49-F238E27FC236}">
                <a16:creationId xmlns:a16="http://schemas.microsoft.com/office/drawing/2014/main" id="{3908AA4C-B156-EF7A-28C5-C3A921046E5C}"/>
              </a:ext>
            </a:extLst>
          </p:cNvPr>
          <p:cNvSpPr txBox="1"/>
          <p:nvPr/>
        </p:nvSpPr>
        <p:spPr>
          <a:xfrm>
            <a:off x="2814994" y="2434849"/>
            <a:ext cx="1823267" cy="62324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The annualized mean (SD) number of hospitalizations was 0.2 (0.9) for initiators and 0.2 (0.6) for non-initiators.</a:t>
            </a:r>
          </a:p>
        </p:txBody>
      </p:sp>
      <p:sp>
        <p:nvSpPr>
          <p:cNvPr id="7" name="TextBox 7">
            <a:extLst>
              <a:ext uri="{FF2B5EF4-FFF2-40B4-BE49-F238E27FC236}">
                <a16:creationId xmlns:a16="http://schemas.microsoft.com/office/drawing/2014/main" id="{DF7D03BB-5141-3494-4DAF-EB699CE82350}"/>
              </a:ext>
            </a:extLst>
          </p:cNvPr>
          <p:cNvSpPr txBox="1"/>
          <p:nvPr/>
        </p:nvSpPr>
        <p:spPr>
          <a:xfrm>
            <a:off x="7274285" y="2434849"/>
            <a:ext cx="1533777" cy="761747"/>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The annualized mean (SD) number of ER visits was 0.4 (2.1) for initiators and 0.3 (1.2) for non-initiators.</a:t>
            </a:r>
          </a:p>
        </p:txBody>
      </p:sp>
      <p:pic>
        <p:nvPicPr>
          <p:cNvPr id="9" name="Graphic 8" descr="Beginning with solid fill">
            <a:hlinkClick r:id="rId5" action="ppaction://hlinksldjump"/>
            <a:extLst>
              <a:ext uri="{FF2B5EF4-FFF2-40B4-BE49-F238E27FC236}">
                <a16:creationId xmlns:a16="http://schemas.microsoft.com/office/drawing/2014/main" id="{DB09CB4F-8055-7C36-97A8-2A947C9647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1BED843A-577D-640B-7580-42CC31849CA7}"/>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40243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9344" y="2038503"/>
            <a:ext cx="1806416" cy="990175"/>
          </a:xfrm>
          <a:prstGeom prst="rect">
            <a:avLst/>
          </a:prstGeom>
        </p:spPr>
        <p:txBody>
          <a:bodyPr vert="horz" wrap="square" lIns="0" tIns="66199" rIns="0" bIns="0" rtlCol="0">
            <a:spAutoFit/>
          </a:bodyPr>
          <a:lstStyle/>
          <a:p>
            <a:pPr marL="9525" marR="3810" defTabSz="685800">
              <a:lnSpc>
                <a:spcPts val="3563"/>
              </a:lnSpc>
              <a:spcBef>
                <a:spcPts val="521"/>
              </a:spcBef>
            </a:pPr>
            <a:r>
              <a:rPr sz="3300">
                <a:solidFill>
                  <a:srgbClr val="FFFFFF"/>
                </a:solidFill>
                <a:latin typeface="Calibri Light"/>
                <a:cs typeface="Calibri Light"/>
              </a:rPr>
              <a:t>ISAR</a:t>
            </a:r>
            <a:r>
              <a:rPr sz="3300" spc="-139">
                <a:solidFill>
                  <a:srgbClr val="FFFFFF"/>
                </a:solidFill>
                <a:latin typeface="Calibri Light"/>
                <a:cs typeface="Calibri Light"/>
              </a:rPr>
              <a:t> </a:t>
            </a:r>
            <a:r>
              <a:rPr sz="3300">
                <a:solidFill>
                  <a:srgbClr val="FFFFFF"/>
                </a:solidFill>
                <a:latin typeface="Calibri Light"/>
                <a:cs typeface="Calibri Light"/>
              </a:rPr>
              <a:t>in</a:t>
            </a:r>
            <a:r>
              <a:rPr sz="3300" spc="-109">
                <a:solidFill>
                  <a:srgbClr val="FFFFFF"/>
                </a:solidFill>
                <a:latin typeface="Calibri Light"/>
                <a:cs typeface="Calibri Light"/>
              </a:rPr>
              <a:t> </a:t>
            </a:r>
            <a:r>
              <a:rPr sz="3300" spc="-19">
                <a:solidFill>
                  <a:srgbClr val="FFFFFF"/>
                </a:solidFill>
                <a:latin typeface="Calibri Light"/>
                <a:cs typeface="Calibri Light"/>
              </a:rPr>
              <a:t>the </a:t>
            </a:r>
            <a:r>
              <a:rPr sz="3300" spc="-8">
                <a:solidFill>
                  <a:srgbClr val="FFFFFF"/>
                </a:solidFill>
                <a:latin typeface="Calibri Light"/>
                <a:cs typeface="Calibri Light"/>
              </a:rPr>
              <a:t>future</a:t>
            </a:r>
            <a:endParaRPr sz="3300">
              <a:latin typeface="Calibri Light"/>
              <a:cs typeface="Calibri Light"/>
            </a:endParaRPr>
          </a:p>
        </p:txBody>
      </p:sp>
      <p:sp>
        <p:nvSpPr>
          <p:cNvPr id="3" name="object 3"/>
          <p:cNvSpPr txBox="1"/>
          <p:nvPr/>
        </p:nvSpPr>
        <p:spPr>
          <a:xfrm>
            <a:off x="4217098" y="487013"/>
            <a:ext cx="4055269" cy="194765"/>
          </a:xfrm>
          <a:prstGeom prst="rect">
            <a:avLst/>
          </a:prstGeom>
        </p:spPr>
        <p:txBody>
          <a:bodyPr vert="horz" wrap="square" lIns="0" tIns="10001" rIns="0" bIns="0" rtlCol="0">
            <a:spAutoFit/>
          </a:bodyPr>
          <a:lstStyle/>
          <a:p>
            <a:pPr marL="180499" indent="-170974" defTabSz="685800">
              <a:spcBef>
                <a:spcPts val="79"/>
              </a:spcBef>
              <a:buClr>
                <a:srgbClr val="EC7C30"/>
              </a:buClr>
              <a:buSzPct val="200000"/>
              <a:buFont typeface="Arial"/>
              <a:buChar char="•"/>
              <a:tabLst>
                <a:tab pos="180499" algn="l"/>
              </a:tabLst>
            </a:pPr>
            <a:r>
              <a:rPr sz="1200">
                <a:latin typeface="Calibri"/>
                <a:cs typeface="Calibri"/>
              </a:rPr>
              <a:t>Data</a:t>
            </a:r>
            <a:r>
              <a:rPr sz="1200" spc="-19">
                <a:latin typeface="Calibri"/>
                <a:cs typeface="Calibri"/>
              </a:rPr>
              <a:t> </a:t>
            </a:r>
            <a:r>
              <a:rPr sz="1200">
                <a:latin typeface="Calibri"/>
                <a:cs typeface="Calibri"/>
              </a:rPr>
              <a:t>provided</a:t>
            </a:r>
            <a:r>
              <a:rPr sz="1200" spc="-15">
                <a:latin typeface="Calibri"/>
                <a:cs typeface="Calibri"/>
              </a:rPr>
              <a:t> </a:t>
            </a:r>
            <a:r>
              <a:rPr sz="1200">
                <a:latin typeface="Calibri"/>
                <a:cs typeface="Calibri"/>
              </a:rPr>
              <a:t>by</a:t>
            </a:r>
            <a:r>
              <a:rPr sz="1200" spc="-38">
                <a:latin typeface="Calibri"/>
                <a:cs typeface="Calibri"/>
              </a:rPr>
              <a:t> </a:t>
            </a:r>
            <a:r>
              <a:rPr sz="1200">
                <a:latin typeface="Calibri"/>
                <a:cs typeface="Calibri"/>
              </a:rPr>
              <a:t>ISAR</a:t>
            </a:r>
            <a:r>
              <a:rPr sz="1200" spc="-53">
                <a:latin typeface="Calibri"/>
                <a:cs typeface="Calibri"/>
              </a:rPr>
              <a:t> </a:t>
            </a:r>
            <a:r>
              <a:rPr sz="1200">
                <a:latin typeface="Calibri"/>
                <a:cs typeface="Calibri"/>
              </a:rPr>
              <a:t>may</a:t>
            </a:r>
            <a:r>
              <a:rPr sz="1200" spc="-53">
                <a:latin typeface="Calibri"/>
                <a:cs typeface="Calibri"/>
              </a:rPr>
              <a:t> </a:t>
            </a:r>
            <a:r>
              <a:rPr sz="1200">
                <a:latin typeface="Calibri"/>
                <a:cs typeface="Calibri"/>
              </a:rPr>
              <a:t>be</a:t>
            </a:r>
            <a:r>
              <a:rPr sz="1200" spc="-38">
                <a:latin typeface="Calibri"/>
                <a:cs typeface="Calibri"/>
              </a:rPr>
              <a:t> </a:t>
            </a:r>
            <a:r>
              <a:rPr sz="1200">
                <a:latin typeface="Calibri"/>
                <a:cs typeface="Calibri"/>
              </a:rPr>
              <a:t>helpful</a:t>
            </a:r>
            <a:r>
              <a:rPr sz="1200" spc="-23">
                <a:latin typeface="Calibri"/>
                <a:cs typeface="Calibri"/>
              </a:rPr>
              <a:t> </a:t>
            </a:r>
            <a:r>
              <a:rPr sz="1200">
                <a:latin typeface="Calibri"/>
                <a:cs typeface="Calibri"/>
              </a:rPr>
              <a:t>in</a:t>
            </a:r>
            <a:r>
              <a:rPr sz="1200" spc="-34">
                <a:latin typeface="Calibri"/>
                <a:cs typeface="Calibri"/>
              </a:rPr>
              <a:t> </a:t>
            </a:r>
            <a:r>
              <a:rPr sz="1200">
                <a:latin typeface="Calibri"/>
                <a:cs typeface="Calibri"/>
              </a:rPr>
              <a:t>supporting,</a:t>
            </a:r>
            <a:r>
              <a:rPr sz="1200" spc="-23">
                <a:latin typeface="Calibri"/>
                <a:cs typeface="Calibri"/>
              </a:rPr>
              <a:t> </a:t>
            </a:r>
            <a:r>
              <a:rPr sz="1200" spc="-8">
                <a:latin typeface="Calibri"/>
                <a:cs typeface="Calibri"/>
              </a:rPr>
              <a:t>modifying</a:t>
            </a:r>
            <a:endParaRPr sz="1200">
              <a:latin typeface="Calibri"/>
              <a:cs typeface="Calibri"/>
            </a:endParaRPr>
          </a:p>
        </p:txBody>
      </p:sp>
      <p:sp>
        <p:nvSpPr>
          <p:cNvPr id="4" name="object 4"/>
          <p:cNvSpPr txBox="1"/>
          <p:nvPr/>
        </p:nvSpPr>
        <p:spPr>
          <a:xfrm>
            <a:off x="4388548" y="612743"/>
            <a:ext cx="3595211" cy="286617"/>
          </a:xfrm>
          <a:prstGeom prst="rect">
            <a:avLst/>
          </a:prstGeom>
        </p:spPr>
        <p:txBody>
          <a:bodyPr vert="horz" wrap="square" lIns="0" tIns="9525" rIns="0" bIns="0" rtlCol="0">
            <a:spAutoFit/>
          </a:bodyPr>
          <a:lstStyle/>
          <a:p>
            <a:pPr marL="9525" defTabSz="685800">
              <a:spcBef>
                <a:spcPts val="75"/>
              </a:spcBef>
            </a:pPr>
            <a:r>
              <a:rPr sz="1200">
                <a:latin typeface="Calibri"/>
                <a:cs typeface="Calibri"/>
              </a:rPr>
              <a:t>and</a:t>
            </a:r>
            <a:r>
              <a:rPr sz="1200" spc="-49">
                <a:latin typeface="Calibri"/>
                <a:cs typeface="Calibri"/>
              </a:rPr>
              <a:t> </a:t>
            </a:r>
            <a:r>
              <a:rPr sz="1200" spc="-8">
                <a:latin typeface="Calibri"/>
                <a:cs typeface="Calibri"/>
              </a:rPr>
              <a:t>improving</a:t>
            </a:r>
            <a:r>
              <a:rPr sz="1200" spc="-53">
                <a:latin typeface="Calibri"/>
                <a:cs typeface="Calibri"/>
              </a:rPr>
              <a:t> </a:t>
            </a:r>
            <a:r>
              <a:rPr sz="1200">
                <a:latin typeface="Calibri"/>
                <a:cs typeface="Calibri"/>
              </a:rPr>
              <a:t>current</a:t>
            </a:r>
            <a:r>
              <a:rPr sz="1200" spc="-23">
                <a:latin typeface="Calibri"/>
                <a:cs typeface="Calibri"/>
              </a:rPr>
              <a:t> </a:t>
            </a:r>
            <a:r>
              <a:rPr sz="1200">
                <a:latin typeface="Calibri"/>
                <a:cs typeface="Calibri"/>
              </a:rPr>
              <a:t>severe</a:t>
            </a:r>
            <a:r>
              <a:rPr sz="1200" spc="-11">
                <a:latin typeface="Calibri"/>
                <a:cs typeface="Calibri"/>
              </a:rPr>
              <a:t> </a:t>
            </a:r>
            <a:r>
              <a:rPr b="1">
                <a:solidFill>
                  <a:srgbClr val="EC7C30"/>
                </a:solidFill>
                <a:latin typeface="Calibri"/>
                <a:cs typeface="Calibri"/>
              </a:rPr>
              <a:t>asthma</a:t>
            </a:r>
            <a:r>
              <a:rPr b="1" spc="-64">
                <a:solidFill>
                  <a:srgbClr val="EC7C30"/>
                </a:solidFill>
                <a:latin typeface="Calibri"/>
                <a:cs typeface="Calibri"/>
              </a:rPr>
              <a:t> </a:t>
            </a:r>
            <a:r>
              <a:rPr b="1" spc="-8">
                <a:solidFill>
                  <a:srgbClr val="EC7C30"/>
                </a:solidFill>
                <a:latin typeface="Calibri"/>
                <a:cs typeface="Calibri"/>
              </a:rPr>
              <a:t>guidelines</a:t>
            </a:r>
            <a:endParaRPr>
              <a:latin typeface="Calibri"/>
              <a:cs typeface="Calibri"/>
            </a:endParaRPr>
          </a:p>
        </p:txBody>
      </p:sp>
      <p:sp>
        <p:nvSpPr>
          <p:cNvPr id="5" name="object 5"/>
          <p:cNvSpPr txBox="1"/>
          <p:nvPr/>
        </p:nvSpPr>
        <p:spPr>
          <a:xfrm>
            <a:off x="4217098" y="948557"/>
            <a:ext cx="3657600" cy="195246"/>
          </a:xfrm>
          <a:prstGeom prst="rect">
            <a:avLst/>
          </a:prstGeom>
        </p:spPr>
        <p:txBody>
          <a:bodyPr vert="horz" wrap="square" lIns="0" tIns="10478" rIns="0" bIns="0" rtlCol="0">
            <a:spAutoFit/>
          </a:bodyPr>
          <a:lstStyle/>
          <a:p>
            <a:pPr marL="180499" indent="-170974" defTabSz="685800">
              <a:spcBef>
                <a:spcPts val="83"/>
              </a:spcBef>
              <a:buClr>
                <a:srgbClr val="EC7C30"/>
              </a:buClr>
              <a:buSzPct val="200000"/>
              <a:buFont typeface="Arial"/>
              <a:buChar char="•"/>
              <a:tabLst>
                <a:tab pos="180499" algn="l"/>
              </a:tabLst>
            </a:pPr>
            <a:r>
              <a:rPr sz="1200">
                <a:latin typeface="Calibri"/>
                <a:cs typeface="Calibri"/>
              </a:rPr>
              <a:t>In</a:t>
            </a:r>
            <a:r>
              <a:rPr sz="1200" spc="-23">
                <a:latin typeface="Calibri"/>
                <a:cs typeface="Calibri"/>
              </a:rPr>
              <a:t> </a:t>
            </a:r>
            <a:r>
              <a:rPr sz="1200">
                <a:latin typeface="Calibri"/>
                <a:cs typeface="Calibri"/>
              </a:rPr>
              <a:t>the</a:t>
            </a:r>
            <a:r>
              <a:rPr sz="1200" spc="-26">
                <a:latin typeface="Calibri"/>
                <a:cs typeface="Calibri"/>
              </a:rPr>
              <a:t> </a:t>
            </a:r>
            <a:r>
              <a:rPr sz="1200">
                <a:latin typeface="Calibri"/>
                <a:cs typeface="Calibri"/>
              </a:rPr>
              <a:t>future</a:t>
            </a:r>
            <a:r>
              <a:rPr sz="1200" spc="8">
                <a:latin typeface="Calibri"/>
                <a:cs typeface="Calibri"/>
              </a:rPr>
              <a:t> </a:t>
            </a:r>
            <a:r>
              <a:rPr sz="1200">
                <a:latin typeface="Calibri"/>
                <a:cs typeface="Calibri"/>
              </a:rPr>
              <a:t>ISAR</a:t>
            </a:r>
            <a:r>
              <a:rPr sz="1200" spc="-41">
                <a:latin typeface="Calibri"/>
                <a:cs typeface="Calibri"/>
              </a:rPr>
              <a:t> </a:t>
            </a:r>
            <a:r>
              <a:rPr sz="1200">
                <a:latin typeface="Calibri"/>
                <a:cs typeface="Calibri"/>
              </a:rPr>
              <a:t>may</a:t>
            </a:r>
            <a:r>
              <a:rPr sz="1200" spc="-41">
                <a:latin typeface="Calibri"/>
                <a:cs typeface="Calibri"/>
              </a:rPr>
              <a:t> </a:t>
            </a:r>
            <a:r>
              <a:rPr sz="1200">
                <a:latin typeface="Calibri"/>
                <a:cs typeface="Calibri"/>
              </a:rPr>
              <a:t>be</a:t>
            </a:r>
            <a:r>
              <a:rPr sz="1200" spc="-26">
                <a:latin typeface="Calibri"/>
                <a:cs typeface="Calibri"/>
              </a:rPr>
              <a:t> </a:t>
            </a:r>
            <a:r>
              <a:rPr sz="1200">
                <a:latin typeface="Calibri"/>
                <a:cs typeface="Calibri"/>
              </a:rPr>
              <a:t>more</a:t>
            </a:r>
            <a:r>
              <a:rPr sz="1200" spc="-8">
                <a:latin typeface="Calibri"/>
                <a:cs typeface="Calibri"/>
              </a:rPr>
              <a:t> </a:t>
            </a:r>
            <a:r>
              <a:rPr sz="1200">
                <a:latin typeface="Calibri"/>
                <a:cs typeface="Calibri"/>
              </a:rPr>
              <a:t>fully</a:t>
            </a:r>
            <a:r>
              <a:rPr sz="1200" spc="-11">
                <a:latin typeface="Calibri"/>
                <a:cs typeface="Calibri"/>
              </a:rPr>
              <a:t> </a:t>
            </a:r>
            <a:r>
              <a:rPr sz="1200" spc="-8">
                <a:latin typeface="Calibri"/>
                <a:cs typeface="Calibri"/>
              </a:rPr>
              <a:t>linked</a:t>
            </a:r>
            <a:r>
              <a:rPr sz="1200" spc="-23">
                <a:latin typeface="Calibri"/>
                <a:cs typeface="Calibri"/>
              </a:rPr>
              <a:t> </a:t>
            </a:r>
            <a:r>
              <a:rPr sz="1200">
                <a:latin typeface="Calibri"/>
                <a:cs typeface="Calibri"/>
              </a:rPr>
              <a:t>with</a:t>
            </a:r>
            <a:r>
              <a:rPr sz="1200" spc="-23">
                <a:latin typeface="Calibri"/>
                <a:cs typeface="Calibri"/>
              </a:rPr>
              <a:t> </a:t>
            </a:r>
            <a:r>
              <a:rPr sz="1200">
                <a:latin typeface="Calibri"/>
                <a:cs typeface="Calibri"/>
              </a:rPr>
              <a:t>EHRs</a:t>
            </a:r>
            <a:r>
              <a:rPr sz="1200" spc="-11">
                <a:latin typeface="Calibri"/>
                <a:cs typeface="Calibri"/>
              </a:rPr>
              <a:t> </a:t>
            </a:r>
            <a:r>
              <a:rPr sz="1200" spc="-19">
                <a:latin typeface="Calibri"/>
                <a:cs typeface="Calibri"/>
              </a:rPr>
              <a:t>to</a:t>
            </a:r>
            <a:endParaRPr sz="1200">
              <a:latin typeface="Calibri"/>
              <a:cs typeface="Calibri"/>
            </a:endParaRPr>
          </a:p>
        </p:txBody>
      </p:sp>
      <p:sp>
        <p:nvSpPr>
          <p:cNvPr id="6" name="object 6"/>
          <p:cNvSpPr txBox="1"/>
          <p:nvPr/>
        </p:nvSpPr>
        <p:spPr>
          <a:xfrm>
            <a:off x="4217098" y="1074706"/>
            <a:ext cx="4068128" cy="1061412"/>
          </a:xfrm>
          <a:prstGeom prst="rect">
            <a:avLst/>
          </a:prstGeom>
        </p:spPr>
        <p:txBody>
          <a:bodyPr vert="horz" wrap="square" lIns="0" tIns="55721" rIns="0" bIns="0" rtlCol="0">
            <a:spAutoFit/>
          </a:bodyPr>
          <a:lstStyle/>
          <a:p>
            <a:pPr marL="180975" marR="3810" defTabSz="685800">
              <a:lnSpc>
                <a:spcPct val="83100"/>
              </a:lnSpc>
              <a:spcBef>
                <a:spcPts val="439"/>
              </a:spcBef>
            </a:pPr>
            <a:r>
              <a:rPr b="1" spc="-8">
                <a:solidFill>
                  <a:srgbClr val="EC7C30"/>
                </a:solidFill>
                <a:latin typeface="Calibri"/>
                <a:cs typeface="Calibri"/>
              </a:rPr>
              <a:t>streamline</a:t>
            </a:r>
            <a:r>
              <a:rPr b="1" spc="-53">
                <a:solidFill>
                  <a:srgbClr val="EC7C30"/>
                </a:solidFill>
                <a:latin typeface="Calibri"/>
                <a:cs typeface="Calibri"/>
              </a:rPr>
              <a:t> </a:t>
            </a:r>
            <a:r>
              <a:rPr b="1">
                <a:solidFill>
                  <a:srgbClr val="EC7C30"/>
                </a:solidFill>
                <a:latin typeface="Calibri"/>
                <a:cs typeface="Calibri"/>
              </a:rPr>
              <a:t>data</a:t>
            </a:r>
            <a:r>
              <a:rPr b="1" spc="-38">
                <a:solidFill>
                  <a:srgbClr val="EC7C30"/>
                </a:solidFill>
                <a:latin typeface="Calibri"/>
                <a:cs typeface="Calibri"/>
              </a:rPr>
              <a:t> </a:t>
            </a:r>
            <a:r>
              <a:rPr b="1">
                <a:solidFill>
                  <a:srgbClr val="EC7C30"/>
                </a:solidFill>
                <a:latin typeface="Calibri"/>
                <a:cs typeface="Calibri"/>
              </a:rPr>
              <a:t>collection</a:t>
            </a:r>
            <a:r>
              <a:rPr b="1" spc="-64">
                <a:solidFill>
                  <a:srgbClr val="EC7C30"/>
                </a:solidFill>
                <a:latin typeface="Calibri"/>
                <a:cs typeface="Calibri"/>
              </a:rPr>
              <a:t> </a:t>
            </a:r>
            <a:r>
              <a:rPr sz="1200">
                <a:latin typeface="Calibri"/>
                <a:cs typeface="Calibri"/>
              </a:rPr>
              <a:t>and</a:t>
            </a:r>
            <a:r>
              <a:rPr sz="1200" spc="-30">
                <a:latin typeface="Calibri"/>
                <a:cs typeface="Calibri"/>
              </a:rPr>
              <a:t> </a:t>
            </a:r>
            <a:r>
              <a:rPr sz="1200">
                <a:latin typeface="Calibri"/>
                <a:cs typeface="Calibri"/>
              </a:rPr>
              <a:t>with</a:t>
            </a:r>
            <a:r>
              <a:rPr sz="1200" spc="-30">
                <a:latin typeface="Calibri"/>
                <a:cs typeface="Calibri"/>
              </a:rPr>
              <a:t> </a:t>
            </a:r>
            <a:r>
              <a:rPr sz="1200">
                <a:latin typeface="Calibri"/>
                <a:cs typeface="Calibri"/>
              </a:rPr>
              <a:t>PROs</a:t>
            </a:r>
            <a:r>
              <a:rPr sz="1200" spc="-11">
                <a:latin typeface="Calibri"/>
                <a:cs typeface="Calibri"/>
              </a:rPr>
              <a:t> </a:t>
            </a:r>
            <a:r>
              <a:rPr sz="1200">
                <a:latin typeface="Calibri"/>
                <a:cs typeface="Calibri"/>
              </a:rPr>
              <a:t>to</a:t>
            </a:r>
            <a:r>
              <a:rPr sz="1200" spc="-15">
                <a:latin typeface="Calibri"/>
                <a:cs typeface="Calibri"/>
              </a:rPr>
              <a:t> help </a:t>
            </a:r>
            <a:r>
              <a:rPr sz="1200">
                <a:latin typeface="Calibri"/>
                <a:cs typeface="Calibri"/>
              </a:rPr>
              <a:t>patients</a:t>
            </a:r>
            <a:r>
              <a:rPr sz="1200" spc="-19">
                <a:latin typeface="Calibri"/>
                <a:cs typeface="Calibri"/>
              </a:rPr>
              <a:t> </a:t>
            </a:r>
            <a:r>
              <a:rPr sz="1200">
                <a:latin typeface="Calibri"/>
                <a:cs typeface="Calibri"/>
              </a:rPr>
              <a:t>and</a:t>
            </a:r>
            <a:r>
              <a:rPr sz="1200" spc="-60">
                <a:latin typeface="Calibri"/>
                <a:cs typeface="Calibri"/>
              </a:rPr>
              <a:t> </a:t>
            </a:r>
            <a:r>
              <a:rPr sz="1200" spc="-8">
                <a:latin typeface="Calibri"/>
                <a:cs typeface="Calibri"/>
              </a:rPr>
              <a:t>physicians</a:t>
            </a:r>
            <a:r>
              <a:rPr sz="1200" spc="-30">
                <a:latin typeface="Calibri"/>
                <a:cs typeface="Calibri"/>
              </a:rPr>
              <a:t> </a:t>
            </a:r>
            <a:r>
              <a:rPr sz="1200" spc="-8">
                <a:latin typeface="Calibri"/>
                <a:cs typeface="Calibri"/>
              </a:rPr>
              <a:t>make</a:t>
            </a:r>
            <a:r>
              <a:rPr sz="1200" spc="-60">
                <a:latin typeface="Calibri"/>
                <a:cs typeface="Calibri"/>
              </a:rPr>
              <a:t> </a:t>
            </a:r>
            <a:r>
              <a:rPr sz="1200">
                <a:latin typeface="Calibri"/>
                <a:cs typeface="Calibri"/>
              </a:rPr>
              <a:t>better</a:t>
            </a:r>
            <a:r>
              <a:rPr sz="1200" spc="-19">
                <a:latin typeface="Calibri"/>
                <a:cs typeface="Calibri"/>
              </a:rPr>
              <a:t> </a:t>
            </a:r>
            <a:r>
              <a:rPr sz="1200" spc="-8">
                <a:latin typeface="Calibri"/>
                <a:cs typeface="Calibri"/>
              </a:rPr>
              <a:t>personalized</a:t>
            </a:r>
            <a:r>
              <a:rPr sz="1200" spc="-15">
                <a:latin typeface="Calibri"/>
                <a:cs typeface="Calibri"/>
              </a:rPr>
              <a:t> </a:t>
            </a:r>
            <a:r>
              <a:rPr sz="1200" spc="-8">
                <a:latin typeface="Calibri"/>
                <a:cs typeface="Calibri"/>
              </a:rPr>
              <a:t>decisions</a:t>
            </a:r>
            <a:endParaRPr sz="1200">
              <a:latin typeface="Calibri"/>
              <a:cs typeface="Calibri"/>
            </a:endParaRPr>
          </a:p>
          <a:p>
            <a:pPr marL="180975" marR="65723" indent="-171450" defTabSz="685800">
              <a:lnSpc>
                <a:spcPts val="1155"/>
              </a:lnSpc>
              <a:spcBef>
                <a:spcPts val="727"/>
              </a:spcBef>
              <a:buClr>
                <a:srgbClr val="EC7C30"/>
              </a:buClr>
              <a:buSzPct val="200000"/>
              <a:buFont typeface="Arial"/>
              <a:buChar char="•"/>
              <a:tabLst>
                <a:tab pos="180975" algn="l"/>
              </a:tabLst>
            </a:pPr>
            <a:r>
              <a:rPr sz="1200" spc="-8">
                <a:latin typeface="Calibri"/>
                <a:cs typeface="Calibri"/>
              </a:rPr>
              <a:t>Knowledge</a:t>
            </a:r>
            <a:r>
              <a:rPr sz="1200" spc="-23">
                <a:latin typeface="Calibri"/>
                <a:cs typeface="Calibri"/>
              </a:rPr>
              <a:t> </a:t>
            </a:r>
            <a:r>
              <a:rPr sz="1200" spc="-8">
                <a:latin typeface="Calibri"/>
                <a:cs typeface="Calibri"/>
              </a:rPr>
              <a:t>gathered</a:t>
            </a:r>
            <a:r>
              <a:rPr sz="1200" spc="-4">
                <a:latin typeface="Calibri"/>
                <a:cs typeface="Calibri"/>
              </a:rPr>
              <a:t> </a:t>
            </a:r>
            <a:r>
              <a:rPr sz="1200">
                <a:latin typeface="Calibri"/>
                <a:cs typeface="Calibri"/>
              </a:rPr>
              <a:t>by</a:t>
            </a:r>
            <a:r>
              <a:rPr sz="1200" spc="-26">
                <a:latin typeface="Calibri"/>
                <a:cs typeface="Calibri"/>
              </a:rPr>
              <a:t> </a:t>
            </a:r>
            <a:r>
              <a:rPr sz="1200">
                <a:latin typeface="Calibri"/>
                <a:cs typeface="Calibri"/>
              </a:rPr>
              <a:t>ISAR</a:t>
            </a:r>
            <a:r>
              <a:rPr sz="1200" spc="-45">
                <a:latin typeface="Calibri"/>
                <a:cs typeface="Calibri"/>
              </a:rPr>
              <a:t> </a:t>
            </a:r>
            <a:r>
              <a:rPr sz="1200">
                <a:latin typeface="Calibri"/>
                <a:cs typeface="Calibri"/>
              </a:rPr>
              <a:t>may</a:t>
            </a:r>
            <a:r>
              <a:rPr sz="1200" spc="-38">
                <a:latin typeface="Calibri"/>
                <a:cs typeface="Calibri"/>
              </a:rPr>
              <a:t> </a:t>
            </a:r>
            <a:r>
              <a:rPr sz="1200">
                <a:latin typeface="Calibri"/>
                <a:cs typeface="Calibri"/>
              </a:rPr>
              <a:t>be</a:t>
            </a:r>
            <a:r>
              <a:rPr sz="1200" spc="-26">
                <a:latin typeface="Calibri"/>
                <a:cs typeface="Calibri"/>
              </a:rPr>
              <a:t> </a:t>
            </a:r>
            <a:r>
              <a:rPr sz="1200">
                <a:latin typeface="Calibri"/>
                <a:cs typeface="Calibri"/>
              </a:rPr>
              <a:t>used</a:t>
            </a:r>
            <a:r>
              <a:rPr sz="1200" spc="-23">
                <a:latin typeface="Calibri"/>
                <a:cs typeface="Calibri"/>
              </a:rPr>
              <a:t> </a:t>
            </a:r>
            <a:r>
              <a:rPr sz="1200">
                <a:latin typeface="Calibri"/>
                <a:cs typeface="Calibri"/>
              </a:rPr>
              <a:t>to</a:t>
            </a:r>
            <a:r>
              <a:rPr sz="1200" spc="11">
                <a:latin typeface="Calibri"/>
                <a:cs typeface="Calibri"/>
              </a:rPr>
              <a:t> </a:t>
            </a:r>
            <a:r>
              <a:rPr sz="1200" spc="-8">
                <a:latin typeface="Calibri"/>
                <a:cs typeface="Calibri"/>
              </a:rPr>
              <a:t>improve</a:t>
            </a:r>
            <a:r>
              <a:rPr sz="1200" spc="-23">
                <a:latin typeface="Calibri"/>
                <a:cs typeface="Calibri"/>
              </a:rPr>
              <a:t> </a:t>
            </a:r>
            <a:r>
              <a:rPr sz="1200" spc="-19">
                <a:latin typeface="Calibri"/>
                <a:cs typeface="Calibri"/>
              </a:rPr>
              <a:t>the </a:t>
            </a:r>
            <a:r>
              <a:rPr sz="1200" spc="-8">
                <a:latin typeface="Calibri"/>
                <a:cs typeface="Calibri"/>
              </a:rPr>
              <a:t>management</a:t>
            </a:r>
            <a:r>
              <a:rPr sz="1200" spc="-49">
                <a:latin typeface="Calibri"/>
                <a:cs typeface="Calibri"/>
              </a:rPr>
              <a:t> </a:t>
            </a:r>
            <a:r>
              <a:rPr sz="1200">
                <a:latin typeface="Calibri"/>
                <a:cs typeface="Calibri"/>
              </a:rPr>
              <a:t>of</a:t>
            </a:r>
            <a:r>
              <a:rPr sz="1200" spc="-15">
                <a:latin typeface="Calibri"/>
                <a:cs typeface="Calibri"/>
              </a:rPr>
              <a:t> </a:t>
            </a:r>
            <a:r>
              <a:rPr sz="1200">
                <a:latin typeface="Calibri"/>
                <a:cs typeface="Calibri"/>
              </a:rPr>
              <a:t>those</a:t>
            </a:r>
            <a:r>
              <a:rPr sz="1200" spc="-15">
                <a:latin typeface="Calibri"/>
                <a:cs typeface="Calibri"/>
              </a:rPr>
              <a:t> </a:t>
            </a:r>
            <a:r>
              <a:rPr sz="1200">
                <a:latin typeface="Calibri"/>
                <a:cs typeface="Calibri"/>
              </a:rPr>
              <a:t>with</a:t>
            </a:r>
            <a:r>
              <a:rPr sz="1200" spc="-26">
                <a:latin typeface="Calibri"/>
                <a:cs typeface="Calibri"/>
              </a:rPr>
              <a:t> </a:t>
            </a:r>
            <a:r>
              <a:rPr sz="1200" spc="-8">
                <a:latin typeface="Calibri"/>
                <a:cs typeface="Calibri"/>
              </a:rPr>
              <a:t>moderate</a:t>
            </a:r>
            <a:r>
              <a:rPr sz="1200" spc="-11">
                <a:latin typeface="Calibri"/>
                <a:cs typeface="Calibri"/>
              </a:rPr>
              <a:t> </a:t>
            </a:r>
            <a:r>
              <a:rPr sz="1200">
                <a:latin typeface="Calibri"/>
                <a:cs typeface="Calibri"/>
              </a:rPr>
              <a:t>disease,</a:t>
            </a:r>
            <a:r>
              <a:rPr sz="1200" spc="-4">
                <a:latin typeface="Calibri"/>
                <a:cs typeface="Calibri"/>
              </a:rPr>
              <a:t> </a:t>
            </a:r>
            <a:r>
              <a:rPr sz="1200">
                <a:latin typeface="Calibri"/>
                <a:cs typeface="Calibri"/>
              </a:rPr>
              <a:t>to</a:t>
            </a:r>
            <a:r>
              <a:rPr sz="1200" spc="-11">
                <a:latin typeface="Calibri"/>
                <a:cs typeface="Calibri"/>
              </a:rPr>
              <a:t> </a:t>
            </a:r>
            <a:r>
              <a:rPr sz="1200">
                <a:latin typeface="Calibri"/>
                <a:cs typeface="Calibri"/>
              </a:rPr>
              <a:t>see</a:t>
            </a:r>
            <a:r>
              <a:rPr sz="1200" spc="-15">
                <a:latin typeface="Calibri"/>
                <a:cs typeface="Calibri"/>
              </a:rPr>
              <a:t> </a:t>
            </a:r>
            <a:r>
              <a:rPr sz="1200" spc="-8">
                <a:latin typeface="Calibri"/>
                <a:cs typeface="Calibri"/>
              </a:rPr>
              <a:t>whether</a:t>
            </a:r>
            <a:endParaRPr sz="1200">
              <a:latin typeface="Calibri"/>
              <a:cs typeface="Calibri"/>
            </a:endParaRPr>
          </a:p>
          <a:p>
            <a:pPr marL="180975" defTabSz="685800">
              <a:lnSpc>
                <a:spcPts val="1710"/>
              </a:lnSpc>
            </a:pPr>
            <a:r>
              <a:rPr b="1" spc="-8">
                <a:solidFill>
                  <a:srgbClr val="EC7C30"/>
                </a:solidFill>
                <a:latin typeface="Calibri"/>
                <a:cs typeface="Calibri"/>
              </a:rPr>
              <a:t>better</a:t>
            </a:r>
            <a:r>
              <a:rPr b="1" spc="-53">
                <a:solidFill>
                  <a:srgbClr val="EC7C30"/>
                </a:solidFill>
                <a:latin typeface="Calibri"/>
                <a:cs typeface="Calibri"/>
              </a:rPr>
              <a:t> </a:t>
            </a:r>
            <a:r>
              <a:rPr b="1">
                <a:solidFill>
                  <a:srgbClr val="EC7C30"/>
                </a:solidFill>
                <a:latin typeface="Calibri"/>
                <a:cs typeface="Calibri"/>
              </a:rPr>
              <a:t>care</a:t>
            </a:r>
            <a:r>
              <a:rPr b="1" spc="-49">
                <a:solidFill>
                  <a:srgbClr val="EC7C30"/>
                </a:solidFill>
                <a:latin typeface="Calibri"/>
                <a:cs typeface="Calibri"/>
              </a:rPr>
              <a:t> </a:t>
            </a:r>
            <a:r>
              <a:rPr b="1">
                <a:solidFill>
                  <a:srgbClr val="EC7C30"/>
                </a:solidFill>
                <a:latin typeface="Calibri"/>
                <a:cs typeface="Calibri"/>
              </a:rPr>
              <a:t>earlier</a:t>
            </a:r>
            <a:r>
              <a:rPr b="1" spc="-53">
                <a:solidFill>
                  <a:srgbClr val="EC7C30"/>
                </a:solidFill>
                <a:latin typeface="Calibri"/>
                <a:cs typeface="Calibri"/>
              </a:rPr>
              <a:t> </a:t>
            </a:r>
            <a:r>
              <a:rPr b="1">
                <a:solidFill>
                  <a:srgbClr val="EC7C30"/>
                </a:solidFill>
                <a:latin typeface="Calibri"/>
                <a:cs typeface="Calibri"/>
              </a:rPr>
              <a:t>may</a:t>
            </a:r>
            <a:r>
              <a:rPr b="1" spc="-49">
                <a:solidFill>
                  <a:srgbClr val="EC7C30"/>
                </a:solidFill>
                <a:latin typeface="Calibri"/>
                <a:cs typeface="Calibri"/>
              </a:rPr>
              <a:t> </a:t>
            </a:r>
            <a:r>
              <a:rPr b="1">
                <a:solidFill>
                  <a:srgbClr val="EC7C30"/>
                </a:solidFill>
                <a:latin typeface="Calibri"/>
                <a:cs typeface="Calibri"/>
              </a:rPr>
              <a:t>lead</a:t>
            </a:r>
            <a:r>
              <a:rPr b="1" spc="-38">
                <a:solidFill>
                  <a:srgbClr val="EC7C30"/>
                </a:solidFill>
                <a:latin typeface="Calibri"/>
                <a:cs typeface="Calibri"/>
              </a:rPr>
              <a:t> </a:t>
            </a:r>
            <a:r>
              <a:rPr b="1">
                <a:solidFill>
                  <a:srgbClr val="EC7C30"/>
                </a:solidFill>
                <a:latin typeface="Calibri"/>
                <a:cs typeface="Calibri"/>
              </a:rPr>
              <a:t>to</a:t>
            </a:r>
            <a:r>
              <a:rPr b="1" spc="-56">
                <a:solidFill>
                  <a:srgbClr val="EC7C30"/>
                </a:solidFill>
                <a:latin typeface="Calibri"/>
                <a:cs typeface="Calibri"/>
              </a:rPr>
              <a:t> </a:t>
            </a:r>
            <a:r>
              <a:rPr b="1" spc="-8">
                <a:solidFill>
                  <a:srgbClr val="EC7C30"/>
                </a:solidFill>
                <a:latin typeface="Calibri"/>
                <a:cs typeface="Calibri"/>
              </a:rPr>
              <a:t>better</a:t>
            </a:r>
            <a:endParaRPr>
              <a:latin typeface="Calibri"/>
              <a:cs typeface="Calibri"/>
            </a:endParaRPr>
          </a:p>
        </p:txBody>
      </p:sp>
      <p:sp>
        <p:nvSpPr>
          <p:cNvPr id="7" name="object 7"/>
          <p:cNvSpPr txBox="1"/>
          <p:nvPr/>
        </p:nvSpPr>
        <p:spPr>
          <a:xfrm>
            <a:off x="4388548" y="2046733"/>
            <a:ext cx="1442085" cy="286617"/>
          </a:xfrm>
          <a:prstGeom prst="rect">
            <a:avLst/>
          </a:prstGeom>
        </p:spPr>
        <p:txBody>
          <a:bodyPr vert="horz" wrap="square" lIns="0" tIns="9525" rIns="0" bIns="0" rtlCol="0">
            <a:spAutoFit/>
          </a:bodyPr>
          <a:lstStyle/>
          <a:p>
            <a:pPr marL="9525" defTabSz="685800">
              <a:spcBef>
                <a:spcPts val="75"/>
              </a:spcBef>
            </a:pPr>
            <a:r>
              <a:rPr b="1">
                <a:solidFill>
                  <a:srgbClr val="EC7C30"/>
                </a:solidFill>
                <a:latin typeface="Calibri"/>
                <a:cs typeface="Calibri"/>
              </a:rPr>
              <a:t>outcomes</a:t>
            </a:r>
            <a:r>
              <a:rPr b="1" spc="-75">
                <a:solidFill>
                  <a:srgbClr val="EC7C30"/>
                </a:solidFill>
                <a:latin typeface="Calibri"/>
                <a:cs typeface="Calibri"/>
              </a:rPr>
              <a:t> </a:t>
            </a:r>
            <a:r>
              <a:rPr b="1" spc="-15">
                <a:solidFill>
                  <a:srgbClr val="EC7C30"/>
                </a:solidFill>
                <a:latin typeface="Calibri"/>
                <a:cs typeface="Calibri"/>
              </a:rPr>
              <a:t>later</a:t>
            </a:r>
            <a:endParaRPr>
              <a:latin typeface="Calibri"/>
              <a:cs typeface="Calibri"/>
            </a:endParaRPr>
          </a:p>
        </p:txBody>
      </p:sp>
      <p:sp>
        <p:nvSpPr>
          <p:cNvPr id="8" name="object 8"/>
          <p:cNvSpPr txBox="1"/>
          <p:nvPr/>
        </p:nvSpPr>
        <p:spPr>
          <a:xfrm>
            <a:off x="4217098" y="2382773"/>
            <a:ext cx="4062413" cy="407643"/>
          </a:xfrm>
          <a:prstGeom prst="rect">
            <a:avLst/>
          </a:prstGeom>
        </p:spPr>
        <p:txBody>
          <a:bodyPr vert="horz" wrap="square" lIns="0" tIns="10001" rIns="0" bIns="0" rtlCol="0">
            <a:spAutoFit/>
          </a:bodyPr>
          <a:lstStyle/>
          <a:p>
            <a:pPr marL="180499" indent="-170974" defTabSz="685800">
              <a:lnSpc>
                <a:spcPts val="1211"/>
              </a:lnSpc>
              <a:spcBef>
                <a:spcPts val="79"/>
              </a:spcBef>
              <a:buClr>
                <a:srgbClr val="EC7C30"/>
              </a:buClr>
              <a:buSzPct val="200000"/>
              <a:buFont typeface="Arial"/>
              <a:buChar char="•"/>
              <a:tabLst>
                <a:tab pos="180499" algn="l"/>
              </a:tabLst>
            </a:pPr>
            <a:r>
              <a:rPr sz="1200">
                <a:latin typeface="Calibri"/>
                <a:cs typeface="Calibri"/>
              </a:rPr>
              <a:t>The</a:t>
            </a:r>
            <a:r>
              <a:rPr sz="1200" spc="-38">
                <a:latin typeface="Calibri"/>
                <a:cs typeface="Calibri"/>
              </a:rPr>
              <a:t> </a:t>
            </a:r>
            <a:r>
              <a:rPr sz="1200">
                <a:latin typeface="Calibri"/>
                <a:cs typeface="Calibri"/>
              </a:rPr>
              <a:t>ISAR</a:t>
            </a:r>
            <a:r>
              <a:rPr sz="1200" spc="-49">
                <a:latin typeface="Calibri"/>
                <a:cs typeface="Calibri"/>
              </a:rPr>
              <a:t> </a:t>
            </a:r>
            <a:r>
              <a:rPr sz="1200" spc="-8">
                <a:latin typeface="Calibri"/>
                <a:cs typeface="Calibri"/>
              </a:rPr>
              <a:t>database</a:t>
            </a:r>
            <a:r>
              <a:rPr sz="1200" spc="-34">
                <a:latin typeface="Calibri"/>
                <a:cs typeface="Calibri"/>
              </a:rPr>
              <a:t> </a:t>
            </a:r>
            <a:r>
              <a:rPr sz="1200">
                <a:latin typeface="Calibri"/>
                <a:cs typeface="Calibri"/>
              </a:rPr>
              <a:t>could</a:t>
            </a:r>
            <a:r>
              <a:rPr sz="1200" spc="-11">
                <a:latin typeface="Calibri"/>
                <a:cs typeface="Calibri"/>
              </a:rPr>
              <a:t> </a:t>
            </a:r>
            <a:r>
              <a:rPr sz="1200">
                <a:latin typeface="Calibri"/>
                <a:cs typeface="Calibri"/>
              </a:rPr>
              <a:t>be</a:t>
            </a:r>
            <a:r>
              <a:rPr sz="1200" spc="-23">
                <a:latin typeface="Calibri"/>
                <a:cs typeface="Calibri"/>
              </a:rPr>
              <a:t> </a:t>
            </a:r>
            <a:r>
              <a:rPr sz="1200">
                <a:latin typeface="Calibri"/>
                <a:cs typeface="Calibri"/>
              </a:rPr>
              <a:t>used</a:t>
            </a:r>
            <a:r>
              <a:rPr sz="1200" spc="-30">
                <a:latin typeface="Calibri"/>
                <a:cs typeface="Calibri"/>
              </a:rPr>
              <a:t> </a:t>
            </a:r>
            <a:r>
              <a:rPr sz="1200">
                <a:latin typeface="Calibri"/>
                <a:cs typeface="Calibri"/>
              </a:rPr>
              <a:t>to</a:t>
            </a:r>
            <a:r>
              <a:rPr sz="1200" spc="-19">
                <a:latin typeface="Calibri"/>
                <a:cs typeface="Calibri"/>
              </a:rPr>
              <a:t> </a:t>
            </a:r>
            <a:r>
              <a:rPr sz="1200" spc="-8">
                <a:latin typeface="Calibri"/>
                <a:cs typeface="Calibri"/>
              </a:rPr>
              <a:t>investigate</a:t>
            </a:r>
            <a:r>
              <a:rPr sz="1200">
                <a:latin typeface="Calibri"/>
                <a:cs typeface="Calibri"/>
              </a:rPr>
              <a:t> </a:t>
            </a:r>
            <a:r>
              <a:rPr sz="1200" spc="-19">
                <a:latin typeface="Calibri"/>
                <a:cs typeface="Calibri"/>
              </a:rPr>
              <a:t>the</a:t>
            </a:r>
            <a:endParaRPr sz="1200">
              <a:latin typeface="Calibri"/>
              <a:cs typeface="Calibri"/>
            </a:endParaRPr>
          </a:p>
          <a:p>
            <a:pPr marL="180975" defTabSz="685800">
              <a:lnSpc>
                <a:spcPts val="1931"/>
              </a:lnSpc>
            </a:pPr>
            <a:r>
              <a:rPr b="1" spc="-8">
                <a:solidFill>
                  <a:srgbClr val="EC7C30"/>
                </a:solidFill>
                <a:latin typeface="Calibri"/>
                <a:cs typeface="Calibri"/>
              </a:rPr>
              <a:t>effectiveness</a:t>
            </a:r>
            <a:r>
              <a:rPr b="1" spc="-30">
                <a:solidFill>
                  <a:srgbClr val="EC7C30"/>
                </a:solidFill>
                <a:latin typeface="Calibri"/>
                <a:cs typeface="Calibri"/>
              </a:rPr>
              <a:t> </a:t>
            </a:r>
            <a:r>
              <a:rPr b="1">
                <a:solidFill>
                  <a:srgbClr val="EC7C30"/>
                </a:solidFill>
                <a:latin typeface="Calibri"/>
                <a:cs typeface="Calibri"/>
              </a:rPr>
              <a:t>of</a:t>
            </a:r>
            <a:r>
              <a:rPr b="1" spc="-38">
                <a:solidFill>
                  <a:srgbClr val="EC7C30"/>
                </a:solidFill>
                <a:latin typeface="Calibri"/>
                <a:cs typeface="Calibri"/>
              </a:rPr>
              <a:t> </a:t>
            </a:r>
            <a:r>
              <a:rPr b="1">
                <a:solidFill>
                  <a:srgbClr val="EC7C30"/>
                </a:solidFill>
                <a:latin typeface="Calibri"/>
                <a:cs typeface="Calibri"/>
              </a:rPr>
              <a:t>novel</a:t>
            </a:r>
            <a:r>
              <a:rPr b="1" spc="-38">
                <a:solidFill>
                  <a:srgbClr val="EC7C30"/>
                </a:solidFill>
                <a:latin typeface="Calibri"/>
                <a:cs typeface="Calibri"/>
              </a:rPr>
              <a:t> </a:t>
            </a:r>
            <a:r>
              <a:rPr b="1" spc="-8">
                <a:solidFill>
                  <a:srgbClr val="EC7C30"/>
                </a:solidFill>
                <a:latin typeface="Calibri"/>
                <a:cs typeface="Calibri"/>
              </a:rPr>
              <a:t>approaches</a:t>
            </a:r>
            <a:r>
              <a:rPr b="1" spc="-146">
                <a:solidFill>
                  <a:srgbClr val="EC7C30"/>
                </a:solidFill>
                <a:latin typeface="Calibri"/>
                <a:cs typeface="Calibri"/>
              </a:rPr>
              <a:t> </a:t>
            </a:r>
            <a:r>
              <a:rPr sz="1200">
                <a:latin typeface="Calibri"/>
                <a:cs typeface="Calibri"/>
              </a:rPr>
              <a:t>to</a:t>
            </a:r>
            <a:r>
              <a:rPr sz="1200" spc="-11">
                <a:latin typeface="Calibri"/>
                <a:cs typeface="Calibri"/>
              </a:rPr>
              <a:t> </a:t>
            </a:r>
            <a:r>
              <a:rPr sz="1200" spc="-8">
                <a:latin typeface="Calibri"/>
                <a:cs typeface="Calibri"/>
              </a:rPr>
              <a:t>asthma</a:t>
            </a:r>
            <a:endParaRPr sz="1200">
              <a:latin typeface="Calibri"/>
              <a:cs typeface="Calibri"/>
            </a:endParaRPr>
          </a:p>
        </p:txBody>
      </p:sp>
      <p:sp>
        <p:nvSpPr>
          <p:cNvPr id="9" name="object 9"/>
          <p:cNvSpPr txBox="1"/>
          <p:nvPr/>
        </p:nvSpPr>
        <p:spPr>
          <a:xfrm>
            <a:off x="4388548" y="2748725"/>
            <a:ext cx="3977640" cy="194765"/>
          </a:xfrm>
          <a:prstGeom prst="rect">
            <a:avLst/>
          </a:prstGeom>
        </p:spPr>
        <p:txBody>
          <a:bodyPr vert="horz" wrap="square" lIns="0" tIns="10001" rIns="0" bIns="0" rtlCol="0">
            <a:spAutoFit/>
          </a:bodyPr>
          <a:lstStyle/>
          <a:p>
            <a:pPr marL="9525" defTabSz="685800">
              <a:spcBef>
                <a:spcPts val="79"/>
              </a:spcBef>
            </a:pPr>
            <a:r>
              <a:rPr sz="1200" spc="-8">
                <a:latin typeface="Calibri"/>
                <a:cs typeface="Calibri"/>
              </a:rPr>
              <a:t>treatment</a:t>
            </a:r>
            <a:r>
              <a:rPr sz="1200" spc="-15">
                <a:latin typeface="Calibri"/>
                <a:cs typeface="Calibri"/>
              </a:rPr>
              <a:t> </a:t>
            </a:r>
            <a:r>
              <a:rPr sz="1200">
                <a:latin typeface="Calibri"/>
                <a:cs typeface="Calibri"/>
              </a:rPr>
              <a:t>or</a:t>
            </a:r>
            <a:r>
              <a:rPr sz="1200" spc="-23">
                <a:latin typeface="Calibri"/>
                <a:cs typeface="Calibri"/>
              </a:rPr>
              <a:t> </a:t>
            </a:r>
            <a:r>
              <a:rPr sz="1200">
                <a:latin typeface="Calibri"/>
                <a:cs typeface="Calibri"/>
              </a:rPr>
              <a:t>the</a:t>
            </a:r>
            <a:r>
              <a:rPr sz="1200" spc="-30">
                <a:latin typeface="Calibri"/>
                <a:cs typeface="Calibri"/>
              </a:rPr>
              <a:t> </a:t>
            </a:r>
            <a:r>
              <a:rPr sz="1200">
                <a:latin typeface="Calibri"/>
                <a:cs typeface="Calibri"/>
              </a:rPr>
              <a:t>feasibility</a:t>
            </a:r>
            <a:r>
              <a:rPr sz="1200" spc="-8">
                <a:latin typeface="Calibri"/>
                <a:cs typeface="Calibri"/>
              </a:rPr>
              <a:t> </a:t>
            </a:r>
            <a:r>
              <a:rPr sz="1200">
                <a:latin typeface="Calibri"/>
                <a:cs typeface="Calibri"/>
              </a:rPr>
              <a:t>of</a:t>
            </a:r>
            <a:r>
              <a:rPr sz="1200" spc="-38">
                <a:latin typeface="Calibri"/>
                <a:cs typeface="Calibri"/>
              </a:rPr>
              <a:t> </a:t>
            </a:r>
            <a:r>
              <a:rPr sz="1200">
                <a:latin typeface="Calibri"/>
                <a:cs typeface="Calibri"/>
              </a:rPr>
              <a:t>new</a:t>
            </a:r>
            <a:r>
              <a:rPr sz="1200" spc="-34">
                <a:latin typeface="Calibri"/>
                <a:cs typeface="Calibri"/>
              </a:rPr>
              <a:t> </a:t>
            </a:r>
            <a:r>
              <a:rPr sz="1200">
                <a:latin typeface="Calibri"/>
                <a:cs typeface="Calibri"/>
              </a:rPr>
              <a:t>asthma</a:t>
            </a:r>
            <a:r>
              <a:rPr sz="1200" spc="-34">
                <a:latin typeface="Calibri"/>
                <a:cs typeface="Calibri"/>
              </a:rPr>
              <a:t> </a:t>
            </a:r>
            <a:r>
              <a:rPr sz="1200" spc="-8">
                <a:latin typeface="Calibri"/>
                <a:cs typeface="Calibri"/>
              </a:rPr>
              <a:t>treatment</a:t>
            </a:r>
            <a:r>
              <a:rPr sz="1200" spc="-11">
                <a:latin typeface="Calibri"/>
                <a:cs typeface="Calibri"/>
              </a:rPr>
              <a:t> </a:t>
            </a:r>
            <a:r>
              <a:rPr sz="1200" spc="-8">
                <a:latin typeface="Calibri"/>
                <a:cs typeface="Calibri"/>
              </a:rPr>
              <a:t>paradigms</a:t>
            </a:r>
            <a:endParaRPr sz="1200">
              <a:latin typeface="Calibri"/>
              <a:cs typeface="Calibri"/>
            </a:endParaRPr>
          </a:p>
        </p:txBody>
      </p:sp>
      <p:sp>
        <p:nvSpPr>
          <p:cNvPr id="10" name="object 10"/>
          <p:cNvSpPr txBox="1"/>
          <p:nvPr/>
        </p:nvSpPr>
        <p:spPr>
          <a:xfrm>
            <a:off x="4217098" y="2991041"/>
            <a:ext cx="4069556" cy="194765"/>
          </a:xfrm>
          <a:prstGeom prst="rect">
            <a:avLst/>
          </a:prstGeom>
        </p:spPr>
        <p:txBody>
          <a:bodyPr vert="horz" wrap="square" lIns="0" tIns="10001" rIns="0" bIns="0" rtlCol="0">
            <a:spAutoFit/>
          </a:bodyPr>
          <a:lstStyle/>
          <a:p>
            <a:pPr marL="180499" indent="-170974" defTabSz="685800">
              <a:spcBef>
                <a:spcPts val="79"/>
              </a:spcBef>
              <a:buClr>
                <a:srgbClr val="EC7C30"/>
              </a:buClr>
              <a:buSzPct val="200000"/>
              <a:buFont typeface="Arial"/>
              <a:buChar char="•"/>
              <a:tabLst>
                <a:tab pos="180499" algn="l"/>
              </a:tabLst>
            </a:pPr>
            <a:r>
              <a:rPr sz="1200">
                <a:latin typeface="Calibri"/>
                <a:cs typeface="Calibri"/>
              </a:rPr>
              <a:t>ISAR</a:t>
            </a:r>
            <a:r>
              <a:rPr sz="1200" spc="-49">
                <a:latin typeface="Calibri"/>
                <a:cs typeface="Calibri"/>
              </a:rPr>
              <a:t> </a:t>
            </a:r>
            <a:r>
              <a:rPr sz="1200">
                <a:latin typeface="Calibri"/>
                <a:cs typeface="Calibri"/>
              </a:rPr>
              <a:t>could</a:t>
            </a:r>
            <a:r>
              <a:rPr sz="1200" spc="-8">
                <a:latin typeface="Calibri"/>
                <a:cs typeface="Calibri"/>
              </a:rPr>
              <a:t> </a:t>
            </a:r>
            <a:r>
              <a:rPr sz="1200">
                <a:latin typeface="Calibri"/>
                <a:cs typeface="Calibri"/>
              </a:rPr>
              <a:t>be</a:t>
            </a:r>
            <a:r>
              <a:rPr sz="1200" spc="-30">
                <a:latin typeface="Calibri"/>
                <a:cs typeface="Calibri"/>
              </a:rPr>
              <a:t> </a:t>
            </a:r>
            <a:r>
              <a:rPr sz="1200">
                <a:latin typeface="Calibri"/>
                <a:cs typeface="Calibri"/>
              </a:rPr>
              <a:t>used,</a:t>
            </a:r>
            <a:r>
              <a:rPr sz="1200" spc="-19">
                <a:latin typeface="Calibri"/>
                <a:cs typeface="Calibri"/>
              </a:rPr>
              <a:t> </a:t>
            </a:r>
            <a:r>
              <a:rPr sz="1200">
                <a:latin typeface="Calibri"/>
                <a:cs typeface="Calibri"/>
              </a:rPr>
              <a:t>not</a:t>
            </a:r>
            <a:r>
              <a:rPr sz="1200" spc="-19">
                <a:latin typeface="Calibri"/>
                <a:cs typeface="Calibri"/>
              </a:rPr>
              <a:t> </a:t>
            </a:r>
            <a:r>
              <a:rPr sz="1200">
                <a:latin typeface="Calibri"/>
                <a:cs typeface="Calibri"/>
              </a:rPr>
              <a:t>only</a:t>
            </a:r>
            <a:r>
              <a:rPr sz="1200" spc="-11">
                <a:latin typeface="Calibri"/>
                <a:cs typeface="Calibri"/>
              </a:rPr>
              <a:t> </a:t>
            </a:r>
            <a:r>
              <a:rPr sz="1200">
                <a:latin typeface="Calibri"/>
                <a:cs typeface="Calibri"/>
              </a:rPr>
              <a:t>to</a:t>
            </a:r>
            <a:r>
              <a:rPr sz="1200" spc="-11">
                <a:latin typeface="Calibri"/>
                <a:cs typeface="Calibri"/>
              </a:rPr>
              <a:t> </a:t>
            </a:r>
            <a:r>
              <a:rPr sz="1200" spc="-8">
                <a:latin typeface="Calibri"/>
                <a:cs typeface="Calibri"/>
              </a:rPr>
              <a:t>examine</a:t>
            </a:r>
            <a:r>
              <a:rPr sz="1200" spc="-49">
                <a:latin typeface="Calibri"/>
                <a:cs typeface="Calibri"/>
              </a:rPr>
              <a:t> </a:t>
            </a:r>
            <a:r>
              <a:rPr sz="1200">
                <a:latin typeface="Calibri"/>
                <a:cs typeface="Calibri"/>
              </a:rPr>
              <a:t>asthma</a:t>
            </a:r>
            <a:r>
              <a:rPr sz="1200" spc="-23">
                <a:latin typeface="Calibri"/>
                <a:cs typeface="Calibri"/>
              </a:rPr>
              <a:t> </a:t>
            </a:r>
            <a:r>
              <a:rPr sz="1200" spc="-8">
                <a:latin typeface="Calibri"/>
                <a:cs typeface="Calibri"/>
              </a:rPr>
              <a:t>outcomes </a:t>
            </a:r>
            <a:r>
              <a:rPr sz="1200" spc="-19">
                <a:latin typeface="Calibri"/>
                <a:cs typeface="Calibri"/>
              </a:rPr>
              <a:t>and</a:t>
            </a:r>
            <a:endParaRPr sz="1200">
              <a:latin typeface="Calibri"/>
              <a:cs typeface="Calibri"/>
            </a:endParaRPr>
          </a:p>
        </p:txBody>
      </p:sp>
      <p:pic>
        <p:nvPicPr>
          <p:cNvPr id="11" name="object 11"/>
          <p:cNvPicPr/>
          <p:nvPr/>
        </p:nvPicPr>
        <p:blipFill>
          <a:blip r:embed="rId2" cstate="print"/>
          <a:stretch>
            <a:fillRect/>
          </a:stretch>
        </p:blipFill>
        <p:spPr>
          <a:xfrm>
            <a:off x="7861553" y="4542280"/>
            <a:ext cx="1060965" cy="402274"/>
          </a:xfrm>
          <a:prstGeom prst="rect">
            <a:avLst/>
          </a:prstGeom>
        </p:spPr>
      </p:pic>
      <p:sp>
        <p:nvSpPr>
          <p:cNvPr id="12" name="object 12"/>
          <p:cNvSpPr txBox="1"/>
          <p:nvPr/>
        </p:nvSpPr>
        <p:spPr>
          <a:xfrm>
            <a:off x="4217098" y="3117057"/>
            <a:ext cx="4220051" cy="1914787"/>
          </a:xfrm>
          <a:prstGeom prst="rect">
            <a:avLst/>
          </a:prstGeom>
        </p:spPr>
        <p:txBody>
          <a:bodyPr vert="horz" wrap="square" lIns="0" tIns="64294" rIns="0" bIns="0" rtlCol="0">
            <a:spAutoFit/>
          </a:bodyPr>
          <a:lstStyle/>
          <a:p>
            <a:pPr marL="180975" marR="20955" defTabSz="685800">
              <a:lnSpc>
                <a:spcPct val="80000"/>
              </a:lnSpc>
              <a:spcBef>
                <a:spcPts val="506"/>
              </a:spcBef>
            </a:pPr>
            <a:r>
              <a:rPr sz="1200">
                <a:latin typeface="Calibri"/>
                <a:cs typeface="Calibri"/>
              </a:rPr>
              <a:t>identify</a:t>
            </a:r>
            <a:r>
              <a:rPr sz="1200" spc="-19">
                <a:latin typeface="Calibri"/>
                <a:cs typeface="Calibri"/>
              </a:rPr>
              <a:t> </a:t>
            </a:r>
            <a:r>
              <a:rPr sz="1200">
                <a:latin typeface="Calibri"/>
                <a:cs typeface="Calibri"/>
              </a:rPr>
              <a:t>patients</a:t>
            </a:r>
            <a:r>
              <a:rPr sz="1200" spc="-11">
                <a:latin typeface="Calibri"/>
                <a:cs typeface="Calibri"/>
              </a:rPr>
              <a:t> </a:t>
            </a:r>
            <a:r>
              <a:rPr sz="1200">
                <a:latin typeface="Calibri"/>
                <a:cs typeface="Calibri"/>
              </a:rPr>
              <a:t>likely</a:t>
            </a:r>
            <a:r>
              <a:rPr sz="1200" spc="-30">
                <a:latin typeface="Calibri"/>
                <a:cs typeface="Calibri"/>
              </a:rPr>
              <a:t> </a:t>
            </a:r>
            <a:r>
              <a:rPr sz="1200">
                <a:latin typeface="Calibri"/>
                <a:cs typeface="Calibri"/>
              </a:rPr>
              <a:t>to</a:t>
            </a:r>
            <a:r>
              <a:rPr sz="1200" spc="-34">
                <a:latin typeface="Calibri"/>
                <a:cs typeface="Calibri"/>
              </a:rPr>
              <a:t> </a:t>
            </a:r>
            <a:r>
              <a:rPr sz="1200">
                <a:latin typeface="Calibri"/>
                <a:cs typeface="Calibri"/>
              </a:rPr>
              <a:t>benefit,</a:t>
            </a:r>
            <a:r>
              <a:rPr sz="1200" spc="-4">
                <a:latin typeface="Calibri"/>
                <a:cs typeface="Calibri"/>
              </a:rPr>
              <a:t> </a:t>
            </a:r>
            <a:r>
              <a:rPr sz="1200">
                <a:latin typeface="Calibri"/>
                <a:cs typeface="Calibri"/>
              </a:rPr>
              <a:t>but</a:t>
            </a:r>
            <a:r>
              <a:rPr sz="1200" spc="-45">
                <a:latin typeface="Calibri"/>
                <a:cs typeface="Calibri"/>
              </a:rPr>
              <a:t> </a:t>
            </a:r>
            <a:r>
              <a:rPr sz="1200">
                <a:latin typeface="Calibri"/>
                <a:cs typeface="Calibri"/>
              </a:rPr>
              <a:t>also</a:t>
            </a:r>
            <a:r>
              <a:rPr sz="1200" spc="-49">
                <a:latin typeface="Calibri"/>
                <a:cs typeface="Calibri"/>
              </a:rPr>
              <a:t> </a:t>
            </a:r>
            <a:r>
              <a:rPr sz="1200">
                <a:latin typeface="Calibri"/>
                <a:cs typeface="Calibri"/>
              </a:rPr>
              <a:t>to</a:t>
            </a:r>
            <a:r>
              <a:rPr sz="1200" spc="-15">
                <a:latin typeface="Calibri"/>
                <a:cs typeface="Calibri"/>
              </a:rPr>
              <a:t> </a:t>
            </a:r>
            <a:r>
              <a:rPr sz="1200">
                <a:latin typeface="Calibri"/>
                <a:cs typeface="Calibri"/>
              </a:rPr>
              <a:t>assess</a:t>
            </a:r>
            <a:r>
              <a:rPr sz="1200" spc="-38">
                <a:latin typeface="Calibri"/>
                <a:cs typeface="Calibri"/>
              </a:rPr>
              <a:t> </a:t>
            </a:r>
            <a:r>
              <a:rPr b="1">
                <a:solidFill>
                  <a:srgbClr val="EC7C30"/>
                </a:solidFill>
                <a:latin typeface="Calibri"/>
                <a:cs typeface="Calibri"/>
              </a:rPr>
              <a:t>the</a:t>
            </a:r>
            <a:r>
              <a:rPr b="1" spc="-71">
                <a:solidFill>
                  <a:srgbClr val="EC7C30"/>
                </a:solidFill>
                <a:latin typeface="Calibri"/>
                <a:cs typeface="Calibri"/>
              </a:rPr>
              <a:t> </a:t>
            </a:r>
            <a:r>
              <a:rPr b="1" spc="-8">
                <a:solidFill>
                  <a:srgbClr val="EC7C30"/>
                </a:solidFill>
                <a:latin typeface="Calibri"/>
                <a:cs typeface="Calibri"/>
              </a:rPr>
              <a:t>cost- </a:t>
            </a:r>
            <a:r>
              <a:rPr b="1" spc="-19">
                <a:solidFill>
                  <a:srgbClr val="EC7C30"/>
                </a:solidFill>
                <a:latin typeface="Calibri"/>
                <a:cs typeface="Calibri"/>
              </a:rPr>
              <a:t>effectiveness</a:t>
            </a:r>
            <a:r>
              <a:rPr b="1" spc="-75">
                <a:solidFill>
                  <a:srgbClr val="EC7C30"/>
                </a:solidFill>
                <a:latin typeface="Calibri"/>
                <a:cs typeface="Calibri"/>
              </a:rPr>
              <a:t> </a:t>
            </a:r>
            <a:r>
              <a:rPr sz="1200">
                <a:latin typeface="Calibri"/>
                <a:cs typeface="Calibri"/>
              </a:rPr>
              <a:t>of</a:t>
            </a:r>
            <a:r>
              <a:rPr sz="1200" spc="8">
                <a:latin typeface="Calibri"/>
                <a:cs typeface="Calibri"/>
              </a:rPr>
              <a:t> </a:t>
            </a:r>
            <a:r>
              <a:rPr sz="1200">
                <a:latin typeface="Calibri"/>
                <a:cs typeface="Calibri"/>
              </a:rPr>
              <a:t>the</a:t>
            </a:r>
            <a:r>
              <a:rPr sz="1200" spc="19">
                <a:latin typeface="Calibri"/>
                <a:cs typeface="Calibri"/>
              </a:rPr>
              <a:t> </a:t>
            </a:r>
            <a:r>
              <a:rPr sz="1200" spc="-8">
                <a:latin typeface="Calibri"/>
                <a:cs typeface="Calibri"/>
              </a:rPr>
              <a:t>approach</a:t>
            </a:r>
            <a:endParaRPr sz="1200">
              <a:latin typeface="Calibri"/>
              <a:cs typeface="Calibri"/>
            </a:endParaRPr>
          </a:p>
          <a:p>
            <a:pPr marL="180499" indent="-170974" defTabSz="685800">
              <a:lnSpc>
                <a:spcPts val="1943"/>
              </a:lnSpc>
              <a:spcBef>
                <a:spcPts val="307"/>
              </a:spcBef>
              <a:buClr>
                <a:srgbClr val="EC7C30"/>
              </a:buClr>
              <a:buSzPct val="200000"/>
              <a:buFont typeface="Arial"/>
              <a:buChar char="•"/>
              <a:tabLst>
                <a:tab pos="180499" algn="l"/>
              </a:tabLst>
            </a:pPr>
            <a:r>
              <a:rPr sz="1200" spc="-8">
                <a:latin typeface="Calibri"/>
                <a:cs typeface="Calibri"/>
              </a:rPr>
              <a:t>Potential</a:t>
            </a:r>
            <a:r>
              <a:rPr sz="1200" spc="-34">
                <a:latin typeface="Calibri"/>
                <a:cs typeface="Calibri"/>
              </a:rPr>
              <a:t> </a:t>
            </a:r>
            <a:r>
              <a:rPr sz="1200">
                <a:latin typeface="Calibri"/>
                <a:cs typeface="Calibri"/>
              </a:rPr>
              <a:t>benefits</a:t>
            </a:r>
            <a:r>
              <a:rPr sz="1200" spc="4">
                <a:latin typeface="Calibri"/>
                <a:cs typeface="Calibri"/>
              </a:rPr>
              <a:t> </a:t>
            </a:r>
            <a:r>
              <a:rPr sz="1200">
                <a:latin typeface="Calibri"/>
                <a:cs typeface="Calibri"/>
              </a:rPr>
              <a:t>of</a:t>
            </a:r>
            <a:r>
              <a:rPr sz="1200" spc="-23">
                <a:latin typeface="Calibri"/>
                <a:cs typeface="Calibri"/>
              </a:rPr>
              <a:t> </a:t>
            </a:r>
            <a:r>
              <a:rPr sz="1200">
                <a:latin typeface="Calibri"/>
                <a:cs typeface="Calibri"/>
              </a:rPr>
              <a:t>ISAR</a:t>
            </a:r>
            <a:r>
              <a:rPr sz="1200" spc="-53">
                <a:latin typeface="Calibri"/>
                <a:cs typeface="Calibri"/>
              </a:rPr>
              <a:t> </a:t>
            </a:r>
            <a:r>
              <a:rPr sz="1200">
                <a:latin typeface="Calibri"/>
                <a:cs typeface="Calibri"/>
              </a:rPr>
              <a:t>are</a:t>
            </a:r>
            <a:r>
              <a:rPr sz="1200" spc="-19">
                <a:latin typeface="Calibri"/>
                <a:cs typeface="Calibri"/>
              </a:rPr>
              <a:t> </a:t>
            </a:r>
            <a:r>
              <a:rPr sz="1200">
                <a:latin typeface="Calibri"/>
                <a:cs typeface="Calibri"/>
              </a:rPr>
              <a:t>many</a:t>
            </a:r>
            <a:r>
              <a:rPr sz="1200" spc="-53">
                <a:latin typeface="Calibri"/>
                <a:cs typeface="Calibri"/>
              </a:rPr>
              <a:t> </a:t>
            </a:r>
            <a:r>
              <a:rPr sz="1200">
                <a:latin typeface="Calibri"/>
                <a:cs typeface="Calibri"/>
              </a:rPr>
              <a:t>and</a:t>
            </a:r>
            <a:r>
              <a:rPr sz="1200" spc="-49">
                <a:latin typeface="Calibri"/>
                <a:cs typeface="Calibri"/>
              </a:rPr>
              <a:t> </a:t>
            </a:r>
            <a:r>
              <a:rPr sz="1200">
                <a:latin typeface="Calibri"/>
                <a:cs typeface="Calibri"/>
              </a:rPr>
              <a:t>include</a:t>
            </a:r>
            <a:r>
              <a:rPr sz="1200" spc="-4">
                <a:latin typeface="Calibri"/>
                <a:cs typeface="Calibri"/>
              </a:rPr>
              <a:t> </a:t>
            </a:r>
            <a:r>
              <a:rPr b="1" spc="-8">
                <a:solidFill>
                  <a:srgbClr val="EC7C30"/>
                </a:solidFill>
                <a:latin typeface="Calibri"/>
                <a:cs typeface="Calibri"/>
              </a:rPr>
              <a:t>improved</a:t>
            </a:r>
            <a:endParaRPr>
              <a:latin typeface="Calibri"/>
              <a:cs typeface="Calibri"/>
            </a:endParaRPr>
          </a:p>
          <a:p>
            <a:pPr marL="180975" marR="3810" defTabSz="685800">
              <a:lnSpc>
                <a:spcPct val="81100"/>
              </a:lnSpc>
              <a:spcBef>
                <a:spcPts val="191"/>
              </a:spcBef>
            </a:pPr>
            <a:r>
              <a:rPr b="1">
                <a:solidFill>
                  <a:srgbClr val="EC7C30"/>
                </a:solidFill>
                <a:latin typeface="Calibri"/>
                <a:cs typeface="Calibri"/>
              </a:rPr>
              <a:t>adherence</a:t>
            </a:r>
            <a:r>
              <a:rPr b="1" spc="-75">
                <a:solidFill>
                  <a:srgbClr val="EC7C30"/>
                </a:solidFill>
                <a:latin typeface="Calibri"/>
                <a:cs typeface="Calibri"/>
              </a:rPr>
              <a:t> </a:t>
            </a:r>
            <a:r>
              <a:rPr b="1">
                <a:solidFill>
                  <a:srgbClr val="EC7C30"/>
                </a:solidFill>
                <a:latin typeface="Calibri"/>
                <a:cs typeface="Calibri"/>
              </a:rPr>
              <a:t>and</a:t>
            </a:r>
            <a:r>
              <a:rPr b="1" spc="-41">
                <a:solidFill>
                  <a:srgbClr val="EC7C30"/>
                </a:solidFill>
                <a:latin typeface="Calibri"/>
                <a:cs typeface="Calibri"/>
              </a:rPr>
              <a:t> </a:t>
            </a:r>
            <a:r>
              <a:rPr b="1">
                <a:solidFill>
                  <a:srgbClr val="EC7C30"/>
                </a:solidFill>
                <a:latin typeface="Calibri"/>
                <a:cs typeface="Calibri"/>
              </a:rPr>
              <a:t>asthma</a:t>
            </a:r>
            <a:r>
              <a:rPr b="1" spc="-49">
                <a:solidFill>
                  <a:srgbClr val="EC7C30"/>
                </a:solidFill>
                <a:latin typeface="Calibri"/>
                <a:cs typeface="Calibri"/>
              </a:rPr>
              <a:t> </a:t>
            </a:r>
            <a:r>
              <a:rPr b="1">
                <a:solidFill>
                  <a:srgbClr val="EC7C30"/>
                </a:solidFill>
                <a:latin typeface="Calibri"/>
                <a:cs typeface="Calibri"/>
              </a:rPr>
              <a:t>control</a:t>
            </a:r>
            <a:r>
              <a:rPr sz="1200">
                <a:latin typeface="Calibri"/>
                <a:cs typeface="Calibri"/>
              </a:rPr>
              <a:t>,</a:t>
            </a:r>
            <a:r>
              <a:rPr sz="1200" spc="-68">
                <a:latin typeface="Calibri"/>
                <a:cs typeface="Calibri"/>
              </a:rPr>
              <a:t> </a:t>
            </a:r>
            <a:r>
              <a:rPr sz="1200">
                <a:latin typeface="Calibri"/>
                <a:cs typeface="Calibri"/>
              </a:rPr>
              <a:t>fewer</a:t>
            </a:r>
            <a:r>
              <a:rPr sz="1200" spc="-11">
                <a:latin typeface="Calibri"/>
                <a:cs typeface="Calibri"/>
              </a:rPr>
              <a:t> </a:t>
            </a:r>
            <a:r>
              <a:rPr sz="1200">
                <a:latin typeface="Calibri"/>
                <a:cs typeface="Calibri"/>
              </a:rPr>
              <a:t>ICS-</a:t>
            </a:r>
            <a:r>
              <a:rPr sz="1200" spc="-8">
                <a:latin typeface="Calibri"/>
                <a:cs typeface="Calibri"/>
              </a:rPr>
              <a:t>related </a:t>
            </a:r>
            <a:r>
              <a:rPr sz="1200">
                <a:latin typeface="Calibri"/>
                <a:cs typeface="Calibri"/>
              </a:rPr>
              <a:t>side</a:t>
            </a:r>
            <a:r>
              <a:rPr sz="1200" spc="-26">
                <a:latin typeface="Calibri"/>
                <a:cs typeface="Calibri"/>
              </a:rPr>
              <a:t> </a:t>
            </a:r>
            <a:r>
              <a:rPr sz="1200" spc="-8">
                <a:latin typeface="Calibri"/>
                <a:cs typeface="Calibri"/>
              </a:rPr>
              <a:t>effects</a:t>
            </a:r>
            <a:r>
              <a:rPr sz="1200" spc="38">
                <a:latin typeface="Calibri"/>
                <a:cs typeface="Calibri"/>
              </a:rPr>
              <a:t> </a:t>
            </a:r>
            <a:r>
              <a:rPr sz="1200">
                <a:latin typeface="Calibri"/>
                <a:cs typeface="Calibri"/>
              </a:rPr>
              <a:t>and</a:t>
            </a:r>
            <a:r>
              <a:rPr sz="1200" spc="-41">
                <a:latin typeface="Calibri"/>
                <a:cs typeface="Calibri"/>
              </a:rPr>
              <a:t> </a:t>
            </a:r>
            <a:r>
              <a:rPr sz="1200" spc="-8">
                <a:latin typeface="Calibri"/>
                <a:cs typeface="Calibri"/>
              </a:rPr>
              <a:t>provision</a:t>
            </a:r>
            <a:r>
              <a:rPr sz="1200" spc="-11">
                <a:latin typeface="Calibri"/>
                <a:cs typeface="Calibri"/>
              </a:rPr>
              <a:t> </a:t>
            </a:r>
            <a:r>
              <a:rPr sz="1200">
                <a:latin typeface="Calibri"/>
                <a:cs typeface="Calibri"/>
              </a:rPr>
              <a:t>of</a:t>
            </a:r>
            <a:r>
              <a:rPr sz="1200" spc="-19">
                <a:latin typeface="Calibri"/>
                <a:cs typeface="Calibri"/>
              </a:rPr>
              <a:t> </a:t>
            </a:r>
            <a:r>
              <a:rPr sz="1200">
                <a:latin typeface="Calibri"/>
                <a:cs typeface="Calibri"/>
              </a:rPr>
              <a:t>a</a:t>
            </a:r>
            <a:r>
              <a:rPr sz="1200" spc="-26">
                <a:latin typeface="Calibri"/>
                <a:cs typeface="Calibri"/>
              </a:rPr>
              <a:t> </a:t>
            </a:r>
            <a:r>
              <a:rPr sz="1200" spc="-8">
                <a:latin typeface="Calibri"/>
                <a:cs typeface="Calibri"/>
              </a:rPr>
              <a:t>validated</a:t>
            </a:r>
            <a:r>
              <a:rPr sz="1200" spc="-11">
                <a:latin typeface="Calibri"/>
                <a:cs typeface="Calibri"/>
              </a:rPr>
              <a:t> </a:t>
            </a:r>
            <a:r>
              <a:rPr sz="1200">
                <a:latin typeface="Calibri"/>
                <a:cs typeface="Calibri"/>
              </a:rPr>
              <a:t>simplified</a:t>
            </a:r>
            <a:r>
              <a:rPr sz="1200" spc="-11">
                <a:latin typeface="Calibri"/>
                <a:cs typeface="Calibri"/>
              </a:rPr>
              <a:t> </a:t>
            </a:r>
            <a:r>
              <a:rPr sz="1200" spc="-8">
                <a:latin typeface="Calibri"/>
                <a:cs typeface="Calibri"/>
              </a:rPr>
              <a:t>asthma management</a:t>
            </a:r>
            <a:r>
              <a:rPr sz="1200" spc="-64">
                <a:latin typeface="Calibri"/>
                <a:cs typeface="Calibri"/>
              </a:rPr>
              <a:t> </a:t>
            </a:r>
            <a:r>
              <a:rPr sz="1200" spc="-8">
                <a:latin typeface="Calibri"/>
                <a:cs typeface="Calibri"/>
              </a:rPr>
              <a:t>programme</a:t>
            </a:r>
            <a:r>
              <a:rPr sz="1200" spc="-60">
                <a:latin typeface="Calibri"/>
                <a:cs typeface="Calibri"/>
              </a:rPr>
              <a:t> </a:t>
            </a:r>
            <a:r>
              <a:rPr sz="1200" spc="-8">
                <a:latin typeface="Calibri"/>
                <a:cs typeface="Calibri"/>
              </a:rPr>
              <a:t>offering</a:t>
            </a:r>
            <a:r>
              <a:rPr sz="1200" spc="4">
                <a:latin typeface="Calibri"/>
                <a:cs typeface="Calibri"/>
              </a:rPr>
              <a:t> </a:t>
            </a:r>
            <a:r>
              <a:rPr sz="1200">
                <a:latin typeface="Calibri"/>
                <a:cs typeface="Calibri"/>
              </a:rPr>
              <a:t>greater</a:t>
            </a:r>
            <a:r>
              <a:rPr sz="1200" spc="-4">
                <a:latin typeface="Calibri"/>
                <a:cs typeface="Calibri"/>
              </a:rPr>
              <a:t> </a:t>
            </a:r>
            <a:r>
              <a:rPr sz="1200" spc="-8">
                <a:latin typeface="Calibri"/>
                <a:cs typeface="Calibri"/>
              </a:rPr>
              <a:t>convenience</a:t>
            </a:r>
            <a:r>
              <a:rPr sz="1200" spc="-4">
                <a:latin typeface="Calibri"/>
                <a:cs typeface="Calibri"/>
              </a:rPr>
              <a:t> </a:t>
            </a:r>
            <a:r>
              <a:rPr sz="1200" spc="-19">
                <a:latin typeface="Calibri"/>
                <a:cs typeface="Calibri"/>
              </a:rPr>
              <a:t>for </a:t>
            </a:r>
            <a:r>
              <a:rPr sz="1200" spc="-8">
                <a:latin typeface="Calibri"/>
                <a:cs typeface="Calibri"/>
              </a:rPr>
              <a:t>patients</a:t>
            </a:r>
            <a:endParaRPr sz="1200">
              <a:latin typeface="Calibri"/>
              <a:cs typeface="Calibri"/>
            </a:endParaRPr>
          </a:p>
          <a:p>
            <a:pPr defTabSz="685800">
              <a:spcBef>
                <a:spcPts val="818"/>
              </a:spcBef>
            </a:pPr>
            <a:endParaRPr sz="1200">
              <a:latin typeface="Calibri"/>
              <a:cs typeface="Calibri"/>
            </a:endParaRPr>
          </a:p>
          <a:p>
            <a:pPr marL="225743" defTabSz="685800"/>
            <a:r>
              <a:rPr sz="900">
                <a:solidFill>
                  <a:srgbClr val="7E7E7E"/>
                </a:solidFill>
                <a:latin typeface="Calibri"/>
                <a:cs typeface="Calibri"/>
              </a:rPr>
              <a:t>ISAR:</a:t>
            </a:r>
            <a:r>
              <a:rPr sz="900" spc="-30">
                <a:solidFill>
                  <a:srgbClr val="7E7E7E"/>
                </a:solidFill>
                <a:latin typeface="Calibri"/>
                <a:cs typeface="Calibri"/>
              </a:rPr>
              <a:t> </a:t>
            </a:r>
            <a:r>
              <a:rPr sz="900" spc="-8">
                <a:solidFill>
                  <a:srgbClr val="7E7E7E"/>
                </a:solidFill>
                <a:latin typeface="Calibri"/>
                <a:cs typeface="Calibri"/>
              </a:rPr>
              <a:t>International</a:t>
            </a:r>
            <a:r>
              <a:rPr sz="900" spc="-15">
                <a:solidFill>
                  <a:srgbClr val="7E7E7E"/>
                </a:solidFill>
                <a:latin typeface="Calibri"/>
                <a:cs typeface="Calibri"/>
              </a:rPr>
              <a:t> </a:t>
            </a:r>
            <a:r>
              <a:rPr sz="900">
                <a:solidFill>
                  <a:srgbClr val="7E7E7E"/>
                </a:solidFill>
                <a:latin typeface="Calibri"/>
                <a:cs typeface="Calibri"/>
              </a:rPr>
              <a:t>Severe</a:t>
            </a:r>
            <a:r>
              <a:rPr sz="900" spc="-38">
                <a:solidFill>
                  <a:srgbClr val="7E7E7E"/>
                </a:solidFill>
                <a:latin typeface="Calibri"/>
                <a:cs typeface="Calibri"/>
              </a:rPr>
              <a:t> </a:t>
            </a:r>
            <a:r>
              <a:rPr sz="900">
                <a:solidFill>
                  <a:srgbClr val="7E7E7E"/>
                </a:solidFill>
                <a:latin typeface="Calibri"/>
                <a:cs typeface="Calibri"/>
              </a:rPr>
              <a:t>Asthma</a:t>
            </a:r>
            <a:r>
              <a:rPr sz="900" spc="-8">
                <a:solidFill>
                  <a:srgbClr val="7E7E7E"/>
                </a:solidFill>
                <a:latin typeface="Calibri"/>
                <a:cs typeface="Calibri"/>
              </a:rPr>
              <a:t> </a:t>
            </a:r>
            <a:r>
              <a:rPr sz="900">
                <a:solidFill>
                  <a:srgbClr val="7E7E7E"/>
                </a:solidFill>
                <a:latin typeface="Calibri"/>
                <a:cs typeface="Calibri"/>
              </a:rPr>
              <a:t>Registry;</a:t>
            </a:r>
            <a:r>
              <a:rPr sz="900" spc="-11">
                <a:solidFill>
                  <a:srgbClr val="7E7E7E"/>
                </a:solidFill>
                <a:latin typeface="Calibri"/>
                <a:cs typeface="Calibri"/>
              </a:rPr>
              <a:t> </a:t>
            </a:r>
            <a:r>
              <a:rPr sz="900" spc="-8">
                <a:solidFill>
                  <a:srgbClr val="7E7E7E"/>
                </a:solidFill>
                <a:latin typeface="Calibri"/>
                <a:cs typeface="Calibri"/>
                <a:hlinkClick r:id="rId3"/>
              </a:rPr>
              <a:t>http://isaregistries.org/</a:t>
            </a:r>
            <a:endParaRPr sz="900">
              <a:latin typeface="Calibri"/>
              <a:cs typeface="Calibri"/>
            </a:endParaRPr>
          </a:p>
        </p:txBody>
      </p:sp>
      <p:pic>
        <p:nvPicPr>
          <p:cNvPr id="14" name="Graphic 13" descr="Beginning with solid fill">
            <a:hlinkClick r:id="rId4" action="ppaction://hlinksldjump"/>
            <a:extLst>
              <a:ext uri="{FF2B5EF4-FFF2-40B4-BE49-F238E27FC236}">
                <a16:creationId xmlns:a16="http://schemas.microsoft.com/office/drawing/2014/main" id="{4EFB3AC8-1C03-2142-3E44-BF28BFE2B0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46DD0C0C-0FD5-28D2-2029-0EE3B8BB7E4C}"/>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95B40180-94C4-95F0-C8DC-AF0237B32645}"/>
              </a:ext>
            </a:extLst>
          </p:cNvPr>
          <p:cNvSpPr txBox="1">
            <a:spLocks noGrp="1"/>
          </p:cNvSpPr>
          <p:nvPr>
            <p:ph type="title"/>
          </p:nvPr>
        </p:nvSpPr>
        <p:spPr>
          <a:xfrm>
            <a:off x="387731" y="203216"/>
            <a:ext cx="7822134"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50" b="1">
                <a:solidFill>
                  <a:schemeClr val="accent1"/>
                </a:solidFill>
              </a:rPr>
              <a:t>After biologic initiation, continuers had fewer exacerbations, lower LTOCS use and were less likely to have uncontrolled asthma than switchers or stoppers at follow-up</a:t>
            </a:r>
            <a:r>
              <a:rPr lang="en-GB" sz="1350" b="1">
                <a:solidFill>
                  <a:schemeClr val="accent1"/>
                </a:solidFill>
              </a:rPr>
              <a:t>*</a:t>
            </a:r>
          </a:p>
        </p:txBody>
      </p:sp>
      <p:sp>
        <p:nvSpPr>
          <p:cNvPr id="29" name="TextBox 7">
            <a:extLst>
              <a:ext uri="{FF2B5EF4-FFF2-40B4-BE49-F238E27FC236}">
                <a16:creationId xmlns:a16="http://schemas.microsoft.com/office/drawing/2014/main" id="{28A0A1F0-67BF-855B-1E1B-18E2C6FDA700}"/>
              </a:ext>
            </a:extLst>
          </p:cNvPr>
          <p:cNvSpPr txBox="1"/>
          <p:nvPr/>
        </p:nvSpPr>
        <p:spPr>
          <a:xfrm>
            <a:off x="2593240" y="1517636"/>
            <a:ext cx="2194541" cy="1731243"/>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The mean (SD) AAER was 1.4 (2.7) for continuers, 2.5 (2.9) for switchers and 2.0 (2.4) for stoppers.</a:t>
            </a:r>
          </a:p>
          <a:p>
            <a:pPr marL="128588" indent="-128588">
              <a:buFont typeface="Arial" panose="020B0604020202020204" pitchFamily="34" charset="0"/>
              <a:buChar char="•"/>
            </a:pPr>
            <a:endParaRPr lang="en-US" sz="900" b="1">
              <a:solidFill>
                <a:schemeClr val="accent1"/>
              </a:solidFill>
            </a:endParaRPr>
          </a:p>
          <a:p>
            <a:pPr marL="128588" indent="-128588">
              <a:buFont typeface="Arial" panose="020B0604020202020204" pitchFamily="34" charset="0"/>
              <a:buChar char="•"/>
            </a:pPr>
            <a:r>
              <a:rPr lang="en-US" sz="900" b="1">
                <a:solidFill>
                  <a:schemeClr val="accent1"/>
                </a:solidFill>
              </a:rPr>
              <a:t>Compared with continuers</a:t>
            </a:r>
            <a:r>
              <a:rPr lang="en-US" sz="900">
                <a:solidFill>
                  <a:schemeClr val="accent1"/>
                </a:solidFill>
              </a:rPr>
              <a:t>, both </a:t>
            </a:r>
            <a:r>
              <a:rPr lang="en-US" sz="900" b="1">
                <a:solidFill>
                  <a:schemeClr val="accent1"/>
                </a:solidFill>
              </a:rPr>
              <a:t>switchers</a:t>
            </a:r>
            <a:r>
              <a:rPr lang="en-US" sz="900">
                <a:solidFill>
                  <a:schemeClr val="accent1"/>
                </a:solidFill>
              </a:rPr>
              <a:t> (HR: 2.59 [95% CI: 1.57, 4.27]) and </a:t>
            </a:r>
            <a:r>
              <a:rPr lang="en-US" sz="900" b="1">
                <a:solidFill>
                  <a:schemeClr val="accent1"/>
                </a:solidFill>
              </a:rPr>
              <a:t>stoppers</a:t>
            </a:r>
            <a:r>
              <a:rPr lang="en-US" sz="900">
                <a:solidFill>
                  <a:schemeClr val="accent1"/>
                </a:solidFill>
              </a:rPr>
              <a:t> (HR: 2.12 [95% CI: 1.11, 4.04]) had a </a:t>
            </a:r>
            <a:r>
              <a:rPr lang="en-US" sz="900" b="1">
                <a:solidFill>
                  <a:schemeClr val="accent1"/>
                </a:solidFill>
              </a:rPr>
              <a:t>shorter time to first exacerbation</a:t>
            </a:r>
            <a:r>
              <a:rPr lang="en-US" sz="900">
                <a:solidFill>
                  <a:schemeClr val="accent1"/>
                </a:solidFill>
              </a:rPr>
              <a:t>.</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&gt;50% of continuers still had ≥1 exacerbation.</a:t>
            </a:r>
          </a:p>
        </p:txBody>
      </p:sp>
      <p:sp>
        <p:nvSpPr>
          <p:cNvPr id="2" name="TextBox 1">
            <a:extLst>
              <a:ext uri="{FF2B5EF4-FFF2-40B4-BE49-F238E27FC236}">
                <a16:creationId xmlns:a16="http://schemas.microsoft.com/office/drawing/2014/main" id="{A522E875-5B4E-47AE-7092-676241879FA8}"/>
              </a:ext>
            </a:extLst>
          </p:cNvPr>
          <p:cNvSpPr txBox="1"/>
          <p:nvPr/>
        </p:nvSpPr>
        <p:spPr>
          <a:xfrm>
            <a:off x="-48289" y="4723015"/>
            <a:ext cx="8377453" cy="43858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*After inverse probability of treatment weighting. Exacerbations are annualized numbers. Asthma control is the last available assessment. Outcomes were assessed at follow-up (after biologic initiation for initiators) using the closest available data to 12 months after the index date. The index date was the date of biologic initiation for initiators and ISAR enrolment for non-initiators.</a:t>
            </a:r>
          </a:p>
          <a:p>
            <a:r>
              <a:rPr lang="en-GB" sz="600">
                <a:solidFill>
                  <a:srgbClr val="404040"/>
                </a:solidFill>
                <a:ea typeface="+mn-ea"/>
              </a:rPr>
              <a:t>AAER: Annualized asthma exacerbation rate; CI: Confidence interval; HR: Hazard ratio; OR: Odds ratio; LTOCS: Long-term oral corticosteroids; SD: Standard deviation</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sp>
        <p:nvSpPr>
          <p:cNvPr id="11" name="Google Shape;2924;g1187c0eb48a_48_342">
            <a:extLst>
              <a:ext uri="{FF2B5EF4-FFF2-40B4-BE49-F238E27FC236}">
                <a16:creationId xmlns:a16="http://schemas.microsoft.com/office/drawing/2014/main" id="{2AFACB1F-83A1-FC27-84CA-DBB140C828ED}"/>
              </a:ext>
            </a:extLst>
          </p:cNvPr>
          <p:cNvSpPr/>
          <p:nvPr/>
        </p:nvSpPr>
        <p:spPr>
          <a:xfrm>
            <a:off x="387731" y="920288"/>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Exacerbations at follow-up*</a:t>
            </a:r>
            <a:endParaRPr lang="en-AU" sz="1350" b="1">
              <a:solidFill>
                <a:schemeClr val="bg1"/>
              </a:solidFill>
              <a:latin typeface="Calibri"/>
            </a:endParaRPr>
          </a:p>
        </p:txBody>
      </p:sp>
      <p:sp>
        <p:nvSpPr>
          <p:cNvPr id="13" name="Google Shape;2924;g1187c0eb48a_48_342">
            <a:extLst>
              <a:ext uri="{FF2B5EF4-FFF2-40B4-BE49-F238E27FC236}">
                <a16:creationId xmlns:a16="http://schemas.microsoft.com/office/drawing/2014/main" id="{FBCD96BD-9004-B056-8DE0-6B0DA085D020}"/>
              </a:ext>
            </a:extLst>
          </p:cNvPr>
          <p:cNvSpPr/>
          <p:nvPr/>
        </p:nvSpPr>
        <p:spPr>
          <a:xfrm>
            <a:off x="4929304" y="930481"/>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Asthma control at follow-up*</a:t>
            </a:r>
            <a:endParaRPr lang="en-AU" sz="1350" b="1">
              <a:solidFill>
                <a:schemeClr val="bg1"/>
              </a:solidFill>
              <a:latin typeface="Calibri"/>
            </a:endParaRPr>
          </a:p>
        </p:txBody>
      </p:sp>
      <p:sp>
        <p:nvSpPr>
          <p:cNvPr id="14" name="TextBox 7">
            <a:extLst>
              <a:ext uri="{FF2B5EF4-FFF2-40B4-BE49-F238E27FC236}">
                <a16:creationId xmlns:a16="http://schemas.microsoft.com/office/drawing/2014/main" id="{7C318808-CFF3-72AC-F474-32D605BECDCC}"/>
              </a:ext>
            </a:extLst>
          </p:cNvPr>
          <p:cNvSpPr txBox="1"/>
          <p:nvPr/>
        </p:nvSpPr>
        <p:spPr>
          <a:xfrm>
            <a:off x="7026027" y="1517636"/>
            <a:ext cx="1823267" cy="1731243"/>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b="1">
                <a:solidFill>
                  <a:schemeClr val="accent1"/>
                </a:solidFill>
              </a:rPr>
              <a:t>Switchers and stoppers were more likely to have uncontrolled asthma than continuers </a:t>
            </a:r>
            <a:r>
              <a:rPr lang="en-US" sz="900">
                <a:solidFill>
                  <a:schemeClr val="accent1"/>
                </a:solidFill>
              </a:rPr>
              <a:t>(switchers versus continuers adjusted OR: 5.40 [95% CI: 3.12, 9.33]; stoppers versus continuers adjusted OR: 4.02 [95% CI: 2.32, 6.98]).</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One-third of continuers still had uncontrolled asthma.</a:t>
            </a:r>
          </a:p>
        </p:txBody>
      </p:sp>
      <p:sp>
        <p:nvSpPr>
          <p:cNvPr id="15" name="Google Shape;2924;g1187c0eb48a_48_342">
            <a:extLst>
              <a:ext uri="{FF2B5EF4-FFF2-40B4-BE49-F238E27FC236}">
                <a16:creationId xmlns:a16="http://schemas.microsoft.com/office/drawing/2014/main" id="{3493C809-5364-4339-6076-ECDE8831D673}"/>
              </a:ext>
            </a:extLst>
          </p:cNvPr>
          <p:cNvSpPr/>
          <p:nvPr/>
        </p:nvSpPr>
        <p:spPr>
          <a:xfrm>
            <a:off x="2901814" y="3529563"/>
            <a:ext cx="2592614"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LTOCS dose at follow-up*</a:t>
            </a:r>
            <a:endParaRPr lang="en-AU" sz="1350" b="1">
              <a:solidFill>
                <a:schemeClr val="bg1"/>
              </a:solidFill>
              <a:latin typeface="Calibri"/>
            </a:endParaRPr>
          </a:p>
        </p:txBody>
      </p:sp>
      <p:sp>
        <p:nvSpPr>
          <p:cNvPr id="17" name="TextBox 7">
            <a:extLst>
              <a:ext uri="{FF2B5EF4-FFF2-40B4-BE49-F238E27FC236}">
                <a16:creationId xmlns:a16="http://schemas.microsoft.com/office/drawing/2014/main" id="{676ED3EA-6E1E-D227-518C-3B159F5FA94D}"/>
              </a:ext>
            </a:extLst>
          </p:cNvPr>
          <p:cNvSpPr txBox="1"/>
          <p:nvPr/>
        </p:nvSpPr>
        <p:spPr>
          <a:xfrm>
            <a:off x="963547" y="3837532"/>
            <a:ext cx="6738635" cy="761747"/>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a:solidFill>
                  <a:schemeClr val="accent1"/>
                </a:solidFill>
              </a:rPr>
              <a:t>The mean (SD) daily LTOCS dose during the follow-up period was 6.2 (8.7) mg for continuers, 11.1 (11.4) mg for switchers and 10.8 (12.5) mg for stoppers.</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The </a:t>
            </a:r>
            <a:r>
              <a:rPr lang="en-US" sz="900" b="1">
                <a:solidFill>
                  <a:schemeClr val="accent1"/>
                </a:solidFill>
              </a:rPr>
              <a:t>reduction in daily LTOCS dose was smaller for switchers and stoppers than for continuers </a:t>
            </a:r>
            <a:r>
              <a:rPr lang="en-US" sz="900">
                <a:solidFill>
                  <a:schemeClr val="accent1"/>
                </a:solidFill>
              </a:rPr>
              <a:t>(adjusted β: 3.77 mg [95% CI: 1.71, 4.37] and 3.09 mg [95% CI: −0.27, 6.45] for switchers and stoppers, respectively, versus continuers).</a:t>
            </a:r>
          </a:p>
        </p:txBody>
      </p:sp>
      <p:pic>
        <p:nvPicPr>
          <p:cNvPr id="4" name="Picture 3" descr="A graph of numbers and a number of patients&#10;&#10;Description automatically generated with medium confidence">
            <a:extLst>
              <a:ext uri="{FF2B5EF4-FFF2-40B4-BE49-F238E27FC236}">
                <a16:creationId xmlns:a16="http://schemas.microsoft.com/office/drawing/2014/main" id="{67F9826C-BF50-04C9-6FE1-B2D177695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1" y="1345389"/>
            <a:ext cx="1844413" cy="2184174"/>
          </a:xfrm>
          <a:prstGeom prst="rect">
            <a:avLst/>
          </a:prstGeom>
          <a:ln>
            <a:noFill/>
          </a:ln>
        </p:spPr>
      </p:pic>
      <p:pic>
        <p:nvPicPr>
          <p:cNvPr id="8" name="Picture 7" descr="A graph of a number of patients&#10;&#10;Description automatically generated">
            <a:extLst>
              <a:ext uri="{FF2B5EF4-FFF2-40B4-BE49-F238E27FC236}">
                <a16:creationId xmlns:a16="http://schemas.microsoft.com/office/drawing/2014/main" id="{A1396156-EFF3-DDC9-704A-56635FA4C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059" y="1370359"/>
            <a:ext cx="1923041" cy="2159204"/>
          </a:xfrm>
          <a:prstGeom prst="rect">
            <a:avLst/>
          </a:prstGeom>
          <a:ln>
            <a:noFill/>
          </a:ln>
        </p:spPr>
      </p:pic>
      <p:pic>
        <p:nvPicPr>
          <p:cNvPr id="3" name="Graphic 2" descr="Beginning with solid fill">
            <a:hlinkClick r:id="rId5" action="ppaction://hlinksldjump"/>
            <a:extLst>
              <a:ext uri="{FF2B5EF4-FFF2-40B4-BE49-F238E27FC236}">
                <a16:creationId xmlns:a16="http://schemas.microsoft.com/office/drawing/2014/main" id="{32472879-BBB0-7628-1755-ACAC75500F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96F2749F-7338-9818-AC0C-84BA6E82743A}"/>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69908051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BC2E8319-5BAD-A3E8-F73D-C88323A6F6F8}"/>
            </a:ext>
          </a:extLst>
        </p:cNvPr>
        <p:cNvGrpSpPr/>
        <p:nvPr/>
      </p:nvGrpSpPr>
      <p:grpSpPr>
        <a:xfrm>
          <a:off x="0" y="0"/>
          <a:ext cx="0" cy="0"/>
          <a:chOff x="0" y="0"/>
          <a:chExt cx="0" cy="0"/>
        </a:xfrm>
      </p:grpSpPr>
      <p:sp>
        <p:nvSpPr>
          <p:cNvPr id="128" name="Google Shape;128;p24">
            <a:extLst>
              <a:ext uri="{FF2B5EF4-FFF2-40B4-BE49-F238E27FC236}">
                <a16:creationId xmlns:a16="http://schemas.microsoft.com/office/drawing/2014/main" id="{EF6A5F18-76E3-093D-D4EA-0701C269D5E4}"/>
              </a:ext>
            </a:extLst>
          </p:cNvPr>
          <p:cNvSpPr txBox="1">
            <a:spLocks noGrp="1"/>
          </p:cNvSpPr>
          <p:nvPr>
            <p:ph type="title"/>
          </p:nvPr>
        </p:nvSpPr>
        <p:spPr>
          <a:xfrm>
            <a:off x="371069" y="183819"/>
            <a:ext cx="7822134"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50" b="1">
                <a:solidFill>
                  <a:schemeClr val="accent1"/>
                </a:solidFill>
              </a:rPr>
              <a:t>After biologic initiation, continuers had lower rates of healthcare resource utilization than switchers at follow-up*</a:t>
            </a:r>
            <a:endParaRPr lang="en-GB" sz="1350" b="1">
              <a:solidFill>
                <a:schemeClr val="accent1"/>
              </a:solidFill>
            </a:endParaRPr>
          </a:p>
        </p:txBody>
      </p:sp>
      <p:sp>
        <p:nvSpPr>
          <p:cNvPr id="2" name="TextBox 1">
            <a:extLst>
              <a:ext uri="{FF2B5EF4-FFF2-40B4-BE49-F238E27FC236}">
                <a16:creationId xmlns:a16="http://schemas.microsoft.com/office/drawing/2014/main" id="{1D428375-A502-32CB-B5DC-68D1AF89DBF7}"/>
              </a:ext>
            </a:extLst>
          </p:cNvPr>
          <p:cNvSpPr txBox="1"/>
          <p:nvPr/>
        </p:nvSpPr>
        <p:spPr>
          <a:xfrm>
            <a:off x="-43245" y="4716606"/>
            <a:ext cx="8236448" cy="43858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600">
                <a:solidFill>
                  <a:srgbClr val="404040"/>
                </a:solidFill>
                <a:ea typeface="+mn-ea"/>
              </a:rPr>
              <a:t>*After inverse probability of treatment weighting. Hospitalizations and emergency room visits are annualized numbers. Outcomes were assessed at follow-up (after biologic initiation for initiators) using the closest available data to 12 months after the index date. The index date was the date of biologic initiation for initiators and ISAR enrolment for non-initiators.</a:t>
            </a:r>
          </a:p>
          <a:p>
            <a:r>
              <a:rPr lang="en-GB" sz="600">
                <a:solidFill>
                  <a:srgbClr val="404040"/>
                </a:solidFill>
                <a:ea typeface="+mn-ea"/>
              </a:rPr>
              <a:t>ER: Emergency room; SD: Standard deviation</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pic>
        <p:nvPicPr>
          <p:cNvPr id="4" name="Picture 3" descr="A graph of a patient's proportion&#10;&#10;Description automatically generated with medium confidence">
            <a:extLst>
              <a:ext uri="{FF2B5EF4-FFF2-40B4-BE49-F238E27FC236}">
                <a16:creationId xmlns:a16="http://schemas.microsoft.com/office/drawing/2014/main" id="{9B7B9E2E-CDF9-6493-4F53-CCC80EC1E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40" y="1569265"/>
            <a:ext cx="2268908" cy="2699300"/>
          </a:xfrm>
          <a:prstGeom prst="rect">
            <a:avLst/>
          </a:prstGeom>
          <a:ln>
            <a:noFill/>
          </a:ln>
        </p:spPr>
      </p:pic>
      <p:pic>
        <p:nvPicPr>
          <p:cNvPr id="8" name="Picture 7" descr="A graph of a number of patients&#10;&#10;Description automatically generated">
            <a:extLst>
              <a:ext uri="{FF2B5EF4-FFF2-40B4-BE49-F238E27FC236}">
                <a16:creationId xmlns:a16="http://schemas.microsoft.com/office/drawing/2014/main" id="{3317FEA4-61EA-2350-5DBC-0D554F36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378" y="1569266"/>
            <a:ext cx="2268908" cy="2781711"/>
          </a:xfrm>
          <a:prstGeom prst="rect">
            <a:avLst/>
          </a:prstGeom>
          <a:ln>
            <a:noFill/>
          </a:ln>
        </p:spPr>
      </p:pic>
      <p:sp>
        <p:nvSpPr>
          <p:cNvPr id="3" name="Google Shape;2924;g1187c0eb48a_48_342">
            <a:extLst>
              <a:ext uri="{FF2B5EF4-FFF2-40B4-BE49-F238E27FC236}">
                <a16:creationId xmlns:a16="http://schemas.microsoft.com/office/drawing/2014/main" id="{06FDF4A4-6367-D75F-4AA1-C68F2375AA82}"/>
              </a:ext>
            </a:extLst>
          </p:cNvPr>
          <p:cNvSpPr/>
          <p:nvPr/>
        </p:nvSpPr>
        <p:spPr>
          <a:xfrm>
            <a:off x="1169671" y="958692"/>
            <a:ext cx="2637481"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Hospitalizations at follow-up*</a:t>
            </a:r>
            <a:endParaRPr lang="en-AU" sz="1350" b="1">
              <a:solidFill>
                <a:schemeClr val="bg1"/>
              </a:solidFill>
              <a:latin typeface="Calibri"/>
            </a:endParaRPr>
          </a:p>
        </p:txBody>
      </p:sp>
      <p:sp>
        <p:nvSpPr>
          <p:cNvPr id="5" name="Google Shape;2924;g1187c0eb48a_48_342">
            <a:extLst>
              <a:ext uri="{FF2B5EF4-FFF2-40B4-BE49-F238E27FC236}">
                <a16:creationId xmlns:a16="http://schemas.microsoft.com/office/drawing/2014/main" id="{C6DEC1E2-AC93-997A-9BFA-566DAB9EC90F}"/>
              </a:ext>
            </a:extLst>
          </p:cNvPr>
          <p:cNvSpPr/>
          <p:nvPr/>
        </p:nvSpPr>
        <p:spPr>
          <a:xfrm>
            <a:off x="5409489" y="920207"/>
            <a:ext cx="2422732" cy="308548"/>
          </a:xfrm>
          <a:prstGeom prst="roundRect">
            <a:avLst>
              <a:gd name="adj" fmla="val 16667"/>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buClr>
                <a:srgbClr val="000000"/>
              </a:buClr>
              <a:defRPr/>
            </a:pPr>
            <a:r>
              <a:rPr lang="en-AU" sz="1350" b="1">
                <a:solidFill>
                  <a:schemeClr val="bg1"/>
                </a:solidFill>
              </a:rPr>
              <a:t>ER visits at follow-up*</a:t>
            </a:r>
            <a:endParaRPr lang="en-AU" sz="1350" b="1">
              <a:solidFill>
                <a:schemeClr val="bg1"/>
              </a:solidFill>
              <a:latin typeface="Calibri"/>
            </a:endParaRPr>
          </a:p>
        </p:txBody>
      </p:sp>
      <p:sp>
        <p:nvSpPr>
          <p:cNvPr id="6" name="TextBox 7">
            <a:extLst>
              <a:ext uri="{FF2B5EF4-FFF2-40B4-BE49-F238E27FC236}">
                <a16:creationId xmlns:a16="http://schemas.microsoft.com/office/drawing/2014/main" id="{B1F42484-15C4-7C32-3B58-839599207775}"/>
              </a:ext>
            </a:extLst>
          </p:cNvPr>
          <p:cNvSpPr txBox="1"/>
          <p:nvPr/>
        </p:nvSpPr>
        <p:spPr>
          <a:xfrm>
            <a:off x="2817949" y="1884316"/>
            <a:ext cx="1694231" cy="2146742"/>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b="1">
                <a:solidFill>
                  <a:schemeClr val="accent1"/>
                </a:solidFill>
              </a:rPr>
              <a:t>Switchers had a higher rate of hospitalizations than continuers </a:t>
            </a:r>
            <a:r>
              <a:rPr lang="en-US" sz="900">
                <a:solidFill>
                  <a:schemeClr val="accent1"/>
                </a:solidFill>
              </a:rPr>
              <a:t>(adjusted IRR [95% CI]: 2.58 [1.52, 4.37]; there was </a:t>
            </a:r>
            <a:r>
              <a:rPr lang="en-US" sz="900" b="1">
                <a:solidFill>
                  <a:schemeClr val="accent1"/>
                </a:solidFill>
              </a:rPr>
              <a:t>no substantive difference between stoppers and continuers</a:t>
            </a:r>
            <a:r>
              <a:rPr lang="en-US" sz="900">
                <a:solidFill>
                  <a:schemeClr val="accent1"/>
                </a:solidFill>
              </a:rPr>
              <a:t> (adjusted IRR [95% CI]: 1.20 [0.59, 2.42]).</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The annualized mean (SD) number of hospitalizations was 0.1 (0.5) for continuers, 0.5 (1.6) for switchers and 0.3 (1.1) for stoppers.</a:t>
            </a:r>
          </a:p>
        </p:txBody>
      </p:sp>
      <p:sp>
        <p:nvSpPr>
          <p:cNvPr id="7" name="TextBox 7">
            <a:extLst>
              <a:ext uri="{FF2B5EF4-FFF2-40B4-BE49-F238E27FC236}">
                <a16:creationId xmlns:a16="http://schemas.microsoft.com/office/drawing/2014/main" id="{D4C8229D-DC07-FFF6-86DC-D4C752A23921}"/>
              </a:ext>
            </a:extLst>
          </p:cNvPr>
          <p:cNvSpPr txBox="1"/>
          <p:nvPr/>
        </p:nvSpPr>
        <p:spPr>
          <a:xfrm>
            <a:off x="7274285" y="1795989"/>
            <a:ext cx="1532156" cy="2562240"/>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8588" indent="-128588">
              <a:buFont typeface="Arial" panose="020B0604020202020204" pitchFamily="34" charset="0"/>
              <a:buChar char="•"/>
            </a:pPr>
            <a:r>
              <a:rPr lang="en-US" sz="900" b="1">
                <a:solidFill>
                  <a:schemeClr val="accent1"/>
                </a:solidFill>
              </a:rPr>
              <a:t>Switchers had a higher rate of ER visits than continuers </a:t>
            </a:r>
            <a:r>
              <a:rPr lang="en-US" sz="900">
                <a:solidFill>
                  <a:schemeClr val="accent1"/>
                </a:solidFill>
              </a:rPr>
              <a:t>(adjusted IRR [95% CI]: 2.12 [1.39, 3.24];  there was </a:t>
            </a:r>
            <a:r>
              <a:rPr lang="en-US" sz="900" b="1">
                <a:solidFill>
                  <a:schemeClr val="accent1"/>
                </a:solidFill>
              </a:rPr>
              <a:t>no substantive difference between stoppers and continuers</a:t>
            </a:r>
            <a:r>
              <a:rPr lang="en-US" sz="900">
                <a:solidFill>
                  <a:schemeClr val="accent1"/>
                </a:solidFill>
              </a:rPr>
              <a:t> (adjusted IRR [95% CI]: 1.10 [0.60, 2.01]).</a:t>
            </a:r>
          </a:p>
          <a:p>
            <a:pPr marL="128588" indent="-128588">
              <a:buFont typeface="Arial" panose="020B0604020202020204" pitchFamily="34" charset="0"/>
              <a:buChar char="•"/>
            </a:pPr>
            <a:endParaRPr lang="en-US" sz="900">
              <a:solidFill>
                <a:schemeClr val="accent1"/>
              </a:solidFill>
            </a:endParaRPr>
          </a:p>
          <a:p>
            <a:pPr marL="128588" indent="-128588">
              <a:buFont typeface="Arial" panose="020B0604020202020204" pitchFamily="34" charset="0"/>
              <a:buChar char="•"/>
            </a:pPr>
            <a:r>
              <a:rPr lang="en-US" sz="900">
                <a:solidFill>
                  <a:schemeClr val="accent1"/>
                </a:solidFill>
              </a:rPr>
              <a:t>The annualized mean (SD) number of ER visits was 0.3 (1.1) for continuers, 1.3 (3.9) for switchers and 0.4 (1.7) for stoppers.</a:t>
            </a:r>
          </a:p>
        </p:txBody>
      </p:sp>
      <p:pic>
        <p:nvPicPr>
          <p:cNvPr id="9" name="Graphic 8" descr="Beginning with solid fill">
            <a:hlinkClick r:id="rId5" action="ppaction://hlinksldjump"/>
            <a:extLst>
              <a:ext uri="{FF2B5EF4-FFF2-40B4-BE49-F238E27FC236}">
                <a16:creationId xmlns:a16="http://schemas.microsoft.com/office/drawing/2014/main" id="{40D37C3B-33E1-C71E-8AF4-069CEEE3FB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9B278A3E-AC70-AF71-1850-0D4FCD327239}"/>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13991469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s png images | PNGEgg">
            <a:extLst>
              <a:ext uri="{FF2B5EF4-FFF2-40B4-BE49-F238E27FC236}">
                <a16:creationId xmlns:a16="http://schemas.microsoft.com/office/drawing/2014/main" id="{85B806E0-CE11-A5E0-B27E-AEF3DB0BE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06" y="917873"/>
            <a:ext cx="1050277" cy="1050277"/>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10,299 Search Doctor Icon Images, Stock Photos, 3D objects, &amp; Vectors |  Shutterstock">
            <a:extLst>
              <a:ext uri="{FF2B5EF4-FFF2-40B4-BE49-F238E27FC236}">
                <a16:creationId xmlns:a16="http://schemas.microsoft.com/office/drawing/2014/main" id="{DF090746-D4E8-730A-6200-C4A120B4B51C}"/>
              </a:ext>
            </a:extLst>
          </p:cNvPr>
          <p:cNvPicPr>
            <a:picLocks noChangeAspect="1"/>
          </p:cNvPicPr>
          <p:nvPr/>
        </p:nvPicPr>
        <p:blipFill rotWithShape="1">
          <a:blip r:embed="rId3">
            <a:extLst>
              <a:ext uri="{28A0092B-C50C-407E-A947-70E740481C1C}">
                <a14:useLocalDpi xmlns:a14="http://schemas.microsoft.com/office/drawing/2010/main" val="0"/>
              </a:ext>
            </a:extLst>
          </a:blip>
          <a:srcRect l="10891" t="5715" r="10232" b="10000"/>
          <a:stretch/>
        </p:blipFill>
        <p:spPr bwMode="auto">
          <a:xfrm>
            <a:off x="4214079" y="802874"/>
            <a:ext cx="1455223" cy="1400416"/>
          </a:xfrm>
          <a:prstGeom prst="ellipse">
            <a:avLst/>
          </a:prstGeom>
          <a:noFill/>
          <a:ln w="76200">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63EBFAB-299C-1A20-AB73-4513685EC343}"/>
              </a:ext>
            </a:extLst>
          </p:cNvPr>
          <p:cNvSpPr txBox="1"/>
          <p:nvPr/>
        </p:nvSpPr>
        <p:spPr>
          <a:xfrm>
            <a:off x="0" y="4880640"/>
            <a:ext cx="9413359" cy="253916"/>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600">
                <a:solidFill>
                  <a:srgbClr val="404040"/>
                </a:solidFill>
                <a:ea typeface="+mn-ea"/>
                <a:cs typeface="+mn-cs"/>
              </a:rPr>
              <a:t>LTOCS = Long-term oral corticosteroids</a:t>
            </a:r>
          </a:p>
          <a:p>
            <a:r>
              <a:rPr lang="en-US" sz="600">
                <a:solidFill>
                  <a:srgbClr val="404040"/>
                </a:solidFill>
                <a:ea typeface="+mn-ea"/>
                <a:cs typeface="+mn-cs"/>
              </a:rPr>
              <a:t>Tran TN. et al., Real-World Biologic Use Patterns in Severe Asthma, 2015–2021: the CLEAR Study. </a:t>
            </a:r>
            <a:r>
              <a:rPr lang="en-US" sz="600" i="1" err="1">
                <a:solidFill>
                  <a:srgbClr val="404040"/>
                </a:solidFill>
                <a:ea typeface="+mn-ea"/>
                <a:cs typeface="+mn-cs"/>
              </a:rPr>
              <a:t>Pragmat</a:t>
            </a:r>
            <a:r>
              <a:rPr lang="en-US" sz="600" i="1">
                <a:solidFill>
                  <a:srgbClr val="404040"/>
                </a:solidFill>
                <a:ea typeface="+mn-ea"/>
                <a:cs typeface="+mn-cs"/>
              </a:rPr>
              <a:t> </a:t>
            </a:r>
            <a:r>
              <a:rPr lang="en-US" sz="600" i="1" err="1">
                <a:solidFill>
                  <a:srgbClr val="404040"/>
                </a:solidFill>
                <a:ea typeface="+mn-ea"/>
                <a:cs typeface="+mn-cs"/>
              </a:rPr>
              <a:t>Obs</a:t>
            </a:r>
            <a:r>
              <a:rPr lang="en-US" sz="600" i="1">
                <a:solidFill>
                  <a:srgbClr val="404040"/>
                </a:solidFill>
                <a:ea typeface="+mn-ea"/>
                <a:cs typeface="+mn-cs"/>
              </a:rPr>
              <a:t> Res</a:t>
            </a:r>
            <a:r>
              <a:rPr lang="en-US" sz="600">
                <a:solidFill>
                  <a:srgbClr val="404040"/>
                </a:solidFill>
                <a:ea typeface="+mn-ea"/>
                <a:cs typeface="+mn-cs"/>
              </a:rPr>
              <a:t>. In press</a:t>
            </a:r>
          </a:p>
        </p:txBody>
      </p:sp>
      <p:sp>
        <p:nvSpPr>
          <p:cNvPr id="10" name="Google Shape;128;p24">
            <a:extLst>
              <a:ext uri="{FF2B5EF4-FFF2-40B4-BE49-F238E27FC236}">
                <a16:creationId xmlns:a16="http://schemas.microsoft.com/office/drawing/2014/main" id="{E7DD5E64-7370-E0E7-34EF-4DD6E4DDEA90}"/>
              </a:ext>
            </a:extLst>
          </p:cNvPr>
          <p:cNvSpPr txBox="1">
            <a:spLocks noGrp="1"/>
          </p:cNvSpPr>
          <p:nvPr>
            <p:ph type="title"/>
          </p:nvPr>
        </p:nvSpPr>
        <p:spPr>
          <a:xfrm>
            <a:off x="300497" y="210635"/>
            <a:ext cx="7824920" cy="338307"/>
          </a:xfrm>
          <a:prstGeom prst="rect">
            <a:avLst/>
          </a:prstGeom>
          <a:noFill/>
          <a:ln>
            <a:noFill/>
          </a:ln>
        </p:spPr>
        <p:txBody>
          <a:bodyPr spcFirstLastPara="1" wrap="square" lIns="0" tIns="4570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1350" b="1">
                <a:solidFill>
                  <a:schemeClr val="accent3"/>
                </a:solidFill>
              </a:rPr>
              <a:t>Summary:</a:t>
            </a:r>
            <a:r>
              <a:rPr lang="en-GB" sz="1350" b="1">
                <a:solidFill>
                  <a:schemeClr val="accent1"/>
                </a:solidFill>
              </a:rPr>
              <a:t> Among biologic initiators, switching or stopping biologic therapy was associated with worse clinical outcomes than continuing the initial therapy</a:t>
            </a:r>
          </a:p>
        </p:txBody>
      </p:sp>
      <p:sp>
        <p:nvSpPr>
          <p:cNvPr id="14" name="TextBox 7">
            <a:extLst>
              <a:ext uri="{FF2B5EF4-FFF2-40B4-BE49-F238E27FC236}">
                <a16:creationId xmlns:a16="http://schemas.microsoft.com/office/drawing/2014/main" id="{D808670A-8FC7-7E69-5960-DA8C0D6F2D39}"/>
              </a:ext>
            </a:extLst>
          </p:cNvPr>
          <p:cNvSpPr txBox="1"/>
          <p:nvPr/>
        </p:nvSpPr>
        <p:spPr>
          <a:xfrm>
            <a:off x="1556606" y="1273204"/>
            <a:ext cx="1886442" cy="3462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solidFill>
                  <a:schemeClr val="accent1"/>
                </a:solidFill>
              </a:rPr>
              <a:t>Key findings</a:t>
            </a:r>
            <a:endParaRPr lang="en-US" sz="1800"/>
          </a:p>
        </p:txBody>
      </p:sp>
      <p:sp>
        <p:nvSpPr>
          <p:cNvPr id="15" name="TextBox 7">
            <a:extLst>
              <a:ext uri="{FF2B5EF4-FFF2-40B4-BE49-F238E27FC236}">
                <a16:creationId xmlns:a16="http://schemas.microsoft.com/office/drawing/2014/main" id="{B5327DC9-01C1-ED89-23C7-2A41FCA032C7}"/>
              </a:ext>
            </a:extLst>
          </p:cNvPr>
          <p:cNvSpPr txBox="1"/>
          <p:nvPr/>
        </p:nvSpPr>
        <p:spPr>
          <a:xfrm>
            <a:off x="5670424" y="1273204"/>
            <a:ext cx="3224765" cy="346249"/>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solidFill>
                  <a:srgbClr val="9689A5"/>
                </a:solidFill>
              </a:rPr>
              <a:t>Practice change needed</a:t>
            </a:r>
            <a:endParaRPr lang="en-US" sz="1800">
              <a:solidFill>
                <a:srgbClr val="9689A5"/>
              </a:solidFill>
            </a:endParaRPr>
          </a:p>
        </p:txBody>
      </p:sp>
      <p:sp>
        <p:nvSpPr>
          <p:cNvPr id="17" name="Text Placeholder 2">
            <a:extLst>
              <a:ext uri="{FF2B5EF4-FFF2-40B4-BE49-F238E27FC236}">
                <a16:creationId xmlns:a16="http://schemas.microsoft.com/office/drawing/2014/main" id="{A0D25FFA-8390-8D94-A6BD-6AB9A0DD0FAF}"/>
              </a:ext>
            </a:extLst>
          </p:cNvPr>
          <p:cNvSpPr txBox="1">
            <a:spLocks/>
          </p:cNvSpPr>
          <p:nvPr/>
        </p:nvSpPr>
        <p:spPr>
          <a:xfrm>
            <a:off x="202823" y="2177601"/>
            <a:ext cx="4010134" cy="146937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68605" indent="-214313" defTabSz="514325">
              <a:lnSpc>
                <a:spcPct val="107000"/>
              </a:lnSpc>
              <a:buSzPts val="1100"/>
              <a:buFont typeface="Arial" panose="020B0604020202020204" pitchFamily="34" charset="0"/>
              <a:buChar char="•"/>
              <a:defRPr/>
            </a:pPr>
            <a:r>
              <a:rPr lang="en-US" sz="1200">
                <a:solidFill>
                  <a:schemeClr val="accent1"/>
                </a:solidFill>
                <a:latin typeface="+mn-lt"/>
              </a:rPr>
              <a:t>Biologic initiators had fewer exacerbations, lower LTOCS use and were less likely to have uncontrolled asthma than non-initiators during the follow-up period.</a:t>
            </a:r>
            <a:endParaRPr lang="en-US" sz="1200">
              <a:solidFill>
                <a:schemeClr val="accent1"/>
              </a:solidFill>
            </a:endParaRPr>
          </a:p>
          <a:p>
            <a:pPr marL="268605" indent="-214313" defTabSz="514325">
              <a:lnSpc>
                <a:spcPct val="107000"/>
              </a:lnSpc>
              <a:buSzPts val="1100"/>
              <a:buFont typeface="Arial" panose="020B0604020202020204" pitchFamily="34" charset="0"/>
              <a:buChar char="•"/>
              <a:defRPr/>
            </a:pPr>
            <a:endParaRPr lang="en-US" sz="1200">
              <a:solidFill>
                <a:schemeClr val="accent1"/>
              </a:solidFill>
              <a:latin typeface="+mn-lt"/>
            </a:endParaRPr>
          </a:p>
          <a:p>
            <a:pPr marL="268605" indent="-214313" defTabSz="514325">
              <a:lnSpc>
                <a:spcPct val="107000"/>
              </a:lnSpc>
              <a:buSzPts val="1100"/>
              <a:buFont typeface="Arial" panose="020B0604020202020204" pitchFamily="34" charset="0"/>
              <a:buChar char="•"/>
              <a:defRPr/>
            </a:pPr>
            <a:r>
              <a:rPr lang="en-US" sz="1200">
                <a:solidFill>
                  <a:schemeClr val="accent1"/>
                </a:solidFill>
                <a:latin typeface="+mn-lt"/>
              </a:rPr>
              <a:t>After biologic initiation, continuers had fewer exacerbations, lower LTOCS use and were less likely to have uncontrolled asthma than switchers or stoppers.</a:t>
            </a:r>
          </a:p>
          <a:p>
            <a:pPr marL="268605" indent="-214313" defTabSz="514325">
              <a:lnSpc>
                <a:spcPct val="107000"/>
              </a:lnSpc>
              <a:buSzPts val="1100"/>
              <a:buFont typeface="Arial" panose="020B0604020202020204" pitchFamily="34" charset="0"/>
              <a:buChar char="•"/>
              <a:defRPr/>
            </a:pPr>
            <a:endParaRPr lang="en-US" sz="1200">
              <a:solidFill>
                <a:schemeClr val="accent1"/>
              </a:solidFill>
              <a:latin typeface="+mn-lt"/>
            </a:endParaRPr>
          </a:p>
          <a:p>
            <a:pPr marL="268605" indent="-214313" defTabSz="514325">
              <a:lnSpc>
                <a:spcPct val="107000"/>
              </a:lnSpc>
              <a:buSzPts val="1100"/>
              <a:buFont typeface="Arial" panose="020B0604020202020204" pitchFamily="34" charset="0"/>
              <a:buChar char="•"/>
              <a:defRPr/>
            </a:pPr>
            <a:r>
              <a:rPr lang="en-US" sz="1200">
                <a:solidFill>
                  <a:schemeClr val="accent1"/>
                </a:solidFill>
                <a:latin typeface="+mn-lt"/>
              </a:rPr>
              <a:t>There remained a high unmet need among biologic continuers: &gt;50% </a:t>
            </a:r>
            <a:r>
              <a:rPr lang="en-US" sz="1200">
                <a:solidFill>
                  <a:schemeClr val="accent1"/>
                </a:solidFill>
              </a:rPr>
              <a:t>had ≥1 exacerbation and one-third had uncontrolled asthma during the follow-up period.</a:t>
            </a:r>
            <a:endParaRPr lang="en-US" sz="1200">
              <a:solidFill>
                <a:schemeClr val="accent1"/>
              </a:solidFill>
              <a:latin typeface="+mn-lt"/>
            </a:endParaRPr>
          </a:p>
        </p:txBody>
      </p:sp>
      <p:sp>
        <p:nvSpPr>
          <p:cNvPr id="18" name="Text Placeholder 2">
            <a:extLst>
              <a:ext uri="{FF2B5EF4-FFF2-40B4-BE49-F238E27FC236}">
                <a16:creationId xmlns:a16="http://schemas.microsoft.com/office/drawing/2014/main" id="{01E325E7-0AEB-65A7-37BC-59DCD782BD9E}"/>
              </a:ext>
            </a:extLst>
          </p:cNvPr>
          <p:cNvSpPr txBox="1">
            <a:spLocks/>
          </p:cNvSpPr>
          <p:nvPr/>
        </p:nvSpPr>
        <p:spPr>
          <a:xfrm>
            <a:off x="4941690" y="2177601"/>
            <a:ext cx="4095488" cy="1455269"/>
          </a:xfrm>
          <a:prstGeom prst="rect">
            <a:avLst/>
          </a:prstGeom>
          <a:noFill/>
          <a:ln w="19050">
            <a:noFill/>
            <a:extLst>
              <a:ext uri="{C807C97D-BFC1-408E-A445-0C87EB9F89A2}">
                <ask:lineSketchStyleProps xmlns:ask="http://schemas.microsoft.com/office/drawing/2018/sketchyshapes">
                  <ask:type>
                    <ask:lineSketchNone/>
                  </ask:type>
                </ask:lineSketchStyleProps>
              </a:ext>
            </a:extLst>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68605" indent="-214313" defTabSz="514325">
              <a:lnSpc>
                <a:spcPct val="107000"/>
              </a:lnSpc>
              <a:buSzPts val="1100"/>
              <a:buFont typeface="Arial" panose="020B0604020202020204" pitchFamily="34" charset="0"/>
              <a:buChar char="•"/>
              <a:defRPr/>
            </a:pPr>
            <a:r>
              <a:rPr lang="en-US" sz="1200">
                <a:solidFill>
                  <a:srgbClr val="9689A5"/>
                </a:solidFill>
                <a:latin typeface="+mn-lt"/>
              </a:rPr>
              <a:t>There is a need for regulators to increase and standardize access to biologics (e.g., reimbursement and availability of biomarker tests for phenotyping).</a:t>
            </a:r>
            <a:endParaRPr lang="en-US" sz="1200">
              <a:solidFill>
                <a:srgbClr val="9689A5"/>
              </a:solidFill>
            </a:endParaRPr>
          </a:p>
          <a:p>
            <a:pPr marL="225266" indent="-170974" defTabSz="514325">
              <a:lnSpc>
                <a:spcPct val="107000"/>
              </a:lnSpc>
              <a:buSzPts val="1100"/>
              <a:buFont typeface="Arial" panose="020B0604020202020204" pitchFamily="34" charset="0"/>
              <a:buChar char="•"/>
              <a:defRPr/>
            </a:pPr>
            <a:endParaRPr lang="en-US" sz="1200">
              <a:solidFill>
                <a:srgbClr val="9689A5"/>
              </a:solidFill>
              <a:latin typeface="+mn-lt"/>
            </a:endParaRPr>
          </a:p>
          <a:p>
            <a:pPr marL="268605" indent="-214313" defTabSz="514325">
              <a:lnSpc>
                <a:spcPct val="107000"/>
              </a:lnSpc>
              <a:buSzPts val="1100"/>
              <a:buFont typeface="Arial" panose="020B0604020202020204" pitchFamily="34" charset="0"/>
              <a:buChar char="•"/>
              <a:defRPr/>
            </a:pPr>
            <a:r>
              <a:rPr lang="en-US" sz="1200">
                <a:solidFill>
                  <a:srgbClr val="9689A5"/>
                </a:solidFill>
                <a:latin typeface="+mn-lt"/>
              </a:rPr>
              <a:t>Selecting the right initial biologic for continual therapy, accurate phenotyping and the optimal management of comorbidities are essential. Further research on how to predict patient response to biologic treatment is needed.</a:t>
            </a:r>
          </a:p>
          <a:p>
            <a:pPr marL="268605" indent="-214313" defTabSz="514325">
              <a:lnSpc>
                <a:spcPct val="107000"/>
              </a:lnSpc>
              <a:buSzPts val="1100"/>
              <a:buFont typeface="Arial" panose="020B0604020202020204" pitchFamily="34" charset="0"/>
              <a:buChar char="•"/>
              <a:defRPr/>
            </a:pPr>
            <a:endParaRPr lang="en-US" sz="1200">
              <a:solidFill>
                <a:srgbClr val="9689A5"/>
              </a:solidFill>
              <a:latin typeface="+mn-lt"/>
            </a:endParaRPr>
          </a:p>
          <a:p>
            <a:pPr marL="268605" indent="-214313" defTabSz="514325">
              <a:lnSpc>
                <a:spcPct val="107000"/>
              </a:lnSpc>
              <a:buSzPts val="1100"/>
              <a:buFont typeface="Arial" panose="020B0604020202020204" pitchFamily="34" charset="0"/>
              <a:buChar char="•"/>
              <a:defRPr/>
            </a:pPr>
            <a:r>
              <a:rPr lang="en-US" sz="1200">
                <a:solidFill>
                  <a:srgbClr val="9689A5"/>
                </a:solidFill>
                <a:latin typeface="+mn-lt"/>
              </a:rPr>
              <a:t>Earlier initiation of biologic therapy or switching to alternatives may benefit patients who experience lack of clinical effectiveness with their initial biologic.</a:t>
            </a:r>
            <a:endParaRPr lang="en-US" sz="1200">
              <a:latin typeface="+mn-lt"/>
            </a:endParaRPr>
          </a:p>
        </p:txBody>
      </p:sp>
      <p:sp>
        <p:nvSpPr>
          <p:cNvPr id="19" name="Arrow: Right 18">
            <a:extLst>
              <a:ext uri="{FF2B5EF4-FFF2-40B4-BE49-F238E27FC236}">
                <a16:creationId xmlns:a16="http://schemas.microsoft.com/office/drawing/2014/main" id="{F61808CA-7651-0E9B-994A-F8CB642284E9}"/>
              </a:ext>
            </a:extLst>
          </p:cNvPr>
          <p:cNvSpPr/>
          <p:nvPr/>
        </p:nvSpPr>
        <p:spPr>
          <a:xfrm>
            <a:off x="4272945" y="2482269"/>
            <a:ext cx="592157" cy="172139"/>
          </a:xfrm>
          <a:prstGeom prst="rightArrow">
            <a:avLst/>
          </a:prstGeom>
          <a:solidFill>
            <a:srgbClr val="968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2ABB6F4-5E5A-C0FA-BF3E-ED2E059134BA}"/>
              </a:ext>
            </a:extLst>
          </p:cNvPr>
          <p:cNvSpPr/>
          <p:nvPr/>
        </p:nvSpPr>
        <p:spPr>
          <a:xfrm>
            <a:off x="4272945" y="3269817"/>
            <a:ext cx="592157" cy="172139"/>
          </a:xfrm>
          <a:prstGeom prst="rightArrow">
            <a:avLst/>
          </a:prstGeom>
          <a:solidFill>
            <a:srgbClr val="968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BD606530-842B-E4A9-6E97-B1C0A9F3CAD1}"/>
              </a:ext>
            </a:extLst>
          </p:cNvPr>
          <p:cNvSpPr/>
          <p:nvPr/>
        </p:nvSpPr>
        <p:spPr>
          <a:xfrm>
            <a:off x="4272945" y="4162459"/>
            <a:ext cx="592157" cy="172139"/>
          </a:xfrm>
          <a:prstGeom prst="rightArrow">
            <a:avLst/>
          </a:prstGeom>
          <a:solidFill>
            <a:srgbClr val="9689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eginning with solid fill">
            <a:hlinkClick r:id="rId4" action="ppaction://hlinksldjump"/>
            <a:extLst>
              <a:ext uri="{FF2B5EF4-FFF2-40B4-BE49-F238E27FC236}">
                <a16:creationId xmlns:a16="http://schemas.microsoft.com/office/drawing/2014/main" id="{FD1029E2-9EC1-C5B8-4888-DA0C03944A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16862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Subtitle 1"/>
          <p:cNvSpPr>
            <a:spLocks noGrp="1"/>
          </p:cNvSpPr>
          <p:nvPr>
            <p:ph type="subTitle" idx="1"/>
          </p:nvPr>
        </p:nvSpPr>
        <p:spPr>
          <a:xfrm>
            <a:off x="-225029" y="3337158"/>
            <a:ext cx="9369029" cy="890588"/>
          </a:xfrm>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r>
              <a:rPr lang="en-SG" sz="525" b="0" i="0" u="none" strike="noStrike" err="1">
                <a:solidFill>
                  <a:schemeClr val="bg1">
                    <a:lumMod val="49000"/>
                  </a:schemeClr>
                </a:solidFill>
                <a:effectLst/>
                <a:latin typeface="+mn-lt"/>
              </a:rPr>
              <a:t>Wenjia</a:t>
            </a:r>
            <a:r>
              <a:rPr lang="en-SG" sz="525" b="0" i="0" u="none" strike="noStrike">
                <a:solidFill>
                  <a:schemeClr val="bg1">
                    <a:lumMod val="49000"/>
                  </a:schemeClr>
                </a:solidFill>
                <a:effectLst/>
                <a:latin typeface="+mn-lt"/>
              </a:rPr>
              <a:t> Chen, PhD; Trung N. Tran, MD, PhD; John Townend, PhD; George C. Christoff, MD, MPH, PhD; Ming-Ju Tsai, MD, PhD; Alan </a:t>
            </a:r>
            <a:r>
              <a:rPr lang="en-SG" sz="525" b="0" i="0" u="none" strike="noStrike" err="1">
                <a:solidFill>
                  <a:schemeClr val="bg1">
                    <a:lumMod val="49000"/>
                  </a:schemeClr>
                </a:solidFill>
                <a:effectLst/>
                <a:latin typeface="+mn-lt"/>
              </a:rPr>
              <a:t>Altraja</a:t>
            </a:r>
            <a:r>
              <a:rPr lang="en-SG" sz="525" b="0" i="0" u="none" strike="noStrike">
                <a:solidFill>
                  <a:schemeClr val="bg1">
                    <a:lumMod val="49000"/>
                  </a:schemeClr>
                </a:solidFill>
                <a:effectLst/>
                <a:latin typeface="+mn-lt"/>
              </a:rPr>
              <a:t>, MD, PhD; Belinda Cochrane, </a:t>
            </a:r>
            <a:r>
              <a:rPr lang="en-SG" sz="525" b="0" i="0" u="none" strike="noStrike" err="1">
                <a:solidFill>
                  <a:schemeClr val="bg1">
                    <a:lumMod val="49000"/>
                  </a:schemeClr>
                </a:solidFill>
                <a:effectLst/>
                <a:latin typeface="+mn-lt"/>
              </a:rPr>
              <a:t>BMedSc</a:t>
            </a:r>
            <a:r>
              <a:rPr lang="en-SG" sz="525" b="0" i="0" u="none" strike="noStrike">
                <a:solidFill>
                  <a:schemeClr val="bg1">
                    <a:lumMod val="49000"/>
                  </a:schemeClr>
                </a:solidFill>
                <a:effectLst/>
                <a:latin typeface="+mn-lt"/>
              </a:rPr>
              <a:t>, MBBS (Hons), MD; Borja G. Cosio, MD, PhD; Martin Sivori, MD, PhD; Ruth B. Murray, PhD; Michael P. Makris, MD, PhD; Ghislaine </a:t>
            </a:r>
            <a:r>
              <a:rPr lang="en-SG" sz="525" b="0" i="0" u="none" strike="noStrike" err="1">
                <a:solidFill>
                  <a:schemeClr val="bg1">
                    <a:lumMod val="49000"/>
                  </a:schemeClr>
                </a:solidFill>
                <a:effectLst/>
                <a:latin typeface="+mn-lt"/>
              </a:rPr>
              <a:t>Scelo</a:t>
            </a:r>
            <a:r>
              <a:rPr lang="en-SG" sz="525" b="0" i="0" u="none" strike="noStrike">
                <a:solidFill>
                  <a:schemeClr val="bg1">
                    <a:lumMod val="49000"/>
                  </a:schemeClr>
                </a:solidFill>
                <a:effectLst/>
                <a:latin typeface="+mn-lt"/>
              </a:rPr>
              <a:t>, PhD; Lakmini </a:t>
            </a:r>
            <a:r>
              <a:rPr lang="en-SG" sz="525" b="0" i="0" u="none" strike="noStrike" err="1">
                <a:solidFill>
                  <a:schemeClr val="bg1">
                    <a:lumMod val="49000"/>
                  </a:schemeClr>
                </a:solidFill>
                <a:effectLst/>
                <a:latin typeface="+mn-lt"/>
              </a:rPr>
              <a:t>Bulathsinhala</a:t>
            </a:r>
            <a:r>
              <a:rPr lang="en-SG" sz="525" b="0" i="0" u="none" strike="noStrike">
                <a:solidFill>
                  <a:schemeClr val="bg1">
                    <a:lumMod val="49000"/>
                  </a:schemeClr>
                </a:solidFill>
                <a:effectLst/>
                <a:latin typeface="+mn-lt"/>
              </a:rPr>
              <a:t>, MPH; </a:t>
            </a:r>
            <a:r>
              <a:rPr lang="en-SG" sz="525" b="0" i="0" u="none" strike="noStrike" err="1">
                <a:solidFill>
                  <a:schemeClr val="bg1">
                    <a:lumMod val="49000"/>
                  </a:schemeClr>
                </a:solidFill>
                <a:effectLst/>
                <a:latin typeface="+mn-lt"/>
              </a:rPr>
              <a:t>Ledit</a:t>
            </a:r>
            <a:r>
              <a:rPr lang="en-SG" sz="525" b="0" i="0" u="none" strike="noStrike">
                <a:solidFill>
                  <a:schemeClr val="bg1">
                    <a:lumMod val="49000"/>
                  </a:schemeClr>
                </a:solidFill>
                <a:effectLst/>
                <a:latin typeface="+mn-lt"/>
              </a:rPr>
              <a:t> R. F. </a:t>
            </a:r>
            <a:r>
              <a:rPr lang="en-SG" sz="525" b="0" i="0" u="none" strike="noStrike" err="1">
                <a:solidFill>
                  <a:schemeClr val="bg1">
                    <a:lumMod val="49000"/>
                  </a:schemeClr>
                </a:solidFill>
                <a:effectLst/>
                <a:latin typeface="+mn-lt"/>
              </a:rPr>
              <a:t>Ardusso</a:t>
            </a:r>
            <a:r>
              <a:rPr lang="en-SG" sz="525" b="0" i="0" u="none" strike="noStrike">
                <a:solidFill>
                  <a:schemeClr val="bg1">
                    <a:lumMod val="49000"/>
                  </a:schemeClr>
                </a:solidFill>
                <a:effectLst/>
                <a:latin typeface="+mn-lt"/>
              </a:rPr>
              <a:t>, MD; María Eugenia Franchi, MD; Jorge </a:t>
            </a:r>
            <a:r>
              <a:rPr lang="en-SG" sz="525" b="0" i="0" u="none" strike="noStrike" err="1">
                <a:solidFill>
                  <a:schemeClr val="bg1">
                    <a:lumMod val="49000"/>
                  </a:schemeClr>
                </a:solidFill>
                <a:effectLst/>
                <a:latin typeface="+mn-lt"/>
              </a:rPr>
              <a:t>Máspero</a:t>
            </a:r>
            <a:r>
              <a:rPr lang="en-SG" sz="525" b="0" i="0" u="none" strike="noStrike">
                <a:solidFill>
                  <a:schemeClr val="bg1">
                    <a:lumMod val="49000"/>
                  </a:schemeClr>
                </a:solidFill>
                <a:effectLst/>
                <a:latin typeface="+mn-lt"/>
              </a:rPr>
              <a:t>, MD; Fernando </a:t>
            </a:r>
            <a:r>
              <a:rPr lang="en-SG" sz="525" b="0" i="0" u="none" strike="noStrike" err="1">
                <a:solidFill>
                  <a:schemeClr val="bg1">
                    <a:lumMod val="49000"/>
                  </a:schemeClr>
                </a:solidFill>
                <a:effectLst/>
                <a:latin typeface="+mn-lt"/>
              </a:rPr>
              <a:t>Saldarini</a:t>
            </a:r>
            <a:r>
              <a:rPr lang="en-SG" sz="525" b="0" i="0" u="none" strike="noStrike">
                <a:solidFill>
                  <a:schemeClr val="bg1">
                    <a:lumMod val="49000"/>
                  </a:schemeClr>
                </a:solidFill>
                <a:effectLst/>
                <a:latin typeface="+mn-lt"/>
              </a:rPr>
              <a:t>, MD; Ana María Stok, MD; Ana Giselle </a:t>
            </a:r>
            <a:r>
              <a:rPr lang="en-SG" sz="525" b="0" i="0" u="none" strike="noStrike" err="1">
                <a:solidFill>
                  <a:schemeClr val="bg1">
                    <a:lumMod val="49000"/>
                  </a:schemeClr>
                </a:solidFill>
                <a:effectLst/>
                <a:latin typeface="+mn-lt"/>
              </a:rPr>
              <a:t>Tomaszuk</a:t>
            </a:r>
            <a:r>
              <a:rPr lang="en-SG" sz="525" b="0" i="0" u="none" strike="noStrike">
                <a:solidFill>
                  <a:schemeClr val="bg1">
                    <a:lumMod val="49000"/>
                  </a:schemeClr>
                </a:solidFill>
                <a:effectLst/>
                <a:latin typeface="+mn-lt"/>
              </a:rPr>
              <a:t>, MD; Anahí Yañez, MD; Benjamin Emmanuel, PhD; Cathy </a:t>
            </a:r>
            <a:r>
              <a:rPr lang="en-SG" sz="525" b="0" i="0" u="none" strike="noStrike" err="1">
                <a:solidFill>
                  <a:schemeClr val="bg1">
                    <a:lumMod val="49000"/>
                  </a:schemeClr>
                </a:solidFill>
                <a:effectLst/>
                <a:latin typeface="+mn-lt"/>
              </a:rPr>
              <a:t>Emmas</a:t>
            </a:r>
            <a:r>
              <a:rPr lang="en-SG" sz="525" b="0" i="0" u="none" strike="noStrike">
                <a:solidFill>
                  <a:schemeClr val="bg1">
                    <a:lumMod val="49000"/>
                  </a:schemeClr>
                </a:solidFill>
                <a:effectLst/>
                <a:latin typeface="+mn-lt"/>
              </a:rPr>
              <a:t>, PhD; Konstantinos </a:t>
            </a:r>
            <a:r>
              <a:rPr lang="en-SG" sz="525" b="0" i="0" u="none" strike="noStrike" err="1">
                <a:solidFill>
                  <a:schemeClr val="bg1">
                    <a:lumMod val="49000"/>
                  </a:schemeClr>
                </a:solidFill>
                <a:effectLst/>
                <a:latin typeface="+mn-lt"/>
              </a:rPr>
              <a:t>Kostikas</a:t>
            </a:r>
            <a:r>
              <a:rPr lang="en-SG" sz="525" b="0" i="0" u="none" strike="noStrike">
                <a:solidFill>
                  <a:schemeClr val="bg1">
                    <a:lumMod val="49000"/>
                  </a:schemeClr>
                </a:solidFill>
                <a:effectLst/>
                <a:latin typeface="+mn-lt"/>
              </a:rPr>
              <a:t>, MD, PhD, FERS; Andrew N. Menzies-Gow, PhD, FRCP; Neda </a:t>
            </a:r>
            <a:r>
              <a:rPr lang="en-SG" sz="525" b="0" i="0" u="none" strike="noStrike" err="1">
                <a:solidFill>
                  <a:schemeClr val="bg1">
                    <a:lumMod val="49000"/>
                  </a:schemeClr>
                </a:solidFill>
                <a:effectLst/>
                <a:latin typeface="+mn-lt"/>
              </a:rPr>
              <a:t>Stjepanovic</a:t>
            </a:r>
            <a:r>
              <a:rPr lang="en-SG" sz="525" b="0" i="0" u="none" strike="noStrike">
                <a:solidFill>
                  <a:schemeClr val="bg1">
                    <a:lumMod val="49000"/>
                  </a:schemeClr>
                </a:solidFill>
                <a:effectLst/>
                <a:latin typeface="+mn-lt"/>
              </a:rPr>
              <a:t>, MD; Sinthia Z. Bosnic-</a:t>
            </a:r>
            <a:r>
              <a:rPr lang="en-SG" sz="525" b="0" i="0" u="none" strike="noStrike" err="1">
                <a:solidFill>
                  <a:schemeClr val="bg1">
                    <a:lumMod val="49000"/>
                  </a:schemeClr>
                </a:solidFill>
                <a:effectLst/>
                <a:latin typeface="+mn-lt"/>
              </a:rPr>
              <a:t>Anticevich</a:t>
            </a:r>
            <a:r>
              <a:rPr lang="en-SG" sz="525" b="0" i="0" u="none" strike="noStrike">
                <a:solidFill>
                  <a:schemeClr val="bg1">
                    <a:lumMod val="49000"/>
                  </a:schemeClr>
                </a:solidFill>
                <a:effectLst/>
                <a:latin typeface="+mn-lt"/>
              </a:rPr>
              <a:t>, PhD; Eve Denton, MBBS(Hons), MPH, PhD, FRACP; Peter G. Gibson, MBBS, FRACP; Mark Hew, MBBS, PhD, FRACP; Christine Jenkins, AM, MBBS, MD, FRACP, </a:t>
            </a:r>
            <a:r>
              <a:rPr lang="en-SG" sz="525" b="0" i="0" u="none" strike="noStrike" err="1">
                <a:solidFill>
                  <a:schemeClr val="bg1">
                    <a:lumMod val="49000"/>
                  </a:schemeClr>
                </a:solidFill>
                <a:effectLst/>
                <a:latin typeface="+mn-lt"/>
              </a:rPr>
              <a:t>FThor</a:t>
            </a:r>
            <a:r>
              <a:rPr lang="en-SG" sz="525" b="0" i="0" u="none" strike="noStrike">
                <a:solidFill>
                  <a:schemeClr val="bg1">
                    <a:lumMod val="49000"/>
                  </a:schemeClr>
                </a:solidFill>
                <a:effectLst/>
                <a:latin typeface="+mn-lt"/>
              </a:rPr>
              <a:t> Soc, FAHMS; Peter G. Middleton, MBBS, BSc(Med), PhD, FRACP, FERS; Matthew J. Peters, MD, PhD; John W. Upham, MBBS, PhD, FRACP; Guy G. </a:t>
            </a:r>
            <a:r>
              <a:rPr lang="en-SG" sz="525" b="0" i="0" u="none" strike="noStrike" err="1">
                <a:solidFill>
                  <a:schemeClr val="bg1">
                    <a:lumMod val="49000"/>
                  </a:schemeClr>
                </a:solidFill>
                <a:effectLst/>
                <a:latin typeface="+mn-lt"/>
              </a:rPr>
              <a:t>Brusselle</a:t>
            </a:r>
            <a:r>
              <a:rPr lang="en-SG" sz="525" b="0" i="0" u="none" strike="noStrike">
                <a:solidFill>
                  <a:schemeClr val="bg1">
                    <a:lumMod val="49000"/>
                  </a:schemeClr>
                </a:solidFill>
                <a:effectLst/>
                <a:latin typeface="+mn-lt"/>
              </a:rPr>
              <a:t>, MD, PhD; Renaud Louis, MD, PhD; Florence Schleich, MD, PhD; Paulo Márcio </a:t>
            </a:r>
            <a:r>
              <a:rPr lang="en-SG" sz="525" b="0" i="0" u="none" strike="noStrike" err="1">
                <a:solidFill>
                  <a:schemeClr val="bg1">
                    <a:lumMod val="49000"/>
                  </a:schemeClr>
                </a:solidFill>
                <a:effectLst/>
                <a:latin typeface="+mn-lt"/>
              </a:rPr>
              <a:t>Pitrez</a:t>
            </a:r>
            <a:r>
              <a:rPr lang="en-SG" sz="525" b="0" i="0" u="none" strike="noStrike">
                <a:solidFill>
                  <a:schemeClr val="bg1">
                    <a:lumMod val="49000"/>
                  </a:schemeClr>
                </a:solidFill>
                <a:effectLst/>
                <a:latin typeface="+mn-lt"/>
              </a:rPr>
              <a:t>, MD, PhD; Todor A. Popov, MD, PhD; Celine Bergeron, MD, FRCPC, MSc; Mohit Bhutani, MD, FRCPC, FCCP; Kenneth R. Chapman, MSc, MD, FRCPC, FACP, FERS; Andréanne Côté, MD, MSc, FRCPC; Simon Couillard, MD, MSc; Delbert R. </a:t>
            </a:r>
            <a:r>
              <a:rPr lang="en-SG" sz="525" b="0" i="0" u="none" strike="noStrike" err="1">
                <a:solidFill>
                  <a:schemeClr val="bg1">
                    <a:lumMod val="49000"/>
                  </a:schemeClr>
                </a:solidFill>
                <a:effectLst/>
                <a:latin typeface="+mn-lt"/>
              </a:rPr>
              <a:t>Dorscheid</a:t>
            </a:r>
            <a:r>
              <a:rPr lang="en-SG" sz="525" b="0" i="0" u="none" strike="noStrike">
                <a:solidFill>
                  <a:schemeClr val="bg1">
                    <a:lumMod val="49000"/>
                  </a:schemeClr>
                </a:solidFill>
                <a:effectLst/>
                <a:latin typeface="+mn-lt"/>
              </a:rPr>
              <a:t>, MD, PhD; M. Diane Lougheed, MD, MSc, FRCP(C); Mohsen </a:t>
            </a:r>
            <a:r>
              <a:rPr lang="en-SG" sz="525" b="0" i="0" u="none" strike="noStrike" err="1">
                <a:solidFill>
                  <a:schemeClr val="bg1">
                    <a:lumMod val="49000"/>
                  </a:schemeClr>
                </a:solidFill>
                <a:effectLst/>
                <a:latin typeface="+mn-lt"/>
              </a:rPr>
              <a:t>Sadatsafavi</a:t>
            </a:r>
            <a:r>
              <a:rPr lang="en-SG" sz="525" b="0" i="0" u="none" strike="noStrike">
                <a:solidFill>
                  <a:schemeClr val="bg1">
                    <a:lumMod val="49000"/>
                  </a:schemeClr>
                </a:solidFill>
                <a:effectLst/>
                <a:latin typeface="+mn-lt"/>
              </a:rPr>
              <a:t>, MD, PhD; Carlos Andrés Celis-Preciado, MD, MSc; Libardo Jiménez-Maldonado, MD; </a:t>
            </a:r>
            <a:r>
              <a:rPr lang="en-SG" sz="525" b="0" i="0" u="none" strike="noStrike" err="1">
                <a:solidFill>
                  <a:schemeClr val="bg1">
                    <a:lumMod val="49000"/>
                  </a:schemeClr>
                </a:solidFill>
                <a:effectLst/>
                <a:latin typeface="+mn-lt"/>
              </a:rPr>
              <a:t>Bellanid</a:t>
            </a:r>
            <a:r>
              <a:rPr lang="en-SG" sz="525" b="0" i="0" u="none" strike="noStrike">
                <a:solidFill>
                  <a:schemeClr val="bg1">
                    <a:lumMod val="49000"/>
                  </a:schemeClr>
                </a:solidFill>
                <a:effectLst/>
                <a:latin typeface="+mn-lt"/>
              </a:rPr>
              <a:t> Rodríguez-Cáceres, BSc; Diana Jimena </a:t>
            </a:r>
            <a:r>
              <a:rPr lang="en-SG" sz="525" b="0" i="0" u="none" strike="noStrike" err="1">
                <a:solidFill>
                  <a:schemeClr val="bg1">
                    <a:lumMod val="49000"/>
                  </a:schemeClr>
                </a:solidFill>
                <a:effectLst/>
                <a:latin typeface="+mn-lt"/>
              </a:rPr>
              <a:t>Cano</a:t>
            </a:r>
            <a:r>
              <a:rPr lang="en-SG" sz="525" b="0" i="0" u="none" strike="noStrike">
                <a:solidFill>
                  <a:schemeClr val="bg1">
                    <a:lumMod val="49000"/>
                  </a:schemeClr>
                </a:solidFill>
                <a:effectLst/>
                <a:latin typeface="+mn-lt"/>
              </a:rPr>
              <a:t> Rosales, MD, MSc; Ivan Solarte, MD, MHPE; Carlos A. Torres-Duque, MD, PhD; Susanne Hansen, PhD; Celeste M. Porsbjerg, MD, PhD; Charlotte </a:t>
            </a:r>
            <a:r>
              <a:rPr lang="en-SG" sz="525" b="0" i="0" u="none" strike="noStrike" err="1">
                <a:solidFill>
                  <a:schemeClr val="bg1">
                    <a:lumMod val="49000"/>
                  </a:schemeClr>
                </a:solidFill>
                <a:effectLst/>
                <a:latin typeface="+mn-lt"/>
              </a:rPr>
              <a:t>Suppli</a:t>
            </a:r>
            <a:r>
              <a:rPr lang="en-SG" sz="525" b="0" i="0" u="none" strike="noStrike">
                <a:solidFill>
                  <a:schemeClr val="bg1">
                    <a:lumMod val="49000"/>
                  </a:schemeClr>
                </a:solidFill>
                <a:effectLst/>
                <a:latin typeface="+mn-lt"/>
              </a:rPr>
              <a:t> Ulrik, MD, </a:t>
            </a:r>
            <a:r>
              <a:rPr lang="en-SG" sz="525" b="0" i="0" u="none" strike="noStrike" err="1">
                <a:solidFill>
                  <a:schemeClr val="bg1">
                    <a:lumMod val="49000"/>
                  </a:schemeClr>
                </a:solidFill>
                <a:effectLst/>
                <a:latin typeface="+mn-lt"/>
              </a:rPr>
              <a:t>DMSc</a:t>
            </a:r>
            <a:r>
              <a:rPr lang="en-SG" sz="525" b="0" i="0" u="none" strike="noStrike">
                <a:solidFill>
                  <a:schemeClr val="bg1">
                    <a:lumMod val="49000"/>
                  </a:schemeClr>
                </a:solidFill>
                <a:effectLst/>
                <a:latin typeface="+mn-lt"/>
              </a:rPr>
              <a:t>; Arnaud Bourdin, MD, PhD; Petros </a:t>
            </a:r>
            <a:r>
              <a:rPr lang="en-SG" sz="525" b="0" i="0" u="none" strike="noStrike" err="1">
                <a:solidFill>
                  <a:schemeClr val="bg1">
                    <a:lumMod val="49000"/>
                  </a:schemeClr>
                </a:solidFill>
                <a:effectLst/>
                <a:latin typeface="+mn-lt"/>
              </a:rPr>
              <a:t>Bakakos</a:t>
            </a:r>
            <a:r>
              <a:rPr lang="en-SG" sz="525" b="0" i="0" u="none" strike="noStrike">
                <a:solidFill>
                  <a:schemeClr val="bg1">
                    <a:lumMod val="49000"/>
                  </a:schemeClr>
                </a:solidFill>
                <a:effectLst/>
                <a:latin typeface="+mn-lt"/>
              </a:rPr>
              <a:t>, MD; Konstantinos P. Exarchos, MD, PhD; Athena </a:t>
            </a:r>
            <a:r>
              <a:rPr lang="en-SG" sz="525" b="0" i="0" u="none" strike="noStrike" err="1">
                <a:solidFill>
                  <a:schemeClr val="bg1">
                    <a:lumMod val="49000"/>
                  </a:schemeClr>
                </a:solidFill>
                <a:effectLst/>
                <a:latin typeface="+mn-lt"/>
              </a:rPr>
              <a:t>Gogali</a:t>
            </a:r>
            <a:r>
              <a:rPr lang="en-SG" sz="525" b="0" i="0" u="none" strike="noStrike">
                <a:solidFill>
                  <a:schemeClr val="bg1">
                    <a:lumMod val="49000"/>
                  </a:schemeClr>
                </a:solidFill>
                <a:effectLst/>
                <a:latin typeface="+mn-lt"/>
              </a:rPr>
              <a:t>, MD, PhD; Aggelos A. Ladias, MD; Nikolaos G. Papadopoulos, MD, PhD, FRCP; Andriana I. Papaioannou, MD, PhD; Richard W. Costello, MB, MD, FRCPI; Breda Cushen, MD, PhD; Patrick D. Mitchell, MD, FRCPI; Giorgio Walter Canonica, MD; Enrico Heffler, MD, PhD; Francesca </a:t>
            </a:r>
            <a:r>
              <a:rPr lang="en-SG" sz="525" b="0" i="0" u="none" strike="noStrike" err="1">
                <a:solidFill>
                  <a:schemeClr val="bg1">
                    <a:lumMod val="49000"/>
                  </a:schemeClr>
                </a:solidFill>
                <a:effectLst/>
                <a:latin typeface="+mn-lt"/>
              </a:rPr>
              <a:t>Puggioni</a:t>
            </a:r>
            <a:r>
              <a:rPr lang="en-SG" sz="525" b="0" i="0" u="none" strike="noStrike">
                <a:solidFill>
                  <a:schemeClr val="bg1">
                    <a:lumMod val="49000"/>
                  </a:schemeClr>
                </a:solidFill>
                <a:effectLst/>
                <a:latin typeface="+mn-lt"/>
              </a:rPr>
              <a:t>, MD; Takashi Iwanaga, MD, PhD; Tatsuya Nagano, MD, PhD; Yuji </a:t>
            </a:r>
            <a:r>
              <a:rPr lang="en-SG" sz="525" b="0" i="0" u="none" strike="noStrike" err="1">
                <a:solidFill>
                  <a:schemeClr val="bg1">
                    <a:lumMod val="49000"/>
                  </a:schemeClr>
                </a:solidFill>
                <a:effectLst/>
                <a:latin typeface="+mn-lt"/>
              </a:rPr>
              <a:t>Tohda</a:t>
            </a:r>
            <a:r>
              <a:rPr lang="en-SG" sz="525" b="0" i="0" u="none" strike="noStrike">
                <a:solidFill>
                  <a:schemeClr val="bg1">
                    <a:lumMod val="49000"/>
                  </a:schemeClr>
                </a:solidFill>
                <a:effectLst/>
                <a:latin typeface="+mn-lt"/>
              </a:rPr>
              <a:t>, MD, PhD; Mona S. Al-Ahmad, MD, FRCPC; Désirée Larenas-Linnemann, MD, FAAAAI, </a:t>
            </a:r>
            <a:r>
              <a:rPr lang="en-SG" sz="525" b="0" i="0" u="none" strike="noStrike" err="1">
                <a:solidFill>
                  <a:schemeClr val="bg1">
                    <a:lumMod val="49000"/>
                  </a:schemeClr>
                </a:solidFill>
                <a:effectLst/>
                <a:latin typeface="+mn-lt"/>
              </a:rPr>
              <a:t>Dist.Intl.FACAAI</a:t>
            </a:r>
            <a:r>
              <a:rPr lang="en-SG" sz="525" b="0" i="0" u="none" strike="noStrike">
                <a:solidFill>
                  <a:schemeClr val="bg1">
                    <a:lumMod val="49000"/>
                  </a:schemeClr>
                </a:solidFill>
                <a:effectLst/>
                <a:latin typeface="+mn-lt"/>
              </a:rPr>
              <a:t>; Bernt Bøgvald </a:t>
            </a:r>
            <a:r>
              <a:rPr lang="en-SG" sz="525" b="0" i="0" u="none" strike="noStrike" err="1">
                <a:solidFill>
                  <a:schemeClr val="bg1">
                    <a:lumMod val="49000"/>
                  </a:schemeClr>
                </a:solidFill>
                <a:effectLst/>
                <a:latin typeface="+mn-lt"/>
              </a:rPr>
              <a:t>Aarli</a:t>
            </a:r>
            <a:r>
              <a:rPr lang="en-SG" sz="525" b="0" i="0" u="none" strike="noStrike">
                <a:solidFill>
                  <a:schemeClr val="bg1">
                    <a:lumMod val="49000"/>
                  </a:schemeClr>
                </a:solidFill>
                <a:effectLst/>
                <a:latin typeface="+mn-lt"/>
              </a:rPr>
              <a:t>, MD, PhD; Sverre Lehmann, MD, PhD; Piotr Kuna, MD, PhD; José Alberto Ferreira, MD; João A. Fonseca, MD, PhD; Cláudia Chaves Loureiro, MD, PhD; Riyad Al-</a:t>
            </a:r>
            <a:r>
              <a:rPr lang="en-SG" sz="525" b="0" i="0" u="none" strike="noStrike" err="1">
                <a:solidFill>
                  <a:schemeClr val="bg1">
                    <a:lumMod val="49000"/>
                  </a:schemeClr>
                </a:solidFill>
                <a:effectLst/>
                <a:latin typeface="+mn-lt"/>
              </a:rPr>
              <a:t>Lehebi</a:t>
            </a:r>
            <a:r>
              <a:rPr lang="en-SG" sz="525" b="0" i="0" u="none" strike="noStrike">
                <a:solidFill>
                  <a:schemeClr val="bg1">
                    <a:lumMod val="49000"/>
                  </a:schemeClr>
                </a:solidFill>
                <a:effectLst/>
                <a:latin typeface="+mn-lt"/>
              </a:rPr>
              <a:t>, MD, FRCPC; Adeeb A. </a:t>
            </a:r>
            <a:r>
              <a:rPr lang="en-SG" sz="525" b="0" i="0" u="none" strike="noStrike" err="1">
                <a:solidFill>
                  <a:schemeClr val="bg1">
                    <a:lumMod val="49000"/>
                  </a:schemeClr>
                </a:solidFill>
                <a:effectLst/>
                <a:latin typeface="+mn-lt"/>
              </a:rPr>
              <a:t>Bulkhi</a:t>
            </a:r>
            <a:r>
              <a:rPr lang="en-SG" sz="525" b="0" i="0" u="none" strike="noStrike">
                <a:solidFill>
                  <a:schemeClr val="bg1">
                    <a:lumMod val="49000"/>
                  </a:schemeClr>
                </a:solidFill>
                <a:effectLst/>
                <a:latin typeface="+mn-lt"/>
              </a:rPr>
              <a:t>, MD, MS; Yah Ru Juang, BSc; Mariko </a:t>
            </a:r>
            <a:r>
              <a:rPr lang="en-SG" sz="525" b="0" i="0" u="none" strike="noStrike" err="1">
                <a:solidFill>
                  <a:schemeClr val="bg1">
                    <a:lumMod val="49000"/>
                  </a:schemeClr>
                </a:solidFill>
                <a:effectLst/>
                <a:latin typeface="+mn-lt"/>
              </a:rPr>
              <a:t>Siyue</a:t>
            </a:r>
            <a:r>
              <a:rPr lang="en-SG" sz="525" b="0" i="0" u="none" strike="noStrike">
                <a:solidFill>
                  <a:schemeClr val="bg1">
                    <a:lumMod val="49000"/>
                  </a:schemeClr>
                </a:solidFill>
                <a:effectLst/>
                <a:latin typeface="+mn-lt"/>
              </a:rPr>
              <a:t> Koh, MBBS, MRCP (UK), FCCP; Anqi Liu, BSc; Chin Kook Rhee, MD, PhD; Luis Perez-de-Llano, MD, PhD; Pin-Kuei Fu, MD, PhD; Diahn-</a:t>
            </a:r>
            <a:r>
              <a:rPr lang="en-SG" sz="525" b="0" i="0" u="none" strike="noStrike" err="1">
                <a:solidFill>
                  <a:schemeClr val="bg1">
                    <a:lumMod val="49000"/>
                  </a:schemeClr>
                </a:solidFill>
                <a:effectLst/>
                <a:latin typeface="+mn-lt"/>
              </a:rPr>
              <a:t>Warng</a:t>
            </a:r>
            <a:r>
              <a:rPr lang="en-SG" sz="525" b="0" i="0" u="none" strike="noStrike">
                <a:solidFill>
                  <a:schemeClr val="bg1">
                    <a:lumMod val="49000"/>
                  </a:schemeClr>
                </a:solidFill>
                <a:effectLst/>
                <a:latin typeface="+mn-lt"/>
              </a:rPr>
              <a:t> Perng, MD, PhD; Chau-Chyun Sheu, MD, PhD; Hao-Chien Wang, MD, PhD; Bassam Mahboub, MD; Laila Salameh, PhD; John Busby, PhD; Liam G. Heaney, MD; David J. Jackson, FRCP, PhD; Pujan H. Patel, MD; Paul E. Pfeffer, MRCP(UK), PhD; Flavia Hoyte, MD; Rohit </a:t>
            </a:r>
            <a:r>
              <a:rPr lang="en-SG" sz="525" b="0" i="0" u="none" strike="noStrike" err="1">
                <a:solidFill>
                  <a:schemeClr val="bg1">
                    <a:lumMod val="49000"/>
                  </a:schemeClr>
                </a:solidFill>
                <a:effectLst/>
                <a:latin typeface="+mn-lt"/>
              </a:rPr>
              <a:t>Katial</a:t>
            </a:r>
            <a:r>
              <a:rPr lang="en-SG" sz="525" b="0" i="0" u="none" strike="noStrike">
                <a:solidFill>
                  <a:schemeClr val="bg1">
                    <a:lumMod val="49000"/>
                  </a:schemeClr>
                </a:solidFill>
                <a:effectLst/>
                <a:latin typeface="+mn-lt"/>
              </a:rPr>
              <a:t>, MD; </a:t>
            </a:r>
            <a:r>
              <a:rPr lang="en-SG" sz="525" b="0" i="0" u="none" strike="noStrike" err="1">
                <a:solidFill>
                  <a:schemeClr val="bg1">
                    <a:lumMod val="49000"/>
                  </a:schemeClr>
                </a:solidFill>
                <a:effectLst/>
                <a:latin typeface="+mn-lt"/>
              </a:rPr>
              <a:t>Njira</a:t>
            </a:r>
            <a:r>
              <a:rPr lang="en-SG" sz="525" b="0" i="0" u="none" strike="noStrike">
                <a:solidFill>
                  <a:schemeClr val="bg1">
                    <a:lumMod val="49000"/>
                  </a:schemeClr>
                </a:solidFill>
                <a:effectLst/>
                <a:latin typeface="+mn-lt"/>
              </a:rPr>
              <a:t> Lugogo, MD; Roy Alton </a:t>
            </a:r>
            <a:r>
              <a:rPr lang="en-SG" sz="525" b="0" i="0" u="none" strike="noStrike" err="1">
                <a:solidFill>
                  <a:schemeClr val="bg1">
                    <a:lumMod val="49000"/>
                  </a:schemeClr>
                </a:solidFill>
                <a:effectLst/>
                <a:latin typeface="+mn-lt"/>
              </a:rPr>
              <a:t>Pleasants</a:t>
            </a:r>
            <a:r>
              <a:rPr lang="en-SG" sz="525" b="0" i="0" u="none" strike="noStrike">
                <a:solidFill>
                  <a:schemeClr val="bg1">
                    <a:lumMod val="49000"/>
                  </a:schemeClr>
                </a:solidFill>
                <a:effectLst/>
                <a:latin typeface="+mn-lt"/>
              </a:rPr>
              <a:t>, PharmD; Eileen Wang, MD, MPH; Michael E. Wechsler, MD, </a:t>
            </a:r>
            <a:r>
              <a:rPr lang="en-SG" sz="525" b="0" i="0" u="none" strike="noStrike" err="1">
                <a:solidFill>
                  <a:schemeClr val="bg1">
                    <a:lumMod val="49000"/>
                  </a:schemeClr>
                </a:solidFill>
                <a:effectLst/>
                <a:latin typeface="+mn-lt"/>
              </a:rPr>
              <a:t>MMSc</a:t>
            </a:r>
            <a:r>
              <a:rPr lang="en-SG" sz="525" b="0" i="0" u="none" strike="noStrike">
                <a:solidFill>
                  <a:schemeClr val="bg1">
                    <a:lumMod val="49000"/>
                  </a:schemeClr>
                </a:solidFill>
                <a:effectLst/>
                <a:latin typeface="+mn-lt"/>
              </a:rPr>
              <a:t>; Aaron </a:t>
            </a:r>
            <a:r>
              <a:rPr lang="en-SG" sz="525" b="0" i="0" u="none" strike="noStrike" err="1">
                <a:solidFill>
                  <a:schemeClr val="bg1">
                    <a:lumMod val="49000"/>
                  </a:schemeClr>
                </a:solidFill>
                <a:effectLst/>
                <a:latin typeface="+mn-lt"/>
              </a:rPr>
              <a:t>Beastall</a:t>
            </a:r>
            <a:r>
              <a:rPr lang="en-SG" sz="525" b="0" i="0" u="none" strike="noStrike">
                <a:solidFill>
                  <a:schemeClr val="bg1">
                    <a:lumMod val="49000"/>
                  </a:schemeClr>
                </a:solidFill>
                <a:effectLst/>
                <a:latin typeface="+mn-lt"/>
              </a:rPr>
              <a:t>, MSc; Victoria Carter, BSc; </a:t>
            </a:r>
            <a:r>
              <a:rPr lang="en-SG" sz="525" b="0" i="0" u="none" strike="noStrike" err="1">
                <a:solidFill>
                  <a:schemeClr val="bg1">
                    <a:lumMod val="49000"/>
                  </a:schemeClr>
                </a:solidFill>
                <a:effectLst/>
                <a:latin typeface="+mn-lt"/>
              </a:rPr>
              <a:t>Nevaashni</a:t>
            </a:r>
            <a:r>
              <a:rPr lang="en-SG" sz="525" b="0" i="0" u="none" strike="noStrike">
                <a:solidFill>
                  <a:schemeClr val="bg1">
                    <a:lumMod val="49000"/>
                  </a:schemeClr>
                </a:solidFill>
                <a:effectLst/>
                <a:latin typeface="+mn-lt"/>
              </a:rPr>
              <a:t> </a:t>
            </a:r>
            <a:r>
              <a:rPr lang="en-SG" sz="525" b="0" i="0" u="none" strike="noStrike" err="1">
                <a:solidFill>
                  <a:schemeClr val="bg1">
                    <a:lumMod val="49000"/>
                  </a:schemeClr>
                </a:solidFill>
                <a:effectLst/>
                <a:latin typeface="+mn-lt"/>
              </a:rPr>
              <a:t>Eleangovan</a:t>
            </a:r>
            <a:r>
              <a:rPr lang="en-SG" sz="525" b="0" i="0" u="none" strike="noStrike">
                <a:solidFill>
                  <a:schemeClr val="bg1">
                    <a:lumMod val="49000"/>
                  </a:schemeClr>
                </a:solidFill>
                <a:effectLst/>
                <a:latin typeface="+mn-lt"/>
              </a:rPr>
              <a:t>, BSc; Kirsty Fletton, MBChB; David B. Price, FRCGP — on behalf of the ISAR SOLAR I Working Group.</a:t>
            </a:r>
            <a:endParaRPr lang="en-SG" sz="525">
              <a:solidFill>
                <a:schemeClr val="bg1">
                  <a:lumMod val="49000"/>
                </a:schemeClr>
              </a:solidFill>
              <a:effectLst/>
              <a:latin typeface="+mn-lt"/>
              <a:ea typeface="Times New Roman" panose="02020603050405020304" pitchFamily="18" charset="0"/>
              <a:cs typeface="Arial" panose="020B0604020202020204" pitchFamily="34" charset="0"/>
            </a:endParaRPr>
          </a:p>
        </p:txBody>
      </p:sp>
      <p:sp>
        <p:nvSpPr>
          <p:cNvPr id="100" name="Google Shape;100;p20"/>
          <p:cNvSpPr txBox="1">
            <a:spLocks noGrp="1"/>
          </p:cNvSpPr>
          <p:nvPr>
            <p:ph type="ctrTitle"/>
          </p:nvPr>
        </p:nvSpPr>
        <p:spPr>
          <a:xfrm>
            <a:off x="237715" y="2067704"/>
            <a:ext cx="8726213" cy="1102519"/>
          </a:xfrm>
          <a:prstGeom prst="rect">
            <a:avLst/>
          </a:prstGeom>
          <a:noFill/>
          <a:ln>
            <a:noFill/>
          </a:ln>
        </p:spPr>
        <p:txBody>
          <a:bodyPr spcFirstLastPara="1" wrap="square" lIns="0" tIns="45700" rIns="91425" bIns="0"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ts val="600"/>
              </a:spcBef>
              <a:spcAft>
                <a:spcPts val="300"/>
              </a:spcAft>
            </a:pPr>
            <a:r>
              <a:rPr lang="en-SG" sz="1875" b="1">
                <a:solidFill>
                  <a:schemeClr val="bg1"/>
                </a:solidFill>
                <a:effectLst/>
                <a:latin typeface="Arial" panose="020B0604020202020204" pitchFamily="34" charset="0"/>
                <a:ea typeface="Play"/>
                <a:cs typeface="Arial" panose="020B0604020202020204" pitchFamily="34" charset="0"/>
              </a:rPr>
              <a:t>Impact of biologic initiation on oral corticosteroid use in the International Severe Asthma Registry and the Optimum Patient Care Research Database: a pooled analysis of real-world data</a:t>
            </a:r>
          </a:p>
        </p:txBody>
      </p:sp>
      <p:sp>
        <p:nvSpPr>
          <p:cNvPr id="3" name="TextBox 3">
            <a:extLst>
              <a:ext uri="{FF2B5EF4-FFF2-40B4-BE49-F238E27FC236}">
                <a16:creationId xmlns:a16="http://schemas.microsoft.com/office/drawing/2014/main" id="{3890DC11-B4A7-5A25-F716-AB3112F99C91}"/>
              </a:ext>
            </a:extLst>
          </p:cNvPr>
          <p:cNvSpPr txBox="1"/>
          <p:nvPr/>
        </p:nvSpPr>
        <p:spPr>
          <a:xfrm>
            <a:off x="-13098"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GB" sz="1388"/>
          </a:p>
        </p:txBody>
      </p:sp>
      <p:pic>
        <p:nvPicPr>
          <p:cNvPr id="4" name="bg object 17">
            <a:extLst>
              <a:ext uri="{FF2B5EF4-FFF2-40B4-BE49-F238E27FC236}">
                <a16:creationId xmlns:a16="http://schemas.microsoft.com/office/drawing/2014/main" id="{3AAE7063-602F-F7E7-DD22-2A005E63F40C}"/>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pic>
        <p:nvPicPr>
          <p:cNvPr id="5" name="Graphic 4" descr="Beginning with solid fill">
            <a:hlinkClick r:id="rId5" action="ppaction://hlinksldjump"/>
            <a:extLst>
              <a:ext uri="{FF2B5EF4-FFF2-40B4-BE49-F238E27FC236}">
                <a16:creationId xmlns:a16="http://schemas.microsoft.com/office/drawing/2014/main" id="{10963A36-A538-A007-0726-94D29E11ED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8956455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72AC4-C6F0-6F0C-151C-ADCFADD0AAD1}"/>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B346BB5B-06D0-032F-0FCE-8CA41C304E0A}"/>
              </a:ext>
            </a:extLst>
          </p:cNvPr>
          <p:cNvSpPr txBox="1">
            <a:spLocks/>
          </p:cNvSpPr>
          <p:nvPr/>
        </p:nvSpPr>
        <p:spPr>
          <a:xfrm>
            <a:off x="104960" y="194568"/>
            <a:ext cx="7439086"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2100" b="1">
                <a:solidFill>
                  <a:schemeClr val="tx2">
                    <a:lumMod val="75000"/>
                    <a:lumOff val="25000"/>
                  </a:schemeClr>
                </a:solidFill>
                <a:ea typeface="SimSun"/>
              </a:rPr>
              <a:t>Summary of the SOLAR I study</a:t>
            </a:r>
            <a:endParaRPr lang="en-SG" sz="2100" b="1">
              <a:solidFill>
                <a:schemeClr val="tx2">
                  <a:lumMod val="75000"/>
                  <a:lumOff val="25000"/>
                </a:schemeClr>
              </a:solidFill>
              <a:effectLst/>
              <a:highlight>
                <a:srgbClr val="FFFFFF"/>
              </a:highlight>
              <a:ea typeface="SimSun"/>
              <a:cs typeface="Calibri"/>
            </a:endParaRPr>
          </a:p>
        </p:txBody>
      </p:sp>
      <p:sp>
        <p:nvSpPr>
          <p:cNvPr id="11" name="Rectangle 10">
            <a:extLst>
              <a:ext uri="{FF2B5EF4-FFF2-40B4-BE49-F238E27FC236}">
                <a16:creationId xmlns:a16="http://schemas.microsoft.com/office/drawing/2014/main" id="{A64D875F-147B-E10E-FB78-2E7462BF9671}"/>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 name="TextBox 3">
            <a:extLst>
              <a:ext uri="{FF2B5EF4-FFF2-40B4-BE49-F238E27FC236}">
                <a16:creationId xmlns:a16="http://schemas.microsoft.com/office/drawing/2014/main" id="{370FF0DB-B55D-B049-88F3-EBEED3DD9E17}"/>
              </a:ext>
            </a:extLst>
          </p:cNvPr>
          <p:cNvSpPr txBox="1"/>
          <p:nvPr/>
        </p:nvSpPr>
        <p:spPr>
          <a:xfrm>
            <a:off x="1370" y="4783095"/>
            <a:ext cx="9158288" cy="357791"/>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*Optimal reduction: ≥75% reduction in total OCS daily dose from baseline (12 months prior to index date) to first or second year of follow-up.</a:t>
            </a:r>
          </a:p>
          <a:p>
            <a:r>
              <a:rPr lang="en-GB" sz="600" err="1">
                <a:solidFill>
                  <a:srgbClr val="A6A6A6"/>
                </a:solidFill>
              </a:rPr>
              <a:t>Bx</a:t>
            </a:r>
            <a:r>
              <a:rPr lang="en-GB" sz="600">
                <a:solidFill>
                  <a:srgbClr val="A6A6A6"/>
                </a:solidFill>
              </a:rPr>
              <a:t> = Biologic; CI = Confidence interval; ISAR = International Severe Asthma Registry; OCS = Oral corticosteroids; OPCRD = Optimum Patient Care Research Database; OR = Odds ratio; </a:t>
            </a:r>
            <a:r>
              <a:rPr lang="en-GB" sz="600" err="1">
                <a:solidFill>
                  <a:srgbClr val="A6A6A6"/>
                </a:solidFill>
              </a:rPr>
              <a:t>Pr</a:t>
            </a:r>
            <a:r>
              <a:rPr lang="en-GB" sz="600">
                <a:solidFill>
                  <a:srgbClr val="A6A6A6"/>
                </a:solidFill>
              </a:rPr>
              <a:t> = Probability</a:t>
            </a:r>
            <a:endParaRPr lang="en-GB" sz="1013"/>
          </a:p>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2" name="Picture 1" descr="A close-up of a diagram&#10;&#10;AI-generated content may be incorrect.">
            <a:extLst>
              <a:ext uri="{FF2B5EF4-FFF2-40B4-BE49-F238E27FC236}">
                <a16:creationId xmlns:a16="http://schemas.microsoft.com/office/drawing/2014/main" id="{266FB213-70BB-D0BB-20DC-F726DE92E0A0}"/>
              </a:ext>
            </a:extLst>
          </p:cNvPr>
          <p:cNvPicPr>
            <a:picLocks noChangeAspect="1"/>
          </p:cNvPicPr>
          <p:nvPr/>
        </p:nvPicPr>
        <p:blipFill>
          <a:blip r:embed="rId3"/>
          <a:srcRect l="1515" t="14251" r="2072" b="50000"/>
          <a:stretch/>
        </p:blipFill>
        <p:spPr>
          <a:xfrm>
            <a:off x="203476" y="2477473"/>
            <a:ext cx="8654853" cy="842286"/>
          </a:xfrm>
          <a:prstGeom prst="rect">
            <a:avLst/>
          </a:prstGeom>
          <a:ln>
            <a:noFill/>
          </a:ln>
        </p:spPr>
      </p:pic>
      <p:grpSp>
        <p:nvGrpSpPr>
          <p:cNvPr id="14" name="Group 13">
            <a:extLst>
              <a:ext uri="{FF2B5EF4-FFF2-40B4-BE49-F238E27FC236}">
                <a16:creationId xmlns:a16="http://schemas.microsoft.com/office/drawing/2014/main" id="{58A6506A-4E87-C56C-BDFC-8915871A4F6B}"/>
              </a:ext>
            </a:extLst>
          </p:cNvPr>
          <p:cNvGrpSpPr/>
          <p:nvPr/>
        </p:nvGrpSpPr>
        <p:grpSpPr>
          <a:xfrm>
            <a:off x="203475" y="3644080"/>
            <a:ext cx="8654853" cy="515477"/>
            <a:chOff x="88034" y="4308977"/>
            <a:chExt cx="11539804" cy="687302"/>
          </a:xfrm>
        </p:grpSpPr>
        <p:pic>
          <p:nvPicPr>
            <p:cNvPr id="15" name="Picture 14" descr="A close-up of a diagram&#10;&#10;AI-generated content may be incorrect.">
              <a:extLst>
                <a:ext uri="{FF2B5EF4-FFF2-40B4-BE49-F238E27FC236}">
                  <a16:creationId xmlns:a16="http://schemas.microsoft.com/office/drawing/2014/main" id="{3F4A68A9-E1DB-EB08-F371-B555FA72FF31}"/>
                </a:ext>
              </a:extLst>
            </p:cNvPr>
            <p:cNvPicPr>
              <a:picLocks noChangeAspect="1"/>
            </p:cNvPicPr>
            <p:nvPr/>
          </p:nvPicPr>
          <p:blipFill>
            <a:blip r:embed="rId4"/>
            <a:srcRect l="2644" t="25089" r="3570" b="58067"/>
            <a:stretch/>
          </p:blipFill>
          <p:spPr>
            <a:xfrm>
              <a:off x="88034" y="4439605"/>
              <a:ext cx="11539804" cy="556674"/>
            </a:xfrm>
            <a:prstGeom prst="rect">
              <a:avLst/>
            </a:prstGeom>
          </p:spPr>
        </p:pic>
        <p:pic>
          <p:nvPicPr>
            <p:cNvPr id="16" name="Picture 15" descr="A close-up of a diagram&#10;&#10;AI-generated content may be incorrect.">
              <a:extLst>
                <a:ext uri="{FF2B5EF4-FFF2-40B4-BE49-F238E27FC236}">
                  <a16:creationId xmlns:a16="http://schemas.microsoft.com/office/drawing/2014/main" id="{539F6C01-E45C-0A29-6635-6A929CAF8FD3}"/>
                </a:ext>
              </a:extLst>
            </p:cNvPr>
            <p:cNvPicPr>
              <a:picLocks noChangeAspect="1"/>
            </p:cNvPicPr>
            <p:nvPr/>
          </p:nvPicPr>
          <p:blipFill>
            <a:blip r:embed="rId4"/>
            <a:srcRect l="2644" t="10662" r="3570" b="85122"/>
            <a:stretch/>
          </p:blipFill>
          <p:spPr>
            <a:xfrm>
              <a:off x="88034" y="4308977"/>
              <a:ext cx="11539804" cy="139337"/>
            </a:xfrm>
            <a:prstGeom prst="rect">
              <a:avLst/>
            </a:prstGeom>
          </p:spPr>
        </p:pic>
      </p:grpSp>
      <p:sp>
        <p:nvSpPr>
          <p:cNvPr id="21" name="Rounded Rectangle 7">
            <a:extLst>
              <a:ext uri="{FF2B5EF4-FFF2-40B4-BE49-F238E27FC236}">
                <a16:creationId xmlns:a16="http://schemas.microsoft.com/office/drawing/2014/main" id="{AEDDAF3E-CC48-A916-CF46-071E3C154346}"/>
              </a:ext>
            </a:extLst>
          </p:cNvPr>
          <p:cNvSpPr/>
          <p:nvPr/>
        </p:nvSpPr>
        <p:spPr>
          <a:xfrm>
            <a:off x="173376" y="846829"/>
            <a:ext cx="1367524" cy="316837"/>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Objective</a:t>
            </a:r>
            <a:endParaRPr lang="en-US" sz="1013"/>
          </a:p>
        </p:txBody>
      </p:sp>
      <p:sp>
        <p:nvSpPr>
          <p:cNvPr id="22" name="TextBox 21">
            <a:extLst>
              <a:ext uri="{FF2B5EF4-FFF2-40B4-BE49-F238E27FC236}">
                <a16:creationId xmlns:a16="http://schemas.microsoft.com/office/drawing/2014/main" id="{463B8C6D-6A13-52D4-2AB4-2BA6270FC3B9}"/>
              </a:ext>
            </a:extLst>
          </p:cNvPr>
          <p:cNvSpPr txBox="1"/>
          <p:nvPr/>
        </p:nvSpPr>
        <p:spPr>
          <a:xfrm>
            <a:off x="1692554" y="890208"/>
            <a:ext cx="7600868" cy="230833"/>
          </a:xfrm>
          <a:prstGeom prst="rect">
            <a:avLst/>
          </a:prstGeom>
          <a:noFill/>
        </p:spPr>
        <p:txBody>
          <a:bodyPr wrap="square" lIns="68580" tIns="34290" rIns="68580" bIns="3429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1050">
                <a:solidFill>
                  <a:srgbClr val="002060"/>
                </a:solidFill>
                <a:latin typeface="Calibri"/>
                <a:ea typeface="SimSun"/>
                <a:cs typeface="Calibri"/>
              </a:rPr>
              <a:t>To estimate the</a:t>
            </a:r>
            <a:r>
              <a:rPr lang="en-US" sz="1050" b="1">
                <a:solidFill>
                  <a:srgbClr val="002060"/>
                </a:solidFill>
                <a:latin typeface="Calibri"/>
                <a:ea typeface="SimSun"/>
                <a:cs typeface="Calibri"/>
              </a:rPr>
              <a:t> efficacy of biologic initiation on total OCS exposure</a:t>
            </a:r>
            <a:r>
              <a:rPr lang="en-US" sz="1050">
                <a:solidFill>
                  <a:srgbClr val="002060"/>
                </a:solidFill>
                <a:latin typeface="Calibri"/>
                <a:ea typeface="SimSun"/>
                <a:cs typeface="Calibri"/>
              </a:rPr>
              <a:t> in patients with severe asthma</a:t>
            </a:r>
          </a:p>
        </p:txBody>
      </p:sp>
      <p:sp>
        <p:nvSpPr>
          <p:cNvPr id="23" name="Rounded Rectangle 7">
            <a:extLst>
              <a:ext uri="{FF2B5EF4-FFF2-40B4-BE49-F238E27FC236}">
                <a16:creationId xmlns:a16="http://schemas.microsoft.com/office/drawing/2014/main" id="{C33A4A60-CE83-6E5F-E639-F6B72903B349}"/>
              </a:ext>
            </a:extLst>
          </p:cNvPr>
          <p:cNvSpPr/>
          <p:nvPr/>
        </p:nvSpPr>
        <p:spPr>
          <a:xfrm>
            <a:off x="202313" y="1418331"/>
            <a:ext cx="1367524" cy="316837"/>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Methods</a:t>
            </a:r>
            <a:endParaRPr lang="en-US" sz="1013"/>
          </a:p>
        </p:txBody>
      </p:sp>
      <p:sp>
        <p:nvSpPr>
          <p:cNvPr id="24" name="TextBox 23">
            <a:extLst>
              <a:ext uri="{FF2B5EF4-FFF2-40B4-BE49-F238E27FC236}">
                <a16:creationId xmlns:a16="http://schemas.microsoft.com/office/drawing/2014/main" id="{88548139-A896-F271-A386-D26F7E4A710C}"/>
              </a:ext>
            </a:extLst>
          </p:cNvPr>
          <p:cNvSpPr txBox="1"/>
          <p:nvPr/>
        </p:nvSpPr>
        <p:spPr>
          <a:xfrm>
            <a:off x="1692554" y="1382133"/>
            <a:ext cx="7166816" cy="399649"/>
          </a:xfrm>
          <a:prstGeom prst="rect">
            <a:avLst/>
          </a:prstGeom>
          <a:noFill/>
        </p:spPr>
        <p:txBody>
          <a:bodyPr wrap="square" lIns="68580" tIns="34290" rIns="68580" bIns="3429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1050">
                <a:solidFill>
                  <a:srgbClr val="002060"/>
                </a:solidFill>
                <a:latin typeface="Calibri"/>
                <a:ea typeface="SimSun"/>
                <a:cs typeface="Calibri"/>
              </a:rPr>
              <a:t>1,356 biologic initiators were propensity score-matched with 1,356 non-initiators from </a:t>
            </a:r>
            <a:r>
              <a:rPr lang="en-US" sz="1050" b="1">
                <a:solidFill>
                  <a:srgbClr val="002060"/>
                </a:solidFill>
                <a:latin typeface="Calibri"/>
                <a:ea typeface="SimSun"/>
                <a:cs typeface="Calibri"/>
              </a:rPr>
              <a:t>ISAR (22 countries)</a:t>
            </a:r>
            <a:r>
              <a:rPr lang="en-US" sz="1050">
                <a:solidFill>
                  <a:srgbClr val="002060"/>
                </a:solidFill>
                <a:latin typeface="Calibri"/>
                <a:ea typeface="SimSun"/>
                <a:cs typeface="Calibri"/>
              </a:rPr>
              <a:t>; 984 biologic initiators with 1,967 non-initiators from </a:t>
            </a:r>
            <a:r>
              <a:rPr lang="en-US" sz="1050" b="1">
                <a:solidFill>
                  <a:srgbClr val="002060"/>
                </a:solidFill>
                <a:latin typeface="Calibri"/>
                <a:ea typeface="SimSun"/>
                <a:cs typeface="Calibri"/>
              </a:rPr>
              <a:t>OPCRD (UK)</a:t>
            </a:r>
            <a:r>
              <a:rPr lang="en-US" sz="1050">
                <a:solidFill>
                  <a:srgbClr val="002060"/>
                </a:solidFill>
                <a:latin typeface="Calibri"/>
                <a:ea typeface="SimSun"/>
                <a:cs typeface="Calibri"/>
              </a:rPr>
              <a:t>. Multivariable generalized linear models were used.</a:t>
            </a:r>
            <a:endParaRPr lang="en-US" sz="1050" b="1">
              <a:solidFill>
                <a:srgbClr val="002060"/>
              </a:solidFill>
              <a:latin typeface="Calibri"/>
              <a:ea typeface="SimSun"/>
              <a:cs typeface="Calibri"/>
            </a:endParaRPr>
          </a:p>
        </p:txBody>
      </p:sp>
      <p:sp>
        <p:nvSpPr>
          <p:cNvPr id="25" name="Rounded Rectangle 7">
            <a:extLst>
              <a:ext uri="{FF2B5EF4-FFF2-40B4-BE49-F238E27FC236}">
                <a16:creationId xmlns:a16="http://schemas.microsoft.com/office/drawing/2014/main" id="{00CB673C-B488-05BF-DEBE-22B71A702320}"/>
              </a:ext>
            </a:extLst>
          </p:cNvPr>
          <p:cNvSpPr/>
          <p:nvPr/>
        </p:nvSpPr>
        <p:spPr>
          <a:xfrm>
            <a:off x="202312" y="1960893"/>
            <a:ext cx="1367524" cy="316837"/>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Results</a:t>
            </a:r>
            <a:endParaRPr lang="en-US" sz="1013"/>
          </a:p>
        </p:txBody>
      </p:sp>
      <p:sp>
        <p:nvSpPr>
          <p:cNvPr id="27" name="Rounded Rectangle 7">
            <a:extLst>
              <a:ext uri="{FF2B5EF4-FFF2-40B4-BE49-F238E27FC236}">
                <a16:creationId xmlns:a16="http://schemas.microsoft.com/office/drawing/2014/main" id="{BFA5C01C-E79C-798B-9475-5C9D25B06525}"/>
              </a:ext>
            </a:extLst>
          </p:cNvPr>
          <p:cNvSpPr/>
          <p:nvPr/>
        </p:nvSpPr>
        <p:spPr>
          <a:xfrm>
            <a:off x="202311" y="4348171"/>
            <a:ext cx="1367524" cy="316837"/>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Conclusions</a:t>
            </a:r>
            <a:endParaRPr lang="en-US" sz="1013"/>
          </a:p>
        </p:txBody>
      </p:sp>
      <p:sp>
        <p:nvSpPr>
          <p:cNvPr id="28" name="TextBox 27">
            <a:extLst>
              <a:ext uri="{FF2B5EF4-FFF2-40B4-BE49-F238E27FC236}">
                <a16:creationId xmlns:a16="http://schemas.microsoft.com/office/drawing/2014/main" id="{5904DBD3-35F2-C980-DC2E-A2801943C8B4}"/>
              </a:ext>
            </a:extLst>
          </p:cNvPr>
          <p:cNvSpPr txBox="1"/>
          <p:nvPr/>
        </p:nvSpPr>
        <p:spPr>
          <a:xfrm>
            <a:off x="1692553" y="4348145"/>
            <a:ext cx="7246394" cy="392415"/>
          </a:xfrm>
          <a:prstGeom prst="rect">
            <a:avLst/>
          </a:prstGeom>
          <a:noFill/>
        </p:spPr>
        <p:txBody>
          <a:bodyPr wrap="square" lIns="68580" tIns="34290" rIns="68580" bIns="3429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1050">
                <a:solidFill>
                  <a:srgbClr val="002060"/>
                </a:solidFill>
                <a:latin typeface="Calibri"/>
                <a:ea typeface="Calibri"/>
                <a:cs typeface="Calibri"/>
              </a:rPr>
              <a:t>Biologic initiation led to </a:t>
            </a:r>
            <a:r>
              <a:rPr lang="en-US" sz="1050" b="1">
                <a:solidFill>
                  <a:srgbClr val="002060"/>
                </a:solidFill>
                <a:latin typeface="Calibri"/>
                <a:ea typeface="Calibri"/>
                <a:cs typeface="Calibri"/>
              </a:rPr>
              <a:t>substantial reduction in total OCS exposure</a:t>
            </a:r>
            <a:r>
              <a:rPr lang="en-US" sz="1050">
                <a:solidFill>
                  <a:srgbClr val="002060"/>
                </a:solidFill>
                <a:latin typeface="Calibri"/>
                <a:ea typeface="Calibri"/>
                <a:cs typeface="Calibri"/>
              </a:rPr>
              <a:t>, particularly in the first year. Personalized OCS tapering strategies and early biologic intervention are needed.</a:t>
            </a:r>
            <a:endParaRPr lang="en-US" sz="1013">
              <a:solidFill>
                <a:srgbClr val="002060"/>
              </a:solidFill>
              <a:latin typeface="Calibri"/>
              <a:cs typeface="Calibri"/>
            </a:endParaRPr>
          </a:p>
        </p:txBody>
      </p:sp>
      <p:sp>
        <p:nvSpPr>
          <p:cNvPr id="3" name="TextBox 10">
            <a:extLst>
              <a:ext uri="{FF2B5EF4-FFF2-40B4-BE49-F238E27FC236}">
                <a16:creationId xmlns:a16="http://schemas.microsoft.com/office/drawing/2014/main" id="{521ACFAA-FB20-B3A5-8D43-25916E367DA8}"/>
              </a:ext>
            </a:extLst>
          </p:cNvPr>
          <p:cNvSpPr txBox="1"/>
          <p:nvPr/>
        </p:nvSpPr>
        <p:spPr>
          <a:xfrm>
            <a:off x="3361079" y="2165099"/>
            <a:ext cx="3043235" cy="306467"/>
          </a:xfrm>
          <a:prstGeom prst="roundRect">
            <a:avLst/>
          </a:prstGeom>
          <a:solidFill>
            <a:schemeClr val="accent1"/>
          </a:solid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Likelihood of achieving low or zero OCS</a:t>
            </a:r>
          </a:p>
        </p:txBody>
      </p:sp>
      <p:sp>
        <p:nvSpPr>
          <p:cNvPr id="4" name="TextBox 10">
            <a:extLst>
              <a:ext uri="{FF2B5EF4-FFF2-40B4-BE49-F238E27FC236}">
                <a16:creationId xmlns:a16="http://schemas.microsoft.com/office/drawing/2014/main" id="{EC467BB8-7829-32CF-D0AC-73EC32529015}"/>
              </a:ext>
            </a:extLst>
          </p:cNvPr>
          <p:cNvSpPr txBox="1"/>
          <p:nvPr/>
        </p:nvSpPr>
        <p:spPr>
          <a:xfrm>
            <a:off x="2883623" y="3300865"/>
            <a:ext cx="3998147" cy="280928"/>
          </a:xfrm>
          <a:prstGeom prst="roundRect">
            <a:avLst/>
          </a:prstGeom>
          <a:solidFill>
            <a:schemeClr val="accent1"/>
          </a:solid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rgbClr val="FFFFFF"/>
                </a:solidFill>
                <a:latin typeface="Calibri"/>
                <a:ea typeface="Calibri"/>
                <a:cs typeface="Calibri"/>
                <a:sym typeface="Arial"/>
              </a:rPr>
              <a:t>Likelihood of achieving optimal (&gt;75%) total OCS reduction*</a:t>
            </a:r>
            <a:endParaRPr lang="en-US" sz="1200" b="1">
              <a:solidFill>
                <a:srgbClr val="FFFFFF"/>
              </a:solidFill>
              <a:latin typeface="Calibri"/>
              <a:ea typeface="Calibri"/>
              <a:cs typeface="Calibri"/>
            </a:endParaRPr>
          </a:p>
        </p:txBody>
      </p:sp>
      <p:pic>
        <p:nvPicPr>
          <p:cNvPr id="6" name="bg object 17">
            <a:extLst>
              <a:ext uri="{FF2B5EF4-FFF2-40B4-BE49-F238E27FC236}">
                <a16:creationId xmlns:a16="http://schemas.microsoft.com/office/drawing/2014/main" id="{22D05AE8-61B6-AEA1-A694-88935A76ED51}"/>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pic>
        <p:nvPicPr>
          <p:cNvPr id="7" name="Graphic 6" descr="Beginning with solid fill">
            <a:hlinkClick r:id="rId7" action="ppaction://hlinksldjump"/>
            <a:extLst>
              <a:ext uri="{FF2B5EF4-FFF2-40B4-BE49-F238E27FC236}">
                <a16:creationId xmlns:a16="http://schemas.microsoft.com/office/drawing/2014/main" id="{9BA998AD-9899-B698-60C8-D2A89D2A4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290996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49B17-9B80-3280-83C1-CDB6BE1E86A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C9CEF65-80AA-0264-62A7-ACBAC0E43DD9}"/>
              </a:ext>
            </a:extLst>
          </p:cNvPr>
          <p:cNvSpPr>
            <a:spLocks noGrp="1"/>
          </p:cNvSpPr>
          <p:nvPr>
            <p:ph type="title"/>
          </p:nvPr>
        </p:nvSpPr>
        <p:spPr>
          <a:xfrm>
            <a:off x="209550" y="213808"/>
            <a:ext cx="6116523" cy="317986"/>
          </a:xfrm>
        </p:spPr>
        <p:txBody>
          <a:bodyP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tx2">
                    <a:lumMod val="75000"/>
                    <a:lumOff val="25000"/>
                  </a:schemeClr>
                </a:solidFill>
              </a:rPr>
              <a:t>Aim and Methods</a:t>
            </a:r>
          </a:p>
        </p:txBody>
      </p:sp>
      <p:sp>
        <p:nvSpPr>
          <p:cNvPr id="8" name="Rounded Rectangle 7">
            <a:extLst>
              <a:ext uri="{FF2B5EF4-FFF2-40B4-BE49-F238E27FC236}">
                <a16:creationId xmlns:a16="http://schemas.microsoft.com/office/drawing/2014/main" id="{0CB25601-E2CD-B3C8-DF94-E136D3DE3072}"/>
              </a:ext>
            </a:extLst>
          </p:cNvPr>
          <p:cNvSpPr/>
          <p:nvPr/>
        </p:nvSpPr>
        <p:spPr>
          <a:xfrm>
            <a:off x="209548" y="897469"/>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Rationale</a:t>
            </a:r>
            <a:r>
              <a:rPr lang="en-US" sz="1013"/>
              <a:t> </a:t>
            </a:r>
          </a:p>
        </p:txBody>
      </p:sp>
      <p:sp>
        <p:nvSpPr>
          <p:cNvPr id="12" name="TextBox 11">
            <a:extLst>
              <a:ext uri="{FF2B5EF4-FFF2-40B4-BE49-F238E27FC236}">
                <a16:creationId xmlns:a16="http://schemas.microsoft.com/office/drawing/2014/main" id="{45B2DA3B-B0DE-EBE1-86FE-A0C386416A11}"/>
              </a:ext>
            </a:extLst>
          </p:cNvPr>
          <p:cNvSpPr txBox="1"/>
          <p:nvPr/>
        </p:nvSpPr>
        <p:spPr>
          <a:xfrm>
            <a:off x="209548" y="1345962"/>
            <a:ext cx="4815710" cy="438581"/>
          </a:xfrm>
          <a:prstGeom prst="rect">
            <a:avLst/>
          </a:prstGeom>
          <a:noFill/>
        </p:spPr>
        <p:txBody>
          <a:bodyPr wrap="square" lIns="68580" tIns="34290" rIns="68580" bIns="3429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1200">
                <a:solidFill>
                  <a:srgbClr val="000000"/>
                </a:solidFill>
                <a:effectLst/>
                <a:latin typeface="Calibri"/>
                <a:ea typeface="SimSun"/>
                <a:cs typeface="Calibri"/>
              </a:rPr>
              <a:t>For severe asthma (SA) management, real-world evidence on the effects of biologic therapies in reducing o</a:t>
            </a:r>
            <a:r>
              <a:rPr lang="en-SG" sz="1200" err="1">
                <a:solidFill>
                  <a:srgbClr val="000000"/>
                </a:solidFill>
                <a:effectLst/>
                <a:latin typeface="Calibri"/>
                <a:ea typeface="SimSun"/>
                <a:cs typeface="Calibri"/>
              </a:rPr>
              <a:t>ral</a:t>
            </a:r>
            <a:r>
              <a:rPr lang="en-SG" sz="1200">
                <a:solidFill>
                  <a:srgbClr val="000000"/>
                </a:solidFill>
                <a:effectLst/>
                <a:latin typeface="Calibri"/>
                <a:ea typeface="SimSun"/>
                <a:cs typeface="Calibri"/>
              </a:rPr>
              <a:t> corticosteroid (OCS) use is limited</a:t>
            </a:r>
            <a:r>
              <a:rPr lang="en-SG" sz="1200">
                <a:effectLst/>
              </a:rPr>
              <a:t>.</a:t>
            </a:r>
            <a:endParaRPr lang="en-SG" sz="1200">
              <a:effectLst/>
              <a:latin typeface="+mj-lt"/>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10AF5090-EF78-8DEA-D045-36F0A19E9495}"/>
              </a:ext>
            </a:extLst>
          </p:cNvPr>
          <p:cNvSpPr txBox="1"/>
          <p:nvPr/>
        </p:nvSpPr>
        <p:spPr>
          <a:xfrm>
            <a:off x="209549" y="2455553"/>
            <a:ext cx="4815710" cy="46166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SG" sz="1200">
                <a:solidFill>
                  <a:srgbClr val="000000"/>
                </a:solidFill>
                <a:effectLst/>
                <a:latin typeface="Calibri" panose="020F0502020204030204" pitchFamily="34" charset="0"/>
                <a:ea typeface="SimSun" panose="02010600030101010101" pitchFamily="2" charset="-122"/>
              </a:rPr>
              <a:t>To estimate the effect of biologic initiation on total OCS (TOCS) exposure in SA patients from real-world specialist and primary care settings.</a:t>
            </a:r>
            <a:r>
              <a:rPr lang="en-SG" sz="1200">
                <a:effectLst/>
              </a:rPr>
              <a:t> </a:t>
            </a:r>
            <a:endParaRPr lang="en-SG" sz="1200">
              <a:latin typeface="+mj-lt"/>
            </a:endParaRPr>
          </a:p>
        </p:txBody>
      </p:sp>
      <p:sp>
        <p:nvSpPr>
          <p:cNvPr id="16" name="TextBox 15">
            <a:extLst>
              <a:ext uri="{FF2B5EF4-FFF2-40B4-BE49-F238E27FC236}">
                <a16:creationId xmlns:a16="http://schemas.microsoft.com/office/drawing/2014/main" id="{BDA206B9-D9AB-B7BC-F95B-1AA50992B1B6}"/>
              </a:ext>
            </a:extLst>
          </p:cNvPr>
          <p:cNvSpPr txBox="1"/>
          <p:nvPr/>
        </p:nvSpPr>
        <p:spPr>
          <a:xfrm>
            <a:off x="175579" y="3475699"/>
            <a:ext cx="4849680" cy="1569660"/>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200" b="1">
                <a:latin typeface="Calibri" panose="020F0502020204030204" pitchFamily="34" charset="0"/>
              </a:rPr>
              <a:t>D</a:t>
            </a:r>
            <a:r>
              <a:rPr lang="en-SG" sz="1200" b="1">
                <a:effectLst/>
                <a:latin typeface="Calibri" panose="020F0502020204030204" pitchFamily="34" charset="0"/>
              </a:rPr>
              <a:t>ata source: </a:t>
            </a:r>
            <a:r>
              <a:rPr lang="en-SG" sz="1200">
                <a:effectLst/>
                <a:latin typeface="Calibri" panose="020F0502020204030204" pitchFamily="34" charset="0"/>
              </a:rPr>
              <a:t>The International Severe Asthma Registry (ISAR) </a:t>
            </a:r>
            <a:r>
              <a:rPr lang="en-SG" sz="1200">
                <a:solidFill>
                  <a:srgbClr val="000000"/>
                </a:solidFill>
                <a:effectLst/>
                <a:latin typeface="Calibri" panose="020F0502020204030204" pitchFamily="34" charset="0"/>
                <a:ea typeface="SimSun" panose="02010600030101010101" pitchFamily="2" charset="-122"/>
              </a:rPr>
              <a:t>and the Optimum Patient Care Research Database (OPCRD, primary care, UK)</a:t>
            </a:r>
            <a:endParaRPr lang="en-SG" sz="1200">
              <a:effectLst/>
              <a:latin typeface="Calibri" panose="020F0502020204030204" pitchFamily="34" charset="0"/>
            </a:endParaRPr>
          </a:p>
          <a:p>
            <a:pPr marL="214313" indent="-214313" algn="just">
              <a:buFont typeface="Arial" panose="020B0604020202020204" pitchFamily="34" charset="0"/>
              <a:buChar char="•"/>
            </a:pPr>
            <a:r>
              <a:rPr lang="en-SG" sz="1200" b="1">
                <a:effectLst/>
                <a:latin typeface="Calibri" panose="020F0502020204030204" pitchFamily="34" charset="0"/>
                <a:cs typeface="Calibri" panose="020F0502020204030204" pitchFamily="34" charset="0"/>
              </a:rPr>
              <a:t>Study population: </a:t>
            </a:r>
            <a:r>
              <a:rPr lang="en-SG" sz="1200">
                <a:effectLst/>
                <a:latin typeface="Calibri" panose="020F0502020204030204" pitchFamily="34" charset="0"/>
                <a:cs typeface="Calibri" panose="020F0502020204030204" pitchFamily="34" charset="0"/>
              </a:rPr>
              <a:t>SA p</a:t>
            </a:r>
            <a:r>
              <a:rPr lang="en-SG" sz="1200" b="0" i="0">
                <a:effectLst/>
                <a:latin typeface="Calibri" panose="020F0502020204030204" pitchFamily="34" charset="0"/>
                <a:cs typeface="Calibri" panose="020F0502020204030204" pitchFamily="34" charset="0"/>
              </a:rPr>
              <a:t>atients ≥ 18 years of age </a:t>
            </a:r>
            <a:r>
              <a:rPr lang="en-SG" sz="1200">
                <a:latin typeface="Calibri" panose="020F0502020204030204" pitchFamily="34" charset="0"/>
                <a:cs typeface="Calibri" panose="020F0502020204030204" pitchFamily="34" charset="0"/>
              </a:rPr>
              <a:t>with </a:t>
            </a:r>
            <a:r>
              <a:rPr lang="en-SG" sz="1200">
                <a:solidFill>
                  <a:srgbClr val="000000"/>
                </a:solidFill>
                <a:effectLst/>
                <a:latin typeface="Calibri" panose="020F0502020204030204" pitchFamily="34" charset="0"/>
                <a:ea typeface="SimSun" panose="02010600030101010101" pitchFamily="2" charset="-122"/>
              </a:rPr>
              <a:t>adult biologic initiators propensity-score matched (PSM) with non-initiators (ISAR, 1:1; OPCRD, 1:2).</a:t>
            </a:r>
            <a:r>
              <a:rPr lang="en-SG" sz="1200">
                <a:effectLst/>
              </a:rPr>
              <a:t> </a:t>
            </a:r>
            <a:endParaRPr lang="en-SG" sz="1200" b="0" i="0">
              <a:effectLst/>
              <a:latin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en-SG" sz="1200" b="1" i="0">
                <a:effectLst/>
                <a:latin typeface="Calibri" panose="020F0502020204030204" pitchFamily="34" charset="0"/>
                <a:cs typeface="Calibri" panose="020F0502020204030204" pitchFamily="34" charset="0"/>
              </a:rPr>
              <a:t>St</a:t>
            </a:r>
            <a:r>
              <a:rPr lang="en-SG" sz="1200" b="1">
                <a:latin typeface="Calibri" panose="020F0502020204030204" pitchFamily="34" charset="0"/>
                <a:cs typeface="Calibri" panose="020F0502020204030204" pitchFamily="34" charset="0"/>
              </a:rPr>
              <a:t>atistical analyses: </a:t>
            </a:r>
            <a:r>
              <a:rPr lang="en-SG" sz="1200">
                <a:latin typeface="Calibri" panose="020F0502020204030204" pitchFamily="34" charset="0"/>
                <a:ea typeface="SimSun" panose="02010600030101010101" pitchFamily="2" charset="-122"/>
                <a:cs typeface="Calibri" panose="020F0502020204030204" pitchFamily="34" charset="0"/>
              </a:rPr>
              <a:t>I</a:t>
            </a:r>
            <a:r>
              <a:rPr lang="en-SG" sz="1200">
                <a:effectLst/>
                <a:latin typeface="Calibri" panose="020F0502020204030204" pitchFamily="34" charset="0"/>
                <a:ea typeface="SimSun" panose="02010600030101010101" pitchFamily="2" charset="-122"/>
              </a:rPr>
              <a:t>mpact</a:t>
            </a:r>
            <a:r>
              <a:rPr lang="en-US" sz="1200">
                <a:solidFill>
                  <a:srgbClr val="000000"/>
                </a:solidFill>
                <a:effectLst/>
                <a:latin typeface="Calibri" panose="020F0502020204030204" pitchFamily="34" charset="0"/>
                <a:ea typeface="SimSun" panose="02010600030101010101" pitchFamily="2" charset="-122"/>
              </a:rPr>
              <a:t> of biologic initiation on TOCS daily dose in the 1</a:t>
            </a:r>
            <a:r>
              <a:rPr lang="en-US" sz="1200" baseline="30000">
                <a:solidFill>
                  <a:srgbClr val="000000"/>
                </a:solidFill>
                <a:effectLst/>
                <a:latin typeface="Calibri" panose="020F0502020204030204" pitchFamily="34" charset="0"/>
                <a:ea typeface="SimSun" panose="02010600030101010101" pitchFamily="2" charset="-122"/>
              </a:rPr>
              <a:t>st</a:t>
            </a:r>
            <a:r>
              <a:rPr lang="en-US" sz="1200">
                <a:solidFill>
                  <a:srgbClr val="000000"/>
                </a:solidFill>
                <a:effectLst/>
                <a:latin typeface="Calibri" panose="020F0502020204030204" pitchFamily="34" charset="0"/>
                <a:ea typeface="SimSun" panose="02010600030101010101" pitchFamily="2" charset="-122"/>
              </a:rPr>
              <a:t> and 2</a:t>
            </a:r>
            <a:r>
              <a:rPr lang="en-US" sz="1200" baseline="30000">
                <a:solidFill>
                  <a:srgbClr val="000000"/>
                </a:solidFill>
                <a:effectLst/>
                <a:latin typeface="Calibri" panose="020F0502020204030204" pitchFamily="34" charset="0"/>
                <a:ea typeface="SimSun" panose="02010600030101010101" pitchFamily="2" charset="-122"/>
              </a:rPr>
              <a:t>nd</a:t>
            </a:r>
            <a:r>
              <a:rPr lang="en-US" sz="1200">
                <a:solidFill>
                  <a:srgbClr val="000000"/>
                </a:solidFill>
                <a:effectLst/>
                <a:latin typeface="Calibri" panose="020F0502020204030204" pitchFamily="34" charset="0"/>
                <a:ea typeface="SimSun" panose="02010600030101010101" pitchFamily="2" charset="-122"/>
              </a:rPr>
              <a:t> year follow-up period was estimated using multivariable generalized linear models.</a:t>
            </a:r>
            <a:r>
              <a:rPr lang="en-SG" sz="1200">
                <a:effectLst/>
              </a:rPr>
              <a:t> </a:t>
            </a:r>
            <a:endParaRPr lang="en-SG" sz="1200" b="1">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1794972D-83AF-9276-9F20-88805578D0C4}"/>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9" name="Rounded Rectangle 28">
            <a:extLst>
              <a:ext uri="{FF2B5EF4-FFF2-40B4-BE49-F238E27FC236}">
                <a16:creationId xmlns:a16="http://schemas.microsoft.com/office/drawing/2014/main" id="{F2C6886A-32F8-3405-A1E6-F8F4024107CE}"/>
              </a:ext>
            </a:extLst>
          </p:cNvPr>
          <p:cNvSpPr/>
          <p:nvPr/>
        </p:nvSpPr>
        <p:spPr>
          <a:xfrm>
            <a:off x="209549" y="2010536"/>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Aim</a:t>
            </a:r>
            <a:r>
              <a:rPr lang="en-US" sz="1013"/>
              <a:t> </a:t>
            </a:r>
          </a:p>
        </p:txBody>
      </p:sp>
      <p:sp>
        <p:nvSpPr>
          <p:cNvPr id="30" name="Rounded Rectangle 29">
            <a:extLst>
              <a:ext uri="{FF2B5EF4-FFF2-40B4-BE49-F238E27FC236}">
                <a16:creationId xmlns:a16="http://schemas.microsoft.com/office/drawing/2014/main" id="{E33150BB-B0BE-B364-A199-861711E9BC2D}"/>
              </a:ext>
            </a:extLst>
          </p:cNvPr>
          <p:cNvSpPr/>
          <p:nvPr/>
        </p:nvSpPr>
        <p:spPr>
          <a:xfrm>
            <a:off x="209549" y="3026597"/>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Methods</a:t>
            </a:r>
            <a:r>
              <a:rPr lang="en-US" sz="1013"/>
              <a:t> </a:t>
            </a:r>
          </a:p>
        </p:txBody>
      </p:sp>
      <p:pic>
        <p:nvPicPr>
          <p:cNvPr id="3" name="Picture 2">
            <a:extLst>
              <a:ext uri="{FF2B5EF4-FFF2-40B4-BE49-F238E27FC236}">
                <a16:creationId xmlns:a16="http://schemas.microsoft.com/office/drawing/2014/main" id="{9412B3EF-6E95-8716-A6BF-C500FC05AC89}"/>
              </a:ext>
            </a:extLst>
          </p:cNvPr>
          <p:cNvPicPr>
            <a:picLocks noChangeAspect="1"/>
          </p:cNvPicPr>
          <p:nvPr/>
        </p:nvPicPr>
        <p:blipFill>
          <a:blip r:embed="rId3" cstate="print">
            <a:extLst>
              <a:ext uri="{28A0092B-C50C-407E-A947-70E740481C1C}">
                <a14:useLocalDpi xmlns:a14="http://schemas.microsoft.com/office/drawing/2010/main" val="0"/>
              </a:ext>
            </a:extLst>
          </a:blip>
          <a:srcRect l="5378" r="7246"/>
          <a:stretch/>
        </p:blipFill>
        <p:spPr bwMode="auto">
          <a:xfrm>
            <a:off x="5586777" y="902080"/>
            <a:ext cx="3090431" cy="1987445"/>
          </a:xfrm>
          <a:prstGeom prst="rect">
            <a:avLst/>
          </a:prstGeom>
          <a:noFill/>
          <a:ln>
            <a:noFill/>
          </a:ln>
        </p:spPr>
      </p:pic>
      <p:pic>
        <p:nvPicPr>
          <p:cNvPr id="6" name="Picture 5">
            <a:extLst>
              <a:ext uri="{FF2B5EF4-FFF2-40B4-BE49-F238E27FC236}">
                <a16:creationId xmlns:a16="http://schemas.microsoft.com/office/drawing/2014/main" id="{1D9B1809-AB37-21C9-3721-E7F7BEF5A235}"/>
              </a:ext>
            </a:extLst>
          </p:cNvPr>
          <p:cNvPicPr>
            <a:picLocks noChangeAspect="1"/>
          </p:cNvPicPr>
          <p:nvPr/>
        </p:nvPicPr>
        <p:blipFill>
          <a:blip r:embed="rId4" cstate="print">
            <a:extLst>
              <a:ext uri="{28A0092B-C50C-407E-A947-70E740481C1C}">
                <a14:useLocalDpi xmlns:a14="http://schemas.microsoft.com/office/drawing/2010/main" val="0"/>
              </a:ext>
            </a:extLst>
          </a:blip>
          <a:srcRect l="3918" t="3553" r="1776"/>
          <a:stretch/>
        </p:blipFill>
        <p:spPr bwMode="auto">
          <a:xfrm>
            <a:off x="5586707" y="3121120"/>
            <a:ext cx="3310888" cy="1902691"/>
          </a:xfrm>
          <a:prstGeom prst="rect">
            <a:avLst/>
          </a:prstGeom>
          <a:noFill/>
          <a:ln>
            <a:noFill/>
          </a:ln>
        </p:spPr>
      </p:pic>
      <p:sp>
        <p:nvSpPr>
          <p:cNvPr id="10" name="TextBox 9">
            <a:extLst>
              <a:ext uri="{FF2B5EF4-FFF2-40B4-BE49-F238E27FC236}">
                <a16:creationId xmlns:a16="http://schemas.microsoft.com/office/drawing/2014/main" id="{03016ECA-67A2-3DA3-1C51-AD2BF3802A6D}"/>
              </a:ext>
            </a:extLst>
          </p:cNvPr>
          <p:cNvSpPr txBox="1"/>
          <p:nvPr/>
        </p:nvSpPr>
        <p:spPr>
          <a:xfrm>
            <a:off x="5404370" y="2910387"/>
            <a:ext cx="3787666" cy="253916"/>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SG" sz="1050" b="1" i="0">
                <a:effectLst/>
                <a:latin typeface="Calibri" panose="020F0502020204030204" pitchFamily="34" charset="0"/>
                <a:cs typeface="Calibri" panose="020F0502020204030204" pitchFamily="34" charset="0"/>
              </a:rPr>
              <a:t>Flow diagram of </a:t>
            </a:r>
            <a:r>
              <a:rPr lang="en-SG" sz="1050" b="1">
                <a:latin typeface="Calibri" panose="020F0502020204030204" pitchFamily="34" charset="0"/>
                <a:cs typeface="Calibri" panose="020F0502020204030204" pitchFamily="34" charset="0"/>
              </a:rPr>
              <a:t>OPCRD</a:t>
            </a:r>
            <a:r>
              <a:rPr lang="en-SG" sz="1050" b="1" i="0">
                <a:effectLst/>
                <a:latin typeface="Calibri" panose="020F0502020204030204" pitchFamily="34" charset="0"/>
                <a:cs typeface="Calibri" panose="020F0502020204030204" pitchFamily="34" charset="0"/>
              </a:rPr>
              <a:t> cohort</a:t>
            </a:r>
            <a:endParaRPr lang="en-US" sz="105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03EBAEA-0F1C-8633-359A-2585BB7B28EF}"/>
              </a:ext>
            </a:extLst>
          </p:cNvPr>
          <p:cNvSpPr txBox="1"/>
          <p:nvPr/>
        </p:nvSpPr>
        <p:spPr>
          <a:xfrm>
            <a:off x="5238741" y="733144"/>
            <a:ext cx="3787666" cy="253916"/>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SG" sz="1050" b="1" i="0">
                <a:effectLst/>
                <a:latin typeface="Calibri" panose="020F0502020204030204" pitchFamily="34" charset="0"/>
                <a:cs typeface="Calibri" panose="020F0502020204030204" pitchFamily="34" charset="0"/>
              </a:rPr>
              <a:t>Flow diagram of ISAR cohort</a:t>
            </a:r>
            <a:endParaRPr lang="en-US" sz="1050">
              <a:latin typeface="Calibri" panose="020F0502020204030204" pitchFamily="34" charset="0"/>
              <a:cs typeface="Calibri" panose="020F0502020204030204" pitchFamily="34" charset="0"/>
            </a:endParaRPr>
          </a:p>
        </p:txBody>
      </p:sp>
      <p:sp>
        <p:nvSpPr>
          <p:cNvPr id="9" name="TextBox 3">
            <a:extLst>
              <a:ext uri="{FF2B5EF4-FFF2-40B4-BE49-F238E27FC236}">
                <a16:creationId xmlns:a16="http://schemas.microsoft.com/office/drawing/2014/main" id="{E84A2AB6-90D0-16B2-30D8-C0B75AAE794A}"/>
              </a:ext>
            </a:extLst>
          </p:cNvPr>
          <p:cNvSpPr txBox="1"/>
          <p:nvPr/>
        </p:nvSpPr>
        <p:spPr>
          <a:xfrm>
            <a:off x="-11768" y="4978644"/>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4" name="bg object 17">
            <a:extLst>
              <a:ext uri="{FF2B5EF4-FFF2-40B4-BE49-F238E27FC236}">
                <a16:creationId xmlns:a16="http://schemas.microsoft.com/office/drawing/2014/main" id="{563259CD-1EA6-6F28-E011-86BF753F1358}"/>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pic>
        <p:nvPicPr>
          <p:cNvPr id="5" name="Graphic 4" descr="Beginning with solid fill">
            <a:hlinkClick r:id="rId7" action="ppaction://hlinksldjump"/>
            <a:extLst>
              <a:ext uri="{FF2B5EF4-FFF2-40B4-BE49-F238E27FC236}">
                <a16:creationId xmlns:a16="http://schemas.microsoft.com/office/drawing/2014/main" id="{2D8E5F6C-9BD2-875F-2183-AECF45DD75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367501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4F9C-7FB4-C06D-6771-E59D42185572}"/>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83C44460-68D6-A0CD-0A34-E5FF7DEE2883}"/>
              </a:ext>
            </a:extLst>
          </p:cNvPr>
          <p:cNvSpPr txBox="1">
            <a:spLocks/>
          </p:cNvSpPr>
          <p:nvPr/>
        </p:nvSpPr>
        <p:spPr>
          <a:xfrm>
            <a:off x="162834" y="180099"/>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latin typeface="Calibri" panose="020F0502020204030204" pitchFamily="34" charset="0"/>
                <a:ea typeface="SimSun" panose="02010600030101010101" pitchFamily="2" charset="-122"/>
              </a:rPr>
              <a:t>B</a:t>
            </a:r>
            <a:r>
              <a:rPr lang="en-SG" sz="1650" b="1">
                <a:solidFill>
                  <a:schemeClr val="tx2">
                    <a:lumMod val="75000"/>
                    <a:lumOff val="25000"/>
                  </a:schemeClr>
                </a:solidFill>
                <a:effectLst/>
                <a:latin typeface="Calibri" panose="020F0502020204030204" pitchFamily="34" charset="0"/>
                <a:ea typeface="SimSun" panose="02010600030101010101" pitchFamily="2" charset="-122"/>
              </a:rPr>
              <a:t>iologic initiators had higher baseline TOCS daily doses compared to non-initiators in both ISAR and OPCRD cohorts</a:t>
            </a:r>
            <a:r>
              <a:rPr lang="en-SG" sz="1650" b="1">
                <a:solidFill>
                  <a:schemeClr val="tx2">
                    <a:lumMod val="75000"/>
                    <a:lumOff val="25000"/>
                  </a:schemeClr>
                </a:solidFill>
                <a:effectLst/>
              </a:rPr>
              <a:t> </a:t>
            </a:r>
            <a:endParaRPr lang="en-SG" sz="1650" b="1">
              <a:solidFill>
                <a:schemeClr val="tx2">
                  <a:lumMod val="75000"/>
                  <a:lumOff val="25000"/>
                </a:schemeClr>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D60F7064-A2EA-C863-2B47-FF6F7C789714}"/>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TextBox 13">
            <a:extLst>
              <a:ext uri="{FF2B5EF4-FFF2-40B4-BE49-F238E27FC236}">
                <a16:creationId xmlns:a16="http://schemas.microsoft.com/office/drawing/2014/main" id="{E19EFCBE-A6C3-6E23-4B40-E788D9B6D8F6}"/>
              </a:ext>
            </a:extLst>
          </p:cNvPr>
          <p:cNvSpPr txBox="1"/>
          <p:nvPr/>
        </p:nvSpPr>
        <p:spPr>
          <a:xfrm>
            <a:off x="583066" y="3831151"/>
            <a:ext cx="8144129" cy="107337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275" b="1" i="0" u="none" strike="noStrike">
                <a:solidFill>
                  <a:schemeClr val="bg1"/>
                </a:solidFill>
                <a:effectLst/>
              </a:rPr>
              <a:t>Baseline Differences in TOCS Use</a:t>
            </a:r>
            <a:r>
              <a:rPr lang="en-SG" sz="1275" b="0" i="0" u="none" strike="noStrike">
                <a:solidFill>
                  <a:schemeClr val="bg1"/>
                </a:solidFill>
                <a:effectLst/>
                <a:latin typeface="-webkit-standard"/>
              </a:rPr>
              <a:t>: In the matched sample, biologic initiators had higher baseline TOCS daily doses than non-initiators and these differences were adjusted for in regression analyses.</a:t>
            </a:r>
            <a:endParaRPr lang="en-SG" sz="1275">
              <a:solidFill>
                <a:schemeClr val="bg1"/>
              </a:solidFill>
            </a:endParaRPr>
          </a:p>
          <a:p>
            <a:pPr marL="214313" indent="-214313" algn="just">
              <a:buFont typeface="Arial" panose="020B0604020202020204" pitchFamily="34" charset="0"/>
              <a:buChar char="•"/>
            </a:pPr>
            <a:endParaRPr lang="en-SG" sz="1275" b="0" i="0" u="none" strike="noStrike">
              <a:solidFill>
                <a:schemeClr val="bg1"/>
              </a:solidFill>
              <a:effectLst/>
              <a:latin typeface="-webkit-standard"/>
            </a:endParaRPr>
          </a:p>
          <a:p>
            <a:pPr marL="557213" lvl="1" indent="-214313" algn="just">
              <a:buFont typeface="Arial" panose="020B0604020202020204" pitchFamily="34" charset="0"/>
              <a:buChar char="•"/>
            </a:pPr>
            <a:r>
              <a:rPr lang="en-SG" sz="1275" b="0" i="0" u="none" strike="noStrike">
                <a:solidFill>
                  <a:schemeClr val="bg1"/>
                </a:solidFill>
                <a:effectLst/>
                <a:latin typeface="-webkit-standard"/>
              </a:rPr>
              <a:t>ISAR: 6.5 mg/day vs 5.9 mg/day (SMD = -0.09)</a:t>
            </a:r>
          </a:p>
          <a:p>
            <a:pPr marL="557213" lvl="1" indent="-214313" algn="just">
              <a:buFont typeface="Arial" panose="020B0604020202020204" pitchFamily="34" charset="0"/>
              <a:buChar char="•"/>
            </a:pPr>
            <a:r>
              <a:rPr lang="en-SG" sz="1275" b="0" i="0" u="none" strike="noStrike">
                <a:solidFill>
                  <a:schemeClr val="bg1"/>
                </a:solidFill>
                <a:effectLst/>
                <a:latin typeface="-webkit-standard"/>
              </a:rPr>
              <a:t>OPCRD: 6.0 mg/day vs 4.6 mg/day (SMD = -0.23)</a:t>
            </a:r>
          </a:p>
        </p:txBody>
      </p:sp>
      <p:sp>
        <p:nvSpPr>
          <p:cNvPr id="5" name="TextBox 4">
            <a:extLst>
              <a:ext uri="{FF2B5EF4-FFF2-40B4-BE49-F238E27FC236}">
                <a16:creationId xmlns:a16="http://schemas.microsoft.com/office/drawing/2014/main" id="{417939C5-2B49-ADC9-0082-A5399CD9E301}"/>
              </a:ext>
            </a:extLst>
          </p:cNvPr>
          <p:cNvSpPr txBox="1"/>
          <p:nvPr/>
        </p:nvSpPr>
        <p:spPr>
          <a:xfrm>
            <a:off x="187794" y="820053"/>
            <a:ext cx="8956207" cy="484748"/>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200" b="1">
                <a:effectLst/>
                <a:latin typeface="Arial" panose="020B0604020202020204" pitchFamily="34" charset="0"/>
                <a:ea typeface="SimSun" panose="02010600030101010101" pitchFamily="2" charset="-122"/>
                <a:cs typeface="Arial" panose="020B0604020202020204" pitchFamily="34" charset="0"/>
              </a:rPr>
              <a:t>Distributions of mean OCS daily dose over time for patients with baseline and at least 1 year of follow-up period before and after propensity </a:t>
            </a:r>
            <a:r>
              <a:rPr lang="en-SG" sz="1350" b="1">
                <a:effectLst/>
                <a:latin typeface="Aptos" panose="020B0004020202020204" pitchFamily="34" charset="0"/>
                <a:ea typeface="SimSun" panose="02010600030101010101" pitchFamily="2" charset="-122"/>
                <a:cs typeface="Aptos" panose="020B0004020202020204" pitchFamily="34" charset="0"/>
              </a:rPr>
              <a:t>score matching.</a:t>
            </a:r>
            <a:r>
              <a:rPr lang="en-SG" sz="1013">
                <a:effectLst/>
              </a:rPr>
              <a:t> </a:t>
            </a:r>
            <a:endParaRPr lang="en-SG" sz="1013"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graph of different colored bars&#10;&#10;AI-generated content may be incorrect.">
            <a:extLst>
              <a:ext uri="{FF2B5EF4-FFF2-40B4-BE49-F238E27FC236}">
                <a16:creationId xmlns:a16="http://schemas.microsoft.com/office/drawing/2014/main" id="{36614336-E377-6A18-295E-7E7B30A8E387}"/>
              </a:ext>
            </a:extLst>
          </p:cNvPr>
          <p:cNvPicPr>
            <a:picLocks noChangeAspect="1"/>
          </p:cNvPicPr>
          <p:nvPr/>
        </p:nvPicPr>
        <p:blipFill>
          <a:blip r:embed="rId3" cstate="print">
            <a:extLst>
              <a:ext uri="{28A0092B-C50C-407E-A947-70E740481C1C}">
                <a14:useLocalDpi xmlns:a14="http://schemas.microsoft.com/office/drawing/2010/main" val="0"/>
              </a:ext>
            </a:extLst>
          </a:blip>
          <a:srcRect b="49454"/>
          <a:stretch/>
        </p:blipFill>
        <p:spPr>
          <a:xfrm>
            <a:off x="577025" y="1372855"/>
            <a:ext cx="3974394" cy="2253749"/>
          </a:xfrm>
          <a:prstGeom prst="rect">
            <a:avLst/>
          </a:prstGeom>
        </p:spPr>
      </p:pic>
      <p:pic>
        <p:nvPicPr>
          <p:cNvPr id="12" name="Picture 11" descr="A graph of different colored bars&#10;&#10;AI-generated content may be incorrect.">
            <a:extLst>
              <a:ext uri="{FF2B5EF4-FFF2-40B4-BE49-F238E27FC236}">
                <a16:creationId xmlns:a16="http://schemas.microsoft.com/office/drawing/2014/main" id="{AF85BE65-9833-A571-6BB4-2B027ED9C98E}"/>
              </a:ext>
            </a:extLst>
          </p:cNvPr>
          <p:cNvPicPr>
            <a:picLocks noChangeAspect="1"/>
          </p:cNvPicPr>
          <p:nvPr/>
        </p:nvPicPr>
        <p:blipFill>
          <a:blip r:embed="rId4" cstate="print">
            <a:extLst>
              <a:ext uri="{28A0092B-C50C-407E-A947-70E740481C1C}">
                <a14:useLocalDpi xmlns:a14="http://schemas.microsoft.com/office/drawing/2010/main" val="0"/>
              </a:ext>
            </a:extLst>
          </a:blip>
          <a:srcRect t="50667"/>
          <a:stretch/>
        </p:blipFill>
        <p:spPr>
          <a:xfrm>
            <a:off x="4558482" y="1410544"/>
            <a:ext cx="4168713" cy="2307196"/>
          </a:xfrm>
          <a:prstGeom prst="rect">
            <a:avLst/>
          </a:prstGeom>
        </p:spPr>
      </p:pic>
      <p:sp>
        <p:nvSpPr>
          <p:cNvPr id="3" name="TextBox 3">
            <a:extLst>
              <a:ext uri="{FF2B5EF4-FFF2-40B4-BE49-F238E27FC236}">
                <a16:creationId xmlns:a16="http://schemas.microsoft.com/office/drawing/2014/main" id="{FCCA7CDA-3A3A-D878-4ECC-5035E5D14F58}"/>
              </a:ext>
            </a:extLst>
          </p:cNvPr>
          <p:cNvSpPr txBox="1"/>
          <p:nvPr/>
        </p:nvSpPr>
        <p:spPr>
          <a:xfrm>
            <a:off x="1370" y="4983301"/>
            <a:ext cx="9158288" cy="253916"/>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a:p>
            <a:endParaRPr lang="en-US" sz="600">
              <a:solidFill>
                <a:srgbClr val="A6A6A6"/>
              </a:solidFill>
            </a:endParaRPr>
          </a:p>
        </p:txBody>
      </p:sp>
      <p:pic>
        <p:nvPicPr>
          <p:cNvPr id="2" name="bg object 17">
            <a:extLst>
              <a:ext uri="{FF2B5EF4-FFF2-40B4-BE49-F238E27FC236}">
                <a16:creationId xmlns:a16="http://schemas.microsoft.com/office/drawing/2014/main" id="{061E0BFD-E0E6-6550-7E74-CE4EB923F15C}"/>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7" action="ppaction://hlinksldjump"/>
            <a:extLst>
              <a:ext uri="{FF2B5EF4-FFF2-40B4-BE49-F238E27FC236}">
                <a16:creationId xmlns:a16="http://schemas.microsoft.com/office/drawing/2014/main" id="{B90208DB-8856-2500-B130-36A719B16D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557590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C4842-B44D-61EF-D0BC-1FB23E756270}"/>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CBB244CE-48C9-1167-F9E9-013AE1F4C7C7}"/>
              </a:ext>
            </a:extLst>
          </p:cNvPr>
          <p:cNvSpPr txBox="1">
            <a:spLocks/>
          </p:cNvSpPr>
          <p:nvPr/>
        </p:nvSpPr>
        <p:spPr>
          <a:xfrm>
            <a:off x="162834" y="180099"/>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effectLst/>
                <a:latin typeface="Calibri" panose="020F0502020204030204" pitchFamily="34" charset="0"/>
                <a:ea typeface="SimSun" panose="02010600030101010101" pitchFamily="2" charset="-122"/>
              </a:rPr>
              <a:t>Balanced baseline cha</a:t>
            </a:r>
            <a:r>
              <a:rPr lang="en-SG" sz="1650" b="1">
                <a:solidFill>
                  <a:schemeClr val="tx2">
                    <a:lumMod val="75000"/>
                    <a:lumOff val="25000"/>
                  </a:schemeClr>
                </a:solidFill>
                <a:latin typeface="Calibri" panose="020F0502020204030204" pitchFamily="34" charset="0"/>
                <a:ea typeface="SimSun" panose="02010600030101010101" pitchFamily="2" charset="-122"/>
              </a:rPr>
              <a:t>racteristics after PSM and higher baseline TOCS daily doses among biologic initiators in both ISAR and OPCRD cohorts </a:t>
            </a:r>
            <a:endParaRPr lang="en-SG" sz="1650" b="1">
              <a:solidFill>
                <a:schemeClr val="tx2">
                  <a:lumMod val="75000"/>
                  <a:lumOff val="25000"/>
                </a:schemeClr>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D95A7AAE-9130-1258-19C2-07A388EAC81E}"/>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4" name="TextBox 13">
            <a:extLst>
              <a:ext uri="{FF2B5EF4-FFF2-40B4-BE49-F238E27FC236}">
                <a16:creationId xmlns:a16="http://schemas.microsoft.com/office/drawing/2014/main" id="{E5273654-D667-135F-8584-323CBA800B1F}"/>
              </a:ext>
            </a:extLst>
          </p:cNvPr>
          <p:cNvSpPr txBox="1"/>
          <p:nvPr/>
        </p:nvSpPr>
        <p:spPr>
          <a:xfrm>
            <a:off x="5405354" y="1852167"/>
            <a:ext cx="3566260"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200" b="1"/>
              <a:t>Balanced Baseline Characteristics</a:t>
            </a:r>
            <a:r>
              <a:rPr lang="en-SG" sz="1200"/>
              <a:t>: After PSM, biologic initiators and non-initiators in both ISAR and OPCRD cohorts were well-balanced across most demographic and clinical characteristics, with SMDs generally &lt;0.1</a:t>
            </a:r>
          </a:p>
          <a:p>
            <a:pPr>
              <a:buNone/>
            </a:pPr>
            <a:endParaRPr lang="en-SG" sz="1200" b="1"/>
          </a:p>
          <a:p>
            <a:pPr marL="214313" indent="-214313">
              <a:buFont typeface="Arial" panose="020B0604020202020204" pitchFamily="34" charset="0"/>
              <a:buChar char="•"/>
            </a:pPr>
            <a:r>
              <a:rPr lang="en-SG" sz="1200" b="1"/>
              <a:t>Higher Baseline and Follow-up OCS Use in Initiators</a:t>
            </a:r>
            <a:r>
              <a:rPr lang="en-SG" sz="1200"/>
              <a:t>: Biologic initiators had slightly higher baseline daily OCS doses than non-initiators in both cohorts (ISAR: 6.5 vs 5.9 mg; OPCRD: 6.0 vs 4.6 mg), with these differences diminishing over time</a:t>
            </a:r>
          </a:p>
        </p:txBody>
      </p:sp>
      <p:graphicFrame>
        <p:nvGraphicFramePr>
          <p:cNvPr id="2" name="Table 1">
            <a:extLst>
              <a:ext uri="{FF2B5EF4-FFF2-40B4-BE49-F238E27FC236}">
                <a16:creationId xmlns:a16="http://schemas.microsoft.com/office/drawing/2014/main" id="{B60CE2A4-63D5-070C-1D9D-BE08ECA525E2}"/>
              </a:ext>
            </a:extLst>
          </p:cNvPr>
          <p:cNvGraphicFramePr>
            <a:graphicFrameLocks noGrp="1"/>
          </p:cNvGraphicFramePr>
          <p:nvPr/>
        </p:nvGraphicFramePr>
        <p:xfrm>
          <a:off x="304800" y="847724"/>
          <a:ext cx="4854784" cy="3946425"/>
        </p:xfrm>
        <a:graphic>
          <a:graphicData uri="http://schemas.openxmlformats.org/drawingml/2006/table">
            <a:tbl>
              <a:tblPr bandRow="1">
                <a:tableStyleId>{5C22544A-7EE6-4342-B048-85BDC9FD1C3A}</a:tableStyleId>
              </a:tblPr>
              <a:tblGrid>
                <a:gridCol w="1495527">
                  <a:extLst>
                    <a:ext uri="{9D8B030D-6E8A-4147-A177-3AD203B41FA5}">
                      <a16:colId xmlns:a16="http://schemas.microsoft.com/office/drawing/2014/main" val="3528707300"/>
                    </a:ext>
                  </a:extLst>
                </a:gridCol>
                <a:gridCol w="685800">
                  <a:extLst>
                    <a:ext uri="{9D8B030D-6E8A-4147-A177-3AD203B41FA5}">
                      <a16:colId xmlns:a16="http://schemas.microsoft.com/office/drawing/2014/main" val="186975275"/>
                    </a:ext>
                  </a:extLst>
                </a:gridCol>
                <a:gridCol w="557939">
                  <a:extLst>
                    <a:ext uri="{9D8B030D-6E8A-4147-A177-3AD203B41FA5}">
                      <a16:colId xmlns:a16="http://schemas.microsoft.com/office/drawing/2014/main" val="3449766410"/>
                    </a:ext>
                  </a:extLst>
                </a:gridCol>
                <a:gridCol w="406830">
                  <a:extLst>
                    <a:ext uri="{9D8B030D-6E8A-4147-A177-3AD203B41FA5}">
                      <a16:colId xmlns:a16="http://schemas.microsoft.com/office/drawing/2014/main" val="3284201818"/>
                    </a:ext>
                  </a:extLst>
                </a:gridCol>
                <a:gridCol w="665993">
                  <a:extLst>
                    <a:ext uri="{9D8B030D-6E8A-4147-A177-3AD203B41FA5}">
                      <a16:colId xmlns:a16="http://schemas.microsoft.com/office/drawing/2014/main" val="3400555181"/>
                    </a:ext>
                  </a:extLst>
                </a:gridCol>
                <a:gridCol w="542875">
                  <a:extLst>
                    <a:ext uri="{9D8B030D-6E8A-4147-A177-3AD203B41FA5}">
                      <a16:colId xmlns:a16="http://schemas.microsoft.com/office/drawing/2014/main" val="2864266690"/>
                    </a:ext>
                  </a:extLst>
                </a:gridCol>
                <a:gridCol w="499820">
                  <a:extLst>
                    <a:ext uri="{9D8B030D-6E8A-4147-A177-3AD203B41FA5}">
                      <a16:colId xmlns:a16="http://schemas.microsoft.com/office/drawing/2014/main" val="1641480037"/>
                    </a:ext>
                  </a:extLst>
                </a:gridCol>
              </a:tblGrid>
              <a:tr h="170120">
                <a:tc gridSpan="7">
                  <a:txBody>
                    <a:bodyPr/>
                    <a:lstStyle/>
                    <a:p>
                      <a:pPr algn="ctr">
                        <a:lnSpc>
                          <a:spcPct val="107000"/>
                        </a:lnSpc>
                        <a:spcAft>
                          <a:spcPts val="800"/>
                        </a:spcAft>
                        <a:buNone/>
                      </a:pPr>
                      <a:r>
                        <a:rPr lang="en-SG" sz="800" b="1">
                          <a:effectLst/>
                        </a:rPr>
                        <a:t>Post-matching patient characteristics</a:t>
                      </a:r>
                      <a:r>
                        <a:rPr lang="en-SG" sz="800" b="1" baseline="30000">
                          <a:effectLst/>
                        </a:rPr>
                        <a:t>*</a:t>
                      </a:r>
                      <a:r>
                        <a:rPr lang="en-SG" sz="800" b="1">
                          <a:effectLst/>
                        </a:rPr>
                        <a:t> for ISAR and OPCRD cohorts</a:t>
                      </a:r>
                      <a:endParaRPr lang="en-SG" sz="800" b="1">
                        <a:effectLst/>
                        <a:latin typeface="Aptos" panose="020B0004020202020204" pitchFamily="34" charset="0"/>
                        <a:ea typeface="SimSun" panose="02010600030101010101" pitchFamily="2" charset="-122"/>
                        <a:cs typeface="Aptos" panose="020B0004020202020204" pitchFamily="34" charset="0"/>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681888"/>
                  </a:ext>
                </a:extLst>
              </a:tr>
              <a:tr h="152452">
                <a:tc rowSpan="2">
                  <a:txBody>
                    <a:bodyPr/>
                    <a:lstStyle/>
                    <a:p>
                      <a:pPr algn="l">
                        <a:lnSpc>
                          <a:spcPct val="107000"/>
                        </a:lnSpc>
                        <a:spcAft>
                          <a:spcPts val="800"/>
                        </a:spcAft>
                        <a:buNone/>
                      </a:pPr>
                      <a:r>
                        <a:rPr lang="en-SG" sz="700" b="1">
                          <a:effectLst/>
                        </a:rPr>
                        <a:t>Demographics and disease characteristics</a:t>
                      </a:r>
                      <a:endParaRPr lang="en-SG" sz="700" b="1">
                        <a:effectLst/>
                        <a:latin typeface="Aptos"/>
                        <a:ea typeface="SimSun"/>
                        <a:cs typeface="Aptos" panose="020B0004020202020204" pitchFamily="34" charset="0"/>
                      </a:endParaRPr>
                    </a:p>
                  </a:txBody>
                  <a:tcPr marL="68580" marR="68580" marT="34290" marB="34290" anchor="ctr"/>
                </a:tc>
                <a:tc gridSpan="3">
                  <a:txBody>
                    <a:bodyPr/>
                    <a:lstStyle/>
                    <a:p>
                      <a:pPr algn="ctr">
                        <a:lnSpc>
                          <a:spcPct val="107000"/>
                        </a:lnSpc>
                        <a:spcAft>
                          <a:spcPts val="800"/>
                        </a:spcAft>
                        <a:buNone/>
                      </a:pPr>
                      <a:r>
                        <a:rPr lang="en-SG" sz="700" b="1">
                          <a:effectLst/>
                        </a:rPr>
                        <a:t>ISAR cohort</a:t>
                      </a:r>
                      <a:endParaRPr lang="en-SG" sz="700" b="1">
                        <a:effectLst/>
                        <a:latin typeface="Aptos" panose="020B0004020202020204" pitchFamily="34" charset="0"/>
                        <a:ea typeface="SimSun" panose="02010600030101010101" pitchFamily="2" charset="-122"/>
                        <a:cs typeface="Aptos" panose="020B0004020202020204" pitchFamily="34" charset="0"/>
                      </a:endParaRPr>
                    </a:p>
                  </a:txBody>
                  <a:tcPr marL="68580" marR="68580" marT="34290" marB="34290" anchor="ctr"/>
                </a:tc>
                <a:tc hMerge="1">
                  <a:txBody>
                    <a:bodyPr/>
                    <a:lstStyle/>
                    <a:p>
                      <a:endParaRPr lang="en-US"/>
                    </a:p>
                  </a:txBody>
                  <a:tcPr/>
                </a:tc>
                <a:tc hMerge="1">
                  <a:txBody>
                    <a:bodyPr/>
                    <a:lstStyle/>
                    <a:p>
                      <a:endParaRPr lang="en-US"/>
                    </a:p>
                  </a:txBody>
                  <a:tcPr/>
                </a:tc>
                <a:tc gridSpan="3">
                  <a:txBody>
                    <a:bodyPr/>
                    <a:lstStyle/>
                    <a:p>
                      <a:pPr algn="ctr">
                        <a:lnSpc>
                          <a:spcPct val="107000"/>
                        </a:lnSpc>
                        <a:spcAft>
                          <a:spcPts val="800"/>
                        </a:spcAft>
                        <a:buNone/>
                      </a:pPr>
                      <a:r>
                        <a:rPr lang="en-SG" sz="700" b="1">
                          <a:effectLst/>
                        </a:rPr>
                        <a:t>OPCRD cohort</a:t>
                      </a:r>
                      <a:endParaRPr lang="en-SG" sz="700" b="1">
                        <a:effectLst/>
                        <a:latin typeface="Aptos" panose="020B0004020202020204" pitchFamily="34" charset="0"/>
                        <a:ea typeface="SimSun" panose="02010600030101010101" pitchFamily="2" charset="-122"/>
                        <a:cs typeface="Aptos" panose="020B0004020202020204" pitchFamily="34" charset="0"/>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2651124"/>
                  </a:ext>
                </a:extLst>
              </a:tr>
              <a:tr h="262513">
                <a:tc vMerge="1">
                  <a:txBody>
                    <a:bodyPr/>
                    <a:lstStyle/>
                    <a:p>
                      <a:endParaRPr lang="en-US"/>
                    </a:p>
                  </a:txBody>
                  <a:tcPr/>
                </a:tc>
                <a:tc>
                  <a:txBody>
                    <a:bodyPr/>
                    <a:lstStyle/>
                    <a:p>
                      <a:pPr algn="l">
                        <a:lnSpc>
                          <a:spcPct val="107000"/>
                        </a:lnSpc>
                        <a:spcAft>
                          <a:spcPts val="800"/>
                        </a:spcAft>
                        <a:buNone/>
                      </a:pPr>
                      <a:r>
                        <a:rPr lang="en-SG" sz="700" err="1">
                          <a:effectLst/>
                        </a:rPr>
                        <a:t>Bx</a:t>
                      </a:r>
                      <a:r>
                        <a:rPr lang="en-SG" sz="700">
                          <a:effectLst/>
                        </a:rPr>
                        <a:t> not initiated (n=1356)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tc>
                  <a:txBody>
                    <a:bodyPr/>
                    <a:lstStyle/>
                    <a:p>
                      <a:pPr algn="l">
                        <a:lnSpc>
                          <a:spcPct val="107000"/>
                        </a:lnSpc>
                        <a:spcAft>
                          <a:spcPts val="800"/>
                        </a:spcAft>
                        <a:buNone/>
                      </a:pPr>
                      <a:r>
                        <a:rPr lang="en-SG" sz="700" err="1">
                          <a:effectLst/>
                        </a:rPr>
                        <a:t>Bx</a:t>
                      </a:r>
                      <a:r>
                        <a:rPr lang="en-SG" sz="700">
                          <a:effectLst/>
                        </a:rPr>
                        <a:t> initiated (n=1356)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tc>
                  <a:txBody>
                    <a:bodyPr/>
                    <a:lstStyle/>
                    <a:p>
                      <a:pPr algn="l">
                        <a:lnSpc>
                          <a:spcPct val="107000"/>
                        </a:lnSpc>
                        <a:spcAft>
                          <a:spcPts val="800"/>
                        </a:spcAft>
                        <a:buNone/>
                      </a:pPr>
                      <a:r>
                        <a:rPr lang="en-SG" sz="700">
                          <a:effectLst/>
                        </a:rPr>
                        <a:t>SMD</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tc>
                  <a:txBody>
                    <a:bodyPr/>
                    <a:lstStyle/>
                    <a:p>
                      <a:pPr algn="l">
                        <a:lnSpc>
                          <a:spcPct val="107000"/>
                        </a:lnSpc>
                        <a:spcAft>
                          <a:spcPts val="800"/>
                        </a:spcAft>
                        <a:buNone/>
                      </a:pPr>
                      <a:r>
                        <a:rPr lang="en-SG" sz="700" err="1">
                          <a:effectLst/>
                        </a:rPr>
                        <a:t>Bx</a:t>
                      </a:r>
                      <a:r>
                        <a:rPr lang="en-SG" sz="700">
                          <a:effectLst/>
                        </a:rPr>
                        <a:t> not initiated (n=1967)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tc>
                  <a:txBody>
                    <a:bodyPr/>
                    <a:lstStyle/>
                    <a:p>
                      <a:pPr algn="l">
                        <a:lnSpc>
                          <a:spcPct val="107000"/>
                        </a:lnSpc>
                        <a:spcAft>
                          <a:spcPts val="800"/>
                        </a:spcAft>
                        <a:buNone/>
                      </a:pPr>
                      <a:r>
                        <a:rPr lang="en-SG" sz="700" err="1">
                          <a:effectLst/>
                        </a:rPr>
                        <a:t>Bx</a:t>
                      </a:r>
                      <a:r>
                        <a:rPr lang="en-SG" sz="700">
                          <a:effectLst/>
                        </a:rPr>
                        <a:t> initiated (n=984)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tc>
                  <a:txBody>
                    <a:bodyPr/>
                    <a:lstStyle/>
                    <a:p>
                      <a:pPr algn="l">
                        <a:lnSpc>
                          <a:spcPct val="107000"/>
                        </a:lnSpc>
                        <a:spcAft>
                          <a:spcPts val="800"/>
                        </a:spcAft>
                        <a:buNone/>
                      </a:pPr>
                      <a:r>
                        <a:rPr lang="en-SG" sz="700">
                          <a:effectLst/>
                        </a:rPr>
                        <a:t>SMD</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6660" marR="46660" marT="23195" marB="23195" anchor="ctr"/>
                </a:tc>
                <a:extLst>
                  <a:ext uri="{0D108BD9-81ED-4DB2-BD59-A6C34878D82A}">
                    <a16:rowId xmlns:a16="http://schemas.microsoft.com/office/drawing/2014/main" val="3356790038"/>
                  </a:ext>
                </a:extLst>
              </a:tr>
              <a:tr h="118738">
                <a:tc>
                  <a:txBody>
                    <a:bodyPr/>
                    <a:lstStyle/>
                    <a:p>
                      <a:pPr algn="l">
                        <a:lnSpc>
                          <a:spcPct val="107000"/>
                        </a:lnSpc>
                        <a:spcAft>
                          <a:spcPts val="800"/>
                        </a:spcAft>
                        <a:buNone/>
                      </a:pPr>
                      <a:r>
                        <a:rPr lang="en-SG" sz="700" b="1">
                          <a:effectLst/>
                        </a:rPr>
                        <a:t>Age, y, mean (SD)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54.1 (15.7)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53.4 (13.8)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49.4 (16.8)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50.2 (15.4)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562712213"/>
                  </a:ext>
                </a:extLst>
              </a:tr>
              <a:tr h="118976">
                <a:tc>
                  <a:txBody>
                    <a:bodyPr/>
                    <a:lstStyle/>
                    <a:p>
                      <a:pPr algn="l">
                        <a:lnSpc>
                          <a:spcPct val="107000"/>
                        </a:lnSpc>
                        <a:spcAft>
                          <a:spcPts val="800"/>
                        </a:spcAft>
                        <a:buNone/>
                      </a:pPr>
                      <a:r>
                        <a:rPr lang="en-SG" sz="700" b="1">
                          <a:effectLst/>
                        </a:rPr>
                        <a:t>Gender,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extLst>
                  <a:ext uri="{0D108BD9-81ED-4DB2-BD59-A6C34878D82A}">
                    <a16:rowId xmlns:a16="http://schemas.microsoft.com/office/drawing/2014/main" val="2371156770"/>
                  </a:ext>
                </a:extLst>
              </a:tr>
              <a:tr h="118976">
                <a:tc>
                  <a:txBody>
                    <a:bodyPr/>
                    <a:lstStyle/>
                    <a:p>
                      <a:pPr algn="l">
                        <a:lnSpc>
                          <a:spcPct val="107000"/>
                        </a:lnSpc>
                        <a:spcAft>
                          <a:spcPts val="800"/>
                        </a:spcAft>
                        <a:buNone/>
                      </a:pPr>
                      <a:r>
                        <a:rPr lang="en-SG" sz="700" b="1">
                          <a:effectLst/>
                        </a:rPr>
                        <a:t>Male</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533 (39.3%)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561 (41.4%)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767 (39.0%)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392 (39.8%)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1557549728"/>
                  </a:ext>
                </a:extLst>
              </a:tr>
              <a:tr h="118976">
                <a:tc>
                  <a:txBody>
                    <a:bodyPr/>
                    <a:lstStyle/>
                    <a:p>
                      <a:pPr algn="l">
                        <a:lnSpc>
                          <a:spcPct val="107000"/>
                        </a:lnSpc>
                        <a:spcAft>
                          <a:spcPts val="800"/>
                        </a:spcAft>
                        <a:buNone/>
                      </a:pPr>
                      <a:r>
                        <a:rPr lang="en-SG" sz="700" b="1">
                          <a:effectLst/>
                        </a:rPr>
                        <a:t>Female</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823 (60.7%)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795 (58.6%)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1200 (61.0%)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592 (60.2%)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1389881644"/>
                  </a:ext>
                </a:extLst>
              </a:tr>
              <a:tr h="118738">
                <a:tc>
                  <a:txBody>
                    <a:bodyPr/>
                    <a:lstStyle/>
                    <a:p>
                      <a:pPr algn="l">
                        <a:lnSpc>
                          <a:spcPct val="107000"/>
                        </a:lnSpc>
                        <a:spcAft>
                          <a:spcPts val="800"/>
                        </a:spcAft>
                        <a:buNone/>
                      </a:pPr>
                      <a:r>
                        <a:rPr lang="en-SG" sz="700" b="1">
                          <a:effectLst/>
                        </a:rPr>
                        <a:t>BMI, mean (SD)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28.8 (6.3)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28.4 (5.9)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29.8 (7.9)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29.9 (8.2)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2673538036"/>
                  </a:ext>
                </a:extLst>
              </a:tr>
              <a:tr h="220977">
                <a:tc>
                  <a:txBody>
                    <a:bodyPr/>
                    <a:lstStyle/>
                    <a:p>
                      <a:pPr algn="l">
                        <a:lnSpc>
                          <a:spcPct val="107000"/>
                        </a:lnSpc>
                        <a:spcAft>
                          <a:spcPts val="800"/>
                        </a:spcAft>
                        <a:buNone/>
                      </a:pPr>
                      <a:r>
                        <a:rPr lang="en-SG" sz="700" b="1">
                          <a:effectLst/>
                        </a:rPr>
                        <a:t>Symptom control in the past 4 weeks,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extLst>
                  <a:ext uri="{0D108BD9-81ED-4DB2-BD59-A6C34878D82A}">
                    <a16:rowId xmlns:a16="http://schemas.microsoft.com/office/drawing/2014/main" val="318031240"/>
                  </a:ext>
                </a:extLst>
              </a:tr>
              <a:tr h="118976">
                <a:tc>
                  <a:txBody>
                    <a:bodyPr/>
                    <a:lstStyle/>
                    <a:p>
                      <a:pPr algn="l">
                        <a:lnSpc>
                          <a:spcPct val="107000"/>
                        </a:lnSpc>
                        <a:spcAft>
                          <a:spcPts val="800"/>
                        </a:spcAft>
                        <a:buNone/>
                      </a:pPr>
                      <a:r>
                        <a:rPr lang="en-SG" sz="700" b="1">
                          <a:effectLst/>
                        </a:rPr>
                        <a:t>Well controlled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148 (10.9%)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183 (13.5%)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96 (4.9%)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36 (3.7%)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759719938"/>
                  </a:ext>
                </a:extLst>
              </a:tr>
              <a:tr h="118976">
                <a:tc>
                  <a:txBody>
                    <a:bodyPr/>
                    <a:lstStyle/>
                    <a:p>
                      <a:pPr algn="l">
                        <a:lnSpc>
                          <a:spcPct val="107000"/>
                        </a:lnSpc>
                        <a:spcAft>
                          <a:spcPts val="800"/>
                        </a:spcAft>
                        <a:buNone/>
                      </a:pPr>
                      <a:r>
                        <a:rPr lang="en-SG" sz="700" b="1">
                          <a:effectLst/>
                        </a:rPr>
                        <a:t>Partially controlled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220 (16.2%)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225 (16.6%)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683 (34.7%)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343 (34.9%)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1728266199"/>
                  </a:ext>
                </a:extLst>
              </a:tr>
              <a:tr h="118976">
                <a:tc>
                  <a:txBody>
                    <a:bodyPr/>
                    <a:lstStyle/>
                    <a:p>
                      <a:pPr algn="l">
                        <a:lnSpc>
                          <a:spcPct val="107000"/>
                        </a:lnSpc>
                        <a:spcAft>
                          <a:spcPts val="800"/>
                        </a:spcAft>
                        <a:buNone/>
                      </a:pPr>
                      <a:r>
                        <a:rPr lang="en-SG" sz="700" b="1">
                          <a:effectLst/>
                        </a:rPr>
                        <a:t>Uncontrolled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989 (72.9%)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948 (69.9%)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1188 (60.4%)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605 (61.5%)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444656063"/>
                  </a:ext>
                </a:extLst>
              </a:tr>
              <a:tr h="220977">
                <a:tc>
                  <a:txBody>
                    <a:bodyPr/>
                    <a:lstStyle/>
                    <a:p>
                      <a:pPr algn="l">
                        <a:lnSpc>
                          <a:spcPct val="107000"/>
                        </a:lnSpc>
                        <a:spcAft>
                          <a:spcPts val="800"/>
                        </a:spcAft>
                        <a:buNone/>
                      </a:pPr>
                      <a:r>
                        <a:rPr lang="en-SG" sz="700" b="1">
                          <a:effectLst/>
                        </a:rPr>
                        <a:t>Blood eosinophil count (highest), mean (SD), mL</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510.6 (429.1)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586.3 (494.8)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-0.16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838.8 (556.3)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825.7 (518.2)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4137916494"/>
                  </a:ext>
                </a:extLst>
              </a:tr>
              <a:tr h="210105">
                <a:tc>
                  <a:txBody>
                    <a:bodyPr/>
                    <a:lstStyle/>
                    <a:p>
                      <a:pPr algn="l">
                        <a:lnSpc>
                          <a:spcPct val="107000"/>
                        </a:lnSpc>
                        <a:spcAft>
                          <a:spcPts val="800"/>
                        </a:spcAft>
                        <a:buNone/>
                      </a:pPr>
                      <a:r>
                        <a:rPr lang="en-SG" sz="700" b="1">
                          <a:effectLst/>
                        </a:rPr>
                        <a:t>Percent of predicted FEV</a:t>
                      </a:r>
                      <a:r>
                        <a:rPr lang="en-SG" sz="700" b="1" baseline="-25000">
                          <a:effectLst/>
                        </a:rPr>
                        <a:t>1</a:t>
                      </a:r>
                      <a:r>
                        <a:rPr lang="en-SG" sz="700" b="1">
                          <a:effectLst/>
                        </a:rPr>
                        <a:t>, mean (SD),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73.2 (23.5)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73.3 (22.8)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74.5 (23.7)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74.7 (22.8)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374468416"/>
                  </a:ext>
                </a:extLst>
              </a:tr>
              <a:tr h="140843">
                <a:tc>
                  <a:txBody>
                    <a:bodyPr/>
                    <a:lstStyle/>
                    <a:p>
                      <a:pPr algn="l">
                        <a:lnSpc>
                          <a:spcPct val="107000"/>
                        </a:lnSpc>
                        <a:spcAft>
                          <a:spcPts val="800"/>
                        </a:spcAft>
                        <a:buNone/>
                      </a:pPr>
                      <a:r>
                        <a:rPr lang="en-SG" sz="700" b="1">
                          <a:effectLst/>
                        </a:rPr>
                        <a:t>FEV</a:t>
                      </a:r>
                      <a:r>
                        <a:rPr lang="en-SG" sz="700" b="1" baseline="-25000">
                          <a:effectLst/>
                        </a:rPr>
                        <a:t>1</a:t>
                      </a:r>
                      <a:r>
                        <a:rPr lang="en-SG" sz="700" b="1">
                          <a:effectLst/>
                        </a:rPr>
                        <a:t>/FVC Ratio, mean (SD)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0.7 (0.1)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0.7 (0.1)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0.7 (0.2)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0.7 (0.2)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266559290"/>
                  </a:ext>
                </a:extLst>
              </a:tr>
              <a:tr h="118738">
                <a:tc>
                  <a:txBody>
                    <a:bodyPr/>
                    <a:lstStyle/>
                    <a:p>
                      <a:pPr algn="l">
                        <a:lnSpc>
                          <a:spcPct val="107000"/>
                        </a:lnSpc>
                        <a:spcAft>
                          <a:spcPts val="800"/>
                        </a:spcAft>
                        <a:buNone/>
                      </a:pPr>
                      <a:r>
                        <a:rPr lang="en-SG" sz="700" b="1">
                          <a:effectLst/>
                        </a:rPr>
                        <a:t>Nasal polyps,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508 (37.5%)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551 (40.6%)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380 (19.3%)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204 (20.7%)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1751418761"/>
                  </a:ext>
                </a:extLst>
              </a:tr>
              <a:tr h="118738">
                <a:tc>
                  <a:txBody>
                    <a:bodyPr/>
                    <a:lstStyle/>
                    <a:p>
                      <a:pPr algn="l">
                        <a:lnSpc>
                          <a:spcPct val="107000"/>
                        </a:lnSpc>
                        <a:spcAft>
                          <a:spcPts val="800"/>
                        </a:spcAft>
                        <a:buNone/>
                      </a:pPr>
                      <a:r>
                        <a:rPr lang="en-SG" sz="700" b="1">
                          <a:effectLst/>
                        </a:rPr>
                        <a:t>Use of LTRA,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354 (26.1%)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332 (24.5%)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53 (2.7%)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24 (2.4%)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783329167"/>
                  </a:ext>
                </a:extLst>
              </a:tr>
              <a:tr h="118738">
                <a:tc>
                  <a:txBody>
                    <a:bodyPr/>
                    <a:lstStyle/>
                    <a:p>
                      <a:pPr algn="l">
                        <a:lnSpc>
                          <a:spcPct val="107000"/>
                        </a:lnSpc>
                        <a:spcAft>
                          <a:spcPts val="800"/>
                        </a:spcAft>
                        <a:buNone/>
                      </a:pPr>
                      <a:r>
                        <a:rPr lang="en-SG" sz="700" b="1">
                          <a:effectLst/>
                        </a:rPr>
                        <a:t>Use of LAMA,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338 (24.9%)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287 (21.2%)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867 (44.1%)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464 (47.2%)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305256905"/>
                  </a:ext>
                </a:extLst>
              </a:tr>
              <a:tr h="140843">
                <a:tc>
                  <a:txBody>
                    <a:bodyPr/>
                    <a:lstStyle/>
                    <a:p>
                      <a:pPr algn="l">
                        <a:lnSpc>
                          <a:spcPct val="107000"/>
                        </a:lnSpc>
                        <a:spcAft>
                          <a:spcPts val="800"/>
                        </a:spcAft>
                        <a:buNone/>
                      </a:pPr>
                      <a:r>
                        <a:rPr lang="en-SG" sz="700" b="1">
                          <a:effectLst/>
                        </a:rPr>
                        <a:t>Use of long-term OCS,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654 (48.2%)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555 (40.9%)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0.15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437 (44.2%)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438 (44.5%)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extLst>
                  <a:ext uri="{0D108BD9-81ED-4DB2-BD59-A6C34878D82A}">
                    <a16:rowId xmlns:a16="http://schemas.microsoft.com/office/drawing/2014/main" val="3165445539"/>
                  </a:ext>
                </a:extLst>
              </a:tr>
              <a:tr h="140843">
                <a:tc>
                  <a:txBody>
                    <a:bodyPr/>
                    <a:lstStyle/>
                    <a:p>
                      <a:pPr algn="l">
                        <a:lnSpc>
                          <a:spcPct val="107000"/>
                        </a:lnSpc>
                        <a:spcAft>
                          <a:spcPts val="800"/>
                        </a:spcAft>
                        <a:buNone/>
                      </a:pPr>
                      <a:r>
                        <a:rPr lang="en-SG" sz="700" b="1">
                          <a:effectLst/>
                        </a:rPr>
                        <a:t>Use of Anti-biotics, n (%)</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1400 (71.2%)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697 (70.8%)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2122230103"/>
                  </a:ext>
                </a:extLst>
              </a:tr>
              <a:tr h="220977">
                <a:tc>
                  <a:txBody>
                    <a:bodyPr/>
                    <a:lstStyle/>
                    <a:p>
                      <a:pPr algn="l">
                        <a:lnSpc>
                          <a:spcPct val="107000"/>
                        </a:lnSpc>
                        <a:spcAft>
                          <a:spcPts val="800"/>
                        </a:spcAft>
                        <a:buNone/>
                      </a:pPr>
                      <a:r>
                        <a:rPr lang="en-SG" sz="700" b="1">
                          <a:effectLst/>
                        </a:rPr>
                        <a:t>Exacerbations in the past 12 months, mean (SD)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2.7 (2.9)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2.9 (2.8)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2.8 (2.3)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3.1 (2.6)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-0.11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713626923"/>
                  </a:ext>
                </a:extLst>
              </a:tr>
              <a:tr h="210105">
                <a:tc>
                  <a:txBody>
                    <a:bodyPr/>
                    <a:lstStyle/>
                    <a:p>
                      <a:pPr algn="l">
                        <a:lnSpc>
                          <a:spcPct val="107000"/>
                        </a:lnSpc>
                        <a:spcAft>
                          <a:spcPts val="800"/>
                        </a:spcAft>
                        <a:buNone/>
                      </a:pPr>
                      <a:r>
                        <a:rPr lang="en-SG" sz="700" b="1">
                          <a:effectLst/>
                        </a:rPr>
                        <a:t>Severe  exacerbations, mean (SD)</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0.7 (1.7)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0.6 (1.4)</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0.2 (0.5)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0.2 (0.5)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0.01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2437916341"/>
                  </a:ext>
                </a:extLst>
              </a:tr>
              <a:tr h="140843">
                <a:tc>
                  <a:txBody>
                    <a:bodyPr/>
                    <a:lstStyle/>
                    <a:p>
                      <a:pPr algn="l">
                        <a:lnSpc>
                          <a:spcPct val="107000"/>
                        </a:lnSpc>
                        <a:spcAft>
                          <a:spcPts val="800"/>
                        </a:spcAft>
                        <a:buNone/>
                      </a:pPr>
                      <a:r>
                        <a:rPr lang="en-SG" sz="700" b="1">
                          <a:effectLst/>
                        </a:rPr>
                        <a:t>Pre-index daily OCS use, mean (SD), mg</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5.9 (6.9)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6.5 (7.0)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4.6 (5.1)</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6.0 (7.0)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-0.23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231029489"/>
                  </a:ext>
                </a:extLst>
              </a:tr>
              <a:tr h="140843">
                <a:tc>
                  <a:txBody>
                    <a:bodyPr/>
                    <a:lstStyle/>
                    <a:p>
                      <a:pPr algn="l">
                        <a:lnSpc>
                          <a:spcPct val="107000"/>
                        </a:lnSpc>
                        <a:spcAft>
                          <a:spcPts val="800"/>
                        </a:spcAft>
                        <a:buNone/>
                      </a:pPr>
                      <a:r>
                        <a:rPr lang="en-SG" sz="700" b="1">
                          <a:effectLst/>
                        </a:rPr>
                        <a:t>1</a:t>
                      </a:r>
                      <a:r>
                        <a:rPr lang="en-SG" sz="700" b="1" baseline="30000">
                          <a:effectLst/>
                        </a:rPr>
                        <a:t>st</a:t>
                      </a:r>
                      <a:r>
                        <a:rPr lang="en-SG" sz="700" b="1">
                          <a:effectLst/>
                        </a:rPr>
                        <a:t> year daily OCS use, mean (SD), mg</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5.2 (7.5)</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4.7 (8.0)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3.5 (4.9)</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4.6 (7.0)</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-0.18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2576480565"/>
                  </a:ext>
                </a:extLst>
              </a:tr>
              <a:tr h="140843">
                <a:tc>
                  <a:txBody>
                    <a:bodyPr/>
                    <a:lstStyle/>
                    <a:p>
                      <a:pPr algn="l">
                        <a:lnSpc>
                          <a:spcPct val="107000"/>
                        </a:lnSpc>
                        <a:spcAft>
                          <a:spcPts val="800"/>
                        </a:spcAft>
                        <a:buNone/>
                      </a:pPr>
                      <a:r>
                        <a:rPr lang="en-SG" sz="700" b="1">
                          <a:effectLst/>
                        </a:rPr>
                        <a:t>2</a:t>
                      </a:r>
                      <a:r>
                        <a:rPr lang="en-SG" sz="700" b="1" baseline="30000">
                          <a:effectLst/>
                        </a:rPr>
                        <a:t>nd</a:t>
                      </a:r>
                      <a:r>
                        <a:rPr lang="en-SG" sz="700" b="1">
                          <a:effectLst/>
                        </a:rPr>
                        <a:t> year daily OCS use, mean (SD), mg</a:t>
                      </a:r>
                      <a:endParaRPr lang="en-SG" sz="700" b="1">
                        <a:effectLst/>
                        <a:latin typeface="Aptos"/>
                        <a:ea typeface="SimSun"/>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3.7 (6.3)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3.3 (7.2)</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0.07</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12677" marR="12677" marT="12677" marB="0" anchor="ctr"/>
                </a:tc>
                <a:tc>
                  <a:txBody>
                    <a:bodyPr/>
                    <a:lstStyle/>
                    <a:p>
                      <a:pPr algn="l">
                        <a:lnSpc>
                          <a:spcPct val="107000"/>
                        </a:lnSpc>
                        <a:spcAft>
                          <a:spcPts val="800"/>
                        </a:spcAft>
                        <a:buNone/>
                      </a:pPr>
                      <a:r>
                        <a:rPr lang="en-SG" sz="700">
                          <a:effectLst/>
                        </a:rPr>
                        <a:t>3.1 (6.3)</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4.0 (6.8)</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tc>
                  <a:txBody>
                    <a:bodyPr/>
                    <a:lstStyle/>
                    <a:p>
                      <a:pPr algn="l">
                        <a:lnSpc>
                          <a:spcPct val="107000"/>
                        </a:lnSpc>
                        <a:spcAft>
                          <a:spcPts val="800"/>
                        </a:spcAft>
                        <a:buNone/>
                      </a:pPr>
                      <a:r>
                        <a:rPr lang="en-SG" sz="700">
                          <a:effectLst/>
                        </a:rPr>
                        <a:t>-0.16</a:t>
                      </a:r>
                      <a:endParaRPr lang="en-SG" sz="700">
                        <a:effectLst/>
                        <a:latin typeface="Aptos" panose="020B0004020202020204" pitchFamily="34" charset="0"/>
                        <a:ea typeface="SimSun" panose="02010600030101010101" pitchFamily="2" charset="-122"/>
                        <a:cs typeface="Aptos" panose="020B0004020202020204" pitchFamily="34" charset="0"/>
                      </a:endParaRPr>
                    </a:p>
                  </a:txBody>
                  <a:tcPr marL="4855" marR="4855" marT="4855" marB="0" anchor="ctr"/>
                </a:tc>
                <a:extLst>
                  <a:ext uri="{0D108BD9-81ED-4DB2-BD59-A6C34878D82A}">
                    <a16:rowId xmlns:a16="http://schemas.microsoft.com/office/drawing/2014/main" val="345712129"/>
                  </a:ext>
                </a:extLst>
              </a:tr>
            </a:tbl>
          </a:graphicData>
        </a:graphic>
      </p:graphicFrame>
      <p:sp>
        <p:nvSpPr>
          <p:cNvPr id="7" name="TextBox 6">
            <a:extLst>
              <a:ext uri="{FF2B5EF4-FFF2-40B4-BE49-F238E27FC236}">
                <a16:creationId xmlns:a16="http://schemas.microsoft.com/office/drawing/2014/main" id="{6304B82C-70CF-66C6-135F-AC50E520F690}"/>
              </a:ext>
            </a:extLst>
          </p:cNvPr>
          <p:cNvSpPr txBox="1"/>
          <p:nvPr/>
        </p:nvSpPr>
        <p:spPr>
          <a:xfrm>
            <a:off x="80731" y="4744469"/>
            <a:ext cx="8799227" cy="300082"/>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spcAft>
                <a:spcPts val="600"/>
              </a:spcAft>
            </a:pPr>
            <a:r>
              <a:rPr lang="en-SG" sz="675">
                <a:effectLst/>
                <a:latin typeface="Calibri" panose="020F0502020204030204" pitchFamily="34" charset="0"/>
                <a:ea typeface="SimSun" panose="02010600030101010101" pitchFamily="2" charset="-122"/>
                <a:cs typeface="Aptos" panose="020B0004020202020204" pitchFamily="34" charset="0"/>
              </a:rPr>
              <a:t>SMD, </a:t>
            </a:r>
            <a:r>
              <a:rPr lang="en-SG" sz="675">
                <a:effectLst/>
                <a:latin typeface="Calibri" panose="020F0502020204030204" pitchFamily="34" charset="0"/>
                <a:ea typeface="Calibri" panose="020F0502020204030204" pitchFamily="34" charset="0"/>
                <a:cs typeface="Aptos" panose="020B0004020202020204" pitchFamily="34" charset="0"/>
              </a:rPr>
              <a:t>standardized mean difference,</a:t>
            </a:r>
            <a:r>
              <a:rPr lang="en-SG" sz="675">
                <a:effectLst/>
                <a:latin typeface="Calibri" panose="020F0502020204030204" pitchFamily="34" charset="0"/>
                <a:ea typeface="SimSun" panose="02010600030101010101" pitchFamily="2" charset="-122"/>
                <a:cs typeface="Aptos" panose="020B0004020202020204" pitchFamily="34" charset="0"/>
              </a:rPr>
              <a:t> BMI, body mass index, </a:t>
            </a:r>
            <a:r>
              <a:rPr lang="en-SG" sz="675" err="1">
                <a:effectLst/>
                <a:latin typeface="Calibri" panose="020F0502020204030204" pitchFamily="34" charset="0"/>
                <a:ea typeface="SimSun" panose="02010600030101010101" pitchFamily="2" charset="-122"/>
                <a:cs typeface="Aptos" panose="020B0004020202020204" pitchFamily="34" charset="0"/>
              </a:rPr>
              <a:t>Bx</a:t>
            </a:r>
            <a:r>
              <a:rPr lang="en-SG" sz="675">
                <a:effectLst/>
                <a:latin typeface="Calibri" panose="020F0502020204030204" pitchFamily="34" charset="0"/>
                <a:ea typeface="SimSun" panose="02010600030101010101" pitchFamily="2" charset="-122"/>
                <a:cs typeface="Aptos" panose="020B0004020202020204" pitchFamily="34" charset="0"/>
              </a:rPr>
              <a:t>, biologic, FEV</a:t>
            </a:r>
            <a:r>
              <a:rPr lang="en-SG" sz="675" baseline="-25000">
                <a:effectLst/>
                <a:latin typeface="Calibri" panose="020F0502020204030204" pitchFamily="34" charset="0"/>
                <a:ea typeface="SimSun" panose="02010600030101010101" pitchFamily="2" charset="-122"/>
                <a:cs typeface="Aptos" panose="020B0004020202020204" pitchFamily="34" charset="0"/>
              </a:rPr>
              <a:t>1</a:t>
            </a:r>
            <a:r>
              <a:rPr lang="en-SG" sz="675">
                <a:effectLst/>
                <a:latin typeface="Calibri" panose="020F0502020204030204" pitchFamily="34" charset="0"/>
                <a:ea typeface="SimSun" panose="02010600030101010101" pitchFamily="2" charset="-122"/>
                <a:cs typeface="Aptos" panose="020B0004020202020204" pitchFamily="34" charset="0"/>
              </a:rPr>
              <a:t>, forced expiratory volume at 1 second, FVC, forced vital capacity, LAMA, Long-Acting Muscarinic Antagonists, LTRA, Leukotriene Receptor Antagonists, OCS, oral corticosteroids, SD, standard deviation.</a:t>
            </a:r>
            <a:endParaRPr lang="en-SG" sz="788">
              <a:effectLst/>
              <a:latin typeface="Aptos" panose="020B0004020202020204" pitchFamily="34" charset="0"/>
              <a:ea typeface="SimSun" panose="02010600030101010101" pitchFamily="2" charset="-122"/>
              <a:cs typeface="Aptos" panose="020B0004020202020204" pitchFamily="34" charset="0"/>
            </a:endParaRPr>
          </a:p>
        </p:txBody>
      </p:sp>
      <p:sp>
        <p:nvSpPr>
          <p:cNvPr id="4" name="TextBox 3">
            <a:extLst>
              <a:ext uri="{FF2B5EF4-FFF2-40B4-BE49-F238E27FC236}">
                <a16:creationId xmlns:a16="http://schemas.microsoft.com/office/drawing/2014/main" id="{867561C3-9522-C8AF-2C7D-59DF498B89CD}"/>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3" name="bg object 17">
            <a:extLst>
              <a:ext uri="{FF2B5EF4-FFF2-40B4-BE49-F238E27FC236}">
                <a16:creationId xmlns:a16="http://schemas.microsoft.com/office/drawing/2014/main" id="{021D2113-E01D-D63B-ED3E-B6FCEF0B733B}"/>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pic>
        <p:nvPicPr>
          <p:cNvPr id="5" name="Graphic 4" descr="Beginning with solid fill">
            <a:hlinkClick r:id="rId5" action="ppaction://hlinksldjump"/>
            <a:extLst>
              <a:ext uri="{FF2B5EF4-FFF2-40B4-BE49-F238E27FC236}">
                <a16:creationId xmlns:a16="http://schemas.microsoft.com/office/drawing/2014/main" id="{D7AD0AC4-6E42-2632-D0A2-D2F23BA9CF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8400617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7110-F739-CB27-239D-21846755A2E2}"/>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15AAC8DA-DE52-62DA-303E-CCFD05DCC13C}"/>
              </a:ext>
            </a:extLst>
          </p:cNvPr>
          <p:cNvSpPr txBox="1">
            <a:spLocks/>
          </p:cNvSpPr>
          <p:nvPr/>
        </p:nvSpPr>
        <p:spPr>
          <a:xfrm>
            <a:off x="162834" y="180099"/>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latin typeface="+mn-lt"/>
                <a:cs typeface="Arial" panose="020B0604020202020204" pitchFamily="34" charset="0"/>
              </a:rPr>
              <a:t>B</a:t>
            </a:r>
            <a:r>
              <a:rPr lang="en-SG" sz="1650" b="1" i="0" u="none" strike="noStrike">
                <a:solidFill>
                  <a:schemeClr val="tx2">
                    <a:lumMod val="75000"/>
                    <a:lumOff val="25000"/>
                  </a:schemeClr>
                </a:solidFill>
                <a:effectLst/>
                <a:latin typeface="+mn-lt"/>
                <a:cs typeface="Arial" panose="020B0604020202020204" pitchFamily="34" charset="0"/>
              </a:rPr>
              <a:t>iologic initiators were more likely to achieve low or zero OCS compared to non-biologic initiators during the 1</a:t>
            </a:r>
            <a:r>
              <a:rPr lang="en-SG" sz="1650" b="1" i="0" u="none" strike="noStrike" baseline="30000">
                <a:solidFill>
                  <a:schemeClr val="tx2">
                    <a:lumMod val="75000"/>
                    <a:lumOff val="25000"/>
                  </a:schemeClr>
                </a:solidFill>
                <a:effectLst/>
                <a:latin typeface="+mn-lt"/>
                <a:cs typeface="Arial" panose="020B0604020202020204" pitchFamily="34" charset="0"/>
              </a:rPr>
              <a:t>st</a:t>
            </a:r>
            <a:r>
              <a:rPr lang="en-SG" sz="1650" b="1" i="0" u="none" strike="noStrike">
                <a:solidFill>
                  <a:schemeClr val="tx2">
                    <a:lumMod val="75000"/>
                    <a:lumOff val="25000"/>
                  </a:schemeClr>
                </a:solidFill>
                <a:effectLst/>
                <a:latin typeface="+mn-lt"/>
                <a:cs typeface="Arial" panose="020B0604020202020204" pitchFamily="34" charset="0"/>
              </a:rPr>
              <a:t> and 2</a:t>
            </a:r>
            <a:r>
              <a:rPr lang="en-SG" sz="1650" b="1" i="0" u="none" strike="noStrike" baseline="30000">
                <a:solidFill>
                  <a:schemeClr val="tx2">
                    <a:lumMod val="75000"/>
                    <a:lumOff val="25000"/>
                  </a:schemeClr>
                </a:solidFill>
                <a:effectLst/>
                <a:latin typeface="+mn-lt"/>
                <a:cs typeface="Arial" panose="020B0604020202020204" pitchFamily="34" charset="0"/>
              </a:rPr>
              <a:t>nd</a:t>
            </a:r>
            <a:r>
              <a:rPr lang="en-SG" sz="1650" b="1" i="0" u="none" strike="noStrike">
                <a:solidFill>
                  <a:schemeClr val="tx2">
                    <a:lumMod val="75000"/>
                    <a:lumOff val="25000"/>
                  </a:schemeClr>
                </a:solidFill>
                <a:effectLst/>
                <a:latin typeface="+mn-lt"/>
                <a:cs typeface="Arial" panose="020B0604020202020204" pitchFamily="34" charset="0"/>
              </a:rPr>
              <a:t> year of follow-up</a:t>
            </a:r>
            <a:endParaRPr lang="en-SG" sz="1650" b="1">
              <a:solidFill>
                <a:schemeClr val="tx2">
                  <a:lumMod val="75000"/>
                  <a:lumOff val="25000"/>
                </a:schemeClr>
              </a:solidFill>
              <a:effectLst/>
              <a:latin typeface="+mn-lt"/>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341121B9-AC7C-D6FE-FB8C-396238AC7E7E}"/>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 name="TextBox 4">
            <a:extLst>
              <a:ext uri="{FF2B5EF4-FFF2-40B4-BE49-F238E27FC236}">
                <a16:creationId xmlns:a16="http://schemas.microsoft.com/office/drawing/2014/main" id="{7D0AB325-FF84-4F8D-5FFC-358A9AB45534}"/>
              </a:ext>
            </a:extLst>
          </p:cNvPr>
          <p:cNvSpPr txBox="1"/>
          <p:nvPr/>
        </p:nvSpPr>
        <p:spPr>
          <a:xfrm>
            <a:off x="201355" y="1030885"/>
            <a:ext cx="8720528" cy="46166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200" b="1">
                <a:effectLst/>
                <a:latin typeface="Arial" panose="020B0604020202020204" pitchFamily="34" charset="0"/>
                <a:ea typeface="SimSun" panose="02010600030101010101" pitchFamily="2" charset="-122"/>
                <a:cs typeface="Arial" panose="020B0604020202020204" pitchFamily="34" charset="0"/>
              </a:rPr>
              <a:t>Association of biologic initiation on daily TOCS in the 1</a:t>
            </a:r>
            <a:r>
              <a:rPr lang="en-SG" sz="1200" b="1" baseline="30000">
                <a:effectLst/>
                <a:latin typeface="Arial" panose="020B0604020202020204" pitchFamily="34" charset="0"/>
                <a:ea typeface="SimSun" panose="02010600030101010101" pitchFamily="2" charset="-122"/>
                <a:cs typeface="Arial" panose="020B0604020202020204" pitchFamily="34" charset="0"/>
              </a:rPr>
              <a:t>st</a:t>
            </a:r>
            <a:r>
              <a:rPr lang="en-SG" sz="1200" b="1">
                <a:effectLst/>
                <a:latin typeface="Arial" panose="020B0604020202020204" pitchFamily="34" charset="0"/>
                <a:ea typeface="SimSun" panose="02010600030101010101" pitchFamily="2" charset="-122"/>
                <a:cs typeface="Arial" panose="020B0604020202020204" pitchFamily="34" charset="0"/>
              </a:rPr>
              <a:t> and 2</a:t>
            </a:r>
            <a:r>
              <a:rPr lang="en-SG" sz="1200" b="1" baseline="30000">
                <a:effectLst/>
                <a:latin typeface="Arial" panose="020B0604020202020204" pitchFamily="34" charset="0"/>
                <a:ea typeface="SimSun" panose="02010600030101010101" pitchFamily="2" charset="-122"/>
                <a:cs typeface="Arial" panose="020B0604020202020204" pitchFamily="34" charset="0"/>
              </a:rPr>
              <a:t>nd</a:t>
            </a:r>
            <a:r>
              <a:rPr lang="en-SG" sz="1200" b="1">
                <a:effectLst/>
                <a:latin typeface="Arial" panose="020B0604020202020204" pitchFamily="34" charset="0"/>
                <a:ea typeface="SimSun" panose="02010600030101010101" pitchFamily="2" charset="-122"/>
                <a:cs typeface="Arial" panose="020B0604020202020204" pitchFamily="34" charset="0"/>
              </a:rPr>
              <a:t> year among SA patients for low dose and zero dose outcome.</a:t>
            </a:r>
            <a:r>
              <a:rPr lang="en-SG" sz="1200">
                <a:effectLst/>
                <a:latin typeface="Arial" panose="020B0604020202020204" pitchFamily="34" charset="0"/>
                <a:ea typeface="SimSun" panose="02010600030101010101" pitchFamily="2" charset="-122"/>
                <a:cs typeface="Arial" panose="020B0604020202020204" pitchFamily="34" charset="0"/>
              </a:rPr>
              <a:t> </a:t>
            </a:r>
            <a:endParaRPr lang="en-SG" sz="1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descr="A screenshot of a graph&#10;&#10;AI-generated content may be incorrect.">
            <a:extLst>
              <a:ext uri="{FF2B5EF4-FFF2-40B4-BE49-F238E27FC236}">
                <a16:creationId xmlns:a16="http://schemas.microsoft.com/office/drawing/2014/main" id="{E2ED6B88-3858-3F7F-D165-06904CA60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881" y="1543911"/>
            <a:ext cx="7927022" cy="2083630"/>
          </a:xfrm>
          <a:prstGeom prst="rect">
            <a:avLst/>
          </a:prstGeom>
        </p:spPr>
      </p:pic>
      <p:sp>
        <p:nvSpPr>
          <p:cNvPr id="2" name="TextBox 1">
            <a:extLst>
              <a:ext uri="{FF2B5EF4-FFF2-40B4-BE49-F238E27FC236}">
                <a16:creationId xmlns:a16="http://schemas.microsoft.com/office/drawing/2014/main" id="{D882FAAC-2039-6CE3-0BC4-F25FF0793ED8}"/>
              </a:ext>
            </a:extLst>
          </p:cNvPr>
          <p:cNvSpPr txBox="1"/>
          <p:nvPr/>
        </p:nvSpPr>
        <p:spPr>
          <a:xfrm>
            <a:off x="511267" y="3704192"/>
            <a:ext cx="8299343"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200" b="1"/>
              <a:t>Higher Odds of Achieving Low TOCS</a:t>
            </a:r>
            <a:r>
              <a:rPr lang="en-SG" sz="1200"/>
              <a:t>: Biologic initiators had significantly higher odds of reaching a low daily OCS dose (≤5 mg/day) compared to non-initiators in both the 1</a:t>
            </a:r>
            <a:r>
              <a:rPr lang="en-SG" sz="1200" baseline="30000"/>
              <a:t>st</a:t>
            </a:r>
            <a:r>
              <a:rPr lang="en-SG" sz="1200"/>
              <a:t> (OR: 1.62; 70% vs 63%) and 2</a:t>
            </a:r>
            <a:r>
              <a:rPr lang="en-SG" sz="1200" baseline="30000"/>
              <a:t>nd</a:t>
            </a:r>
            <a:r>
              <a:rPr lang="en-SG" sz="1200"/>
              <a:t> year (OR: 1.40; 73% vs 71%) of follow-up</a:t>
            </a:r>
          </a:p>
          <a:p>
            <a:pPr marL="214313" indent="-214313">
              <a:buFont typeface="Arial" panose="020B0604020202020204" pitchFamily="34" charset="0"/>
              <a:buChar char="•"/>
            </a:pPr>
            <a:endParaRPr lang="en-SG" sz="1200"/>
          </a:p>
          <a:p>
            <a:pPr marL="214313" indent="-214313">
              <a:buFont typeface="Arial" panose="020B0604020202020204" pitchFamily="34" charset="0"/>
              <a:buChar char="•"/>
            </a:pPr>
            <a:r>
              <a:rPr lang="en-SG" sz="1200" b="1"/>
              <a:t>Greater Chance of TOCS Cessation</a:t>
            </a:r>
            <a:r>
              <a:rPr lang="en-SG" sz="1200"/>
              <a:t>: Biologic use was associated with a markedly higher likelihood of achieving zero TOCS use in both years—1</a:t>
            </a:r>
            <a:r>
              <a:rPr lang="en-SG" sz="1200" baseline="30000"/>
              <a:t>st</a:t>
            </a:r>
            <a:r>
              <a:rPr lang="en-SG" sz="1200"/>
              <a:t> year: OR 2.38 (28% vs 19%), 2</a:t>
            </a:r>
            <a:r>
              <a:rPr lang="en-SG" sz="1200" baseline="30000"/>
              <a:t>nd</a:t>
            </a:r>
            <a:r>
              <a:rPr lang="en-SG" sz="1200"/>
              <a:t> year: OR 2.11 (33% vs 25%); excluding Anti-</a:t>
            </a:r>
            <a:r>
              <a:rPr lang="en-SG" sz="1200" err="1"/>
              <a:t>IgE</a:t>
            </a:r>
            <a:r>
              <a:rPr lang="en-SG" sz="1200"/>
              <a:t> initiators had minimal impact on these estimates.</a:t>
            </a:r>
          </a:p>
        </p:txBody>
      </p:sp>
      <p:sp>
        <p:nvSpPr>
          <p:cNvPr id="4" name="TextBox 3">
            <a:extLst>
              <a:ext uri="{FF2B5EF4-FFF2-40B4-BE49-F238E27FC236}">
                <a16:creationId xmlns:a16="http://schemas.microsoft.com/office/drawing/2014/main" id="{7138DE2A-F906-4E59-28C1-3D9BC70414EC}"/>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3" name="bg object 17">
            <a:extLst>
              <a:ext uri="{FF2B5EF4-FFF2-40B4-BE49-F238E27FC236}">
                <a16:creationId xmlns:a16="http://schemas.microsoft.com/office/drawing/2014/main" id="{6A4ED720-D116-9687-ADC3-F241510F6667}"/>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6" action="ppaction://hlinksldjump"/>
            <a:extLst>
              <a:ext uri="{FF2B5EF4-FFF2-40B4-BE49-F238E27FC236}">
                <a16:creationId xmlns:a16="http://schemas.microsoft.com/office/drawing/2014/main" id="{FD266F66-B53D-8004-41DB-CAEAE53C41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0405656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2585-BC32-0278-B737-D677C0C9B9E0}"/>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E50DB0E8-B115-997E-C193-DE00B754C0CC}"/>
              </a:ext>
            </a:extLst>
          </p:cNvPr>
          <p:cNvSpPr txBox="1">
            <a:spLocks/>
          </p:cNvSpPr>
          <p:nvPr/>
        </p:nvSpPr>
        <p:spPr>
          <a:xfrm>
            <a:off x="162834" y="180099"/>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ea typeface="Times New Roman" panose="02020603050405020304" pitchFamily="18" charset="0"/>
              </a:rPr>
              <a:t>Biologics had a significantly higher likelihood of achieving optimal reduction with stronger effects observed without Anti-</a:t>
            </a:r>
            <a:r>
              <a:rPr lang="en-SG" sz="1650" b="1" err="1">
                <a:solidFill>
                  <a:schemeClr val="tx2">
                    <a:lumMod val="75000"/>
                    <a:lumOff val="25000"/>
                  </a:schemeClr>
                </a:solidFill>
                <a:ea typeface="Times New Roman" panose="02020603050405020304" pitchFamily="18" charset="0"/>
              </a:rPr>
              <a:t>IgE</a:t>
            </a:r>
            <a:r>
              <a:rPr lang="en-SG" sz="1650" b="1">
                <a:solidFill>
                  <a:schemeClr val="tx2">
                    <a:lumMod val="75000"/>
                    <a:lumOff val="25000"/>
                  </a:schemeClr>
                </a:solidFill>
                <a:ea typeface="Times New Roman" panose="02020603050405020304" pitchFamily="18" charset="0"/>
              </a:rPr>
              <a:t> </a:t>
            </a:r>
            <a:endParaRPr lang="en-SG" sz="1650" b="1">
              <a:solidFill>
                <a:schemeClr val="tx2">
                  <a:lumMod val="75000"/>
                  <a:lumOff val="25000"/>
                </a:schemeClr>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174744FB-60A4-EBF0-5767-240845E821A2}"/>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5" name="TextBox 4">
            <a:extLst>
              <a:ext uri="{FF2B5EF4-FFF2-40B4-BE49-F238E27FC236}">
                <a16:creationId xmlns:a16="http://schemas.microsoft.com/office/drawing/2014/main" id="{F2293B64-111D-4C9F-65C7-CA8CE9713BF6}"/>
              </a:ext>
            </a:extLst>
          </p:cNvPr>
          <p:cNvSpPr txBox="1"/>
          <p:nvPr/>
        </p:nvSpPr>
        <p:spPr>
          <a:xfrm>
            <a:off x="251086" y="916744"/>
            <a:ext cx="8720528" cy="46166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200" b="1">
                <a:effectLst/>
                <a:latin typeface="Arial" panose="020B0604020202020204" pitchFamily="34" charset="0"/>
                <a:ea typeface="SimSun" panose="02010600030101010101" pitchFamily="2" charset="-122"/>
                <a:cs typeface="Arial" panose="020B0604020202020204" pitchFamily="34" charset="0"/>
              </a:rPr>
              <a:t>Association of biologic initiation on daily TOCS in the 1</a:t>
            </a:r>
            <a:r>
              <a:rPr lang="en-SG" sz="1200" b="1" baseline="30000">
                <a:effectLst/>
                <a:latin typeface="Arial" panose="020B0604020202020204" pitchFamily="34" charset="0"/>
                <a:ea typeface="SimSun" panose="02010600030101010101" pitchFamily="2" charset="-122"/>
                <a:cs typeface="Arial" panose="020B0604020202020204" pitchFamily="34" charset="0"/>
              </a:rPr>
              <a:t>st</a:t>
            </a:r>
            <a:r>
              <a:rPr lang="en-SG" sz="1200" b="1">
                <a:effectLst/>
                <a:latin typeface="Arial" panose="020B0604020202020204" pitchFamily="34" charset="0"/>
                <a:ea typeface="SimSun" panose="02010600030101010101" pitchFamily="2" charset="-122"/>
                <a:cs typeface="Arial" panose="020B0604020202020204" pitchFamily="34" charset="0"/>
              </a:rPr>
              <a:t> and 2</a:t>
            </a:r>
            <a:r>
              <a:rPr lang="en-SG" sz="1200" b="1" baseline="30000">
                <a:effectLst/>
                <a:latin typeface="Arial" panose="020B0604020202020204" pitchFamily="34" charset="0"/>
                <a:ea typeface="SimSun" panose="02010600030101010101" pitchFamily="2" charset="-122"/>
                <a:cs typeface="Arial" panose="020B0604020202020204" pitchFamily="34" charset="0"/>
              </a:rPr>
              <a:t>nd</a:t>
            </a:r>
            <a:r>
              <a:rPr lang="en-SG" sz="1200" b="1">
                <a:effectLst/>
                <a:latin typeface="Arial" panose="020B0604020202020204" pitchFamily="34" charset="0"/>
                <a:ea typeface="SimSun" panose="02010600030101010101" pitchFamily="2" charset="-122"/>
                <a:cs typeface="Arial" panose="020B0604020202020204" pitchFamily="34" charset="0"/>
              </a:rPr>
              <a:t> year among SA patients for any reduction and optimal reduction result</a:t>
            </a:r>
            <a:endParaRPr lang="en-SG" sz="1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diagram of a chemical reaction&#10;&#10;AI-generated content may be incorrect.">
            <a:extLst>
              <a:ext uri="{FF2B5EF4-FFF2-40B4-BE49-F238E27FC236}">
                <a16:creationId xmlns:a16="http://schemas.microsoft.com/office/drawing/2014/main" id="{4C4B3981-406B-3EA3-1044-F7893632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238" y="1464081"/>
            <a:ext cx="7481638" cy="2024944"/>
          </a:xfrm>
          <a:prstGeom prst="rect">
            <a:avLst/>
          </a:prstGeom>
        </p:spPr>
      </p:pic>
      <p:sp>
        <p:nvSpPr>
          <p:cNvPr id="6" name="TextBox 5">
            <a:extLst>
              <a:ext uri="{FF2B5EF4-FFF2-40B4-BE49-F238E27FC236}">
                <a16:creationId xmlns:a16="http://schemas.microsoft.com/office/drawing/2014/main" id="{D5AA80F5-1646-FC2D-795E-768B99D53D5B}"/>
              </a:ext>
            </a:extLst>
          </p:cNvPr>
          <p:cNvSpPr txBox="1"/>
          <p:nvPr/>
        </p:nvSpPr>
        <p:spPr>
          <a:xfrm>
            <a:off x="915040" y="3597781"/>
            <a:ext cx="7616778" cy="107337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275" b="1"/>
              <a:t>Higher Likelihood of Optimal Reduction</a:t>
            </a:r>
            <a:r>
              <a:rPr lang="en-SG" sz="1275"/>
              <a:t>: Biologic users had significantly greater odds of achieving &gt;75% reduction in TOCS use than non-users—OR: 2.35 (37% vs 21%) in Year 1 and OR: 1.53 (46% vs 37%) in Year 2.</a:t>
            </a:r>
          </a:p>
          <a:p>
            <a:pPr marL="214313" indent="-214313" algn="just">
              <a:buFont typeface="Arial" panose="020B0604020202020204" pitchFamily="34" charset="0"/>
              <a:buChar char="•"/>
            </a:pPr>
            <a:endParaRPr lang="en-SG" sz="1275"/>
          </a:p>
          <a:p>
            <a:pPr marL="214313" indent="-214313" algn="just">
              <a:buFont typeface="Arial" panose="020B0604020202020204" pitchFamily="34" charset="0"/>
              <a:buChar char="•"/>
            </a:pPr>
            <a:r>
              <a:rPr lang="en-SG" sz="1275" b="1"/>
              <a:t>Stronger Effect Without Anti-</a:t>
            </a:r>
            <a:r>
              <a:rPr lang="en-SG" sz="1275" b="1" err="1"/>
              <a:t>IgE</a:t>
            </a:r>
            <a:r>
              <a:rPr lang="en-SG" sz="1275"/>
              <a:t>: Excluding Anti-</a:t>
            </a:r>
            <a:r>
              <a:rPr lang="en-SG" sz="1275" err="1"/>
              <a:t>IgE</a:t>
            </a:r>
            <a:r>
              <a:rPr lang="en-SG" sz="1275"/>
              <a:t> users further increased the odds—Year 1 OR: 2.44; Year 2 OR: 1.59—indicating a more pronounced benefit in non–Anti-</a:t>
            </a:r>
            <a:r>
              <a:rPr lang="en-SG" sz="1275" err="1"/>
              <a:t>IgE</a:t>
            </a:r>
            <a:r>
              <a:rPr lang="en-SG" sz="1275"/>
              <a:t> biologic users.</a:t>
            </a:r>
          </a:p>
        </p:txBody>
      </p:sp>
      <p:sp>
        <p:nvSpPr>
          <p:cNvPr id="9" name="TextBox 8">
            <a:extLst>
              <a:ext uri="{FF2B5EF4-FFF2-40B4-BE49-F238E27FC236}">
                <a16:creationId xmlns:a16="http://schemas.microsoft.com/office/drawing/2014/main" id="{F77D4F23-96C2-1D99-D21E-465BDF127719}"/>
              </a:ext>
            </a:extLst>
          </p:cNvPr>
          <p:cNvSpPr txBox="1"/>
          <p:nvPr/>
        </p:nvSpPr>
        <p:spPr>
          <a:xfrm>
            <a:off x="5200" y="4791742"/>
            <a:ext cx="9138800" cy="19620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675" baseline="30000">
                <a:effectLst/>
                <a:latin typeface="Calibri" panose="020F0502020204030204" pitchFamily="34" charset="0"/>
                <a:ea typeface="SimSun" panose="02010600030101010101" pitchFamily="2" charset="-122"/>
                <a:cs typeface="Aptos" panose="020B0004020202020204" pitchFamily="34" charset="0"/>
              </a:rPr>
              <a:t>*</a:t>
            </a:r>
            <a:r>
              <a:rPr lang="en-SG" sz="675">
                <a:effectLst/>
                <a:latin typeface="Calibri" panose="020F0502020204030204" pitchFamily="34" charset="0"/>
                <a:ea typeface="SimSun" panose="02010600030101010101" pitchFamily="2" charset="-122"/>
                <a:cs typeface="Aptos" panose="020B0004020202020204" pitchFamily="34" charset="0"/>
              </a:rPr>
              <a:t>Any reduction: any reduction in TOCS daily dose from baseline (12 months prior to index date) to 1</a:t>
            </a:r>
            <a:r>
              <a:rPr lang="en-SG" sz="675" baseline="30000">
                <a:effectLst/>
                <a:latin typeface="Calibri" panose="020F0502020204030204" pitchFamily="34" charset="0"/>
                <a:ea typeface="SimSun" panose="02010600030101010101" pitchFamily="2" charset="-122"/>
                <a:cs typeface="Aptos" panose="020B0004020202020204" pitchFamily="34" charset="0"/>
              </a:rPr>
              <a:t>st</a:t>
            </a:r>
            <a:r>
              <a:rPr lang="en-SG" sz="675">
                <a:effectLst/>
                <a:latin typeface="Calibri" panose="020F0502020204030204" pitchFamily="34" charset="0"/>
                <a:ea typeface="SimSun" panose="02010600030101010101" pitchFamily="2" charset="-122"/>
                <a:cs typeface="Aptos" panose="020B0004020202020204" pitchFamily="34" charset="0"/>
              </a:rPr>
              <a:t> or 2</a:t>
            </a:r>
            <a:r>
              <a:rPr lang="en-SG" sz="675" baseline="30000">
                <a:effectLst/>
                <a:latin typeface="Calibri" panose="020F0502020204030204" pitchFamily="34" charset="0"/>
                <a:ea typeface="SimSun" panose="02010600030101010101" pitchFamily="2" charset="-122"/>
                <a:cs typeface="Aptos" panose="020B0004020202020204" pitchFamily="34" charset="0"/>
              </a:rPr>
              <a:t>nd</a:t>
            </a:r>
            <a:r>
              <a:rPr lang="en-SG" sz="675">
                <a:effectLst/>
                <a:latin typeface="Calibri" panose="020F0502020204030204" pitchFamily="34" charset="0"/>
                <a:ea typeface="SimSun" panose="02010600030101010101" pitchFamily="2" charset="-122"/>
                <a:cs typeface="Aptos" panose="020B0004020202020204" pitchFamily="34" charset="0"/>
              </a:rPr>
              <a:t> year of follow-up. </a:t>
            </a:r>
            <a:r>
              <a:rPr lang="en-SG" sz="675" baseline="30000" err="1">
                <a:effectLst/>
                <a:latin typeface="Calibri" panose="020F0502020204030204" pitchFamily="34" charset="0"/>
                <a:ea typeface="SimSun" panose="02010600030101010101" pitchFamily="2" charset="-122"/>
                <a:cs typeface="Aptos" panose="020B0004020202020204" pitchFamily="34" charset="0"/>
              </a:rPr>
              <a:t>Ϯ</a:t>
            </a:r>
            <a:r>
              <a:rPr lang="en-SG" sz="675" err="1">
                <a:effectLst/>
                <a:latin typeface="Calibri" panose="020F0502020204030204" pitchFamily="34" charset="0"/>
                <a:ea typeface="SimSun" panose="02010600030101010101" pitchFamily="2" charset="-122"/>
                <a:cs typeface="Aptos" panose="020B0004020202020204" pitchFamily="34" charset="0"/>
              </a:rPr>
              <a:t>Optimal</a:t>
            </a:r>
            <a:r>
              <a:rPr lang="en-SG" sz="675">
                <a:effectLst/>
                <a:latin typeface="Calibri" panose="020F0502020204030204" pitchFamily="34" charset="0"/>
                <a:ea typeface="SimSun" panose="02010600030101010101" pitchFamily="2" charset="-122"/>
                <a:cs typeface="Aptos" panose="020B0004020202020204" pitchFamily="34" charset="0"/>
              </a:rPr>
              <a:t> reduction: </a:t>
            </a:r>
            <a:r>
              <a:rPr lang="zh-CN" sz="675">
                <a:effectLst/>
                <a:latin typeface="Calibri" panose="020F0502020204030204" pitchFamily="34" charset="0"/>
                <a:ea typeface="SimSun" panose="02010600030101010101" pitchFamily="2" charset="-122"/>
                <a:cs typeface="Calibri" panose="020F0502020204030204" pitchFamily="34" charset="0"/>
              </a:rPr>
              <a:t>≥</a:t>
            </a:r>
            <a:r>
              <a:rPr lang="en-SG" sz="675">
                <a:effectLst/>
                <a:latin typeface="Calibri" panose="020F0502020204030204" pitchFamily="34" charset="0"/>
                <a:ea typeface="SimSun" panose="02010600030101010101" pitchFamily="2" charset="-122"/>
                <a:cs typeface="Aptos" panose="020B0004020202020204" pitchFamily="34" charset="0"/>
              </a:rPr>
              <a:t>75% reduction in TOCS daily dose from baseline (12 months prior to index date) to 1</a:t>
            </a:r>
            <a:r>
              <a:rPr lang="en-SG" sz="675" baseline="30000">
                <a:effectLst/>
                <a:latin typeface="Calibri" panose="020F0502020204030204" pitchFamily="34" charset="0"/>
                <a:ea typeface="SimSun" panose="02010600030101010101" pitchFamily="2" charset="-122"/>
                <a:cs typeface="Aptos" panose="020B0004020202020204" pitchFamily="34" charset="0"/>
              </a:rPr>
              <a:t>st</a:t>
            </a:r>
            <a:r>
              <a:rPr lang="en-SG" sz="675">
                <a:effectLst/>
                <a:latin typeface="Calibri" panose="020F0502020204030204" pitchFamily="34" charset="0"/>
                <a:ea typeface="SimSun" panose="02010600030101010101" pitchFamily="2" charset="-122"/>
                <a:cs typeface="Aptos" panose="020B0004020202020204" pitchFamily="34" charset="0"/>
              </a:rPr>
              <a:t> or 2</a:t>
            </a:r>
            <a:r>
              <a:rPr lang="en-SG" sz="675" baseline="30000">
                <a:effectLst/>
                <a:latin typeface="Calibri" panose="020F0502020204030204" pitchFamily="34" charset="0"/>
                <a:ea typeface="SimSun" panose="02010600030101010101" pitchFamily="2" charset="-122"/>
                <a:cs typeface="Aptos" panose="020B0004020202020204" pitchFamily="34" charset="0"/>
              </a:rPr>
              <a:t>nd</a:t>
            </a:r>
            <a:r>
              <a:rPr lang="en-SG" sz="675">
                <a:effectLst/>
                <a:latin typeface="Calibri" panose="020F0502020204030204" pitchFamily="34" charset="0"/>
                <a:ea typeface="SimSun" panose="02010600030101010101" pitchFamily="2" charset="-122"/>
                <a:cs typeface="Aptos" panose="020B0004020202020204" pitchFamily="34" charset="0"/>
              </a:rPr>
              <a:t> year of follow-up. </a:t>
            </a:r>
            <a:endParaRPr lang="en-SG" sz="675">
              <a:effectLst/>
              <a:latin typeface="Aptos" panose="020B0004020202020204" pitchFamily="34" charset="0"/>
              <a:ea typeface="SimSun" panose="02010600030101010101" pitchFamily="2" charset="-122"/>
              <a:cs typeface="Aptos" panose="020B0004020202020204" pitchFamily="34" charset="0"/>
            </a:endParaRPr>
          </a:p>
        </p:txBody>
      </p:sp>
      <p:sp>
        <p:nvSpPr>
          <p:cNvPr id="3" name="TextBox 3">
            <a:extLst>
              <a:ext uri="{FF2B5EF4-FFF2-40B4-BE49-F238E27FC236}">
                <a16:creationId xmlns:a16="http://schemas.microsoft.com/office/drawing/2014/main" id="{B021755B-F799-65A8-EBFC-0901989126D4}"/>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2" name="bg object 17">
            <a:extLst>
              <a:ext uri="{FF2B5EF4-FFF2-40B4-BE49-F238E27FC236}">
                <a16:creationId xmlns:a16="http://schemas.microsoft.com/office/drawing/2014/main" id="{AF0495DD-DCB5-EF2E-254E-D667EBA9967C}"/>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7" name="Graphic 6" descr="Beginning with solid fill">
            <a:hlinkClick r:id="rId6" action="ppaction://hlinksldjump"/>
            <a:extLst>
              <a:ext uri="{FF2B5EF4-FFF2-40B4-BE49-F238E27FC236}">
                <a16:creationId xmlns:a16="http://schemas.microsoft.com/office/drawing/2014/main" id="{05ADAC76-2E72-B9FE-F40F-25E31B87D4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0359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3320815" y="1048578"/>
            <a:ext cx="2429174" cy="728272"/>
          </a:xfrm>
          <a:prstGeom prst="rect">
            <a:avLst/>
          </a:prstGeom>
        </p:spPr>
      </p:pic>
      <p:pic>
        <p:nvPicPr>
          <p:cNvPr id="4" name="object 4"/>
          <p:cNvPicPr/>
          <p:nvPr/>
        </p:nvPicPr>
        <p:blipFill>
          <a:blip r:embed="rId3" cstate="print"/>
          <a:stretch>
            <a:fillRect/>
          </a:stretch>
        </p:blipFill>
        <p:spPr>
          <a:xfrm>
            <a:off x="3957828" y="4299203"/>
            <a:ext cx="1234439" cy="612648"/>
          </a:xfrm>
          <a:prstGeom prst="rect">
            <a:avLst/>
          </a:prstGeom>
        </p:spPr>
      </p:pic>
      <p:sp>
        <p:nvSpPr>
          <p:cNvPr id="5" name="object 5"/>
          <p:cNvSpPr txBox="1"/>
          <p:nvPr/>
        </p:nvSpPr>
        <p:spPr>
          <a:xfrm>
            <a:off x="2322702" y="3578478"/>
            <a:ext cx="441579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a:ln>
                  <a:noFill/>
                </a:ln>
                <a:solidFill>
                  <a:srgbClr val="FF9900"/>
                </a:solidFill>
                <a:effectLst/>
                <a:uLnTx/>
                <a:uFillTx/>
                <a:latin typeface="Arial"/>
                <a:cs typeface="Arial"/>
              </a:rPr>
              <a:t>Eileen</a:t>
            </a:r>
            <a:r>
              <a:rPr kumimoji="0" sz="1600" b="0" i="0" u="none" strike="noStrike" kern="0" cap="none" spc="-45"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Wang</a:t>
            </a:r>
            <a:r>
              <a:rPr kumimoji="0" sz="1600" b="0" i="0" u="none" strike="noStrike" kern="0" cap="none" spc="-15"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et</a:t>
            </a:r>
            <a:r>
              <a:rPr kumimoji="0" sz="1600" b="0" i="0" u="none" strike="noStrike" kern="0" cap="none" spc="-10"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al,</a:t>
            </a:r>
            <a:r>
              <a:rPr kumimoji="0" sz="1600" b="0" i="0" u="none" strike="noStrike" kern="0" cap="none" spc="-15" normalizeH="0" baseline="0" noProof="0">
                <a:ln>
                  <a:noFill/>
                </a:ln>
                <a:solidFill>
                  <a:srgbClr val="FF9900"/>
                </a:solidFill>
                <a:effectLst/>
                <a:uLnTx/>
                <a:uFillTx/>
                <a:latin typeface="Arial"/>
                <a:cs typeface="Arial"/>
              </a:rPr>
              <a:t> </a:t>
            </a:r>
            <a:r>
              <a:rPr kumimoji="0" sz="1600" b="0" i="1" u="none" strike="noStrike" kern="0" cap="none" spc="0" normalizeH="0" baseline="0" noProof="0">
                <a:ln>
                  <a:noFill/>
                </a:ln>
                <a:solidFill>
                  <a:srgbClr val="FF9900"/>
                </a:solidFill>
                <a:effectLst/>
                <a:uLnTx/>
                <a:uFillTx/>
                <a:latin typeface="Arial"/>
                <a:cs typeface="Arial"/>
              </a:rPr>
              <a:t>CHEST</a:t>
            </a:r>
            <a:r>
              <a:rPr kumimoji="0" sz="1600" b="0" i="1" u="none" strike="noStrike" kern="0" cap="none" spc="-35" normalizeH="0" baseline="0" noProof="0">
                <a:ln>
                  <a:noFill/>
                </a:ln>
                <a:solidFill>
                  <a:srgbClr val="FF9900"/>
                </a:solidFill>
                <a:effectLst/>
                <a:uLnTx/>
                <a:uFillTx/>
                <a:latin typeface="Arial"/>
                <a:cs typeface="Arial"/>
              </a:rPr>
              <a:t> </a:t>
            </a:r>
            <a:r>
              <a:rPr kumimoji="0" sz="1600" b="0" i="0" u="none" strike="noStrike" kern="0" cap="none" spc="-10" normalizeH="0" baseline="0" noProof="0">
                <a:ln>
                  <a:noFill/>
                </a:ln>
                <a:solidFill>
                  <a:srgbClr val="FF9900"/>
                </a:solidFill>
                <a:effectLst/>
                <a:uLnTx/>
                <a:uFillTx/>
                <a:latin typeface="Arial"/>
                <a:cs typeface="Arial"/>
              </a:rPr>
              <a:t>2020;157(4):790-</a:t>
            </a:r>
            <a:r>
              <a:rPr kumimoji="0" sz="1600" b="0" i="0" u="none" strike="noStrike" kern="0" cap="none" spc="-20" normalizeH="0" baseline="0" noProof="0">
                <a:ln>
                  <a:noFill/>
                </a:ln>
                <a:solidFill>
                  <a:srgbClr val="FF9900"/>
                </a:solidFill>
                <a:effectLst/>
                <a:uLnTx/>
                <a:uFillTx/>
                <a:latin typeface="Arial"/>
                <a:cs typeface="Arial"/>
              </a:rPr>
              <a:t>804.</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1374775" y="2341626"/>
            <a:ext cx="6306185" cy="635635"/>
          </a:xfrm>
          <a:prstGeom prst="rect">
            <a:avLst/>
          </a:prstGeom>
        </p:spPr>
        <p:txBody>
          <a:bodyPr vert="horz" wrap="square" lIns="0" tIns="12700" rIns="0" bIns="0" rtlCol="0">
            <a:spAutoFit/>
          </a:bodyPr>
          <a:lstStyle/>
          <a:p>
            <a:pPr marL="12700" marR="5080" lvl="0" indent="32258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Characterization</a:t>
            </a:r>
            <a:r>
              <a:rPr kumimoji="0" sz="2000" b="1" i="0" u="none" strike="noStrike" kern="0" cap="none" spc="-9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of</a:t>
            </a:r>
            <a:r>
              <a:rPr kumimoji="0" sz="2000" b="1" i="0" u="none" strike="noStrike" kern="0" cap="none" spc="-6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Severe</a:t>
            </a:r>
            <a:r>
              <a:rPr kumimoji="0" sz="2000" b="1" i="0" u="none" strike="noStrike" kern="0" cap="none" spc="-10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Asthma</a:t>
            </a:r>
            <a:r>
              <a:rPr kumimoji="0" sz="2000" b="1" i="0" u="none" strike="noStrike" kern="0" cap="none" spc="-7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Worldwide: </a:t>
            </a:r>
            <a:r>
              <a:rPr kumimoji="0" sz="2000" b="1" i="0" u="none" strike="noStrike" kern="0" cap="none" spc="0" normalizeH="0" baseline="0" noProof="0">
                <a:ln>
                  <a:noFill/>
                </a:ln>
                <a:solidFill>
                  <a:srgbClr val="FFFFFF"/>
                </a:solidFill>
                <a:effectLst/>
                <a:uLnTx/>
                <a:uFillTx/>
                <a:latin typeface="Arial"/>
                <a:cs typeface="Arial"/>
              </a:rPr>
              <a:t>Data</a:t>
            </a:r>
            <a:r>
              <a:rPr kumimoji="0" sz="2000" b="1" i="0" u="none" strike="noStrike" kern="0" cap="none" spc="-5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From</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the</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International</a:t>
            </a:r>
            <a:r>
              <a:rPr kumimoji="0" sz="2000" b="1" i="0" u="none" strike="noStrike" kern="0" cap="none" spc="-9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Severe</a:t>
            </a:r>
            <a:r>
              <a:rPr kumimoji="0" sz="2000" b="1" i="0" u="none" strike="noStrike" kern="0" cap="none" spc="-8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Asthma</a:t>
            </a:r>
            <a:r>
              <a:rPr kumimoji="0" sz="2000" b="1" i="0" u="none" strike="noStrike" kern="0" cap="none" spc="-55"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Registry</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4" action="ppaction://hlinksldjump"/>
            <a:extLst>
              <a:ext uri="{FF2B5EF4-FFF2-40B4-BE49-F238E27FC236}">
                <a16:creationId xmlns:a16="http://schemas.microsoft.com/office/drawing/2014/main" id="{0CFEDC9A-3E0E-4437-8F67-6B21B3A356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70F2257B-480D-9270-6E57-A651C2CB8AEE}"/>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ED8D-F835-CE0B-08D3-5AFA649DFD87}"/>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C5AB4321-DA10-D30A-282F-09A28997860C}"/>
              </a:ext>
            </a:extLst>
          </p:cNvPr>
          <p:cNvSpPr txBox="1">
            <a:spLocks/>
          </p:cNvSpPr>
          <p:nvPr/>
        </p:nvSpPr>
        <p:spPr>
          <a:xfrm>
            <a:off x="162833" y="180099"/>
            <a:ext cx="7950530"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effectLst/>
                <a:ea typeface="Times New Roman" panose="02020603050405020304" pitchFamily="18" charset="0"/>
              </a:rPr>
              <a:t>Biologics was associated with a greater and continuous reduction in the TOCS daily dose in both the 1</a:t>
            </a:r>
            <a:r>
              <a:rPr lang="en-SG" sz="1650" b="1" baseline="30000">
                <a:solidFill>
                  <a:schemeClr val="tx2">
                    <a:lumMod val="75000"/>
                    <a:lumOff val="25000"/>
                  </a:schemeClr>
                </a:solidFill>
                <a:effectLst/>
                <a:ea typeface="Times New Roman" panose="02020603050405020304" pitchFamily="18" charset="0"/>
              </a:rPr>
              <a:t>st</a:t>
            </a:r>
            <a:r>
              <a:rPr lang="en-SG" sz="1650" b="1">
                <a:solidFill>
                  <a:schemeClr val="tx2">
                    <a:lumMod val="75000"/>
                    <a:lumOff val="25000"/>
                  </a:schemeClr>
                </a:solidFill>
                <a:effectLst/>
                <a:ea typeface="Times New Roman" panose="02020603050405020304" pitchFamily="18" charset="0"/>
              </a:rPr>
              <a:t> and 2</a:t>
            </a:r>
            <a:r>
              <a:rPr lang="en-SG" sz="1650" b="1" baseline="30000">
                <a:solidFill>
                  <a:schemeClr val="tx2">
                    <a:lumMod val="75000"/>
                    <a:lumOff val="25000"/>
                  </a:schemeClr>
                </a:solidFill>
                <a:effectLst/>
                <a:ea typeface="Times New Roman" panose="02020603050405020304" pitchFamily="18" charset="0"/>
              </a:rPr>
              <a:t>nd</a:t>
            </a:r>
            <a:r>
              <a:rPr lang="en-SG" sz="1650" b="1">
                <a:solidFill>
                  <a:schemeClr val="tx2">
                    <a:lumMod val="75000"/>
                    <a:lumOff val="25000"/>
                  </a:schemeClr>
                </a:solidFill>
                <a:effectLst/>
                <a:ea typeface="Times New Roman" panose="02020603050405020304" pitchFamily="18" charset="0"/>
              </a:rPr>
              <a:t> year, with stronger effects observed without Anti-</a:t>
            </a:r>
            <a:r>
              <a:rPr lang="en-SG" sz="1650" b="1" err="1">
                <a:solidFill>
                  <a:schemeClr val="tx2">
                    <a:lumMod val="75000"/>
                    <a:lumOff val="25000"/>
                  </a:schemeClr>
                </a:solidFill>
                <a:effectLst/>
                <a:ea typeface="Times New Roman" panose="02020603050405020304" pitchFamily="18" charset="0"/>
              </a:rPr>
              <a:t>IgE</a:t>
            </a:r>
            <a:endParaRPr lang="en-SG" sz="1650" b="1">
              <a:solidFill>
                <a:schemeClr val="tx2">
                  <a:lumMod val="75000"/>
                  <a:lumOff val="25000"/>
                </a:schemeClr>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F1DA3F5E-BF61-98FB-DE49-381A6441642B}"/>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extBox 1">
            <a:extLst>
              <a:ext uri="{FF2B5EF4-FFF2-40B4-BE49-F238E27FC236}">
                <a16:creationId xmlns:a16="http://schemas.microsoft.com/office/drawing/2014/main" id="{8E11D43D-E14E-41C4-DC4F-F14630D50C50}"/>
              </a:ext>
            </a:extLst>
          </p:cNvPr>
          <p:cNvSpPr txBox="1"/>
          <p:nvPr/>
        </p:nvSpPr>
        <p:spPr>
          <a:xfrm>
            <a:off x="612182" y="3597781"/>
            <a:ext cx="8210807" cy="126957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275" b="1"/>
              <a:t>Greater TOCS Reduction with Biologics</a:t>
            </a:r>
            <a:r>
              <a:rPr lang="en-SG" sz="1275"/>
              <a:t>: Biologic initiators experienced a larger reduction in daily TOCS dose compared to non-initiators—1</a:t>
            </a:r>
            <a:r>
              <a:rPr lang="en-SG" sz="1275" baseline="30000"/>
              <a:t>st</a:t>
            </a:r>
            <a:r>
              <a:rPr lang="en-SG" sz="1275"/>
              <a:t> year: -2.44 mg/day vs -1.40 mg/day (excess reduction: -1.04 mg/day), and 2</a:t>
            </a:r>
            <a:r>
              <a:rPr lang="en-SG" sz="1275" baseline="30000"/>
              <a:t>nd</a:t>
            </a:r>
            <a:r>
              <a:rPr lang="en-SG" sz="1275"/>
              <a:t> year: -3.12 mg/day vs -2.64 mg/day (excess reduction: -0.48 mg/day).</a:t>
            </a:r>
          </a:p>
          <a:p>
            <a:pPr marL="214313" indent="-214313">
              <a:buFont typeface="Arial" panose="020B0604020202020204" pitchFamily="34" charset="0"/>
              <a:buChar char="•"/>
            </a:pPr>
            <a:endParaRPr lang="en-SG" sz="1275"/>
          </a:p>
          <a:p>
            <a:pPr marL="214313" indent="-214313">
              <a:buFont typeface="Arial" panose="020B0604020202020204" pitchFamily="34" charset="0"/>
              <a:buChar char="•"/>
            </a:pPr>
            <a:r>
              <a:rPr lang="en-SG" sz="1275" b="1"/>
              <a:t>Impact of Excluding Anti-</a:t>
            </a:r>
            <a:r>
              <a:rPr lang="en-SG" sz="1275" b="1" err="1"/>
              <a:t>IgE</a:t>
            </a:r>
            <a:r>
              <a:rPr lang="en-SG" sz="1275" b="1"/>
              <a:t> Initiators</a:t>
            </a:r>
            <a:r>
              <a:rPr lang="en-SG" sz="1275"/>
              <a:t>: Removing Anti-</a:t>
            </a:r>
            <a:r>
              <a:rPr lang="en-SG" sz="1275" err="1"/>
              <a:t>IgE</a:t>
            </a:r>
            <a:r>
              <a:rPr lang="en-SG" sz="1275"/>
              <a:t> users slightly increased the excess TOCS reductions—1</a:t>
            </a:r>
            <a:r>
              <a:rPr lang="en-SG" sz="1275" baseline="30000"/>
              <a:t>st</a:t>
            </a:r>
            <a:r>
              <a:rPr lang="en-SG" sz="1275"/>
              <a:t>  year: -1.12 mg/day, 2</a:t>
            </a:r>
            <a:r>
              <a:rPr lang="en-SG" sz="1275" baseline="30000"/>
              <a:t>nd</a:t>
            </a:r>
            <a:r>
              <a:rPr lang="en-SG" sz="1275"/>
              <a:t> year: -0.68 mg/day—suggesting even greater benefit among non–Anti-</a:t>
            </a:r>
            <a:r>
              <a:rPr lang="en-SG" sz="1275" err="1"/>
              <a:t>IgE</a:t>
            </a:r>
            <a:r>
              <a:rPr lang="en-SG" sz="1275"/>
              <a:t> biologic users.</a:t>
            </a:r>
          </a:p>
        </p:txBody>
      </p:sp>
      <p:pic>
        <p:nvPicPr>
          <p:cNvPr id="6" name="Picture 5" descr="A comparison of numbers and a number of numbers&#10;&#10;AI-generated content may be incorrect.">
            <a:extLst>
              <a:ext uri="{FF2B5EF4-FFF2-40B4-BE49-F238E27FC236}">
                <a16:creationId xmlns:a16="http://schemas.microsoft.com/office/drawing/2014/main" id="{A3B58FA3-5105-1952-9490-2F65FE8CD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011" y="1484422"/>
            <a:ext cx="8501978" cy="1943309"/>
          </a:xfrm>
          <a:prstGeom prst="rect">
            <a:avLst/>
          </a:prstGeom>
        </p:spPr>
      </p:pic>
      <p:sp>
        <p:nvSpPr>
          <p:cNvPr id="7" name="TextBox 6">
            <a:extLst>
              <a:ext uri="{FF2B5EF4-FFF2-40B4-BE49-F238E27FC236}">
                <a16:creationId xmlns:a16="http://schemas.microsoft.com/office/drawing/2014/main" id="{B19D9F68-7789-3547-E533-5DE1F9D7517E}"/>
              </a:ext>
            </a:extLst>
          </p:cNvPr>
          <p:cNvSpPr txBox="1"/>
          <p:nvPr/>
        </p:nvSpPr>
        <p:spPr>
          <a:xfrm>
            <a:off x="251086" y="1037374"/>
            <a:ext cx="8720528" cy="300082"/>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350" b="1">
                <a:effectLst/>
                <a:latin typeface="Calibri" panose="020F0502020204030204" pitchFamily="34" charset="0"/>
                <a:ea typeface="SimSun" panose="02010600030101010101" pitchFamily="2" charset="-122"/>
              </a:rPr>
              <a:t>Association of biologic initiation on daily TOCS in the 1</a:t>
            </a:r>
            <a:r>
              <a:rPr lang="en-SG" sz="1350" b="1" baseline="30000">
                <a:effectLst/>
                <a:latin typeface="Calibri" panose="020F0502020204030204" pitchFamily="34" charset="0"/>
                <a:ea typeface="SimSun" panose="02010600030101010101" pitchFamily="2" charset="-122"/>
              </a:rPr>
              <a:t>st</a:t>
            </a:r>
            <a:r>
              <a:rPr lang="en-SG" sz="1350" b="1">
                <a:effectLst/>
                <a:latin typeface="Calibri" panose="020F0502020204030204" pitchFamily="34" charset="0"/>
                <a:ea typeface="SimSun" panose="02010600030101010101" pitchFamily="2" charset="-122"/>
              </a:rPr>
              <a:t> and 2</a:t>
            </a:r>
            <a:r>
              <a:rPr lang="en-SG" sz="1350" b="1" baseline="30000">
                <a:effectLst/>
                <a:latin typeface="Calibri" panose="020F0502020204030204" pitchFamily="34" charset="0"/>
                <a:ea typeface="SimSun" panose="02010600030101010101" pitchFamily="2" charset="-122"/>
              </a:rPr>
              <a:t>nd</a:t>
            </a:r>
            <a:r>
              <a:rPr lang="en-SG" sz="1350" b="1">
                <a:effectLst/>
                <a:latin typeface="Calibri" panose="020F0502020204030204" pitchFamily="34" charset="0"/>
                <a:ea typeface="SimSun" panose="02010600030101010101" pitchFamily="2" charset="-122"/>
              </a:rPr>
              <a:t> year among SA patients for absolute change.</a:t>
            </a:r>
            <a:r>
              <a:rPr lang="en-SG" sz="1200">
                <a:effectLst/>
              </a:rPr>
              <a:t> </a:t>
            </a:r>
            <a:endParaRPr lang="en-SG" sz="1200" b="1">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BC39B086-110C-8040-C260-14D02496C83F}"/>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p>
        </p:txBody>
      </p:sp>
      <p:pic>
        <p:nvPicPr>
          <p:cNvPr id="3" name="bg object 17">
            <a:extLst>
              <a:ext uri="{FF2B5EF4-FFF2-40B4-BE49-F238E27FC236}">
                <a16:creationId xmlns:a16="http://schemas.microsoft.com/office/drawing/2014/main" id="{15E9BC43-84E1-5448-7FA0-50AB4A368BA5}"/>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5" name="Graphic 4" descr="Beginning with solid fill">
            <a:hlinkClick r:id="rId6" action="ppaction://hlinksldjump"/>
            <a:extLst>
              <a:ext uri="{FF2B5EF4-FFF2-40B4-BE49-F238E27FC236}">
                <a16:creationId xmlns:a16="http://schemas.microsoft.com/office/drawing/2014/main" id="{1B2A316F-5C39-4CE4-8146-29E5C7178E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7122437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4AC96-0370-12A5-BB72-88ADA516DE2C}"/>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18E7C051-D0B3-DEFB-8479-84FB8227B96D}"/>
              </a:ext>
            </a:extLst>
          </p:cNvPr>
          <p:cNvSpPr txBox="1">
            <a:spLocks/>
          </p:cNvSpPr>
          <p:nvPr/>
        </p:nvSpPr>
        <p:spPr>
          <a:xfrm>
            <a:off x="162834" y="180099"/>
            <a:ext cx="7439086"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effectLst/>
                <a:ea typeface="Times New Roman" panose="02020603050405020304" pitchFamily="18" charset="0"/>
              </a:rPr>
              <a:t>Robustness across countries: Benefits of biologic initiation </a:t>
            </a:r>
            <a:r>
              <a:rPr lang="en-SG" sz="1650" b="1">
                <a:solidFill>
                  <a:schemeClr val="tx2">
                    <a:lumMod val="75000"/>
                    <a:lumOff val="25000"/>
                  </a:schemeClr>
                </a:solidFill>
                <a:effectLst/>
                <a:highlight>
                  <a:srgbClr val="FFFFFF"/>
                </a:highlight>
                <a:latin typeface="Calibri" panose="020F0502020204030204" pitchFamily="34" charset="0"/>
                <a:ea typeface="SimSun" panose="02010600030101010101" pitchFamily="2" charset="-122"/>
              </a:rPr>
              <a:t>in achieving zero OCS and optimal reduction (&gt;75%) </a:t>
            </a:r>
            <a:endParaRPr lang="en-SG" sz="1650" b="1">
              <a:solidFill>
                <a:schemeClr val="tx2">
                  <a:lumMod val="75000"/>
                  <a:lumOff val="25000"/>
                </a:schemeClr>
              </a:solidFill>
              <a:effectLst/>
              <a:ea typeface="Times New Roman" panose="02020603050405020304" pitchFamily="18" charset="0"/>
            </a:endParaRPr>
          </a:p>
        </p:txBody>
      </p:sp>
      <p:sp>
        <p:nvSpPr>
          <p:cNvPr id="11" name="Rectangle 10">
            <a:extLst>
              <a:ext uri="{FF2B5EF4-FFF2-40B4-BE49-F238E27FC236}">
                <a16:creationId xmlns:a16="http://schemas.microsoft.com/office/drawing/2014/main" id="{8D7B2BBE-A46A-C013-EAEB-20A933E9FAD5}"/>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extBox 1">
            <a:extLst>
              <a:ext uri="{FF2B5EF4-FFF2-40B4-BE49-F238E27FC236}">
                <a16:creationId xmlns:a16="http://schemas.microsoft.com/office/drawing/2014/main" id="{C143B427-4D05-71EB-D368-D1115C0EE01C}"/>
              </a:ext>
            </a:extLst>
          </p:cNvPr>
          <p:cNvSpPr txBox="1"/>
          <p:nvPr/>
        </p:nvSpPr>
        <p:spPr>
          <a:xfrm>
            <a:off x="4954925" y="2097885"/>
            <a:ext cx="3911851" cy="20544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275" b="1"/>
              <a:t>Consistent Findings Across Settings</a:t>
            </a:r>
            <a:r>
              <a:rPr lang="en-SG" sz="1275"/>
              <a:t>: Leave-one-country-out sensitivity analysis confirmed the robustness of biologic-associated OCS reduction, with no single country materially influencing the results.</a:t>
            </a:r>
          </a:p>
          <a:p>
            <a:pPr>
              <a:buNone/>
            </a:pPr>
            <a:endParaRPr lang="en-SG" sz="1275" b="1"/>
          </a:p>
          <a:p>
            <a:pPr marL="214313" indent="-214313">
              <a:buFont typeface="Arial" panose="020B0604020202020204" pitchFamily="34" charset="0"/>
              <a:buChar char="•"/>
            </a:pPr>
            <a:r>
              <a:rPr lang="en-SG" sz="1275" b="1"/>
              <a:t>Sustained Effects</a:t>
            </a:r>
            <a:r>
              <a:rPr lang="en-SG" sz="1275"/>
              <a:t>: Pooled ORs for complete TOCS cessation were 1.65 (1</a:t>
            </a:r>
            <a:r>
              <a:rPr lang="en-SG" sz="1275" baseline="30000"/>
              <a:t>st</a:t>
            </a:r>
            <a:r>
              <a:rPr lang="en-SG" sz="1275"/>
              <a:t> year) and 1.48 (2</a:t>
            </a:r>
            <a:r>
              <a:rPr lang="en-SG" sz="1275" baseline="30000"/>
              <a:t>nd</a:t>
            </a:r>
            <a:r>
              <a:rPr lang="en-SG" sz="1275"/>
              <a:t> year), and for optimal reduction were 2.25 (1</a:t>
            </a:r>
            <a:r>
              <a:rPr lang="en-SG" sz="1275" baseline="30000"/>
              <a:t>st</a:t>
            </a:r>
            <a:r>
              <a:rPr lang="en-SG" sz="1275"/>
              <a:t>  year) and 1.52 (2</a:t>
            </a:r>
            <a:r>
              <a:rPr lang="en-SG" sz="1275" baseline="30000"/>
              <a:t>nd</a:t>
            </a:r>
            <a:r>
              <a:rPr lang="en-SG" sz="1275"/>
              <a:t>  year)—closely matching the main analysis.</a:t>
            </a:r>
          </a:p>
        </p:txBody>
      </p:sp>
      <p:sp>
        <p:nvSpPr>
          <p:cNvPr id="7" name="TextBox 6">
            <a:extLst>
              <a:ext uri="{FF2B5EF4-FFF2-40B4-BE49-F238E27FC236}">
                <a16:creationId xmlns:a16="http://schemas.microsoft.com/office/drawing/2014/main" id="{8CC24903-4911-EE76-FDD8-F9CFEC04641D}"/>
              </a:ext>
            </a:extLst>
          </p:cNvPr>
          <p:cNvSpPr txBox="1"/>
          <p:nvPr/>
        </p:nvSpPr>
        <p:spPr>
          <a:xfrm>
            <a:off x="251086" y="967633"/>
            <a:ext cx="8720528" cy="300082"/>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350" b="1">
                <a:solidFill>
                  <a:srgbClr val="242424"/>
                </a:solidFill>
                <a:effectLst/>
                <a:highlight>
                  <a:srgbClr val="FFFFFF"/>
                </a:highlight>
                <a:latin typeface="Calibri" panose="020F0502020204030204" pitchFamily="34" charset="0"/>
                <a:ea typeface="SimSun" panose="02010600030101010101" pitchFamily="2" charset="-122"/>
              </a:rPr>
              <a:t>Jackknife sensitivity for zero OCS and optimal reduction (&gt;75%) in the 1</a:t>
            </a:r>
            <a:r>
              <a:rPr lang="en-SG" sz="1350" b="1" baseline="30000">
                <a:solidFill>
                  <a:srgbClr val="242424"/>
                </a:solidFill>
                <a:effectLst/>
                <a:highlight>
                  <a:srgbClr val="FFFFFF"/>
                </a:highlight>
                <a:latin typeface="Calibri" panose="020F0502020204030204" pitchFamily="34" charset="0"/>
                <a:ea typeface="SimSun" panose="02010600030101010101" pitchFamily="2" charset="-122"/>
              </a:rPr>
              <a:t>st</a:t>
            </a:r>
            <a:r>
              <a:rPr lang="en-SG" sz="1350" b="1">
                <a:solidFill>
                  <a:srgbClr val="242424"/>
                </a:solidFill>
                <a:effectLst/>
                <a:highlight>
                  <a:srgbClr val="FFFFFF"/>
                </a:highlight>
                <a:latin typeface="Calibri" panose="020F0502020204030204" pitchFamily="34" charset="0"/>
                <a:ea typeface="SimSun" panose="02010600030101010101" pitchFamily="2" charset="-122"/>
              </a:rPr>
              <a:t> and 2</a:t>
            </a:r>
            <a:r>
              <a:rPr lang="en-SG" sz="1350" b="1" baseline="30000">
                <a:solidFill>
                  <a:srgbClr val="242424"/>
                </a:solidFill>
                <a:effectLst/>
                <a:highlight>
                  <a:srgbClr val="FFFFFF"/>
                </a:highlight>
                <a:latin typeface="Calibri" panose="020F0502020204030204" pitchFamily="34" charset="0"/>
                <a:ea typeface="SimSun" panose="02010600030101010101" pitchFamily="2" charset="-122"/>
              </a:rPr>
              <a:t>nd</a:t>
            </a:r>
            <a:r>
              <a:rPr lang="en-SG" sz="1350" b="1">
                <a:solidFill>
                  <a:srgbClr val="242424"/>
                </a:solidFill>
                <a:effectLst/>
                <a:highlight>
                  <a:srgbClr val="FFFFFF"/>
                </a:highlight>
                <a:latin typeface="Calibri" panose="020F0502020204030204" pitchFamily="34" charset="0"/>
                <a:ea typeface="SimSun" panose="02010600030101010101" pitchFamily="2" charset="-122"/>
              </a:rPr>
              <a:t> year.</a:t>
            </a:r>
            <a:endParaRPr lang="en-SG" sz="1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screenshot of a graph&#10;&#10;AI-generated content may be incorrect.">
            <a:extLst>
              <a:ext uri="{FF2B5EF4-FFF2-40B4-BE49-F238E27FC236}">
                <a16:creationId xmlns:a16="http://schemas.microsoft.com/office/drawing/2014/main" id="{63548AF6-CF41-C327-5257-D74B9D89C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34" y="1314373"/>
            <a:ext cx="4687253" cy="3563129"/>
          </a:xfrm>
          <a:prstGeom prst="rect">
            <a:avLst/>
          </a:prstGeom>
        </p:spPr>
      </p:pic>
      <p:sp>
        <p:nvSpPr>
          <p:cNvPr id="5" name="TextBox 3">
            <a:extLst>
              <a:ext uri="{FF2B5EF4-FFF2-40B4-BE49-F238E27FC236}">
                <a16:creationId xmlns:a16="http://schemas.microsoft.com/office/drawing/2014/main" id="{5B3F35F1-EC92-7E42-E841-978AA0FA4F91}"/>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3" name="bg object 17">
            <a:extLst>
              <a:ext uri="{FF2B5EF4-FFF2-40B4-BE49-F238E27FC236}">
                <a16:creationId xmlns:a16="http://schemas.microsoft.com/office/drawing/2014/main" id="{7B18116C-3780-8449-508C-58C15C998F24}"/>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6" action="ppaction://hlinksldjump"/>
            <a:extLst>
              <a:ext uri="{FF2B5EF4-FFF2-40B4-BE49-F238E27FC236}">
                <a16:creationId xmlns:a16="http://schemas.microsoft.com/office/drawing/2014/main" id="{C8CA3BE1-5D08-BF7C-2C86-F8D54D6048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274033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6036183E-B4B2-121A-CA1B-A51424E53274}"/>
              </a:ext>
            </a:extLst>
          </p:cNvPr>
          <p:cNvSpPr txBox="1">
            <a:spLocks/>
          </p:cNvSpPr>
          <p:nvPr/>
        </p:nvSpPr>
        <p:spPr>
          <a:xfrm>
            <a:off x="209550" y="213808"/>
            <a:ext cx="6116523"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tx2">
                    <a:lumMod val="75000"/>
                    <a:lumOff val="25000"/>
                  </a:schemeClr>
                </a:solidFill>
              </a:rPr>
              <a:t>Conclusions</a:t>
            </a:r>
          </a:p>
        </p:txBody>
      </p:sp>
      <p:sp>
        <p:nvSpPr>
          <p:cNvPr id="10" name="TextBox 9">
            <a:extLst>
              <a:ext uri="{FF2B5EF4-FFF2-40B4-BE49-F238E27FC236}">
                <a16:creationId xmlns:a16="http://schemas.microsoft.com/office/drawing/2014/main" id="{78AB7E09-6AC5-CAB6-CD4D-354C9728F335}"/>
              </a:ext>
            </a:extLst>
          </p:cNvPr>
          <p:cNvSpPr txBox="1"/>
          <p:nvPr/>
        </p:nvSpPr>
        <p:spPr>
          <a:xfrm>
            <a:off x="1184113" y="1723826"/>
            <a:ext cx="7534801" cy="1339341"/>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SG" sz="1013" b="1"/>
              <a:t>Biologics significantly reduce OCS use</a:t>
            </a:r>
            <a:r>
              <a:rPr lang="en-SG" sz="1013"/>
              <a:t>: Biologic initiation in severe asthma patients led to sustained reductions in TOCS intake, with </a:t>
            </a:r>
            <a:r>
              <a:rPr lang="en-SG" sz="1013">
                <a:solidFill>
                  <a:schemeClr val="accent6">
                    <a:lumMod val="75000"/>
                  </a:schemeClr>
                </a:solidFill>
              </a:rPr>
              <a:t>2–3 times higher odds of achieving optimal reduction or complete cessation </a:t>
            </a:r>
            <a:r>
              <a:rPr lang="en-SG" sz="1013"/>
              <a:t>across real-world settings.</a:t>
            </a:r>
          </a:p>
          <a:p>
            <a:pPr marL="214313" indent="-214313">
              <a:buFont typeface="Arial" panose="020B0604020202020204" pitchFamily="34" charset="0"/>
              <a:buChar char="•"/>
            </a:pPr>
            <a:endParaRPr lang="en-SG" sz="1013" b="1"/>
          </a:p>
          <a:p>
            <a:pPr marL="214313" indent="-214313">
              <a:buFont typeface="Arial" panose="020B0604020202020204" pitchFamily="34" charset="0"/>
              <a:buChar char="•"/>
            </a:pPr>
            <a:r>
              <a:rPr lang="en-SG" sz="1013" b="1"/>
              <a:t>Need for optimized tapering strategies</a:t>
            </a:r>
            <a:r>
              <a:rPr lang="en-SG" sz="1013"/>
              <a:t>: Findings support the development of pragmatic trials and updated clinical guidelines to implement </a:t>
            </a:r>
            <a:r>
              <a:rPr lang="en-SG" sz="1013">
                <a:solidFill>
                  <a:schemeClr val="accent2">
                    <a:lumMod val="75000"/>
                  </a:schemeClr>
                </a:solidFill>
              </a:rPr>
              <a:t>biologic-facilitated, personalized OCS tapering strategies </a:t>
            </a:r>
            <a:r>
              <a:rPr lang="en-SG" sz="1013"/>
              <a:t>in routine care.</a:t>
            </a:r>
          </a:p>
          <a:p>
            <a:pPr marL="214313" indent="-214313">
              <a:buFont typeface="Arial" panose="020B0604020202020204" pitchFamily="34" charset="0"/>
              <a:buChar char="•"/>
            </a:pPr>
            <a:endParaRPr lang="en-SG" sz="1013" b="1"/>
          </a:p>
          <a:p>
            <a:pPr marL="214313" indent="-214313">
              <a:buFont typeface="Arial" panose="020B0604020202020204" pitchFamily="34" charset="0"/>
              <a:buChar char="•"/>
            </a:pPr>
            <a:r>
              <a:rPr lang="en-SG" sz="1013" b="1"/>
              <a:t>Broaden access and explore alternatives</a:t>
            </a:r>
            <a:r>
              <a:rPr lang="en-SG" sz="1013"/>
              <a:t>: For patients not eligible or with limited access to biologics, </a:t>
            </a:r>
            <a:r>
              <a:rPr lang="en-SG" sz="1013">
                <a:solidFill>
                  <a:schemeClr val="accent5">
                    <a:lumMod val="75000"/>
                  </a:schemeClr>
                </a:solidFill>
              </a:rPr>
              <a:t>revisiting eligibility criteria and addressing steroid-masking effects are essential</a:t>
            </a:r>
            <a:r>
              <a:rPr lang="en-SG" sz="1013"/>
              <a:t>, alongside identifying alternative therapies to reduce long-term OCS burden.</a:t>
            </a:r>
          </a:p>
        </p:txBody>
      </p:sp>
      <p:pic>
        <p:nvPicPr>
          <p:cNvPr id="4098" name="Picture 2" descr="Asthma Attack icon in vector. Illustration 24244127 Vector Art at Vecteezy">
            <a:extLst>
              <a:ext uri="{FF2B5EF4-FFF2-40B4-BE49-F238E27FC236}">
                <a16:creationId xmlns:a16="http://schemas.microsoft.com/office/drawing/2014/main" id="{0441FCA8-679A-1E5D-BABD-E1BBD22D5A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6939" y1="52245" x2="27143" y2="53980"/>
                        <a14:foregroundMark x1="34286" y1="53980" x2="36531" y2="54184"/>
                        <a14:foregroundMark x1="34796" y1="57959" x2="34796" y2="57959"/>
                      </a14:backgroundRemoval>
                    </a14:imgEffect>
                  </a14:imgLayer>
                </a14:imgProps>
              </a:ext>
              <a:ext uri="{28A0092B-C50C-407E-A947-70E740481C1C}">
                <a14:useLocalDpi xmlns:a14="http://schemas.microsoft.com/office/drawing/2010/main" val="0"/>
              </a:ext>
            </a:extLst>
          </a:blip>
          <a:srcRect/>
          <a:stretch>
            <a:fillRect/>
          </a:stretch>
        </p:blipFill>
        <p:spPr bwMode="auto">
          <a:xfrm>
            <a:off x="209550" y="1429065"/>
            <a:ext cx="923170" cy="92317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edical heart - Healthcare &amp; Medical Icons">
            <a:extLst>
              <a:ext uri="{FF2B5EF4-FFF2-40B4-BE49-F238E27FC236}">
                <a16:creationId xmlns:a16="http://schemas.microsoft.com/office/drawing/2014/main" id="{2FE1E070-CB76-49CB-3647-F9C47EFF59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75" y="3379463"/>
            <a:ext cx="698854" cy="6988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786EEEE-CE35-FE94-118A-88307E983D5D}"/>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026" name="Picture 2" descr="Medication Png Vectors - Download Free High-Quality Vectors from Freepik |  Freepik">
            <a:extLst>
              <a:ext uri="{FF2B5EF4-FFF2-40B4-BE49-F238E27FC236}">
                <a16:creationId xmlns:a16="http://schemas.microsoft.com/office/drawing/2014/main" id="{D5102B00-74BF-40AF-6FEC-929EAEEDAC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246" y="2305705"/>
            <a:ext cx="923171" cy="923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F1B7C83B-0356-9EA6-DBE7-0CF3390902C4}"/>
              </a:ext>
            </a:extLst>
          </p:cNvPr>
          <p:cNvSpPr txBox="1"/>
          <p:nvPr/>
        </p:nvSpPr>
        <p:spPr>
          <a:xfrm>
            <a:off x="1370" y="4983301"/>
            <a:ext cx="9158288" cy="161583"/>
          </a:xfrm>
          <a:prstGeom prst="rect">
            <a:avLst/>
          </a:prstGeom>
          <a:noFill/>
        </p:spPr>
        <p:txBody>
          <a:bodyPr wrap="square" lIns="68580" tIns="34290" rIns="68580" bIns="3429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rgbClr val="A6A6A6"/>
                </a:solidFill>
              </a:rPr>
              <a:t>Chen W et al</a:t>
            </a:r>
            <a:r>
              <a:rPr lang="en-US" sz="600">
                <a:solidFill>
                  <a:srgbClr val="A6A6A6"/>
                </a:solidFill>
              </a:rPr>
              <a:t>. Impact of biologic initiation on oral corticosteroid use in the International Severe Asthma Registry and the Optimum Patient Care Research Database: a pooled analysis of real-world data. </a:t>
            </a:r>
            <a:r>
              <a:rPr lang="en-US" sz="600" i="1">
                <a:solidFill>
                  <a:srgbClr val="A6A6A6"/>
                </a:solidFill>
              </a:rPr>
              <a:t>JACI: In Practice </a:t>
            </a:r>
            <a:r>
              <a:rPr lang="en-US" sz="600">
                <a:solidFill>
                  <a:srgbClr val="A6A6A6"/>
                </a:solidFill>
              </a:rPr>
              <a:t>2025; </a:t>
            </a:r>
            <a:r>
              <a:rPr lang="en-US" sz="600" err="1">
                <a:solidFill>
                  <a:srgbClr val="A6A6A6"/>
                </a:solidFill>
              </a:rPr>
              <a:t>doi</a:t>
            </a:r>
            <a:r>
              <a:rPr lang="en-US" sz="600">
                <a:solidFill>
                  <a:srgbClr val="A6A6A6"/>
                </a:solidFill>
              </a:rPr>
              <a:t>: 10.1016/j.jaip.2025.04.032</a:t>
            </a:r>
            <a:endParaRPr lang="en-US" sz="600"/>
          </a:p>
        </p:txBody>
      </p:sp>
      <p:pic>
        <p:nvPicPr>
          <p:cNvPr id="2" name="bg object 17">
            <a:extLst>
              <a:ext uri="{FF2B5EF4-FFF2-40B4-BE49-F238E27FC236}">
                <a16:creationId xmlns:a16="http://schemas.microsoft.com/office/drawing/2014/main" id="{B3F9DD62-CD4A-6BAC-7232-21103AE9C078}"/>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pic>
        <p:nvPicPr>
          <p:cNvPr id="4" name="Graphic 3" descr="Beginning with solid fill">
            <a:hlinkClick r:id="rId9" action="ppaction://hlinksldjump"/>
            <a:extLst>
              <a:ext uri="{FF2B5EF4-FFF2-40B4-BE49-F238E27FC236}">
                <a16:creationId xmlns:a16="http://schemas.microsoft.com/office/drawing/2014/main" id="{14F19A6C-203F-D50E-4B9C-609FC8217B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5086641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0"/>
          <p:cNvSpPr txBox="1">
            <a:spLocks noGrp="1"/>
          </p:cNvSpPr>
          <p:nvPr>
            <p:ph type="ctrTitle"/>
          </p:nvPr>
        </p:nvSpPr>
        <p:spPr>
          <a:xfrm>
            <a:off x="809449" y="2056991"/>
            <a:ext cx="7850877" cy="1102519"/>
          </a:xfrm>
          <a:prstGeom prst="rect">
            <a:avLst/>
          </a:prstGeom>
          <a:noFill/>
          <a:ln>
            <a:noFill/>
          </a:ln>
        </p:spPr>
        <p:txBody>
          <a:bodyPr spcFirstLastPara="1" wrap="square" lIns="0" tIns="4570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r>
              <a:rPr lang="en-US" sz="1800">
                <a:ea typeface="Calibri" panose="020F0502020204030204" pitchFamily="34" charset="0"/>
              </a:rPr>
            </a:br>
            <a:r>
              <a:rPr lang="en-US" sz="2100" b="1">
                <a:solidFill>
                  <a:schemeClr val="accent3"/>
                </a:solidFill>
                <a:ea typeface="Calibri"/>
              </a:rPr>
              <a:t>SOLAR II:</a:t>
            </a:r>
            <a:r>
              <a:rPr lang="en-US" sz="2100">
                <a:solidFill>
                  <a:schemeClr val="accent3"/>
                </a:solidFill>
                <a:ea typeface="Calibri"/>
              </a:rPr>
              <a:t> </a:t>
            </a:r>
            <a:r>
              <a:rPr lang="en-US" sz="2100">
                <a:solidFill>
                  <a:schemeClr val="bg1"/>
                </a:solidFill>
                <a:ea typeface="Calibri"/>
              </a:rPr>
              <a:t>Prevention of cardiovascular and other systemic adverse outcomes in patients with asthma treated with biologics</a:t>
            </a:r>
            <a:endParaRPr lang="en-US" sz="2100">
              <a:solidFill>
                <a:schemeClr val="bg1"/>
              </a:solidFill>
              <a:ea typeface="Calibri" panose="020F0502020204030204" pitchFamily="34" charset="0"/>
            </a:endParaRPr>
          </a:p>
          <a:p>
            <a:endParaRPr lang="en-US" sz="1800">
              <a:ea typeface="Calibri" panose="020F0502020204030204" pitchFamily="34" charset="0"/>
            </a:endParaRPr>
          </a:p>
        </p:txBody>
      </p:sp>
      <p:sp>
        <p:nvSpPr>
          <p:cNvPr id="5" name="TextBox 4">
            <a:extLst>
              <a:ext uri="{FF2B5EF4-FFF2-40B4-BE49-F238E27FC236}">
                <a16:creationId xmlns:a16="http://schemas.microsoft.com/office/drawing/2014/main" id="{470EDB9C-0326-CA89-9611-3D2C83A230C2}"/>
              </a:ext>
            </a:extLst>
          </p:cNvPr>
          <p:cNvSpPr txBox="1"/>
          <p:nvPr/>
        </p:nvSpPr>
        <p:spPr>
          <a:xfrm>
            <a:off x="89252" y="3275679"/>
            <a:ext cx="8958263" cy="900246"/>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NZ" sz="675">
                <a:solidFill>
                  <a:srgbClr val="404040"/>
                </a:solidFill>
                <a:ea typeface="Calibri"/>
                <a:cs typeface="Calibri"/>
              </a:rPr>
              <a:t>Mohsen </a:t>
            </a:r>
            <a:r>
              <a:rPr lang="en-NZ" sz="675" err="1">
                <a:solidFill>
                  <a:srgbClr val="404040"/>
                </a:solidFill>
                <a:ea typeface="Calibri"/>
                <a:cs typeface="Calibri"/>
              </a:rPr>
              <a:t>Sadatsafavi</a:t>
            </a:r>
            <a:r>
              <a:rPr lang="en-NZ" sz="675">
                <a:solidFill>
                  <a:srgbClr val="404040"/>
                </a:solidFill>
                <a:ea typeface="Calibri"/>
                <a:cs typeface="Calibri"/>
              </a:rPr>
              <a:t>, Trung N. Tran, Ghislaine </a:t>
            </a:r>
            <a:r>
              <a:rPr lang="en-NZ" sz="675" err="1">
                <a:solidFill>
                  <a:srgbClr val="404040"/>
                </a:solidFill>
                <a:ea typeface="Calibri"/>
                <a:cs typeface="Calibri"/>
              </a:rPr>
              <a:t>Scelo</a:t>
            </a:r>
            <a:r>
              <a:rPr lang="en-NZ" sz="675">
                <a:solidFill>
                  <a:srgbClr val="404040"/>
                </a:solidFill>
                <a:ea typeface="Calibri"/>
                <a:cs typeface="Calibri"/>
              </a:rPr>
              <a:t>, Ming-Ju Tsai, John Busby, Benjamin Emmanuel, Liam G. Heaney, Christine Jenkins, Flavia Hoyte, Giorgio Walter Canonica, Rohit </a:t>
            </a:r>
            <a:r>
              <a:rPr lang="en-NZ" sz="675" err="1">
                <a:solidFill>
                  <a:srgbClr val="404040"/>
                </a:solidFill>
                <a:ea typeface="Calibri"/>
                <a:cs typeface="Calibri"/>
              </a:rPr>
              <a:t>Katial</a:t>
            </a:r>
            <a:r>
              <a:rPr lang="en-NZ" sz="675">
                <a:solidFill>
                  <a:srgbClr val="404040"/>
                </a:solidFill>
                <a:ea typeface="Calibri"/>
                <a:cs typeface="Calibri"/>
              </a:rPr>
              <a:t>, Enrico Heffler, Eileen Wang, Francesca </a:t>
            </a:r>
            <a:r>
              <a:rPr lang="en-NZ" sz="675" err="1">
                <a:solidFill>
                  <a:srgbClr val="404040"/>
                </a:solidFill>
                <a:ea typeface="Calibri"/>
                <a:cs typeface="Calibri"/>
              </a:rPr>
              <a:t>Puggioni</a:t>
            </a:r>
            <a:r>
              <a:rPr lang="en-NZ" sz="675">
                <a:solidFill>
                  <a:srgbClr val="404040"/>
                </a:solidFill>
                <a:ea typeface="Calibri"/>
                <a:cs typeface="Calibri"/>
              </a:rPr>
              <a:t>, Michael E. Wechsler, </a:t>
            </a:r>
            <a:r>
              <a:rPr lang="en-NZ" sz="675" err="1">
                <a:solidFill>
                  <a:srgbClr val="404040"/>
                </a:solidFill>
                <a:ea typeface="Calibri"/>
                <a:cs typeface="Calibri"/>
              </a:rPr>
              <a:t>Ledit</a:t>
            </a:r>
            <a:r>
              <a:rPr lang="en-NZ" sz="675">
                <a:solidFill>
                  <a:srgbClr val="404040"/>
                </a:solidFill>
                <a:ea typeface="Calibri"/>
                <a:cs typeface="Calibri"/>
              </a:rPr>
              <a:t> R. F. </a:t>
            </a:r>
            <a:r>
              <a:rPr lang="en-NZ" sz="675" err="1">
                <a:solidFill>
                  <a:srgbClr val="404040"/>
                </a:solidFill>
                <a:ea typeface="Calibri"/>
                <a:cs typeface="Calibri"/>
              </a:rPr>
              <a:t>Ardusso</a:t>
            </a:r>
            <a:r>
              <a:rPr lang="en-NZ" sz="675">
                <a:solidFill>
                  <a:srgbClr val="404040"/>
                </a:solidFill>
                <a:ea typeface="Calibri"/>
                <a:cs typeface="Calibri"/>
              </a:rPr>
              <a:t>, Jorge </a:t>
            </a:r>
            <a:r>
              <a:rPr lang="en-NZ" sz="675" err="1">
                <a:solidFill>
                  <a:srgbClr val="404040"/>
                </a:solidFill>
                <a:ea typeface="Calibri"/>
                <a:cs typeface="Calibri"/>
              </a:rPr>
              <a:t>Máspero</a:t>
            </a:r>
            <a:r>
              <a:rPr lang="en-NZ" sz="675">
                <a:solidFill>
                  <a:srgbClr val="404040"/>
                </a:solidFill>
                <a:ea typeface="Calibri"/>
                <a:cs typeface="Calibri"/>
              </a:rPr>
              <a:t>, Martin Sivori, Cathy </a:t>
            </a:r>
            <a:r>
              <a:rPr lang="en-NZ" sz="675" err="1">
                <a:solidFill>
                  <a:srgbClr val="404040"/>
                </a:solidFill>
                <a:ea typeface="Calibri"/>
                <a:cs typeface="Calibri"/>
              </a:rPr>
              <a:t>Emmas</a:t>
            </a:r>
            <a:r>
              <a:rPr lang="en-NZ" sz="675">
                <a:solidFill>
                  <a:srgbClr val="404040"/>
                </a:solidFill>
                <a:ea typeface="Calibri"/>
                <a:cs typeface="Calibri"/>
              </a:rPr>
              <a:t>, Andrew N. Menzies- Gow, Neda </a:t>
            </a:r>
            <a:r>
              <a:rPr lang="en-NZ" sz="675" err="1">
                <a:solidFill>
                  <a:srgbClr val="404040"/>
                </a:solidFill>
                <a:ea typeface="Calibri"/>
                <a:cs typeface="Calibri"/>
              </a:rPr>
              <a:t>Stjepanovic</a:t>
            </a:r>
            <a:r>
              <a:rPr lang="en-NZ" sz="675">
                <a:solidFill>
                  <a:srgbClr val="404040"/>
                </a:solidFill>
                <a:ea typeface="Calibri"/>
                <a:cs typeface="Calibri"/>
              </a:rPr>
              <a:t>, Sinthia Z. Bosnic-</a:t>
            </a:r>
            <a:r>
              <a:rPr lang="en-NZ" sz="675" err="1">
                <a:solidFill>
                  <a:srgbClr val="404040"/>
                </a:solidFill>
                <a:ea typeface="Calibri"/>
                <a:cs typeface="Calibri"/>
              </a:rPr>
              <a:t>Anticevich</a:t>
            </a:r>
            <a:r>
              <a:rPr lang="en-NZ" sz="675">
                <a:solidFill>
                  <a:srgbClr val="404040"/>
                </a:solidFill>
                <a:ea typeface="Calibri"/>
                <a:cs typeface="Calibri"/>
              </a:rPr>
              <a:t>, Belinda Cochrane, Eve Denton, Peter G. Gibson, Mark Hew, Peter G. Middleton, Matthew J. Peters, Guy G. </a:t>
            </a:r>
            <a:r>
              <a:rPr lang="en-NZ" sz="675" err="1">
                <a:solidFill>
                  <a:srgbClr val="404040"/>
                </a:solidFill>
                <a:ea typeface="Calibri"/>
                <a:cs typeface="Calibri"/>
              </a:rPr>
              <a:t>Brusselle</a:t>
            </a:r>
            <a:r>
              <a:rPr lang="en-NZ" sz="675">
                <a:solidFill>
                  <a:srgbClr val="404040"/>
                </a:solidFill>
                <a:ea typeface="Calibri"/>
                <a:cs typeface="Calibri"/>
              </a:rPr>
              <a:t>, Renaud Louis, Florence Schleich, George C. Christoff, Todor A. Popov, Celine Bergeron, Mohit Bhutani, Kenneth R. Chapman, Andréanne Côté, Simon Couillard, Delbert R. </a:t>
            </a:r>
            <a:r>
              <a:rPr lang="en-NZ" sz="675" err="1">
                <a:solidFill>
                  <a:srgbClr val="404040"/>
                </a:solidFill>
                <a:ea typeface="Calibri"/>
                <a:cs typeface="Calibri"/>
              </a:rPr>
              <a:t>Dorscheid</a:t>
            </a:r>
            <a:r>
              <a:rPr lang="en-NZ" sz="675">
                <a:solidFill>
                  <a:srgbClr val="404040"/>
                </a:solidFill>
                <a:ea typeface="Calibri"/>
                <a:cs typeface="Calibri"/>
              </a:rPr>
              <a:t>, Libardo Jiménez- Maldonado, Ivan Solarte, Carlos A. Torres-Duque, Susanne Hansen, Celeste M. Porsbjerg, Charlotte </a:t>
            </a:r>
            <a:r>
              <a:rPr lang="en-NZ" sz="675" err="1">
                <a:solidFill>
                  <a:srgbClr val="404040"/>
                </a:solidFill>
                <a:ea typeface="Calibri"/>
                <a:cs typeface="Calibri"/>
              </a:rPr>
              <a:t>Suppli</a:t>
            </a:r>
            <a:r>
              <a:rPr lang="en-NZ" sz="675">
                <a:solidFill>
                  <a:srgbClr val="404040"/>
                </a:solidFill>
                <a:ea typeface="Calibri"/>
                <a:cs typeface="Calibri"/>
              </a:rPr>
              <a:t> Ulrik, Alan </a:t>
            </a:r>
            <a:r>
              <a:rPr lang="en-NZ" sz="675" err="1">
                <a:solidFill>
                  <a:srgbClr val="404040"/>
                </a:solidFill>
                <a:ea typeface="Calibri"/>
                <a:cs typeface="Calibri"/>
              </a:rPr>
              <a:t>Altraja</a:t>
            </a:r>
            <a:r>
              <a:rPr lang="en-NZ" sz="675">
                <a:solidFill>
                  <a:srgbClr val="404040"/>
                </a:solidFill>
                <a:ea typeface="Calibri"/>
                <a:cs typeface="Calibri"/>
              </a:rPr>
              <a:t>, Arnaud Bourdin, Konstantinos P. Exarchos, Athena </a:t>
            </a:r>
            <a:r>
              <a:rPr lang="en-NZ" sz="675" err="1">
                <a:solidFill>
                  <a:srgbClr val="404040"/>
                </a:solidFill>
                <a:ea typeface="Calibri"/>
                <a:cs typeface="Calibri"/>
              </a:rPr>
              <a:t>Gogali</a:t>
            </a:r>
            <a:r>
              <a:rPr lang="en-NZ" sz="675">
                <a:solidFill>
                  <a:srgbClr val="404040"/>
                </a:solidFill>
                <a:ea typeface="Calibri"/>
                <a:cs typeface="Calibri"/>
              </a:rPr>
              <a:t>, Konstantinos </a:t>
            </a:r>
            <a:r>
              <a:rPr lang="en-NZ" sz="675" err="1">
                <a:solidFill>
                  <a:srgbClr val="404040"/>
                </a:solidFill>
                <a:ea typeface="Calibri"/>
                <a:cs typeface="Calibri"/>
              </a:rPr>
              <a:t>Kostikas</a:t>
            </a:r>
            <a:r>
              <a:rPr lang="en-NZ" sz="675">
                <a:solidFill>
                  <a:srgbClr val="404040"/>
                </a:solidFill>
                <a:ea typeface="Calibri"/>
                <a:cs typeface="Calibri"/>
              </a:rPr>
              <a:t>, Michael P. Makris, Andriana I. Papaioannou, Patrick D. Mitchell, Takashi Iwanaga, Tatsuya Nagano, Yuji </a:t>
            </a:r>
            <a:r>
              <a:rPr lang="en-NZ" sz="675" err="1">
                <a:solidFill>
                  <a:srgbClr val="404040"/>
                </a:solidFill>
                <a:ea typeface="Calibri"/>
                <a:cs typeface="Calibri"/>
              </a:rPr>
              <a:t>Tohda</a:t>
            </a:r>
            <a:r>
              <a:rPr lang="en-NZ" sz="675">
                <a:solidFill>
                  <a:srgbClr val="404040"/>
                </a:solidFill>
                <a:ea typeface="Calibri"/>
                <a:cs typeface="Calibri"/>
              </a:rPr>
              <a:t>, Mona S. Al-Ahmad, Désirée Larenas-Linnemann, Bernt Bøgvald </a:t>
            </a:r>
            <a:r>
              <a:rPr lang="en-NZ" sz="675" err="1">
                <a:solidFill>
                  <a:srgbClr val="404040"/>
                </a:solidFill>
                <a:ea typeface="Calibri"/>
                <a:cs typeface="Calibri"/>
              </a:rPr>
              <a:t>Aarli</a:t>
            </a:r>
            <a:r>
              <a:rPr lang="en-NZ" sz="675">
                <a:solidFill>
                  <a:srgbClr val="404040"/>
                </a:solidFill>
                <a:ea typeface="Calibri"/>
                <a:cs typeface="Calibri"/>
              </a:rPr>
              <a:t>, Piotr Kuna, Cláudia Chaves Loureiro, Riyad Al-</a:t>
            </a:r>
            <a:r>
              <a:rPr lang="en-NZ" sz="675" err="1">
                <a:solidFill>
                  <a:srgbClr val="404040"/>
                </a:solidFill>
                <a:ea typeface="Calibri"/>
                <a:cs typeface="Calibri"/>
              </a:rPr>
              <a:t>Lehebi</a:t>
            </a:r>
            <a:r>
              <a:rPr lang="en-NZ" sz="675">
                <a:solidFill>
                  <a:srgbClr val="404040"/>
                </a:solidFill>
                <a:ea typeface="Calibri"/>
                <a:cs typeface="Calibri"/>
              </a:rPr>
              <a:t>, Adeeb A. </a:t>
            </a:r>
            <a:r>
              <a:rPr lang="en-NZ" sz="675" err="1">
                <a:solidFill>
                  <a:srgbClr val="404040"/>
                </a:solidFill>
                <a:ea typeface="Calibri"/>
                <a:cs typeface="Calibri"/>
              </a:rPr>
              <a:t>Bulkhi</a:t>
            </a:r>
            <a:r>
              <a:rPr lang="en-NZ" sz="675">
                <a:solidFill>
                  <a:srgbClr val="404040"/>
                </a:solidFill>
                <a:ea typeface="Calibri"/>
                <a:cs typeface="Calibri"/>
              </a:rPr>
              <a:t>, </a:t>
            </a:r>
            <a:r>
              <a:rPr lang="en-NZ" sz="675" err="1">
                <a:solidFill>
                  <a:srgbClr val="404040"/>
                </a:solidFill>
                <a:ea typeface="Calibri"/>
                <a:cs typeface="Calibri"/>
              </a:rPr>
              <a:t>Wenjia</a:t>
            </a:r>
            <a:r>
              <a:rPr lang="en-NZ" sz="675">
                <a:solidFill>
                  <a:srgbClr val="404040"/>
                </a:solidFill>
                <a:ea typeface="Calibri"/>
                <a:cs typeface="Calibri"/>
              </a:rPr>
              <a:t> Chen, Yah Ru Juang, Mariko </a:t>
            </a:r>
            <a:r>
              <a:rPr lang="en-NZ" sz="675" err="1">
                <a:solidFill>
                  <a:srgbClr val="404040"/>
                </a:solidFill>
                <a:ea typeface="Calibri"/>
                <a:cs typeface="Calibri"/>
              </a:rPr>
              <a:t>Siyue</a:t>
            </a:r>
            <a:r>
              <a:rPr lang="en-NZ" sz="675">
                <a:solidFill>
                  <a:srgbClr val="404040"/>
                </a:solidFill>
                <a:ea typeface="Calibri"/>
                <a:cs typeface="Calibri"/>
              </a:rPr>
              <a:t> Koh, Anqi Liu, Chin Kook Rhee, Borja G. Cosio, Luis Perez-de-Llano, Diahn-</a:t>
            </a:r>
            <a:r>
              <a:rPr lang="en-NZ" sz="675" err="1">
                <a:solidFill>
                  <a:srgbClr val="404040"/>
                </a:solidFill>
                <a:ea typeface="Calibri"/>
                <a:cs typeface="Calibri"/>
              </a:rPr>
              <a:t>Warng</a:t>
            </a:r>
            <a:r>
              <a:rPr lang="en-NZ" sz="675">
                <a:solidFill>
                  <a:srgbClr val="404040"/>
                </a:solidFill>
                <a:ea typeface="Calibri"/>
                <a:cs typeface="Calibri"/>
              </a:rPr>
              <a:t> Perng, Chau- Chyun Sheu, Hao-Chien Wang, Bassam Mahboub, Laila Salameh, David J. Jackson, Pujan H. Patel, Paul E. Pfeffer, </a:t>
            </a:r>
            <a:r>
              <a:rPr lang="en-NZ" sz="675" err="1">
                <a:solidFill>
                  <a:srgbClr val="404040"/>
                </a:solidFill>
                <a:ea typeface="Calibri"/>
                <a:cs typeface="Calibri"/>
              </a:rPr>
              <a:t>Njira</a:t>
            </a:r>
            <a:r>
              <a:rPr lang="en-NZ" sz="675">
                <a:solidFill>
                  <a:srgbClr val="404040"/>
                </a:solidFill>
                <a:ea typeface="Calibri"/>
                <a:cs typeface="Calibri"/>
              </a:rPr>
              <a:t> Lugogo, Roy Alton </a:t>
            </a:r>
            <a:r>
              <a:rPr lang="en-NZ" sz="675" err="1">
                <a:solidFill>
                  <a:srgbClr val="404040"/>
                </a:solidFill>
                <a:ea typeface="Calibri"/>
                <a:cs typeface="Calibri"/>
              </a:rPr>
              <a:t>Pleasants</a:t>
            </a:r>
            <a:r>
              <a:rPr lang="en-NZ" sz="675">
                <a:solidFill>
                  <a:srgbClr val="404040"/>
                </a:solidFill>
                <a:ea typeface="Calibri"/>
                <a:cs typeface="Calibri"/>
              </a:rPr>
              <a:t>, Aaron </a:t>
            </a:r>
            <a:r>
              <a:rPr lang="en-NZ" sz="675" err="1">
                <a:solidFill>
                  <a:srgbClr val="404040"/>
                </a:solidFill>
                <a:ea typeface="Calibri"/>
                <a:cs typeface="Calibri"/>
              </a:rPr>
              <a:t>Beastall</a:t>
            </a:r>
            <a:r>
              <a:rPr lang="en-NZ" sz="675">
                <a:solidFill>
                  <a:srgbClr val="404040"/>
                </a:solidFill>
                <a:ea typeface="Calibri"/>
                <a:cs typeface="Calibri"/>
              </a:rPr>
              <a:t>, Lakmini </a:t>
            </a:r>
            <a:r>
              <a:rPr lang="en-NZ" sz="675" err="1">
                <a:solidFill>
                  <a:srgbClr val="404040"/>
                </a:solidFill>
                <a:ea typeface="Calibri"/>
                <a:cs typeface="Calibri"/>
              </a:rPr>
              <a:t>Bulathsinhala</a:t>
            </a:r>
            <a:r>
              <a:rPr lang="en-NZ" sz="675">
                <a:solidFill>
                  <a:srgbClr val="404040"/>
                </a:solidFill>
                <a:ea typeface="Calibri"/>
                <a:cs typeface="Calibri"/>
              </a:rPr>
              <a:t>, Victoria Carter, </a:t>
            </a:r>
            <a:r>
              <a:rPr lang="en-NZ" sz="675" err="1">
                <a:solidFill>
                  <a:srgbClr val="404040"/>
                </a:solidFill>
                <a:ea typeface="Calibri"/>
                <a:cs typeface="Calibri"/>
              </a:rPr>
              <a:t>Nevaashni</a:t>
            </a:r>
            <a:r>
              <a:rPr lang="en-NZ" sz="675">
                <a:solidFill>
                  <a:srgbClr val="404040"/>
                </a:solidFill>
                <a:ea typeface="Calibri"/>
                <a:cs typeface="Calibri"/>
              </a:rPr>
              <a:t> </a:t>
            </a:r>
            <a:r>
              <a:rPr lang="en-NZ" sz="675" err="1">
                <a:solidFill>
                  <a:srgbClr val="404040"/>
                </a:solidFill>
                <a:ea typeface="Calibri"/>
                <a:cs typeface="Calibri"/>
              </a:rPr>
              <a:t>Eleangovan</a:t>
            </a:r>
            <a:r>
              <a:rPr lang="en-NZ" sz="675">
                <a:solidFill>
                  <a:srgbClr val="404040"/>
                </a:solidFill>
                <a:ea typeface="Calibri"/>
                <a:cs typeface="Calibri"/>
              </a:rPr>
              <a:t>, Kirsty Fletton, John Townend, Ruth B. Murray and David B. Price, on behalf of the ISAR SOLAR II Working Group</a:t>
            </a:r>
          </a:p>
        </p:txBody>
      </p:sp>
      <p:sp>
        <p:nvSpPr>
          <p:cNvPr id="7" name="TextBox 6">
            <a:extLst>
              <a:ext uri="{FF2B5EF4-FFF2-40B4-BE49-F238E27FC236}">
                <a16:creationId xmlns:a16="http://schemas.microsoft.com/office/drawing/2014/main" id="{CCC1DC7E-9DF2-706E-DA2F-1D73A9D9F830}"/>
              </a:ext>
            </a:extLst>
          </p:cNvPr>
          <p:cNvSpPr txBox="1"/>
          <p:nvPr/>
        </p:nvSpPr>
        <p:spPr>
          <a:xfrm>
            <a:off x="1695684" y="4286056"/>
            <a:ext cx="2273227" cy="623248"/>
          </a:xfrm>
          <a:prstGeom prst="rect">
            <a:avLst/>
          </a:prstGeom>
          <a:noFill/>
        </p:spPr>
        <p:txBody>
          <a:bodyPr wrap="square" lIns="68580" tIns="34290" rIns="68580" bIns="3429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600" err="1">
                <a:solidFill>
                  <a:srgbClr val="0C5EA8"/>
                </a:solidFill>
                <a:ea typeface="Calibri"/>
              </a:rPr>
              <a:t>Sadatsafavi</a:t>
            </a:r>
            <a:r>
              <a:rPr lang="en-GB" sz="600">
                <a:solidFill>
                  <a:srgbClr val="0C5EA8"/>
                </a:solidFill>
                <a:ea typeface="Calibri"/>
              </a:rPr>
              <a:t> M</a:t>
            </a:r>
            <a:r>
              <a:rPr lang="en-GB" sz="600">
                <a:solidFill>
                  <a:srgbClr val="0C5EA8"/>
                </a:solidFill>
                <a:ea typeface="+mn-ea"/>
              </a:rPr>
              <a:t>, Tran TN, </a:t>
            </a:r>
            <a:r>
              <a:rPr lang="en-GB" sz="600" err="1">
                <a:solidFill>
                  <a:srgbClr val="0C5EA8"/>
                </a:solidFill>
                <a:ea typeface="+mn-ea"/>
              </a:rPr>
              <a:t>Scelo</a:t>
            </a:r>
            <a:r>
              <a:rPr lang="en-GB" sz="600">
                <a:solidFill>
                  <a:srgbClr val="0C5EA8"/>
                </a:solidFill>
                <a:ea typeface="+mn-ea"/>
              </a:rPr>
              <a:t> G, Tsai M-J, Busby J, Emmanuel B, </a:t>
            </a:r>
            <a:r>
              <a:rPr lang="en-GB" sz="600" kern="1200">
                <a:solidFill>
                  <a:srgbClr val="0C5EA8"/>
                </a:solidFill>
                <a:ea typeface="+mn-ea"/>
              </a:rPr>
              <a:t>et al</a:t>
            </a:r>
            <a:r>
              <a:rPr lang="en-GB" sz="600">
                <a:solidFill>
                  <a:srgbClr val="0C5EA8"/>
                </a:solidFill>
                <a:ea typeface="+mn-ea"/>
              </a:rPr>
              <a:t>; on behalf of the ISAR SOLAR II Working Group. </a:t>
            </a:r>
            <a:r>
              <a:rPr lang="en-GB" sz="600">
                <a:solidFill>
                  <a:srgbClr val="0C5EA8"/>
                </a:solidFill>
                <a:ea typeface="Calibri"/>
              </a:rPr>
              <a:t>Prevention of cardiovascular and other systemic adverse outcomes in patients with asthma treated with biologics</a:t>
            </a:r>
            <a:r>
              <a:rPr lang="en-GB" sz="600" kern="1200">
                <a:solidFill>
                  <a:srgbClr val="0C5EA8"/>
                </a:solidFill>
                <a:ea typeface="+mn-ea"/>
              </a:rPr>
              <a:t>.</a:t>
            </a:r>
            <a:r>
              <a:rPr lang="en-GB" sz="600">
                <a:solidFill>
                  <a:srgbClr val="0C5EA8"/>
                </a:solidFill>
                <a:ea typeface="+mn-ea"/>
              </a:rPr>
              <a:t> </a:t>
            </a:r>
            <a:r>
              <a:rPr lang="en-GB" sz="600" i="1">
                <a:solidFill>
                  <a:srgbClr val="0C5EA8"/>
                </a:solidFill>
                <a:ea typeface="+mn-ea"/>
              </a:rPr>
              <a:t>Am </a:t>
            </a:r>
            <a:r>
              <a:rPr lang="en-GB" sz="600" i="1" kern="1200">
                <a:solidFill>
                  <a:srgbClr val="0C5EA8"/>
                </a:solidFill>
                <a:ea typeface="+mn-ea"/>
              </a:rPr>
              <a:t>J </a:t>
            </a:r>
            <a:r>
              <a:rPr lang="en-GB" sz="600" i="1">
                <a:solidFill>
                  <a:srgbClr val="0C5EA8"/>
                </a:solidFill>
                <a:ea typeface="+mn-ea"/>
              </a:rPr>
              <a:t>Respir Crit Care Med</a:t>
            </a:r>
            <a:r>
              <a:rPr lang="en-GB" sz="600" kern="1200">
                <a:solidFill>
                  <a:srgbClr val="0C5EA8"/>
                </a:solidFill>
                <a:ea typeface="+mn-ea"/>
              </a:rPr>
              <a:t>.</a:t>
            </a:r>
            <a:r>
              <a:rPr lang="en-GB" sz="600">
                <a:solidFill>
                  <a:srgbClr val="0C5EA8"/>
                </a:solidFill>
                <a:ea typeface="+mn-ea"/>
              </a:rPr>
              <a:t> 2025 May 19. </a:t>
            </a:r>
            <a:r>
              <a:rPr lang="en-GB" sz="600" err="1">
                <a:solidFill>
                  <a:srgbClr val="0C5EA8"/>
                </a:solidFill>
                <a:ea typeface="+mn-ea"/>
              </a:rPr>
              <a:t>doi</a:t>
            </a:r>
            <a:r>
              <a:rPr lang="en-GB" sz="600">
                <a:solidFill>
                  <a:srgbClr val="0C5EA8"/>
                </a:solidFill>
                <a:ea typeface="+mn-ea"/>
              </a:rPr>
              <a:t>: 10.1164/rccm.202501-0246OC. Online ahead of print.</a:t>
            </a:r>
            <a:endParaRPr lang="en-US" sz="600">
              <a:solidFill>
                <a:srgbClr val="0C5EA8"/>
              </a:solidFill>
              <a:ea typeface="+mn-ea"/>
            </a:endParaRPr>
          </a:p>
        </p:txBody>
      </p:sp>
      <p:pic>
        <p:nvPicPr>
          <p:cNvPr id="2" name="Picture 1" descr="A black background with purple text&#10;&#10;Description automatically generated">
            <a:extLst>
              <a:ext uri="{FF2B5EF4-FFF2-40B4-BE49-F238E27FC236}">
                <a16:creationId xmlns:a16="http://schemas.microsoft.com/office/drawing/2014/main" id="{B7024E16-1C77-ECFD-F9D5-8898C2B78165}"/>
              </a:ext>
            </a:extLst>
          </p:cNvPr>
          <p:cNvPicPr>
            <a:picLocks noChangeAspect="1"/>
          </p:cNvPicPr>
          <p:nvPr/>
        </p:nvPicPr>
        <p:blipFill>
          <a:blip r:embed="rId3"/>
          <a:stretch>
            <a:fillRect/>
          </a:stretch>
        </p:blipFill>
        <p:spPr>
          <a:xfrm>
            <a:off x="5231804" y="3918055"/>
            <a:ext cx="2034252" cy="1067765"/>
          </a:xfrm>
          <a:prstGeom prst="rect">
            <a:avLst/>
          </a:prstGeom>
        </p:spPr>
      </p:pic>
      <p:pic>
        <p:nvPicPr>
          <p:cNvPr id="3" name="Picture 2" descr="A screenshot of a medical report&#10;&#10;AI-generated content may be incorrect.">
            <a:extLst>
              <a:ext uri="{FF2B5EF4-FFF2-40B4-BE49-F238E27FC236}">
                <a16:creationId xmlns:a16="http://schemas.microsoft.com/office/drawing/2014/main" id="{59616A43-E7CE-B875-EAD6-6D5DD94CB0FF}"/>
              </a:ext>
            </a:extLst>
          </p:cNvPr>
          <p:cNvPicPr>
            <a:picLocks noChangeAspect="1"/>
          </p:cNvPicPr>
          <p:nvPr/>
        </p:nvPicPr>
        <p:blipFill>
          <a:blip r:embed="rId4"/>
          <a:stretch>
            <a:fillRect/>
          </a:stretch>
        </p:blipFill>
        <p:spPr>
          <a:xfrm>
            <a:off x="6162727" y="221819"/>
            <a:ext cx="1241460" cy="1544190"/>
          </a:xfrm>
          <a:prstGeom prst="rect">
            <a:avLst/>
          </a:prstGeom>
          <a:ln>
            <a:noFill/>
          </a:ln>
        </p:spPr>
      </p:pic>
      <p:pic>
        <p:nvPicPr>
          <p:cNvPr id="4" name="Picture 3" descr="A qr code with black squares&#10;&#10;AI-generated content may be incorrect.">
            <a:extLst>
              <a:ext uri="{FF2B5EF4-FFF2-40B4-BE49-F238E27FC236}">
                <a16:creationId xmlns:a16="http://schemas.microsoft.com/office/drawing/2014/main" id="{3FCCC327-322B-F4BC-7AD2-2B33A936D31F}"/>
              </a:ext>
            </a:extLst>
          </p:cNvPr>
          <p:cNvPicPr>
            <a:picLocks noChangeAspect="1"/>
          </p:cNvPicPr>
          <p:nvPr/>
        </p:nvPicPr>
        <p:blipFill>
          <a:blip r:embed="rId5"/>
          <a:stretch>
            <a:fillRect/>
          </a:stretch>
        </p:blipFill>
        <p:spPr>
          <a:xfrm>
            <a:off x="7558864" y="225236"/>
            <a:ext cx="1248707" cy="1090096"/>
          </a:xfrm>
          <a:prstGeom prst="rect">
            <a:avLst/>
          </a:prstGeom>
          <a:ln>
            <a:noFill/>
          </a:ln>
        </p:spPr>
      </p:pic>
      <p:sp>
        <p:nvSpPr>
          <p:cNvPr id="6" name="Subtitle 2">
            <a:extLst>
              <a:ext uri="{FF2B5EF4-FFF2-40B4-BE49-F238E27FC236}">
                <a16:creationId xmlns:a16="http://schemas.microsoft.com/office/drawing/2014/main" id="{D2DBD2C7-4353-56FE-CCD8-B6337CF1EA5C}"/>
              </a:ext>
            </a:extLst>
          </p:cNvPr>
          <p:cNvSpPr txBox="1">
            <a:spLocks/>
          </p:cNvSpPr>
          <p:nvPr/>
        </p:nvSpPr>
        <p:spPr>
          <a:xfrm>
            <a:off x="7472597" y="1318593"/>
            <a:ext cx="1416014" cy="575125"/>
          </a:xfrm>
          <a:prstGeom prst="rect">
            <a:avLst/>
          </a:prstGeom>
        </p:spPr>
        <p:txBody>
          <a:bodyPr vert="horz" lIns="68580" tIns="34290" rIns="68580" bIns="34290" rtlCol="0" anchor="t">
            <a:normAutofit/>
          </a:bodyPr>
          <a:lstStyle>
            <a:defPPr>
              <a:defRPr lang="en-GB"/>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Trebuchet MS" panose="020B070302020209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rebuchet MS" panose="020B070302020209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rebuchet MS" panose="020B070302020209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70302020209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rebuchet MS" panose="020B070302020209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GB" sz="1200" b="1">
                <a:solidFill>
                  <a:srgbClr val="FBAD19"/>
                </a:solidFill>
                <a:latin typeface="Calibri"/>
                <a:ea typeface="Calibri"/>
                <a:cs typeface="Arial"/>
              </a:rPr>
              <a:t>Scan for free access to the article</a:t>
            </a:r>
            <a:endParaRPr lang="en-US" sz="1200">
              <a:solidFill>
                <a:srgbClr val="FBAD19"/>
              </a:solidFill>
              <a:latin typeface="Calibri"/>
              <a:ea typeface="Calibri"/>
            </a:endParaRPr>
          </a:p>
        </p:txBody>
      </p:sp>
      <p:pic>
        <p:nvPicPr>
          <p:cNvPr id="8" name="bg object 17">
            <a:extLst>
              <a:ext uri="{FF2B5EF4-FFF2-40B4-BE49-F238E27FC236}">
                <a16:creationId xmlns:a16="http://schemas.microsoft.com/office/drawing/2014/main" id="{391E993D-9FC1-19BF-6D6E-A075A78C4BE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pic>
        <p:nvPicPr>
          <p:cNvPr id="9" name="Graphic 8" descr="Beginning with solid fill">
            <a:hlinkClick r:id="rId8" action="ppaction://hlinksldjump"/>
            <a:extLst>
              <a:ext uri="{FF2B5EF4-FFF2-40B4-BE49-F238E27FC236}">
                <a16:creationId xmlns:a16="http://schemas.microsoft.com/office/drawing/2014/main" id="{F725268C-8C45-638D-7F9F-9B310E0B7E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826809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7618-66A7-395C-9795-2F1CBB397A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93C890-7C32-5943-DFF3-1C429F249D87}"/>
              </a:ext>
            </a:extLst>
          </p:cNvPr>
          <p:cNvSpPr>
            <a:spLocks noGrp="1"/>
          </p:cNvSpPr>
          <p:nvPr>
            <p:ph type="title"/>
          </p:nvPr>
        </p:nvSpPr>
        <p:spPr>
          <a:xfrm>
            <a:off x="135139" y="46289"/>
            <a:ext cx="8053388" cy="590955"/>
          </a:xfrm>
        </p:spPr>
        <p:txBody>
          <a:bodyPr anchor="ctr"/>
          <a:lstStyle/>
          <a:p>
            <a:r>
              <a:rPr lang="en-GB" sz="1500"/>
              <a:t>Summary of the SOLAR II study</a:t>
            </a:r>
          </a:p>
        </p:txBody>
      </p:sp>
      <p:sp>
        <p:nvSpPr>
          <p:cNvPr id="2" name="Rectangle 1">
            <a:extLst>
              <a:ext uri="{FF2B5EF4-FFF2-40B4-BE49-F238E27FC236}">
                <a16:creationId xmlns:a16="http://schemas.microsoft.com/office/drawing/2014/main" id="{A64D875F-147B-E10E-FB78-2E7462BF9671}"/>
              </a:ext>
            </a:extLst>
          </p:cNvPr>
          <p:cNvSpPr/>
          <p:nvPr/>
        </p:nvSpPr>
        <p:spPr>
          <a:xfrm>
            <a:off x="6687314" y="4700743"/>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 name="TextBox 3">
            <a:extLst>
              <a:ext uri="{FF2B5EF4-FFF2-40B4-BE49-F238E27FC236}">
                <a16:creationId xmlns:a16="http://schemas.microsoft.com/office/drawing/2014/main" id="{370FF0DB-B55D-B049-88F3-EBEED3DD9E17}"/>
              </a:ext>
            </a:extLst>
          </p:cNvPr>
          <p:cNvSpPr txBox="1"/>
          <p:nvPr/>
        </p:nvSpPr>
        <p:spPr>
          <a:xfrm>
            <a:off x="1370" y="4707456"/>
            <a:ext cx="9158288" cy="438582"/>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r>
              <a:rPr lang="en-GB" sz="600">
                <a:solidFill>
                  <a:schemeClr val="bg1">
                    <a:lumMod val="65000"/>
                  </a:schemeClr>
                </a:solidFill>
              </a:rPr>
              <a:t>*Covariates: age, sex, smoking status, BMI, LTOCS status, exacerbation rate, asthma control, blood eosinophil count, nasal polyposis, percent predicted FEV1, FEV1/FVC ratio, index date, data source (OPCRD vs. ISAR), data collection system (EMR vs. eCRF), and country. </a:t>
            </a:r>
            <a:r>
              <a:rPr lang="en-US" sz="600">
                <a:solidFill>
                  <a:schemeClr val="bg1">
                    <a:lumMod val="65000"/>
                  </a:schemeClr>
                </a:solidFill>
              </a:rPr>
              <a:t>BMI = Body mass index; CI = Confidence interval; eCRF = Electronic case report form; EMR = Electronic medical record; FEV1 = Forced expiratory volume in 1 second; FEV1/FVC = FEV1 to forced vital capacity (FVC) ratio; HR = Hazard ratio; IPTW = Inverse probability of treatment weighting; ISAR = International Severe Asthma Registry; LTOCS = Long-term oral corticosteroids; OCS = Oral corticosteroids; OPCRD = Optimum Patient Care Research Database</a:t>
            </a:r>
            <a:endParaRPr lang="en-US" sz="1388">
              <a:solidFill>
                <a:schemeClr val="bg1">
                  <a:lumMod val="65000"/>
                </a:schemeClr>
              </a:solidFill>
            </a:endParaRPr>
          </a:p>
          <a:p>
            <a:r>
              <a:rPr lang="en-GB" sz="600" err="1">
                <a:solidFill>
                  <a:srgbClr val="A6A6A6"/>
                </a:solidFill>
              </a:rPr>
              <a:t>Sadatsafavi</a:t>
            </a:r>
            <a:r>
              <a:rPr lang="en-GB" sz="600">
                <a:solidFill>
                  <a:srgbClr val="A6A6A6"/>
                </a:solidFill>
              </a:rPr>
              <a:t> M et al</a:t>
            </a:r>
            <a:r>
              <a:rPr lang="en-US" sz="600">
                <a:solidFill>
                  <a:srgbClr val="A6A6A6"/>
                </a:solidFill>
              </a:rPr>
              <a:t>. Prevention of cardiovascular and other systemic adverse outcomes in patients with asthma treated with biologics. </a:t>
            </a:r>
            <a:r>
              <a:rPr lang="en-US" sz="600" i="1">
                <a:solidFill>
                  <a:srgbClr val="A6A6A6"/>
                </a:solidFill>
              </a:rPr>
              <a:t>Am J Respir Crit Care Med</a:t>
            </a:r>
            <a:r>
              <a:rPr lang="en-US" sz="600">
                <a:solidFill>
                  <a:srgbClr val="A6A6A6"/>
                </a:solidFill>
              </a:rPr>
              <a:t>. 2025 May 19. </a:t>
            </a:r>
            <a:r>
              <a:rPr lang="en-US" sz="600" err="1">
                <a:solidFill>
                  <a:srgbClr val="A6A6A6"/>
                </a:solidFill>
              </a:rPr>
              <a:t>doi</a:t>
            </a:r>
            <a:r>
              <a:rPr lang="en-US" sz="600">
                <a:solidFill>
                  <a:srgbClr val="A6A6A6"/>
                </a:solidFill>
              </a:rPr>
              <a:t>: 10.1164/rccm.202501-0246OC. Online ahead of print.</a:t>
            </a:r>
            <a:endParaRPr lang="en-US" sz="1400"/>
          </a:p>
        </p:txBody>
      </p:sp>
      <p:sp>
        <p:nvSpPr>
          <p:cNvPr id="10" name="TextBox 21">
            <a:extLst>
              <a:ext uri="{FF2B5EF4-FFF2-40B4-BE49-F238E27FC236}">
                <a16:creationId xmlns:a16="http://schemas.microsoft.com/office/drawing/2014/main" id="{463B8C6D-6A13-52D4-2AB4-2BA6270FC3B9}"/>
              </a:ext>
            </a:extLst>
          </p:cNvPr>
          <p:cNvSpPr txBox="1"/>
          <p:nvPr/>
        </p:nvSpPr>
        <p:spPr>
          <a:xfrm>
            <a:off x="1667341" y="949040"/>
            <a:ext cx="7600868" cy="230832"/>
          </a:xfrm>
          <a:prstGeom prst="rect">
            <a:avLst/>
          </a:prstGeom>
          <a:noFill/>
        </p:spPr>
        <p:txBody>
          <a:bodyPr wrap="square" lIns="68580" tIns="34290" rIns="68580" bIns="3429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a:solidFill>
                  <a:srgbClr val="002060"/>
                </a:solidFill>
                <a:latin typeface="Calibri"/>
                <a:ea typeface="SimSun"/>
                <a:cs typeface="Calibri"/>
              </a:rPr>
              <a:t>To compare the risk of developing </a:t>
            </a:r>
            <a:r>
              <a:rPr lang="en-US" sz="1050" b="1">
                <a:solidFill>
                  <a:srgbClr val="002060"/>
                </a:solidFill>
                <a:latin typeface="Calibri"/>
                <a:ea typeface="SimSun"/>
                <a:cs typeface="Calibri"/>
              </a:rPr>
              <a:t>new-onset OCS-related adverse outcomes </a:t>
            </a:r>
            <a:r>
              <a:rPr lang="en-US" sz="1050">
                <a:solidFill>
                  <a:srgbClr val="002060"/>
                </a:solidFill>
                <a:latin typeface="Calibri"/>
                <a:ea typeface="SimSun"/>
                <a:cs typeface="Calibri"/>
              </a:rPr>
              <a:t>between biologic initiators and non-initiators</a:t>
            </a:r>
          </a:p>
        </p:txBody>
      </p:sp>
      <p:sp>
        <p:nvSpPr>
          <p:cNvPr id="13" name="TextBox 23">
            <a:extLst>
              <a:ext uri="{FF2B5EF4-FFF2-40B4-BE49-F238E27FC236}">
                <a16:creationId xmlns:a16="http://schemas.microsoft.com/office/drawing/2014/main" id="{88548139-A896-F271-A386-D26F7E4A710C}"/>
              </a:ext>
            </a:extLst>
          </p:cNvPr>
          <p:cNvSpPr txBox="1"/>
          <p:nvPr/>
        </p:nvSpPr>
        <p:spPr>
          <a:xfrm>
            <a:off x="1667341" y="1415751"/>
            <a:ext cx="7166816" cy="392415"/>
          </a:xfrm>
          <a:prstGeom prst="rect">
            <a:avLst/>
          </a:prstGeom>
          <a:noFill/>
        </p:spPr>
        <p:txBody>
          <a:bodyPr wrap="square" lIns="68580" tIns="34290" rIns="68580" bIns="3429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a:solidFill>
                  <a:srgbClr val="002060"/>
                </a:solidFill>
                <a:latin typeface="Calibri"/>
                <a:ea typeface="SimSun"/>
                <a:cs typeface="Calibri"/>
              </a:rPr>
              <a:t>5,690 biologic initiators and 37,218 non-initiators from </a:t>
            </a:r>
            <a:r>
              <a:rPr lang="en-US" sz="1050" b="1">
                <a:solidFill>
                  <a:srgbClr val="002060"/>
                </a:solidFill>
                <a:latin typeface="Calibri"/>
                <a:ea typeface="SimSun"/>
                <a:cs typeface="Calibri"/>
              </a:rPr>
              <a:t>ISAR (16 countries) and OPCRD (UK)</a:t>
            </a:r>
            <a:r>
              <a:rPr lang="en-US" sz="1050">
                <a:solidFill>
                  <a:srgbClr val="002060"/>
                </a:solidFill>
                <a:latin typeface="Calibri"/>
                <a:ea typeface="SimSun"/>
                <a:cs typeface="Calibri"/>
              </a:rPr>
              <a:t> were included. Inverse probability of treatment weighting and weighted Cox proportional hazard models were used.</a:t>
            </a:r>
          </a:p>
        </p:txBody>
      </p:sp>
      <p:sp>
        <p:nvSpPr>
          <p:cNvPr id="37" name="TextBox 27">
            <a:extLst>
              <a:ext uri="{FF2B5EF4-FFF2-40B4-BE49-F238E27FC236}">
                <a16:creationId xmlns:a16="http://schemas.microsoft.com/office/drawing/2014/main" id="{5904DBD3-35F2-C980-DC2E-A2801943C8B4}"/>
              </a:ext>
            </a:extLst>
          </p:cNvPr>
          <p:cNvSpPr txBox="1"/>
          <p:nvPr/>
        </p:nvSpPr>
        <p:spPr>
          <a:xfrm>
            <a:off x="1667340" y="4180056"/>
            <a:ext cx="6792557" cy="392415"/>
          </a:xfrm>
          <a:prstGeom prst="rect">
            <a:avLst/>
          </a:prstGeom>
          <a:noFill/>
        </p:spPr>
        <p:txBody>
          <a:bodyPr wrap="square" lIns="68580" tIns="34290" rIns="68580" bIns="3429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050">
                <a:solidFill>
                  <a:srgbClr val="002060"/>
                </a:solidFill>
                <a:latin typeface="Calibri"/>
                <a:ea typeface="Calibri"/>
                <a:cs typeface="Calibri"/>
              </a:rPr>
              <a:t>Biologics </a:t>
            </a:r>
            <a:r>
              <a:rPr lang="en-US" sz="1050" b="1">
                <a:solidFill>
                  <a:srgbClr val="002060"/>
                </a:solidFill>
                <a:latin typeface="Calibri"/>
                <a:ea typeface="Calibri"/>
                <a:cs typeface="Calibri"/>
              </a:rPr>
              <a:t>prevent new-onset OCS-related adverse outcomes</a:t>
            </a:r>
            <a:r>
              <a:rPr lang="en-US" sz="1050">
                <a:solidFill>
                  <a:srgbClr val="002060"/>
                </a:solidFill>
                <a:latin typeface="Calibri"/>
                <a:ea typeface="Calibri"/>
                <a:cs typeface="Calibri"/>
              </a:rPr>
              <a:t> in patients with severe asthma. Timely biologic initiation is needed to minimize OCS use and withdraw long-term OCS.</a:t>
            </a:r>
            <a:endParaRPr lang="en-US" sz="1350"/>
          </a:p>
        </p:txBody>
      </p:sp>
      <p:sp>
        <p:nvSpPr>
          <p:cNvPr id="38" name="TextBox 10">
            <a:extLst>
              <a:ext uri="{FF2B5EF4-FFF2-40B4-BE49-F238E27FC236}">
                <a16:creationId xmlns:a16="http://schemas.microsoft.com/office/drawing/2014/main" id="{521ACFAA-FB20-B3A5-8D43-25916E367DA8}"/>
              </a:ext>
            </a:extLst>
          </p:cNvPr>
          <p:cNvSpPr txBox="1"/>
          <p:nvPr/>
        </p:nvSpPr>
        <p:spPr>
          <a:xfrm>
            <a:off x="1984714" y="2065399"/>
            <a:ext cx="5604392" cy="280928"/>
          </a:xfrm>
          <a:prstGeom prst="roundRect">
            <a:avLst/>
          </a:prstGeom>
          <a:solidFill>
            <a:schemeClr val="accent4">
              <a:lumMod val="20000"/>
              <a:lumOff val="80000"/>
            </a:schemeClr>
          </a:solid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073763"/>
                </a:solidFill>
                <a:latin typeface="Calibri"/>
                <a:ea typeface="Calibri"/>
                <a:cs typeface="Calibri"/>
              </a:rPr>
              <a:t>Association between biologic initiation and risk of OCS-related adverse outcomes*</a:t>
            </a:r>
          </a:p>
        </p:txBody>
      </p:sp>
      <p:sp>
        <p:nvSpPr>
          <p:cNvPr id="43" name="TextBox 10">
            <a:extLst>
              <a:ext uri="{FF2B5EF4-FFF2-40B4-BE49-F238E27FC236}">
                <a16:creationId xmlns:a16="http://schemas.microsoft.com/office/drawing/2014/main" id="{9D471EE2-768E-3645-B395-1EE7BFEAA34C}"/>
              </a:ext>
            </a:extLst>
          </p:cNvPr>
          <p:cNvSpPr txBox="1"/>
          <p:nvPr/>
        </p:nvSpPr>
        <p:spPr>
          <a:xfrm>
            <a:off x="175807" y="921246"/>
            <a:ext cx="1379162"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Objective</a:t>
            </a:r>
          </a:p>
        </p:txBody>
      </p:sp>
      <p:sp>
        <p:nvSpPr>
          <p:cNvPr id="44" name="TextBox 10">
            <a:extLst>
              <a:ext uri="{FF2B5EF4-FFF2-40B4-BE49-F238E27FC236}">
                <a16:creationId xmlns:a16="http://schemas.microsoft.com/office/drawing/2014/main" id="{DAA89898-068B-CC2C-0D75-1B9DDB0E3D9A}"/>
              </a:ext>
            </a:extLst>
          </p:cNvPr>
          <p:cNvSpPr txBox="1"/>
          <p:nvPr/>
        </p:nvSpPr>
        <p:spPr>
          <a:xfrm>
            <a:off x="175807" y="1475937"/>
            <a:ext cx="1379162"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Methods</a:t>
            </a:r>
            <a:endParaRPr lang="en-US" sz="1350">
              <a:solidFill>
                <a:schemeClr val="bg1"/>
              </a:solidFill>
            </a:endParaRPr>
          </a:p>
        </p:txBody>
      </p:sp>
      <p:sp>
        <p:nvSpPr>
          <p:cNvPr id="45" name="TextBox 10">
            <a:extLst>
              <a:ext uri="{FF2B5EF4-FFF2-40B4-BE49-F238E27FC236}">
                <a16:creationId xmlns:a16="http://schemas.microsoft.com/office/drawing/2014/main" id="{2B6AD546-9EB3-0BBA-E645-AFBDF8F8658E}"/>
              </a:ext>
            </a:extLst>
          </p:cNvPr>
          <p:cNvSpPr txBox="1"/>
          <p:nvPr/>
        </p:nvSpPr>
        <p:spPr>
          <a:xfrm>
            <a:off x="175807" y="2064245"/>
            <a:ext cx="1379162"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Results</a:t>
            </a:r>
            <a:endParaRPr lang="en-US" sz="1200" b="1">
              <a:solidFill>
                <a:schemeClr val="bg1"/>
              </a:solidFill>
              <a:latin typeface="Calibri"/>
              <a:ea typeface="Calibri"/>
              <a:cs typeface="Calibri"/>
            </a:endParaRPr>
          </a:p>
        </p:txBody>
      </p:sp>
      <p:grpSp>
        <p:nvGrpSpPr>
          <p:cNvPr id="46" name="Group 45">
            <a:extLst>
              <a:ext uri="{FF2B5EF4-FFF2-40B4-BE49-F238E27FC236}">
                <a16:creationId xmlns:a16="http://schemas.microsoft.com/office/drawing/2014/main" id="{BD1F91FF-230E-4E8E-4B81-EBCF14D32BA1}"/>
              </a:ext>
            </a:extLst>
          </p:cNvPr>
          <p:cNvGrpSpPr/>
          <p:nvPr/>
        </p:nvGrpSpPr>
        <p:grpSpPr>
          <a:xfrm>
            <a:off x="1249532" y="2358938"/>
            <a:ext cx="6963015" cy="1751627"/>
            <a:chOff x="433396" y="926486"/>
            <a:chExt cx="10976107" cy="2951825"/>
          </a:xfrm>
        </p:grpSpPr>
        <p:pic>
          <p:nvPicPr>
            <p:cNvPr id="47" name="Picture 46" descr="A screenshot of a graph&#10;&#10;AI-generated content may be incorrect.">
              <a:extLst>
                <a:ext uri="{FF2B5EF4-FFF2-40B4-BE49-F238E27FC236}">
                  <a16:creationId xmlns:a16="http://schemas.microsoft.com/office/drawing/2014/main" id="{140C6B1E-0F94-AD1B-04B5-5905EF453F21}"/>
                </a:ext>
              </a:extLst>
            </p:cNvPr>
            <p:cNvPicPr>
              <a:picLocks noChangeAspect="1"/>
            </p:cNvPicPr>
            <p:nvPr/>
          </p:nvPicPr>
          <p:blipFill>
            <a:blip r:embed="rId3"/>
            <a:srcRect r="167" b="64083"/>
            <a:stretch>
              <a:fillRect/>
            </a:stretch>
          </p:blipFill>
          <p:spPr>
            <a:xfrm>
              <a:off x="433396" y="926486"/>
              <a:ext cx="10976107" cy="2322250"/>
            </a:xfrm>
            <a:prstGeom prst="rect">
              <a:avLst/>
            </a:prstGeom>
          </p:spPr>
        </p:pic>
        <p:pic>
          <p:nvPicPr>
            <p:cNvPr id="48" name="Picture 47" descr="A screenshot of a graph&#10;&#10;AI-generated content may be incorrect.">
              <a:extLst>
                <a:ext uri="{FF2B5EF4-FFF2-40B4-BE49-F238E27FC236}">
                  <a16:creationId xmlns:a16="http://schemas.microsoft.com/office/drawing/2014/main" id="{4BEABD16-ED87-3987-811D-85DAA22FC35E}"/>
                </a:ext>
              </a:extLst>
            </p:cNvPr>
            <p:cNvPicPr>
              <a:picLocks noChangeAspect="1"/>
            </p:cNvPicPr>
            <p:nvPr/>
          </p:nvPicPr>
          <p:blipFill>
            <a:blip r:embed="rId3"/>
            <a:srcRect l="-17" t="90249" r="128" b="109"/>
            <a:stretch>
              <a:fillRect/>
            </a:stretch>
          </p:blipFill>
          <p:spPr>
            <a:xfrm>
              <a:off x="433396" y="3253476"/>
              <a:ext cx="10975303" cy="624835"/>
            </a:xfrm>
            <a:prstGeom prst="rect">
              <a:avLst/>
            </a:prstGeom>
          </p:spPr>
        </p:pic>
        <p:sp>
          <p:nvSpPr>
            <p:cNvPr id="49" name="Rectangle 48">
              <a:extLst>
                <a:ext uri="{FF2B5EF4-FFF2-40B4-BE49-F238E27FC236}">
                  <a16:creationId xmlns:a16="http://schemas.microsoft.com/office/drawing/2014/main" id="{C3DDC6AE-1ACB-B308-7EDE-143E1B22AA17}"/>
                </a:ext>
              </a:extLst>
            </p:cNvPr>
            <p:cNvSpPr/>
            <p:nvPr/>
          </p:nvSpPr>
          <p:spPr>
            <a:xfrm>
              <a:off x="5269878" y="3325981"/>
              <a:ext cx="6032719" cy="480164"/>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grpSp>
      <p:sp>
        <p:nvSpPr>
          <p:cNvPr id="54" name="TextBox 23">
            <a:extLst>
              <a:ext uri="{FF2B5EF4-FFF2-40B4-BE49-F238E27FC236}">
                <a16:creationId xmlns:a16="http://schemas.microsoft.com/office/drawing/2014/main" id="{2C627ECB-BD2B-7F36-F038-EB46B091597B}"/>
              </a:ext>
            </a:extLst>
          </p:cNvPr>
          <p:cNvSpPr txBox="1"/>
          <p:nvPr/>
        </p:nvSpPr>
        <p:spPr>
          <a:xfrm>
            <a:off x="5886355" y="3777390"/>
            <a:ext cx="2317472" cy="311752"/>
          </a:xfrm>
          <a:prstGeom prst="rect">
            <a:avLst/>
          </a:prstGeom>
          <a:noFill/>
        </p:spPr>
        <p:txBody>
          <a:bodyPr wrap="square" lIns="68580" tIns="34290" rIns="68580" bIns="3429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788">
                <a:solidFill>
                  <a:srgbClr val="7F7F7F"/>
                </a:solidFill>
                <a:latin typeface="Calibri"/>
                <a:ea typeface="SimSun"/>
                <a:cs typeface="Calibri"/>
              </a:rPr>
              <a:t>Major cardiovascular event includes heart failure, myocardial infarction, or cerebrovascular accident.</a:t>
            </a:r>
          </a:p>
        </p:txBody>
      </p:sp>
      <p:sp>
        <p:nvSpPr>
          <p:cNvPr id="55" name="TextBox 10">
            <a:extLst>
              <a:ext uri="{FF2B5EF4-FFF2-40B4-BE49-F238E27FC236}">
                <a16:creationId xmlns:a16="http://schemas.microsoft.com/office/drawing/2014/main" id="{4924C5F2-F258-BFCA-6C31-D92850E1E1E0}"/>
              </a:ext>
            </a:extLst>
          </p:cNvPr>
          <p:cNvSpPr txBox="1"/>
          <p:nvPr/>
        </p:nvSpPr>
        <p:spPr>
          <a:xfrm>
            <a:off x="175807" y="4240987"/>
            <a:ext cx="1379162"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Conclusions</a:t>
            </a:r>
            <a:endParaRPr lang="en-US" sz="1350"/>
          </a:p>
        </p:txBody>
      </p:sp>
      <p:pic>
        <p:nvPicPr>
          <p:cNvPr id="4" name="bg object 17">
            <a:extLst>
              <a:ext uri="{FF2B5EF4-FFF2-40B4-BE49-F238E27FC236}">
                <a16:creationId xmlns:a16="http://schemas.microsoft.com/office/drawing/2014/main" id="{5F4E79B1-BB1B-704B-F711-370789E25BBB}"/>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6" action="ppaction://hlinksldjump"/>
            <a:extLst>
              <a:ext uri="{FF2B5EF4-FFF2-40B4-BE49-F238E27FC236}">
                <a16:creationId xmlns:a16="http://schemas.microsoft.com/office/drawing/2014/main" id="{03712A68-823A-1F7D-25E1-E09E06FB02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7754034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35139" y="46289"/>
            <a:ext cx="8053388" cy="590955"/>
          </a:xfrm>
        </p:spPr>
        <p:txBody>
          <a:bodyPr anchor="ctr"/>
          <a:lstStyle/>
          <a:p>
            <a:r>
              <a:rPr lang="en-GB" sz="1500">
                <a:solidFill>
                  <a:schemeClr val="accent3"/>
                </a:solidFill>
              </a:rPr>
              <a:t>Background and Rationale:</a:t>
            </a:r>
            <a:r>
              <a:rPr lang="en-GB" sz="1500"/>
              <a:t> OCS exposure and association with health conditions</a:t>
            </a:r>
          </a:p>
        </p:txBody>
      </p:sp>
      <p:sp>
        <p:nvSpPr>
          <p:cNvPr id="27" name="Rectangle 26">
            <a:extLst>
              <a:ext uri="{FF2B5EF4-FFF2-40B4-BE49-F238E27FC236}">
                <a16:creationId xmlns:a16="http://schemas.microsoft.com/office/drawing/2014/main" id="{A96E9F1C-447B-03F8-484F-F180D4AB0101}"/>
              </a:ext>
            </a:extLst>
          </p:cNvPr>
          <p:cNvSpPr/>
          <p:nvPr/>
        </p:nvSpPr>
        <p:spPr bwMode="auto">
          <a:xfrm>
            <a:off x="1667" y="4897423"/>
            <a:ext cx="8688024"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chemeClr val="bg1">
                    <a:lumMod val="65000"/>
                  </a:schemeClr>
                </a:solidFill>
                <a:latin typeface="Arial"/>
                <a:ea typeface="Noto Serif"/>
                <a:cs typeface="Arial"/>
              </a:rPr>
              <a:t>AE = Adverse event; BTS = British Thoracic Society; CI = Confidence interval; ISAR = International Severe Asthma Registry; OCS = Oral corticosteroid; OPCRD = Optimum Patient Care Research Database; UKSAR = UK Severe Asthma Registry</a:t>
            </a:r>
            <a:endParaRPr lang="en-US" sz="600">
              <a:solidFill>
                <a:srgbClr val="000000"/>
              </a:solidFill>
              <a:latin typeface="Arial"/>
              <a:ea typeface="Calibri"/>
              <a:cs typeface="Arial"/>
            </a:endParaRPr>
          </a:p>
          <a:p>
            <a:pPr>
              <a:spcBef>
                <a:spcPts val="0"/>
              </a:spcBef>
              <a:spcAft>
                <a:spcPts val="0"/>
              </a:spcAft>
              <a:defRPr/>
            </a:pPr>
            <a:r>
              <a:rPr lang="en-GB" sz="600">
                <a:solidFill>
                  <a:schemeClr val="bg1">
                    <a:lumMod val="65000"/>
                  </a:schemeClr>
                </a:solidFill>
                <a:latin typeface="Arial"/>
                <a:ea typeface="Noto Serif"/>
                <a:cs typeface="Arial"/>
              </a:rPr>
              <a:t>Sweeney J, et al. Thorax 2016;71:339–346; </a:t>
            </a:r>
            <a:r>
              <a:rPr lang="en-GB" sz="450" baseline="30000">
                <a:solidFill>
                  <a:schemeClr val="bg1">
                    <a:lumMod val="65000"/>
                  </a:schemeClr>
                </a:solidFill>
                <a:latin typeface="Arial"/>
                <a:ea typeface="Noto Serif"/>
                <a:cs typeface="Arial"/>
              </a:rPr>
              <a:t>2</a:t>
            </a:r>
            <a:r>
              <a:rPr lang="en-GB" sz="600">
                <a:solidFill>
                  <a:schemeClr val="bg1">
                    <a:lumMod val="65000"/>
                  </a:schemeClr>
                </a:solidFill>
                <a:latin typeface="Arial"/>
                <a:ea typeface="Noto Serif"/>
                <a:cs typeface="Arial"/>
              </a:rPr>
              <a:t>Price D, et al. J Asthma Allergy 2018;11:193–204; </a:t>
            </a:r>
            <a:r>
              <a:rPr lang="en-GB" sz="600" err="1">
                <a:solidFill>
                  <a:schemeClr val="bg1">
                    <a:lumMod val="65000"/>
                  </a:schemeClr>
                </a:solidFill>
                <a:latin typeface="Arial"/>
                <a:ea typeface="Noto Serif"/>
                <a:cs typeface="Arial"/>
              </a:rPr>
              <a:t>Scelo</a:t>
            </a:r>
            <a:r>
              <a:rPr lang="en-GB" sz="600">
                <a:solidFill>
                  <a:schemeClr val="bg1">
                    <a:lumMod val="65000"/>
                  </a:schemeClr>
                </a:solidFill>
                <a:latin typeface="Arial"/>
                <a:ea typeface="Noto Serif"/>
                <a:cs typeface="Arial"/>
              </a:rPr>
              <a:t> G et al., Ann. Allergy Asthma Immunol 2023,132, issue 1, 42-53, DOI </a:t>
            </a:r>
            <a:r>
              <a:rPr lang="en-GB" sz="600">
                <a:solidFill>
                  <a:schemeClr val="bg1">
                    <a:lumMod val="65000"/>
                  </a:schemeClr>
                </a:solidFill>
                <a:latin typeface="Arial"/>
                <a:ea typeface="Noto Serif"/>
                <a:cs typeface="Arial"/>
                <a:hlinkClick r:id="rId3">
                  <a:extLst>
                    <a:ext uri="{A12FA001-AC4F-418D-AE19-62706E023703}">
                      <ahyp:hlinkClr xmlns:ahyp="http://schemas.microsoft.com/office/drawing/2018/hyperlinkcolor" val="tx"/>
                    </a:ext>
                  </a:extLst>
                </a:hlinkClick>
              </a:rPr>
              <a:t>https://doi.org/10.1016/j.anai.2023.08.021</a:t>
            </a:r>
            <a:endParaRPr lang="en-US" sz="975">
              <a:solidFill>
                <a:schemeClr val="bg1">
                  <a:lumMod val="65000"/>
                </a:schemeClr>
              </a:solidFill>
            </a:endParaRPr>
          </a:p>
        </p:txBody>
      </p:sp>
      <p:sp>
        <p:nvSpPr>
          <p:cNvPr id="8" name="Rectangle: Rounded Corners 7">
            <a:extLst>
              <a:ext uri="{FF2B5EF4-FFF2-40B4-BE49-F238E27FC236}">
                <a16:creationId xmlns:a16="http://schemas.microsoft.com/office/drawing/2014/main" id="{E3B28314-2EA1-A819-7A8A-065D7B620CC5}"/>
              </a:ext>
            </a:extLst>
          </p:cNvPr>
          <p:cNvSpPr/>
          <p:nvPr/>
        </p:nvSpPr>
        <p:spPr>
          <a:xfrm>
            <a:off x="40487" y="4215948"/>
            <a:ext cx="440690" cy="2780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algn="l" defTabSz="685800" rtl="0" eaLnBrk="0" fontAlgn="base"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endParaRPr lang="en-GB" sz="1350" b="1">
              <a:solidFill>
                <a:srgbClr val="F29D04"/>
              </a:solidFill>
              <a:latin typeface="Arial"/>
              <a:ea typeface="Calibri"/>
              <a:cs typeface="Arial"/>
            </a:endParaRPr>
          </a:p>
        </p:txBody>
      </p:sp>
      <p:pic>
        <p:nvPicPr>
          <p:cNvPr id="9" name="Picture 8">
            <a:extLst>
              <a:ext uri="{FF2B5EF4-FFF2-40B4-BE49-F238E27FC236}">
                <a16:creationId xmlns:a16="http://schemas.microsoft.com/office/drawing/2014/main" id="{F94A5ACE-8323-3291-CD00-4BFFBA03FF44}"/>
              </a:ext>
            </a:extLst>
          </p:cNvPr>
          <p:cNvPicPr>
            <a:picLocks noChangeAspect="1"/>
          </p:cNvPicPr>
          <p:nvPr/>
        </p:nvPicPr>
        <p:blipFill>
          <a:blip r:embed="rId4"/>
          <a:stretch>
            <a:fillRect/>
          </a:stretch>
        </p:blipFill>
        <p:spPr>
          <a:xfrm>
            <a:off x="813949" y="1488169"/>
            <a:ext cx="1228976" cy="274286"/>
          </a:xfrm>
          <a:prstGeom prst="rect">
            <a:avLst/>
          </a:prstGeom>
          <a:ln>
            <a:noFill/>
          </a:ln>
        </p:spPr>
      </p:pic>
      <p:sp>
        <p:nvSpPr>
          <p:cNvPr id="11" name="TextBox 8">
            <a:extLst>
              <a:ext uri="{FF2B5EF4-FFF2-40B4-BE49-F238E27FC236}">
                <a16:creationId xmlns:a16="http://schemas.microsoft.com/office/drawing/2014/main" id="{F480647B-12F1-071C-45B3-A9DF461F71A0}"/>
              </a:ext>
            </a:extLst>
          </p:cNvPr>
          <p:cNvSpPr txBox="1"/>
          <p:nvPr/>
        </p:nvSpPr>
        <p:spPr>
          <a:xfrm>
            <a:off x="2198377" y="1465213"/>
            <a:ext cx="1476341" cy="334835"/>
          </a:xfrm>
          <a:prstGeom prst="rect">
            <a:avLst/>
          </a:prstGeom>
          <a:noFill/>
        </p:spPr>
        <p:txBody>
          <a:bodyPr wrap="square" rtlCol="0">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788" b="1">
                <a:solidFill>
                  <a:schemeClr val="accent1"/>
                </a:solidFill>
              </a:rPr>
              <a:t>BTS Difficult Asthma Registry (now the UKSAR)</a:t>
            </a:r>
          </a:p>
        </p:txBody>
      </p:sp>
      <p:sp>
        <p:nvSpPr>
          <p:cNvPr id="14" name="Plus Sign 13">
            <a:extLst>
              <a:ext uri="{FF2B5EF4-FFF2-40B4-BE49-F238E27FC236}">
                <a16:creationId xmlns:a16="http://schemas.microsoft.com/office/drawing/2014/main" id="{28D1FA75-057C-A2E4-D36F-6A66797CE50B}"/>
              </a:ext>
            </a:extLst>
          </p:cNvPr>
          <p:cNvSpPr/>
          <p:nvPr/>
        </p:nvSpPr>
        <p:spPr>
          <a:xfrm>
            <a:off x="2097995" y="1567611"/>
            <a:ext cx="134535" cy="126107"/>
          </a:xfrm>
          <a:prstGeom prst="mathPlus">
            <a:avLst/>
          </a:prstGeom>
          <a:solidFill>
            <a:srgbClr val="073763"/>
          </a:solidFill>
          <a:ln w="25400" cap="flat" cmpd="sng" algn="ctr">
            <a:noFill/>
            <a:prstDash val="solid"/>
          </a:ln>
          <a:effectLst/>
        </p:spPr>
        <p:txBody>
          <a:bodyPr rtlCol="0" anchor="ct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endParaRPr lang="en-GB" sz="2400">
              <a:solidFill>
                <a:prstClr val="white"/>
              </a:solidFill>
              <a:ea typeface="+mn-ea"/>
            </a:endParaRPr>
          </a:p>
        </p:txBody>
      </p:sp>
      <p:grpSp>
        <p:nvGrpSpPr>
          <p:cNvPr id="15" name="Group 14">
            <a:extLst>
              <a:ext uri="{FF2B5EF4-FFF2-40B4-BE49-F238E27FC236}">
                <a16:creationId xmlns:a16="http://schemas.microsoft.com/office/drawing/2014/main" id="{CDFC4782-1591-98DE-DAF3-053D3AB35CB5}"/>
              </a:ext>
            </a:extLst>
          </p:cNvPr>
          <p:cNvGrpSpPr/>
          <p:nvPr/>
        </p:nvGrpSpPr>
        <p:grpSpPr>
          <a:xfrm>
            <a:off x="331751" y="1897208"/>
            <a:ext cx="3715917" cy="2500310"/>
            <a:chOff x="651102" y="2195584"/>
            <a:chExt cx="4444324" cy="3196854"/>
          </a:xfrm>
        </p:grpSpPr>
        <p:pic>
          <p:nvPicPr>
            <p:cNvPr id="20" name="Picture 19">
              <a:extLst>
                <a:ext uri="{FF2B5EF4-FFF2-40B4-BE49-F238E27FC236}">
                  <a16:creationId xmlns:a16="http://schemas.microsoft.com/office/drawing/2014/main" id="{9FC1831B-3048-5E11-A9CC-0598B059D64D}"/>
                </a:ext>
              </a:extLst>
            </p:cNvPr>
            <p:cNvPicPr>
              <a:picLocks noChangeAspect="1"/>
            </p:cNvPicPr>
            <p:nvPr/>
          </p:nvPicPr>
          <p:blipFill>
            <a:blip r:embed="rId5"/>
            <a:stretch>
              <a:fillRect/>
            </a:stretch>
          </p:blipFill>
          <p:spPr>
            <a:xfrm>
              <a:off x="651102" y="2195584"/>
              <a:ext cx="4342557" cy="3196854"/>
            </a:xfrm>
            <a:prstGeom prst="rect">
              <a:avLst/>
            </a:prstGeom>
          </p:spPr>
        </p:pic>
        <p:sp>
          <p:nvSpPr>
            <p:cNvPr id="21" name="TextBox 8">
              <a:extLst>
                <a:ext uri="{FF2B5EF4-FFF2-40B4-BE49-F238E27FC236}">
                  <a16:creationId xmlns:a16="http://schemas.microsoft.com/office/drawing/2014/main" id="{54209A02-459B-9F53-786F-A321B713FDFE}"/>
                </a:ext>
              </a:extLst>
            </p:cNvPr>
            <p:cNvSpPr txBox="1"/>
            <p:nvPr/>
          </p:nvSpPr>
          <p:spPr>
            <a:xfrm>
              <a:off x="3196738" y="2841919"/>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1.76 (1.30 to 2.38)</a:t>
              </a:r>
            </a:p>
          </p:txBody>
        </p:sp>
        <p:sp>
          <p:nvSpPr>
            <p:cNvPr id="22" name="TextBox 8">
              <a:extLst>
                <a:ext uri="{FF2B5EF4-FFF2-40B4-BE49-F238E27FC236}">
                  <a16:creationId xmlns:a16="http://schemas.microsoft.com/office/drawing/2014/main" id="{1CDACD30-830D-BAB7-5542-7ABFD9021718}"/>
                </a:ext>
              </a:extLst>
            </p:cNvPr>
            <p:cNvSpPr txBox="1"/>
            <p:nvPr/>
          </p:nvSpPr>
          <p:spPr>
            <a:xfrm>
              <a:off x="3196738" y="3015429"/>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2.04 (1.74 to 2.39)</a:t>
              </a:r>
            </a:p>
          </p:txBody>
        </p:sp>
        <p:sp>
          <p:nvSpPr>
            <p:cNvPr id="23" name="TextBox 8">
              <a:extLst>
                <a:ext uri="{FF2B5EF4-FFF2-40B4-BE49-F238E27FC236}">
                  <a16:creationId xmlns:a16="http://schemas.microsoft.com/office/drawing/2014/main" id="{0D245FFE-3EBF-CA11-A0A0-907D0C1B52E2}"/>
                </a:ext>
              </a:extLst>
            </p:cNvPr>
            <p:cNvSpPr txBox="1"/>
            <p:nvPr/>
          </p:nvSpPr>
          <p:spPr>
            <a:xfrm>
              <a:off x="2639348" y="3175619"/>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6.68 (4.28 to 10.43)</a:t>
              </a:r>
            </a:p>
          </p:txBody>
        </p:sp>
        <p:sp>
          <p:nvSpPr>
            <p:cNvPr id="24" name="TextBox 8">
              <a:extLst>
                <a:ext uri="{FF2B5EF4-FFF2-40B4-BE49-F238E27FC236}">
                  <a16:creationId xmlns:a16="http://schemas.microsoft.com/office/drawing/2014/main" id="{0FD30EF6-EE68-CCC2-6AF6-AD7BA92B18A2}"/>
                </a:ext>
              </a:extLst>
            </p:cNvPr>
            <p:cNvSpPr txBox="1"/>
            <p:nvPr/>
          </p:nvSpPr>
          <p:spPr>
            <a:xfrm>
              <a:off x="2611125" y="3344952"/>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6.53 (4.63 to 9.21)</a:t>
              </a:r>
            </a:p>
          </p:txBody>
        </p:sp>
        <p:sp>
          <p:nvSpPr>
            <p:cNvPr id="25" name="TextBox 8">
              <a:extLst>
                <a:ext uri="{FF2B5EF4-FFF2-40B4-BE49-F238E27FC236}">
                  <a16:creationId xmlns:a16="http://schemas.microsoft.com/office/drawing/2014/main" id="{4C8AE214-4A00-7F1F-2525-0EED22498070}"/>
                </a:ext>
              </a:extLst>
            </p:cNvPr>
            <p:cNvSpPr txBox="1"/>
            <p:nvPr/>
          </p:nvSpPr>
          <p:spPr>
            <a:xfrm>
              <a:off x="3182626" y="3516374"/>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1.65 (1.14 to 2.39)</a:t>
              </a:r>
            </a:p>
          </p:txBody>
        </p:sp>
        <p:sp>
          <p:nvSpPr>
            <p:cNvPr id="26" name="TextBox 8">
              <a:extLst>
                <a:ext uri="{FF2B5EF4-FFF2-40B4-BE49-F238E27FC236}">
                  <a16:creationId xmlns:a16="http://schemas.microsoft.com/office/drawing/2014/main" id="{ED59933B-8F59-FA14-74EB-15FC440C32CF}"/>
                </a:ext>
              </a:extLst>
            </p:cNvPr>
            <p:cNvSpPr txBox="1"/>
            <p:nvPr/>
          </p:nvSpPr>
          <p:spPr>
            <a:xfrm>
              <a:off x="3973638" y="3676564"/>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4.88 (4.11 to 5.79)</a:t>
              </a:r>
            </a:p>
          </p:txBody>
        </p:sp>
        <p:sp>
          <p:nvSpPr>
            <p:cNvPr id="28" name="TextBox 8">
              <a:extLst>
                <a:ext uri="{FF2B5EF4-FFF2-40B4-BE49-F238E27FC236}">
                  <a16:creationId xmlns:a16="http://schemas.microsoft.com/office/drawing/2014/main" id="{72C561B7-847A-EFF2-F0F1-E65C999601BE}"/>
                </a:ext>
              </a:extLst>
            </p:cNvPr>
            <p:cNvSpPr txBox="1"/>
            <p:nvPr/>
          </p:nvSpPr>
          <p:spPr>
            <a:xfrm>
              <a:off x="3034459" y="3847985"/>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1.76 (1.44 to 2.14)</a:t>
              </a:r>
            </a:p>
          </p:txBody>
        </p:sp>
        <p:sp>
          <p:nvSpPr>
            <p:cNvPr id="29" name="TextBox 8">
              <a:extLst>
                <a:ext uri="{FF2B5EF4-FFF2-40B4-BE49-F238E27FC236}">
                  <a16:creationId xmlns:a16="http://schemas.microsoft.com/office/drawing/2014/main" id="{ABB8E748-DCF4-FE53-A8CD-25E224529E11}"/>
                </a:ext>
              </a:extLst>
            </p:cNvPr>
            <p:cNvSpPr txBox="1"/>
            <p:nvPr/>
          </p:nvSpPr>
          <p:spPr>
            <a:xfrm>
              <a:off x="3034459" y="4010263"/>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1.61 (1.25 to 2.08)</a:t>
              </a:r>
            </a:p>
          </p:txBody>
        </p:sp>
        <p:sp>
          <p:nvSpPr>
            <p:cNvPr id="30" name="TextBox 8">
              <a:extLst>
                <a:ext uri="{FF2B5EF4-FFF2-40B4-BE49-F238E27FC236}">
                  <a16:creationId xmlns:a16="http://schemas.microsoft.com/office/drawing/2014/main" id="{E9150C91-962B-A18F-C465-94DE3A115BB1}"/>
                </a:ext>
              </a:extLst>
            </p:cNvPr>
            <p:cNvSpPr txBox="1"/>
            <p:nvPr/>
          </p:nvSpPr>
          <p:spPr>
            <a:xfrm>
              <a:off x="3034459" y="4172541"/>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1.57 (1.14 to 2.15)</a:t>
              </a:r>
            </a:p>
          </p:txBody>
        </p:sp>
        <p:sp>
          <p:nvSpPr>
            <p:cNvPr id="31" name="TextBox 8">
              <a:extLst>
                <a:ext uri="{FF2B5EF4-FFF2-40B4-BE49-F238E27FC236}">
                  <a16:creationId xmlns:a16="http://schemas.microsoft.com/office/drawing/2014/main" id="{25B1B522-ACD2-A402-4162-254072D11424}"/>
                </a:ext>
              </a:extLst>
            </p:cNvPr>
            <p:cNvSpPr txBox="1"/>
            <p:nvPr/>
          </p:nvSpPr>
          <p:spPr>
            <a:xfrm>
              <a:off x="3105014" y="4341874"/>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1.41 (0.89 to 2.25)</a:t>
              </a:r>
            </a:p>
          </p:txBody>
        </p:sp>
        <p:sp>
          <p:nvSpPr>
            <p:cNvPr id="32" name="TextBox 8">
              <a:extLst>
                <a:ext uri="{FF2B5EF4-FFF2-40B4-BE49-F238E27FC236}">
                  <a16:creationId xmlns:a16="http://schemas.microsoft.com/office/drawing/2014/main" id="{A30DB144-F85D-7EA7-1BAA-930ED1C1163A}"/>
                </a:ext>
              </a:extLst>
            </p:cNvPr>
            <p:cNvSpPr txBox="1"/>
            <p:nvPr/>
          </p:nvSpPr>
          <p:spPr>
            <a:xfrm>
              <a:off x="3486014" y="4518262"/>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2.42 (1.70 to 3.43)</a:t>
              </a:r>
            </a:p>
          </p:txBody>
        </p:sp>
        <p:sp>
          <p:nvSpPr>
            <p:cNvPr id="33" name="TextBox 8">
              <a:extLst>
                <a:ext uri="{FF2B5EF4-FFF2-40B4-BE49-F238E27FC236}">
                  <a16:creationId xmlns:a16="http://schemas.microsoft.com/office/drawing/2014/main" id="{DA67E7D4-80A2-42B7-F463-80F9DD05A429}"/>
                </a:ext>
              </a:extLst>
            </p:cNvPr>
            <p:cNvSpPr txBox="1"/>
            <p:nvPr/>
          </p:nvSpPr>
          <p:spPr>
            <a:xfrm>
              <a:off x="3486014" y="4673484"/>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r>
                <a:rPr lang="en-GB" sz="600" b="1">
                  <a:solidFill>
                    <a:schemeClr val="accent3">
                      <a:lumMod val="40000"/>
                      <a:lumOff val="60000"/>
                    </a:schemeClr>
                  </a:solidFill>
                </a:rPr>
                <a:t>1.67 (1.42 to 1.97)</a:t>
              </a:r>
            </a:p>
          </p:txBody>
        </p:sp>
        <p:sp>
          <p:nvSpPr>
            <p:cNvPr id="34" name="TextBox 8">
              <a:extLst>
                <a:ext uri="{FF2B5EF4-FFF2-40B4-BE49-F238E27FC236}">
                  <a16:creationId xmlns:a16="http://schemas.microsoft.com/office/drawing/2014/main" id="{66FABAA4-4051-4F9D-4A52-6D25B595A7B8}"/>
                </a:ext>
              </a:extLst>
            </p:cNvPr>
            <p:cNvSpPr txBox="1"/>
            <p:nvPr/>
          </p:nvSpPr>
          <p:spPr>
            <a:xfrm>
              <a:off x="3486014" y="4835762"/>
              <a:ext cx="1121788" cy="20659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a:defRPr/>
              </a:pPr>
              <a:r>
                <a:rPr lang="en-GB" sz="600" b="1">
                  <a:solidFill>
                    <a:schemeClr val="accent3">
                      <a:lumMod val="40000"/>
                      <a:lumOff val="60000"/>
                    </a:schemeClr>
                  </a:solidFill>
                </a:rPr>
                <a:t>2.41 (1.81 to 3.21)</a:t>
              </a:r>
              <a:endParaRPr lang="en-US" sz="1400">
                <a:solidFill>
                  <a:schemeClr val="accent3">
                    <a:lumMod val="40000"/>
                    <a:lumOff val="60000"/>
                  </a:schemeClr>
                </a:solidFill>
              </a:endParaRPr>
            </a:p>
          </p:txBody>
        </p:sp>
      </p:grpSp>
      <p:pic>
        <p:nvPicPr>
          <p:cNvPr id="16" name="Picture 15" descr="A screenshot of a computer&#10;&#10;AI-generated content may be incorrect.">
            <a:extLst>
              <a:ext uri="{FF2B5EF4-FFF2-40B4-BE49-F238E27FC236}">
                <a16:creationId xmlns:a16="http://schemas.microsoft.com/office/drawing/2014/main" id="{344A2906-EFAD-CAD0-13A1-D71A435CD3D1}"/>
              </a:ext>
            </a:extLst>
          </p:cNvPr>
          <p:cNvPicPr>
            <a:picLocks noChangeAspect="1"/>
          </p:cNvPicPr>
          <p:nvPr/>
        </p:nvPicPr>
        <p:blipFill>
          <a:blip r:embed="rId6"/>
          <a:srcRect b="16441"/>
          <a:stretch/>
        </p:blipFill>
        <p:spPr>
          <a:xfrm>
            <a:off x="5603411" y="1314463"/>
            <a:ext cx="2643884" cy="874862"/>
          </a:xfrm>
          <a:prstGeom prst="rect">
            <a:avLst/>
          </a:prstGeom>
          <a:ln>
            <a:noFill/>
          </a:ln>
        </p:spPr>
      </p:pic>
      <p:pic>
        <p:nvPicPr>
          <p:cNvPr id="17" name="Picture 16">
            <a:extLst>
              <a:ext uri="{FF2B5EF4-FFF2-40B4-BE49-F238E27FC236}">
                <a16:creationId xmlns:a16="http://schemas.microsoft.com/office/drawing/2014/main" id="{98F54B9E-65DD-AED0-12A7-77313C011CDB}"/>
              </a:ext>
            </a:extLst>
          </p:cNvPr>
          <p:cNvPicPr>
            <a:picLocks noChangeAspect="1"/>
          </p:cNvPicPr>
          <p:nvPr/>
        </p:nvPicPr>
        <p:blipFill>
          <a:blip r:embed="rId7"/>
          <a:stretch>
            <a:fillRect/>
          </a:stretch>
        </p:blipFill>
        <p:spPr>
          <a:xfrm>
            <a:off x="4675505" y="1693830"/>
            <a:ext cx="789419" cy="254890"/>
          </a:xfrm>
          <a:prstGeom prst="rect">
            <a:avLst/>
          </a:prstGeom>
        </p:spPr>
      </p:pic>
      <p:sp>
        <p:nvSpPr>
          <p:cNvPr id="18" name="Rectangle: Rounded Corners 17">
            <a:extLst>
              <a:ext uri="{FF2B5EF4-FFF2-40B4-BE49-F238E27FC236}">
                <a16:creationId xmlns:a16="http://schemas.microsoft.com/office/drawing/2014/main" id="{65ADFF5D-E9BA-E4D0-FA8C-4F177E8F7265}"/>
              </a:ext>
            </a:extLst>
          </p:cNvPr>
          <p:cNvSpPr/>
          <p:nvPr/>
        </p:nvSpPr>
        <p:spPr>
          <a:xfrm>
            <a:off x="4728575" y="3700179"/>
            <a:ext cx="4066236" cy="520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r>
              <a:rPr lang="en-GB" sz="900" b="1">
                <a:solidFill>
                  <a:schemeClr val="tx1"/>
                </a:solidFill>
                <a:latin typeface="Arial"/>
                <a:ea typeface="Calibri"/>
                <a:cs typeface="Arial"/>
              </a:rPr>
              <a:t>67%</a:t>
            </a:r>
            <a:r>
              <a:rPr lang="en-GB" sz="900">
                <a:solidFill>
                  <a:schemeClr val="tx1"/>
                </a:solidFill>
                <a:latin typeface="Arial"/>
                <a:ea typeface="Calibri"/>
                <a:cs typeface="Arial"/>
              </a:rPr>
              <a:t> of patients had </a:t>
            </a:r>
            <a:r>
              <a:rPr lang="en-GB" sz="900" b="1">
                <a:solidFill>
                  <a:schemeClr val="tx1"/>
                </a:solidFill>
                <a:latin typeface="Arial"/>
                <a:ea typeface="Calibri"/>
                <a:cs typeface="Arial"/>
              </a:rPr>
              <a:t>at least 1 potentially OCS-related comorbidity</a:t>
            </a:r>
            <a:r>
              <a:rPr lang="en-GB" sz="900">
                <a:solidFill>
                  <a:schemeClr val="tx1"/>
                </a:solidFill>
                <a:latin typeface="Arial"/>
                <a:ea typeface="Calibri"/>
                <a:cs typeface="Arial"/>
              </a:rPr>
              <a:t>.</a:t>
            </a:r>
            <a:endParaRPr lang="en-US" sz="975">
              <a:solidFill>
                <a:schemeClr val="tx1"/>
              </a:solidFill>
            </a:endParaRPr>
          </a:p>
        </p:txBody>
      </p:sp>
      <p:pic>
        <p:nvPicPr>
          <p:cNvPr id="19" name="Picture 18">
            <a:extLst>
              <a:ext uri="{FF2B5EF4-FFF2-40B4-BE49-F238E27FC236}">
                <a16:creationId xmlns:a16="http://schemas.microsoft.com/office/drawing/2014/main" id="{0BBD31B8-B9C0-6120-C398-861A5F6C6949}"/>
              </a:ext>
            </a:extLst>
          </p:cNvPr>
          <p:cNvPicPr>
            <a:picLocks noChangeAspect="1"/>
          </p:cNvPicPr>
          <p:nvPr/>
        </p:nvPicPr>
        <p:blipFill>
          <a:blip r:embed="rId8"/>
          <a:stretch>
            <a:fillRect/>
          </a:stretch>
        </p:blipFill>
        <p:spPr>
          <a:xfrm>
            <a:off x="4266874" y="2259382"/>
            <a:ext cx="4522427" cy="1440442"/>
          </a:xfrm>
          <a:prstGeom prst="rect">
            <a:avLst/>
          </a:prstGeom>
          <a:ln>
            <a:noFill/>
          </a:ln>
        </p:spPr>
      </p:pic>
      <p:pic>
        <p:nvPicPr>
          <p:cNvPr id="2" name="bg object 17">
            <a:extLst>
              <a:ext uri="{FF2B5EF4-FFF2-40B4-BE49-F238E27FC236}">
                <a16:creationId xmlns:a16="http://schemas.microsoft.com/office/drawing/2014/main" id="{BA082840-A3F9-3EFB-B6D9-847CBD915594}"/>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pic>
        <p:nvPicPr>
          <p:cNvPr id="3" name="Graphic 2" descr="Beginning with solid fill">
            <a:hlinkClick r:id="rId11" action="ppaction://hlinksldjump"/>
            <a:extLst>
              <a:ext uri="{FF2B5EF4-FFF2-40B4-BE49-F238E27FC236}">
                <a16:creationId xmlns:a16="http://schemas.microsoft.com/office/drawing/2014/main" id="{61BE511E-69B0-FEB9-18B0-51189D7975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4225673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716D-5A40-377B-CE8D-4E3D0CF37E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E24DD8-35FA-FC73-9050-6C38FFA68C14}"/>
              </a:ext>
            </a:extLst>
          </p:cNvPr>
          <p:cNvSpPr>
            <a:spLocks noGrp="1"/>
          </p:cNvSpPr>
          <p:nvPr>
            <p:ph type="title"/>
          </p:nvPr>
        </p:nvSpPr>
        <p:spPr>
          <a:xfrm>
            <a:off x="126859" y="72506"/>
            <a:ext cx="8053388" cy="590955"/>
          </a:xfrm>
        </p:spPr>
        <p:txBody>
          <a:bodyPr anchor="ctr"/>
          <a:lstStyle/>
          <a:p>
            <a:r>
              <a:rPr lang="en-GB" sz="1500">
                <a:solidFill>
                  <a:schemeClr val="accent3"/>
                </a:solidFill>
              </a:rPr>
              <a:t>Background and Rationale:</a:t>
            </a:r>
            <a:r>
              <a:rPr lang="en-GB" sz="1500"/>
              <a:t> Dose-response OCS exposure and adverse events</a:t>
            </a:r>
            <a:endParaRPr lang="en-GB" sz="1500">
              <a:solidFill>
                <a:srgbClr val="073763"/>
              </a:solidFill>
            </a:endParaRPr>
          </a:p>
        </p:txBody>
      </p:sp>
      <p:sp>
        <p:nvSpPr>
          <p:cNvPr id="27" name="Rectangle 26">
            <a:extLst>
              <a:ext uri="{FF2B5EF4-FFF2-40B4-BE49-F238E27FC236}">
                <a16:creationId xmlns:a16="http://schemas.microsoft.com/office/drawing/2014/main" id="{AAD2CF6C-A0BE-4A37-3730-13ECA949C23C}"/>
              </a:ext>
            </a:extLst>
          </p:cNvPr>
          <p:cNvSpPr/>
          <p:nvPr/>
        </p:nvSpPr>
        <p:spPr bwMode="auto">
          <a:xfrm>
            <a:off x="-7333" y="4888592"/>
            <a:ext cx="8308478"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chemeClr val="bg1">
                    <a:lumMod val="65000"/>
                  </a:schemeClr>
                </a:solidFill>
                <a:latin typeface="Arial"/>
                <a:ea typeface="Noto Serif"/>
                <a:cs typeface="Arial"/>
              </a:rPr>
              <a:t>AE = Adverse event; CI = Confidence interval; CPRD = Clinical Practice Research Datalink; GINA = Global Initiative for Asthma; OCS: Oral Corticosteroids; OPCRD = Optimum Patient Care Research Database</a:t>
            </a:r>
          </a:p>
          <a:p>
            <a:pPr>
              <a:spcBef>
                <a:spcPts val="0"/>
              </a:spcBef>
              <a:spcAft>
                <a:spcPts val="0"/>
              </a:spcAft>
              <a:defRPr/>
            </a:pPr>
            <a:r>
              <a:rPr lang="en-GB" sz="450" baseline="30000">
                <a:solidFill>
                  <a:schemeClr val="bg1">
                    <a:lumMod val="65000"/>
                  </a:schemeClr>
                </a:solidFill>
                <a:latin typeface="Arial"/>
                <a:ea typeface="Noto Serif"/>
                <a:cs typeface="Arial"/>
              </a:rPr>
              <a:t>1</a:t>
            </a:r>
            <a:r>
              <a:rPr lang="en-GB" sz="600">
                <a:solidFill>
                  <a:schemeClr val="bg1">
                    <a:lumMod val="65000"/>
                  </a:schemeClr>
                </a:solidFill>
                <a:latin typeface="Arial"/>
                <a:ea typeface="Noto Serif"/>
                <a:cs typeface="Arial"/>
              </a:rPr>
              <a:t>GINA. </a:t>
            </a:r>
            <a:r>
              <a:rPr lang="en-US" sz="600">
                <a:solidFill>
                  <a:schemeClr val="bg1">
                    <a:lumMod val="65000"/>
                  </a:schemeClr>
                </a:solidFill>
                <a:latin typeface="Arial"/>
                <a:ea typeface="Noto Serif"/>
                <a:cs typeface="Arial"/>
              </a:rPr>
              <a:t>What’s new in GINA 2021? Available from: </a:t>
            </a:r>
            <a:r>
              <a:rPr lang="en-US" sz="600">
                <a:solidFill>
                  <a:schemeClr val="bg1">
                    <a:lumMod val="65000"/>
                  </a:schemeClr>
                </a:solidFill>
                <a:latin typeface="Arial"/>
                <a:ea typeface="Noto Serif"/>
                <a:cs typeface="Arial"/>
                <a:hlinkClick r:id="rId3">
                  <a:extLst>
                    <a:ext uri="{A12FA001-AC4F-418D-AE19-62706E023703}">
                      <ahyp:hlinkClr xmlns:ahyp="http://schemas.microsoft.com/office/drawing/2018/hyperlinkcolor" val="tx"/>
                    </a:ext>
                  </a:extLst>
                </a:hlinkClick>
              </a:rPr>
              <a:t>https://ginasthma.org/wp-content/uploads/2021/04/Whats-new-in-GINA-2021_final.pdf</a:t>
            </a:r>
            <a:r>
              <a:rPr lang="en-US" sz="600">
                <a:solidFill>
                  <a:schemeClr val="bg1">
                    <a:lumMod val="65000"/>
                  </a:schemeClr>
                </a:solidFill>
                <a:latin typeface="Arial"/>
                <a:ea typeface="Noto Serif"/>
                <a:cs typeface="Arial"/>
              </a:rPr>
              <a:t> (</a:t>
            </a:r>
            <a:r>
              <a:rPr lang="en-GB" sz="600">
                <a:solidFill>
                  <a:schemeClr val="bg1">
                    <a:lumMod val="65000"/>
                  </a:schemeClr>
                </a:solidFill>
                <a:latin typeface="Arial"/>
                <a:ea typeface="Noto Serif"/>
                <a:cs typeface="Arial"/>
              </a:rPr>
              <a:t>Accessed 16 May 2025); </a:t>
            </a:r>
            <a:r>
              <a:rPr lang="en-GB" sz="450" baseline="30000">
                <a:solidFill>
                  <a:schemeClr val="bg1">
                    <a:lumMod val="65000"/>
                  </a:schemeClr>
                </a:solidFill>
                <a:latin typeface="Arial"/>
                <a:ea typeface="Noto Serif"/>
                <a:cs typeface="Arial"/>
              </a:rPr>
              <a:t>2</a:t>
            </a:r>
            <a:r>
              <a:rPr lang="en-GB" sz="600">
                <a:solidFill>
                  <a:schemeClr val="bg1">
                    <a:lumMod val="65000"/>
                  </a:schemeClr>
                </a:solidFill>
                <a:latin typeface="Arial"/>
                <a:ea typeface="Noto Serif"/>
                <a:cs typeface="Arial"/>
              </a:rPr>
              <a:t>Price D, et al. </a:t>
            </a:r>
            <a:r>
              <a:rPr lang="en-GB" sz="600" i="1">
                <a:solidFill>
                  <a:schemeClr val="bg1">
                    <a:lumMod val="65000"/>
                  </a:schemeClr>
                </a:solidFill>
                <a:latin typeface="Arial"/>
                <a:ea typeface="Noto Serif"/>
                <a:cs typeface="Arial"/>
              </a:rPr>
              <a:t>J Asthma Allergy </a:t>
            </a:r>
            <a:r>
              <a:rPr lang="en-GB" sz="600">
                <a:solidFill>
                  <a:schemeClr val="bg1">
                    <a:lumMod val="65000"/>
                  </a:schemeClr>
                </a:solidFill>
                <a:latin typeface="Arial"/>
                <a:ea typeface="Noto Serif"/>
                <a:cs typeface="Arial"/>
              </a:rPr>
              <a:t>2018;11:193–204</a:t>
            </a:r>
            <a:endParaRPr lang="en-US" sz="975">
              <a:solidFill>
                <a:schemeClr val="bg1">
                  <a:lumMod val="65000"/>
                </a:schemeClr>
              </a:solidFill>
            </a:endParaRPr>
          </a:p>
        </p:txBody>
      </p:sp>
      <p:sp>
        <p:nvSpPr>
          <p:cNvPr id="3" name="Titre 4">
            <a:extLst>
              <a:ext uri="{FF2B5EF4-FFF2-40B4-BE49-F238E27FC236}">
                <a16:creationId xmlns:a16="http://schemas.microsoft.com/office/drawing/2014/main" id="{740A89E9-7522-1240-6EB6-5C84C1DE7810}"/>
              </a:ext>
            </a:extLst>
          </p:cNvPr>
          <p:cNvSpPr txBox="1">
            <a:spLocks/>
          </p:cNvSpPr>
          <p:nvPr/>
        </p:nvSpPr>
        <p:spPr>
          <a:xfrm>
            <a:off x="896800" y="1411503"/>
            <a:ext cx="3520961" cy="336595"/>
          </a:xfrm>
          <a:prstGeom prst="rect">
            <a:avLst/>
          </a:prstGeom>
          <a:noFill/>
          <a:ln>
            <a:noFill/>
          </a:ln>
        </p:spPr>
        <p:txBody>
          <a:bodyPr spcFirstLastPara="1" wrap="square" lIns="0" tIns="25706" rIns="51427" bIns="0" anchor="b" anchorCtr="0">
            <a:noAutofit/>
          </a:bodyP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defTabSz="685750" eaLnBrk="1" fontAlgn="auto" hangingPunct="1">
              <a:buClr>
                <a:srgbClr val="073763"/>
              </a:buClr>
              <a:defRPr/>
            </a:pPr>
            <a:endParaRPr lang="en-GB" sz="1050" b="1" kern="0">
              <a:solidFill>
                <a:srgbClr val="FF9900"/>
              </a:solidFill>
            </a:endParaRPr>
          </a:p>
        </p:txBody>
      </p:sp>
      <p:grpSp>
        <p:nvGrpSpPr>
          <p:cNvPr id="4" name="Group 3">
            <a:extLst>
              <a:ext uri="{FF2B5EF4-FFF2-40B4-BE49-F238E27FC236}">
                <a16:creationId xmlns:a16="http://schemas.microsoft.com/office/drawing/2014/main" id="{80D488F0-599F-D7FA-3A60-9C81ADA1EC0B}"/>
              </a:ext>
            </a:extLst>
          </p:cNvPr>
          <p:cNvGrpSpPr/>
          <p:nvPr/>
        </p:nvGrpSpPr>
        <p:grpSpPr>
          <a:xfrm>
            <a:off x="348701" y="1170563"/>
            <a:ext cx="6312841" cy="3463838"/>
            <a:chOff x="173581" y="1146132"/>
            <a:chExt cx="10604758" cy="5138891"/>
          </a:xfrm>
        </p:grpSpPr>
        <p:pic>
          <p:nvPicPr>
            <p:cNvPr id="13" name="Picture 12">
              <a:extLst>
                <a:ext uri="{FF2B5EF4-FFF2-40B4-BE49-F238E27FC236}">
                  <a16:creationId xmlns:a16="http://schemas.microsoft.com/office/drawing/2014/main" id="{EC7149DB-846C-3C4E-7B38-AA7AFBB7E2F9}"/>
                </a:ext>
              </a:extLst>
            </p:cNvPr>
            <p:cNvPicPr>
              <a:picLocks noChangeAspect="1"/>
            </p:cNvPicPr>
            <p:nvPr/>
          </p:nvPicPr>
          <p:blipFill>
            <a:blip r:embed="rId4"/>
            <a:stretch>
              <a:fillRect/>
            </a:stretch>
          </p:blipFill>
          <p:spPr>
            <a:xfrm>
              <a:off x="173581" y="1146132"/>
              <a:ext cx="5330551" cy="5138891"/>
            </a:xfrm>
            <a:prstGeom prst="rect">
              <a:avLst/>
            </a:prstGeom>
          </p:spPr>
        </p:pic>
        <p:pic>
          <p:nvPicPr>
            <p:cNvPr id="14" name="Picture 13">
              <a:extLst>
                <a:ext uri="{FF2B5EF4-FFF2-40B4-BE49-F238E27FC236}">
                  <a16:creationId xmlns:a16="http://schemas.microsoft.com/office/drawing/2014/main" id="{228960AE-D33C-8B5E-1EBC-636CCA566326}"/>
                </a:ext>
              </a:extLst>
            </p:cNvPr>
            <p:cNvPicPr>
              <a:picLocks noChangeAspect="1"/>
            </p:cNvPicPr>
            <p:nvPr/>
          </p:nvPicPr>
          <p:blipFill>
            <a:blip r:embed="rId5"/>
            <a:stretch>
              <a:fillRect/>
            </a:stretch>
          </p:blipFill>
          <p:spPr>
            <a:xfrm>
              <a:off x="4119615" y="1146132"/>
              <a:ext cx="6658724" cy="5070511"/>
            </a:xfrm>
            <a:prstGeom prst="rect">
              <a:avLst/>
            </a:prstGeom>
          </p:spPr>
        </p:pic>
      </p:grpSp>
      <p:sp>
        <p:nvSpPr>
          <p:cNvPr id="8" name="Rectangle: Rounded Corners 7">
            <a:extLst>
              <a:ext uri="{FF2B5EF4-FFF2-40B4-BE49-F238E27FC236}">
                <a16:creationId xmlns:a16="http://schemas.microsoft.com/office/drawing/2014/main" id="{D9732362-F246-A4B1-794F-8C113381BFB9}"/>
              </a:ext>
            </a:extLst>
          </p:cNvPr>
          <p:cNvSpPr/>
          <p:nvPr/>
        </p:nvSpPr>
        <p:spPr>
          <a:xfrm>
            <a:off x="6922243" y="2588368"/>
            <a:ext cx="1940375" cy="1410152"/>
          </a:xfrm>
          <a:prstGeom prst="roundRect">
            <a:avLst/>
          </a:prstGeom>
          <a:solidFill>
            <a:srgbClr val="073763"/>
          </a:solidFill>
          <a:ln w="25400" cap="flat" cmpd="sng" algn="ctr">
            <a:noFill/>
            <a:prstDash val="solid"/>
          </a:ln>
          <a:effectLst>
            <a:outerShdw blurRad="50800" dist="38100" dir="2700000" algn="tl" rotWithShape="0">
              <a:prstClr val="black">
                <a:alpha val="40000"/>
              </a:prstClr>
            </a:outerShdw>
          </a:effectLst>
        </p:spPr>
        <p:txBody>
          <a:bodyPr lIns="68580" tIns="34290" rIns="68580" bIns="34290" rtlCol="0" anchor="ct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685784">
              <a:buClrTx/>
              <a:defRPr/>
            </a:pPr>
            <a:r>
              <a:rPr lang="en-GB" sz="1200" kern="0">
                <a:solidFill>
                  <a:schemeClr val="bg1"/>
                </a:solidFill>
                <a:ea typeface="Calibri"/>
              </a:rPr>
              <a:t>“Even occasional short courses of OCS are associated with </a:t>
            </a:r>
            <a:r>
              <a:rPr lang="en-GB" sz="1200" b="1" kern="0">
                <a:solidFill>
                  <a:srgbClr val="FBAD19"/>
                </a:solidFill>
                <a:ea typeface="Calibri"/>
              </a:rPr>
              <a:t>increased risk </a:t>
            </a:r>
            <a:r>
              <a:rPr lang="en-GB" sz="1200" kern="0">
                <a:solidFill>
                  <a:schemeClr val="bg1"/>
                </a:solidFill>
                <a:ea typeface="Calibri"/>
              </a:rPr>
              <a:t>(osteoporosis, diabetes, cataract etc)”</a:t>
            </a:r>
            <a:r>
              <a:rPr lang="en-GB" sz="1200" kern="0" baseline="30000">
                <a:solidFill>
                  <a:schemeClr val="bg1"/>
                </a:solidFill>
                <a:ea typeface="Calibri"/>
              </a:rPr>
              <a:t>1</a:t>
            </a:r>
            <a:endParaRPr lang="en-GB" sz="1400" baseline="30000">
              <a:solidFill>
                <a:schemeClr val="bg1"/>
              </a:solidFill>
              <a:ea typeface="+mn-ea"/>
            </a:endParaRPr>
          </a:p>
        </p:txBody>
      </p:sp>
      <p:sp>
        <p:nvSpPr>
          <p:cNvPr id="9" name="Plus Sign 8">
            <a:extLst>
              <a:ext uri="{FF2B5EF4-FFF2-40B4-BE49-F238E27FC236}">
                <a16:creationId xmlns:a16="http://schemas.microsoft.com/office/drawing/2014/main" id="{3267AFA9-9DEA-0483-E58A-D8AF9705604D}"/>
              </a:ext>
            </a:extLst>
          </p:cNvPr>
          <p:cNvSpPr/>
          <p:nvPr/>
        </p:nvSpPr>
        <p:spPr>
          <a:xfrm>
            <a:off x="7408346" y="1210911"/>
            <a:ext cx="134535" cy="126107"/>
          </a:xfrm>
          <a:prstGeom prst="mathPlus">
            <a:avLst/>
          </a:prstGeom>
          <a:solidFill>
            <a:srgbClr val="073763"/>
          </a:solidFill>
          <a:ln w="25400" cap="flat" cmpd="sng" algn="ctr">
            <a:noFill/>
            <a:prstDash val="solid"/>
          </a:ln>
          <a:effectLst/>
        </p:spPr>
        <p:txBody>
          <a:bodyPr rtlCol="0" anchor="ct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endParaRPr lang="en-GB" sz="2400">
              <a:solidFill>
                <a:prstClr val="white"/>
              </a:solidFill>
              <a:ea typeface="+mn-ea"/>
            </a:endParaRPr>
          </a:p>
        </p:txBody>
      </p:sp>
      <p:pic>
        <p:nvPicPr>
          <p:cNvPr id="10" name="Picture 9">
            <a:extLst>
              <a:ext uri="{FF2B5EF4-FFF2-40B4-BE49-F238E27FC236}">
                <a16:creationId xmlns:a16="http://schemas.microsoft.com/office/drawing/2014/main" id="{A6E683C8-8282-DA30-DA28-25AC56EAEF72}"/>
              </a:ext>
            </a:extLst>
          </p:cNvPr>
          <p:cNvPicPr>
            <a:picLocks noChangeAspect="1"/>
          </p:cNvPicPr>
          <p:nvPr/>
        </p:nvPicPr>
        <p:blipFill>
          <a:blip r:embed="rId6"/>
          <a:stretch>
            <a:fillRect/>
          </a:stretch>
        </p:blipFill>
        <p:spPr>
          <a:xfrm>
            <a:off x="7276132" y="2025443"/>
            <a:ext cx="1151201" cy="446757"/>
          </a:xfrm>
          <a:prstGeom prst="rect">
            <a:avLst/>
          </a:prstGeom>
        </p:spPr>
      </p:pic>
      <p:pic>
        <p:nvPicPr>
          <p:cNvPr id="11" name="Picture 10">
            <a:extLst>
              <a:ext uri="{FF2B5EF4-FFF2-40B4-BE49-F238E27FC236}">
                <a16:creationId xmlns:a16="http://schemas.microsoft.com/office/drawing/2014/main" id="{1E15DB07-BDF6-CDA1-DA2B-84B6178067AA}"/>
              </a:ext>
            </a:extLst>
          </p:cNvPr>
          <p:cNvPicPr>
            <a:picLocks noChangeAspect="1"/>
          </p:cNvPicPr>
          <p:nvPr/>
        </p:nvPicPr>
        <p:blipFill>
          <a:blip r:embed="rId7"/>
          <a:srcRect t="16111" b="21224"/>
          <a:stretch/>
        </p:blipFill>
        <p:spPr>
          <a:xfrm>
            <a:off x="7573407" y="1154497"/>
            <a:ext cx="719455" cy="240731"/>
          </a:xfrm>
          <a:prstGeom prst="rect">
            <a:avLst/>
          </a:prstGeom>
          <a:ln>
            <a:noFill/>
          </a:ln>
        </p:spPr>
      </p:pic>
      <p:pic>
        <p:nvPicPr>
          <p:cNvPr id="12" name="Picture 11" descr="A blue and orange letters on a black background&#10;&#10;AI-generated content may be incorrect.">
            <a:extLst>
              <a:ext uri="{FF2B5EF4-FFF2-40B4-BE49-F238E27FC236}">
                <a16:creationId xmlns:a16="http://schemas.microsoft.com/office/drawing/2014/main" id="{419B5FCB-D5CC-AE79-5964-CB8FEFBBA363}"/>
              </a:ext>
            </a:extLst>
          </p:cNvPr>
          <p:cNvPicPr>
            <a:picLocks noChangeAspect="1"/>
          </p:cNvPicPr>
          <p:nvPr/>
        </p:nvPicPr>
        <p:blipFill>
          <a:blip r:embed="rId8"/>
          <a:stretch>
            <a:fillRect/>
          </a:stretch>
        </p:blipFill>
        <p:spPr>
          <a:xfrm>
            <a:off x="6692069" y="1173192"/>
            <a:ext cx="650719" cy="225846"/>
          </a:xfrm>
          <a:prstGeom prst="rect">
            <a:avLst/>
          </a:prstGeom>
        </p:spPr>
      </p:pic>
      <p:pic>
        <p:nvPicPr>
          <p:cNvPr id="2" name="bg object 17">
            <a:extLst>
              <a:ext uri="{FF2B5EF4-FFF2-40B4-BE49-F238E27FC236}">
                <a16:creationId xmlns:a16="http://schemas.microsoft.com/office/drawing/2014/main" id="{0FE29170-6F7B-CADA-D4C9-F1C73460B9AE}"/>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11" action="ppaction://hlinksldjump"/>
            <a:extLst>
              <a:ext uri="{FF2B5EF4-FFF2-40B4-BE49-F238E27FC236}">
                <a16:creationId xmlns:a16="http://schemas.microsoft.com/office/drawing/2014/main" id="{CAE610DC-6123-94F7-4513-8766D8AF10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902224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26612" y="70529"/>
            <a:ext cx="8053388" cy="590955"/>
          </a:xfrm>
        </p:spPr>
        <p:txBody>
          <a:bodyPr anchor="ctr"/>
          <a:lstStyle/>
          <a:p>
            <a:r>
              <a:rPr lang="en-GB" sz="1500"/>
              <a:t>Study Aim</a:t>
            </a:r>
          </a:p>
        </p:txBody>
      </p:sp>
      <p:sp>
        <p:nvSpPr>
          <p:cNvPr id="27" name="Rectangle 26">
            <a:extLst>
              <a:ext uri="{FF2B5EF4-FFF2-40B4-BE49-F238E27FC236}">
                <a16:creationId xmlns:a16="http://schemas.microsoft.com/office/drawing/2014/main" id="{A96E9F1C-447B-03F8-484F-F180D4AB0101}"/>
              </a:ext>
            </a:extLst>
          </p:cNvPr>
          <p:cNvSpPr/>
          <p:nvPr/>
        </p:nvSpPr>
        <p:spPr bwMode="auto">
          <a:xfrm>
            <a:off x="1072" y="4891783"/>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rgbClr val="A6A6A6"/>
                </a:solidFill>
                <a:latin typeface="Arial"/>
                <a:ea typeface="Noto Serif"/>
                <a:cs typeface="Arial"/>
              </a:rPr>
              <a:t>OCS = Oral corticosteroids</a:t>
            </a: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sp>
        <p:nvSpPr>
          <p:cNvPr id="2" name="Rectangle: Rounded Corners 1">
            <a:extLst>
              <a:ext uri="{FF2B5EF4-FFF2-40B4-BE49-F238E27FC236}">
                <a16:creationId xmlns:a16="http://schemas.microsoft.com/office/drawing/2014/main" id="{4484BD84-89DE-D630-76F2-4C271ABD6C72}"/>
              </a:ext>
            </a:extLst>
          </p:cNvPr>
          <p:cNvSpPr/>
          <p:nvPr/>
        </p:nvSpPr>
        <p:spPr>
          <a:xfrm>
            <a:off x="1456654" y="1818868"/>
            <a:ext cx="3766031" cy="171512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GB" sz="1500">
                <a:solidFill>
                  <a:schemeClr val="tx1"/>
                </a:solidFill>
                <a:latin typeface="Trebuchet MS" panose="020B0603020202020204" pitchFamily="34" charset="0"/>
                <a:ea typeface="Calibri"/>
                <a:cs typeface="Arial"/>
              </a:rPr>
              <a:t>To investigate whether initiating biologics </a:t>
            </a:r>
            <a:r>
              <a:rPr lang="en-GB" sz="1500" b="1">
                <a:solidFill>
                  <a:schemeClr val="tx1"/>
                </a:solidFill>
                <a:latin typeface="Trebuchet MS" panose="020B0603020202020204" pitchFamily="34" charset="0"/>
                <a:ea typeface="Calibri"/>
                <a:cs typeface="Arial"/>
              </a:rPr>
              <a:t>mitigates risk of developing OCS-related adverse outcomes</a:t>
            </a:r>
            <a:r>
              <a:rPr lang="en-GB" sz="1500">
                <a:solidFill>
                  <a:schemeClr val="tx1"/>
                </a:solidFill>
                <a:latin typeface="Trebuchet MS" panose="020B0603020202020204" pitchFamily="34" charset="0"/>
                <a:ea typeface="Calibri"/>
                <a:cs typeface="Arial"/>
              </a:rPr>
              <a:t> in patients with severe asthma in real life</a:t>
            </a:r>
            <a:endParaRPr lang="en-US" sz="1500">
              <a:solidFill>
                <a:schemeClr val="tx1"/>
              </a:solidFill>
              <a:latin typeface="Trebuchet MS" panose="020B0603020202020204" pitchFamily="34" charset="0"/>
              <a:ea typeface="Calibri"/>
              <a:cs typeface="Arial"/>
            </a:endParaRPr>
          </a:p>
        </p:txBody>
      </p:sp>
      <p:grpSp>
        <p:nvGrpSpPr>
          <p:cNvPr id="36" name="Group 35">
            <a:extLst>
              <a:ext uri="{FF2B5EF4-FFF2-40B4-BE49-F238E27FC236}">
                <a16:creationId xmlns:a16="http://schemas.microsoft.com/office/drawing/2014/main" id="{D2BCDABC-2FE3-FB72-987D-DC574B435CC3}"/>
              </a:ext>
            </a:extLst>
          </p:cNvPr>
          <p:cNvGrpSpPr/>
          <p:nvPr/>
        </p:nvGrpSpPr>
        <p:grpSpPr>
          <a:xfrm>
            <a:off x="5433461" y="938764"/>
            <a:ext cx="1841450" cy="3805757"/>
            <a:chOff x="7166174" y="523302"/>
            <a:chExt cx="2455266" cy="5074343"/>
          </a:xfrm>
        </p:grpSpPr>
        <p:grpSp>
          <p:nvGrpSpPr>
            <p:cNvPr id="37" name="Group 36">
              <a:extLst>
                <a:ext uri="{FF2B5EF4-FFF2-40B4-BE49-F238E27FC236}">
                  <a16:creationId xmlns:a16="http://schemas.microsoft.com/office/drawing/2014/main" id="{3520F9AB-8C26-0104-1A01-C736E5421846}"/>
                </a:ext>
              </a:extLst>
            </p:cNvPr>
            <p:cNvGrpSpPr/>
            <p:nvPr/>
          </p:nvGrpSpPr>
          <p:grpSpPr>
            <a:xfrm>
              <a:off x="7166174" y="523302"/>
              <a:ext cx="2455266" cy="5074343"/>
              <a:chOff x="7166174" y="523302"/>
              <a:chExt cx="2455266" cy="5074343"/>
            </a:xfrm>
          </p:grpSpPr>
          <p:grpSp>
            <p:nvGrpSpPr>
              <p:cNvPr id="42" name="Group 41">
                <a:extLst>
                  <a:ext uri="{FF2B5EF4-FFF2-40B4-BE49-F238E27FC236}">
                    <a16:creationId xmlns:a16="http://schemas.microsoft.com/office/drawing/2014/main" id="{F8C8224E-519E-41F1-ECCC-71BAE5510074}"/>
                  </a:ext>
                </a:extLst>
              </p:cNvPr>
              <p:cNvGrpSpPr/>
              <p:nvPr/>
            </p:nvGrpSpPr>
            <p:grpSpPr>
              <a:xfrm>
                <a:off x="7166174" y="523302"/>
                <a:ext cx="2455266" cy="5074343"/>
                <a:chOff x="7166174" y="523302"/>
                <a:chExt cx="2455266" cy="5074343"/>
              </a:xfrm>
            </p:grpSpPr>
            <p:grpSp>
              <p:nvGrpSpPr>
                <p:cNvPr id="45" name="Graphic 2">
                  <a:extLst>
                    <a:ext uri="{FF2B5EF4-FFF2-40B4-BE49-F238E27FC236}">
                      <a16:creationId xmlns:a16="http://schemas.microsoft.com/office/drawing/2014/main" id="{527246E1-44D4-D7B2-4521-63235AF115D3}"/>
                    </a:ext>
                  </a:extLst>
                </p:cNvPr>
                <p:cNvGrpSpPr/>
                <p:nvPr/>
              </p:nvGrpSpPr>
              <p:grpSpPr>
                <a:xfrm>
                  <a:off x="7166174" y="523302"/>
                  <a:ext cx="2455266" cy="5074343"/>
                  <a:chOff x="7166174" y="523302"/>
                  <a:chExt cx="2354536" cy="6036600"/>
                </a:xfrm>
                <a:solidFill>
                  <a:schemeClr val="accent1"/>
                </a:solidFill>
              </p:grpSpPr>
              <p:sp>
                <p:nvSpPr>
                  <p:cNvPr id="51" name="Freeform: Shape 3">
                    <a:extLst>
                      <a:ext uri="{FF2B5EF4-FFF2-40B4-BE49-F238E27FC236}">
                        <a16:creationId xmlns:a16="http://schemas.microsoft.com/office/drawing/2014/main" id="{52DB7773-6270-022E-392B-8D58FC07C898}"/>
                      </a:ext>
                    </a:extLst>
                  </p:cNvPr>
                  <p:cNvSpPr>
                    <a:spLocks noChangeAspect="1"/>
                  </p:cNvSpPr>
                  <p:nvPr/>
                </p:nvSpPr>
                <p:spPr>
                  <a:xfrm>
                    <a:off x="7166174" y="523303"/>
                    <a:ext cx="1179019" cy="6036599"/>
                  </a:xfrm>
                  <a:custGeom>
                    <a:avLst/>
                    <a:gdLst>
                      <a:gd name="connsiteX0" fmla="*/ 862331 w 858669"/>
                      <a:gd name="connsiteY0" fmla="*/ 136 h 4396385"/>
                      <a:gd name="connsiteX1" fmla="*/ 666211 w 858669"/>
                      <a:gd name="connsiteY1" fmla="*/ 254531 h 4396385"/>
                      <a:gd name="connsiteX2" fmla="*/ 641825 w 858669"/>
                      <a:gd name="connsiteY2" fmla="*/ 264606 h 4396385"/>
                      <a:gd name="connsiteX3" fmla="*/ 650412 w 858669"/>
                      <a:gd name="connsiteY3" fmla="*/ 340741 h 4396385"/>
                      <a:gd name="connsiteX4" fmla="*/ 667700 w 858669"/>
                      <a:gd name="connsiteY4" fmla="*/ 383903 h 4396385"/>
                      <a:gd name="connsiteX5" fmla="*/ 740973 w 858669"/>
                      <a:gd name="connsiteY5" fmla="*/ 511788 h 4396385"/>
                      <a:gd name="connsiteX6" fmla="*/ 558363 w 858669"/>
                      <a:gd name="connsiteY6" fmla="*/ 759084 h 4396385"/>
                      <a:gd name="connsiteX7" fmla="*/ 319767 w 858669"/>
                      <a:gd name="connsiteY7" fmla="*/ 964821 h 4396385"/>
                      <a:gd name="connsiteX8" fmla="*/ 313127 w 858669"/>
                      <a:gd name="connsiteY8" fmla="*/ 1156705 h 4396385"/>
                      <a:gd name="connsiteX9" fmla="*/ 285764 w 858669"/>
                      <a:gd name="connsiteY9" fmla="*/ 1462506 h 4396385"/>
                      <a:gd name="connsiteX10" fmla="*/ 220390 w 858669"/>
                      <a:gd name="connsiteY10" fmla="*/ 1720107 h 4396385"/>
                      <a:gd name="connsiteX11" fmla="*/ 148491 w 858669"/>
                      <a:gd name="connsiteY11" fmla="*/ 2085785 h 4396385"/>
                      <a:gd name="connsiteX12" fmla="*/ 126051 w 858669"/>
                      <a:gd name="connsiteY12" fmla="*/ 2116354 h 4396385"/>
                      <a:gd name="connsiteX13" fmla="*/ 45107 w 858669"/>
                      <a:gd name="connsiteY13" fmla="*/ 2191917 h 4396385"/>
                      <a:gd name="connsiteX14" fmla="*/ 1945 w 858669"/>
                      <a:gd name="connsiteY14" fmla="*/ 2268167 h 4396385"/>
                      <a:gd name="connsiteX15" fmla="*/ 12478 w 858669"/>
                      <a:gd name="connsiteY15" fmla="*/ 2287172 h 4396385"/>
                      <a:gd name="connsiteX16" fmla="*/ 54381 w 858669"/>
                      <a:gd name="connsiteY16" fmla="*/ 2269197 h 4396385"/>
                      <a:gd name="connsiteX17" fmla="*/ 6181 w 858669"/>
                      <a:gd name="connsiteY17" fmla="*/ 2456845 h 4396385"/>
                      <a:gd name="connsiteX18" fmla="*/ 32056 w 858669"/>
                      <a:gd name="connsiteY18" fmla="*/ 2459707 h 4396385"/>
                      <a:gd name="connsiteX19" fmla="*/ 35261 w 858669"/>
                      <a:gd name="connsiteY19" fmla="*/ 2480429 h 4396385"/>
                      <a:gd name="connsiteX20" fmla="*/ 83347 w 858669"/>
                      <a:gd name="connsiteY20" fmla="*/ 2486154 h 4396385"/>
                      <a:gd name="connsiteX21" fmla="*/ 96742 w 858669"/>
                      <a:gd name="connsiteY21" fmla="*/ 2470125 h 4396385"/>
                      <a:gd name="connsiteX22" fmla="*/ 126967 w 858669"/>
                      <a:gd name="connsiteY22" fmla="*/ 2477682 h 4396385"/>
                      <a:gd name="connsiteX23" fmla="*/ 161428 w 858669"/>
                      <a:gd name="connsiteY23" fmla="*/ 2439900 h 4396385"/>
                      <a:gd name="connsiteX24" fmla="*/ 162917 w 858669"/>
                      <a:gd name="connsiteY24" fmla="*/ 2440931 h 4396385"/>
                      <a:gd name="connsiteX25" fmla="*/ 202988 w 858669"/>
                      <a:gd name="connsiteY25" fmla="*/ 2419407 h 4396385"/>
                      <a:gd name="connsiteX26" fmla="*/ 219704 w 858669"/>
                      <a:gd name="connsiteY26" fmla="*/ 2366627 h 4396385"/>
                      <a:gd name="connsiteX27" fmla="*/ 276605 w 858669"/>
                      <a:gd name="connsiteY27" fmla="*/ 2148754 h 4396385"/>
                      <a:gd name="connsiteX28" fmla="*/ 279238 w 858669"/>
                      <a:gd name="connsiteY28" fmla="*/ 2130322 h 4396385"/>
                      <a:gd name="connsiteX29" fmla="*/ 459902 w 858669"/>
                      <a:gd name="connsiteY29" fmla="*/ 1611914 h 4396385"/>
                      <a:gd name="connsiteX30" fmla="*/ 484861 w 858669"/>
                      <a:gd name="connsiteY30" fmla="*/ 1361183 h 4396385"/>
                      <a:gd name="connsiteX31" fmla="*/ 504324 w 858669"/>
                      <a:gd name="connsiteY31" fmla="*/ 1209828 h 4396385"/>
                      <a:gd name="connsiteX32" fmla="*/ 540960 w 858669"/>
                      <a:gd name="connsiteY32" fmla="*/ 1787655 h 4396385"/>
                      <a:gd name="connsiteX33" fmla="*/ 452575 w 858669"/>
                      <a:gd name="connsiteY33" fmla="*/ 2313733 h 4396385"/>
                      <a:gd name="connsiteX34" fmla="*/ 509247 w 858669"/>
                      <a:gd name="connsiteY34" fmla="*/ 2865342 h 4396385"/>
                      <a:gd name="connsiteX35" fmla="*/ 512796 w 858669"/>
                      <a:gd name="connsiteY35" fmla="*/ 2977312 h 4396385"/>
                      <a:gd name="connsiteX36" fmla="*/ 504209 w 858669"/>
                      <a:gd name="connsiteY36" fmla="*/ 3411341 h 4396385"/>
                      <a:gd name="connsiteX37" fmla="*/ 586183 w 858669"/>
                      <a:gd name="connsiteY37" fmla="*/ 4034506 h 4396385"/>
                      <a:gd name="connsiteX38" fmla="*/ 553783 w 858669"/>
                      <a:gd name="connsiteY38" fmla="*/ 4332063 h 4396385"/>
                      <a:gd name="connsiteX39" fmla="*/ 762955 w 858669"/>
                      <a:gd name="connsiteY39" fmla="*/ 4379462 h 4396385"/>
                      <a:gd name="connsiteX40" fmla="*/ 719105 w 858669"/>
                      <a:gd name="connsiteY40" fmla="*/ 4141553 h 4396385"/>
                      <a:gd name="connsiteX41" fmla="*/ 753567 w 858669"/>
                      <a:gd name="connsiteY41" fmla="*/ 3360966 h 4396385"/>
                      <a:gd name="connsiteX42" fmla="*/ 799591 w 858669"/>
                      <a:gd name="connsiteY42" fmla="*/ 2844849 h 4396385"/>
                      <a:gd name="connsiteX43" fmla="*/ 861988 w 858669"/>
                      <a:gd name="connsiteY43" fmla="*/ 2331708 h 4396385"/>
                      <a:gd name="connsiteX44" fmla="*/ 861988 w 858669"/>
                      <a:gd name="connsiteY44" fmla="*/ 136 h 439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8669" h="4396385">
                        <a:moveTo>
                          <a:pt x="862331" y="136"/>
                        </a:moveTo>
                        <a:cubicBezTo>
                          <a:pt x="862331" y="136"/>
                          <a:pt x="669074" y="-14290"/>
                          <a:pt x="666211" y="254531"/>
                        </a:cubicBezTo>
                        <a:cubicBezTo>
                          <a:pt x="666211" y="254531"/>
                          <a:pt x="650412" y="245944"/>
                          <a:pt x="641825" y="264606"/>
                        </a:cubicBezTo>
                        <a:cubicBezTo>
                          <a:pt x="633239" y="283267"/>
                          <a:pt x="659113" y="314866"/>
                          <a:pt x="650412" y="340741"/>
                        </a:cubicBezTo>
                        <a:cubicBezTo>
                          <a:pt x="641825" y="366615"/>
                          <a:pt x="656136" y="386766"/>
                          <a:pt x="667700" y="383903"/>
                        </a:cubicBezTo>
                        <a:cubicBezTo>
                          <a:pt x="679149" y="381041"/>
                          <a:pt x="687850" y="445727"/>
                          <a:pt x="740973" y="511788"/>
                        </a:cubicBezTo>
                        <a:cubicBezTo>
                          <a:pt x="794210" y="577962"/>
                          <a:pt x="687735" y="711571"/>
                          <a:pt x="558363" y="759084"/>
                        </a:cubicBezTo>
                        <a:cubicBezTo>
                          <a:pt x="426585" y="807399"/>
                          <a:pt x="317248" y="854225"/>
                          <a:pt x="319767" y="964821"/>
                        </a:cubicBezTo>
                        <a:cubicBezTo>
                          <a:pt x="321255" y="1028935"/>
                          <a:pt x="319653" y="1092935"/>
                          <a:pt x="313127" y="1156705"/>
                        </a:cubicBezTo>
                        <a:cubicBezTo>
                          <a:pt x="303052" y="1255510"/>
                          <a:pt x="303510" y="1362442"/>
                          <a:pt x="285764" y="1462506"/>
                        </a:cubicBezTo>
                        <a:cubicBezTo>
                          <a:pt x="270537" y="1548831"/>
                          <a:pt x="240770" y="1634698"/>
                          <a:pt x="220390" y="1720107"/>
                        </a:cubicBezTo>
                        <a:cubicBezTo>
                          <a:pt x="191654" y="1840778"/>
                          <a:pt x="164176" y="1962595"/>
                          <a:pt x="148491" y="2085785"/>
                        </a:cubicBezTo>
                        <a:cubicBezTo>
                          <a:pt x="146774" y="2099181"/>
                          <a:pt x="138416" y="2110744"/>
                          <a:pt x="126051" y="2116354"/>
                        </a:cubicBezTo>
                        <a:cubicBezTo>
                          <a:pt x="103726" y="2126658"/>
                          <a:pt x="67662" y="2148869"/>
                          <a:pt x="45107" y="2191917"/>
                        </a:cubicBezTo>
                        <a:cubicBezTo>
                          <a:pt x="16142" y="2247101"/>
                          <a:pt x="13050" y="2250650"/>
                          <a:pt x="1945" y="2268167"/>
                        </a:cubicBezTo>
                        <a:cubicBezTo>
                          <a:pt x="-3321" y="2276410"/>
                          <a:pt x="2746" y="2287401"/>
                          <a:pt x="12478" y="2287172"/>
                        </a:cubicBezTo>
                        <a:cubicBezTo>
                          <a:pt x="21866" y="2286943"/>
                          <a:pt x="35490" y="2282707"/>
                          <a:pt x="54381" y="2269197"/>
                        </a:cubicBezTo>
                        <a:cubicBezTo>
                          <a:pt x="99719" y="2236796"/>
                          <a:pt x="-26792" y="2425933"/>
                          <a:pt x="6181" y="2456845"/>
                        </a:cubicBezTo>
                        <a:cubicBezTo>
                          <a:pt x="6181" y="2456845"/>
                          <a:pt x="11562" y="2469896"/>
                          <a:pt x="32056" y="2459707"/>
                        </a:cubicBezTo>
                        <a:cubicBezTo>
                          <a:pt x="28507" y="2461424"/>
                          <a:pt x="34002" y="2478369"/>
                          <a:pt x="35261" y="2480429"/>
                        </a:cubicBezTo>
                        <a:cubicBezTo>
                          <a:pt x="43848" y="2495542"/>
                          <a:pt x="70753" y="2495313"/>
                          <a:pt x="83347" y="2486154"/>
                        </a:cubicBezTo>
                        <a:cubicBezTo>
                          <a:pt x="86553" y="2483750"/>
                          <a:pt x="97086" y="2474247"/>
                          <a:pt x="96742" y="2470125"/>
                        </a:cubicBezTo>
                        <a:cubicBezTo>
                          <a:pt x="96742" y="2470125"/>
                          <a:pt x="97772" y="2484093"/>
                          <a:pt x="126967" y="2477682"/>
                        </a:cubicBezTo>
                        <a:cubicBezTo>
                          <a:pt x="156047" y="2471156"/>
                          <a:pt x="161428" y="2439900"/>
                          <a:pt x="161428" y="2439900"/>
                        </a:cubicBezTo>
                        <a:cubicBezTo>
                          <a:pt x="161428" y="2439900"/>
                          <a:pt x="161886" y="2440244"/>
                          <a:pt x="162917" y="2440931"/>
                        </a:cubicBezTo>
                        <a:cubicBezTo>
                          <a:pt x="179747" y="2451349"/>
                          <a:pt x="201500" y="2439213"/>
                          <a:pt x="202988" y="2419407"/>
                        </a:cubicBezTo>
                        <a:cubicBezTo>
                          <a:pt x="204018" y="2405210"/>
                          <a:pt x="207911" y="2385747"/>
                          <a:pt x="219704" y="2366627"/>
                        </a:cubicBezTo>
                        <a:cubicBezTo>
                          <a:pt x="241685" y="2331021"/>
                          <a:pt x="285077" y="2258664"/>
                          <a:pt x="276605" y="2148754"/>
                        </a:cubicBezTo>
                        <a:cubicBezTo>
                          <a:pt x="276147" y="2142457"/>
                          <a:pt x="276948" y="2136161"/>
                          <a:pt x="279238" y="2130322"/>
                        </a:cubicBezTo>
                        <a:cubicBezTo>
                          <a:pt x="345184" y="1960419"/>
                          <a:pt x="413763" y="1788457"/>
                          <a:pt x="459902" y="1611914"/>
                        </a:cubicBezTo>
                        <a:cubicBezTo>
                          <a:pt x="481082" y="1530742"/>
                          <a:pt x="475701" y="1444302"/>
                          <a:pt x="484861" y="1361183"/>
                        </a:cubicBezTo>
                        <a:cubicBezTo>
                          <a:pt x="490470" y="1310693"/>
                          <a:pt x="496882" y="1260089"/>
                          <a:pt x="504324" y="1209828"/>
                        </a:cubicBezTo>
                        <a:cubicBezTo>
                          <a:pt x="504324" y="1209828"/>
                          <a:pt x="625110" y="1427587"/>
                          <a:pt x="540960" y="1787655"/>
                        </a:cubicBezTo>
                        <a:cubicBezTo>
                          <a:pt x="540960" y="1787655"/>
                          <a:pt x="428875" y="2087388"/>
                          <a:pt x="452575" y="2313733"/>
                        </a:cubicBezTo>
                        <a:lnTo>
                          <a:pt x="509247" y="2865342"/>
                        </a:lnTo>
                        <a:cubicBezTo>
                          <a:pt x="513025" y="2902551"/>
                          <a:pt x="514284" y="2939875"/>
                          <a:pt x="512796" y="2977312"/>
                        </a:cubicBezTo>
                        <a:cubicBezTo>
                          <a:pt x="508789" y="3082643"/>
                          <a:pt x="501003" y="3310362"/>
                          <a:pt x="504209" y="3411341"/>
                        </a:cubicBezTo>
                        <a:cubicBezTo>
                          <a:pt x="508560" y="3545065"/>
                          <a:pt x="560309" y="3946120"/>
                          <a:pt x="586183" y="4034506"/>
                        </a:cubicBezTo>
                        <a:cubicBezTo>
                          <a:pt x="612058" y="4122891"/>
                          <a:pt x="624995" y="4243678"/>
                          <a:pt x="553783" y="4332063"/>
                        </a:cubicBezTo>
                        <a:cubicBezTo>
                          <a:pt x="482571" y="4420449"/>
                          <a:pt x="724143" y="4398925"/>
                          <a:pt x="762955" y="4379462"/>
                        </a:cubicBezTo>
                        <a:cubicBezTo>
                          <a:pt x="801767" y="4359999"/>
                          <a:pt x="721968" y="4252264"/>
                          <a:pt x="719105" y="4141553"/>
                        </a:cubicBezTo>
                        <a:cubicBezTo>
                          <a:pt x="716243" y="4030842"/>
                          <a:pt x="762268" y="3557887"/>
                          <a:pt x="753567" y="3360966"/>
                        </a:cubicBezTo>
                        <a:cubicBezTo>
                          <a:pt x="744980" y="3164044"/>
                          <a:pt x="770855" y="2958422"/>
                          <a:pt x="799591" y="2844849"/>
                        </a:cubicBezTo>
                        <a:cubicBezTo>
                          <a:pt x="828328" y="2731275"/>
                          <a:pt x="861988" y="2331708"/>
                          <a:pt x="861988" y="2331708"/>
                        </a:cubicBezTo>
                        <a:lnTo>
                          <a:pt x="861988" y="136"/>
                        </a:lnTo>
                        <a:close/>
                      </a:path>
                    </a:pathLst>
                  </a:custGeom>
                  <a:solidFill>
                    <a:schemeClr val="bg1">
                      <a:lumMod val="95000"/>
                    </a:schemeClr>
                  </a:solidFill>
                  <a:ln w="11417" cap="flat">
                    <a:noFill/>
                    <a:prstDash val="solid"/>
                    <a:miter/>
                  </a:ln>
                </p:spPr>
                <p:txBody>
                  <a:bodyPr lIns="68580" tIns="34290" rIns="68580" bIns="34290" rtlCol="0" anchor="ct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GB" sz="1350">
                      <a:solidFill>
                        <a:prstClr val="black"/>
                      </a:solidFill>
                      <a:latin typeface="Arial"/>
                    </a:endParaRPr>
                  </a:p>
                </p:txBody>
              </p:sp>
              <p:sp>
                <p:nvSpPr>
                  <p:cNvPr id="52" name="Freeform: Shape 4">
                    <a:extLst>
                      <a:ext uri="{FF2B5EF4-FFF2-40B4-BE49-F238E27FC236}">
                        <a16:creationId xmlns:a16="http://schemas.microsoft.com/office/drawing/2014/main" id="{B93FC832-3F2C-4688-84FB-3B7046318E00}"/>
                      </a:ext>
                    </a:extLst>
                  </p:cNvPr>
                  <p:cNvSpPr>
                    <a:spLocks noChangeAspect="1"/>
                  </p:cNvSpPr>
                  <p:nvPr/>
                </p:nvSpPr>
                <p:spPr>
                  <a:xfrm>
                    <a:off x="8341691" y="523302"/>
                    <a:ext cx="1179019" cy="6036595"/>
                  </a:xfrm>
                  <a:custGeom>
                    <a:avLst/>
                    <a:gdLst>
                      <a:gd name="connsiteX0" fmla="*/ 0 w 858669"/>
                      <a:gd name="connsiteY0" fmla="*/ 136 h 4396385"/>
                      <a:gd name="connsiteX1" fmla="*/ 196120 w 858669"/>
                      <a:gd name="connsiteY1" fmla="*/ 254531 h 4396385"/>
                      <a:gd name="connsiteX2" fmla="*/ 220506 w 858669"/>
                      <a:gd name="connsiteY2" fmla="*/ 264606 h 4396385"/>
                      <a:gd name="connsiteX3" fmla="*/ 211920 w 858669"/>
                      <a:gd name="connsiteY3" fmla="*/ 340741 h 4396385"/>
                      <a:gd name="connsiteX4" fmla="*/ 194632 w 858669"/>
                      <a:gd name="connsiteY4" fmla="*/ 383903 h 4396385"/>
                      <a:gd name="connsiteX5" fmla="*/ 121359 w 858669"/>
                      <a:gd name="connsiteY5" fmla="*/ 511788 h 4396385"/>
                      <a:gd name="connsiteX6" fmla="*/ 303969 w 858669"/>
                      <a:gd name="connsiteY6" fmla="*/ 759084 h 4396385"/>
                      <a:gd name="connsiteX7" fmla="*/ 542564 w 858669"/>
                      <a:gd name="connsiteY7" fmla="*/ 964821 h 4396385"/>
                      <a:gd name="connsiteX8" fmla="*/ 549205 w 858669"/>
                      <a:gd name="connsiteY8" fmla="*/ 1156705 h 4396385"/>
                      <a:gd name="connsiteX9" fmla="*/ 576568 w 858669"/>
                      <a:gd name="connsiteY9" fmla="*/ 1462506 h 4396385"/>
                      <a:gd name="connsiteX10" fmla="*/ 641941 w 858669"/>
                      <a:gd name="connsiteY10" fmla="*/ 1720107 h 4396385"/>
                      <a:gd name="connsiteX11" fmla="*/ 713840 w 858669"/>
                      <a:gd name="connsiteY11" fmla="*/ 2085785 h 4396385"/>
                      <a:gd name="connsiteX12" fmla="*/ 736280 w 858669"/>
                      <a:gd name="connsiteY12" fmla="*/ 2116354 h 4396385"/>
                      <a:gd name="connsiteX13" fmla="*/ 817224 w 858669"/>
                      <a:gd name="connsiteY13" fmla="*/ 2191917 h 4396385"/>
                      <a:gd name="connsiteX14" fmla="*/ 860387 w 858669"/>
                      <a:gd name="connsiteY14" fmla="*/ 2268167 h 4396385"/>
                      <a:gd name="connsiteX15" fmla="*/ 849853 w 858669"/>
                      <a:gd name="connsiteY15" fmla="*/ 2287172 h 4396385"/>
                      <a:gd name="connsiteX16" fmla="*/ 807950 w 858669"/>
                      <a:gd name="connsiteY16" fmla="*/ 2269197 h 4396385"/>
                      <a:gd name="connsiteX17" fmla="*/ 856150 w 858669"/>
                      <a:gd name="connsiteY17" fmla="*/ 2456845 h 4396385"/>
                      <a:gd name="connsiteX18" fmla="*/ 830276 w 858669"/>
                      <a:gd name="connsiteY18" fmla="*/ 2459707 h 4396385"/>
                      <a:gd name="connsiteX19" fmla="*/ 827070 w 858669"/>
                      <a:gd name="connsiteY19" fmla="*/ 2480429 h 4396385"/>
                      <a:gd name="connsiteX20" fmla="*/ 778985 w 858669"/>
                      <a:gd name="connsiteY20" fmla="*/ 2486154 h 4396385"/>
                      <a:gd name="connsiteX21" fmla="*/ 765589 w 858669"/>
                      <a:gd name="connsiteY21" fmla="*/ 2470125 h 4396385"/>
                      <a:gd name="connsiteX22" fmla="*/ 735364 w 858669"/>
                      <a:gd name="connsiteY22" fmla="*/ 2477682 h 4396385"/>
                      <a:gd name="connsiteX23" fmla="*/ 700903 w 858669"/>
                      <a:gd name="connsiteY23" fmla="*/ 2439900 h 4396385"/>
                      <a:gd name="connsiteX24" fmla="*/ 699415 w 858669"/>
                      <a:gd name="connsiteY24" fmla="*/ 2440931 h 4396385"/>
                      <a:gd name="connsiteX25" fmla="*/ 659343 w 858669"/>
                      <a:gd name="connsiteY25" fmla="*/ 2419407 h 4396385"/>
                      <a:gd name="connsiteX26" fmla="*/ 642628 w 858669"/>
                      <a:gd name="connsiteY26" fmla="*/ 2366627 h 4396385"/>
                      <a:gd name="connsiteX27" fmla="*/ 585727 w 858669"/>
                      <a:gd name="connsiteY27" fmla="*/ 2148754 h 4396385"/>
                      <a:gd name="connsiteX28" fmla="*/ 583094 w 858669"/>
                      <a:gd name="connsiteY28" fmla="*/ 2130322 h 4396385"/>
                      <a:gd name="connsiteX29" fmla="*/ 402430 w 858669"/>
                      <a:gd name="connsiteY29" fmla="*/ 1611914 h 4396385"/>
                      <a:gd name="connsiteX30" fmla="*/ 377471 w 858669"/>
                      <a:gd name="connsiteY30" fmla="*/ 1361183 h 4396385"/>
                      <a:gd name="connsiteX31" fmla="*/ 358008 w 858669"/>
                      <a:gd name="connsiteY31" fmla="*/ 1209828 h 4396385"/>
                      <a:gd name="connsiteX32" fmla="*/ 321371 w 858669"/>
                      <a:gd name="connsiteY32" fmla="*/ 1787655 h 4396385"/>
                      <a:gd name="connsiteX33" fmla="*/ 409757 w 858669"/>
                      <a:gd name="connsiteY33" fmla="*/ 2313733 h 4396385"/>
                      <a:gd name="connsiteX34" fmla="*/ 353085 w 858669"/>
                      <a:gd name="connsiteY34" fmla="*/ 2865342 h 4396385"/>
                      <a:gd name="connsiteX35" fmla="*/ 349536 w 858669"/>
                      <a:gd name="connsiteY35" fmla="*/ 2977312 h 4396385"/>
                      <a:gd name="connsiteX36" fmla="*/ 358122 w 858669"/>
                      <a:gd name="connsiteY36" fmla="*/ 3411341 h 4396385"/>
                      <a:gd name="connsiteX37" fmla="*/ 276148 w 858669"/>
                      <a:gd name="connsiteY37" fmla="*/ 4034506 h 4396385"/>
                      <a:gd name="connsiteX38" fmla="*/ 308548 w 858669"/>
                      <a:gd name="connsiteY38" fmla="*/ 4332063 h 4396385"/>
                      <a:gd name="connsiteX39" fmla="*/ 99377 w 858669"/>
                      <a:gd name="connsiteY39" fmla="*/ 4379462 h 4396385"/>
                      <a:gd name="connsiteX40" fmla="*/ 143226 w 858669"/>
                      <a:gd name="connsiteY40" fmla="*/ 4141553 h 4396385"/>
                      <a:gd name="connsiteX41" fmla="*/ 108765 w 858669"/>
                      <a:gd name="connsiteY41" fmla="*/ 3360966 h 4396385"/>
                      <a:gd name="connsiteX42" fmla="*/ 62740 w 858669"/>
                      <a:gd name="connsiteY42" fmla="*/ 2844849 h 4396385"/>
                      <a:gd name="connsiteX43" fmla="*/ 343 w 858669"/>
                      <a:gd name="connsiteY43" fmla="*/ 2331708 h 4396385"/>
                      <a:gd name="connsiteX44" fmla="*/ 343 w 858669"/>
                      <a:gd name="connsiteY44" fmla="*/ 136 h 439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58669" h="4396385">
                        <a:moveTo>
                          <a:pt x="0" y="136"/>
                        </a:moveTo>
                        <a:cubicBezTo>
                          <a:pt x="0" y="136"/>
                          <a:pt x="193258" y="-14290"/>
                          <a:pt x="196120" y="254531"/>
                        </a:cubicBezTo>
                        <a:cubicBezTo>
                          <a:pt x="196120" y="254531"/>
                          <a:pt x="211920" y="245944"/>
                          <a:pt x="220506" y="264606"/>
                        </a:cubicBezTo>
                        <a:cubicBezTo>
                          <a:pt x="229093" y="283267"/>
                          <a:pt x="203218" y="314866"/>
                          <a:pt x="211920" y="340741"/>
                        </a:cubicBezTo>
                        <a:cubicBezTo>
                          <a:pt x="220506" y="366615"/>
                          <a:pt x="206195" y="386766"/>
                          <a:pt x="194632" y="383903"/>
                        </a:cubicBezTo>
                        <a:cubicBezTo>
                          <a:pt x="183183" y="381041"/>
                          <a:pt x="174482" y="445727"/>
                          <a:pt x="121359" y="511788"/>
                        </a:cubicBezTo>
                        <a:cubicBezTo>
                          <a:pt x="68121" y="577962"/>
                          <a:pt x="174596" y="711571"/>
                          <a:pt x="303969" y="759084"/>
                        </a:cubicBezTo>
                        <a:cubicBezTo>
                          <a:pt x="435746" y="807399"/>
                          <a:pt x="545083" y="854225"/>
                          <a:pt x="542564" y="964821"/>
                        </a:cubicBezTo>
                        <a:cubicBezTo>
                          <a:pt x="541076" y="1028935"/>
                          <a:pt x="542679" y="1092935"/>
                          <a:pt x="549205" y="1156705"/>
                        </a:cubicBezTo>
                        <a:cubicBezTo>
                          <a:pt x="559280" y="1255510"/>
                          <a:pt x="558822" y="1362442"/>
                          <a:pt x="576568" y="1462506"/>
                        </a:cubicBezTo>
                        <a:cubicBezTo>
                          <a:pt x="591795" y="1548831"/>
                          <a:pt x="621562" y="1634698"/>
                          <a:pt x="641941" y="1720107"/>
                        </a:cubicBezTo>
                        <a:cubicBezTo>
                          <a:pt x="670678" y="1840778"/>
                          <a:pt x="698155" y="1962595"/>
                          <a:pt x="713840" y="2085785"/>
                        </a:cubicBezTo>
                        <a:cubicBezTo>
                          <a:pt x="715558" y="2099181"/>
                          <a:pt x="723915" y="2110744"/>
                          <a:pt x="736280" y="2116354"/>
                        </a:cubicBezTo>
                        <a:cubicBezTo>
                          <a:pt x="758606" y="2126658"/>
                          <a:pt x="794670" y="2148869"/>
                          <a:pt x="817224" y="2191917"/>
                        </a:cubicBezTo>
                        <a:cubicBezTo>
                          <a:pt x="846190" y="2247101"/>
                          <a:pt x="849281" y="2250650"/>
                          <a:pt x="860387" y="2268167"/>
                        </a:cubicBezTo>
                        <a:cubicBezTo>
                          <a:pt x="865653" y="2276410"/>
                          <a:pt x="859585" y="2287401"/>
                          <a:pt x="849853" y="2287172"/>
                        </a:cubicBezTo>
                        <a:cubicBezTo>
                          <a:pt x="840465" y="2286943"/>
                          <a:pt x="826841" y="2282707"/>
                          <a:pt x="807950" y="2269197"/>
                        </a:cubicBezTo>
                        <a:cubicBezTo>
                          <a:pt x="762613" y="2236796"/>
                          <a:pt x="889123" y="2425933"/>
                          <a:pt x="856150" y="2456845"/>
                        </a:cubicBezTo>
                        <a:cubicBezTo>
                          <a:pt x="856150" y="2456845"/>
                          <a:pt x="850769" y="2469896"/>
                          <a:pt x="830276" y="2459707"/>
                        </a:cubicBezTo>
                        <a:cubicBezTo>
                          <a:pt x="833825" y="2461424"/>
                          <a:pt x="828330" y="2478369"/>
                          <a:pt x="827070" y="2480429"/>
                        </a:cubicBezTo>
                        <a:cubicBezTo>
                          <a:pt x="818483" y="2495542"/>
                          <a:pt x="791578" y="2495313"/>
                          <a:pt x="778985" y="2486154"/>
                        </a:cubicBezTo>
                        <a:cubicBezTo>
                          <a:pt x="775779" y="2483750"/>
                          <a:pt x="765246" y="2474247"/>
                          <a:pt x="765589" y="2470125"/>
                        </a:cubicBezTo>
                        <a:cubicBezTo>
                          <a:pt x="765589" y="2470125"/>
                          <a:pt x="764559" y="2484093"/>
                          <a:pt x="735364" y="2477682"/>
                        </a:cubicBezTo>
                        <a:cubicBezTo>
                          <a:pt x="706170" y="2471270"/>
                          <a:pt x="700903" y="2439900"/>
                          <a:pt x="700903" y="2439900"/>
                        </a:cubicBezTo>
                        <a:cubicBezTo>
                          <a:pt x="700903" y="2439900"/>
                          <a:pt x="700445" y="2440244"/>
                          <a:pt x="699415" y="2440931"/>
                        </a:cubicBezTo>
                        <a:cubicBezTo>
                          <a:pt x="682585" y="2451349"/>
                          <a:pt x="660832" y="2439213"/>
                          <a:pt x="659343" y="2419407"/>
                        </a:cubicBezTo>
                        <a:cubicBezTo>
                          <a:pt x="658313" y="2405210"/>
                          <a:pt x="654420" y="2385747"/>
                          <a:pt x="642628" y="2366627"/>
                        </a:cubicBezTo>
                        <a:cubicBezTo>
                          <a:pt x="620646" y="2331021"/>
                          <a:pt x="577255" y="2258664"/>
                          <a:pt x="585727" y="2148754"/>
                        </a:cubicBezTo>
                        <a:cubicBezTo>
                          <a:pt x="586185" y="2142457"/>
                          <a:pt x="585383" y="2136161"/>
                          <a:pt x="583094" y="2130322"/>
                        </a:cubicBezTo>
                        <a:cubicBezTo>
                          <a:pt x="517148" y="1960419"/>
                          <a:pt x="448569" y="1788457"/>
                          <a:pt x="402430" y="1611914"/>
                        </a:cubicBezTo>
                        <a:cubicBezTo>
                          <a:pt x="381249" y="1530742"/>
                          <a:pt x="386630" y="1444302"/>
                          <a:pt x="377471" y="1361183"/>
                        </a:cubicBezTo>
                        <a:cubicBezTo>
                          <a:pt x="371861" y="1310693"/>
                          <a:pt x="365450" y="1260089"/>
                          <a:pt x="358008" y="1209828"/>
                        </a:cubicBezTo>
                        <a:cubicBezTo>
                          <a:pt x="358008" y="1209828"/>
                          <a:pt x="237222" y="1427587"/>
                          <a:pt x="321371" y="1787655"/>
                        </a:cubicBezTo>
                        <a:cubicBezTo>
                          <a:pt x="321371" y="1787655"/>
                          <a:pt x="433456" y="2087388"/>
                          <a:pt x="409757" y="2313733"/>
                        </a:cubicBezTo>
                        <a:lnTo>
                          <a:pt x="353085" y="2865342"/>
                        </a:lnTo>
                        <a:cubicBezTo>
                          <a:pt x="349307" y="2902551"/>
                          <a:pt x="348047" y="2939875"/>
                          <a:pt x="349536" y="2977312"/>
                        </a:cubicBezTo>
                        <a:cubicBezTo>
                          <a:pt x="353543" y="3082643"/>
                          <a:pt x="361328" y="3310362"/>
                          <a:pt x="358122" y="3411341"/>
                        </a:cubicBezTo>
                        <a:cubicBezTo>
                          <a:pt x="353772" y="3545065"/>
                          <a:pt x="302023" y="3946120"/>
                          <a:pt x="276148" y="4034506"/>
                        </a:cubicBezTo>
                        <a:cubicBezTo>
                          <a:pt x="250273" y="4122891"/>
                          <a:pt x="237336" y="4243678"/>
                          <a:pt x="308548" y="4332063"/>
                        </a:cubicBezTo>
                        <a:cubicBezTo>
                          <a:pt x="379761" y="4420449"/>
                          <a:pt x="138188" y="4398925"/>
                          <a:pt x="99377" y="4379462"/>
                        </a:cubicBezTo>
                        <a:cubicBezTo>
                          <a:pt x="60565" y="4359999"/>
                          <a:pt x="140364" y="4252264"/>
                          <a:pt x="143226" y="4141553"/>
                        </a:cubicBezTo>
                        <a:cubicBezTo>
                          <a:pt x="146088" y="4030842"/>
                          <a:pt x="100064" y="3557887"/>
                          <a:pt x="108765" y="3360966"/>
                        </a:cubicBezTo>
                        <a:cubicBezTo>
                          <a:pt x="117351" y="3164044"/>
                          <a:pt x="91477" y="2958422"/>
                          <a:pt x="62740" y="2844849"/>
                        </a:cubicBezTo>
                        <a:cubicBezTo>
                          <a:pt x="34003" y="2731275"/>
                          <a:pt x="343" y="2331708"/>
                          <a:pt x="343" y="2331708"/>
                        </a:cubicBezTo>
                        <a:lnTo>
                          <a:pt x="343" y="136"/>
                        </a:lnTo>
                        <a:close/>
                      </a:path>
                    </a:pathLst>
                  </a:custGeom>
                  <a:solidFill>
                    <a:schemeClr val="bg1">
                      <a:lumMod val="85000"/>
                    </a:schemeClr>
                  </a:solidFill>
                  <a:ln w="11417" cap="flat">
                    <a:noFill/>
                    <a:prstDash val="solid"/>
                    <a:miter/>
                  </a:ln>
                </p:spPr>
                <p:txBody>
                  <a:bodyPr rtlCol="0" anchor="ct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GB" sz="1350">
                      <a:solidFill>
                        <a:prstClr val="black"/>
                      </a:solidFill>
                      <a:latin typeface="Arial"/>
                    </a:endParaRPr>
                  </a:p>
                </p:txBody>
              </p:sp>
            </p:grpSp>
            <p:pic>
              <p:nvPicPr>
                <p:cNvPr id="46" name="Graphic 6" descr="Heart organ outline">
                  <a:extLst>
                    <a:ext uri="{FF2B5EF4-FFF2-40B4-BE49-F238E27FC236}">
                      <a16:creationId xmlns:a16="http://schemas.microsoft.com/office/drawing/2014/main" id="{30459B4F-8975-CD22-8FB6-518C75E7F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3781" y="1683718"/>
                  <a:ext cx="377134" cy="377134"/>
                </a:xfrm>
                <a:prstGeom prst="rect">
                  <a:avLst/>
                </a:prstGeom>
              </p:spPr>
            </p:pic>
            <p:pic>
              <p:nvPicPr>
                <p:cNvPr id="47" name="Picture 46">
                  <a:extLst>
                    <a:ext uri="{FF2B5EF4-FFF2-40B4-BE49-F238E27FC236}">
                      <a16:creationId xmlns:a16="http://schemas.microsoft.com/office/drawing/2014/main" id="{596993A7-2F28-C44B-E291-CFD36F8AAFF1}"/>
                    </a:ext>
                  </a:extLst>
                </p:cNvPr>
                <p:cNvPicPr>
                  <a:picLocks noChangeAspect="1"/>
                </p:cNvPicPr>
                <p:nvPr/>
              </p:nvPicPr>
              <p:blipFill>
                <a:blip r:embed="rId5"/>
                <a:stretch>
                  <a:fillRect/>
                </a:stretch>
              </p:blipFill>
              <p:spPr>
                <a:xfrm>
                  <a:off x="8054916" y="2678642"/>
                  <a:ext cx="677782" cy="677782"/>
                </a:xfrm>
                <a:prstGeom prst="rect">
                  <a:avLst/>
                </a:prstGeom>
              </p:spPr>
            </p:pic>
            <p:pic>
              <p:nvPicPr>
                <p:cNvPr id="48" name="Picture 47">
                  <a:extLst>
                    <a:ext uri="{FF2B5EF4-FFF2-40B4-BE49-F238E27FC236}">
                      <a16:creationId xmlns:a16="http://schemas.microsoft.com/office/drawing/2014/main" id="{9E936E5D-20A4-759C-0E3D-A51A75BFAE6E}"/>
                    </a:ext>
                  </a:extLst>
                </p:cNvPr>
                <p:cNvPicPr>
                  <a:picLocks noChangeAspect="1"/>
                </p:cNvPicPr>
                <p:nvPr/>
              </p:nvPicPr>
              <p:blipFill>
                <a:blip r:embed="rId6"/>
                <a:stretch>
                  <a:fillRect/>
                </a:stretch>
              </p:blipFill>
              <p:spPr>
                <a:xfrm>
                  <a:off x="8248754" y="2407432"/>
                  <a:ext cx="230421" cy="230421"/>
                </a:xfrm>
                <a:prstGeom prst="rect">
                  <a:avLst/>
                </a:prstGeom>
              </p:spPr>
            </p:pic>
            <p:pic>
              <p:nvPicPr>
                <p:cNvPr id="49" name="Picture 48">
                  <a:extLst>
                    <a:ext uri="{FF2B5EF4-FFF2-40B4-BE49-F238E27FC236}">
                      <a16:creationId xmlns:a16="http://schemas.microsoft.com/office/drawing/2014/main" id="{FDA40D5B-50B3-2E6A-2478-50B731089B65}"/>
                    </a:ext>
                  </a:extLst>
                </p:cNvPr>
                <p:cNvPicPr>
                  <a:picLocks noChangeAspect="1"/>
                </p:cNvPicPr>
                <p:nvPr/>
              </p:nvPicPr>
              <p:blipFill>
                <a:blip r:embed="rId7"/>
                <a:stretch>
                  <a:fillRect/>
                </a:stretch>
              </p:blipFill>
              <p:spPr>
                <a:xfrm>
                  <a:off x="8280561" y="562799"/>
                  <a:ext cx="217664" cy="217664"/>
                </a:xfrm>
                <a:prstGeom prst="rect">
                  <a:avLst/>
                </a:prstGeom>
              </p:spPr>
            </p:pic>
            <p:pic>
              <p:nvPicPr>
                <p:cNvPr id="50" name="Picture 49">
                  <a:extLst>
                    <a:ext uri="{FF2B5EF4-FFF2-40B4-BE49-F238E27FC236}">
                      <a16:creationId xmlns:a16="http://schemas.microsoft.com/office/drawing/2014/main" id="{D1A71FD5-130E-D0DA-3301-3566783FFFAB}"/>
                    </a:ext>
                  </a:extLst>
                </p:cNvPr>
                <p:cNvPicPr>
                  <a:picLocks noChangeAspect="1"/>
                </p:cNvPicPr>
                <p:nvPr/>
              </p:nvPicPr>
              <p:blipFill>
                <a:blip r:embed="rId8"/>
                <a:stretch>
                  <a:fillRect/>
                </a:stretch>
              </p:blipFill>
              <p:spPr>
                <a:xfrm>
                  <a:off x="8279150" y="2113613"/>
                  <a:ext cx="312715" cy="312715"/>
                </a:xfrm>
                <a:prstGeom prst="rect">
                  <a:avLst/>
                </a:prstGeom>
              </p:spPr>
            </p:pic>
          </p:grpSp>
          <p:pic>
            <p:nvPicPr>
              <p:cNvPr id="43" name="Graphic 23" descr="Lungs outline">
                <a:extLst>
                  <a:ext uri="{FF2B5EF4-FFF2-40B4-BE49-F238E27FC236}">
                    <a16:creationId xmlns:a16="http://schemas.microsoft.com/office/drawing/2014/main" id="{0B9B7D30-5AE3-9BC8-0E1C-7ED636E4FC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624" y="1423926"/>
                <a:ext cx="677781" cy="677781"/>
              </a:xfrm>
              <a:prstGeom prst="rect">
                <a:avLst/>
              </a:prstGeom>
            </p:spPr>
          </p:pic>
          <p:pic>
            <p:nvPicPr>
              <p:cNvPr id="44" name="Graphic 26" descr="Eyes outline">
                <a:extLst>
                  <a:ext uri="{FF2B5EF4-FFF2-40B4-BE49-F238E27FC236}">
                    <a16:creationId xmlns:a16="http://schemas.microsoft.com/office/drawing/2014/main" id="{CC0AD9B5-DA36-6D30-1F5F-240EA19C07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23440" y="677963"/>
                <a:ext cx="344743" cy="344743"/>
              </a:xfrm>
              <a:prstGeom prst="rect">
                <a:avLst/>
              </a:prstGeom>
            </p:spPr>
          </p:pic>
        </p:grpSp>
        <p:pic>
          <p:nvPicPr>
            <p:cNvPr id="38" name="Picture 37">
              <a:extLst>
                <a:ext uri="{FF2B5EF4-FFF2-40B4-BE49-F238E27FC236}">
                  <a16:creationId xmlns:a16="http://schemas.microsoft.com/office/drawing/2014/main" id="{EFBC861F-4060-7BC6-2203-00D6ADD0AB9E}"/>
                </a:ext>
              </a:extLst>
            </p:cNvPr>
            <p:cNvPicPr>
              <a:picLocks noChangeAspect="1"/>
            </p:cNvPicPr>
            <p:nvPr/>
          </p:nvPicPr>
          <p:blipFill>
            <a:blip r:embed="rId13"/>
            <a:srcRect l="50000"/>
            <a:stretch/>
          </p:blipFill>
          <p:spPr>
            <a:xfrm>
              <a:off x="8498225" y="2407432"/>
              <a:ext cx="199209" cy="398417"/>
            </a:xfrm>
            <a:prstGeom prst="rect">
              <a:avLst/>
            </a:prstGeom>
          </p:spPr>
        </p:pic>
        <p:pic>
          <p:nvPicPr>
            <p:cNvPr id="39" name="Picture 38">
              <a:extLst>
                <a:ext uri="{FF2B5EF4-FFF2-40B4-BE49-F238E27FC236}">
                  <a16:creationId xmlns:a16="http://schemas.microsoft.com/office/drawing/2014/main" id="{256F83F3-3405-C487-23C0-6F12E889C9CA}"/>
                </a:ext>
              </a:extLst>
            </p:cNvPr>
            <p:cNvPicPr>
              <a:picLocks noChangeAspect="1"/>
            </p:cNvPicPr>
            <p:nvPr/>
          </p:nvPicPr>
          <p:blipFill>
            <a:blip r:embed="rId13"/>
            <a:srcRect r="50000"/>
            <a:stretch/>
          </p:blipFill>
          <p:spPr>
            <a:xfrm>
              <a:off x="8056661" y="2442268"/>
              <a:ext cx="199209" cy="398417"/>
            </a:xfrm>
            <a:prstGeom prst="rect">
              <a:avLst/>
            </a:prstGeom>
          </p:spPr>
        </p:pic>
      </p:grpSp>
      <p:pic>
        <p:nvPicPr>
          <p:cNvPr id="3" name="bg object 17">
            <a:extLst>
              <a:ext uri="{FF2B5EF4-FFF2-40B4-BE49-F238E27FC236}">
                <a16:creationId xmlns:a16="http://schemas.microsoft.com/office/drawing/2014/main" id="{D0C382EE-F266-779A-49BE-B5B3A2AAC7B6}"/>
              </a:ext>
            </a:extLst>
          </p:cNvPr>
          <p:cNvPicPr/>
          <p:nvPr/>
        </p:nvPicPr>
        <p:blipFill>
          <a:blip r:embed="rId14" cstate="print">
            <a:alphaModFix amt="10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1524002" y="1682750"/>
            <a:ext cx="5849256" cy="1778000"/>
          </a:xfrm>
          <a:prstGeom prst="rect">
            <a:avLst/>
          </a:prstGeom>
          <a:noFill/>
        </p:spPr>
      </p:pic>
      <p:pic>
        <p:nvPicPr>
          <p:cNvPr id="4" name="Graphic 3" descr="Beginning with solid fill">
            <a:hlinkClick r:id="rId16" action="ppaction://hlinksldjump"/>
            <a:extLst>
              <a:ext uri="{FF2B5EF4-FFF2-40B4-BE49-F238E27FC236}">
                <a16:creationId xmlns:a16="http://schemas.microsoft.com/office/drawing/2014/main" id="{0CA3F317-CA9A-9262-6BB4-F77EB2D6484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4850474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31014" y="89544"/>
            <a:ext cx="8053388" cy="590955"/>
          </a:xfrm>
        </p:spPr>
        <p:txBody>
          <a:bodyPr anchor="ctr"/>
          <a:lstStyle/>
          <a:p>
            <a:r>
              <a:rPr lang="en-GB" sz="1500">
                <a:ea typeface="Calibri"/>
              </a:rPr>
              <a:t>The International Severe Asthma Registry (ISAR), 2017 – today</a:t>
            </a:r>
          </a:p>
        </p:txBody>
      </p:sp>
      <p:sp>
        <p:nvSpPr>
          <p:cNvPr id="27" name="Rectangle 26">
            <a:extLst>
              <a:ext uri="{FF2B5EF4-FFF2-40B4-BE49-F238E27FC236}">
                <a16:creationId xmlns:a16="http://schemas.microsoft.com/office/drawing/2014/main" id="{A96E9F1C-447B-03F8-484F-F180D4AB0101}"/>
              </a:ext>
            </a:extLst>
          </p:cNvPr>
          <p:cNvSpPr/>
          <p:nvPr/>
        </p:nvSpPr>
        <p:spPr bwMode="auto">
          <a:xfrm>
            <a:off x="1072" y="4991041"/>
            <a:ext cx="8460395" cy="161583"/>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600">
              <a:solidFill>
                <a:srgbClr val="000000"/>
              </a:solidFill>
              <a:latin typeface="Arial"/>
              <a:cs typeface="Arial"/>
            </a:endParaRPr>
          </a:p>
        </p:txBody>
      </p:sp>
      <p:pic>
        <p:nvPicPr>
          <p:cNvPr id="6" name="Picture 5" descr="A map of the world&#10;&#10;Description automatically generated">
            <a:extLst>
              <a:ext uri="{FF2B5EF4-FFF2-40B4-BE49-F238E27FC236}">
                <a16:creationId xmlns:a16="http://schemas.microsoft.com/office/drawing/2014/main" id="{AFA1457C-D60A-694A-309E-7C2B12A5BD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7508" y="1088341"/>
            <a:ext cx="8308723" cy="3640961"/>
          </a:xfrm>
          <a:prstGeom prst="rect">
            <a:avLst/>
          </a:prstGeom>
        </p:spPr>
      </p:pic>
      <p:grpSp>
        <p:nvGrpSpPr>
          <p:cNvPr id="7" name="Group 6">
            <a:extLst>
              <a:ext uri="{FF2B5EF4-FFF2-40B4-BE49-F238E27FC236}">
                <a16:creationId xmlns:a16="http://schemas.microsoft.com/office/drawing/2014/main" id="{8BDFB8A9-BDCB-692B-BA2B-A1C8B5EEDBCA}"/>
              </a:ext>
            </a:extLst>
          </p:cNvPr>
          <p:cNvGrpSpPr/>
          <p:nvPr/>
        </p:nvGrpSpPr>
        <p:grpSpPr>
          <a:xfrm>
            <a:off x="-253153" y="1815922"/>
            <a:ext cx="8961968" cy="3106089"/>
            <a:chOff x="24924" y="2299749"/>
            <a:chExt cx="10881103" cy="4497514"/>
          </a:xfrm>
        </p:grpSpPr>
        <p:grpSp>
          <p:nvGrpSpPr>
            <p:cNvPr id="63" name="Group 62">
              <a:extLst>
                <a:ext uri="{FF2B5EF4-FFF2-40B4-BE49-F238E27FC236}">
                  <a16:creationId xmlns:a16="http://schemas.microsoft.com/office/drawing/2014/main" id="{9895825B-A433-1658-C570-5E5570CC06C0}"/>
                </a:ext>
              </a:extLst>
            </p:cNvPr>
            <p:cNvGrpSpPr/>
            <p:nvPr/>
          </p:nvGrpSpPr>
          <p:grpSpPr>
            <a:xfrm>
              <a:off x="24924" y="2299749"/>
              <a:ext cx="10881103" cy="3928044"/>
              <a:chOff x="21029" y="2299748"/>
              <a:chExt cx="8773615" cy="3007931"/>
            </a:xfrm>
          </p:grpSpPr>
          <p:sp>
            <p:nvSpPr>
              <p:cNvPr id="65" name="Google Shape;1141;p175">
                <a:extLst>
                  <a:ext uri="{FF2B5EF4-FFF2-40B4-BE49-F238E27FC236}">
                    <a16:creationId xmlns:a16="http://schemas.microsoft.com/office/drawing/2014/main" id="{F6635324-593C-E8B2-AAFE-5DE3EF3381B8}"/>
                  </a:ext>
                </a:extLst>
              </p:cNvPr>
              <p:cNvSpPr/>
              <p:nvPr/>
            </p:nvSpPr>
            <p:spPr>
              <a:xfrm>
                <a:off x="8496893" y="5102351"/>
                <a:ext cx="297751" cy="205328"/>
              </a:xfrm>
              <a:prstGeom prst="rect">
                <a:avLst/>
              </a:prstGeom>
              <a:solidFill>
                <a:schemeClr val="lt1"/>
              </a:solidFill>
              <a:ln>
                <a:noFill/>
              </a:ln>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SzPts val="1400"/>
                  <a:defRPr/>
                </a:pPr>
                <a:endParaRPr sz="1050">
                  <a:solidFill>
                    <a:srgbClr val="FFFFFF"/>
                  </a:solidFill>
                  <a:latin typeface="Arial"/>
                </a:endParaRPr>
              </a:p>
            </p:txBody>
          </p:sp>
          <p:sp>
            <p:nvSpPr>
              <p:cNvPr id="68" name="Google Shape;1146;p175">
                <a:extLst>
                  <a:ext uri="{FF2B5EF4-FFF2-40B4-BE49-F238E27FC236}">
                    <a16:creationId xmlns:a16="http://schemas.microsoft.com/office/drawing/2014/main" id="{70DAFBA1-D12E-10E5-9713-A888FBA81371}"/>
                  </a:ext>
                </a:extLst>
              </p:cNvPr>
              <p:cNvSpPr/>
              <p:nvPr/>
            </p:nvSpPr>
            <p:spPr>
              <a:xfrm>
                <a:off x="1371835" y="2374704"/>
                <a:ext cx="735875" cy="295924"/>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Canada</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605</a:t>
                </a:r>
                <a:endParaRPr sz="800">
                  <a:solidFill>
                    <a:srgbClr val="FFFFFF"/>
                  </a:solidFill>
                  <a:latin typeface="Arial"/>
                </a:endParaRPr>
              </a:p>
            </p:txBody>
          </p:sp>
          <p:sp>
            <p:nvSpPr>
              <p:cNvPr id="69" name="Google Shape;1147;p175">
                <a:extLst>
                  <a:ext uri="{FF2B5EF4-FFF2-40B4-BE49-F238E27FC236}">
                    <a16:creationId xmlns:a16="http://schemas.microsoft.com/office/drawing/2014/main" id="{E4ACCF34-5807-7BA7-BC2D-1CBD3A56C3DA}"/>
                  </a:ext>
                </a:extLst>
              </p:cNvPr>
              <p:cNvSpPr/>
              <p:nvPr/>
            </p:nvSpPr>
            <p:spPr>
              <a:xfrm>
                <a:off x="1961045" y="2724050"/>
                <a:ext cx="595156" cy="26823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endParaRPr sz="800">
                  <a:solidFill>
                    <a:srgbClr val="FFFFFF"/>
                  </a:solidFill>
                  <a:latin typeface="Arial"/>
                </a:endParaRPr>
              </a:p>
            </p:txBody>
          </p:sp>
          <p:sp>
            <p:nvSpPr>
              <p:cNvPr id="70" name="Google Shape;1149;p175">
                <a:extLst>
                  <a:ext uri="{FF2B5EF4-FFF2-40B4-BE49-F238E27FC236}">
                    <a16:creationId xmlns:a16="http://schemas.microsoft.com/office/drawing/2014/main" id="{4D84F100-8239-BFBE-1744-FF97D99879C5}"/>
                  </a:ext>
                </a:extLst>
              </p:cNvPr>
              <p:cNvSpPr/>
              <p:nvPr/>
            </p:nvSpPr>
            <p:spPr>
              <a:xfrm>
                <a:off x="2736015" y="4345322"/>
                <a:ext cx="787315" cy="29118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32647"/>
                  </a:buClr>
                  <a:buSzPts val="900"/>
                  <a:defRPr/>
                </a:pPr>
                <a:r>
                  <a:rPr lang="en-GB" sz="788" b="1">
                    <a:solidFill>
                      <a:srgbClr val="FFFFFF"/>
                    </a:solidFill>
                    <a:latin typeface="Arial"/>
                  </a:rPr>
                  <a:t>Argentina</a:t>
                </a:r>
                <a:endParaRPr sz="788" b="1">
                  <a:solidFill>
                    <a:srgbClr val="FFFFFF"/>
                  </a:solidFill>
                  <a:latin typeface="Arial"/>
                </a:endParaRPr>
              </a:p>
              <a:p>
                <a:pPr algn="ctr" defTabSz="1219109">
                  <a:buClr>
                    <a:srgbClr val="032647"/>
                  </a:buClr>
                  <a:buSzPts val="900"/>
                  <a:defRPr/>
                </a:pPr>
                <a:r>
                  <a:rPr lang="en-GB" sz="788">
                    <a:solidFill>
                      <a:srgbClr val="FFFFFF"/>
                    </a:solidFill>
                    <a:latin typeface="Arial"/>
                  </a:rPr>
                  <a:t>n = 251</a:t>
                </a:r>
                <a:endParaRPr sz="800">
                  <a:solidFill>
                    <a:srgbClr val="FFFFFF"/>
                  </a:solidFill>
                  <a:latin typeface="Arial"/>
                </a:endParaRPr>
              </a:p>
            </p:txBody>
          </p:sp>
          <p:sp>
            <p:nvSpPr>
              <p:cNvPr id="71" name="Google Shape;1150;p175">
                <a:extLst>
                  <a:ext uri="{FF2B5EF4-FFF2-40B4-BE49-F238E27FC236}">
                    <a16:creationId xmlns:a16="http://schemas.microsoft.com/office/drawing/2014/main" id="{FAA0A948-4F9D-0E03-A3A2-F6FC5B0D9412}"/>
                  </a:ext>
                </a:extLst>
              </p:cNvPr>
              <p:cNvSpPr/>
              <p:nvPr/>
            </p:nvSpPr>
            <p:spPr>
              <a:xfrm>
                <a:off x="3691871" y="2385091"/>
                <a:ext cx="735875" cy="29520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UK</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1,317</a:t>
                </a:r>
                <a:endParaRPr sz="800">
                  <a:solidFill>
                    <a:srgbClr val="FFFFFF"/>
                  </a:solidFill>
                  <a:latin typeface="Arial"/>
                </a:endParaRPr>
              </a:p>
            </p:txBody>
          </p:sp>
          <p:sp>
            <p:nvSpPr>
              <p:cNvPr id="72" name="Google Shape;1152;p175">
                <a:extLst>
                  <a:ext uri="{FF2B5EF4-FFF2-40B4-BE49-F238E27FC236}">
                    <a16:creationId xmlns:a16="http://schemas.microsoft.com/office/drawing/2014/main" id="{9DD42DF3-D28B-72B9-3CEE-17CB631AF824}"/>
                  </a:ext>
                </a:extLst>
              </p:cNvPr>
              <p:cNvSpPr/>
              <p:nvPr/>
            </p:nvSpPr>
            <p:spPr>
              <a:xfrm>
                <a:off x="3230678" y="3032007"/>
                <a:ext cx="721535" cy="29118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Spain</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1,444</a:t>
                </a:r>
                <a:endParaRPr sz="1050">
                  <a:solidFill>
                    <a:srgbClr val="FFFFFF"/>
                  </a:solidFill>
                  <a:latin typeface="Arial"/>
                </a:endParaRPr>
              </a:p>
            </p:txBody>
          </p:sp>
          <p:sp>
            <p:nvSpPr>
              <p:cNvPr id="73" name="Google Shape;1153;p175">
                <a:extLst>
                  <a:ext uri="{FF2B5EF4-FFF2-40B4-BE49-F238E27FC236}">
                    <a16:creationId xmlns:a16="http://schemas.microsoft.com/office/drawing/2014/main" id="{F258DB58-E16F-7E41-817C-48B9A8637562}"/>
                  </a:ext>
                </a:extLst>
              </p:cNvPr>
              <p:cNvSpPr/>
              <p:nvPr/>
            </p:nvSpPr>
            <p:spPr>
              <a:xfrm>
                <a:off x="4710660" y="3039732"/>
                <a:ext cx="728387" cy="26974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Italy</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3,292</a:t>
                </a:r>
                <a:endParaRPr sz="800">
                  <a:solidFill>
                    <a:srgbClr val="FFFFFF"/>
                  </a:solidFill>
                  <a:latin typeface="Arial"/>
                </a:endParaRPr>
              </a:p>
            </p:txBody>
          </p:sp>
          <p:sp>
            <p:nvSpPr>
              <p:cNvPr id="74" name="Google Shape;1154;p175">
                <a:extLst>
                  <a:ext uri="{FF2B5EF4-FFF2-40B4-BE49-F238E27FC236}">
                    <a16:creationId xmlns:a16="http://schemas.microsoft.com/office/drawing/2014/main" id="{C2328AC5-73B2-3501-C266-12AE82729528}"/>
                  </a:ext>
                </a:extLst>
              </p:cNvPr>
              <p:cNvSpPr/>
              <p:nvPr/>
            </p:nvSpPr>
            <p:spPr>
              <a:xfrm>
                <a:off x="5586899" y="3331404"/>
                <a:ext cx="676606" cy="27224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Kuwait</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514</a:t>
                </a:r>
                <a:endParaRPr sz="800">
                  <a:solidFill>
                    <a:srgbClr val="FFFFFF"/>
                  </a:solidFill>
                  <a:latin typeface="Arial"/>
                </a:endParaRPr>
              </a:p>
            </p:txBody>
          </p:sp>
          <p:sp>
            <p:nvSpPr>
              <p:cNvPr id="75" name="Google Shape;1155;p175">
                <a:extLst>
                  <a:ext uri="{FF2B5EF4-FFF2-40B4-BE49-F238E27FC236}">
                    <a16:creationId xmlns:a16="http://schemas.microsoft.com/office/drawing/2014/main" id="{423A46DD-83E3-775F-245F-F256FABA8726}"/>
                  </a:ext>
                </a:extLst>
              </p:cNvPr>
              <p:cNvSpPr/>
              <p:nvPr/>
            </p:nvSpPr>
            <p:spPr>
              <a:xfrm>
                <a:off x="4455206" y="2374704"/>
                <a:ext cx="723000" cy="29130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Denmark</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1,374</a:t>
                </a:r>
                <a:endParaRPr sz="800">
                  <a:solidFill>
                    <a:srgbClr val="FFFFFF"/>
                  </a:solidFill>
                  <a:latin typeface="Arial"/>
                </a:endParaRPr>
              </a:p>
            </p:txBody>
          </p:sp>
          <p:sp>
            <p:nvSpPr>
              <p:cNvPr id="76" name="Google Shape;1156;p175">
                <a:extLst>
                  <a:ext uri="{FF2B5EF4-FFF2-40B4-BE49-F238E27FC236}">
                    <a16:creationId xmlns:a16="http://schemas.microsoft.com/office/drawing/2014/main" id="{B5E7C105-A380-0993-7D33-18C2D9ADA9F5}"/>
                  </a:ext>
                </a:extLst>
              </p:cNvPr>
              <p:cNvSpPr/>
              <p:nvPr/>
            </p:nvSpPr>
            <p:spPr>
              <a:xfrm>
                <a:off x="4357520" y="3348816"/>
                <a:ext cx="67660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a:solidFill>
                      <a:srgbClr val="FFFFFF"/>
                    </a:solidFill>
                    <a:latin typeface="Arial"/>
                  </a:rPr>
                  <a:t>Bulgaria</a:t>
                </a:r>
                <a:endParaRPr sz="1050" b="1">
                  <a:solidFill>
                    <a:srgbClr val="FFFFFF"/>
                  </a:solidFill>
                  <a:latin typeface="Arial"/>
                </a:endParaRPr>
              </a:p>
              <a:p>
                <a:pPr algn="ctr" defTabSz="1219109">
                  <a:buClr>
                    <a:srgbClr val="073763"/>
                  </a:buClr>
                  <a:buSzPts val="900"/>
                  <a:defRPr/>
                </a:pPr>
                <a:r>
                  <a:rPr lang="en-GB" sz="800">
                    <a:solidFill>
                      <a:srgbClr val="FFFFFF"/>
                    </a:solidFill>
                    <a:latin typeface="Arial"/>
                  </a:rPr>
                  <a:t>n = 397</a:t>
                </a:r>
                <a:endParaRPr sz="800">
                  <a:solidFill>
                    <a:srgbClr val="FFFFFF"/>
                  </a:solidFill>
                  <a:latin typeface="Arial"/>
                </a:endParaRPr>
              </a:p>
            </p:txBody>
          </p:sp>
          <p:sp>
            <p:nvSpPr>
              <p:cNvPr id="77" name="Google Shape;1158;p175">
                <a:extLst>
                  <a:ext uri="{FF2B5EF4-FFF2-40B4-BE49-F238E27FC236}">
                    <a16:creationId xmlns:a16="http://schemas.microsoft.com/office/drawing/2014/main" id="{27023974-98D2-8A06-CA77-26727E87246D}"/>
                  </a:ext>
                </a:extLst>
              </p:cNvPr>
              <p:cNvSpPr/>
              <p:nvPr/>
            </p:nvSpPr>
            <p:spPr>
              <a:xfrm>
                <a:off x="5904760" y="3633759"/>
                <a:ext cx="67660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a:solidFill>
                      <a:srgbClr val="FFFFFF"/>
                    </a:solidFill>
                    <a:latin typeface="Arial"/>
                  </a:rPr>
                  <a:t>UAE</a:t>
                </a:r>
                <a:endParaRPr sz="1050" b="1">
                  <a:solidFill>
                    <a:srgbClr val="FFFFFF"/>
                  </a:solidFill>
                  <a:latin typeface="Arial"/>
                </a:endParaRPr>
              </a:p>
              <a:p>
                <a:pPr algn="ctr" defTabSz="1219109">
                  <a:buClr>
                    <a:srgbClr val="073763"/>
                  </a:buClr>
                  <a:buSzPts val="900"/>
                  <a:defRPr/>
                </a:pPr>
                <a:r>
                  <a:rPr lang="en-GB" sz="800">
                    <a:solidFill>
                      <a:srgbClr val="FFFFFF"/>
                    </a:solidFill>
                    <a:latin typeface="Arial"/>
                  </a:rPr>
                  <a:t>n = 311</a:t>
                </a:r>
                <a:endParaRPr sz="800">
                  <a:solidFill>
                    <a:srgbClr val="FFFFFF"/>
                  </a:solidFill>
                  <a:latin typeface="Arial"/>
                </a:endParaRPr>
              </a:p>
            </p:txBody>
          </p:sp>
          <p:sp>
            <p:nvSpPr>
              <p:cNvPr id="78" name="Google Shape;1160;p175">
                <a:extLst>
                  <a:ext uri="{FF2B5EF4-FFF2-40B4-BE49-F238E27FC236}">
                    <a16:creationId xmlns:a16="http://schemas.microsoft.com/office/drawing/2014/main" id="{2C7BB927-B3EA-FE1B-F1EF-C1981E6531BD}"/>
                  </a:ext>
                </a:extLst>
              </p:cNvPr>
              <p:cNvSpPr/>
              <p:nvPr/>
            </p:nvSpPr>
            <p:spPr>
              <a:xfrm>
                <a:off x="7703448" y="3046959"/>
                <a:ext cx="728387" cy="272246"/>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S. Korea</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297</a:t>
                </a:r>
                <a:endParaRPr sz="800">
                  <a:solidFill>
                    <a:srgbClr val="FFFFFF"/>
                  </a:solidFill>
                  <a:latin typeface="Arial"/>
                </a:endParaRPr>
              </a:p>
            </p:txBody>
          </p:sp>
          <p:sp>
            <p:nvSpPr>
              <p:cNvPr id="79" name="Google Shape;1161;p175">
                <a:extLst>
                  <a:ext uri="{FF2B5EF4-FFF2-40B4-BE49-F238E27FC236}">
                    <a16:creationId xmlns:a16="http://schemas.microsoft.com/office/drawing/2014/main" id="{2143C848-B13F-09D2-CDEF-DB1131BC3063}"/>
                  </a:ext>
                </a:extLst>
              </p:cNvPr>
              <p:cNvSpPr/>
              <p:nvPr/>
            </p:nvSpPr>
            <p:spPr>
              <a:xfrm>
                <a:off x="7171094" y="3346559"/>
                <a:ext cx="676606"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a:solidFill>
                      <a:srgbClr val="FFFFFF"/>
                    </a:solidFill>
                    <a:latin typeface="Arial"/>
                  </a:rPr>
                  <a:t>Taiwan</a:t>
                </a:r>
                <a:endParaRPr sz="1050" b="1">
                  <a:solidFill>
                    <a:srgbClr val="FFFFFF"/>
                  </a:solidFill>
                  <a:latin typeface="Arial"/>
                </a:endParaRPr>
              </a:p>
              <a:p>
                <a:pPr algn="ctr" defTabSz="1219109">
                  <a:buClr>
                    <a:srgbClr val="073763"/>
                  </a:buClr>
                  <a:buSzPts val="900"/>
                  <a:defRPr/>
                </a:pPr>
                <a:r>
                  <a:rPr lang="en-GB" sz="800">
                    <a:solidFill>
                      <a:srgbClr val="FFFFFF"/>
                    </a:solidFill>
                    <a:latin typeface="Arial"/>
                  </a:rPr>
                  <a:t>n = 349</a:t>
                </a:r>
                <a:endParaRPr sz="800">
                  <a:solidFill>
                    <a:srgbClr val="FFFFFF"/>
                  </a:solidFill>
                  <a:latin typeface="Arial"/>
                </a:endParaRPr>
              </a:p>
            </p:txBody>
          </p:sp>
          <p:sp>
            <p:nvSpPr>
              <p:cNvPr id="80" name="Google Shape;1163;p175">
                <a:extLst>
                  <a:ext uri="{FF2B5EF4-FFF2-40B4-BE49-F238E27FC236}">
                    <a16:creationId xmlns:a16="http://schemas.microsoft.com/office/drawing/2014/main" id="{1097D1D6-8850-6806-B021-E0E48B68F3FA}"/>
                  </a:ext>
                </a:extLst>
              </p:cNvPr>
              <p:cNvSpPr/>
              <p:nvPr/>
            </p:nvSpPr>
            <p:spPr>
              <a:xfrm>
                <a:off x="5403037" y="3953785"/>
                <a:ext cx="95459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Saudi Arabia</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485</a:t>
                </a:r>
                <a:endParaRPr sz="800">
                  <a:solidFill>
                    <a:srgbClr val="FFFFFF"/>
                  </a:solidFill>
                  <a:latin typeface="Arial"/>
                </a:endParaRPr>
              </a:p>
            </p:txBody>
          </p:sp>
          <p:sp>
            <p:nvSpPr>
              <p:cNvPr id="81" name="Google Shape;1165;p175">
                <a:extLst>
                  <a:ext uri="{FF2B5EF4-FFF2-40B4-BE49-F238E27FC236}">
                    <a16:creationId xmlns:a16="http://schemas.microsoft.com/office/drawing/2014/main" id="{00894734-AF51-272F-C874-1844BD3E1526}"/>
                  </a:ext>
                </a:extLst>
              </p:cNvPr>
              <p:cNvSpPr/>
              <p:nvPr/>
            </p:nvSpPr>
            <p:spPr>
              <a:xfrm>
                <a:off x="3995419" y="3031092"/>
                <a:ext cx="676606" cy="291179"/>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Portugal</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220</a:t>
                </a:r>
                <a:endParaRPr sz="800">
                  <a:solidFill>
                    <a:srgbClr val="FFFFFF"/>
                  </a:solidFill>
                  <a:latin typeface="Arial"/>
                </a:endParaRPr>
              </a:p>
            </p:txBody>
          </p:sp>
          <p:sp>
            <p:nvSpPr>
              <p:cNvPr id="82" name="Google Shape;1166;p175">
                <a:extLst>
                  <a:ext uri="{FF2B5EF4-FFF2-40B4-BE49-F238E27FC236}">
                    <a16:creationId xmlns:a16="http://schemas.microsoft.com/office/drawing/2014/main" id="{F5DBCFEB-4DE5-F5A1-97D0-8413F9E7A5D8}"/>
                  </a:ext>
                </a:extLst>
              </p:cNvPr>
              <p:cNvSpPr/>
              <p:nvPr/>
            </p:nvSpPr>
            <p:spPr>
              <a:xfrm>
                <a:off x="7533890" y="3652693"/>
                <a:ext cx="830412"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Singapore</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203</a:t>
                </a:r>
                <a:endParaRPr sz="800">
                  <a:solidFill>
                    <a:srgbClr val="FFFFFF"/>
                  </a:solidFill>
                  <a:latin typeface="Arial"/>
                </a:endParaRPr>
              </a:p>
            </p:txBody>
          </p:sp>
          <p:sp>
            <p:nvSpPr>
              <p:cNvPr id="83" name="Google Shape;1167;p175">
                <a:extLst>
                  <a:ext uri="{FF2B5EF4-FFF2-40B4-BE49-F238E27FC236}">
                    <a16:creationId xmlns:a16="http://schemas.microsoft.com/office/drawing/2014/main" id="{C702645D-835B-CF4E-363A-B95B9F5DE271}"/>
                  </a:ext>
                </a:extLst>
              </p:cNvPr>
              <p:cNvSpPr/>
              <p:nvPr/>
            </p:nvSpPr>
            <p:spPr>
              <a:xfrm>
                <a:off x="3146213" y="2716614"/>
                <a:ext cx="707924" cy="291178"/>
              </a:xfrm>
              <a:prstGeom prst="roundRect">
                <a:avLst>
                  <a:gd name="adj" fmla="val 16667"/>
                </a:avLst>
              </a:prstGeom>
              <a:solidFill>
                <a:srgbClr val="0C5EA8"/>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Belgium</a:t>
                </a:r>
                <a:endParaRPr sz="788" b="1">
                  <a:solidFill>
                    <a:srgbClr val="FFFFFF"/>
                  </a:solidFill>
                  <a:latin typeface="Arial"/>
                </a:endParaRPr>
              </a:p>
              <a:p>
                <a:pPr algn="ctr" defTabSz="1219109">
                  <a:buSzPts val="900"/>
                  <a:defRPr/>
                </a:pPr>
                <a:r>
                  <a:rPr lang="en-GB" sz="788">
                    <a:solidFill>
                      <a:srgbClr val="FFFFFF"/>
                    </a:solidFill>
                    <a:latin typeface="Arial"/>
                  </a:rPr>
                  <a:t>n = 772</a:t>
                </a:r>
                <a:endParaRPr sz="800">
                  <a:solidFill>
                    <a:srgbClr val="FFFFFF"/>
                  </a:solidFill>
                  <a:latin typeface="Arial"/>
                </a:endParaRPr>
              </a:p>
            </p:txBody>
          </p:sp>
          <p:sp>
            <p:nvSpPr>
              <p:cNvPr id="84" name="Google Shape;1174;p175">
                <a:extLst>
                  <a:ext uri="{FF2B5EF4-FFF2-40B4-BE49-F238E27FC236}">
                    <a16:creationId xmlns:a16="http://schemas.microsoft.com/office/drawing/2014/main" id="{DA8DD37B-71E8-3D66-BFC7-ACE85F41697E}"/>
                  </a:ext>
                </a:extLst>
              </p:cNvPr>
              <p:cNvSpPr txBox="1"/>
              <p:nvPr/>
            </p:nvSpPr>
            <p:spPr>
              <a:xfrm>
                <a:off x="5495983" y="2299748"/>
                <a:ext cx="184731" cy="315605"/>
              </a:xfrm>
              <a:prstGeom prst="rect">
                <a:avLst/>
              </a:prstGeom>
              <a:noFill/>
              <a:ln>
                <a:noFill/>
              </a:ln>
            </p:spPr>
            <p:txBody>
              <a:bodyPr spcFirstLastPara="1" wrap="square" lIns="121900" tIns="60933" rIns="121900" bIns="60933"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09">
                  <a:buSzPts val="1400"/>
                  <a:defRPr/>
                </a:pPr>
                <a:endParaRPr sz="1050">
                  <a:solidFill>
                    <a:srgbClr val="404040"/>
                  </a:solidFill>
                  <a:latin typeface="Arial"/>
                </a:endParaRPr>
              </a:p>
            </p:txBody>
          </p:sp>
          <p:sp>
            <p:nvSpPr>
              <p:cNvPr id="85" name="Google Shape;1177;p175">
                <a:extLst>
                  <a:ext uri="{FF2B5EF4-FFF2-40B4-BE49-F238E27FC236}">
                    <a16:creationId xmlns:a16="http://schemas.microsoft.com/office/drawing/2014/main" id="{67B0250C-E727-70B1-E116-510B915FF477}"/>
                  </a:ext>
                </a:extLst>
              </p:cNvPr>
              <p:cNvSpPr/>
              <p:nvPr/>
            </p:nvSpPr>
            <p:spPr>
              <a:xfrm>
                <a:off x="4726431" y="3659616"/>
                <a:ext cx="676606" cy="291179"/>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Estonia</a:t>
                </a:r>
              </a:p>
              <a:p>
                <a:pPr algn="ctr" defTabSz="1219109">
                  <a:buSzPts val="900"/>
                  <a:defRPr/>
                </a:pPr>
                <a:r>
                  <a:rPr lang="en-GB" sz="788">
                    <a:solidFill>
                      <a:srgbClr val="FFFFFF"/>
                    </a:solidFill>
                    <a:latin typeface="Arial"/>
                  </a:rPr>
                  <a:t>n = 32</a:t>
                </a:r>
                <a:endParaRPr lang="en-GB" sz="788">
                  <a:solidFill>
                    <a:srgbClr val="FFFFFF"/>
                  </a:solidFill>
                  <a:latin typeface="Arial"/>
                  <a:cs typeface="Arial"/>
                </a:endParaRPr>
              </a:p>
            </p:txBody>
          </p:sp>
          <p:sp>
            <p:nvSpPr>
              <p:cNvPr id="86" name="Google Shape;1178;p175">
                <a:extLst>
                  <a:ext uri="{FF2B5EF4-FFF2-40B4-BE49-F238E27FC236}">
                    <a16:creationId xmlns:a16="http://schemas.microsoft.com/office/drawing/2014/main" id="{E5E4612C-F704-F9CC-2F9D-567892DC0A20}"/>
                  </a:ext>
                </a:extLst>
              </p:cNvPr>
              <p:cNvSpPr txBox="1"/>
              <p:nvPr/>
            </p:nvSpPr>
            <p:spPr>
              <a:xfrm>
                <a:off x="21029" y="3630181"/>
                <a:ext cx="2526900" cy="789104"/>
              </a:xfrm>
              <a:prstGeom prst="rect">
                <a:avLst/>
              </a:prstGeom>
              <a:noFill/>
              <a:ln>
                <a:noFill/>
              </a:ln>
            </p:spPr>
            <p:txBody>
              <a:bodyPr spcFirstLastPara="1" wrap="square" lIns="121900" tIns="60933" rIns="121900" bIns="60933"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lnSpc>
                    <a:spcPct val="150000"/>
                  </a:lnSpc>
                  <a:buSzPts val="1400"/>
                  <a:defRPr/>
                </a:pPr>
                <a:r>
                  <a:rPr lang="en-GB" sz="1050" b="1">
                    <a:solidFill>
                      <a:srgbClr val="073763"/>
                    </a:solidFill>
                    <a:latin typeface="Arial"/>
                  </a:rPr>
                  <a:t>30 countries:</a:t>
                </a:r>
                <a:endParaRPr lang="en-GB" sz="1050" b="1">
                  <a:solidFill>
                    <a:srgbClr val="073763"/>
                  </a:solidFill>
                  <a:latin typeface="Arial"/>
                  <a:cs typeface="Arial"/>
                </a:endParaRPr>
              </a:p>
              <a:p>
                <a:pPr algn="ctr" defTabSz="1219109">
                  <a:buSzPts val="1050"/>
                  <a:defRPr/>
                </a:pPr>
                <a:r>
                  <a:rPr lang="en-GB" sz="1050" b="1" i="1">
                    <a:solidFill>
                      <a:schemeClr val="accent1"/>
                    </a:solidFill>
                    <a:latin typeface="Arial"/>
                  </a:rPr>
                  <a:t>Total sites:</a:t>
                </a:r>
                <a:r>
                  <a:rPr lang="en-GB" sz="1050" b="1" i="1">
                    <a:latin typeface="Arial"/>
                  </a:rPr>
                  <a:t> </a:t>
                </a:r>
                <a:r>
                  <a:rPr lang="en-GB" sz="1050" b="1">
                    <a:solidFill>
                      <a:schemeClr val="accent3"/>
                    </a:solidFill>
                    <a:latin typeface="Arial"/>
                  </a:rPr>
                  <a:t>249</a:t>
                </a:r>
                <a:br>
                  <a:rPr lang="en-GB" sz="975" b="1">
                    <a:latin typeface="Arial"/>
                  </a:rPr>
                </a:br>
                <a:r>
                  <a:rPr lang="en-GB" sz="1050" b="1" i="1">
                    <a:solidFill>
                      <a:srgbClr val="073763"/>
                    </a:solidFill>
                    <a:latin typeface="Arial"/>
                  </a:rPr>
                  <a:t>Total patients: </a:t>
                </a:r>
                <a:r>
                  <a:rPr lang="en-US" sz="1200" b="1">
                    <a:solidFill>
                      <a:srgbClr val="FF9900"/>
                    </a:solidFill>
                    <a:latin typeface="Arial"/>
                  </a:rPr>
                  <a:t>34,605</a:t>
                </a:r>
                <a:endParaRPr lang="en-US" sz="1200" b="1">
                  <a:latin typeface="Arial"/>
                  <a:cs typeface="Arial"/>
                </a:endParaRPr>
              </a:p>
            </p:txBody>
          </p:sp>
          <p:sp>
            <p:nvSpPr>
              <p:cNvPr id="88" name="Google Shape;1157;p175">
                <a:extLst>
                  <a:ext uri="{FF2B5EF4-FFF2-40B4-BE49-F238E27FC236}">
                    <a16:creationId xmlns:a16="http://schemas.microsoft.com/office/drawing/2014/main" id="{91D010BD-8889-3952-88C1-AD10E5A9152C}"/>
                  </a:ext>
                </a:extLst>
              </p:cNvPr>
              <p:cNvSpPr/>
              <p:nvPr/>
            </p:nvSpPr>
            <p:spPr>
              <a:xfrm>
                <a:off x="6217130" y="2700985"/>
                <a:ext cx="676500" cy="29130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Greece</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212 </a:t>
                </a:r>
                <a:endParaRPr sz="788">
                  <a:solidFill>
                    <a:srgbClr val="FFFFFF"/>
                  </a:solidFill>
                  <a:latin typeface="Arial"/>
                </a:endParaRPr>
              </a:p>
            </p:txBody>
          </p:sp>
          <p:sp>
            <p:nvSpPr>
              <p:cNvPr id="89" name="Google Shape;1159;p175">
                <a:extLst>
                  <a:ext uri="{FF2B5EF4-FFF2-40B4-BE49-F238E27FC236}">
                    <a16:creationId xmlns:a16="http://schemas.microsoft.com/office/drawing/2014/main" id="{2E0E227F-4D65-749D-0FAB-1DB4F5057EBB}"/>
                  </a:ext>
                </a:extLst>
              </p:cNvPr>
              <p:cNvSpPr/>
              <p:nvPr/>
            </p:nvSpPr>
            <p:spPr>
              <a:xfrm>
                <a:off x="6251971" y="3040097"/>
                <a:ext cx="676606" cy="27224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India</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606</a:t>
                </a:r>
                <a:endParaRPr sz="788">
                  <a:solidFill>
                    <a:srgbClr val="FFFFFF"/>
                  </a:solidFill>
                  <a:latin typeface="Arial"/>
                </a:endParaRPr>
              </a:p>
            </p:txBody>
          </p:sp>
          <p:sp>
            <p:nvSpPr>
              <p:cNvPr id="90" name="Google Shape;1162;p175">
                <a:extLst>
                  <a:ext uri="{FF2B5EF4-FFF2-40B4-BE49-F238E27FC236}">
                    <a16:creationId xmlns:a16="http://schemas.microsoft.com/office/drawing/2014/main" id="{D884A2D8-4DAB-FC1C-89F8-A16CFF8EA1EF}"/>
                  </a:ext>
                </a:extLst>
              </p:cNvPr>
              <p:cNvSpPr/>
              <p:nvPr/>
            </p:nvSpPr>
            <p:spPr>
              <a:xfrm>
                <a:off x="6989140" y="3046774"/>
                <a:ext cx="676606"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Japan</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261</a:t>
                </a:r>
                <a:endParaRPr sz="1050">
                  <a:solidFill>
                    <a:srgbClr val="FFFFFF"/>
                  </a:solidFill>
                  <a:latin typeface="Arial"/>
                </a:endParaRPr>
              </a:p>
            </p:txBody>
          </p:sp>
          <p:sp>
            <p:nvSpPr>
              <p:cNvPr id="91" name="Google Shape;1175;p175">
                <a:extLst>
                  <a:ext uri="{FF2B5EF4-FFF2-40B4-BE49-F238E27FC236}">
                    <a16:creationId xmlns:a16="http://schemas.microsoft.com/office/drawing/2014/main" id="{7DDEF5D6-A2ED-EA44-B837-34BDB6FAA8A4}"/>
                  </a:ext>
                </a:extLst>
              </p:cNvPr>
              <p:cNvSpPr/>
              <p:nvPr/>
            </p:nvSpPr>
            <p:spPr>
              <a:xfrm>
                <a:off x="5205666" y="2370226"/>
                <a:ext cx="676606" cy="295924"/>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Poland</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504</a:t>
                </a:r>
                <a:endParaRPr sz="800">
                  <a:solidFill>
                    <a:srgbClr val="FFFFFF"/>
                  </a:solidFill>
                  <a:latin typeface="Arial"/>
                </a:endParaRPr>
              </a:p>
            </p:txBody>
          </p:sp>
          <p:sp>
            <p:nvSpPr>
              <p:cNvPr id="92" name="Google Shape;1151;p175">
                <a:extLst>
                  <a:ext uri="{FF2B5EF4-FFF2-40B4-BE49-F238E27FC236}">
                    <a16:creationId xmlns:a16="http://schemas.microsoft.com/office/drawing/2014/main" id="{40C0B9EA-D7C0-4543-6895-C19A75112179}"/>
                  </a:ext>
                </a:extLst>
              </p:cNvPr>
              <p:cNvSpPr/>
              <p:nvPr/>
            </p:nvSpPr>
            <p:spPr>
              <a:xfrm>
                <a:off x="2997132" y="2389531"/>
                <a:ext cx="676606" cy="29515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Ireland</a:t>
                </a:r>
                <a:endParaRPr sz="788" b="1">
                  <a:solidFill>
                    <a:srgbClr val="FFFFFF"/>
                  </a:solidFill>
                  <a:latin typeface="Arial"/>
                </a:endParaRPr>
              </a:p>
              <a:p>
                <a:pPr algn="ctr" defTabSz="1219109">
                  <a:buClr>
                    <a:srgbClr val="073763"/>
                  </a:buClr>
                  <a:buSzPts val="900"/>
                  <a:defRPr/>
                </a:pPr>
                <a:r>
                  <a:rPr lang="en-GB" sz="788">
                    <a:solidFill>
                      <a:srgbClr val="FFFFFF"/>
                    </a:solidFill>
                    <a:latin typeface="Arial"/>
                  </a:rPr>
                  <a:t>n = 107</a:t>
                </a:r>
                <a:endParaRPr sz="800">
                  <a:solidFill>
                    <a:srgbClr val="FFFFFF"/>
                  </a:solidFill>
                  <a:latin typeface="Arial"/>
                </a:endParaRPr>
              </a:p>
            </p:txBody>
          </p:sp>
        </p:grpSp>
        <p:sp>
          <p:nvSpPr>
            <p:cNvPr id="64" name="Rectangle 63">
              <a:extLst>
                <a:ext uri="{FF2B5EF4-FFF2-40B4-BE49-F238E27FC236}">
                  <a16:creationId xmlns:a16="http://schemas.microsoft.com/office/drawing/2014/main" id="{1F66584D-2A5C-27C9-9A2D-275A78053518}"/>
                </a:ext>
              </a:extLst>
            </p:cNvPr>
            <p:cNvSpPr/>
            <p:nvPr/>
          </p:nvSpPr>
          <p:spPr>
            <a:xfrm>
              <a:off x="243045" y="4908994"/>
              <a:ext cx="2791469" cy="1888269"/>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55">
                <a:defRPr/>
              </a:pPr>
              <a:endParaRPr lang="en-GB" sz="1000">
                <a:solidFill>
                  <a:srgbClr val="FFFFFF"/>
                </a:solidFill>
                <a:latin typeface="Arial"/>
              </a:endParaRPr>
            </a:p>
          </p:txBody>
        </p:sp>
      </p:grpSp>
      <p:sp>
        <p:nvSpPr>
          <p:cNvPr id="9" name="Google Shape;1167;p175">
            <a:extLst>
              <a:ext uri="{FF2B5EF4-FFF2-40B4-BE49-F238E27FC236}">
                <a16:creationId xmlns:a16="http://schemas.microsoft.com/office/drawing/2014/main" id="{77A3F29A-3DCB-B612-2388-8AAD257A4C8E}"/>
              </a:ext>
            </a:extLst>
          </p:cNvPr>
          <p:cNvSpPr/>
          <p:nvPr/>
        </p:nvSpPr>
        <p:spPr>
          <a:xfrm>
            <a:off x="1728508" y="2347407"/>
            <a:ext cx="607933" cy="118944"/>
          </a:xfrm>
          <a:prstGeom prst="roundRect">
            <a:avLst>
              <a:gd name="adj" fmla="val 16667"/>
            </a:avLst>
          </a:prstGeom>
          <a:solidFill>
            <a:schemeClr val="accent2"/>
          </a:solid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SzPts val="900"/>
              <a:defRPr/>
            </a:pPr>
            <a:endParaRPr sz="800">
              <a:solidFill>
                <a:srgbClr val="CAC4D3"/>
              </a:solidFill>
              <a:latin typeface="Arial"/>
            </a:endParaRPr>
          </a:p>
        </p:txBody>
      </p:sp>
      <p:sp>
        <p:nvSpPr>
          <p:cNvPr id="45" name="Google Shape;1147;p175">
            <a:extLst>
              <a:ext uri="{FF2B5EF4-FFF2-40B4-BE49-F238E27FC236}">
                <a16:creationId xmlns:a16="http://schemas.microsoft.com/office/drawing/2014/main" id="{01FC767E-1CF4-3EAD-3307-DD6AA5F12BC5}"/>
              </a:ext>
            </a:extLst>
          </p:cNvPr>
          <p:cNvSpPr/>
          <p:nvPr/>
        </p:nvSpPr>
        <p:spPr>
          <a:xfrm>
            <a:off x="1593116" y="2126983"/>
            <a:ext cx="877803" cy="434554"/>
          </a:xfrm>
          <a:prstGeom prst="roundRect">
            <a:avLst>
              <a:gd name="adj" fmla="val 16667"/>
            </a:avLst>
          </a:prstGeom>
          <a:no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USA</a:t>
            </a:r>
          </a:p>
          <a:p>
            <a:pPr algn="ctr" defTabSz="1219109">
              <a:buSzPts val="900"/>
              <a:defRPr/>
            </a:pPr>
            <a:r>
              <a:rPr lang="en-GB" sz="788">
                <a:solidFill>
                  <a:srgbClr val="FFFFFF"/>
                </a:solidFill>
                <a:latin typeface="Arial"/>
                <a:cs typeface="Arial"/>
              </a:rPr>
              <a:t>n = 19,049</a:t>
            </a:r>
          </a:p>
        </p:txBody>
      </p:sp>
      <p:sp>
        <p:nvSpPr>
          <p:cNvPr id="46" name="Google Shape;1155;p175">
            <a:extLst>
              <a:ext uri="{FF2B5EF4-FFF2-40B4-BE49-F238E27FC236}">
                <a16:creationId xmlns:a16="http://schemas.microsoft.com/office/drawing/2014/main" id="{D1690214-203B-9644-8773-F0A736636B60}"/>
              </a:ext>
            </a:extLst>
          </p:cNvPr>
          <p:cNvSpPr/>
          <p:nvPr/>
        </p:nvSpPr>
        <p:spPr>
          <a:xfrm>
            <a:off x="5756887" y="1887259"/>
            <a:ext cx="738521" cy="262718"/>
          </a:xfrm>
          <a:prstGeom prst="roundRect">
            <a:avLst>
              <a:gd name="adj" fmla="val 16667"/>
            </a:avLst>
          </a:prstGeom>
          <a:solidFill>
            <a:srgbClr val="0C5EA8"/>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Norway</a:t>
            </a:r>
          </a:p>
          <a:p>
            <a:pPr algn="ctr" defTabSz="1219109">
              <a:buClr>
                <a:srgbClr val="073763"/>
              </a:buClr>
              <a:buSzPts val="900"/>
              <a:defRPr/>
            </a:pPr>
            <a:r>
              <a:rPr lang="en-GB" sz="788">
                <a:solidFill>
                  <a:srgbClr val="FFFFFF"/>
                </a:solidFill>
                <a:latin typeface="Arial"/>
              </a:rPr>
              <a:t>n = 101</a:t>
            </a:r>
            <a:endParaRPr sz="800">
              <a:solidFill>
                <a:srgbClr val="FFFFFF"/>
              </a:solidFill>
              <a:latin typeface="Arial"/>
            </a:endParaRPr>
          </a:p>
        </p:txBody>
      </p:sp>
      <p:sp>
        <p:nvSpPr>
          <p:cNvPr id="47" name="Google Shape;1151;p175">
            <a:extLst>
              <a:ext uri="{FF2B5EF4-FFF2-40B4-BE49-F238E27FC236}">
                <a16:creationId xmlns:a16="http://schemas.microsoft.com/office/drawing/2014/main" id="{8A58BE54-B8CF-D175-4713-9A0EC3FF1DB7}"/>
              </a:ext>
            </a:extLst>
          </p:cNvPr>
          <p:cNvSpPr/>
          <p:nvPr/>
        </p:nvSpPr>
        <p:spPr>
          <a:xfrm>
            <a:off x="2089706" y="2640957"/>
            <a:ext cx="691131" cy="26619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Mexico</a:t>
            </a:r>
          </a:p>
          <a:p>
            <a:pPr algn="ctr" defTabSz="1219109">
              <a:buClr>
                <a:srgbClr val="073763"/>
              </a:buClr>
              <a:buSzPts val="900"/>
              <a:defRPr/>
            </a:pPr>
            <a:r>
              <a:rPr lang="en-GB" sz="788">
                <a:solidFill>
                  <a:srgbClr val="FFFFFF"/>
                </a:solidFill>
                <a:latin typeface="Arial"/>
              </a:rPr>
              <a:t>n = 679</a:t>
            </a:r>
            <a:endParaRPr lang="en-GB" sz="788">
              <a:solidFill>
                <a:srgbClr val="FFFFFF"/>
              </a:solidFill>
              <a:latin typeface="Arial"/>
              <a:cs typeface="Arial"/>
            </a:endParaRPr>
          </a:p>
        </p:txBody>
      </p:sp>
      <p:sp>
        <p:nvSpPr>
          <p:cNvPr id="48" name="Google Shape;1151;p175">
            <a:extLst>
              <a:ext uri="{FF2B5EF4-FFF2-40B4-BE49-F238E27FC236}">
                <a16:creationId xmlns:a16="http://schemas.microsoft.com/office/drawing/2014/main" id="{A4327DDA-9FFC-DA1F-12C5-7889342738B7}"/>
              </a:ext>
            </a:extLst>
          </p:cNvPr>
          <p:cNvSpPr/>
          <p:nvPr/>
        </p:nvSpPr>
        <p:spPr>
          <a:xfrm>
            <a:off x="2401861" y="3053733"/>
            <a:ext cx="794034" cy="26619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Colombia</a:t>
            </a:r>
          </a:p>
          <a:p>
            <a:pPr algn="ctr" defTabSz="1219109">
              <a:buClr>
                <a:srgbClr val="073763"/>
              </a:buClr>
              <a:buSzPts val="900"/>
              <a:defRPr/>
            </a:pPr>
            <a:r>
              <a:rPr lang="en-GB" sz="788">
                <a:solidFill>
                  <a:srgbClr val="FFFFFF"/>
                </a:solidFill>
                <a:latin typeface="Arial"/>
              </a:rPr>
              <a:t>n = 573</a:t>
            </a:r>
            <a:endParaRPr lang="en-GB" sz="788">
              <a:solidFill>
                <a:srgbClr val="FFFFFF"/>
              </a:solidFill>
              <a:latin typeface="Arial"/>
              <a:cs typeface="Arial"/>
            </a:endParaRPr>
          </a:p>
        </p:txBody>
      </p:sp>
      <p:pic>
        <p:nvPicPr>
          <p:cNvPr id="49" name="Graphic 13" descr="Earth globe: Africa and Europe with solid fill">
            <a:extLst>
              <a:ext uri="{FF2B5EF4-FFF2-40B4-BE49-F238E27FC236}">
                <a16:creationId xmlns:a16="http://schemas.microsoft.com/office/drawing/2014/main" id="{F9B32BA9-8181-322C-96A9-CA1827D405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4198" y="974691"/>
            <a:ext cx="330746" cy="330746"/>
          </a:xfrm>
          <a:prstGeom prst="rect">
            <a:avLst/>
          </a:prstGeom>
        </p:spPr>
      </p:pic>
      <p:sp>
        <p:nvSpPr>
          <p:cNvPr id="50" name="Google Shape;1151;p175">
            <a:extLst>
              <a:ext uri="{FF2B5EF4-FFF2-40B4-BE49-F238E27FC236}">
                <a16:creationId xmlns:a16="http://schemas.microsoft.com/office/drawing/2014/main" id="{62845B51-0731-E2F7-ADA3-62DB17A1CE51}"/>
              </a:ext>
            </a:extLst>
          </p:cNvPr>
          <p:cNvSpPr/>
          <p:nvPr/>
        </p:nvSpPr>
        <p:spPr>
          <a:xfrm>
            <a:off x="3129924" y="3372909"/>
            <a:ext cx="794034" cy="26619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Brazil</a:t>
            </a:r>
          </a:p>
          <a:p>
            <a:pPr algn="ctr" defTabSz="1219109">
              <a:buClr>
                <a:srgbClr val="073763"/>
              </a:buClr>
              <a:buSzPts val="900"/>
              <a:defRPr/>
            </a:pPr>
            <a:r>
              <a:rPr lang="en-GB" sz="788" b="1">
                <a:solidFill>
                  <a:srgbClr val="FFFFFF"/>
                </a:solidFill>
                <a:latin typeface="Arial"/>
              </a:rPr>
              <a:t>N=650</a:t>
            </a:r>
            <a:endParaRPr lang="en-GB" sz="788" b="1">
              <a:solidFill>
                <a:srgbClr val="FFFFFF"/>
              </a:solidFill>
              <a:latin typeface="Arial"/>
              <a:cs typeface="Arial"/>
            </a:endParaRPr>
          </a:p>
        </p:txBody>
      </p:sp>
      <p:sp>
        <p:nvSpPr>
          <p:cNvPr id="53" name="Google Shape;1167;p175">
            <a:extLst>
              <a:ext uri="{FF2B5EF4-FFF2-40B4-BE49-F238E27FC236}">
                <a16:creationId xmlns:a16="http://schemas.microsoft.com/office/drawing/2014/main" id="{351E3A5D-0FDA-584F-0188-46B8DE6DAA8E}"/>
              </a:ext>
            </a:extLst>
          </p:cNvPr>
          <p:cNvSpPr/>
          <p:nvPr/>
        </p:nvSpPr>
        <p:spPr>
          <a:xfrm>
            <a:off x="3686315" y="2192651"/>
            <a:ext cx="737025" cy="262718"/>
          </a:xfrm>
          <a:prstGeom prst="roundRect">
            <a:avLst>
              <a:gd name="adj" fmla="val 16667"/>
            </a:avLst>
          </a:prstGeom>
          <a:solidFill>
            <a:srgbClr val="0C5EA8"/>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France*</a:t>
            </a:r>
          </a:p>
          <a:p>
            <a:pPr algn="ctr" defTabSz="1219109">
              <a:buClr>
                <a:srgbClr val="073763"/>
              </a:buClr>
              <a:buSzPts val="900"/>
              <a:defRPr/>
            </a:pPr>
            <a:r>
              <a:rPr lang="en-GB" sz="788" b="1">
                <a:solidFill>
                  <a:srgbClr val="FFFFFF"/>
                </a:solidFill>
                <a:latin typeface="Arial"/>
              </a:rPr>
              <a:t>n= 68</a:t>
            </a:r>
            <a:endParaRPr lang="en-GB" sz="525" b="1">
              <a:solidFill>
                <a:srgbClr val="FFFFFF"/>
              </a:solidFill>
              <a:latin typeface="Arial"/>
            </a:endParaRPr>
          </a:p>
        </p:txBody>
      </p:sp>
      <p:sp>
        <p:nvSpPr>
          <p:cNvPr id="54" name="Google Shape;1151;p175">
            <a:extLst>
              <a:ext uri="{FF2B5EF4-FFF2-40B4-BE49-F238E27FC236}">
                <a16:creationId xmlns:a16="http://schemas.microsoft.com/office/drawing/2014/main" id="{8A88C27F-7199-08FA-C4FB-D1FC34D001AD}"/>
              </a:ext>
            </a:extLst>
          </p:cNvPr>
          <p:cNvSpPr/>
          <p:nvPr/>
        </p:nvSpPr>
        <p:spPr>
          <a:xfrm>
            <a:off x="2299622" y="3357319"/>
            <a:ext cx="794034" cy="266195"/>
          </a:xfrm>
          <a:prstGeom prst="roundRect">
            <a:avLst>
              <a:gd name="adj" fmla="val 16667"/>
            </a:avLst>
          </a:prstGeom>
          <a:solidFill>
            <a:srgbClr val="145FA6"/>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Ecuador</a:t>
            </a:r>
          </a:p>
        </p:txBody>
      </p:sp>
      <p:sp>
        <p:nvSpPr>
          <p:cNvPr id="61" name="Google Shape;1151;p175">
            <a:extLst>
              <a:ext uri="{FF2B5EF4-FFF2-40B4-BE49-F238E27FC236}">
                <a16:creationId xmlns:a16="http://schemas.microsoft.com/office/drawing/2014/main" id="{79B31FCC-EC5F-3F0A-7FCC-9CAEE38B32EE}"/>
              </a:ext>
            </a:extLst>
          </p:cNvPr>
          <p:cNvSpPr/>
          <p:nvPr/>
        </p:nvSpPr>
        <p:spPr>
          <a:xfrm>
            <a:off x="5286519" y="2192752"/>
            <a:ext cx="718553" cy="266195"/>
          </a:xfrm>
          <a:prstGeom prst="roundRect">
            <a:avLst>
              <a:gd name="adj" fmla="val 16667"/>
            </a:avLst>
          </a:prstGeom>
          <a:solidFill>
            <a:srgbClr val="145FA6"/>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rPr>
              <a:t>Germany</a:t>
            </a:r>
            <a:endParaRPr lang="en-GB" sz="800" b="1">
              <a:solidFill>
                <a:srgbClr val="FFFFFF"/>
              </a:solidFill>
              <a:latin typeface="Arial"/>
            </a:endParaRPr>
          </a:p>
        </p:txBody>
      </p:sp>
      <p:sp>
        <p:nvSpPr>
          <p:cNvPr id="94" name="Google Shape;1163;p175">
            <a:extLst>
              <a:ext uri="{FF2B5EF4-FFF2-40B4-BE49-F238E27FC236}">
                <a16:creationId xmlns:a16="http://schemas.microsoft.com/office/drawing/2014/main" id="{BA6D4ED5-469E-B064-9FFC-CEE778CA4AD6}"/>
              </a:ext>
            </a:extLst>
          </p:cNvPr>
          <p:cNvSpPr/>
          <p:nvPr/>
        </p:nvSpPr>
        <p:spPr>
          <a:xfrm>
            <a:off x="7172589" y="3819533"/>
            <a:ext cx="975089" cy="26261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788" b="1">
                <a:solidFill>
                  <a:srgbClr val="FFFFFF"/>
                </a:solidFill>
                <a:latin typeface="Arial"/>
                <a:cs typeface="Arial"/>
              </a:rPr>
              <a:t>Australia</a:t>
            </a:r>
          </a:p>
        </p:txBody>
      </p:sp>
      <p:sp>
        <p:nvSpPr>
          <p:cNvPr id="95" name="TextBox 117">
            <a:extLst>
              <a:ext uri="{FF2B5EF4-FFF2-40B4-BE49-F238E27FC236}">
                <a16:creationId xmlns:a16="http://schemas.microsoft.com/office/drawing/2014/main" id="{ECEC97E2-AB97-80B3-5B56-4D27B261BF96}"/>
              </a:ext>
            </a:extLst>
          </p:cNvPr>
          <p:cNvSpPr txBox="1"/>
          <p:nvPr/>
        </p:nvSpPr>
        <p:spPr>
          <a:xfrm>
            <a:off x="485037" y="4567169"/>
            <a:ext cx="1117273" cy="161583"/>
          </a:xfrm>
          <a:prstGeom prst="rect">
            <a:avLst/>
          </a:prstGeom>
          <a:no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09">
              <a:defRPr/>
            </a:pPr>
            <a:r>
              <a:rPr lang="en-GB" sz="600" b="1" i="1">
                <a:solidFill>
                  <a:srgbClr val="404040"/>
                </a:solidFill>
                <a:latin typeface="Arial"/>
              </a:rPr>
              <a:t>Data as of 14 April 2025</a:t>
            </a:r>
            <a:endParaRPr lang="it-IT" sz="600" b="1" i="1">
              <a:solidFill>
                <a:srgbClr val="404040"/>
              </a:solidFill>
              <a:latin typeface="Arial"/>
            </a:endParaRPr>
          </a:p>
        </p:txBody>
      </p:sp>
      <p:pic>
        <p:nvPicPr>
          <p:cNvPr id="2" name="bg object 17">
            <a:extLst>
              <a:ext uri="{FF2B5EF4-FFF2-40B4-BE49-F238E27FC236}">
                <a16:creationId xmlns:a16="http://schemas.microsoft.com/office/drawing/2014/main" id="{E924BE16-ED37-B05D-0505-D6DD192A88A3}"/>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pic>
        <p:nvPicPr>
          <p:cNvPr id="3" name="Graphic 2" descr="Beginning with solid fill">
            <a:hlinkClick r:id="rId9" action="ppaction://hlinksldjump"/>
            <a:extLst>
              <a:ext uri="{FF2B5EF4-FFF2-40B4-BE49-F238E27FC236}">
                <a16:creationId xmlns:a16="http://schemas.microsoft.com/office/drawing/2014/main" id="{E62DED58-4938-16BA-DE7F-9D4BF80449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466111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B94C7-EB6A-AB0B-FDBE-C2AA007844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05D788-DA96-924C-A123-08D56DB9E887}"/>
              </a:ext>
            </a:extLst>
          </p:cNvPr>
          <p:cNvSpPr>
            <a:spLocks noGrp="1"/>
          </p:cNvSpPr>
          <p:nvPr>
            <p:ph type="title"/>
          </p:nvPr>
        </p:nvSpPr>
        <p:spPr>
          <a:xfrm>
            <a:off x="94843" y="67842"/>
            <a:ext cx="8053388" cy="590955"/>
          </a:xfrm>
        </p:spPr>
        <p:txBody>
          <a:bodyPr anchor="ctr"/>
          <a:lstStyle/>
          <a:p>
            <a:r>
              <a:rPr lang="en-GB" sz="1500">
                <a:solidFill>
                  <a:schemeClr val="accent3"/>
                </a:solidFill>
              </a:rPr>
              <a:t>SOLAR study data sources:</a:t>
            </a:r>
            <a:r>
              <a:rPr lang="en-GB" sz="1500"/>
              <a:t> </a:t>
            </a:r>
            <a:r>
              <a:rPr lang="en-GB" sz="1500">
                <a:solidFill>
                  <a:srgbClr val="073763"/>
                </a:solidFill>
                <a:ea typeface="Calibri"/>
              </a:rPr>
              <a:t>ISAR and OPCRD</a:t>
            </a:r>
          </a:p>
        </p:txBody>
      </p:sp>
      <p:sp>
        <p:nvSpPr>
          <p:cNvPr id="27" name="Rectangle 26">
            <a:extLst>
              <a:ext uri="{FF2B5EF4-FFF2-40B4-BE49-F238E27FC236}">
                <a16:creationId xmlns:a16="http://schemas.microsoft.com/office/drawing/2014/main" id="{55E21896-FAA1-31E5-0938-C555C23F5ED9}"/>
              </a:ext>
            </a:extLst>
          </p:cNvPr>
          <p:cNvSpPr/>
          <p:nvPr/>
        </p:nvSpPr>
        <p:spPr bwMode="auto">
          <a:xfrm>
            <a:off x="1072" y="4890188"/>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rgbClr val="A6A6A6"/>
                </a:solidFill>
                <a:latin typeface="Arial"/>
                <a:ea typeface="Noto Serif"/>
                <a:cs typeface="Arial"/>
              </a:rPr>
              <a:t>*ISAR countries specifically collecting OCS-related adverse event data</a:t>
            </a:r>
            <a:endParaRPr lang="en-US" sz="600">
              <a:solidFill>
                <a:srgbClr val="000000"/>
              </a:solidFill>
              <a:latin typeface="Arial"/>
              <a:ea typeface="Noto Serif"/>
              <a:cs typeface="Arial"/>
            </a:endParaRP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pic>
        <p:nvPicPr>
          <p:cNvPr id="2" name="Picture 1" descr="A map of the world&#10;&#10;Description automatically generated">
            <a:extLst>
              <a:ext uri="{FF2B5EF4-FFF2-40B4-BE49-F238E27FC236}">
                <a16:creationId xmlns:a16="http://schemas.microsoft.com/office/drawing/2014/main" id="{562DCFE0-789B-7E0A-99E2-B723C4164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85" y="999904"/>
            <a:ext cx="8201025" cy="359330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75D20EF-11A4-7FE7-73EE-95223DDA0AF7}"/>
              </a:ext>
            </a:extLst>
          </p:cNvPr>
          <p:cNvGrpSpPr/>
          <p:nvPr/>
        </p:nvGrpSpPr>
        <p:grpSpPr>
          <a:xfrm>
            <a:off x="169037" y="1674028"/>
            <a:ext cx="8202838" cy="2296091"/>
            <a:chOff x="113323" y="1895857"/>
            <a:chExt cx="8030444" cy="2545884"/>
          </a:xfrm>
        </p:grpSpPr>
        <p:sp>
          <p:nvSpPr>
            <p:cNvPr id="14" name="Google Shape;1145;p175">
              <a:extLst>
                <a:ext uri="{FF2B5EF4-FFF2-40B4-BE49-F238E27FC236}">
                  <a16:creationId xmlns:a16="http://schemas.microsoft.com/office/drawing/2014/main" id="{BF0B76D3-EE4C-21C1-F387-F88E15495572}"/>
                </a:ext>
              </a:extLst>
            </p:cNvPr>
            <p:cNvSpPr txBox="1"/>
            <p:nvPr/>
          </p:nvSpPr>
          <p:spPr>
            <a:xfrm>
              <a:off x="113323" y="3986853"/>
              <a:ext cx="666300" cy="238821"/>
            </a:xfrm>
            <a:prstGeom prst="rect">
              <a:avLst/>
            </a:prstGeom>
            <a:noFill/>
            <a:ln>
              <a:noFill/>
            </a:ln>
          </p:spPr>
          <p:txBody>
            <a:bodyPr spcFirstLastPara="1" wrap="square" lIns="121900" tIns="60933" rIns="121900" bIns="60933" anchor="t" anchorCtr="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09">
                <a:buSzPts val="800"/>
                <a:defRPr/>
              </a:pPr>
              <a:r>
                <a:rPr lang="en-GB" sz="600" b="1" i="1" kern="0">
                  <a:solidFill>
                    <a:schemeClr val="bg1"/>
                  </a:solidFill>
                  <a:latin typeface="Arial"/>
                </a:rPr>
                <a:t>Legend:</a:t>
              </a:r>
              <a:endParaRPr sz="600" b="1" i="1" kern="0">
                <a:solidFill>
                  <a:schemeClr val="bg1"/>
                </a:solidFill>
                <a:latin typeface="Arial"/>
              </a:endParaRPr>
            </a:p>
          </p:txBody>
        </p:sp>
        <p:sp>
          <p:nvSpPr>
            <p:cNvPr id="15" name="Google Shape;1146;p175">
              <a:extLst>
                <a:ext uri="{FF2B5EF4-FFF2-40B4-BE49-F238E27FC236}">
                  <a16:creationId xmlns:a16="http://schemas.microsoft.com/office/drawing/2014/main" id="{A356EB91-15AE-6B77-119A-12587121735B}"/>
                </a:ext>
              </a:extLst>
            </p:cNvPr>
            <p:cNvSpPr/>
            <p:nvPr/>
          </p:nvSpPr>
          <p:spPr>
            <a:xfrm>
              <a:off x="1151300" y="1970813"/>
              <a:ext cx="735875" cy="295924"/>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Canada</a:t>
              </a:r>
            </a:p>
            <a:p>
              <a:pPr algn="ctr" defTabSz="1219109">
                <a:buClr>
                  <a:srgbClr val="073763"/>
                </a:buClr>
                <a:buSzPts val="900"/>
                <a:defRPr/>
              </a:pPr>
              <a:r>
                <a:rPr lang="en-GB" sz="800" b="1" kern="0">
                  <a:solidFill>
                    <a:schemeClr val="bg1"/>
                  </a:solidFill>
                  <a:latin typeface="Arial"/>
                </a:rPr>
                <a:t>n = 433</a:t>
              </a:r>
              <a:endParaRPr sz="1050" b="1" kern="0">
                <a:solidFill>
                  <a:schemeClr val="bg1"/>
                </a:solidFill>
                <a:latin typeface="Arial"/>
              </a:endParaRPr>
            </a:p>
          </p:txBody>
        </p:sp>
        <p:sp>
          <p:nvSpPr>
            <p:cNvPr id="16" name="Google Shape;1147;p175">
              <a:extLst>
                <a:ext uri="{FF2B5EF4-FFF2-40B4-BE49-F238E27FC236}">
                  <a16:creationId xmlns:a16="http://schemas.microsoft.com/office/drawing/2014/main" id="{BF1F550A-21CF-BA18-2D0D-FE543D920275}"/>
                </a:ext>
              </a:extLst>
            </p:cNvPr>
            <p:cNvSpPr/>
            <p:nvPr/>
          </p:nvSpPr>
          <p:spPr>
            <a:xfrm>
              <a:off x="1740510" y="2320159"/>
              <a:ext cx="595156" cy="26823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endParaRPr sz="800" kern="0">
                <a:solidFill>
                  <a:schemeClr val="bg1"/>
                </a:solidFill>
                <a:latin typeface="Arial"/>
              </a:endParaRPr>
            </a:p>
          </p:txBody>
        </p:sp>
        <p:sp>
          <p:nvSpPr>
            <p:cNvPr id="17" name="Google Shape;1149;p175">
              <a:extLst>
                <a:ext uri="{FF2B5EF4-FFF2-40B4-BE49-F238E27FC236}">
                  <a16:creationId xmlns:a16="http://schemas.microsoft.com/office/drawing/2014/main" id="{FDC08A6D-F951-8D6D-F415-3DFE3720BA0B}"/>
                </a:ext>
              </a:extLst>
            </p:cNvPr>
            <p:cNvSpPr/>
            <p:nvPr/>
          </p:nvSpPr>
          <p:spPr>
            <a:xfrm>
              <a:off x="2515480" y="3941431"/>
              <a:ext cx="787315" cy="291180"/>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32647"/>
                </a:buClr>
                <a:buSzPts val="900"/>
                <a:defRPr/>
              </a:pPr>
              <a:r>
                <a:rPr lang="en-GB" sz="800" b="1" kern="0">
                  <a:solidFill>
                    <a:schemeClr val="bg1"/>
                  </a:solidFill>
                  <a:latin typeface="Arial"/>
                </a:rPr>
                <a:t>Argentina</a:t>
              </a:r>
            </a:p>
            <a:p>
              <a:pPr algn="ctr" defTabSz="1219109">
                <a:buClr>
                  <a:srgbClr val="032647"/>
                </a:buClr>
                <a:buSzPts val="900"/>
                <a:defRPr/>
              </a:pPr>
              <a:r>
                <a:rPr lang="en-GB" sz="800" b="1" kern="0">
                  <a:solidFill>
                    <a:schemeClr val="bg1"/>
                  </a:solidFill>
                  <a:latin typeface="Arial"/>
                </a:rPr>
                <a:t>n = 33</a:t>
              </a:r>
            </a:p>
          </p:txBody>
        </p:sp>
        <p:sp>
          <p:nvSpPr>
            <p:cNvPr id="18" name="Google Shape;1150;p175">
              <a:extLst>
                <a:ext uri="{FF2B5EF4-FFF2-40B4-BE49-F238E27FC236}">
                  <a16:creationId xmlns:a16="http://schemas.microsoft.com/office/drawing/2014/main" id="{8B96FD08-D2FD-EBF4-0B1D-B2A7E769A375}"/>
                </a:ext>
              </a:extLst>
            </p:cNvPr>
            <p:cNvSpPr/>
            <p:nvPr/>
          </p:nvSpPr>
          <p:spPr>
            <a:xfrm>
              <a:off x="4104499" y="1945368"/>
              <a:ext cx="797706" cy="295200"/>
            </a:xfrm>
            <a:prstGeom prst="roundRect">
              <a:avLst>
                <a:gd name="adj" fmla="val 16667"/>
              </a:avLst>
            </a:prstGeom>
            <a:solidFill>
              <a:srgbClr val="FBAD19"/>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UK</a:t>
              </a:r>
            </a:p>
            <a:p>
              <a:pPr algn="ctr" defTabSz="1219109">
                <a:buClr>
                  <a:srgbClr val="073763"/>
                </a:buClr>
                <a:buSzPts val="900"/>
                <a:defRPr/>
              </a:pPr>
              <a:r>
                <a:rPr lang="en-GB" sz="788" b="1" kern="0">
                  <a:solidFill>
                    <a:schemeClr val="bg1"/>
                  </a:solidFill>
                  <a:latin typeface="Arial"/>
                </a:rPr>
                <a:t>n = 34,476</a:t>
              </a:r>
              <a:endParaRPr sz="788" b="1" kern="0">
                <a:solidFill>
                  <a:schemeClr val="bg1"/>
                </a:solidFill>
                <a:latin typeface="Arial"/>
              </a:endParaRPr>
            </a:p>
          </p:txBody>
        </p:sp>
        <p:sp>
          <p:nvSpPr>
            <p:cNvPr id="19" name="Google Shape;1153;p175">
              <a:extLst>
                <a:ext uri="{FF2B5EF4-FFF2-40B4-BE49-F238E27FC236}">
                  <a16:creationId xmlns:a16="http://schemas.microsoft.com/office/drawing/2014/main" id="{D2E39097-93EB-B929-7009-3755EB73CCE0}"/>
                </a:ext>
              </a:extLst>
            </p:cNvPr>
            <p:cNvSpPr/>
            <p:nvPr/>
          </p:nvSpPr>
          <p:spPr>
            <a:xfrm>
              <a:off x="3925559" y="2819651"/>
              <a:ext cx="726306" cy="286158"/>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Italy</a:t>
              </a:r>
            </a:p>
            <a:p>
              <a:pPr algn="ctr" defTabSz="1219109">
                <a:buClr>
                  <a:srgbClr val="073763"/>
                </a:buClr>
                <a:buSzPts val="900"/>
                <a:defRPr/>
              </a:pPr>
              <a:r>
                <a:rPr lang="en-GB" sz="800" b="1" kern="0">
                  <a:solidFill>
                    <a:schemeClr val="bg1"/>
                  </a:solidFill>
                  <a:latin typeface="Arial"/>
                </a:rPr>
                <a:t>n = 1,632</a:t>
              </a:r>
              <a:endParaRPr sz="1050" b="1" kern="0">
                <a:solidFill>
                  <a:schemeClr val="bg1"/>
                </a:solidFill>
                <a:latin typeface="Arial"/>
              </a:endParaRPr>
            </a:p>
          </p:txBody>
        </p:sp>
        <p:sp>
          <p:nvSpPr>
            <p:cNvPr id="20" name="Google Shape;1154;p175">
              <a:extLst>
                <a:ext uri="{FF2B5EF4-FFF2-40B4-BE49-F238E27FC236}">
                  <a16:creationId xmlns:a16="http://schemas.microsoft.com/office/drawing/2014/main" id="{E1191EAF-EF66-CD49-C02F-E8304938ED6E}"/>
                </a:ext>
              </a:extLst>
            </p:cNvPr>
            <p:cNvSpPr/>
            <p:nvPr/>
          </p:nvSpPr>
          <p:spPr>
            <a:xfrm>
              <a:off x="5381527" y="2927228"/>
              <a:ext cx="676606" cy="27224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Kuwait</a:t>
              </a:r>
            </a:p>
            <a:p>
              <a:pPr algn="ctr" defTabSz="1219109">
                <a:buClr>
                  <a:srgbClr val="073763"/>
                </a:buClr>
                <a:buSzPts val="900"/>
                <a:defRPr/>
              </a:pPr>
              <a:r>
                <a:rPr lang="en-GB" sz="800" b="1" kern="0">
                  <a:solidFill>
                    <a:schemeClr val="bg1"/>
                  </a:solidFill>
                  <a:latin typeface="Arial"/>
                </a:rPr>
                <a:t> n = 229</a:t>
              </a:r>
              <a:endParaRPr sz="1050" b="1" kern="0">
                <a:solidFill>
                  <a:schemeClr val="bg1"/>
                </a:solidFill>
                <a:latin typeface="Arial"/>
              </a:endParaRPr>
            </a:p>
          </p:txBody>
        </p:sp>
        <p:sp>
          <p:nvSpPr>
            <p:cNvPr id="21" name="Google Shape;1156;p175">
              <a:extLst>
                <a:ext uri="{FF2B5EF4-FFF2-40B4-BE49-F238E27FC236}">
                  <a16:creationId xmlns:a16="http://schemas.microsoft.com/office/drawing/2014/main" id="{8EFC7E57-0FE1-260D-4446-373006CB459A}"/>
                </a:ext>
              </a:extLst>
            </p:cNvPr>
            <p:cNvSpPr/>
            <p:nvPr/>
          </p:nvSpPr>
          <p:spPr>
            <a:xfrm>
              <a:off x="4431269" y="2473656"/>
              <a:ext cx="676606" cy="291179"/>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Bulgaria n = 214</a:t>
              </a:r>
              <a:endParaRPr sz="1050" b="1" kern="0">
                <a:solidFill>
                  <a:schemeClr val="bg1"/>
                </a:solidFill>
                <a:latin typeface="Arial"/>
              </a:endParaRPr>
            </a:p>
          </p:txBody>
        </p:sp>
        <p:sp>
          <p:nvSpPr>
            <p:cNvPr id="22" name="Google Shape;1158;p175">
              <a:extLst>
                <a:ext uri="{FF2B5EF4-FFF2-40B4-BE49-F238E27FC236}">
                  <a16:creationId xmlns:a16="http://schemas.microsoft.com/office/drawing/2014/main" id="{D27019AB-5BBB-CFDE-902F-4E3F68D6A777}"/>
                </a:ext>
              </a:extLst>
            </p:cNvPr>
            <p:cNvSpPr/>
            <p:nvPr/>
          </p:nvSpPr>
          <p:spPr>
            <a:xfrm>
              <a:off x="5684225" y="3229868"/>
              <a:ext cx="676606" cy="291179"/>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UAE </a:t>
              </a:r>
            </a:p>
            <a:p>
              <a:pPr algn="ctr" defTabSz="1219109">
                <a:buClr>
                  <a:srgbClr val="073763"/>
                </a:buClr>
                <a:buSzPts val="900"/>
                <a:defRPr/>
              </a:pPr>
              <a:r>
                <a:rPr lang="en-GB" sz="800" b="1" kern="0">
                  <a:solidFill>
                    <a:schemeClr val="bg1"/>
                  </a:solidFill>
                  <a:latin typeface="Arial"/>
                </a:rPr>
                <a:t>n = 220</a:t>
              </a:r>
              <a:endParaRPr sz="1050" b="1" kern="0">
                <a:solidFill>
                  <a:schemeClr val="bg1"/>
                </a:solidFill>
                <a:latin typeface="Arial"/>
              </a:endParaRPr>
            </a:p>
          </p:txBody>
        </p:sp>
        <p:sp>
          <p:nvSpPr>
            <p:cNvPr id="23" name="Google Shape;1160;p175">
              <a:extLst>
                <a:ext uri="{FF2B5EF4-FFF2-40B4-BE49-F238E27FC236}">
                  <a16:creationId xmlns:a16="http://schemas.microsoft.com/office/drawing/2014/main" id="{F71BEABB-8891-39E7-4D04-FFD333BF6546}"/>
                </a:ext>
              </a:extLst>
            </p:cNvPr>
            <p:cNvSpPr/>
            <p:nvPr/>
          </p:nvSpPr>
          <p:spPr>
            <a:xfrm>
              <a:off x="7312756" y="2618689"/>
              <a:ext cx="728387" cy="272246"/>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S. Korea n = 81</a:t>
              </a:r>
              <a:endParaRPr sz="1050" b="1" kern="0">
                <a:solidFill>
                  <a:schemeClr val="bg1"/>
                </a:solidFill>
                <a:latin typeface="Arial"/>
              </a:endParaRPr>
            </a:p>
          </p:txBody>
        </p:sp>
        <p:sp>
          <p:nvSpPr>
            <p:cNvPr id="24" name="Google Shape;1161;p175">
              <a:extLst>
                <a:ext uri="{FF2B5EF4-FFF2-40B4-BE49-F238E27FC236}">
                  <a16:creationId xmlns:a16="http://schemas.microsoft.com/office/drawing/2014/main" id="{8FA4A127-9119-0551-375B-97BC43516DF2}"/>
                </a:ext>
              </a:extLst>
            </p:cNvPr>
            <p:cNvSpPr/>
            <p:nvPr/>
          </p:nvSpPr>
          <p:spPr>
            <a:xfrm>
              <a:off x="6978065" y="2933559"/>
              <a:ext cx="676606" cy="27224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Taiwan n = 238</a:t>
              </a:r>
              <a:endParaRPr sz="1050" b="1" kern="0">
                <a:solidFill>
                  <a:schemeClr val="bg1"/>
                </a:solidFill>
                <a:latin typeface="Arial"/>
              </a:endParaRPr>
            </a:p>
          </p:txBody>
        </p:sp>
        <p:sp>
          <p:nvSpPr>
            <p:cNvPr id="25" name="Google Shape;1163;p175">
              <a:extLst>
                <a:ext uri="{FF2B5EF4-FFF2-40B4-BE49-F238E27FC236}">
                  <a16:creationId xmlns:a16="http://schemas.microsoft.com/office/drawing/2014/main" id="{4143162D-DF57-69F4-3DAA-CCE1D7EF33AA}"/>
                </a:ext>
              </a:extLst>
            </p:cNvPr>
            <p:cNvSpPr/>
            <p:nvPr/>
          </p:nvSpPr>
          <p:spPr>
            <a:xfrm>
              <a:off x="5182502" y="3549894"/>
              <a:ext cx="954596" cy="291179"/>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Saudi Arabia</a:t>
              </a:r>
            </a:p>
            <a:p>
              <a:pPr algn="ctr" defTabSz="1219109">
                <a:buClr>
                  <a:srgbClr val="073763"/>
                </a:buClr>
                <a:buSzPts val="900"/>
                <a:defRPr/>
              </a:pPr>
              <a:r>
                <a:rPr lang="en-GB" sz="800" b="1" kern="0">
                  <a:solidFill>
                    <a:schemeClr val="bg1"/>
                  </a:solidFill>
                  <a:latin typeface="Arial"/>
                </a:rPr>
                <a:t>n = 163</a:t>
              </a:r>
              <a:endParaRPr sz="800" b="1" kern="0">
                <a:solidFill>
                  <a:schemeClr val="bg1"/>
                </a:solidFill>
                <a:latin typeface="Arial"/>
              </a:endParaRPr>
            </a:p>
          </p:txBody>
        </p:sp>
        <p:sp>
          <p:nvSpPr>
            <p:cNvPr id="26" name="Google Shape;1166;p175">
              <a:extLst>
                <a:ext uri="{FF2B5EF4-FFF2-40B4-BE49-F238E27FC236}">
                  <a16:creationId xmlns:a16="http://schemas.microsoft.com/office/drawing/2014/main" id="{D5E6B5A3-2F6A-39D3-8E80-FA82F64E4357}"/>
                </a:ext>
              </a:extLst>
            </p:cNvPr>
            <p:cNvSpPr/>
            <p:nvPr/>
          </p:nvSpPr>
          <p:spPr>
            <a:xfrm>
              <a:off x="7313355" y="3248802"/>
              <a:ext cx="830412" cy="27224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Singapore</a:t>
              </a:r>
            </a:p>
            <a:p>
              <a:pPr algn="ctr" defTabSz="1219109">
                <a:buClr>
                  <a:srgbClr val="073763"/>
                </a:buClr>
                <a:buSzPts val="900"/>
                <a:defRPr/>
              </a:pPr>
              <a:r>
                <a:rPr lang="en-GB" sz="800" b="1" kern="0">
                  <a:solidFill>
                    <a:schemeClr val="bg1"/>
                  </a:solidFill>
                  <a:latin typeface="Arial"/>
                </a:rPr>
                <a:t>n = 135</a:t>
              </a:r>
              <a:endParaRPr sz="1050" b="1" kern="0">
                <a:solidFill>
                  <a:schemeClr val="bg1"/>
                </a:solidFill>
                <a:latin typeface="Arial"/>
              </a:endParaRPr>
            </a:p>
          </p:txBody>
        </p:sp>
        <p:sp>
          <p:nvSpPr>
            <p:cNvPr id="28" name="Google Shape;1174;p175">
              <a:extLst>
                <a:ext uri="{FF2B5EF4-FFF2-40B4-BE49-F238E27FC236}">
                  <a16:creationId xmlns:a16="http://schemas.microsoft.com/office/drawing/2014/main" id="{E4B8E0F3-0589-9CD3-1306-2510AD2B8EF7}"/>
                </a:ext>
              </a:extLst>
            </p:cNvPr>
            <p:cNvSpPr txBox="1"/>
            <p:nvPr/>
          </p:nvSpPr>
          <p:spPr>
            <a:xfrm>
              <a:off x="5275448" y="1895857"/>
              <a:ext cx="184731" cy="315605"/>
            </a:xfrm>
            <a:prstGeom prst="rect">
              <a:avLst/>
            </a:prstGeom>
            <a:noFill/>
            <a:ln>
              <a:noFill/>
            </a:ln>
          </p:spPr>
          <p:txBody>
            <a:bodyPr spcFirstLastPara="1" wrap="square" lIns="121900" tIns="60933" rIns="121900" bIns="60933" anchor="t" anchorCtr="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09">
                <a:buSzPts val="1400"/>
                <a:defRPr/>
              </a:pPr>
              <a:endParaRPr sz="1050" kern="0">
                <a:solidFill>
                  <a:schemeClr val="bg1"/>
                </a:solidFill>
                <a:latin typeface="Arial"/>
              </a:endParaRPr>
            </a:p>
          </p:txBody>
        </p:sp>
        <p:sp>
          <p:nvSpPr>
            <p:cNvPr id="29" name="Google Shape;1178;p175">
              <a:extLst>
                <a:ext uri="{FF2B5EF4-FFF2-40B4-BE49-F238E27FC236}">
                  <a16:creationId xmlns:a16="http://schemas.microsoft.com/office/drawing/2014/main" id="{3C6C38F7-DF94-0A0D-5454-2CF446421633}"/>
                </a:ext>
              </a:extLst>
            </p:cNvPr>
            <p:cNvSpPr txBox="1"/>
            <p:nvPr/>
          </p:nvSpPr>
          <p:spPr>
            <a:xfrm>
              <a:off x="235234" y="3168018"/>
              <a:ext cx="1457361" cy="481969"/>
            </a:xfrm>
            <a:prstGeom prst="rect">
              <a:avLst/>
            </a:prstGeom>
            <a:noFill/>
            <a:ln>
              <a:noFill/>
            </a:ln>
          </p:spPr>
          <p:txBody>
            <a:bodyPr spcFirstLastPara="1" wrap="square" lIns="121900" tIns="60933" rIns="121900" bIns="60933" anchor="t" anchorCtr="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SzPts val="1050"/>
                <a:defRPr/>
              </a:pPr>
              <a:r>
                <a:rPr lang="en-GB" sz="975" b="1" i="1" kern="0">
                  <a:solidFill>
                    <a:schemeClr val="bg1"/>
                  </a:solidFill>
                  <a:latin typeface="Arial"/>
                </a:rPr>
                <a:t>Total no. of patients in SOLAR II: </a:t>
              </a:r>
              <a:r>
                <a:rPr lang="en-US" sz="1050" b="1" kern="0">
                  <a:solidFill>
                    <a:schemeClr val="bg1"/>
                  </a:solidFill>
                  <a:latin typeface="Arial"/>
                </a:rPr>
                <a:t>42,908</a:t>
              </a:r>
              <a:endParaRPr sz="1000" b="1" i="1" kern="0">
                <a:solidFill>
                  <a:schemeClr val="bg1"/>
                </a:solidFill>
                <a:latin typeface="Arial"/>
              </a:endParaRPr>
            </a:p>
          </p:txBody>
        </p:sp>
        <p:sp>
          <p:nvSpPr>
            <p:cNvPr id="30" name="Google Shape;1181;p175">
              <a:extLst>
                <a:ext uri="{FF2B5EF4-FFF2-40B4-BE49-F238E27FC236}">
                  <a16:creationId xmlns:a16="http://schemas.microsoft.com/office/drawing/2014/main" id="{7015A717-8EAE-B059-1B43-74F051DA9343}"/>
                </a:ext>
              </a:extLst>
            </p:cNvPr>
            <p:cNvSpPr/>
            <p:nvPr/>
          </p:nvSpPr>
          <p:spPr>
            <a:xfrm>
              <a:off x="159827" y="4203961"/>
              <a:ext cx="1982946" cy="237780"/>
            </a:xfrm>
            <a:prstGeom prst="roundRect">
              <a:avLst>
                <a:gd name="adj" fmla="val 16667"/>
              </a:avLst>
            </a:prstGeom>
            <a:solidFill>
              <a:srgbClr val="0C5EA8"/>
            </a:solidFill>
            <a:ln>
              <a:solidFill>
                <a:srgbClr val="073763"/>
              </a:solidFill>
            </a:ln>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02060"/>
                </a:buClr>
                <a:buSzPts val="933"/>
                <a:defRPr/>
              </a:pPr>
              <a:r>
                <a:rPr lang="en-GB" sz="788" b="1" kern="0">
                  <a:solidFill>
                    <a:schemeClr val="bg1"/>
                  </a:solidFill>
                  <a:latin typeface="Arial"/>
                </a:rPr>
                <a:t>ISAR (16 countries*)</a:t>
              </a:r>
              <a:endParaRPr sz="900" kern="0">
                <a:solidFill>
                  <a:schemeClr val="bg1"/>
                </a:solidFill>
                <a:latin typeface="Arial"/>
              </a:endParaRPr>
            </a:p>
          </p:txBody>
        </p:sp>
        <p:sp>
          <p:nvSpPr>
            <p:cNvPr id="31" name="Google Shape;1157;p175">
              <a:extLst>
                <a:ext uri="{FF2B5EF4-FFF2-40B4-BE49-F238E27FC236}">
                  <a16:creationId xmlns:a16="http://schemas.microsoft.com/office/drawing/2014/main" id="{99A96A16-67C0-AAA4-50CA-E3BA0BEDC85A}"/>
                </a:ext>
              </a:extLst>
            </p:cNvPr>
            <p:cNvSpPr/>
            <p:nvPr/>
          </p:nvSpPr>
          <p:spPr>
            <a:xfrm>
              <a:off x="4671013" y="2819651"/>
              <a:ext cx="676500" cy="291300"/>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Greece n = 108</a:t>
              </a:r>
              <a:endParaRPr sz="1050" b="1" kern="0">
                <a:solidFill>
                  <a:schemeClr val="bg1"/>
                </a:solidFill>
                <a:latin typeface="Arial"/>
              </a:endParaRPr>
            </a:p>
          </p:txBody>
        </p:sp>
        <p:sp>
          <p:nvSpPr>
            <p:cNvPr id="32" name="Google Shape;1162;p175">
              <a:extLst>
                <a:ext uri="{FF2B5EF4-FFF2-40B4-BE49-F238E27FC236}">
                  <a16:creationId xmlns:a16="http://schemas.microsoft.com/office/drawing/2014/main" id="{934263FF-1E83-50E5-48F1-ABB59AAF391F}"/>
                </a:ext>
              </a:extLst>
            </p:cNvPr>
            <p:cNvSpPr/>
            <p:nvPr/>
          </p:nvSpPr>
          <p:spPr>
            <a:xfrm>
              <a:off x="6598448" y="2618504"/>
              <a:ext cx="676606" cy="27224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Japan </a:t>
              </a:r>
            </a:p>
            <a:p>
              <a:pPr algn="ctr" defTabSz="1219109">
                <a:buClr>
                  <a:srgbClr val="073763"/>
                </a:buClr>
                <a:buSzPts val="900"/>
                <a:defRPr/>
              </a:pPr>
              <a:r>
                <a:rPr lang="en-GB" sz="800" b="1" kern="0">
                  <a:solidFill>
                    <a:schemeClr val="bg1"/>
                  </a:solidFill>
                  <a:latin typeface="Arial"/>
                </a:rPr>
                <a:t>n = 202</a:t>
              </a:r>
              <a:endParaRPr sz="1050" b="1" kern="0">
                <a:solidFill>
                  <a:schemeClr val="bg1"/>
                </a:solidFill>
                <a:latin typeface="Arial"/>
              </a:endParaRPr>
            </a:p>
          </p:txBody>
        </p:sp>
      </p:grpSp>
      <p:sp>
        <p:nvSpPr>
          <p:cNvPr id="6" name="Google Shape;1167;p175">
            <a:extLst>
              <a:ext uri="{FF2B5EF4-FFF2-40B4-BE49-F238E27FC236}">
                <a16:creationId xmlns:a16="http://schemas.microsoft.com/office/drawing/2014/main" id="{DDAFFFED-EDD4-4FCE-4A82-606E72BA9546}"/>
              </a:ext>
            </a:extLst>
          </p:cNvPr>
          <p:cNvSpPr/>
          <p:nvPr/>
        </p:nvSpPr>
        <p:spPr>
          <a:xfrm>
            <a:off x="1831152" y="2205514"/>
            <a:ext cx="607933" cy="118944"/>
          </a:xfrm>
          <a:prstGeom prst="roundRect">
            <a:avLst>
              <a:gd name="adj" fmla="val 16667"/>
            </a:avLst>
          </a:prstGeom>
          <a:solidFill>
            <a:srgbClr val="0C5EA8"/>
          </a:solid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SzPts val="900"/>
              <a:defRPr/>
            </a:pPr>
            <a:endParaRPr sz="800" kern="0">
              <a:solidFill>
                <a:srgbClr val="CAC4D3"/>
              </a:solidFill>
              <a:latin typeface="Arial"/>
            </a:endParaRPr>
          </a:p>
        </p:txBody>
      </p:sp>
      <p:sp>
        <p:nvSpPr>
          <p:cNvPr id="8" name="Google Shape;1147;p175">
            <a:extLst>
              <a:ext uri="{FF2B5EF4-FFF2-40B4-BE49-F238E27FC236}">
                <a16:creationId xmlns:a16="http://schemas.microsoft.com/office/drawing/2014/main" id="{16EB62F2-4FAC-1035-47A6-77F6AC4605EF}"/>
              </a:ext>
            </a:extLst>
          </p:cNvPr>
          <p:cNvSpPr/>
          <p:nvPr/>
        </p:nvSpPr>
        <p:spPr>
          <a:xfrm>
            <a:off x="1702994" y="1977855"/>
            <a:ext cx="877803" cy="434554"/>
          </a:xfrm>
          <a:prstGeom prst="roundRect">
            <a:avLst>
              <a:gd name="adj" fmla="val 16667"/>
            </a:avLst>
          </a:prstGeom>
          <a:no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a:solidFill>
                  <a:schemeClr val="bg1"/>
                </a:solidFill>
                <a:latin typeface="Arial"/>
              </a:rPr>
              <a:t>USA</a:t>
            </a:r>
          </a:p>
          <a:p>
            <a:pPr algn="ctr" defTabSz="1219109">
              <a:buClr>
                <a:srgbClr val="073763"/>
              </a:buClr>
              <a:buSzPts val="900"/>
              <a:defRPr/>
            </a:pPr>
            <a:r>
              <a:rPr lang="en-GB" sz="800" b="1">
                <a:solidFill>
                  <a:schemeClr val="bg1"/>
                </a:solidFill>
                <a:latin typeface="Arial"/>
              </a:rPr>
              <a:t>n = 3,797</a:t>
            </a:r>
          </a:p>
        </p:txBody>
      </p:sp>
      <p:sp>
        <p:nvSpPr>
          <p:cNvPr id="10" name="Google Shape;1151;p175">
            <a:extLst>
              <a:ext uri="{FF2B5EF4-FFF2-40B4-BE49-F238E27FC236}">
                <a16:creationId xmlns:a16="http://schemas.microsoft.com/office/drawing/2014/main" id="{F7EAF5DE-4D18-2F25-C3E4-EDD3AA0BB2A7}"/>
              </a:ext>
            </a:extLst>
          </p:cNvPr>
          <p:cNvSpPr/>
          <p:nvPr/>
        </p:nvSpPr>
        <p:spPr>
          <a:xfrm>
            <a:off x="2192350" y="2499063"/>
            <a:ext cx="691131" cy="26619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Mexico</a:t>
            </a:r>
          </a:p>
          <a:p>
            <a:pPr algn="ctr" defTabSz="1219109">
              <a:buClr>
                <a:srgbClr val="073763"/>
              </a:buClr>
              <a:buSzPts val="900"/>
              <a:defRPr/>
            </a:pPr>
            <a:r>
              <a:rPr lang="en-GB" sz="800" b="1" kern="0">
                <a:solidFill>
                  <a:schemeClr val="bg1"/>
                </a:solidFill>
                <a:latin typeface="Arial"/>
              </a:rPr>
              <a:t>n = 236</a:t>
            </a:r>
            <a:endParaRPr lang="en-GB" sz="1050" b="1" kern="0">
              <a:solidFill>
                <a:schemeClr val="bg1"/>
              </a:solidFill>
              <a:latin typeface="Arial"/>
            </a:endParaRPr>
          </a:p>
        </p:txBody>
      </p:sp>
      <p:sp>
        <p:nvSpPr>
          <p:cNvPr id="11" name="Google Shape;1151;p175">
            <a:extLst>
              <a:ext uri="{FF2B5EF4-FFF2-40B4-BE49-F238E27FC236}">
                <a16:creationId xmlns:a16="http://schemas.microsoft.com/office/drawing/2014/main" id="{EA4EEB8B-BB2C-2D1E-E6C3-10B36C0ED1A8}"/>
              </a:ext>
            </a:extLst>
          </p:cNvPr>
          <p:cNvSpPr/>
          <p:nvPr/>
        </p:nvSpPr>
        <p:spPr>
          <a:xfrm>
            <a:off x="2504505" y="2911840"/>
            <a:ext cx="794034" cy="266195"/>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GB" sz="800" b="1" kern="0">
                <a:solidFill>
                  <a:schemeClr val="bg1"/>
                </a:solidFill>
                <a:latin typeface="Arial"/>
              </a:rPr>
              <a:t>Colombia</a:t>
            </a:r>
          </a:p>
          <a:p>
            <a:pPr algn="ctr" defTabSz="1219109">
              <a:buClr>
                <a:srgbClr val="073763"/>
              </a:buClr>
              <a:buSzPts val="900"/>
              <a:defRPr/>
            </a:pPr>
            <a:r>
              <a:rPr lang="en-GB" sz="800" b="1" kern="0">
                <a:solidFill>
                  <a:schemeClr val="bg1"/>
                </a:solidFill>
                <a:latin typeface="Arial"/>
              </a:rPr>
              <a:t>n = 330</a:t>
            </a:r>
          </a:p>
        </p:txBody>
      </p:sp>
      <p:sp>
        <p:nvSpPr>
          <p:cNvPr id="12" name="Google Shape;1181;p175">
            <a:extLst>
              <a:ext uri="{FF2B5EF4-FFF2-40B4-BE49-F238E27FC236}">
                <a16:creationId xmlns:a16="http://schemas.microsoft.com/office/drawing/2014/main" id="{DE7DA9AE-ADA6-F0C1-7121-662CB23FA686}"/>
              </a:ext>
            </a:extLst>
          </p:cNvPr>
          <p:cNvSpPr/>
          <p:nvPr/>
        </p:nvSpPr>
        <p:spPr>
          <a:xfrm>
            <a:off x="216539" y="3988834"/>
            <a:ext cx="2028842" cy="214450"/>
          </a:xfrm>
          <a:prstGeom prst="roundRect">
            <a:avLst>
              <a:gd name="adj" fmla="val 16667"/>
            </a:avLst>
          </a:prstGeom>
          <a:solidFill>
            <a:srgbClr val="FBAD19"/>
          </a:solidFill>
          <a:ln>
            <a:solidFill>
              <a:srgbClr val="073763"/>
            </a:solidFill>
          </a:ln>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02060"/>
              </a:buClr>
              <a:buSzPts val="933"/>
              <a:defRPr/>
            </a:pPr>
            <a:r>
              <a:rPr lang="en-GB" sz="750" b="1">
                <a:solidFill>
                  <a:schemeClr val="bg1"/>
                </a:solidFill>
                <a:latin typeface="Arial"/>
              </a:rPr>
              <a:t>OPCRD (UK)</a:t>
            </a:r>
            <a:endParaRPr sz="750">
              <a:solidFill>
                <a:schemeClr val="bg1"/>
              </a:solidFill>
              <a:latin typeface="Arial"/>
            </a:endParaRPr>
          </a:p>
        </p:txBody>
      </p:sp>
      <p:sp>
        <p:nvSpPr>
          <p:cNvPr id="13" name="Google Shape;1163;p175">
            <a:extLst>
              <a:ext uri="{FF2B5EF4-FFF2-40B4-BE49-F238E27FC236}">
                <a16:creationId xmlns:a16="http://schemas.microsoft.com/office/drawing/2014/main" id="{8E8847FA-83DE-1094-CF85-52764D477C5E}"/>
              </a:ext>
            </a:extLst>
          </p:cNvPr>
          <p:cNvSpPr/>
          <p:nvPr/>
        </p:nvSpPr>
        <p:spPr>
          <a:xfrm>
            <a:off x="7214515" y="3729579"/>
            <a:ext cx="848239" cy="262609"/>
          </a:xfrm>
          <a:prstGeom prst="roundRect">
            <a:avLst>
              <a:gd name="adj" fmla="val 16667"/>
            </a:avLst>
          </a:prstGeom>
          <a:solidFill>
            <a:srgbClr val="0C5EA8"/>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09">
              <a:buClr>
                <a:srgbClr val="073763"/>
              </a:buClr>
              <a:buSzPts val="900"/>
              <a:defRPr/>
            </a:pPr>
            <a:r>
              <a:rPr lang="en-US" sz="800" b="1" kern="0">
                <a:solidFill>
                  <a:schemeClr val="bg1"/>
                </a:solidFill>
                <a:latin typeface="Arial"/>
              </a:rPr>
              <a:t>A</a:t>
            </a:r>
            <a:r>
              <a:rPr lang="en-GB" sz="800" b="1" kern="0" err="1">
                <a:solidFill>
                  <a:schemeClr val="bg1"/>
                </a:solidFill>
                <a:latin typeface="Arial"/>
              </a:rPr>
              <a:t>ustralia</a:t>
            </a:r>
            <a:r>
              <a:rPr lang="en-GB" sz="800" b="1" kern="0">
                <a:solidFill>
                  <a:schemeClr val="bg1"/>
                </a:solidFill>
                <a:latin typeface="Arial"/>
              </a:rPr>
              <a:t> </a:t>
            </a:r>
          </a:p>
          <a:p>
            <a:pPr algn="ctr" defTabSz="1219109">
              <a:buClr>
                <a:srgbClr val="073763"/>
              </a:buClr>
              <a:buSzPts val="900"/>
              <a:defRPr/>
            </a:pPr>
            <a:r>
              <a:rPr lang="en-GB" sz="800" b="1" kern="0">
                <a:solidFill>
                  <a:schemeClr val="bg1"/>
                </a:solidFill>
                <a:latin typeface="Arial"/>
              </a:rPr>
              <a:t>n = 381</a:t>
            </a:r>
            <a:endParaRPr sz="800" b="1" kern="0">
              <a:solidFill>
                <a:schemeClr val="bg1"/>
              </a:solidFill>
              <a:latin typeface="Arial"/>
            </a:endParaRPr>
          </a:p>
        </p:txBody>
      </p:sp>
      <p:pic>
        <p:nvPicPr>
          <p:cNvPr id="3" name="bg object 17">
            <a:extLst>
              <a:ext uri="{FF2B5EF4-FFF2-40B4-BE49-F238E27FC236}">
                <a16:creationId xmlns:a16="http://schemas.microsoft.com/office/drawing/2014/main" id="{719FC99B-0AD0-CE0C-F5C4-6E184ED34E29}"/>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7" name="Graphic 6" descr="Beginning with solid fill">
            <a:hlinkClick r:id="rId6" action="ppaction://hlinksldjump"/>
            <a:extLst>
              <a:ext uri="{FF2B5EF4-FFF2-40B4-BE49-F238E27FC236}">
                <a16:creationId xmlns:a16="http://schemas.microsoft.com/office/drawing/2014/main" id="{88D29C64-2047-592A-22F9-32BB55DC1C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61207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t>Background</a:t>
            </a:r>
            <a:r>
              <a:rPr spc="-45"/>
              <a:t> </a:t>
            </a:r>
            <a:r>
              <a:t>and</a:t>
            </a:r>
            <a:r>
              <a:rPr spc="-60"/>
              <a:t> </a:t>
            </a:r>
            <a:r>
              <a:rPr spc="-20"/>
              <a:t>aims</a:t>
            </a:r>
          </a:p>
        </p:txBody>
      </p:sp>
      <p:sp>
        <p:nvSpPr>
          <p:cNvPr id="3" name="object 3"/>
          <p:cNvSpPr txBox="1"/>
          <p:nvPr/>
        </p:nvSpPr>
        <p:spPr>
          <a:xfrm>
            <a:off x="3327019" y="862329"/>
            <a:ext cx="5393690" cy="25781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a:ln>
                  <a:noFill/>
                </a:ln>
                <a:solidFill>
                  <a:srgbClr val="FF9900"/>
                </a:solidFill>
                <a:effectLst/>
                <a:uLnTx/>
                <a:uFillTx/>
                <a:latin typeface="Arial"/>
                <a:cs typeface="Arial"/>
              </a:rPr>
              <a:t>Background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5415" marR="124460" lvl="0" indent="-133350" defTabSz="914400" eaLnBrk="1" fontAlgn="auto" latinLnBrk="0" hangingPunct="1">
              <a:lnSpc>
                <a:spcPct val="100000"/>
              </a:lnSpc>
              <a:spcBef>
                <a:spcPts val="149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Clinical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characteristics</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international</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population</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severe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unknown,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intercountry</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comparisons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hindered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variable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collection</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within</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regional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national</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severe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registries.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510"/>
              </a:spcBef>
              <a:spcAft>
                <a:spcPts val="0"/>
              </a:spcAft>
              <a:buClrTx/>
              <a:buSzTx/>
              <a:buFontTx/>
              <a:buNone/>
              <a:tabLst/>
              <a:defRPr/>
            </a:pPr>
            <a:r>
              <a:rPr kumimoji="0" sz="1600" b="1" i="0" u="none" strike="noStrike" kern="0" cap="none" spc="-25" normalizeH="0" baseline="0" noProof="0">
                <a:ln>
                  <a:noFill/>
                </a:ln>
                <a:solidFill>
                  <a:srgbClr val="FF9900"/>
                </a:solidFill>
                <a:effectLst/>
                <a:uLnTx/>
                <a:uFillTx/>
                <a:latin typeface="Arial"/>
                <a:cs typeface="Arial"/>
              </a:rPr>
              <a:t>Aim</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1495"/>
              </a:spcBef>
              <a:spcAft>
                <a:spcPts val="0"/>
              </a:spcAft>
              <a:buClr>
                <a:srgbClr val="FF9900"/>
              </a:buClr>
              <a:buSzTx/>
              <a:buFontTx/>
              <a:buChar char="•"/>
              <a:tabLst>
                <a:tab pos="146685" algn="l"/>
              </a:tabLst>
              <a:defRPr/>
            </a:pPr>
            <a:r>
              <a:rPr kumimoji="0" sz="1400" b="0" i="0" u="none" strike="noStrike" kern="0" cap="none" spc="-85"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describe</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baseline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demographic</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clinical</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characteristics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treated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services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United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States</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Europe</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Asia-</a:t>
            </a:r>
            <a:r>
              <a:rPr kumimoji="0" sz="1400" b="1" i="0" u="none" strike="noStrike" kern="0" cap="none" spc="0" normalizeH="0" baseline="0" noProof="0">
                <a:ln>
                  <a:noFill/>
                </a:ln>
                <a:solidFill>
                  <a:srgbClr val="073762"/>
                </a:solidFill>
                <a:effectLst/>
                <a:uLnTx/>
                <a:uFillTx/>
                <a:latin typeface="Arial"/>
                <a:cs typeface="Arial"/>
              </a:rPr>
              <a:t>Pacific</a:t>
            </a:r>
            <a:r>
              <a:rPr kumimoji="0" sz="1400" b="1"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region.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327019" y="4008526"/>
            <a:ext cx="188785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Full</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30" normalizeH="0" baseline="0" noProof="0">
                <a:ln>
                  <a:noFill/>
                </a:ln>
                <a:solidFill>
                  <a:srgbClr val="073762"/>
                </a:solidFill>
                <a:effectLst/>
                <a:uLnTx/>
                <a:uFillTx/>
                <a:latin typeface="Arial"/>
                <a:cs typeface="Arial"/>
              </a:rPr>
              <a:t>Text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available</a:t>
            </a:r>
            <a:r>
              <a:rPr kumimoji="0" sz="1400" b="0" i="0" u="none" strike="noStrike" kern="0" cap="none" spc="-55" normalizeH="0" baseline="0" noProof="0">
                <a:ln>
                  <a:noFill/>
                </a:ln>
                <a:solidFill>
                  <a:srgbClr val="073762"/>
                </a:solidFill>
                <a:effectLst/>
                <a:uLnTx/>
                <a:uFillTx/>
                <a:latin typeface="Arial"/>
                <a:cs typeface="Arial"/>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2"/>
              </a:rPr>
              <a:t>here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5" name="object 5"/>
          <p:cNvGrpSpPr/>
          <p:nvPr/>
        </p:nvGrpSpPr>
        <p:grpSpPr>
          <a:xfrm>
            <a:off x="316932" y="975345"/>
            <a:ext cx="2761615" cy="3764915"/>
            <a:chOff x="316932" y="975345"/>
            <a:chExt cx="2761615" cy="3764915"/>
          </a:xfrm>
        </p:grpSpPr>
        <p:pic>
          <p:nvPicPr>
            <p:cNvPr id="6" name="object 6">
              <a:hlinkClick r:id="rId2"/>
            </p:cNvPr>
            <p:cNvPicPr/>
            <p:nvPr/>
          </p:nvPicPr>
          <p:blipFill>
            <a:blip r:embed="rId3" cstate="print"/>
            <a:stretch>
              <a:fillRect/>
            </a:stretch>
          </p:blipFill>
          <p:spPr>
            <a:xfrm>
              <a:off x="316932" y="975345"/>
              <a:ext cx="2761607" cy="3764309"/>
            </a:xfrm>
            <a:prstGeom prst="rect">
              <a:avLst/>
            </a:prstGeom>
          </p:spPr>
        </p:pic>
        <p:pic>
          <p:nvPicPr>
            <p:cNvPr id="7" name="object 7">
              <a:hlinkClick r:id="rId2"/>
            </p:cNvPr>
            <p:cNvPicPr/>
            <p:nvPr/>
          </p:nvPicPr>
          <p:blipFill>
            <a:blip r:embed="rId4" cstate="print"/>
            <a:stretch>
              <a:fillRect/>
            </a:stretch>
          </p:blipFill>
          <p:spPr>
            <a:xfrm>
              <a:off x="324611" y="982979"/>
              <a:ext cx="2695956" cy="3698748"/>
            </a:xfrm>
            <a:prstGeom prst="rect">
              <a:avLst/>
            </a:prstGeom>
          </p:spPr>
        </p:pic>
      </p:grpSp>
      <p:sp>
        <p:nvSpPr>
          <p:cNvPr id="8" name="object 8"/>
          <p:cNvSpPr txBox="1"/>
          <p:nvPr/>
        </p:nvSpPr>
        <p:spPr>
          <a:xfrm>
            <a:off x="311302"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0" name="Graphic 9" descr="Beginning with solid fill">
            <a:hlinkClick r:id="rId5" action="ppaction://hlinksldjump"/>
            <a:extLst>
              <a:ext uri="{FF2B5EF4-FFF2-40B4-BE49-F238E27FC236}">
                <a16:creationId xmlns:a16="http://schemas.microsoft.com/office/drawing/2014/main" id="{26E4A163-D711-0EBD-EA43-D10ACB1136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11095" y="68401"/>
            <a:ext cx="8053388" cy="590955"/>
          </a:xfrm>
        </p:spPr>
        <p:txBody>
          <a:bodyPr anchor="ctr"/>
          <a:lstStyle/>
          <a:p>
            <a:r>
              <a:rPr lang="en-GB" sz="1500">
                <a:ea typeface="Calibri"/>
              </a:rPr>
              <a:t>Study design</a:t>
            </a:r>
          </a:p>
        </p:txBody>
      </p:sp>
      <p:sp>
        <p:nvSpPr>
          <p:cNvPr id="27" name="Rectangle 26">
            <a:extLst>
              <a:ext uri="{FF2B5EF4-FFF2-40B4-BE49-F238E27FC236}">
                <a16:creationId xmlns:a16="http://schemas.microsoft.com/office/drawing/2014/main" id="{A96E9F1C-447B-03F8-484F-F180D4AB0101}"/>
              </a:ext>
            </a:extLst>
          </p:cNvPr>
          <p:cNvSpPr/>
          <p:nvPr/>
        </p:nvSpPr>
        <p:spPr bwMode="auto">
          <a:xfrm>
            <a:off x="1072" y="4796243"/>
            <a:ext cx="8460395" cy="346249"/>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rgbClr val="A6A6A6"/>
                </a:solidFill>
                <a:latin typeface="Arial"/>
                <a:ea typeface="Noto Serif"/>
                <a:cs typeface="Arial"/>
              </a:rPr>
              <a:t>*Confounding medical conditions included cystic fibrosis, alpha-1-antitrypsin deficiency, systemic lupus erythematosus, Crohn’s disease or ulcerative colitis or inflammatory bowel disease, dermatomyositis, giant cell arteritis, immune deficiency, myasthenia gravis, pemphigus, polymyalgia rheumatica, sarcoidosis, vasculitis. ISAR: International Severe Asthma Registry; </a:t>
            </a:r>
            <a:r>
              <a:rPr lang="en-GB" sz="600">
                <a:solidFill>
                  <a:schemeClr val="bg1">
                    <a:lumMod val="65000"/>
                  </a:schemeClr>
                </a:solidFill>
                <a:latin typeface="Arial"/>
                <a:ea typeface="Noto Serif"/>
                <a:cs typeface="Arial"/>
              </a:rPr>
              <a:t>OCS: Oral Corticosteroids; OPCRD: Optimum Patient Care Research Database</a:t>
            </a: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pic>
        <p:nvPicPr>
          <p:cNvPr id="2" name="Picture 1">
            <a:extLst>
              <a:ext uri="{FF2B5EF4-FFF2-40B4-BE49-F238E27FC236}">
                <a16:creationId xmlns:a16="http://schemas.microsoft.com/office/drawing/2014/main" id="{40BE2282-992E-D242-3FF8-11967E8C72D7}"/>
              </a:ext>
            </a:extLst>
          </p:cNvPr>
          <p:cNvPicPr>
            <a:picLocks noChangeAspect="1"/>
          </p:cNvPicPr>
          <p:nvPr/>
        </p:nvPicPr>
        <p:blipFill>
          <a:blip r:embed="rId3"/>
          <a:stretch>
            <a:fillRect/>
          </a:stretch>
        </p:blipFill>
        <p:spPr>
          <a:xfrm>
            <a:off x="822276" y="2126636"/>
            <a:ext cx="832824" cy="254889"/>
          </a:xfrm>
          <a:prstGeom prst="rect">
            <a:avLst/>
          </a:prstGeom>
        </p:spPr>
      </p:pic>
      <p:cxnSp>
        <p:nvCxnSpPr>
          <p:cNvPr id="7" name="Straight Arrow Connector 6">
            <a:extLst>
              <a:ext uri="{FF2B5EF4-FFF2-40B4-BE49-F238E27FC236}">
                <a16:creationId xmlns:a16="http://schemas.microsoft.com/office/drawing/2014/main" id="{33DCB540-472F-14D2-4393-4A81C4CEB46E}"/>
              </a:ext>
            </a:extLst>
          </p:cNvPr>
          <p:cNvCxnSpPr>
            <a:cxnSpLocks/>
          </p:cNvCxnSpPr>
          <p:nvPr/>
        </p:nvCxnSpPr>
        <p:spPr>
          <a:xfrm flipH="1">
            <a:off x="3151672" y="1890926"/>
            <a:ext cx="42357" cy="2341302"/>
          </a:xfrm>
          <a:prstGeom prst="straightConnector1">
            <a:avLst/>
          </a:prstGeom>
          <a:ln w="28575">
            <a:solidFill>
              <a:schemeClr val="accent1"/>
            </a:solidFill>
            <a:prstDash val="sysDot"/>
          </a:ln>
        </p:spPr>
        <p:style>
          <a:lnRef idx="1">
            <a:schemeClr val="dk1"/>
          </a:lnRef>
          <a:fillRef idx="0">
            <a:schemeClr val="dk1"/>
          </a:fillRef>
          <a:effectRef idx="0">
            <a:schemeClr val="dk1"/>
          </a:effectRef>
          <a:fontRef idx="minor">
            <a:schemeClr val="tx1"/>
          </a:fontRef>
        </p:style>
      </p:cxnSp>
      <p:sp>
        <p:nvSpPr>
          <p:cNvPr id="8" name="TextBox 44">
            <a:extLst>
              <a:ext uri="{FF2B5EF4-FFF2-40B4-BE49-F238E27FC236}">
                <a16:creationId xmlns:a16="http://schemas.microsoft.com/office/drawing/2014/main" id="{7BF03D5A-0891-E2CC-4CDC-32FE1581D629}"/>
              </a:ext>
            </a:extLst>
          </p:cNvPr>
          <p:cNvSpPr txBox="1"/>
          <p:nvPr/>
        </p:nvSpPr>
        <p:spPr>
          <a:xfrm>
            <a:off x="2023409" y="1133314"/>
            <a:ext cx="2226294" cy="65787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rgbClr val="073763"/>
                </a:solidFill>
              </a:rPr>
              <a:t>Index date (2008 – 2024)</a:t>
            </a:r>
            <a:endParaRPr lang="en-US" sz="1350">
              <a:solidFill>
                <a:srgbClr val="073763"/>
              </a:solidFill>
            </a:endParaRPr>
          </a:p>
          <a:p>
            <a:pPr marL="128588" indent="-128588">
              <a:buFont typeface="Arial" panose="020B0604020202020204" pitchFamily="34" charset="0"/>
              <a:buChar char="•"/>
            </a:pPr>
            <a:r>
              <a:rPr lang="en-US" sz="825">
                <a:solidFill>
                  <a:srgbClr val="073763"/>
                </a:solidFill>
              </a:rPr>
              <a:t>Biologic initiation for biologic initiators</a:t>
            </a:r>
          </a:p>
          <a:p>
            <a:pPr marL="128588" indent="-128588">
              <a:buFont typeface="Arial" panose="020B0604020202020204" pitchFamily="34" charset="0"/>
              <a:buChar char="•"/>
            </a:pPr>
            <a:r>
              <a:rPr lang="en-US" sz="825">
                <a:solidFill>
                  <a:srgbClr val="073763"/>
                </a:solidFill>
              </a:rPr>
              <a:t>Earliest clinical visit at which severe asthma criteria met for non-initiators</a:t>
            </a:r>
            <a:endParaRPr lang="en-US" sz="900">
              <a:solidFill>
                <a:srgbClr val="073763"/>
              </a:solidFill>
              <a:cs typeface="Arial"/>
            </a:endParaRPr>
          </a:p>
        </p:txBody>
      </p:sp>
      <p:cxnSp>
        <p:nvCxnSpPr>
          <p:cNvPr id="10" name="Straight Arrow Connector 9">
            <a:extLst>
              <a:ext uri="{FF2B5EF4-FFF2-40B4-BE49-F238E27FC236}">
                <a16:creationId xmlns:a16="http://schemas.microsoft.com/office/drawing/2014/main" id="{920C760B-E442-48B3-7E20-66ABA544D133}"/>
              </a:ext>
            </a:extLst>
          </p:cNvPr>
          <p:cNvCxnSpPr/>
          <p:nvPr/>
        </p:nvCxnSpPr>
        <p:spPr>
          <a:xfrm flipV="1">
            <a:off x="3203254" y="3047483"/>
            <a:ext cx="2102612" cy="2080"/>
          </a:xfrm>
          <a:prstGeom prst="straightConnector1">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AC35BE-8EA3-0C84-B0F4-396D8B1198F4}"/>
              </a:ext>
            </a:extLst>
          </p:cNvPr>
          <p:cNvCxnSpPr>
            <a:cxnSpLocks/>
          </p:cNvCxnSpPr>
          <p:nvPr/>
        </p:nvCxnSpPr>
        <p:spPr>
          <a:xfrm flipH="1">
            <a:off x="5301217" y="1890926"/>
            <a:ext cx="13874" cy="2312726"/>
          </a:xfrm>
          <a:prstGeom prst="straightConnector1">
            <a:avLst/>
          </a:prstGeom>
          <a:ln w="28575">
            <a:solidFill>
              <a:schemeClr val="accent1"/>
            </a:solidFill>
            <a:prstDash val="sysDot"/>
          </a:ln>
        </p:spPr>
        <p:style>
          <a:lnRef idx="1">
            <a:schemeClr val="dk1"/>
          </a:lnRef>
          <a:fillRef idx="0">
            <a:schemeClr val="dk1"/>
          </a:fillRef>
          <a:effectRef idx="0">
            <a:schemeClr val="dk1"/>
          </a:effectRef>
          <a:fontRef idx="minor">
            <a:schemeClr val="tx1"/>
          </a:fontRef>
        </p:style>
      </p:cxnSp>
      <p:sp>
        <p:nvSpPr>
          <p:cNvPr id="12" name="TextBox 50">
            <a:extLst>
              <a:ext uri="{FF2B5EF4-FFF2-40B4-BE49-F238E27FC236}">
                <a16:creationId xmlns:a16="http://schemas.microsoft.com/office/drawing/2014/main" id="{9BAB8C58-4E98-209C-F9A0-1E38D7C785E1}"/>
              </a:ext>
            </a:extLst>
          </p:cNvPr>
          <p:cNvSpPr txBox="1"/>
          <p:nvPr/>
        </p:nvSpPr>
        <p:spPr>
          <a:xfrm>
            <a:off x="4325143" y="1133314"/>
            <a:ext cx="1959500" cy="784830"/>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a:solidFill>
                  <a:srgbClr val="073763"/>
                </a:solidFill>
              </a:rPr>
              <a:t>≥1 follow-up visit</a:t>
            </a:r>
            <a:endParaRPr lang="en-US" sz="1350">
              <a:cs typeface="Arial"/>
            </a:endParaRPr>
          </a:p>
          <a:p>
            <a:pPr marL="128588" indent="-128588">
              <a:buFont typeface="Arial" panose="020B0604020202020204" pitchFamily="34" charset="0"/>
              <a:buChar char="•"/>
            </a:pPr>
            <a:r>
              <a:rPr lang="en-US" sz="825">
                <a:solidFill>
                  <a:srgbClr val="073763"/>
                </a:solidFill>
                <a:cs typeface="Arial"/>
              </a:rPr>
              <a:t>New OCS-related adverse outcome</a:t>
            </a:r>
          </a:p>
          <a:p>
            <a:pPr marL="128588" indent="-128588">
              <a:buFont typeface="Arial" panose="020B0604020202020204" pitchFamily="34" charset="0"/>
              <a:buChar char="•"/>
            </a:pPr>
            <a:r>
              <a:rPr lang="en-US" sz="825">
                <a:solidFill>
                  <a:srgbClr val="073763"/>
                </a:solidFill>
                <a:cs typeface="Arial"/>
              </a:rPr>
              <a:t>Loss to follow-up</a:t>
            </a:r>
          </a:p>
          <a:p>
            <a:pPr marL="128588" indent="-128588">
              <a:buFont typeface="Arial" panose="020B0604020202020204" pitchFamily="34" charset="0"/>
              <a:buChar char="•"/>
            </a:pPr>
            <a:r>
              <a:rPr lang="en-US" sz="825">
                <a:solidFill>
                  <a:srgbClr val="073763"/>
                </a:solidFill>
                <a:cs typeface="Arial"/>
              </a:rPr>
              <a:t>Censored at 5-years post-index date</a:t>
            </a:r>
            <a:endParaRPr lang="en-US" sz="1350">
              <a:cs typeface="Arial"/>
            </a:endParaRPr>
          </a:p>
        </p:txBody>
      </p:sp>
      <p:sp>
        <p:nvSpPr>
          <p:cNvPr id="13" name="Plus Sign 12">
            <a:extLst>
              <a:ext uri="{FF2B5EF4-FFF2-40B4-BE49-F238E27FC236}">
                <a16:creationId xmlns:a16="http://schemas.microsoft.com/office/drawing/2014/main" id="{123DE0E3-6483-8FB8-583C-D98793927C6A}"/>
              </a:ext>
            </a:extLst>
          </p:cNvPr>
          <p:cNvSpPr/>
          <p:nvPr/>
        </p:nvSpPr>
        <p:spPr>
          <a:xfrm>
            <a:off x="1692809" y="2212621"/>
            <a:ext cx="134535" cy="126107"/>
          </a:xfrm>
          <a:prstGeom prst="mathPlus">
            <a:avLst/>
          </a:prstGeom>
          <a:solidFill>
            <a:srgbClr val="073763"/>
          </a:solidFill>
          <a:ln w="25400" cap="flat" cmpd="sng" algn="ctr">
            <a:noFill/>
            <a:prstDash val="solid"/>
          </a:ln>
          <a:effectLst/>
        </p:spPr>
        <p:txBody>
          <a:bodyPr rtlCol="0" anchor="ct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endParaRPr lang="en-GB" sz="2400">
              <a:solidFill>
                <a:prstClr val="white"/>
              </a:solidFill>
              <a:ea typeface="+mn-ea"/>
            </a:endParaRPr>
          </a:p>
        </p:txBody>
      </p:sp>
      <p:sp>
        <p:nvSpPr>
          <p:cNvPr id="14" name="Rectangle: Rounded Corners 13">
            <a:extLst>
              <a:ext uri="{FF2B5EF4-FFF2-40B4-BE49-F238E27FC236}">
                <a16:creationId xmlns:a16="http://schemas.microsoft.com/office/drawing/2014/main" id="{F21F0DDF-9519-BC08-145F-9AC460802FE3}"/>
              </a:ext>
            </a:extLst>
          </p:cNvPr>
          <p:cNvSpPr/>
          <p:nvPr/>
        </p:nvSpPr>
        <p:spPr>
          <a:xfrm>
            <a:off x="5478530" y="1918359"/>
            <a:ext cx="3076217" cy="2313869"/>
          </a:xfrm>
          <a:prstGeom prst="round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r>
              <a:rPr lang="en-GB" sz="900" b="1">
                <a:solidFill>
                  <a:srgbClr val="073763"/>
                </a:solidFill>
                <a:latin typeface="Arial" panose="020B0604020202020204" pitchFamily="34" charset="0"/>
                <a:ea typeface="Calibri"/>
                <a:cs typeface="Arial" panose="020B0604020202020204" pitchFamily="34" charset="0"/>
              </a:rPr>
              <a:t>New-onset OCS-related adverse outcomes </a:t>
            </a:r>
            <a:br>
              <a:rPr lang="en-GB" sz="900" b="1">
                <a:solidFill>
                  <a:srgbClr val="073763"/>
                </a:solidFill>
                <a:latin typeface="Arial" panose="020B0604020202020204" pitchFamily="34" charset="0"/>
                <a:ea typeface="Calibri"/>
                <a:cs typeface="Arial" panose="020B0604020202020204" pitchFamily="34" charset="0"/>
              </a:rPr>
            </a:br>
            <a:r>
              <a:rPr lang="en-GB" sz="900" b="1">
                <a:solidFill>
                  <a:srgbClr val="073763"/>
                </a:solidFill>
                <a:latin typeface="Arial" panose="020B0604020202020204" pitchFamily="34" charset="0"/>
                <a:ea typeface="Calibri"/>
                <a:cs typeface="Arial" panose="020B0604020202020204" pitchFamily="34" charset="0"/>
              </a:rPr>
              <a:t>(</a:t>
            </a:r>
            <a:r>
              <a:rPr lang="en-GB" sz="900" b="1" i="1">
                <a:solidFill>
                  <a:srgbClr val="073763"/>
                </a:solidFill>
                <a:latin typeface="Arial" panose="020B0604020202020204" pitchFamily="34" charset="0"/>
                <a:ea typeface="Calibri"/>
                <a:cs typeface="Arial" panose="020B0604020202020204" pitchFamily="34" charset="0"/>
              </a:rPr>
              <a:t>a priori </a:t>
            </a:r>
            <a:r>
              <a:rPr lang="en-GB" sz="900" b="1">
                <a:solidFill>
                  <a:srgbClr val="073763"/>
                </a:solidFill>
                <a:latin typeface="Arial" panose="020B0604020202020204" pitchFamily="34" charset="0"/>
                <a:ea typeface="Calibri"/>
                <a:cs typeface="Arial" panose="020B0604020202020204" pitchFamily="34" charset="0"/>
              </a:rPr>
              <a:t>defined):</a:t>
            </a:r>
            <a:endParaRPr lang="en-US" sz="900">
              <a:solidFill>
                <a:srgbClr val="FFFFFF"/>
              </a:solidFill>
              <a:latin typeface="Arial" panose="020B0604020202020204" pitchFamily="34" charset="0"/>
              <a:ea typeface="Calibri"/>
              <a:cs typeface="Arial" panose="020B0604020202020204" pitchFamily="34" charset="0"/>
            </a:endParaRPr>
          </a:p>
          <a:p>
            <a:endParaRPr lang="en-GB" sz="900" b="1">
              <a:solidFill>
                <a:srgbClr val="073763"/>
              </a:solidFill>
              <a:latin typeface="Arial" panose="020B0604020202020204" pitchFamily="34" charset="0"/>
              <a:ea typeface="Calibri"/>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ea typeface="Calibri"/>
                <a:cs typeface="Arial" panose="020B0604020202020204" pitchFamily="34" charset="0"/>
              </a:rPr>
              <a:t>Diabetes</a:t>
            </a:r>
            <a:endParaRPr lang="en-US" sz="900">
              <a:solidFill>
                <a:srgbClr val="FFFFFF"/>
              </a:solidFill>
              <a:latin typeface="Arial" panose="020B0604020202020204" pitchFamily="34" charset="0"/>
              <a:ea typeface="Calibri"/>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ea typeface="Calibri"/>
                <a:cs typeface="Arial" panose="020B0604020202020204" pitchFamily="34" charset="0"/>
              </a:rPr>
              <a:t>Major</a:t>
            </a:r>
            <a:r>
              <a:rPr lang="en-GB" sz="900">
                <a:solidFill>
                  <a:srgbClr val="073763"/>
                </a:solidFill>
                <a:latin typeface="Arial" panose="020B0604020202020204" pitchFamily="34" charset="0"/>
                <a:cs typeface="Arial" panose="020B0604020202020204" pitchFamily="34" charset="0"/>
              </a:rPr>
              <a:t> cardiovascular event (heart failure, myocardial infarction, cerebrovascular accident)</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Anxiety/depression</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Cataract</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Sleep </a:t>
            </a:r>
            <a:r>
              <a:rPr lang="en-GB" sz="900" err="1">
                <a:solidFill>
                  <a:srgbClr val="073763"/>
                </a:solidFill>
                <a:latin typeface="Arial" panose="020B0604020202020204" pitchFamily="34" charset="0"/>
                <a:cs typeface="Arial" panose="020B0604020202020204" pitchFamily="34" charset="0"/>
              </a:rPr>
              <a:t>apnea</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Pneumonia</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Pulmonary embolism/ venous thromboembolism</a:t>
            </a: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Glaucoma</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Renal failure</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Osteoporosis</a:t>
            </a:r>
            <a:endParaRPr lang="en-US" sz="900">
              <a:solidFill>
                <a:srgbClr val="FFFFFF"/>
              </a:solidFill>
              <a:latin typeface="Arial" panose="020B0604020202020204" pitchFamily="34" charset="0"/>
              <a:cs typeface="Arial" panose="020B0604020202020204" pitchFamily="34" charset="0"/>
            </a:endParaRPr>
          </a:p>
          <a:p>
            <a:pPr marL="128588" indent="-128588">
              <a:buFont typeface="Arial"/>
              <a:buChar char="•"/>
            </a:pPr>
            <a:r>
              <a:rPr lang="en-GB" sz="900">
                <a:solidFill>
                  <a:srgbClr val="073763"/>
                </a:solidFill>
                <a:latin typeface="Arial" panose="020B0604020202020204" pitchFamily="34" charset="0"/>
                <a:cs typeface="Arial" panose="020B0604020202020204" pitchFamily="34" charset="0"/>
              </a:rPr>
              <a:t>Peptic ulcer</a:t>
            </a:r>
            <a:endParaRPr lang="en-US" sz="90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419DED8-4FFF-C956-25C2-C4C339097AA6}"/>
              </a:ext>
            </a:extLst>
          </p:cNvPr>
          <p:cNvSpPr/>
          <p:nvPr/>
        </p:nvSpPr>
        <p:spPr>
          <a:xfrm>
            <a:off x="590611" y="2475674"/>
            <a:ext cx="2414027" cy="1385679"/>
          </a:xfrm>
          <a:prstGeom prst="round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marL="128588" indent="-128588">
              <a:buFont typeface="Arial"/>
              <a:buChar char="•"/>
            </a:pPr>
            <a:r>
              <a:rPr lang="en-GB" sz="900" b="1">
                <a:solidFill>
                  <a:schemeClr val="tx1"/>
                </a:solidFill>
                <a:latin typeface="Arial"/>
                <a:ea typeface="Calibri"/>
                <a:cs typeface="Arial"/>
              </a:rPr>
              <a:t>Inclusion criteria:</a:t>
            </a:r>
            <a:r>
              <a:rPr lang="en-GB" sz="900">
                <a:solidFill>
                  <a:schemeClr val="tx1"/>
                </a:solidFill>
                <a:latin typeface="Arial"/>
                <a:ea typeface="Calibri"/>
                <a:cs typeface="Arial"/>
              </a:rPr>
              <a:t> </a:t>
            </a:r>
            <a:endParaRPr lang="en-GB" sz="900" b="1">
              <a:solidFill>
                <a:schemeClr val="tx1"/>
              </a:solidFill>
              <a:latin typeface="Arial"/>
              <a:ea typeface="Calibri"/>
              <a:cs typeface="Calibri"/>
            </a:endParaRPr>
          </a:p>
          <a:p>
            <a:pPr marL="385763" lvl="1" indent="-128588">
              <a:buFont typeface="Courier New"/>
              <a:buChar char="o"/>
            </a:pPr>
            <a:r>
              <a:rPr lang="en-GB" sz="900">
                <a:solidFill>
                  <a:schemeClr val="tx1"/>
                </a:solidFill>
                <a:latin typeface="Arial"/>
                <a:ea typeface="Calibri"/>
                <a:cs typeface="Arial"/>
              </a:rPr>
              <a:t>≥18 years of age at index date</a:t>
            </a:r>
          </a:p>
          <a:p>
            <a:pPr marL="385763" lvl="1" indent="-128588">
              <a:buFont typeface="Courier New"/>
              <a:buChar char="o"/>
            </a:pPr>
            <a:r>
              <a:rPr lang="en-GB" sz="900">
                <a:solidFill>
                  <a:schemeClr val="tx1"/>
                </a:solidFill>
                <a:latin typeface="Arial"/>
                <a:ea typeface="Calibri"/>
                <a:cs typeface="Arial"/>
              </a:rPr>
              <a:t>Severe asthma</a:t>
            </a:r>
            <a:endParaRPr lang="en-GB" sz="825">
              <a:solidFill>
                <a:schemeClr val="tx1"/>
              </a:solidFill>
              <a:latin typeface="Arial"/>
              <a:ea typeface="Calibri"/>
              <a:cs typeface="Arial"/>
            </a:endParaRPr>
          </a:p>
          <a:p>
            <a:pPr marL="128588" indent="-128588">
              <a:buFont typeface="Arial"/>
              <a:buChar char="•"/>
            </a:pPr>
            <a:endParaRPr lang="en-GB" sz="900">
              <a:solidFill>
                <a:schemeClr val="tx1"/>
              </a:solidFill>
              <a:latin typeface="Arial"/>
              <a:ea typeface="Calibri"/>
              <a:cs typeface="Calibri"/>
            </a:endParaRPr>
          </a:p>
          <a:p>
            <a:pPr marL="128588" indent="-128588">
              <a:buFont typeface="Arial"/>
              <a:buChar char="•"/>
            </a:pPr>
            <a:r>
              <a:rPr lang="en-GB" sz="900" b="1">
                <a:solidFill>
                  <a:schemeClr val="tx1"/>
                </a:solidFill>
                <a:latin typeface="Arial"/>
                <a:ea typeface="Calibri"/>
                <a:cs typeface="Calibri"/>
              </a:rPr>
              <a:t>Exclusion criteria: </a:t>
            </a:r>
            <a:endParaRPr lang="en-GB" sz="900" b="1">
              <a:solidFill>
                <a:schemeClr val="tx1"/>
              </a:solidFill>
              <a:latin typeface="Arial"/>
              <a:ea typeface="Calibri"/>
              <a:cs typeface="Arial"/>
            </a:endParaRPr>
          </a:p>
          <a:p>
            <a:pPr marL="385763" lvl="1" indent="-128588">
              <a:buFont typeface="Courier New"/>
              <a:buChar char="o"/>
            </a:pPr>
            <a:r>
              <a:rPr lang="en-GB" sz="900">
                <a:solidFill>
                  <a:schemeClr val="tx1"/>
                </a:solidFill>
                <a:latin typeface="Arial"/>
                <a:ea typeface="Calibri"/>
                <a:cs typeface="Calibri"/>
              </a:rPr>
              <a:t>Confounding medical conditions requiring systemic corticosteroids*</a:t>
            </a:r>
          </a:p>
        </p:txBody>
      </p:sp>
      <p:pic>
        <p:nvPicPr>
          <p:cNvPr id="16" name="Picture 15" descr="A blue and orange letters on a black background&#10;&#10;AI-generated content may be incorrect.">
            <a:extLst>
              <a:ext uri="{FF2B5EF4-FFF2-40B4-BE49-F238E27FC236}">
                <a16:creationId xmlns:a16="http://schemas.microsoft.com/office/drawing/2014/main" id="{F270DB08-9BF1-0822-611E-F95558A02B9F}"/>
              </a:ext>
            </a:extLst>
          </p:cNvPr>
          <p:cNvPicPr>
            <a:picLocks noChangeAspect="1"/>
          </p:cNvPicPr>
          <p:nvPr/>
        </p:nvPicPr>
        <p:blipFill>
          <a:blip r:embed="rId4"/>
          <a:stretch>
            <a:fillRect/>
          </a:stretch>
        </p:blipFill>
        <p:spPr>
          <a:xfrm>
            <a:off x="1886636" y="2109842"/>
            <a:ext cx="913471" cy="317040"/>
          </a:xfrm>
          <a:prstGeom prst="rect">
            <a:avLst/>
          </a:prstGeom>
        </p:spPr>
      </p:pic>
      <p:pic>
        <p:nvPicPr>
          <p:cNvPr id="3" name="bg object 17">
            <a:extLst>
              <a:ext uri="{FF2B5EF4-FFF2-40B4-BE49-F238E27FC236}">
                <a16:creationId xmlns:a16="http://schemas.microsoft.com/office/drawing/2014/main" id="{A513E824-3438-9008-FC82-1CADF4D01918}"/>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pic>
        <p:nvPicPr>
          <p:cNvPr id="4" name="Graphic 3" descr="Beginning with solid fill">
            <a:hlinkClick r:id="rId7" action="ppaction://hlinksldjump"/>
            <a:extLst>
              <a:ext uri="{FF2B5EF4-FFF2-40B4-BE49-F238E27FC236}">
                <a16:creationId xmlns:a16="http://schemas.microsoft.com/office/drawing/2014/main" id="{33C4B689-B484-3C8E-11A7-D649B5AC19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875384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2126-7DD2-DCD9-43B4-43C37180F5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9AF4D0-2B55-A2FD-EC19-31B9D2C7AAF8}"/>
              </a:ext>
            </a:extLst>
          </p:cNvPr>
          <p:cNvSpPr>
            <a:spLocks noGrp="1"/>
          </p:cNvSpPr>
          <p:nvPr>
            <p:ph type="title"/>
          </p:nvPr>
        </p:nvSpPr>
        <p:spPr>
          <a:xfrm>
            <a:off x="111095" y="68401"/>
            <a:ext cx="8053388" cy="590955"/>
          </a:xfrm>
        </p:spPr>
        <p:txBody>
          <a:bodyPr anchor="ctr"/>
          <a:lstStyle/>
          <a:p>
            <a:r>
              <a:rPr lang="en-GB" sz="1500">
                <a:ea typeface="Calibri"/>
              </a:rPr>
              <a:t>Statistical analyses</a:t>
            </a:r>
          </a:p>
        </p:txBody>
      </p:sp>
      <p:sp>
        <p:nvSpPr>
          <p:cNvPr id="27" name="Rectangle 26">
            <a:extLst>
              <a:ext uri="{FF2B5EF4-FFF2-40B4-BE49-F238E27FC236}">
                <a16:creationId xmlns:a16="http://schemas.microsoft.com/office/drawing/2014/main" id="{C90331E3-5624-0F90-3E20-1EE0FD1A292A}"/>
              </a:ext>
            </a:extLst>
          </p:cNvPr>
          <p:cNvSpPr/>
          <p:nvPr/>
        </p:nvSpPr>
        <p:spPr bwMode="auto">
          <a:xfrm>
            <a:off x="1072" y="4796243"/>
            <a:ext cx="8460395" cy="346249"/>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BEC = Blood eosinophil count; BMI = Body mass index; CI = Confidence interval; eCRF = Electronic case report form; EMR = Electronic medical record; FEV1 = Forced expiratory volume in 1 second; FEV1/FVC = FEV1 to forced vital capacity (FVC) ratio; HR = Hazard ratio; IPTW = Inverse probability of treatment weighting; LTOCS = Long-term oral corticosteroids; OCS = Oral corticosteroids</a:t>
            </a:r>
            <a:endParaRPr lang="en-GB" sz="600">
              <a:solidFill>
                <a:srgbClr val="000000"/>
              </a:solidFill>
              <a:latin typeface="Arial"/>
              <a:ea typeface="Noto Serif"/>
              <a:cs typeface="Arial"/>
            </a:endParaRP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sp>
        <p:nvSpPr>
          <p:cNvPr id="3" name="Rectangle: Rounded Corners 2">
            <a:extLst>
              <a:ext uri="{FF2B5EF4-FFF2-40B4-BE49-F238E27FC236}">
                <a16:creationId xmlns:a16="http://schemas.microsoft.com/office/drawing/2014/main" id="{3D3AADE6-8A31-6658-6565-9E52572C8986}"/>
              </a:ext>
            </a:extLst>
          </p:cNvPr>
          <p:cNvSpPr/>
          <p:nvPr/>
        </p:nvSpPr>
        <p:spPr>
          <a:xfrm>
            <a:off x="702694" y="2743343"/>
            <a:ext cx="7615931" cy="87136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spcBef>
                <a:spcPts val="450"/>
              </a:spcBef>
              <a:spcAft>
                <a:spcPts val="450"/>
              </a:spcAft>
            </a:pPr>
            <a:r>
              <a:rPr lang="en-GB" sz="1200" b="1">
                <a:solidFill>
                  <a:schemeClr val="tx1"/>
                </a:solidFill>
                <a:latin typeface="Arial"/>
                <a:ea typeface="Calibri"/>
                <a:cs typeface="Arial"/>
              </a:rPr>
              <a:t>Weighted Cox proportional hazard models</a:t>
            </a:r>
          </a:p>
          <a:p>
            <a:pPr marL="385763" lvl="1" indent="-128588">
              <a:spcBef>
                <a:spcPts val="450"/>
              </a:spcBef>
              <a:spcAft>
                <a:spcPts val="450"/>
              </a:spcAft>
              <a:buFont typeface="Courier New,monospace"/>
              <a:buChar char="o"/>
            </a:pPr>
            <a:r>
              <a:rPr lang="en-GB" sz="975">
                <a:solidFill>
                  <a:schemeClr val="tx1"/>
                </a:solidFill>
                <a:latin typeface="Arial"/>
                <a:ea typeface="Calibri"/>
                <a:cs typeface="Arial"/>
              </a:rPr>
              <a:t>To estimate the HRs and 95% CIs of developing any OCS-related adverse outcome</a:t>
            </a:r>
          </a:p>
          <a:p>
            <a:pPr marL="385763" lvl="1" indent="-128588">
              <a:spcBef>
                <a:spcPts val="450"/>
              </a:spcBef>
              <a:spcAft>
                <a:spcPts val="450"/>
              </a:spcAft>
              <a:buFont typeface="Courier New,monospace"/>
              <a:buChar char="o"/>
            </a:pPr>
            <a:r>
              <a:rPr lang="en-GB" sz="975">
                <a:solidFill>
                  <a:schemeClr val="tx1"/>
                </a:solidFill>
                <a:latin typeface="Arial"/>
                <a:ea typeface="Calibri"/>
                <a:cs typeface="Arial"/>
              </a:rPr>
              <a:t>Covariates: all variables used in the IPTW computations plus country</a:t>
            </a:r>
          </a:p>
        </p:txBody>
      </p:sp>
      <p:sp>
        <p:nvSpPr>
          <p:cNvPr id="4" name="Rectangle: Rounded Corners 3">
            <a:extLst>
              <a:ext uri="{FF2B5EF4-FFF2-40B4-BE49-F238E27FC236}">
                <a16:creationId xmlns:a16="http://schemas.microsoft.com/office/drawing/2014/main" id="{4F42FA3E-5F1F-BEA7-1A1D-A5F0380B9717}"/>
              </a:ext>
            </a:extLst>
          </p:cNvPr>
          <p:cNvSpPr/>
          <p:nvPr/>
        </p:nvSpPr>
        <p:spPr>
          <a:xfrm>
            <a:off x="702697" y="1071961"/>
            <a:ext cx="7615931" cy="459749"/>
          </a:xfrm>
          <a:prstGeom prst="round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spcBef>
                <a:spcPts val="450"/>
              </a:spcBef>
              <a:spcAft>
                <a:spcPts val="450"/>
              </a:spcAft>
            </a:pPr>
            <a:r>
              <a:rPr lang="en-GB" sz="1200" b="1">
                <a:solidFill>
                  <a:schemeClr val="tx1"/>
                </a:solidFill>
                <a:latin typeface="Arial"/>
                <a:ea typeface="Calibri"/>
                <a:cs typeface="Arial"/>
              </a:rPr>
              <a:t>Baseline characteristics summarized descriptively</a:t>
            </a:r>
            <a:endParaRPr lang="en-GB" sz="975">
              <a:solidFill>
                <a:schemeClr val="tx1"/>
              </a:solidFill>
              <a:latin typeface="Arial"/>
              <a:ea typeface="Calibri"/>
              <a:cs typeface="Arial"/>
            </a:endParaRPr>
          </a:p>
        </p:txBody>
      </p:sp>
      <p:sp>
        <p:nvSpPr>
          <p:cNvPr id="6" name="Rectangle: Rounded Corners 5">
            <a:extLst>
              <a:ext uri="{FF2B5EF4-FFF2-40B4-BE49-F238E27FC236}">
                <a16:creationId xmlns:a16="http://schemas.microsoft.com/office/drawing/2014/main" id="{3CD5CA8D-8B50-97E4-D316-8C17FAA80FC6}"/>
              </a:ext>
            </a:extLst>
          </p:cNvPr>
          <p:cNvSpPr/>
          <p:nvPr/>
        </p:nvSpPr>
        <p:spPr>
          <a:xfrm>
            <a:off x="702694" y="1762949"/>
            <a:ext cx="7615931" cy="725805"/>
          </a:xfrm>
          <a:prstGeom prst="round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spcBef>
                <a:spcPts val="450"/>
              </a:spcBef>
              <a:spcAft>
                <a:spcPts val="450"/>
              </a:spcAft>
            </a:pPr>
            <a:r>
              <a:rPr lang="en-GB" sz="1200" b="1">
                <a:solidFill>
                  <a:schemeClr val="tx1"/>
                </a:solidFill>
                <a:latin typeface="Arial"/>
                <a:ea typeface="Calibri"/>
                <a:cs typeface="Arial"/>
              </a:rPr>
              <a:t>Inverse probability of treatment weighting (IPTW) to improve comparability between groups</a:t>
            </a:r>
          </a:p>
          <a:p>
            <a:pPr marL="385763" lvl="1" indent="-128588">
              <a:spcBef>
                <a:spcPts val="450"/>
              </a:spcBef>
              <a:spcAft>
                <a:spcPts val="450"/>
              </a:spcAft>
              <a:buFont typeface="Courier New,monospace"/>
              <a:buChar char="o"/>
            </a:pPr>
            <a:r>
              <a:rPr lang="en-GB" sz="975">
                <a:solidFill>
                  <a:schemeClr val="tx1"/>
                </a:solidFill>
                <a:latin typeface="Arial"/>
                <a:ea typeface="Calibri"/>
                <a:cs typeface="Arial"/>
              </a:rPr>
              <a:t>Variables: age, sex, smoking, BMI, LTOCS status, annual exacerbation rates, asthma control, BEC, nasal polyposis, percent predicted FEV</a:t>
            </a:r>
            <a:r>
              <a:rPr lang="en-GB" sz="975" baseline="-25000">
                <a:solidFill>
                  <a:schemeClr val="tx1"/>
                </a:solidFill>
                <a:latin typeface="Arial"/>
                <a:ea typeface="Calibri"/>
                <a:cs typeface="Arial"/>
              </a:rPr>
              <a:t>1</a:t>
            </a:r>
            <a:r>
              <a:rPr lang="en-GB" sz="975">
                <a:solidFill>
                  <a:schemeClr val="tx1"/>
                </a:solidFill>
                <a:latin typeface="Arial"/>
                <a:ea typeface="Calibri"/>
                <a:cs typeface="Arial"/>
              </a:rPr>
              <a:t>, FEV</a:t>
            </a:r>
            <a:r>
              <a:rPr lang="en-GB" sz="975" baseline="-25000">
                <a:solidFill>
                  <a:schemeClr val="tx1"/>
                </a:solidFill>
                <a:latin typeface="Arial"/>
                <a:ea typeface="Calibri"/>
                <a:cs typeface="Arial"/>
              </a:rPr>
              <a:t>1</a:t>
            </a:r>
            <a:r>
              <a:rPr lang="en-GB" sz="975">
                <a:solidFill>
                  <a:schemeClr val="tx1"/>
                </a:solidFill>
                <a:latin typeface="Arial"/>
                <a:ea typeface="Calibri"/>
                <a:cs typeface="Arial"/>
              </a:rPr>
              <a:t>/FVC ratio, index date, data source (ISAR, OPCRD), and data collection system (EMR, eCRF)</a:t>
            </a:r>
          </a:p>
        </p:txBody>
      </p:sp>
      <p:sp>
        <p:nvSpPr>
          <p:cNvPr id="9" name="Rectangle: Rounded Corners 8">
            <a:extLst>
              <a:ext uri="{FF2B5EF4-FFF2-40B4-BE49-F238E27FC236}">
                <a16:creationId xmlns:a16="http://schemas.microsoft.com/office/drawing/2014/main" id="{875A6E83-65CB-6908-6949-F018532F0D69}"/>
              </a:ext>
            </a:extLst>
          </p:cNvPr>
          <p:cNvSpPr/>
          <p:nvPr/>
        </p:nvSpPr>
        <p:spPr>
          <a:xfrm>
            <a:off x="702694" y="3855238"/>
            <a:ext cx="7615931" cy="608240"/>
          </a:xfrm>
          <a:prstGeom prst="roundRect">
            <a:avLst/>
          </a:prstGeom>
          <a:solidFill>
            <a:srgbClr val="F4F3F6"/>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spcBef>
                <a:spcPts val="450"/>
              </a:spcBef>
              <a:spcAft>
                <a:spcPts val="450"/>
              </a:spcAft>
            </a:pPr>
            <a:r>
              <a:rPr lang="en-GB" sz="1200" b="1">
                <a:solidFill>
                  <a:schemeClr val="tx1"/>
                </a:solidFill>
                <a:latin typeface="Arial"/>
                <a:ea typeface="Calibri"/>
                <a:cs typeface="Arial"/>
              </a:rPr>
              <a:t>Statistical testing</a:t>
            </a:r>
            <a:endParaRPr lang="en-GB" sz="975">
              <a:solidFill>
                <a:schemeClr val="tx1"/>
              </a:solidFill>
              <a:cs typeface="Arial"/>
            </a:endParaRPr>
          </a:p>
          <a:p>
            <a:pPr marL="385763" lvl="1" indent="-128588">
              <a:spcBef>
                <a:spcPts val="450"/>
              </a:spcBef>
              <a:spcAft>
                <a:spcPts val="450"/>
              </a:spcAft>
              <a:buFont typeface="Courier New,monospace"/>
              <a:buChar char="o"/>
            </a:pPr>
            <a:r>
              <a:rPr lang="en-GB" sz="975">
                <a:solidFill>
                  <a:schemeClr val="tx1"/>
                </a:solidFill>
                <a:latin typeface="Arial"/>
                <a:ea typeface="Calibri"/>
                <a:cs typeface="Arial"/>
              </a:rPr>
              <a:t>Comparisons were 2-sided, significance at a p-value level of 0.05</a:t>
            </a:r>
          </a:p>
        </p:txBody>
      </p:sp>
      <p:pic>
        <p:nvPicPr>
          <p:cNvPr id="2" name="bg object 17">
            <a:extLst>
              <a:ext uri="{FF2B5EF4-FFF2-40B4-BE49-F238E27FC236}">
                <a16:creationId xmlns:a16="http://schemas.microsoft.com/office/drawing/2014/main" id="{B884BFAE-7E19-95E9-9129-989DE09B5C1C}"/>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pic>
        <p:nvPicPr>
          <p:cNvPr id="7" name="Graphic 6" descr="Beginning with solid fill">
            <a:hlinkClick r:id="rId5" action="ppaction://hlinksldjump"/>
            <a:extLst>
              <a:ext uri="{FF2B5EF4-FFF2-40B4-BE49-F238E27FC236}">
                <a16:creationId xmlns:a16="http://schemas.microsoft.com/office/drawing/2014/main" id="{193E8280-0526-43A1-208B-42A456F258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5337116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F340-E8B6-C8EF-871C-D682377ADE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654276-97F0-3A9E-8F16-8C5DBA0FF00C}"/>
              </a:ext>
            </a:extLst>
          </p:cNvPr>
          <p:cNvSpPr>
            <a:spLocks noGrp="1"/>
          </p:cNvSpPr>
          <p:nvPr>
            <p:ph type="title"/>
          </p:nvPr>
        </p:nvSpPr>
        <p:spPr>
          <a:xfrm>
            <a:off x="111095" y="68401"/>
            <a:ext cx="8053388" cy="590955"/>
          </a:xfrm>
        </p:spPr>
        <p:txBody>
          <a:bodyPr anchor="ctr"/>
          <a:lstStyle/>
          <a:p>
            <a:r>
              <a:rPr lang="en-GB" sz="1500">
                <a:ea typeface="Calibri"/>
              </a:rPr>
              <a:t>Patient flow</a:t>
            </a:r>
          </a:p>
        </p:txBody>
      </p:sp>
      <p:sp>
        <p:nvSpPr>
          <p:cNvPr id="27" name="Rectangle 26">
            <a:extLst>
              <a:ext uri="{FF2B5EF4-FFF2-40B4-BE49-F238E27FC236}">
                <a16:creationId xmlns:a16="http://schemas.microsoft.com/office/drawing/2014/main" id="{00325039-C592-710A-38DA-6707ECBB8337}"/>
              </a:ext>
            </a:extLst>
          </p:cNvPr>
          <p:cNvSpPr/>
          <p:nvPr/>
        </p:nvSpPr>
        <p:spPr bwMode="auto">
          <a:xfrm>
            <a:off x="1072" y="4796243"/>
            <a:ext cx="8460395" cy="346249"/>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a:t>
            </a:r>
            <a:r>
              <a:rPr lang="en-NZ" sz="600">
                <a:solidFill>
                  <a:schemeClr val="bg1">
                    <a:lumMod val="65000"/>
                  </a:schemeClr>
                </a:solidFill>
                <a:latin typeface="Arial"/>
                <a:ea typeface="Noto Serif"/>
                <a:cs typeface="Arial"/>
              </a:rPr>
              <a:t>Confounding medical conditions included cystic fibrosis, alpha-1-antitrypsin deficiency, systemic lupus erythematosus, Crohn’s disease or ulcerative colitis or inflammatory bowel disease, dermatomyositis, giant cell arteritis, immune deficiency, myasthenia gravis, pemphigus, polymyalgia rheumatica, sarcoidosis, vasculitis</a:t>
            </a:r>
            <a:r>
              <a:rPr lang="en-GB" sz="600">
                <a:solidFill>
                  <a:schemeClr val="bg1">
                    <a:lumMod val="65000"/>
                  </a:schemeClr>
                </a:solidFill>
                <a:latin typeface="Arial"/>
                <a:ea typeface="Noto Serif"/>
                <a:cs typeface="Arial"/>
              </a:rPr>
              <a:t>.</a:t>
            </a:r>
            <a:r>
              <a:rPr lang="en-US" sz="600">
                <a:solidFill>
                  <a:schemeClr val="bg1">
                    <a:lumMod val="65000"/>
                  </a:schemeClr>
                </a:solidFill>
                <a:latin typeface="Arial"/>
                <a:ea typeface="Noto Serif"/>
                <a:cs typeface="Arial"/>
              </a:rPr>
              <a:t> ISAR = International Severe Asthma Registry; OPCRD = Optimum Patient Care Research Database</a:t>
            </a: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pic>
        <p:nvPicPr>
          <p:cNvPr id="2" name="Picture 1">
            <a:extLst>
              <a:ext uri="{FF2B5EF4-FFF2-40B4-BE49-F238E27FC236}">
                <a16:creationId xmlns:a16="http://schemas.microsoft.com/office/drawing/2014/main" id="{539B54C7-4651-1508-F892-538B98575D19}"/>
              </a:ext>
            </a:extLst>
          </p:cNvPr>
          <p:cNvPicPr>
            <a:picLocks noChangeAspect="1"/>
          </p:cNvPicPr>
          <p:nvPr/>
        </p:nvPicPr>
        <p:blipFill>
          <a:blip r:embed="rId3"/>
          <a:stretch>
            <a:fillRect/>
          </a:stretch>
        </p:blipFill>
        <p:spPr>
          <a:xfrm>
            <a:off x="2403225" y="1303718"/>
            <a:ext cx="832824" cy="254889"/>
          </a:xfrm>
          <a:prstGeom prst="rect">
            <a:avLst/>
          </a:prstGeom>
        </p:spPr>
      </p:pic>
      <p:sp>
        <p:nvSpPr>
          <p:cNvPr id="7" name="Plus Sign 6">
            <a:extLst>
              <a:ext uri="{FF2B5EF4-FFF2-40B4-BE49-F238E27FC236}">
                <a16:creationId xmlns:a16="http://schemas.microsoft.com/office/drawing/2014/main" id="{F3343486-DF4B-6DB2-2AA4-8D42BB1419D3}"/>
              </a:ext>
            </a:extLst>
          </p:cNvPr>
          <p:cNvSpPr/>
          <p:nvPr/>
        </p:nvSpPr>
        <p:spPr>
          <a:xfrm>
            <a:off x="3289518" y="1370660"/>
            <a:ext cx="134535" cy="126107"/>
          </a:xfrm>
          <a:prstGeom prst="mathPlus">
            <a:avLst/>
          </a:prstGeom>
          <a:solidFill>
            <a:srgbClr val="073763"/>
          </a:solidFill>
          <a:ln w="25400" cap="flat" cmpd="sng" algn="ctr">
            <a:noFill/>
            <a:prstDash val="solid"/>
          </a:ln>
          <a:effectLst/>
        </p:spPr>
        <p:txBody>
          <a:bodyPr rtlCol="0" anchor="ctr"/>
          <a:lstStyle>
            <a:defPPr marR="0" lvl="0" algn="l" rtl="0">
              <a:lnSpc>
                <a:spcPct val="100000"/>
              </a:lnSpc>
              <a:spcBef>
                <a:spcPts val="0"/>
              </a:spcBef>
              <a:spcAft>
                <a:spcPts val="0"/>
              </a:spcAft>
              <a:defRPr lang="en-US"/>
            </a:defPPr>
            <a:lvl1pPr marL="0" marR="0" lvl="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342900" marR="0" lvl="1" indent="1143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685800" marR="0" lvl="2" indent="2286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028700" marR="0" lvl="3" indent="3429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371600" marR="0" lvl="4" indent="457200" algn="l" defTabSz="685800" rtl="0" eaLnBrk="0" fontAlgn="base" latinLnBrk="0" hangingPunct="0">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algn="ctr" defTabSz="514337" eaLnBrk="1" fontAlgn="auto" hangingPunct="1">
              <a:buClrTx/>
              <a:defRPr/>
            </a:pPr>
            <a:endParaRPr lang="en-GB" sz="2400">
              <a:solidFill>
                <a:prstClr val="white"/>
              </a:solidFill>
              <a:ea typeface="+mn-ea"/>
            </a:endParaRPr>
          </a:p>
        </p:txBody>
      </p:sp>
      <p:sp>
        <p:nvSpPr>
          <p:cNvPr id="8" name="Rectangle: Rounded Corners 7">
            <a:extLst>
              <a:ext uri="{FF2B5EF4-FFF2-40B4-BE49-F238E27FC236}">
                <a16:creationId xmlns:a16="http://schemas.microsoft.com/office/drawing/2014/main" id="{A93CC7A1-C626-6679-B42A-8C1BAEABBDA4}"/>
              </a:ext>
            </a:extLst>
          </p:cNvPr>
          <p:cNvSpPr/>
          <p:nvPr/>
        </p:nvSpPr>
        <p:spPr>
          <a:xfrm>
            <a:off x="5769343" y="2677311"/>
            <a:ext cx="2799101" cy="61307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r>
              <a:rPr lang="en-GB" sz="1050" b="1">
                <a:solidFill>
                  <a:srgbClr val="002060"/>
                </a:solidFill>
                <a:ea typeface="Calibri"/>
                <a:cs typeface="Arial"/>
              </a:rPr>
              <a:t>Median (Q1, Q3) follow-up duration:</a:t>
            </a:r>
            <a:endParaRPr lang="en-GB" sz="1050">
              <a:solidFill>
                <a:srgbClr val="002060"/>
              </a:solidFill>
              <a:ea typeface="Calibri"/>
              <a:cs typeface="Arial"/>
            </a:endParaRPr>
          </a:p>
          <a:p>
            <a:pPr marL="214313" indent="-214313">
              <a:buFont typeface="Arial"/>
              <a:buChar char="•"/>
            </a:pPr>
            <a:r>
              <a:rPr lang="en-GB" sz="1050">
                <a:solidFill>
                  <a:srgbClr val="002060"/>
                </a:solidFill>
                <a:ea typeface="Calibri"/>
                <a:cs typeface="Arial"/>
              </a:rPr>
              <a:t>Biologic initiators: 2.8 (1.3, 4.7) years </a:t>
            </a:r>
          </a:p>
          <a:p>
            <a:pPr marL="214313" indent="-214313">
              <a:buFont typeface="Arial"/>
              <a:buChar char="•"/>
            </a:pPr>
            <a:r>
              <a:rPr lang="en-GB" sz="1050">
                <a:solidFill>
                  <a:srgbClr val="002060"/>
                </a:solidFill>
                <a:ea typeface="Calibri"/>
                <a:cs typeface="Arial"/>
              </a:rPr>
              <a:t>Non-initiators: 2.0 (1.0, 3.8) years</a:t>
            </a:r>
            <a:endParaRPr lang="en-US" sz="1050">
              <a:solidFill>
                <a:srgbClr val="C9C2D1"/>
              </a:solidFill>
              <a:cs typeface="Arial"/>
            </a:endParaRPr>
          </a:p>
        </p:txBody>
      </p:sp>
      <p:sp>
        <p:nvSpPr>
          <p:cNvPr id="10" name="Rectangle 9">
            <a:extLst>
              <a:ext uri="{FF2B5EF4-FFF2-40B4-BE49-F238E27FC236}">
                <a16:creationId xmlns:a16="http://schemas.microsoft.com/office/drawing/2014/main" id="{77DAF5BB-7A39-6F7B-FA5B-3AC527306724}"/>
              </a:ext>
            </a:extLst>
          </p:cNvPr>
          <p:cNvSpPr/>
          <p:nvPr/>
        </p:nvSpPr>
        <p:spPr>
          <a:xfrm>
            <a:off x="1372370" y="1706097"/>
            <a:ext cx="1849437"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solidFill>
                  <a:srgbClr val="44546A"/>
                </a:solidFill>
                <a:ea typeface="Calibri"/>
                <a:cs typeface="Calibri"/>
              </a:rPr>
              <a:t>Biologic initiators (n=6,654)</a:t>
            </a:r>
          </a:p>
        </p:txBody>
      </p:sp>
      <p:sp>
        <p:nvSpPr>
          <p:cNvPr id="11" name="Rectangle 10">
            <a:extLst>
              <a:ext uri="{FF2B5EF4-FFF2-40B4-BE49-F238E27FC236}">
                <a16:creationId xmlns:a16="http://schemas.microsoft.com/office/drawing/2014/main" id="{A88524D5-ACD5-B5F7-ECFE-B8CB4395E394}"/>
              </a:ext>
            </a:extLst>
          </p:cNvPr>
          <p:cNvSpPr/>
          <p:nvPr/>
        </p:nvSpPr>
        <p:spPr>
          <a:xfrm>
            <a:off x="3563120" y="1706096"/>
            <a:ext cx="1849437"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a:solidFill>
                  <a:srgbClr val="44546A"/>
                </a:solidFill>
                <a:ea typeface="Calibri"/>
                <a:cs typeface="Calibri"/>
              </a:rPr>
              <a:t>Non-initiators (n=46,383)</a:t>
            </a:r>
          </a:p>
        </p:txBody>
      </p:sp>
      <p:sp>
        <p:nvSpPr>
          <p:cNvPr id="12" name="Arrow: Down 11">
            <a:extLst>
              <a:ext uri="{FF2B5EF4-FFF2-40B4-BE49-F238E27FC236}">
                <a16:creationId xmlns:a16="http://schemas.microsoft.com/office/drawing/2014/main" id="{6050F84B-8EAE-8651-3F4F-44BFB1DD9E99}"/>
              </a:ext>
            </a:extLst>
          </p:cNvPr>
          <p:cNvSpPr/>
          <p:nvPr/>
        </p:nvSpPr>
        <p:spPr>
          <a:xfrm>
            <a:off x="2245495" y="2301409"/>
            <a:ext cx="158750" cy="357187"/>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13" name="Arrow: Down 12">
            <a:extLst>
              <a:ext uri="{FF2B5EF4-FFF2-40B4-BE49-F238E27FC236}">
                <a16:creationId xmlns:a16="http://schemas.microsoft.com/office/drawing/2014/main" id="{A86A0F93-B4B8-47AB-B237-8DD2E24AF3F7}"/>
              </a:ext>
            </a:extLst>
          </p:cNvPr>
          <p:cNvSpPr/>
          <p:nvPr/>
        </p:nvSpPr>
        <p:spPr>
          <a:xfrm>
            <a:off x="4488090" y="2301408"/>
            <a:ext cx="158750" cy="357187"/>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14" name="Rectangle 13">
            <a:extLst>
              <a:ext uri="{FF2B5EF4-FFF2-40B4-BE49-F238E27FC236}">
                <a16:creationId xmlns:a16="http://schemas.microsoft.com/office/drawing/2014/main" id="{82B9BEBE-168C-0D2B-EE3A-901F8FC09A20}"/>
              </a:ext>
            </a:extLst>
          </p:cNvPr>
          <p:cNvSpPr/>
          <p:nvPr/>
        </p:nvSpPr>
        <p:spPr>
          <a:xfrm>
            <a:off x="1372370" y="2762287"/>
            <a:ext cx="1849437"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ea typeface="Calibri"/>
                <a:cs typeface="Calibri"/>
              </a:rPr>
              <a:t>Had follow-up visit</a:t>
            </a:r>
            <a:endParaRPr lang="en-US" sz="1200">
              <a:cs typeface="Arial"/>
            </a:endParaRPr>
          </a:p>
          <a:p>
            <a:pPr algn="ctr"/>
            <a:r>
              <a:rPr lang="en-GB" sz="1200">
                <a:ea typeface="Calibri"/>
                <a:cs typeface="Calibri"/>
              </a:rPr>
              <a:t>(n=5,895)</a:t>
            </a:r>
          </a:p>
        </p:txBody>
      </p:sp>
      <p:sp>
        <p:nvSpPr>
          <p:cNvPr id="15" name="Rectangle 14">
            <a:extLst>
              <a:ext uri="{FF2B5EF4-FFF2-40B4-BE49-F238E27FC236}">
                <a16:creationId xmlns:a16="http://schemas.microsoft.com/office/drawing/2014/main" id="{C10F19B1-E2CB-8D86-0A3F-A0E53F90CC5C}"/>
              </a:ext>
            </a:extLst>
          </p:cNvPr>
          <p:cNvSpPr/>
          <p:nvPr/>
        </p:nvSpPr>
        <p:spPr>
          <a:xfrm>
            <a:off x="3564325" y="2762286"/>
            <a:ext cx="1849437"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ea typeface="Calibri"/>
                <a:cs typeface="Calibri"/>
              </a:rPr>
              <a:t>Had follow-up visit (n=38,845)</a:t>
            </a:r>
          </a:p>
        </p:txBody>
      </p:sp>
      <p:sp>
        <p:nvSpPr>
          <p:cNvPr id="16" name="Arrow: Down 15">
            <a:extLst>
              <a:ext uri="{FF2B5EF4-FFF2-40B4-BE49-F238E27FC236}">
                <a16:creationId xmlns:a16="http://schemas.microsoft.com/office/drawing/2014/main" id="{4C08DBAA-9A40-B64F-0C1F-53551157229E}"/>
              </a:ext>
            </a:extLst>
          </p:cNvPr>
          <p:cNvSpPr/>
          <p:nvPr/>
        </p:nvSpPr>
        <p:spPr>
          <a:xfrm>
            <a:off x="2251448" y="3384877"/>
            <a:ext cx="158750" cy="357187"/>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17" name="Arrow: Down 16">
            <a:extLst>
              <a:ext uri="{FF2B5EF4-FFF2-40B4-BE49-F238E27FC236}">
                <a16:creationId xmlns:a16="http://schemas.microsoft.com/office/drawing/2014/main" id="{4AB7A76D-732F-9186-F07E-7B0D2A428B30}"/>
              </a:ext>
            </a:extLst>
          </p:cNvPr>
          <p:cNvSpPr/>
          <p:nvPr/>
        </p:nvSpPr>
        <p:spPr>
          <a:xfrm>
            <a:off x="4494043" y="3384877"/>
            <a:ext cx="158750" cy="357187"/>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a:p>
        </p:txBody>
      </p:sp>
      <p:sp>
        <p:nvSpPr>
          <p:cNvPr id="18" name="Rectangle 17">
            <a:extLst>
              <a:ext uri="{FF2B5EF4-FFF2-40B4-BE49-F238E27FC236}">
                <a16:creationId xmlns:a16="http://schemas.microsoft.com/office/drawing/2014/main" id="{3FE6C5DA-3A22-BD24-8ADB-1781A337AE4C}"/>
              </a:ext>
            </a:extLst>
          </p:cNvPr>
          <p:cNvSpPr/>
          <p:nvPr/>
        </p:nvSpPr>
        <p:spPr>
          <a:xfrm>
            <a:off x="1386656" y="3848136"/>
            <a:ext cx="1849437"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bg1"/>
                </a:solidFill>
                <a:ea typeface="Calibri"/>
                <a:cs typeface="Calibri"/>
              </a:rPr>
              <a:t>Potentially eligible</a:t>
            </a:r>
          </a:p>
          <a:p>
            <a:pPr algn="ctr"/>
            <a:r>
              <a:rPr lang="en-GB" sz="1200">
                <a:solidFill>
                  <a:schemeClr val="bg1"/>
                </a:solidFill>
                <a:ea typeface="Calibri"/>
                <a:cs typeface="Calibri"/>
              </a:rPr>
              <a:t>(n=5,690)</a:t>
            </a:r>
            <a:endParaRPr lang="en-GB" sz="1350">
              <a:solidFill>
                <a:schemeClr val="bg1"/>
              </a:solidFill>
              <a:cs typeface="Arial"/>
            </a:endParaRPr>
          </a:p>
        </p:txBody>
      </p:sp>
      <p:sp>
        <p:nvSpPr>
          <p:cNvPr id="19" name="Rectangle 18">
            <a:extLst>
              <a:ext uri="{FF2B5EF4-FFF2-40B4-BE49-F238E27FC236}">
                <a16:creationId xmlns:a16="http://schemas.microsoft.com/office/drawing/2014/main" id="{357D680D-4793-E636-5666-8DEEF7E9CD48}"/>
              </a:ext>
            </a:extLst>
          </p:cNvPr>
          <p:cNvSpPr/>
          <p:nvPr/>
        </p:nvSpPr>
        <p:spPr>
          <a:xfrm>
            <a:off x="3578612" y="3848136"/>
            <a:ext cx="1849437"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a:solidFill>
                  <a:schemeClr val="bg1"/>
                </a:solidFill>
                <a:ea typeface="Calibri"/>
                <a:cs typeface="Calibri"/>
              </a:rPr>
              <a:t>Potentially eligible</a:t>
            </a:r>
          </a:p>
          <a:p>
            <a:pPr algn="ctr"/>
            <a:r>
              <a:rPr lang="en-GB" sz="1200">
                <a:solidFill>
                  <a:schemeClr val="bg1"/>
                </a:solidFill>
                <a:ea typeface="Calibri"/>
                <a:cs typeface="Calibri"/>
              </a:rPr>
              <a:t>(n=37,218)</a:t>
            </a:r>
          </a:p>
        </p:txBody>
      </p:sp>
      <p:sp>
        <p:nvSpPr>
          <p:cNvPr id="20" name="TextBox 17">
            <a:extLst>
              <a:ext uri="{FF2B5EF4-FFF2-40B4-BE49-F238E27FC236}">
                <a16:creationId xmlns:a16="http://schemas.microsoft.com/office/drawing/2014/main" id="{8AFB0F7A-428F-07C7-F68D-1EAB32E4F168}"/>
              </a:ext>
            </a:extLst>
          </p:cNvPr>
          <p:cNvSpPr txBox="1"/>
          <p:nvPr/>
        </p:nvSpPr>
        <p:spPr>
          <a:xfrm>
            <a:off x="810078" y="3404208"/>
            <a:ext cx="1437388" cy="32316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a:solidFill>
                  <a:srgbClr val="073763"/>
                </a:solidFill>
              </a:rPr>
              <a:t>Confounding medical condition*: n=205</a:t>
            </a:r>
            <a:endParaRPr lang="en-US" sz="825"/>
          </a:p>
        </p:txBody>
      </p:sp>
      <p:sp>
        <p:nvSpPr>
          <p:cNvPr id="21" name="TextBox 18">
            <a:extLst>
              <a:ext uri="{FF2B5EF4-FFF2-40B4-BE49-F238E27FC236}">
                <a16:creationId xmlns:a16="http://schemas.microsoft.com/office/drawing/2014/main" id="{C2734AAD-0B8C-5667-A820-49BF9934DDF8}"/>
              </a:ext>
            </a:extLst>
          </p:cNvPr>
          <p:cNvSpPr txBox="1"/>
          <p:nvPr/>
        </p:nvSpPr>
        <p:spPr>
          <a:xfrm>
            <a:off x="3043483" y="3401931"/>
            <a:ext cx="1437388" cy="32316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25">
                <a:solidFill>
                  <a:srgbClr val="073763"/>
                </a:solidFill>
              </a:rPr>
              <a:t>Confounding medical condition*: n=1,627</a:t>
            </a:r>
            <a:endParaRPr lang="en-US" sz="825">
              <a:cs typeface="Arial"/>
            </a:endParaRPr>
          </a:p>
        </p:txBody>
      </p:sp>
      <p:cxnSp>
        <p:nvCxnSpPr>
          <p:cNvPr id="22" name="Straight Arrow Connector 21">
            <a:extLst>
              <a:ext uri="{FF2B5EF4-FFF2-40B4-BE49-F238E27FC236}">
                <a16:creationId xmlns:a16="http://schemas.microsoft.com/office/drawing/2014/main" id="{7E180D32-4532-7E9D-D8C9-E7AD7D5FCE9D}"/>
              </a:ext>
            </a:extLst>
          </p:cNvPr>
          <p:cNvCxnSpPr/>
          <p:nvPr/>
        </p:nvCxnSpPr>
        <p:spPr>
          <a:xfrm flipH="1">
            <a:off x="4268764" y="3597602"/>
            <a:ext cx="307181" cy="0"/>
          </a:xfrm>
          <a:prstGeom prst="straightConnector1">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5931EE2-D33A-7486-8E25-C2048D3A8670}"/>
              </a:ext>
            </a:extLst>
          </p:cNvPr>
          <p:cNvCxnSpPr>
            <a:cxnSpLocks/>
          </p:cNvCxnSpPr>
          <p:nvPr/>
        </p:nvCxnSpPr>
        <p:spPr>
          <a:xfrm flipH="1">
            <a:off x="2025627" y="3590459"/>
            <a:ext cx="307181" cy="0"/>
          </a:xfrm>
          <a:prstGeom prst="straightConnector1">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blue and orange letters on a black background&#10;&#10;AI-generated content may be incorrect.">
            <a:extLst>
              <a:ext uri="{FF2B5EF4-FFF2-40B4-BE49-F238E27FC236}">
                <a16:creationId xmlns:a16="http://schemas.microsoft.com/office/drawing/2014/main" id="{86120967-DDE4-FF9F-C0AE-4CA6B44870A4}"/>
              </a:ext>
            </a:extLst>
          </p:cNvPr>
          <p:cNvPicPr>
            <a:picLocks noChangeAspect="1"/>
          </p:cNvPicPr>
          <p:nvPr/>
        </p:nvPicPr>
        <p:blipFill>
          <a:blip r:embed="rId4"/>
          <a:stretch>
            <a:fillRect/>
          </a:stretch>
        </p:blipFill>
        <p:spPr>
          <a:xfrm>
            <a:off x="3543963" y="1273136"/>
            <a:ext cx="913471" cy="317040"/>
          </a:xfrm>
          <a:prstGeom prst="rect">
            <a:avLst/>
          </a:prstGeom>
        </p:spPr>
      </p:pic>
      <p:pic>
        <p:nvPicPr>
          <p:cNvPr id="3" name="bg object 17">
            <a:extLst>
              <a:ext uri="{FF2B5EF4-FFF2-40B4-BE49-F238E27FC236}">
                <a16:creationId xmlns:a16="http://schemas.microsoft.com/office/drawing/2014/main" id="{30AE679D-A653-3786-28EF-F0D8FA354107}"/>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pic>
        <p:nvPicPr>
          <p:cNvPr id="4" name="Graphic 3" descr="Beginning with solid fill">
            <a:hlinkClick r:id="rId7" action="ppaction://hlinksldjump"/>
            <a:extLst>
              <a:ext uri="{FF2B5EF4-FFF2-40B4-BE49-F238E27FC236}">
                <a16:creationId xmlns:a16="http://schemas.microsoft.com/office/drawing/2014/main" id="{0CB5B0A7-AADF-AC41-387A-B4563376C5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431897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955C4-2374-79A0-CC15-37A5546D1B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29B043-17BC-5C83-435A-FFAC1B6EE32F}"/>
              </a:ext>
            </a:extLst>
          </p:cNvPr>
          <p:cNvSpPr>
            <a:spLocks noGrp="1"/>
          </p:cNvSpPr>
          <p:nvPr>
            <p:ph type="title"/>
          </p:nvPr>
        </p:nvSpPr>
        <p:spPr>
          <a:xfrm>
            <a:off x="111095" y="68401"/>
            <a:ext cx="8053388" cy="590955"/>
          </a:xfrm>
        </p:spPr>
        <p:txBody>
          <a:bodyPr anchor="ctr"/>
          <a:lstStyle/>
          <a:p>
            <a:r>
              <a:rPr lang="en-GB" sz="1500">
                <a:solidFill>
                  <a:schemeClr val="accent3"/>
                </a:solidFill>
                <a:ea typeface="Calibri"/>
              </a:rPr>
              <a:t>Results:</a:t>
            </a:r>
            <a:r>
              <a:rPr lang="en-GB" sz="1500">
                <a:ea typeface="Calibri"/>
              </a:rPr>
              <a:t> Baseline characteristics (pre- and post-IPTW)</a:t>
            </a:r>
            <a:endParaRPr lang="en-US"/>
          </a:p>
        </p:txBody>
      </p:sp>
      <p:sp>
        <p:nvSpPr>
          <p:cNvPr id="27" name="Rectangle 26">
            <a:extLst>
              <a:ext uri="{FF2B5EF4-FFF2-40B4-BE49-F238E27FC236}">
                <a16:creationId xmlns:a16="http://schemas.microsoft.com/office/drawing/2014/main" id="{CC776704-9650-A2D3-70D2-2872748F1FBF}"/>
              </a:ext>
            </a:extLst>
          </p:cNvPr>
          <p:cNvSpPr/>
          <p:nvPr/>
        </p:nvSpPr>
        <p:spPr bwMode="auto">
          <a:xfrm>
            <a:off x="1072" y="4887899"/>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BMI: Body mass index; FEV1: Forced expiratory volume in one second; FVC = Forced vital capacity; IPTW = Inverse probability of treatment weighting; OCS = Oral corticosteroids; SD = Standard deviation; T2 = Type 2</a:t>
            </a:r>
            <a:endParaRPr lang="en-US" sz="600">
              <a:solidFill>
                <a:srgbClr val="000000"/>
              </a:solidFill>
              <a:latin typeface="Arial"/>
              <a:ea typeface="Noto Serif"/>
              <a:cs typeface="Arial"/>
            </a:endParaRPr>
          </a:p>
          <a:p>
            <a:pPr>
              <a:spcBef>
                <a:spcPts val="0"/>
              </a:spcBef>
              <a:spcAft>
                <a:spcPts val="0"/>
              </a:spcAft>
              <a:defRPr/>
            </a:pPr>
            <a:r>
              <a:rPr lang="en-US" sz="600" err="1">
                <a:solidFill>
                  <a:srgbClr val="A6A6A6"/>
                </a:solidFill>
                <a:latin typeface="Arial"/>
                <a:ea typeface="Noto Serif"/>
                <a:cs typeface="Arial"/>
              </a:rPr>
              <a:t>Sadatsafavi</a:t>
            </a:r>
            <a:r>
              <a:rPr lang="en-US" sz="600">
                <a:solidFill>
                  <a:srgbClr val="A6A6A6"/>
                </a:solidFill>
                <a:latin typeface="Arial"/>
                <a:ea typeface="Noto Serif"/>
                <a:cs typeface="Arial"/>
              </a:rPr>
              <a:t> M et al.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sp>
        <p:nvSpPr>
          <p:cNvPr id="3" name="TextBox 5">
            <a:extLst>
              <a:ext uri="{FF2B5EF4-FFF2-40B4-BE49-F238E27FC236}">
                <a16:creationId xmlns:a16="http://schemas.microsoft.com/office/drawing/2014/main" id="{8EDB57D7-ACC7-4E1C-9D89-B9936FB907D2}"/>
              </a:ext>
            </a:extLst>
          </p:cNvPr>
          <p:cNvSpPr txBox="1"/>
          <p:nvPr/>
        </p:nvSpPr>
        <p:spPr>
          <a:xfrm>
            <a:off x="1879178" y="867342"/>
            <a:ext cx="1113189" cy="357545"/>
          </a:xfrm>
          <a:prstGeom prst="roundRect">
            <a:avLst/>
          </a:prstGeom>
          <a:solidFill>
            <a:schemeClr val="accent1"/>
          </a:solid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chemeClr val="bg1"/>
                </a:solidFill>
                <a:latin typeface="Trebuchet MS"/>
                <a:ea typeface="+mj-ea"/>
                <a:cs typeface="+mj-cs"/>
                <a:sym typeface="Arial"/>
              </a:rPr>
              <a:t>Pre-IPTW</a:t>
            </a:r>
          </a:p>
        </p:txBody>
      </p:sp>
      <p:sp>
        <p:nvSpPr>
          <p:cNvPr id="6" name="TextBox 10">
            <a:extLst>
              <a:ext uri="{FF2B5EF4-FFF2-40B4-BE49-F238E27FC236}">
                <a16:creationId xmlns:a16="http://schemas.microsoft.com/office/drawing/2014/main" id="{A6EE3E3D-0E64-0FA3-AC10-1C483D1F8FEB}"/>
              </a:ext>
            </a:extLst>
          </p:cNvPr>
          <p:cNvSpPr txBox="1"/>
          <p:nvPr/>
        </p:nvSpPr>
        <p:spPr>
          <a:xfrm>
            <a:off x="6141100" y="865569"/>
            <a:ext cx="1113189" cy="357545"/>
          </a:xfrm>
          <a:prstGeom prst="roundRect">
            <a:avLst/>
          </a:prstGeom>
          <a:solidFill>
            <a:schemeClr val="accent1"/>
          </a:solidFill>
        </p:spPr>
        <p:txBody>
          <a:bodyPr wrap="square" rtlCol="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chemeClr val="bg1"/>
                </a:solidFill>
                <a:latin typeface="Trebuchet MS"/>
                <a:ea typeface="+mj-ea"/>
                <a:cs typeface="+mj-cs"/>
                <a:sym typeface="Arial"/>
              </a:rPr>
              <a:t>Post-IPTW</a:t>
            </a:r>
          </a:p>
        </p:txBody>
      </p:sp>
      <p:sp>
        <p:nvSpPr>
          <p:cNvPr id="25" name="Rectangle: Rounded Corners 24">
            <a:extLst>
              <a:ext uri="{FF2B5EF4-FFF2-40B4-BE49-F238E27FC236}">
                <a16:creationId xmlns:a16="http://schemas.microsoft.com/office/drawing/2014/main" id="{13E628D1-8CF7-AC93-84AF-5DADB9181DF5}"/>
              </a:ext>
            </a:extLst>
          </p:cNvPr>
          <p:cNvSpPr/>
          <p:nvPr/>
        </p:nvSpPr>
        <p:spPr>
          <a:xfrm>
            <a:off x="1477894" y="4393695"/>
            <a:ext cx="2295595" cy="45363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r>
              <a:rPr lang="en-GB" sz="900" b="1">
                <a:solidFill>
                  <a:schemeClr val="accent1"/>
                </a:solidFill>
                <a:ea typeface="Calibri"/>
                <a:cs typeface="Arial"/>
              </a:rPr>
              <a:t>Age (mean, SD):</a:t>
            </a:r>
            <a:endParaRPr lang="en-GB" sz="900">
              <a:solidFill>
                <a:schemeClr val="accent1"/>
              </a:solidFill>
              <a:ea typeface="Calibri"/>
              <a:cs typeface="Arial"/>
            </a:endParaRPr>
          </a:p>
          <a:p>
            <a:pPr marL="214313" indent="-214313">
              <a:buFont typeface="Arial"/>
              <a:buChar char="•"/>
            </a:pPr>
            <a:r>
              <a:rPr lang="en-GB" sz="900">
                <a:solidFill>
                  <a:schemeClr val="accent1"/>
                </a:solidFill>
                <a:ea typeface="Calibri"/>
                <a:cs typeface="Arial"/>
              </a:rPr>
              <a:t>Biologic initiators: 51.3 (14.4) years </a:t>
            </a:r>
          </a:p>
          <a:p>
            <a:pPr marL="214313" indent="-214313">
              <a:buFont typeface="Arial"/>
              <a:buChar char="•"/>
            </a:pPr>
            <a:r>
              <a:rPr lang="en-GB" sz="900">
                <a:solidFill>
                  <a:schemeClr val="accent1"/>
                </a:solidFill>
                <a:ea typeface="Calibri"/>
                <a:cs typeface="Arial"/>
              </a:rPr>
              <a:t>Non-initiators: 48.9 (15.7) years</a:t>
            </a:r>
            <a:endParaRPr lang="en-US" sz="900">
              <a:solidFill>
                <a:schemeClr val="accent1"/>
              </a:solidFill>
              <a:cs typeface="Arial"/>
            </a:endParaRPr>
          </a:p>
        </p:txBody>
      </p:sp>
      <p:pic>
        <p:nvPicPr>
          <p:cNvPr id="26" name="Picture 25">
            <a:extLst>
              <a:ext uri="{FF2B5EF4-FFF2-40B4-BE49-F238E27FC236}">
                <a16:creationId xmlns:a16="http://schemas.microsoft.com/office/drawing/2014/main" id="{7BDBEF3E-4306-7FDA-74FE-0B15455CCCEB}"/>
              </a:ext>
            </a:extLst>
          </p:cNvPr>
          <p:cNvPicPr>
            <a:picLocks noChangeAspect="1"/>
          </p:cNvPicPr>
          <p:nvPr/>
        </p:nvPicPr>
        <p:blipFill>
          <a:blip r:embed="rId3"/>
          <a:stretch>
            <a:fillRect/>
          </a:stretch>
        </p:blipFill>
        <p:spPr>
          <a:xfrm>
            <a:off x="276841" y="1304229"/>
            <a:ext cx="4456730" cy="3150413"/>
          </a:xfrm>
          <a:prstGeom prst="rect">
            <a:avLst/>
          </a:prstGeom>
        </p:spPr>
      </p:pic>
      <p:pic>
        <p:nvPicPr>
          <p:cNvPr id="28" name="Picture 27" descr="A diagram of a star&#10;&#10;AI-generated content may be incorrect.">
            <a:extLst>
              <a:ext uri="{FF2B5EF4-FFF2-40B4-BE49-F238E27FC236}">
                <a16:creationId xmlns:a16="http://schemas.microsoft.com/office/drawing/2014/main" id="{1B7533EA-9348-FCB9-D933-9931FADD8146}"/>
              </a:ext>
            </a:extLst>
          </p:cNvPr>
          <p:cNvPicPr>
            <a:picLocks noChangeAspect="1"/>
          </p:cNvPicPr>
          <p:nvPr/>
        </p:nvPicPr>
        <p:blipFill>
          <a:blip r:embed="rId4"/>
          <a:stretch>
            <a:fillRect/>
          </a:stretch>
        </p:blipFill>
        <p:spPr>
          <a:xfrm>
            <a:off x="4453101" y="1378450"/>
            <a:ext cx="4653224" cy="2997245"/>
          </a:xfrm>
          <a:prstGeom prst="rect">
            <a:avLst/>
          </a:prstGeom>
        </p:spPr>
      </p:pic>
      <p:pic>
        <p:nvPicPr>
          <p:cNvPr id="2" name="Graphic 1" descr="Beginning with solid fill">
            <a:hlinkClick r:id="rId5" action="ppaction://hlinksldjump"/>
            <a:extLst>
              <a:ext uri="{FF2B5EF4-FFF2-40B4-BE49-F238E27FC236}">
                <a16:creationId xmlns:a16="http://schemas.microsoft.com/office/drawing/2014/main" id="{5094364D-8276-4414-8DCB-FFBBEF9944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2683812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CDBC9-9B73-8652-2CAD-1AE3C3489E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F6F32A-3690-D15E-ADD9-CE040F2C5A21}"/>
              </a:ext>
            </a:extLst>
          </p:cNvPr>
          <p:cNvSpPr>
            <a:spLocks noGrp="1"/>
          </p:cNvSpPr>
          <p:nvPr>
            <p:ph type="title"/>
          </p:nvPr>
        </p:nvSpPr>
        <p:spPr>
          <a:xfrm>
            <a:off x="111095" y="68401"/>
            <a:ext cx="8053388" cy="590955"/>
          </a:xfrm>
        </p:spPr>
        <p:txBody>
          <a:bodyPr anchor="ctr"/>
          <a:lstStyle/>
          <a:p>
            <a:r>
              <a:rPr lang="en-GB" sz="1500">
                <a:solidFill>
                  <a:schemeClr val="accent3"/>
                </a:solidFill>
                <a:ea typeface="Calibri"/>
              </a:rPr>
              <a:t>Results:</a:t>
            </a:r>
            <a:r>
              <a:rPr lang="en-GB" sz="1500">
                <a:ea typeface="Calibri"/>
              </a:rPr>
              <a:t> Baseline characteristics</a:t>
            </a:r>
            <a:endParaRPr lang="en-US"/>
          </a:p>
        </p:txBody>
      </p:sp>
      <p:sp>
        <p:nvSpPr>
          <p:cNvPr id="27" name="Rectangle 26">
            <a:extLst>
              <a:ext uri="{FF2B5EF4-FFF2-40B4-BE49-F238E27FC236}">
                <a16:creationId xmlns:a16="http://schemas.microsoft.com/office/drawing/2014/main" id="{ACD499B1-D858-948D-51CF-EA6BE7DC70DD}"/>
              </a:ext>
            </a:extLst>
          </p:cNvPr>
          <p:cNvSpPr/>
          <p:nvPr/>
        </p:nvSpPr>
        <p:spPr bwMode="auto">
          <a:xfrm>
            <a:off x="1072" y="4890736"/>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GB" sz="600">
                <a:solidFill>
                  <a:schemeClr val="bg1">
                    <a:lumMod val="65000"/>
                  </a:schemeClr>
                </a:solidFill>
                <a:latin typeface="Arial"/>
                <a:ea typeface="Noto Serif"/>
                <a:cs typeface="Arial"/>
              </a:rPr>
              <a:t>Prevalent (historical) cases of OCS-related adverse events at the index date were excluded from the study analyses. VTE = Venous thromboembolism</a:t>
            </a:r>
            <a:endParaRPr lang="en-US" sz="600">
              <a:solidFill>
                <a:schemeClr val="bg1">
                  <a:lumMod val="65000"/>
                </a:schemeClr>
              </a:solidFill>
              <a:latin typeface="Arial"/>
              <a:ea typeface="Noto Serif"/>
              <a:cs typeface="Arial"/>
            </a:endParaRP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pic>
        <p:nvPicPr>
          <p:cNvPr id="7" name="Picture 6">
            <a:extLst>
              <a:ext uri="{FF2B5EF4-FFF2-40B4-BE49-F238E27FC236}">
                <a16:creationId xmlns:a16="http://schemas.microsoft.com/office/drawing/2014/main" id="{F22EA9C0-525B-CFD2-EC35-3280775CFA88}"/>
              </a:ext>
            </a:extLst>
          </p:cNvPr>
          <p:cNvPicPr>
            <a:picLocks noChangeAspect="1"/>
          </p:cNvPicPr>
          <p:nvPr/>
        </p:nvPicPr>
        <p:blipFill>
          <a:blip r:embed="rId3"/>
          <a:stretch>
            <a:fillRect/>
          </a:stretch>
        </p:blipFill>
        <p:spPr>
          <a:xfrm>
            <a:off x="682715" y="759165"/>
            <a:ext cx="3955635" cy="4130411"/>
          </a:xfrm>
          <a:prstGeom prst="rect">
            <a:avLst/>
          </a:prstGeom>
        </p:spPr>
      </p:pic>
      <p:pic>
        <p:nvPicPr>
          <p:cNvPr id="8" name="Picture 7">
            <a:extLst>
              <a:ext uri="{FF2B5EF4-FFF2-40B4-BE49-F238E27FC236}">
                <a16:creationId xmlns:a16="http://schemas.microsoft.com/office/drawing/2014/main" id="{B9B644B0-7776-71E6-F906-23DD632B4F4B}"/>
              </a:ext>
            </a:extLst>
          </p:cNvPr>
          <p:cNvPicPr>
            <a:picLocks noChangeAspect="1"/>
          </p:cNvPicPr>
          <p:nvPr/>
        </p:nvPicPr>
        <p:blipFill>
          <a:blip r:embed="rId4"/>
          <a:srcRect r="-389" b="6792"/>
          <a:stretch>
            <a:fillRect/>
          </a:stretch>
        </p:blipFill>
        <p:spPr>
          <a:xfrm>
            <a:off x="4911592" y="759391"/>
            <a:ext cx="3554305" cy="3115852"/>
          </a:xfrm>
          <a:prstGeom prst="rect">
            <a:avLst/>
          </a:prstGeom>
        </p:spPr>
      </p:pic>
      <p:pic>
        <p:nvPicPr>
          <p:cNvPr id="3" name="Graphic 2" descr="Beginning with solid fill">
            <a:hlinkClick r:id="rId5" action="ppaction://hlinksldjump"/>
            <a:extLst>
              <a:ext uri="{FF2B5EF4-FFF2-40B4-BE49-F238E27FC236}">
                <a16:creationId xmlns:a16="http://schemas.microsoft.com/office/drawing/2014/main" id="{72660490-3478-3B6F-D794-892D040AFD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48561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BA80-6D3B-FB6A-AA08-2E4AC9C341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8DA05FE-5FC6-5C69-8404-3210DAB5A9FE}"/>
              </a:ext>
            </a:extLst>
          </p:cNvPr>
          <p:cNvSpPr>
            <a:spLocks noGrp="1"/>
          </p:cNvSpPr>
          <p:nvPr>
            <p:ph type="title"/>
          </p:nvPr>
        </p:nvSpPr>
        <p:spPr>
          <a:xfrm>
            <a:off x="111095" y="68401"/>
            <a:ext cx="8053388" cy="590955"/>
          </a:xfrm>
        </p:spPr>
        <p:txBody>
          <a:bodyPr anchor="ctr"/>
          <a:lstStyle/>
          <a:p>
            <a:r>
              <a:rPr lang="en-GB" sz="1500">
                <a:solidFill>
                  <a:schemeClr val="accent3"/>
                </a:solidFill>
                <a:ea typeface="Calibri"/>
              </a:rPr>
              <a:t>Results:</a:t>
            </a:r>
            <a:r>
              <a:rPr lang="en-GB" sz="1500">
                <a:ea typeface="Calibri"/>
              </a:rPr>
              <a:t> Association between biologic initiation and risk of OCS-related adverse outcomes</a:t>
            </a:r>
            <a:endParaRPr lang="en-US"/>
          </a:p>
        </p:txBody>
      </p:sp>
      <p:sp>
        <p:nvSpPr>
          <p:cNvPr id="27" name="Rectangle 26">
            <a:extLst>
              <a:ext uri="{FF2B5EF4-FFF2-40B4-BE49-F238E27FC236}">
                <a16:creationId xmlns:a16="http://schemas.microsoft.com/office/drawing/2014/main" id="{59474848-118F-1E6A-6ED0-96AEA756004F}"/>
              </a:ext>
            </a:extLst>
          </p:cNvPr>
          <p:cNvSpPr/>
          <p:nvPr/>
        </p:nvSpPr>
        <p:spPr bwMode="auto">
          <a:xfrm>
            <a:off x="1072" y="4799627"/>
            <a:ext cx="8460395" cy="346249"/>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BMI = Body mass index; CI = Confidence interval; eCRF = Electronic case report form; EMR = Electronic medical record; FEV1 = Forced expiratory volume in 1 second; FEV1/FVC = FEV1 to forced vital capacity (FVC) ratio; HR = Hazard ratio; IPTW = Inverse probability of treatment weighting; ISAR = International Severe Asthma Registry; LTOCS = Long-term oral corticosteroids; OCS = Oral corticosteroids; OPCRD = Optimum Patient Care Research Database</a:t>
            </a:r>
          </a:p>
          <a:p>
            <a:pPr>
              <a:spcBef>
                <a:spcPts val="0"/>
              </a:spcBef>
              <a:spcAft>
                <a:spcPts val="0"/>
              </a:spcAft>
              <a:defRPr/>
            </a:pPr>
            <a:r>
              <a:rPr lang="en-GB" sz="600" err="1">
                <a:solidFill>
                  <a:srgbClr val="A6A6A6"/>
                </a:solidFill>
                <a:latin typeface="Arial"/>
                <a:ea typeface="Noto Serif"/>
                <a:cs typeface="Arial"/>
              </a:rPr>
              <a:t>Sadatsafavi</a:t>
            </a:r>
            <a:r>
              <a:rPr lang="en-GB" sz="600">
                <a:solidFill>
                  <a:srgbClr val="A6A6A6"/>
                </a:solidFill>
                <a:latin typeface="Arial"/>
                <a:ea typeface="Noto Serif"/>
                <a:cs typeface="Arial"/>
              </a:rPr>
              <a:t> M et al</a:t>
            </a:r>
            <a:r>
              <a:rPr lang="en-US" sz="600">
                <a:solidFill>
                  <a:srgbClr val="A6A6A6"/>
                </a:solidFill>
                <a:latin typeface="Arial"/>
                <a:ea typeface="Noto Serif"/>
                <a:cs typeface="Arial"/>
              </a:rPr>
              <a:t>. Prevention of cardiovascular and other systemic adverse outcomes in patients with asthma treated with biologics. </a:t>
            </a:r>
            <a:r>
              <a:rPr lang="en-US" sz="600" i="1">
                <a:solidFill>
                  <a:srgbClr val="A6A6A6"/>
                </a:solidFill>
                <a:latin typeface="Arial"/>
                <a:ea typeface="Noto Serif"/>
                <a:cs typeface="Arial"/>
              </a:rPr>
              <a:t>Am J Respir Crit Care Med</a:t>
            </a:r>
            <a:r>
              <a:rPr lang="en-US" sz="600">
                <a:solidFill>
                  <a:srgbClr val="A6A6A6"/>
                </a:solidFill>
                <a:latin typeface="Arial"/>
                <a:ea typeface="Noto Serif"/>
                <a:cs typeface="Arial"/>
              </a:rPr>
              <a:t>. 2025 May 19. </a:t>
            </a:r>
            <a:r>
              <a:rPr lang="en-US" sz="600" err="1">
                <a:solidFill>
                  <a:srgbClr val="A6A6A6"/>
                </a:solidFill>
                <a:latin typeface="Arial"/>
                <a:ea typeface="Noto Serif"/>
                <a:cs typeface="Arial"/>
              </a:rPr>
              <a:t>doi</a:t>
            </a:r>
            <a:r>
              <a:rPr lang="en-US" sz="600">
                <a:solidFill>
                  <a:srgbClr val="A6A6A6"/>
                </a:solidFill>
                <a:latin typeface="Arial"/>
                <a:ea typeface="Noto Serif"/>
                <a:cs typeface="Arial"/>
              </a:rPr>
              <a:t>: 10.1164/rccm.202501-0246OC. Online ahead of print.</a:t>
            </a:r>
            <a:endParaRPr lang="en-US" sz="975"/>
          </a:p>
        </p:txBody>
      </p:sp>
      <p:pic>
        <p:nvPicPr>
          <p:cNvPr id="2" name="Picture 1" descr="A screenshot of a graph&#10;&#10;AI-generated content may be incorrect.">
            <a:extLst>
              <a:ext uri="{FF2B5EF4-FFF2-40B4-BE49-F238E27FC236}">
                <a16:creationId xmlns:a16="http://schemas.microsoft.com/office/drawing/2014/main" id="{938DCBA4-B800-B6D3-0032-06B9B436B377}"/>
              </a:ext>
            </a:extLst>
          </p:cNvPr>
          <p:cNvPicPr>
            <a:picLocks noChangeAspect="1"/>
          </p:cNvPicPr>
          <p:nvPr/>
        </p:nvPicPr>
        <p:blipFill>
          <a:blip r:embed="rId3"/>
          <a:stretch>
            <a:fillRect/>
          </a:stretch>
        </p:blipFill>
        <p:spPr>
          <a:xfrm>
            <a:off x="795649" y="840789"/>
            <a:ext cx="6683030" cy="3925750"/>
          </a:xfrm>
          <a:prstGeom prst="rect">
            <a:avLst/>
          </a:prstGeom>
          <a:ln>
            <a:noFill/>
          </a:ln>
        </p:spPr>
      </p:pic>
      <p:sp>
        <p:nvSpPr>
          <p:cNvPr id="3" name="Rectangle 2">
            <a:extLst>
              <a:ext uri="{FF2B5EF4-FFF2-40B4-BE49-F238E27FC236}">
                <a16:creationId xmlns:a16="http://schemas.microsoft.com/office/drawing/2014/main" id="{CAAA5395-DF6D-1647-38CC-06E7C5EC44DA}"/>
              </a:ext>
            </a:extLst>
          </p:cNvPr>
          <p:cNvSpPr/>
          <p:nvPr/>
        </p:nvSpPr>
        <p:spPr bwMode="auto">
          <a:xfrm>
            <a:off x="7557005" y="3158715"/>
            <a:ext cx="1358886" cy="1338828"/>
          </a:xfrm>
          <a:prstGeom prst="rect">
            <a:avLst/>
          </a:prstGeom>
        </p:spPr>
        <p:txBody>
          <a:bodyPr wrap="square" lIns="68580" tIns="34290" rIns="68580" bIns="34290" anchor="t">
            <a:spAutoFit/>
          </a:bodyPr>
          <a:lstStyle>
            <a:defPPr>
              <a:defRPr lang="en-US"/>
            </a:defPPr>
            <a:lvl1pPr marL="0" algn="l" defTabSz="685800" rtl="0" eaLnBrk="0" fontAlgn="base" latinLnBrk="0"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latinLnBrk="0"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latinLnBrk="0"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latinLnBrk="0"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latinLnBrk="0"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750" b="1">
                <a:solidFill>
                  <a:schemeClr val="bg1">
                    <a:lumMod val="65000"/>
                  </a:schemeClr>
                </a:solidFill>
                <a:latin typeface="Arial"/>
                <a:ea typeface="Noto Serif"/>
                <a:cs typeface="Arial"/>
              </a:rPr>
              <a:t>Covariates</a:t>
            </a:r>
            <a:r>
              <a:rPr lang="en-US" sz="750">
                <a:solidFill>
                  <a:schemeClr val="bg1">
                    <a:lumMod val="65000"/>
                  </a:schemeClr>
                </a:solidFill>
                <a:latin typeface="Arial"/>
                <a:ea typeface="Noto Serif"/>
                <a:cs typeface="Arial"/>
              </a:rPr>
              <a:t>: age, sex, smoking status, BMI, LTOCS status, exacerbation rate, asthma control, blood eosinophil count, nasal polyposis, percent predicted FEV</a:t>
            </a:r>
            <a:r>
              <a:rPr lang="en-US" sz="750" baseline="-25000">
                <a:solidFill>
                  <a:schemeClr val="bg1">
                    <a:lumMod val="65000"/>
                  </a:schemeClr>
                </a:solidFill>
                <a:latin typeface="Arial"/>
                <a:ea typeface="Noto Serif"/>
                <a:cs typeface="Arial"/>
              </a:rPr>
              <a:t>1</a:t>
            </a:r>
            <a:r>
              <a:rPr lang="en-US" sz="750">
                <a:solidFill>
                  <a:schemeClr val="bg1">
                    <a:lumMod val="65000"/>
                  </a:schemeClr>
                </a:solidFill>
                <a:latin typeface="Arial"/>
                <a:ea typeface="Noto Serif"/>
                <a:cs typeface="Arial"/>
              </a:rPr>
              <a:t>, FEV</a:t>
            </a:r>
            <a:r>
              <a:rPr lang="en-US" sz="750" baseline="-25000">
                <a:solidFill>
                  <a:schemeClr val="bg1">
                    <a:lumMod val="65000"/>
                  </a:schemeClr>
                </a:solidFill>
                <a:latin typeface="Arial"/>
                <a:ea typeface="Noto Serif"/>
                <a:cs typeface="Arial"/>
              </a:rPr>
              <a:t>1/</a:t>
            </a:r>
            <a:r>
              <a:rPr lang="en-US" sz="750">
                <a:solidFill>
                  <a:schemeClr val="bg1">
                    <a:lumMod val="65000"/>
                  </a:schemeClr>
                </a:solidFill>
                <a:latin typeface="Arial"/>
                <a:ea typeface="Noto Serif"/>
                <a:cs typeface="Arial"/>
              </a:rPr>
              <a:t>FVC ratio, index date, data source (OPCRD vs. ISAR), data collection system (EMR vs. eCRF), and country.</a:t>
            </a:r>
          </a:p>
        </p:txBody>
      </p:sp>
      <p:pic>
        <p:nvPicPr>
          <p:cNvPr id="4" name="bg object 17">
            <a:extLst>
              <a:ext uri="{FF2B5EF4-FFF2-40B4-BE49-F238E27FC236}">
                <a16:creationId xmlns:a16="http://schemas.microsoft.com/office/drawing/2014/main" id="{D5252203-7EE6-289E-8305-B51EBCFD75ED}"/>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0"/>
            <a:ext cx="5849256" cy="1778000"/>
          </a:xfrm>
          <a:prstGeom prst="rect">
            <a:avLst/>
          </a:prstGeom>
          <a:noFill/>
        </p:spPr>
      </p:pic>
      <p:pic>
        <p:nvPicPr>
          <p:cNvPr id="6" name="Graphic 5" descr="Beginning with solid fill">
            <a:hlinkClick r:id="rId6" action="ppaction://hlinksldjump"/>
            <a:extLst>
              <a:ext uri="{FF2B5EF4-FFF2-40B4-BE49-F238E27FC236}">
                <a16:creationId xmlns:a16="http://schemas.microsoft.com/office/drawing/2014/main" id="{CE860506-C28F-BBFE-967F-8CA364B3D5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5286466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A5B9F-956A-F349-02A6-FDACA8F9F0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599996-DCFD-A325-02FD-41B3CDA1B78C}"/>
              </a:ext>
            </a:extLst>
          </p:cNvPr>
          <p:cNvSpPr>
            <a:spLocks noGrp="1"/>
          </p:cNvSpPr>
          <p:nvPr>
            <p:ph type="title"/>
          </p:nvPr>
        </p:nvSpPr>
        <p:spPr>
          <a:xfrm>
            <a:off x="111095" y="68401"/>
            <a:ext cx="8053388" cy="590955"/>
          </a:xfrm>
        </p:spPr>
        <p:txBody>
          <a:bodyPr anchor="ctr"/>
          <a:lstStyle/>
          <a:p>
            <a:r>
              <a:rPr lang="en-GB" sz="1500">
                <a:solidFill>
                  <a:schemeClr val="accent3"/>
                </a:solidFill>
                <a:ea typeface="Calibri"/>
              </a:rPr>
              <a:t>Results:</a:t>
            </a:r>
            <a:r>
              <a:rPr lang="en-GB" sz="1500">
                <a:ea typeface="Calibri"/>
              </a:rPr>
              <a:t> Benchmarking, implications for payors</a:t>
            </a:r>
            <a:endParaRPr lang="en-US"/>
          </a:p>
        </p:txBody>
      </p:sp>
      <p:sp>
        <p:nvSpPr>
          <p:cNvPr id="27" name="Rectangle 26">
            <a:extLst>
              <a:ext uri="{FF2B5EF4-FFF2-40B4-BE49-F238E27FC236}">
                <a16:creationId xmlns:a16="http://schemas.microsoft.com/office/drawing/2014/main" id="{9B0F751D-7EF2-4B2F-C443-DF019A12D4E6}"/>
              </a:ext>
            </a:extLst>
          </p:cNvPr>
          <p:cNvSpPr/>
          <p:nvPr/>
        </p:nvSpPr>
        <p:spPr bwMode="auto">
          <a:xfrm>
            <a:off x="-7334" y="4707179"/>
            <a:ext cx="8292308" cy="438582"/>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*Metformin significantly reduces the odds of developing diabetes mellitus by 35% among individuals with pre-diabetes versus control groups. CHD = Coronary heart disease; CVD = Cardiovascular disease; OCS = Oral corticosteroids</a:t>
            </a:r>
          </a:p>
          <a:p>
            <a:pPr>
              <a:defRPr/>
            </a:pPr>
            <a:r>
              <a:rPr lang="en-US" sz="525" baseline="30000">
                <a:solidFill>
                  <a:schemeClr val="bg1">
                    <a:lumMod val="65000"/>
                  </a:schemeClr>
                </a:solidFill>
                <a:latin typeface="Arial"/>
                <a:ea typeface="Noto Serif"/>
                <a:cs typeface="Arial"/>
              </a:rPr>
              <a:t>1</a:t>
            </a:r>
            <a:r>
              <a:rPr lang="en-US" sz="600">
                <a:solidFill>
                  <a:schemeClr val="bg1">
                    <a:lumMod val="65000"/>
                  </a:schemeClr>
                </a:solidFill>
                <a:latin typeface="Arial"/>
                <a:ea typeface="Noto Serif"/>
                <a:cs typeface="Arial"/>
              </a:rPr>
              <a:t>Sadatsafavi M et al. Prevention of cardiovascular and other systemic adverse outcomes in patients with asthma treated with biologics. </a:t>
            </a:r>
            <a:r>
              <a:rPr lang="en-US" sz="600" i="1">
                <a:solidFill>
                  <a:schemeClr val="bg1">
                    <a:lumMod val="65000"/>
                  </a:schemeClr>
                </a:solidFill>
                <a:latin typeface="Arial"/>
                <a:ea typeface="Noto Serif"/>
                <a:cs typeface="Arial"/>
              </a:rPr>
              <a:t>Am J Respir Crit Care Med. </a:t>
            </a:r>
            <a:r>
              <a:rPr lang="en-US" sz="600">
                <a:solidFill>
                  <a:schemeClr val="bg1">
                    <a:lumMod val="65000"/>
                  </a:schemeClr>
                </a:solidFill>
                <a:latin typeface="Arial"/>
                <a:ea typeface="Noto Serif"/>
                <a:cs typeface="Arial"/>
              </a:rPr>
              <a:t>2025 May 19. </a:t>
            </a:r>
            <a:r>
              <a:rPr lang="en-US" sz="600" err="1">
                <a:solidFill>
                  <a:schemeClr val="bg1">
                    <a:lumMod val="65000"/>
                  </a:schemeClr>
                </a:solidFill>
                <a:latin typeface="Arial"/>
                <a:ea typeface="Noto Serif"/>
                <a:cs typeface="Arial"/>
              </a:rPr>
              <a:t>doi</a:t>
            </a:r>
            <a:r>
              <a:rPr lang="en-US" sz="600">
                <a:solidFill>
                  <a:schemeClr val="bg1">
                    <a:lumMod val="65000"/>
                  </a:schemeClr>
                </a:solidFill>
                <a:latin typeface="Arial"/>
                <a:ea typeface="Noto Serif"/>
                <a:cs typeface="Arial"/>
              </a:rPr>
              <a:t>: 10.1164/rccm.202501-0246OC. Online ahead of print.; </a:t>
            </a:r>
            <a:r>
              <a:rPr lang="en-US" sz="525" baseline="30000">
                <a:solidFill>
                  <a:schemeClr val="bg1">
                    <a:lumMod val="65000"/>
                  </a:schemeClr>
                </a:solidFill>
                <a:latin typeface="Arial"/>
                <a:ea typeface="Noto Serif"/>
                <a:cs typeface="Arial"/>
              </a:rPr>
              <a:t>2</a:t>
            </a:r>
            <a:r>
              <a:rPr lang="en-US" sz="600">
                <a:solidFill>
                  <a:schemeClr val="bg1">
                    <a:lumMod val="65000"/>
                  </a:schemeClr>
                </a:solidFill>
                <a:latin typeface="Arial"/>
                <a:ea typeface="Noto Serif"/>
                <a:cs typeface="Arial"/>
              </a:rPr>
              <a:t>Taylor F, Huffman MD, Macedo AF, et al. Statins for the primary prevention of cardiovascular disease. Cochrane Database Syst Rev 2013, Issue 1. Art. No.: CD004816; </a:t>
            </a:r>
            <a:r>
              <a:rPr lang="en-US" sz="525" baseline="30000">
                <a:solidFill>
                  <a:schemeClr val="bg1">
                    <a:lumMod val="65000"/>
                  </a:schemeClr>
                </a:solidFill>
                <a:latin typeface="Arial"/>
                <a:ea typeface="Noto Serif"/>
                <a:cs typeface="Arial"/>
              </a:rPr>
              <a:t>3</a:t>
            </a:r>
            <a:r>
              <a:rPr lang="en-US" sz="600">
                <a:solidFill>
                  <a:schemeClr val="bg1">
                    <a:lumMod val="65000"/>
                  </a:schemeClr>
                </a:solidFill>
                <a:latin typeface="Arial"/>
                <a:ea typeface="Noto Serif"/>
                <a:cs typeface="Arial"/>
              </a:rPr>
              <a:t>Patel D, Ayesha IE, Monson NR, et al. The Effectiveness of Metformin in Diabetes Prevention: A Systematic Review and Meta-Analysis. </a:t>
            </a:r>
            <a:r>
              <a:rPr lang="en-US" sz="600" i="1">
                <a:solidFill>
                  <a:schemeClr val="bg1">
                    <a:lumMod val="65000"/>
                  </a:schemeClr>
                </a:solidFill>
                <a:latin typeface="Arial"/>
                <a:ea typeface="Noto Serif"/>
                <a:cs typeface="Arial"/>
              </a:rPr>
              <a:t>Cureus </a:t>
            </a:r>
            <a:r>
              <a:rPr lang="en-US" sz="600">
                <a:solidFill>
                  <a:schemeClr val="bg1">
                    <a:lumMod val="65000"/>
                  </a:schemeClr>
                </a:solidFill>
                <a:latin typeface="Arial"/>
                <a:ea typeface="Noto Serif"/>
                <a:cs typeface="Arial"/>
              </a:rPr>
              <a:t>2023;15(9):e46108</a:t>
            </a:r>
            <a:endParaRPr lang="en-US" sz="600">
              <a:solidFill>
                <a:schemeClr val="bg1">
                  <a:lumMod val="65000"/>
                </a:schemeClr>
              </a:solidFill>
            </a:endParaRPr>
          </a:p>
        </p:txBody>
      </p:sp>
      <p:graphicFrame>
        <p:nvGraphicFramePr>
          <p:cNvPr id="8" name="Table 7">
            <a:extLst>
              <a:ext uri="{FF2B5EF4-FFF2-40B4-BE49-F238E27FC236}">
                <a16:creationId xmlns:a16="http://schemas.microsoft.com/office/drawing/2014/main" id="{CBFE937A-A0BB-BC67-821A-763B015D5ADA}"/>
              </a:ext>
            </a:extLst>
          </p:cNvPr>
          <p:cNvGraphicFramePr>
            <a:graphicFrameLocks noGrp="1"/>
          </p:cNvGraphicFramePr>
          <p:nvPr/>
        </p:nvGraphicFramePr>
        <p:xfrm>
          <a:off x="504265" y="1638860"/>
          <a:ext cx="8140509" cy="2139729"/>
        </p:xfrm>
        <a:graphic>
          <a:graphicData uri="http://schemas.openxmlformats.org/drawingml/2006/table">
            <a:tbl>
              <a:tblPr bandRow="1">
                <a:tableStyleId>{0E3FDE45-AF77-4B5C-9715-49D594BDF05E}</a:tableStyleId>
              </a:tblPr>
              <a:tblGrid>
                <a:gridCol w="2025462">
                  <a:extLst>
                    <a:ext uri="{9D8B030D-6E8A-4147-A177-3AD203B41FA5}">
                      <a16:colId xmlns:a16="http://schemas.microsoft.com/office/drawing/2014/main" val="39447423"/>
                    </a:ext>
                  </a:extLst>
                </a:gridCol>
                <a:gridCol w="3033991">
                  <a:extLst>
                    <a:ext uri="{9D8B030D-6E8A-4147-A177-3AD203B41FA5}">
                      <a16:colId xmlns:a16="http://schemas.microsoft.com/office/drawing/2014/main" val="2752933075"/>
                    </a:ext>
                  </a:extLst>
                </a:gridCol>
                <a:gridCol w="210110">
                  <a:extLst>
                    <a:ext uri="{9D8B030D-6E8A-4147-A177-3AD203B41FA5}">
                      <a16:colId xmlns:a16="http://schemas.microsoft.com/office/drawing/2014/main" val="117408179"/>
                    </a:ext>
                  </a:extLst>
                </a:gridCol>
                <a:gridCol w="2870946">
                  <a:extLst>
                    <a:ext uri="{9D8B030D-6E8A-4147-A177-3AD203B41FA5}">
                      <a16:colId xmlns:a16="http://schemas.microsoft.com/office/drawing/2014/main" val="3258722753"/>
                    </a:ext>
                  </a:extLst>
                </a:gridCol>
              </a:tblGrid>
              <a:tr h="664369">
                <a:tc>
                  <a:txBody>
                    <a:bodyPr/>
                    <a:lstStyle/>
                    <a:p>
                      <a:pPr fontAlgn="base">
                        <a:lnSpc>
                          <a:spcPts val="2175"/>
                        </a:lnSpc>
                        <a:buNone/>
                      </a:pPr>
                      <a:r>
                        <a:rPr lang="en-GB" sz="1400">
                          <a:solidFill>
                            <a:srgbClr val="FFFFFF"/>
                          </a:solidFill>
                          <a:effectLst/>
                        </a:rPr>
                        <a:t>Disease</a:t>
                      </a:r>
                      <a:endParaRPr lang="en-GB" sz="1100">
                        <a:solidFill>
                          <a:srgbClr val="FFFFFF"/>
                        </a:solidFill>
                        <a:effectLst/>
                      </a:endParaRPr>
                    </a:p>
                  </a:txBody>
                  <a:tcPr marL="68580" marR="68580" marT="34290" marB="34290" anchor="ctr">
                    <a:lnL w="0">
                      <a:noFill/>
                    </a:lnL>
                    <a:lnR w="0">
                      <a:noFill/>
                    </a:lnR>
                    <a:lnT w="0">
                      <a:noFill/>
                    </a:lnT>
                    <a:lnB w="12700">
                      <a:solidFill>
                        <a:schemeClr val="tx1"/>
                      </a:solidFill>
                    </a:lnB>
                    <a:solidFill>
                      <a:schemeClr val="accent2">
                        <a:lumMod val="60000"/>
                        <a:lumOff val="40000"/>
                      </a:schemeClr>
                    </a:solidFill>
                  </a:tcPr>
                </a:tc>
                <a:tc>
                  <a:txBody>
                    <a:bodyPr/>
                    <a:lstStyle/>
                    <a:p>
                      <a:pPr fontAlgn="base">
                        <a:lnSpc>
                          <a:spcPts val="2175"/>
                        </a:lnSpc>
                        <a:buNone/>
                      </a:pPr>
                      <a:r>
                        <a:rPr lang="en-GB" sz="1400">
                          <a:solidFill>
                            <a:srgbClr val="FFFFFF"/>
                          </a:solidFill>
                          <a:effectLst/>
                        </a:rPr>
                        <a:t>Reduced risk of disease with available disease-specific agents</a:t>
                      </a:r>
                      <a:endParaRPr lang="en-GB" sz="1100">
                        <a:solidFill>
                          <a:srgbClr val="FFFFFF"/>
                        </a:solidFill>
                        <a:effectLst/>
                      </a:endParaRPr>
                    </a:p>
                  </a:txBody>
                  <a:tcPr marL="68580" marR="68580" marT="34290" marB="34290" anchor="ctr">
                    <a:lnL w="0">
                      <a:noFill/>
                    </a:lnL>
                    <a:lnR w="0">
                      <a:noFill/>
                    </a:lnR>
                    <a:lnT w="0">
                      <a:noFill/>
                    </a:lnT>
                    <a:lnB w="12700">
                      <a:solidFill>
                        <a:schemeClr val="tx1"/>
                      </a:solidFill>
                    </a:lnB>
                    <a:solidFill>
                      <a:schemeClr val="accent2">
                        <a:lumMod val="60000"/>
                        <a:lumOff val="40000"/>
                      </a:schemeClr>
                    </a:solidFill>
                  </a:tcPr>
                </a:tc>
                <a:tc>
                  <a:txBody>
                    <a:bodyPr/>
                    <a:lstStyle/>
                    <a:p>
                      <a:pPr fontAlgn="auto">
                        <a:lnSpc>
                          <a:spcPts val="2175"/>
                        </a:lnSpc>
                        <a:buNone/>
                      </a:pPr>
                      <a:endParaRPr lang="en-GB" sz="1400">
                        <a:solidFill>
                          <a:srgbClr val="FFFFFF"/>
                        </a:solidFill>
                        <a:effectLst/>
                      </a:endParaRPr>
                    </a:p>
                  </a:txBody>
                  <a:tcPr marL="68580" marR="68580" marT="34290" marB="34290" anchor="ctr">
                    <a:lnL w="0">
                      <a:noFill/>
                    </a:lnL>
                    <a:lnR w="0">
                      <a:noFill/>
                    </a:lnR>
                    <a:lnT w="0">
                      <a:noFill/>
                    </a:lnT>
                    <a:lnB w="0">
                      <a:noFill/>
                    </a:lnB>
                    <a:noFill/>
                  </a:tcPr>
                </a:tc>
                <a:tc>
                  <a:txBody>
                    <a:bodyPr/>
                    <a:lstStyle/>
                    <a:p>
                      <a:pPr fontAlgn="base">
                        <a:lnSpc>
                          <a:spcPts val="2175"/>
                        </a:lnSpc>
                        <a:buNone/>
                      </a:pPr>
                      <a:r>
                        <a:rPr lang="en-GB" sz="1400">
                          <a:solidFill>
                            <a:srgbClr val="FFFFFF"/>
                          </a:solidFill>
                          <a:effectLst/>
                        </a:rPr>
                        <a:t>Reduced risk of disease with biologics</a:t>
                      </a:r>
                      <a:r>
                        <a:rPr lang="en-GB" sz="1400">
                          <a:solidFill>
                            <a:srgbClr val="A5A5A5"/>
                          </a:solidFill>
                          <a:effectLst/>
                        </a:rPr>
                        <a:t> </a:t>
                      </a:r>
                      <a:r>
                        <a:rPr lang="en-GB" sz="1400">
                          <a:solidFill>
                            <a:schemeClr val="accent2">
                              <a:lumMod val="20000"/>
                              <a:lumOff val="80000"/>
                            </a:schemeClr>
                          </a:solidFill>
                          <a:effectLst/>
                        </a:rPr>
                        <a:t>(SOLAR II results</a:t>
                      </a:r>
                      <a:r>
                        <a:rPr lang="en-GB" sz="1400" baseline="30000">
                          <a:solidFill>
                            <a:schemeClr val="accent2">
                              <a:lumMod val="20000"/>
                              <a:lumOff val="80000"/>
                            </a:schemeClr>
                          </a:solidFill>
                          <a:effectLst/>
                        </a:rPr>
                        <a:t>1</a:t>
                      </a:r>
                      <a:r>
                        <a:rPr lang="en-GB" sz="1400">
                          <a:solidFill>
                            <a:schemeClr val="accent2">
                              <a:lumMod val="20000"/>
                              <a:lumOff val="80000"/>
                            </a:schemeClr>
                          </a:solidFill>
                          <a:effectLst/>
                        </a:rPr>
                        <a:t>)</a:t>
                      </a:r>
                      <a:endParaRPr lang="en-GB" sz="1100">
                        <a:solidFill>
                          <a:schemeClr val="accent2">
                            <a:lumMod val="20000"/>
                            <a:lumOff val="80000"/>
                          </a:schemeClr>
                        </a:solidFill>
                        <a:effectLst/>
                      </a:endParaRPr>
                    </a:p>
                  </a:txBody>
                  <a:tcPr marL="68580" marR="68580" marT="34290" marB="34290" anchor="ctr">
                    <a:lnL w="0">
                      <a:noFill/>
                    </a:lnL>
                    <a:lnR w="0">
                      <a:noFill/>
                    </a:lnR>
                    <a:lnT w="0">
                      <a:noFill/>
                    </a:lnT>
                    <a:lnB w="12700">
                      <a:solidFill>
                        <a:schemeClr val="tx1"/>
                      </a:solidFill>
                    </a:lnB>
                    <a:solidFill>
                      <a:schemeClr val="accent2">
                        <a:lumMod val="60000"/>
                        <a:lumOff val="40000"/>
                      </a:schemeClr>
                    </a:solidFill>
                  </a:tcPr>
                </a:tc>
                <a:extLst>
                  <a:ext uri="{0D108BD9-81ED-4DB2-BD59-A6C34878D82A}">
                    <a16:rowId xmlns:a16="http://schemas.microsoft.com/office/drawing/2014/main" val="2390536137"/>
                  </a:ext>
                </a:extLst>
              </a:tr>
              <a:tr h="683895">
                <a:tc>
                  <a:txBody>
                    <a:bodyPr/>
                    <a:lstStyle/>
                    <a:p>
                      <a:pPr fontAlgn="base">
                        <a:lnSpc>
                          <a:spcPts val="2175"/>
                        </a:lnSpc>
                        <a:buNone/>
                      </a:pPr>
                      <a:r>
                        <a:rPr lang="en-GB" sz="1400">
                          <a:effectLst/>
                        </a:rPr>
                        <a:t>Major adverse cardiovascular events (MACE)</a:t>
                      </a:r>
                      <a:endParaRPr lang="en-GB" sz="1100">
                        <a:effectLst/>
                      </a:endParaRPr>
                    </a:p>
                  </a:txBody>
                  <a:tcPr marL="68580" marR="68580" marT="34290" marB="34290" anchor="ctr">
                    <a:lnT w="12700">
                      <a:solidFill>
                        <a:schemeClr val="tx1"/>
                      </a:solidFill>
                    </a:lnT>
                    <a:lnB w="0">
                      <a:noFill/>
                    </a:lnB>
                    <a:solidFill>
                      <a:schemeClr val="accent2">
                        <a:lumMod val="20000"/>
                        <a:lumOff val="80000"/>
                      </a:schemeClr>
                    </a:solidFill>
                  </a:tcPr>
                </a:tc>
                <a:tc>
                  <a:txBody>
                    <a:bodyPr/>
                    <a:lstStyle/>
                    <a:p>
                      <a:pPr fontAlgn="base">
                        <a:lnSpc>
                          <a:spcPts val="2175"/>
                        </a:lnSpc>
                        <a:buNone/>
                      </a:pPr>
                      <a:r>
                        <a:rPr lang="en-GB" sz="1400">
                          <a:effectLst/>
                        </a:rPr>
                        <a:t>Statins</a:t>
                      </a:r>
                      <a:r>
                        <a:rPr lang="en-GB" sz="900" baseline="30000">
                          <a:effectLst/>
                        </a:rPr>
                        <a:t>2</a:t>
                      </a:r>
                      <a:endParaRPr lang="en-GB" sz="1100">
                        <a:effectLst/>
                      </a:endParaRPr>
                    </a:p>
                    <a:p>
                      <a:pPr fontAlgn="base">
                        <a:lnSpc>
                          <a:spcPts val="2175"/>
                        </a:lnSpc>
                        <a:buNone/>
                      </a:pPr>
                      <a:r>
                        <a:rPr lang="en-GB" sz="1400">
                          <a:effectLst/>
                        </a:rPr>
                        <a:t>CVD: 25%; CHD: 27%; Stroke: 22%</a:t>
                      </a:r>
                      <a:endParaRPr lang="en-GB" sz="1100">
                        <a:effectLst/>
                      </a:endParaRPr>
                    </a:p>
                  </a:txBody>
                  <a:tcPr marL="68580" marR="68580" marT="34290" marB="34290" anchor="ctr">
                    <a:lnR w="0">
                      <a:noFill/>
                    </a:lnR>
                    <a:lnT w="12700">
                      <a:solidFill>
                        <a:schemeClr val="tx1"/>
                      </a:solidFill>
                    </a:lnT>
                    <a:lnB w="0">
                      <a:noFill/>
                    </a:lnB>
                    <a:solidFill>
                      <a:schemeClr val="accent2">
                        <a:lumMod val="20000"/>
                        <a:lumOff val="80000"/>
                      </a:schemeClr>
                    </a:solidFill>
                  </a:tcPr>
                </a:tc>
                <a:tc>
                  <a:txBody>
                    <a:bodyPr/>
                    <a:lstStyle/>
                    <a:p>
                      <a:pPr fontAlgn="auto">
                        <a:lnSpc>
                          <a:spcPts val="2175"/>
                        </a:lnSpc>
                        <a:buNone/>
                      </a:pPr>
                      <a:endParaRPr lang="en-GB" sz="1400">
                        <a:effectLst/>
                      </a:endParaRPr>
                    </a:p>
                  </a:txBody>
                  <a:tcPr marL="68580" marR="68580" marT="34290" marB="34290" anchor="ctr">
                    <a:lnL w="0">
                      <a:noFill/>
                    </a:lnL>
                    <a:lnR w="0">
                      <a:noFill/>
                    </a:lnR>
                    <a:lnT w="0">
                      <a:noFill/>
                    </a:lnT>
                    <a:lnB w="0">
                      <a:noFill/>
                    </a:lnB>
                    <a:noFill/>
                  </a:tcPr>
                </a:tc>
                <a:tc>
                  <a:txBody>
                    <a:bodyPr/>
                    <a:lstStyle/>
                    <a:p>
                      <a:pPr fontAlgn="base">
                        <a:lnSpc>
                          <a:spcPts val="2175"/>
                        </a:lnSpc>
                        <a:buNone/>
                      </a:pPr>
                      <a:r>
                        <a:rPr lang="en-GB" sz="1400">
                          <a:effectLst/>
                        </a:rPr>
                        <a:t>Biologics</a:t>
                      </a:r>
                      <a:endParaRPr lang="en-GB" sz="1100">
                        <a:effectLst/>
                      </a:endParaRPr>
                    </a:p>
                    <a:p>
                      <a:pPr fontAlgn="base">
                        <a:lnSpc>
                          <a:spcPts val="2175"/>
                        </a:lnSpc>
                        <a:buNone/>
                      </a:pPr>
                      <a:r>
                        <a:rPr lang="en-GB" sz="1400">
                          <a:effectLst/>
                        </a:rPr>
                        <a:t>Major cardiovascular events: 35%</a:t>
                      </a:r>
                      <a:endParaRPr lang="en-GB" sz="1100">
                        <a:effectLst/>
                      </a:endParaRPr>
                    </a:p>
                  </a:txBody>
                  <a:tcPr marL="68580" marR="68580" marT="34290" marB="34290" anchor="ctr">
                    <a:lnL w="0">
                      <a:noFill/>
                    </a:lnL>
                    <a:lnT w="12700">
                      <a:solidFill>
                        <a:schemeClr val="tx1"/>
                      </a:solidFill>
                    </a:lnT>
                    <a:lnB w="0">
                      <a:noFill/>
                    </a:lnB>
                    <a:solidFill>
                      <a:schemeClr val="accent2">
                        <a:lumMod val="20000"/>
                        <a:lumOff val="80000"/>
                      </a:schemeClr>
                    </a:solidFill>
                  </a:tcPr>
                </a:tc>
                <a:extLst>
                  <a:ext uri="{0D108BD9-81ED-4DB2-BD59-A6C34878D82A}">
                    <a16:rowId xmlns:a16="http://schemas.microsoft.com/office/drawing/2014/main" val="2262151323"/>
                  </a:ext>
                </a:extLst>
              </a:tr>
              <a:tr h="485775">
                <a:tc>
                  <a:txBody>
                    <a:bodyPr/>
                    <a:lstStyle/>
                    <a:p>
                      <a:pPr fontAlgn="base">
                        <a:lnSpc>
                          <a:spcPts val="2175"/>
                        </a:lnSpc>
                        <a:buNone/>
                      </a:pPr>
                      <a:r>
                        <a:rPr lang="en-GB" sz="1400">
                          <a:effectLst/>
                        </a:rPr>
                        <a:t>Diabetes</a:t>
                      </a:r>
                      <a:endParaRPr lang="en-GB" sz="1100">
                        <a:effectLst/>
                      </a:endParaRPr>
                    </a:p>
                  </a:txBody>
                  <a:tcPr marL="68580" marR="68580" marT="34290" marB="34290" anchor="ctr">
                    <a:lnL w="0">
                      <a:noFill/>
                    </a:lnL>
                    <a:lnR w="0">
                      <a:noFill/>
                    </a:lnR>
                    <a:lnT w="0">
                      <a:noFill/>
                    </a:lnT>
                    <a:lnB w="0">
                      <a:noFill/>
                    </a:lnB>
                    <a:solidFill>
                      <a:srgbClr val="DEEBF7"/>
                    </a:solidFill>
                  </a:tcPr>
                </a:tc>
                <a:tc>
                  <a:txBody>
                    <a:bodyPr/>
                    <a:lstStyle/>
                    <a:p>
                      <a:pPr fontAlgn="base">
                        <a:lnSpc>
                          <a:spcPts val="2175"/>
                        </a:lnSpc>
                        <a:buNone/>
                      </a:pPr>
                      <a:r>
                        <a:rPr lang="en-GB" sz="1400">
                          <a:effectLst/>
                        </a:rPr>
                        <a:t>Metformin</a:t>
                      </a:r>
                      <a:r>
                        <a:rPr lang="en-GB" sz="900" baseline="30000">
                          <a:effectLst/>
                        </a:rPr>
                        <a:t>3</a:t>
                      </a:r>
                      <a:endParaRPr lang="en-GB" sz="1100">
                        <a:effectLst/>
                      </a:endParaRPr>
                    </a:p>
                    <a:p>
                      <a:pPr fontAlgn="base">
                        <a:lnSpc>
                          <a:spcPts val="2175"/>
                        </a:lnSpc>
                        <a:buNone/>
                      </a:pPr>
                      <a:r>
                        <a:rPr lang="en-GB" sz="1400">
                          <a:effectLst/>
                        </a:rPr>
                        <a:t>35%*</a:t>
                      </a:r>
                      <a:endParaRPr lang="en-GB" sz="1100">
                        <a:effectLst/>
                      </a:endParaRPr>
                    </a:p>
                  </a:txBody>
                  <a:tcPr marL="68580" marR="68580" marT="34290" marB="34290" anchor="ctr">
                    <a:lnL w="0">
                      <a:noFill/>
                    </a:lnL>
                    <a:lnR w="0">
                      <a:noFill/>
                    </a:lnR>
                    <a:lnT w="0">
                      <a:noFill/>
                    </a:lnT>
                    <a:lnB w="0">
                      <a:noFill/>
                    </a:lnB>
                    <a:solidFill>
                      <a:srgbClr val="DEEBF7"/>
                    </a:solidFill>
                  </a:tcPr>
                </a:tc>
                <a:tc>
                  <a:txBody>
                    <a:bodyPr/>
                    <a:lstStyle/>
                    <a:p>
                      <a:pPr fontAlgn="auto">
                        <a:lnSpc>
                          <a:spcPts val="2175"/>
                        </a:lnSpc>
                        <a:buNone/>
                      </a:pPr>
                      <a:endParaRPr lang="en-GB" sz="1400">
                        <a:effectLst/>
                      </a:endParaRPr>
                    </a:p>
                  </a:txBody>
                  <a:tcPr marL="68580" marR="68580" marT="34290" marB="34290" anchor="ctr">
                    <a:lnL w="0">
                      <a:noFill/>
                    </a:lnL>
                    <a:lnR w="0">
                      <a:noFill/>
                    </a:lnR>
                    <a:lnT w="0">
                      <a:noFill/>
                    </a:lnT>
                    <a:lnB w="0">
                      <a:noFill/>
                    </a:lnB>
                    <a:noFill/>
                  </a:tcPr>
                </a:tc>
                <a:tc>
                  <a:txBody>
                    <a:bodyPr/>
                    <a:lstStyle/>
                    <a:p>
                      <a:pPr fontAlgn="base">
                        <a:lnSpc>
                          <a:spcPts val="2175"/>
                        </a:lnSpc>
                        <a:buNone/>
                      </a:pPr>
                      <a:r>
                        <a:rPr lang="en-GB" sz="1400">
                          <a:effectLst/>
                        </a:rPr>
                        <a:t>Biologics</a:t>
                      </a:r>
                      <a:endParaRPr lang="en-GB" sz="1100">
                        <a:effectLst/>
                      </a:endParaRPr>
                    </a:p>
                    <a:p>
                      <a:pPr fontAlgn="base">
                        <a:lnSpc>
                          <a:spcPts val="2175"/>
                        </a:lnSpc>
                        <a:buNone/>
                      </a:pPr>
                      <a:r>
                        <a:rPr lang="en-GB" sz="1400">
                          <a:effectLst/>
                        </a:rPr>
                        <a:t>38%</a:t>
                      </a:r>
                      <a:endParaRPr lang="en-GB" sz="1100">
                        <a:effectLst/>
                      </a:endParaRPr>
                    </a:p>
                  </a:txBody>
                  <a:tcPr marL="68580" marR="68580" marT="34290" marB="34290" anchor="ctr">
                    <a:lnL w="0">
                      <a:noFill/>
                    </a:lnL>
                    <a:lnR w="0">
                      <a:noFill/>
                    </a:lnR>
                    <a:lnT w="0">
                      <a:noFill/>
                    </a:lnT>
                    <a:lnB w="0">
                      <a:noFill/>
                    </a:lnB>
                    <a:solidFill>
                      <a:srgbClr val="DEEBF7"/>
                    </a:solidFill>
                  </a:tcPr>
                </a:tc>
                <a:extLst>
                  <a:ext uri="{0D108BD9-81ED-4DB2-BD59-A6C34878D82A}">
                    <a16:rowId xmlns:a16="http://schemas.microsoft.com/office/drawing/2014/main" val="97113821"/>
                  </a:ext>
                </a:extLst>
              </a:tr>
            </a:tbl>
          </a:graphicData>
        </a:graphic>
      </p:graphicFrame>
      <p:pic>
        <p:nvPicPr>
          <p:cNvPr id="2" name="bg object 17">
            <a:extLst>
              <a:ext uri="{FF2B5EF4-FFF2-40B4-BE49-F238E27FC236}">
                <a16:creationId xmlns:a16="http://schemas.microsoft.com/office/drawing/2014/main" id="{71EB34B9-DDE3-20A0-99CB-438A46562DD5}"/>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0"/>
            <a:ext cx="5849256" cy="1778000"/>
          </a:xfrm>
          <a:prstGeom prst="rect">
            <a:avLst/>
          </a:prstGeom>
          <a:noFill/>
        </p:spPr>
      </p:pic>
      <p:pic>
        <p:nvPicPr>
          <p:cNvPr id="3" name="Graphic 2" descr="Beginning with solid fill">
            <a:hlinkClick r:id="rId5" action="ppaction://hlinksldjump"/>
            <a:extLst>
              <a:ext uri="{FF2B5EF4-FFF2-40B4-BE49-F238E27FC236}">
                <a16:creationId xmlns:a16="http://schemas.microsoft.com/office/drawing/2014/main" id="{7E17FD1E-FDA8-4E80-E3A5-414985A7D3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1795137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68197" y="98095"/>
            <a:ext cx="7710488" cy="538202"/>
          </a:xfrm>
        </p:spPr>
        <p:txBody>
          <a:bodyPr anchor="ctr"/>
          <a:lstStyle/>
          <a:p>
            <a:r>
              <a:rPr lang="en-GB" sz="1500">
                <a:solidFill>
                  <a:srgbClr val="073763"/>
                </a:solidFill>
              </a:rPr>
              <a:t>Conclusions</a:t>
            </a:r>
          </a:p>
        </p:txBody>
      </p:sp>
      <p:sp>
        <p:nvSpPr>
          <p:cNvPr id="9" name="Rectangle 8">
            <a:extLst>
              <a:ext uri="{FF2B5EF4-FFF2-40B4-BE49-F238E27FC236}">
                <a16:creationId xmlns:a16="http://schemas.microsoft.com/office/drawing/2014/main" id="{CFACE2E0-C4EC-BD13-9472-2A6897188727}"/>
              </a:ext>
            </a:extLst>
          </p:cNvPr>
          <p:cNvSpPr/>
          <p:nvPr/>
        </p:nvSpPr>
        <p:spPr bwMode="auto">
          <a:xfrm>
            <a:off x="1072" y="4886996"/>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OCS = Oral corticosteroids</a:t>
            </a:r>
            <a:endParaRPr lang="en-US" sz="600">
              <a:solidFill>
                <a:schemeClr val="bg1">
                  <a:lumMod val="65000"/>
                </a:schemeClr>
              </a:solidFill>
              <a:latin typeface="Arial"/>
              <a:ea typeface="Calibri" panose="020F0502020204030204" pitchFamily="34" charset="0"/>
              <a:cs typeface="Arial"/>
            </a:endParaRPr>
          </a:p>
          <a:p>
            <a:pPr>
              <a:spcBef>
                <a:spcPts val="0"/>
              </a:spcBef>
              <a:spcAft>
                <a:spcPts val="0"/>
              </a:spcAft>
              <a:defRPr/>
            </a:pPr>
            <a:r>
              <a:rPr lang="en-US" sz="600" err="1">
                <a:solidFill>
                  <a:schemeClr val="bg1">
                    <a:lumMod val="65000"/>
                  </a:schemeClr>
                </a:solidFill>
                <a:latin typeface="Arial"/>
                <a:cs typeface="Arial"/>
              </a:rPr>
              <a:t>Sadatsafavi</a:t>
            </a:r>
            <a:r>
              <a:rPr lang="en-US" sz="600">
                <a:solidFill>
                  <a:schemeClr val="bg1">
                    <a:lumMod val="65000"/>
                  </a:schemeClr>
                </a:solidFill>
                <a:latin typeface="Arial"/>
                <a:cs typeface="Arial"/>
              </a:rPr>
              <a:t> M et al. Prevention of cardiovascular and other systemic adverse outcomes in patients with asthma treated with biologics. </a:t>
            </a:r>
            <a:r>
              <a:rPr lang="en-US" sz="600" i="1">
                <a:solidFill>
                  <a:schemeClr val="bg1">
                    <a:lumMod val="65000"/>
                  </a:schemeClr>
                </a:solidFill>
                <a:latin typeface="Arial"/>
                <a:cs typeface="Arial"/>
              </a:rPr>
              <a:t>Am J Respir Crit Care Med</a:t>
            </a:r>
            <a:r>
              <a:rPr lang="en-US" sz="600">
                <a:solidFill>
                  <a:schemeClr val="bg1">
                    <a:lumMod val="65000"/>
                  </a:schemeClr>
                </a:solidFill>
                <a:latin typeface="Arial"/>
                <a:cs typeface="Arial"/>
              </a:rPr>
              <a:t>. 2025 May 19</a:t>
            </a:r>
            <a:r>
              <a:rPr lang="en-US" sz="600">
                <a:solidFill>
                  <a:schemeClr val="bg1">
                    <a:lumMod val="65000"/>
                  </a:schemeClr>
                </a:solidFill>
                <a:latin typeface="Arial"/>
                <a:ea typeface="Calibri"/>
                <a:cs typeface="Arial"/>
              </a:rPr>
              <a:t>. </a:t>
            </a:r>
            <a:r>
              <a:rPr lang="en-US" sz="600" err="1">
                <a:solidFill>
                  <a:schemeClr val="bg1">
                    <a:lumMod val="65000"/>
                  </a:schemeClr>
                </a:solidFill>
                <a:latin typeface="Arial"/>
                <a:ea typeface="Calibri"/>
                <a:cs typeface="Arial"/>
              </a:rPr>
              <a:t>doi</a:t>
            </a:r>
            <a:r>
              <a:rPr lang="en-US" sz="600">
                <a:solidFill>
                  <a:schemeClr val="bg1">
                    <a:lumMod val="65000"/>
                  </a:schemeClr>
                </a:solidFill>
                <a:latin typeface="Arial"/>
                <a:ea typeface="Calibri"/>
                <a:cs typeface="Arial"/>
              </a:rPr>
              <a:t>: 10.1164/rccm.202501-0246OC. Online ahead of print.</a:t>
            </a:r>
            <a:endParaRPr lang="en-US" sz="975">
              <a:solidFill>
                <a:schemeClr val="bg1">
                  <a:lumMod val="65000"/>
                </a:schemeClr>
              </a:solidFill>
            </a:endParaRPr>
          </a:p>
        </p:txBody>
      </p:sp>
      <p:pic>
        <p:nvPicPr>
          <p:cNvPr id="2" name="Graphic 5" descr="Lungs outline">
            <a:extLst>
              <a:ext uri="{FF2B5EF4-FFF2-40B4-BE49-F238E27FC236}">
                <a16:creationId xmlns:a16="http://schemas.microsoft.com/office/drawing/2014/main" id="{1720F0EE-20B3-95D1-E15F-BE9BBCBD27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738" y="1306886"/>
            <a:ext cx="685800" cy="685800"/>
          </a:xfrm>
          <a:prstGeom prst="rect">
            <a:avLst/>
          </a:prstGeom>
        </p:spPr>
      </p:pic>
      <p:pic>
        <p:nvPicPr>
          <p:cNvPr id="8" name="Graphic 7" descr="Stopwatch outline">
            <a:extLst>
              <a:ext uri="{FF2B5EF4-FFF2-40B4-BE49-F238E27FC236}">
                <a16:creationId xmlns:a16="http://schemas.microsoft.com/office/drawing/2014/main" id="{F408960A-A676-AB7D-F64C-0BC637CED4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7307" y="2375937"/>
            <a:ext cx="739087" cy="739087"/>
          </a:xfrm>
          <a:prstGeom prst="rect">
            <a:avLst/>
          </a:prstGeom>
        </p:spPr>
      </p:pic>
      <p:pic>
        <p:nvPicPr>
          <p:cNvPr id="10" name="Graphic 9" descr="Stethoscope outline">
            <a:extLst>
              <a:ext uri="{FF2B5EF4-FFF2-40B4-BE49-F238E27FC236}">
                <a16:creationId xmlns:a16="http://schemas.microsoft.com/office/drawing/2014/main" id="{F8C6C692-88F3-4E5F-2311-EF5F98ACB3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0593" y="3515626"/>
            <a:ext cx="685800" cy="685800"/>
          </a:xfrm>
          <a:prstGeom prst="rect">
            <a:avLst/>
          </a:prstGeom>
        </p:spPr>
      </p:pic>
      <p:sp>
        <p:nvSpPr>
          <p:cNvPr id="11" name="Rectangle: Rounded Corners 10">
            <a:extLst>
              <a:ext uri="{FF2B5EF4-FFF2-40B4-BE49-F238E27FC236}">
                <a16:creationId xmlns:a16="http://schemas.microsoft.com/office/drawing/2014/main" id="{492CB0C5-121A-7E66-6603-66A74B81E0EF}"/>
              </a:ext>
            </a:extLst>
          </p:cNvPr>
          <p:cNvSpPr/>
          <p:nvPr/>
        </p:nvSpPr>
        <p:spPr>
          <a:xfrm>
            <a:off x="2197081" y="1321738"/>
            <a:ext cx="5346719" cy="670949"/>
          </a:xfrm>
          <a:prstGeom prst="round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US" sz="1500">
                <a:solidFill>
                  <a:schemeClr val="tx1"/>
                </a:solidFill>
                <a:latin typeface="Trebuchet MS" panose="020B0603020202020204" pitchFamily="34" charset="0"/>
                <a:ea typeface="Calibri"/>
                <a:cs typeface="Arial"/>
              </a:rPr>
              <a:t>Biologic initiators had 18% lower risk of developing any OCS-related adverse outcome (versus non-initiators)</a:t>
            </a:r>
          </a:p>
        </p:txBody>
      </p:sp>
      <p:sp>
        <p:nvSpPr>
          <p:cNvPr id="12" name="Rectangle: Rounded Corners 11">
            <a:extLst>
              <a:ext uri="{FF2B5EF4-FFF2-40B4-BE49-F238E27FC236}">
                <a16:creationId xmlns:a16="http://schemas.microsoft.com/office/drawing/2014/main" id="{04D7F4A6-D841-2414-AC1D-772F96908849}"/>
              </a:ext>
            </a:extLst>
          </p:cNvPr>
          <p:cNvSpPr/>
          <p:nvPr/>
        </p:nvSpPr>
        <p:spPr>
          <a:xfrm>
            <a:off x="2197081" y="2444075"/>
            <a:ext cx="5346719" cy="670949"/>
          </a:xfrm>
          <a:prstGeom prst="round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US" sz="1500">
                <a:solidFill>
                  <a:schemeClr val="tx1"/>
                </a:solidFill>
                <a:latin typeface="Trebuchet MS" panose="020B0603020202020204" pitchFamily="34" charset="0"/>
                <a:ea typeface="Calibri"/>
                <a:cs typeface="Arial"/>
              </a:rPr>
              <a:t>Short follow-up time (median ~2 years) might explain the lack of signal for outcomes like osteoporosis and cataract</a:t>
            </a:r>
          </a:p>
        </p:txBody>
      </p:sp>
      <p:sp>
        <p:nvSpPr>
          <p:cNvPr id="13" name="Rectangle: Rounded Corners 12">
            <a:extLst>
              <a:ext uri="{FF2B5EF4-FFF2-40B4-BE49-F238E27FC236}">
                <a16:creationId xmlns:a16="http://schemas.microsoft.com/office/drawing/2014/main" id="{707243E7-0AA8-1BB2-7B2D-791B92DBABE3}"/>
              </a:ext>
            </a:extLst>
          </p:cNvPr>
          <p:cNvSpPr/>
          <p:nvPr/>
        </p:nvSpPr>
        <p:spPr>
          <a:xfrm>
            <a:off x="2197081" y="3515626"/>
            <a:ext cx="5346719" cy="67094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US" sz="1500">
                <a:solidFill>
                  <a:schemeClr val="tx1"/>
                </a:solidFill>
                <a:latin typeface="Trebuchet MS"/>
                <a:ea typeface="Calibri"/>
                <a:cs typeface="Arial"/>
              </a:rPr>
              <a:t>Timely biologic initiation to </a:t>
            </a:r>
            <a:r>
              <a:rPr lang="en-US" sz="1500" err="1">
                <a:solidFill>
                  <a:schemeClr val="tx1"/>
                </a:solidFill>
                <a:latin typeface="Trebuchet MS"/>
                <a:ea typeface="Calibri"/>
                <a:cs typeface="Arial"/>
              </a:rPr>
              <a:t>minimise</a:t>
            </a:r>
            <a:r>
              <a:rPr lang="en-US" sz="1500">
                <a:solidFill>
                  <a:schemeClr val="tx1"/>
                </a:solidFill>
                <a:latin typeface="Trebuchet MS"/>
                <a:ea typeface="Calibri"/>
                <a:cs typeface="Arial"/>
              </a:rPr>
              <a:t> OCS use required and withdraw long-term OCS</a:t>
            </a:r>
          </a:p>
        </p:txBody>
      </p:sp>
      <p:pic>
        <p:nvPicPr>
          <p:cNvPr id="3" name="bg object 17">
            <a:extLst>
              <a:ext uri="{FF2B5EF4-FFF2-40B4-BE49-F238E27FC236}">
                <a16:creationId xmlns:a16="http://schemas.microsoft.com/office/drawing/2014/main" id="{AD89AD9E-5F3E-DD8C-DA6B-6BE63B4F10AF}"/>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pic>
        <p:nvPicPr>
          <p:cNvPr id="4" name="Graphic 3" descr="Beginning with solid fill">
            <a:hlinkClick r:id="rId11" action="ppaction://hlinksldjump"/>
            <a:extLst>
              <a:ext uri="{FF2B5EF4-FFF2-40B4-BE49-F238E27FC236}">
                <a16:creationId xmlns:a16="http://schemas.microsoft.com/office/drawing/2014/main" id="{05E2BF9B-3A02-B061-662F-189B9F5588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526969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3A0F1-DFAB-1416-4190-93867E8894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2FC6EB-37CD-F17A-A1BE-64C171416722}"/>
              </a:ext>
            </a:extLst>
          </p:cNvPr>
          <p:cNvSpPr>
            <a:spLocks noGrp="1"/>
          </p:cNvSpPr>
          <p:nvPr>
            <p:ph type="title"/>
          </p:nvPr>
        </p:nvSpPr>
        <p:spPr>
          <a:xfrm>
            <a:off x="168197" y="98095"/>
            <a:ext cx="7710488" cy="538202"/>
          </a:xfrm>
        </p:spPr>
        <p:txBody>
          <a:bodyPr anchor="ctr"/>
          <a:lstStyle/>
          <a:p>
            <a:r>
              <a:rPr lang="en-GB" sz="1500">
                <a:solidFill>
                  <a:schemeClr val="accent3"/>
                </a:solidFill>
              </a:rPr>
              <a:t>Clinical implications of SOLAR I &amp; II:</a:t>
            </a:r>
            <a:r>
              <a:rPr lang="en-GB" sz="1500">
                <a:solidFill>
                  <a:srgbClr val="073763"/>
                </a:solidFill>
              </a:rPr>
              <a:t> New tools within ISAR</a:t>
            </a:r>
            <a:endParaRPr lang="en-GB" sz="1500"/>
          </a:p>
        </p:txBody>
      </p:sp>
      <p:sp>
        <p:nvSpPr>
          <p:cNvPr id="9" name="Rectangle 8">
            <a:extLst>
              <a:ext uri="{FF2B5EF4-FFF2-40B4-BE49-F238E27FC236}">
                <a16:creationId xmlns:a16="http://schemas.microsoft.com/office/drawing/2014/main" id="{05CC3B85-78B2-2791-7BE9-E72043C4FF52}"/>
              </a:ext>
            </a:extLst>
          </p:cNvPr>
          <p:cNvSpPr/>
          <p:nvPr/>
        </p:nvSpPr>
        <p:spPr bwMode="auto">
          <a:xfrm>
            <a:off x="1072" y="4886996"/>
            <a:ext cx="8460395" cy="253916"/>
          </a:xfrm>
          <a:prstGeom prst="rect">
            <a:avLst/>
          </a:prstGeom>
        </p:spPr>
        <p:txBody>
          <a:bodyPr wrap="square" lIns="68580" tIns="34290" rIns="68580" bIns="34290" anchor="t">
            <a:spAutoFit/>
          </a:bodyPr>
          <a:ls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a:spcBef>
                <a:spcPts val="0"/>
              </a:spcBef>
              <a:spcAft>
                <a:spcPts val="0"/>
              </a:spcAft>
              <a:defRPr/>
            </a:pPr>
            <a:r>
              <a:rPr lang="en-US" sz="600">
                <a:solidFill>
                  <a:schemeClr val="bg1">
                    <a:lumMod val="65000"/>
                  </a:schemeClr>
                </a:solidFill>
                <a:latin typeface="Arial"/>
                <a:ea typeface="Noto Serif"/>
                <a:cs typeface="Arial"/>
              </a:rPr>
              <a:t>LTOCS</a:t>
            </a:r>
            <a:r>
              <a:rPr lang="en-US" sz="600">
                <a:solidFill>
                  <a:schemeClr val="bg1">
                    <a:lumMod val="65000"/>
                  </a:schemeClr>
                </a:solidFill>
                <a:latin typeface="Arial"/>
                <a:cs typeface="Arial"/>
              </a:rPr>
              <a:t> = Long-term oral corticosteroids; </a:t>
            </a:r>
            <a:r>
              <a:rPr lang="en-US" sz="600">
                <a:solidFill>
                  <a:schemeClr val="bg1">
                    <a:lumMod val="65000"/>
                  </a:schemeClr>
                </a:solidFill>
                <a:latin typeface="Arial"/>
                <a:ea typeface="Noto Serif"/>
                <a:cs typeface="Arial"/>
              </a:rPr>
              <a:t>OCS = Oral corticosteroids</a:t>
            </a:r>
            <a:endParaRPr lang="en-US" sz="600">
              <a:solidFill>
                <a:schemeClr val="bg1">
                  <a:lumMod val="65000"/>
                </a:schemeClr>
              </a:solidFill>
              <a:latin typeface="Arial"/>
              <a:ea typeface="Calibri" panose="020F0502020204030204" pitchFamily="34" charset="0"/>
              <a:cs typeface="Arial"/>
            </a:endParaRPr>
          </a:p>
          <a:p>
            <a:pPr>
              <a:spcBef>
                <a:spcPts val="0"/>
              </a:spcBef>
              <a:spcAft>
                <a:spcPts val="0"/>
              </a:spcAft>
              <a:defRPr/>
            </a:pPr>
            <a:r>
              <a:rPr lang="en-US" sz="600">
                <a:solidFill>
                  <a:schemeClr val="bg1">
                    <a:lumMod val="65000"/>
                  </a:schemeClr>
                </a:solidFill>
                <a:latin typeface="Arial"/>
                <a:ea typeface="Calibri"/>
                <a:cs typeface="Arial"/>
              </a:rPr>
              <a:t>ISAR: </a:t>
            </a:r>
            <a:r>
              <a:rPr lang="en-US" sz="600">
                <a:solidFill>
                  <a:schemeClr val="bg1">
                    <a:lumMod val="65000"/>
                  </a:schemeClr>
                </a:solidFill>
                <a:latin typeface="Arial"/>
                <a:ea typeface="Calibri"/>
                <a:cs typeface="Arial"/>
                <a:hlinkClick r:id="rId3">
                  <a:extLst>
                    <a:ext uri="{A12FA001-AC4F-418D-AE19-62706E023703}">
                      <ahyp:hlinkClr xmlns:ahyp="http://schemas.microsoft.com/office/drawing/2018/hyperlinkcolor" val="tx"/>
                    </a:ext>
                  </a:extLst>
                </a:hlinkClick>
              </a:rPr>
              <a:t>https://www.isar.opcglobal.org/</a:t>
            </a:r>
            <a:endParaRPr lang="en-US" sz="975">
              <a:solidFill>
                <a:schemeClr val="bg1">
                  <a:lumMod val="65000"/>
                </a:schemeClr>
              </a:solidFill>
              <a:hlinkClick r:id="rId3">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F1FB2C4D-BC76-EF61-FE9D-D5F2968E7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49" y="1551014"/>
            <a:ext cx="4000500" cy="22543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298CCB8-B941-6151-19B1-FDC948C3BFD1}"/>
              </a:ext>
            </a:extLst>
          </p:cNvPr>
          <p:cNvSpPr/>
          <p:nvPr/>
        </p:nvSpPr>
        <p:spPr>
          <a:xfrm>
            <a:off x="611284" y="3702561"/>
            <a:ext cx="3619031" cy="51107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US" sz="1200">
                <a:solidFill>
                  <a:schemeClr val="accent1"/>
                </a:solidFill>
                <a:latin typeface="Arial"/>
                <a:ea typeface="Calibri"/>
                <a:cs typeface="Arial"/>
              </a:rPr>
              <a:t>Identification of long-term OCS (LTOCS) use</a:t>
            </a:r>
          </a:p>
        </p:txBody>
      </p:sp>
      <p:pic>
        <p:nvPicPr>
          <p:cNvPr id="6" name="Picture 5">
            <a:extLst>
              <a:ext uri="{FF2B5EF4-FFF2-40B4-BE49-F238E27FC236}">
                <a16:creationId xmlns:a16="http://schemas.microsoft.com/office/drawing/2014/main" id="{8285D3E9-3AE6-1618-C857-A157A9C9C088}"/>
              </a:ext>
            </a:extLst>
          </p:cNvPr>
          <p:cNvPicPr>
            <a:picLocks noChangeAspect="1"/>
          </p:cNvPicPr>
          <p:nvPr/>
        </p:nvPicPr>
        <p:blipFill>
          <a:blip r:embed="rId5"/>
          <a:stretch>
            <a:fillRect/>
          </a:stretch>
        </p:blipFill>
        <p:spPr>
          <a:xfrm>
            <a:off x="4647639" y="1550687"/>
            <a:ext cx="4090543" cy="2254364"/>
          </a:xfrm>
          <a:prstGeom prst="rect">
            <a:avLst/>
          </a:prstGeom>
        </p:spPr>
      </p:pic>
      <p:sp>
        <p:nvSpPr>
          <p:cNvPr id="7" name="Rectangle: Rounded Corners 6">
            <a:extLst>
              <a:ext uri="{FF2B5EF4-FFF2-40B4-BE49-F238E27FC236}">
                <a16:creationId xmlns:a16="http://schemas.microsoft.com/office/drawing/2014/main" id="{64B4B13B-4CCD-0220-B1AB-739D3091E9D2}"/>
              </a:ext>
            </a:extLst>
          </p:cNvPr>
          <p:cNvSpPr/>
          <p:nvPr/>
        </p:nvSpPr>
        <p:spPr>
          <a:xfrm>
            <a:off x="4917284" y="3702561"/>
            <a:ext cx="3619031" cy="51107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685800" rtl="0" eaLnBrk="0" fontAlgn="base" latinLnBrk="0" hangingPunct="0">
              <a:spcBef>
                <a:spcPct val="0"/>
              </a:spcBef>
              <a:spcAft>
                <a:spcPct val="0"/>
              </a:spcAft>
              <a:defRPr sz="1300" kern="1200">
                <a:solidFill>
                  <a:schemeClr val="lt1"/>
                </a:solidFill>
                <a:latin typeface="+mn-lt"/>
                <a:ea typeface="+mn-ea"/>
                <a:cs typeface="+mn-cs"/>
              </a:defRPr>
            </a:lvl1pPr>
            <a:lvl2pPr marL="342900" indent="114300" algn="l" defTabSz="685800" rtl="0" eaLnBrk="0" fontAlgn="base" latinLnBrk="0" hangingPunct="0">
              <a:spcBef>
                <a:spcPct val="0"/>
              </a:spcBef>
              <a:spcAft>
                <a:spcPct val="0"/>
              </a:spcAft>
              <a:defRPr sz="1300" kern="1200">
                <a:solidFill>
                  <a:schemeClr val="lt1"/>
                </a:solidFill>
                <a:latin typeface="+mn-lt"/>
                <a:ea typeface="+mn-ea"/>
                <a:cs typeface="+mn-cs"/>
              </a:defRPr>
            </a:lvl2pPr>
            <a:lvl3pPr marL="685800" indent="228600" algn="l" defTabSz="685800" rtl="0" eaLnBrk="0" fontAlgn="base" latinLnBrk="0" hangingPunct="0">
              <a:spcBef>
                <a:spcPct val="0"/>
              </a:spcBef>
              <a:spcAft>
                <a:spcPct val="0"/>
              </a:spcAft>
              <a:defRPr sz="1300" kern="1200">
                <a:solidFill>
                  <a:schemeClr val="lt1"/>
                </a:solidFill>
                <a:latin typeface="+mn-lt"/>
                <a:ea typeface="+mn-ea"/>
                <a:cs typeface="+mn-cs"/>
              </a:defRPr>
            </a:lvl3pPr>
            <a:lvl4pPr marL="1028700" indent="342900" algn="l" defTabSz="685800" rtl="0" eaLnBrk="0" fontAlgn="base" latinLnBrk="0" hangingPunct="0">
              <a:spcBef>
                <a:spcPct val="0"/>
              </a:spcBef>
              <a:spcAft>
                <a:spcPct val="0"/>
              </a:spcAft>
              <a:defRPr sz="1300" kern="1200">
                <a:solidFill>
                  <a:schemeClr val="lt1"/>
                </a:solidFill>
                <a:latin typeface="+mn-lt"/>
                <a:ea typeface="+mn-ea"/>
                <a:cs typeface="+mn-cs"/>
              </a:defRPr>
            </a:lvl4pPr>
            <a:lvl5pPr marL="1371600" indent="457200" algn="l" defTabSz="685800" rtl="0" eaLnBrk="0" fontAlgn="base" latinLnBrk="0" hangingPunct="0">
              <a:spcBef>
                <a:spcPct val="0"/>
              </a:spcBef>
              <a:spcAft>
                <a:spcPct val="0"/>
              </a:spcAft>
              <a:defRPr sz="1300" kern="1200">
                <a:solidFill>
                  <a:schemeClr val="lt1"/>
                </a:solidFill>
                <a:latin typeface="+mn-lt"/>
                <a:ea typeface="+mn-ea"/>
                <a:cs typeface="+mn-cs"/>
              </a:defRPr>
            </a:lvl5pPr>
            <a:lvl6pPr marL="2286000" algn="l" defTabSz="914400" rtl="0" eaLnBrk="1" latinLnBrk="0" hangingPunct="1">
              <a:defRPr sz="1300" kern="1200">
                <a:solidFill>
                  <a:schemeClr val="lt1"/>
                </a:solidFill>
                <a:latin typeface="+mn-lt"/>
                <a:ea typeface="+mn-ea"/>
                <a:cs typeface="+mn-cs"/>
              </a:defRPr>
            </a:lvl6pPr>
            <a:lvl7pPr marL="2743200" algn="l" defTabSz="914400" rtl="0" eaLnBrk="1" latinLnBrk="0" hangingPunct="1">
              <a:defRPr sz="1300" kern="1200">
                <a:solidFill>
                  <a:schemeClr val="lt1"/>
                </a:solidFill>
                <a:latin typeface="+mn-lt"/>
                <a:ea typeface="+mn-ea"/>
                <a:cs typeface="+mn-cs"/>
              </a:defRPr>
            </a:lvl7pPr>
            <a:lvl8pPr marL="3200400" algn="l" defTabSz="914400" rtl="0" eaLnBrk="1" latinLnBrk="0" hangingPunct="1">
              <a:defRPr sz="1300" kern="1200">
                <a:solidFill>
                  <a:schemeClr val="lt1"/>
                </a:solidFill>
                <a:latin typeface="+mn-lt"/>
                <a:ea typeface="+mn-ea"/>
                <a:cs typeface="+mn-cs"/>
              </a:defRPr>
            </a:lvl8pPr>
            <a:lvl9pPr marL="3657600" algn="l" defTabSz="914400" rtl="0" eaLnBrk="1" latinLnBrk="0" hangingPunct="1">
              <a:defRPr sz="1300" kern="1200">
                <a:solidFill>
                  <a:schemeClr val="lt1"/>
                </a:solidFill>
                <a:latin typeface="+mn-lt"/>
                <a:ea typeface="+mn-ea"/>
                <a:cs typeface="+mn-cs"/>
              </a:defRPr>
            </a:lvl9pPr>
          </a:lstStyle>
          <a:p>
            <a:pPr algn="ctr"/>
            <a:r>
              <a:rPr lang="en-US" sz="1200">
                <a:solidFill>
                  <a:schemeClr val="accent1"/>
                </a:solidFill>
                <a:latin typeface="Arial"/>
                <a:ea typeface="Calibri"/>
                <a:cs typeface="Arial"/>
              </a:rPr>
              <a:t>Prediction of health risks linked to OCS use</a:t>
            </a:r>
          </a:p>
        </p:txBody>
      </p:sp>
      <p:pic>
        <p:nvPicPr>
          <p:cNvPr id="2" name="bg object 17">
            <a:extLst>
              <a:ext uri="{FF2B5EF4-FFF2-40B4-BE49-F238E27FC236}">
                <a16:creationId xmlns:a16="http://schemas.microsoft.com/office/drawing/2014/main" id="{90998F9E-4E03-1641-0755-1AB2F538C2CA}"/>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pic>
        <p:nvPicPr>
          <p:cNvPr id="8" name="Graphic 7" descr="Beginning with solid fill">
            <a:hlinkClick r:id="rId8" action="ppaction://hlinksldjump"/>
            <a:extLst>
              <a:ext uri="{FF2B5EF4-FFF2-40B4-BE49-F238E27FC236}">
                <a16:creationId xmlns:a16="http://schemas.microsoft.com/office/drawing/2014/main" id="{05A5AD2F-D1AF-E14E-636E-9345B1B583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0034908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7D541-3C81-2150-AC9F-86CB6FDB94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457506-29CB-03E1-A623-0050B4D26FA4}"/>
              </a:ext>
            </a:extLst>
          </p:cNvPr>
          <p:cNvSpPr/>
          <p:nvPr/>
        </p:nvSpPr>
        <p:spPr>
          <a:xfrm>
            <a:off x="2667931" y="-1735"/>
            <a:ext cx="3401890" cy="692497"/>
          </a:xfrm>
          <a:prstGeom prst="rect">
            <a:avLst/>
          </a:prstGeom>
          <a:noFill/>
        </p:spPr>
        <p:txBody>
          <a:bodyPr wrap="square" lIns="68580" tIns="34290" rIns="68580" bIns="3429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50">
                <a:ln w="0"/>
                <a:solidFill>
                  <a:schemeClr val="accent1"/>
                </a:solidFill>
                <a:effectLst>
                  <a:outerShdw blurRad="38100" dist="25400" dir="5400000" algn="ctr" rotWithShape="0">
                    <a:srgbClr val="6E747A">
                      <a:alpha val="43000"/>
                    </a:srgbClr>
                  </a:outerShdw>
                </a:effectLst>
              </a:rPr>
              <a:t>Thank you!</a:t>
            </a:r>
          </a:p>
        </p:txBody>
      </p:sp>
      <p:grpSp>
        <p:nvGrpSpPr>
          <p:cNvPr id="11" name="Group 10">
            <a:extLst>
              <a:ext uri="{FF2B5EF4-FFF2-40B4-BE49-F238E27FC236}">
                <a16:creationId xmlns:a16="http://schemas.microsoft.com/office/drawing/2014/main" id="{85024347-934A-C9DC-022C-54862C73AA8F}"/>
              </a:ext>
            </a:extLst>
          </p:cNvPr>
          <p:cNvGrpSpPr/>
          <p:nvPr/>
        </p:nvGrpSpPr>
        <p:grpSpPr>
          <a:xfrm>
            <a:off x="136920" y="859205"/>
            <a:ext cx="8862237" cy="4288261"/>
            <a:chOff x="104119" y="215518"/>
            <a:chExt cx="11816316" cy="5717682"/>
          </a:xfrm>
        </p:grpSpPr>
        <p:sp>
          <p:nvSpPr>
            <p:cNvPr id="44" name="Google Shape;1174;p175">
              <a:extLst>
                <a:ext uri="{FF2B5EF4-FFF2-40B4-BE49-F238E27FC236}">
                  <a16:creationId xmlns:a16="http://schemas.microsoft.com/office/drawing/2014/main" id="{7A57D047-8BF7-3EC2-79E7-91CE869B8261}"/>
                </a:ext>
              </a:extLst>
            </p:cNvPr>
            <p:cNvSpPr txBox="1"/>
            <p:nvPr/>
          </p:nvSpPr>
          <p:spPr>
            <a:xfrm>
              <a:off x="5022410" y="1185737"/>
              <a:ext cx="184731" cy="271796"/>
            </a:xfrm>
            <a:prstGeom prst="rect">
              <a:avLst/>
            </a:prstGeom>
            <a:noFill/>
            <a:ln>
              <a:noFill/>
            </a:ln>
          </p:spPr>
          <p:txBody>
            <a:bodyPr spcFirstLastPara="1" wrap="square" lIns="121900" tIns="60933" rIns="121900" bIns="60933" anchor="t" anchorCtr="0">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09">
                <a:buSzPts val="1400"/>
                <a:defRPr/>
              </a:pPr>
              <a:endParaRPr sz="525">
                <a:solidFill>
                  <a:srgbClr val="404040"/>
                </a:solidFill>
              </a:endParaRPr>
            </a:p>
          </p:txBody>
        </p:sp>
        <p:sp>
          <p:nvSpPr>
            <p:cNvPr id="13" name="TextBox 6">
              <a:extLst>
                <a:ext uri="{FF2B5EF4-FFF2-40B4-BE49-F238E27FC236}">
                  <a16:creationId xmlns:a16="http://schemas.microsoft.com/office/drawing/2014/main" id="{E70B74B5-077E-4859-FAF4-25B76F5F0598}"/>
                </a:ext>
              </a:extLst>
            </p:cNvPr>
            <p:cNvSpPr txBox="1"/>
            <p:nvPr/>
          </p:nvSpPr>
          <p:spPr>
            <a:xfrm>
              <a:off x="104119" y="3413473"/>
              <a:ext cx="2438319" cy="2516160"/>
            </a:xfrm>
            <a:prstGeom prst="rect">
              <a:avLst/>
            </a:prstGeom>
            <a:noFill/>
          </p:spPr>
          <p:txBody>
            <a:bodyPr wrap="square" lIns="68580" tIns="34290" rIns="68580" bIns="3429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Argentina</a:t>
              </a:r>
            </a:p>
            <a:p>
              <a:pPr>
                <a:buFont typeface="Arial" panose="020B0604020202020204" pitchFamily="34" charset="0"/>
                <a:buChar char="•"/>
              </a:pPr>
              <a:r>
                <a:rPr lang="en-GB" sz="525"/>
                <a:t>Fundacion CIDEA</a:t>
              </a:r>
            </a:p>
            <a:p>
              <a:pPr>
                <a:buFont typeface="Arial" panose="020B0604020202020204" pitchFamily="34" charset="0"/>
                <a:buChar char="•"/>
              </a:pPr>
              <a:r>
                <a:rPr lang="en-GB" sz="525"/>
                <a:t>Instituto de </a:t>
              </a:r>
              <a:r>
                <a:rPr lang="en-GB" sz="525" err="1"/>
                <a:t>Tisioneumonología</a:t>
              </a:r>
              <a:r>
                <a:rPr lang="en-GB" sz="525"/>
                <a:t> “Prof. Dr. Raúl Vaccarezza”</a:t>
              </a:r>
            </a:p>
            <a:p>
              <a:pPr>
                <a:buFont typeface="Arial" panose="020B0604020202020204" pitchFamily="34" charset="0"/>
                <a:buChar char="•"/>
              </a:pPr>
              <a:r>
                <a:rPr lang="en-GB" sz="525"/>
                <a:t>Hospital Privado Universitario de Córdoba</a:t>
              </a:r>
            </a:p>
            <a:p>
              <a:pPr>
                <a:buFont typeface="Arial" panose="020B0604020202020204" pitchFamily="34" charset="0"/>
                <a:buChar char="•"/>
              </a:pPr>
              <a:r>
                <a:rPr lang="en-GB" sz="525" err="1"/>
                <a:t>Investigaciones</a:t>
              </a:r>
              <a:r>
                <a:rPr lang="en-GB" sz="525"/>
                <a:t> </a:t>
              </a:r>
              <a:r>
                <a:rPr lang="en-GB" sz="525" err="1"/>
                <a:t>en</a:t>
              </a:r>
              <a:r>
                <a:rPr lang="en-GB" sz="525"/>
                <a:t> </a:t>
              </a:r>
              <a:r>
                <a:rPr lang="en-GB" sz="525" err="1"/>
                <a:t>Patologías</a:t>
              </a:r>
              <a:r>
                <a:rPr lang="en-GB" sz="525"/>
                <a:t> </a:t>
              </a:r>
              <a:r>
                <a:rPr lang="en-GB" sz="525" err="1"/>
                <a:t>Respiratorias</a:t>
              </a:r>
              <a:endParaRPr lang="en-GB" sz="525"/>
            </a:p>
            <a:p>
              <a:pPr>
                <a:buFont typeface="Arial" panose="020B0604020202020204" pitchFamily="34" charset="0"/>
                <a:buChar char="•"/>
              </a:pPr>
              <a:r>
                <a:rPr lang="en-GB" sz="525"/>
                <a:t>Hospital Ramos Mejía</a:t>
              </a:r>
            </a:p>
            <a:p>
              <a:pPr>
                <a:buFont typeface="Arial" panose="020B0604020202020204" pitchFamily="34" charset="0"/>
                <a:buChar char="•"/>
              </a:pPr>
              <a:r>
                <a:rPr lang="en-GB" sz="525"/>
                <a:t>Instituto Vaccarezza</a:t>
              </a:r>
            </a:p>
            <a:p>
              <a:pPr>
                <a:buFont typeface="Arial" panose="020B0604020202020204" pitchFamily="34" charset="0"/>
                <a:buChar char="•"/>
              </a:pPr>
              <a:r>
                <a:rPr lang="en-GB" sz="525"/>
                <a:t>Hospital Centenario</a:t>
              </a:r>
            </a:p>
            <a:p>
              <a:pPr>
                <a:buFont typeface="Arial" panose="020B0604020202020204" pitchFamily="34" charset="0"/>
                <a:buChar char="•"/>
              </a:pPr>
              <a:r>
                <a:rPr lang="en-GB" sz="525"/>
                <a:t>Instituto de </a:t>
              </a:r>
              <a:r>
                <a:rPr lang="en-GB" sz="525" err="1"/>
                <a:t>Patologías</a:t>
              </a:r>
              <a:r>
                <a:rPr lang="en-GB" sz="525"/>
                <a:t> </a:t>
              </a:r>
              <a:r>
                <a:rPr lang="en-GB" sz="525" err="1"/>
                <a:t>Respiratorias</a:t>
              </a:r>
              <a:endParaRPr lang="en-GB" sz="525"/>
            </a:p>
            <a:p>
              <a:pPr>
                <a:buFont typeface="Arial" panose="020B0604020202020204" pitchFamily="34" charset="0"/>
                <a:buChar char="•"/>
              </a:pPr>
              <a:r>
                <a:rPr lang="en-GB" sz="525"/>
                <a:t>Hospital </a:t>
              </a:r>
              <a:r>
                <a:rPr lang="en-GB" sz="525" err="1"/>
                <a:t>Santojanni</a:t>
              </a:r>
              <a:endParaRPr lang="en-GB" sz="525"/>
            </a:p>
            <a:p>
              <a:pPr>
                <a:buFont typeface="Arial" panose="020B0604020202020204" pitchFamily="34" charset="0"/>
                <a:buChar char="•"/>
              </a:pPr>
              <a:r>
                <a:rPr lang="en-GB" sz="525"/>
                <a:t>Hospital </a:t>
              </a:r>
              <a:r>
                <a:rPr lang="en-GB" sz="525" err="1"/>
                <a:t>Británico</a:t>
              </a:r>
              <a:endParaRPr lang="en-GB" sz="525"/>
            </a:p>
            <a:p>
              <a:pPr>
                <a:buFont typeface="Arial" panose="020B0604020202020204" pitchFamily="34" charset="0"/>
                <a:buChar char="•"/>
              </a:pPr>
              <a:r>
                <a:rPr lang="en-GB" sz="525"/>
                <a:t>Hospital Fernández</a:t>
              </a:r>
            </a:p>
            <a:p>
              <a:pPr>
                <a:buFont typeface="Arial" panose="020B0604020202020204" pitchFamily="34" charset="0"/>
                <a:buChar char="•"/>
              </a:pPr>
              <a:r>
                <a:rPr lang="en-GB" sz="525"/>
                <a:t>Hospital Privado de Córdoba</a:t>
              </a:r>
            </a:p>
            <a:p>
              <a:pPr>
                <a:buFont typeface="Arial" panose="020B0604020202020204" pitchFamily="34" charset="0"/>
                <a:buChar char="•"/>
              </a:pPr>
              <a:r>
                <a:rPr lang="en-GB" sz="525"/>
                <a:t>Fernando Serrano</a:t>
              </a:r>
            </a:p>
            <a:p>
              <a:pPr>
                <a:buFont typeface="Arial" panose="020B0604020202020204" pitchFamily="34" charset="0"/>
                <a:buChar char="•"/>
              </a:pPr>
              <a:r>
                <a:rPr lang="en-GB" sz="525" err="1"/>
                <a:t>Sanatorio</a:t>
              </a:r>
              <a:r>
                <a:rPr lang="en-GB" sz="525"/>
                <a:t> Güemes</a:t>
              </a:r>
            </a:p>
            <a:p>
              <a:pPr>
                <a:buFont typeface="Arial" panose="020B0604020202020204" pitchFamily="34" charset="0"/>
                <a:buChar char="•"/>
              </a:pPr>
              <a:r>
                <a:rPr lang="en-GB" sz="525"/>
                <a:t>Hospital Austral</a:t>
              </a:r>
            </a:p>
            <a:p>
              <a:pPr>
                <a:buFont typeface="Arial" panose="020B0604020202020204" pitchFamily="34" charset="0"/>
                <a:buChar char="•"/>
              </a:pPr>
              <a:r>
                <a:rPr lang="en-GB" sz="525"/>
                <a:t>INAER </a:t>
              </a:r>
              <a:r>
                <a:rPr lang="en-GB" sz="525" err="1"/>
                <a:t>Investigación</a:t>
              </a:r>
              <a:r>
                <a:rPr lang="en-GB" sz="525"/>
                <a:t> </a:t>
              </a:r>
              <a:r>
                <a:rPr lang="en-GB" sz="525" err="1"/>
                <a:t>en</a:t>
              </a:r>
              <a:r>
                <a:rPr lang="en-GB" sz="525"/>
                <a:t> </a:t>
              </a:r>
              <a:r>
                <a:rPr lang="en-GB" sz="525" err="1"/>
                <a:t>Alergia</a:t>
              </a:r>
              <a:r>
                <a:rPr lang="en-GB" sz="525"/>
                <a:t> y </a:t>
              </a:r>
              <a:r>
                <a:rPr lang="en-GB" sz="525" err="1"/>
                <a:t>Enfermedades</a:t>
              </a:r>
              <a:r>
                <a:rPr lang="en-GB" sz="525"/>
                <a:t> </a:t>
              </a:r>
              <a:r>
                <a:rPr lang="en-GB" sz="525" err="1"/>
                <a:t>Respiratorias</a:t>
              </a:r>
              <a:endParaRPr lang="en-GB" sz="525"/>
            </a:p>
            <a:p>
              <a:pPr>
                <a:buFont typeface="Arial" panose="020B0604020202020204" pitchFamily="34" charset="0"/>
                <a:buChar char="•"/>
              </a:pPr>
              <a:r>
                <a:rPr lang="en-GB" sz="525"/>
                <a:t>Hospital Italiano</a:t>
              </a:r>
            </a:p>
            <a:p>
              <a:endParaRPr lang="en-US" sz="525"/>
            </a:p>
            <a:p>
              <a:endParaRPr lang="en-GB" sz="525"/>
            </a:p>
          </p:txBody>
        </p:sp>
        <p:sp>
          <p:nvSpPr>
            <p:cNvPr id="14" name="TextBox 8">
              <a:extLst>
                <a:ext uri="{FF2B5EF4-FFF2-40B4-BE49-F238E27FC236}">
                  <a16:creationId xmlns:a16="http://schemas.microsoft.com/office/drawing/2014/main" id="{92808FC3-BC76-8F00-3CF6-F2A17569DFEB}"/>
                </a:ext>
              </a:extLst>
            </p:cNvPr>
            <p:cNvSpPr txBox="1"/>
            <p:nvPr/>
          </p:nvSpPr>
          <p:spPr>
            <a:xfrm>
              <a:off x="108762" y="225373"/>
              <a:ext cx="2219247" cy="1869829"/>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Canada</a:t>
              </a:r>
              <a:endParaRPr lang="en-US" sz="525" b="1">
                <a:solidFill>
                  <a:schemeClr val="accent1"/>
                </a:solidFill>
                <a:latin typeface="+mj-lt"/>
              </a:endParaRPr>
            </a:p>
            <a:p>
              <a:pPr>
                <a:buFont typeface="Arial" panose="020B0604020202020204" pitchFamily="34" charset="0"/>
                <a:buChar char="•"/>
              </a:pPr>
              <a:r>
                <a:rPr lang="en-US" sz="525"/>
                <a:t>Vancouver Coastal Health</a:t>
              </a:r>
            </a:p>
            <a:p>
              <a:pPr>
                <a:buFont typeface="Arial" panose="020B0604020202020204" pitchFamily="34" charset="0"/>
                <a:buChar char="•"/>
              </a:pPr>
              <a:r>
                <a:rPr lang="en-US" sz="525"/>
                <a:t>St. Paul's Hospital, University of British Columbia</a:t>
              </a:r>
            </a:p>
            <a:p>
              <a:pPr>
                <a:buFont typeface="Arial" panose="020B0604020202020204" pitchFamily="34" charset="0"/>
                <a:buChar char="•"/>
              </a:pPr>
              <a:r>
                <a:rPr lang="en-US" sz="525"/>
                <a:t>Gordon &amp; Leslie Diamond Health Care Centre</a:t>
              </a:r>
            </a:p>
            <a:p>
              <a:pPr>
                <a:buFont typeface="Arial" panose="020B0604020202020204" pitchFamily="34" charset="0"/>
                <a:buChar char="•"/>
              </a:pPr>
              <a:r>
                <a:rPr lang="en-US" sz="525"/>
                <a:t>Vancouver General Hospital, University of British Columbia</a:t>
              </a:r>
            </a:p>
            <a:p>
              <a:pPr>
                <a:buFont typeface="Arial" panose="020B0604020202020204" pitchFamily="34" charset="0"/>
                <a:buChar char="•"/>
              </a:pPr>
              <a:r>
                <a:rPr lang="en-US" sz="525"/>
                <a:t>University of Alberta Hospital, University of Alberta</a:t>
              </a:r>
            </a:p>
            <a:p>
              <a:pPr>
                <a:buFont typeface="Arial" panose="020B0604020202020204" pitchFamily="34" charset="0"/>
                <a:buChar char="•"/>
              </a:pPr>
              <a:r>
                <a:rPr lang="en-US" sz="525" err="1"/>
                <a:t>Rockyview</a:t>
              </a:r>
              <a:r>
                <a:rPr lang="en-US" sz="525"/>
                <a:t> Hospital, University of Calgary</a:t>
              </a:r>
            </a:p>
            <a:p>
              <a:pPr>
                <a:buFont typeface="Arial" panose="020B0604020202020204" pitchFamily="34" charset="0"/>
                <a:buChar char="•"/>
              </a:pPr>
              <a:r>
                <a:rPr lang="en-US" sz="525"/>
                <a:t>Toronto Western Hospital, University of Toronto</a:t>
              </a:r>
            </a:p>
            <a:p>
              <a:pPr>
                <a:buFont typeface="Arial" panose="020B0604020202020204" pitchFamily="34" charset="0"/>
                <a:buChar char="•"/>
              </a:pPr>
              <a:r>
                <a:rPr lang="en-US" sz="525"/>
                <a:t>University Institute of Cardiology and Respirology of Quebec, Université Laval</a:t>
              </a:r>
            </a:p>
            <a:p>
              <a:pPr>
                <a:buFont typeface="Arial" panose="020B0604020202020204" pitchFamily="34" charset="0"/>
                <a:buChar char="•"/>
              </a:pPr>
              <a:r>
                <a:rPr lang="en-US" sz="525"/>
                <a:t>McGill University Health Centre, McGill University</a:t>
              </a:r>
            </a:p>
            <a:p>
              <a:pPr>
                <a:buFont typeface="Arial" panose="020B0604020202020204" pitchFamily="34" charset="0"/>
                <a:buChar char="•"/>
              </a:pPr>
              <a:r>
                <a:rPr lang="en-US" sz="525"/>
                <a:t>The Ottawa Hospital</a:t>
              </a:r>
            </a:p>
            <a:p>
              <a:pPr>
                <a:buFont typeface="Arial" panose="020B0604020202020204" pitchFamily="34" charset="0"/>
                <a:buChar char="•"/>
              </a:pPr>
              <a:r>
                <a:rPr lang="en-US" sz="525"/>
                <a:t>Kingston General Hospital</a:t>
              </a:r>
            </a:p>
            <a:p>
              <a:pPr>
                <a:buFont typeface="Arial" panose="020B0604020202020204" pitchFamily="34" charset="0"/>
                <a:buChar char="•"/>
              </a:pPr>
              <a:r>
                <a:rPr lang="en-US" sz="525"/>
                <a:t>Kingston Health Sciences Centre</a:t>
              </a:r>
            </a:p>
            <a:p>
              <a:pPr>
                <a:buFont typeface="Arial" panose="020B0604020202020204" pitchFamily="34" charset="0"/>
                <a:buChar char="•"/>
              </a:pPr>
              <a:r>
                <a:rPr lang="en-US" sz="525"/>
                <a:t>Synergy MD Specialist Group</a:t>
              </a:r>
            </a:p>
          </p:txBody>
        </p:sp>
        <p:sp>
          <p:nvSpPr>
            <p:cNvPr id="15" name="TextBox 10">
              <a:extLst>
                <a:ext uri="{FF2B5EF4-FFF2-40B4-BE49-F238E27FC236}">
                  <a16:creationId xmlns:a16="http://schemas.microsoft.com/office/drawing/2014/main" id="{397712F8-2BF9-8626-8B3D-4B831FB69EA7}"/>
                </a:ext>
              </a:extLst>
            </p:cNvPr>
            <p:cNvSpPr txBox="1"/>
            <p:nvPr/>
          </p:nvSpPr>
          <p:spPr>
            <a:xfrm>
              <a:off x="110872" y="2602845"/>
              <a:ext cx="1841656" cy="792611"/>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Colombia</a:t>
              </a:r>
            </a:p>
            <a:p>
              <a:pPr>
                <a:buFont typeface="Arial" panose="020B0604020202020204" pitchFamily="34" charset="0"/>
                <a:buChar char="•"/>
              </a:pPr>
              <a:r>
                <a:rPr lang="en-GB" sz="525"/>
                <a:t>Fundación </a:t>
              </a:r>
              <a:r>
                <a:rPr lang="en-GB" sz="525" err="1"/>
                <a:t>Neumológica</a:t>
              </a:r>
              <a:r>
                <a:rPr lang="en-GB" sz="525"/>
                <a:t> Colombiana</a:t>
              </a:r>
            </a:p>
            <a:p>
              <a:pPr>
                <a:buFont typeface="Arial" panose="020B0604020202020204" pitchFamily="34" charset="0"/>
                <a:buChar char="•"/>
              </a:pPr>
              <a:r>
                <a:rPr lang="en-GB" sz="525"/>
                <a:t>Instituto </a:t>
              </a:r>
              <a:r>
                <a:rPr lang="en-GB" sz="525" err="1"/>
                <a:t>Neumológico</a:t>
              </a:r>
              <a:r>
                <a:rPr lang="en-GB" sz="525"/>
                <a:t> del Oriente INO</a:t>
              </a:r>
            </a:p>
            <a:p>
              <a:pPr>
                <a:buFont typeface="Arial" panose="020B0604020202020204" pitchFamily="34" charset="0"/>
                <a:buChar char="•"/>
              </a:pPr>
              <a:r>
                <a:rPr lang="en-GB" sz="525"/>
                <a:t>Hospital Universitario San Ignacio</a:t>
              </a:r>
            </a:p>
            <a:p>
              <a:pPr>
                <a:buFont typeface="Arial" panose="020B0604020202020204" pitchFamily="34" charset="0"/>
                <a:buChar char="•"/>
              </a:pPr>
              <a:r>
                <a:rPr lang="en-GB" sz="525" err="1"/>
                <a:t>Promocosta</a:t>
              </a:r>
              <a:endParaRPr lang="en-GB" sz="525"/>
            </a:p>
            <a:p>
              <a:pPr>
                <a:buFont typeface="Arial" panose="020B0604020202020204" pitchFamily="34" charset="0"/>
                <a:buChar char="•"/>
              </a:pPr>
              <a:r>
                <a:rPr lang="en-GB" sz="525"/>
                <a:t>UNIMEQ ORL</a:t>
              </a:r>
            </a:p>
          </p:txBody>
        </p:sp>
        <p:sp>
          <p:nvSpPr>
            <p:cNvPr id="16" name="TextBox 27">
              <a:extLst>
                <a:ext uri="{FF2B5EF4-FFF2-40B4-BE49-F238E27FC236}">
                  <a16:creationId xmlns:a16="http://schemas.microsoft.com/office/drawing/2014/main" id="{78194533-69A1-B991-41EA-C739BF57678C}"/>
                </a:ext>
              </a:extLst>
            </p:cNvPr>
            <p:cNvSpPr txBox="1"/>
            <p:nvPr/>
          </p:nvSpPr>
          <p:spPr>
            <a:xfrm>
              <a:off x="3757314" y="1113418"/>
              <a:ext cx="2316387" cy="684889"/>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s-ES" sz="788" b="1" err="1">
                  <a:solidFill>
                    <a:schemeClr val="accent1"/>
                  </a:solidFill>
                  <a:latin typeface="+mj-lt"/>
                </a:rPr>
                <a:t>Spain</a:t>
              </a:r>
              <a:endParaRPr lang="es-ES" sz="788" b="1">
                <a:solidFill>
                  <a:schemeClr val="accent1"/>
                </a:solidFill>
                <a:latin typeface="+mj-lt"/>
              </a:endParaRPr>
            </a:p>
            <a:p>
              <a:pPr>
                <a:buFont typeface="Arial" panose="020B0604020202020204" pitchFamily="34" charset="0"/>
                <a:buChar char="•"/>
              </a:pPr>
              <a:r>
                <a:rPr lang="es-ES" sz="525"/>
                <a:t>Hospital </a:t>
              </a:r>
              <a:r>
                <a:rPr lang="es-ES" sz="525" err="1"/>
                <a:t>Universitari</a:t>
              </a:r>
              <a:r>
                <a:rPr lang="es-ES" sz="525"/>
                <a:t> Vall </a:t>
              </a:r>
              <a:r>
                <a:rPr lang="es-ES" sz="525" err="1"/>
                <a:t>d'Hebron</a:t>
              </a:r>
              <a:r>
                <a:rPr lang="es-ES" sz="525"/>
                <a:t>, Barcelona</a:t>
              </a:r>
            </a:p>
            <a:p>
              <a:pPr>
                <a:buFont typeface="Arial" panose="020B0604020202020204" pitchFamily="34" charset="0"/>
                <a:buChar char="•"/>
              </a:pPr>
              <a:r>
                <a:rPr lang="es-ES" sz="525"/>
                <a:t>Hospital de Alta Resolución, Granada</a:t>
              </a:r>
            </a:p>
            <a:p>
              <a:pPr>
                <a:buFont typeface="Arial" panose="020B0604020202020204" pitchFamily="34" charset="0"/>
                <a:buChar char="•"/>
              </a:pPr>
              <a:r>
                <a:rPr lang="es-ES" sz="525"/>
                <a:t>Instituto de Investigación Sanitaria de Palma</a:t>
              </a:r>
            </a:p>
            <a:p>
              <a:pPr>
                <a:buFont typeface="Arial" panose="020B0604020202020204" pitchFamily="34" charset="0"/>
                <a:buChar char="•"/>
              </a:pPr>
              <a:r>
                <a:rPr lang="es-ES" sz="525"/>
                <a:t>Hospital de Laredo</a:t>
              </a:r>
            </a:p>
          </p:txBody>
        </p:sp>
        <p:sp>
          <p:nvSpPr>
            <p:cNvPr id="17" name="TextBox 29">
              <a:extLst>
                <a:ext uri="{FF2B5EF4-FFF2-40B4-BE49-F238E27FC236}">
                  <a16:creationId xmlns:a16="http://schemas.microsoft.com/office/drawing/2014/main" id="{0B195E2D-6562-8D6B-B06C-898FA1C88168}"/>
                </a:ext>
              </a:extLst>
            </p:cNvPr>
            <p:cNvSpPr txBox="1"/>
            <p:nvPr/>
          </p:nvSpPr>
          <p:spPr>
            <a:xfrm>
              <a:off x="2336643" y="2786703"/>
              <a:ext cx="2830945" cy="2839325"/>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pt-BR" sz="788" b="1">
                  <a:solidFill>
                    <a:schemeClr val="accent1"/>
                  </a:solidFill>
                  <a:latin typeface="+mj-lt"/>
                </a:rPr>
                <a:t>Brazil</a:t>
              </a:r>
            </a:p>
            <a:p>
              <a:pPr>
                <a:buFont typeface="Arial" panose="020B0604020202020204" pitchFamily="34" charset="0"/>
                <a:buChar char="•"/>
              </a:pPr>
              <a:r>
                <a:rPr lang="pt-BR" sz="525"/>
                <a:t>Hospital Moínhos de Vento</a:t>
              </a:r>
            </a:p>
            <a:p>
              <a:pPr>
                <a:buFont typeface="Arial" panose="020B0604020202020204" pitchFamily="34" charset="0"/>
                <a:buChar char="•"/>
              </a:pPr>
              <a:r>
                <a:rPr lang="pt-BR" sz="525"/>
                <a:t>Centro de Referência de Asma Grave do Hospital do Pulmão</a:t>
              </a:r>
            </a:p>
            <a:p>
              <a:pPr>
                <a:buFont typeface="Arial" panose="020B0604020202020204" pitchFamily="34" charset="0"/>
                <a:buChar char="•"/>
              </a:pPr>
              <a:r>
                <a:rPr lang="pt-BR" sz="525"/>
                <a:t>Centro de Referência em Asma do Hospital de Santa Casa de Misericórdia de Vitória</a:t>
              </a:r>
            </a:p>
            <a:p>
              <a:pPr>
                <a:buFont typeface="Arial" panose="020B0604020202020204" pitchFamily="34" charset="0"/>
                <a:buChar char="•"/>
              </a:pPr>
              <a:r>
                <a:rPr lang="pt-BR" sz="525"/>
                <a:t>Hospital São Lucas da PUCRS - Adulto</a:t>
              </a:r>
            </a:p>
            <a:p>
              <a:pPr>
                <a:buFont typeface="Arial" panose="020B0604020202020204" pitchFamily="34" charset="0"/>
                <a:buChar char="•"/>
              </a:pPr>
              <a:r>
                <a:rPr lang="pt-BR" sz="525"/>
                <a:t>Policlínica Piquet Carneiro</a:t>
              </a:r>
            </a:p>
            <a:p>
              <a:pPr>
                <a:buFont typeface="Arial" panose="020B0604020202020204" pitchFamily="34" charset="0"/>
                <a:buChar char="•"/>
              </a:pPr>
              <a:r>
                <a:rPr lang="pt-BR" sz="525"/>
                <a:t>Centro de Pesquisa Clínica Multidisciplinar da Santa Casa de Misericórdia de Porto Alegre</a:t>
              </a:r>
            </a:p>
            <a:p>
              <a:pPr>
                <a:buFont typeface="Arial" panose="020B0604020202020204" pitchFamily="34" charset="0"/>
                <a:buChar char="•"/>
              </a:pPr>
              <a:r>
                <a:rPr lang="pt-BR" sz="525"/>
                <a:t>Programa para o Controle da Asma na Bahia (ProAR)</a:t>
              </a:r>
            </a:p>
            <a:p>
              <a:pPr>
                <a:buFont typeface="Arial" panose="020B0604020202020204" pitchFamily="34" charset="0"/>
                <a:buChar char="•"/>
              </a:pPr>
              <a:r>
                <a:rPr lang="pt-BR" sz="525"/>
                <a:t>Centro de Atendimento e Pesquisa em Asma Grave do NUPAIVA</a:t>
              </a:r>
            </a:p>
            <a:p>
              <a:pPr>
                <a:buFont typeface="Arial" panose="020B0604020202020204" pitchFamily="34" charset="0"/>
                <a:buChar char="•"/>
              </a:pPr>
              <a:r>
                <a:rPr lang="pt-BR" sz="525"/>
                <a:t>Instituto da Criança e do Adolescente </a:t>
              </a:r>
            </a:p>
            <a:p>
              <a:pPr>
                <a:buFont typeface="Arial" panose="020B0604020202020204" pitchFamily="34" charset="0"/>
                <a:buChar char="•"/>
              </a:pPr>
              <a:r>
                <a:rPr lang="pt-BR" sz="525"/>
                <a:t>Hospital das Clínicas da UFPE/EBSERH</a:t>
              </a:r>
            </a:p>
            <a:p>
              <a:pPr>
                <a:buFont typeface="Arial" panose="020B0604020202020204" pitchFamily="34" charset="0"/>
                <a:buChar char="•"/>
              </a:pPr>
              <a:r>
                <a:rPr lang="pt-BR" sz="525"/>
                <a:t>Hospital da Criança de Brasília José Alencar</a:t>
              </a:r>
            </a:p>
            <a:p>
              <a:pPr>
                <a:buFont typeface="Arial" panose="020B0604020202020204" pitchFamily="34" charset="0"/>
                <a:buChar char="•"/>
              </a:pPr>
              <a:r>
                <a:rPr lang="pt-BR" sz="525"/>
                <a:t>Hospital São Paulo / UNIFESP</a:t>
              </a:r>
            </a:p>
            <a:p>
              <a:pPr>
                <a:buFont typeface="Arial" panose="020B0604020202020204" pitchFamily="34" charset="0"/>
                <a:buChar char="•"/>
              </a:pPr>
              <a:r>
                <a:rPr lang="pt-BR" sz="525"/>
                <a:t>Centro Multidisciplinar para pacientes com Asma de Difícil Controle - CEMAD</a:t>
              </a:r>
            </a:p>
            <a:p>
              <a:pPr>
                <a:buFont typeface="Arial" panose="020B0604020202020204" pitchFamily="34" charset="0"/>
                <a:buChar char="•"/>
              </a:pPr>
              <a:r>
                <a:rPr lang="pt-BR" sz="525"/>
                <a:t>Universidade Estadual de Londrina – UEL</a:t>
              </a:r>
            </a:p>
            <a:p>
              <a:pPr>
                <a:buFont typeface="Arial" panose="020B0604020202020204" pitchFamily="34" charset="0"/>
                <a:buChar char="•"/>
              </a:pPr>
              <a:r>
                <a:rPr lang="pt-BR" sz="525"/>
                <a:t>Hospital Universitário João de Barros Barreto - UFPA/EBSERH</a:t>
              </a:r>
            </a:p>
            <a:p>
              <a:pPr>
                <a:buFont typeface="Arial" panose="020B0604020202020204" pitchFamily="34" charset="0"/>
                <a:buChar char="•"/>
              </a:pPr>
              <a:r>
                <a:rPr lang="pt-BR" sz="525"/>
                <a:t>Universidade Federal de Goiás </a:t>
              </a:r>
            </a:p>
            <a:p>
              <a:pPr>
                <a:buFont typeface="Arial" panose="020B0604020202020204" pitchFamily="34" charset="0"/>
                <a:buChar char="•"/>
              </a:pPr>
              <a:r>
                <a:rPr lang="pt-BR" sz="525"/>
                <a:t>Universidade Federal do Rio de Janeiro</a:t>
              </a:r>
            </a:p>
            <a:p>
              <a:pPr>
                <a:buFont typeface="Arial" panose="020B0604020202020204" pitchFamily="34" charset="0"/>
                <a:buChar char="•"/>
              </a:pPr>
              <a:r>
                <a:rPr lang="pt-BR" sz="525"/>
                <a:t>Hospital Universitário Lauro Wanderley da UFPB</a:t>
              </a:r>
            </a:p>
            <a:p>
              <a:pPr>
                <a:buFont typeface="Arial" panose="020B0604020202020204" pitchFamily="34" charset="0"/>
                <a:buChar char="•"/>
              </a:pPr>
              <a:r>
                <a:rPr lang="pt-BR" sz="525"/>
                <a:t>Hospital de Clínica de Porto Alegre</a:t>
              </a:r>
            </a:p>
            <a:p>
              <a:pPr>
                <a:buFont typeface="Arial" panose="020B0604020202020204" pitchFamily="34" charset="0"/>
                <a:buChar char="•"/>
              </a:pPr>
              <a:r>
                <a:rPr lang="pt-BR" sz="525"/>
                <a:t>Irmandade da Santa Casa de Misericórdia de São Paulo</a:t>
              </a:r>
            </a:p>
            <a:p>
              <a:pPr>
                <a:buFont typeface="Arial" panose="020B0604020202020204" pitchFamily="34" charset="0"/>
                <a:buChar char="•"/>
              </a:pPr>
              <a:r>
                <a:rPr lang="pt-BR" sz="525"/>
                <a:t>Complexo Hospital de Clínicas da Universidade Federal do Paraná</a:t>
              </a:r>
            </a:p>
          </p:txBody>
        </p:sp>
        <p:sp>
          <p:nvSpPr>
            <p:cNvPr id="18" name="TextBox 35">
              <a:extLst>
                <a:ext uri="{FF2B5EF4-FFF2-40B4-BE49-F238E27FC236}">
                  <a16:creationId xmlns:a16="http://schemas.microsoft.com/office/drawing/2014/main" id="{182A3869-A3C2-4524-AEF3-4511D468635F}"/>
                </a:ext>
              </a:extLst>
            </p:cNvPr>
            <p:cNvSpPr txBox="1"/>
            <p:nvPr/>
          </p:nvSpPr>
          <p:spPr>
            <a:xfrm>
              <a:off x="2462970" y="904513"/>
              <a:ext cx="1547087" cy="484835"/>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Ireland</a:t>
              </a:r>
            </a:p>
            <a:p>
              <a:pPr>
                <a:buFont typeface="Arial" panose="020B0604020202020204" pitchFamily="34" charset="0"/>
                <a:buChar char="•"/>
              </a:pPr>
              <a:r>
                <a:rPr lang="en-GB" sz="600">
                  <a:solidFill>
                    <a:srgbClr val="242424"/>
                  </a:solidFill>
                  <a:latin typeface="Aptos Narrow" panose="020B0004020202020204" pitchFamily="34" charset="0"/>
                </a:rPr>
                <a:t>Beaumont Hospital</a:t>
              </a:r>
            </a:p>
            <a:p>
              <a:pPr>
                <a:buFont typeface="Arial" panose="020B0604020202020204" pitchFamily="34" charset="0"/>
                <a:buChar char="•"/>
              </a:pPr>
              <a:r>
                <a:rPr lang="en-US" sz="525"/>
                <a:t>Tallaght University Hospital</a:t>
              </a:r>
            </a:p>
          </p:txBody>
        </p:sp>
        <p:sp>
          <p:nvSpPr>
            <p:cNvPr id="19" name="TextBox 40">
              <a:extLst>
                <a:ext uri="{FF2B5EF4-FFF2-40B4-BE49-F238E27FC236}">
                  <a16:creationId xmlns:a16="http://schemas.microsoft.com/office/drawing/2014/main" id="{2D3FFDA8-B93B-35B2-6D09-0BF06254F938}"/>
                </a:ext>
              </a:extLst>
            </p:cNvPr>
            <p:cNvSpPr txBox="1"/>
            <p:nvPr/>
          </p:nvSpPr>
          <p:spPr>
            <a:xfrm>
              <a:off x="8369322" y="261313"/>
              <a:ext cx="1461901"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Estonia</a:t>
              </a:r>
            </a:p>
            <a:p>
              <a:pPr>
                <a:buFont typeface="Arial" panose="020B0604020202020204" pitchFamily="34" charset="0"/>
                <a:buChar char="•"/>
              </a:pPr>
              <a:r>
                <a:rPr lang="en-GB" sz="525"/>
                <a:t>University of Tartu</a:t>
              </a:r>
            </a:p>
          </p:txBody>
        </p:sp>
        <p:sp>
          <p:nvSpPr>
            <p:cNvPr id="20" name="TextBox 42">
              <a:extLst>
                <a:ext uri="{FF2B5EF4-FFF2-40B4-BE49-F238E27FC236}">
                  <a16:creationId xmlns:a16="http://schemas.microsoft.com/office/drawing/2014/main" id="{264B6A98-9D9C-C4F7-9E5A-563EC51FF8FA}"/>
                </a:ext>
              </a:extLst>
            </p:cNvPr>
            <p:cNvSpPr txBox="1"/>
            <p:nvPr/>
          </p:nvSpPr>
          <p:spPr>
            <a:xfrm>
              <a:off x="5071874" y="3198381"/>
              <a:ext cx="2316387" cy="1654385"/>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it-IT" sz="788" b="1">
                  <a:solidFill>
                    <a:schemeClr val="accent1"/>
                  </a:solidFill>
                  <a:latin typeface="+mj-lt"/>
                </a:rPr>
                <a:t>Italy</a:t>
              </a:r>
            </a:p>
            <a:p>
              <a:pPr>
                <a:buFont typeface="Arial" panose="020B0604020202020204" pitchFamily="34" charset="0"/>
                <a:buChar char="•"/>
              </a:pPr>
              <a:r>
                <a:rPr lang="it-IT" sz="525"/>
                <a:t>Fondazione IRCCS </a:t>
              </a:r>
            </a:p>
            <a:p>
              <a:pPr>
                <a:buFont typeface="Arial" panose="020B0604020202020204" pitchFamily="34" charset="0"/>
                <a:buChar char="•"/>
              </a:pPr>
              <a:r>
                <a:rPr lang="it-IT" sz="525"/>
                <a:t>Azienda Ospedaliero-Universitaria di Parma</a:t>
              </a:r>
            </a:p>
            <a:p>
              <a:pPr>
                <a:buFont typeface="Arial" panose="020B0604020202020204" pitchFamily="34" charset="0"/>
                <a:buChar char="•"/>
              </a:pPr>
              <a:r>
                <a:rPr lang="it-IT" sz="525"/>
                <a:t>Azienda Sanitaria Locale Roma 6</a:t>
              </a:r>
            </a:p>
            <a:p>
              <a:pPr>
                <a:buFont typeface="Arial" panose="020B0604020202020204" pitchFamily="34" charset="0"/>
                <a:buChar char="•"/>
              </a:pPr>
              <a:r>
                <a:rPr lang="it-IT" sz="525"/>
                <a:t>AOU Città della Salute e della Scienza di Torino</a:t>
              </a:r>
            </a:p>
            <a:p>
              <a:pPr>
                <a:buFont typeface="Arial" panose="020B0604020202020204" pitchFamily="34" charset="0"/>
                <a:buChar char="•"/>
              </a:pPr>
              <a:r>
                <a:rPr lang="it-IT" sz="525"/>
                <a:t>AO dei Colli, Monaldi Hospital, Napoli</a:t>
              </a:r>
            </a:p>
            <a:p>
              <a:pPr>
                <a:buFont typeface="Arial" panose="020B0604020202020204" pitchFamily="34" charset="0"/>
                <a:buChar char="•"/>
              </a:pPr>
              <a:r>
                <a:rPr lang="it-IT" sz="525"/>
                <a:t>Azienda Ospedaliera Universitaria Senese</a:t>
              </a:r>
            </a:p>
            <a:p>
              <a:pPr>
                <a:buFont typeface="Arial" panose="020B0604020202020204" pitchFamily="34" charset="0"/>
                <a:buChar char="•"/>
              </a:pPr>
              <a:r>
                <a:rPr lang="it-IT" sz="525"/>
                <a:t>Ospedale Morgagni Pierantoni, Forlì</a:t>
              </a:r>
            </a:p>
            <a:p>
              <a:pPr>
                <a:buFont typeface="Arial" panose="020B0604020202020204" pitchFamily="34" charset="0"/>
                <a:buChar char="•"/>
              </a:pPr>
              <a:r>
                <a:rPr lang="it-IT" sz="525"/>
                <a:t>Università degli Studi di Milano – Bicocca</a:t>
              </a:r>
            </a:p>
            <a:p>
              <a:pPr>
                <a:buFont typeface="Arial" panose="020B0604020202020204" pitchFamily="34" charset="0"/>
                <a:buChar char="•"/>
              </a:pPr>
              <a:r>
                <a:rPr lang="it-IT" sz="525"/>
                <a:t>Ospedale di Circolo e Fondazione Macchi, Varese</a:t>
              </a:r>
            </a:p>
            <a:p>
              <a:pPr>
                <a:buFont typeface="Arial" panose="020B0604020202020204" pitchFamily="34" charset="0"/>
                <a:buChar char="•"/>
              </a:pPr>
              <a:r>
                <a:rPr lang="it-IT" sz="525"/>
                <a:t>Università degli Studi di Genova </a:t>
              </a:r>
            </a:p>
            <a:p>
              <a:pPr>
                <a:buFont typeface="Arial" panose="020B0604020202020204" pitchFamily="34" charset="0"/>
                <a:buChar char="•"/>
              </a:pPr>
              <a:r>
                <a:rPr lang="it-IT" sz="525"/>
                <a:t>AO Santa Maria di Terni</a:t>
              </a:r>
            </a:p>
            <a:p>
              <a:pPr>
                <a:buFont typeface="Arial" panose="020B0604020202020204" pitchFamily="34" charset="0"/>
                <a:buChar char="•"/>
              </a:pPr>
              <a:r>
                <a:rPr lang="it-IT" sz="525"/>
                <a:t>AOUI Verona</a:t>
              </a:r>
            </a:p>
            <a:p>
              <a:pPr>
                <a:buFont typeface="Arial" panose="020B0604020202020204" pitchFamily="34" charset="0"/>
                <a:buChar char="•"/>
              </a:pPr>
              <a:r>
                <a:rPr lang="it-IT" sz="525"/>
                <a:t>Azienda USL di Reggio Emilia</a:t>
              </a:r>
            </a:p>
          </p:txBody>
        </p:sp>
        <p:sp>
          <p:nvSpPr>
            <p:cNvPr id="21" name="TextBox 45">
              <a:extLst>
                <a:ext uri="{FF2B5EF4-FFF2-40B4-BE49-F238E27FC236}">
                  <a16:creationId xmlns:a16="http://schemas.microsoft.com/office/drawing/2014/main" id="{DE25BA0A-6F24-2EFE-2A87-0CBF8B35B564}"/>
                </a:ext>
              </a:extLst>
            </p:cNvPr>
            <p:cNvSpPr txBox="1"/>
            <p:nvPr/>
          </p:nvSpPr>
          <p:spPr>
            <a:xfrm>
              <a:off x="10146642" y="313425"/>
              <a:ext cx="1773793" cy="1331220"/>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Japan</a:t>
              </a:r>
            </a:p>
            <a:p>
              <a:pPr>
                <a:buFont typeface="Arial" panose="020B0604020202020204" pitchFamily="34" charset="0"/>
                <a:buChar char="•"/>
              </a:pPr>
              <a:r>
                <a:rPr lang="en-GB" sz="525"/>
                <a:t>Kyoto University Hospital</a:t>
              </a:r>
            </a:p>
            <a:p>
              <a:pPr>
                <a:buFont typeface="Arial" panose="020B0604020202020204" pitchFamily="34" charset="0"/>
                <a:buChar char="•"/>
              </a:pPr>
              <a:r>
                <a:rPr lang="en-GB" sz="525"/>
                <a:t>Okayama University Hospital</a:t>
              </a:r>
            </a:p>
            <a:p>
              <a:pPr>
                <a:buFont typeface="Arial" panose="020B0604020202020204" pitchFamily="34" charset="0"/>
                <a:buChar char="•"/>
              </a:pPr>
              <a:r>
                <a:rPr lang="en-GB" sz="525"/>
                <a:t>Osaka University Hospital</a:t>
              </a:r>
            </a:p>
            <a:p>
              <a:pPr>
                <a:buFont typeface="Arial" panose="020B0604020202020204" pitchFamily="34" charset="0"/>
                <a:buChar char="•"/>
              </a:pPr>
              <a:r>
                <a:rPr lang="en-GB" sz="525"/>
                <a:t>National Hospital Organization Osaka </a:t>
              </a:r>
            </a:p>
            <a:p>
              <a:pPr>
                <a:buFont typeface="Arial" panose="020B0604020202020204" pitchFamily="34" charset="0"/>
                <a:buChar char="•"/>
              </a:pPr>
              <a:r>
                <a:rPr lang="en-GB" sz="525" err="1"/>
                <a:t>Toneyama</a:t>
              </a:r>
              <a:r>
                <a:rPr lang="en-GB" sz="525"/>
                <a:t> Medical </a:t>
              </a:r>
              <a:r>
                <a:rPr lang="en-GB" sz="525" err="1"/>
                <a:t>Center</a:t>
              </a:r>
              <a:endParaRPr lang="en-GB" sz="525"/>
            </a:p>
            <a:p>
              <a:pPr>
                <a:buFont typeface="Arial" panose="020B0604020202020204" pitchFamily="34" charset="0"/>
                <a:buChar char="•"/>
              </a:pPr>
              <a:r>
                <a:rPr lang="en-GB" sz="525"/>
                <a:t>Juntendo University Hospital</a:t>
              </a:r>
            </a:p>
            <a:p>
              <a:pPr>
                <a:buFont typeface="Arial" panose="020B0604020202020204" pitchFamily="34" charset="0"/>
                <a:buChar char="•"/>
              </a:pPr>
              <a:r>
                <a:rPr lang="en-GB" sz="525"/>
                <a:t>Tohoku University Hospital</a:t>
              </a:r>
            </a:p>
            <a:p>
              <a:pPr>
                <a:buFont typeface="Arial" panose="020B0604020202020204" pitchFamily="34" charset="0"/>
                <a:buChar char="•"/>
              </a:pPr>
              <a:r>
                <a:rPr lang="en-GB" sz="525"/>
                <a:t>Fukuoka University Hospital</a:t>
              </a:r>
            </a:p>
            <a:p>
              <a:pPr>
                <a:buFont typeface="Arial" panose="020B0604020202020204" pitchFamily="34" charset="0"/>
                <a:buChar char="•"/>
              </a:pPr>
              <a:r>
                <a:rPr lang="en-GB" sz="525"/>
                <a:t>National </a:t>
              </a:r>
              <a:r>
                <a:rPr lang="en-GB" sz="525" err="1"/>
                <a:t>Center</a:t>
              </a:r>
              <a:r>
                <a:rPr lang="en-GB" sz="525"/>
                <a:t> for Global Health and Medicine</a:t>
              </a:r>
            </a:p>
          </p:txBody>
        </p:sp>
        <p:sp>
          <p:nvSpPr>
            <p:cNvPr id="22" name="TextBox 48">
              <a:extLst>
                <a:ext uri="{FF2B5EF4-FFF2-40B4-BE49-F238E27FC236}">
                  <a16:creationId xmlns:a16="http://schemas.microsoft.com/office/drawing/2014/main" id="{2F503C7D-B5E8-ED44-2938-194E906A221D}"/>
                </a:ext>
              </a:extLst>
            </p:cNvPr>
            <p:cNvSpPr txBox="1"/>
            <p:nvPr/>
          </p:nvSpPr>
          <p:spPr>
            <a:xfrm>
              <a:off x="1868355" y="1686229"/>
              <a:ext cx="2923804" cy="1115776"/>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Mexico</a:t>
              </a:r>
            </a:p>
            <a:p>
              <a:pPr>
                <a:buFont typeface="Arial" panose="020B0604020202020204" pitchFamily="34" charset="0"/>
                <a:buChar char="•"/>
              </a:pPr>
              <a:r>
                <a:rPr lang="en-GB" sz="525"/>
                <a:t>Instituto Nacional de </a:t>
              </a:r>
              <a:r>
                <a:rPr lang="en-GB" sz="525" err="1"/>
                <a:t>Enfermedades</a:t>
              </a:r>
              <a:r>
                <a:rPr lang="en-GB" sz="525"/>
                <a:t> </a:t>
              </a:r>
              <a:r>
                <a:rPr lang="en-GB" sz="525" err="1"/>
                <a:t>Respiratorias</a:t>
              </a:r>
              <a:r>
                <a:rPr lang="en-GB" sz="525"/>
                <a:t> </a:t>
              </a:r>
            </a:p>
            <a:p>
              <a:pPr>
                <a:buFont typeface="Arial" panose="020B0604020202020204" pitchFamily="34" charset="0"/>
                <a:buChar char="•"/>
              </a:pPr>
              <a:r>
                <a:rPr lang="en-GB" sz="525"/>
                <a:t>Instituto Nacional de </a:t>
              </a:r>
              <a:r>
                <a:rPr lang="en-GB" sz="525" err="1"/>
                <a:t>Ciencias</a:t>
              </a:r>
              <a:r>
                <a:rPr lang="en-GB" sz="525"/>
                <a:t> </a:t>
              </a:r>
              <a:r>
                <a:rPr lang="en-GB" sz="525" err="1"/>
                <a:t>Médicas</a:t>
              </a:r>
              <a:r>
                <a:rPr lang="en-GB" sz="525"/>
                <a:t> y </a:t>
              </a:r>
              <a:r>
                <a:rPr lang="en-GB" sz="525" err="1"/>
                <a:t>Nutrición</a:t>
              </a:r>
              <a:r>
                <a:rPr lang="en-GB" sz="525"/>
                <a:t> Salvador </a:t>
              </a:r>
              <a:r>
                <a:rPr lang="en-GB" sz="525" err="1"/>
                <a:t>Zubirán</a:t>
              </a:r>
              <a:r>
                <a:rPr lang="en-GB" sz="525"/>
                <a:t> </a:t>
              </a:r>
            </a:p>
            <a:p>
              <a:pPr>
                <a:buFont typeface="Arial" panose="020B0604020202020204" pitchFamily="34" charset="0"/>
                <a:buChar char="•"/>
              </a:pPr>
              <a:r>
                <a:rPr lang="en-GB" sz="525"/>
                <a:t>Centro Médico Nacional La Raza</a:t>
              </a:r>
            </a:p>
            <a:p>
              <a:pPr>
                <a:buFont typeface="Arial" panose="020B0604020202020204" pitchFamily="34" charset="0"/>
                <a:buChar char="•"/>
              </a:pPr>
              <a:r>
                <a:rPr lang="en-GB" sz="525"/>
                <a:t>Centro Médico ABC</a:t>
              </a:r>
            </a:p>
            <a:p>
              <a:pPr>
                <a:buFont typeface="Arial" panose="020B0604020202020204" pitchFamily="34" charset="0"/>
                <a:buChar char="•"/>
              </a:pPr>
              <a:r>
                <a:rPr lang="en-GB" sz="525" err="1"/>
                <a:t>Clínica</a:t>
              </a:r>
              <a:r>
                <a:rPr lang="en-GB" sz="525"/>
                <a:t> de Asma y </a:t>
              </a:r>
              <a:r>
                <a:rPr lang="en-GB" sz="525" err="1"/>
                <a:t>Alergia</a:t>
              </a:r>
              <a:r>
                <a:rPr lang="en-GB" sz="525"/>
                <a:t> de México</a:t>
              </a:r>
            </a:p>
            <a:p>
              <a:pPr>
                <a:buFont typeface="Arial" panose="020B0604020202020204" pitchFamily="34" charset="0"/>
                <a:buChar char="•"/>
              </a:pPr>
              <a:r>
                <a:rPr lang="en-GB" sz="525"/>
                <a:t>Centro de Asma y </a:t>
              </a:r>
              <a:r>
                <a:rPr lang="en-GB" sz="525" err="1"/>
                <a:t>Alergia</a:t>
              </a:r>
              <a:r>
                <a:rPr lang="en-GB" sz="525"/>
                <a:t> de Guadalajara</a:t>
              </a:r>
            </a:p>
            <a:p>
              <a:pPr>
                <a:buFont typeface="Arial" panose="020B0604020202020204" pitchFamily="34" charset="0"/>
                <a:buChar char="•"/>
              </a:pPr>
              <a:r>
                <a:rPr lang="en-GB" sz="525"/>
                <a:t>Hospital Médica Sur</a:t>
              </a:r>
            </a:p>
            <a:p>
              <a:pPr>
                <a:buFont typeface="Arial" panose="020B0604020202020204" pitchFamily="34" charset="0"/>
                <a:buChar char="•"/>
              </a:pPr>
              <a:r>
                <a:rPr lang="en-GB" sz="525"/>
                <a:t>Unidad de </a:t>
              </a:r>
              <a:r>
                <a:rPr lang="en-GB" sz="525" err="1"/>
                <a:t>Investigación</a:t>
              </a:r>
              <a:r>
                <a:rPr lang="en-GB" sz="525"/>
                <a:t> Médica </a:t>
              </a:r>
              <a:r>
                <a:rPr lang="en-GB" sz="525" err="1"/>
                <a:t>en</a:t>
              </a:r>
              <a:r>
                <a:rPr lang="en-GB" sz="525"/>
                <a:t> </a:t>
              </a:r>
              <a:r>
                <a:rPr lang="en-GB" sz="525" err="1"/>
                <a:t>Enfermedades</a:t>
              </a:r>
              <a:r>
                <a:rPr lang="en-GB" sz="525"/>
                <a:t> </a:t>
              </a:r>
              <a:r>
                <a:rPr lang="en-GB" sz="525" err="1"/>
                <a:t>Pulmonares</a:t>
              </a:r>
              <a:endParaRPr lang="en-GB" sz="525"/>
            </a:p>
          </p:txBody>
        </p:sp>
        <p:sp>
          <p:nvSpPr>
            <p:cNvPr id="23" name="TextBox 50">
              <a:extLst>
                <a:ext uri="{FF2B5EF4-FFF2-40B4-BE49-F238E27FC236}">
                  <a16:creationId xmlns:a16="http://schemas.microsoft.com/office/drawing/2014/main" id="{33CF6A12-A72F-48E8-9DFB-7C54372D717C}"/>
                </a:ext>
              </a:extLst>
            </p:cNvPr>
            <p:cNvSpPr txBox="1"/>
            <p:nvPr/>
          </p:nvSpPr>
          <p:spPr>
            <a:xfrm>
              <a:off x="7322778" y="1533311"/>
              <a:ext cx="3387888" cy="900332"/>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Poland</a:t>
              </a:r>
            </a:p>
            <a:p>
              <a:pPr>
                <a:buFont typeface="Arial" panose="020B0604020202020204" pitchFamily="34" charset="0"/>
                <a:buChar char="•"/>
              </a:pPr>
              <a:r>
                <a:rPr lang="en-GB" sz="525"/>
                <a:t>Institute of Tuberculosis and Lung Diseases, Warsaw</a:t>
              </a:r>
            </a:p>
            <a:p>
              <a:pPr>
                <a:buFont typeface="Arial" panose="020B0604020202020204" pitchFamily="34" charset="0"/>
                <a:buChar char="•"/>
              </a:pPr>
              <a:r>
                <a:rPr lang="en-GB" sz="525"/>
                <a:t>Medical University of Warsaw</a:t>
              </a:r>
            </a:p>
            <a:p>
              <a:pPr>
                <a:buFont typeface="Arial" panose="020B0604020202020204" pitchFamily="34" charset="0"/>
                <a:buChar char="•"/>
              </a:pPr>
              <a:r>
                <a:rPr lang="en-GB" sz="525"/>
                <a:t>Jagiellonian University Medical College</a:t>
              </a:r>
            </a:p>
            <a:p>
              <a:pPr>
                <a:buFont typeface="Arial" panose="020B0604020202020204" pitchFamily="34" charset="0"/>
                <a:buChar char="•"/>
              </a:pPr>
              <a:r>
                <a:rPr lang="en-GB" sz="525"/>
                <a:t>Medical University of </a:t>
              </a:r>
              <a:r>
                <a:rPr lang="en-GB" sz="525" err="1"/>
                <a:t>Gdańsk</a:t>
              </a:r>
              <a:endParaRPr lang="en-GB" sz="525"/>
            </a:p>
            <a:p>
              <a:pPr>
                <a:buFont typeface="Arial" panose="020B0604020202020204" pitchFamily="34" charset="0"/>
                <a:buChar char="•"/>
              </a:pPr>
              <a:r>
                <a:rPr lang="en-GB" sz="525"/>
                <a:t>National Institute of Tuberculosis and Lung Diseases</a:t>
              </a:r>
            </a:p>
            <a:p>
              <a:pPr>
                <a:buFont typeface="Arial" panose="020B0604020202020204" pitchFamily="34" charset="0"/>
                <a:buChar char="•"/>
              </a:pPr>
              <a:r>
                <a:rPr lang="en-GB" sz="525"/>
                <a:t>Wroclaw Medical University</a:t>
              </a:r>
            </a:p>
          </p:txBody>
        </p:sp>
        <p:sp>
          <p:nvSpPr>
            <p:cNvPr id="24" name="TextBox 54">
              <a:extLst>
                <a:ext uri="{FF2B5EF4-FFF2-40B4-BE49-F238E27FC236}">
                  <a16:creationId xmlns:a16="http://schemas.microsoft.com/office/drawing/2014/main" id="{CD62954B-0C55-D995-BB37-8CC08A2646D9}"/>
                </a:ext>
              </a:extLst>
            </p:cNvPr>
            <p:cNvSpPr txBox="1"/>
            <p:nvPr/>
          </p:nvSpPr>
          <p:spPr>
            <a:xfrm>
              <a:off x="4421686" y="2155613"/>
              <a:ext cx="2651367" cy="900332"/>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pt-BR" sz="788" b="1">
                  <a:solidFill>
                    <a:schemeClr val="accent1"/>
                  </a:solidFill>
                  <a:latin typeface="+mj-lt"/>
                </a:rPr>
                <a:t>Portugal</a:t>
              </a:r>
            </a:p>
            <a:p>
              <a:pPr>
                <a:buFont typeface="Arial" panose="020B0604020202020204" pitchFamily="34" charset="0"/>
                <a:buChar char="•"/>
              </a:pPr>
              <a:r>
                <a:rPr lang="pt-BR" sz="525"/>
                <a:t>Centro Hospitalar Universitário Lisboa Norte</a:t>
              </a:r>
            </a:p>
            <a:p>
              <a:pPr>
                <a:buFont typeface="Arial" panose="020B0604020202020204" pitchFamily="34" charset="0"/>
                <a:buChar char="•"/>
              </a:pPr>
              <a:r>
                <a:rPr lang="pt-BR" sz="525"/>
                <a:t>Hospital de Santa Maria</a:t>
              </a:r>
            </a:p>
            <a:p>
              <a:pPr>
                <a:buFont typeface="Arial" panose="020B0604020202020204" pitchFamily="34" charset="0"/>
                <a:buChar char="•"/>
              </a:pPr>
              <a:r>
                <a:rPr lang="pt-BR" sz="525"/>
                <a:t>Hospital de São João</a:t>
              </a:r>
            </a:p>
            <a:p>
              <a:pPr>
                <a:buFont typeface="Arial" panose="020B0604020202020204" pitchFamily="34" charset="0"/>
                <a:buChar char="•"/>
              </a:pPr>
              <a:r>
                <a:rPr lang="pt-BR" sz="525"/>
                <a:t>Centro Hospitalar Universitário de Coimbra</a:t>
              </a:r>
            </a:p>
            <a:p>
              <a:pPr>
                <a:buFont typeface="Arial" panose="020B0604020202020204" pitchFamily="34" charset="0"/>
                <a:buChar char="•"/>
              </a:pPr>
              <a:r>
                <a:rPr lang="pt-BR" sz="525"/>
                <a:t>Centro Hospitalar e Universitário do Porto</a:t>
              </a:r>
            </a:p>
            <a:p>
              <a:pPr>
                <a:buFont typeface="Arial" panose="020B0604020202020204" pitchFamily="34" charset="0"/>
                <a:buChar char="•"/>
              </a:pPr>
              <a:r>
                <a:rPr lang="pt-BR" sz="525"/>
                <a:t>Centro Hospitalar do Algarve</a:t>
              </a:r>
            </a:p>
          </p:txBody>
        </p:sp>
        <p:sp>
          <p:nvSpPr>
            <p:cNvPr id="25" name="TextBox 56">
              <a:extLst>
                <a:ext uri="{FF2B5EF4-FFF2-40B4-BE49-F238E27FC236}">
                  <a16:creationId xmlns:a16="http://schemas.microsoft.com/office/drawing/2014/main" id="{F5D05218-0C88-24A7-9DFB-476C9F5C7BA2}"/>
                </a:ext>
              </a:extLst>
            </p:cNvPr>
            <p:cNvSpPr txBox="1"/>
            <p:nvPr/>
          </p:nvSpPr>
          <p:spPr>
            <a:xfrm>
              <a:off x="10175916" y="1817507"/>
              <a:ext cx="1640251" cy="1223499"/>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South</a:t>
              </a:r>
              <a:r>
                <a:rPr lang="en-GB" sz="525" b="1">
                  <a:solidFill>
                    <a:schemeClr val="accent1"/>
                  </a:solidFill>
                </a:rPr>
                <a:t> </a:t>
              </a:r>
              <a:r>
                <a:rPr lang="en-GB" sz="788" b="1">
                  <a:solidFill>
                    <a:schemeClr val="accent1"/>
                  </a:solidFill>
                  <a:latin typeface="+mj-lt"/>
                </a:rPr>
                <a:t>Korea</a:t>
              </a:r>
            </a:p>
            <a:p>
              <a:pPr>
                <a:buFont typeface="Arial" panose="020B0604020202020204" pitchFamily="34" charset="0"/>
                <a:buChar char="•"/>
              </a:pPr>
              <a:r>
                <a:rPr lang="en-GB" sz="525"/>
                <a:t>Asan Medical </a:t>
              </a:r>
              <a:r>
                <a:rPr lang="en-GB" sz="525" err="1"/>
                <a:t>Center</a:t>
              </a:r>
              <a:endParaRPr lang="en-GB" sz="525"/>
            </a:p>
            <a:p>
              <a:pPr>
                <a:buFont typeface="Arial" panose="020B0604020202020204" pitchFamily="34" charset="0"/>
                <a:buChar char="•"/>
              </a:pPr>
              <a:r>
                <a:rPr lang="en-GB" sz="525"/>
                <a:t>Seoul National University Hospital</a:t>
              </a:r>
            </a:p>
            <a:p>
              <a:pPr>
                <a:buFont typeface="Arial" panose="020B0604020202020204" pitchFamily="34" charset="0"/>
                <a:buChar char="•"/>
              </a:pPr>
              <a:r>
                <a:rPr lang="en-GB" sz="525"/>
                <a:t>Samsung Medical </a:t>
              </a:r>
              <a:r>
                <a:rPr lang="en-GB" sz="525" err="1"/>
                <a:t>Center</a:t>
              </a:r>
              <a:endParaRPr lang="en-GB" sz="525"/>
            </a:p>
            <a:p>
              <a:pPr>
                <a:buFont typeface="Arial" panose="020B0604020202020204" pitchFamily="34" charset="0"/>
                <a:buChar char="•"/>
              </a:pPr>
              <a:r>
                <a:rPr lang="en-GB" sz="525"/>
                <a:t>Chonnam National University Hospital</a:t>
              </a:r>
            </a:p>
            <a:p>
              <a:pPr>
                <a:buFont typeface="Arial" panose="020B0604020202020204" pitchFamily="34" charset="0"/>
                <a:buChar char="•"/>
              </a:pPr>
              <a:r>
                <a:rPr lang="en-GB" sz="525"/>
                <a:t>Pusan National University Hospital</a:t>
              </a:r>
            </a:p>
            <a:p>
              <a:pPr>
                <a:buFont typeface="Arial" panose="020B0604020202020204" pitchFamily="34" charset="0"/>
                <a:buChar char="•"/>
              </a:pPr>
              <a:r>
                <a:rPr lang="en-GB" sz="525"/>
                <a:t>Korea University Guro Hospital</a:t>
              </a:r>
            </a:p>
            <a:p>
              <a:pPr>
                <a:buFont typeface="Arial" panose="020B0604020202020204" pitchFamily="34" charset="0"/>
                <a:buChar char="•"/>
              </a:pPr>
              <a:r>
                <a:rPr lang="en-GB" sz="525"/>
                <a:t>Yonsei University Severance Hospital</a:t>
              </a:r>
            </a:p>
          </p:txBody>
        </p:sp>
        <p:sp>
          <p:nvSpPr>
            <p:cNvPr id="26" name="TextBox 58">
              <a:extLst>
                <a:ext uri="{FF2B5EF4-FFF2-40B4-BE49-F238E27FC236}">
                  <a16:creationId xmlns:a16="http://schemas.microsoft.com/office/drawing/2014/main" id="{8CC00B80-2C5D-CA4A-B9FD-23D230D7616E}"/>
                </a:ext>
              </a:extLst>
            </p:cNvPr>
            <p:cNvSpPr txBox="1"/>
            <p:nvPr/>
          </p:nvSpPr>
          <p:spPr>
            <a:xfrm>
              <a:off x="6662870" y="5140589"/>
              <a:ext cx="2107208" cy="792611"/>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Taiwan</a:t>
              </a:r>
            </a:p>
            <a:p>
              <a:pPr>
                <a:buFont typeface="Arial" panose="020B0604020202020204" pitchFamily="34" charset="0"/>
                <a:buChar char="•"/>
              </a:pPr>
              <a:r>
                <a:rPr lang="en-GB" sz="525"/>
                <a:t>National Taiwan University Hospital</a:t>
              </a:r>
            </a:p>
            <a:p>
              <a:pPr>
                <a:buFont typeface="Arial" panose="020B0604020202020204" pitchFamily="34" charset="0"/>
                <a:buChar char="•"/>
              </a:pPr>
              <a:r>
                <a:rPr lang="en-GB" sz="525"/>
                <a:t>Chang Gung Memorial Hospital</a:t>
              </a:r>
            </a:p>
            <a:p>
              <a:pPr>
                <a:buFont typeface="Arial" panose="020B0604020202020204" pitchFamily="34" charset="0"/>
                <a:buChar char="•"/>
              </a:pPr>
              <a:r>
                <a:rPr lang="en-GB" sz="525"/>
                <a:t>Taipei Veterans General Hospital</a:t>
              </a:r>
            </a:p>
            <a:p>
              <a:pPr>
                <a:buFont typeface="Arial" panose="020B0604020202020204" pitchFamily="34" charset="0"/>
                <a:buChar char="•"/>
              </a:pPr>
              <a:r>
                <a:rPr lang="en-GB" sz="525"/>
                <a:t>China Medical University Hospital</a:t>
              </a:r>
            </a:p>
            <a:p>
              <a:pPr>
                <a:buFont typeface="Arial" panose="020B0604020202020204" pitchFamily="34" charset="0"/>
                <a:buChar char="•"/>
              </a:pPr>
              <a:r>
                <a:rPr lang="en-GB" sz="525"/>
                <a:t>Kaohsiung Medical University Hospital</a:t>
              </a:r>
            </a:p>
          </p:txBody>
        </p:sp>
        <p:sp>
          <p:nvSpPr>
            <p:cNvPr id="27" name="TextBox 60">
              <a:extLst>
                <a:ext uri="{FF2B5EF4-FFF2-40B4-BE49-F238E27FC236}">
                  <a16:creationId xmlns:a16="http://schemas.microsoft.com/office/drawing/2014/main" id="{9DB1BF09-449D-9BA6-3953-C4A779AF50BB}"/>
                </a:ext>
              </a:extLst>
            </p:cNvPr>
            <p:cNvSpPr txBox="1"/>
            <p:nvPr/>
          </p:nvSpPr>
          <p:spPr>
            <a:xfrm>
              <a:off x="3959519" y="318223"/>
              <a:ext cx="1864799" cy="792611"/>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United</a:t>
              </a:r>
              <a:r>
                <a:rPr lang="en-GB" sz="525" b="1">
                  <a:solidFill>
                    <a:schemeClr val="accent1"/>
                  </a:solidFill>
                </a:rPr>
                <a:t> </a:t>
              </a:r>
              <a:r>
                <a:rPr lang="en-GB" sz="788" b="1">
                  <a:solidFill>
                    <a:schemeClr val="accent1"/>
                  </a:solidFill>
                  <a:latin typeface="+mj-lt"/>
                </a:rPr>
                <a:t>Kingdom</a:t>
              </a:r>
              <a:endParaRPr lang="en-GB" sz="788" b="1">
                <a:solidFill>
                  <a:schemeClr val="accent1"/>
                </a:solidFill>
                <a:latin typeface="+mj-lt"/>
                <a:cs typeface="Arial"/>
              </a:endParaRPr>
            </a:p>
            <a:p>
              <a:pPr>
                <a:buFont typeface="Arial" panose="020B0604020202020204" pitchFamily="34" charset="0"/>
                <a:buChar char="•"/>
              </a:pPr>
              <a:r>
                <a:rPr lang="en-US" sz="525"/>
                <a:t>Queen's University of Belfast</a:t>
              </a:r>
            </a:p>
            <a:p>
              <a:pPr>
                <a:buFont typeface="Arial" panose="020B0604020202020204" pitchFamily="34" charset="0"/>
                <a:buChar char="•"/>
              </a:pPr>
              <a:r>
                <a:rPr lang="en-US" sz="525"/>
                <a:t>Royal Brompton Hospital</a:t>
              </a:r>
            </a:p>
            <a:p>
              <a:pPr>
                <a:buFont typeface="Arial" panose="020B0604020202020204" pitchFamily="34" charset="0"/>
                <a:buChar char="•"/>
              </a:pPr>
              <a:r>
                <a:rPr lang="en-US" sz="525"/>
                <a:t>Guy's and St. Thomas' NHS Foundation Trust</a:t>
              </a:r>
            </a:p>
            <a:p>
              <a:pPr>
                <a:buFont typeface="Arial" panose="020B0604020202020204" pitchFamily="34" charset="0"/>
                <a:buChar char="•"/>
              </a:pPr>
              <a:r>
                <a:rPr lang="en-US" sz="525"/>
                <a:t>Barts Health NHS Trust</a:t>
              </a:r>
            </a:p>
          </p:txBody>
        </p:sp>
        <p:sp>
          <p:nvSpPr>
            <p:cNvPr id="28" name="TextBox 62">
              <a:extLst>
                <a:ext uri="{FF2B5EF4-FFF2-40B4-BE49-F238E27FC236}">
                  <a16:creationId xmlns:a16="http://schemas.microsoft.com/office/drawing/2014/main" id="{651AE68E-B1C4-1C1F-074E-B637790492CB}"/>
                </a:ext>
              </a:extLst>
            </p:cNvPr>
            <p:cNvSpPr txBox="1"/>
            <p:nvPr/>
          </p:nvSpPr>
          <p:spPr>
            <a:xfrm>
              <a:off x="2409363" y="257823"/>
              <a:ext cx="1563324" cy="577167"/>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United</a:t>
              </a:r>
              <a:r>
                <a:rPr lang="en-US" sz="525" b="1">
                  <a:solidFill>
                    <a:schemeClr val="accent1"/>
                  </a:solidFill>
                </a:rPr>
                <a:t> </a:t>
              </a:r>
              <a:r>
                <a:rPr lang="en-US" sz="788" b="1">
                  <a:solidFill>
                    <a:schemeClr val="accent1"/>
                  </a:solidFill>
                  <a:latin typeface="+mj-lt"/>
                </a:rPr>
                <a:t>States</a:t>
              </a:r>
              <a:endParaRPr lang="en-US" sz="788" b="1">
                <a:solidFill>
                  <a:schemeClr val="accent1"/>
                </a:solidFill>
                <a:latin typeface="+mj-lt"/>
                <a:cs typeface="Arial"/>
              </a:endParaRPr>
            </a:p>
            <a:p>
              <a:pPr>
                <a:buFont typeface="Arial" panose="020B0604020202020204" pitchFamily="34" charset="0"/>
                <a:buChar char="•"/>
              </a:pPr>
              <a:r>
                <a:rPr lang="en-US" sz="525"/>
                <a:t>National Jewish Health</a:t>
              </a:r>
            </a:p>
            <a:p>
              <a:pPr>
                <a:buFont typeface="Arial" panose="020B0604020202020204" pitchFamily="34" charset="0"/>
                <a:buChar char="•"/>
              </a:pPr>
              <a:r>
                <a:rPr lang="en-US" sz="525"/>
                <a:t>University of Michigan</a:t>
              </a:r>
            </a:p>
            <a:p>
              <a:pPr>
                <a:buFont typeface="Arial" panose="020B0604020202020204" pitchFamily="34" charset="0"/>
                <a:buChar char="•"/>
              </a:pPr>
              <a:r>
                <a:rPr lang="en-US" sz="525"/>
                <a:t>University of North Carolina</a:t>
              </a:r>
            </a:p>
          </p:txBody>
        </p:sp>
        <p:sp>
          <p:nvSpPr>
            <p:cNvPr id="29" name="TextBox 1055">
              <a:extLst>
                <a:ext uri="{FF2B5EF4-FFF2-40B4-BE49-F238E27FC236}">
                  <a16:creationId xmlns:a16="http://schemas.microsoft.com/office/drawing/2014/main" id="{4ACE393F-FA16-6021-96F1-B7420A287B69}"/>
                </a:ext>
              </a:extLst>
            </p:cNvPr>
            <p:cNvSpPr txBox="1"/>
            <p:nvPr/>
          </p:nvSpPr>
          <p:spPr>
            <a:xfrm>
              <a:off x="104119" y="2113797"/>
              <a:ext cx="1948435" cy="469445"/>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Ecuador</a:t>
              </a:r>
            </a:p>
            <a:p>
              <a:pPr>
                <a:buFont typeface="Arial" panose="020B0604020202020204" pitchFamily="34" charset="0"/>
                <a:buChar char="•"/>
              </a:pPr>
              <a:r>
                <a:rPr lang="en-GB" sz="525" err="1"/>
                <a:t>Respiralab</a:t>
              </a:r>
              <a:endParaRPr lang="en-GB" sz="525"/>
            </a:p>
            <a:p>
              <a:pPr>
                <a:buFont typeface="Arial" panose="020B0604020202020204" pitchFamily="34" charset="0"/>
                <a:buChar char="•"/>
              </a:pPr>
              <a:r>
                <a:rPr lang="en-GB" sz="525"/>
                <a:t>Hospital General Monte </a:t>
              </a:r>
              <a:r>
                <a:rPr lang="en-GB" sz="525" err="1"/>
                <a:t>Sinaí</a:t>
              </a:r>
              <a:r>
                <a:rPr lang="en-GB" sz="525"/>
                <a:t>, Guayaquil</a:t>
              </a:r>
            </a:p>
          </p:txBody>
        </p:sp>
        <p:sp>
          <p:nvSpPr>
            <p:cNvPr id="30" name="TextBox 1063">
              <a:extLst>
                <a:ext uri="{FF2B5EF4-FFF2-40B4-BE49-F238E27FC236}">
                  <a16:creationId xmlns:a16="http://schemas.microsoft.com/office/drawing/2014/main" id="{37C69C01-469B-7A81-A70E-08E15318CF78}"/>
                </a:ext>
              </a:extLst>
            </p:cNvPr>
            <p:cNvSpPr txBox="1"/>
            <p:nvPr/>
          </p:nvSpPr>
          <p:spPr>
            <a:xfrm>
              <a:off x="7229255" y="220039"/>
              <a:ext cx="1576993" cy="1331220"/>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Denmark</a:t>
              </a:r>
            </a:p>
            <a:p>
              <a:pPr>
                <a:buFont typeface="Arial" panose="020B0604020202020204" pitchFamily="34" charset="0"/>
                <a:buChar char="•"/>
              </a:pPr>
              <a:r>
                <a:rPr lang="en-GB" sz="525" err="1"/>
                <a:t>Bispebjerg</a:t>
              </a:r>
              <a:r>
                <a:rPr lang="en-GB" sz="525"/>
                <a:t> Hospital</a:t>
              </a:r>
            </a:p>
            <a:p>
              <a:pPr>
                <a:buFont typeface="Arial" panose="020B0604020202020204" pitchFamily="34" charset="0"/>
                <a:buChar char="•"/>
              </a:pPr>
              <a:r>
                <a:rPr lang="en-GB" sz="525"/>
                <a:t>Zitelab</a:t>
              </a:r>
            </a:p>
            <a:p>
              <a:pPr>
                <a:buFont typeface="Arial" panose="020B0604020202020204" pitchFamily="34" charset="0"/>
                <a:buChar char="•"/>
              </a:pPr>
              <a:r>
                <a:rPr lang="en-GB" sz="525"/>
                <a:t>Allergy Clinic, Gentofte Hospital</a:t>
              </a:r>
            </a:p>
            <a:p>
              <a:pPr>
                <a:buFont typeface="Arial" panose="020B0604020202020204" pitchFamily="34" charset="0"/>
                <a:buChar char="•"/>
              </a:pPr>
              <a:r>
                <a:rPr lang="en-GB" sz="525"/>
                <a:t>Aarhus University Hospital</a:t>
              </a:r>
            </a:p>
            <a:p>
              <a:pPr>
                <a:buFont typeface="Arial" panose="020B0604020202020204" pitchFamily="34" charset="0"/>
                <a:buChar char="•"/>
              </a:pPr>
              <a:r>
                <a:rPr lang="en-GB" sz="525"/>
                <a:t>Hvidovre University Hospital</a:t>
              </a:r>
            </a:p>
            <a:p>
              <a:pPr>
                <a:buFont typeface="Arial" panose="020B0604020202020204" pitchFamily="34" charset="0"/>
                <a:buChar char="•"/>
              </a:pPr>
              <a:r>
                <a:rPr lang="en-GB" sz="525"/>
                <a:t>Vejle Hospital</a:t>
              </a:r>
            </a:p>
            <a:p>
              <a:pPr>
                <a:buFont typeface="Arial" panose="020B0604020202020204" pitchFamily="34" charset="0"/>
                <a:buChar char="•"/>
              </a:pPr>
              <a:r>
                <a:rPr lang="en-GB" sz="525"/>
                <a:t>Aalborg University Hospital</a:t>
              </a:r>
            </a:p>
            <a:p>
              <a:pPr>
                <a:buFont typeface="Arial" panose="020B0604020202020204" pitchFamily="34" charset="0"/>
                <a:buChar char="•"/>
              </a:pPr>
              <a:r>
                <a:rPr lang="en-GB" sz="525"/>
                <a:t>Odense University Hospital</a:t>
              </a:r>
            </a:p>
            <a:p>
              <a:pPr>
                <a:buFont typeface="Arial" panose="020B0604020202020204" pitchFamily="34" charset="0"/>
                <a:buChar char="•"/>
              </a:pPr>
              <a:r>
                <a:rPr lang="en-GB" sz="525"/>
                <a:t>Gentofte Hospital</a:t>
              </a:r>
            </a:p>
            <a:p>
              <a:pPr>
                <a:buFont typeface="Arial" panose="020B0604020202020204" pitchFamily="34" charset="0"/>
                <a:buChar char="•"/>
              </a:pPr>
              <a:r>
                <a:rPr lang="en-GB" sz="525"/>
                <a:t>University Hospital Zealand</a:t>
              </a:r>
            </a:p>
          </p:txBody>
        </p:sp>
        <p:sp>
          <p:nvSpPr>
            <p:cNvPr id="31" name="TextBox 261">
              <a:extLst>
                <a:ext uri="{FF2B5EF4-FFF2-40B4-BE49-F238E27FC236}">
                  <a16:creationId xmlns:a16="http://schemas.microsoft.com/office/drawing/2014/main" id="{F991380F-A716-4CBC-9F96-CC1A2C8E4A19}"/>
                </a:ext>
              </a:extLst>
            </p:cNvPr>
            <p:cNvSpPr txBox="1"/>
            <p:nvPr/>
          </p:nvSpPr>
          <p:spPr>
            <a:xfrm>
              <a:off x="9411226" y="215518"/>
              <a:ext cx="1461901"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Belgium</a:t>
              </a:r>
            </a:p>
            <a:p>
              <a:pPr>
                <a:buFont typeface="Arial" panose="020B0604020202020204" pitchFamily="34" charset="0"/>
                <a:buChar char="•"/>
              </a:pPr>
              <a:r>
                <a:rPr lang="en-GB" sz="525"/>
                <a:t>CHU Liege</a:t>
              </a:r>
            </a:p>
          </p:txBody>
        </p:sp>
        <p:sp>
          <p:nvSpPr>
            <p:cNvPr id="32" name="TextBox 266">
              <a:extLst>
                <a:ext uri="{FF2B5EF4-FFF2-40B4-BE49-F238E27FC236}">
                  <a16:creationId xmlns:a16="http://schemas.microsoft.com/office/drawing/2014/main" id="{0B6299BB-12F7-CE4F-5024-8DB39D8FFF04}"/>
                </a:ext>
              </a:extLst>
            </p:cNvPr>
            <p:cNvSpPr txBox="1"/>
            <p:nvPr/>
          </p:nvSpPr>
          <p:spPr>
            <a:xfrm>
              <a:off x="8840822" y="1313658"/>
              <a:ext cx="2095032"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Bulgaria</a:t>
              </a:r>
            </a:p>
            <a:p>
              <a:pPr>
                <a:buFont typeface="Arial" panose="020B0604020202020204" pitchFamily="34" charset="0"/>
                <a:buChar char="•"/>
              </a:pPr>
              <a:r>
                <a:rPr lang="en-US" sz="525"/>
                <a:t>Medical University of Sofia</a:t>
              </a:r>
            </a:p>
          </p:txBody>
        </p:sp>
        <p:sp>
          <p:nvSpPr>
            <p:cNvPr id="33" name="TextBox 282">
              <a:extLst>
                <a:ext uri="{FF2B5EF4-FFF2-40B4-BE49-F238E27FC236}">
                  <a16:creationId xmlns:a16="http://schemas.microsoft.com/office/drawing/2014/main" id="{912EF533-F937-C5A3-54C7-540E2E36F242}"/>
                </a:ext>
              </a:extLst>
            </p:cNvPr>
            <p:cNvSpPr txBox="1"/>
            <p:nvPr/>
          </p:nvSpPr>
          <p:spPr>
            <a:xfrm>
              <a:off x="6644680" y="4514999"/>
              <a:ext cx="1458161"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Kuwait</a:t>
              </a:r>
            </a:p>
            <a:p>
              <a:pPr>
                <a:buFont typeface="Arial" panose="020B0604020202020204" pitchFamily="34" charset="0"/>
                <a:buChar char="•"/>
              </a:pPr>
              <a:r>
                <a:rPr lang="en-US" sz="525"/>
                <a:t>Al-Rashed Allergy Center</a:t>
              </a:r>
            </a:p>
          </p:txBody>
        </p:sp>
        <p:sp>
          <p:nvSpPr>
            <p:cNvPr id="34" name="TextBox 283">
              <a:extLst>
                <a:ext uri="{FF2B5EF4-FFF2-40B4-BE49-F238E27FC236}">
                  <a16:creationId xmlns:a16="http://schemas.microsoft.com/office/drawing/2014/main" id="{21541E56-A9F4-AB33-71D6-F9D469235AFC}"/>
                </a:ext>
              </a:extLst>
            </p:cNvPr>
            <p:cNvSpPr txBox="1"/>
            <p:nvPr/>
          </p:nvSpPr>
          <p:spPr>
            <a:xfrm>
              <a:off x="8783707" y="572619"/>
              <a:ext cx="2095032" cy="377112"/>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Norway</a:t>
              </a:r>
            </a:p>
            <a:p>
              <a:pPr>
                <a:buFont typeface="Arial" panose="020B0604020202020204" pitchFamily="34" charset="0"/>
                <a:buChar char="•"/>
              </a:pPr>
              <a:r>
                <a:rPr lang="en-GB" sz="600">
                  <a:solidFill>
                    <a:srgbClr val="242424"/>
                  </a:solidFill>
                  <a:latin typeface="Aptos Narrow" panose="020B0004020202020204" pitchFamily="34" charset="0"/>
                </a:rPr>
                <a:t>Haukeland University Hospital</a:t>
              </a:r>
              <a:endParaRPr lang="en-US" sz="525"/>
            </a:p>
          </p:txBody>
        </p:sp>
        <p:sp>
          <p:nvSpPr>
            <p:cNvPr id="35" name="TextBox 286">
              <a:extLst>
                <a:ext uri="{FF2B5EF4-FFF2-40B4-BE49-F238E27FC236}">
                  <a16:creationId xmlns:a16="http://schemas.microsoft.com/office/drawing/2014/main" id="{54E0C480-CFCA-9E53-3092-A2B84FEEDCD4}"/>
                </a:ext>
              </a:extLst>
            </p:cNvPr>
            <p:cNvSpPr txBox="1"/>
            <p:nvPr/>
          </p:nvSpPr>
          <p:spPr>
            <a:xfrm>
              <a:off x="8401306" y="4644051"/>
              <a:ext cx="1922495" cy="1223499"/>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Singapore</a:t>
              </a:r>
            </a:p>
            <a:p>
              <a:pPr>
                <a:buFont typeface="Arial" panose="020B0604020202020204" pitchFamily="34" charset="0"/>
                <a:buChar char="•"/>
              </a:pPr>
              <a:r>
                <a:rPr lang="en-GB" sz="525"/>
                <a:t>Singapore General Hospital (SGH)</a:t>
              </a:r>
            </a:p>
            <a:p>
              <a:pPr>
                <a:buFont typeface="Arial" panose="020B0604020202020204" pitchFamily="34" charset="0"/>
                <a:buChar char="•"/>
              </a:pPr>
              <a:r>
                <a:rPr lang="en-GB" sz="525"/>
                <a:t>National University Hospital System (NUHS)</a:t>
              </a:r>
            </a:p>
            <a:p>
              <a:pPr>
                <a:buFont typeface="Arial" panose="020B0604020202020204" pitchFamily="34" charset="0"/>
                <a:buChar char="•"/>
              </a:pPr>
              <a:r>
                <a:rPr lang="en-GB" sz="525"/>
                <a:t>Nanyang Technological University (NTU)</a:t>
              </a:r>
            </a:p>
            <a:p>
              <a:pPr>
                <a:buFont typeface="Arial" panose="020B0604020202020204" pitchFamily="34" charset="0"/>
                <a:buChar char="•"/>
              </a:pPr>
              <a:r>
                <a:rPr lang="en-GB" sz="525"/>
                <a:t>National University Hospital System (NUHS)/Edinburgh Clinic</a:t>
              </a:r>
            </a:p>
            <a:p>
              <a:pPr>
                <a:buFont typeface="Arial" panose="020B0604020202020204" pitchFamily="34" charset="0"/>
                <a:buChar char="•"/>
              </a:pPr>
              <a:r>
                <a:rPr lang="en-GB" sz="525"/>
                <a:t>Tan Tock Seng Hospital (TTSH)</a:t>
              </a:r>
            </a:p>
            <a:p>
              <a:pPr>
                <a:buFont typeface="Arial" panose="020B0604020202020204" pitchFamily="34" charset="0"/>
                <a:buChar char="•"/>
              </a:pPr>
              <a:r>
                <a:rPr lang="en-GB" sz="525"/>
                <a:t>Changi General Hospital (CGH)</a:t>
              </a:r>
            </a:p>
            <a:p>
              <a:pPr>
                <a:buFont typeface="Arial" panose="020B0604020202020204" pitchFamily="34" charset="0"/>
                <a:buChar char="•"/>
              </a:pPr>
              <a:r>
                <a:rPr lang="en-GB" sz="525"/>
                <a:t>Saw Swee Hock School of Public Health</a:t>
              </a:r>
            </a:p>
          </p:txBody>
        </p:sp>
        <p:sp>
          <p:nvSpPr>
            <p:cNvPr id="36" name="TextBox 288">
              <a:extLst>
                <a:ext uri="{FF2B5EF4-FFF2-40B4-BE49-F238E27FC236}">
                  <a16:creationId xmlns:a16="http://schemas.microsoft.com/office/drawing/2014/main" id="{0CCD389E-C5A5-94CC-B6E6-1C59F3FCF90D}"/>
                </a:ext>
              </a:extLst>
            </p:cNvPr>
            <p:cNvSpPr txBox="1"/>
            <p:nvPr/>
          </p:nvSpPr>
          <p:spPr>
            <a:xfrm>
              <a:off x="5215918" y="4932555"/>
              <a:ext cx="2316387" cy="684889"/>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Saudi</a:t>
              </a:r>
              <a:r>
                <a:rPr lang="en-GB" sz="525" b="1">
                  <a:solidFill>
                    <a:schemeClr val="accent1"/>
                  </a:solidFill>
                </a:rPr>
                <a:t> </a:t>
              </a:r>
              <a:r>
                <a:rPr lang="en-GB" sz="788" b="1">
                  <a:solidFill>
                    <a:schemeClr val="accent1"/>
                  </a:solidFill>
                  <a:latin typeface="+mj-lt"/>
                </a:rPr>
                <a:t>Arabia</a:t>
              </a:r>
              <a:endParaRPr lang="en-GB" sz="788" b="1">
                <a:solidFill>
                  <a:schemeClr val="accent1"/>
                </a:solidFill>
                <a:latin typeface="+mj-lt"/>
                <a:cs typeface="Arial"/>
              </a:endParaRPr>
            </a:p>
            <a:p>
              <a:pPr>
                <a:buFont typeface="Arial" panose="020B0604020202020204" pitchFamily="34" charset="0"/>
                <a:buChar char="•"/>
              </a:pPr>
              <a:r>
                <a:rPr lang="en-GB" sz="525"/>
                <a:t>King Fahad Medical City</a:t>
              </a:r>
            </a:p>
            <a:p>
              <a:pPr>
                <a:buFont typeface="Arial" panose="020B0604020202020204" pitchFamily="34" charset="0"/>
                <a:buChar char="•"/>
              </a:pPr>
              <a:r>
                <a:rPr lang="en-GB" sz="525"/>
                <a:t>King Abdulaziz University Hospital</a:t>
              </a:r>
            </a:p>
            <a:p>
              <a:pPr>
                <a:buFont typeface="Arial" panose="020B0604020202020204" pitchFamily="34" charset="0"/>
                <a:buChar char="•"/>
              </a:pPr>
              <a:r>
                <a:rPr lang="en-GB" sz="525"/>
                <a:t>King Abdullah Medical City</a:t>
              </a:r>
            </a:p>
            <a:p>
              <a:pPr>
                <a:buFont typeface="Arial" panose="020B0604020202020204" pitchFamily="34" charset="0"/>
                <a:buChar char="•"/>
              </a:pPr>
              <a:r>
                <a:rPr lang="en-GB" sz="525"/>
                <a:t>Aseer Central Hospital</a:t>
              </a:r>
            </a:p>
          </p:txBody>
        </p:sp>
        <p:sp>
          <p:nvSpPr>
            <p:cNvPr id="37" name="TextBox 290">
              <a:extLst>
                <a:ext uri="{FF2B5EF4-FFF2-40B4-BE49-F238E27FC236}">
                  <a16:creationId xmlns:a16="http://schemas.microsoft.com/office/drawing/2014/main" id="{A4A5D1A2-D668-7237-D11B-E8E0ACC42380}"/>
                </a:ext>
              </a:extLst>
            </p:cNvPr>
            <p:cNvSpPr txBox="1"/>
            <p:nvPr/>
          </p:nvSpPr>
          <p:spPr>
            <a:xfrm>
              <a:off x="6633474" y="4822039"/>
              <a:ext cx="1554267"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United</a:t>
              </a:r>
              <a:r>
                <a:rPr lang="en-GB" sz="525" b="1">
                  <a:solidFill>
                    <a:schemeClr val="accent1"/>
                  </a:solidFill>
                </a:rPr>
                <a:t> </a:t>
              </a:r>
              <a:r>
                <a:rPr lang="en-GB" sz="788" b="1">
                  <a:solidFill>
                    <a:schemeClr val="accent1"/>
                  </a:solidFill>
                  <a:latin typeface="+mj-lt"/>
                </a:rPr>
                <a:t>Arab Emirates</a:t>
              </a:r>
            </a:p>
            <a:p>
              <a:pPr>
                <a:buFont typeface="Arial" panose="020B0604020202020204" pitchFamily="34" charset="0"/>
                <a:buChar char="•"/>
              </a:pPr>
              <a:r>
                <a:rPr lang="en-GB" sz="525"/>
                <a:t>Rashid Hospital, Dubai</a:t>
              </a:r>
            </a:p>
          </p:txBody>
        </p:sp>
        <p:sp>
          <p:nvSpPr>
            <p:cNvPr id="38" name="TextBox 293">
              <a:extLst>
                <a:ext uri="{FF2B5EF4-FFF2-40B4-BE49-F238E27FC236}">
                  <a16:creationId xmlns:a16="http://schemas.microsoft.com/office/drawing/2014/main" id="{5F20E698-0FE4-7F06-168B-BA88E1175FF8}"/>
                </a:ext>
              </a:extLst>
            </p:cNvPr>
            <p:cNvSpPr txBox="1"/>
            <p:nvPr/>
          </p:nvSpPr>
          <p:spPr>
            <a:xfrm>
              <a:off x="8803267" y="949645"/>
              <a:ext cx="2095032" cy="361724"/>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Germany</a:t>
              </a:r>
            </a:p>
            <a:p>
              <a:pPr>
                <a:buFont typeface="Arial" panose="020B0604020202020204" pitchFamily="34" charset="0"/>
                <a:buChar char="•"/>
              </a:pPr>
              <a:r>
                <a:rPr lang="en-US" sz="525"/>
                <a:t>University Hospital Essen </a:t>
              </a:r>
            </a:p>
          </p:txBody>
        </p:sp>
        <p:sp>
          <p:nvSpPr>
            <p:cNvPr id="39" name="TextBox 298">
              <a:extLst>
                <a:ext uri="{FF2B5EF4-FFF2-40B4-BE49-F238E27FC236}">
                  <a16:creationId xmlns:a16="http://schemas.microsoft.com/office/drawing/2014/main" id="{8D125EEB-B886-33D3-E0EC-C86DB5730A15}"/>
                </a:ext>
              </a:extLst>
            </p:cNvPr>
            <p:cNvSpPr txBox="1"/>
            <p:nvPr/>
          </p:nvSpPr>
          <p:spPr>
            <a:xfrm>
              <a:off x="7602792" y="2439484"/>
              <a:ext cx="2672461" cy="2192995"/>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GB" sz="788" b="1">
                  <a:solidFill>
                    <a:schemeClr val="accent1"/>
                  </a:solidFill>
                  <a:latin typeface="+mj-lt"/>
                </a:rPr>
                <a:t>India</a:t>
              </a:r>
            </a:p>
            <a:p>
              <a:pPr>
                <a:buFont typeface="Arial" panose="020B0604020202020204" pitchFamily="34" charset="0"/>
                <a:buChar char="•"/>
              </a:pPr>
              <a:r>
                <a:rPr lang="en-GB" sz="525"/>
                <a:t>Chest Clinic, Coimbatore, Tamil Nadu</a:t>
              </a:r>
            </a:p>
            <a:p>
              <a:pPr>
                <a:buFont typeface="Arial" panose="020B0604020202020204" pitchFamily="34" charset="0"/>
                <a:buChar char="•"/>
              </a:pPr>
              <a:r>
                <a:rPr lang="en-GB" sz="525"/>
                <a:t>Pulmocare Research and Education (PURE) Foundation</a:t>
              </a:r>
            </a:p>
            <a:p>
              <a:pPr>
                <a:buFont typeface="Arial" panose="020B0604020202020204" pitchFamily="34" charset="0"/>
                <a:buChar char="•"/>
              </a:pPr>
              <a:r>
                <a:rPr lang="en-GB" sz="525"/>
                <a:t>CMC, Vellore, Tamil Nadu</a:t>
              </a:r>
            </a:p>
            <a:p>
              <a:pPr>
                <a:buFont typeface="Arial" panose="020B0604020202020204" pitchFamily="34" charset="0"/>
                <a:buChar char="•"/>
              </a:pPr>
              <a:r>
                <a:rPr lang="en-GB" sz="525"/>
                <a:t>Jupiter Hospital, Mumbai, Maharashtra</a:t>
              </a:r>
            </a:p>
            <a:p>
              <a:pPr>
                <a:buFont typeface="Arial" panose="020B0604020202020204" pitchFamily="34" charset="0"/>
                <a:buChar char="•"/>
              </a:pPr>
              <a:r>
                <a:rPr lang="en-GB" sz="525" err="1"/>
                <a:t>Getwell</a:t>
              </a:r>
              <a:r>
                <a:rPr lang="en-GB" sz="525"/>
                <a:t> Hospital &amp; Research Institute, Nagpur, Maharashtra</a:t>
              </a:r>
            </a:p>
            <a:p>
              <a:pPr>
                <a:buFont typeface="Arial" panose="020B0604020202020204" pitchFamily="34" charset="0"/>
                <a:buChar char="•"/>
              </a:pPr>
              <a:r>
                <a:rPr lang="en-GB" sz="525"/>
                <a:t>Narayana </a:t>
              </a:r>
              <a:r>
                <a:rPr lang="en-GB" sz="525" err="1"/>
                <a:t>Hrudayalaya</a:t>
              </a:r>
              <a:r>
                <a:rPr lang="en-GB" sz="525"/>
                <a:t>, Bengaluru, Karnataka</a:t>
              </a:r>
            </a:p>
            <a:p>
              <a:pPr>
                <a:buFont typeface="Arial" panose="020B0604020202020204" pitchFamily="34" charset="0"/>
                <a:buChar char="•"/>
              </a:pPr>
              <a:r>
                <a:rPr lang="en-GB" sz="525"/>
                <a:t>D.Y. Patil University School of Medicine, Navi Mumbai</a:t>
              </a:r>
            </a:p>
            <a:p>
              <a:pPr>
                <a:buFont typeface="Arial" panose="020B0604020202020204" pitchFamily="34" charset="0"/>
                <a:buChar char="•"/>
              </a:pPr>
              <a:r>
                <a:rPr lang="en-GB" sz="525"/>
                <a:t>Fortis Hospital, </a:t>
              </a:r>
              <a:r>
                <a:rPr lang="en-GB" sz="525" err="1"/>
                <a:t>Kolkatta</a:t>
              </a:r>
              <a:r>
                <a:rPr lang="en-GB" sz="525"/>
                <a:t>, West Bengal</a:t>
              </a:r>
            </a:p>
            <a:p>
              <a:pPr>
                <a:buFont typeface="Arial" panose="020B0604020202020204" pitchFamily="34" charset="0"/>
                <a:buChar char="•"/>
              </a:pPr>
              <a:r>
                <a:rPr lang="en-GB" sz="525"/>
                <a:t>JLN Hospital &amp; RC, </a:t>
              </a:r>
              <a:r>
                <a:rPr lang="en-GB" sz="525" err="1"/>
                <a:t>Bhilai</a:t>
              </a:r>
              <a:r>
                <a:rPr lang="en-GB" sz="525"/>
                <a:t>, </a:t>
              </a:r>
              <a:r>
                <a:rPr lang="en-GB" sz="525" err="1"/>
                <a:t>Chattisgarh</a:t>
              </a:r>
              <a:endParaRPr lang="en-GB" sz="525"/>
            </a:p>
            <a:p>
              <a:pPr>
                <a:buFont typeface="Arial" panose="020B0604020202020204" pitchFamily="34" charset="0"/>
                <a:buChar char="•"/>
              </a:pPr>
              <a:r>
                <a:rPr lang="en-GB" sz="525"/>
                <a:t>Asthma Bhawan, Jaipur, Rajasthan</a:t>
              </a:r>
            </a:p>
            <a:p>
              <a:pPr>
                <a:buFont typeface="Arial" panose="020B0604020202020204" pitchFamily="34" charset="0"/>
                <a:buChar char="•"/>
              </a:pPr>
              <a:r>
                <a:rPr lang="en-GB" sz="525"/>
                <a:t>Sumandeep University, Vadodara, Gujarat</a:t>
              </a:r>
            </a:p>
            <a:p>
              <a:pPr>
                <a:buFont typeface="Arial" panose="020B0604020202020204" pitchFamily="34" charset="0"/>
                <a:buChar char="•"/>
              </a:pPr>
              <a:r>
                <a:rPr lang="en-GB" sz="525"/>
                <a:t>D.Y. Patil Hospital, Navi Mumbai, Maharashtra</a:t>
              </a:r>
            </a:p>
            <a:p>
              <a:pPr>
                <a:buFont typeface="Arial" panose="020B0604020202020204" pitchFamily="34" charset="0"/>
                <a:buChar char="•"/>
              </a:pPr>
              <a:r>
                <a:rPr lang="en-GB" sz="525"/>
                <a:t>KRIMS Hospital, Nagpur, Maharashtra</a:t>
              </a:r>
            </a:p>
            <a:p>
              <a:pPr>
                <a:buFont typeface="Arial" panose="020B0604020202020204" pitchFamily="34" charset="0"/>
                <a:buChar char="•"/>
              </a:pPr>
              <a:r>
                <a:rPr lang="en-GB" sz="525"/>
                <a:t>Era's Lucknow Medical College &amp; Hospital, Lucknow, Uttar Pradesh</a:t>
              </a:r>
            </a:p>
            <a:p>
              <a:pPr>
                <a:buFont typeface="Arial" panose="020B0604020202020204" pitchFamily="34" charset="0"/>
                <a:buChar char="•"/>
              </a:pPr>
              <a:r>
                <a:rPr lang="en-GB" sz="525"/>
                <a:t>Manipal Hospital, Bangalore</a:t>
              </a:r>
            </a:p>
            <a:p>
              <a:pPr>
                <a:buFont typeface="Arial" panose="020B0604020202020204" pitchFamily="34" charset="0"/>
                <a:buChar char="•"/>
              </a:pPr>
              <a:r>
                <a:rPr lang="en-GB" sz="525"/>
                <a:t>Charnock Hospital, </a:t>
              </a:r>
              <a:r>
                <a:rPr lang="en-GB" sz="525" err="1"/>
                <a:t>Kolkatta</a:t>
              </a:r>
              <a:r>
                <a:rPr lang="en-GB" sz="525"/>
                <a:t>, West Bengal</a:t>
              </a:r>
            </a:p>
            <a:p>
              <a:pPr>
                <a:buFont typeface="Arial" panose="020B0604020202020204" pitchFamily="34" charset="0"/>
                <a:buChar char="•"/>
              </a:pPr>
              <a:r>
                <a:rPr lang="en-GB" sz="525"/>
                <a:t>Surabhi Hospital, Mumbai</a:t>
              </a:r>
            </a:p>
          </p:txBody>
        </p:sp>
        <p:sp>
          <p:nvSpPr>
            <p:cNvPr id="40" name="TextBox 300">
              <a:extLst>
                <a:ext uri="{FF2B5EF4-FFF2-40B4-BE49-F238E27FC236}">
                  <a16:creationId xmlns:a16="http://schemas.microsoft.com/office/drawing/2014/main" id="{066C5178-B088-6625-4F62-DCC277288566}"/>
                </a:ext>
              </a:extLst>
            </p:cNvPr>
            <p:cNvSpPr txBox="1"/>
            <p:nvPr/>
          </p:nvSpPr>
          <p:spPr>
            <a:xfrm>
              <a:off x="6172550" y="2789217"/>
              <a:ext cx="2431420" cy="577167"/>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Greece</a:t>
              </a:r>
            </a:p>
            <a:p>
              <a:pPr>
                <a:buFont typeface="Arial" panose="020B0604020202020204" pitchFamily="34" charset="0"/>
                <a:buChar char="•"/>
              </a:pPr>
              <a:r>
                <a:rPr lang="en-US" sz="525" err="1"/>
                <a:t>Attikon</a:t>
              </a:r>
              <a:r>
                <a:rPr lang="en-US" sz="525"/>
                <a:t> University Hospital</a:t>
              </a:r>
            </a:p>
            <a:p>
              <a:pPr>
                <a:buFont typeface="Arial" panose="020B0604020202020204" pitchFamily="34" charset="0"/>
                <a:buChar char="•"/>
              </a:pPr>
              <a:r>
                <a:rPr lang="en-US" sz="525"/>
                <a:t>University Hospital of Ioannina</a:t>
              </a:r>
            </a:p>
            <a:p>
              <a:pPr>
                <a:buFont typeface="Arial" panose="020B0604020202020204" pitchFamily="34" charset="0"/>
                <a:buChar char="•"/>
              </a:pPr>
              <a:r>
                <a:rPr lang="en-US" sz="525"/>
                <a:t>General Military Hospital, Athens</a:t>
              </a:r>
            </a:p>
          </p:txBody>
        </p:sp>
        <p:sp>
          <p:nvSpPr>
            <p:cNvPr id="41" name="Rectangle 40">
              <a:extLst>
                <a:ext uri="{FF2B5EF4-FFF2-40B4-BE49-F238E27FC236}">
                  <a16:creationId xmlns:a16="http://schemas.microsoft.com/office/drawing/2014/main" id="{07F82793-A951-EFD4-F214-413483926818}"/>
                </a:ext>
              </a:extLst>
            </p:cNvPr>
            <p:cNvSpPr>
              <a:spLocks noChangeArrowheads="1"/>
            </p:cNvSpPr>
            <p:nvPr/>
          </p:nvSpPr>
          <p:spPr bwMode="auto">
            <a:xfrm>
              <a:off x="5615736" y="241038"/>
              <a:ext cx="1748827" cy="20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pt-BR" sz="788" b="1">
                  <a:solidFill>
                    <a:schemeClr val="accent1"/>
                  </a:solidFill>
                  <a:latin typeface="+mj-lt"/>
                </a:rPr>
                <a:t>France</a:t>
              </a:r>
            </a:p>
            <a:p>
              <a:pPr defTabSz="685800" eaLnBrk="0" fontAlgn="base" hangingPunct="0">
                <a:spcBef>
                  <a:spcPct val="0"/>
                </a:spcBef>
                <a:spcAft>
                  <a:spcPct val="0"/>
                </a:spcAft>
                <a:buFontTx/>
                <a:buChar char="•"/>
              </a:pPr>
              <a:r>
                <a:rPr lang="en-US" altLang="en-US" sz="525"/>
                <a:t>Bichat-Claude Bernard Hospital</a:t>
              </a:r>
            </a:p>
            <a:p>
              <a:pPr defTabSz="685800" eaLnBrk="0" fontAlgn="base" hangingPunct="0">
                <a:spcBef>
                  <a:spcPct val="0"/>
                </a:spcBef>
                <a:spcAft>
                  <a:spcPct val="0"/>
                </a:spcAft>
                <a:buFontTx/>
                <a:buChar char="•"/>
              </a:pPr>
              <a:r>
                <a:rPr lang="en-US" altLang="en-US" sz="525"/>
                <a:t>Louis Mourier Hospital</a:t>
              </a:r>
            </a:p>
            <a:p>
              <a:pPr defTabSz="685800" eaLnBrk="0" fontAlgn="base" hangingPunct="0">
                <a:spcBef>
                  <a:spcPct val="0"/>
                </a:spcBef>
                <a:spcAft>
                  <a:spcPct val="0"/>
                </a:spcAft>
                <a:buFontTx/>
                <a:buChar char="•"/>
              </a:pPr>
              <a:r>
                <a:rPr lang="en-US" altLang="en-US" sz="525"/>
                <a:t>Saint-Antoine Hospital</a:t>
              </a:r>
            </a:p>
            <a:p>
              <a:pPr defTabSz="685800" eaLnBrk="0" fontAlgn="base" hangingPunct="0">
                <a:spcBef>
                  <a:spcPct val="0"/>
                </a:spcBef>
                <a:spcAft>
                  <a:spcPct val="0"/>
                </a:spcAft>
                <a:buFontTx/>
                <a:buChar char="•"/>
              </a:pPr>
              <a:r>
                <a:rPr lang="en-US" altLang="en-US" sz="525"/>
                <a:t>European Georges Pompidou Hospital</a:t>
              </a:r>
            </a:p>
            <a:p>
              <a:pPr defTabSz="685800" eaLnBrk="0" fontAlgn="base" hangingPunct="0">
                <a:spcBef>
                  <a:spcPct val="0"/>
                </a:spcBef>
                <a:spcAft>
                  <a:spcPct val="0"/>
                </a:spcAft>
                <a:buFontTx/>
                <a:buChar char="•"/>
              </a:pPr>
              <a:r>
                <a:rPr lang="en-US" altLang="en-US" sz="525"/>
                <a:t>Cochin Hospital</a:t>
              </a:r>
            </a:p>
            <a:p>
              <a:pPr defTabSz="685800" eaLnBrk="0" fontAlgn="base" hangingPunct="0">
                <a:spcBef>
                  <a:spcPct val="0"/>
                </a:spcBef>
                <a:spcAft>
                  <a:spcPct val="0"/>
                </a:spcAft>
                <a:buFontTx/>
                <a:buChar char="•"/>
              </a:pPr>
              <a:r>
                <a:rPr lang="en-US" altLang="en-US" sz="525"/>
                <a:t>Tenon Hospital</a:t>
              </a:r>
            </a:p>
            <a:p>
              <a:pPr defTabSz="685800" eaLnBrk="0" fontAlgn="base" hangingPunct="0">
                <a:spcBef>
                  <a:spcPct val="0"/>
                </a:spcBef>
                <a:spcAft>
                  <a:spcPct val="0"/>
                </a:spcAft>
                <a:buFontTx/>
                <a:buChar char="•"/>
              </a:pPr>
              <a:r>
                <a:rPr lang="en-US" altLang="en-US" sz="525" err="1"/>
                <a:t>Pitié</a:t>
              </a:r>
              <a:r>
                <a:rPr lang="en-US" altLang="en-US" sz="525"/>
                <a:t>-Salpêtrière Hospital</a:t>
              </a:r>
            </a:p>
            <a:p>
              <a:pPr defTabSz="685800" eaLnBrk="0" fontAlgn="base" hangingPunct="0">
                <a:spcBef>
                  <a:spcPct val="0"/>
                </a:spcBef>
                <a:spcAft>
                  <a:spcPct val="0"/>
                </a:spcAft>
                <a:buFontTx/>
                <a:buChar char="•"/>
              </a:pPr>
              <a:r>
                <a:rPr lang="en-US" altLang="en-US" sz="525"/>
                <a:t>North Hospital</a:t>
              </a:r>
            </a:p>
            <a:p>
              <a:pPr defTabSz="685800" eaLnBrk="0" fontAlgn="base" hangingPunct="0">
                <a:spcBef>
                  <a:spcPct val="0"/>
                </a:spcBef>
                <a:spcAft>
                  <a:spcPct val="0"/>
                </a:spcAft>
                <a:buFontTx/>
                <a:buChar char="•"/>
              </a:pPr>
              <a:r>
                <a:rPr lang="en-US" altLang="en-US" sz="525"/>
                <a:t>Saint-Joseph Hospital</a:t>
              </a:r>
            </a:p>
            <a:p>
              <a:pPr defTabSz="685800" eaLnBrk="0" fontAlgn="base" hangingPunct="0">
                <a:spcBef>
                  <a:spcPct val="0"/>
                </a:spcBef>
                <a:spcAft>
                  <a:spcPct val="0"/>
                </a:spcAft>
                <a:buFontTx/>
                <a:buChar char="•"/>
              </a:pPr>
              <a:r>
                <a:rPr lang="en-US" altLang="en-US" sz="525"/>
                <a:t>Bordeaux University Hospital</a:t>
              </a:r>
            </a:p>
            <a:p>
              <a:pPr defTabSz="685800" eaLnBrk="0" fontAlgn="base" hangingPunct="0">
                <a:spcBef>
                  <a:spcPct val="0"/>
                </a:spcBef>
                <a:spcAft>
                  <a:spcPct val="0"/>
                </a:spcAft>
                <a:buFontTx/>
                <a:buChar char="•"/>
              </a:pPr>
              <a:r>
                <a:rPr lang="en-US" altLang="en-US" sz="525"/>
                <a:t>Lille University Hospital</a:t>
              </a:r>
            </a:p>
            <a:p>
              <a:pPr defTabSz="685800" eaLnBrk="0" fontAlgn="base" hangingPunct="0">
                <a:spcBef>
                  <a:spcPct val="0"/>
                </a:spcBef>
                <a:spcAft>
                  <a:spcPct val="0"/>
                </a:spcAft>
                <a:buFontTx/>
                <a:buChar char="•"/>
              </a:pPr>
              <a:r>
                <a:rPr lang="en-US" altLang="en-US" sz="525"/>
                <a:t>Grenoble University Hospital</a:t>
              </a:r>
            </a:p>
            <a:p>
              <a:pPr defTabSz="685800" eaLnBrk="0" fontAlgn="base" hangingPunct="0">
                <a:spcBef>
                  <a:spcPct val="0"/>
                </a:spcBef>
                <a:spcAft>
                  <a:spcPct val="0"/>
                </a:spcAft>
                <a:buFontTx/>
                <a:buChar char="•"/>
              </a:pPr>
              <a:r>
                <a:rPr lang="en-US" altLang="en-US" sz="525"/>
                <a:t>Nantes University Hospital</a:t>
              </a:r>
            </a:p>
            <a:p>
              <a:pPr defTabSz="685800" eaLnBrk="0" fontAlgn="base" hangingPunct="0">
                <a:spcBef>
                  <a:spcPct val="0"/>
                </a:spcBef>
                <a:spcAft>
                  <a:spcPct val="0"/>
                </a:spcAft>
                <a:buFontTx/>
                <a:buChar char="•"/>
              </a:pPr>
              <a:r>
                <a:rPr lang="en-US" altLang="en-US" sz="525"/>
                <a:t>Montpellier University Hospital</a:t>
              </a:r>
            </a:p>
            <a:p>
              <a:pPr defTabSz="685800" eaLnBrk="0" fontAlgn="base" hangingPunct="0">
                <a:spcBef>
                  <a:spcPct val="0"/>
                </a:spcBef>
                <a:spcAft>
                  <a:spcPct val="0"/>
                </a:spcAft>
                <a:buFontTx/>
                <a:buChar char="•"/>
              </a:pPr>
              <a:r>
                <a:rPr lang="en-US" altLang="en-US" sz="525"/>
                <a:t>Rennes University Hospital</a:t>
              </a:r>
            </a:p>
            <a:p>
              <a:pPr defTabSz="685800" eaLnBrk="0" fontAlgn="base" hangingPunct="0">
                <a:spcBef>
                  <a:spcPct val="0"/>
                </a:spcBef>
                <a:spcAft>
                  <a:spcPct val="0"/>
                </a:spcAft>
                <a:buFontTx/>
                <a:buChar char="•"/>
              </a:pPr>
              <a:r>
                <a:rPr lang="en-US" altLang="en-US" sz="525"/>
                <a:t>Toulouse University Hospital</a:t>
              </a:r>
            </a:p>
            <a:p>
              <a:pPr defTabSz="685800" eaLnBrk="0" fontAlgn="base" hangingPunct="0">
                <a:spcBef>
                  <a:spcPct val="0"/>
                </a:spcBef>
                <a:spcAft>
                  <a:spcPct val="0"/>
                </a:spcAft>
                <a:buFontTx/>
                <a:buChar char="•"/>
              </a:pPr>
              <a:r>
                <a:rPr lang="en-US" altLang="en-US" sz="525"/>
                <a:t>Strasbourg University Hospital</a:t>
              </a:r>
            </a:p>
          </p:txBody>
        </p:sp>
        <p:sp>
          <p:nvSpPr>
            <p:cNvPr id="42" name="TextBox 12">
              <a:extLst>
                <a:ext uri="{FF2B5EF4-FFF2-40B4-BE49-F238E27FC236}">
                  <a16:creationId xmlns:a16="http://schemas.microsoft.com/office/drawing/2014/main" id="{E138B4AE-6D80-7204-B98B-4984B9265093}"/>
                </a:ext>
              </a:extLst>
            </p:cNvPr>
            <p:cNvSpPr txBox="1"/>
            <p:nvPr/>
          </p:nvSpPr>
          <p:spPr>
            <a:xfrm>
              <a:off x="10220490" y="3188150"/>
              <a:ext cx="1497964" cy="2085272"/>
            </a:xfrm>
            <a:prstGeom prst="rect">
              <a:avLst/>
            </a:prstGeom>
            <a:noFill/>
          </p:spPr>
          <p:txBody>
            <a:bodyPr wrap="square" lIns="68580" tIns="34290" rIns="68580" bIns="3429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sz="788" b="1">
                  <a:solidFill>
                    <a:schemeClr val="accent1"/>
                  </a:solidFill>
                  <a:latin typeface="+mj-lt"/>
                </a:rPr>
                <a:t>ISAR Team</a:t>
              </a:r>
            </a:p>
            <a:p>
              <a:pPr>
                <a:buFont typeface="Arial" panose="020B0604020202020204" pitchFamily="34" charset="0"/>
                <a:buChar char="•"/>
              </a:pPr>
              <a:r>
                <a:rPr lang="en-US" sz="525"/>
                <a:t>David Price</a:t>
              </a:r>
            </a:p>
            <a:p>
              <a:pPr>
                <a:buFont typeface="Arial" panose="020B0604020202020204" pitchFamily="34" charset="0"/>
                <a:buChar char="•"/>
              </a:pPr>
              <a:r>
                <a:rPr lang="en-US" sz="525"/>
                <a:t>Victoria Carter</a:t>
              </a:r>
            </a:p>
            <a:p>
              <a:pPr>
                <a:buFont typeface="Arial" panose="020B0604020202020204" pitchFamily="34" charset="0"/>
                <a:buChar char="•"/>
              </a:pPr>
              <a:r>
                <a:rPr lang="en-US" sz="525"/>
                <a:t>Chris Price</a:t>
              </a:r>
            </a:p>
            <a:p>
              <a:pPr>
                <a:buFont typeface="Arial" panose="020B0604020202020204" pitchFamily="34" charset="0"/>
                <a:buChar char="•"/>
              </a:pPr>
              <a:r>
                <a:rPr lang="en-US" sz="525"/>
                <a:t>Sophie Harriman</a:t>
              </a:r>
            </a:p>
            <a:p>
              <a:pPr>
                <a:buFont typeface="Arial" panose="020B0604020202020204" pitchFamily="34" charset="0"/>
                <a:buChar char="•"/>
              </a:pPr>
              <a:r>
                <a:rPr lang="en-US" sz="525"/>
                <a:t>Ghislaine Scelo</a:t>
              </a:r>
            </a:p>
            <a:p>
              <a:pPr>
                <a:buFont typeface="Arial" panose="020B0604020202020204" pitchFamily="34" charset="0"/>
                <a:buChar char="•"/>
              </a:pPr>
              <a:r>
                <a:rPr lang="en-US" sz="525"/>
                <a:t>Lakmini Bulathsinhala</a:t>
              </a:r>
            </a:p>
            <a:p>
              <a:pPr>
                <a:buFont typeface="Arial" panose="020B0604020202020204" pitchFamily="34" charset="0"/>
                <a:buChar char="•"/>
              </a:pPr>
              <a:r>
                <a:rPr lang="en-US" sz="525"/>
                <a:t>Kirsty Fletton</a:t>
              </a:r>
            </a:p>
            <a:p>
              <a:pPr>
                <a:buFont typeface="Arial" panose="020B0604020202020204" pitchFamily="34" charset="0"/>
                <a:buChar char="•"/>
              </a:pPr>
              <a:r>
                <a:rPr lang="en-US" sz="525"/>
                <a:t>John Townend</a:t>
              </a:r>
            </a:p>
            <a:p>
              <a:pPr>
                <a:buFont typeface="Arial" panose="020B0604020202020204" pitchFamily="34" charset="0"/>
                <a:buChar char="•"/>
              </a:pPr>
              <a:r>
                <a:rPr lang="en-US" sz="525">
                  <a:cs typeface="Arial"/>
                </a:rPr>
                <a:t>Freya Tyrer</a:t>
              </a:r>
              <a:endParaRPr lang="en-US" sz="525"/>
            </a:p>
            <a:p>
              <a:pPr>
                <a:buFont typeface="Arial" panose="020B0604020202020204" pitchFamily="34" charset="0"/>
                <a:buChar char="•"/>
              </a:pPr>
              <a:r>
                <a:rPr lang="en-US" sz="525"/>
                <a:t>Karen Hosking</a:t>
              </a:r>
            </a:p>
            <a:p>
              <a:pPr>
                <a:buFont typeface="Arial" panose="020B0604020202020204" pitchFamily="34" charset="0"/>
                <a:buChar char="•"/>
              </a:pPr>
              <a:r>
                <a:rPr lang="en-US" sz="525"/>
                <a:t>Celine Goh</a:t>
              </a:r>
            </a:p>
            <a:p>
              <a:pPr>
                <a:buFont typeface="Arial" panose="020B0604020202020204" pitchFamily="34" charset="0"/>
                <a:buChar char="•"/>
              </a:pPr>
              <a:r>
                <a:rPr lang="en-US" sz="525"/>
                <a:t>Dominic Friston</a:t>
              </a:r>
            </a:p>
            <a:p>
              <a:pPr>
                <a:buFont typeface="Arial" panose="020B0604020202020204" pitchFamily="34" charset="0"/>
                <a:buChar char="•"/>
              </a:pPr>
              <a:r>
                <a:rPr lang="en-US" sz="525"/>
                <a:t>Aaron Beastall</a:t>
              </a:r>
            </a:p>
            <a:p>
              <a:pPr>
                <a:buFont typeface="Arial" panose="020B0604020202020204" pitchFamily="34" charset="0"/>
                <a:buChar char="•"/>
              </a:pPr>
              <a:r>
                <a:rPr lang="en-US" sz="525"/>
                <a:t>Angelica Tatam</a:t>
              </a:r>
            </a:p>
            <a:p>
              <a:pPr>
                <a:buFont typeface="Arial" panose="020B0604020202020204" pitchFamily="34" charset="0"/>
                <a:buChar char="•"/>
              </a:pPr>
              <a:r>
                <a:rPr lang="en-US" sz="525"/>
                <a:t>Pui Yee Lai</a:t>
              </a:r>
            </a:p>
            <a:p>
              <a:pPr>
                <a:buFont typeface="Arial" panose="020B0604020202020204" pitchFamily="34" charset="0"/>
                <a:buChar char="•"/>
              </a:pPr>
              <a:r>
                <a:rPr lang="en-US" sz="525"/>
                <a:t>Harika Gosala</a:t>
              </a:r>
            </a:p>
            <a:p>
              <a:pPr>
                <a:buFont typeface="Arial" panose="020B0604020202020204" pitchFamily="34" charset="0"/>
                <a:buChar char="•"/>
              </a:pPr>
              <a:r>
                <a:rPr lang="en-US" sz="525"/>
                <a:t>Veronica Mendez Moro</a:t>
              </a:r>
            </a:p>
          </p:txBody>
        </p:sp>
      </p:grpSp>
      <p:pic>
        <p:nvPicPr>
          <p:cNvPr id="3" name="Graphic 2" descr="Beginning with solid fill">
            <a:hlinkClick r:id="rId3" action="ppaction://hlinksldjump"/>
            <a:extLst>
              <a:ext uri="{FF2B5EF4-FFF2-40B4-BE49-F238E27FC236}">
                <a16:creationId xmlns:a16="http://schemas.microsoft.com/office/drawing/2014/main" id="{AEF60392-FCBF-419F-11C2-C3212E0E71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8197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rPr spc="-10"/>
              <a:t>Methods:</a:t>
            </a:r>
            <a:r>
              <a:rPr spc="-130"/>
              <a:t> </a:t>
            </a:r>
            <a:r>
              <a:t>A</a:t>
            </a:r>
            <a:r>
              <a:rPr spc="-120"/>
              <a:t> </a:t>
            </a:r>
            <a:r>
              <a:t>historical,</a:t>
            </a:r>
            <a:r>
              <a:rPr spc="-60"/>
              <a:t> </a:t>
            </a:r>
            <a:r>
              <a:t>registry</a:t>
            </a:r>
            <a:r>
              <a:rPr spc="-45"/>
              <a:t> </a:t>
            </a:r>
            <a:r>
              <a:rPr spc="-10"/>
              <a:t>study</a:t>
            </a:r>
          </a:p>
        </p:txBody>
      </p:sp>
      <p:sp>
        <p:nvSpPr>
          <p:cNvPr id="4" name="object 4"/>
          <p:cNvSpPr txBox="1"/>
          <p:nvPr/>
        </p:nvSpPr>
        <p:spPr>
          <a:xfrm>
            <a:off x="311302"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310692" y="966292"/>
            <a:ext cx="8340725" cy="2496185"/>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acts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custodian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including</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patient-level</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from</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other</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existing</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newly-created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registries</a:t>
            </a:r>
            <a:r>
              <a:rPr kumimoji="0" sz="1400" b="1"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database</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regular</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intervals.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200" b="0" i="0" u="none" strike="noStrike" kern="0" cap="none" spc="-10" normalizeH="0" baseline="0" noProof="0">
                <a:ln>
                  <a:noFill/>
                </a:ln>
                <a:solidFill>
                  <a:srgbClr val="073762"/>
                </a:solidFill>
                <a:effectLst/>
                <a:uLnTx/>
                <a:uFillTx/>
                <a:latin typeface="Arial"/>
                <a:cs typeface="Arial"/>
              </a:rPr>
              <a:t>Participating</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countries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retain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ownership</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their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own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but</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have</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agreed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provide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access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 anonymous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a:t>
            </a:r>
            <a:r>
              <a:rPr kumimoji="0" sz="1200" b="0" i="0" u="none" strike="noStrike" kern="0" cap="none" spc="-10" normalizeH="0" baseline="0" noProof="0">
                <a:ln>
                  <a:noFill/>
                </a:ln>
                <a:solidFill>
                  <a:srgbClr val="073762"/>
                </a:solidFill>
                <a:effectLst/>
                <a:uLnTx/>
                <a:uFillTx/>
                <a:latin typeface="Arial"/>
                <a:cs typeface="Arial"/>
              </a:rPr>
              <a:t>level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approved</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purposes.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5"/>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Before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making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countrywide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available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each</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lead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responsible</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overseeing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collection</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combining</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satellite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sites.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9"/>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allows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creation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locally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hosted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central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registry</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country’s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combined</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which</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can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used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to</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0" indent="0" defTabSz="91440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073762"/>
                </a:solidFill>
                <a:effectLst/>
                <a:uLnTx/>
                <a:uFillTx/>
                <a:latin typeface="Arial"/>
                <a:cs typeface="Arial"/>
              </a:rPr>
              <a:t>enhance</a:t>
            </a:r>
            <a:r>
              <a:rPr kumimoji="0" sz="1200" b="1" i="0" u="none" strike="noStrike" kern="0" cap="none" spc="-3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local-</a:t>
            </a:r>
            <a:r>
              <a:rPr kumimoji="0" sz="1200" b="1"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and</a:t>
            </a:r>
            <a:r>
              <a:rPr kumimoji="0" sz="1200" b="1" i="0" u="none" strike="noStrike" kern="0" cap="none" spc="-10" normalizeH="0" baseline="0" noProof="0">
                <a:ln>
                  <a:noFill/>
                </a:ln>
                <a:solidFill>
                  <a:srgbClr val="073762"/>
                </a:solidFill>
                <a:effectLst/>
                <a:uLnTx/>
                <a:uFillTx/>
                <a:latin typeface="Arial"/>
                <a:cs typeface="Arial"/>
              </a:rPr>
              <a:t> international-</a:t>
            </a:r>
            <a:r>
              <a:rPr kumimoji="0" sz="1200" b="1" i="0" u="none" strike="noStrike" kern="0" cap="none" spc="0" normalizeH="0" baseline="0" noProof="0">
                <a:ln>
                  <a:noFill/>
                </a:ln>
                <a:solidFill>
                  <a:srgbClr val="073762"/>
                </a:solidFill>
                <a:effectLst/>
                <a:uLnTx/>
                <a:uFillTx/>
                <a:latin typeface="Arial"/>
                <a:cs typeface="Arial"/>
              </a:rPr>
              <a:t>level </a:t>
            </a:r>
            <a:r>
              <a:rPr kumimoji="0" sz="1200" b="1" i="0" u="none" strike="noStrike" kern="0" cap="none" spc="-10" normalizeH="0" baseline="0" noProof="0">
                <a:ln>
                  <a:noFill/>
                </a:ln>
                <a:solidFill>
                  <a:srgbClr val="073762"/>
                </a:solidFill>
                <a:effectLst/>
                <a:uLnTx/>
                <a:uFillTx/>
                <a:latin typeface="Arial"/>
                <a:cs typeface="Arial"/>
              </a:rPr>
              <a:t>research</a:t>
            </a:r>
            <a:r>
              <a:rPr kumimoji="0" sz="1200" b="0" i="0" u="none" strike="noStrike" kern="0" cap="none" spc="-10" normalizeH="0" baseline="0" noProof="0">
                <a:ln>
                  <a:noFill/>
                </a:ln>
                <a:solidFill>
                  <a:srgbClr val="073762"/>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1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33350" marR="25400" lvl="0" indent="-133350" algn="ctr" defTabSz="914400" eaLnBrk="1" fontAlgn="auto" latinLnBrk="0" hangingPunct="1">
              <a:lnSpc>
                <a:spcPct val="100000"/>
              </a:lnSpc>
              <a:spcBef>
                <a:spcPts val="0"/>
              </a:spcBef>
              <a:spcAft>
                <a:spcPts val="0"/>
              </a:spcAft>
              <a:buClr>
                <a:srgbClr val="FF9900"/>
              </a:buClr>
              <a:buSzTx/>
              <a:buFontTx/>
              <a:buChar char="•"/>
              <a:tabLst>
                <a:tab pos="133350" algn="l"/>
              </a:tabLst>
              <a:defRPr/>
            </a:pPr>
            <a:r>
              <a:rPr kumimoji="0" sz="1400" b="0" i="0" u="none" strike="noStrike" kern="0" cap="none" spc="-40" normalizeH="0" baseline="0" noProof="0">
                <a:ln>
                  <a:noFill/>
                </a:ln>
                <a:solidFill>
                  <a:srgbClr val="073762"/>
                </a:solidFill>
                <a:effectLst/>
                <a:uLnTx/>
                <a:uFillTx/>
                <a:latin typeface="Arial"/>
                <a:cs typeface="Arial"/>
              </a:rPr>
              <a:t>You</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find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mission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statement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which</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fully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describes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how</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improve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our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understanding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079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sng" strike="noStrike" kern="0" cap="none" spc="0" normalizeH="0" baseline="0" noProof="0">
                <a:ln>
                  <a:noFill/>
                </a:ln>
                <a:solidFill>
                  <a:srgbClr val="FF9900"/>
                </a:solidFill>
                <a:effectLst/>
                <a:uLnTx/>
                <a:uFill>
                  <a:solidFill>
                    <a:srgbClr val="FF9900"/>
                  </a:solidFill>
                </a:uFill>
                <a:latin typeface="Arial"/>
                <a:cs typeface="Arial"/>
                <a:hlinkClick r:id="rId2"/>
              </a:rPr>
              <a:t>here</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described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protocol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registry</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development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management</a:t>
            </a:r>
            <a:r>
              <a:rPr kumimoji="0" sz="1400" b="0" i="0" u="none" strike="noStrike" kern="0" cap="none" spc="-45" normalizeH="0" baseline="0" noProof="0">
                <a:ln>
                  <a:noFill/>
                </a:ln>
                <a:solidFill>
                  <a:srgbClr val="073762"/>
                </a:solidFill>
                <a:effectLst/>
                <a:uLnTx/>
                <a:uFillTx/>
                <a:latin typeface="Arial"/>
                <a:cs typeface="Arial"/>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3"/>
              </a:rPr>
              <a:t>here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4" action="ppaction://hlinksldjump"/>
            <a:extLst>
              <a:ext uri="{FF2B5EF4-FFF2-40B4-BE49-F238E27FC236}">
                <a16:creationId xmlns:a16="http://schemas.microsoft.com/office/drawing/2014/main" id="{82A179AB-34B3-4873-9933-C7B30C22D2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Subtitle 1"/>
          <p:cNvSpPr>
            <a:spLocks noGrp="1"/>
          </p:cNvSpPr>
          <p:nvPr>
            <p:ph type="subTitle" idx="1"/>
          </p:nvPr>
        </p:nvSpPr>
        <p:spPr>
          <a:xfrm>
            <a:off x="0" y="3320983"/>
            <a:ext cx="9144000" cy="1102518"/>
          </a:xfrm>
        </p:spPr>
        <p:txBody>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r>
              <a:rPr lang="en-SG" sz="600">
                <a:solidFill>
                  <a:schemeClr val="bg1">
                    <a:lumMod val="49000"/>
                  </a:schemeClr>
                </a:solidFill>
                <a:latin typeface="+mn-lt"/>
              </a:rPr>
              <a:t>Florence Schleich, Désirée Larenas-Linnemann, Alan </a:t>
            </a:r>
            <a:r>
              <a:rPr lang="en-SG" sz="600" err="1">
                <a:solidFill>
                  <a:schemeClr val="bg1">
                    <a:lumMod val="49000"/>
                  </a:schemeClr>
                </a:solidFill>
                <a:latin typeface="+mn-lt"/>
              </a:rPr>
              <a:t>Altraja</a:t>
            </a:r>
            <a:r>
              <a:rPr lang="en-SG" sz="600">
                <a:solidFill>
                  <a:schemeClr val="bg1">
                    <a:lumMod val="49000"/>
                  </a:schemeClr>
                </a:solidFill>
                <a:latin typeface="+mn-lt"/>
              </a:rPr>
              <a:t>, Luis Pérez de Llano, Konstantinos </a:t>
            </a:r>
            <a:r>
              <a:rPr lang="en-SG" sz="600" err="1">
                <a:solidFill>
                  <a:schemeClr val="bg1">
                    <a:lumMod val="49000"/>
                  </a:schemeClr>
                </a:solidFill>
                <a:latin typeface="+mn-lt"/>
              </a:rPr>
              <a:t>Kostikas</a:t>
            </a:r>
            <a:r>
              <a:rPr lang="en-SG" sz="600">
                <a:solidFill>
                  <a:schemeClr val="bg1">
                    <a:lumMod val="49000"/>
                  </a:schemeClr>
                </a:solidFill>
                <a:latin typeface="+mn-lt"/>
              </a:rPr>
              <a:t>, Mohsen </a:t>
            </a:r>
            <a:r>
              <a:rPr lang="en-SG" sz="600" err="1">
                <a:solidFill>
                  <a:schemeClr val="bg1">
                    <a:lumMod val="49000"/>
                  </a:schemeClr>
                </a:solidFill>
                <a:latin typeface="+mn-lt"/>
              </a:rPr>
              <a:t>Sadatsafavi</a:t>
            </a:r>
            <a:r>
              <a:rPr lang="en-SG" sz="600">
                <a:solidFill>
                  <a:schemeClr val="bg1">
                    <a:lumMod val="49000"/>
                  </a:schemeClr>
                </a:solidFill>
                <a:latin typeface="+mn-lt"/>
              </a:rPr>
              <a:t>, Arnaud Bourdin, Roy Alton Pleasants, Mark Hew, Wenjia Chen, </a:t>
            </a:r>
            <a:r>
              <a:rPr lang="en-SG" sz="600" err="1">
                <a:solidFill>
                  <a:schemeClr val="bg1">
                    <a:lumMod val="49000"/>
                  </a:schemeClr>
                </a:solidFill>
                <a:latin typeface="+mn-lt"/>
              </a:rPr>
              <a:t>Libardo</a:t>
            </a:r>
            <a:r>
              <a:rPr lang="en-SG" sz="600">
                <a:solidFill>
                  <a:schemeClr val="bg1">
                    <a:lumMod val="49000"/>
                  </a:schemeClr>
                </a:solidFill>
                <a:latin typeface="+mn-lt"/>
              </a:rPr>
              <a:t> Jiménez-Maldonado, Simon Couillard, Charlotte </a:t>
            </a:r>
            <a:r>
              <a:rPr lang="en-SG" sz="600" err="1">
                <a:solidFill>
                  <a:schemeClr val="bg1">
                    <a:lumMod val="49000"/>
                  </a:schemeClr>
                </a:solidFill>
                <a:latin typeface="+mn-lt"/>
              </a:rPr>
              <a:t>Suppli</a:t>
            </a:r>
            <a:r>
              <a:rPr lang="en-SG" sz="600">
                <a:solidFill>
                  <a:schemeClr val="bg1">
                    <a:lumMod val="49000"/>
                  </a:schemeClr>
                </a:solidFill>
                <a:latin typeface="+mn-lt"/>
              </a:rPr>
              <a:t> Ulrik, Adeeb A. </a:t>
            </a:r>
            <a:r>
              <a:rPr lang="en-SG" sz="600" err="1">
                <a:solidFill>
                  <a:schemeClr val="bg1">
                    <a:lumMod val="49000"/>
                  </a:schemeClr>
                </a:solidFill>
                <a:latin typeface="+mn-lt"/>
              </a:rPr>
              <a:t>Bulkhi</a:t>
            </a:r>
            <a:r>
              <a:rPr lang="en-SG" sz="600">
                <a:solidFill>
                  <a:schemeClr val="bg1">
                    <a:lumMod val="49000"/>
                  </a:schemeClr>
                </a:solidFill>
                <a:latin typeface="+mn-lt"/>
              </a:rPr>
              <a:t>, Ming-Ju Tsai, George C. Christoff, Nikolaos G. Papadopoulos, Paul E. Pfeffer, Dermot Ryan, Celine Bergeron, Mona S. Al-Ahmad, Delbert R. Dorscheid, Eileen Wang, John D. Blakey, Belinda Cochrane, Matthew J. Peters, Todor A. Popov, Carlos A. Torres-Duque, Susanne Hansen, Francesca </a:t>
            </a:r>
            <a:r>
              <a:rPr lang="en-SG" sz="600" err="1">
                <a:solidFill>
                  <a:schemeClr val="bg1">
                    <a:lumMod val="49000"/>
                  </a:schemeClr>
                </a:solidFill>
                <a:latin typeface="+mn-lt"/>
              </a:rPr>
              <a:t>Puggioni</a:t>
            </a:r>
            <a:r>
              <a:rPr lang="en-SG" sz="600">
                <a:solidFill>
                  <a:schemeClr val="bg1">
                    <a:lumMod val="49000"/>
                  </a:schemeClr>
                </a:solidFill>
                <a:latin typeface="+mn-lt"/>
              </a:rPr>
              <a:t>, Kirsty Fletton, Laila Salameh, Peter G. Middleton, Paulo Márcio </a:t>
            </a:r>
            <a:r>
              <a:rPr lang="en-SG" sz="600" err="1">
                <a:solidFill>
                  <a:schemeClr val="bg1">
                    <a:lumMod val="49000"/>
                  </a:schemeClr>
                </a:solidFill>
                <a:latin typeface="+mn-lt"/>
              </a:rPr>
              <a:t>Pitrez</a:t>
            </a:r>
            <a:r>
              <a:rPr lang="en-SG" sz="600">
                <a:solidFill>
                  <a:schemeClr val="bg1">
                    <a:lumMod val="49000"/>
                  </a:schemeClr>
                </a:solidFill>
                <a:latin typeface="+mn-lt"/>
              </a:rPr>
              <a:t>, Chin Kook Rhee, Eve Denton, Kenneth R. Chapman, Lauri Lehtimäki, Ruth B. Murray, Chau-</a:t>
            </a:r>
            <a:r>
              <a:rPr lang="en-SG" sz="600" err="1">
                <a:solidFill>
                  <a:schemeClr val="bg1">
                    <a:lumMod val="49000"/>
                  </a:schemeClr>
                </a:solidFill>
                <a:latin typeface="+mn-lt"/>
              </a:rPr>
              <a:t>Chyun</a:t>
            </a:r>
            <a:r>
              <a:rPr lang="en-SG" sz="600">
                <a:solidFill>
                  <a:schemeClr val="bg1">
                    <a:lumMod val="49000"/>
                  </a:schemeClr>
                </a:solidFill>
                <a:latin typeface="+mn-lt"/>
              </a:rPr>
              <a:t> Sheu, David J. Jackson, Riyad AL-</a:t>
            </a:r>
            <a:r>
              <a:rPr lang="en-SG" sz="600" err="1">
                <a:solidFill>
                  <a:schemeClr val="bg1">
                    <a:lumMod val="49000"/>
                  </a:schemeClr>
                </a:solidFill>
                <a:latin typeface="+mn-lt"/>
              </a:rPr>
              <a:t>Lehebi</a:t>
            </a:r>
            <a:r>
              <a:rPr lang="en-SG" sz="600">
                <a:solidFill>
                  <a:schemeClr val="bg1">
                    <a:lumMod val="49000"/>
                  </a:schemeClr>
                </a:solidFill>
                <a:latin typeface="+mn-lt"/>
              </a:rPr>
              <a:t>, Mariko Siyue Koh, Bassam Mahboub, </a:t>
            </a:r>
            <a:r>
              <a:rPr lang="en-SG" sz="600" err="1">
                <a:solidFill>
                  <a:schemeClr val="bg1">
                    <a:lumMod val="49000"/>
                  </a:schemeClr>
                </a:solidFill>
                <a:latin typeface="+mn-lt"/>
              </a:rPr>
              <a:t>Ledit</a:t>
            </a:r>
            <a:r>
              <a:rPr lang="en-SG" sz="600">
                <a:solidFill>
                  <a:schemeClr val="bg1">
                    <a:lumMod val="49000"/>
                  </a:schemeClr>
                </a:solidFill>
                <a:latin typeface="+mn-lt"/>
              </a:rPr>
              <a:t> R. F. </a:t>
            </a:r>
            <a:r>
              <a:rPr lang="en-SG" sz="600" err="1">
                <a:solidFill>
                  <a:schemeClr val="bg1">
                    <a:lumMod val="49000"/>
                  </a:schemeClr>
                </a:solidFill>
                <a:latin typeface="+mn-lt"/>
              </a:rPr>
              <a:t>Ardusso</a:t>
            </a:r>
            <a:r>
              <a:rPr lang="en-SG" sz="600">
                <a:solidFill>
                  <a:schemeClr val="bg1">
                    <a:lumMod val="49000"/>
                  </a:schemeClr>
                </a:solidFill>
                <a:latin typeface="+mn-lt"/>
              </a:rPr>
              <a:t>, Athena </a:t>
            </a:r>
            <a:r>
              <a:rPr lang="en-SG" sz="600" err="1">
                <a:solidFill>
                  <a:schemeClr val="bg1">
                    <a:lumMod val="49000"/>
                  </a:schemeClr>
                </a:solidFill>
                <a:latin typeface="+mn-lt"/>
              </a:rPr>
              <a:t>Gogali</a:t>
            </a:r>
            <a:r>
              <a:rPr lang="en-SG" sz="600">
                <a:solidFill>
                  <a:schemeClr val="bg1">
                    <a:lumMod val="49000"/>
                  </a:schemeClr>
                </a:solidFill>
                <a:latin typeface="+mn-lt"/>
              </a:rPr>
              <a:t>, Giorgio Walter Canonica, Piotr Kuna, Martin Sivori, Renaud Louis, Shelley Abercromby, Giuseppe Guida, Bernt Bøgvald </a:t>
            </a:r>
            <a:r>
              <a:rPr lang="en-SG" sz="600" err="1">
                <a:solidFill>
                  <a:schemeClr val="bg1">
                    <a:lumMod val="49000"/>
                  </a:schemeClr>
                </a:solidFill>
                <a:latin typeface="+mn-lt"/>
              </a:rPr>
              <a:t>Aarli</a:t>
            </a:r>
            <a:r>
              <a:rPr lang="en-SG" sz="600">
                <a:solidFill>
                  <a:schemeClr val="bg1">
                    <a:lumMod val="49000"/>
                  </a:schemeClr>
                </a:solidFill>
                <a:latin typeface="+mn-lt"/>
              </a:rPr>
              <a:t>, Aaron </a:t>
            </a:r>
            <a:r>
              <a:rPr lang="en-SG" sz="600" err="1">
                <a:solidFill>
                  <a:schemeClr val="bg1">
                    <a:lumMod val="49000"/>
                  </a:schemeClr>
                </a:solidFill>
                <a:latin typeface="+mn-lt"/>
              </a:rPr>
              <a:t>Beastall</a:t>
            </a:r>
            <a:r>
              <a:rPr lang="en-SG" sz="600">
                <a:solidFill>
                  <a:schemeClr val="bg1">
                    <a:lumMod val="49000"/>
                  </a:schemeClr>
                </a:solidFill>
                <a:latin typeface="+mn-lt"/>
              </a:rPr>
              <a:t>, Victoria Carter, Ghislaine Scelo, John Townend, Borja G. Cosio, Pujan H. Patel, Celine Yun Yi Goh, Zsuzsanna Csoma, John W. Upham, João A. Fonseca, Peter G. Gibson, Christine Jenkins, Guy G. </a:t>
            </a:r>
            <a:r>
              <a:rPr lang="en-SG" sz="600" err="1">
                <a:solidFill>
                  <a:schemeClr val="bg1">
                    <a:lumMod val="49000"/>
                  </a:schemeClr>
                </a:solidFill>
                <a:latin typeface="+mn-lt"/>
              </a:rPr>
              <a:t>Brusselle</a:t>
            </a:r>
            <a:r>
              <a:rPr lang="en-SG" sz="600">
                <a:solidFill>
                  <a:schemeClr val="bg1">
                    <a:lumMod val="49000"/>
                  </a:schemeClr>
                </a:solidFill>
                <a:latin typeface="+mn-lt"/>
              </a:rPr>
              <a:t>, Anne </a:t>
            </a:r>
            <a:r>
              <a:rPr lang="en-SG" sz="600" err="1">
                <a:solidFill>
                  <a:schemeClr val="bg1">
                    <a:lumMod val="49000"/>
                  </a:schemeClr>
                </a:solidFill>
                <a:latin typeface="+mn-lt"/>
              </a:rPr>
              <a:t>Chèvremontca</a:t>
            </a:r>
            <a:r>
              <a:rPr lang="en-SG" sz="600">
                <a:solidFill>
                  <a:schemeClr val="bg1">
                    <a:lumMod val="49000"/>
                  </a:schemeClr>
                </a:solidFill>
                <a:latin typeface="+mn-lt"/>
              </a:rPr>
              <a:t>, Andréanne Côté, Carlos Andrés Celis-Preciado, Ivan Solarte, Celeste M. Porsbjerg, Asger Sverrild, Paula Kauppi, Stelios Loukides, Michael P. Makris, Andriana I. Papaioannou, Enrico Heffler, Jeffrey Shi Kai Chan, </a:t>
            </a:r>
            <a:r>
              <a:rPr lang="en-SG" sz="600" err="1">
                <a:solidFill>
                  <a:schemeClr val="bg1">
                    <a:lumMod val="49000"/>
                  </a:schemeClr>
                </a:solidFill>
                <a:latin typeface="+mn-lt"/>
              </a:rPr>
              <a:t>Hyonsoo</a:t>
            </a:r>
            <a:r>
              <a:rPr lang="en-SG" sz="600">
                <a:solidFill>
                  <a:schemeClr val="bg1">
                    <a:lumMod val="49000"/>
                  </a:schemeClr>
                </a:solidFill>
                <a:latin typeface="+mn-lt"/>
              </a:rPr>
              <a:t> Joo, Liam G. Heaney, Wei-Han Cheng, </a:t>
            </a:r>
            <a:r>
              <a:rPr lang="en-SG" sz="600" err="1">
                <a:solidFill>
                  <a:schemeClr val="bg1">
                    <a:lumMod val="49000"/>
                  </a:schemeClr>
                </a:solidFill>
                <a:latin typeface="+mn-lt"/>
              </a:rPr>
              <a:t>Njira</a:t>
            </a:r>
            <a:r>
              <a:rPr lang="en-SG" sz="600">
                <a:solidFill>
                  <a:schemeClr val="bg1">
                    <a:lumMod val="49000"/>
                  </a:schemeClr>
                </a:solidFill>
                <a:latin typeface="+mn-lt"/>
              </a:rPr>
              <a:t> Lugogo, Michael E. Wechsler, Cláudia Chaves Loureiro, </a:t>
            </a:r>
            <a:r>
              <a:rPr lang="en-SG" sz="600" err="1">
                <a:solidFill>
                  <a:schemeClr val="bg1">
                    <a:lumMod val="49000"/>
                  </a:schemeClr>
                </a:solidFill>
                <a:latin typeface="+mn-lt"/>
              </a:rPr>
              <a:t>Bellanid</a:t>
            </a:r>
            <a:r>
              <a:rPr lang="en-SG" sz="600">
                <a:solidFill>
                  <a:schemeClr val="bg1">
                    <a:lumMod val="49000"/>
                  </a:schemeClr>
                </a:solidFill>
                <a:latin typeface="+mn-lt"/>
              </a:rPr>
              <a:t> Rodríguez- Cáceres, Tatsuya Nagano, </a:t>
            </a:r>
            <a:r>
              <a:rPr lang="en-SG" sz="600" err="1">
                <a:solidFill>
                  <a:schemeClr val="bg1">
                    <a:lumMod val="49000"/>
                  </a:schemeClr>
                </a:solidFill>
                <a:latin typeface="+mn-lt"/>
              </a:rPr>
              <a:t>Zhixiao</a:t>
            </a:r>
            <a:r>
              <a:rPr lang="en-SG" sz="600">
                <a:solidFill>
                  <a:schemeClr val="bg1">
                    <a:lumMod val="49000"/>
                  </a:schemeClr>
                </a:solidFill>
                <a:latin typeface="+mn-lt"/>
              </a:rPr>
              <a:t> Wang, Hao-Chien Wang, Jorge </a:t>
            </a:r>
            <a:r>
              <a:rPr lang="en-SG" sz="600" err="1">
                <a:solidFill>
                  <a:schemeClr val="bg1">
                    <a:lumMod val="49000"/>
                  </a:schemeClr>
                </a:solidFill>
                <a:latin typeface="+mn-lt"/>
              </a:rPr>
              <a:t>Máspero</a:t>
            </a:r>
            <a:r>
              <a:rPr lang="en-SG" sz="600">
                <a:solidFill>
                  <a:schemeClr val="bg1">
                    <a:lumMod val="49000"/>
                  </a:schemeClr>
                </a:solidFill>
                <a:latin typeface="+mn-lt"/>
              </a:rPr>
              <a:t>, Fernando </a:t>
            </a:r>
            <a:r>
              <a:rPr lang="en-SG" sz="600" err="1">
                <a:solidFill>
                  <a:schemeClr val="bg1">
                    <a:lumMod val="49000"/>
                  </a:schemeClr>
                </a:solidFill>
                <a:latin typeface="+mn-lt"/>
              </a:rPr>
              <a:t>Saldarini</a:t>
            </a:r>
            <a:r>
              <a:rPr lang="en-SG" sz="600">
                <a:solidFill>
                  <a:schemeClr val="bg1">
                    <a:lumMod val="49000"/>
                  </a:schemeClr>
                </a:solidFill>
                <a:latin typeface="+mn-lt"/>
              </a:rPr>
              <a:t>, Ana María Stok, Anahi Yañez, Philip G. Bardin, Sinthia Z. Bosnic-</a:t>
            </a:r>
            <a:r>
              <a:rPr lang="en-SG" sz="600" err="1">
                <a:solidFill>
                  <a:schemeClr val="bg1">
                    <a:lumMod val="49000"/>
                  </a:schemeClr>
                </a:solidFill>
                <a:latin typeface="+mn-lt"/>
              </a:rPr>
              <a:t>Anticevich</a:t>
            </a:r>
            <a:r>
              <a:rPr lang="en-SG" sz="600">
                <a:solidFill>
                  <a:schemeClr val="bg1">
                    <a:lumMod val="49000"/>
                  </a:schemeClr>
                </a:solidFill>
                <a:latin typeface="+mn-lt"/>
              </a:rPr>
              <a:t>, Vidya Navaratnam, Mohit Bhutani, M. Diane Lougheed, Lyle </a:t>
            </a:r>
            <a:r>
              <a:rPr lang="en-SG" sz="600" err="1">
                <a:solidFill>
                  <a:schemeClr val="bg1">
                    <a:lumMod val="49000"/>
                  </a:schemeClr>
                </a:solidFill>
                <a:latin typeface="+mn-lt"/>
              </a:rPr>
              <a:t>Melenka</a:t>
            </a:r>
            <a:r>
              <a:rPr lang="en-SG" sz="600">
                <a:solidFill>
                  <a:schemeClr val="bg1">
                    <a:lumMod val="49000"/>
                  </a:schemeClr>
                </a:solidFill>
                <a:latin typeface="+mn-lt"/>
              </a:rPr>
              <a:t>, Petros </a:t>
            </a:r>
            <a:r>
              <a:rPr lang="en-SG" sz="600" err="1">
                <a:solidFill>
                  <a:schemeClr val="bg1">
                    <a:lumMod val="49000"/>
                  </a:schemeClr>
                </a:solidFill>
                <a:latin typeface="+mn-lt"/>
              </a:rPr>
              <a:t>Bakakos</a:t>
            </a:r>
            <a:r>
              <a:rPr lang="en-SG" sz="600">
                <a:solidFill>
                  <a:schemeClr val="bg1">
                    <a:lumMod val="49000"/>
                  </a:schemeClr>
                </a:solidFill>
                <a:latin typeface="+mn-lt"/>
              </a:rPr>
              <a:t>, Konstantinos P. Exarchos, Aggelos A. </a:t>
            </a:r>
            <a:r>
              <a:rPr lang="en-SG" sz="600" err="1">
                <a:solidFill>
                  <a:schemeClr val="bg1">
                    <a:lumMod val="49000"/>
                  </a:schemeClr>
                </a:solidFill>
                <a:latin typeface="+mn-lt"/>
              </a:rPr>
              <a:t>Ladias</a:t>
            </a:r>
            <a:r>
              <a:rPr lang="en-SG" sz="600">
                <a:solidFill>
                  <a:schemeClr val="bg1">
                    <a:lumMod val="49000"/>
                  </a:schemeClr>
                </a:solidFill>
                <a:latin typeface="+mn-lt"/>
              </a:rPr>
              <a:t>, Dóra </a:t>
            </a:r>
            <a:r>
              <a:rPr lang="en-SG" sz="600" err="1">
                <a:solidFill>
                  <a:schemeClr val="bg1">
                    <a:lumMod val="49000"/>
                  </a:schemeClr>
                </a:solidFill>
                <a:latin typeface="+mn-lt"/>
              </a:rPr>
              <a:t>Lúdvíksdóttir</a:t>
            </a:r>
            <a:r>
              <a:rPr lang="en-SG" sz="600">
                <a:solidFill>
                  <a:schemeClr val="bg1">
                    <a:lumMod val="49000"/>
                  </a:schemeClr>
                </a:solidFill>
                <a:latin typeface="+mn-lt"/>
              </a:rPr>
              <a:t>, Takashi Iwanaga, Elvia Angelica Contreras </a:t>
            </a:r>
            <a:r>
              <a:rPr lang="en-SG" sz="600" err="1">
                <a:solidFill>
                  <a:schemeClr val="bg1">
                    <a:lumMod val="49000"/>
                  </a:schemeClr>
                </a:solidFill>
                <a:latin typeface="+mn-lt"/>
              </a:rPr>
              <a:t>Contreras</a:t>
            </a:r>
            <a:r>
              <a:rPr lang="en-SG" sz="600">
                <a:solidFill>
                  <a:schemeClr val="bg1">
                    <a:lumMod val="49000"/>
                  </a:schemeClr>
                </a:solidFill>
                <a:latin typeface="+mn-lt"/>
              </a:rPr>
              <a:t>, Sverre Lehmann, José Alberto Ferreira, Rebecca Gall, Pin-Kuei Fu, Diahn-</a:t>
            </a:r>
            <a:r>
              <a:rPr lang="en-SG" sz="600" err="1">
                <a:solidFill>
                  <a:schemeClr val="bg1">
                    <a:lumMod val="49000"/>
                  </a:schemeClr>
                </a:solidFill>
                <a:latin typeface="+mn-lt"/>
              </a:rPr>
              <a:t>Warng</a:t>
            </a:r>
            <a:r>
              <a:rPr lang="en-SG" sz="600">
                <a:solidFill>
                  <a:schemeClr val="bg1">
                    <a:lumMod val="49000"/>
                  </a:schemeClr>
                </a:solidFill>
                <a:latin typeface="+mn-lt"/>
              </a:rPr>
              <a:t> Perng, Flavia Hoyte, Rohit </a:t>
            </a:r>
            <a:r>
              <a:rPr lang="en-SG" sz="600" err="1">
                <a:solidFill>
                  <a:schemeClr val="bg1">
                    <a:lumMod val="49000"/>
                  </a:schemeClr>
                </a:solidFill>
                <a:latin typeface="+mn-lt"/>
              </a:rPr>
              <a:t>Katial</a:t>
            </a:r>
            <a:r>
              <a:rPr lang="en-SG" sz="600">
                <a:solidFill>
                  <a:schemeClr val="bg1">
                    <a:lumMod val="49000"/>
                  </a:schemeClr>
                </a:solidFill>
                <a:latin typeface="+mn-lt"/>
              </a:rPr>
              <a:t>, Unnur S. Björnsdóttir, Camille </a:t>
            </a:r>
            <a:r>
              <a:rPr lang="en-SG" sz="600" err="1">
                <a:solidFill>
                  <a:schemeClr val="bg1">
                    <a:lumMod val="49000"/>
                  </a:schemeClr>
                </a:solidFill>
                <a:latin typeface="+mn-lt"/>
              </a:rPr>
              <a:t>Taillé</a:t>
            </a:r>
            <a:r>
              <a:rPr lang="en-SG" sz="600">
                <a:solidFill>
                  <a:schemeClr val="bg1">
                    <a:lumMod val="49000"/>
                  </a:schemeClr>
                </a:solidFill>
                <a:latin typeface="+mn-lt"/>
              </a:rPr>
              <a:t>, Christian Taube, Breda Cushen, Lakmini Bulathsinhala, Leif </a:t>
            </a:r>
            <a:r>
              <a:rPr lang="en-SG" sz="600" err="1">
                <a:solidFill>
                  <a:schemeClr val="bg1">
                    <a:lumMod val="49000"/>
                  </a:schemeClr>
                </a:solidFill>
                <a:latin typeface="+mn-lt"/>
              </a:rPr>
              <a:t>Bjermer</a:t>
            </a:r>
            <a:r>
              <a:rPr lang="en-SG" sz="600">
                <a:solidFill>
                  <a:schemeClr val="bg1">
                    <a:lumMod val="49000"/>
                  </a:schemeClr>
                </a:solidFill>
                <a:latin typeface="+mn-lt"/>
              </a:rPr>
              <a:t>, and David B. Price, on behalf of the ISAR STAR Working Group</a:t>
            </a:r>
            <a:endParaRPr lang="en-US" sz="600">
              <a:solidFill>
                <a:schemeClr val="bg1">
                  <a:lumMod val="49000"/>
                </a:schemeClr>
              </a:solidFill>
            </a:endParaRPr>
          </a:p>
        </p:txBody>
      </p:sp>
      <p:sp>
        <p:nvSpPr>
          <p:cNvPr id="100" name="Google Shape;100;p20"/>
          <p:cNvSpPr txBox="1">
            <a:spLocks noGrp="1"/>
          </p:cNvSpPr>
          <p:nvPr>
            <p:ph type="ctrTitle"/>
          </p:nvPr>
        </p:nvSpPr>
        <p:spPr>
          <a:xfrm>
            <a:off x="523465" y="2083878"/>
            <a:ext cx="8273327" cy="1102519"/>
          </a:xfrm>
          <a:prstGeom prst="rect">
            <a:avLst/>
          </a:prstGeom>
          <a:noFill/>
          <a:ln>
            <a:noFill/>
          </a:ln>
        </p:spPr>
        <p:txBody>
          <a:bodyPr spcFirstLastPara="1" wrap="square" lIns="0" tIns="45700" rIns="91425" bIns="0"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ts val="600"/>
              </a:spcBef>
              <a:spcAft>
                <a:spcPts val="300"/>
              </a:spcAft>
            </a:pPr>
            <a:r>
              <a:rPr lang="en-SG" sz="1800">
                <a:solidFill>
                  <a:schemeClr val="bg1"/>
                </a:solidFill>
                <a:ea typeface="Play"/>
              </a:rPr>
              <a:t>Biomarker profile and disease burden associated with intermittent and long-term </a:t>
            </a:r>
            <a:r>
              <a:rPr lang="en-SG" sz="1800">
                <a:solidFill>
                  <a:schemeClr val="bg1"/>
                </a:solidFill>
                <a:effectLst/>
                <a:ea typeface="Play"/>
              </a:rPr>
              <a:t>oral corticosteroid use in </a:t>
            </a:r>
            <a:r>
              <a:rPr lang="en-SG" sz="1800">
                <a:solidFill>
                  <a:schemeClr val="bg1"/>
                </a:solidFill>
                <a:ea typeface="Play"/>
              </a:rPr>
              <a:t>patients with severe asthma prior to biologic initiation in real-life (STAR)</a:t>
            </a:r>
            <a:endParaRPr lang="en-US" sz="1800">
              <a:solidFill>
                <a:schemeClr val="bg1"/>
              </a:solidFill>
            </a:endParaRPr>
          </a:p>
        </p:txBody>
      </p:sp>
      <p:pic>
        <p:nvPicPr>
          <p:cNvPr id="4" name="bg object 17">
            <a:extLst>
              <a:ext uri="{FF2B5EF4-FFF2-40B4-BE49-F238E27FC236}">
                <a16:creationId xmlns:a16="http://schemas.microsoft.com/office/drawing/2014/main" id="{2EC4F5C9-D31C-46AA-B6FA-5A6FDA5BF523}"/>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1"/>
            <a:ext cx="5849256" cy="1778000"/>
          </a:xfrm>
          <a:prstGeom prst="rect">
            <a:avLst/>
          </a:prstGeom>
          <a:noFill/>
        </p:spPr>
      </p:pic>
      <p:pic>
        <p:nvPicPr>
          <p:cNvPr id="3" name="Graphic 2" descr="Beginning with solid fill">
            <a:hlinkClick r:id="rId5" action="ppaction://hlinksldjump"/>
            <a:extLst>
              <a:ext uri="{FF2B5EF4-FFF2-40B4-BE49-F238E27FC236}">
                <a16:creationId xmlns:a16="http://schemas.microsoft.com/office/drawing/2014/main" id="{7712BD44-5780-E89A-9D4E-2E282B4FF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4827165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7618-66A7-395C-9795-2F1CBB397A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93C890-7C32-5943-DFF3-1C429F249D87}"/>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Summary of the STAR study</a:t>
            </a:r>
          </a:p>
        </p:txBody>
      </p:sp>
      <p:sp>
        <p:nvSpPr>
          <p:cNvPr id="3" name="TextBox 3">
            <a:extLst>
              <a:ext uri="{FF2B5EF4-FFF2-40B4-BE49-F238E27FC236}">
                <a16:creationId xmlns:a16="http://schemas.microsoft.com/office/drawing/2014/main" id="{370FF0DB-B55D-B049-88F3-EBEED3DD9E17}"/>
              </a:ext>
            </a:extLst>
          </p:cNvPr>
          <p:cNvSpPr txBox="1"/>
          <p:nvPr/>
        </p:nvSpPr>
        <p:spPr>
          <a:xfrm>
            <a:off x="1370" y="4702827"/>
            <a:ext cx="8442008" cy="438581"/>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*3 cohorts: (</a:t>
            </a:r>
            <a:r>
              <a:rPr lang="en-GB" sz="600" err="1">
                <a:solidFill>
                  <a:schemeClr val="bg1">
                    <a:lumMod val="65000"/>
                  </a:schemeClr>
                </a:solidFill>
              </a:rPr>
              <a:t>i</a:t>
            </a:r>
            <a:r>
              <a:rPr lang="en-GB" sz="600">
                <a:solidFill>
                  <a:schemeClr val="bg1">
                    <a:lumMod val="65000"/>
                  </a:schemeClr>
                </a:solidFill>
              </a:rPr>
              <a:t>) no prescription for OCS, (ii) prescription(s) for intermittent OCS (</a:t>
            </a:r>
            <a:r>
              <a:rPr lang="en-GB" sz="600" err="1">
                <a:solidFill>
                  <a:schemeClr val="bg1">
                    <a:lumMod val="65000"/>
                  </a:schemeClr>
                </a:solidFill>
              </a:rPr>
              <a:t>i.e</a:t>
            </a:r>
            <a:r>
              <a:rPr lang="en-GB" sz="600">
                <a:solidFill>
                  <a:schemeClr val="bg1">
                    <a:lumMod val="65000"/>
                  </a:schemeClr>
                </a:solidFill>
              </a:rPr>
              <a:t>, 90 days in previous 12 months, usually short courses for exacerbations), and (iii) prescriptions for long-term OCS (</a:t>
            </a:r>
            <a:r>
              <a:rPr lang="en-GB" sz="600" err="1">
                <a:solidFill>
                  <a:schemeClr val="bg1">
                    <a:lumMod val="65000"/>
                  </a:schemeClr>
                </a:solidFill>
              </a:rPr>
              <a:t>i.e</a:t>
            </a:r>
            <a:r>
              <a:rPr lang="en-GB" sz="600">
                <a:solidFill>
                  <a:schemeClr val="bg1">
                    <a:lumMod val="65000"/>
                  </a:schemeClr>
                </a:solidFill>
              </a:rPr>
              <a:t>, &gt;90 days in previous 12 months)</a:t>
            </a:r>
          </a:p>
          <a:p>
            <a:r>
              <a:rPr lang="en-GB" sz="600">
                <a:solidFill>
                  <a:schemeClr val="bg1">
                    <a:lumMod val="65000"/>
                  </a:schemeClr>
                </a:solidFill>
              </a:rPr>
              <a:t>BEC = Blood eosinophil count; ED = Emergency department; </a:t>
            </a:r>
            <a:r>
              <a:rPr lang="en-GB" sz="600" err="1">
                <a:solidFill>
                  <a:schemeClr val="bg1">
                    <a:lumMod val="65000"/>
                  </a:schemeClr>
                </a:solidFill>
              </a:rPr>
              <a:t>FeNO</a:t>
            </a:r>
            <a:r>
              <a:rPr lang="en-GB" sz="600">
                <a:solidFill>
                  <a:schemeClr val="bg1">
                    <a:lumMod val="65000"/>
                  </a:schemeClr>
                </a:solidFill>
              </a:rPr>
              <a:t> = Fractional exhaled nitric oxide; FEV1 = Forced expiratory volume in 1 second; FVC = Forced vital capacity; </a:t>
            </a:r>
            <a:r>
              <a:rPr lang="en-GB" sz="600" err="1">
                <a:solidFill>
                  <a:schemeClr val="bg1">
                    <a:lumMod val="65000"/>
                  </a:schemeClr>
                </a:solidFill>
              </a:rPr>
              <a:t>IgE</a:t>
            </a:r>
            <a:r>
              <a:rPr lang="en-GB" sz="600">
                <a:solidFill>
                  <a:schemeClr val="bg1">
                    <a:lumMod val="65000"/>
                  </a:schemeClr>
                </a:solidFill>
              </a:rPr>
              <a:t> = Immunoglobulin E; ISAR = International Severe Asthma Registry; OCS = Oral corticosteroids; SA = Severe asthma</a:t>
            </a:r>
            <a:endParaRPr lang="en-US" sz="600">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p>
        </p:txBody>
      </p:sp>
      <p:sp>
        <p:nvSpPr>
          <p:cNvPr id="10" name="TextBox 21">
            <a:extLst>
              <a:ext uri="{FF2B5EF4-FFF2-40B4-BE49-F238E27FC236}">
                <a16:creationId xmlns:a16="http://schemas.microsoft.com/office/drawing/2014/main" id="{463B8C6D-6A13-52D4-2AB4-2BA6270FC3B9}"/>
              </a:ext>
            </a:extLst>
          </p:cNvPr>
          <p:cNvSpPr txBox="1"/>
          <p:nvPr/>
        </p:nvSpPr>
        <p:spPr>
          <a:xfrm>
            <a:off x="1550726" y="892685"/>
            <a:ext cx="7293237" cy="392415"/>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a:buChar char="•"/>
            </a:pPr>
            <a:r>
              <a:rPr lang="en-US" sz="1050">
                <a:solidFill>
                  <a:srgbClr val="002060"/>
                </a:solidFill>
                <a:latin typeface="Calibri"/>
                <a:ea typeface="SimSun"/>
                <a:cs typeface="Calibri"/>
              </a:rPr>
              <a:t>To study the effect of </a:t>
            </a:r>
            <a:r>
              <a:rPr lang="en-US" sz="1050" b="1">
                <a:solidFill>
                  <a:srgbClr val="002060"/>
                </a:solidFill>
                <a:latin typeface="Calibri"/>
                <a:ea typeface="SimSun"/>
                <a:cs typeface="Calibri"/>
              </a:rPr>
              <a:t>OCS use</a:t>
            </a:r>
            <a:r>
              <a:rPr lang="en-US" sz="1050">
                <a:solidFill>
                  <a:srgbClr val="002060"/>
                </a:solidFill>
                <a:latin typeface="Calibri"/>
                <a:ea typeface="SimSun"/>
                <a:cs typeface="Calibri"/>
              </a:rPr>
              <a:t> prior to biologic initiation on SA phenotype and </a:t>
            </a:r>
            <a:r>
              <a:rPr lang="en-US" sz="1050" b="1">
                <a:solidFill>
                  <a:srgbClr val="002060"/>
                </a:solidFill>
                <a:latin typeface="Calibri"/>
                <a:ea typeface="SimSun"/>
                <a:cs typeface="Calibri"/>
              </a:rPr>
              <a:t>biomarker profile</a:t>
            </a:r>
          </a:p>
          <a:p>
            <a:pPr marL="214313" indent="-214313" algn="just">
              <a:buFont typeface="Arial"/>
              <a:buChar char="•"/>
            </a:pPr>
            <a:r>
              <a:rPr lang="en-US" sz="1050">
                <a:solidFill>
                  <a:srgbClr val="002060"/>
                </a:solidFill>
                <a:latin typeface="Calibri"/>
                <a:ea typeface="SimSun"/>
                <a:cs typeface="Calibri"/>
              </a:rPr>
              <a:t>To characterize the </a:t>
            </a:r>
            <a:r>
              <a:rPr lang="en-US" sz="1050" b="1">
                <a:solidFill>
                  <a:srgbClr val="002060"/>
                </a:solidFill>
                <a:latin typeface="Calibri"/>
                <a:ea typeface="SimSun"/>
                <a:cs typeface="Calibri"/>
              </a:rPr>
              <a:t>burden of SA</a:t>
            </a:r>
            <a:r>
              <a:rPr lang="en-US" sz="1050">
                <a:solidFill>
                  <a:srgbClr val="002060"/>
                </a:solidFill>
                <a:latin typeface="Calibri"/>
                <a:ea typeface="SimSun"/>
                <a:cs typeface="Calibri"/>
              </a:rPr>
              <a:t> among </a:t>
            </a:r>
            <a:r>
              <a:rPr lang="en-US" sz="1050" b="1">
                <a:solidFill>
                  <a:srgbClr val="002060"/>
                </a:solidFill>
                <a:latin typeface="Calibri"/>
                <a:ea typeface="SimSun"/>
                <a:cs typeface="Calibri"/>
              </a:rPr>
              <a:t>long-term OCS users </a:t>
            </a:r>
            <a:r>
              <a:rPr lang="en-US" sz="1050">
                <a:solidFill>
                  <a:srgbClr val="002060"/>
                </a:solidFill>
                <a:latin typeface="Calibri"/>
                <a:ea typeface="SimSun"/>
                <a:cs typeface="Calibri"/>
              </a:rPr>
              <a:t>by biomarker profile</a:t>
            </a:r>
          </a:p>
        </p:txBody>
      </p:sp>
      <p:sp>
        <p:nvSpPr>
          <p:cNvPr id="13" name="TextBox 23">
            <a:extLst>
              <a:ext uri="{FF2B5EF4-FFF2-40B4-BE49-F238E27FC236}">
                <a16:creationId xmlns:a16="http://schemas.microsoft.com/office/drawing/2014/main" id="{88548139-A896-F271-A386-D26F7E4A710C}"/>
              </a:ext>
            </a:extLst>
          </p:cNvPr>
          <p:cNvSpPr txBox="1"/>
          <p:nvPr/>
        </p:nvSpPr>
        <p:spPr>
          <a:xfrm>
            <a:off x="1760517" y="1417271"/>
            <a:ext cx="6770910" cy="392415"/>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sz="1050" b="1">
                <a:solidFill>
                  <a:srgbClr val="002060"/>
                </a:solidFill>
                <a:latin typeface="Calibri"/>
                <a:ea typeface="SimSun"/>
                <a:cs typeface="Calibri"/>
              </a:rPr>
              <a:t>4,305 patients</a:t>
            </a:r>
            <a:r>
              <a:rPr lang="en-US" sz="1050">
                <a:solidFill>
                  <a:srgbClr val="002060"/>
                </a:solidFill>
                <a:latin typeface="Calibri"/>
                <a:ea typeface="SimSun"/>
                <a:cs typeface="Calibri"/>
              </a:rPr>
              <a:t> from 23 countries in </a:t>
            </a:r>
            <a:r>
              <a:rPr lang="en-US" sz="1050" b="1">
                <a:solidFill>
                  <a:srgbClr val="002060"/>
                </a:solidFill>
                <a:latin typeface="Calibri"/>
                <a:ea typeface="SimSun"/>
                <a:cs typeface="Calibri"/>
              </a:rPr>
              <a:t>ISAR</a:t>
            </a:r>
            <a:r>
              <a:rPr lang="en-US" sz="1050">
                <a:solidFill>
                  <a:srgbClr val="002060"/>
                </a:solidFill>
                <a:latin typeface="Calibri"/>
                <a:ea typeface="SimSun"/>
                <a:cs typeface="Calibri"/>
              </a:rPr>
              <a:t> (2003-2023) were included. </a:t>
            </a:r>
            <a:r>
              <a:rPr lang="en-US" sz="1050" b="1">
                <a:solidFill>
                  <a:srgbClr val="002060"/>
                </a:solidFill>
                <a:latin typeface="Calibri"/>
                <a:ea typeface="SimSun"/>
                <a:cs typeface="Calibri"/>
              </a:rPr>
              <a:t>Biomarker distributions </a:t>
            </a:r>
            <a:r>
              <a:rPr lang="en-US" sz="1050">
                <a:solidFill>
                  <a:srgbClr val="002060"/>
                </a:solidFill>
                <a:latin typeface="Calibri"/>
                <a:ea typeface="SimSun"/>
                <a:cs typeface="Calibri"/>
              </a:rPr>
              <a:t>were described according to OCS use*. </a:t>
            </a:r>
            <a:r>
              <a:rPr lang="en-US" sz="1050" b="1">
                <a:solidFill>
                  <a:srgbClr val="002060"/>
                </a:solidFill>
                <a:latin typeface="Calibri"/>
                <a:ea typeface="SimSun"/>
                <a:cs typeface="Calibri"/>
              </a:rPr>
              <a:t>Long-term OCS </a:t>
            </a:r>
            <a:r>
              <a:rPr lang="en-US" sz="1050">
                <a:solidFill>
                  <a:srgbClr val="002060"/>
                </a:solidFill>
                <a:latin typeface="Calibri"/>
                <a:ea typeface="SimSun"/>
                <a:cs typeface="Calibri"/>
              </a:rPr>
              <a:t>users were characterized according to BEC.</a:t>
            </a:r>
          </a:p>
        </p:txBody>
      </p:sp>
      <p:sp>
        <p:nvSpPr>
          <p:cNvPr id="43" name="TextBox 10">
            <a:extLst>
              <a:ext uri="{FF2B5EF4-FFF2-40B4-BE49-F238E27FC236}">
                <a16:creationId xmlns:a16="http://schemas.microsoft.com/office/drawing/2014/main" id="{9D471EE2-768E-3645-B395-1EE7BFEAA34C}"/>
              </a:ext>
            </a:extLst>
          </p:cNvPr>
          <p:cNvSpPr txBox="1"/>
          <p:nvPr/>
        </p:nvSpPr>
        <p:spPr>
          <a:xfrm>
            <a:off x="543882" y="937233"/>
            <a:ext cx="981283"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Aim</a:t>
            </a:r>
          </a:p>
        </p:txBody>
      </p:sp>
      <p:sp>
        <p:nvSpPr>
          <p:cNvPr id="44" name="TextBox 10">
            <a:extLst>
              <a:ext uri="{FF2B5EF4-FFF2-40B4-BE49-F238E27FC236}">
                <a16:creationId xmlns:a16="http://schemas.microsoft.com/office/drawing/2014/main" id="{DAA89898-068B-CC2C-0D75-1B9DDB0E3D9A}"/>
              </a:ext>
            </a:extLst>
          </p:cNvPr>
          <p:cNvSpPr txBox="1"/>
          <p:nvPr/>
        </p:nvSpPr>
        <p:spPr>
          <a:xfrm>
            <a:off x="565583" y="1470222"/>
            <a:ext cx="981284"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Methods</a:t>
            </a:r>
            <a:endParaRPr lang="en-US" sz="1013">
              <a:solidFill>
                <a:schemeClr val="bg1"/>
              </a:solidFill>
            </a:endParaRPr>
          </a:p>
        </p:txBody>
      </p:sp>
      <p:sp>
        <p:nvSpPr>
          <p:cNvPr id="45" name="TextBox 10">
            <a:extLst>
              <a:ext uri="{FF2B5EF4-FFF2-40B4-BE49-F238E27FC236}">
                <a16:creationId xmlns:a16="http://schemas.microsoft.com/office/drawing/2014/main" id="{2B6AD546-9EB3-0BBA-E645-AFBDF8F8658E}"/>
              </a:ext>
            </a:extLst>
          </p:cNvPr>
          <p:cNvSpPr txBox="1"/>
          <p:nvPr/>
        </p:nvSpPr>
        <p:spPr>
          <a:xfrm>
            <a:off x="551116" y="2058530"/>
            <a:ext cx="981283"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Results</a:t>
            </a:r>
            <a:endParaRPr lang="en-US" sz="1200" b="1">
              <a:solidFill>
                <a:schemeClr val="bg1"/>
              </a:solidFill>
              <a:latin typeface="Calibri"/>
              <a:ea typeface="Calibri"/>
              <a:cs typeface="Calibri"/>
            </a:endParaRPr>
          </a:p>
        </p:txBody>
      </p:sp>
      <p:sp>
        <p:nvSpPr>
          <p:cNvPr id="55" name="TextBox 10">
            <a:extLst>
              <a:ext uri="{FF2B5EF4-FFF2-40B4-BE49-F238E27FC236}">
                <a16:creationId xmlns:a16="http://schemas.microsoft.com/office/drawing/2014/main" id="{4924C5F2-F258-BFCA-6C31-D92850E1E1E0}"/>
              </a:ext>
            </a:extLst>
          </p:cNvPr>
          <p:cNvSpPr txBox="1"/>
          <p:nvPr/>
        </p:nvSpPr>
        <p:spPr>
          <a:xfrm>
            <a:off x="551116" y="4285912"/>
            <a:ext cx="981283" cy="280928"/>
          </a:xfrm>
          <a:prstGeom prst="roundRect">
            <a:avLst/>
          </a:prstGeom>
          <a:solidFill>
            <a:schemeClr val="accent2"/>
          </a:solid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chemeClr val="bg1"/>
                </a:solidFill>
                <a:latin typeface="Calibri"/>
                <a:ea typeface="Calibri"/>
                <a:cs typeface="Calibri"/>
                <a:sym typeface="Arial"/>
              </a:rPr>
              <a:t>Conclusions</a:t>
            </a:r>
            <a:endParaRPr lang="en-US" sz="1013"/>
          </a:p>
        </p:txBody>
      </p:sp>
      <p:sp>
        <p:nvSpPr>
          <p:cNvPr id="4" name="TextBox 21">
            <a:extLst>
              <a:ext uri="{FF2B5EF4-FFF2-40B4-BE49-F238E27FC236}">
                <a16:creationId xmlns:a16="http://schemas.microsoft.com/office/drawing/2014/main" id="{C1134974-9BCD-A4AA-0E95-E41631E5A3B3}"/>
              </a:ext>
            </a:extLst>
          </p:cNvPr>
          <p:cNvSpPr txBox="1"/>
          <p:nvPr/>
        </p:nvSpPr>
        <p:spPr>
          <a:xfrm>
            <a:off x="1659238" y="4234874"/>
            <a:ext cx="6872189" cy="392415"/>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a:buChar char="•"/>
            </a:pPr>
            <a:r>
              <a:rPr lang="en-US" sz="1050" b="1">
                <a:solidFill>
                  <a:srgbClr val="002060"/>
                </a:solidFill>
                <a:latin typeface="Calibri"/>
                <a:ea typeface="SimSun"/>
                <a:cs typeface="Calibri"/>
              </a:rPr>
              <a:t>OCS (intermittent and long term) affect BEC</a:t>
            </a:r>
            <a:r>
              <a:rPr lang="en-US" sz="1050">
                <a:solidFill>
                  <a:srgbClr val="002060"/>
                </a:solidFill>
                <a:latin typeface="Calibri"/>
                <a:ea typeface="SimSun"/>
                <a:cs typeface="Calibri"/>
              </a:rPr>
              <a:t> distribution. </a:t>
            </a:r>
            <a:endParaRPr lang="en-US" sz="1013"/>
          </a:p>
          <a:p>
            <a:pPr marL="214313" indent="-214313" algn="just">
              <a:buFont typeface="Arial"/>
              <a:buChar char="•"/>
            </a:pPr>
            <a:r>
              <a:rPr lang="en-US" sz="1050">
                <a:solidFill>
                  <a:srgbClr val="002060"/>
                </a:solidFill>
                <a:latin typeface="Calibri"/>
                <a:ea typeface="SimSun"/>
                <a:cs typeface="Calibri"/>
              </a:rPr>
              <a:t>Biologic access criteria should consider </a:t>
            </a:r>
            <a:r>
              <a:rPr lang="en-US" sz="1050" b="1">
                <a:solidFill>
                  <a:srgbClr val="002060"/>
                </a:solidFill>
                <a:latin typeface="Calibri"/>
                <a:ea typeface="SimSun"/>
                <a:cs typeface="Calibri"/>
              </a:rPr>
              <a:t>long-term OCS users with low BEC</a:t>
            </a:r>
            <a:r>
              <a:rPr lang="en-US" sz="1050">
                <a:solidFill>
                  <a:srgbClr val="002060"/>
                </a:solidFill>
                <a:latin typeface="Calibri"/>
                <a:ea typeface="SimSun"/>
                <a:cs typeface="Calibri"/>
              </a:rPr>
              <a:t>, who have high disease burden.</a:t>
            </a:r>
            <a:endParaRPr lang="en-US" sz="1013"/>
          </a:p>
        </p:txBody>
      </p:sp>
      <p:pic>
        <p:nvPicPr>
          <p:cNvPr id="7" name="Picture 6">
            <a:extLst>
              <a:ext uri="{FF2B5EF4-FFF2-40B4-BE49-F238E27FC236}">
                <a16:creationId xmlns:a16="http://schemas.microsoft.com/office/drawing/2014/main" id="{58C3E8F5-2345-8D3A-897B-11D41169CC4D}"/>
              </a:ext>
            </a:extLst>
          </p:cNvPr>
          <p:cNvPicPr>
            <a:picLocks noChangeAspect="1"/>
          </p:cNvPicPr>
          <p:nvPr/>
        </p:nvPicPr>
        <p:blipFill>
          <a:blip r:embed="rId3"/>
          <a:srcRect l="2408" t="29930" r="2524" b="2074"/>
          <a:stretch>
            <a:fillRect/>
          </a:stretch>
        </p:blipFill>
        <p:spPr>
          <a:xfrm>
            <a:off x="1820192" y="2297256"/>
            <a:ext cx="3347834" cy="1676606"/>
          </a:xfrm>
          <a:prstGeom prst="rect">
            <a:avLst/>
          </a:prstGeom>
          <a:ln>
            <a:noFill/>
          </a:ln>
        </p:spPr>
      </p:pic>
      <p:pic>
        <p:nvPicPr>
          <p:cNvPr id="8" name="Picture 7">
            <a:extLst>
              <a:ext uri="{FF2B5EF4-FFF2-40B4-BE49-F238E27FC236}">
                <a16:creationId xmlns:a16="http://schemas.microsoft.com/office/drawing/2014/main" id="{BEF739F7-1923-28F3-F093-B8323E345F68}"/>
              </a:ext>
            </a:extLst>
          </p:cNvPr>
          <p:cNvPicPr>
            <a:picLocks noChangeAspect="1"/>
          </p:cNvPicPr>
          <p:nvPr/>
        </p:nvPicPr>
        <p:blipFill>
          <a:blip r:embed="rId4"/>
          <a:stretch>
            <a:fillRect/>
          </a:stretch>
        </p:blipFill>
        <p:spPr>
          <a:xfrm>
            <a:off x="5488782" y="2215608"/>
            <a:ext cx="2436019" cy="1906336"/>
          </a:xfrm>
          <a:prstGeom prst="rect">
            <a:avLst/>
          </a:prstGeom>
          <a:ln>
            <a:noFill/>
          </a:ln>
        </p:spPr>
      </p:pic>
      <p:sp>
        <p:nvSpPr>
          <p:cNvPr id="54" name="TextBox 23">
            <a:extLst>
              <a:ext uri="{FF2B5EF4-FFF2-40B4-BE49-F238E27FC236}">
                <a16:creationId xmlns:a16="http://schemas.microsoft.com/office/drawing/2014/main" id="{2C627ECB-BD2B-7F36-F038-EB46B091597B}"/>
              </a:ext>
            </a:extLst>
          </p:cNvPr>
          <p:cNvSpPr txBox="1"/>
          <p:nvPr/>
        </p:nvSpPr>
        <p:spPr>
          <a:xfrm>
            <a:off x="2319298" y="1985758"/>
            <a:ext cx="2595602" cy="229850"/>
          </a:xfrm>
          <a:prstGeom prst="roundRect">
            <a:avLst/>
          </a:prstGeom>
          <a:solidFill>
            <a:schemeClr val="accent4">
              <a:lumMod val="20000"/>
              <a:lumOff val="80000"/>
            </a:schemeClr>
          </a:solid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b="1">
                <a:solidFill>
                  <a:schemeClr val="accent1"/>
                </a:solidFill>
                <a:latin typeface="Calibri"/>
                <a:ea typeface="SimSun"/>
                <a:cs typeface="Calibri"/>
              </a:rPr>
              <a:t>Pre-biologic BEC distribution according to OCS use</a:t>
            </a:r>
            <a:endParaRPr lang="en-US" sz="900" b="1">
              <a:solidFill>
                <a:schemeClr val="accent1"/>
              </a:solidFill>
              <a:cs typeface="Arial"/>
            </a:endParaRPr>
          </a:p>
        </p:txBody>
      </p:sp>
      <p:sp>
        <p:nvSpPr>
          <p:cNvPr id="9" name="TextBox 23">
            <a:extLst>
              <a:ext uri="{FF2B5EF4-FFF2-40B4-BE49-F238E27FC236}">
                <a16:creationId xmlns:a16="http://schemas.microsoft.com/office/drawing/2014/main" id="{8C675590-EA5B-F642-8778-552500EFCA16}"/>
              </a:ext>
            </a:extLst>
          </p:cNvPr>
          <p:cNvSpPr txBox="1"/>
          <p:nvPr/>
        </p:nvSpPr>
        <p:spPr>
          <a:xfrm>
            <a:off x="5293556" y="1980058"/>
            <a:ext cx="2694662" cy="383084"/>
          </a:xfrm>
          <a:prstGeom prst="roundRect">
            <a:avLst/>
          </a:prstGeom>
          <a:solidFill>
            <a:schemeClr val="accent4">
              <a:lumMod val="20000"/>
              <a:lumOff val="80000"/>
            </a:schemeClr>
          </a:solid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b="1">
                <a:solidFill>
                  <a:srgbClr val="073763"/>
                </a:solidFill>
                <a:latin typeface="Calibri"/>
                <a:ea typeface="SimSun"/>
                <a:cs typeface="Calibri"/>
              </a:rPr>
              <a:t>Disease characteristics of long-term OCS users by BEC</a:t>
            </a:r>
            <a:endParaRPr lang="en-US" sz="900" b="1">
              <a:solidFill>
                <a:srgbClr val="073763"/>
              </a:solidFill>
              <a:cs typeface="Arial"/>
            </a:endParaRPr>
          </a:p>
        </p:txBody>
      </p:sp>
      <p:pic>
        <p:nvPicPr>
          <p:cNvPr id="2" name="bg object 17">
            <a:extLst>
              <a:ext uri="{FF2B5EF4-FFF2-40B4-BE49-F238E27FC236}">
                <a16:creationId xmlns:a16="http://schemas.microsoft.com/office/drawing/2014/main" id="{3095E610-DE56-BEA0-AEE3-19752EC5311A}"/>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1"/>
            <a:ext cx="5849256" cy="1778000"/>
          </a:xfrm>
          <a:prstGeom prst="rect">
            <a:avLst/>
          </a:prstGeom>
          <a:noFill/>
        </p:spPr>
      </p:pic>
      <p:pic>
        <p:nvPicPr>
          <p:cNvPr id="6" name="Graphic 5" descr="Beginning with solid fill">
            <a:hlinkClick r:id="rId7" action="ppaction://hlinksldjump"/>
            <a:extLst>
              <a:ext uri="{FF2B5EF4-FFF2-40B4-BE49-F238E27FC236}">
                <a16:creationId xmlns:a16="http://schemas.microsoft.com/office/drawing/2014/main" id="{5170B49F-34C8-B467-2A99-28081823B5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219298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EA265-5CA9-4F8E-8E5B-FF1E9A5A41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3FE074-594A-BDF6-0948-44C2C75C078A}"/>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Background and Rationale</a:t>
            </a:r>
          </a:p>
        </p:txBody>
      </p:sp>
      <p:sp>
        <p:nvSpPr>
          <p:cNvPr id="3" name="TextBox 3">
            <a:extLst>
              <a:ext uri="{FF2B5EF4-FFF2-40B4-BE49-F238E27FC236}">
                <a16:creationId xmlns:a16="http://schemas.microsoft.com/office/drawing/2014/main" id="{DE186861-FC5E-4CB7-6EC4-EE96436D905F}"/>
              </a:ext>
            </a:extLst>
          </p:cNvPr>
          <p:cNvSpPr txBox="1"/>
          <p:nvPr/>
        </p:nvSpPr>
        <p:spPr>
          <a:xfrm>
            <a:off x="1370" y="4798077"/>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BEC = Blood eosinophil count; </a:t>
            </a:r>
            <a:r>
              <a:rPr lang="en-GB" sz="600" err="1">
                <a:solidFill>
                  <a:schemeClr val="bg1">
                    <a:lumMod val="65000"/>
                  </a:schemeClr>
                </a:solidFill>
              </a:rPr>
              <a:t>FeNO</a:t>
            </a:r>
            <a:r>
              <a:rPr lang="en-GB" sz="600">
                <a:solidFill>
                  <a:schemeClr val="bg1">
                    <a:lumMod val="65000"/>
                  </a:schemeClr>
                </a:solidFill>
              </a:rPr>
              <a:t> = Fractional exhaled nitric oxide; ISAR = International Severe Asthma Registry; OCS = Oral corticosteroids</a:t>
            </a:r>
          </a:p>
          <a:p>
            <a:r>
              <a:rPr lang="en-GB" sz="600" baseline="30000">
                <a:solidFill>
                  <a:srgbClr val="A6A6A6"/>
                </a:solidFill>
              </a:rPr>
              <a:t>1</a:t>
            </a:r>
            <a:r>
              <a:rPr lang="en-GB" sz="600">
                <a:solidFill>
                  <a:srgbClr val="A6A6A6"/>
                </a:solidFill>
              </a:rPr>
              <a:t>Busby J et al. The effects of oral corticosteroids on lung function, type-2 biomarkers and patient-reported outcomes in stable asthma: A systematic review and meta-analysis. </a:t>
            </a:r>
            <a:r>
              <a:rPr lang="en-GB" sz="600" i="1">
                <a:solidFill>
                  <a:srgbClr val="A6A6A6"/>
                </a:solidFill>
              </a:rPr>
              <a:t>Respir Med</a:t>
            </a:r>
            <a:r>
              <a:rPr lang="en-GB" sz="600">
                <a:solidFill>
                  <a:srgbClr val="A6A6A6"/>
                </a:solidFill>
              </a:rPr>
              <a:t> 2020;173:106156. </a:t>
            </a:r>
            <a:r>
              <a:rPr lang="en-GB" sz="600" baseline="30000">
                <a:solidFill>
                  <a:srgbClr val="A6A6A6"/>
                </a:solidFill>
              </a:rPr>
              <a:t>2</a:t>
            </a:r>
            <a:r>
              <a:rPr lang="en-GB" sz="600">
                <a:solidFill>
                  <a:srgbClr val="A6A6A6"/>
                </a:solidFill>
              </a:rPr>
              <a:t>Heaney LG et al. Eosinophilic and </a:t>
            </a:r>
            <a:r>
              <a:rPr lang="en-GB" sz="600" err="1">
                <a:solidFill>
                  <a:srgbClr val="A6A6A6"/>
                </a:solidFill>
              </a:rPr>
              <a:t>Noneosinophilic</a:t>
            </a:r>
            <a:r>
              <a:rPr lang="en-GB" sz="600">
                <a:solidFill>
                  <a:srgbClr val="A6A6A6"/>
                </a:solidFill>
              </a:rPr>
              <a:t> Asthma: </a:t>
            </a:r>
            <a:r>
              <a:rPr lang="en-US" sz="600">
                <a:solidFill>
                  <a:srgbClr val="A6A6A6"/>
                </a:solidFill>
              </a:rPr>
              <a:t>An Expert Consensus Framework to Characterize Phenotypes in a Global Real-Life Severe Asthma Cohort. </a:t>
            </a:r>
            <a:r>
              <a:rPr lang="en-US" sz="600" i="1">
                <a:solidFill>
                  <a:srgbClr val="A6A6A6"/>
                </a:solidFill>
              </a:rPr>
              <a:t>CHEST</a:t>
            </a:r>
            <a:r>
              <a:rPr lang="en-US" sz="600">
                <a:solidFill>
                  <a:srgbClr val="A6A6A6"/>
                </a:solidFill>
              </a:rPr>
              <a:t> 2021;160(3):814-830</a:t>
            </a:r>
          </a:p>
        </p:txBody>
      </p:sp>
      <p:sp>
        <p:nvSpPr>
          <p:cNvPr id="11" name="TextBox 21">
            <a:extLst>
              <a:ext uri="{FF2B5EF4-FFF2-40B4-BE49-F238E27FC236}">
                <a16:creationId xmlns:a16="http://schemas.microsoft.com/office/drawing/2014/main" id="{53818744-BF99-1893-723D-4B9509465E19}"/>
              </a:ext>
            </a:extLst>
          </p:cNvPr>
          <p:cNvSpPr txBox="1"/>
          <p:nvPr/>
        </p:nvSpPr>
        <p:spPr>
          <a:xfrm>
            <a:off x="522174" y="4144313"/>
            <a:ext cx="4191322" cy="253916"/>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rgbClr val="002060"/>
                </a:solidFill>
                <a:latin typeface="Calibri"/>
                <a:ea typeface="Calibri"/>
                <a:cs typeface="Calibri"/>
              </a:rPr>
              <a:t>BEC was reduced by 76% across all studies in this meta-analysis</a:t>
            </a:r>
            <a:endParaRPr lang="en-US" sz="1200"/>
          </a:p>
        </p:txBody>
      </p:sp>
      <p:sp>
        <p:nvSpPr>
          <p:cNvPr id="14" name="TextBox 23">
            <a:extLst>
              <a:ext uri="{FF2B5EF4-FFF2-40B4-BE49-F238E27FC236}">
                <a16:creationId xmlns:a16="http://schemas.microsoft.com/office/drawing/2014/main" id="{95CB6045-7D9C-8DEE-C3CD-0815E9692881}"/>
              </a:ext>
            </a:extLst>
          </p:cNvPr>
          <p:cNvSpPr txBox="1"/>
          <p:nvPr/>
        </p:nvSpPr>
        <p:spPr>
          <a:xfrm>
            <a:off x="362572" y="1143835"/>
            <a:ext cx="4210710" cy="280928"/>
          </a:xfrm>
          <a:prstGeom prst="roundRect">
            <a:avLst/>
          </a:prstGeom>
          <a:solidFill>
            <a:schemeClr val="bg1">
              <a:lumMod val="95000"/>
            </a:schemeClr>
          </a:solid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rgbClr val="073763"/>
                </a:solidFill>
                <a:latin typeface="Calibri"/>
                <a:ea typeface="Calibri"/>
                <a:cs typeface="Calibri"/>
              </a:rPr>
              <a:t>Weighted % change in BEC following OCS in stable asthma</a:t>
            </a:r>
            <a:r>
              <a:rPr lang="en-US" sz="1200" b="1" baseline="30000">
                <a:solidFill>
                  <a:srgbClr val="073763"/>
                </a:solidFill>
                <a:latin typeface="Calibri"/>
                <a:ea typeface="Calibri"/>
                <a:cs typeface="Calibri"/>
              </a:rPr>
              <a:t>1</a:t>
            </a:r>
            <a:endParaRPr lang="en-US" sz="1013" baseline="30000"/>
          </a:p>
        </p:txBody>
      </p:sp>
      <p:pic>
        <p:nvPicPr>
          <p:cNvPr id="15" name="Picture 14" descr="A diagram with lines and dots&#10;&#10;AI-generated content may be incorrect.">
            <a:extLst>
              <a:ext uri="{FF2B5EF4-FFF2-40B4-BE49-F238E27FC236}">
                <a16:creationId xmlns:a16="http://schemas.microsoft.com/office/drawing/2014/main" id="{E0AE3420-588A-3752-22D5-061BA65FECD0}"/>
              </a:ext>
            </a:extLst>
          </p:cNvPr>
          <p:cNvPicPr>
            <a:picLocks noChangeAspect="1"/>
          </p:cNvPicPr>
          <p:nvPr/>
        </p:nvPicPr>
        <p:blipFill>
          <a:blip r:embed="rId3"/>
          <a:srcRect l="327" t="735" r="-491" b="-1103"/>
          <a:stretch>
            <a:fillRect/>
          </a:stretch>
        </p:blipFill>
        <p:spPr>
          <a:xfrm>
            <a:off x="135139" y="1706571"/>
            <a:ext cx="4823374" cy="2155933"/>
          </a:xfrm>
          <a:prstGeom prst="rect">
            <a:avLst/>
          </a:prstGeom>
          <a:ln>
            <a:noFill/>
          </a:ln>
        </p:spPr>
      </p:pic>
      <p:sp>
        <p:nvSpPr>
          <p:cNvPr id="18" name="TextBox 23">
            <a:extLst>
              <a:ext uri="{FF2B5EF4-FFF2-40B4-BE49-F238E27FC236}">
                <a16:creationId xmlns:a16="http://schemas.microsoft.com/office/drawing/2014/main" id="{5E520868-11A4-386F-CE67-3898DCE3C9EF}"/>
              </a:ext>
            </a:extLst>
          </p:cNvPr>
          <p:cNvSpPr txBox="1"/>
          <p:nvPr/>
        </p:nvSpPr>
        <p:spPr>
          <a:xfrm>
            <a:off x="5323438" y="1140142"/>
            <a:ext cx="3571592" cy="280928"/>
          </a:xfrm>
          <a:prstGeom prst="roundRect">
            <a:avLst/>
          </a:prstGeom>
          <a:solidFill>
            <a:schemeClr val="bg1">
              <a:lumMod val="95000"/>
            </a:schemeClr>
          </a:solid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b="1">
                <a:solidFill>
                  <a:srgbClr val="073763"/>
                </a:solidFill>
                <a:latin typeface="Calibri"/>
                <a:ea typeface="Calibri"/>
                <a:cs typeface="Calibri"/>
              </a:rPr>
              <a:t>Proportion of asthma phenotypes in ISAR (n=1,716)</a:t>
            </a:r>
            <a:r>
              <a:rPr lang="en-US" sz="1200" b="1" baseline="30000">
                <a:solidFill>
                  <a:srgbClr val="073763"/>
                </a:solidFill>
                <a:latin typeface="Calibri"/>
                <a:ea typeface="Calibri"/>
                <a:cs typeface="Calibri"/>
              </a:rPr>
              <a:t>2</a:t>
            </a:r>
          </a:p>
        </p:txBody>
      </p:sp>
      <p:graphicFrame>
        <p:nvGraphicFramePr>
          <p:cNvPr id="6" name="Chart 5">
            <a:extLst>
              <a:ext uri="{FF2B5EF4-FFF2-40B4-BE49-F238E27FC236}">
                <a16:creationId xmlns:a16="http://schemas.microsoft.com/office/drawing/2014/main" id="{70D7BD82-78CA-68C4-B71F-71AEDA2B4F30}"/>
              </a:ext>
            </a:extLst>
          </p:cNvPr>
          <p:cNvGraphicFramePr/>
          <p:nvPr/>
        </p:nvGraphicFramePr>
        <p:xfrm>
          <a:off x="5054479" y="1572817"/>
          <a:ext cx="3989561" cy="2974126"/>
        </p:xfrm>
        <a:graphic>
          <a:graphicData uri="http://schemas.openxmlformats.org/drawingml/2006/chart">
            <c:chart xmlns:c="http://schemas.openxmlformats.org/drawingml/2006/chart" xmlns:r="http://schemas.openxmlformats.org/officeDocument/2006/relationships" r:id="rId4"/>
          </a:graphicData>
        </a:graphic>
      </p:graphicFrame>
      <p:pic>
        <p:nvPicPr>
          <p:cNvPr id="2" name="bg object 17">
            <a:extLst>
              <a:ext uri="{FF2B5EF4-FFF2-40B4-BE49-F238E27FC236}">
                <a16:creationId xmlns:a16="http://schemas.microsoft.com/office/drawing/2014/main" id="{4F6FB033-8201-E55F-8E44-B623BD0C0E84}"/>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1"/>
            <a:ext cx="5849256" cy="1778000"/>
          </a:xfrm>
          <a:prstGeom prst="rect">
            <a:avLst/>
          </a:prstGeom>
          <a:noFill/>
        </p:spPr>
      </p:pic>
      <p:pic>
        <p:nvPicPr>
          <p:cNvPr id="4" name="Graphic 3" descr="Beginning with solid fill">
            <a:hlinkClick r:id="rId7" action="ppaction://hlinksldjump"/>
            <a:extLst>
              <a:ext uri="{FF2B5EF4-FFF2-40B4-BE49-F238E27FC236}">
                <a16:creationId xmlns:a16="http://schemas.microsoft.com/office/drawing/2014/main" id="{A6102935-8143-F4CB-0C97-B4D70B3703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3483144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48918-15CB-FB44-A884-99D45A88F8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469CD2-FD17-56AD-7C15-BE1A20ECE7BA}"/>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Aim</a:t>
            </a:r>
          </a:p>
        </p:txBody>
      </p:sp>
      <p:sp>
        <p:nvSpPr>
          <p:cNvPr id="3" name="TextBox 3">
            <a:extLst>
              <a:ext uri="{FF2B5EF4-FFF2-40B4-BE49-F238E27FC236}">
                <a16:creationId xmlns:a16="http://schemas.microsoft.com/office/drawing/2014/main" id="{4746FB00-A45E-241E-F0B6-910E220A3558}"/>
              </a:ext>
            </a:extLst>
          </p:cNvPr>
          <p:cNvSpPr txBox="1"/>
          <p:nvPr/>
        </p:nvSpPr>
        <p:spPr>
          <a:xfrm>
            <a:off x="1370" y="4886523"/>
            <a:ext cx="8442008" cy="253916"/>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BEC = Blood eosinophil count; </a:t>
            </a:r>
            <a:r>
              <a:rPr lang="en-GB" sz="600" err="1">
                <a:solidFill>
                  <a:schemeClr val="bg1">
                    <a:lumMod val="65000"/>
                  </a:schemeClr>
                </a:solidFill>
              </a:rPr>
              <a:t>FeNO</a:t>
            </a:r>
            <a:r>
              <a:rPr lang="en-GB" sz="600">
                <a:solidFill>
                  <a:schemeClr val="bg1">
                    <a:lumMod val="65000"/>
                  </a:schemeClr>
                </a:solidFill>
              </a:rPr>
              <a:t> = Fractional exhaled nitric oxide; OCS = Oral corticosteroids</a:t>
            </a: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4" name="Rectangle: Rounded Corners 3">
            <a:extLst>
              <a:ext uri="{FF2B5EF4-FFF2-40B4-BE49-F238E27FC236}">
                <a16:creationId xmlns:a16="http://schemas.microsoft.com/office/drawing/2014/main" id="{C6864152-A32C-FEB1-55CD-582426B7746F}"/>
              </a:ext>
            </a:extLst>
          </p:cNvPr>
          <p:cNvSpPr/>
          <p:nvPr/>
        </p:nvSpPr>
        <p:spPr>
          <a:xfrm>
            <a:off x="619814" y="2485619"/>
            <a:ext cx="3745620" cy="144297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a:solidFill>
                  <a:schemeClr val="tx1"/>
                </a:solidFill>
                <a:latin typeface="Calibri"/>
                <a:ea typeface="+mn-lt"/>
                <a:cs typeface="+mn-lt"/>
              </a:rPr>
              <a:t>To explore the effect of OCS (intermittent and long-term) prior to biologic initiation on severe asthma phenotype and biomarker profile</a:t>
            </a:r>
            <a:endParaRPr lang="en-US" sz="1800">
              <a:solidFill>
                <a:schemeClr val="tx1"/>
              </a:solidFill>
              <a:latin typeface="Calibri"/>
            </a:endParaRPr>
          </a:p>
        </p:txBody>
      </p:sp>
      <p:sp>
        <p:nvSpPr>
          <p:cNvPr id="6" name="Rectangle: Rounded Corners 5">
            <a:extLst>
              <a:ext uri="{FF2B5EF4-FFF2-40B4-BE49-F238E27FC236}">
                <a16:creationId xmlns:a16="http://schemas.microsoft.com/office/drawing/2014/main" id="{87780C61-D6B7-0BDE-3A05-6CA01E5A2FCC}"/>
              </a:ext>
            </a:extLst>
          </p:cNvPr>
          <p:cNvSpPr/>
          <p:nvPr/>
        </p:nvSpPr>
        <p:spPr>
          <a:xfrm>
            <a:off x="4885653" y="2485618"/>
            <a:ext cx="3609549" cy="144297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800">
                <a:solidFill>
                  <a:schemeClr val="tx1"/>
                </a:solidFill>
                <a:latin typeface="Calibri"/>
                <a:ea typeface="+mn-lt"/>
                <a:cs typeface="+mn-lt"/>
              </a:rPr>
              <a:t>To characterize the burden of severe asthma among patients prescribed long-term OCS by biomarker profile</a:t>
            </a:r>
            <a:endParaRPr lang="en-GB" sz="1500">
              <a:solidFill>
                <a:schemeClr val="tx1"/>
              </a:solidFill>
              <a:latin typeface="Calibri"/>
              <a:ea typeface="Calibri"/>
              <a:cs typeface="Arial"/>
            </a:endParaRPr>
          </a:p>
        </p:txBody>
      </p:sp>
      <p:pic>
        <p:nvPicPr>
          <p:cNvPr id="7" name="Graphic 6" descr="Medicine with solid fill">
            <a:extLst>
              <a:ext uri="{FF2B5EF4-FFF2-40B4-BE49-F238E27FC236}">
                <a16:creationId xmlns:a16="http://schemas.microsoft.com/office/drawing/2014/main" id="{7F10119C-3E9F-0010-ABCD-F100F912A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2368" y="1371601"/>
            <a:ext cx="991960" cy="1005567"/>
          </a:xfrm>
          <a:prstGeom prst="rect">
            <a:avLst/>
          </a:prstGeom>
        </p:spPr>
      </p:pic>
      <p:pic>
        <p:nvPicPr>
          <p:cNvPr id="8" name="Graphic 7" descr="Test tubes with solid fill">
            <a:extLst>
              <a:ext uri="{FF2B5EF4-FFF2-40B4-BE49-F238E27FC236}">
                <a16:creationId xmlns:a16="http://schemas.microsoft.com/office/drawing/2014/main" id="{67E14339-FD1A-A913-CB3A-4CE06F347D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2137" y="1371602"/>
            <a:ext cx="991960" cy="1005567"/>
          </a:xfrm>
          <a:prstGeom prst="rect">
            <a:avLst/>
          </a:prstGeom>
        </p:spPr>
      </p:pic>
      <p:pic>
        <p:nvPicPr>
          <p:cNvPr id="2" name="bg object 17">
            <a:extLst>
              <a:ext uri="{FF2B5EF4-FFF2-40B4-BE49-F238E27FC236}">
                <a16:creationId xmlns:a16="http://schemas.microsoft.com/office/drawing/2014/main" id="{C8F8B3F9-7E8E-879E-0336-F16ECA563686}"/>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1"/>
            <a:ext cx="5849256" cy="1778000"/>
          </a:xfrm>
          <a:prstGeom prst="rect">
            <a:avLst/>
          </a:prstGeom>
          <a:noFill/>
        </p:spPr>
      </p:pic>
      <p:pic>
        <p:nvPicPr>
          <p:cNvPr id="9" name="Graphic 8" descr="Beginning with solid fill">
            <a:hlinkClick r:id="rId9" action="ppaction://hlinksldjump"/>
            <a:extLst>
              <a:ext uri="{FF2B5EF4-FFF2-40B4-BE49-F238E27FC236}">
                <a16:creationId xmlns:a16="http://schemas.microsoft.com/office/drawing/2014/main" id="{521F17A6-3223-DDF2-0D3A-781D573EC5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8711223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7A5-C8DA-9645-C349-AD0F6EA47C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471795-3B89-4A00-1BB0-68A6C2AC0897}"/>
              </a:ext>
            </a:extLst>
          </p:cNvPr>
          <p:cNvSpPr>
            <a:spLocks noGrp="1"/>
          </p:cNvSpPr>
          <p:nvPr>
            <p:ph type="title"/>
          </p:nvPr>
        </p:nvSpPr>
        <p:spPr>
          <a:xfrm>
            <a:off x="131014" y="89544"/>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solidFill>
                  <a:schemeClr val="accent3"/>
                </a:solidFill>
                <a:ea typeface="Calibri"/>
              </a:rPr>
              <a:t>STAR study data source: </a:t>
            </a:r>
            <a:r>
              <a:rPr lang="en-GB" sz="1500">
                <a:ea typeface="Calibri"/>
              </a:rPr>
              <a:t>ISAR (23 countries)</a:t>
            </a:r>
          </a:p>
        </p:txBody>
      </p:sp>
      <p:sp>
        <p:nvSpPr>
          <p:cNvPr id="27" name="Rectangle 26">
            <a:extLst>
              <a:ext uri="{FF2B5EF4-FFF2-40B4-BE49-F238E27FC236}">
                <a16:creationId xmlns:a16="http://schemas.microsoft.com/office/drawing/2014/main" id="{A96E9F1C-447B-03F8-484F-F180D4AB0101}"/>
              </a:ext>
            </a:extLst>
          </p:cNvPr>
          <p:cNvSpPr/>
          <p:nvPr/>
        </p:nvSpPr>
        <p:spPr bwMode="auto">
          <a:xfrm>
            <a:off x="1072" y="4991041"/>
            <a:ext cx="8460395" cy="161583"/>
          </a:xfrm>
          <a:prstGeom prst="rect">
            <a:avLst/>
          </a:prstGeom>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r>
              <a:rPr lang="en-GB" sz="600">
                <a:solidFill>
                  <a:srgbClr val="A6A6A6"/>
                </a:solidFill>
                <a:latin typeface="Arial"/>
                <a:ea typeface="Noto Serif"/>
                <a:cs typeface="Arial"/>
              </a:rPr>
              <a:t>Schleich F et al</a:t>
            </a:r>
            <a:r>
              <a:rPr lang="en-US" sz="600">
                <a:solidFill>
                  <a:srgbClr val="A6A6A6"/>
                </a:solidFill>
                <a:latin typeface="Arial"/>
                <a:ea typeface="Noto Serif"/>
                <a:cs typeface="Arial"/>
              </a:rPr>
              <a:t>. Biomarker profile and disease burden associated with intermittent and long-term oral corticosteroid use in patients with severe asthma prior to biologic initiation in real-life (STAR). </a:t>
            </a:r>
            <a:r>
              <a:rPr lang="en-US" sz="600" i="1">
                <a:solidFill>
                  <a:srgbClr val="A6A6A6"/>
                </a:solidFill>
                <a:latin typeface="Arial"/>
                <a:ea typeface="Noto Serif"/>
                <a:cs typeface="Arial"/>
              </a:rPr>
              <a:t>World Allergy Organ J </a:t>
            </a:r>
            <a:r>
              <a:rPr lang="en-US" sz="600">
                <a:solidFill>
                  <a:srgbClr val="A6A6A6"/>
                </a:solidFill>
                <a:latin typeface="Arial"/>
                <a:ea typeface="Noto Serif"/>
                <a:cs typeface="Arial"/>
              </a:rPr>
              <a:t>2025;18:101066</a:t>
            </a:r>
            <a:endParaRPr lang="en-GB" sz="600">
              <a:solidFill>
                <a:srgbClr val="000000"/>
              </a:solidFill>
              <a:latin typeface="Arial"/>
              <a:ea typeface="Noto Serif"/>
              <a:cs typeface="Arial"/>
            </a:endParaRPr>
          </a:p>
        </p:txBody>
      </p:sp>
      <p:pic>
        <p:nvPicPr>
          <p:cNvPr id="6" name="Picture 5" descr="A map of the world&#10;&#10;Description automatically generated">
            <a:extLst>
              <a:ext uri="{FF2B5EF4-FFF2-40B4-BE49-F238E27FC236}">
                <a16:creationId xmlns:a16="http://schemas.microsoft.com/office/drawing/2014/main" id="{AFA1457C-D60A-694A-309E-7C2B12A5BD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81761" y="1117277"/>
            <a:ext cx="8308723" cy="3640961"/>
          </a:xfrm>
          <a:prstGeom prst="rect">
            <a:avLst/>
          </a:prstGeom>
        </p:spPr>
      </p:pic>
      <p:grpSp>
        <p:nvGrpSpPr>
          <p:cNvPr id="7" name="Group 6">
            <a:extLst>
              <a:ext uri="{FF2B5EF4-FFF2-40B4-BE49-F238E27FC236}">
                <a16:creationId xmlns:a16="http://schemas.microsoft.com/office/drawing/2014/main" id="{8BDFB8A9-BDCB-692B-BA2B-A1C8B5EEDBCA}"/>
              </a:ext>
            </a:extLst>
          </p:cNvPr>
          <p:cNvGrpSpPr/>
          <p:nvPr/>
        </p:nvGrpSpPr>
        <p:grpSpPr>
          <a:xfrm>
            <a:off x="-189249" y="1844858"/>
            <a:ext cx="8782317" cy="3106089"/>
            <a:chOff x="243045" y="2299749"/>
            <a:chExt cx="10662982" cy="4497514"/>
          </a:xfrm>
        </p:grpSpPr>
        <p:grpSp>
          <p:nvGrpSpPr>
            <p:cNvPr id="63" name="Group 62">
              <a:extLst>
                <a:ext uri="{FF2B5EF4-FFF2-40B4-BE49-F238E27FC236}">
                  <a16:creationId xmlns:a16="http://schemas.microsoft.com/office/drawing/2014/main" id="{9895825B-A433-1658-C570-5E5570CC06C0}"/>
                </a:ext>
              </a:extLst>
            </p:cNvPr>
            <p:cNvGrpSpPr/>
            <p:nvPr/>
          </p:nvGrpSpPr>
          <p:grpSpPr>
            <a:xfrm>
              <a:off x="1700204" y="2299749"/>
              <a:ext cx="9205823" cy="3928044"/>
              <a:chOff x="1371835" y="2299748"/>
              <a:chExt cx="7422809" cy="3007931"/>
            </a:xfrm>
          </p:grpSpPr>
          <p:sp>
            <p:nvSpPr>
              <p:cNvPr id="65" name="Google Shape;1141;p175">
                <a:extLst>
                  <a:ext uri="{FF2B5EF4-FFF2-40B4-BE49-F238E27FC236}">
                    <a16:creationId xmlns:a16="http://schemas.microsoft.com/office/drawing/2014/main" id="{F6635324-593C-E8B2-AAFE-5DE3EF3381B8}"/>
                  </a:ext>
                </a:extLst>
              </p:cNvPr>
              <p:cNvSpPr/>
              <p:nvPr/>
            </p:nvSpPr>
            <p:spPr>
              <a:xfrm>
                <a:off x="8496893" y="5102351"/>
                <a:ext cx="297751" cy="205328"/>
              </a:xfrm>
              <a:prstGeom prst="rect">
                <a:avLst/>
              </a:prstGeom>
              <a:solidFill>
                <a:schemeClr val="lt1"/>
              </a:solidFill>
              <a:ln>
                <a:noFill/>
              </a:ln>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Tx/>
                  <a:buSzPts val="1400"/>
                  <a:buFontTx/>
                  <a:buNone/>
                  <a:tabLst/>
                  <a:defRPr/>
                </a:pPr>
                <a:endParaRPr kumimoji="0" sz="1050" b="0" i="0" u="none" strike="noStrike" kern="1200" cap="none" spc="0" normalizeH="0" baseline="0" noProof="0">
                  <a:ln>
                    <a:noFill/>
                  </a:ln>
                  <a:solidFill>
                    <a:srgbClr val="FFFFFF"/>
                  </a:solidFill>
                  <a:effectLst/>
                  <a:uLnTx/>
                  <a:uFillTx/>
                  <a:latin typeface="Arial"/>
                  <a:ea typeface="+mn-ea"/>
                  <a:cs typeface="+mn-cs"/>
                </a:endParaRPr>
              </a:p>
            </p:txBody>
          </p:sp>
          <p:sp>
            <p:nvSpPr>
              <p:cNvPr id="68" name="Google Shape;1146;p175">
                <a:extLst>
                  <a:ext uri="{FF2B5EF4-FFF2-40B4-BE49-F238E27FC236}">
                    <a16:creationId xmlns:a16="http://schemas.microsoft.com/office/drawing/2014/main" id="{70DAFBA1-D12E-10E5-9713-A888FBA81371}"/>
                  </a:ext>
                </a:extLst>
              </p:cNvPr>
              <p:cNvSpPr/>
              <p:nvPr/>
            </p:nvSpPr>
            <p:spPr>
              <a:xfrm>
                <a:off x="1371835" y="2374704"/>
                <a:ext cx="735875" cy="295924"/>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Canada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163</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69" name="Google Shape;1147;p175">
                <a:extLst>
                  <a:ext uri="{FF2B5EF4-FFF2-40B4-BE49-F238E27FC236}">
                    <a16:creationId xmlns:a16="http://schemas.microsoft.com/office/drawing/2014/main" id="{E4ACCF34-5807-7BA7-BC2D-1CBD3A56C3DA}"/>
                  </a:ext>
                </a:extLst>
              </p:cNvPr>
              <p:cNvSpPr/>
              <p:nvPr/>
            </p:nvSpPr>
            <p:spPr>
              <a:xfrm>
                <a:off x="1961045" y="2724050"/>
                <a:ext cx="595156" cy="26823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0" name="Google Shape;1149;p175">
                <a:extLst>
                  <a:ext uri="{FF2B5EF4-FFF2-40B4-BE49-F238E27FC236}">
                    <a16:creationId xmlns:a16="http://schemas.microsoft.com/office/drawing/2014/main" id="{4D84F100-8239-BFBE-1744-FF97D99879C5}"/>
                  </a:ext>
                </a:extLst>
              </p:cNvPr>
              <p:cNvSpPr/>
              <p:nvPr/>
            </p:nvSpPr>
            <p:spPr>
              <a:xfrm>
                <a:off x="2736015" y="4345322"/>
                <a:ext cx="787315" cy="29118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32647"/>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Argentina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32647"/>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12</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1" name="Google Shape;1150;p175">
                <a:extLst>
                  <a:ext uri="{FF2B5EF4-FFF2-40B4-BE49-F238E27FC236}">
                    <a16:creationId xmlns:a16="http://schemas.microsoft.com/office/drawing/2014/main" id="{FAA0A948-4F9D-0E03-A3A2-F6FC5B0D9412}"/>
                  </a:ext>
                </a:extLst>
              </p:cNvPr>
              <p:cNvSpPr/>
              <p:nvPr/>
            </p:nvSpPr>
            <p:spPr>
              <a:xfrm>
                <a:off x="3691871" y="2385091"/>
                <a:ext cx="735875" cy="29520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UK</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758</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2" name="Google Shape;1152;p175">
                <a:extLst>
                  <a:ext uri="{FF2B5EF4-FFF2-40B4-BE49-F238E27FC236}">
                    <a16:creationId xmlns:a16="http://schemas.microsoft.com/office/drawing/2014/main" id="{9DD42DF3-D28B-72B9-3CEE-17CB631AF824}"/>
                  </a:ext>
                </a:extLst>
              </p:cNvPr>
              <p:cNvSpPr/>
              <p:nvPr/>
            </p:nvSpPr>
            <p:spPr>
              <a:xfrm>
                <a:off x="3230678" y="3032007"/>
                <a:ext cx="721535" cy="29118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Spain</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195</a:t>
                </a:r>
                <a:endParaRPr sz="1050" b="0" i="0" u="none" strike="noStrike" kern="1200" cap="none" spc="0" normalizeH="0" baseline="0" noProof="0">
                  <a:ln>
                    <a:noFill/>
                  </a:ln>
                  <a:solidFill>
                    <a:srgbClr val="FFFFFF"/>
                  </a:solidFill>
                  <a:effectLst/>
                  <a:uLnTx/>
                  <a:uFillTx/>
                  <a:latin typeface="Arial"/>
                  <a:cs typeface="Arial"/>
                </a:endParaRPr>
              </a:p>
            </p:txBody>
          </p:sp>
          <p:sp>
            <p:nvSpPr>
              <p:cNvPr id="73" name="Google Shape;1153;p175">
                <a:extLst>
                  <a:ext uri="{FF2B5EF4-FFF2-40B4-BE49-F238E27FC236}">
                    <a16:creationId xmlns:a16="http://schemas.microsoft.com/office/drawing/2014/main" id="{F258DB58-E16F-7E41-817C-48B9A8637562}"/>
                  </a:ext>
                </a:extLst>
              </p:cNvPr>
              <p:cNvSpPr/>
              <p:nvPr/>
            </p:nvSpPr>
            <p:spPr>
              <a:xfrm>
                <a:off x="4710660" y="3039732"/>
                <a:ext cx="728387" cy="26974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Italy</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704</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4" name="Google Shape;1154;p175">
                <a:extLst>
                  <a:ext uri="{FF2B5EF4-FFF2-40B4-BE49-F238E27FC236}">
                    <a16:creationId xmlns:a16="http://schemas.microsoft.com/office/drawing/2014/main" id="{C2328AC5-73B2-3501-C266-12AE82729528}"/>
                  </a:ext>
                </a:extLst>
              </p:cNvPr>
              <p:cNvSpPr/>
              <p:nvPr/>
            </p:nvSpPr>
            <p:spPr>
              <a:xfrm>
                <a:off x="5586899" y="3331404"/>
                <a:ext cx="676606" cy="27224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Kuwait</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146</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5" name="Google Shape;1155;p175">
                <a:extLst>
                  <a:ext uri="{FF2B5EF4-FFF2-40B4-BE49-F238E27FC236}">
                    <a16:creationId xmlns:a16="http://schemas.microsoft.com/office/drawing/2014/main" id="{423A46DD-83E3-775F-245F-F256FABA8726}"/>
                  </a:ext>
                </a:extLst>
              </p:cNvPr>
              <p:cNvSpPr/>
              <p:nvPr/>
            </p:nvSpPr>
            <p:spPr>
              <a:xfrm>
                <a:off x="4455206" y="2374704"/>
                <a:ext cx="723000" cy="291300"/>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Denmark</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611</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6" name="Google Shape;1156;p175">
                <a:extLst>
                  <a:ext uri="{FF2B5EF4-FFF2-40B4-BE49-F238E27FC236}">
                    <a16:creationId xmlns:a16="http://schemas.microsoft.com/office/drawing/2014/main" id="{B5E7C105-A380-0993-7D33-18C2D9ADA9F5}"/>
                  </a:ext>
                </a:extLst>
              </p:cNvPr>
              <p:cNvSpPr/>
              <p:nvPr/>
            </p:nvSpPr>
            <p:spPr>
              <a:xfrm>
                <a:off x="4357520" y="3348816"/>
                <a:ext cx="67660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Bulgaria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29</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7" name="Google Shape;1158;p175">
                <a:extLst>
                  <a:ext uri="{FF2B5EF4-FFF2-40B4-BE49-F238E27FC236}">
                    <a16:creationId xmlns:a16="http://schemas.microsoft.com/office/drawing/2014/main" id="{27023974-98D2-8A06-CA77-26727E87246D}"/>
                  </a:ext>
                </a:extLst>
              </p:cNvPr>
              <p:cNvSpPr/>
              <p:nvPr/>
            </p:nvSpPr>
            <p:spPr>
              <a:xfrm>
                <a:off x="5904760" y="3633759"/>
                <a:ext cx="67660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UAE</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36</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8" name="Google Shape;1160;p175">
                <a:extLst>
                  <a:ext uri="{FF2B5EF4-FFF2-40B4-BE49-F238E27FC236}">
                    <a16:creationId xmlns:a16="http://schemas.microsoft.com/office/drawing/2014/main" id="{2C7BB927-B3EA-FE1B-F1EF-C1981E6531BD}"/>
                  </a:ext>
                </a:extLst>
              </p:cNvPr>
              <p:cNvSpPr/>
              <p:nvPr/>
            </p:nvSpPr>
            <p:spPr>
              <a:xfrm>
                <a:off x="7703448" y="3046959"/>
                <a:ext cx="728387" cy="272246"/>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S. Korea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25</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79" name="Google Shape;1161;p175">
                <a:extLst>
                  <a:ext uri="{FF2B5EF4-FFF2-40B4-BE49-F238E27FC236}">
                    <a16:creationId xmlns:a16="http://schemas.microsoft.com/office/drawing/2014/main" id="{2143C848-B13F-09D2-CDEF-DB1131BC3063}"/>
                  </a:ext>
                </a:extLst>
              </p:cNvPr>
              <p:cNvSpPr/>
              <p:nvPr/>
            </p:nvSpPr>
            <p:spPr>
              <a:xfrm>
                <a:off x="7171094" y="3346559"/>
                <a:ext cx="676606"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Taiwan</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40</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80" name="Google Shape;1163;p175">
                <a:extLst>
                  <a:ext uri="{FF2B5EF4-FFF2-40B4-BE49-F238E27FC236}">
                    <a16:creationId xmlns:a16="http://schemas.microsoft.com/office/drawing/2014/main" id="{1097D1D6-8850-6806-B021-E0E48B68F3FA}"/>
                  </a:ext>
                </a:extLst>
              </p:cNvPr>
              <p:cNvSpPr/>
              <p:nvPr/>
            </p:nvSpPr>
            <p:spPr>
              <a:xfrm>
                <a:off x="5403037" y="3953785"/>
                <a:ext cx="954596" cy="291179"/>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Saudi Arabia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39</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81" name="Google Shape;1165;p175">
                <a:extLst>
                  <a:ext uri="{FF2B5EF4-FFF2-40B4-BE49-F238E27FC236}">
                    <a16:creationId xmlns:a16="http://schemas.microsoft.com/office/drawing/2014/main" id="{00894734-AF51-272F-C874-1844BD3E1526}"/>
                  </a:ext>
                </a:extLst>
              </p:cNvPr>
              <p:cNvSpPr/>
              <p:nvPr/>
            </p:nvSpPr>
            <p:spPr>
              <a:xfrm>
                <a:off x="3995419" y="3031092"/>
                <a:ext cx="676606" cy="291179"/>
              </a:xfrm>
              <a:prstGeom prst="roundRect">
                <a:avLst>
                  <a:gd name="adj" fmla="val 16667"/>
                </a:avLst>
              </a:prstGeom>
              <a:solidFill>
                <a:schemeClr val="accent2"/>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Portugal</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9</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82" name="Google Shape;1166;p175">
                <a:extLst>
                  <a:ext uri="{FF2B5EF4-FFF2-40B4-BE49-F238E27FC236}">
                    <a16:creationId xmlns:a16="http://schemas.microsoft.com/office/drawing/2014/main" id="{F5DBCFEB-4DE5-F5A1-97D0-8413F9E7A5D8}"/>
                  </a:ext>
                </a:extLst>
              </p:cNvPr>
              <p:cNvSpPr/>
              <p:nvPr/>
            </p:nvSpPr>
            <p:spPr>
              <a:xfrm>
                <a:off x="7533890" y="3652693"/>
                <a:ext cx="830412"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Singapore</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7</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83" name="Google Shape;1167;p175">
                <a:extLst>
                  <a:ext uri="{FF2B5EF4-FFF2-40B4-BE49-F238E27FC236}">
                    <a16:creationId xmlns:a16="http://schemas.microsoft.com/office/drawing/2014/main" id="{C702645D-835B-CF4E-363A-B95B9F5DE271}"/>
                  </a:ext>
                </a:extLst>
              </p:cNvPr>
              <p:cNvSpPr/>
              <p:nvPr/>
            </p:nvSpPr>
            <p:spPr>
              <a:xfrm>
                <a:off x="3146213" y="2716614"/>
                <a:ext cx="707924" cy="291178"/>
              </a:xfrm>
              <a:prstGeom prst="roundRect">
                <a:avLst>
                  <a:gd name="adj" fmla="val 16667"/>
                </a:avLst>
              </a:prstGeom>
              <a:solidFill>
                <a:srgbClr val="0C5EA8"/>
              </a:solidFill>
              <a:ln w="9525" cap="flat" cmpd="sng">
                <a:solidFill>
                  <a:srgbClr val="073763"/>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Belgium</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Tx/>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180</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84" name="Google Shape;1174;p175">
                <a:extLst>
                  <a:ext uri="{FF2B5EF4-FFF2-40B4-BE49-F238E27FC236}">
                    <a16:creationId xmlns:a16="http://schemas.microsoft.com/office/drawing/2014/main" id="{DA8DD37B-71E8-3D66-BFC7-ACE85F41697E}"/>
                  </a:ext>
                </a:extLst>
              </p:cNvPr>
              <p:cNvSpPr txBox="1"/>
              <p:nvPr/>
            </p:nvSpPr>
            <p:spPr>
              <a:xfrm>
                <a:off x="5495983" y="2299748"/>
                <a:ext cx="184731" cy="315605"/>
              </a:xfrm>
              <a:prstGeom prst="rect">
                <a:avLst/>
              </a:prstGeom>
              <a:noFill/>
              <a:ln>
                <a:noFill/>
              </a:ln>
            </p:spPr>
            <p:txBody>
              <a:bodyPr spcFirstLastPara="1" wrap="square" lIns="121900" tIns="60933" rIns="121900" bIns="60933" anchor="t" anchorCtr="0">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1219109" rtl="0" eaLnBrk="1" fontAlgn="auto" latinLnBrk="0" hangingPunct="1">
                  <a:lnSpc>
                    <a:spcPct val="100000"/>
                  </a:lnSpc>
                  <a:spcBef>
                    <a:spcPts val="0"/>
                  </a:spcBef>
                  <a:spcAft>
                    <a:spcPts val="0"/>
                  </a:spcAft>
                  <a:buClrTx/>
                  <a:buSzPts val="1400"/>
                  <a:buFontTx/>
                  <a:buNone/>
                  <a:tabLst/>
                  <a:defRPr/>
                </a:pPr>
                <a:endParaRPr kumimoji="0" sz="1050" b="0" i="0" u="none" strike="noStrike" kern="1200" cap="none" spc="0" normalizeH="0" baseline="0" noProof="0">
                  <a:ln>
                    <a:noFill/>
                  </a:ln>
                  <a:solidFill>
                    <a:srgbClr val="FFFFFF"/>
                  </a:solidFill>
                  <a:effectLst/>
                  <a:uLnTx/>
                  <a:uFillTx/>
                  <a:latin typeface="Arial"/>
                  <a:ea typeface="+mn-ea"/>
                  <a:cs typeface="+mn-cs"/>
                </a:endParaRPr>
              </a:p>
            </p:txBody>
          </p:sp>
          <p:sp>
            <p:nvSpPr>
              <p:cNvPr id="88" name="Google Shape;1157;p175">
                <a:extLst>
                  <a:ext uri="{FF2B5EF4-FFF2-40B4-BE49-F238E27FC236}">
                    <a16:creationId xmlns:a16="http://schemas.microsoft.com/office/drawing/2014/main" id="{91D010BD-8889-3952-88C1-AD10E5A9152C}"/>
                  </a:ext>
                </a:extLst>
              </p:cNvPr>
              <p:cNvSpPr/>
              <p:nvPr/>
            </p:nvSpPr>
            <p:spPr>
              <a:xfrm>
                <a:off x="6217130" y="2700985"/>
                <a:ext cx="676500" cy="29130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Greece</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66</a:t>
                </a:r>
                <a:endParaRPr kumimoji="0" sz="788" b="0" i="0" u="none" strike="noStrike" kern="1200" cap="none" spc="0" normalizeH="0" baseline="0" noProof="0">
                  <a:ln>
                    <a:noFill/>
                  </a:ln>
                  <a:solidFill>
                    <a:srgbClr val="FFFFFF"/>
                  </a:solidFill>
                  <a:effectLst/>
                  <a:uLnTx/>
                  <a:uFillTx/>
                  <a:latin typeface="Arial"/>
                  <a:ea typeface="+mn-ea"/>
                  <a:cs typeface="+mn-cs"/>
                </a:endParaRPr>
              </a:p>
            </p:txBody>
          </p:sp>
          <p:sp>
            <p:nvSpPr>
              <p:cNvPr id="89" name="Google Shape;1159;p175">
                <a:extLst>
                  <a:ext uri="{FF2B5EF4-FFF2-40B4-BE49-F238E27FC236}">
                    <a16:creationId xmlns:a16="http://schemas.microsoft.com/office/drawing/2014/main" id="{2E0E227F-4D65-749D-0FAB-1DB4F5057EBB}"/>
                  </a:ext>
                </a:extLst>
              </p:cNvPr>
              <p:cNvSpPr/>
              <p:nvPr/>
            </p:nvSpPr>
            <p:spPr>
              <a:xfrm>
                <a:off x="6251971" y="3040097"/>
                <a:ext cx="676606" cy="27224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India</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3</a:t>
                </a:r>
                <a:endParaRPr kumimoji="0" sz="788" b="0" i="0" u="none" strike="noStrike" kern="1200" cap="none" spc="0" normalizeH="0" baseline="0" noProof="0">
                  <a:ln>
                    <a:noFill/>
                  </a:ln>
                  <a:solidFill>
                    <a:srgbClr val="FFFFFF"/>
                  </a:solidFill>
                  <a:effectLst/>
                  <a:uLnTx/>
                  <a:uFillTx/>
                  <a:latin typeface="Arial"/>
                  <a:ea typeface="+mn-ea"/>
                  <a:cs typeface="+mn-cs"/>
                </a:endParaRPr>
              </a:p>
            </p:txBody>
          </p:sp>
          <p:sp>
            <p:nvSpPr>
              <p:cNvPr id="90" name="Google Shape;1162;p175">
                <a:extLst>
                  <a:ext uri="{FF2B5EF4-FFF2-40B4-BE49-F238E27FC236}">
                    <a16:creationId xmlns:a16="http://schemas.microsoft.com/office/drawing/2014/main" id="{D884A2D8-4DAB-FC1C-89F8-A16CFF8EA1EF}"/>
                  </a:ext>
                </a:extLst>
              </p:cNvPr>
              <p:cNvSpPr/>
              <p:nvPr/>
            </p:nvSpPr>
            <p:spPr>
              <a:xfrm>
                <a:off x="6989140" y="3046774"/>
                <a:ext cx="676606" cy="272245"/>
              </a:xfrm>
              <a:prstGeom prst="roundRect">
                <a:avLst>
                  <a:gd name="adj" fmla="val 16667"/>
                </a:avLst>
              </a:prstGeom>
              <a:solidFill>
                <a:schemeClr val="accent2"/>
              </a:solidFill>
              <a:ln w="2857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Japan</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32</a:t>
                </a:r>
                <a:endParaRPr kumimoji="0" sz="1050" b="0" i="0" u="none" strike="noStrike" kern="1200" cap="none" spc="0" normalizeH="0" baseline="0" noProof="0">
                  <a:ln>
                    <a:noFill/>
                  </a:ln>
                  <a:solidFill>
                    <a:srgbClr val="FFFFFF"/>
                  </a:solidFill>
                  <a:effectLst/>
                  <a:uLnTx/>
                  <a:uFillTx/>
                  <a:latin typeface="Arial"/>
                  <a:ea typeface="+mn-ea"/>
                  <a:cs typeface="+mn-cs"/>
                </a:endParaRPr>
              </a:p>
            </p:txBody>
          </p:sp>
          <p:sp>
            <p:nvSpPr>
              <p:cNvPr id="91" name="Google Shape;1175;p175">
                <a:extLst>
                  <a:ext uri="{FF2B5EF4-FFF2-40B4-BE49-F238E27FC236}">
                    <a16:creationId xmlns:a16="http://schemas.microsoft.com/office/drawing/2014/main" id="{7DDEF5D6-A2ED-EA44-B837-34BDB6FAA8A4}"/>
                  </a:ext>
                </a:extLst>
              </p:cNvPr>
              <p:cNvSpPr/>
              <p:nvPr/>
            </p:nvSpPr>
            <p:spPr>
              <a:xfrm>
                <a:off x="5205666" y="2370226"/>
                <a:ext cx="676606" cy="295924"/>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Poland</a:t>
                </a:r>
                <a:endParaRPr kumimoji="0" sz="788"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121</a:t>
                </a:r>
                <a:endParaRPr kumimoji="0" sz="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Rectangle 63">
              <a:extLst>
                <a:ext uri="{FF2B5EF4-FFF2-40B4-BE49-F238E27FC236}">
                  <a16:creationId xmlns:a16="http://schemas.microsoft.com/office/drawing/2014/main" id="{1F66584D-2A5C-27C9-9A2D-275A78053518}"/>
                </a:ext>
              </a:extLst>
            </p:cNvPr>
            <p:cNvSpPr/>
            <p:nvPr/>
          </p:nvSpPr>
          <p:spPr>
            <a:xfrm>
              <a:off x="243045" y="4908994"/>
              <a:ext cx="2791469" cy="1888269"/>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a:ea typeface="+mn-ea"/>
                <a:cs typeface="+mn-cs"/>
              </a:endParaRPr>
            </a:p>
          </p:txBody>
        </p:sp>
      </p:grpSp>
      <p:sp>
        <p:nvSpPr>
          <p:cNvPr id="9" name="Google Shape;1167;p175">
            <a:extLst>
              <a:ext uri="{FF2B5EF4-FFF2-40B4-BE49-F238E27FC236}">
                <a16:creationId xmlns:a16="http://schemas.microsoft.com/office/drawing/2014/main" id="{77A3F29A-3DCB-B612-2388-8AAD257A4C8E}"/>
              </a:ext>
            </a:extLst>
          </p:cNvPr>
          <p:cNvSpPr/>
          <p:nvPr/>
        </p:nvSpPr>
        <p:spPr>
          <a:xfrm>
            <a:off x="1612761" y="2376344"/>
            <a:ext cx="607933" cy="118944"/>
          </a:xfrm>
          <a:prstGeom prst="roundRect">
            <a:avLst>
              <a:gd name="adj" fmla="val 16667"/>
            </a:avLst>
          </a:prstGeom>
          <a:solidFill>
            <a:schemeClr val="accent2"/>
          </a:solid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Tx/>
              <a:buSzPts val="900"/>
              <a:buFontTx/>
              <a:buNone/>
              <a:tabLst/>
              <a:defRPr/>
            </a:pPr>
            <a:endParaRPr kumimoji="0" sz="800" b="0" i="0" u="none" strike="noStrike" kern="1200" cap="none" spc="0" normalizeH="0" baseline="0" noProof="0">
              <a:ln>
                <a:noFill/>
              </a:ln>
              <a:solidFill>
                <a:srgbClr val="FFFFFF"/>
              </a:solidFill>
              <a:effectLst/>
              <a:uLnTx/>
              <a:uFillTx/>
              <a:latin typeface="Arial"/>
              <a:ea typeface="+mn-ea"/>
              <a:cs typeface="+mn-cs"/>
            </a:endParaRPr>
          </a:p>
        </p:txBody>
      </p:sp>
      <p:sp>
        <p:nvSpPr>
          <p:cNvPr id="45" name="Google Shape;1147;p175">
            <a:extLst>
              <a:ext uri="{FF2B5EF4-FFF2-40B4-BE49-F238E27FC236}">
                <a16:creationId xmlns:a16="http://schemas.microsoft.com/office/drawing/2014/main" id="{01FC767E-1CF4-3EAD-3307-DD6AA5F12BC5}"/>
              </a:ext>
            </a:extLst>
          </p:cNvPr>
          <p:cNvSpPr/>
          <p:nvPr/>
        </p:nvSpPr>
        <p:spPr>
          <a:xfrm>
            <a:off x="1477369" y="2155920"/>
            <a:ext cx="877803" cy="434554"/>
          </a:xfrm>
          <a:prstGeom prst="roundRect">
            <a:avLst>
              <a:gd name="adj" fmla="val 16667"/>
            </a:avLst>
          </a:prstGeom>
          <a:noFill/>
          <a:ln w="9525" cap="flat" cmpd="sng">
            <a:no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USA</a:t>
            </a:r>
          </a:p>
          <a:p>
            <a:pPr algn="ctr" defTabSz="1219109">
              <a:buSzPts val="900"/>
              <a:defRPr/>
            </a:pPr>
            <a:r>
              <a:rPr lang="en-GB" sz="788">
                <a:solidFill>
                  <a:srgbClr val="FFFFFF"/>
                </a:solidFill>
                <a:latin typeface="Arial"/>
                <a:cs typeface="Arial"/>
              </a:rPr>
              <a:t>n = 924</a:t>
            </a:r>
          </a:p>
        </p:txBody>
      </p:sp>
      <p:sp>
        <p:nvSpPr>
          <p:cNvPr id="47" name="Google Shape;1151;p175">
            <a:extLst>
              <a:ext uri="{FF2B5EF4-FFF2-40B4-BE49-F238E27FC236}">
                <a16:creationId xmlns:a16="http://schemas.microsoft.com/office/drawing/2014/main" id="{8A58BE54-B8CF-D175-4713-9A0EC3FF1DB7}"/>
              </a:ext>
            </a:extLst>
          </p:cNvPr>
          <p:cNvSpPr/>
          <p:nvPr/>
        </p:nvSpPr>
        <p:spPr>
          <a:xfrm>
            <a:off x="1973959" y="2669893"/>
            <a:ext cx="691131" cy="26619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Mexico</a:t>
            </a: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45</a:t>
            </a:r>
            <a:endParaRPr lang="en-GB" sz="788" b="0" i="0" u="none" strike="noStrike" kern="1200" cap="none" spc="0" normalizeH="0" baseline="0" noProof="0">
              <a:ln>
                <a:noFill/>
              </a:ln>
              <a:solidFill>
                <a:srgbClr val="FFFFFF"/>
              </a:solidFill>
              <a:effectLst/>
              <a:uLnTx/>
              <a:uFillTx/>
              <a:latin typeface="Arial"/>
              <a:cs typeface="Arial"/>
            </a:endParaRPr>
          </a:p>
        </p:txBody>
      </p:sp>
      <p:sp>
        <p:nvSpPr>
          <p:cNvPr id="48" name="Google Shape;1151;p175">
            <a:extLst>
              <a:ext uri="{FF2B5EF4-FFF2-40B4-BE49-F238E27FC236}">
                <a16:creationId xmlns:a16="http://schemas.microsoft.com/office/drawing/2014/main" id="{A4327DDA-9FFC-DA1F-12C5-7889342738B7}"/>
              </a:ext>
            </a:extLst>
          </p:cNvPr>
          <p:cNvSpPr/>
          <p:nvPr/>
        </p:nvSpPr>
        <p:spPr>
          <a:xfrm>
            <a:off x="2286114" y="3082669"/>
            <a:ext cx="794034" cy="266195"/>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1" i="0" u="none" strike="noStrike" kern="1200" cap="none" spc="0" normalizeH="0" baseline="0" noProof="0">
                <a:ln>
                  <a:noFill/>
                </a:ln>
                <a:solidFill>
                  <a:srgbClr val="FFFFFF"/>
                </a:solidFill>
                <a:effectLst/>
                <a:uLnTx/>
                <a:uFillTx/>
                <a:latin typeface="Arial"/>
                <a:ea typeface="+mn-ea"/>
                <a:cs typeface="+mn-cs"/>
              </a:rPr>
              <a:t>Colombia</a:t>
            </a:r>
          </a:p>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kumimoji="0" lang="en-GB" sz="788" b="0" i="0" u="none" strike="noStrike" kern="1200" cap="none" spc="0" normalizeH="0" baseline="0" noProof="0">
                <a:ln>
                  <a:noFill/>
                </a:ln>
                <a:solidFill>
                  <a:srgbClr val="FFFFFF"/>
                </a:solidFill>
                <a:effectLst/>
                <a:uLnTx/>
                <a:uFillTx/>
                <a:latin typeface="Arial"/>
                <a:ea typeface="+mn-ea"/>
                <a:cs typeface="+mn-cs"/>
              </a:rPr>
              <a:t>n = </a:t>
            </a:r>
            <a:r>
              <a:rPr lang="en-GB" sz="788">
                <a:solidFill>
                  <a:srgbClr val="FFFFFF"/>
                </a:solidFill>
                <a:latin typeface="Arial"/>
              </a:rPr>
              <a:t>30</a:t>
            </a:r>
            <a:endParaRPr lang="en-GB" sz="788" b="0" i="0" u="none" strike="noStrike" kern="1200" cap="none" spc="0" normalizeH="0" baseline="0" noProof="0">
              <a:ln>
                <a:noFill/>
              </a:ln>
              <a:solidFill>
                <a:srgbClr val="FFFFFF"/>
              </a:solidFill>
              <a:effectLst/>
              <a:uLnTx/>
              <a:uFillTx/>
              <a:latin typeface="Arial"/>
              <a:cs typeface="Arial"/>
            </a:endParaRPr>
          </a:p>
        </p:txBody>
      </p:sp>
      <p:pic>
        <p:nvPicPr>
          <p:cNvPr id="49" name="Graphic 13" descr="Earth globe: Africa and Europe with solid fill">
            <a:extLst>
              <a:ext uri="{FF2B5EF4-FFF2-40B4-BE49-F238E27FC236}">
                <a16:creationId xmlns:a16="http://schemas.microsoft.com/office/drawing/2014/main" id="{F9B32BA9-8181-322C-96A9-CA1827D405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3559" y="974691"/>
            <a:ext cx="330746" cy="330746"/>
          </a:xfrm>
          <a:prstGeom prst="rect">
            <a:avLst/>
          </a:prstGeom>
        </p:spPr>
      </p:pic>
      <p:sp>
        <p:nvSpPr>
          <p:cNvPr id="94" name="Google Shape;1163;p175">
            <a:extLst>
              <a:ext uri="{FF2B5EF4-FFF2-40B4-BE49-F238E27FC236}">
                <a16:creationId xmlns:a16="http://schemas.microsoft.com/office/drawing/2014/main" id="{BA6D4ED5-469E-B064-9FFC-CEE778CA4AD6}"/>
              </a:ext>
            </a:extLst>
          </p:cNvPr>
          <p:cNvSpPr/>
          <p:nvPr/>
        </p:nvSpPr>
        <p:spPr>
          <a:xfrm>
            <a:off x="7056842" y="3848470"/>
            <a:ext cx="975089" cy="262610"/>
          </a:xfrm>
          <a:prstGeom prst="roundRect">
            <a:avLst>
              <a:gd name="adj" fmla="val 16667"/>
            </a:avLst>
          </a:prstGeom>
          <a:solidFill>
            <a:schemeClr val="accent2"/>
          </a:solidFill>
          <a:ln w="9525" cap="flat" cmpd="sng">
            <a:solidFill>
              <a:srgbClr val="075BA7"/>
            </a:solidFill>
            <a:prstDash val="solid"/>
            <a:round/>
            <a:headEnd type="none" w="sm" len="sm"/>
            <a:tailEnd type="none" w="sm" len="sm"/>
          </a:ln>
          <a:effectLst>
            <a:outerShdw blurRad="40000" dist="20000" dir="5400000" rotWithShape="0">
              <a:srgbClr val="000000">
                <a:alpha val="31764"/>
              </a:srgbClr>
            </a:outerShdw>
          </a:effectLst>
        </p:spPr>
        <p:txBody>
          <a:bodyPr spcFirstLastPara="1" wrap="square" lIns="121900" tIns="60933" rIns="121900" bIns="60933" anchor="ctr" anchorCtr="0">
            <a:no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1219109" rtl="0" eaLnBrk="1" fontAlgn="auto" latinLnBrk="0" hangingPunct="1">
              <a:lnSpc>
                <a:spcPct val="100000"/>
              </a:lnSpc>
              <a:spcBef>
                <a:spcPts val="0"/>
              </a:spcBef>
              <a:spcAft>
                <a:spcPts val="0"/>
              </a:spcAft>
              <a:buClr>
                <a:srgbClr val="073763"/>
              </a:buClr>
              <a:buSzPts val="900"/>
              <a:buFontTx/>
              <a:buNone/>
              <a:tabLst/>
              <a:defRPr/>
            </a:pPr>
            <a:r>
              <a:rPr lang="en-GB" sz="788" b="1">
                <a:solidFill>
                  <a:srgbClr val="FFFFFF"/>
                </a:solidFill>
                <a:latin typeface="Arial"/>
                <a:cs typeface="Arial"/>
              </a:rPr>
              <a:t>Australia</a:t>
            </a:r>
          </a:p>
          <a:p>
            <a:pPr algn="ctr" defTabSz="1219109">
              <a:buSzPts val="900"/>
              <a:defRPr/>
            </a:pPr>
            <a:r>
              <a:rPr lang="en-GB" sz="788">
                <a:solidFill>
                  <a:srgbClr val="FFFFFF"/>
                </a:solidFill>
                <a:latin typeface="Arial"/>
                <a:cs typeface="Arial"/>
              </a:rPr>
              <a:t>n = 130</a:t>
            </a:r>
          </a:p>
        </p:txBody>
      </p:sp>
      <p:pic>
        <p:nvPicPr>
          <p:cNvPr id="2" name="bg object 17">
            <a:extLst>
              <a:ext uri="{FF2B5EF4-FFF2-40B4-BE49-F238E27FC236}">
                <a16:creationId xmlns:a16="http://schemas.microsoft.com/office/drawing/2014/main" id="{8A7CB95A-4E95-4D7E-C971-DCEDDB708401}"/>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1"/>
            <a:ext cx="5849256" cy="1778000"/>
          </a:xfrm>
          <a:prstGeom prst="rect">
            <a:avLst/>
          </a:prstGeom>
          <a:noFill/>
        </p:spPr>
      </p:pic>
      <p:pic>
        <p:nvPicPr>
          <p:cNvPr id="3" name="Graphic 2" descr="Beginning with solid fill">
            <a:hlinkClick r:id="rId9" action="ppaction://hlinksldjump"/>
            <a:extLst>
              <a:ext uri="{FF2B5EF4-FFF2-40B4-BE49-F238E27FC236}">
                <a16:creationId xmlns:a16="http://schemas.microsoft.com/office/drawing/2014/main" id="{FBB30C34-2D03-777C-97FD-B6A20B1CE5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353735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F6B1-3605-D3DD-EF0D-2B07A1B6BA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DC4B35-8EDF-280B-E3C8-5431FE8BA0F4}"/>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Methods</a:t>
            </a:r>
          </a:p>
        </p:txBody>
      </p:sp>
      <p:sp>
        <p:nvSpPr>
          <p:cNvPr id="3" name="TextBox 3">
            <a:extLst>
              <a:ext uri="{FF2B5EF4-FFF2-40B4-BE49-F238E27FC236}">
                <a16:creationId xmlns:a16="http://schemas.microsoft.com/office/drawing/2014/main" id="{66693B5D-276E-391D-4A0F-7279BB115375}"/>
              </a:ext>
            </a:extLst>
          </p:cNvPr>
          <p:cNvSpPr txBox="1"/>
          <p:nvPr/>
        </p:nvSpPr>
        <p:spPr>
          <a:xfrm>
            <a:off x="1370" y="4798077"/>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*Severe asthma is defined as receiving treatment at GINA 2018 Step 5 or with uncontrolled asthma at GINA Step 4</a:t>
            </a:r>
          </a:p>
          <a:p>
            <a:r>
              <a:rPr lang="en-GB" sz="600">
                <a:solidFill>
                  <a:schemeClr val="bg1">
                    <a:lumMod val="65000"/>
                  </a:schemeClr>
                </a:solidFill>
              </a:rPr>
              <a:t>BEC = Blood eosinophil count; </a:t>
            </a:r>
            <a:r>
              <a:rPr lang="en-GB" sz="600" err="1">
                <a:solidFill>
                  <a:schemeClr val="bg1">
                    <a:lumMod val="65000"/>
                  </a:schemeClr>
                </a:solidFill>
              </a:rPr>
              <a:t>FeNO</a:t>
            </a:r>
            <a:r>
              <a:rPr lang="en-GB" sz="600">
                <a:solidFill>
                  <a:schemeClr val="bg1">
                    <a:lumMod val="65000"/>
                  </a:schemeClr>
                </a:solidFill>
              </a:rPr>
              <a:t> = Fractional exhaled nitric oxide; HCRU = Healthcare resource utilization; </a:t>
            </a:r>
            <a:r>
              <a:rPr lang="en-GB" sz="600" err="1">
                <a:solidFill>
                  <a:schemeClr val="bg1">
                    <a:lumMod val="65000"/>
                  </a:schemeClr>
                </a:solidFill>
              </a:rPr>
              <a:t>IgE</a:t>
            </a:r>
            <a:r>
              <a:rPr lang="en-GB" sz="600">
                <a:solidFill>
                  <a:schemeClr val="bg1">
                    <a:lumMod val="65000"/>
                  </a:schemeClr>
                </a:solidFill>
              </a:rPr>
              <a:t> = Immunoglobulin E; ISAR = International Severe Asthma Registry; OCS = Oral corticosteroids</a:t>
            </a:r>
            <a:endParaRPr lang="en-GB" sz="1013">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4" name="Rectangle: Rounded Corners 3">
            <a:extLst>
              <a:ext uri="{FF2B5EF4-FFF2-40B4-BE49-F238E27FC236}">
                <a16:creationId xmlns:a16="http://schemas.microsoft.com/office/drawing/2014/main" id="{9802D11C-1AAE-4912-24F3-8C145185AB7D}"/>
              </a:ext>
            </a:extLst>
          </p:cNvPr>
          <p:cNvSpPr/>
          <p:nvPr/>
        </p:nvSpPr>
        <p:spPr>
          <a:xfrm>
            <a:off x="313654" y="1526314"/>
            <a:ext cx="2657048" cy="308944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mn-lt"/>
                <a:cs typeface="+mn-lt"/>
              </a:rPr>
              <a:t>Inclusion criteria</a:t>
            </a:r>
          </a:p>
          <a:p>
            <a:pPr marL="214313" indent="-214313">
              <a:buFont typeface="Arial"/>
              <a:buChar char="•"/>
            </a:pPr>
            <a:r>
              <a:rPr lang="en-GB" sz="1200">
                <a:solidFill>
                  <a:schemeClr val="tx1"/>
                </a:solidFill>
                <a:latin typeface="Calibri"/>
                <a:ea typeface="+mn-lt"/>
                <a:cs typeface="+mn-lt"/>
              </a:rPr>
              <a:t>ISAR patients ≥18 years old, severe asthma*</a:t>
            </a:r>
          </a:p>
          <a:p>
            <a:pPr marL="214313" indent="-214313">
              <a:buFont typeface="Arial"/>
              <a:buChar char="•"/>
            </a:pPr>
            <a:r>
              <a:rPr lang="en-GB" sz="1200">
                <a:solidFill>
                  <a:schemeClr val="tx1"/>
                </a:solidFill>
                <a:latin typeface="Calibri"/>
                <a:ea typeface="+mn-lt"/>
                <a:cs typeface="+mn-lt"/>
              </a:rPr>
              <a:t>Initiated biologic therapy</a:t>
            </a:r>
          </a:p>
          <a:p>
            <a:pPr marL="214313" indent="-214313">
              <a:buFont typeface="Arial"/>
              <a:buChar char="•"/>
            </a:pPr>
            <a:r>
              <a:rPr lang="en-GB" sz="1200">
                <a:solidFill>
                  <a:schemeClr val="tx1"/>
                </a:solidFill>
                <a:latin typeface="Calibri"/>
                <a:ea typeface="+mn-lt"/>
                <a:cs typeface="+mn-lt"/>
              </a:rPr>
              <a:t>Data for ≥1 year prior to biologic initiation</a:t>
            </a:r>
          </a:p>
          <a:p>
            <a:pPr marL="214313" indent="-214313">
              <a:buFont typeface="Arial"/>
              <a:buChar char="•"/>
            </a:pPr>
            <a:endParaRPr lang="en-GB" sz="1200">
              <a:solidFill>
                <a:schemeClr val="tx1"/>
              </a:solidFill>
              <a:latin typeface="Calibri"/>
              <a:ea typeface="+mn-lt"/>
              <a:cs typeface="+mn-lt"/>
            </a:endParaRPr>
          </a:p>
          <a:p>
            <a:r>
              <a:rPr lang="en-GB" sz="1350" b="1">
                <a:solidFill>
                  <a:schemeClr val="tx1"/>
                </a:solidFill>
                <a:latin typeface="Calibri"/>
                <a:ea typeface="+mn-lt"/>
                <a:cs typeface="+mn-lt"/>
              </a:rPr>
              <a:t>Exclusion criteria</a:t>
            </a:r>
            <a:endParaRPr lang="en-GB" sz="1350">
              <a:solidFill>
                <a:schemeClr val="tx1"/>
              </a:solidFill>
            </a:endParaRPr>
          </a:p>
          <a:p>
            <a:pPr marL="214313" indent="-214313">
              <a:buFont typeface="Arial"/>
              <a:buChar char="•"/>
            </a:pPr>
            <a:r>
              <a:rPr lang="en-GB" sz="1200">
                <a:solidFill>
                  <a:schemeClr val="tx1"/>
                </a:solidFill>
                <a:latin typeface="Calibri"/>
                <a:ea typeface="+mn-lt"/>
                <a:cs typeface="+mn-lt"/>
              </a:rPr>
              <a:t>Received bronchial thermoplasty</a:t>
            </a:r>
          </a:p>
          <a:p>
            <a:pPr marL="214313" indent="-214313">
              <a:buFont typeface="Arial"/>
              <a:buChar char="•"/>
            </a:pPr>
            <a:r>
              <a:rPr lang="en-GB" sz="1200">
                <a:solidFill>
                  <a:schemeClr val="tx1"/>
                </a:solidFill>
                <a:latin typeface="Calibri"/>
                <a:ea typeface="+mn-lt"/>
                <a:cs typeface="+mn-lt"/>
              </a:rPr>
              <a:t>Missing biologic initiation date</a:t>
            </a:r>
          </a:p>
          <a:p>
            <a:pPr marL="214313" indent="-214313">
              <a:buFont typeface="Arial"/>
              <a:buChar char="•"/>
            </a:pPr>
            <a:r>
              <a:rPr lang="en-GB" sz="1200">
                <a:solidFill>
                  <a:schemeClr val="tx1"/>
                </a:solidFill>
                <a:latin typeface="Calibri"/>
                <a:ea typeface="+mn-lt"/>
                <a:cs typeface="+mn-lt"/>
              </a:rPr>
              <a:t>No pre-biologic assessment</a:t>
            </a:r>
          </a:p>
          <a:p>
            <a:pPr marL="214313" indent="-214313">
              <a:buFont typeface="Arial"/>
              <a:buChar char="•"/>
            </a:pPr>
            <a:r>
              <a:rPr lang="en-GB" sz="1200">
                <a:solidFill>
                  <a:schemeClr val="tx1"/>
                </a:solidFill>
                <a:latin typeface="Calibri"/>
                <a:ea typeface="+mn-lt"/>
                <a:cs typeface="+mn-lt"/>
              </a:rPr>
              <a:t>Comorbidity conventionally treated with long-term OCS</a:t>
            </a:r>
          </a:p>
        </p:txBody>
      </p:sp>
      <p:pic>
        <p:nvPicPr>
          <p:cNvPr id="2" name="Graphic 1" descr="Group with solid fill">
            <a:extLst>
              <a:ext uri="{FF2B5EF4-FFF2-40B4-BE49-F238E27FC236}">
                <a16:creationId xmlns:a16="http://schemas.microsoft.com/office/drawing/2014/main" id="{327334EE-A787-83F8-313E-959119521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671" y="847726"/>
            <a:ext cx="760639" cy="685799"/>
          </a:xfrm>
          <a:prstGeom prst="rect">
            <a:avLst/>
          </a:prstGeom>
        </p:spPr>
      </p:pic>
      <p:sp>
        <p:nvSpPr>
          <p:cNvPr id="9" name="Rectangle: Rounded Corners 8">
            <a:extLst>
              <a:ext uri="{FF2B5EF4-FFF2-40B4-BE49-F238E27FC236}">
                <a16:creationId xmlns:a16="http://schemas.microsoft.com/office/drawing/2014/main" id="{174C441D-0E79-91E4-C668-A0A452892E86}"/>
              </a:ext>
            </a:extLst>
          </p:cNvPr>
          <p:cNvSpPr/>
          <p:nvPr/>
        </p:nvSpPr>
        <p:spPr>
          <a:xfrm>
            <a:off x="3232386" y="1537096"/>
            <a:ext cx="2657048" cy="298867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Arial"/>
              </a:rPr>
              <a:t>Demographics</a:t>
            </a:r>
            <a:endParaRPr lang="en-GB" sz="1200" b="1">
              <a:solidFill>
                <a:schemeClr val="tx1"/>
              </a:solidFill>
              <a:latin typeface="Calibri"/>
              <a:ea typeface="Calibri"/>
              <a:cs typeface="Arial"/>
            </a:endParaRPr>
          </a:p>
          <a:p>
            <a:endParaRPr lang="en-GB" sz="1350" b="1">
              <a:solidFill>
                <a:schemeClr val="tx1"/>
              </a:solidFill>
              <a:latin typeface="Calibri"/>
              <a:ea typeface="Calibri"/>
              <a:cs typeface="Arial"/>
            </a:endParaRPr>
          </a:p>
          <a:p>
            <a:r>
              <a:rPr lang="en-GB" sz="1350" b="1">
                <a:solidFill>
                  <a:schemeClr val="tx1"/>
                </a:solidFill>
                <a:latin typeface="Calibri"/>
                <a:ea typeface="Calibri"/>
                <a:cs typeface="Arial"/>
              </a:rPr>
              <a:t>Biomarkers:</a:t>
            </a:r>
            <a:endParaRPr lang="en-GB" sz="1200" b="1">
              <a:solidFill>
                <a:schemeClr val="tx1"/>
              </a:solidFill>
              <a:latin typeface="Calibri"/>
              <a:ea typeface="Calibri"/>
              <a:cs typeface="Arial"/>
            </a:endParaRPr>
          </a:p>
          <a:p>
            <a:pPr marL="214313" indent="-214313">
              <a:buFont typeface="Arial"/>
              <a:buChar char="•"/>
            </a:pPr>
            <a:r>
              <a:rPr lang="en-GB" sz="1200">
                <a:solidFill>
                  <a:schemeClr val="tx1"/>
                </a:solidFill>
                <a:latin typeface="Calibri"/>
                <a:ea typeface="Calibri"/>
                <a:cs typeface="Arial"/>
              </a:rPr>
              <a:t>BEC, </a:t>
            </a:r>
            <a:r>
              <a:rPr lang="en-GB" sz="1200" err="1">
                <a:solidFill>
                  <a:schemeClr val="tx1"/>
                </a:solidFill>
                <a:latin typeface="Calibri"/>
                <a:ea typeface="Calibri"/>
                <a:cs typeface="Arial"/>
              </a:rPr>
              <a:t>FeNO</a:t>
            </a:r>
            <a:r>
              <a:rPr lang="en-GB" sz="1200">
                <a:solidFill>
                  <a:schemeClr val="tx1"/>
                </a:solidFill>
                <a:latin typeface="Calibri"/>
                <a:ea typeface="Calibri"/>
                <a:cs typeface="Arial"/>
              </a:rPr>
              <a:t>, </a:t>
            </a:r>
            <a:r>
              <a:rPr lang="en-GB" sz="1200" err="1">
                <a:solidFill>
                  <a:schemeClr val="tx1"/>
                </a:solidFill>
                <a:latin typeface="Calibri"/>
                <a:ea typeface="Calibri"/>
                <a:cs typeface="Arial"/>
              </a:rPr>
              <a:t>IgE</a:t>
            </a:r>
            <a:endParaRPr lang="en-GB" sz="1200">
              <a:solidFill>
                <a:schemeClr val="tx1"/>
              </a:solidFill>
              <a:latin typeface="Calibri"/>
              <a:ea typeface="Calibri"/>
              <a:cs typeface="Arial"/>
            </a:endParaRPr>
          </a:p>
          <a:p>
            <a:pPr lvl="1" indent="0"/>
            <a:endParaRPr lang="en-GB" sz="1200">
              <a:solidFill>
                <a:schemeClr val="tx1"/>
              </a:solidFill>
              <a:latin typeface="Calibri"/>
              <a:ea typeface="Calibri"/>
              <a:cs typeface="Arial"/>
            </a:endParaRPr>
          </a:p>
          <a:p>
            <a:r>
              <a:rPr lang="en-GB" sz="1350" b="1">
                <a:solidFill>
                  <a:schemeClr val="tx1"/>
                </a:solidFill>
                <a:latin typeface="Calibri"/>
                <a:ea typeface="Calibri"/>
                <a:cs typeface="Arial"/>
              </a:rPr>
              <a:t>Disease characteristics:</a:t>
            </a:r>
          </a:p>
          <a:p>
            <a:pPr marL="214313" indent="-214313">
              <a:buFont typeface="Arial"/>
              <a:buChar char="•"/>
            </a:pPr>
            <a:r>
              <a:rPr lang="en-GB" sz="1200">
                <a:solidFill>
                  <a:schemeClr val="tx1"/>
                </a:solidFill>
                <a:latin typeface="Calibri"/>
                <a:ea typeface="Calibri"/>
                <a:cs typeface="Arial"/>
              </a:rPr>
              <a:t>Asthma onset and duration</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Eosinophilic phenotype</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Exacerbations</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Asthma control</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Lung function</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Asthma treatment pattern</a:t>
            </a:r>
            <a:endParaRPr lang="en-GB" sz="1013">
              <a:solidFill>
                <a:schemeClr val="tx1"/>
              </a:solidFill>
              <a:latin typeface="Arial"/>
              <a:ea typeface="Calibri"/>
              <a:cs typeface="Arial"/>
            </a:endParaRPr>
          </a:p>
          <a:p>
            <a:pPr marL="214313" indent="-214313">
              <a:buFont typeface="Arial"/>
              <a:buChar char="•"/>
            </a:pPr>
            <a:r>
              <a:rPr lang="en-GB" sz="1200">
                <a:solidFill>
                  <a:schemeClr val="tx1"/>
                </a:solidFill>
                <a:latin typeface="Calibri"/>
                <a:ea typeface="Calibri"/>
                <a:cs typeface="Arial"/>
              </a:rPr>
              <a:t>HCRU</a:t>
            </a:r>
            <a:endParaRPr lang="en-GB" sz="1013">
              <a:solidFill>
                <a:schemeClr val="tx1"/>
              </a:solidFill>
              <a:latin typeface="Arial"/>
              <a:ea typeface="Calibri"/>
              <a:cs typeface="Arial"/>
            </a:endParaRPr>
          </a:p>
        </p:txBody>
      </p:sp>
      <p:sp>
        <p:nvSpPr>
          <p:cNvPr id="10" name="Rectangle: Rounded Corners 9">
            <a:extLst>
              <a:ext uri="{FF2B5EF4-FFF2-40B4-BE49-F238E27FC236}">
                <a16:creationId xmlns:a16="http://schemas.microsoft.com/office/drawing/2014/main" id="{D269F3B4-C70A-E6B1-127D-0FD2C35F37FF}"/>
              </a:ext>
            </a:extLst>
          </p:cNvPr>
          <p:cNvSpPr/>
          <p:nvPr/>
        </p:nvSpPr>
        <p:spPr>
          <a:xfrm>
            <a:off x="6151118" y="1537096"/>
            <a:ext cx="2657048" cy="2897015"/>
          </a:xfrm>
          <a:prstGeom prst="roundRect">
            <a:avLst/>
          </a:prstGeom>
          <a:solidFill>
            <a:srgbClr val="EDF4FA"/>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Arial"/>
              </a:rPr>
              <a:t>Continuous </a:t>
            </a:r>
            <a:r>
              <a:rPr lang="en-GB" sz="1350">
                <a:solidFill>
                  <a:schemeClr val="tx1"/>
                </a:solidFill>
                <a:latin typeface="Calibri"/>
                <a:ea typeface="Calibri"/>
                <a:cs typeface="Arial"/>
              </a:rPr>
              <a:t>and </a:t>
            </a:r>
            <a:r>
              <a:rPr lang="en-GB" sz="1350" b="1">
                <a:solidFill>
                  <a:schemeClr val="tx1"/>
                </a:solidFill>
                <a:latin typeface="Calibri"/>
                <a:ea typeface="Calibri"/>
                <a:cs typeface="Arial"/>
              </a:rPr>
              <a:t>categorical</a:t>
            </a:r>
            <a:r>
              <a:rPr lang="en-GB" sz="1350">
                <a:solidFill>
                  <a:schemeClr val="tx1"/>
                </a:solidFill>
                <a:latin typeface="Calibri"/>
                <a:ea typeface="Calibri"/>
                <a:cs typeface="Arial"/>
              </a:rPr>
              <a:t> variables were summarized.</a:t>
            </a:r>
          </a:p>
          <a:p>
            <a:endParaRPr lang="en-GB" sz="1350">
              <a:solidFill>
                <a:schemeClr val="tx1"/>
              </a:solidFill>
              <a:latin typeface="Calibri"/>
              <a:ea typeface="Calibri"/>
              <a:cs typeface="Arial"/>
            </a:endParaRPr>
          </a:p>
          <a:p>
            <a:r>
              <a:rPr lang="en-GB" sz="1350" b="1">
                <a:solidFill>
                  <a:schemeClr val="tx1"/>
                </a:solidFill>
                <a:latin typeface="Calibri"/>
                <a:ea typeface="Calibri"/>
                <a:cs typeface="Arial"/>
              </a:rPr>
              <a:t>Comparisons between groups:</a:t>
            </a:r>
          </a:p>
          <a:p>
            <a:pPr marL="214313" indent="-214313">
              <a:buFont typeface="Arial"/>
              <a:buChar char="•"/>
            </a:pPr>
            <a:r>
              <a:rPr lang="en-GB" sz="1200">
                <a:solidFill>
                  <a:schemeClr val="tx1"/>
                </a:solidFill>
                <a:latin typeface="Calibri"/>
                <a:ea typeface="Calibri"/>
                <a:cs typeface="Arial"/>
              </a:rPr>
              <a:t>T-tests</a:t>
            </a:r>
          </a:p>
          <a:p>
            <a:pPr marL="214313" indent="-214313">
              <a:buFont typeface="Arial"/>
              <a:buChar char="•"/>
            </a:pPr>
            <a:r>
              <a:rPr lang="en-GB" sz="1200">
                <a:solidFill>
                  <a:schemeClr val="tx1"/>
                </a:solidFill>
                <a:latin typeface="Calibri"/>
                <a:ea typeface="Calibri"/>
                <a:cs typeface="Arial"/>
              </a:rPr>
              <a:t>Mann-Whitney tests</a:t>
            </a:r>
          </a:p>
          <a:p>
            <a:pPr marL="214313" indent="-214313">
              <a:buFont typeface="Arial"/>
              <a:buChar char="•"/>
            </a:pPr>
            <a:r>
              <a:rPr lang="en-GB" sz="1200">
                <a:solidFill>
                  <a:schemeClr val="tx1"/>
                </a:solidFill>
                <a:latin typeface="Calibri"/>
                <a:ea typeface="Calibri"/>
                <a:cs typeface="Arial"/>
              </a:rPr>
              <a:t>Poisson regression</a:t>
            </a:r>
          </a:p>
          <a:p>
            <a:pPr marL="214313" indent="-214313">
              <a:buFont typeface="Arial"/>
              <a:buChar char="•"/>
            </a:pPr>
            <a:r>
              <a:rPr lang="en-GB" sz="1200">
                <a:solidFill>
                  <a:schemeClr val="tx1"/>
                </a:solidFill>
                <a:latin typeface="Calibri"/>
                <a:ea typeface="Calibri"/>
                <a:cs typeface="Arial"/>
              </a:rPr>
              <a:t>Chi-square tests</a:t>
            </a:r>
          </a:p>
          <a:p>
            <a:pPr marL="214313" indent="-214313">
              <a:buFont typeface="Arial"/>
              <a:buChar char="•"/>
            </a:pPr>
            <a:endParaRPr lang="en-GB" sz="1350">
              <a:solidFill>
                <a:schemeClr val="tx1"/>
              </a:solidFill>
              <a:latin typeface="Calibri"/>
              <a:ea typeface="Calibri"/>
              <a:cs typeface="Arial"/>
            </a:endParaRPr>
          </a:p>
          <a:p>
            <a:r>
              <a:rPr lang="en-GB" sz="1350" b="1" i="1">
                <a:solidFill>
                  <a:schemeClr val="tx1"/>
                </a:solidFill>
                <a:latin typeface="Calibri"/>
                <a:ea typeface="Calibri"/>
                <a:cs typeface="Arial"/>
              </a:rPr>
              <a:t>P</a:t>
            </a:r>
            <a:r>
              <a:rPr lang="en-GB" sz="1350" b="1">
                <a:solidFill>
                  <a:schemeClr val="tx1"/>
                </a:solidFill>
                <a:latin typeface="Calibri"/>
                <a:ea typeface="Calibri"/>
                <a:cs typeface="Arial"/>
              </a:rPr>
              <a:t> values ≤0.05 </a:t>
            </a:r>
            <a:r>
              <a:rPr lang="en-GB" sz="1350">
                <a:solidFill>
                  <a:schemeClr val="tx1"/>
                </a:solidFill>
                <a:latin typeface="Calibri"/>
                <a:ea typeface="Calibri"/>
                <a:cs typeface="Arial"/>
              </a:rPr>
              <a:t>were considered  statistically significant.</a:t>
            </a:r>
          </a:p>
        </p:txBody>
      </p:sp>
      <p:pic>
        <p:nvPicPr>
          <p:cNvPr id="11" name="Graphic 10" descr="Presentation with bar chart with solid fill">
            <a:extLst>
              <a:ext uri="{FF2B5EF4-FFF2-40B4-BE49-F238E27FC236}">
                <a16:creationId xmlns:a16="http://schemas.microsoft.com/office/drawing/2014/main" id="{FBBDDCE3-DB60-75A7-B122-53A8B29FC1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4512" y="847726"/>
            <a:ext cx="624568" cy="685799"/>
          </a:xfrm>
          <a:prstGeom prst="rect">
            <a:avLst/>
          </a:prstGeom>
        </p:spPr>
      </p:pic>
      <p:pic>
        <p:nvPicPr>
          <p:cNvPr id="12" name="Graphic 11" descr="Clipboard Ticked with solid fill">
            <a:extLst>
              <a:ext uri="{FF2B5EF4-FFF2-40B4-BE49-F238E27FC236}">
                <a16:creationId xmlns:a16="http://schemas.microsoft.com/office/drawing/2014/main" id="{DA96ECC3-D8FE-17A4-AECE-F73D60A94D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4404" y="895351"/>
            <a:ext cx="624569" cy="597353"/>
          </a:xfrm>
          <a:prstGeom prst="rect">
            <a:avLst/>
          </a:prstGeom>
        </p:spPr>
      </p:pic>
      <p:sp>
        <p:nvSpPr>
          <p:cNvPr id="14" name="TextBox 21">
            <a:extLst>
              <a:ext uri="{FF2B5EF4-FFF2-40B4-BE49-F238E27FC236}">
                <a16:creationId xmlns:a16="http://schemas.microsoft.com/office/drawing/2014/main" id="{AA8405AF-F853-39A3-0D68-7E50180CD226}"/>
              </a:ext>
            </a:extLst>
          </p:cNvPr>
          <p:cNvSpPr txBox="1"/>
          <p:nvPr/>
        </p:nvSpPr>
        <p:spPr>
          <a:xfrm>
            <a:off x="1445014" y="1060150"/>
            <a:ext cx="1003529" cy="346249"/>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a:solidFill>
                  <a:srgbClr val="EB7C39"/>
                </a:solidFill>
                <a:latin typeface="Calibri"/>
                <a:ea typeface="Calibri"/>
                <a:cs typeface="Calibri"/>
              </a:rPr>
              <a:t>Patients</a:t>
            </a:r>
          </a:p>
        </p:txBody>
      </p:sp>
      <p:sp>
        <p:nvSpPr>
          <p:cNvPr id="15" name="TextBox 21">
            <a:extLst>
              <a:ext uri="{FF2B5EF4-FFF2-40B4-BE49-F238E27FC236}">
                <a16:creationId xmlns:a16="http://schemas.microsoft.com/office/drawing/2014/main" id="{87D358A5-07B6-FECB-6FBC-947480795AD8}"/>
              </a:ext>
            </a:extLst>
          </p:cNvPr>
          <p:cNvSpPr txBox="1"/>
          <p:nvPr/>
        </p:nvSpPr>
        <p:spPr>
          <a:xfrm>
            <a:off x="4282103" y="1060149"/>
            <a:ext cx="1037546" cy="346249"/>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a:solidFill>
                  <a:schemeClr val="tx2">
                    <a:lumMod val="76000"/>
                  </a:schemeClr>
                </a:solidFill>
                <a:latin typeface="Calibri"/>
                <a:ea typeface="Calibri"/>
                <a:cs typeface="Calibri"/>
              </a:rPr>
              <a:t>Variables</a:t>
            </a:r>
            <a:endParaRPr lang="en-US" sz="1013">
              <a:solidFill>
                <a:schemeClr val="tx2">
                  <a:lumMod val="76000"/>
                </a:schemeClr>
              </a:solidFill>
              <a:cs typeface="Arial"/>
            </a:endParaRPr>
          </a:p>
        </p:txBody>
      </p:sp>
      <p:sp>
        <p:nvSpPr>
          <p:cNvPr id="16" name="TextBox 21">
            <a:extLst>
              <a:ext uri="{FF2B5EF4-FFF2-40B4-BE49-F238E27FC236}">
                <a16:creationId xmlns:a16="http://schemas.microsoft.com/office/drawing/2014/main" id="{F4323637-07F2-4B37-9491-AEE1CC0DBDAE}"/>
              </a:ext>
            </a:extLst>
          </p:cNvPr>
          <p:cNvSpPr txBox="1"/>
          <p:nvPr/>
        </p:nvSpPr>
        <p:spPr>
          <a:xfrm>
            <a:off x="6636138" y="1060149"/>
            <a:ext cx="2112509" cy="346249"/>
          </a:xfrm>
          <a:prstGeom prst="rect">
            <a:avLst/>
          </a:prstGeom>
          <a:noFill/>
        </p:spPr>
        <p:txBody>
          <a:bodyPr wrap="square" lIns="68580" tIns="34290" rIns="68580" bIns="3429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a:solidFill>
                  <a:schemeClr val="accent2"/>
                </a:solidFill>
                <a:latin typeface="Calibri"/>
                <a:ea typeface="Calibri"/>
                <a:cs typeface="Calibri"/>
              </a:rPr>
              <a:t>Statistical analyses</a:t>
            </a:r>
            <a:endParaRPr lang="en-US" sz="1013">
              <a:solidFill>
                <a:schemeClr val="accent2"/>
              </a:solidFill>
              <a:cs typeface="Arial"/>
            </a:endParaRPr>
          </a:p>
        </p:txBody>
      </p:sp>
      <p:pic>
        <p:nvPicPr>
          <p:cNvPr id="6" name="bg object 17">
            <a:extLst>
              <a:ext uri="{FF2B5EF4-FFF2-40B4-BE49-F238E27FC236}">
                <a16:creationId xmlns:a16="http://schemas.microsoft.com/office/drawing/2014/main" id="{011AD819-B6CA-B61D-702A-CBB0AA17F920}"/>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1"/>
            <a:ext cx="5849256" cy="1778000"/>
          </a:xfrm>
          <a:prstGeom prst="rect">
            <a:avLst/>
          </a:prstGeom>
          <a:noFill/>
        </p:spPr>
      </p:pic>
      <p:pic>
        <p:nvPicPr>
          <p:cNvPr id="7" name="Graphic 6" descr="Beginning with solid fill">
            <a:hlinkClick r:id="rId11" action="ppaction://hlinksldjump"/>
            <a:extLst>
              <a:ext uri="{FF2B5EF4-FFF2-40B4-BE49-F238E27FC236}">
                <a16:creationId xmlns:a16="http://schemas.microsoft.com/office/drawing/2014/main" id="{043C1485-EC2F-D948-EE9B-7F8675CEF8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57942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79B5-A557-2464-6A5B-02DA048943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E551C3-DA61-A180-FDC5-D560292F7A24}"/>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Patient flow and overall phenotypic characterization</a:t>
            </a:r>
          </a:p>
        </p:txBody>
      </p:sp>
      <p:sp>
        <p:nvSpPr>
          <p:cNvPr id="3" name="TextBox 3">
            <a:extLst>
              <a:ext uri="{FF2B5EF4-FFF2-40B4-BE49-F238E27FC236}">
                <a16:creationId xmlns:a16="http://schemas.microsoft.com/office/drawing/2014/main" id="{CE8A5EA5-2BEA-61F1-50A5-5627AF7C0FE4}"/>
              </a:ext>
            </a:extLst>
          </p:cNvPr>
          <p:cNvSpPr txBox="1"/>
          <p:nvPr/>
        </p:nvSpPr>
        <p:spPr>
          <a:xfrm>
            <a:off x="1370" y="4892021"/>
            <a:ext cx="8442008" cy="253916"/>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BMI = Body mass index; FEV1 = Forced expiratory volume in 1 second; FVC = Forced vital capacity; HCRU = Healthcare resource utilization; ISAR = International Severe Asthma Registry; LTOCS = Long-term OCS; OCS = Oral corticosteroids</a:t>
            </a:r>
            <a:endParaRPr lang="en-GB" sz="1388">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pic>
        <p:nvPicPr>
          <p:cNvPr id="6" name="Picture 5">
            <a:extLst>
              <a:ext uri="{FF2B5EF4-FFF2-40B4-BE49-F238E27FC236}">
                <a16:creationId xmlns:a16="http://schemas.microsoft.com/office/drawing/2014/main" id="{539B54C7-4651-1508-F892-538B98575D19}"/>
              </a:ext>
            </a:extLst>
          </p:cNvPr>
          <p:cNvPicPr>
            <a:picLocks noChangeAspect="1"/>
          </p:cNvPicPr>
          <p:nvPr/>
        </p:nvPicPr>
        <p:blipFill>
          <a:blip r:embed="rId3"/>
          <a:stretch>
            <a:fillRect/>
          </a:stretch>
        </p:blipFill>
        <p:spPr>
          <a:xfrm>
            <a:off x="273755" y="1167707"/>
            <a:ext cx="1028543" cy="317519"/>
          </a:xfrm>
          <a:prstGeom prst="rect">
            <a:avLst/>
          </a:prstGeom>
        </p:spPr>
      </p:pic>
      <p:sp>
        <p:nvSpPr>
          <p:cNvPr id="13" name="Rectangle 12">
            <a:extLst>
              <a:ext uri="{FF2B5EF4-FFF2-40B4-BE49-F238E27FC236}">
                <a16:creationId xmlns:a16="http://schemas.microsoft.com/office/drawing/2014/main" id="{77DAF5BB-7A39-6F7B-FA5B-3AC527306724}"/>
              </a:ext>
            </a:extLst>
          </p:cNvPr>
          <p:cNvSpPr/>
          <p:nvPr/>
        </p:nvSpPr>
        <p:spPr>
          <a:xfrm>
            <a:off x="1382237" y="1134794"/>
            <a:ext cx="2233047"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solidFill>
                  <a:srgbClr val="FFFFFF"/>
                </a:solidFill>
                <a:ea typeface="Calibri"/>
                <a:cs typeface="Calibri"/>
              </a:rPr>
              <a:t>Patients with severe asthma</a:t>
            </a:r>
            <a:r>
              <a:rPr lang="en-GB" sz="1200">
                <a:solidFill>
                  <a:srgbClr val="FFFFFF"/>
                </a:solidFill>
                <a:ea typeface="Calibri"/>
                <a:cs typeface="Calibri"/>
              </a:rPr>
              <a:t> (n=17,553)</a:t>
            </a:r>
          </a:p>
        </p:txBody>
      </p:sp>
      <p:sp>
        <p:nvSpPr>
          <p:cNvPr id="18" name="Arrow: Down 17">
            <a:extLst>
              <a:ext uri="{FF2B5EF4-FFF2-40B4-BE49-F238E27FC236}">
                <a16:creationId xmlns:a16="http://schemas.microsoft.com/office/drawing/2014/main" id="{6050F84B-8EAE-8651-3F4F-44BFB1DD9E99}"/>
              </a:ext>
            </a:extLst>
          </p:cNvPr>
          <p:cNvSpPr/>
          <p:nvPr/>
        </p:nvSpPr>
        <p:spPr>
          <a:xfrm>
            <a:off x="2419767" y="1683133"/>
            <a:ext cx="158750" cy="25541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20" name="Rectangle 19">
            <a:extLst>
              <a:ext uri="{FF2B5EF4-FFF2-40B4-BE49-F238E27FC236}">
                <a16:creationId xmlns:a16="http://schemas.microsoft.com/office/drawing/2014/main" id="{82B9BEBE-168C-0D2B-EE3A-901F8FC09A20}"/>
              </a:ext>
            </a:extLst>
          </p:cNvPr>
          <p:cNvSpPr/>
          <p:nvPr/>
        </p:nvSpPr>
        <p:spPr>
          <a:xfrm>
            <a:off x="1397894" y="2042237"/>
            <a:ext cx="2217389" cy="47625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ea typeface="Calibri"/>
                <a:cs typeface="Calibri"/>
              </a:rPr>
              <a:t>Received biologics</a:t>
            </a:r>
            <a:endParaRPr lang="en-US" sz="1200">
              <a:cs typeface="Arial"/>
            </a:endParaRPr>
          </a:p>
          <a:p>
            <a:pPr algn="ctr"/>
            <a:r>
              <a:rPr lang="en-GB" sz="1200">
                <a:ea typeface="Calibri"/>
                <a:cs typeface="Calibri"/>
              </a:rPr>
              <a:t>(n=9,014)</a:t>
            </a:r>
          </a:p>
        </p:txBody>
      </p:sp>
      <p:sp>
        <p:nvSpPr>
          <p:cNvPr id="24" name="Rectangle 23">
            <a:extLst>
              <a:ext uri="{FF2B5EF4-FFF2-40B4-BE49-F238E27FC236}">
                <a16:creationId xmlns:a16="http://schemas.microsoft.com/office/drawing/2014/main" id="{3FE6C5DA-3A22-BD24-8ADB-1781A337AE4C}"/>
              </a:ext>
            </a:extLst>
          </p:cNvPr>
          <p:cNvSpPr/>
          <p:nvPr/>
        </p:nvSpPr>
        <p:spPr>
          <a:xfrm>
            <a:off x="1396524" y="2979339"/>
            <a:ext cx="2225218"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solidFill>
                  <a:schemeClr val="bg2">
                    <a:lumMod val="65000"/>
                    <a:lumOff val="35000"/>
                  </a:schemeClr>
                </a:solidFill>
                <a:ea typeface="Calibri"/>
                <a:cs typeface="Calibri"/>
              </a:rPr>
              <a:t>Included in study</a:t>
            </a:r>
          </a:p>
          <a:p>
            <a:pPr algn="ctr"/>
            <a:r>
              <a:rPr lang="en-GB" sz="1200">
                <a:solidFill>
                  <a:schemeClr val="bg2">
                    <a:lumMod val="65000"/>
                    <a:lumOff val="35000"/>
                  </a:schemeClr>
                </a:solidFill>
                <a:ea typeface="Calibri"/>
                <a:cs typeface="Calibri"/>
              </a:rPr>
              <a:t>(n=4,305)</a:t>
            </a:r>
            <a:endParaRPr lang="en-GB" sz="1013">
              <a:solidFill>
                <a:schemeClr val="bg2">
                  <a:lumMod val="65000"/>
                  <a:lumOff val="35000"/>
                </a:schemeClr>
              </a:solidFill>
              <a:cs typeface="Arial"/>
            </a:endParaRPr>
          </a:p>
        </p:txBody>
      </p:sp>
      <p:sp>
        <p:nvSpPr>
          <p:cNvPr id="26" name="TextBox 17">
            <a:extLst>
              <a:ext uri="{FF2B5EF4-FFF2-40B4-BE49-F238E27FC236}">
                <a16:creationId xmlns:a16="http://schemas.microsoft.com/office/drawing/2014/main" id="{8AFB0F7A-428F-07C7-F68D-1EAB32E4F168}"/>
              </a:ext>
            </a:extLst>
          </p:cNvPr>
          <p:cNvSpPr txBox="1"/>
          <p:nvPr/>
        </p:nvSpPr>
        <p:spPr>
          <a:xfrm>
            <a:off x="342390" y="2574557"/>
            <a:ext cx="1789682" cy="32316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rgbClr val="073763"/>
                </a:solidFill>
              </a:rPr>
              <a:t>Exclusions (e.g., insufficient data on pre-biologic OCS use), n=4,709</a:t>
            </a:r>
            <a:endParaRPr lang="en-US" sz="825"/>
          </a:p>
        </p:txBody>
      </p:sp>
      <p:cxnSp>
        <p:nvCxnSpPr>
          <p:cNvPr id="29" name="Straight Arrow Connector 28">
            <a:extLst>
              <a:ext uri="{FF2B5EF4-FFF2-40B4-BE49-F238E27FC236}">
                <a16:creationId xmlns:a16="http://schemas.microsoft.com/office/drawing/2014/main" id="{E5931EE2-D33A-7486-8E25-C2048D3A8670}"/>
              </a:ext>
            </a:extLst>
          </p:cNvPr>
          <p:cNvCxnSpPr>
            <a:cxnSpLocks/>
          </p:cNvCxnSpPr>
          <p:nvPr/>
        </p:nvCxnSpPr>
        <p:spPr>
          <a:xfrm flipH="1">
            <a:off x="2074637" y="2713833"/>
            <a:ext cx="307181" cy="0"/>
          </a:xfrm>
          <a:prstGeom prst="straightConnector1">
            <a:avLst/>
          </a:prstGeom>
          <a:ln w="12700">
            <a:prstDash val="sysDot"/>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hexagon with white and blue lines&#10;&#10;AI-generated content may be incorrect.">
            <a:extLst>
              <a:ext uri="{FF2B5EF4-FFF2-40B4-BE49-F238E27FC236}">
                <a16:creationId xmlns:a16="http://schemas.microsoft.com/office/drawing/2014/main" id="{D025AFDA-F127-9172-F887-4CBE234D6744}"/>
              </a:ext>
            </a:extLst>
          </p:cNvPr>
          <p:cNvPicPr>
            <a:picLocks noChangeAspect="1"/>
          </p:cNvPicPr>
          <p:nvPr/>
        </p:nvPicPr>
        <p:blipFill>
          <a:blip r:embed="rId4"/>
          <a:srcRect l="4153" t="4624" r="2260" b="6374"/>
          <a:stretch>
            <a:fillRect/>
          </a:stretch>
        </p:blipFill>
        <p:spPr>
          <a:xfrm>
            <a:off x="4037931" y="1293704"/>
            <a:ext cx="4406563" cy="3174368"/>
          </a:xfrm>
          <a:prstGeom prst="rect">
            <a:avLst/>
          </a:prstGeom>
          <a:ln>
            <a:noFill/>
          </a:ln>
        </p:spPr>
      </p:pic>
      <p:sp>
        <p:nvSpPr>
          <p:cNvPr id="2" name="Arrow: Down 1">
            <a:extLst>
              <a:ext uri="{FF2B5EF4-FFF2-40B4-BE49-F238E27FC236}">
                <a16:creationId xmlns:a16="http://schemas.microsoft.com/office/drawing/2014/main" id="{211AFCE8-268A-5120-7B08-413C7BE90461}"/>
              </a:ext>
            </a:extLst>
          </p:cNvPr>
          <p:cNvSpPr/>
          <p:nvPr/>
        </p:nvSpPr>
        <p:spPr>
          <a:xfrm>
            <a:off x="2427595" y="2606927"/>
            <a:ext cx="158750" cy="25541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4" name="Arrow: Down 3">
            <a:extLst>
              <a:ext uri="{FF2B5EF4-FFF2-40B4-BE49-F238E27FC236}">
                <a16:creationId xmlns:a16="http://schemas.microsoft.com/office/drawing/2014/main" id="{D1BA6471-42EE-2000-7431-920BEF6D92BE}"/>
              </a:ext>
            </a:extLst>
          </p:cNvPr>
          <p:cNvSpPr/>
          <p:nvPr/>
        </p:nvSpPr>
        <p:spPr>
          <a:xfrm>
            <a:off x="2427595" y="3522892"/>
            <a:ext cx="158750" cy="25541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7" name="Arrow: Down 6">
            <a:extLst>
              <a:ext uri="{FF2B5EF4-FFF2-40B4-BE49-F238E27FC236}">
                <a16:creationId xmlns:a16="http://schemas.microsoft.com/office/drawing/2014/main" id="{D7E30294-FF3D-2F1F-1527-4A2EB04EB2FE}"/>
              </a:ext>
            </a:extLst>
          </p:cNvPr>
          <p:cNvSpPr/>
          <p:nvPr/>
        </p:nvSpPr>
        <p:spPr>
          <a:xfrm>
            <a:off x="1394197" y="3522892"/>
            <a:ext cx="158750" cy="25541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8" name="Arrow: Down 7">
            <a:extLst>
              <a:ext uri="{FF2B5EF4-FFF2-40B4-BE49-F238E27FC236}">
                <a16:creationId xmlns:a16="http://schemas.microsoft.com/office/drawing/2014/main" id="{CB3A1516-915D-6DBF-7385-9040122C930A}"/>
              </a:ext>
            </a:extLst>
          </p:cNvPr>
          <p:cNvSpPr/>
          <p:nvPr/>
        </p:nvSpPr>
        <p:spPr>
          <a:xfrm>
            <a:off x="3460992" y="3522892"/>
            <a:ext cx="158750" cy="255413"/>
          </a:xfrm>
          <a:prstGeom prst="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9" name="Rectangle 8">
            <a:extLst>
              <a:ext uri="{FF2B5EF4-FFF2-40B4-BE49-F238E27FC236}">
                <a16:creationId xmlns:a16="http://schemas.microsoft.com/office/drawing/2014/main" id="{EF2520C5-555F-581E-39F8-F6E6198D955C}"/>
              </a:ext>
            </a:extLst>
          </p:cNvPr>
          <p:cNvSpPr/>
          <p:nvPr/>
        </p:nvSpPr>
        <p:spPr>
          <a:xfrm>
            <a:off x="1075545" y="3879647"/>
            <a:ext cx="737753"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solidFill>
                  <a:schemeClr val="bg2">
                    <a:lumMod val="65000"/>
                    <a:lumOff val="35000"/>
                  </a:schemeClr>
                </a:solidFill>
                <a:ea typeface="Calibri"/>
                <a:cs typeface="Calibri"/>
              </a:rPr>
              <a:t>No OCS</a:t>
            </a:r>
          </a:p>
          <a:p>
            <a:pPr algn="ctr"/>
            <a:r>
              <a:rPr lang="en-GB" sz="1200">
                <a:solidFill>
                  <a:schemeClr val="bg2">
                    <a:lumMod val="65000"/>
                    <a:lumOff val="35000"/>
                  </a:schemeClr>
                </a:solidFill>
                <a:ea typeface="Calibri"/>
                <a:cs typeface="Calibri"/>
              </a:rPr>
              <a:t>(n=215)</a:t>
            </a:r>
            <a:endParaRPr lang="en-GB" sz="1013">
              <a:solidFill>
                <a:schemeClr val="bg2">
                  <a:lumMod val="65000"/>
                  <a:lumOff val="35000"/>
                </a:schemeClr>
              </a:solidFill>
              <a:cs typeface="Arial"/>
            </a:endParaRPr>
          </a:p>
        </p:txBody>
      </p:sp>
      <p:sp>
        <p:nvSpPr>
          <p:cNvPr id="10" name="Rectangle 9">
            <a:extLst>
              <a:ext uri="{FF2B5EF4-FFF2-40B4-BE49-F238E27FC236}">
                <a16:creationId xmlns:a16="http://schemas.microsoft.com/office/drawing/2014/main" id="{00053B7D-18FE-9C7F-D4FE-7B7B38E5C773}"/>
              </a:ext>
            </a:extLst>
          </p:cNvPr>
          <p:cNvSpPr/>
          <p:nvPr/>
        </p:nvSpPr>
        <p:spPr>
          <a:xfrm>
            <a:off x="1881907" y="3879647"/>
            <a:ext cx="1199650"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solidFill>
                  <a:schemeClr val="bg2">
                    <a:lumMod val="65000"/>
                    <a:lumOff val="35000"/>
                  </a:schemeClr>
                </a:solidFill>
                <a:ea typeface="Calibri"/>
                <a:cs typeface="Calibri"/>
              </a:rPr>
              <a:t>Intermittent</a:t>
            </a:r>
            <a:br>
              <a:rPr lang="en-GB" sz="1200" b="1">
                <a:solidFill>
                  <a:schemeClr val="bg2">
                    <a:lumMod val="65000"/>
                    <a:lumOff val="35000"/>
                  </a:schemeClr>
                </a:solidFill>
                <a:ea typeface="Calibri"/>
                <a:cs typeface="Calibri"/>
              </a:rPr>
            </a:br>
            <a:r>
              <a:rPr lang="en-GB" sz="1200" b="1">
                <a:solidFill>
                  <a:schemeClr val="bg2">
                    <a:lumMod val="65000"/>
                    <a:lumOff val="35000"/>
                  </a:schemeClr>
                </a:solidFill>
                <a:ea typeface="Calibri"/>
                <a:cs typeface="Calibri"/>
              </a:rPr>
              <a:t>OCS</a:t>
            </a:r>
            <a:r>
              <a:rPr lang="en-GB" sz="1200">
                <a:solidFill>
                  <a:schemeClr val="bg2">
                    <a:lumMod val="65000"/>
                    <a:lumOff val="35000"/>
                  </a:schemeClr>
                </a:solidFill>
                <a:ea typeface="Calibri"/>
                <a:cs typeface="Calibri"/>
              </a:rPr>
              <a:t> (n=2,330)</a:t>
            </a:r>
            <a:endParaRPr lang="en-GB" sz="1013">
              <a:solidFill>
                <a:schemeClr val="bg2">
                  <a:lumMod val="65000"/>
                  <a:lumOff val="35000"/>
                </a:schemeClr>
              </a:solidFill>
              <a:cs typeface="Arial"/>
            </a:endParaRPr>
          </a:p>
        </p:txBody>
      </p:sp>
      <p:sp>
        <p:nvSpPr>
          <p:cNvPr id="11" name="Rectangle 10">
            <a:extLst>
              <a:ext uri="{FF2B5EF4-FFF2-40B4-BE49-F238E27FC236}">
                <a16:creationId xmlns:a16="http://schemas.microsoft.com/office/drawing/2014/main" id="{BB0D8696-28ED-832E-3FC3-C2203DDBB2DD}"/>
              </a:ext>
            </a:extLst>
          </p:cNvPr>
          <p:cNvSpPr/>
          <p:nvPr/>
        </p:nvSpPr>
        <p:spPr>
          <a:xfrm>
            <a:off x="3142338" y="3879647"/>
            <a:ext cx="808212" cy="476250"/>
          </a:xfrm>
          <a:prstGeom prst="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b="1">
                <a:solidFill>
                  <a:schemeClr val="bg2">
                    <a:lumMod val="65000"/>
                    <a:lumOff val="35000"/>
                  </a:schemeClr>
                </a:solidFill>
                <a:ea typeface="Calibri"/>
                <a:cs typeface="Calibri"/>
              </a:rPr>
              <a:t>LTOCS</a:t>
            </a:r>
            <a:endParaRPr lang="en-US" sz="1013">
              <a:solidFill>
                <a:schemeClr val="bg2">
                  <a:lumMod val="65000"/>
                  <a:lumOff val="35000"/>
                </a:schemeClr>
              </a:solidFill>
            </a:endParaRPr>
          </a:p>
          <a:p>
            <a:pPr algn="ctr"/>
            <a:r>
              <a:rPr lang="en-GB" sz="1200">
                <a:solidFill>
                  <a:schemeClr val="bg2">
                    <a:lumMod val="65000"/>
                    <a:lumOff val="35000"/>
                  </a:schemeClr>
                </a:solidFill>
                <a:ea typeface="Calibri"/>
                <a:cs typeface="Calibri"/>
              </a:rPr>
              <a:t>(n=1,760)</a:t>
            </a:r>
            <a:endParaRPr lang="en-GB" sz="1013">
              <a:solidFill>
                <a:schemeClr val="bg2">
                  <a:lumMod val="65000"/>
                  <a:lumOff val="35000"/>
                </a:schemeClr>
              </a:solidFill>
              <a:cs typeface="Arial"/>
            </a:endParaRPr>
          </a:p>
        </p:txBody>
      </p:sp>
      <p:sp>
        <p:nvSpPr>
          <p:cNvPr id="12" name="TextBox 17">
            <a:extLst>
              <a:ext uri="{FF2B5EF4-FFF2-40B4-BE49-F238E27FC236}">
                <a16:creationId xmlns:a16="http://schemas.microsoft.com/office/drawing/2014/main" id="{52FE1C22-E56D-BD99-5F0C-2F95489F8948}"/>
              </a:ext>
            </a:extLst>
          </p:cNvPr>
          <p:cNvSpPr txBox="1"/>
          <p:nvPr/>
        </p:nvSpPr>
        <p:spPr>
          <a:xfrm>
            <a:off x="1797156" y="4378833"/>
            <a:ext cx="1345182" cy="45012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rgbClr val="073763"/>
                </a:solidFill>
              </a:rPr>
              <a:t>≤90 days in the last 12 months, usually short courses for exacerbations</a:t>
            </a:r>
            <a:endParaRPr lang="en-US" sz="825">
              <a:solidFill>
                <a:srgbClr val="073763"/>
              </a:solidFill>
              <a:cs typeface="Arial"/>
            </a:endParaRPr>
          </a:p>
        </p:txBody>
      </p:sp>
      <p:sp>
        <p:nvSpPr>
          <p:cNvPr id="14" name="TextBox 17">
            <a:extLst>
              <a:ext uri="{FF2B5EF4-FFF2-40B4-BE49-F238E27FC236}">
                <a16:creationId xmlns:a16="http://schemas.microsoft.com/office/drawing/2014/main" id="{327064B0-D08E-CB33-6F8C-1A3A2AA0ED6C}"/>
              </a:ext>
            </a:extLst>
          </p:cNvPr>
          <p:cNvSpPr txBox="1"/>
          <p:nvPr/>
        </p:nvSpPr>
        <p:spPr>
          <a:xfrm>
            <a:off x="3046534" y="4355897"/>
            <a:ext cx="991397" cy="32316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25">
                <a:solidFill>
                  <a:srgbClr val="073763"/>
                </a:solidFill>
              </a:rPr>
              <a:t>&gt;90 days in the last 12 months</a:t>
            </a:r>
            <a:endParaRPr lang="en-US" sz="825">
              <a:solidFill>
                <a:srgbClr val="073763"/>
              </a:solidFill>
              <a:cs typeface="Arial"/>
            </a:endParaRPr>
          </a:p>
        </p:txBody>
      </p:sp>
      <p:pic>
        <p:nvPicPr>
          <p:cNvPr id="15" name="bg object 17">
            <a:extLst>
              <a:ext uri="{FF2B5EF4-FFF2-40B4-BE49-F238E27FC236}">
                <a16:creationId xmlns:a16="http://schemas.microsoft.com/office/drawing/2014/main" id="{DE881FA6-B34B-2294-32AF-8A71FFA5E3F2}"/>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1"/>
            <a:ext cx="5849256" cy="1778000"/>
          </a:xfrm>
          <a:prstGeom prst="rect">
            <a:avLst/>
          </a:prstGeom>
          <a:noFill/>
        </p:spPr>
      </p:pic>
      <p:pic>
        <p:nvPicPr>
          <p:cNvPr id="16" name="Graphic 15" descr="Beginning with solid fill">
            <a:hlinkClick r:id="rId7" action="ppaction://hlinksldjump"/>
            <a:extLst>
              <a:ext uri="{FF2B5EF4-FFF2-40B4-BE49-F238E27FC236}">
                <a16:creationId xmlns:a16="http://schemas.microsoft.com/office/drawing/2014/main" id="{15A9432E-1366-6B33-FA77-B01629AFE4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107249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A88AC-628C-B21A-5CDD-BF58D7D3B7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C1F6F2-8DE2-1F48-B23F-E03C388D5C88}"/>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Pre-biologic BEC according to OCS use</a:t>
            </a:r>
          </a:p>
        </p:txBody>
      </p:sp>
      <p:sp>
        <p:nvSpPr>
          <p:cNvPr id="3" name="TextBox 3">
            <a:extLst>
              <a:ext uri="{FF2B5EF4-FFF2-40B4-BE49-F238E27FC236}">
                <a16:creationId xmlns:a16="http://schemas.microsoft.com/office/drawing/2014/main" id="{B0EFFC33-75C8-33A1-9980-086F57DB4E23}"/>
              </a:ext>
            </a:extLst>
          </p:cNvPr>
          <p:cNvSpPr txBox="1"/>
          <p:nvPr/>
        </p:nvSpPr>
        <p:spPr>
          <a:xfrm>
            <a:off x="1370" y="4795535"/>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Intermittent: OCS use for ≤90 days; Long-term: OCS use for &gt;90 days</a:t>
            </a:r>
            <a:endParaRPr lang="en-US" sz="1013">
              <a:solidFill>
                <a:schemeClr val="bg1">
                  <a:lumMod val="65000"/>
                </a:schemeClr>
              </a:solidFill>
            </a:endParaRPr>
          </a:p>
          <a:p>
            <a:r>
              <a:rPr lang="en-GB" sz="600">
                <a:solidFill>
                  <a:schemeClr val="bg1">
                    <a:lumMod val="65000"/>
                  </a:schemeClr>
                </a:solidFill>
              </a:rPr>
              <a:t>BEC = Blood eosinophil count; OCS = Oral corticosteroids</a:t>
            </a:r>
            <a:endParaRPr lang="en-GB" sz="1388">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7" name="Rectangle: Rounded Corners 6">
            <a:extLst>
              <a:ext uri="{FF2B5EF4-FFF2-40B4-BE49-F238E27FC236}">
                <a16:creationId xmlns:a16="http://schemas.microsoft.com/office/drawing/2014/main" id="{CFFB0B80-2189-054E-0E9E-F18108253066}"/>
              </a:ext>
            </a:extLst>
          </p:cNvPr>
          <p:cNvSpPr/>
          <p:nvPr/>
        </p:nvSpPr>
        <p:spPr>
          <a:xfrm>
            <a:off x="2586000" y="3768780"/>
            <a:ext cx="4095458" cy="714419"/>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350">
                <a:solidFill>
                  <a:schemeClr val="tx1"/>
                </a:solidFill>
                <a:latin typeface="Calibri"/>
                <a:ea typeface="Calibri"/>
                <a:cs typeface="Calibri"/>
              </a:rPr>
              <a:t>Median BEC was </a:t>
            </a:r>
            <a:r>
              <a:rPr lang="en-GB" sz="1350" b="1">
                <a:solidFill>
                  <a:schemeClr val="tx1"/>
                </a:solidFill>
                <a:latin typeface="Calibri"/>
                <a:ea typeface="Calibri"/>
                <a:cs typeface="Calibri"/>
              </a:rPr>
              <a:t>lower </a:t>
            </a:r>
            <a:r>
              <a:rPr lang="en-GB" sz="1350">
                <a:solidFill>
                  <a:schemeClr val="tx1"/>
                </a:solidFill>
                <a:latin typeface="Calibri"/>
                <a:ea typeface="Calibri"/>
                <a:cs typeface="Calibri"/>
              </a:rPr>
              <a:t>in the long-term OCS vs intermittent OCS group (</a:t>
            </a:r>
            <a:r>
              <a:rPr lang="en-GB" sz="1350" b="1">
                <a:solidFill>
                  <a:schemeClr val="tx1"/>
                </a:solidFill>
                <a:latin typeface="Calibri"/>
                <a:ea typeface="Calibri"/>
                <a:cs typeface="Calibri"/>
              </a:rPr>
              <a:t>310 </a:t>
            </a:r>
            <a:r>
              <a:rPr lang="en-GB" sz="1350">
                <a:solidFill>
                  <a:schemeClr val="tx1"/>
                </a:solidFill>
                <a:latin typeface="Calibri"/>
                <a:ea typeface="Calibri"/>
                <a:cs typeface="Calibri"/>
              </a:rPr>
              <a:t>vs </a:t>
            </a:r>
            <a:r>
              <a:rPr lang="en-GB" sz="1350" b="1">
                <a:solidFill>
                  <a:schemeClr val="tx1"/>
                </a:solidFill>
                <a:latin typeface="Calibri"/>
                <a:ea typeface="Calibri"/>
                <a:cs typeface="Calibri"/>
              </a:rPr>
              <a:t>400 cells/µL</a:t>
            </a:r>
            <a:r>
              <a:rPr lang="en-GB" sz="1350">
                <a:solidFill>
                  <a:schemeClr val="tx1"/>
                </a:solidFill>
                <a:latin typeface="Calibri"/>
                <a:ea typeface="Calibri"/>
                <a:cs typeface="Calibri"/>
              </a:rPr>
              <a:t>; </a:t>
            </a:r>
            <a:r>
              <a:rPr lang="en-GB" sz="1350" i="1">
                <a:solidFill>
                  <a:schemeClr val="tx1"/>
                </a:solidFill>
                <a:latin typeface="Calibri"/>
                <a:ea typeface="Calibri"/>
                <a:cs typeface="Calibri"/>
              </a:rPr>
              <a:t>p</a:t>
            </a:r>
            <a:r>
              <a:rPr lang="en-GB" sz="1350">
                <a:solidFill>
                  <a:schemeClr val="tx1"/>
                </a:solidFill>
                <a:latin typeface="Calibri"/>
                <a:ea typeface="Calibri"/>
                <a:cs typeface="Calibri"/>
              </a:rPr>
              <a:t> &lt;0.001).</a:t>
            </a:r>
          </a:p>
        </p:txBody>
      </p:sp>
      <p:pic>
        <p:nvPicPr>
          <p:cNvPr id="4" name="Picture 3">
            <a:extLst>
              <a:ext uri="{FF2B5EF4-FFF2-40B4-BE49-F238E27FC236}">
                <a16:creationId xmlns:a16="http://schemas.microsoft.com/office/drawing/2014/main" id="{64509EBD-5F98-71A2-93C0-205E33FDC972}"/>
              </a:ext>
            </a:extLst>
          </p:cNvPr>
          <p:cNvPicPr>
            <a:picLocks noChangeAspect="1"/>
          </p:cNvPicPr>
          <p:nvPr/>
        </p:nvPicPr>
        <p:blipFill>
          <a:blip r:embed="rId3"/>
          <a:srcRect t="29262"/>
          <a:stretch>
            <a:fillRect/>
          </a:stretch>
        </p:blipFill>
        <p:spPr>
          <a:xfrm>
            <a:off x="2111314" y="1180473"/>
            <a:ext cx="4813700" cy="2446013"/>
          </a:xfrm>
          <a:prstGeom prst="rect">
            <a:avLst/>
          </a:prstGeom>
          <a:ln>
            <a:noFill/>
          </a:ln>
        </p:spPr>
      </p:pic>
      <p:pic>
        <p:nvPicPr>
          <p:cNvPr id="2" name="bg object 17">
            <a:extLst>
              <a:ext uri="{FF2B5EF4-FFF2-40B4-BE49-F238E27FC236}">
                <a16:creationId xmlns:a16="http://schemas.microsoft.com/office/drawing/2014/main" id="{6711169B-30A5-9BC3-F9B6-4B28DF98C8EC}"/>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1"/>
            <a:ext cx="5849256" cy="1778000"/>
          </a:xfrm>
          <a:prstGeom prst="rect">
            <a:avLst/>
          </a:prstGeom>
          <a:noFill/>
        </p:spPr>
      </p:pic>
      <p:pic>
        <p:nvPicPr>
          <p:cNvPr id="6" name="Graphic 5" descr="Beginning with solid fill">
            <a:hlinkClick r:id="rId6" action="ppaction://hlinksldjump"/>
            <a:extLst>
              <a:ext uri="{FF2B5EF4-FFF2-40B4-BE49-F238E27FC236}">
                <a16:creationId xmlns:a16="http://schemas.microsoft.com/office/drawing/2014/main" id="{C73D76E6-5FA4-EDE1-614F-F86BF5EA99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89710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F9A18-3CA2-08E9-F411-2DFA9EB926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8A3FE9-F467-9819-E899-E6B05F0B46DE}"/>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Pre-biologic </a:t>
            </a:r>
            <a:r>
              <a:rPr lang="en-GB" sz="1500" err="1"/>
              <a:t>FeNO</a:t>
            </a:r>
            <a:r>
              <a:rPr lang="en-GB" sz="1500"/>
              <a:t> and </a:t>
            </a:r>
            <a:r>
              <a:rPr lang="en-GB" sz="1500" err="1"/>
              <a:t>IgE</a:t>
            </a:r>
            <a:r>
              <a:rPr lang="en-GB" sz="1500"/>
              <a:t> according to OCS use</a:t>
            </a:r>
          </a:p>
        </p:txBody>
      </p:sp>
      <p:sp>
        <p:nvSpPr>
          <p:cNvPr id="3" name="TextBox 3">
            <a:extLst>
              <a:ext uri="{FF2B5EF4-FFF2-40B4-BE49-F238E27FC236}">
                <a16:creationId xmlns:a16="http://schemas.microsoft.com/office/drawing/2014/main" id="{6497D25D-6619-5E3C-954A-FB1D1AC59056}"/>
              </a:ext>
            </a:extLst>
          </p:cNvPr>
          <p:cNvSpPr txBox="1"/>
          <p:nvPr/>
        </p:nvSpPr>
        <p:spPr>
          <a:xfrm>
            <a:off x="1370" y="4795535"/>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Intermittent: OCS use for ≤90 days; Long-term: OCS use for &gt;90 days</a:t>
            </a:r>
            <a:endParaRPr lang="en-US" sz="1013"/>
          </a:p>
          <a:p>
            <a:r>
              <a:rPr lang="en-GB" sz="600" err="1">
                <a:solidFill>
                  <a:schemeClr val="bg1">
                    <a:lumMod val="65000"/>
                  </a:schemeClr>
                </a:solidFill>
              </a:rPr>
              <a:t>FeNO</a:t>
            </a:r>
            <a:r>
              <a:rPr lang="en-GB" sz="600">
                <a:solidFill>
                  <a:schemeClr val="bg1">
                    <a:lumMod val="65000"/>
                  </a:schemeClr>
                </a:solidFill>
              </a:rPr>
              <a:t> = Fractional exhaled nitric oxide; </a:t>
            </a:r>
            <a:r>
              <a:rPr lang="en-GB" sz="600" err="1">
                <a:solidFill>
                  <a:schemeClr val="bg1">
                    <a:lumMod val="65000"/>
                  </a:schemeClr>
                </a:solidFill>
              </a:rPr>
              <a:t>IgE</a:t>
            </a:r>
            <a:r>
              <a:rPr lang="en-GB" sz="600">
                <a:solidFill>
                  <a:schemeClr val="bg1">
                    <a:lumMod val="65000"/>
                  </a:schemeClr>
                </a:solidFill>
              </a:rPr>
              <a:t> = Immunoglobulin E; OCS = Oral corticosteroids</a:t>
            </a:r>
            <a:endParaRPr lang="en-GB" sz="1388">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7" name="Rectangle: Rounded Corners 6">
            <a:extLst>
              <a:ext uri="{FF2B5EF4-FFF2-40B4-BE49-F238E27FC236}">
                <a16:creationId xmlns:a16="http://schemas.microsoft.com/office/drawing/2014/main" id="{5B62B3A0-86EA-8A02-8DF4-17203B3C683E}"/>
              </a:ext>
            </a:extLst>
          </p:cNvPr>
          <p:cNvSpPr/>
          <p:nvPr/>
        </p:nvSpPr>
        <p:spPr>
          <a:xfrm>
            <a:off x="641637" y="3698524"/>
            <a:ext cx="3672850" cy="52723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a:solidFill>
                  <a:schemeClr val="tx1"/>
                </a:solidFill>
                <a:latin typeface="Calibri"/>
                <a:ea typeface="Calibri"/>
                <a:cs typeface="Calibri"/>
              </a:rPr>
              <a:t>Median </a:t>
            </a:r>
            <a:r>
              <a:rPr lang="en-GB" sz="1200" b="1" err="1">
                <a:solidFill>
                  <a:schemeClr val="tx1"/>
                </a:solidFill>
                <a:latin typeface="Calibri"/>
                <a:ea typeface="Calibri"/>
                <a:cs typeface="Calibri"/>
              </a:rPr>
              <a:t>FeNO</a:t>
            </a:r>
            <a:r>
              <a:rPr lang="en-GB" sz="1200">
                <a:solidFill>
                  <a:schemeClr val="tx1"/>
                </a:solidFill>
                <a:latin typeface="Calibri"/>
                <a:ea typeface="Calibri"/>
                <a:cs typeface="Calibri"/>
              </a:rPr>
              <a:t> was significantly </a:t>
            </a:r>
            <a:r>
              <a:rPr lang="en-GB" sz="1200" b="1">
                <a:solidFill>
                  <a:schemeClr val="tx1"/>
                </a:solidFill>
                <a:latin typeface="Calibri"/>
                <a:ea typeface="Calibri"/>
                <a:cs typeface="Calibri"/>
              </a:rPr>
              <a:t>higher </a:t>
            </a:r>
            <a:r>
              <a:rPr lang="en-GB" sz="1200">
                <a:solidFill>
                  <a:schemeClr val="tx1"/>
                </a:solidFill>
                <a:latin typeface="Calibri"/>
                <a:ea typeface="Calibri"/>
                <a:cs typeface="Calibri"/>
              </a:rPr>
              <a:t>in long-term OCS vs intermittent OCS group (</a:t>
            </a:r>
            <a:r>
              <a:rPr lang="en-GB" sz="1200" b="1">
                <a:solidFill>
                  <a:schemeClr val="tx1"/>
                </a:solidFill>
                <a:latin typeface="Calibri"/>
                <a:ea typeface="Calibri"/>
                <a:cs typeface="Calibri"/>
              </a:rPr>
              <a:t>40 </a:t>
            </a:r>
            <a:r>
              <a:rPr lang="en-GB" sz="1200">
                <a:solidFill>
                  <a:schemeClr val="tx1"/>
                </a:solidFill>
                <a:latin typeface="Calibri"/>
                <a:ea typeface="Calibri"/>
                <a:cs typeface="Calibri"/>
              </a:rPr>
              <a:t>vs </a:t>
            </a:r>
            <a:r>
              <a:rPr lang="en-GB" sz="1200" b="1">
                <a:solidFill>
                  <a:schemeClr val="tx1"/>
                </a:solidFill>
                <a:latin typeface="Calibri"/>
                <a:ea typeface="Calibri"/>
                <a:cs typeface="Calibri"/>
              </a:rPr>
              <a:t>34 ppb</a:t>
            </a:r>
            <a:r>
              <a:rPr lang="en-GB" sz="1200">
                <a:solidFill>
                  <a:schemeClr val="tx1"/>
                </a:solidFill>
                <a:latin typeface="Calibri"/>
                <a:ea typeface="Calibri"/>
                <a:cs typeface="Calibri"/>
              </a:rPr>
              <a:t>; </a:t>
            </a:r>
            <a:r>
              <a:rPr lang="en-GB" sz="1200" i="1">
                <a:solidFill>
                  <a:schemeClr val="tx1"/>
                </a:solidFill>
                <a:latin typeface="Calibri"/>
                <a:ea typeface="Calibri"/>
                <a:cs typeface="Calibri"/>
              </a:rPr>
              <a:t>p</a:t>
            </a:r>
            <a:r>
              <a:rPr lang="en-GB" sz="1200">
                <a:solidFill>
                  <a:schemeClr val="tx1"/>
                </a:solidFill>
                <a:latin typeface="Calibri"/>
                <a:ea typeface="Calibri"/>
                <a:cs typeface="Calibri"/>
              </a:rPr>
              <a:t> &lt;0.001).</a:t>
            </a:r>
            <a:endParaRPr lang="en-US" sz="1200">
              <a:solidFill>
                <a:schemeClr val="tx1"/>
              </a:solidFill>
              <a:latin typeface="Calibri"/>
              <a:ea typeface="Calibri"/>
              <a:cs typeface="Calibri"/>
            </a:endParaRPr>
          </a:p>
        </p:txBody>
      </p:sp>
      <p:sp>
        <p:nvSpPr>
          <p:cNvPr id="10" name="Rectangle: Rounded Corners 9">
            <a:extLst>
              <a:ext uri="{FF2B5EF4-FFF2-40B4-BE49-F238E27FC236}">
                <a16:creationId xmlns:a16="http://schemas.microsoft.com/office/drawing/2014/main" id="{1A114939-B163-30CC-2486-435E20454AF0}"/>
              </a:ext>
            </a:extLst>
          </p:cNvPr>
          <p:cNvSpPr/>
          <p:nvPr/>
        </p:nvSpPr>
        <p:spPr>
          <a:xfrm>
            <a:off x="4959638" y="3698524"/>
            <a:ext cx="3672850" cy="527231"/>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200">
                <a:solidFill>
                  <a:schemeClr val="tx1"/>
                </a:solidFill>
                <a:latin typeface="Calibri"/>
                <a:ea typeface="Calibri"/>
                <a:cs typeface="Calibri"/>
              </a:rPr>
              <a:t>Median </a:t>
            </a:r>
            <a:r>
              <a:rPr lang="en-GB" sz="1200" b="1" err="1">
                <a:solidFill>
                  <a:schemeClr val="tx1"/>
                </a:solidFill>
                <a:latin typeface="Calibri"/>
                <a:ea typeface="Calibri"/>
                <a:cs typeface="Calibri"/>
              </a:rPr>
              <a:t>IgE</a:t>
            </a:r>
            <a:r>
              <a:rPr lang="en-GB" sz="1200">
                <a:solidFill>
                  <a:schemeClr val="tx1"/>
                </a:solidFill>
                <a:latin typeface="Calibri"/>
                <a:ea typeface="Calibri"/>
                <a:cs typeface="Calibri"/>
              </a:rPr>
              <a:t> was significantly </a:t>
            </a:r>
            <a:r>
              <a:rPr lang="en-GB" sz="1200" b="1">
                <a:solidFill>
                  <a:schemeClr val="tx1"/>
                </a:solidFill>
                <a:latin typeface="Calibri"/>
                <a:ea typeface="Calibri"/>
                <a:cs typeface="Calibri"/>
              </a:rPr>
              <a:t>lower </a:t>
            </a:r>
            <a:r>
              <a:rPr lang="en-GB" sz="1200">
                <a:solidFill>
                  <a:schemeClr val="tx1"/>
                </a:solidFill>
                <a:latin typeface="Calibri"/>
                <a:ea typeface="Calibri"/>
                <a:cs typeface="Calibri"/>
              </a:rPr>
              <a:t>in the long-term OCS vs intermittent OCS group (</a:t>
            </a:r>
            <a:r>
              <a:rPr lang="en-GB" sz="1200" b="1">
                <a:solidFill>
                  <a:schemeClr val="tx1"/>
                </a:solidFill>
                <a:latin typeface="Calibri"/>
                <a:ea typeface="Calibri"/>
                <a:cs typeface="Calibri"/>
              </a:rPr>
              <a:t>154</a:t>
            </a:r>
            <a:r>
              <a:rPr lang="en-GB" sz="1200">
                <a:solidFill>
                  <a:schemeClr val="tx1"/>
                </a:solidFill>
                <a:latin typeface="Calibri"/>
                <a:ea typeface="Calibri"/>
                <a:cs typeface="Calibri"/>
              </a:rPr>
              <a:t> vs </a:t>
            </a:r>
            <a:r>
              <a:rPr lang="en-GB" sz="1200" b="1">
                <a:solidFill>
                  <a:schemeClr val="tx1"/>
                </a:solidFill>
                <a:latin typeface="Calibri"/>
                <a:ea typeface="Calibri"/>
                <a:cs typeface="Calibri"/>
              </a:rPr>
              <a:t>206 IU</a:t>
            </a:r>
            <a:r>
              <a:rPr lang="en-GB" sz="1200">
                <a:solidFill>
                  <a:schemeClr val="tx1"/>
                </a:solidFill>
                <a:latin typeface="Calibri"/>
                <a:ea typeface="Calibri"/>
                <a:cs typeface="Calibri"/>
              </a:rPr>
              <a:t>; </a:t>
            </a:r>
            <a:r>
              <a:rPr lang="en-GB" sz="1200" i="1">
                <a:solidFill>
                  <a:schemeClr val="tx1"/>
                </a:solidFill>
                <a:latin typeface="Calibri"/>
                <a:ea typeface="Calibri"/>
                <a:cs typeface="Calibri"/>
              </a:rPr>
              <a:t>p</a:t>
            </a:r>
            <a:r>
              <a:rPr lang="en-GB" sz="1200">
                <a:solidFill>
                  <a:schemeClr val="tx1"/>
                </a:solidFill>
                <a:latin typeface="Calibri"/>
                <a:ea typeface="Calibri"/>
                <a:cs typeface="Calibri"/>
              </a:rPr>
              <a:t> &lt;0.001).</a:t>
            </a:r>
            <a:endParaRPr lang="en-US" sz="1200">
              <a:solidFill>
                <a:schemeClr val="tx1"/>
              </a:solidFill>
              <a:latin typeface="Calibri"/>
              <a:ea typeface="Calibri"/>
              <a:cs typeface="Calibri"/>
            </a:endParaRPr>
          </a:p>
        </p:txBody>
      </p:sp>
      <p:pic>
        <p:nvPicPr>
          <p:cNvPr id="2" name="Picture 1">
            <a:extLst>
              <a:ext uri="{FF2B5EF4-FFF2-40B4-BE49-F238E27FC236}">
                <a16:creationId xmlns:a16="http://schemas.microsoft.com/office/drawing/2014/main" id="{A2739839-CEAE-2451-3BF3-655142FAF824}"/>
              </a:ext>
            </a:extLst>
          </p:cNvPr>
          <p:cNvPicPr>
            <a:picLocks noChangeAspect="1"/>
          </p:cNvPicPr>
          <p:nvPr/>
        </p:nvPicPr>
        <p:blipFill>
          <a:blip r:embed="rId3"/>
          <a:srcRect t="30249"/>
          <a:stretch>
            <a:fillRect/>
          </a:stretch>
        </p:blipFill>
        <p:spPr>
          <a:xfrm>
            <a:off x="253755" y="1547835"/>
            <a:ext cx="4164663" cy="2047830"/>
          </a:xfrm>
          <a:prstGeom prst="rect">
            <a:avLst/>
          </a:prstGeom>
          <a:ln>
            <a:noFill/>
          </a:ln>
        </p:spPr>
      </p:pic>
      <p:pic>
        <p:nvPicPr>
          <p:cNvPr id="4" name="Picture 3">
            <a:extLst>
              <a:ext uri="{FF2B5EF4-FFF2-40B4-BE49-F238E27FC236}">
                <a16:creationId xmlns:a16="http://schemas.microsoft.com/office/drawing/2014/main" id="{44DCAF58-E358-6857-A997-EB376DC7EF45}"/>
              </a:ext>
            </a:extLst>
          </p:cNvPr>
          <p:cNvPicPr>
            <a:picLocks noChangeAspect="1"/>
          </p:cNvPicPr>
          <p:nvPr/>
        </p:nvPicPr>
        <p:blipFill>
          <a:blip r:embed="rId4"/>
          <a:srcRect t="30368"/>
          <a:stretch>
            <a:fillRect/>
          </a:stretch>
        </p:blipFill>
        <p:spPr>
          <a:xfrm>
            <a:off x="4616690" y="1547835"/>
            <a:ext cx="4015798" cy="2047830"/>
          </a:xfrm>
          <a:prstGeom prst="rect">
            <a:avLst/>
          </a:prstGeom>
          <a:ln>
            <a:noFill/>
          </a:ln>
        </p:spPr>
      </p:pic>
      <p:pic>
        <p:nvPicPr>
          <p:cNvPr id="6" name="bg object 17">
            <a:extLst>
              <a:ext uri="{FF2B5EF4-FFF2-40B4-BE49-F238E27FC236}">
                <a16:creationId xmlns:a16="http://schemas.microsoft.com/office/drawing/2014/main" id="{E2617AE6-6224-4315-AFF6-B5F73C99375B}"/>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1"/>
            <a:ext cx="5849256" cy="1778000"/>
          </a:xfrm>
          <a:prstGeom prst="rect">
            <a:avLst/>
          </a:prstGeom>
          <a:noFill/>
        </p:spPr>
      </p:pic>
      <p:pic>
        <p:nvPicPr>
          <p:cNvPr id="8" name="Graphic 7" descr="Beginning with solid fill">
            <a:hlinkClick r:id="rId7" action="ppaction://hlinksldjump"/>
            <a:extLst>
              <a:ext uri="{FF2B5EF4-FFF2-40B4-BE49-F238E27FC236}">
                <a16:creationId xmlns:a16="http://schemas.microsoft.com/office/drawing/2014/main" id="{FF2C8BB3-D4E4-52BA-F51D-06572A1DEC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281801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2965-D00D-37FC-AAEC-F2623F7399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7B4BB9-D411-2414-DD68-67BEE029FACE}"/>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Severe asthma phenotypes by pattern of OCS use</a:t>
            </a:r>
          </a:p>
        </p:txBody>
      </p:sp>
      <p:sp>
        <p:nvSpPr>
          <p:cNvPr id="3" name="TextBox 3">
            <a:extLst>
              <a:ext uri="{FF2B5EF4-FFF2-40B4-BE49-F238E27FC236}">
                <a16:creationId xmlns:a16="http://schemas.microsoft.com/office/drawing/2014/main" id="{28C34E3F-4CE6-5407-246A-A6C9C82BC76C}"/>
              </a:ext>
            </a:extLst>
          </p:cNvPr>
          <p:cNvSpPr txBox="1"/>
          <p:nvPr/>
        </p:nvSpPr>
        <p:spPr>
          <a:xfrm>
            <a:off x="1370" y="4795535"/>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err="1">
                <a:solidFill>
                  <a:schemeClr val="bg1">
                    <a:lumMod val="65000"/>
                  </a:schemeClr>
                </a:solidFill>
              </a:rPr>
              <a:t>iOCS</a:t>
            </a:r>
            <a:r>
              <a:rPr lang="en-GB" sz="600">
                <a:solidFill>
                  <a:schemeClr val="bg1">
                    <a:lumMod val="65000"/>
                  </a:schemeClr>
                </a:solidFill>
              </a:rPr>
              <a:t> = Intermittent OCS use (for ≤90 days); LTOCS = Long-term OCS use (for &gt;90 days). Denominators for variables in the figure may vary depending on data availability.</a:t>
            </a:r>
          </a:p>
          <a:p>
            <a:r>
              <a:rPr lang="en-GB" sz="600">
                <a:solidFill>
                  <a:schemeClr val="bg1">
                    <a:lumMod val="65000"/>
                  </a:schemeClr>
                </a:solidFill>
              </a:rPr>
              <a:t>BEC = Blood eosinophil count; ED Emergency department; FVC = Forced vital capacity; FEV</a:t>
            </a:r>
            <a:r>
              <a:rPr lang="en-GB" sz="600" baseline="-25000">
                <a:solidFill>
                  <a:schemeClr val="bg1">
                    <a:lumMod val="65000"/>
                  </a:schemeClr>
                </a:solidFill>
              </a:rPr>
              <a:t>1</a:t>
            </a:r>
            <a:r>
              <a:rPr lang="en-GB" sz="600">
                <a:solidFill>
                  <a:schemeClr val="bg1">
                    <a:lumMod val="65000"/>
                  </a:schemeClr>
                </a:solidFill>
              </a:rPr>
              <a:t> = Forced expiratory volume in 1 second; </a:t>
            </a:r>
            <a:r>
              <a:rPr lang="en-GB" sz="600" err="1">
                <a:solidFill>
                  <a:schemeClr val="bg1">
                    <a:lumMod val="65000"/>
                  </a:schemeClr>
                </a:solidFill>
              </a:rPr>
              <a:t>IgE</a:t>
            </a:r>
            <a:r>
              <a:rPr lang="en-GB" sz="600">
                <a:solidFill>
                  <a:schemeClr val="bg1">
                    <a:lumMod val="65000"/>
                  </a:schemeClr>
                </a:solidFill>
              </a:rPr>
              <a:t> = Immunoglobulin E; LAMA = Long-acting muscarinic antagonists; OCS = Oral corticosteroids</a:t>
            </a:r>
            <a:endParaRPr lang="en-GB" sz="1388">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7" name="Rectangle: Rounded Corners 6">
            <a:extLst>
              <a:ext uri="{FF2B5EF4-FFF2-40B4-BE49-F238E27FC236}">
                <a16:creationId xmlns:a16="http://schemas.microsoft.com/office/drawing/2014/main" id="{0C00A944-3D94-BA4D-DFFA-10F4F1CFB50B}"/>
              </a:ext>
            </a:extLst>
          </p:cNvPr>
          <p:cNvSpPr/>
          <p:nvPr/>
        </p:nvSpPr>
        <p:spPr>
          <a:xfrm>
            <a:off x="5266801" y="2049010"/>
            <a:ext cx="3160727" cy="1996802"/>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200" b="1">
                <a:solidFill>
                  <a:schemeClr val="tx1"/>
                </a:solidFill>
                <a:latin typeface="Calibri"/>
                <a:ea typeface="Calibri"/>
                <a:cs typeface="Calibri"/>
              </a:rPr>
              <a:t>Intermittent and long-term OCS users were more likely than non-OCS users to have:</a:t>
            </a:r>
          </a:p>
          <a:p>
            <a:pPr marL="214313" indent="-214313">
              <a:buFont typeface="Arial"/>
              <a:buChar char="•"/>
            </a:pPr>
            <a:r>
              <a:rPr lang="en-GB" sz="1200">
                <a:solidFill>
                  <a:schemeClr val="tx1"/>
                </a:solidFill>
                <a:latin typeface="Calibri"/>
                <a:ea typeface="Calibri"/>
                <a:cs typeface="Calibri"/>
              </a:rPr>
              <a:t>BMI ≥30</a:t>
            </a:r>
          </a:p>
          <a:p>
            <a:pPr marL="214313" indent="-214313">
              <a:buFont typeface="Arial"/>
              <a:buChar char="•"/>
            </a:pPr>
            <a:r>
              <a:rPr lang="en-GB" sz="1200">
                <a:solidFill>
                  <a:schemeClr val="tx1"/>
                </a:solidFill>
                <a:latin typeface="Calibri"/>
                <a:ea typeface="Calibri"/>
                <a:cs typeface="Calibri"/>
              </a:rPr>
              <a:t>Uncontrolled asthma</a:t>
            </a:r>
          </a:p>
          <a:p>
            <a:pPr marL="214313" indent="-214313">
              <a:buFont typeface="Arial"/>
              <a:buChar char="•"/>
            </a:pPr>
            <a:r>
              <a:rPr lang="en-GB" sz="1200">
                <a:solidFill>
                  <a:schemeClr val="tx1"/>
                </a:solidFill>
                <a:latin typeface="Calibri"/>
                <a:ea typeface="Calibri"/>
                <a:cs typeface="Calibri"/>
              </a:rPr>
              <a:t>Impaired FEV</a:t>
            </a:r>
            <a:r>
              <a:rPr lang="en-GB" sz="1200" baseline="-25000">
                <a:solidFill>
                  <a:schemeClr val="tx1"/>
                </a:solidFill>
                <a:latin typeface="Calibri"/>
                <a:ea typeface="Calibri"/>
                <a:cs typeface="Calibri"/>
              </a:rPr>
              <a:t>1</a:t>
            </a:r>
          </a:p>
          <a:p>
            <a:pPr marL="214313" indent="-214313">
              <a:buFont typeface="Arial"/>
              <a:buChar char="•"/>
            </a:pPr>
            <a:r>
              <a:rPr lang="en-GB" sz="1200">
                <a:solidFill>
                  <a:schemeClr val="tx1"/>
                </a:solidFill>
                <a:latin typeface="Calibri"/>
                <a:ea typeface="Calibri"/>
                <a:cs typeface="Calibri"/>
              </a:rPr>
              <a:t>≥4 exacerbations</a:t>
            </a:r>
          </a:p>
          <a:p>
            <a:pPr marL="214313" indent="-214313">
              <a:buFont typeface="Arial"/>
              <a:buChar char="•"/>
            </a:pPr>
            <a:r>
              <a:rPr lang="en-GB" sz="1200">
                <a:solidFill>
                  <a:schemeClr val="tx1"/>
                </a:solidFill>
                <a:latin typeface="Calibri"/>
                <a:ea typeface="Calibri"/>
                <a:cs typeface="Calibri"/>
              </a:rPr>
              <a:t>Received LAMA add-on therapy</a:t>
            </a:r>
          </a:p>
          <a:p>
            <a:pPr marL="214313" indent="-214313">
              <a:buFont typeface="Arial"/>
              <a:buChar char="•"/>
            </a:pPr>
            <a:r>
              <a:rPr lang="en-GB" sz="1200">
                <a:solidFill>
                  <a:schemeClr val="tx1"/>
                </a:solidFill>
                <a:latin typeface="Calibri"/>
                <a:ea typeface="Calibri"/>
                <a:cs typeface="Calibri"/>
              </a:rPr>
              <a:t>Been hospitalized</a:t>
            </a:r>
          </a:p>
          <a:p>
            <a:pPr marL="214313" indent="-214313">
              <a:buFont typeface="Arial"/>
              <a:buChar char="•"/>
            </a:pPr>
            <a:r>
              <a:rPr lang="en-GB" sz="1200">
                <a:solidFill>
                  <a:schemeClr val="tx1"/>
                </a:solidFill>
                <a:latin typeface="Calibri"/>
                <a:ea typeface="Calibri"/>
                <a:cs typeface="Calibri"/>
              </a:rPr>
              <a:t>Visited the ED for asthma</a:t>
            </a:r>
          </a:p>
        </p:txBody>
      </p:sp>
      <p:sp>
        <p:nvSpPr>
          <p:cNvPr id="6" name="TextBox 17">
            <a:extLst>
              <a:ext uri="{FF2B5EF4-FFF2-40B4-BE49-F238E27FC236}">
                <a16:creationId xmlns:a16="http://schemas.microsoft.com/office/drawing/2014/main" id="{CA6D469E-64B7-5FBC-AE44-4D9F4CA4BE2B}"/>
              </a:ext>
            </a:extLst>
          </p:cNvPr>
          <p:cNvSpPr txBox="1"/>
          <p:nvPr/>
        </p:nvSpPr>
        <p:spPr>
          <a:xfrm>
            <a:off x="1778608" y="4334003"/>
            <a:ext cx="557617"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(n=215)</a:t>
            </a:r>
            <a:endParaRPr lang="en-US" sz="900">
              <a:solidFill>
                <a:schemeClr val="bg1">
                  <a:lumMod val="49000"/>
                </a:schemeClr>
              </a:solidFill>
              <a:cs typeface="Arial"/>
            </a:endParaRPr>
          </a:p>
        </p:txBody>
      </p:sp>
      <p:sp>
        <p:nvSpPr>
          <p:cNvPr id="8" name="TextBox 17">
            <a:extLst>
              <a:ext uri="{FF2B5EF4-FFF2-40B4-BE49-F238E27FC236}">
                <a16:creationId xmlns:a16="http://schemas.microsoft.com/office/drawing/2014/main" id="{9E3126E7-AA87-AA95-FF1C-6325DBA09978}"/>
              </a:ext>
            </a:extLst>
          </p:cNvPr>
          <p:cNvSpPr txBox="1"/>
          <p:nvPr/>
        </p:nvSpPr>
        <p:spPr>
          <a:xfrm>
            <a:off x="2520816" y="4334003"/>
            <a:ext cx="661525"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(n=2,330)</a:t>
            </a:r>
            <a:endParaRPr lang="en-US" sz="900">
              <a:solidFill>
                <a:schemeClr val="bg1">
                  <a:lumMod val="49000"/>
                </a:schemeClr>
              </a:solidFill>
              <a:cs typeface="Arial"/>
            </a:endParaRPr>
          </a:p>
        </p:txBody>
      </p:sp>
      <p:sp>
        <p:nvSpPr>
          <p:cNvPr id="9" name="TextBox 17">
            <a:extLst>
              <a:ext uri="{FF2B5EF4-FFF2-40B4-BE49-F238E27FC236}">
                <a16:creationId xmlns:a16="http://schemas.microsoft.com/office/drawing/2014/main" id="{035488CC-7DCE-FC06-2A8A-30E798C7B0C6}"/>
              </a:ext>
            </a:extLst>
          </p:cNvPr>
          <p:cNvSpPr txBox="1"/>
          <p:nvPr/>
        </p:nvSpPr>
        <p:spPr>
          <a:xfrm>
            <a:off x="3359512" y="4334003"/>
            <a:ext cx="661525"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(n=1,760)</a:t>
            </a:r>
            <a:endParaRPr lang="en-US" sz="900">
              <a:solidFill>
                <a:schemeClr val="bg1">
                  <a:lumMod val="49000"/>
                </a:schemeClr>
              </a:solidFill>
              <a:cs typeface="Arial"/>
            </a:endParaRPr>
          </a:p>
        </p:txBody>
      </p:sp>
      <p:pic>
        <p:nvPicPr>
          <p:cNvPr id="4" name="Picture 3" descr="A diagram of a person&amp;#39;s face&#10;&#10;AI-generated content may be incorrect.">
            <a:extLst>
              <a:ext uri="{FF2B5EF4-FFF2-40B4-BE49-F238E27FC236}">
                <a16:creationId xmlns:a16="http://schemas.microsoft.com/office/drawing/2014/main" id="{F39FF718-F305-E6C1-3D86-49246A954B0C}"/>
              </a:ext>
            </a:extLst>
          </p:cNvPr>
          <p:cNvPicPr>
            <a:picLocks noChangeAspect="1"/>
          </p:cNvPicPr>
          <p:nvPr/>
        </p:nvPicPr>
        <p:blipFill>
          <a:blip r:embed="rId3"/>
          <a:stretch>
            <a:fillRect/>
          </a:stretch>
        </p:blipFill>
        <p:spPr>
          <a:xfrm>
            <a:off x="731151" y="1143000"/>
            <a:ext cx="4102606" cy="3192319"/>
          </a:xfrm>
          <a:prstGeom prst="rect">
            <a:avLst/>
          </a:prstGeom>
          <a:ln>
            <a:noFill/>
          </a:ln>
        </p:spPr>
      </p:pic>
      <p:pic>
        <p:nvPicPr>
          <p:cNvPr id="2" name="bg object 17">
            <a:extLst>
              <a:ext uri="{FF2B5EF4-FFF2-40B4-BE49-F238E27FC236}">
                <a16:creationId xmlns:a16="http://schemas.microsoft.com/office/drawing/2014/main" id="{610BB9A2-53A7-980B-36CA-BCF136A45471}"/>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1"/>
            <a:ext cx="5849256" cy="1778000"/>
          </a:xfrm>
          <a:prstGeom prst="rect">
            <a:avLst/>
          </a:prstGeom>
          <a:noFill/>
        </p:spPr>
      </p:pic>
      <p:pic>
        <p:nvPicPr>
          <p:cNvPr id="10" name="Graphic 9" descr="Beginning with solid fill">
            <a:hlinkClick r:id="rId6" action="ppaction://hlinksldjump"/>
            <a:extLst>
              <a:ext uri="{FF2B5EF4-FFF2-40B4-BE49-F238E27FC236}">
                <a16:creationId xmlns:a16="http://schemas.microsoft.com/office/drawing/2014/main" id="{24639B57-4A45-B236-FF01-7D7FD66E31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85743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t>Methods:</a:t>
            </a:r>
            <a:r>
              <a:rPr spc="-50"/>
              <a:t> </a:t>
            </a:r>
            <a:r>
              <a:t>Patient</a:t>
            </a:r>
            <a:r>
              <a:rPr spc="-60"/>
              <a:t> </a:t>
            </a:r>
            <a:r>
              <a:t>eligibility</a:t>
            </a:r>
            <a:r>
              <a:rPr spc="-95"/>
              <a:t> </a:t>
            </a:r>
            <a:r>
              <a:rPr spc="-10"/>
              <a:t>criteria</a:t>
            </a:r>
          </a:p>
        </p:txBody>
      </p:sp>
      <p:sp>
        <p:nvSpPr>
          <p:cNvPr id="3" name="object 3"/>
          <p:cNvSpPr txBox="1"/>
          <p:nvPr/>
        </p:nvSpPr>
        <p:spPr>
          <a:xfrm>
            <a:off x="311302" y="4859223"/>
            <a:ext cx="292227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GINA: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Global</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Initiative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ACO:</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Asthma-COPD</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overlap</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19284" y="1015506"/>
            <a:ext cx="495154" cy="473397"/>
          </a:xfrm>
          <a:prstGeom prst="rect">
            <a:avLst/>
          </a:prstGeom>
        </p:spPr>
      </p:pic>
      <p:pic>
        <p:nvPicPr>
          <p:cNvPr id="5" name="object 5"/>
          <p:cNvPicPr/>
          <p:nvPr/>
        </p:nvPicPr>
        <p:blipFill>
          <a:blip r:embed="rId3" cstate="print"/>
          <a:stretch>
            <a:fillRect/>
          </a:stretch>
        </p:blipFill>
        <p:spPr>
          <a:xfrm>
            <a:off x="1340729" y="2636565"/>
            <a:ext cx="300591" cy="292653"/>
          </a:xfrm>
          <a:prstGeom prst="rect">
            <a:avLst/>
          </a:prstGeom>
        </p:spPr>
      </p:pic>
      <p:pic>
        <p:nvPicPr>
          <p:cNvPr id="6" name="object 6"/>
          <p:cNvPicPr/>
          <p:nvPr/>
        </p:nvPicPr>
        <p:blipFill>
          <a:blip r:embed="rId4" cstate="print"/>
          <a:stretch>
            <a:fillRect/>
          </a:stretch>
        </p:blipFill>
        <p:spPr>
          <a:xfrm>
            <a:off x="1273123" y="2191914"/>
            <a:ext cx="181020" cy="214107"/>
          </a:xfrm>
          <a:prstGeom prst="rect">
            <a:avLst/>
          </a:prstGeom>
        </p:spPr>
      </p:pic>
      <p:pic>
        <p:nvPicPr>
          <p:cNvPr id="7" name="object 7"/>
          <p:cNvPicPr/>
          <p:nvPr/>
        </p:nvPicPr>
        <p:blipFill>
          <a:blip r:embed="rId5" cstate="print"/>
          <a:stretch>
            <a:fillRect/>
          </a:stretch>
        </p:blipFill>
        <p:spPr>
          <a:xfrm>
            <a:off x="1527639" y="2200295"/>
            <a:ext cx="181005" cy="192228"/>
          </a:xfrm>
          <a:prstGeom prst="rect">
            <a:avLst/>
          </a:prstGeom>
        </p:spPr>
      </p:pic>
      <p:grpSp>
        <p:nvGrpSpPr>
          <p:cNvPr id="8" name="object 8"/>
          <p:cNvGrpSpPr/>
          <p:nvPr/>
        </p:nvGrpSpPr>
        <p:grpSpPr>
          <a:xfrm>
            <a:off x="1340729" y="3154971"/>
            <a:ext cx="300990" cy="292735"/>
            <a:chOff x="1340729" y="3154971"/>
            <a:chExt cx="300990" cy="292735"/>
          </a:xfrm>
        </p:grpSpPr>
        <p:sp>
          <p:nvSpPr>
            <p:cNvPr id="9" name="object 9"/>
            <p:cNvSpPr/>
            <p:nvPr/>
          </p:nvSpPr>
          <p:spPr>
            <a:xfrm>
              <a:off x="1342890" y="3157180"/>
              <a:ext cx="296545" cy="288290"/>
            </a:xfrm>
            <a:custGeom>
              <a:avLst/>
              <a:gdLst/>
              <a:ahLst/>
              <a:cxnLst/>
              <a:rect l="l" t="t" r="r" b="b"/>
              <a:pathLst>
                <a:path w="296544" h="288289">
                  <a:moveTo>
                    <a:pt x="111804" y="33020"/>
                  </a:moveTo>
                  <a:lnTo>
                    <a:pt x="56276" y="62230"/>
                  </a:lnTo>
                  <a:lnTo>
                    <a:pt x="26460" y="97790"/>
                  </a:lnTo>
                  <a:lnTo>
                    <a:pt x="6977" y="142240"/>
                  </a:lnTo>
                  <a:lnTo>
                    <a:pt x="0" y="193040"/>
                  </a:lnTo>
                  <a:lnTo>
                    <a:pt x="1411" y="215900"/>
                  </a:lnTo>
                  <a:lnTo>
                    <a:pt x="5813" y="238760"/>
                  </a:lnTo>
                  <a:lnTo>
                    <a:pt x="13132" y="261620"/>
                  </a:lnTo>
                  <a:lnTo>
                    <a:pt x="23294" y="283210"/>
                  </a:lnTo>
                  <a:lnTo>
                    <a:pt x="24071" y="283210"/>
                  </a:lnTo>
                  <a:lnTo>
                    <a:pt x="28145" y="288290"/>
                  </a:lnTo>
                  <a:lnTo>
                    <a:pt x="31960" y="288290"/>
                  </a:lnTo>
                  <a:lnTo>
                    <a:pt x="55652" y="284480"/>
                  </a:lnTo>
                  <a:lnTo>
                    <a:pt x="81154" y="271780"/>
                  </a:lnTo>
                  <a:lnTo>
                    <a:pt x="103010" y="254000"/>
                  </a:lnTo>
                  <a:lnTo>
                    <a:pt x="115767" y="234950"/>
                  </a:lnTo>
                  <a:lnTo>
                    <a:pt x="120243" y="212090"/>
                  </a:lnTo>
                  <a:lnTo>
                    <a:pt x="36387" y="212090"/>
                  </a:lnTo>
                  <a:lnTo>
                    <a:pt x="31182" y="209550"/>
                  </a:lnTo>
                  <a:lnTo>
                    <a:pt x="29716" y="203200"/>
                  </a:lnTo>
                  <a:lnTo>
                    <a:pt x="32895" y="198120"/>
                  </a:lnTo>
                  <a:lnTo>
                    <a:pt x="37838" y="193040"/>
                  </a:lnTo>
                  <a:lnTo>
                    <a:pt x="41662" y="189230"/>
                  </a:lnTo>
                  <a:lnTo>
                    <a:pt x="43604" y="184150"/>
                  </a:lnTo>
                  <a:lnTo>
                    <a:pt x="45107" y="180340"/>
                  </a:lnTo>
                  <a:lnTo>
                    <a:pt x="46143" y="175260"/>
                  </a:lnTo>
                  <a:lnTo>
                    <a:pt x="48143" y="168910"/>
                  </a:lnTo>
                  <a:lnTo>
                    <a:pt x="49662" y="163830"/>
                  </a:lnTo>
                  <a:lnTo>
                    <a:pt x="51847" y="157480"/>
                  </a:lnTo>
                  <a:lnTo>
                    <a:pt x="55272" y="149860"/>
                  </a:lnTo>
                  <a:lnTo>
                    <a:pt x="58763" y="143510"/>
                  </a:lnTo>
                  <a:lnTo>
                    <a:pt x="35737" y="143510"/>
                  </a:lnTo>
                  <a:lnTo>
                    <a:pt x="31997" y="139700"/>
                  </a:lnTo>
                  <a:lnTo>
                    <a:pt x="29133" y="137160"/>
                  </a:lnTo>
                  <a:lnTo>
                    <a:pt x="29072" y="135890"/>
                  </a:lnTo>
                  <a:lnTo>
                    <a:pt x="28950" y="133350"/>
                  </a:lnTo>
                  <a:lnTo>
                    <a:pt x="28889" y="132080"/>
                  </a:lnTo>
                  <a:lnTo>
                    <a:pt x="31441" y="129540"/>
                  </a:lnTo>
                  <a:lnTo>
                    <a:pt x="42060" y="119380"/>
                  </a:lnTo>
                  <a:lnTo>
                    <a:pt x="55263" y="114300"/>
                  </a:lnTo>
                  <a:lnTo>
                    <a:pt x="84631" y="114300"/>
                  </a:lnTo>
                  <a:lnTo>
                    <a:pt x="81325" y="110490"/>
                  </a:lnTo>
                  <a:lnTo>
                    <a:pt x="77774" y="104140"/>
                  </a:lnTo>
                  <a:lnTo>
                    <a:pt x="75128" y="97790"/>
                  </a:lnTo>
                  <a:lnTo>
                    <a:pt x="73437" y="91440"/>
                  </a:lnTo>
                  <a:lnTo>
                    <a:pt x="72548" y="86360"/>
                  </a:lnTo>
                  <a:lnTo>
                    <a:pt x="71400" y="80010"/>
                  </a:lnTo>
                  <a:lnTo>
                    <a:pt x="80572" y="76200"/>
                  </a:lnTo>
                  <a:lnTo>
                    <a:pt x="119647" y="76200"/>
                  </a:lnTo>
                  <a:lnTo>
                    <a:pt x="119386" y="74930"/>
                  </a:lnTo>
                  <a:lnTo>
                    <a:pt x="118512" y="62230"/>
                  </a:lnTo>
                  <a:lnTo>
                    <a:pt x="117395" y="49530"/>
                  </a:lnTo>
                  <a:lnTo>
                    <a:pt x="115100" y="39370"/>
                  </a:lnTo>
                  <a:lnTo>
                    <a:pt x="111804" y="33020"/>
                  </a:lnTo>
                  <a:close/>
                </a:path>
                <a:path w="296544" h="288289">
                  <a:moveTo>
                    <a:pt x="187044" y="130810"/>
                  </a:moveTo>
                  <a:lnTo>
                    <a:pt x="148134" y="130810"/>
                  </a:lnTo>
                  <a:lnTo>
                    <a:pt x="155714" y="133350"/>
                  </a:lnTo>
                  <a:lnTo>
                    <a:pt x="162315" y="137160"/>
                  </a:lnTo>
                  <a:lnTo>
                    <a:pt x="166318" y="143510"/>
                  </a:lnTo>
                  <a:lnTo>
                    <a:pt x="171336" y="161290"/>
                  </a:lnTo>
                  <a:lnTo>
                    <a:pt x="173771" y="185420"/>
                  </a:lnTo>
                  <a:lnTo>
                    <a:pt x="175811" y="209550"/>
                  </a:lnTo>
                  <a:lnTo>
                    <a:pt x="175918" y="210820"/>
                  </a:lnTo>
                  <a:lnTo>
                    <a:pt x="193258" y="254000"/>
                  </a:lnTo>
                  <a:lnTo>
                    <a:pt x="240616" y="284480"/>
                  </a:lnTo>
                  <a:lnTo>
                    <a:pt x="264309" y="288290"/>
                  </a:lnTo>
                  <a:lnTo>
                    <a:pt x="268012" y="288290"/>
                  </a:lnTo>
                  <a:lnTo>
                    <a:pt x="272197" y="283210"/>
                  </a:lnTo>
                  <a:lnTo>
                    <a:pt x="272975" y="283210"/>
                  </a:lnTo>
                  <a:lnTo>
                    <a:pt x="283143" y="261620"/>
                  </a:lnTo>
                  <a:lnTo>
                    <a:pt x="290464" y="238760"/>
                  </a:lnTo>
                  <a:lnTo>
                    <a:pt x="294863" y="215900"/>
                  </a:lnTo>
                  <a:lnTo>
                    <a:pt x="295098" y="212090"/>
                  </a:lnTo>
                  <a:lnTo>
                    <a:pt x="254976" y="212090"/>
                  </a:lnTo>
                  <a:lnTo>
                    <a:pt x="251051" y="207010"/>
                  </a:lnTo>
                  <a:lnTo>
                    <a:pt x="248125" y="204470"/>
                  </a:lnTo>
                  <a:lnTo>
                    <a:pt x="244119" y="200660"/>
                  </a:lnTo>
                  <a:lnTo>
                    <a:pt x="242603" y="198120"/>
                  </a:lnTo>
                  <a:lnTo>
                    <a:pt x="218696" y="198120"/>
                  </a:lnTo>
                  <a:lnTo>
                    <a:pt x="215829" y="195580"/>
                  </a:lnTo>
                  <a:lnTo>
                    <a:pt x="212425" y="187960"/>
                  </a:lnTo>
                  <a:lnTo>
                    <a:pt x="213684" y="179070"/>
                  </a:lnTo>
                  <a:lnTo>
                    <a:pt x="214906" y="173990"/>
                  </a:lnTo>
                  <a:lnTo>
                    <a:pt x="216706" y="167640"/>
                  </a:lnTo>
                  <a:lnTo>
                    <a:pt x="198012" y="167640"/>
                  </a:lnTo>
                  <a:lnTo>
                    <a:pt x="192926" y="166370"/>
                  </a:lnTo>
                  <a:lnTo>
                    <a:pt x="191896" y="165100"/>
                  </a:lnTo>
                  <a:lnTo>
                    <a:pt x="187797" y="161290"/>
                  </a:lnTo>
                  <a:lnTo>
                    <a:pt x="188501" y="158750"/>
                  </a:lnTo>
                  <a:lnTo>
                    <a:pt x="188908" y="154940"/>
                  </a:lnTo>
                  <a:lnTo>
                    <a:pt x="189226" y="149860"/>
                  </a:lnTo>
                  <a:lnTo>
                    <a:pt x="189180" y="142240"/>
                  </a:lnTo>
                  <a:lnTo>
                    <a:pt x="188991" y="139700"/>
                  </a:lnTo>
                  <a:lnTo>
                    <a:pt x="188897" y="138430"/>
                  </a:lnTo>
                  <a:lnTo>
                    <a:pt x="188802" y="137160"/>
                  </a:lnTo>
                  <a:lnTo>
                    <a:pt x="187044" y="130810"/>
                  </a:lnTo>
                  <a:close/>
                </a:path>
                <a:path w="296544" h="288289">
                  <a:moveTo>
                    <a:pt x="63549" y="168910"/>
                  </a:moveTo>
                  <a:lnTo>
                    <a:pt x="47102" y="205740"/>
                  </a:lnTo>
                  <a:lnTo>
                    <a:pt x="36387" y="212090"/>
                  </a:lnTo>
                  <a:lnTo>
                    <a:pt x="120243" y="212090"/>
                  </a:lnTo>
                  <a:lnTo>
                    <a:pt x="121424" y="198120"/>
                  </a:lnTo>
                  <a:lnTo>
                    <a:pt x="75570" y="198120"/>
                  </a:lnTo>
                  <a:lnTo>
                    <a:pt x="69237" y="195580"/>
                  </a:lnTo>
                  <a:lnTo>
                    <a:pt x="67484" y="193040"/>
                  </a:lnTo>
                  <a:lnTo>
                    <a:pt x="67253" y="190500"/>
                  </a:lnTo>
                  <a:lnTo>
                    <a:pt x="66956" y="187960"/>
                  </a:lnTo>
                  <a:lnTo>
                    <a:pt x="66882" y="177800"/>
                  </a:lnTo>
                  <a:lnTo>
                    <a:pt x="65623" y="172720"/>
                  </a:lnTo>
                  <a:lnTo>
                    <a:pt x="63549" y="168910"/>
                  </a:lnTo>
                  <a:close/>
                </a:path>
                <a:path w="296544" h="288289">
                  <a:moveTo>
                    <a:pt x="233908" y="128270"/>
                  </a:moveTo>
                  <a:lnTo>
                    <a:pt x="226460" y="128270"/>
                  </a:lnTo>
                  <a:lnTo>
                    <a:pt x="233612" y="137160"/>
                  </a:lnTo>
                  <a:lnTo>
                    <a:pt x="239646" y="147320"/>
                  </a:lnTo>
                  <a:lnTo>
                    <a:pt x="244503" y="157480"/>
                  </a:lnTo>
                  <a:lnTo>
                    <a:pt x="248125" y="167640"/>
                  </a:lnTo>
                  <a:lnTo>
                    <a:pt x="249823" y="175260"/>
                  </a:lnTo>
                  <a:lnTo>
                    <a:pt x="251900" y="181610"/>
                  </a:lnTo>
                  <a:lnTo>
                    <a:pt x="254347" y="187960"/>
                  </a:lnTo>
                  <a:lnTo>
                    <a:pt x="256513" y="193040"/>
                  </a:lnTo>
                  <a:lnTo>
                    <a:pt x="259701" y="195580"/>
                  </a:lnTo>
                  <a:lnTo>
                    <a:pt x="263605" y="198120"/>
                  </a:lnTo>
                  <a:lnTo>
                    <a:pt x="266898" y="200660"/>
                  </a:lnTo>
                  <a:lnTo>
                    <a:pt x="267602" y="205740"/>
                  </a:lnTo>
                  <a:lnTo>
                    <a:pt x="263784" y="210820"/>
                  </a:lnTo>
                  <a:lnTo>
                    <a:pt x="261581" y="212090"/>
                  </a:lnTo>
                  <a:lnTo>
                    <a:pt x="295098" y="212090"/>
                  </a:lnTo>
                  <a:lnTo>
                    <a:pt x="295957" y="198120"/>
                  </a:lnTo>
                  <a:lnTo>
                    <a:pt x="296035" y="196850"/>
                  </a:lnTo>
                  <a:lnTo>
                    <a:pt x="296113" y="195580"/>
                  </a:lnTo>
                  <a:lnTo>
                    <a:pt x="296191" y="194310"/>
                  </a:lnTo>
                  <a:lnTo>
                    <a:pt x="296269" y="193040"/>
                  </a:lnTo>
                  <a:lnTo>
                    <a:pt x="289466" y="143510"/>
                  </a:lnTo>
                  <a:lnTo>
                    <a:pt x="261420" y="143510"/>
                  </a:lnTo>
                  <a:lnTo>
                    <a:pt x="256310" y="142240"/>
                  </a:lnTo>
                  <a:lnTo>
                    <a:pt x="253088" y="138430"/>
                  </a:lnTo>
                  <a:lnTo>
                    <a:pt x="247602" y="133350"/>
                  </a:lnTo>
                  <a:lnTo>
                    <a:pt x="241082" y="129540"/>
                  </a:lnTo>
                  <a:lnTo>
                    <a:pt x="233908" y="128270"/>
                  </a:lnTo>
                  <a:close/>
                </a:path>
                <a:path w="296544" h="288289">
                  <a:moveTo>
                    <a:pt x="93621" y="128270"/>
                  </a:moveTo>
                  <a:lnTo>
                    <a:pt x="86927" y="133350"/>
                  </a:lnTo>
                  <a:lnTo>
                    <a:pt x="80882" y="138430"/>
                  </a:lnTo>
                  <a:lnTo>
                    <a:pt x="75550" y="144780"/>
                  </a:lnTo>
                  <a:lnTo>
                    <a:pt x="70993" y="152400"/>
                  </a:lnTo>
                  <a:lnTo>
                    <a:pt x="75746" y="158750"/>
                  </a:lnTo>
                  <a:lnTo>
                    <a:pt x="79178" y="166370"/>
                  </a:lnTo>
                  <a:lnTo>
                    <a:pt x="81103" y="173990"/>
                  </a:lnTo>
                  <a:lnTo>
                    <a:pt x="81844" y="177800"/>
                  </a:lnTo>
                  <a:lnTo>
                    <a:pt x="81956" y="179070"/>
                  </a:lnTo>
                  <a:lnTo>
                    <a:pt x="82068" y="180340"/>
                  </a:lnTo>
                  <a:lnTo>
                    <a:pt x="82100" y="190500"/>
                  </a:lnTo>
                  <a:lnTo>
                    <a:pt x="81474" y="193040"/>
                  </a:lnTo>
                  <a:lnTo>
                    <a:pt x="79906" y="196850"/>
                  </a:lnTo>
                  <a:lnTo>
                    <a:pt x="75570" y="198120"/>
                  </a:lnTo>
                  <a:lnTo>
                    <a:pt x="121424" y="198120"/>
                  </a:lnTo>
                  <a:lnTo>
                    <a:pt x="122068" y="190500"/>
                  </a:lnTo>
                  <a:lnTo>
                    <a:pt x="122176" y="189230"/>
                  </a:lnTo>
                  <a:lnTo>
                    <a:pt x="122283" y="187960"/>
                  </a:lnTo>
                  <a:lnTo>
                    <a:pt x="122390" y="186690"/>
                  </a:lnTo>
                  <a:lnTo>
                    <a:pt x="122498" y="185420"/>
                  </a:lnTo>
                  <a:lnTo>
                    <a:pt x="124420" y="166370"/>
                  </a:lnTo>
                  <a:lnTo>
                    <a:pt x="97164" y="166370"/>
                  </a:lnTo>
                  <a:lnTo>
                    <a:pt x="91636" y="142240"/>
                  </a:lnTo>
                  <a:lnTo>
                    <a:pt x="91813" y="139700"/>
                  </a:lnTo>
                  <a:lnTo>
                    <a:pt x="91902" y="138430"/>
                  </a:lnTo>
                  <a:lnTo>
                    <a:pt x="91990" y="137160"/>
                  </a:lnTo>
                  <a:lnTo>
                    <a:pt x="92079" y="135890"/>
                  </a:lnTo>
                  <a:lnTo>
                    <a:pt x="93621" y="128270"/>
                  </a:lnTo>
                  <a:close/>
                </a:path>
                <a:path w="296544" h="288289">
                  <a:moveTo>
                    <a:pt x="232534" y="168910"/>
                  </a:moveTo>
                  <a:lnTo>
                    <a:pt x="230389" y="172720"/>
                  </a:lnTo>
                  <a:lnTo>
                    <a:pt x="229056" y="177800"/>
                  </a:lnTo>
                  <a:lnTo>
                    <a:pt x="228944" y="179070"/>
                  </a:lnTo>
                  <a:lnTo>
                    <a:pt x="228832" y="180340"/>
                  </a:lnTo>
                  <a:lnTo>
                    <a:pt x="228720" y="181610"/>
                  </a:lnTo>
                  <a:lnTo>
                    <a:pt x="228608" y="185420"/>
                  </a:lnTo>
                  <a:lnTo>
                    <a:pt x="228868" y="186690"/>
                  </a:lnTo>
                  <a:lnTo>
                    <a:pt x="228948" y="190500"/>
                  </a:lnTo>
                  <a:lnTo>
                    <a:pt x="229034" y="193040"/>
                  </a:lnTo>
                  <a:lnTo>
                    <a:pt x="229078" y="194310"/>
                  </a:lnTo>
                  <a:lnTo>
                    <a:pt x="225905" y="196850"/>
                  </a:lnTo>
                  <a:lnTo>
                    <a:pt x="218696" y="198120"/>
                  </a:lnTo>
                  <a:lnTo>
                    <a:pt x="242603" y="198120"/>
                  </a:lnTo>
                  <a:lnTo>
                    <a:pt x="241086" y="195580"/>
                  </a:lnTo>
                  <a:lnTo>
                    <a:pt x="239274" y="190500"/>
                  </a:lnTo>
                  <a:lnTo>
                    <a:pt x="236793" y="184150"/>
                  </a:lnTo>
                  <a:lnTo>
                    <a:pt x="234904" y="176530"/>
                  </a:lnTo>
                  <a:lnTo>
                    <a:pt x="232534" y="168910"/>
                  </a:lnTo>
                  <a:close/>
                </a:path>
                <a:path w="296544" h="288289">
                  <a:moveTo>
                    <a:pt x="202463" y="128270"/>
                  </a:moveTo>
                  <a:lnTo>
                    <a:pt x="204126" y="135890"/>
                  </a:lnTo>
                  <a:lnTo>
                    <a:pt x="204688" y="142240"/>
                  </a:lnTo>
                  <a:lnTo>
                    <a:pt x="204595" y="143510"/>
                  </a:lnTo>
                  <a:lnTo>
                    <a:pt x="204502" y="144780"/>
                  </a:lnTo>
                  <a:lnTo>
                    <a:pt x="204408" y="146050"/>
                  </a:lnTo>
                  <a:lnTo>
                    <a:pt x="204315" y="147320"/>
                  </a:lnTo>
                  <a:lnTo>
                    <a:pt x="204222" y="148590"/>
                  </a:lnTo>
                  <a:lnTo>
                    <a:pt x="198012" y="167640"/>
                  </a:lnTo>
                  <a:lnTo>
                    <a:pt x="216706" y="167640"/>
                  </a:lnTo>
                  <a:lnTo>
                    <a:pt x="217066" y="166370"/>
                  </a:lnTo>
                  <a:lnTo>
                    <a:pt x="220520" y="158750"/>
                  </a:lnTo>
                  <a:lnTo>
                    <a:pt x="225127" y="152400"/>
                  </a:lnTo>
                  <a:lnTo>
                    <a:pt x="220568" y="144780"/>
                  </a:lnTo>
                  <a:lnTo>
                    <a:pt x="215228" y="139700"/>
                  </a:lnTo>
                  <a:lnTo>
                    <a:pt x="209171" y="133350"/>
                  </a:lnTo>
                  <a:lnTo>
                    <a:pt x="202463" y="128270"/>
                  </a:lnTo>
                  <a:close/>
                </a:path>
                <a:path w="296544" h="288289">
                  <a:moveTo>
                    <a:pt x="148134" y="105410"/>
                  </a:moveTo>
                  <a:lnTo>
                    <a:pt x="143638" y="109220"/>
                  </a:lnTo>
                  <a:lnTo>
                    <a:pt x="138046" y="111760"/>
                  </a:lnTo>
                  <a:lnTo>
                    <a:pt x="131951" y="114300"/>
                  </a:lnTo>
                  <a:lnTo>
                    <a:pt x="128617" y="114300"/>
                  </a:lnTo>
                  <a:lnTo>
                    <a:pt x="118581" y="118110"/>
                  </a:lnTo>
                  <a:lnTo>
                    <a:pt x="116063" y="118110"/>
                  </a:lnTo>
                  <a:lnTo>
                    <a:pt x="114248" y="120650"/>
                  </a:lnTo>
                  <a:lnTo>
                    <a:pt x="110542" y="125730"/>
                  </a:lnTo>
                  <a:lnTo>
                    <a:pt x="108085" y="130810"/>
                  </a:lnTo>
                  <a:lnTo>
                    <a:pt x="107101" y="137160"/>
                  </a:lnTo>
                  <a:lnTo>
                    <a:pt x="106416" y="142240"/>
                  </a:lnTo>
                  <a:lnTo>
                    <a:pt x="106416" y="148590"/>
                  </a:lnTo>
                  <a:lnTo>
                    <a:pt x="107508" y="158750"/>
                  </a:lnTo>
                  <a:lnTo>
                    <a:pt x="108212" y="161290"/>
                  </a:lnTo>
                  <a:lnTo>
                    <a:pt x="104990" y="163830"/>
                  </a:lnTo>
                  <a:lnTo>
                    <a:pt x="101830" y="166370"/>
                  </a:lnTo>
                  <a:lnTo>
                    <a:pt x="124420" y="166370"/>
                  </a:lnTo>
                  <a:lnTo>
                    <a:pt x="124933" y="161290"/>
                  </a:lnTo>
                  <a:lnTo>
                    <a:pt x="129951" y="143510"/>
                  </a:lnTo>
                  <a:lnTo>
                    <a:pt x="133957" y="137160"/>
                  </a:lnTo>
                  <a:lnTo>
                    <a:pt x="140558" y="133350"/>
                  </a:lnTo>
                  <a:lnTo>
                    <a:pt x="148134" y="130810"/>
                  </a:lnTo>
                  <a:lnTo>
                    <a:pt x="187044" y="130810"/>
                  </a:lnTo>
                  <a:lnTo>
                    <a:pt x="186341" y="128270"/>
                  </a:lnTo>
                  <a:lnTo>
                    <a:pt x="181502" y="120650"/>
                  </a:lnTo>
                  <a:lnTo>
                    <a:pt x="179412" y="118110"/>
                  </a:lnTo>
                  <a:lnTo>
                    <a:pt x="176835" y="116840"/>
                  </a:lnTo>
                  <a:lnTo>
                    <a:pt x="174095" y="116840"/>
                  </a:lnTo>
                  <a:lnTo>
                    <a:pt x="170762" y="115570"/>
                  </a:lnTo>
                  <a:lnTo>
                    <a:pt x="167392" y="115570"/>
                  </a:lnTo>
                  <a:lnTo>
                    <a:pt x="164059" y="114300"/>
                  </a:lnTo>
                  <a:lnTo>
                    <a:pt x="158038" y="113030"/>
                  </a:lnTo>
                  <a:lnTo>
                    <a:pt x="152538" y="109220"/>
                  </a:lnTo>
                  <a:lnTo>
                    <a:pt x="148134" y="105410"/>
                  </a:lnTo>
                  <a:close/>
                </a:path>
                <a:path w="296544" h="288289">
                  <a:moveTo>
                    <a:pt x="69993" y="128270"/>
                  </a:moveTo>
                  <a:lnTo>
                    <a:pt x="62558" y="128270"/>
                  </a:lnTo>
                  <a:lnTo>
                    <a:pt x="55394" y="129540"/>
                  </a:lnTo>
                  <a:lnTo>
                    <a:pt x="48882" y="133350"/>
                  </a:lnTo>
                  <a:lnTo>
                    <a:pt x="43403" y="138430"/>
                  </a:lnTo>
                  <a:lnTo>
                    <a:pt x="40366" y="142240"/>
                  </a:lnTo>
                  <a:lnTo>
                    <a:pt x="35737" y="143510"/>
                  </a:lnTo>
                  <a:lnTo>
                    <a:pt x="58763" y="143510"/>
                  </a:lnTo>
                  <a:lnTo>
                    <a:pt x="59462" y="142240"/>
                  </a:lnTo>
                  <a:lnTo>
                    <a:pt x="64380" y="135890"/>
                  </a:lnTo>
                  <a:lnTo>
                    <a:pt x="69993" y="128270"/>
                  </a:lnTo>
                  <a:close/>
                </a:path>
                <a:path w="296544" h="288289">
                  <a:moveTo>
                    <a:pt x="277045" y="114300"/>
                  </a:moveTo>
                  <a:lnTo>
                    <a:pt x="241172" y="114300"/>
                  </a:lnTo>
                  <a:lnTo>
                    <a:pt x="254248" y="119380"/>
                  </a:lnTo>
                  <a:lnTo>
                    <a:pt x="264901" y="129540"/>
                  </a:lnTo>
                  <a:lnTo>
                    <a:pt x="267262" y="132080"/>
                  </a:lnTo>
                  <a:lnTo>
                    <a:pt x="267355" y="135890"/>
                  </a:lnTo>
                  <a:lnTo>
                    <a:pt x="265124" y="138430"/>
                  </a:lnTo>
                  <a:lnTo>
                    <a:pt x="261420" y="143510"/>
                  </a:lnTo>
                  <a:lnTo>
                    <a:pt x="289466" y="143510"/>
                  </a:lnTo>
                  <a:lnTo>
                    <a:pt x="289292" y="142240"/>
                  </a:lnTo>
                  <a:lnTo>
                    <a:pt x="277045" y="114300"/>
                  </a:lnTo>
                  <a:close/>
                </a:path>
                <a:path w="296544" h="288289">
                  <a:moveTo>
                    <a:pt x="84631" y="114300"/>
                  </a:moveTo>
                  <a:lnTo>
                    <a:pt x="69563" y="114300"/>
                  </a:lnTo>
                  <a:lnTo>
                    <a:pt x="83473" y="118110"/>
                  </a:lnTo>
                  <a:lnTo>
                    <a:pt x="85732" y="115570"/>
                  </a:lnTo>
                  <a:lnTo>
                    <a:pt x="84631" y="114300"/>
                  </a:lnTo>
                  <a:close/>
                </a:path>
                <a:path w="296544" h="288289">
                  <a:moveTo>
                    <a:pt x="251706" y="76200"/>
                  </a:moveTo>
                  <a:lnTo>
                    <a:pt x="215894" y="76200"/>
                  </a:lnTo>
                  <a:lnTo>
                    <a:pt x="225238" y="80010"/>
                  </a:lnTo>
                  <a:lnTo>
                    <a:pt x="223905" y="86360"/>
                  </a:lnTo>
                  <a:lnTo>
                    <a:pt x="210795" y="115570"/>
                  </a:lnTo>
                  <a:lnTo>
                    <a:pt x="213054" y="116840"/>
                  </a:lnTo>
                  <a:lnTo>
                    <a:pt x="226999" y="114300"/>
                  </a:lnTo>
                  <a:lnTo>
                    <a:pt x="277045" y="114300"/>
                  </a:lnTo>
                  <a:lnTo>
                    <a:pt x="269808" y="97790"/>
                  </a:lnTo>
                  <a:lnTo>
                    <a:pt x="251706" y="76200"/>
                  </a:lnTo>
                  <a:close/>
                </a:path>
                <a:path w="296544" h="288289">
                  <a:moveTo>
                    <a:pt x="119647" y="76200"/>
                  </a:moveTo>
                  <a:lnTo>
                    <a:pt x="80572" y="76200"/>
                  </a:lnTo>
                  <a:lnTo>
                    <a:pt x="84554" y="77470"/>
                  </a:lnTo>
                  <a:lnTo>
                    <a:pt x="86436" y="80010"/>
                  </a:lnTo>
                  <a:lnTo>
                    <a:pt x="87331" y="82550"/>
                  </a:lnTo>
                  <a:lnTo>
                    <a:pt x="87772" y="85090"/>
                  </a:lnTo>
                  <a:lnTo>
                    <a:pt x="87732" y="87630"/>
                  </a:lnTo>
                  <a:lnTo>
                    <a:pt x="88930" y="95250"/>
                  </a:lnTo>
                  <a:lnTo>
                    <a:pt x="93077" y="102870"/>
                  </a:lnTo>
                  <a:lnTo>
                    <a:pt x="99435" y="109220"/>
                  </a:lnTo>
                  <a:lnTo>
                    <a:pt x="111854" y="104140"/>
                  </a:lnTo>
                  <a:lnTo>
                    <a:pt x="118248" y="102870"/>
                  </a:lnTo>
                  <a:lnTo>
                    <a:pt x="123587" y="101600"/>
                  </a:lnTo>
                  <a:lnTo>
                    <a:pt x="128809" y="99060"/>
                  </a:lnTo>
                  <a:lnTo>
                    <a:pt x="133839" y="97790"/>
                  </a:lnTo>
                  <a:lnTo>
                    <a:pt x="137151" y="95250"/>
                  </a:lnTo>
                  <a:lnTo>
                    <a:pt x="139620" y="92710"/>
                  </a:lnTo>
                  <a:lnTo>
                    <a:pt x="140727" y="88900"/>
                  </a:lnTo>
                  <a:lnTo>
                    <a:pt x="140727" y="86360"/>
                  </a:lnTo>
                  <a:lnTo>
                    <a:pt x="125266" y="86360"/>
                  </a:lnTo>
                  <a:lnTo>
                    <a:pt x="122152" y="85090"/>
                  </a:lnTo>
                  <a:lnTo>
                    <a:pt x="120951" y="82550"/>
                  </a:lnTo>
                  <a:lnTo>
                    <a:pt x="119647" y="76200"/>
                  </a:lnTo>
                  <a:close/>
                </a:path>
                <a:path w="296544" h="288289">
                  <a:moveTo>
                    <a:pt x="162948" y="74930"/>
                  </a:moveTo>
                  <a:lnTo>
                    <a:pt x="155541" y="74930"/>
                  </a:lnTo>
                  <a:lnTo>
                    <a:pt x="155541" y="88900"/>
                  </a:lnTo>
                  <a:lnTo>
                    <a:pt x="156757" y="92710"/>
                  </a:lnTo>
                  <a:lnTo>
                    <a:pt x="159423" y="95250"/>
                  </a:lnTo>
                  <a:lnTo>
                    <a:pt x="162948" y="97790"/>
                  </a:lnTo>
                  <a:lnTo>
                    <a:pt x="167892" y="99060"/>
                  </a:lnTo>
                  <a:lnTo>
                    <a:pt x="172996" y="101600"/>
                  </a:lnTo>
                  <a:lnTo>
                    <a:pt x="178206" y="102870"/>
                  </a:lnTo>
                  <a:lnTo>
                    <a:pt x="184603" y="104140"/>
                  </a:lnTo>
                  <a:lnTo>
                    <a:pt x="197019" y="109220"/>
                  </a:lnTo>
                  <a:lnTo>
                    <a:pt x="203518" y="102870"/>
                  </a:lnTo>
                  <a:lnTo>
                    <a:pt x="207694" y="95250"/>
                  </a:lnTo>
                  <a:lnTo>
                    <a:pt x="208758" y="86360"/>
                  </a:lnTo>
                  <a:lnTo>
                    <a:pt x="162948" y="86360"/>
                  </a:lnTo>
                  <a:lnTo>
                    <a:pt x="162948" y="74930"/>
                  </a:lnTo>
                  <a:close/>
                </a:path>
                <a:path w="296544" h="288289">
                  <a:moveTo>
                    <a:pt x="140727" y="0"/>
                  </a:moveTo>
                  <a:lnTo>
                    <a:pt x="133321" y="0"/>
                  </a:lnTo>
                  <a:lnTo>
                    <a:pt x="133321" y="86360"/>
                  </a:lnTo>
                  <a:lnTo>
                    <a:pt x="140727" y="86360"/>
                  </a:lnTo>
                  <a:lnTo>
                    <a:pt x="140727" y="74930"/>
                  </a:lnTo>
                  <a:lnTo>
                    <a:pt x="162948" y="74930"/>
                  </a:lnTo>
                  <a:lnTo>
                    <a:pt x="162948" y="67310"/>
                  </a:lnTo>
                  <a:lnTo>
                    <a:pt x="140727" y="67310"/>
                  </a:lnTo>
                  <a:lnTo>
                    <a:pt x="140727" y="59690"/>
                  </a:lnTo>
                  <a:lnTo>
                    <a:pt x="162948" y="59690"/>
                  </a:lnTo>
                  <a:lnTo>
                    <a:pt x="162948" y="52070"/>
                  </a:lnTo>
                  <a:lnTo>
                    <a:pt x="140727" y="52070"/>
                  </a:lnTo>
                  <a:lnTo>
                    <a:pt x="140727" y="44450"/>
                  </a:lnTo>
                  <a:lnTo>
                    <a:pt x="162948" y="44450"/>
                  </a:lnTo>
                  <a:lnTo>
                    <a:pt x="162948" y="38100"/>
                  </a:lnTo>
                  <a:lnTo>
                    <a:pt x="140727" y="38100"/>
                  </a:lnTo>
                  <a:lnTo>
                    <a:pt x="140727" y="30480"/>
                  </a:lnTo>
                  <a:lnTo>
                    <a:pt x="162948" y="30480"/>
                  </a:lnTo>
                  <a:lnTo>
                    <a:pt x="162948" y="22860"/>
                  </a:lnTo>
                  <a:lnTo>
                    <a:pt x="140727" y="22860"/>
                  </a:lnTo>
                  <a:lnTo>
                    <a:pt x="140727" y="15240"/>
                  </a:lnTo>
                  <a:lnTo>
                    <a:pt x="162948" y="15240"/>
                  </a:lnTo>
                  <a:lnTo>
                    <a:pt x="162948" y="7620"/>
                  </a:lnTo>
                  <a:lnTo>
                    <a:pt x="140727" y="7620"/>
                  </a:lnTo>
                  <a:lnTo>
                    <a:pt x="140727" y="0"/>
                  </a:lnTo>
                  <a:close/>
                </a:path>
                <a:path w="296544" h="288289">
                  <a:moveTo>
                    <a:pt x="184464" y="33020"/>
                  </a:moveTo>
                  <a:lnTo>
                    <a:pt x="181205" y="39370"/>
                  </a:lnTo>
                  <a:lnTo>
                    <a:pt x="178911" y="49530"/>
                  </a:lnTo>
                  <a:lnTo>
                    <a:pt x="177794" y="62230"/>
                  </a:lnTo>
                  <a:lnTo>
                    <a:pt x="176919" y="74930"/>
                  </a:lnTo>
                  <a:lnTo>
                    <a:pt x="175354" y="82550"/>
                  </a:lnTo>
                  <a:lnTo>
                    <a:pt x="174153" y="85090"/>
                  </a:lnTo>
                  <a:lnTo>
                    <a:pt x="171040" y="86360"/>
                  </a:lnTo>
                  <a:lnTo>
                    <a:pt x="208758" y="86360"/>
                  </a:lnTo>
                  <a:lnTo>
                    <a:pt x="208724" y="83820"/>
                  </a:lnTo>
                  <a:lnTo>
                    <a:pt x="210018" y="80010"/>
                  </a:lnTo>
                  <a:lnTo>
                    <a:pt x="211912" y="77470"/>
                  </a:lnTo>
                  <a:lnTo>
                    <a:pt x="215894" y="76200"/>
                  </a:lnTo>
                  <a:lnTo>
                    <a:pt x="251706" y="76200"/>
                  </a:lnTo>
                  <a:lnTo>
                    <a:pt x="239993" y="62230"/>
                  </a:lnTo>
                  <a:lnTo>
                    <a:pt x="202018" y="38100"/>
                  </a:lnTo>
                  <a:lnTo>
                    <a:pt x="192760" y="34290"/>
                  </a:lnTo>
                  <a:lnTo>
                    <a:pt x="184464" y="33020"/>
                  </a:lnTo>
                  <a:close/>
                </a:path>
                <a:path w="296544" h="288289">
                  <a:moveTo>
                    <a:pt x="162948" y="59690"/>
                  </a:moveTo>
                  <a:lnTo>
                    <a:pt x="155541" y="59690"/>
                  </a:lnTo>
                  <a:lnTo>
                    <a:pt x="155541" y="67310"/>
                  </a:lnTo>
                  <a:lnTo>
                    <a:pt x="162948" y="67310"/>
                  </a:lnTo>
                  <a:lnTo>
                    <a:pt x="162948" y="59690"/>
                  </a:lnTo>
                  <a:close/>
                </a:path>
                <a:path w="296544" h="288289">
                  <a:moveTo>
                    <a:pt x="162948" y="44450"/>
                  </a:moveTo>
                  <a:lnTo>
                    <a:pt x="155541" y="44450"/>
                  </a:lnTo>
                  <a:lnTo>
                    <a:pt x="155541" y="52070"/>
                  </a:lnTo>
                  <a:lnTo>
                    <a:pt x="162948" y="52070"/>
                  </a:lnTo>
                  <a:lnTo>
                    <a:pt x="162948" y="44450"/>
                  </a:lnTo>
                  <a:close/>
                </a:path>
                <a:path w="296544" h="288289">
                  <a:moveTo>
                    <a:pt x="162948" y="30480"/>
                  </a:moveTo>
                  <a:lnTo>
                    <a:pt x="155541" y="30480"/>
                  </a:lnTo>
                  <a:lnTo>
                    <a:pt x="155541" y="38100"/>
                  </a:lnTo>
                  <a:lnTo>
                    <a:pt x="162948" y="38100"/>
                  </a:lnTo>
                  <a:lnTo>
                    <a:pt x="162948" y="30480"/>
                  </a:lnTo>
                  <a:close/>
                </a:path>
                <a:path w="296544" h="288289">
                  <a:moveTo>
                    <a:pt x="162948" y="15240"/>
                  </a:moveTo>
                  <a:lnTo>
                    <a:pt x="155541" y="15240"/>
                  </a:lnTo>
                  <a:lnTo>
                    <a:pt x="155541" y="22860"/>
                  </a:lnTo>
                  <a:lnTo>
                    <a:pt x="162948" y="22860"/>
                  </a:lnTo>
                  <a:lnTo>
                    <a:pt x="162948" y="15240"/>
                  </a:lnTo>
                  <a:close/>
                </a:path>
                <a:path w="296544" h="288289">
                  <a:moveTo>
                    <a:pt x="162948" y="0"/>
                  </a:moveTo>
                  <a:lnTo>
                    <a:pt x="155541" y="0"/>
                  </a:lnTo>
                  <a:lnTo>
                    <a:pt x="155541" y="7620"/>
                  </a:lnTo>
                  <a:lnTo>
                    <a:pt x="162948" y="7620"/>
                  </a:lnTo>
                  <a:lnTo>
                    <a:pt x="162948"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342890" y="3157132"/>
              <a:ext cx="296545" cy="288925"/>
            </a:xfrm>
            <a:custGeom>
              <a:avLst/>
              <a:gdLst/>
              <a:ahLst/>
              <a:cxnLst/>
              <a:rect l="l" t="t" r="r" b="b"/>
              <a:pathLst>
                <a:path w="296544" h="288925">
                  <a:moveTo>
                    <a:pt x="202018" y="37062"/>
                  </a:moveTo>
                  <a:lnTo>
                    <a:pt x="192760" y="33356"/>
                  </a:lnTo>
                  <a:lnTo>
                    <a:pt x="184464" y="32244"/>
                  </a:lnTo>
                  <a:lnTo>
                    <a:pt x="181205" y="38766"/>
                  </a:lnTo>
                  <a:lnTo>
                    <a:pt x="178911" y="48321"/>
                  </a:lnTo>
                  <a:lnTo>
                    <a:pt x="177794" y="61426"/>
                  </a:lnTo>
                  <a:lnTo>
                    <a:pt x="176919" y="73919"/>
                  </a:lnTo>
                  <a:lnTo>
                    <a:pt x="175354" y="81640"/>
                  </a:lnTo>
                  <a:lnTo>
                    <a:pt x="174153" y="84564"/>
                  </a:lnTo>
                  <a:lnTo>
                    <a:pt x="171040" y="86213"/>
                  </a:lnTo>
                  <a:lnTo>
                    <a:pt x="167947" y="85568"/>
                  </a:lnTo>
                  <a:lnTo>
                    <a:pt x="162948" y="85234"/>
                  </a:lnTo>
                  <a:lnTo>
                    <a:pt x="162948" y="74117"/>
                  </a:lnTo>
                  <a:lnTo>
                    <a:pt x="162948" y="0"/>
                  </a:lnTo>
                  <a:lnTo>
                    <a:pt x="155541" y="0"/>
                  </a:lnTo>
                  <a:lnTo>
                    <a:pt x="155541" y="7411"/>
                  </a:lnTo>
                  <a:lnTo>
                    <a:pt x="140727" y="7411"/>
                  </a:lnTo>
                  <a:lnTo>
                    <a:pt x="140727" y="0"/>
                  </a:lnTo>
                  <a:lnTo>
                    <a:pt x="133321" y="0"/>
                  </a:lnTo>
                  <a:lnTo>
                    <a:pt x="133321" y="74117"/>
                  </a:lnTo>
                  <a:lnTo>
                    <a:pt x="133321" y="85234"/>
                  </a:lnTo>
                  <a:lnTo>
                    <a:pt x="128358" y="85716"/>
                  </a:lnTo>
                  <a:lnTo>
                    <a:pt x="118512" y="61574"/>
                  </a:lnTo>
                  <a:lnTo>
                    <a:pt x="117395" y="48469"/>
                  </a:lnTo>
                  <a:lnTo>
                    <a:pt x="115100" y="38914"/>
                  </a:lnTo>
                  <a:lnTo>
                    <a:pt x="111804" y="32393"/>
                  </a:lnTo>
                  <a:lnTo>
                    <a:pt x="103694" y="33356"/>
                  </a:lnTo>
                  <a:lnTo>
                    <a:pt x="56276" y="61552"/>
                  </a:lnTo>
                  <a:lnTo>
                    <a:pt x="26460" y="97222"/>
                  </a:lnTo>
                  <a:lnTo>
                    <a:pt x="6977" y="141646"/>
                  </a:lnTo>
                  <a:lnTo>
                    <a:pt x="0" y="192400"/>
                  </a:lnTo>
                  <a:lnTo>
                    <a:pt x="1411" y="215831"/>
                  </a:lnTo>
                  <a:lnTo>
                    <a:pt x="13132" y="260990"/>
                  </a:lnTo>
                  <a:lnTo>
                    <a:pt x="28145" y="288337"/>
                  </a:lnTo>
                  <a:lnTo>
                    <a:pt x="31960" y="288337"/>
                  </a:lnTo>
                  <a:lnTo>
                    <a:pt x="81154" y="270926"/>
                  </a:lnTo>
                  <a:lnTo>
                    <a:pt x="115767" y="234310"/>
                  </a:lnTo>
                  <a:lnTo>
                    <a:pt x="122498" y="184701"/>
                  </a:lnTo>
                  <a:lnTo>
                    <a:pt x="124933" y="160126"/>
                  </a:lnTo>
                  <a:lnTo>
                    <a:pt x="129951" y="143375"/>
                  </a:lnTo>
                  <a:lnTo>
                    <a:pt x="133957" y="136767"/>
                  </a:lnTo>
                  <a:lnTo>
                    <a:pt x="140558" y="132150"/>
                  </a:lnTo>
                  <a:lnTo>
                    <a:pt x="148134" y="130665"/>
                  </a:lnTo>
                  <a:lnTo>
                    <a:pt x="155714" y="132150"/>
                  </a:lnTo>
                  <a:lnTo>
                    <a:pt x="173771" y="184715"/>
                  </a:lnTo>
                  <a:lnTo>
                    <a:pt x="176025" y="211362"/>
                  </a:lnTo>
                  <a:lnTo>
                    <a:pt x="180502" y="234310"/>
                  </a:lnTo>
                  <a:lnTo>
                    <a:pt x="193258" y="253538"/>
                  </a:lnTo>
                  <a:lnTo>
                    <a:pt x="215114" y="270912"/>
                  </a:lnTo>
                  <a:lnTo>
                    <a:pt x="240616" y="283491"/>
                  </a:lnTo>
                  <a:lnTo>
                    <a:pt x="264309" y="288337"/>
                  </a:lnTo>
                  <a:lnTo>
                    <a:pt x="268012" y="288337"/>
                  </a:lnTo>
                  <a:lnTo>
                    <a:pt x="290464" y="238789"/>
                  </a:lnTo>
                  <a:lnTo>
                    <a:pt x="296269" y="192400"/>
                  </a:lnTo>
                  <a:lnTo>
                    <a:pt x="289292" y="141646"/>
                  </a:lnTo>
                  <a:lnTo>
                    <a:pt x="269808" y="97222"/>
                  </a:lnTo>
                  <a:lnTo>
                    <a:pt x="239993" y="61552"/>
                  </a:lnTo>
                  <a:lnTo>
                    <a:pt x="202018" y="37062"/>
                  </a:lnTo>
                  <a:close/>
                </a:path>
              </a:pathLst>
            </a:custGeom>
            <a:ln w="432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6" cstate="print"/>
            <a:stretch>
              <a:fillRect/>
            </a:stretch>
          </p:blipFill>
          <p:spPr>
            <a:xfrm>
              <a:off x="1369618" y="3169793"/>
              <a:ext cx="243035" cy="200875"/>
            </a:xfrm>
            <a:prstGeom prst="rect">
              <a:avLst/>
            </a:prstGeom>
          </p:spPr>
        </p:pic>
      </p:grpSp>
      <p:grpSp>
        <p:nvGrpSpPr>
          <p:cNvPr id="12" name="object 12"/>
          <p:cNvGrpSpPr/>
          <p:nvPr/>
        </p:nvGrpSpPr>
        <p:grpSpPr>
          <a:xfrm>
            <a:off x="1377762" y="3706002"/>
            <a:ext cx="226695" cy="300990"/>
            <a:chOff x="1377762" y="3706002"/>
            <a:chExt cx="226695" cy="300990"/>
          </a:xfrm>
        </p:grpSpPr>
        <p:pic>
          <p:nvPicPr>
            <p:cNvPr id="13" name="object 13"/>
            <p:cNvPicPr/>
            <p:nvPr/>
          </p:nvPicPr>
          <p:blipFill>
            <a:blip r:embed="rId7" cstate="print"/>
            <a:stretch>
              <a:fillRect/>
            </a:stretch>
          </p:blipFill>
          <p:spPr>
            <a:xfrm>
              <a:off x="1414795" y="3802353"/>
              <a:ext cx="152457" cy="159957"/>
            </a:xfrm>
            <a:prstGeom prst="rect">
              <a:avLst/>
            </a:prstGeom>
          </p:spPr>
        </p:pic>
        <p:sp>
          <p:nvSpPr>
            <p:cNvPr id="14" name="object 14"/>
            <p:cNvSpPr/>
            <p:nvPr/>
          </p:nvSpPr>
          <p:spPr>
            <a:xfrm>
              <a:off x="1379923" y="3708163"/>
              <a:ext cx="222250" cy="296545"/>
            </a:xfrm>
            <a:custGeom>
              <a:avLst/>
              <a:gdLst/>
              <a:ahLst/>
              <a:cxnLst/>
              <a:rect l="l" t="t" r="r" b="b"/>
              <a:pathLst>
                <a:path w="222250" h="296545">
                  <a:moveTo>
                    <a:pt x="142261" y="0"/>
                  </a:moveTo>
                  <a:lnTo>
                    <a:pt x="0" y="0"/>
                  </a:lnTo>
                  <a:lnTo>
                    <a:pt x="0" y="296453"/>
                  </a:lnTo>
                  <a:lnTo>
                    <a:pt x="222202" y="296453"/>
                  </a:lnTo>
                  <a:lnTo>
                    <a:pt x="222202" y="289041"/>
                  </a:lnTo>
                  <a:lnTo>
                    <a:pt x="7406" y="289041"/>
                  </a:lnTo>
                  <a:lnTo>
                    <a:pt x="7406" y="7411"/>
                  </a:lnTo>
                  <a:lnTo>
                    <a:pt x="149667" y="7411"/>
                  </a:lnTo>
                  <a:lnTo>
                    <a:pt x="142261" y="0"/>
                  </a:lnTo>
                  <a:close/>
                </a:path>
                <a:path w="222250" h="296545">
                  <a:moveTo>
                    <a:pt x="149667" y="7411"/>
                  </a:moveTo>
                  <a:lnTo>
                    <a:pt x="137024" y="7411"/>
                  </a:lnTo>
                  <a:lnTo>
                    <a:pt x="137024" y="85234"/>
                  </a:lnTo>
                  <a:lnTo>
                    <a:pt x="214795" y="85234"/>
                  </a:lnTo>
                  <a:lnTo>
                    <a:pt x="214795" y="289041"/>
                  </a:lnTo>
                  <a:lnTo>
                    <a:pt x="222202" y="289041"/>
                  </a:lnTo>
                  <a:lnTo>
                    <a:pt x="222202" y="79994"/>
                  </a:lnTo>
                  <a:lnTo>
                    <a:pt x="220032" y="77823"/>
                  </a:lnTo>
                  <a:lnTo>
                    <a:pt x="144431" y="77823"/>
                  </a:lnTo>
                  <a:lnTo>
                    <a:pt x="144431" y="12753"/>
                  </a:lnTo>
                  <a:lnTo>
                    <a:pt x="155006" y="12753"/>
                  </a:lnTo>
                  <a:lnTo>
                    <a:pt x="149667" y="7411"/>
                  </a:lnTo>
                  <a:close/>
                </a:path>
                <a:path w="222250" h="296545">
                  <a:moveTo>
                    <a:pt x="155006" y="12753"/>
                  </a:moveTo>
                  <a:lnTo>
                    <a:pt x="144527" y="12753"/>
                  </a:lnTo>
                  <a:lnTo>
                    <a:pt x="209561" y="77823"/>
                  </a:lnTo>
                  <a:lnTo>
                    <a:pt x="220032" y="77823"/>
                  </a:lnTo>
                  <a:lnTo>
                    <a:pt x="155006" y="12753"/>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379923" y="3708163"/>
              <a:ext cx="222250" cy="296545"/>
            </a:xfrm>
            <a:custGeom>
              <a:avLst/>
              <a:gdLst/>
              <a:ahLst/>
              <a:cxnLst/>
              <a:rect l="l" t="t" r="r" b="b"/>
              <a:pathLst>
                <a:path w="222250" h="296545">
                  <a:moveTo>
                    <a:pt x="0" y="0"/>
                  </a:moveTo>
                  <a:lnTo>
                    <a:pt x="0" y="296453"/>
                  </a:lnTo>
                  <a:lnTo>
                    <a:pt x="222202" y="296453"/>
                  </a:lnTo>
                  <a:lnTo>
                    <a:pt x="222202" y="79994"/>
                  </a:lnTo>
                  <a:lnTo>
                    <a:pt x="142261" y="0"/>
                  </a:lnTo>
                  <a:lnTo>
                    <a:pt x="0" y="0"/>
                  </a:lnTo>
                  <a:close/>
                </a:path>
              </a:pathLst>
            </a:custGeom>
            <a:ln w="432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8" cstate="print"/>
            <a:stretch>
              <a:fillRect/>
            </a:stretch>
          </p:blipFill>
          <p:spPr>
            <a:xfrm>
              <a:off x="1522194" y="3718724"/>
              <a:ext cx="69402" cy="69422"/>
            </a:xfrm>
            <a:prstGeom prst="rect">
              <a:avLst/>
            </a:prstGeom>
          </p:spPr>
        </p:pic>
        <p:sp>
          <p:nvSpPr>
            <p:cNvPr id="17" name="object 17"/>
            <p:cNvSpPr/>
            <p:nvPr/>
          </p:nvSpPr>
          <p:spPr>
            <a:xfrm>
              <a:off x="1387330" y="3715574"/>
              <a:ext cx="207645" cy="281940"/>
            </a:xfrm>
            <a:custGeom>
              <a:avLst/>
              <a:gdLst/>
              <a:ahLst/>
              <a:cxnLst/>
              <a:rect l="l" t="t" r="r" b="b"/>
              <a:pathLst>
                <a:path w="207644" h="281939">
                  <a:moveTo>
                    <a:pt x="0" y="281630"/>
                  </a:moveTo>
                  <a:lnTo>
                    <a:pt x="0" y="0"/>
                  </a:lnTo>
                  <a:lnTo>
                    <a:pt x="129617" y="0"/>
                  </a:lnTo>
                  <a:lnTo>
                    <a:pt x="129617" y="77823"/>
                  </a:lnTo>
                  <a:lnTo>
                    <a:pt x="207388" y="77823"/>
                  </a:lnTo>
                  <a:lnTo>
                    <a:pt x="207388" y="281630"/>
                  </a:lnTo>
                  <a:lnTo>
                    <a:pt x="0" y="281630"/>
                  </a:lnTo>
                  <a:close/>
                </a:path>
              </a:pathLst>
            </a:custGeom>
            <a:ln w="432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object 18"/>
          <p:cNvGrpSpPr/>
          <p:nvPr/>
        </p:nvGrpSpPr>
        <p:grpSpPr>
          <a:xfrm>
            <a:off x="1329610" y="4243714"/>
            <a:ext cx="323215" cy="252095"/>
            <a:chOff x="1329610" y="4243714"/>
            <a:chExt cx="323215" cy="252095"/>
          </a:xfrm>
        </p:grpSpPr>
        <p:pic>
          <p:nvPicPr>
            <p:cNvPr id="19" name="object 19"/>
            <p:cNvPicPr/>
            <p:nvPr/>
          </p:nvPicPr>
          <p:blipFill>
            <a:blip r:embed="rId9" cstate="print"/>
            <a:stretch>
              <a:fillRect/>
            </a:stretch>
          </p:blipFill>
          <p:spPr>
            <a:xfrm>
              <a:off x="1448131" y="4243714"/>
              <a:ext cx="204674" cy="192301"/>
            </a:xfrm>
            <a:prstGeom prst="rect">
              <a:avLst/>
            </a:prstGeom>
          </p:spPr>
        </p:pic>
        <p:sp>
          <p:nvSpPr>
            <p:cNvPr id="20" name="object 20"/>
            <p:cNvSpPr/>
            <p:nvPr/>
          </p:nvSpPr>
          <p:spPr>
            <a:xfrm>
              <a:off x="1331772" y="4449076"/>
              <a:ext cx="318770" cy="45085"/>
            </a:xfrm>
            <a:custGeom>
              <a:avLst/>
              <a:gdLst/>
              <a:ahLst/>
              <a:cxnLst/>
              <a:rect l="l" t="t" r="r" b="b"/>
              <a:pathLst>
                <a:path w="318769" h="45085">
                  <a:moveTo>
                    <a:pt x="318490" y="0"/>
                  </a:moveTo>
                  <a:lnTo>
                    <a:pt x="0" y="0"/>
                  </a:lnTo>
                  <a:lnTo>
                    <a:pt x="0" y="7632"/>
                  </a:lnTo>
                  <a:lnTo>
                    <a:pt x="0" y="36918"/>
                  </a:lnTo>
                  <a:lnTo>
                    <a:pt x="0" y="44551"/>
                  </a:lnTo>
                  <a:lnTo>
                    <a:pt x="318490" y="44551"/>
                  </a:lnTo>
                  <a:lnTo>
                    <a:pt x="318490" y="36918"/>
                  </a:lnTo>
                  <a:lnTo>
                    <a:pt x="7404" y="36918"/>
                  </a:lnTo>
                  <a:lnTo>
                    <a:pt x="7404" y="7632"/>
                  </a:lnTo>
                  <a:lnTo>
                    <a:pt x="62953" y="7632"/>
                  </a:lnTo>
                  <a:lnTo>
                    <a:pt x="62953" y="36855"/>
                  </a:lnTo>
                  <a:lnTo>
                    <a:pt x="70370" y="36855"/>
                  </a:lnTo>
                  <a:lnTo>
                    <a:pt x="70370" y="7632"/>
                  </a:lnTo>
                  <a:lnTo>
                    <a:pt x="285165" y="7632"/>
                  </a:lnTo>
                  <a:lnTo>
                    <a:pt x="285165" y="36855"/>
                  </a:lnTo>
                  <a:lnTo>
                    <a:pt x="292569" y="36855"/>
                  </a:lnTo>
                  <a:lnTo>
                    <a:pt x="292569" y="7632"/>
                  </a:lnTo>
                  <a:lnTo>
                    <a:pt x="311086" y="7632"/>
                  </a:lnTo>
                  <a:lnTo>
                    <a:pt x="311086" y="36855"/>
                  </a:lnTo>
                  <a:lnTo>
                    <a:pt x="318490" y="36855"/>
                  </a:lnTo>
                  <a:lnTo>
                    <a:pt x="318490" y="7632"/>
                  </a:lnTo>
                  <a:lnTo>
                    <a:pt x="318490" y="7073"/>
                  </a:lnTo>
                  <a:lnTo>
                    <a:pt x="31849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1331780" y="4448707"/>
              <a:ext cx="318770" cy="45085"/>
            </a:xfrm>
            <a:custGeom>
              <a:avLst/>
              <a:gdLst/>
              <a:ahLst/>
              <a:cxnLst/>
              <a:rect l="l" t="t" r="r" b="b"/>
              <a:pathLst>
                <a:path w="318769" h="45085">
                  <a:moveTo>
                    <a:pt x="0" y="44655"/>
                  </a:moveTo>
                  <a:lnTo>
                    <a:pt x="318489" y="44655"/>
                  </a:lnTo>
                  <a:lnTo>
                    <a:pt x="318489" y="0"/>
                  </a:lnTo>
                  <a:lnTo>
                    <a:pt x="0" y="0"/>
                  </a:lnTo>
                  <a:lnTo>
                    <a:pt x="0" y="44655"/>
                  </a:lnTo>
                  <a:close/>
                </a:path>
                <a:path w="318769" h="45085">
                  <a:moveTo>
                    <a:pt x="292565" y="7442"/>
                  </a:moveTo>
                  <a:lnTo>
                    <a:pt x="311082" y="7442"/>
                  </a:lnTo>
                  <a:lnTo>
                    <a:pt x="311082" y="37213"/>
                  </a:lnTo>
                  <a:lnTo>
                    <a:pt x="292565" y="37213"/>
                  </a:lnTo>
                  <a:lnTo>
                    <a:pt x="292565" y="7442"/>
                  </a:lnTo>
                  <a:close/>
                </a:path>
                <a:path w="318769" h="45085">
                  <a:moveTo>
                    <a:pt x="70363" y="7442"/>
                  </a:moveTo>
                  <a:lnTo>
                    <a:pt x="285158" y="7442"/>
                  </a:lnTo>
                  <a:lnTo>
                    <a:pt x="285158" y="37213"/>
                  </a:lnTo>
                  <a:lnTo>
                    <a:pt x="70363" y="37213"/>
                  </a:lnTo>
                  <a:lnTo>
                    <a:pt x="70363" y="7442"/>
                  </a:lnTo>
                  <a:close/>
                </a:path>
                <a:path w="318769" h="45085">
                  <a:moveTo>
                    <a:pt x="7406" y="7442"/>
                  </a:moveTo>
                  <a:lnTo>
                    <a:pt x="62956" y="7442"/>
                  </a:lnTo>
                  <a:lnTo>
                    <a:pt x="62956" y="37213"/>
                  </a:lnTo>
                  <a:lnTo>
                    <a:pt x="7406" y="37213"/>
                  </a:lnTo>
                  <a:lnTo>
                    <a:pt x="7406" y="7442"/>
                  </a:lnTo>
                  <a:close/>
                </a:path>
              </a:pathLst>
            </a:custGeom>
            <a:ln w="433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1110488" y="966292"/>
            <a:ext cx="7592059" cy="3515995"/>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Eligibility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criteria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chosen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reflect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real-</a:t>
            </a:r>
            <a:r>
              <a:rPr kumimoji="0" sz="1400" b="1" i="0" u="none" strike="noStrike" kern="0" cap="none" spc="0" normalizeH="0" baseline="0" noProof="0">
                <a:ln>
                  <a:noFill/>
                </a:ln>
                <a:solidFill>
                  <a:srgbClr val="073762"/>
                </a:solidFill>
                <a:effectLst/>
                <a:uLnTx/>
                <a:uFillTx/>
                <a:latin typeface="Arial"/>
                <a:cs typeface="Arial"/>
              </a:rPr>
              <a:t>world</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setting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broaden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scope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include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 </a:t>
            </a:r>
            <a:r>
              <a:rPr kumimoji="0" sz="1400" b="1" i="0" u="none" strike="noStrike" kern="0" cap="none" spc="-10" normalizeH="0" baseline="0" noProof="0">
                <a:ln>
                  <a:noFill/>
                </a:ln>
                <a:solidFill>
                  <a:srgbClr val="073762"/>
                </a:solidFill>
                <a:effectLst/>
                <a:uLnTx/>
                <a:uFillTx/>
                <a:latin typeface="Arial"/>
                <a:cs typeface="Arial"/>
              </a:rPr>
              <a:t>uncontrolled</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moderate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Additional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information</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definitions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registries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participating</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Inclusion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criteria </a:t>
            </a:r>
            <a:r>
              <a:rPr kumimoji="0" sz="1200" b="0" i="0" u="none" strike="noStrike" kern="0" cap="none" spc="0" normalizeH="0" baseline="0" noProof="0">
                <a:ln>
                  <a:noFill/>
                </a:ln>
                <a:solidFill>
                  <a:srgbClr val="073762"/>
                </a:solidFill>
                <a:effectLst/>
                <a:uLnTx/>
                <a:uFillTx/>
                <a:latin typeface="Arial"/>
                <a:cs typeface="Arial"/>
              </a:rPr>
              <a:t>can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found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Online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Supplement</a:t>
            </a:r>
            <a:r>
              <a:rPr kumimoji="0" sz="1200" b="0" i="0" u="none" strike="noStrike" kern="0" cap="none" spc="-20" normalizeH="0" baseline="0" noProof="0">
                <a:ln>
                  <a:noFill/>
                </a:ln>
                <a:solidFill>
                  <a:srgbClr val="073762"/>
                </a:solidFill>
                <a:effectLst/>
                <a:uLnTx/>
                <a:uFillTx/>
                <a:latin typeface="Arial"/>
                <a:cs typeface="Arial"/>
              </a:rPr>
              <a:t> </a:t>
            </a:r>
            <a:r>
              <a:rPr kumimoji="0" sz="1200" b="0" i="0" u="sng" strike="noStrike" kern="0" cap="none" spc="-20" normalizeH="0" baseline="0" noProof="0">
                <a:ln>
                  <a:noFill/>
                </a:ln>
                <a:solidFill>
                  <a:srgbClr val="FF9900"/>
                </a:solidFill>
                <a:effectLst/>
                <a:uLnTx/>
                <a:uFill>
                  <a:solidFill>
                    <a:srgbClr val="FF9900"/>
                  </a:solidFill>
                </a:uFill>
                <a:latin typeface="Arial"/>
                <a:cs typeface="Arial"/>
                <a:hlinkClick r:id="rId10"/>
              </a:rPr>
              <a:t>here</a:t>
            </a:r>
            <a:r>
              <a:rPr kumimoji="0" sz="1200" b="0" i="0" u="none" strike="noStrike" kern="0" cap="none" spc="-20" normalizeH="0" baseline="0" noProof="0">
                <a:ln>
                  <a:noFill/>
                </a:ln>
                <a:solidFill>
                  <a:srgbClr val="073762"/>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85"/>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815340" marR="0" lvl="2" indent="-132080" defTabSz="914400" eaLnBrk="1" fontAlgn="auto" latinLnBrk="0" hangingPunct="1">
              <a:lnSpc>
                <a:spcPct val="100000"/>
              </a:lnSpc>
              <a:spcBef>
                <a:spcPts val="0"/>
              </a:spcBef>
              <a:spcAft>
                <a:spcPts val="0"/>
              </a:spcAft>
              <a:buClr>
                <a:srgbClr val="FF9900"/>
              </a:buClr>
              <a:buSzTx/>
              <a:buFontTx/>
              <a:buChar char="•"/>
              <a:tabLst>
                <a:tab pos="815340" algn="l"/>
              </a:tabLst>
              <a:defRPr/>
            </a:pPr>
            <a:r>
              <a:rPr kumimoji="0" sz="1100" b="0" i="0" u="none" strike="noStrike" kern="0" cap="none" spc="0" normalizeH="0" baseline="0" noProof="0">
                <a:ln>
                  <a:noFill/>
                </a:ln>
                <a:solidFill>
                  <a:srgbClr val="073762"/>
                </a:solidFill>
                <a:effectLst/>
                <a:uLnTx/>
                <a:uFillTx/>
                <a:latin typeface="Arial"/>
                <a:cs typeface="Arial"/>
              </a:rPr>
              <a:t>18</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years</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or</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older</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1160"/>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820419" marR="0" lvl="2" indent="-132080" defTabSz="914400" eaLnBrk="1" fontAlgn="auto" latinLnBrk="0" hangingPunct="1">
              <a:lnSpc>
                <a:spcPct val="100000"/>
              </a:lnSpc>
              <a:spcBef>
                <a:spcPts val="5"/>
              </a:spcBef>
              <a:spcAft>
                <a:spcPts val="0"/>
              </a:spcAft>
              <a:buClr>
                <a:srgbClr val="FF9900"/>
              </a:buClr>
              <a:buSzTx/>
              <a:buFontTx/>
              <a:buChar char="•"/>
              <a:tabLst>
                <a:tab pos="820419" algn="l"/>
              </a:tabLst>
              <a:defRPr/>
            </a:pPr>
            <a:r>
              <a:rPr kumimoji="0" sz="1100" b="0" i="0" u="none" strike="noStrike" kern="0" cap="none" spc="0" normalizeH="0" baseline="0" noProof="0">
                <a:ln>
                  <a:noFill/>
                </a:ln>
                <a:solidFill>
                  <a:srgbClr val="073762"/>
                </a:solidFill>
                <a:effectLst/>
                <a:uLnTx/>
                <a:uFillTx/>
                <a:latin typeface="Arial"/>
                <a:cs typeface="Arial"/>
              </a:rPr>
              <a:t>Received</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treatment</a:t>
            </a:r>
            <a:r>
              <a:rPr kumimoji="0" sz="1100" b="0" i="0" u="none" strike="noStrike" kern="0" cap="none" spc="-6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Global</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Initiative</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for</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(GINA)</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Step</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50" normalizeH="0" baseline="0" noProof="0">
                <a:ln>
                  <a:noFill/>
                </a:ln>
                <a:solidFill>
                  <a:srgbClr val="073762"/>
                </a:solidFill>
                <a:effectLst/>
                <a:uLnTx/>
                <a:uFillTx/>
                <a:latin typeface="Arial"/>
                <a:cs typeface="Arial"/>
              </a:rPr>
              <a:t>5</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0"/>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395"/>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820419" marR="0" lvl="2" indent="-132080" defTabSz="914400" eaLnBrk="1" fontAlgn="auto" latinLnBrk="0" hangingPunct="1">
              <a:lnSpc>
                <a:spcPct val="100000"/>
              </a:lnSpc>
              <a:spcBef>
                <a:spcPts val="0"/>
              </a:spcBef>
              <a:spcAft>
                <a:spcPts val="0"/>
              </a:spcAft>
              <a:buClr>
                <a:srgbClr val="FF9900"/>
              </a:buClr>
              <a:buSzTx/>
              <a:buFontTx/>
              <a:buChar char="•"/>
              <a:tabLst>
                <a:tab pos="820419" algn="l"/>
              </a:tabLst>
              <a:defRPr/>
            </a:pPr>
            <a:r>
              <a:rPr kumimoji="0" sz="1100" b="0" i="0" u="none" strike="noStrike" kern="0" cap="none" spc="0" normalizeH="0" baseline="0" noProof="0">
                <a:ln>
                  <a:noFill/>
                </a:ln>
                <a:solidFill>
                  <a:srgbClr val="073762"/>
                </a:solidFill>
                <a:effectLst/>
                <a:uLnTx/>
                <a:uFillTx/>
                <a:latin typeface="Arial"/>
                <a:cs typeface="Arial"/>
              </a:rPr>
              <a:t>Had</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uncontrolled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GINA</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Step</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4</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inclusion)</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780"/>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820419" marR="0" lvl="2" indent="-132080" defTabSz="914400" eaLnBrk="1" fontAlgn="auto" latinLnBrk="0" hangingPunct="1">
              <a:lnSpc>
                <a:spcPct val="100000"/>
              </a:lnSpc>
              <a:spcBef>
                <a:spcPts val="0"/>
              </a:spcBef>
              <a:spcAft>
                <a:spcPts val="0"/>
              </a:spcAft>
              <a:buClr>
                <a:srgbClr val="FF9900"/>
              </a:buClr>
              <a:buSzTx/>
              <a:buFontTx/>
              <a:buChar char="•"/>
              <a:tabLst>
                <a:tab pos="820419" algn="l"/>
              </a:tabLst>
              <a:defRPr/>
            </a:pPr>
            <a:r>
              <a:rPr kumimoji="0" sz="1100" b="0" i="0" u="none" strike="noStrike" kern="0" cap="none" spc="0" normalizeH="0" baseline="0" noProof="0">
                <a:ln>
                  <a:noFill/>
                </a:ln>
                <a:solidFill>
                  <a:srgbClr val="073762"/>
                </a:solidFill>
                <a:effectLst/>
                <a:uLnTx/>
                <a:uFillTx/>
                <a:latin typeface="Arial"/>
                <a:cs typeface="Arial"/>
              </a:rPr>
              <a:t>Provided</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consent</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for</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their</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data</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to</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be</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included</a:t>
            </a:r>
            <a:endParaRPr kumimoji="0" sz="1100" b="0" i="0" u="none" strike="noStrike" kern="0" cap="none" spc="0" normalizeH="0" baseline="0" noProof="0">
              <a:ln>
                <a:noFill/>
              </a:ln>
              <a:solidFill>
                <a:sysClr val="windowText" lastClr="000000"/>
              </a:solidFill>
              <a:effectLst/>
              <a:uLnTx/>
              <a:uFillTx/>
              <a:latin typeface="Arial"/>
              <a:cs typeface="Arial"/>
            </a:endParaRPr>
          </a:p>
          <a:p>
            <a:pPr marL="822325" marR="0" lvl="0" indent="0" defTabSz="914400" eaLnBrk="1" fontAlgn="auto" latinLnBrk="0" hangingPunct="1">
              <a:lnSpc>
                <a:spcPct val="100000"/>
              </a:lnSpc>
              <a:spcBef>
                <a:spcPts val="305"/>
              </a:spcBef>
              <a:spcAft>
                <a:spcPts val="0"/>
              </a:spcAft>
              <a:buClrTx/>
              <a:buSzTx/>
              <a:buFontTx/>
              <a:buNone/>
              <a:tabLst/>
              <a:defRPr/>
            </a:pPr>
            <a:r>
              <a:rPr kumimoji="0" sz="900" b="0" i="0" u="none" strike="noStrike" kern="0" cap="none" spc="0" normalizeH="0" baseline="0" noProof="0">
                <a:ln>
                  <a:noFill/>
                </a:ln>
                <a:solidFill>
                  <a:srgbClr val="FF9900"/>
                </a:solidFill>
                <a:effectLst/>
                <a:uLnTx/>
                <a:uFillTx/>
                <a:latin typeface="Arial"/>
                <a:cs typeface="Arial"/>
              </a:rPr>
              <a:t>–</a:t>
            </a:r>
            <a:r>
              <a:rPr kumimoji="0" sz="900" b="0" i="0" u="none" strike="noStrike" kern="0" cap="none" spc="300" normalizeH="0" baseline="0" noProof="0">
                <a:ln>
                  <a:noFill/>
                </a:ln>
                <a:solidFill>
                  <a:srgbClr val="FF9900"/>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Except</a:t>
            </a:r>
            <a:r>
              <a:rPr kumimoji="0" sz="900" b="0" i="0" u="none" strike="noStrike" kern="0" cap="none" spc="-1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in</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the</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United</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States,</a:t>
            </a:r>
            <a:r>
              <a:rPr kumimoji="0" sz="900" b="0" i="0" u="none" strike="noStrike" kern="0" cap="none" spc="-3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where</a:t>
            </a:r>
            <a:r>
              <a:rPr kumimoji="0" sz="900" b="0" i="0" u="none" strike="noStrike" kern="0" cap="none" spc="-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consent</a:t>
            </a:r>
            <a:r>
              <a:rPr kumimoji="0" sz="900" b="0" i="0" u="none" strike="noStrike" kern="0" cap="none" spc="-4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was not</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required</a:t>
            </a:r>
            <a:r>
              <a:rPr kumimoji="0" sz="900" b="0" i="0" u="none" strike="noStrike" kern="0" cap="none" spc="-3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because</a:t>
            </a:r>
            <a:r>
              <a:rPr kumimoji="0" sz="900" b="0" i="0" u="none" strike="noStrike" kern="0" cap="none" spc="-4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data</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were</a:t>
            </a:r>
            <a:r>
              <a:rPr kumimoji="0" sz="900" b="0" i="0" u="none" strike="noStrike" kern="0" cap="none" spc="-5" normalizeH="0" baseline="0" noProof="0">
                <a:ln>
                  <a:noFill/>
                </a:ln>
                <a:solidFill>
                  <a:srgbClr val="073762"/>
                </a:solidFill>
                <a:effectLst/>
                <a:uLnTx/>
                <a:uFillTx/>
                <a:latin typeface="Arial"/>
                <a:cs typeface="Arial"/>
              </a:rPr>
              <a:t> </a:t>
            </a:r>
            <a:r>
              <a:rPr kumimoji="0" sz="900" b="0" i="0" u="none" strike="noStrike" kern="0" cap="none" spc="-10" normalizeH="0" baseline="0" noProof="0">
                <a:ln>
                  <a:noFill/>
                </a:ln>
                <a:solidFill>
                  <a:srgbClr val="073762"/>
                </a:solidFill>
                <a:effectLst/>
                <a:uLnTx/>
                <a:uFillTx/>
                <a:latin typeface="Arial"/>
                <a:cs typeface="Arial"/>
              </a:rPr>
              <a:t>deidentified</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25"/>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latin typeface="Arial"/>
              <a:cs typeface="Arial"/>
            </a:endParaRPr>
          </a:p>
          <a:p>
            <a:pPr marL="820419" marR="0" lvl="2" indent="-132080" defTabSz="914400" eaLnBrk="1" fontAlgn="auto" latinLnBrk="0" hangingPunct="1">
              <a:lnSpc>
                <a:spcPct val="100000"/>
              </a:lnSpc>
              <a:spcBef>
                <a:spcPts val="0"/>
              </a:spcBef>
              <a:spcAft>
                <a:spcPts val="0"/>
              </a:spcAft>
              <a:buClr>
                <a:srgbClr val="FF9900"/>
              </a:buClr>
              <a:buSzTx/>
              <a:buFontTx/>
              <a:buChar char="•"/>
              <a:tabLst>
                <a:tab pos="820419" algn="l"/>
              </a:tabLst>
              <a:defRPr/>
            </a:pPr>
            <a:r>
              <a:rPr kumimoji="0" sz="1100" b="0" i="0" u="none" strike="noStrike" kern="0" cap="none" spc="0" normalizeH="0" baseline="0" noProof="0">
                <a:ln>
                  <a:noFill/>
                </a:ln>
                <a:solidFill>
                  <a:srgbClr val="073762"/>
                </a:solidFill>
                <a:effectLst/>
                <a:uLnTx/>
                <a:uFillTx/>
                <a:latin typeface="Arial"/>
                <a:cs typeface="Arial"/>
              </a:rPr>
              <a:t>Smokers</a:t>
            </a:r>
            <a:r>
              <a:rPr kumimoji="0" sz="1100" b="0" i="0" u="none" strike="noStrike" kern="0" cap="none" spc="-6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patients</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with</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asthma-COPD</a:t>
            </a:r>
            <a:r>
              <a:rPr kumimoji="0" sz="1100" b="0" i="0" u="none" strike="noStrike" kern="0" cap="none" spc="-6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overlap</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(ACO)</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were</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NOT</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excluded</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24" name="Graphic 23" descr="Beginning with solid fill">
            <a:hlinkClick r:id="rId11" action="ppaction://hlinksldjump"/>
            <a:extLst>
              <a:ext uri="{FF2B5EF4-FFF2-40B4-BE49-F238E27FC236}">
                <a16:creationId xmlns:a16="http://schemas.microsoft.com/office/drawing/2014/main" id="{168900EE-BD91-2CE9-8663-24EB185CE3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3FE0D-B979-0AE7-A2B4-B5F4872E08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4BDF66-B997-C8F8-7EB2-46035ED2D1E5}"/>
              </a:ext>
            </a:extLst>
          </p:cNvPr>
          <p:cNvPicPr>
            <a:picLocks noChangeAspect="1"/>
          </p:cNvPicPr>
          <p:nvPr/>
        </p:nvPicPr>
        <p:blipFill>
          <a:blip r:embed="rId3"/>
          <a:srcRect t="4885" b="50000"/>
          <a:stretch/>
        </p:blipFill>
        <p:spPr>
          <a:xfrm>
            <a:off x="291865" y="1007947"/>
            <a:ext cx="4076840" cy="2800388"/>
          </a:xfrm>
          <a:prstGeom prst="rect">
            <a:avLst/>
          </a:prstGeom>
        </p:spPr>
      </p:pic>
      <p:sp>
        <p:nvSpPr>
          <p:cNvPr id="5" name="Title 4">
            <a:extLst>
              <a:ext uri="{FF2B5EF4-FFF2-40B4-BE49-F238E27FC236}">
                <a16:creationId xmlns:a16="http://schemas.microsoft.com/office/drawing/2014/main" id="{BEB1D539-59DA-CF3C-E561-3BD505366C0C}"/>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Disease characteristics of LTOCS users by BEC</a:t>
            </a:r>
          </a:p>
        </p:txBody>
      </p:sp>
      <p:sp>
        <p:nvSpPr>
          <p:cNvPr id="3" name="TextBox 3">
            <a:extLst>
              <a:ext uri="{FF2B5EF4-FFF2-40B4-BE49-F238E27FC236}">
                <a16:creationId xmlns:a16="http://schemas.microsoft.com/office/drawing/2014/main" id="{E6890816-ABD4-F78B-0C3F-A393E953AF68}"/>
              </a:ext>
            </a:extLst>
          </p:cNvPr>
          <p:cNvSpPr txBox="1"/>
          <p:nvPr/>
        </p:nvSpPr>
        <p:spPr>
          <a:xfrm>
            <a:off x="-39942" y="4712282"/>
            <a:ext cx="8442008" cy="438581"/>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Denominators for variables in the figures may vary depending on data availability.</a:t>
            </a:r>
            <a:endParaRPr lang="en-US" sz="1013">
              <a:solidFill>
                <a:schemeClr val="bg1">
                  <a:lumMod val="65000"/>
                </a:schemeClr>
              </a:solidFill>
            </a:endParaRPr>
          </a:p>
          <a:p>
            <a:r>
              <a:rPr lang="en-GB" sz="600">
                <a:solidFill>
                  <a:schemeClr val="bg1">
                    <a:lumMod val="65000"/>
                  </a:schemeClr>
                </a:solidFill>
              </a:rPr>
              <a:t>BEC = Blood eosinophil count; ED: Emergency department; </a:t>
            </a:r>
            <a:r>
              <a:rPr lang="en-GB" sz="600" err="1">
                <a:solidFill>
                  <a:schemeClr val="bg1">
                    <a:lumMod val="65000"/>
                  </a:schemeClr>
                </a:solidFill>
              </a:rPr>
              <a:t>FeNO</a:t>
            </a:r>
            <a:r>
              <a:rPr lang="en-GB" sz="600">
                <a:solidFill>
                  <a:schemeClr val="bg1">
                    <a:lumMod val="65000"/>
                  </a:schemeClr>
                </a:solidFill>
              </a:rPr>
              <a:t> = Fractional exhaled nitric oxide; FEV1 = Forced expiratory volume in 1 second; FVC = Forced vital capacity; </a:t>
            </a:r>
            <a:r>
              <a:rPr lang="en-GB" sz="600" err="1">
                <a:solidFill>
                  <a:schemeClr val="bg1">
                    <a:lumMod val="65000"/>
                  </a:schemeClr>
                </a:solidFill>
              </a:rPr>
              <a:t>IgE</a:t>
            </a:r>
            <a:r>
              <a:rPr lang="en-GB" sz="600">
                <a:solidFill>
                  <a:schemeClr val="bg1">
                    <a:lumMod val="65000"/>
                  </a:schemeClr>
                </a:solidFill>
              </a:rPr>
              <a:t> = Immunoglobulin E; LTOCS = Long-term oral corticosteroids; LAMA = Long-acting muscarinic antagonists; LTRA = Leukotriene receptor antagonists</a:t>
            </a:r>
            <a:endParaRPr lang="en-GB" sz="1388">
              <a:solidFill>
                <a:schemeClr val="bg1">
                  <a:lumMod val="65000"/>
                </a:schemeClr>
              </a:solidFill>
            </a:endParaRP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10" name="Rectangle: Rounded Corners 9">
            <a:extLst>
              <a:ext uri="{FF2B5EF4-FFF2-40B4-BE49-F238E27FC236}">
                <a16:creationId xmlns:a16="http://schemas.microsoft.com/office/drawing/2014/main" id="{26A4ABA1-F1B0-C851-A24B-4257AC8AEE8A}"/>
              </a:ext>
            </a:extLst>
          </p:cNvPr>
          <p:cNvSpPr/>
          <p:nvPr/>
        </p:nvSpPr>
        <p:spPr>
          <a:xfrm>
            <a:off x="291865" y="4054669"/>
            <a:ext cx="8557916" cy="491552"/>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a:buChar char="•"/>
            </a:pPr>
            <a:r>
              <a:rPr lang="en-GB" sz="1200">
                <a:solidFill>
                  <a:schemeClr val="tx1"/>
                </a:solidFill>
                <a:latin typeface="Calibri"/>
                <a:ea typeface="Calibri"/>
                <a:cs typeface="Calibri"/>
              </a:rPr>
              <a:t>The low BEC group had </a:t>
            </a:r>
            <a:r>
              <a:rPr lang="en-GB" sz="1200" b="1">
                <a:solidFill>
                  <a:schemeClr val="tx1"/>
                </a:solidFill>
                <a:latin typeface="Calibri"/>
                <a:ea typeface="Calibri"/>
                <a:cs typeface="Calibri"/>
              </a:rPr>
              <a:t>younger asthma onset</a:t>
            </a:r>
            <a:r>
              <a:rPr lang="en-GB" sz="1200">
                <a:solidFill>
                  <a:schemeClr val="tx1"/>
                </a:solidFill>
                <a:latin typeface="Calibri"/>
                <a:ea typeface="Calibri"/>
                <a:cs typeface="Calibri"/>
              </a:rPr>
              <a:t> (26.5 vs 29.9 yrs; p = 0.021) and </a:t>
            </a:r>
            <a:r>
              <a:rPr lang="en-GB" sz="1200" b="1">
                <a:solidFill>
                  <a:schemeClr val="tx1"/>
                </a:solidFill>
                <a:latin typeface="Calibri"/>
                <a:ea typeface="Calibri"/>
                <a:cs typeface="Calibri"/>
              </a:rPr>
              <a:t>longer asthma duration</a:t>
            </a:r>
            <a:r>
              <a:rPr lang="en-GB" sz="1200">
                <a:solidFill>
                  <a:schemeClr val="tx1"/>
                </a:solidFill>
                <a:latin typeface="Calibri"/>
                <a:ea typeface="Calibri"/>
                <a:cs typeface="Calibri"/>
              </a:rPr>
              <a:t> (26.0 vs 23.2 yrs; p = 0.036).</a:t>
            </a:r>
            <a:endParaRPr lang="en-US" sz="1013">
              <a:solidFill>
                <a:schemeClr val="tx1"/>
              </a:solidFill>
              <a:cs typeface="Arial"/>
            </a:endParaRPr>
          </a:p>
          <a:p>
            <a:pPr marL="214313" indent="-214313">
              <a:buFont typeface="Arial"/>
              <a:buChar char="•"/>
            </a:pPr>
            <a:r>
              <a:rPr lang="en-GB" sz="1200" b="1">
                <a:solidFill>
                  <a:schemeClr val="tx1"/>
                </a:solidFill>
                <a:latin typeface="Calibri"/>
                <a:ea typeface="Calibri"/>
                <a:cs typeface="Calibri"/>
              </a:rPr>
              <a:t>Disease burden remained high </a:t>
            </a:r>
            <a:r>
              <a:rPr lang="en-GB" sz="1200">
                <a:solidFill>
                  <a:schemeClr val="tx1"/>
                </a:solidFill>
                <a:latin typeface="Calibri"/>
                <a:ea typeface="Calibri"/>
                <a:cs typeface="Calibri"/>
              </a:rPr>
              <a:t>among LTOCS users, irrespective of BEC.</a:t>
            </a:r>
            <a:endParaRPr lang="en-GB" sz="1013">
              <a:solidFill>
                <a:schemeClr val="tx1"/>
              </a:solidFill>
            </a:endParaRPr>
          </a:p>
        </p:txBody>
      </p:sp>
      <p:sp>
        <p:nvSpPr>
          <p:cNvPr id="8" name="TextBox 17">
            <a:extLst>
              <a:ext uri="{FF2B5EF4-FFF2-40B4-BE49-F238E27FC236}">
                <a16:creationId xmlns:a16="http://schemas.microsoft.com/office/drawing/2014/main" id="{44F90E4F-E4D6-C73D-8199-9C42D8608D64}"/>
              </a:ext>
            </a:extLst>
          </p:cNvPr>
          <p:cNvSpPr txBox="1"/>
          <p:nvPr/>
        </p:nvSpPr>
        <p:spPr>
          <a:xfrm>
            <a:off x="1446525" y="3641695"/>
            <a:ext cx="557617"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(n=369)</a:t>
            </a:r>
            <a:endParaRPr lang="en-US" sz="900">
              <a:solidFill>
                <a:schemeClr val="bg1">
                  <a:lumMod val="49000"/>
                </a:schemeClr>
              </a:solidFill>
              <a:cs typeface="Arial"/>
            </a:endParaRPr>
          </a:p>
        </p:txBody>
      </p:sp>
      <p:sp>
        <p:nvSpPr>
          <p:cNvPr id="9" name="TextBox 17">
            <a:extLst>
              <a:ext uri="{FF2B5EF4-FFF2-40B4-BE49-F238E27FC236}">
                <a16:creationId xmlns:a16="http://schemas.microsoft.com/office/drawing/2014/main" id="{9A04D500-D8AA-6D07-6B95-4F5F5CF92472}"/>
              </a:ext>
            </a:extLst>
          </p:cNvPr>
          <p:cNvSpPr txBox="1"/>
          <p:nvPr/>
        </p:nvSpPr>
        <p:spPr>
          <a:xfrm>
            <a:off x="3064538" y="3641694"/>
            <a:ext cx="557617"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(n=919)</a:t>
            </a:r>
            <a:endParaRPr lang="en-US" sz="900">
              <a:solidFill>
                <a:schemeClr val="bg1">
                  <a:lumMod val="49000"/>
                </a:schemeClr>
              </a:solidFill>
              <a:cs typeface="Arial"/>
            </a:endParaRPr>
          </a:p>
        </p:txBody>
      </p:sp>
      <p:sp>
        <p:nvSpPr>
          <p:cNvPr id="11" name="TextBox 17">
            <a:extLst>
              <a:ext uri="{FF2B5EF4-FFF2-40B4-BE49-F238E27FC236}">
                <a16:creationId xmlns:a16="http://schemas.microsoft.com/office/drawing/2014/main" id="{140792F5-6187-8DCD-EF39-2B343621A154}"/>
              </a:ext>
            </a:extLst>
          </p:cNvPr>
          <p:cNvSpPr txBox="1"/>
          <p:nvPr/>
        </p:nvSpPr>
        <p:spPr>
          <a:xfrm>
            <a:off x="5837211" y="3606796"/>
            <a:ext cx="557617"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(n=369)</a:t>
            </a:r>
            <a:endParaRPr lang="en-US" sz="900">
              <a:solidFill>
                <a:schemeClr val="bg1">
                  <a:lumMod val="49000"/>
                </a:schemeClr>
              </a:solidFill>
              <a:cs typeface="Arial"/>
            </a:endParaRPr>
          </a:p>
        </p:txBody>
      </p:sp>
      <p:sp>
        <p:nvSpPr>
          <p:cNvPr id="12" name="TextBox 17">
            <a:extLst>
              <a:ext uri="{FF2B5EF4-FFF2-40B4-BE49-F238E27FC236}">
                <a16:creationId xmlns:a16="http://schemas.microsoft.com/office/drawing/2014/main" id="{7A5BF51B-77C4-A5AE-0D34-F9C04E3995BF}"/>
              </a:ext>
            </a:extLst>
          </p:cNvPr>
          <p:cNvSpPr txBox="1"/>
          <p:nvPr/>
        </p:nvSpPr>
        <p:spPr>
          <a:xfrm>
            <a:off x="7314205" y="3606796"/>
            <a:ext cx="557617"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900">
                <a:solidFill>
                  <a:schemeClr val="bg1">
                    <a:lumMod val="49000"/>
                  </a:schemeClr>
                </a:solidFill>
              </a:rPr>
              <a:t>(n=919)</a:t>
            </a:r>
            <a:endParaRPr lang="en-US" sz="900">
              <a:solidFill>
                <a:schemeClr val="bg1">
                  <a:lumMod val="49000"/>
                </a:schemeClr>
              </a:solidFill>
              <a:cs typeface="Arial"/>
            </a:endParaRPr>
          </a:p>
        </p:txBody>
      </p:sp>
      <p:pic>
        <p:nvPicPr>
          <p:cNvPr id="6" name="Picture 5">
            <a:extLst>
              <a:ext uri="{FF2B5EF4-FFF2-40B4-BE49-F238E27FC236}">
                <a16:creationId xmlns:a16="http://schemas.microsoft.com/office/drawing/2014/main" id="{7FA2DBE4-DCDB-1965-1DC4-1627F60F7F42}"/>
              </a:ext>
            </a:extLst>
          </p:cNvPr>
          <p:cNvPicPr>
            <a:picLocks noChangeAspect="1"/>
          </p:cNvPicPr>
          <p:nvPr/>
        </p:nvPicPr>
        <p:blipFill>
          <a:blip r:embed="rId3"/>
          <a:srcRect t="57162"/>
          <a:stretch/>
        </p:blipFill>
        <p:spPr>
          <a:xfrm>
            <a:off x="4589983" y="1024360"/>
            <a:ext cx="4012901" cy="2617334"/>
          </a:xfrm>
          <a:prstGeom prst="rect">
            <a:avLst/>
          </a:prstGeom>
        </p:spPr>
      </p:pic>
      <p:pic>
        <p:nvPicPr>
          <p:cNvPr id="2" name="bg object 17">
            <a:extLst>
              <a:ext uri="{FF2B5EF4-FFF2-40B4-BE49-F238E27FC236}">
                <a16:creationId xmlns:a16="http://schemas.microsoft.com/office/drawing/2014/main" id="{448A12A0-EE02-1212-6EB8-81F49C685D68}"/>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1"/>
            <a:ext cx="5849256" cy="1778000"/>
          </a:xfrm>
          <a:prstGeom prst="rect">
            <a:avLst/>
          </a:prstGeom>
          <a:noFill/>
        </p:spPr>
      </p:pic>
      <p:pic>
        <p:nvPicPr>
          <p:cNvPr id="7" name="Graphic 6" descr="Beginning with solid fill">
            <a:hlinkClick r:id="rId6" action="ppaction://hlinksldjump"/>
            <a:extLst>
              <a:ext uri="{FF2B5EF4-FFF2-40B4-BE49-F238E27FC236}">
                <a16:creationId xmlns:a16="http://schemas.microsoft.com/office/drawing/2014/main" id="{A699F87B-8C09-A37B-013E-120F174432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7527627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C23B-61E7-F91E-D41D-544B32B182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DBF750-1A34-E823-199F-4982A6399670}"/>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Clinical implications for LTOCS users with low BEC</a:t>
            </a:r>
          </a:p>
        </p:txBody>
      </p:sp>
      <p:sp>
        <p:nvSpPr>
          <p:cNvPr id="3" name="TextBox 3">
            <a:extLst>
              <a:ext uri="{FF2B5EF4-FFF2-40B4-BE49-F238E27FC236}">
                <a16:creationId xmlns:a16="http://schemas.microsoft.com/office/drawing/2014/main" id="{C4A4EEAA-EBD7-8E89-B150-FF84740B1285}"/>
              </a:ext>
            </a:extLst>
          </p:cNvPr>
          <p:cNvSpPr txBox="1"/>
          <p:nvPr/>
        </p:nvSpPr>
        <p:spPr>
          <a:xfrm>
            <a:off x="1370" y="4795535"/>
            <a:ext cx="8442008" cy="346249"/>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a:solidFill>
                  <a:schemeClr val="bg1">
                    <a:lumMod val="65000"/>
                  </a:schemeClr>
                </a:solidFill>
              </a:rPr>
              <a:t>BACS = Biologic accessibility score; BEC = Blood eosinophil count</a:t>
            </a:r>
            <a:r>
              <a:rPr lang="en-GB" sz="600">
                <a:solidFill>
                  <a:schemeClr val="bg1">
                    <a:lumMod val="65000"/>
                  </a:schemeClr>
                </a:solidFill>
              </a:rPr>
              <a:t>; LTOCS = Long-term oral corticosteroids</a:t>
            </a:r>
            <a:endParaRPr lang="en-GB" sz="1388">
              <a:solidFill>
                <a:schemeClr val="bg1">
                  <a:lumMod val="65000"/>
                </a:schemeClr>
              </a:solidFill>
            </a:endParaRPr>
          </a:p>
          <a:p>
            <a:r>
              <a:rPr lang="en-GB" sz="600" baseline="30000">
                <a:solidFill>
                  <a:srgbClr val="A6A6A6"/>
                </a:solidFill>
              </a:rPr>
              <a:t>1</a:t>
            </a:r>
            <a:r>
              <a:rPr lang="en-GB" sz="600">
                <a:solidFill>
                  <a:srgbClr val="A6A6A6"/>
                </a:solidFill>
              </a:rPr>
              <a:t>Porsbjerg C et al. </a:t>
            </a:r>
            <a:r>
              <a:rPr lang="en-US" sz="600">
                <a:solidFill>
                  <a:srgbClr val="A6A6A6"/>
                </a:solidFill>
              </a:rPr>
              <a:t>Global Variability in Administrative Approval Prescription Criteria for Biologic Therapy in Severe Asthma. </a:t>
            </a:r>
            <a:r>
              <a:rPr lang="en-US" sz="600" i="1">
                <a:solidFill>
                  <a:srgbClr val="A6A6A6"/>
                </a:solidFill>
              </a:rPr>
              <a:t>JACI: In Practice </a:t>
            </a:r>
            <a:r>
              <a:rPr lang="en-US" sz="600">
                <a:solidFill>
                  <a:srgbClr val="A6A6A6"/>
                </a:solidFill>
              </a:rPr>
              <a:t>2022;10(5):1202-1216. </a:t>
            </a:r>
            <a:r>
              <a:rPr lang="en-US" sz="600" baseline="30000">
                <a:solidFill>
                  <a:srgbClr val="A6A6A6"/>
                </a:solidFill>
              </a:rPr>
              <a:t>2</a:t>
            </a:r>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sp>
        <p:nvSpPr>
          <p:cNvPr id="6" name="Rectangle: Rounded Corners 5">
            <a:extLst>
              <a:ext uri="{FF2B5EF4-FFF2-40B4-BE49-F238E27FC236}">
                <a16:creationId xmlns:a16="http://schemas.microsoft.com/office/drawing/2014/main" id="{9F84E54E-582F-6EB3-F16D-1EAC8C67FF9C}"/>
              </a:ext>
            </a:extLst>
          </p:cNvPr>
          <p:cNvSpPr/>
          <p:nvPr/>
        </p:nvSpPr>
        <p:spPr>
          <a:xfrm>
            <a:off x="252544" y="1770757"/>
            <a:ext cx="4371515" cy="2126759"/>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panose="020F0502020204030204" pitchFamily="34" charset="0"/>
                <a:ea typeface="+mn-lt"/>
                <a:cs typeface="Calibri" panose="020F0502020204030204" pitchFamily="34" charset="0"/>
              </a:rPr>
              <a:t>BEC</a:t>
            </a:r>
          </a:p>
          <a:p>
            <a:pPr marL="214313" indent="-214313">
              <a:buFont typeface="Arial"/>
              <a:buChar char="•"/>
            </a:pPr>
            <a:r>
              <a:rPr lang="en-US" sz="1200">
                <a:solidFill>
                  <a:schemeClr val="tx1"/>
                </a:solidFill>
                <a:latin typeface="Calibri" panose="020F0502020204030204" pitchFamily="34" charset="0"/>
                <a:ea typeface="+mn-lt"/>
                <a:cs typeface="Calibri" panose="020F0502020204030204" pitchFamily="34" charset="0"/>
              </a:rPr>
              <a:t>Mepolizumab: 64% of countries use BEC ≥300 cells/µL</a:t>
            </a:r>
          </a:p>
          <a:p>
            <a:pPr marL="214313" indent="-214313">
              <a:buFont typeface="Arial"/>
              <a:buChar char="•"/>
            </a:pPr>
            <a:r>
              <a:rPr lang="en-US" sz="1200" err="1">
                <a:solidFill>
                  <a:schemeClr val="tx1"/>
                </a:solidFill>
                <a:latin typeface="Calibri" panose="020F0502020204030204" pitchFamily="34" charset="0"/>
                <a:ea typeface="+mn-lt"/>
                <a:cs typeface="Calibri" panose="020F0502020204030204" pitchFamily="34" charset="0"/>
              </a:rPr>
              <a:t>Benralizumab</a:t>
            </a:r>
            <a:r>
              <a:rPr lang="en-US" sz="1200">
                <a:solidFill>
                  <a:schemeClr val="tx1"/>
                </a:solidFill>
                <a:latin typeface="Calibri" panose="020F0502020204030204" pitchFamily="34" charset="0"/>
                <a:ea typeface="+mn-lt"/>
                <a:cs typeface="Calibri" panose="020F0502020204030204" pitchFamily="34" charset="0"/>
              </a:rPr>
              <a:t>: 43% of countries use BEC ≥300 cells/µL</a:t>
            </a:r>
          </a:p>
          <a:p>
            <a:pPr marL="214313" indent="-214313">
              <a:buFont typeface="Arial"/>
              <a:buChar char="•"/>
            </a:pPr>
            <a:r>
              <a:rPr lang="en-US" sz="1200" err="1">
                <a:solidFill>
                  <a:schemeClr val="tx1"/>
                </a:solidFill>
                <a:latin typeface="Calibri" panose="020F0502020204030204" pitchFamily="34" charset="0"/>
                <a:ea typeface="+mn-lt"/>
                <a:cs typeface="Calibri" panose="020F0502020204030204" pitchFamily="34" charset="0"/>
              </a:rPr>
              <a:t>Reslizumab</a:t>
            </a:r>
            <a:r>
              <a:rPr lang="en-US" sz="1200">
                <a:solidFill>
                  <a:schemeClr val="tx1"/>
                </a:solidFill>
                <a:latin typeface="Calibri" panose="020F0502020204030204" pitchFamily="34" charset="0"/>
                <a:ea typeface="+mn-lt"/>
                <a:cs typeface="Calibri" panose="020F0502020204030204" pitchFamily="34" charset="0"/>
              </a:rPr>
              <a:t>: 67% of countries use BEC ≥400 cells/µL</a:t>
            </a:r>
          </a:p>
          <a:p>
            <a:pPr marL="214313" indent="-214313">
              <a:buFont typeface="Arial"/>
              <a:buChar char="•"/>
            </a:pPr>
            <a:r>
              <a:rPr lang="en-US" sz="1200">
                <a:solidFill>
                  <a:schemeClr val="tx1"/>
                </a:solidFill>
                <a:latin typeface="Calibri" panose="020F0502020204030204" pitchFamily="34" charset="0"/>
                <a:ea typeface="+mn-lt"/>
                <a:cs typeface="Calibri" panose="020F0502020204030204" pitchFamily="34" charset="0"/>
              </a:rPr>
              <a:t>Dupilumab: 55% of countries use BEC ≥150 cells/µL</a:t>
            </a:r>
          </a:p>
          <a:p>
            <a:pPr marL="214313" indent="-214313">
              <a:buFont typeface="Arial"/>
              <a:buChar char="•"/>
            </a:pPr>
            <a:endParaRPr lang="en-GB" sz="1200">
              <a:solidFill>
                <a:schemeClr val="tx1"/>
              </a:solidFill>
              <a:latin typeface="Calibri" panose="020F0502020204030204" pitchFamily="34" charset="0"/>
              <a:ea typeface="+mn-lt"/>
              <a:cs typeface="Calibri" panose="020F0502020204030204" pitchFamily="34" charset="0"/>
            </a:endParaRPr>
          </a:p>
          <a:p>
            <a:r>
              <a:rPr lang="en-GB" sz="1350" b="1">
                <a:solidFill>
                  <a:schemeClr val="tx1"/>
                </a:solidFill>
                <a:latin typeface="Calibri" panose="020F0502020204030204" pitchFamily="34" charset="0"/>
                <a:ea typeface="+mn-lt"/>
                <a:cs typeface="Calibri" panose="020F0502020204030204" pitchFamily="34" charset="0"/>
              </a:rPr>
              <a:t>Background OCS use</a:t>
            </a:r>
          </a:p>
          <a:p>
            <a:pPr marL="214313" indent="-214313">
              <a:buFont typeface="Arial" panose="020B0604020202020204" pitchFamily="34" charset="0"/>
              <a:buChar char="•"/>
            </a:pPr>
            <a:r>
              <a:rPr lang="en-US" sz="1200">
                <a:solidFill>
                  <a:schemeClr val="tx1"/>
                </a:solidFill>
                <a:latin typeface="Calibri" panose="020F0502020204030204" pitchFamily="34" charset="0"/>
                <a:cs typeface="Calibri" panose="020F0502020204030204" pitchFamily="34" charset="0"/>
              </a:rPr>
              <a:t>0% (</a:t>
            </a:r>
            <a:r>
              <a:rPr lang="en-US" sz="1200" err="1">
                <a:solidFill>
                  <a:schemeClr val="tx1"/>
                </a:solidFill>
                <a:latin typeface="Calibri" panose="020F0502020204030204" pitchFamily="34" charset="0"/>
                <a:cs typeface="Calibri" panose="020F0502020204030204" pitchFamily="34" charset="0"/>
              </a:rPr>
              <a:t>reslizumab</a:t>
            </a:r>
            <a:r>
              <a:rPr lang="en-US" sz="1200">
                <a:solidFill>
                  <a:schemeClr val="tx1"/>
                </a:solidFill>
                <a:latin typeface="Calibri" panose="020F0502020204030204" pitchFamily="34" charset="0"/>
                <a:cs typeface="Calibri" panose="020F0502020204030204" pitchFamily="34" charset="0"/>
              </a:rPr>
              <a:t>) to 21% (omalizumab) of countries use LTOCS</a:t>
            </a:r>
            <a:endParaRPr lang="en-GB" sz="120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2114603-9E57-C95A-F6C7-4DCF8C85EEAC}"/>
              </a:ext>
            </a:extLst>
          </p:cNvPr>
          <p:cNvSpPr/>
          <p:nvPr/>
        </p:nvSpPr>
        <p:spPr>
          <a:xfrm>
            <a:off x="701338" y="1424508"/>
            <a:ext cx="3473926" cy="34624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Biologic prescribing criteria worldwide (BACS</a:t>
            </a:r>
            <a:r>
              <a:rPr lang="en-GB" sz="1350" b="1" baseline="30000">
                <a:solidFill>
                  <a:schemeClr val="tx1"/>
                </a:solidFill>
                <a:latin typeface="Calibri"/>
                <a:ea typeface="Calibri"/>
                <a:cs typeface="Calibri"/>
              </a:rPr>
              <a:t>1</a:t>
            </a:r>
            <a:r>
              <a:rPr lang="en-GB" sz="1350" b="1">
                <a:solidFill>
                  <a:schemeClr val="tx1"/>
                </a:solidFill>
                <a:latin typeface="Calibri"/>
                <a:ea typeface="Calibri"/>
                <a:cs typeface="Calibri"/>
              </a:rPr>
              <a:t>)</a:t>
            </a:r>
            <a:endParaRPr lang="en-US" sz="1013">
              <a:solidFill>
                <a:schemeClr val="tx1"/>
              </a:solidFill>
            </a:endParaRPr>
          </a:p>
        </p:txBody>
      </p:sp>
      <p:sp>
        <p:nvSpPr>
          <p:cNvPr id="9" name="Arrow: Right 8">
            <a:extLst>
              <a:ext uri="{FF2B5EF4-FFF2-40B4-BE49-F238E27FC236}">
                <a16:creationId xmlns:a16="http://schemas.microsoft.com/office/drawing/2014/main" id="{1DC48C7E-17B2-BC89-D219-01F11C0E6B55}"/>
              </a:ext>
            </a:extLst>
          </p:cNvPr>
          <p:cNvSpPr/>
          <p:nvPr/>
        </p:nvSpPr>
        <p:spPr>
          <a:xfrm>
            <a:off x="4787021" y="2673602"/>
            <a:ext cx="339505" cy="137500"/>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sp>
        <p:nvSpPr>
          <p:cNvPr id="11" name="Rectangle: Rounded Corners 10">
            <a:extLst>
              <a:ext uri="{FF2B5EF4-FFF2-40B4-BE49-F238E27FC236}">
                <a16:creationId xmlns:a16="http://schemas.microsoft.com/office/drawing/2014/main" id="{F9652C73-43E6-BE8F-8351-00A9E687C30F}"/>
              </a:ext>
            </a:extLst>
          </p:cNvPr>
          <p:cNvSpPr/>
          <p:nvPr/>
        </p:nvSpPr>
        <p:spPr>
          <a:xfrm>
            <a:off x="5210271" y="1424508"/>
            <a:ext cx="3684760" cy="34624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Unmet need of LTOCS users with low BEC (STAR</a:t>
            </a:r>
            <a:r>
              <a:rPr lang="en-GB" sz="1350" b="1" baseline="30000">
                <a:solidFill>
                  <a:schemeClr val="tx1"/>
                </a:solidFill>
                <a:latin typeface="Calibri"/>
                <a:ea typeface="Calibri"/>
                <a:cs typeface="Calibri"/>
              </a:rPr>
              <a:t>2</a:t>
            </a:r>
            <a:r>
              <a:rPr lang="en-GB" sz="1350" b="1">
                <a:solidFill>
                  <a:schemeClr val="tx1"/>
                </a:solidFill>
                <a:latin typeface="Calibri"/>
                <a:ea typeface="Calibri"/>
                <a:cs typeface="Calibri"/>
              </a:rPr>
              <a:t>)</a:t>
            </a:r>
            <a:endParaRPr lang="en-US" sz="1013">
              <a:solidFill>
                <a:schemeClr val="tx1"/>
              </a:solidFill>
            </a:endParaRPr>
          </a:p>
        </p:txBody>
      </p:sp>
      <p:sp>
        <p:nvSpPr>
          <p:cNvPr id="12" name="Rectangle: Rounded Corners 11">
            <a:extLst>
              <a:ext uri="{FF2B5EF4-FFF2-40B4-BE49-F238E27FC236}">
                <a16:creationId xmlns:a16="http://schemas.microsoft.com/office/drawing/2014/main" id="{FAADEAE7-9BB9-1C00-4074-DEFB148F5974}"/>
              </a:ext>
            </a:extLst>
          </p:cNvPr>
          <p:cNvSpPr/>
          <p:nvPr/>
        </p:nvSpPr>
        <p:spPr>
          <a:xfrm>
            <a:off x="5289488" y="1770757"/>
            <a:ext cx="3684760" cy="2126759"/>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Arial"/>
              </a:rPr>
              <a:t>Disease burden:</a:t>
            </a:r>
            <a:endParaRPr lang="en-GB" sz="1200" b="1">
              <a:solidFill>
                <a:schemeClr val="tx1"/>
              </a:solidFill>
              <a:latin typeface="Calibri"/>
              <a:ea typeface="Calibri"/>
              <a:cs typeface="Arial"/>
            </a:endParaRPr>
          </a:p>
          <a:p>
            <a:pPr marL="214313" indent="-214313">
              <a:buFont typeface="Arial"/>
              <a:buChar char="•"/>
            </a:pPr>
            <a:r>
              <a:rPr lang="en-GB" sz="1200">
                <a:solidFill>
                  <a:schemeClr val="tx1"/>
                </a:solidFill>
                <a:latin typeface="Calibri"/>
                <a:ea typeface="Calibri"/>
                <a:cs typeface="Arial"/>
              </a:rPr>
              <a:t>LTOCS users with low BEC were as likely as those with high BEC to have uncontrolled asthma, exacerbations and irreversible airflow obstruction</a:t>
            </a:r>
          </a:p>
          <a:p>
            <a:pPr marL="214313" indent="-214313">
              <a:buFont typeface="Arial"/>
              <a:buChar char="•"/>
            </a:pPr>
            <a:endParaRPr lang="en-GB" sz="1200">
              <a:solidFill>
                <a:schemeClr val="tx1"/>
              </a:solidFill>
              <a:latin typeface="Calibri"/>
              <a:ea typeface="Calibri"/>
              <a:cs typeface="Arial"/>
            </a:endParaRPr>
          </a:p>
          <a:p>
            <a:r>
              <a:rPr lang="en-GB" sz="1350" b="1">
                <a:solidFill>
                  <a:schemeClr val="tx1"/>
                </a:solidFill>
                <a:latin typeface="Calibri"/>
                <a:ea typeface="Calibri"/>
                <a:cs typeface="Arial"/>
              </a:rPr>
              <a:t>Clinical implications:</a:t>
            </a:r>
          </a:p>
          <a:p>
            <a:pPr marL="214313" indent="-214313">
              <a:buFont typeface="Arial"/>
              <a:buChar char="•"/>
            </a:pPr>
            <a:r>
              <a:rPr lang="en-GB" sz="1200">
                <a:solidFill>
                  <a:schemeClr val="tx1"/>
                </a:solidFill>
                <a:latin typeface="Calibri"/>
                <a:ea typeface="Calibri"/>
                <a:cs typeface="Arial"/>
              </a:rPr>
              <a:t>Biologic access criteria should consider LTOCS users with low BEC (&lt;150 cells/</a:t>
            </a:r>
            <a:r>
              <a:rPr lang="en-US" sz="1200">
                <a:solidFill>
                  <a:schemeClr val="tx1"/>
                </a:solidFill>
                <a:latin typeface="Calibri" panose="020F0502020204030204" pitchFamily="34" charset="0"/>
                <a:ea typeface="+mn-lt"/>
                <a:cs typeface="Calibri" panose="020F0502020204030204" pitchFamily="34" charset="0"/>
              </a:rPr>
              <a:t>µL</a:t>
            </a:r>
            <a:r>
              <a:rPr lang="en-GB" sz="1200">
                <a:solidFill>
                  <a:schemeClr val="tx1"/>
                </a:solidFill>
                <a:latin typeface="Calibri"/>
                <a:ea typeface="Calibri"/>
                <a:cs typeface="Arial"/>
              </a:rPr>
              <a:t>)</a:t>
            </a:r>
            <a:endParaRPr lang="en-GB" sz="1013">
              <a:solidFill>
                <a:schemeClr val="tx1"/>
              </a:solidFill>
              <a:latin typeface="Arial"/>
              <a:ea typeface="Calibri"/>
              <a:cs typeface="Arial"/>
            </a:endParaRPr>
          </a:p>
        </p:txBody>
      </p:sp>
      <p:pic>
        <p:nvPicPr>
          <p:cNvPr id="2" name="bg object 17">
            <a:extLst>
              <a:ext uri="{FF2B5EF4-FFF2-40B4-BE49-F238E27FC236}">
                <a16:creationId xmlns:a16="http://schemas.microsoft.com/office/drawing/2014/main" id="{990F832D-C322-E862-451E-26C8D132B331}"/>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1"/>
            <a:ext cx="5849256" cy="1778000"/>
          </a:xfrm>
          <a:prstGeom prst="rect">
            <a:avLst/>
          </a:prstGeom>
          <a:noFill/>
        </p:spPr>
      </p:pic>
      <p:pic>
        <p:nvPicPr>
          <p:cNvPr id="4" name="Graphic 3" descr="Beginning with solid fill">
            <a:hlinkClick r:id="rId5" action="ppaction://hlinksldjump"/>
            <a:extLst>
              <a:ext uri="{FF2B5EF4-FFF2-40B4-BE49-F238E27FC236}">
                <a16:creationId xmlns:a16="http://schemas.microsoft.com/office/drawing/2014/main" id="{E3BF74DA-96DE-19EC-E79D-F9A8F7605C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735603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FA0C-224F-2B18-A05B-A37F0EC76B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43A3D64-7515-1503-7E2C-21B2ADB909B4}"/>
              </a:ext>
            </a:extLst>
          </p:cNvPr>
          <p:cNvSpPr>
            <a:spLocks noGrp="1"/>
          </p:cNvSpPr>
          <p:nvPr>
            <p:ph type="title"/>
          </p:nvPr>
        </p:nvSpPr>
        <p:spPr>
          <a:xfrm>
            <a:off x="135139" y="46289"/>
            <a:ext cx="8053388" cy="590955"/>
          </a:xfrm>
        </p:spPr>
        <p:txBody>
          <a:bodyPr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500"/>
              <a:t>Conclusions</a:t>
            </a:r>
          </a:p>
        </p:txBody>
      </p:sp>
      <p:sp>
        <p:nvSpPr>
          <p:cNvPr id="3" name="TextBox 3">
            <a:extLst>
              <a:ext uri="{FF2B5EF4-FFF2-40B4-BE49-F238E27FC236}">
                <a16:creationId xmlns:a16="http://schemas.microsoft.com/office/drawing/2014/main" id="{B8F9ACE6-C941-5F24-B731-7B3C4E27A24A}"/>
              </a:ext>
            </a:extLst>
          </p:cNvPr>
          <p:cNvSpPr txBox="1"/>
          <p:nvPr/>
        </p:nvSpPr>
        <p:spPr>
          <a:xfrm>
            <a:off x="-2832" y="4890412"/>
            <a:ext cx="8442008" cy="253916"/>
          </a:xfrm>
          <a:prstGeom prst="rect">
            <a:avLst/>
          </a:prstGeom>
          <a:noFill/>
        </p:spPr>
        <p:txBody>
          <a:bodyPr wrap="square" lIns="68580" tIns="34290" rIns="68580" bIns="34290" rtlCol="0" anchor="t">
            <a:spAutoFit/>
          </a:bodyP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600">
                <a:solidFill>
                  <a:schemeClr val="bg1">
                    <a:lumMod val="65000"/>
                  </a:schemeClr>
                </a:solidFill>
              </a:rPr>
              <a:t>BEC = Blood eosinophil count; LTOCS = Long-term oral corticosteroids; OCS = Oral corticosteroids</a:t>
            </a:r>
          </a:p>
          <a:p>
            <a:r>
              <a:rPr lang="en-GB" sz="600">
                <a:solidFill>
                  <a:srgbClr val="A6A6A6"/>
                </a:solidFill>
              </a:rPr>
              <a:t>Schleich F et al</a:t>
            </a:r>
            <a:r>
              <a:rPr lang="en-US" sz="600">
                <a:solidFill>
                  <a:srgbClr val="A6A6A6"/>
                </a:solidFill>
              </a:rPr>
              <a:t>. Biomarker profile and disease burden associated with intermittent and long-term oral corticosteroid use in patients with severe asthma prior to biologic initiation in real-life (STAR). </a:t>
            </a:r>
            <a:r>
              <a:rPr lang="en-US" sz="600" i="1">
                <a:solidFill>
                  <a:srgbClr val="A6A6A6"/>
                </a:solidFill>
              </a:rPr>
              <a:t>World Allergy Organ J </a:t>
            </a:r>
            <a:r>
              <a:rPr lang="en-US" sz="600">
                <a:solidFill>
                  <a:srgbClr val="A6A6A6"/>
                </a:solidFill>
              </a:rPr>
              <a:t>2025;18:101066</a:t>
            </a:r>
            <a:endParaRPr lang="en-GB" sz="600"/>
          </a:p>
        </p:txBody>
      </p:sp>
      <p:pic>
        <p:nvPicPr>
          <p:cNvPr id="6" name="Graphic 5" descr="Lungs outline">
            <a:extLst>
              <a:ext uri="{FF2B5EF4-FFF2-40B4-BE49-F238E27FC236}">
                <a16:creationId xmlns:a16="http://schemas.microsoft.com/office/drawing/2014/main" id="{98025261-7252-921F-774D-72CA4953E4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3541" y="1889816"/>
            <a:ext cx="863929" cy="863929"/>
          </a:xfrm>
          <a:prstGeom prst="rect">
            <a:avLst/>
          </a:prstGeom>
        </p:spPr>
      </p:pic>
      <p:sp>
        <p:nvSpPr>
          <p:cNvPr id="8" name="Rectangle: Rounded Corners 7">
            <a:extLst>
              <a:ext uri="{FF2B5EF4-FFF2-40B4-BE49-F238E27FC236}">
                <a16:creationId xmlns:a16="http://schemas.microsoft.com/office/drawing/2014/main" id="{54F8F84D-375D-7F9F-7F59-DB1E49636D2E}"/>
              </a:ext>
            </a:extLst>
          </p:cNvPr>
          <p:cNvSpPr/>
          <p:nvPr/>
        </p:nvSpPr>
        <p:spPr>
          <a:xfrm>
            <a:off x="2283125" y="2026742"/>
            <a:ext cx="5832674" cy="5940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Disease burden remained high among LTOCS users, irrespective of BEC.</a:t>
            </a:r>
          </a:p>
        </p:txBody>
      </p:sp>
      <p:pic>
        <p:nvPicPr>
          <p:cNvPr id="2" name="Graphic 1" descr="Medicine outline">
            <a:extLst>
              <a:ext uri="{FF2B5EF4-FFF2-40B4-BE49-F238E27FC236}">
                <a16:creationId xmlns:a16="http://schemas.microsoft.com/office/drawing/2014/main" id="{9C6942CF-BFDC-A715-5441-9CE1645F5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3555" y="944830"/>
            <a:ext cx="871352" cy="856508"/>
          </a:xfrm>
          <a:prstGeom prst="rect">
            <a:avLst/>
          </a:prstGeom>
        </p:spPr>
      </p:pic>
      <p:sp>
        <p:nvSpPr>
          <p:cNvPr id="4" name="Rectangle: Rounded Corners 3">
            <a:extLst>
              <a:ext uri="{FF2B5EF4-FFF2-40B4-BE49-F238E27FC236}">
                <a16:creationId xmlns:a16="http://schemas.microsoft.com/office/drawing/2014/main" id="{D05729F1-86FD-07EC-D90C-38BB103326E9}"/>
              </a:ext>
            </a:extLst>
          </p:cNvPr>
          <p:cNvSpPr/>
          <p:nvPr/>
        </p:nvSpPr>
        <p:spPr>
          <a:xfrm>
            <a:off x="2283125" y="1128671"/>
            <a:ext cx="5832674" cy="5940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OCS (intermittent and long-term) affect BEC distribution.</a:t>
            </a:r>
            <a:endParaRPr lang="en-US" sz="1013">
              <a:solidFill>
                <a:schemeClr val="tx1"/>
              </a:solidFill>
            </a:endParaRPr>
          </a:p>
        </p:txBody>
      </p:sp>
      <p:pic>
        <p:nvPicPr>
          <p:cNvPr id="9" name="Graphic 8" descr="Stethoscope outline">
            <a:extLst>
              <a:ext uri="{FF2B5EF4-FFF2-40B4-BE49-F238E27FC236}">
                <a16:creationId xmlns:a16="http://schemas.microsoft.com/office/drawing/2014/main" id="{E3FD5BE8-9F7D-4F12-D112-C43F2A0868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5197" y="3817174"/>
            <a:ext cx="789709" cy="849086"/>
          </a:xfrm>
          <a:prstGeom prst="rect">
            <a:avLst/>
          </a:prstGeom>
        </p:spPr>
      </p:pic>
      <p:pic>
        <p:nvPicPr>
          <p:cNvPr id="10" name="Graphic 9" descr="Clipboard Partially Ticked outline">
            <a:extLst>
              <a:ext uri="{FF2B5EF4-FFF2-40B4-BE49-F238E27FC236}">
                <a16:creationId xmlns:a16="http://schemas.microsoft.com/office/drawing/2014/main" id="{E9F78BEF-D9FA-9357-B9D7-55F8B34E47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3555" y="2837460"/>
            <a:ext cx="871352" cy="856508"/>
          </a:xfrm>
          <a:prstGeom prst="rect">
            <a:avLst/>
          </a:prstGeom>
        </p:spPr>
      </p:pic>
      <p:sp>
        <p:nvSpPr>
          <p:cNvPr id="11" name="Rectangle: Rounded Corners 10">
            <a:extLst>
              <a:ext uri="{FF2B5EF4-FFF2-40B4-BE49-F238E27FC236}">
                <a16:creationId xmlns:a16="http://schemas.microsoft.com/office/drawing/2014/main" id="{D4606384-ECA7-F8AE-C7B0-5A1764A54D35}"/>
              </a:ext>
            </a:extLst>
          </p:cNvPr>
          <p:cNvSpPr/>
          <p:nvPr/>
        </p:nvSpPr>
        <p:spPr>
          <a:xfrm>
            <a:off x="2283124" y="2969345"/>
            <a:ext cx="5238908" cy="5940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OCS use should be considered when characterizing severe asthma. Earlier phenotyping (prior to initiation of LTOCS) is recommended.</a:t>
            </a:r>
          </a:p>
        </p:txBody>
      </p:sp>
      <p:sp>
        <p:nvSpPr>
          <p:cNvPr id="12" name="Rectangle: Rounded Corners 11">
            <a:extLst>
              <a:ext uri="{FF2B5EF4-FFF2-40B4-BE49-F238E27FC236}">
                <a16:creationId xmlns:a16="http://schemas.microsoft.com/office/drawing/2014/main" id="{4EAA904A-1614-454D-BC65-573A25C95327}"/>
              </a:ext>
            </a:extLst>
          </p:cNvPr>
          <p:cNvSpPr/>
          <p:nvPr/>
        </p:nvSpPr>
        <p:spPr>
          <a:xfrm>
            <a:off x="2277469" y="3901655"/>
            <a:ext cx="5056973" cy="59403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350" b="1">
                <a:solidFill>
                  <a:schemeClr val="tx1"/>
                </a:solidFill>
                <a:latin typeface="Calibri"/>
                <a:ea typeface="Calibri"/>
                <a:cs typeface="Calibri"/>
              </a:rPr>
              <a:t>Biologic access criteria should consider LTOCS users with low BEC, who have high disease burden but do not qualify for most biologics.</a:t>
            </a:r>
            <a:endParaRPr lang="en-US" sz="1013">
              <a:solidFill>
                <a:schemeClr val="tx1"/>
              </a:solidFill>
            </a:endParaRPr>
          </a:p>
        </p:txBody>
      </p:sp>
      <p:pic>
        <p:nvPicPr>
          <p:cNvPr id="7" name="bg object 17">
            <a:extLst>
              <a:ext uri="{FF2B5EF4-FFF2-40B4-BE49-F238E27FC236}">
                <a16:creationId xmlns:a16="http://schemas.microsoft.com/office/drawing/2014/main" id="{AF25AFA5-03B0-626E-EA9F-20C5F7C00E46}"/>
              </a:ext>
            </a:extLst>
          </p:cNvPr>
          <p:cNvPicPr/>
          <p:nvPr/>
        </p:nvPicPr>
        <p:blipFill>
          <a:blip r:embed="rId11" cstate="print">
            <a:alphaModFix amt="10000"/>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524002" y="1682751"/>
            <a:ext cx="5849256" cy="1778000"/>
          </a:xfrm>
          <a:prstGeom prst="rect">
            <a:avLst/>
          </a:prstGeom>
          <a:noFill/>
        </p:spPr>
      </p:pic>
      <p:pic>
        <p:nvPicPr>
          <p:cNvPr id="13" name="Graphic 12" descr="Beginning with solid fill">
            <a:hlinkClick r:id="rId13" action="ppaction://hlinksldjump"/>
            <a:extLst>
              <a:ext uri="{FF2B5EF4-FFF2-40B4-BE49-F238E27FC236}">
                <a16:creationId xmlns:a16="http://schemas.microsoft.com/office/drawing/2014/main" id="{479CE957-2318-47D9-F7C2-0948372766D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4952468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Subtitle 1"/>
          <p:cNvSpPr>
            <a:spLocks noGrp="1"/>
          </p:cNvSpPr>
          <p:nvPr>
            <p:ph type="subTitle" idx="1"/>
          </p:nvPr>
        </p:nvSpPr>
        <p:spPr>
          <a:xfrm>
            <a:off x="85061" y="3300261"/>
            <a:ext cx="9144000" cy="890588"/>
          </a:xfrm>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750" dirty="0">
                <a:effectLst/>
                <a:latin typeface="Arial" panose="020B0604020202020204" pitchFamily="34" charset="0"/>
                <a:ea typeface="Times New Roman" panose="02020603050405020304" pitchFamily="18" charset="0"/>
                <a:cs typeface="Arial" panose="020B0604020202020204" pitchFamily="34" charset="0"/>
              </a:rPr>
              <a:t>Chandra Prakash Yadav, PhD, Atlanta Chakraborty, PhD, David B. Price, FRCGP, Laura Huey Mien Lim, MSc, Yah Ru Juang, </a:t>
            </a:r>
            <a:r>
              <a:rPr lang="en-SG" sz="750" dirty="0" err="1">
                <a:effectLst/>
                <a:latin typeface="Arial" panose="020B0604020202020204" pitchFamily="34" charset="0"/>
                <a:ea typeface="Times New Roman" panose="02020603050405020304" pitchFamily="18" charset="0"/>
                <a:cs typeface="Arial" panose="020B0604020202020204" pitchFamily="34" charset="0"/>
              </a:rPr>
              <a:t>Bsc</a:t>
            </a:r>
            <a:r>
              <a:rPr lang="en-SG" sz="750" dirty="0">
                <a:effectLst/>
                <a:latin typeface="Arial" panose="020B0604020202020204" pitchFamily="34" charset="0"/>
                <a:ea typeface="Times New Roman" panose="02020603050405020304" pitchFamily="18" charset="0"/>
                <a:cs typeface="Arial" panose="020B0604020202020204" pitchFamily="34" charset="0"/>
              </a:rPr>
              <a:t>, Richard Beasley, DSc, Mohsen </a:t>
            </a:r>
            <a:r>
              <a:rPr lang="en-SG" sz="750" dirty="0" err="1">
                <a:effectLst/>
                <a:latin typeface="Arial" panose="020B0604020202020204" pitchFamily="34" charset="0"/>
                <a:ea typeface="Times New Roman" panose="02020603050405020304" pitchFamily="18" charset="0"/>
                <a:cs typeface="Arial" panose="020B0604020202020204" pitchFamily="34" charset="0"/>
              </a:rPr>
              <a:t>Sadatsafavi</a:t>
            </a:r>
            <a:r>
              <a:rPr lang="en-SG" sz="750" dirty="0">
                <a:effectLst/>
                <a:latin typeface="Arial" panose="020B0604020202020204" pitchFamily="34" charset="0"/>
                <a:ea typeface="Times New Roman" panose="02020603050405020304" pitchFamily="18" charset="0"/>
                <a:cs typeface="Arial" panose="020B0604020202020204" pitchFamily="34" charset="0"/>
              </a:rPr>
              <a:t>, MD, PhD, Christer Janson, MD, PhD, Mariko Koh Siyue, MBBS, MRCP, FCCP, Eileen Wang, MD, MPH, Michael E. Wechsler, MD, David J. Jackson, MBBS, FRCP(UK), PhD, John Busby, PhD, Liam G. Heaney, MD, Paul E. Pfeffer, MRCP(UK), PhD, Bassam Mahboub, MD, Diahn-</a:t>
            </a:r>
            <a:r>
              <a:rPr lang="en-SG" sz="750" dirty="0" err="1">
                <a:effectLst/>
                <a:latin typeface="Arial" panose="020B0604020202020204" pitchFamily="34" charset="0"/>
                <a:ea typeface="Times New Roman" panose="02020603050405020304" pitchFamily="18" charset="0"/>
                <a:cs typeface="Arial" panose="020B0604020202020204" pitchFamily="34" charset="0"/>
              </a:rPr>
              <a:t>Warng</a:t>
            </a:r>
            <a:r>
              <a:rPr lang="en-SG" sz="750" dirty="0">
                <a:effectLst/>
                <a:latin typeface="Arial" panose="020B0604020202020204" pitchFamily="34" charset="0"/>
                <a:ea typeface="Times New Roman" panose="02020603050405020304" pitchFamily="18" charset="0"/>
                <a:cs typeface="Arial" panose="020B0604020202020204" pitchFamily="34" charset="0"/>
              </a:rPr>
              <a:t> Perng (Steve), MD, PhD, Borja G. Cosio, MD, PhD, Luis Perez-de-Llano, MD, PhD, Riyad Al-</a:t>
            </a:r>
            <a:r>
              <a:rPr lang="en-SG" sz="750" dirty="0" err="1">
                <a:effectLst/>
                <a:latin typeface="Arial" panose="020B0604020202020204" pitchFamily="34" charset="0"/>
                <a:ea typeface="Times New Roman" panose="02020603050405020304" pitchFamily="18" charset="0"/>
                <a:cs typeface="Arial" panose="020B0604020202020204" pitchFamily="34" charset="0"/>
              </a:rPr>
              <a:t>Lehebi</a:t>
            </a:r>
            <a:r>
              <a:rPr lang="en-SG" sz="750" dirty="0">
                <a:effectLst/>
                <a:latin typeface="Arial" panose="020B0604020202020204" pitchFamily="34" charset="0"/>
                <a:ea typeface="Times New Roman" panose="02020603050405020304" pitchFamily="18" charset="0"/>
                <a:cs typeface="Arial" panose="020B0604020202020204" pitchFamily="34" charset="0"/>
              </a:rPr>
              <a:t>, MD, FRCPC, Désirée Larenas-Linnemann, MD, FAAAAI, </a:t>
            </a:r>
            <a:r>
              <a:rPr lang="en-SG" sz="750" dirty="0" err="1">
                <a:effectLst/>
                <a:latin typeface="Arial" panose="020B0604020202020204" pitchFamily="34" charset="0"/>
                <a:ea typeface="Times New Roman" panose="02020603050405020304" pitchFamily="18" charset="0"/>
                <a:cs typeface="Arial" panose="020B0604020202020204" pitchFamily="34" charset="0"/>
              </a:rPr>
              <a:t>Dist.Intl.FACAAI</a:t>
            </a:r>
            <a:r>
              <a:rPr lang="en-SG" sz="750" dirty="0">
                <a:effectLst/>
                <a:latin typeface="Arial" panose="020B0604020202020204" pitchFamily="34" charset="0"/>
                <a:ea typeface="Times New Roman" panose="02020603050405020304" pitchFamily="18" charset="0"/>
                <a:cs typeface="Arial" panose="020B0604020202020204" pitchFamily="34" charset="0"/>
              </a:rPr>
              <a:t>, Mona S. Al-Ahmad, MD, FRCPC, Chin Kook Rhee, MD, PhD, Takashi Iwanaga, MD, PhD, Enrico Heffler, MD, PhD, Giorgio Walter Canonica, MD, Richard W. Costello, MB, MD, FRCPI, Nikolaos G. Papadopoulos, MD, PhD, FRCP, Andriana I. Papaioannou, MD, PhD, Celeste M. Porsbjerg, MD, PhD, Carlos A. Torres-Duque, MD</a:t>
            </a:r>
            <a:r>
              <a:rPr lang="en-SG" sz="750" baseline="30000" dirty="0">
                <a:latin typeface="Arial" panose="020B0604020202020204" pitchFamily="34" charset="0"/>
                <a:ea typeface="Times New Roman" panose="02020603050405020304" pitchFamily="18" charset="0"/>
                <a:cs typeface="Arial" panose="020B0604020202020204" pitchFamily="34" charset="0"/>
              </a:rPr>
              <a:t>,</a:t>
            </a:r>
            <a:r>
              <a:rPr lang="en-SG" sz="750" dirty="0">
                <a:effectLst/>
                <a:latin typeface="Arial" panose="020B0604020202020204" pitchFamily="34" charset="0"/>
                <a:ea typeface="Times New Roman" panose="02020603050405020304" pitchFamily="18" charset="0"/>
                <a:cs typeface="Arial" panose="020B0604020202020204" pitchFamily="34" charset="0"/>
              </a:rPr>
              <a:t> George C. Christoff, MD, PhD, MPH, Todor A. Popov, MD, PhD, Mark Hew, MBBS, PhD, FRACP, Matthew J. Peters, MD, PhD, Peter G. Gibson, MBBS, FRACP, Jorge </a:t>
            </a:r>
            <a:r>
              <a:rPr lang="en-SG" sz="750" dirty="0" err="1">
                <a:effectLst/>
                <a:latin typeface="Arial" panose="020B0604020202020204" pitchFamily="34" charset="0"/>
                <a:ea typeface="Times New Roman" panose="02020603050405020304" pitchFamily="18" charset="0"/>
                <a:cs typeface="Arial" panose="020B0604020202020204" pitchFamily="34" charset="0"/>
              </a:rPr>
              <a:t>M</a:t>
            </a:r>
            <a:r>
              <a:rPr lang="en-SG" sz="750" dirty="0" err="1">
                <a:effectLst/>
                <a:latin typeface="Arial" panose="020B0604020202020204" pitchFamily="34" charset="0"/>
                <a:ea typeface="Arial" panose="020B0604020202020204" pitchFamily="34" charset="0"/>
                <a:cs typeface="Arial" panose="020B0604020202020204" pitchFamily="34" charset="0"/>
              </a:rPr>
              <a:t>á</a:t>
            </a:r>
            <a:r>
              <a:rPr lang="en-SG" sz="750" dirty="0" err="1">
                <a:effectLst/>
                <a:latin typeface="Arial" panose="020B0604020202020204" pitchFamily="34" charset="0"/>
                <a:ea typeface="Times New Roman" panose="02020603050405020304" pitchFamily="18" charset="0"/>
                <a:cs typeface="Arial" panose="020B0604020202020204" pitchFamily="34" charset="0"/>
              </a:rPr>
              <a:t>spero</a:t>
            </a:r>
            <a:r>
              <a:rPr lang="en-SG" sz="750" dirty="0">
                <a:effectLst/>
                <a:latin typeface="Arial" panose="020B0604020202020204" pitchFamily="34" charset="0"/>
                <a:ea typeface="Times New Roman" panose="02020603050405020304" pitchFamily="18" charset="0"/>
                <a:cs typeface="Arial" panose="020B0604020202020204" pitchFamily="34" charset="0"/>
              </a:rPr>
              <a:t>, PhD, Celine Bergeron, MD, FRCPC, MSc, Saraid Cerda, MD, Elvia Angelica Contreras, MD, Wenjia Chen, PhD</a:t>
            </a:r>
          </a:p>
        </p:txBody>
      </p:sp>
      <p:sp>
        <p:nvSpPr>
          <p:cNvPr id="100" name="Google Shape;100;p20"/>
          <p:cNvSpPr txBox="1">
            <a:spLocks noGrp="1"/>
          </p:cNvSpPr>
          <p:nvPr>
            <p:ph type="ctrTitle"/>
          </p:nvPr>
        </p:nvSpPr>
        <p:spPr>
          <a:xfrm>
            <a:off x="173420" y="2067704"/>
            <a:ext cx="8726213" cy="1102519"/>
          </a:xfrm>
          <a:prstGeom prst="rect">
            <a:avLst/>
          </a:prstGeom>
          <a:noFill/>
          <a:ln>
            <a:noFill/>
          </a:ln>
        </p:spPr>
        <p:txBody>
          <a:bodyPr spcFirstLastPara="1" wrap="square" lIns="0" tIns="45700" rIns="91425" bIns="0" anchor="ctr" anchorCtr="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225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Prediction pathway for severe asthma exacerbations: a Bayesian Network analysis</a:t>
            </a:r>
            <a:endParaRPr lang="en-SG" sz="225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bg object 17">
            <a:extLst>
              <a:ext uri="{FF2B5EF4-FFF2-40B4-BE49-F238E27FC236}">
                <a16:creationId xmlns:a16="http://schemas.microsoft.com/office/drawing/2014/main" id="{AEBFAC0F-E143-F203-FF36-1D864B9A87E9}"/>
              </a:ext>
            </a:extLst>
          </p:cNvPr>
          <p:cNvPicPr/>
          <p:nvPr/>
        </p:nvPicPr>
        <p:blipFill>
          <a:blip r:embed="rId3" cstate="print">
            <a:alphaModFix amt="1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524002" y="1682752"/>
            <a:ext cx="5849256" cy="1778000"/>
          </a:xfrm>
          <a:prstGeom prst="rect">
            <a:avLst/>
          </a:prstGeom>
          <a:noFill/>
        </p:spPr>
      </p:pic>
      <p:pic>
        <p:nvPicPr>
          <p:cNvPr id="3" name="Graphic 2" descr="Beginning with solid fill">
            <a:hlinkClick r:id="rId5" action="ppaction://hlinksldjump"/>
            <a:extLst>
              <a:ext uri="{FF2B5EF4-FFF2-40B4-BE49-F238E27FC236}">
                <a16:creationId xmlns:a16="http://schemas.microsoft.com/office/drawing/2014/main" id="{5124604A-71DF-C40D-5EC1-D5365CBC0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5240684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49B17-9B80-3280-83C1-CDB6BE1E86A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C9CEF65-80AA-0264-62A7-ACBAC0E43DD9}"/>
              </a:ext>
            </a:extLst>
          </p:cNvPr>
          <p:cNvSpPr>
            <a:spLocks noGrp="1"/>
          </p:cNvSpPr>
          <p:nvPr>
            <p:ph type="title"/>
          </p:nvPr>
        </p:nvSpPr>
        <p:spPr>
          <a:xfrm>
            <a:off x="209550" y="213808"/>
            <a:ext cx="6116523" cy="317986"/>
          </a:xfrm>
        </p:spPr>
        <p:txBody>
          <a:bodyP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tx2">
                    <a:lumMod val="75000"/>
                    <a:lumOff val="25000"/>
                  </a:schemeClr>
                </a:solidFill>
              </a:rPr>
              <a:t>Aim and Methods</a:t>
            </a:r>
          </a:p>
        </p:txBody>
      </p:sp>
      <p:sp>
        <p:nvSpPr>
          <p:cNvPr id="8" name="Rounded Rectangle 7">
            <a:extLst>
              <a:ext uri="{FF2B5EF4-FFF2-40B4-BE49-F238E27FC236}">
                <a16:creationId xmlns:a16="http://schemas.microsoft.com/office/drawing/2014/main" id="{0CB25601-E2CD-B3C8-DF94-E136D3DE3072}"/>
              </a:ext>
            </a:extLst>
          </p:cNvPr>
          <p:cNvSpPr/>
          <p:nvPr/>
        </p:nvSpPr>
        <p:spPr>
          <a:xfrm>
            <a:off x="209548" y="897469"/>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Rationale</a:t>
            </a:r>
            <a:r>
              <a:rPr lang="en-US" sz="1013"/>
              <a:t> </a:t>
            </a:r>
          </a:p>
        </p:txBody>
      </p:sp>
      <p:sp>
        <p:nvSpPr>
          <p:cNvPr id="12" name="TextBox 11">
            <a:extLst>
              <a:ext uri="{FF2B5EF4-FFF2-40B4-BE49-F238E27FC236}">
                <a16:creationId xmlns:a16="http://schemas.microsoft.com/office/drawing/2014/main" id="{45B2DA3B-B0DE-EBE1-86FE-A0C386416A11}"/>
              </a:ext>
            </a:extLst>
          </p:cNvPr>
          <p:cNvSpPr txBox="1"/>
          <p:nvPr/>
        </p:nvSpPr>
        <p:spPr>
          <a:xfrm>
            <a:off x="209548" y="1345962"/>
            <a:ext cx="4815710" cy="646331"/>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SG" sz="1200">
                <a:solidFill>
                  <a:srgbClr val="000000"/>
                </a:solidFill>
                <a:effectLst/>
                <a:latin typeface="+mj-lt"/>
                <a:ea typeface="Times New Roman" panose="02020603050405020304" pitchFamily="18" charset="0"/>
                <a:cs typeface="Arial" panose="020B0604020202020204" pitchFamily="34" charset="0"/>
              </a:rPr>
              <a:t>Accurate risk prediction of exacerbations is pivotal in severe asthma management. Multiple risk factors are at play, but the pathway of risk prediction remains unclear.</a:t>
            </a:r>
            <a:endParaRPr lang="en-SG" sz="1200">
              <a:effectLst/>
              <a:latin typeface="+mj-lt"/>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10AF5090-EF78-8DEA-D045-36F0A19E9495}"/>
              </a:ext>
            </a:extLst>
          </p:cNvPr>
          <p:cNvSpPr txBox="1"/>
          <p:nvPr/>
        </p:nvSpPr>
        <p:spPr>
          <a:xfrm>
            <a:off x="209549" y="2548541"/>
            <a:ext cx="4815710" cy="46166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SG" sz="1200" b="0" i="0" u="none" strike="noStrike">
                <a:solidFill>
                  <a:srgbClr val="000000"/>
                </a:solidFill>
                <a:effectLst/>
                <a:latin typeface="+mj-lt"/>
              </a:rPr>
              <a:t>To examine how key clinical predictors interact to drive severe asthma exacerbations,</a:t>
            </a:r>
            <a:r>
              <a:rPr lang="en-SG" sz="1200" kern="0">
                <a:solidFill>
                  <a:srgbClr val="000000"/>
                </a:solidFill>
                <a:effectLst/>
                <a:latin typeface="+mj-lt"/>
                <a:ea typeface="Times New Roman" panose="02020603050405020304" pitchFamily="18" charset="0"/>
              </a:rPr>
              <a:t> supporting more informed clinical decision-making.</a:t>
            </a:r>
            <a:endParaRPr lang="en-SG" sz="1200">
              <a:latin typeface="+mj-lt"/>
            </a:endParaRPr>
          </a:p>
        </p:txBody>
      </p:sp>
      <p:sp>
        <p:nvSpPr>
          <p:cNvPr id="16" name="TextBox 15">
            <a:extLst>
              <a:ext uri="{FF2B5EF4-FFF2-40B4-BE49-F238E27FC236}">
                <a16:creationId xmlns:a16="http://schemas.microsoft.com/office/drawing/2014/main" id="{BDA206B9-D9AB-B7BC-F95B-1AA50992B1B6}"/>
              </a:ext>
            </a:extLst>
          </p:cNvPr>
          <p:cNvSpPr txBox="1"/>
          <p:nvPr/>
        </p:nvSpPr>
        <p:spPr>
          <a:xfrm>
            <a:off x="175579" y="3568686"/>
            <a:ext cx="4849680" cy="138499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200" b="1">
                <a:latin typeface="Calibri" panose="020F0502020204030204" pitchFamily="34" charset="0"/>
              </a:rPr>
              <a:t>D</a:t>
            </a:r>
            <a:r>
              <a:rPr lang="en-SG" sz="1200" b="1">
                <a:effectLst/>
                <a:latin typeface="Calibri" panose="020F0502020204030204" pitchFamily="34" charset="0"/>
              </a:rPr>
              <a:t>ata source: </a:t>
            </a:r>
            <a:r>
              <a:rPr lang="en-SG" sz="1200">
                <a:effectLst/>
                <a:latin typeface="Calibri" panose="020F0502020204030204" pitchFamily="34" charset="0"/>
              </a:rPr>
              <a:t>The International Severe Asthma Registry (ISAR).</a:t>
            </a:r>
          </a:p>
          <a:p>
            <a:pPr marL="214313" indent="-214313" algn="just">
              <a:buFont typeface="Arial" panose="020B0604020202020204" pitchFamily="34" charset="0"/>
              <a:buChar char="•"/>
            </a:pPr>
            <a:r>
              <a:rPr lang="en-SG" sz="1200" b="1">
                <a:effectLst/>
                <a:latin typeface="Calibri" panose="020F0502020204030204" pitchFamily="34" charset="0"/>
                <a:cs typeface="Calibri" panose="020F0502020204030204" pitchFamily="34" charset="0"/>
              </a:rPr>
              <a:t>Study population: </a:t>
            </a:r>
            <a:r>
              <a:rPr lang="en-SG" sz="1200">
                <a:latin typeface="Calibri" panose="020F0502020204030204" pitchFamily="34" charset="0"/>
                <a:cs typeface="Calibri" panose="020F0502020204030204" pitchFamily="34" charset="0"/>
              </a:rPr>
              <a:t>P</a:t>
            </a:r>
            <a:r>
              <a:rPr lang="en-SG" sz="1200" b="0" i="0">
                <a:effectLst/>
                <a:latin typeface="Calibri" panose="020F0502020204030204" pitchFamily="34" charset="0"/>
                <a:cs typeface="Calibri" panose="020F0502020204030204" pitchFamily="34" charset="0"/>
              </a:rPr>
              <a:t>atients ≥ 18 years of age who did not initiate any biologics before the baseline visit.</a:t>
            </a:r>
          </a:p>
          <a:p>
            <a:pPr marL="214313" indent="-214313" algn="just">
              <a:buFont typeface="Arial" panose="020B0604020202020204" pitchFamily="34" charset="0"/>
              <a:buChar char="•"/>
            </a:pPr>
            <a:r>
              <a:rPr lang="en-SG" sz="1200" b="1" i="0">
                <a:effectLst/>
                <a:latin typeface="Calibri" panose="020F0502020204030204" pitchFamily="34" charset="0"/>
                <a:cs typeface="Calibri" panose="020F0502020204030204" pitchFamily="34" charset="0"/>
              </a:rPr>
              <a:t>St</a:t>
            </a:r>
            <a:r>
              <a:rPr lang="en-SG" sz="1200" b="1">
                <a:latin typeface="Calibri" panose="020F0502020204030204" pitchFamily="34" charset="0"/>
                <a:cs typeface="Calibri" panose="020F0502020204030204" pitchFamily="34" charset="0"/>
              </a:rPr>
              <a:t>atistical analyses: </a:t>
            </a:r>
            <a:r>
              <a:rPr lang="en-SG" sz="1200" b="0" i="0" u="none" strike="noStrike">
                <a:solidFill>
                  <a:srgbClr val="000000"/>
                </a:solidFill>
                <a:effectLst/>
                <a:latin typeface="-webkit-standard"/>
              </a:rPr>
              <a:t>A Bayesian network, developed using expert input and machine learning, identified key pathways leading to severe exacerbations, complemented by an influence diagram incorporating decision and utility nodes.</a:t>
            </a:r>
            <a:endParaRPr lang="en-SG" sz="1200" b="1">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1794972D-83AF-9276-9F20-88805578D0C4}"/>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4" name="TextBox 23">
            <a:extLst>
              <a:ext uri="{FF2B5EF4-FFF2-40B4-BE49-F238E27FC236}">
                <a16:creationId xmlns:a16="http://schemas.microsoft.com/office/drawing/2014/main" id="{503EBAEA-0F1C-8633-359A-2585BB7B28EF}"/>
              </a:ext>
            </a:extLst>
          </p:cNvPr>
          <p:cNvSpPr txBox="1"/>
          <p:nvPr/>
        </p:nvSpPr>
        <p:spPr>
          <a:xfrm>
            <a:off x="5356335" y="4310759"/>
            <a:ext cx="3787666" cy="253916"/>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SG" sz="1050" b="1" i="0">
                <a:effectLst/>
                <a:latin typeface="Calibri" panose="020F0502020204030204" pitchFamily="34" charset="0"/>
                <a:cs typeface="Calibri" panose="020F0502020204030204" pitchFamily="34" charset="0"/>
              </a:rPr>
              <a:t>Flow diagram of the International Severe Asthma Registry cohort</a:t>
            </a:r>
            <a:endParaRPr lang="en-US" sz="1050">
              <a:latin typeface="Calibri" panose="020F0502020204030204" pitchFamily="34" charset="0"/>
              <a:cs typeface="Calibri" panose="020F0502020204030204" pitchFamily="34" charset="0"/>
            </a:endParaRPr>
          </a:p>
        </p:txBody>
      </p:sp>
      <p:pic>
        <p:nvPicPr>
          <p:cNvPr id="26" name="Picture 25" descr="A logo with a blue and orange color&#10;&#10;Description automatically generated">
            <a:extLst>
              <a:ext uri="{FF2B5EF4-FFF2-40B4-BE49-F238E27FC236}">
                <a16:creationId xmlns:a16="http://schemas.microsoft.com/office/drawing/2014/main" id="{9F5DFF7F-A60F-6B35-659B-CE5624E09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110" y="1038998"/>
            <a:ext cx="874114" cy="325650"/>
          </a:xfrm>
          <a:prstGeom prst="rect">
            <a:avLst/>
          </a:prstGeom>
        </p:spPr>
      </p:pic>
      <p:sp>
        <p:nvSpPr>
          <p:cNvPr id="29" name="Rounded Rectangle 28">
            <a:extLst>
              <a:ext uri="{FF2B5EF4-FFF2-40B4-BE49-F238E27FC236}">
                <a16:creationId xmlns:a16="http://schemas.microsoft.com/office/drawing/2014/main" id="{F2C6886A-32F8-3405-A1E6-F8F4024107CE}"/>
              </a:ext>
            </a:extLst>
          </p:cNvPr>
          <p:cNvSpPr/>
          <p:nvPr/>
        </p:nvSpPr>
        <p:spPr>
          <a:xfrm>
            <a:off x="209549" y="2103524"/>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Aim</a:t>
            </a:r>
            <a:r>
              <a:rPr lang="en-US" sz="1013"/>
              <a:t> </a:t>
            </a:r>
          </a:p>
        </p:txBody>
      </p:sp>
      <p:sp>
        <p:nvSpPr>
          <p:cNvPr id="30" name="Rounded Rectangle 29">
            <a:extLst>
              <a:ext uri="{FF2B5EF4-FFF2-40B4-BE49-F238E27FC236}">
                <a16:creationId xmlns:a16="http://schemas.microsoft.com/office/drawing/2014/main" id="{E33150BB-B0BE-B364-A199-861711E9BC2D}"/>
              </a:ext>
            </a:extLst>
          </p:cNvPr>
          <p:cNvSpPr/>
          <p:nvPr/>
        </p:nvSpPr>
        <p:spPr>
          <a:xfrm>
            <a:off x="209549" y="3119585"/>
            <a:ext cx="1953491" cy="36024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Methods</a:t>
            </a:r>
            <a:r>
              <a:rPr lang="en-US" sz="1013"/>
              <a:t> </a:t>
            </a:r>
          </a:p>
        </p:txBody>
      </p:sp>
      <p:pic>
        <p:nvPicPr>
          <p:cNvPr id="4" name="Picture 3" descr="A flowchart of patients&#10;&#10;AI-generated content may be incorrect.">
            <a:extLst>
              <a:ext uri="{FF2B5EF4-FFF2-40B4-BE49-F238E27FC236}">
                <a16:creationId xmlns:a16="http://schemas.microsoft.com/office/drawing/2014/main" id="{4984766B-6263-9619-2C97-0B061435A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8161" y="1558581"/>
            <a:ext cx="3666361" cy="2669440"/>
          </a:xfrm>
          <a:prstGeom prst="rect">
            <a:avLst/>
          </a:prstGeom>
        </p:spPr>
      </p:pic>
      <p:pic>
        <p:nvPicPr>
          <p:cNvPr id="3" name="bg object 17">
            <a:extLst>
              <a:ext uri="{FF2B5EF4-FFF2-40B4-BE49-F238E27FC236}">
                <a16:creationId xmlns:a16="http://schemas.microsoft.com/office/drawing/2014/main" id="{F91AD5BA-04EB-1308-FD4F-561B07CEE5E7}"/>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2"/>
            <a:ext cx="5849256" cy="1778000"/>
          </a:xfrm>
          <a:prstGeom prst="rect">
            <a:avLst/>
          </a:prstGeom>
          <a:noFill/>
        </p:spPr>
      </p:pic>
      <p:pic>
        <p:nvPicPr>
          <p:cNvPr id="5" name="Graphic 4" descr="Beginning with solid fill">
            <a:hlinkClick r:id="rId7" action="ppaction://hlinksldjump"/>
            <a:extLst>
              <a:ext uri="{FF2B5EF4-FFF2-40B4-BE49-F238E27FC236}">
                <a16:creationId xmlns:a16="http://schemas.microsoft.com/office/drawing/2014/main" id="{B15EF692-D0D8-D50C-4695-D950485C28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4886156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61DB5-6057-C158-15BE-4930F133B58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36484A1-C0BF-E409-6978-6DF4FDAB50EC}"/>
              </a:ext>
            </a:extLst>
          </p:cNvPr>
          <p:cNvSpPr>
            <a:spLocks noGrp="1"/>
          </p:cNvSpPr>
          <p:nvPr>
            <p:ph type="title"/>
          </p:nvPr>
        </p:nvSpPr>
        <p:spPr>
          <a:xfrm>
            <a:off x="209550" y="213808"/>
            <a:ext cx="6116523" cy="317986"/>
          </a:xfrm>
        </p:spPr>
        <p:txBody>
          <a:bodyP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tx2">
                    <a:lumMod val="75000"/>
                    <a:lumOff val="25000"/>
                  </a:schemeClr>
                </a:solidFill>
              </a:rPr>
              <a:t>ISAR participating countries</a:t>
            </a:r>
          </a:p>
        </p:txBody>
      </p:sp>
      <p:sp>
        <p:nvSpPr>
          <p:cNvPr id="22" name="Rectangle 21">
            <a:extLst>
              <a:ext uri="{FF2B5EF4-FFF2-40B4-BE49-F238E27FC236}">
                <a16:creationId xmlns:a16="http://schemas.microsoft.com/office/drawing/2014/main" id="{626B3511-E848-4336-8E78-F2DECC630DE2}"/>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5" name="Picture 4" descr="A map of the world with different colors&#10;&#10;AI-generated content may be incorrect.">
            <a:extLst>
              <a:ext uri="{FF2B5EF4-FFF2-40B4-BE49-F238E27FC236}">
                <a16:creationId xmlns:a16="http://schemas.microsoft.com/office/drawing/2014/main" id="{F47766AA-BE64-B14D-71E6-43058CBB7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91" y="857046"/>
            <a:ext cx="7901653" cy="4100857"/>
          </a:xfrm>
          <a:prstGeom prst="rect">
            <a:avLst/>
          </a:prstGeom>
        </p:spPr>
      </p:pic>
      <p:pic>
        <p:nvPicPr>
          <p:cNvPr id="3" name="bg object 17">
            <a:extLst>
              <a:ext uri="{FF2B5EF4-FFF2-40B4-BE49-F238E27FC236}">
                <a16:creationId xmlns:a16="http://schemas.microsoft.com/office/drawing/2014/main" id="{CFB1C777-5C0A-6940-151F-EDCB7B63A40C}"/>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2"/>
            <a:ext cx="5849256" cy="1778000"/>
          </a:xfrm>
          <a:prstGeom prst="rect">
            <a:avLst/>
          </a:prstGeom>
          <a:noFill/>
        </p:spPr>
      </p:pic>
      <p:pic>
        <p:nvPicPr>
          <p:cNvPr id="4" name="Graphic 3" descr="Beginning with solid fill">
            <a:hlinkClick r:id="rId6" action="ppaction://hlinksldjump"/>
            <a:extLst>
              <a:ext uri="{FF2B5EF4-FFF2-40B4-BE49-F238E27FC236}">
                <a16:creationId xmlns:a16="http://schemas.microsoft.com/office/drawing/2014/main" id="{41F10A01-8BCB-FD52-F634-74F686A78B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9059215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96D0-2067-DEAF-35CE-73A2E430342D}"/>
            </a:ext>
          </a:extLst>
        </p:cNvPr>
        <p:cNvGrpSpPr/>
        <p:nvPr/>
      </p:nvGrpSpPr>
      <p:grpSpPr>
        <a:xfrm>
          <a:off x="0" y="0"/>
          <a:ext cx="0" cy="0"/>
          <a:chOff x="0" y="0"/>
          <a:chExt cx="0" cy="0"/>
        </a:xfrm>
      </p:grpSpPr>
      <p:pic>
        <p:nvPicPr>
          <p:cNvPr id="6" name="Picture 5" descr="A diagram of a diagram&#10;&#10;AI-generated content may be incorrect.">
            <a:extLst>
              <a:ext uri="{FF2B5EF4-FFF2-40B4-BE49-F238E27FC236}">
                <a16:creationId xmlns:a16="http://schemas.microsoft.com/office/drawing/2014/main" id="{8179DC35-878E-7F10-F07A-2F60E1B25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9493" y="1582611"/>
            <a:ext cx="2817104" cy="2254260"/>
          </a:xfrm>
          <a:prstGeom prst="rect">
            <a:avLst/>
          </a:prstGeom>
        </p:spPr>
      </p:pic>
      <p:pic>
        <p:nvPicPr>
          <p:cNvPr id="2" name="Picture 1" descr="A diagram of a network&#10;&#10;AI-generated content may be incorrect.">
            <a:extLst>
              <a:ext uri="{FF2B5EF4-FFF2-40B4-BE49-F238E27FC236}">
                <a16:creationId xmlns:a16="http://schemas.microsoft.com/office/drawing/2014/main" id="{11B6238E-0A8D-45C0-07EB-C61C9409D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50" y="1631782"/>
            <a:ext cx="2852420" cy="2250938"/>
          </a:xfrm>
          <a:prstGeom prst="rect">
            <a:avLst/>
          </a:prstGeom>
        </p:spPr>
      </p:pic>
      <p:sp>
        <p:nvSpPr>
          <p:cNvPr id="9" name="Rectangle 8">
            <a:extLst>
              <a:ext uri="{FF2B5EF4-FFF2-40B4-BE49-F238E27FC236}">
                <a16:creationId xmlns:a16="http://schemas.microsoft.com/office/drawing/2014/main" id="{CFA97074-C812-D0E1-2A78-FD019C46F713}"/>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标题 1">
            <a:extLst>
              <a:ext uri="{FF2B5EF4-FFF2-40B4-BE49-F238E27FC236}">
                <a16:creationId xmlns:a16="http://schemas.microsoft.com/office/drawing/2014/main" id="{812A2532-FBE0-D2E9-5152-F9F480E02C85}"/>
              </a:ext>
            </a:extLst>
          </p:cNvPr>
          <p:cNvSpPr>
            <a:spLocks noGrp="1"/>
          </p:cNvSpPr>
          <p:nvPr>
            <p:ph type="title"/>
          </p:nvPr>
        </p:nvSpPr>
        <p:spPr>
          <a:xfrm>
            <a:off x="189351" y="201784"/>
            <a:ext cx="8155132" cy="317986"/>
          </a:xfrm>
        </p:spPr>
        <p:txBody>
          <a:bodyP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pPr>
            <a:r>
              <a:rPr lang="en-SG" sz="2100" b="1">
                <a:solidFill>
                  <a:schemeClr val="tx2">
                    <a:lumMod val="75000"/>
                    <a:lumOff val="25000"/>
                  </a:schemeClr>
                </a:solidFill>
                <a:effectLst/>
                <a:ea typeface="Times New Roman" panose="02020603050405020304" pitchFamily="18" charset="0"/>
              </a:rPr>
              <a:t>The comprehensive local </a:t>
            </a:r>
            <a:r>
              <a:rPr lang="en-SG" sz="2100" b="1" err="1">
                <a:solidFill>
                  <a:schemeClr val="tx2">
                    <a:lumMod val="75000"/>
                    <a:lumOff val="25000"/>
                  </a:schemeClr>
                </a:solidFill>
                <a:effectLst/>
                <a:ea typeface="Times New Roman" panose="02020603050405020304" pitchFamily="18" charset="0"/>
              </a:rPr>
              <a:t>neighborhood</a:t>
            </a:r>
            <a:r>
              <a:rPr lang="en-SG" sz="2100" b="1">
                <a:solidFill>
                  <a:schemeClr val="tx2">
                    <a:lumMod val="75000"/>
                    <a:lumOff val="25000"/>
                  </a:schemeClr>
                </a:solidFill>
                <a:effectLst/>
                <a:ea typeface="Times New Roman" panose="02020603050405020304" pitchFamily="18" charset="0"/>
              </a:rPr>
              <a:t> network of relevant predictors </a:t>
            </a:r>
            <a:endParaRPr lang="en-SG" sz="2100">
              <a:solidFill>
                <a:schemeClr val="tx2">
                  <a:lumMod val="75000"/>
                  <a:lumOff val="25000"/>
                </a:schemeClr>
              </a:solidFill>
              <a:effectLst/>
              <a:ea typeface="Times New Roman" panose="02020603050405020304" pitchFamily="18" charset="0"/>
            </a:endParaRPr>
          </a:p>
        </p:txBody>
      </p:sp>
      <p:sp>
        <p:nvSpPr>
          <p:cNvPr id="12" name="TextBox 11">
            <a:extLst>
              <a:ext uri="{FF2B5EF4-FFF2-40B4-BE49-F238E27FC236}">
                <a16:creationId xmlns:a16="http://schemas.microsoft.com/office/drawing/2014/main" id="{C5EE12AE-ED0E-83F2-68EF-525E1FBE27D1}"/>
              </a:ext>
            </a:extLst>
          </p:cNvPr>
          <p:cNvSpPr txBox="1"/>
          <p:nvPr/>
        </p:nvSpPr>
        <p:spPr>
          <a:xfrm>
            <a:off x="122322" y="893830"/>
            <a:ext cx="8720528" cy="40408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SG" sz="1013" b="1" kern="0">
                <a:solidFill>
                  <a:srgbClr val="000000"/>
                </a:solidFill>
                <a:effectLst/>
                <a:latin typeface="+mj-lt"/>
                <a:ea typeface="Times New Roman" panose="02020603050405020304" pitchFamily="18" charset="0"/>
                <a:cs typeface="Arial" panose="020B0604020202020204" pitchFamily="34" charset="0"/>
              </a:rPr>
              <a:t>Bayesian Network plots: Initial parent-child relationship learnt, machine learning with expert knowledge integration, and final model with clinically relevant arcs.</a:t>
            </a:r>
            <a:r>
              <a:rPr lang="en-SG" sz="1013" b="1">
                <a:effectLst/>
                <a:latin typeface="+mj-lt"/>
                <a:cs typeface="Arial" panose="020B0604020202020204" pitchFamily="34" charset="0"/>
              </a:rPr>
              <a:t> </a:t>
            </a:r>
            <a:endParaRPr lang="en-US" sz="1013" b="1">
              <a:latin typeface="+mj-lt"/>
              <a:cs typeface="Arial" panose="020B0604020202020204" pitchFamily="34" charset="0"/>
            </a:endParaRPr>
          </a:p>
        </p:txBody>
      </p:sp>
      <p:sp>
        <p:nvSpPr>
          <p:cNvPr id="16" name="TextBox 15">
            <a:extLst>
              <a:ext uri="{FF2B5EF4-FFF2-40B4-BE49-F238E27FC236}">
                <a16:creationId xmlns:a16="http://schemas.microsoft.com/office/drawing/2014/main" id="{CF68BE67-B991-9F71-385F-5770676818C6}"/>
              </a:ext>
            </a:extLst>
          </p:cNvPr>
          <p:cNvSpPr txBox="1"/>
          <p:nvPr/>
        </p:nvSpPr>
        <p:spPr>
          <a:xfrm>
            <a:off x="122322" y="4016236"/>
            <a:ext cx="2869186" cy="90024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SG" sz="1050" b="1" u="sng"/>
              <a:t>Key Predictors Identified: </a:t>
            </a:r>
          </a:p>
          <a:p>
            <a:pPr marL="214313" indent="-214313">
              <a:buFont typeface="Arial" panose="020B0604020202020204" pitchFamily="34" charset="0"/>
              <a:buChar char="•"/>
            </a:pPr>
            <a:r>
              <a:rPr lang="en-SG" sz="1050"/>
              <a:t>Among 14 LASSO-selected predictors, those most connected included prior severe exacerbations, </a:t>
            </a:r>
            <a:r>
              <a:rPr lang="en-SG" sz="1050" err="1"/>
              <a:t>FeNO</a:t>
            </a:r>
            <a:r>
              <a:rPr lang="en-SG" sz="1050"/>
              <a:t>, % predicted FEV1, BEC, macrolide use, and CRS.</a:t>
            </a:r>
          </a:p>
        </p:txBody>
      </p:sp>
      <p:sp>
        <p:nvSpPr>
          <p:cNvPr id="8" name="TextBox 7">
            <a:extLst>
              <a:ext uri="{FF2B5EF4-FFF2-40B4-BE49-F238E27FC236}">
                <a16:creationId xmlns:a16="http://schemas.microsoft.com/office/drawing/2014/main" id="{5169971C-8DB5-A05A-C437-9685E2118FCE}"/>
              </a:ext>
            </a:extLst>
          </p:cNvPr>
          <p:cNvSpPr txBox="1"/>
          <p:nvPr/>
        </p:nvSpPr>
        <p:spPr>
          <a:xfrm>
            <a:off x="107403" y="1504824"/>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a:t>
            </a:r>
          </a:p>
        </p:txBody>
      </p:sp>
      <p:sp>
        <p:nvSpPr>
          <p:cNvPr id="11" name="TextBox 10">
            <a:extLst>
              <a:ext uri="{FF2B5EF4-FFF2-40B4-BE49-F238E27FC236}">
                <a16:creationId xmlns:a16="http://schemas.microsoft.com/office/drawing/2014/main" id="{51E05A48-B681-78E0-8CC9-F3EE70A6EB5E}"/>
              </a:ext>
            </a:extLst>
          </p:cNvPr>
          <p:cNvSpPr txBox="1"/>
          <p:nvPr/>
        </p:nvSpPr>
        <p:spPr>
          <a:xfrm>
            <a:off x="3151459" y="1504824"/>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b)</a:t>
            </a:r>
          </a:p>
        </p:txBody>
      </p:sp>
      <p:sp>
        <p:nvSpPr>
          <p:cNvPr id="13" name="TextBox 12">
            <a:extLst>
              <a:ext uri="{FF2B5EF4-FFF2-40B4-BE49-F238E27FC236}">
                <a16:creationId xmlns:a16="http://schemas.microsoft.com/office/drawing/2014/main" id="{7576AD9E-2EAB-48BF-7DE8-AF43ADA1DC44}"/>
              </a:ext>
            </a:extLst>
          </p:cNvPr>
          <p:cNvSpPr txBox="1"/>
          <p:nvPr/>
        </p:nvSpPr>
        <p:spPr>
          <a:xfrm>
            <a:off x="6195514" y="1492103"/>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c)</a:t>
            </a:r>
          </a:p>
        </p:txBody>
      </p:sp>
      <p:sp>
        <p:nvSpPr>
          <p:cNvPr id="19" name="TextBox 18">
            <a:extLst>
              <a:ext uri="{FF2B5EF4-FFF2-40B4-BE49-F238E27FC236}">
                <a16:creationId xmlns:a16="http://schemas.microsoft.com/office/drawing/2014/main" id="{5287F25C-E164-FD0B-E621-6769A00E920D}"/>
              </a:ext>
            </a:extLst>
          </p:cNvPr>
          <p:cNvSpPr txBox="1"/>
          <p:nvPr/>
        </p:nvSpPr>
        <p:spPr>
          <a:xfrm>
            <a:off x="3191465" y="4016234"/>
            <a:ext cx="2869186" cy="90024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SG" sz="1050" b="1" u="sng"/>
              <a:t>Machine-Learned BN Structure</a:t>
            </a:r>
            <a:r>
              <a:rPr lang="en-SG" sz="1050" u="sng"/>
              <a:t>: </a:t>
            </a:r>
          </a:p>
          <a:p>
            <a:pPr marL="214313" indent="-214313">
              <a:buFont typeface="Arial" panose="020B0604020202020204" pitchFamily="34" charset="0"/>
              <a:buChar char="•"/>
            </a:pPr>
            <a:r>
              <a:rPr lang="en-SG" sz="1050"/>
              <a:t>ML algorithms consistently identified core arcs—CRS → BEC, FEV1 → </a:t>
            </a:r>
            <a:r>
              <a:rPr lang="en-SG" sz="1050" err="1"/>
              <a:t>FeNO</a:t>
            </a:r>
            <a:r>
              <a:rPr lang="en-SG" sz="1050"/>
              <a:t>, and BEC → </a:t>
            </a:r>
            <a:r>
              <a:rPr lang="en-SG" sz="1050" err="1"/>
              <a:t>FeNO</a:t>
            </a:r>
            <a:r>
              <a:rPr lang="en-SG" sz="1050"/>
              <a:t>—while predictors like anxiety and ER visits were peripheral.</a:t>
            </a:r>
          </a:p>
        </p:txBody>
      </p:sp>
      <p:sp>
        <p:nvSpPr>
          <p:cNvPr id="20" name="TextBox 19">
            <a:extLst>
              <a:ext uri="{FF2B5EF4-FFF2-40B4-BE49-F238E27FC236}">
                <a16:creationId xmlns:a16="http://schemas.microsoft.com/office/drawing/2014/main" id="{5F4E75A2-129E-5885-FB51-8CEA6BDDE5E2}"/>
              </a:ext>
            </a:extLst>
          </p:cNvPr>
          <p:cNvSpPr txBox="1"/>
          <p:nvPr/>
        </p:nvSpPr>
        <p:spPr>
          <a:xfrm>
            <a:off x="6219494" y="4028059"/>
            <a:ext cx="2869186" cy="90024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050" b="1" u="sng"/>
              <a:t>Final Expert-Tuned BN (2 main pathways)</a:t>
            </a:r>
            <a:r>
              <a:rPr lang="en-SG" sz="1050" u="sng"/>
              <a:t>: </a:t>
            </a:r>
          </a:p>
          <a:p>
            <a:pPr marL="214313" indent="-214313">
              <a:buFont typeface="Arial" panose="020B0604020202020204" pitchFamily="34" charset="0"/>
              <a:buChar char="•"/>
            </a:pPr>
            <a:r>
              <a:rPr lang="en-SG" sz="1050"/>
              <a:t>(1) CRS impacts biomarkers and lung function leading to future exacerbations; </a:t>
            </a:r>
          </a:p>
          <a:p>
            <a:pPr marL="214313" indent="-214313">
              <a:buFont typeface="Arial" panose="020B0604020202020204" pitchFamily="34" charset="0"/>
              <a:buChar char="•"/>
            </a:pPr>
            <a:r>
              <a:rPr lang="en-SG" sz="1050"/>
              <a:t>(2) Age and sex influence CRS and macrolide use, which in turn affects exacerbation risk.</a:t>
            </a:r>
          </a:p>
        </p:txBody>
      </p:sp>
      <p:pic>
        <p:nvPicPr>
          <p:cNvPr id="4" name="Picture 3" descr="A diagram of a diagram&#10;&#10;AI-generated content may be incorrect.">
            <a:extLst>
              <a:ext uri="{FF2B5EF4-FFF2-40B4-BE49-F238E27FC236}">
                <a16:creationId xmlns:a16="http://schemas.microsoft.com/office/drawing/2014/main" id="{1744F789-4513-3D31-778C-80A3B94B5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718" y="1769443"/>
            <a:ext cx="3071798" cy="2002488"/>
          </a:xfrm>
          <a:prstGeom prst="rect">
            <a:avLst/>
          </a:prstGeom>
        </p:spPr>
      </p:pic>
      <p:pic>
        <p:nvPicPr>
          <p:cNvPr id="3" name="bg object 17">
            <a:extLst>
              <a:ext uri="{FF2B5EF4-FFF2-40B4-BE49-F238E27FC236}">
                <a16:creationId xmlns:a16="http://schemas.microsoft.com/office/drawing/2014/main" id="{46788751-671C-1163-2A74-EBCA9A77A359}"/>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2"/>
            <a:ext cx="5849256" cy="1778000"/>
          </a:xfrm>
          <a:prstGeom prst="rect">
            <a:avLst/>
          </a:prstGeom>
          <a:noFill/>
        </p:spPr>
      </p:pic>
      <p:pic>
        <p:nvPicPr>
          <p:cNvPr id="5" name="Graphic 4" descr="Beginning with solid fill">
            <a:hlinkClick r:id="rId7" action="ppaction://hlinksldjump"/>
            <a:extLst>
              <a:ext uri="{FF2B5EF4-FFF2-40B4-BE49-F238E27FC236}">
                <a16:creationId xmlns:a16="http://schemas.microsoft.com/office/drawing/2014/main" id="{3DC2671E-3B9A-F1A8-A80F-95D0600EC2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4558996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4F9C-7FB4-C06D-6771-E59D42185572}"/>
            </a:ext>
          </a:extLst>
        </p:cNvPr>
        <p:cNvGrpSpPr/>
        <p:nvPr/>
      </p:nvGrpSpPr>
      <p:grpSpPr>
        <a:xfrm>
          <a:off x="0" y="0"/>
          <a:ext cx="0" cy="0"/>
          <a:chOff x="0" y="0"/>
          <a:chExt cx="0" cy="0"/>
        </a:xfrm>
      </p:grpSpPr>
      <p:sp>
        <p:nvSpPr>
          <p:cNvPr id="8" name="标题 1">
            <a:extLst>
              <a:ext uri="{FF2B5EF4-FFF2-40B4-BE49-F238E27FC236}">
                <a16:creationId xmlns:a16="http://schemas.microsoft.com/office/drawing/2014/main" id="{83C44460-68D6-A0CD-0A34-E5FF7DEE2883}"/>
              </a:ext>
            </a:extLst>
          </p:cNvPr>
          <p:cNvSpPr txBox="1">
            <a:spLocks/>
          </p:cNvSpPr>
          <p:nvPr/>
        </p:nvSpPr>
        <p:spPr>
          <a:xfrm>
            <a:off x="162834" y="180099"/>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00000"/>
              </a:lnSpc>
            </a:pPr>
            <a:r>
              <a:rPr lang="en-SG" sz="1650" b="1">
                <a:solidFill>
                  <a:schemeClr val="tx2">
                    <a:lumMod val="75000"/>
                    <a:lumOff val="25000"/>
                  </a:schemeClr>
                </a:solidFill>
                <a:effectLst/>
                <a:ea typeface="Times New Roman" panose="02020603050405020304" pitchFamily="18" charset="0"/>
              </a:rPr>
              <a:t>Model discrimination was moderate in 10-fold cross-validation and leave-one-country-out cross-validation, and model calibration was high in train-test data. </a:t>
            </a:r>
          </a:p>
        </p:txBody>
      </p:sp>
      <p:sp>
        <p:nvSpPr>
          <p:cNvPr id="11" name="Rectangle 10">
            <a:extLst>
              <a:ext uri="{FF2B5EF4-FFF2-40B4-BE49-F238E27FC236}">
                <a16:creationId xmlns:a16="http://schemas.microsoft.com/office/drawing/2014/main" id="{D60F7064-A2EA-C863-2B47-FF6F7C789714}"/>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TextBox 9">
            <a:extLst>
              <a:ext uri="{FF2B5EF4-FFF2-40B4-BE49-F238E27FC236}">
                <a16:creationId xmlns:a16="http://schemas.microsoft.com/office/drawing/2014/main" id="{CCC366D4-BA01-0250-C209-8C1FA52B8FFC}"/>
              </a:ext>
            </a:extLst>
          </p:cNvPr>
          <p:cNvSpPr txBox="1"/>
          <p:nvPr/>
        </p:nvSpPr>
        <p:spPr>
          <a:xfrm>
            <a:off x="101817" y="3758823"/>
            <a:ext cx="5227555" cy="1027204"/>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AUC (Area Under the Curve): Range between 0 and 1, indicating the probability that a classifier will rank a randomly chosen positive instance higher than a randomly chosen negative one.</a:t>
            </a:r>
            <a:endParaRPr lang="en-SG" sz="675">
              <a:effectLst/>
              <a:latin typeface="Times New Roman" panose="02020603050405020304" pitchFamily="18" charset="0"/>
              <a:ea typeface="Times New Roman" panose="02020603050405020304" pitchFamily="18" charset="0"/>
            </a:endParaRPr>
          </a:p>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Specificity: Range between 0 and 1, measures the proportion of actual negatives that are correctly identified as such by the classifier.</a:t>
            </a:r>
            <a:endParaRPr lang="en-SG" sz="675">
              <a:effectLst/>
              <a:latin typeface="Times New Roman" panose="02020603050405020304" pitchFamily="18" charset="0"/>
              <a:ea typeface="Times New Roman" panose="02020603050405020304" pitchFamily="18" charset="0"/>
            </a:endParaRPr>
          </a:p>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Precision: Range between 0 and 1, denotes the proportion of true positive predictions among all positive predictions made by the classifier.</a:t>
            </a:r>
            <a:endParaRPr lang="en-SG" sz="675">
              <a:effectLst/>
              <a:latin typeface="Times New Roman" panose="02020603050405020304" pitchFamily="18" charset="0"/>
              <a:ea typeface="Times New Roman" panose="02020603050405020304" pitchFamily="18" charset="0"/>
            </a:endParaRPr>
          </a:p>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Recall: Range between 0 and 1, represents the proportion of actual positives that are correctly identified as such by the classifier.</a:t>
            </a:r>
            <a:endParaRPr lang="en-SG" sz="675">
              <a:effectLst/>
              <a:latin typeface="Times New Roman" panose="02020603050405020304" pitchFamily="18" charset="0"/>
              <a:ea typeface="Times New Roman" panose="02020603050405020304" pitchFamily="18" charset="0"/>
            </a:endParaRPr>
          </a:p>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Accuracy: Range between 0 and 1, measures the proportion of correct predictions made by the classifier over all predictions.</a:t>
            </a:r>
            <a:endParaRPr lang="en-SG" sz="675">
              <a:effectLst/>
              <a:latin typeface="Times New Roman" panose="02020603050405020304" pitchFamily="18" charset="0"/>
              <a:ea typeface="Times New Roman" panose="02020603050405020304" pitchFamily="18" charset="0"/>
            </a:endParaRPr>
          </a:p>
          <a:p>
            <a:pPr marL="257175" lvl="0" indent="-257175" algn="just">
              <a:buFont typeface="+mj-lt"/>
              <a:buAutoNum type="arabicPeriod"/>
            </a:pPr>
            <a:r>
              <a:rPr lang="en-SG" sz="675">
                <a:solidFill>
                  <a:srgbClr val="000000"/>
                </a:solidFill>
                <a:effectLst/>
                <a:latin typeface="Times New Roman" panose="02020603050405020304" pitchFamily="18" charset="0"/>
                <a:ea typeface="Times New Roman" panose="02020603050405020304" pitchFamily="18" charset="0"/>
              </a:rPr>
              <a:t>A calibration slope near 1 and an intercept close to zero signify well-calibrated models with accurate risk estimation across different individuals.</a:t>
            </a:r>
            <a:endParaRPr lang="en-SG" sz="675">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E19EFCBE-A6C3-6E23-4B40-E788D9B6D8F6}"/>
              </a:ext>
            </a:extLst>
          </p:cNvPr>
          <p:cNvSpPr txBox="1"/>
          <p:nvPr/>
        </p:nvSpPr>
        <p:spPr>
          <a:xfrm>
            <a:off x="5454273" y="1971311"/>
            <a:ext cx="3454049" cy="1938992"/>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200" b="1"/>
              <a:t>Discrimination</a:t>
            </a:r>
            <a:r>
              <a:rPr lang="en-SG" sz="1200"/>
              <a:t>: The BN model showed moderate predictive performance with AUCs of 0.65 (10-fold CV) and 0.62 (leave-one-country-out), supported by consistent specificity, precision, recall, and accuracy.</a:t>
            </a:r>
          </a:p>
          <a:p>
            <a:pPr marL="214313" indent="-214313" algn="just">
              <a:buFont typeface="Arial" panose="020B0604020202020204" pitchFamily="34" charset="0"/>
              <a:buChar char="•"/>
            </a:pPr>
            <a:endParaRPr lang="en-SG" sz="1200"/>
          </a:p>
          <a:p>
            <a:pPr marL="214313" indent="-214313" algn="just">
              <a:buFont typeface="Arial" panose="020B0604020202020204" pitchFamily="34" charset="0"/>
              <a:buChar char="•"/>
            </a:pPr>
            <a:r>
              <a:rPr lang="en-SG" sz="1200" b="1"/>
              <a:t>Calibration</a:t>
            </a:r>
            <a:r>
              <a:rPr lang="en-SG" sz="1200"/>
              <a:t>: Good model calibration was observed with calibration intercepts (0.130, -0.018) and slopes (0.804, 0.949) in test data for predicting ≥1 and ≥2 severe exacerbations.</a:t>
            </a:r>
          </a:p>
        </p:txBody>
      </p:sp>
      <p:sp>
        <p:nvSpPr>
          <p:cNvPr id="15" name="Rounded Rectangle 14">
            <a:extLst>
              <a:ext uri="{FF2B5EF4-FFF2-40B4-BE49-F238E27FC236}">
                <a16:creationId xmlns:a16="http://schemas.microsoft.com/office/drawing/2014/main" id="{974813FC-E19C-021E-F3E7-4A22B8FB10EB}"/>
              </a:ext>
            </a:extLst>
          </p:cNvPr>
          <p:cNvSpPr/>
          <p:nvPr/>
        </p:nvSpPr>
        <p:spPr>
          <a:xfrm>
            <a:off x="6099975" y="1372855"/>
            <a:ext cx="2162643" cy="4588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Findings</a:t>
            </a:r>
            <a:endParaRPr lang="en-US" sz="1013"/>
          </a:p>
        </p:txBody>
      </p:sp>
      <p:pic>
        <p:nvPicPr>
          <p:cNvPr id="3" name="Picture 2" descr="A table of data with numbers and text&#10;&#10;AI-generated content may be incorrect.">
            <a:extLst>
              <a:ext uri="{FF2B5EF4-FFF2-40B4-BE49-F238E27FC236}">
                <a16:creationId xmlns:a16="http://schemas.microsoft.com/office/drawing/2014/main" id="{F98434EA-8A31-A4CD-8F1B-CE5FA7FA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4" y="1202606"/>
            <a:ext cx="5141578" cy="2591690"/>
          </a:xfrm>
          <a:prstGeom prst="rect">
            <a:avLst/>
          </a:prstGeom>
        </p:spPr>
      </p:pic>
      <p:sp>
        <p:nvSpPr>
          <p:cNvPr id="5" name="TextBox 4">
            <a:extLst>
              <a:ext uri="{FF2B5EF4-FFF2-40B4-BE49-F238E27FC236}">
                <a16:creationId xmlns:a16="http://schemas.microsoft.com/office/drawing/2014/main" id="{417939C5-2B49-ADC9-0082-A5399CD9E301}"/>
              </a:ext>
            </a:extLst>
          </p:cNvPr>
          <p:cNvSpPr txBox="1"/>
          <p:nvPr/>
        </p:nvSpPr>
        <p:spPr>
          <a:xfrm>
            <a:off x="187794" y="820054"/>
            <a:ext cx="8720528" cy="29732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en-SG" sz="1013"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Validation results</a:t>
            </a:r>
            <a:endParaRPr lang="en-SG" sz="1013"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bg object 17">
            <a:extLst>
              <a:ext uri="{FF2B5EF4-FFF2-40B4-BE49-F238E27FC236}">
                <a16:creationId xmlns:a16="http://schemas.microsoft.com/office/drawing/2014/main" id="{9B72B515-8C84-F565-429C-068D577D4892}"/>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2"/>
            <a:ext cx="5849256" cy="1778000"/>
          </a:xfrm>
          <a:prstGeom prst="rect">
            <a:avLst/>
          </a:prstGeom>
          <a:noFill/>
        </p:spPr>
      </p:pic>
      <p:pic>
        <p:nvPicPr>
          <p:cNvPr id="4" name="Graphic 3" descr="Beginning with solid fill">
            <a:hlinkClick r:id="rId6" action="ppaction://hlinksldjump"/>
            <a:extLst>
              <a:ext uri="{FF2B5EF4-FFF2-40B4-BE49-F238E27FC236}">
                <a16:creationId xmlns:a16="http://schemas.microsoft.com/office/drawing/2014/main" id="{AE764A7F-933A-AB27-9DEC-FD31FB0B17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157425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F7CB-E81A-059D-2604-5E1CF218F27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21130D1-1B73-2B30-8A9B-A7B2E6B09FF1}"/>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标题 1">
            <a:extLst>
              <a:ext uri="{FF2B5EF4-FFF2-40B4-BE49-F238E27FC236}">
                <a16:creationId xmlns:a16="http://schemas.microsoft.com/office/drawing/2014/main" id="{89E1AC53-4DD9-5259-E599-B8B4CE5951B6}"/>
              </a:ext>
            </a:extLst>
          </p:cNvPr>
          <p:cNvSpPr>
            <a:spLocks noGrp="1"/>
          </p:cNvSpPr>
          <p:nvPr>
            <p:ph type="title"/>
          </p:nvPr>
        </p:nvSpPr>
        <p:spPr>
          <a:xfrm>
            <a:off x="165702" y="166311"/>
            <a:ext cx="8155132" cy="317986"/>
          </a:xfrm>
        </p:spPr>
        <p:txBody>
          <a:bodyP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pPr>
            <a:r>
              <a:rPr lang="en-SG" sz="2100" b="1">
                <a:solidFill>
                  <a:schemeClr val="tx2">
                    <a:lumMod val="75000"/>
                    <a:lumOff val="25000"/>
                  </a:schemeClr>
                </a:solidFill>
                <a:effectLst/>
                <a:ea typeface="Times New Roman" panose="02020603050405020304" pitchFamily="18" charset="0"/>
              </a:rPr>
              <a:t>The conditional probability table of BN and counterfactual analysis</a:t>
            </a:r>
            <a:endParaRPr lang="en-SG" sz="2100">
              <a:solidFill>
                <a:schemeClr val="tx2">
                  <a:lumMod val="75000"/>
                  <a:lumOff val="25000"/>
                </a:schemeClr>
              </a:solidFill>
              <a:effectLst/>
              <a:ea typeface="Times New Roman" panose="02020603050405020304" pitchFamily="18" charset="0"/>
            </a:endParaRPr>
          </a:p>
        </p:txBody>
      </p:sp>
      <p:sp>
        <p:nvSpPr>
          <p:cNvPr id="12" name="TextBox 11">
            <a:extLst>
              <a:ext uri="{FF2B5EF4-FFF2-40B4-BE49-F238E27FC236}">
                <a16:creationId xmlns:a16="http://schemas.microsoft.com/office/drawing/2014/main" id="{DC553686-D61A-3C96-10E0-C2119A74BA36}"/>
              </a:ext>
            </a:extLst>
          </p:cNvPr>
          <p:cNvSpPr txBox="1"/>
          <p:nvPr/>
        </p:nvSpPr>
        <p:spPr>
          <a:xfrm>
            <a:off x="106579" y="1087969"/>
            <a:ext cx="8720528" cy="297325"/>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en-SG" sz="1013"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Conditional probability and counterfactual analysis</a:t>
            </a:r>
            <a:endParaRPr lang="en-SG" sz="1013"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descr="A diagram of a graph&#10;&#10;AI-generated content may be incorrect.">
            <a:extLst>
              <a:ext uri="{FF2B5EF4-FFF2-40B4-BE49-F238E27FC236}">
                <a16:creationId xmlns:a16="http://schemas.microsoft.com/office/drawing/2014/main" id="{4FB39C9A-C358-BB79-F03F-7CAC9A1A8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03" y="1552123"/>
            <a:ext cx="2885470" cy="1935062"/>
          </a:xfrm>
          <a:prstGeom prst="rect">
            <a:avLst/>
          </a:prstGeom>
          <a:ln>
            <a:solidFill>
              <a:schemeClr val="bg1">
                <a:lumMod val="65000"/>
              </a:schemeClr>
            </a:solidFill>
          </a:ln>
        </p:spPr>
      </p:pic>
      <p:pic>
        <p:nvPicPr>
          <p:cNvPr id="8" name="Picture 7" descr="A diagram of a graph&#10;&#10;AI-generated content may be incorrect.">
            <a:extLst>
              <a:ext uri="{FF2B5EF4-FFF2-40B4-BE49-F238E27FC236}">
                <a16:creationId xmlns:a16="http://schemas.microsoft.com/office/drawing/2014/main" id="{414A02A3-0808-76FD-2E41-60B6045B8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404" y="1552122"/>
            <a:ext cx="2978052" cy="1939397"/>
          </a:xfrm>
          <a:prstGeom prst="rect">
            <a:avLst/>
          </a:prstGeom>
          <a:ln>
            <a:solidFill>
              <a:schemeClr val="bg1">
                <a:lumMod val="65000"/>
              </a:schemeClr>
            </a:solidFill>
          </a:ln>
        </p:spPr>
      </p:pic>
      <p:pic>
        <p:nvPicPr>
          <p:cNvPr id="13" name="Picture 12" descr="A diagram of a graph&#10;&#10;AI-generated content may be incorrect.">
            <a:extLst>
              <a:ext uri="{FF2B5EF4-FFF2-40B4-BE49-F238E27FC236}">
                <a16:creationId xmlns:a16="http://schemas.microsoft.com/office/drawing/2014/main" id="{1AE74036-F251-FA86-FDCC-6BCD5715D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376" y="1552122"/>
            <a:ext cx="2996210" cy="1946886"/>
          </a:xfrm>
          <a:prstGeom prst="rect">
            <a:avLst/>
          </a:prstGeom>
          <a:ln>
            <a:solidFill>
              <a:schemeClr val="bg1">
                <a:lumMod val="65000"/>
              </a:schemeClr>
            </a:solidFill>
          </a:ln>
        </p:spPr>
      </p:pic>
      <p:sp>
        <p:nvSpPr>
          <p:cNvPr id="14" name="TextBox 13">
            <a:extLst>
              <a:ext uri="{FF2B5EF4-FFF2-40B4-BE49-F238E27FC236}">
                <a16:creationId xmlns:a16="http://schemas.microsoft.com/office/drawing/2014/main" id="{03087D57-8CD5-610D-CB58-A1F82BEE639F}"/>
              </a:ext>
            </a:extLst>
          </p:cNvPr>
          <p:cNvSpPr txBox="1"/>
          <p:nvPr/>
        </p:nvSpPr>
        <p:spPr>
          <a:xfrm>
            <a:off x="107403" y="1540297"/>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a)</a:t>
            </a:r>
          </a:p>
        </p:txBody>
      </p:sp>
      <p:sp>
        <p:nvSpPr>
          <p:cNvPr id="17" name="TextBox 16">
            <a:extLst>
              <a:ext uri="{FF2B5EF4-FFF2-40B4-BE49-F238E27FC236}">
                <a16:creationId xmlns:a16="http://schemas.microsoft.com/office/drawing/2014/main" id="{A6D66F7C-FF7A-4351-BAD1-7807757AE026}"/>
              </a:ext>
            </a:extLst>
          </p:cNvPr>
          <p:cNvSpPr txBox="1"/>
          <p:nvPr/>
        </p:nvSpPr>
        <p:spPr>
          <a:xfrm>
            <a:off x="3079514" y="1552122"/>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b)</a:t>
            </a:r>
          </a:p>
        </p:txBody>
      </p:sp>
      <p:sp>
        <p:nvSpPr>
          <p:cNvPr id="18" name="TextBox 17">
            <a:extLst>
              <a:ext uri="{FF2B5EF4-FFF2-40B4-BE49-F238E27FC236}">
                <a16:creationId xmlns:a16="http://schemas.microsoft.com/office/drawing/2014/main" id="{F8012DA0-5EAA-A70A-9B74-5503E7014D8D}"/>
              </a:ext>
            </a:extLst>
          </p:cNvPr>
          <p:cNvSpPr txBox="1"/>
          <p:nvPr/>
        </p:nvSpPr>
        <p:spPr>
          <a:xfrm>
            <a:off x="6118826" y="1552122"/>
            <a:ext cx="1163753" cy="27699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t>c)</a:t>
            </a:r>
          </a:p>
        </p:txBody>
      </p:sp>
      <p:sp>
        <p:nvSpPr>
          <p:cNvPr id="19" name="Rectangle 18">
            <a:extLst>
              <a:ext uri="{FF2B5EF4-FFF2-40B4-BE49-F238E27FC236}">
                <a16:creationId xmlns:a16="http://schemas.microsoft.com/office/drawing/2014/main" id="{3CDF0B9F-EC48-8779-F0D9-D94EA87366AD}"/>
              </a:ext>
            </a:extLst>
          </p:cNvPr>
          <p:cNvSpPr/>
          <p:nvPr/>
        </p:nvSpPr>
        <p:spPr>
          <a:xfrm>
            <a:off x="6697609" y="4362436"/>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0" name="TextBox 19">
            <a:extLst>
              <a:ext uri="{FF2B5EF4-FFF2-40B4-BE49-F238E27FC236}">
                <a16:creationId xmlns:a16="http://schemas.microsoft.com/office/drawing/2014/main" id="{604008EB-694F-A114-22B1-5837BC950494}"/>
              </a:ext>
            </a:extLst>
          </p:cNvPr>
          <p:cNvSpPr txBox="1"/>
          <p:nvPr/>
        </p:nvSpPr>
        <p:spPr>
          <a:xfrm>
            <a:off x="107403" y="3711546"/>
            <a:ext cx="2869186" cy="83099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SG" sz="1200" b="1"/>
              <a:t>Conditional Probability Plot</a:t>
            </a:r>
            <a:r>
              <a:rPr lang="en-SG" sz="1200"/>
              <a:t>: </a:t>
            </a:r>
          </a:p>
          <a:p>
            <a:pPr marL="214313" indent="-214313">
              <a:buFont typeface="Arial" panose="020B0604020202020204" pitchFamily="34" charset="0"/>
              <a:buChar char="•"/>
            </a:pPr>
            <a:r>
              <a:rPr lang="en-SG" sz="1200"/>
              <a:t>BN model estimates future severe exacerbation risk based on levels of upstream clinical predictors.</a:t>
            </a:r>
          </a:p>
        </p:txBody>
      </p:sp>
      <p:sp>
        <p:nvSpPr>
          <p:cNvPr id="21" name="TextBox 20">
            <a:extLst>
              <a:ext uri="{FF2B5EF4-FFF2-40B4-BE49-F238E27FC236}">
                <a16:creationId xmlns:a16="http://schemas.microsoft.com/office/drawing/2014/main" id="{A2874905-548C-80B8-C20F-EB1558AFCAC6}"/>
              </a:ext>
            </a:extLst>
          </p:cNvPr>
          <p:cNvSpPr txBox="1"/>
          <p:nvPr/>
        </p:nvSpPr>
        <p:spPr>
          <a:xfrm>
            <a:off x="3129249" y="3711544"/>
            <a:ext cx="2869186" cy="83099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None/>
            </a:pPr>
            <a:r>
              <a:rPr lang="en-SG" sz="1200" b="1"/>
              <a:t>CRS Impact Simulation</a:t>
            </a:r>
            <a:r>
              <a:rPr lang="en-SG" sz="1200"/>
              <a:t>: </a:t>
            </a:r>
          </a:p>
          <a:p>
            <a:pPr marL="214313" indent="-214313">
              <a:buFont typeface="Arial" panose="020B0604020202020204" pitchFamily="34" charset="0"/>
              <a:buChar char="•"/>
            </a:pPr>
            <a:r>
              <a:rPr lang="en-SG" sz="1200"/>
              <a:t>Changing CRS status to “CRS without NP” alters downstream biomarkers (FEV1, BEC, </a:t>
            </a:r>
            <a:r>
              <a:rPr lang="en-SG" sz="1200" err="1"/>
              <a:t>FeNO</a:t>
            </a:r>
            <a:r>
              <a:rPr lang="en-SG" sz="1200"/>
              <a:t>).</a:t>
            </a:r>
          </a:p>
        </p:txBody>
      </p:sp>
      <p:sp>
        <p:nvSpPr>
          <p:cNvPr id="22" name="TextBox 21">
            <a:extLst>
              <a:ext uri="{FF2B5EF4-FFF2-40B4-BE49-F238E27FC236}">
                <a16:creationId xmlns:a16="http://schemas.microsoft.com/office/drawing/2014/main" id="{E4DA27D3-06E0-72D0-8384-8E94070A1A33}"/>
              </a:ext>
            </a:extLst>
          </p:cNvPr>
          <p:cNvSpPr txBox="1"/>
          <p:nvPr/>
        </p:nvSpPr>
        <p:spPr>
          <a:xfrm>
            <a:off x="6169102" y="3723369"/>
            <a:ext cx="2869186" cy="830997"/>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200" b="1"/>
              <a:t>Prediction Shift</a:t>
            </a:r>
            <a:r>
              <a:rPr lang="en-SG" sz="1200"/>
              <a:t>: </a:t>
            </a:r>
          </a:p>
          <a:p>
            <a:pPr marL="214313" indent="-214313">
              <a:buFont typeface="Arial" panose="020B0604020202020204" pitchFamily="34" charset="0"/>
              <a:buChar char="•"/>
            </a:pPr>
            <a:r>
              <a:rPr lang="en-SG" sz="1200"/>
              <a:t>These biomarker shifts lead to a change in the predicted probability of future severe exacerbations.</a:t>
            </a:r>
          </a:p>
        </p:txBody>
      </p:sp>
      <p:pic>
        <p:nvPicPr>
          <p:cNvPr id="2" name="bg object 17">
            <a:extLst>
              <a:ext uri="{FF2B5EF4-FFF2-40B4-BE49-F238E27FC236}">
                <a16:creationId xmlns:a16="http://schemas.microsoft.com/office/drawing/2014/main" id="{65EEA445-3D09-DA7A-59FF-E57D73805106}"/>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2"/>
            <a:ext cx="5849256" cy="1778000"/>
          </a:xfrm>
          <a:prstGeom prst="rect">
            <a:avLst/>
          </a:prstGeom>
          <a:noFill/>
        </p:spPr>
      </p:pic>
      <p:pic>
        <p:nvPicPr>
          <p:cNvPr id="3" name="Graphic 2" descr="Beginning with solid fill">
            <a:hlinkClick r:id="rId7" action="ppaction://hlinksldjump"/>
            <a:extLst>
              <a:ext uri="{FF2B5EF4-FFF2-40B4-BE49-F238E27FC236}">
                <a16:creationId xmlns:a16="http://schemas.microsoft.com/office/drawing/2014/main" id="{6C603611-8433-00C7-CE3E-7615F5B715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7514367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553AEDC8-20EA-91BA-1A65-A7B18E270357}"/>
              </a:ext>
            </a:extLst>
          </p:cNvPr>
          <p:cNvSpPr txBox="1">
            <a:spLocks/>
          </p:cNvSpPr>
          <p:nvPr/>
        </p:nvSpPr>
        <p:spPr>
          <a:xfrm>
            <a:off x="162834" y="203748"/>
            <a:ext cx="7289279"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800" b="1">
                <a:solidFill>
                  <a:srgbClr val="002060"/>
                </a:solidFill>
                <a:latin typeface="Calibri" panose="020F0502020204030204" pitchFamily="34" charset="0"/>
                <a:cs typeface="Calibri" panose="020F0502020204030204" pitchFamily="34" charset="0"/>
              </a:rPr>
              <a:t>Influence diagram identified CRS-Biomarker-Lung Function pathway driving future severe exacerbations</a:t>
            </a:r>
            <a:endParaRPr lang="en-US" sz="1800" b="1">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1A8ED8C8-1EB0-AF44-1C9F-B50BC515F95E}"/>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10" name="TextBox 9">
            <a:extLst>
              <a:ext uri="{FF2B5EF4-FFF2-40B4-BE49-F238E27FC236}">
                <a16:creationId xmlns:a16="http://schemas.microsoft.com/office/drawing/2014/main" id="{3FF43F11-F620-ED7E-C505-13BD9280803A}"/>
              </a:ext>
            </a:extLst>
          </p:cNvPr>
          <p:cNvSpPr txBox="1"/>
          <p:nvPr/>
        </p:nvSpPr>
        <p:spPr>
          <a:xfrm>
            <a:off x="172387" y="1226830"/>
            <a:ext cx="8569142" cy="276999"/>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SG" sz="1200" b="1"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Influence diagram integrating nodes, cost and utility </a:t>
            </a:r>
            <a:endParaRPr lang="en-US" sz="1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ADD9C8-C0DC-DA37-121F-38519BB429C9}"/>
              </a:ext>
            </a:extLst>
          </p:cNvPr>
          <p:cNvSpPr txBox="1"/>
          <p:nvPr/>
        </p:nvSpPr>
        <p:spPr>
          <a:xfrm>
            <a:off x="5689951" y="1820679"/>
            <a:ext cx="3266255" cy="2423741"/>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275" b="1"/>
              <a:t>CRS–Biomarker–Lung Function Pathway</a:t>
            </a:r>
            <a:r>
              <a:rPr lang="en-SG" sz="1275"/>
              <a:t>: The model emphasized how CRS influences biomarkers (BEC, </a:t>
            </a:r>
            <a:r>
              <a:rPr lang="en-SG" sz="1275" err="1"/>
              <a:t>FeNO</a:t>
            </a:r>
            <a:r>
              <a:rPr lang="en-SG" sz="1275"/>
              <a:t>) and lung function (% predicted FEV1), which drive the transition from current to future severe exacerbations.</a:t>
            </a:r>
          </a:p>
          <a:p>
            <a:pPr marL="214313" indent="-214313" algn="just">
              <a:buFont typeface="Arial" panose="020B0604020202020204" pitchFamily="34" charset="0"/>
              <a:buChar char="•"/>
            </a:pPr>
            <a:endParaRPr lang="en-SG" sz="1275"/>
          </a:p>
          <a:p>
            <a:pPr marL="214313" indent="-214313" algn="just">
              <a:buFont typeface="Arial" panose="020B0604020202020204" pitchFamily="34" charset="0"/>
              <a:buChar char="•"/>
            </a:pPr>
            <a:r>
              <a:rPr lang="en-SG" sz="1275" b="1"/>
              <a:t>Treatment Decision Integration</a:t>
            </a:r>
            <a:r>
              <a:rPr lang="en-SG" sz="1275"/>
              <a:t>: Treatment was </a:t>
            </a:r>
            <a:r>
              <a:rPr lang="en-SG" sz="1275" err="1"/>
              <a:t>modeled</a:t>
            </a:r>
            <a:r>
              <a:rPr lang="en-SG" sz="1275"/>
              <a:t> as a decision node post-exacerbation, influencing biomarker levels and lung function, thus shaping future exacerbation risk and costs.</a:t>
            </a:r>
          </a:p>
        </p:txBody>
      </p:sp>
      <p:sp>
        <p:nvSpPr>
          <p:cNvPr id="15" name="Rounded Rectangle 14">
            <a:extLst>
              <a:ext uri="{FF2B5EF4-FFF2-40B4-BE49-F238E27FC236}">
                <a16:creationId xmlns:a16="http://schemas.microsoft.com/office/drawing/2014/main" id="{977DB2F8-450A-F7F7-9ABF-6A7F45579116}"/>
              </a:ext>
            </a:extLst>
          </p:cNvPr>
          <p:cNvSpPr/>
          <p:nvPr/>
        </p:nvSpPr>
        <p:spPr>
          <a:xfrm>
            <a:off x="6301001" y="1232006"/>
            <a:ext cx="2162643" cy="45888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13" b="1"/>
              <a:t>Findings</a:t>
            </a:r>
            <a:endParaRPr lang="en-US" sz="1013"/>
          </a:p>
        </p:txBody>
      </p:sp>
      <p:pic>
        <p:nvPicPr>
          <p:cNvPr id="4" name="Picture 3" descr="A diagram of a flowchart&#10;&#10;AI-generated content may be incorrect.">
            <a:extLst>
              <a:ext uri="{FF2B5EF4-FFF2-40B4-BE49-F238E27FC236}">
                <a16:creationId xmlns:a16="http://schemas.microsoft.com/office/drawing/2014/main" id="{22BDBB7E-E7A2-A40E-D74A-A1A9AA5DF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87" y="1634890"/>
            <a:ext cx="5344298" cy="2376377"/>
          </a:xfrm>
          <a:prstGeom prst="rect">
            <a:avLst/>
          </a:prstGeom>
        </p:spPr>
      </p:pic>
      <p:pic>
        <p:nvPicPr>
          <p:cNvPr id="2" name="bg object 17">
            <a:extLst>
              <a:ext uri="{FF2B5EF4-FFF2-40B4-BE49-F238E27FC236}">
                <a16:creationId xmlns:a16="http://schemas.microsoft.com/office/drawing/2014/main" id="{582770E7-1BCD-11A5-3BFB-F31F26A5F73C}"/>
              </a:ext>
            </a:extLst>
          </p:cNvPr>
          <p:cNvPicPr/>
          <p:nvPr/>
        </p:nvPicPr>
        <p:blipFill>
          <a:blip r:embed="rId4" cstate="print">
            <a:alphaModFix amt="1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24002" y="1682752"/>
            <a:ext cx="5849256" cy="1778000"/>
          </a:xfrm>
          <a:prstGeom prst="rect">
            <a:avLst/>
          </a:prstGeom>
          <a:noFill/>
        </p:spPr>
      </p:pic>
      <p:pic>
        <p:nvPicPr>
          <p:cNvPr id="3" name="Graphic 2" descr="Beginning with solid fill">
            <a:hlinkClick r:id="rId6" action="ppaction://hlinksldjump"/>
            <a:extLst>
              <a:ext uri="{FF2B5EF4-FFF2-40B4-BE49-F238E27FC236}">
                <a16:creationId xmlns:a16="http://schemas.microsoft.com/office/drawing/2014/main" id="{F50E316F-CCE7-E5B7-75F0-01A8AA9F57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7060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t>Methods:</a:t>
            </a:r>
            <a:r>
              <a:rPr spc="-75"/>
              <a:t> </a:t>
            </a:r>
            <a:r>
              <a:t>Data</a:t>
            </a:r>
            <a:r>
              <a:rPr spc="-75"/>
              <a:t> </a:t>
            </a:r>
            <a:r>
              <a:rPr spc="-10"/>
              <a:t>collection</a:t>
            </a:r>
          </a:p>
        </p:txBody>
      </p:sp>
      <p:pic>
        <p:nvPicPr>
          <p:cNvPr id="3" name="object 3"/>
          <p:cNvPicPr/>
          <p:nvPr/>
        </p:nvPicPr>
        <p:blipFill>
          <a:blip r:embed="rId2" cstate="print"/>
          <a:stretch>
            <a:fillRect/>
          </a:stretch>
        </p:blipFill>
        <p:spPr>
          <a:xfrm>
            <a:off x="323088" y="1427988"/>
            <a:ext cx="359664" cy="361188"/>
          </a:xfrm>
          <a:prstGeom prst="rect">
            <a:avLst/>
          </a:prstGeom>
        </p:spPr>
      </p:pic>
      <p:pic>
        <p:nvPicPr>
          <p:cNvPr id="4" name="object 4"/>
          <p:cNvPicPr/>
          <p:nvPr/>
        </p:nvPicPr>
        <p:blipFill>
          <a:blip r:embed="rId3" cstate="print"/>
          <a:stretch>
            <a:fillRect/>
          </a:stretch>
        </p:blipFill>
        <p:spPr>
          <a:xfrm>
            <a:off x="323088" y="1898904"/>
            <a:ext cx="359664" cy="359663"/>
          </a:xfrm>
          <a:prstGeom prst="rect">
            <a:avLst/>
          </a:prstGeom>
        </p:spPr>
      </p:pic>
      <p:pic>
        <p:nvPicPr>
          <p:cNvPr id="5" name="object 5"/>
          <p:cNvPicPr/>
          <p:nvPr/>
        </p:nvPicPr>
        <p:blipFill>
          <a:blip r:embed="rId4" cstate="print"/>
          <a:stretch>
            <a:fillRect/>
          </a:stretch>
        </p:blipFill>
        <p:spPr>
          <a:xfrm>
            <a:off x="323088" y="2371344"/>
            <a:ext cx="359664" cy="359663"/>
          </a:xfrm>
          <a:prstGeom prst="rect">
            <a:avLst/>
          </a:prstGeom>
        </p:spPr>
      </p:pic>
      <p:pic>
        <p:nvPicPr>
          <p:cNvPr id="6" name="object 6"/>
          <p:cNvPicPr/>
          <p:nvPr/>
        </p:nvPicPr>
        <p:blipFill>
          <a:blip r:embed="rId5" cstate="print"/>
          <a:stretch>
            <a:fillRect/>
          </a:stretch>
        </p:blipFill>
        <p:spPr>
          <a:xfrm>
            <a:off x="323088" y="2843783"/>
            <a:ext cx="359664" cy="361188"/>
          </a:xfrm>
          <a:prstGeom prst="rect">
            <a:avLst/>
          </a:prstGeom>
        </p:spPr>
      </p:pic>
      <p:sp>
        <p:nvSpPr>
          <p:cNvPr id="7" name="object 7"/>
          <p:cNvSpPr txBox="1"/>
          <p:nvPr/>
        </p:nvSpPr>
        <p:spPr>
          <a:xfrm>
            <a:off x="310692" y="966292"/>
            <a:ext cx="7913370" cy="2070100"/>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following</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registries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December</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2014</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December</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30,</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2017</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65"/>
              </a:spcBef>
              <a:spcAft>
                <a:spcPts val="0"/>
              </a:spcAft>
              <a:buClr>
                <a:srgbClr val="FF9900"/>
              </a:buClr>
              <a:buSzTx/>
              <a:buFont typeface="Arial"/>
              <a:buChar char="•"/>
              <a:tabLst/>
              <a:defRPr/>
            </a:pPr>
            <a:endParaRPr kumimoji="0" sz="1400" b="0" i="0" u="none" strike="noStrike" kern="0" cap="none" spc="0" normalizeH="0" baseline="0" noProof="0">
              <a:ln>
                <a:noFill/>
              </a:ln>
              <a:solidFill>
                <a:sysClr val="windowText" lastClr="000000"/>
              </a:solidFill>
              <a:effectLst/>
              <a:uLnTx/>
              <a:uFillTx/>
              <a:latin typeface="Arial"/>
              <a:cs typeface="Arial"/>
            </a:endParaRPr>
          </a:p>
          <a:p>
            <a:pPr marL="665480" marR="0" lvl="1" indent="-134620" defTabSz="914400" eaLnBrk="1" fontAlgn="auto" latinLnBrk="0" hangingPunct="1">
              <a:lnSpc>
                <a:spcPct val="100000"/>
              </a:lnSpc>
              <a:spcBef>
                <a:spcPts val="0"/>
              </a:spcBef>
              <a:spcAft>
                <a:spcPts val="0"/>
              </a:spcAft>
              <a:buClr>
                <a:srgbClr val="FF9900"/>
              </a:buClr>
              <a:buSzTx/>
              <a:buFontTx/>
              <a:buChar char="•"/>
              <a:tabLst>
                <a:tab pos="665480" algn="l"/>
              </a:tabLst>
              <a:defRPr/>
            </a:pPr>
            <a:r>
              <a:rPr kumimoji="0" sz="1200" b="0" i="0" u="none" strike="noStrike" kern="0" cap="none" spc="0" normalizeH="0" baseline="0" noProof="0">
                <a:ln>
                  <a:noFill/>
                </a:ln>
                <a:solidFill>
                  <a:srgbClr val="073762"/>
                </a:solidFill>
                <a:effectLst/>
                <a:uLnTx/>
                <a:uFillTx/>
                <a:latin typeface="Arial"/>
                <a:cs typeface="Arial"/>
              </a:rPr>
              <a:t>National</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Jewish</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Health</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Electronic</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Medical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Record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(NJH</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EMR)</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Severe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Cohort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664845" marR="0" lvl="0" indent="0" defTabSz="914400" eaLnBrk="1" fontAlgn="auto" latinLnBrk="0" hangingPunct="1">
              <a:lnSpc>
                <a:spcPct val="100000"/>
              </a:lnSpc>
              <a:spcBef>
                <a:spcPts val="305"/>
              </a:spcBef>
              <a:spcAft>
                <a:spcPts val="0"/>
              </a:spcAft>
              <a:buClrTx/>
              <a:buSzTx/>
              <a:buFontTx/>
              <a:buNone/>
              <a:tabLst/>
              <a:defRPr/>
            </a:pPr>
            <a:r>
              <a:rPr kumimoji="0" sz="1100" b="0" i="0" u="none" strike="noStrike" kern="0" cap="none" spc="0" normalizeH="0" baseline="0" noProof="0">
                <a:ln>
                  <a:noFill/>
                </a:ln>
                <a:solidFill>
                  <a:srgbClr val="FF9900"/>
                </a:solidFill>
                <a:effectLst/>
                <a:uLnTx/>
                <a:uFillTx/>
                <a:latin typeface="Arial"/>
                <a:cs typeface="Arial"/>
              </a:rPr>
              <a:t>–</a:t>
            </a:r>
            <a:r>
              <a:rPr kumimoji="0" sz="1100" b="0" i="0" u="none" strike="noStrike" kern="0" cap="none" spc="130" normalizeH="0" baseline="0" noProof="0">
                <a:ln>
                  <a:noFill/>
                </a:ln>
                <a:solidFill>
                  <a:srgbClr val="FF9900"/>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United</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States,</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from</a:t>
            </a:r>
            <a:r>
              <a:rPr kumimoji="0" sz="1100" b="0" i="0" u="none" strike="noStrike" kern="0" cap="none" spc="-6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all regions</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[predominantly</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Colorado</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Wyoming]</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small</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proportion</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from</a:t>
            </a:r>
            <a:r>
              <a:rPr kumimoji="0" sz="1100" b="0" i="0" u="none" strike="noStrike" kern="0" cap="none" spc="-6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other</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countries)</a:t>
            </a:r>
            <a:endParaRPr kumimoji="0" sz="1100" b="0" i="0" u="none" strike="noStrike" kern="0" cap="none" spc="0" normalizeH="0" baseline="0" noProof="0">
              <a:ln>
                <a:noFill/>
              </a:ln>
              <a:solidFill>
                <a:sysClr val="windowText" lastClr="000000"/>
              </a:solidFill>
              <a:effectLst/>
              <a:uLnTx/>
              <a:uFillTx/>
              <a:latin typeface="Arial"/>
              <a:cs typeface="Arial"/>
            </a:endParaRPr>
          </a:p>
          <a:p>
            <a:pPr marL="665480" marR="0" lvl="1" indent="-134620" defTabSz="914400" eaLnBrk="1" fontAlgn="auto" latinLnBrk="0" hangingPunct="1">
              <a:lnSpc>
                <a:spcPct val="100000"/>
              </a:lnSpc>
              <a:spcBef>
                <a:spcPts val="685"/>
              </a:spcBef>
              <a:spcAft>
                <a:spcPts val="0"/>
              </a:spcAft>
              <a:buClr>
                <a:srgbClr val="FF9900"/>
              </a:buClr>
              <a:buSzTx/>
              <a:buFontTx/>
              <a:buChar char="•"/>
              <a:tabLst>
                <a:tab pos="665480" algn="l"/>
              </a:tabLst>
              <a:defRPr/>
            </a:pPr>
            <a:r>
              <a:rPr kumimoji="0" sz="1200" b="0" i="0" u="none" strike="noStrike" kern="0" cap="none" spc="0" normalizeH="0" baseline="0" noProof="0">
                <a:ln>
                  <a:noFill/>
                </a:ln>
                <a:solidFill>
                  <a:srgbClr val="073762"/>
                </a:solidFill>
                <a:effectLst/>
                <a:uLnTx/>
                <a:uFillTx/>
                <a:latin typeface="Arial"/>
                <a:cs typeface="Arial"/>
              </a:rPr>
              <a:t>UK</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Severe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Registry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(four</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sites)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90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665480" marR="0" lvl="1" indent="-134620" defTabSz="914400" eaLnBrk="1" fontAlgn="auto" latinLnBrk="0" hangingPunct="1">
              <a:lnSpc>
                <a:spcPct val="100000"/>
              </a:lnSpc>
              <a:spcBef>
                <a:spcPts val="5"/>
              </a:spcBef>
              <a:spcAft>
                <a:spcPts val="0"/>
              </a:spcAft>
              <a:buClr>
                <a:srgbClr val="FF9900"/>
              </a:buClr>
              <a:buSzTx/>
              <a:buFontTx/>
              <a:buChar char="•"/>
              <a:tabLst>
                <a:tab pos="665480" algn="l"/>
              </a:tabLst>
              <a:defRPr/>
            </a:pPr>
            <a:r>
              <a:rPr kumimoji="0" sz="1200" b="0" i="0" u="none" strike="noStrike" kern="0" cap="none" spc="-10" normalizeH="0" baseline="0" noProof="0">
                <a:ln>
                  <a:noFill/>
                </a:ln>
                <a:solidFill>
                  <a:srgbClr val="073762"/>
                </a:solidFill>
                <a:effectLst/>
                <a:uLnTx/>
                <a:uFillTx/>
                <a:latin typeface="Arial"/>
                <a:cs typeface="Arial"/>
              </a:rPr>
              <a:t>Korean</a:t>
            </a:r>
            <a:r>
              <a:rPr kumimoji="0" sz="1200" b="0" i="0" u="none" strike="noStrike" kern="0" cap="none" spc="-10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Academy</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Asthma,</a:t>
            </a:r>
            <a:r>
              <a:rPr kumimoji="0" sz="1200" b="0" i="0" u="none" strike="noStrike" kern="0" cap="none" spc="-9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Allergy and</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Immunology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(KAAACI; 15</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sites)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90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665480" marR="0" lvl="1" indent="-134620" defTabSz="914400" eaLnBrk="1" fontAlgn="auto" latinLnBrk="0" hangingPunct="1">
              <a:lnSpc>
                <a:spcPct val="100000"/>
              </a:lnSpc>
              <a:spcBef>
                <a:spcPts val="0"/>
              </a:spcBef>
              <a:spcAft>
                <a:spcPts val="0"/>
              </a:spcAft>
              <a:buClr>
                <a:srgbClr val="FF9900"/>
              </a:buClr>
              <a:buSzTx/>
              <a:buFontTx/>
              <a:buChar char="•"/>
              <a:tabLst>
                <a:tab pos="665480" algn="l"/>
              </a:tabLst>
              <a:defRPr/>
            </a:pPr>
            <a:r>
              <a:rPr kumimoji="0" sz="1200" b="0" i="0" u="none" strike="noStrike" kern="0" cap="none" spc="-10" normalizeH="0" baseline="0" noProof="0">
                <a:ln>
                  <a:noFill/>
                </a:ln>
                <a:solidFill>
                  <a:srgbClr val="073762"/>
                </a:solidFill>
                <a:effectLst/>
                <a:uLnTx/>
                <a:uFillTx/>
                <a:latin typeface="Arial"/>
                <a:cs typeface="Arial"/>
              </a:rPr>
              <a:t>Severe</a:t>
            </a:r>
            <a:r>
              <a:rPr kumimoji="0" sz="1200" b="0" i="0" u="none" strike="noStrike" kern="0" cap="none" spc="-8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Network</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Italy</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(SANI;</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61</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sites)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8" name="object 8"/>
          <p:cNvPicPr/>
          <p:nvPr/>
        </p:nvPicPr>
        <p:blipFill>
          <a:blip r:embed="rId6" cstate="print"/>
          <a:stretch>
            <a:fillRect/>
          </a:stretch>
        </p:blipFill>
        <p:spPr>
          <a:xfrm>
            <a:off x="323088" y="3317747"/>
            <a:ext cx="359664" cy="359663"/>
          </a:xfrm>
          <a:prstGeom prst="rect">
            <a:avLst/>
          </a:prstGeom>
        </p:spPr>
      </p:pic>
      <p:pic>
        <p:nvPicPr>
          <p:cNvPr id="9" name="object 9"/>
          <p:cNvPicPr/>
          <p:nvPr/>
        </p:nvPicPr>
        <p:blipFill>
          <a:blip r:embed="rId7" cstate="print"/>
          <a:stretch>
            <a:fillRect/>
          </a:stretch>
        </p:blipFill>
        <p:spPr>
          <a:xfrm>
            <a:off x="323088" y="3788664"/>
            <a:ext cx="359664" cy="361188"/>
          </a:xfrm>
          <a:prstGeom prst="rect">
            <a:avLst/>
          </a:prstGeom>
        </p:spPr>
      </p:pic>
      <p:pic>
        <p:nvPicPr>
          <p:cNvPr id="10" name="object 10"/>
          <p:cNvPicPr/>
          <p:nvPr/>
        </p:nvPicPr>
        <p:blipFill>
          <a:blip r:embed="rId8" cstate="print"/>
          <a:stretch>
            <a:fillRect/>
          </a:stretch>
        </p:blipFill>
        <p:spPr>
          <a:xfrm>
            <a:off x="320040" y="4261103"/>
            <a:ext cx="359663" cy="359663"/>
          </a:xfrm>
          <a:prstGeom prst="rect">
            <a:avLst/>
          </a:prstGeom>
        </p:spPr>
      </p:pic>
      <p:sp>
        <p:nvSpPr>
          <p:cNvPr id="11" name="object 11"/>
          <p:cNvSpPr txBox="1"/>
          <p:nvPr/>
        </p:nvSpPr>
        <p:spPr>
          <a:xfrm>
            <a:off x="828852" y="3725058"/>
            <a:ext cx="7392034" cy="417830"/>
          </a:xfrm>
          <a:prstGeom prst="rect">
            <a:avLst/>
          </a:prstGeom>
        </p:spPr>
        <p:txBody>
          <a:bodyPr vert="horz" wrap="square" lIns="0" tIns="60960" rIns="0" bIns="0" rtlCol="0">
            <a:spAutoFit/>
          </a:bodyPr>
          <a:lstStyle/>
          <a:p>
            <a:pPr marL="144780" marR="0" lvl="0" indent="-132080" defTabSz="914400" eaLnBrk="1" fontAlgn="auto" latinLnBrk="0" hangingPunct="1">
              <a:lnSpc>
                <a:spcPct val="100000"/>
              </a:lnSpc>
              <a:spcBef>
                <a:spcPts val="480"/>
              </a:spcBef>
              <a:spcAft>
                <a:spcPts val="0"/>
              </a:spcAft>
              <a:buClr>
                <a:srgbClr val="FF9900"/>
              </a:buClr>
              <a:buSzTx/>
              <a:buFontTx/>
              <a:buChar char="•"/>
              <a:tabLst>
                <a:tab pos="144780" algn="l"/>
              </a:tabLst>
              <a:defRPr/>
            </a:pPr>
            <a:r>
              <a:rPr kumimoji="0" sz="1100" b="0" i="0" u="none" strike="noStrike" kern="0" cap="none" spc="-10" normalizeH="0" baseline="0" noProof="0">
                <a:ln>
                  <a:noFill/>
                </a:ln>
                <a:solidFill>
                  <a:srgbClr val="073762"/>
                </a:solidFill>
                <a:effectLst/>
                <a:uLnTx/>
                <a:uFillTx/>
                <a:latin typeface="Arial"/>
                <a:cs typeface="Arial"/>
              </a:rPr>
              <a:t>Australasian</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Severe</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Registry</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(ASAR)</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hosted</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by</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Thoracic</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Society</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Australia</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New</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Zealand</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(TSANZ)</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305"/>
              </a:spcBef>
              <a:spcAft>
                <a:spcPts val="0"/>
              </a:spcAft>
              <a:buClrTx/>
              <a:buSzTx/>
              <a:buFontTx/>
              <a:buNone/>
              <a:tabLst/>
              <a:defRPr/>
            </a:pPr>
            <a:r>
              <a:rPr kumimoji="0" sz="900" b="0" i="0" u="none" strike="noStrike" kern="0" cap="none" spc="0" normalizeH="0" baseline="0" noProof="0">
                <a:ln>
                  <a:noFill/>
                </a:ln>
                <a:solidFill>
                  <a:srgbClr val="FF9900"/>
                </a:solidFill>
                <a:effectLst/>
                <a:uLnTx/>
                <a:uFillTx/>
                <a:latin typeface="Arial"/>
                <a:cs typeface="Arial"/>
              </a:rPr>
              <a:t>–</a:t>
            </a:r>
            <a:r>
              <a:rPr kumimoji="0" sz="900" b="0" i="0" u="none" strike="noStrike" kern="0" cap="none" spc="305" normalizeH="0" baseline="0" noProof="0">
                <a:ln>
                  <a:noFill/>
                </a:ln>
                <a:solidFill>
                  <a:srgbClr val="FF9900"/>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i.e.</a:t>
            </a:r>
            <a:r>
              <a:rPr kumimoji="0" sz="900" b="0" i="0" u="none" strike="noStrike" kern="0" cap="none" spc="-1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Severe</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Asthma</a:t>
            </a:r>
            <a:r>
              <a:rPr kumimoji="0" sz="900" b="0" i="0" u="none" strike="noStrike" kern="0" cap="none" spc="-2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Web-based</a:t>
            </a:r>
            <a:r>
              <a:rPr kumimoji="0" sz="900" b="0" i="0" u="none" strike="noStrike" kern="0" cap="none" spc="-5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Database</a:t>
            </a:r>
            <a:r>
              <a:rPr kumimoji="0" sz="900" b="0" i="0" u="none" strike="noStrike" kern="0" cap="none" spc="-2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[SAWD],</a:t>
            </a:r>
            <a:r>
              <a:rPr kumimoji="0" sz="900" b="0" i="0" u="none" strike="noStrike" kern="0" cap="none" spc="-5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including</a:t>
            </a:r>
            <a:r>
              <a:rPr kumimoji="0" sz="900" b="0" i="0" u="none" strike="noStrike" kern="0" cap="none" spc="-3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patient</a:t>
            </a:r>
            <a:r>
              <a:rPr kumimoji="0" sz="900" b="0" i="0" u="none" strike="noStrike" kern="0" cap="none" spc="-3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data</a:t>
            </a:r>
            <a:r>
              <a:rPr kumimoji="0" sz="900" b="0" i="0" u="none" strike="noStrike" kern="0" cap="none" spc="-1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from</a:t>
            </a:r>
            <a:r>
              <a:rPr kumimoji="0" sz="900" b="0" i="0" u="none" strike="noStrike" kern="0" cap="none" spc="-2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Australia,</a:t>
            </a:r>
            <a:r>
              <a:rPr kumimoji="0" sz="900" b="0" i="0" u="none" strike="noStrike" kern="0" cap="none" spc="-2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Singapore,</a:t>
            </a:r>
            <a:r>
              <a:rPr kumimoji="0" sz="900" b="0" i="0" u="none" strike="noStrike" kern="0" cap="none" spc="-4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and</a:t>
            </a:r>
            <a:r>
              <a:rPr kumimoji="0" sz="900" b="0" i="0" u="none" strike="noStrike" kern="0" cap="none" spc="-10"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New</a:t>
            </a:r>
            <a:r>
              <a:rPr kumimoji="0" sz="900" b="0" i="0" u="none" strike="noStrike" kern="0" cap="none" spc="-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Zealand:</a:t>
            </a:r>
            <a:r>
              <a:rPr kumimoji="0" sz="900" b="0" i="0" u="none" strike="noStrike" kern="0" cap="none" spc="-3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23</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10" normalizeH="0" baseline="0" noProof="0">
                <a:ln>
                  <a:noFill/>
                </a:ln>
                <a:solidFill>
                  <a:srgbClr val="073762"/>
                </a:solidFill>
                <a:effectLst/>
                <a:uLnTx/>
                <a:uFillTx/>
                <a:latin typeface="Arial"/>
                <a:cs typeface="Arial"/>
              </a:rPr>
              <a:t>sites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13" name="Graphic 12" descr="Beginning with solid fill">
            <a:hlinkClick r:id="rId9" action="ppaction://hlinksldjump"/>
            <a:extLst>
              <a:ext uri="{FF2B5EF4-FFF2-40B4-BE49-F238E27FC236}">
                <a16:creationId xmlns:a16="http://schemas.microsoft.com/office/drawing/2014/main" id="{5FE8A27D-6330-EC43-09CF-42934E399B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6036183E-B4B2-121A-CA1B-A51424E53274}"/>
              </a:ext>
            </a:extLst>
          </p:cNvPr>
          <p:cNvSpPr txBox="1">
            <a:spLocks/>
          </p:cNvSpPr>
          <p:nvPr/>
        </p:nvSpPr>
        <p:spPr>
          <a:xfrm>
            <a:off x="209550" y="213808"/>
            <a:ext cx="6116523" cy="317986"/>
          </a:xfrm>
          <a:prstGeom prst="rect">
            <a:avLst/>
          </a:prstGeom>
        </p:spPr>
        <p:txBody>
          <a:bodyPr vert="horz" lIns="68580" tIns="34290" rIns="68580" bIns="34290" rtlCol="0" anchor="ctr">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tx2">
                    <a:lumMod val="75000"/>
                    <a:lumOff val="25000"/>
                  </a:schemeClr>
                </a:solidFill>
              </a:rPr>
              <a:t>Conclusions</a:t>
            </a:r>
          </a:p>
        </p:txBody>
      </p:sp>
      <p:sp>
        <p:nvSpPr>
          <p:cNvPr id="10" name="TextBox 9">
            <a:extLst>
              <a:ext uri="{FF2B5EF4-FFF2-40B4-BE49-F238E27FC236}">
                <a16:creationId xmlns:a16="http://schemas.microsoft.com/office/drawing/2014/main" id="{78AB7E09-6AC5-CAB6-CD4D-354C9728F335}"/>
              </a:ext>
            </a:extLst>
          </p:cNvPr>
          <p:cNvSpPr txBox="1"/>
          <p:nvPr/>
        </p:nvSpPr>
        <p:spPr>
          <a:xfrm>
            <a:off x="1182066" y="1590278"/>
            <a:ext cx="7534801" cy="2325958"/>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lgn="just">
              <a:buFont typeface="Arial" panose="020B0604020202020204" pitchFamily="34" charset="0"/>
              <a:buChar char="•"/>
            </a:pPr>
            <a:r>
              <a:rPr lang="en-SG" sz="1350" kern="0">
                <a:solidFill>
                  <a:srgbClr val="000000"/>
                </a:solidFill>
                <a:effectLst/>
                <a:latin typeface="+mj-lt"/>
                <a:ea typeface="Times New Roman" panose="02020603050405020304" pitchFamily="18" charset="0"/>
                <a:cs typeface="Arial" panose="020B0604020202020204" pitchFamily="34" charset="0"/>
              </a:rPr>
              <a:t>An essential prediction pathway of severe exacerbation was identified, which involves the </a:t>
            </a:r>
            <a:r>
              <a:rPr lang="en-SG" sz="1350" b="1" kern="0">
                <a:solidFill>
                  <a:schemeClr val="accent2">
                    <a:lumMod val="75000"/>
                  </a:schemeClr>
                </a:solidFill>
                <a:effectLst/>
                <a:latin typeface="+mj-lt"/>
                <a:ea typeface="Times New Roman" panose="02020603050405020304" pitchFamily="18" charset="0"/>
                <a:cs typeface="Arial" panose="020B0604020202020204" pitchFamily="34" charset="0"/>
              </a:rPr>
              <a:t>influence of CRS on the immediate predictors</a:t>
            </a:r>
            <a:r>
              <a:rPr lang="en-SG" sz="1350" kern="0">
                <a:solidFill>
                  <a:srgbClr val="000000"/>
                </a:solidFill>
                <a:effectLst/>
                <a:latin typeface="+mj-lt"/>
                <a:ea typeface="Times New Roman" panose="02020603050405020304" pitchFamily="18" charset="0"/>
                <a:cs typeface="Arial" panose="020B0604020202020204" pitchFamily="34" charset="0"/>
              </a:rPr>
              <a:t> of risk transition from current to future severe asthma exacerbations. </a:t>
            </a:r>
            <a:r>
              <a:rPr lang="en-SG" sz="1013" b="0" i="0">
                <a:effectLst/>
                <a:latin typeface="+mj-lt"/>
                <a:cs typeface="Arial" panose="020B0604020202020204" pitchFamily="34" charset="0"/>
              </a:rPr>
              <a:t> </a:t>
            </a:r>
          </a:p>
          <a:p>
            <a:pPr algn="just"/>
            <a:endParaRPr lang="en-SG" sz="1013" b="0" i="0">
              <a:effectLst/>
              <a:latin typeface="+mj-lt"/>
              <a:cs typeface="Arial" panose="020B0604020202020204" pitchFamily="34" charset="0"/>
            </a:endParaRPr>
          </a:p>
          <a:p>
            <a:pPr algn="just"/>
            <a:endParaRPr lang="en-SG" sz="1013" b="0" i="0">
              <a:effectLst/>
              <a:latin typeface="+mj-lt"/>
              <a:cs typeface="Arial" panose="020B0604020202020204" pitchFamily="34" charset="0"/>
            </a:endParaRPr>
          </a:p>
          <a:p>
            <a:pPr marL="214313" indent="-214313" algn="just">
              <a:buFont typeface="Arial" panose="020B0604020202020204" pitchFamily="34" charset="0"/>
              <a:buChar char="•"/>
            </a:pPr>
            <a:r>
              <a:rPr lang="en-SG" sz="1350" kern="0">
                <a:solidFill>
                  <a:srgbClr val="000000"/>
                </a:solidFill>
                <a:effectLst/>
                <a:latin typeface="+mj-lt"/>
                <a:ea typeface="Times New Roman" panose="02020603050405020304" pitchFamily="18" charset="0"/>
                <a:cs typeface="Arial" panose="020B0604020202020204" pitchFamily="34" charset="0"/>
              </a:rPr>
              <a:t>The BN also reveals heterogeneity in predicted risks, with </a:t>
            </a:r>
            <a:r>
              <a:rPr lang="en-SG" sz="1350" b="1" kern="0">
                <a:solidFill>
                  <a:schemeClr val="accent5">
                    <a:lumMod val="75000"/>
                  </a:schemeClr>
                </a:solidFill>
                <a:effectLst/>
                <a:latin typeface="+mj-lt"/>
                <a:ea typeface="Times New Roman" panose="02020603050405020304" pitchFamily="18" charset="0"/>
                <a:cs typeface="Arial" panose="020B0604020202020204" pitchFamily="34" charset="0"/>
              </a:rPr>
              <a:t>macrolide use linked to the transition from past to future exacerbations</a:t>
            </a:r>
            <a:r>
              <a:rPr lang="en-SG" sz="1350" kern="0">
                <a:solidFill>
                  <a:srgbClr val="000000"/>
                </a:solidFill>
                <a:effectLst/>
                <a:latin typeface="+mj-lt"/>
                <a:ea typeface="Times New Roman" panose="02020603050405020304" pitchFamily="18" charset="0"/>
                <a:cs typeface="Arial" panose="020B0604020202020204" pitchFamily="34" charset="0"/>
              </a:rPr>
              <a:t> through a separate, non-T2 pathway.</a:t>
            </a:r>
            <a:endParaRPr lang="en-SG" sz="1013">
              <a:latin typeface="+mj-lt"/>
              <a:cs typeface="Arial" panose="020B0604020202020204" pitchFamily="34" charset="0"/>
            </a:endParaRPr>
          </a:p>
          <a:p>
            <a:pPr algn="just"/>
            <a:endParaRPr lang="en-SG" sz="1013" b="0" i="0">
              <a:effectLst/>
              <a:latin typeface="+mj-lt"/>
              <a:cs typeface="Arial" panose="020B0604020202020204" pitchFamily="34" charset="0"/>
            </a:endParaRPr>
          </a:p>
          <a:p>
            <a:pPr algn="just"/>
            <a:endParaRPr lang="en-SG" sz="1013" b="0" i="0">
              <a:effectLst/>
              <a:latin typeface="+mj-lt"/>
              <a:cs typeface="Arial" panose="020B0604020202020204" pitchFamily="34" charset="0"/>
            </a:endParaRPr>
          </a:p>
          <a:p>
            <a:pPr marL="214313" indent="-214313" algn="just">
              <a:buFont typeface="Arial" panose="020B0604020202020204" pitchFamily="34" charset="0"/>
              <a:buChar char="•"/>
            </a:pPr>
            <a:r>
              <a:rPr lang="en-SG" sz="1013">
                <a:solidFill>
                  <a:srgbClr val="000000"/>
                </a:solidFill>
                <a:latin typeface="+mj-lt"/>
                <a:ea typeface="Times New Roman" panose="02020603050405020304" pitchFamily="18" charset="0"/>
                <a:cs typeface="Arial" panose="020B0604020202020204" pitchFamily="34" charset="0"/>
              </a:rPr>
              <a:t>F</a:t>
            </a:r>
            <a:r>
              <a:rPr lang="en-SG" sz="1350">
                <a:solidFill>
                  <a:srgbClr val="000000"/>
                </a:solidFill>
                <a:effectLst/>
                <a:latin typeface="+mj-lt"/>
                <a:ea typeface="Times New Roman" panose="02020603050405020304" pitchFamily="18" charset="0"/>
                <a:cs typeface="Arial" panose="020B0604020202020204" pitchFamily="34" charset="0"/>
              </a:rPr>
              <a:t>indings provided significant insights for </a:t>
            </a:r>
            <a:r>
              <a:rPr lang="en-SG" sz="1350" b="1">
                <a:solidFill>
                  <a:schemeClr val="accent1">
                    <a:lumMod val="75000"/>
                  </a:schemeClr>
                </a:solidFill>
                <a:effectLst/>
                <a:latin typeface="+mj-lt"/>
                <a:ea typeface="Times New Roman" panose="02020603050405020304" pitchFamily="18" charset="0"/>
                <a:cs typeface="Arial" panose="020B0604020202020204" pitchFamily="34" charset="0"/>
              </a:rPr>
              <a:t>asthma risk prediction </a:t>
            </a:r>
            <a:r>
              <a:rPr lang="en-SG" sz="1350">
                <a:solidFill>
                  <a:srgbClr val="000000"/>
                </a:solidFill>
                <a:effectLst/>
                <a:latin typeface="+mj-lt"/>
                <a:ea typeface="Times New Roman" panose="02020603050405020304" pitchFamily="18" charset="0"/>
                <a:cs typeface="Arial" panose="020B0604020202020204" pitchFamily="34" charset="0"/>
              </a:rPr>
              <a:t>and potentially support the </a:t>
            </a:r>
            <a:r>
              <a:rPr lang="en-SG" sz="1350" b="1">
                <a:solidFill>
                  <a:schemeClr val="accent1">
                    <a:lumMod val="75000"/>
                  </a:schemeClr>
                </a:solidFill>
                <a:effectLst/>
                <a:latin typeface="+mj-lt"/>
                <a:ea typeface="Times New Roman" panose="02020603050405020304" pitchFamily="18" charset="0"/>
                <a:cs typeface="Arial" panose="020B0604020202020204" pitchFamily="34" charset="0"/>
              </a:rPr>
              <a:t>cost-effectiveness analysis </a:t>
            </a:r>
            <a:r>
              <a:rPr lang="en-SG" sz="1350">
                <a:effectLst/>
                <a:latin typeface="+mj-lt"/>
                <a:ea typeface="Times New Roman" panose="02020603050405020304" pitchFamily="18" charset="0"/>
                <a:cs typeface="Arial" panose="020B0604020202020204" pitchFamily="34" charset="0"/>
              </a:rPr>
              <a:t>of interventions related to T2 inflammations and/or CRS</a:t>
            </a:r>
            <a:r>
              <a:rPr lang="en-SG" sz="1350">
                <a:solidFill>
                  <a:srgbClr val="000000"/>
                </a:solidFill>
                <a:effectLst/>
                <a:latin typeface="+mj-lt"/>
                <a:ea typeface="Times New Roman" panose="02020603050405020304" pitchFamily="18" charset="0"/>
                <a:cs typeface="Arial" panose="020B0604020202020204" pitchFamily="34" charset="0"/>
              </a:rPr>
              <a:t>.  </a:t>
            </a:r>
            <a:endParaRPr lang="en-SG" sz="1350">
              <a:effectLst/>
              <a:latin typeface="+mj-lt"/>
              <a:ea typeface="Times New Roman" panose="02020603050405020304" pitchFamily="18" charset="0"/>
              <a:cs typeface="Arial" panose="020B0604020202020204" pitchFamily="34" charset="0"/>
            </a:endParaRPr>
          </a:p>
          <a:p>
            <a:endParaRPr lang="en-SG" sz="1013" b="0" i="0">
              <a:effectLst/>
              <a:latin typeface="Calibri" panose="020F0502020204030204" pitchFamily="34" charset="0"/>
              <a:cs typeface="Calibri" panose="020F0502020204030204" pitchFamily="34" charset="0"/>
            </a:endParaRPr>
          </a:p>
        </p:txBody>
      </p:sp>
      <p:pic>
        <p:nvPicPr>
          <p:cNvPr id="4098" name="Picture 2" descr="Asthma Attack icon in vector. Illustration 24244127 Vector Art at Vecteezy">
            <a:extLst>
              <a:ext uri="{FF2B5EF4-FFF2-40B4-BE49-F238E27FC236}">
                <a16:creationId xmlns:a16="http://schemas.microsoft.com/office/drawing/2014/main" id="{0441FCA8-679A-1E5D-BABD-E1BBD22D5A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6939" y1="52245" x2="27143" y2="53980"/>
                        <a14:foregroundMark x1="34286" y1="53980" x2="36531" y2="54184"/>
                        <a14:foregroundMark x1="34796" y1="57959" x2="34796" y2="57959"/>
                      </a14:backgroundRemoval>
                    </a14:imgEffect>
                  </a14:imgLayer>
                </a14:imgProps>
              </a:ext>
              <a:ext uri="{28A0092B-C50C-407E-A947-70E740481C1C}">
                <a14:useLocalDpi xmlns:a14="http://schemas.microsoft.com/office/drawing/2010/main" val="0"/>
              </a:ext>
            </a:extLst>
          </a:blip>
          <a:srcRect/>
          <a:stretch>
            <a:fillRect/>
          </a:stretch>
        </p:blipFill>
        <p:spPr bwMode="auto">
          <a:xfrm>
            <a:off x="209550" y="1429065"/>
            <a:ext cx="923170" cy="92317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edical heart - Healthcare &amp; Medical Icons">
            <a:extLst>
              <a:ext uri="{FF2B5EF4-FFF2-40B4-BE49-F238E27FC236}">
                <a16:creationId xmlns:a16="http://schemas.microsoft.com/office/drawing/2014/main" id="{2FE1E070-CB76-49CB-3647-F9C47EFF59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75" y="3379463"/>
            <a:ext cx="698854" cy="69885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786EEEE-CE35-FE94-118A-88307E983D5D}"/>
              </a:ext>
            </a:extLst>
          </p:cNvPr>
          <p:cNvSpPr/>
          <p:nvPr/>
        </p:nvSpPr>
        <p:spPr>
          <a:xfrm>
            <a:off x="6712528" y="4667125"/>
            <a:ext cx="2259086" cy="42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026" name="Picture 2" descr="Medication Png Vectors - Download Free High-Quality Vectors from Freepik |  Freepik">
            <a:extLst>
              <a:ext uri="{FF2B5EF4-FFF2-40B4-BE49-F238E27FC236}">
                <a16:creationId xmlns:a16="http://schemas.microsoft.com/office/drawing/2014/main" id="{D5102B00-74BF-40AF-6FEC-929EAEEDAC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246" y="2305705"/>
            <a:ext cx="923171" cy="923171"/>
          </a:xfrm>
          <a:prstGeom prst="rect">
            <a:avLst/>
          </a:prstGeom>
          <a:noFill/>
          <a:extLst>
            <a:ext uri="{909E8E84-426E-40DD-AFC4-6F175D3DCCD1}">
              <a14:hiddenFill xmlns:a14="http://schemas.microsoft.com/office/drawing/2010/main">
                <a:solidFill>
                  <a:srgbClr val="FFFFFF"/>
                </a:solidFill>
              </a14:hiddenFill>
            </a:ext>
          </a:extLst>
        </p:spPr>
      </p:pic>
      <p:pic>
        <p:nvPicPr>
          <p:cNvPr id="2" name="bg object 17">
            <a:extLst>
              <a:ext uri="{FF2B5EF4-FFF2-40B4-BE49-F238E27FC236}">
                <a16:creationId xmlns:a16="http://schemas.microsoft.com/office/drawing/2014/main" id="{60B0BBD2-AFED-C46D-7516-A4364D3814B9}"/>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2"/>
            <a:ext cx="5849256" cy="1778000"/>
          </a:xfrm>
          <a:prstGeom prst="rect">
            <a:avLst/>
          </a:prstGeom>
          <a:noFill/>
        </p:spPr>
      </p:pic>
      <p:pic>
        <p:nvPicPr>
          <p:cNvPr id="3" name="Graphic 2" descr="Beginning with solid fill">
            <a:hlinkClick r:id="rId9" action="ppaction://hlinksldjump"/>
            <a:extLst>
              <a:ext uri="{FF2B5EF4-FFF2-40B4-BE49-F238E27FC236}">
                <a16:creationId xmlns:a16="http://schemas.microsoft.com/office/drawing/2014/main" id="{6A32E30B-20A5-2433-EC9B-74E1632D08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83981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Background</a:t>
            </a:r>
            <a:r>
              <a:rPr spc="-45"/>
              <a:t> </a:t>
            </a:r>
            <a:r>
              <a:t>and</a:t>
            </a:r>
            <a:r>
              <a:rPr spc="-60"/>
              <a:t> </a:t>
            </a:r>
            <a:r>
              <a:rPr spc="-20"/>
              <a:t>aims</a:t>
            </a:r>
          </a:p>
        </p:txBody>
      </p:sp>
      <p:sp>
        <p:nvSpPr>
          <p:cNvPr id="3" name="object 3"/>
          <p:cNvSpPr txBox="1"/>
          <p:nvPr/>
        </p:nvSpPr>
        <p:spPr>
          <a:xfrm>
            <a:off x="3327019" y="862329"/>
            <a:ext cx="5358765" cy="3973195"/>
          </a:xfrm>
          <a:prstGeom prst="rect">
            <a:avLst/>
          </a:prstGeom>
        </p:spPr>
        <p:txBody>
          <a:bodyPr vert="horz" wrap="square" lIns="0" tIns="12065" rIns="0" bIns="0" rtlCol="0">
            <a:spAutoFit/>
          </a:bodyPr>
          <a:lstStyle/>
          <a:p>
            <a:pPr marL="12700">
              <a:lnSpc>
                <a:spcPct val="100000"/>
              </a:lnSpc>
              <a:spcBef>
                <a:spcPts val="95"/>
              </a:spcBef>
            </a:pPr>
            <a:r>
              <a:rPr sz="1600" b="1" spc="-10">
                <a:solidFill>
                  <a:srgbClr val="FF9900"/>
                </a:solidFill>
                <a:latin typeface="Arial"/>
                <a:cs typeface="Arial"/>
              </a:rPr>
              <a:t>Background</a:t>
            </a:r>
            <a:endParaRPr sz="1600">
              <a:latin typeface="Arial"/>
              <a:cs typeface="Arial"/>
            </a:endParaRPr>
          </a:p>
          <a:p>
            <a:pPr marL="145415" marR="20320" indent="-133350">
              <a:lnSpc>
                <a:spcPct val="100000"/>
              </a:lnSpc>
              <a:spcBef>
                <a:spcPts val="1495"/>
              </a:spcBef>
              <a:buClr>
                <a:srgbClr val="FF9900"/>
              </a:buClr>
              <a:buChar char="•"/>
              <a:tabLst>
                <a:tab pos="146685" algn="l"/>
              </a:tabLst>
            </a:pPr>
            <a:r>
              <a:rPr sz="1400">
                <a:solidFill>
                  <a:srgbClr val="073762"/>
                </a:solidFill>
                <a:latin typeface="Arial"/>
                <a:cs typeface="Arial"/>
              </a:rPr>
              <a:t>Registries</a:t>
            </a:r>
            <a:r>
              <a:rPr sz="1400" spc="-50">
                <a:solidFill>
                  <a:srgbClr val="073762"/>
                </a:solidFill>
                <a:latin typeface="Arial"/>
                <a:cs typeface="Arial"/>
              </a:rPr>
              <a:t> </a:t>
            </a:r>
            <a:r>
              <a:rPr sz="1400">
                <a:solidFill>
                  <a:srgbClr val="073762"/>
                </a:solidFill>
                <a:latin typeface="Arial"/>
                <a:cs typeface="Arial"/>
              </a:rPr>
              <a:t>are</a:t>
            </a:r>
            <a:r>
              <a:rPr sz="1400" spc="-30">
                <a:solidFill>
                  <a:srgbClr val="073762"/>
                </a:solidFill>
                <a:latin typeface="Arial"/>
                <a:cs typeface="Arial"/>
              </a:rPr>
              <a:t> </a:t>
            </a:r>
            <a:r>
              <a:rPr sz="1400" spc="-10">
                <a:solidFill>
                  <a:srgbClr val="073762"/>
                </a:solidFill>
                <a:latin typeface="Arial"/>
                <a:cs typeface="Arial"/>
              </a:rPr>
              <a:t>well-</a:t>
            </a:r>
            <a:r>
              <a:rPr sz="1400">
                <a:solidFill>
                  <a:srgbClr val="073762"/>
                </a:solidFill>
                <a:latin typeface="Arial"/>
                <a:cs typeface="Arial"/>
              </a:rPr>
              <a:t>established</a:t>
            </a:r>
            <a:r>
              <a:rPr sz="1400" spc="-65">
                <a:solidFill>
                  <a:srgbClr val="073762"/>
                </a:solidFill>
                <a:latin typeface="Arial"/>
                <a:cs typeface="Arial"/>
              </a:rPr>
              <a:t> </a:t>
            </a:r>
            <a:r>
              <a:rPr sz="1400">
                <a:solidFill>
                  <a:srgbClr val="073762"/>
                </a:solidFill>
                <a:latin typeface="Arial"/>
                <a:cs typeface="Arial"/>
              </a:rPr>
              <a:t>and</a:t>
            </a:r>
            <a:r>
              <a:rPr sz="1400" spc="-25">
                <a:solidFill>
                  <a:srgbClr val="073762"/>
                </a:solidFill>
                <a:latin typeface="Arial"/>
                <a:cs typeface="Arial"/>
              </a:rPr>
              <a:t> </a:t>
            </a:r>
            <a:r>
              <a:rPr sz="1400">
                <a:solidFill>
                  <a:srgbClr val="073762"/>
                </a:solidFill>
                <a:latin typeface="Arial"/>
                <a:cs typeface="Arial"/>
              </a:rPr>
              <a:t>valuable</a:t>
            </a:r>
            <a:r>
              <a:rPr sz="1400" spc="-20">
                <a:solidFill>
                  <a:srgbClr val="073762"/>
                </a:solidFill>
                <a:latin typeface="Arial"/>
                <a:cs typeface="Arial"/>
              </a:rPr>
              <a:t> </a:t>
            </a:r>
            <a:r>
              <a:rPr sz="1400">
                <a:solidFill>
                  <a:srgbClr val="073762"/>
                </a:solidFill>
                <a:latin typeface="Arial"/>
                <a:cs typeface="Arial"/>
              </a:rPr>
              <a:t>tools</a:t>
            </a:r>
            <a:r>
              <a:rPr sz="1400" spc="-40">
                <a:solidFill>
                  <a:srgbClr val="073762"/>
                </a:solidFill>
                <a:latin typeface="Arial"/>
                <a:cs typeface="Arial"/>
              </a:rPr>
              <a:t> </a:t>
            </a:r>
            <a:r>
              <a:rPr sz="1400">
                <a:solidFill>
                  <a:srgbClr val="073762"/>
                </a:solidFill>
                <a:latin typeface="Arial"/>
                <a:cs typeface="Arial"/>
              </a:rPr>
              <a:t>for</a:t>
            </a:r>
            <a:r>
              <a:rPr sz="1400" spc="-30">
                <a:solidFill>
                  <a:srgbClr val="073762"/>
                </a:solidFill>
                <a:latin typeface="Arial"/>
                <a:cs typeface="Arial"/>
              </a:rPr>
              <a:t> </a:t>
            </a:r>
            <a:r>
              <a:rPr sz="1400" spc="-10">
                <a:solidFill>
                  <a:srgbClr val="073762"/>
                </a:solidFill>
                <a:latin typeface="Arial"/>
                <a:cs typeface="Arial"/>
              </a:rPr>
              <a:t>disease 	</a:t>
            </a:r>
            <a:r>
              <a:rPr sz="1400">
                <a:solidFill>
                  <a:srgbClr val="073762"/>
                </a:solidFill>
                <a:latin typeface="Arial"/>
                <a:cs typeface="Arial"/>
              </a:rPr>
              <a:t>surveillance,</a:t>
            </a:r>
            <a:r>
              <a:rPr sz="1400" spc="-60">
                <a:solidFill>
                  <a:srgbClr val="073762"/>
                </a:solidFill>
                <a:latin typeface="Arial"/>
                <a:cs typeface="Arial"/>
              </a:rPr>
              <a:t> </a:t>
            </a:r>
            <a:r>
              <a:rPr sz="1400">
                <a:solidFill>
                  <a:srgbClr val="073762"/>
                </a:solidFill>
                <a:latin typeface="Arial"/>
                <a:cs typeface="Arial"/>
              </a:rPr>
              <a:t>and</a:t>
            </a:r>
            <a:r>
              <a:rPr sz="1400" spc="-30">
                <a:solidFill>
                  <a:srgbClr val="073762"/>
                </a:solidFill>
                <a:latin typeface="Arial"/>
                <a:cs typeface="Arial"/>
              </a:rPr>
              <a:t> </a:t>
            </a:r>
            <a:r>
              <a:rPr sz="1400">
                <a:solidFill>
                  <a:srgbClr val="073762"/>
                </a:solidFill>
                <a:latin typeface="Arial"/>
                <a:cs typeface="Arial"/>
              </a:rPr>
              <a:t>the</a:t>
            </a:r>
            <a:r>
              <a:rPr sz="1400" spc="-30">
                <a:solidFill>
                  <a:srgbClr val="073762"/>
                </a:solidFill>
                <a:latin typeface="Arial"/>
                <a:cs typeface="Arial"/>
              </a:rPr>
              <a:t> </a:t>
            </a:r>
            <a:r>
              <a:rPr sz="1400">
                <a:solidFill>
                  <a:srgbClr val="073762"/>
                </a:solidFill>
                <a:latin typeface="Arial"/>
                <a:cs typeface="Arial"/>
              </a:rPr>
              <a:t>current</a:t>
            </a:r>
            <a:r>
              <a:rPr sz="1400" spc="-50">
                <a:solidFill>
                  <a:srgbClr val="073762"/>
                </a:solidFill>
                <a:latin typeface="Arial"/>
                <a:cs typeface="Arial"/>
              </a:rPr>
              <a:t> </a:t>
            </a:r>
            <a:r>
              <a:rPr sz="1400">
                <a:solidFill>
                  <a:srgbClr val="073762"/>
                </a:solidFill>
                <a:latin typeface="Arial"/>
                <a:cs typeface="Arial"/>
              </a:rPr>
              <a:t>registry</a:t>
            </a:r>
            <a:r>
              <a:rPr sz="1400" spc="-60">
                <a:solidFill>
                  <a:srgbClr val="073762"/>
                </a:solidFill>
                <a:latin typeface="Arial"/>
                <a:cs typeface="Arial"/>
              </a:rPr>
              <a:t> </a:t>
            </a:r>
            <a:r>
              <a:rPr sz="1400">
                <a:solidFill>
                  <a:srgbClr val="073762"/>
                </a:solidFill>
                <a:latin typeface="Arial"/>
                <a:cs typeface="Arial"/>
              </a:rPr>
              <a:t>landscape</a:t>
            </a:r>
            <a:r>
              <a:rPr sz="1400" spc="-55">
                <a:solidFill>
                  <a:srgbClr val="073762"/>
                </a:solidFill>
                <a:latin typeface="Arial"/>
                <a:cs typeface="Arial"/>
              </a:rPr>
              <a:t> </a:t>
            </a:r>
            <a:r>
              <a:rPr sz="1400">
                <a:solidFill>
                  <a:srgbClr val="073762"/>
                </a:solidFill>
                <a:latin typeface="Arial"/>
                <a:cs typeface="Arial"/>
              </a:rPr>
              <a:t>for</a:t>
            </a:r>
            <a:r>
              <a:rPr sz="1400" spc="-35">
                <a:solidFill>
                  <a:srgbClr val="073762"/>
                </a:solidFill>
                <a:latin typeface="Arial"/>
                <a:cs typeface="Arial"/>
              </a:rPr>
              <a:t> </a:t>
            </a:r>
            <a:r>
              <a:rPr sz="1400">
                <a:solidFill>
                  <a:srgbClr val="073762"/>
                </a:solidFill>
                <a:latin typeface="Arial"/>
                <a:cs typeface="Arial"/>
              </a:rPr>
              <a:t>severe</a:t>
            </a:r>
            <a:r>
              <a:rPr sz="1400" spc="-20">
                <a:solidFill>
                  <a:srgbClr val="073762"/>
                </a:solidFill>
                <a:latin typeface="Arial"/>
                <a:cs typeface="Arial"/>
              </a:rPr>
              <a:t> </a:t>
            </a:r>
            <a:r>
              <a:rPr sz="1400" spc="-10">
                <a:solidFill>
                  <a:srgbClr val="073762"/>
                </a:solidFill>
                <a:latin typeface="Arial"/>
                <a:cs typeface="Arial"/>
              </a:rPr>
              <a:t>asthma 	</a:t>
            </a:r>
            <a:r>
              <a:rPr sz="1400">
                <a:solidFill>
                  <a:srgbClr val="073762"/>
                </a:solidFill>
                <a:latin typeface="Arial"/>
                <a:cs typeface="Arial"/>
              </a:rPr>
              <a:t>is</a:t>
            </a:r>
            <a:r>
              <a:rPr sz="1400" spc="-35">
                <a:solidFill>
                  <a:srgbClr val="073762"/>
                </a:solidFill>
                <a:latin typeface="Arial"/>
                <a:cs typeface="Arial"/>
              </a:rPr>
              <a:t> </a:t>
            </a:r>
            <a:r>
              <a:rPr sz="1400">
                <a:solidFill>
                  <a:srgbClr val="073762"/>
                </a:solidFill>
                <a:latin typeface="Arial"/>
                <a:cs typeface="Arial"/>
              </a:rPr>
              <a:t>viewed</a:t>
            </a:r>
            <a:r>
              <a:rPr sz="1400" spc="-20">
                <a:solidFill>
                  <a:srgbClr val="073762"/>
                </a:solidFill>
                <a:latin typeface="Arial"/>
                <a:cs typeface="Arial"/>
              </a:rPr>
              <a:t> </a:t>
            </a:r>
            <a:r>
              <a:rPr sz="1400">
                <a:solidFill>
                  <a:srgbClr val="073762"/>
                </a:solidFill>
                <a:latin typeface="Arial"/>
                <a:cs typeface="Arial"/>
              </a:rPr>
              <a:t>as</a:t>
            </a:r>
            <a:r>
              <a:rPr sz="1400" spc="-25">
                <a:solidFill>
                  <a:srgbClr val="073762"/>
                </a:solidFill>
                <a:latin typeface="Arial"/>
                <a:cs typeface="Arial"/>
              </a:rPr>
              <a:t> </a:t>
            </a:r>
            <a:r>
              <a:rPr sz="1400">
                <a:solidFill>
                  <a:srgbClr val="073762"/>
                </a:solidFill>
                <a:latin typeface="Arial"/>
                <a:cs typeface="Arial"/>
              </a:rPr>
              <a:t>a</a:t>
            </a:r>
            <a:r>
              <a:rPr sz="1400" spc="-30">
                <a:solidFill>
                  <a:srgbClr val="073762"/>
                </a:solidFill>
                <a:latin typeface="Arial"/>
                <a:cs typeface="Arial"/>
              </a:rPr>
              <a:t> </a:t>
            </a:r>
            <a:r>
              <a:rPr sz="1400">
                <a:solidFill>
                  <a:srgbClr val="073762"/>
                </a:solidFill>
                <a:latin typeface="Arial"/>
                <a:cs typeface="Arial"/>
              </a:rPr>
              <a:t>collection</a:t>
            </a:r>
            <a:r>
              <a:rPr sz="1400" spc="-60">
                <a:solidFill>
                  <a:srgbClr val="073762"/>
                </a:solidFill>
                <a:latin typeface="Arial"/>
                <a:cs typeface="Arial"/>
              </a:rPr>
              <a:t> </a:t>
            </a:r>
            <a:r>
              <a:rPr sz="1400">
                <a:solidFill>
                  <a:srgbClr val="073762"/>
                </a:solidFill>
                <a:latin typeface="Arial"/>
                <a:cs typeface="Arial"/>
              </a:rPr>
              <a:t>of</a:t>
            </a:r>
            <a:r>
              <a:rPr sz="1400" spc="-25">
                <a:solidFill>
                  <a:srgbClr val="073762"/>
                </a:solidFill>
                <a:latin typeface="Arial"/>
                <a:cs typeface="Arial"/>
              </a:rPr>
              <a:t> </a:t>
            </a:r>
            <a:r>
              <a:rPr sz="1400" b="1">
                <a:solidFill>
                  <a:srgbClr val="073762"/>
                </a:solidFill>
                <a:latin typeface="Arial"/>
                <a:cs typeface="Arial"/>
              </a:rPr>
              <a:t>divergent,</a:t>
            </a:r>
            <a:r>
              <a:rPr sz="1400" b="1" spc="-45">
                <a:solidFill>
                  <a:srgbClr val="073762"/>
                </a:solidFill>
                <a:latin typeface="Arial"/>
                <a:cs typeface="Arial"/>
              </a:rPr>
              <a:t> </a:t>
            </a:r>
            <a:r>
              <a:rPr sz="1400" b="1">
                <a:solidFill>
                  <a:srgbClr val="073762"/>
                </a:solidFill>
                <a:latin typeface="Arial"/>
                <a:cs typeface="Arial"/>
              </a:rPr>
              <a:t>national</a:t>
            </a:r>
            <a:r>
              <a:rPr sz="1400" b="1" spc="-60">
                <a:solidFill>
                  <a:srgbClr val="073762"/>
                </a:solidFill>
                <a:latin typeface="Arial"/>
                <a:cs typeface="Arial"/>
              </a:rPr>
              <a:t> </a:t>
            </a:r>
            <a:r>
              <a:rPr sz="1400" b="1">
                <a:solidFill>
                  <a:srgbClr val="073762"/>
                </a:solidFill>
                <a:latin typeface="Arial"/>
                <a:cs typeface="Arial"/>
              </a:rPr>
              <a:t>and</a:t>
            </a:r>
            <a:r>
              <a:rPr sz="1400" b="1" spc="-25">
                <a:solidFill>
                  <a:srgbClr val="073762"/>
                </a:solidFill>
                <a:latin typeface="Arial"/>
                <a:cs typeface="Arial"/>
              </a:rPr>
              <a:t> </a:t>
            </a:r>
            <a:r>
              <a:rPr sz="1400" b="1" spc="-10">
                <a:solidFill>
                  <a:srgbClr val="073762"/>
                </a:solidFill>
                <a:latin typeface="Arial"/>
                <a:cs typeface="Arial"/>
              </a:rPr>
              <a:t>regional 	registries</a:t>
            </a:r>
            <a:r>
              <a:rPr sz="1400" spc="-10">
                <a:solidFill>
                  <a:srgbClr val="073762"/>
                </a:solidFill>
                <a:latin typeface="Arial"/>
                <a:cs typeface="Arial"/>
              </a:rPr>
              <a:t>.</a:t>
            </a:r>
            <a:endParaRPr sz="1400">
              <a:latin typeface="Arial"/>
              <a:cs typeface="Arial"/>
            </a:endParaRPr>
          </a:p>
          <a:p>
            <a:pPr marL="145415" marR="5080" indent="-133350">
              <a:lnSpc>
                <a:spcPct val="100000"/>
              </a:lnSpc>
              <a:spcBef>
                <a:spcPts val="1505"/>
              </a:spcBef>
              <a:buClr>
                <a:srgbClr val="FF9900"/>
              </a:buClr>
              <a:buChar char="•"/>
              <a:tabLst>
                <a:tab pos="146685" algn="l"/>
              </a:tabLst>
            </a:pPr>
            <a:r>
              <a:rPr sz="1400">
                <a:solidFill>
                  <a:srgbClr val="073762"/>
                </a:solidFill>
                <a:latin typeface="Arial"/>
                <a:cs typeface="Arial"/>
              </a:rPr>
              <a:t>The</a:t>
            </a:r>
            <a:r>
              <a:rPr sz="1400" spc="-35">
                <a:solidFill>
                  <a:srgbClr val="073762"/>
                </a:solidFill>
                <a:latin typeface="Arial"/>
                <a:cs typeface="Arial"/>
              </a:rPr>
              <a:t> </a:t>
            </a:r>
            <a:r>
              <a:rPr sz="1400" b="1">
                <a:solidFill>
                  <a:srgbClr val="073762"/>
                </a:solidFill>
                <a:latin typeface="Arial"/>
                <a:cs typeface="Arial"/>
              </a:rPr>
              <a:t>lack</a:t>
            </a:r>
            <a:r>
              <a:rPr sz="1400" b="1" spc="-35">
                <a:solidFill>
                  <a:srgbClr val="073762"/>
                </a:solidFill>
                <a:latin typeface="Arial"/>
                <a:cs typeface="Arial"/>
              </a:rPr>
              <a:t> </a:t>
            </a:r>
            <a:r>
              <a:rPr sz="1400" b="1">
                <a:solidFill>
                  <a:srgbClr val="073762"/>
                </a:solidFill>
                <a:latin typeface="Arial"/>
                <a:cs typeface="Arial"/>
              </a:rPr>
              <a:t>of</a:t>
            </a:r>
            <a:r>
              <a:rPr sz="1400" b="1" spc="-30">
                <a:solidFill>
                  <a:srgbClr val="073762"/>
                </a:solidFill>
                <a:latin typeface="Arial"/>
                <a:cs typeface="Arial"/>
              </a:rPr>
              <a:t> </a:t>
            </a:r>
            <a:r>
              <a:rPr sz="1400" b="1">
                <a:solidFill>
                  <a:srgbClr val="073762"/>
                </a:solidFill>
                <a:latin typeface="Arial"/>
                <a:cs typeface="Arial"/>
              </a:rPr>
              <a:t>centralized</a:t>
            </a:r>
            <a:r>
              <a:rPr sz="1400" b="1" spc="-65">
                <a:solidFill>
                  <a:srgbClr val="073762"/>
                </a:solidFill>
                <a:latin typeface="Arial"/>
                <a:cs typeface="Arial"/>
              </a:rPr>
              <a:t> </a:t>
            </a:r>
            <a:r>
              <a:rPr sz="1400" b="1">
                <a:solidFill>
                  <a:srgbClr val="073762"/>
                </a:solidFill>
                <a:latin typeface="Arial"/>
                <a:cs typeface="Arial"/>
              </a:rPr>
              <a:t>data</a:t>
            </a:r>
            <a:r>
              <a:rPr sz="1400" b="1" spc="-30">
                <a:solidFill>
                  <a:srgbClr val="073762"/>
                </a:solidFill>
                <a:latin typeface="Arial"/>
                <a:cs typeface="Arial"/>
              </a:rPr>
              <a:t> </a:t>
            </a:r>
            <a:r>
              <a:rPr sz="1400" b="1">
                <a:solidFill>
                  <a:srgbClr val="073762"/>
                </a:solidFill>
                <a:latin typeface="Arial"/>
                <a:cs typeface="Arial"/>
              </a:rPr>
              <a:t>on</a:t>
            </a:r>
            <a:r>
              <a:rPr sz="1400" b="1" spc="-25">
                <a:solidFill>
                  <a:srgbClr val="073762"/>
                </a:solidFill>
                <a:latin typeface="Arial"/>
                <a:cs typeface="Arial"/>
              </a:rPr>
              <a:t> </a:t>
            </a:r>
            <a:r>
              <a:rPr sz="1400" b="1">
                <a:solidFill>
                  <a:srgbClr val="073762"/>
                </a:solidFill>
                <a:latin typeface="Arial"/>
                <a:cs typeface="Arial"/>
              </a:rPr>
              <a:t>severe</a:t>
            </a:r>
            <a:r>
              <a:rPr sz="1400" b="1" spc="-30">
                <a:solidFill>
                  <a:srgbClr val="073762"/>
                </a:solidFill>
                <a:latin typeface="Arial"/>
                <a:cs typeface="Arial"/>
              </a:rPr>
              <a:t> </a:t>
            </a:r>
            <a:r>
              <a:rPr sz="1400" b="1">
                <a:solidFill>
                  <a:srgbClr val="073762"/>
                </a:solidFill>
                <a:latin typeface="Arial"/>
                <a:cs typeface="Arial"/>
              </a:rPr>
              <a:t>asthma</a:t>
            </a:r>
            <a:r>
              <a:rPr sz="1400" b="1" spc="-40">
                <a:solidFill>
                  <a:srgbClr val="073762"/>
                </a:solidFill>
                <a:latin typeface="Arial"/>
                <a:cs typeface="Arial"/>
              </a:rPr>
              <a:t> </a:t>
            </a:r>
            <a:r>
              <a:rPr sz="1400">
                <a:solidFill>
                  <a:srgbClr val="073762"/>
                </a:solidFill>
                <a:latin typeface="Arial"/>
                <a:cs typeface="Arial"/>
              </a:rPr>
              <a:t>has</a:t>
            </a:r>
            <a:r>
              <a:rPr sz="1400" spc="-30">
                <a:solidFill>
                  <a:srgbClr val="073762"/>
                </a:solidFill>
                <a:latin typeface="Arial"/>
                <a:cs typeface="Arial"/>
              </a:rPr>
              <a:t> </a:t>
            </a:r>
            <a:r>
              <a:rPr sz="1400">
                <a:solidFill>
                  <a:srgbClr val="073762"/>
                </a:solidFill>
                <a:latin typeface="Arial"/>
                <a:cs typeface="Arial"/>
              </a:rPr>
              <a:t>resulted</a:t>
            </a:r>
            <a:r>
              <a:rPr sz="1400" spc="-55">
                <a:solidFill>
                  <a:srgbClr val="073762"/>
                </a:solidFill>
                <a:latin typeface="Arial"/>
                <a:cs typeface="Arial"/>
              </a:rPr>
              <a:t> </a:t>
            </a:r>
            <a:r>
              <a:rPr sz="1400">
                <a:solidFill>
                  <a:srgbClr val="073762"/>
                </a:solidFill>
                <a:latin typeface="Arial"/>
                <a:cs typeface="Arial"/>
              </a:rPr>
              <a:t>in</a:t>
            </a:r>
            <a:r>
              <a:rPr sz="1400" spc="-25">
                <a:solidFill>
                  <a:srgbClr val="073762"/>
                </a:solidFill>
                <a:latin typeface="Arial"/>
                <a:cs typeface="Arial"/>
              </a:rPr>
              <a:t> </a:t>
            </a:r>
            <a:r>
              <a:rPr sz="1400" spc="-50">
                <a:solidFill>
                  <a:srgbClr val="073762"/>
                </a:solidFill>
                <a:latin typeface="Arial"/>
                <a:cs typeface="Arial"/>
              </a:rPr>
              <a:t>a 	</a:t>
            </a:r>
            <a:r>
              <a:rPr sz="1400">
                <a:solidFill>
                  <a:srgbClr val="073762"/>
                </a:solidFill>
                <a:latin typeface="Arial"/>
                <a:cs typeface="Arial"/>
              </a:rPr>
              <a:t>scarcity</a:t>
            </a:r>
            <a:r>
              <a:rPr sz="1400" spc="-60">
                <a:solidFill>
                  <a:srgbClr val="073762"/>
                </a:solidFill>
                <a:latin typeface="Arial"/>
                <a:cs typeface="Arial"/>
              </a:rPr>
              <a:t> </a:t>
            </a:r>
            <a:r>
              <a:rPr sz="1400">
                <a:solidFill>
                  <a:srgbClr val="073762"/>
                </a:solidFill>
                <a:latin typeface="Arial"/>
                <a:cs typeface="Arial"/>
              </a:rPr>
              <a:t>of</a:t>
            </a:r>
            <a:r>
              <a:rPr sz="1400" spc="-20">
                <a:solidFill>
                  <a:srgbClr val="073762"/>
                </a:solidFill>
                <a:latin typeface="Arial"/>
                <a:cs typeface="Arial"/>
              </a:rPr>
              <a:t> </a:t>
            </a:r>
            <a:r>
              <a:rPr sz="1400">
                <a:solidFill>
                  <a:srgbClr val="073762"/>
                </a:solidFill>
                <a:latin typeface="Arial"/>
                <a:cs typeface="Arial"/>
              </a:rPr>
              <a:t>information</a:t>
            </a:r>
            <a:r>
              <a:rPr sz="1400" spc="-50">
                <a:solidFill>
                  <a:srgbClr val="073762"/>
                </a:solidFill>
                <a:latin typeface="Arial"/>
                <a:cs typeface="Arial"/>
              </a:rPr>
              <a:t> </a:t>
            </a:r>
            <a:r>
              <a:rPr sz="1400">
                <a:solidFill>
                  <a:srgbClr val="073762"/>
                </a:solidFill>
                <a:latin typeface="Arial"/>
                <a:cs typeface="Arial"/>
              </a:rPr>
              <a:t>about</a:t>
            </a:r>
            <a:r>
              <a:rPr sz="1400" spc="-45">
                <a:solidFill>
                  <a:srgbClr val="073762"/>
                </a:solidFill>
                <a:latin typeface="Arial"/>
                <a:cs typeface="Arial"/>
              </a:rPr>
              <a:t> </a:t>
            </a:r>
            <a:r>
              <a:rPr sz="1400">
                <a:solidFill>
                  <a:srgbClr val="073762"/>
                </a:solidFill>
                <a:latin typeface="Arial"/>
                <a:cs typeface="Arial"/>
              </a:rPr>
              <a:t>the</a:t>
            </a:r>
            <a:r>
              <a:rPr sz="1400" spc="-25">
                <a:solidFill>
                  <a:srgbClr val="073762"/>
                </a:solidFill>
                <a:latin typeface="Arial"/>
                <a:cs typeface="Arial"/>
              </a:rPr>
              <a:t> </a:t>
            </a:r>
            <a:r>
              <a:rPr sz="1400">
                <a:solidFill>
                  <a:srgbClr val="073762"/>
                </a:solidFill>
                <a:latin typeface="Arial"/>
                <a:cs typeface="Arial"/>
              </a:rPr>
              <a:t>disease</a:t>
            </a:r>
            <a:r>
              <a:rPr sz="1400" spc="-35">
                <a:solidFill>
                  <a:srgbClr val="073762"/>
                </a:solidFill>
                <a:latin typeface="Arial"/>
                <a:cs typeface="Arial"/>
              </a:rPr>
              <a:t> </a:t>
            </a:r>
            <a:r>
              <a:rPr sz="1400">
                <a:solidFill>
                  <a:srgbClr val="073762"/>
                </a:solidFill>
                <a:latin typeface="Arial"/>
                <a:cs typeface="Arial"/>
              </a:rPr>
              <a:t>and</a:t>
            </a:r>
            <a:r>
              <a:rPr sz="1400" spc="-25">
                <a:solidFill>
                  <a:srgbClr val="073762"/>
                </a:solidFill>
                <a:latin typeface="Arial"/>
                <a:cs typeface="Arial"/>
              </a:rPr>
              <a:t> </a:t>
            </a:r>
            <a:r>
              <a:rPr sz="1400">
                <a:solidFill>
                  <a:srgbClr val="073762"/>
                </a:solidFill>
                <a:latin typeface="Arial"/>
                <a:cs typeface="Arial"/>
              </a:rPr>
              <a:t>its</a:t>
            </a:r>
            <a:r>
              <a:rPr sz="1400" spc="-20">
                <a:solidFill>
                  <a:srgbClr val="073762"/>
                </a:solidFill>
                <a:latin typeface="Arial"/>
                <a:cs typeface="Arial"/>
              </a:rPr>
              <a:t> </a:t>
            </a:r>
            <a:r>
              <a:rPr sz="1400" spc="-10">
                <a:solidFill>
                  <a:srgbClr val="073762"/>
                </a:solidFill>
                <a:latin typeface="Arial"/>
                <a:cs typeface="Arial"/>
              </a:rPr>
              <a:t>management.</a:t>
            </a:r>
            <a:endParaRPr sz="1400">
              <a:latin typeface="Arial"/>
              <a:cs typeface="Arial"/>
            </a:endParaRPr>
          </a:p>
          <a:p>
            <a:pPr marL="281940" marR="296545" indent="-135890">
              <a:lnSpc>
                <a:spcPct val="100000"/>
              </a:lnSpc>
              <a:spcBef>
                <a:spcPts val="305"/>
              </a:spcBef>
            </a:pPr>
            <a:r>
              <a:rPr sz="1200">
                <a:solidFill>
                  <a:srgbClr val="FF9900"/>
                </a:solidFill>
                <a:latin typeface="Arial"/>
                <a:cs typeface="Arial"/>
              </a:rPr>
              <a:t>–</a:t>
            </a:r>
            <a:r>
              <a:rPr sz="1200" spc="50">
                <a:solidFill>
                  <a:srgbClr val="FF9900"/>
                </a:solidFill>
                <a:latin typeface="Arial"/>
                <a:cs typeface="Arial"/>
              </a:rPr>
              <a:t> </a:t>
            </a:r>
            <a:r>
              <a:rPr sz="1200">
                <a:solidFill>
                  <a:srgbClr val="073762"/>
                </a:solidFill>
                <a:latin typeface="Arial"/>
                <a:cs typeface="Arial"/>
              </a:rPr>
              <a:t>Hence,</a:t>
            </a:r>
            <a:r>
              <a:rPr sz="1200" spc="-35">
                <a:solidFill>
                  <a:srgbClr val="073762"/>
                </a:solidFill>
                <a:latin typeface="Arial"/>
                <a:cs typeface="Arial"/>
              </a:rPr>
              <a:t> </a:t>
            </a:r>
            <a:r>
              <a:rPr sz="1200">
                <a:solidFill>
                  <a:srgbClr val="073762"/>
                </a:solidFill>
                <a:latin typeface="Arial"/>
                <a:cs typeface="Arial"/>
              </a:rPr>
              <a:t>the</a:t>
            </a:r>
            <a:r>
              <a:rPr sz="1200" spc="-25">
                <a:solidFill>
                  <a:srgbClr val="073762"/>
                </a:solidFill>
                <a:latin typeface="Arial"/>
                <a:cs typeface="Arial"/>
              </a:rPr>
              <a:t> </a:t>
            </a:r>
            <a:r>
              <a:rPr sz="1200" b="1" spc="-10">
                <a:solidFill>
                  <a:srgbClr val="073762"/>
                </a:solidFill>
                <a:latin typeface="Arial"/>
                <a:cs typeface="Arial"/>
              </a:rPr>
              <a:t>development</a:t>
            </a:r>
            <a:r>
              <a:rPr sz="1200" b="1" spc="-5">
                <a:solidFill>
                  <a:srgbClr val="073762"/>
                </a:solidFill>
                <a:latin typeface="Arial"/>
                <a:cs typeface="Arial"/>
              </a:rPr>
              <a:t> </a:t>
            </a:r>
            <a:r>
              <a:rPr sz="1200" b="1">
                <a:solidFill>
                  <a:srgbClr val="073762"/>
                </a:solidFill>
                <a:latin typeface="Arial"/>
                <a:cs typeface="Arial"/>
              </a:rPr>
              <a:t>of</a:t>
            </a:r>
            <a:r>
              <a:rPr sz="1200" b="1" spc="-10">
                <a:solidFill>
                  <a:srgbClr val="073762"/>
                </a:solidFill>
                <a:latin typeface="Arial"/>
                <a:cs typeface="Arial"/>
              </a:rPr>
              <a:t> </a:t>
            </a:r>
            <a:r>
              <a:rPr sz="1200" b="1">
                <a:solidFill>
                  <a:srgbClr val="073762"/>
                </a:solidFill>
                <a:latin typeface="Arial"/>
                <a:cs typeface="Arial"/>
              </a:rPr>
              <a:t>a</a:t>
            </a:r>
            <a:r>
              <a:rPr sz="1200" b="1" spc="-20">
                <a:solidFill>
                  <a:srgbClr val="073762"/>
                </a:solidFill>
                <a:latin typeface="Arial"/>
                <a:cs typeface="Arial"/>
              </a:rPr>
              <a:t> </a:t>
            </a:r>
            <a:r>
              <a:rPr sz="1200" b="1">
                <a:solidFill>
                  <a:srgbClr val="073762"/>
                </a:solidFill>
                <a:latin typeface="Arial"/>
                <a:cs typeface="Arial"/>
              </a:rPr>
              <a:t>common</a:t>
            </a:r>
            <a:r>
              <a:rPr sz="1200" b="1" spc="-15">
                <a:solidFill>
                  <a:srgbClr val="073762"/>
                </a:solidFill>
                <a:latin typeface="Arial"/>
                <a:cs typeface="Arial"/>
              </a:rPr>
              <a:t> </a:t>
            </a:r>
            <a:r>
              <a:rPr sz="1200" b="1">
                <a:solidFill>
                  <a:srgbClr val="073762"/>
                </a:solidFill>
                <a:latin typeface="Arial"/>
                <a:cs typeface="Arial"/>
              </a:rPr>
              <a:t>data</a:t>
            </a:r>
            <a:r>
              <a:rPr sz="1200" b="1" spc="-10">
                <a:solidFill>
                  <a:srgbClr val="073762"/>
                </a:solidFill>
                <a:latin typeface="Arial"/>
                <a:cs typeface="Arial"/>
              </a:rPr>
              <a:t> </a:t>
            </a:r>
            <a:r>
              <a:rPr sz="1200" b="1">
                <a:solidFill>
                  <a:srgbClr val="073762"/>
                </a:solidFill>
                <a:latin typeface="Arial"/>
                <a:cs typeface="Arial"/>
              </a:rPr>
              <a:t>collection</a:t>
            </a:r>
            <a:r>
              <a:rPr sz="1200" b="1" spc="-25">
                <a:solidFill>
                  <a:srgbClr val="073762"/>
                </a:solidFill>
                <a:latin typeface="Arial"/>
                <a:cs typeface="Arial"/>
              </a:rPr>
              <a:t> </a:t>
            </a:r>
            <a:r>
              <a:rPr sz="1200" b="1">
                <a:solidFill>
                  <a:srgbClr val="073762"/>
                </a:solidFill>
                <a:latin typeface="Arial"/>
                <a:cs typeface="Arial"/>
              </a:rPr>
              <a:t>tool</a:t>
            </a:r>
            <a:r>
              <a:rPr sz="1200" b="1" spc="30">
                <a:solidFill>
                  <a:srgbClr val="073762"/>
                </a:solidFill>
                <a:latin typeface="Arial"/>
                <a:cs typeface="Arial"/>
              </a:rPr>
              <a:t> </a:t>
            </a:r>
            <a:r>
              <a:rPr sz="1200">
                <a:solidFill>
                  <a:srgbClr val="073762"/>
                </a:solidFill>
                <a:latin typeface="Arial"/>
                <a:cs typeface="Arial"/>
              </a:rPr>
              <a:t>for</a:t>
            </a:r>
            <a:r>
              <a:rPr sz="1200" spc="-25">
                <a:solidFill>
                  <a:srgbClr val="073762"/>
                </a:solidFill>
                <a:latin typeface="Arial"/>
                <a:cs typeface="Arial"/>
              </a:rPr>
              <a:t> the </a:t>
            </a:r>
            <a:r>
              <a:rPr sz="1200">
                <a:solidFill>
                  <a:srgbClr val="073762"/>
                </a:solidFill>
                <a:latin typeface="Arial"/>
                <a:cs typeface="Arial"/>
              </a:rPr>
              <a:t>International</a:t>
            </a:r>
            <a:r>
              <a:rPr sz="1200" spc="-70">
                <a:solidFill>
                  <a:srgbClr val="073762"/>
                </a:solidFill>
                <a:latin typeface="Arial"/>
                <a:cs typeface="Arial"/>
              </a:rPr>
              <a:t> </a:t>
            </a:r>
            <a:r>
              <a:rPr sz="1200" spc="-10">
                <a:solidFill>
                  <a:srgbClr val="073762"/>
                </a:solidFill>
                <a:latin typeface="Arial"/>
                <a:cs typeface="Arial"/>
              </a:rPr>
              <a:t>Severe</a:t>
            </a:r>
            <a:r>
              <a:rPr sz="1200" spc="-85">
                <a:solidFill>
                  <a:srgbClr val="073762"/>
                </a:solidFill>
                <a:latin typeface="Arial"/>
                <a:cs typeface="Arial"/>
              </a:rPr>
              <a:t> </a:t>
            </a:r>
            <a:r>
              <a:rPr sz="1200">
                <a:solidFill>
                  <a:srgbClr val="073762"/>
                </a:solidFill>
                <a:latin typeface="Arial"/>
                <a:cs typeface="Arial"/>
              </a:rPr>
              <a:t>Asthma</a:t>
            </a:r>
            <a:r>
              <a:rPr sz="1200" spc="-40">
                <a:solidFill>
                  <a:srgbClr val="073762"/>
                </a:solidFill>
                <a:latin typeface="Arial"/>
                <a:cs typeface="Arial"/>
              </a:rPr>
              <a:t> </a:t>
            </a:r>
            <a:r>
              <a:rPr sz="1200">
                <a:solidFill>
                  <a:srgbClr val="073762"/>
                </a:solidFill>
                <a:latin typeface="Arial"/>
                <a:cs typeface="Arial"/>
              </a:rPr>
              <a:t>Registry</a:t>
            </a:r>
            <a:r>
              <a:rPr sz="1200" spc="-20">
                <a:solidFill>
                  <a:srgbClr val="073762"/>
                </a:solidFill>
                <a:latin typeface="Arial"/>
                <a:cs typeface="Arial"/>
              </a:rPr>
              <a:t> </a:t>
            </a:r>
            <a:r>
              <a:rPr sz="1200">
                <a:solidFill>
                  <a:srgbClr val="073762"/>
                </a:solidFill>
                <a:latin typeface="Arial"/>
                <a:cs typeface="Arial"/>
              </a:rPr>
              <a:t>(ISAR)</a:t>
            </a:r>
            <a:r>
              <a:rPr sz="1200" spc="-30">
                <a:solidFill>
                  <a:srgbClr val="073762"/>
                </a:solidFill>
                <a:latin typeface="Arial"/>
                <a:cs typeface="Arial"/>
              </a:rPr>
              <a:t> </a:t>
            </a:r>
            <a:r>
              <a:rPr sz="1200">
                <a:solidFill>
                  <a:srgbClr val="073762"/>
                </a:solidFill>
                <a:latin typeface="Arial"/>
                <a:cs typeface="Arial"/>
              </a:rPr>
              <a:t>will</a:t>
            </a:r>
            <a:r>
              <a:rPr sz="1200" spc="5">
                <a:solidFill>
                  <a:srgbClr val="073762"/>
                </a:solidFill>
                <a:latin typeface="Arial"/>
                <a:cs typeface="Arial"/>
              </a:rPr>
              <a:t> </a:t>
            </a:r>
            <a:r>
              <a:rPr sz="1200" b="1">
                <a:solidFill>
                  <a:srgbClr val="073762"/>
                </a:solidFill>
                <a:latin typeface="Arial"/>
                <a:cs typeface="Arial"/>
              </a:rPr>
              <a:t>enable</a:t>
            </a:r>
            <a:r>
              <a:rPr sz="1200" b="1" spc="-25">
                <a:solidFill>
                  <a:srgbClr val="073762"/>
                </a:solidFill>
                <a:latin typeface="Arial"/>
                <a:cs typeface="Arial"/>
              </a:rPr>
              <a:t> </a:t>
            </a:r>
            <a:r>
              <a:rPr sz="1200" b="1" spc="-10">
                <a:solidFill>
                  <a:srgbClr val="073762"/>
                </a:solidFill>
                <a:latin typeface="Arial"/>
                <a:cs typeface="Arial"/>
              </a:rPr>
              <a:t>standardized </a:t>
            </a:r>
            <a:r>
              <a:rPr sz="1200" b="1">
                <a:solidFill>
                  <a:srgbClr val="073762"/>
                </a:solidFill>
                <a:latin typeface="Arial"/>
                <a:cs typeface="Arial"/>
              </a:rPr>
              <a:t>data</a:t>
            </a:r>
            <a:r>
              <a:rPr sz="1200" b="1" spc="-50">
                <a:solidFill>
                  <a:srgbClr val="073762"/>
                </a:solidFill>
                <a:latin typeface="Arial"/>
                <a:cs typeface="Arial"/>
              </a:rPr>
              <a:t> </a:t>
            </a:r>
            <a:r>
              <a:rPr sz="1200" b="1">
                <a:solidFill>
                  <a:srgbClr val="073762"/>
                </a:solidFill>
                <a:latin typeface="Arial"/>
                <a:cs typeface="Arial"/>
              </a:rPr>
              <a:t>collection,</a:t>
            </a:r>
            <a:r>
              <a:rPr sz="1200" b="1" spc="-40">
                <a:solidFill>
                  <a:srgbClr val="073762"/>
                </a:solidFill>
                <a:latin typeface="Arial"/>
                <a:cs typeface="Arial"/>
              </a:rPr>
              <a:t> </a:t>
            </a:r>
            <a:r>
              <a:rPr sz="1200" b="1">
                <a:solidFill>
                  <a:srgbClr val="073762"/>
                </a:solidFill>
                <a:latin typeface="Arial"/>
                <a:cs typeface="Arial"/>
              </a:rPr>
              <a:t>subsequently</a:t>
            </a:r>
            <a:r>
              <a:rPr sz="1200" b="1" spc="-45">
                <a:solidFill>
                  <a:srgbClr val="073762"/>
                </a:solidFill>
                <a:latin typeface="Arial"/>
                <a:cs typeface="Arial"/>
              </a:rPr>
              <a:t> </a:t>
            </a:r>
            <a:r>
              <a:rPr sz="1200" b="1">
                <a:solidFill>
                  <a:srgbClr val="073762"/>
                </a:solidFill>
                <a:latin typeface="Arial"/>
                <a:cs typeface="Arial"/>
              </a:rPr>
              <a:t>enabling</a:t>
            </a:r>
            <a:r>
              <a:rPr sz="1200" b="1" spc="-35">
                <a:solidFill>
                  <a:srgbClr val="073762"/>
                </a:solidFill>
                <a:latin typeface="Arial"/>
                <a:cs typeface="Arial"/>
              </a:rPr>
              <a:t> </a:t>
            </a:r>
            <a:r>
              <a:rPr sz="1200" b="1">
                <a:solidFill>
                  <a:srgbClr val="073762"/>
                </a:solidFill>
                <a:latin typeface="Arial"/>
                <a:cs typeface="Arial"/>
              </a:rPr>
              <a:t>data</a:t>
            </a:r>
            <a:r>
              <a:rPr sz="1200" b="1" spc="-50">
                <a:solidFill>
                  <a:srgbClr val="073762"/>
                </a:solidFill>
                <a:latin typeface="Arial"/>
                <a:cs typeface="Arial"/>
              </a:rPr>
              <a:t> </a:t>
            </a:r>
            <a:r>
              <a:rPr sz="1200" b="1" spc="-10">
                <a:solidFill>
                  <a:srgbClr val="073762"/>
                </a:solidFill>
                <a:latin typeface="Arial"/>
                <a:cs typeface="Arial"/>
              </a:rPr>
              <a:t>interoperability</a:t>
            </a:r>
            <a:r>
              <a:rPr sz="1200" spc="-10">
                <a:solidFill>
                  <a:srgbClr val="073762"/>
                </a:solidFill>
                <a:latin typeface="Arial"/>
                <a:cs typeface="Arial"/>
              </a:rPr>
              <a:t>.</a:t>
            </a:r>
            <a:endParaRPr sz="1200">
              <a:latin typeface="Arial"/>
              <a:cs typeface="Arial"/>
            </a:endParaRPr>
          </a:p>
          <a:p>
            <a:pPr>
              <a:lnSpc>
                <a:spcPct val="100000"/>
              </a:lnSpc>
              <a:spcBef>
                <a:spcPts val="120"/>
              </a:spcBef>
            </a:pPr>
            <a:endParaRPr sz="1200">
              <a:latin typeface="Arial"/>
              <a:cs typeface="Arial"/>
            </a:endParaRPr>
          </a:p>
          <a:p>
            <a:pPr marL="12700">
              <a:lnSpc>
                <a:spcPct val="100000"/>
              </a:lnSpc>
            </a:pPr>
            <a:r>
              <a:rPr sz="1600" b="1" spc="-25">
                <a:solidFill>
                  <a:srgbClr val="FF9900"/>
                </a:solidFill>
                <a:latin typeface="Arial"/>
                <a:cs typeface="Arial"/>
              </a:rPr>
              <a:t>Aim</a:t>
            </a:r>
            <a:endParaRPr sz="1600">
              <a:latin typeface="Arial"/>
              <a:cs typeface="Arial"/>
            </a:endParaRPr>
          </a:p>
          <a:p>
            <a:pPr marL="145415" marR="374015" indent="-133350">
              <a:lnSpc>
                <a:spcPct val="100000"/>
              </a:lnSpc>
              <a:spcBef>
                <a:spcPts val="1495"/>
              </a:spcBef>
              <a:buClr>
                <a:srgbClr val="FF9900"/>
              </a:buClr>
              <a:buChar char="•"/>
              <a:tabLst>
                <a:tab pos="146685" algn="l"/>
              </a:tabLst>
            </a:pPr>
            <a:r>
              <a:rPr sz="1400" spc="-85">
                <a:solidFill>
                  <a:srgbClr val="073762"/>
                </a:solidFill>
                <a:latin typeface="Arial"/>
                <a:cs typeface="Arial"/>
              </a:rPr>
              <a:t>To</a:t>
            </a:r>
            <a:r>
              <a:rPr sz="1400" spc="-10">
                <a:solidFill>
                  <a:srgbClr val="073762"/>
                </a:solidFill>
                <a:latin typeface="Arial"/>
                <a:cs typeface="Arial"/>
              </a:rPr>
              <a:t> </a:t>
            </a:r>
            <a:r>
              <a:rPr sz="1400" b="1">
                <a:solidFill>
                  <a:srgbClr val="073762"/>
                </a:solidFill>
                <a:latin typeface="Arial"/>
                <a:cs typeface="Arial"/>
              </a:rPr>
              <a:t>create</a:t>
            </a:r>
            <a:r>
              <a:rPr sz="1400" b="1" spc="-35">
                <a:solidFill>
                  <a:srgbClr val="073762"/>
                </a:solidFill>
                <a:latin typeface="Arial"/>
                <a:cs typeface="Arial"/>
              </a:rPr>
              <a:t> </a:t>
            </a:r>
            <a:r>
              <a:rPr sz="1400" b="1">
                <a:solidFill>
                  <a:srgbClr val="073762"/>
                </a:solidFill>
                <a:latin typeface="Arial"/>
                <a:cs typeface="Arial"/>
              </a:rPr>
              <a:t>a</a:t>
            </a:r>
            <a:r>
              <a:rPr sz="1400" b="1" spc="-10">
                <a:solidFill>
                  <a:srgbClr val="073762"/>
                </a:solidFill>
                <a:latin typeface="Arial"/>
                <a:cs typeface="Arial"/>
              </a:rPr>
              <a:t> standardised</a:t>
            </a:r>
            <a:r>
              <a:rPr sz="1400" b="1" spc="-50">
                <a:solidFill>
                  <a:srgbClr val="073762"/>
                </a:solidFill>
                <a:latin typeface="Arial"/>
                <a:cs typeface="Arial"/>
              </a:rPr>
              <a:t> </a:t>
            </a:r>
            <a:r>
              <a:rPr sz="1400" b="1">
                <a:solidFill>
                  <a:srgbClr val="073762"/>
                </a:solidFill>
                <a:latin typeface="Arial"/>
                <a:cs typeface="Arial"/>
              </a:rPr>
              <a:t>list</a:t>
            </a:r>
            <a:r>
              <a:rPr sz="1400" b="1" spc="-25">
                <a:solidFill>
                  <a:srgbClr val="073762"/>
                </a:solidFill>
                <a:latin typeface="Arial"/>
                <a:cs typeface="Arial"/>
              </a:rPr>
              <a:t> </a:t>
            </a:r>
            <a:r>
              <a:rPr sz="1400" b="1">
                <a:solidFill>
                  <a:srgbClr val="073762"/>
                </a:solidFill>
                <a:latin typeface="Arial"/>
                <a:cs typeface="Arial"/>
              </a:rPr>
              <a:t>of</a:t>
            </a:r>
            <a:r>
              <a:rPr sz="1400" b="1" spc="-5">
                <a:solidFill>
                  <a:srgbClr val="073762"/>
                </a:solidFill>
                <a:latin typeface="Arial"/>
                <a:cs typeface="Arial"/>
              </a:rPr>
              <a:t> </a:t>
            </a:r>
            <a:r>
              <a:rPr sz="1400" b="1">
                <a:solidFill>
                  <a:srgbClr val="073762"/>
                </a:solidFill>
                <a:latin typeface="Arial"/>
                <a:cs typeface="Arial"/>
              </a:rPr>
              <a:t>variables</a:t>
            </a:r>
            <a:r>
              <a:rPr sz="1400" b="1" spc="-30">
                <a:solidFill>
                  <a:srgbClr val="073762"/>
                </a:solidFill>
                <a:latin typeface="Arial"/>
                <a:cs typeface="Arial"/>
              </a:rPr>
              <a:t> </a:t>
            </a:r>
            <a:r>
              <a:rPr sz="1400">
                <a:solidFill>
                  <a:srgbClr val="073762"/>
                </a:solidFill>
                <a:latin typeface="Arial"/>
                <a:cs typeface="Arial"/>
              </a:rPr>
              <a:t>for</a:t>
            </a:r>
            <a:r>
              <a:rPr sz="1400" spc="-20">
                <a:solidFill>
                  <a:srgbClr val="073762"/>
                </a:solidFill>
                <a:latin typeface="Arial"/>
                <a:cs typeface="Arial"/>
              </a:rPr>
              <a:t> </a:t>
            </a:r>
            <a:r>
              <a:rPr sz="1400">
                <a:solidFill>
                  <a:srgbClr val="073762"/>
                </a:solidFill>
                <a:latin typeface="Arial"/>
                <a:cs typeface="Arial"/>
              </a:rPr>
              <a:t>the</a:t>
            </a:r>
            <a:r>
              <a:rPr sz="1400" spc="-30">
                <a:solidFill>
                  <a:srgbClr val="073762"/>
                </a:solidFill>
                <a:latin typeface="Arial"/>
                <a:cs typeface="Arial"/>
              </a:rPr>
              <a:t> </a:t>
            </a:r>
            <a:r>
              <a:rPr sz="1400" spc="-10">
                <a:solidFill>
                  <a:srgbClr val="073762"/>
                </a:solidFill>
                <a:latin typeface="Arial"/>
                <a:cs typeface="Arial"/>
              </a:rPr>
              <a:t>first 	</a:t>
            </a:r>
            <a:r>
              <a:rPr sz="1400">
                <a:solidFill>
                  <a:srgbClr val="073762"/>
                </a:solidFill>
                <a:latin typeface="Arial"/>
                <a:cs typeface="Arial"/>
              </a:rPr>
              <a:t>international</a:t>
            </a:r>
            <a:r>
              <a:rPr sz="1400" spc="-50">
                <a:solidFill>
                  <a:srgbClr val="073762"/>
                </a:solidFill>
                <a:latin typeface="Arial"/>
                <a:cs typeface="Arial"/>
              </a:rPr>
              <a:t> </a:t>
            </a:r>
            <a:r>
              <a:rPr sz="1400">
                <a:solidFill>
                  <a:srgbClr val="073762"/>
                </a:solidFill>
                <a:latin typeface="Arial"/>
                <a:cs typeface="Arial"/>
              </a:rPr>
              <a:t>registry</a:t>
            </a:r>
            <a:r>
              <a:rPr sz="1400" spc="-65">
                <a:solidFill>
                  <a:srgbClr val="073762"/>
                </a:solidFill>
                <a:latin typeface="Arial"/>
                <a:cs typeface="Arial"/>
              </a:rPr>
              <a:t> </a:t>
            </a:r>
            <a:r>
              <a:rPr sz="1400">
                <a:solidFill>
                  <a:srgbClr val="073762"/>
                </a:solidFill>
                <a:latin typeface="Arial"/>
                <a:cs typeface="Arial"/>
              </a:rPr>
              <a:t>for</a:t>
            </a:r>
            <a:r>
              <a:rPr sz="1400" spc="-40">
                <a:solidFill>
                  <a:srgbClr val="073762"/>
                </a:solidFill>
                <a:latin typeface="Arial"/>
                <a:cs typeface="Arial"/>
              </a:rPr>
              <a:t> </a:t>
            </a:r>
            <a:r>
              <a:rPr sz="1400">
                <a:solidFill>
                  <a:srgbClr val="073762"/>
                </a:solidFill>
                <a:latin typeface="Arial"/>
                <a:cs typeface="Arial"/>
              </a:rPr>
              <a:t>severe</a:t>
            </a:r>
            <a:r>
              <a:rPr sz="1400" spc="-40">
                <a:solidFill>
                  <a:srgbClr val="073762"/>
                </a:solidFill>
                <a:latin typeface="Arial"/>
                <a:cs typeface="Arial"/>
              </a:rPr>
              <a:t> </a:t>
            </a:r>
            <a:r>
              <a:rPr sz="1400">
                <a:solidFill>
                  <a:srgbClr val="073762"/>
                </a:solidFill>
                <a:latin typeface="Arial"/>
                <a:cs typeface="Arial"/>
              </a:rPr>
              <a:t>asthma</a:t>
            </a:r>
            <a:r>
              <a:rPr sz="1400" spc="-45">
                <a:solidFill>
                  <a:srgbClr val="073762"/>
                </a:solidFill>
                <a:latin typeface="Arial"/>
                <a:cs typeface="Arial"/>
              </a:rPr>
              <a:t> </a:t>
            </a:r>
            <a:r>
              <a:rPr sz="1400">
                <a:solidFill>
                  <a:srgbClr val="073762"/>
                </a:solidFill>
                <a:latin typeface="Arial"/>
                <a:cs typeface="Arial"/>
              </a:rPr>
              <a:t>via</a:t>
            </a:r>
            <a:r>
              <a:rPr sz="1400" spc="-15">
                <a:solidFill>
                  <a:srgbClr val="073762"/>
                </a:solidFill>
                <a:latin typeface="Arial"/>
                <a:cs typeface="Arial"/>
              </a:rPr>
              <a:t> </a:t>
            </a:r>
            <a:r>
              <a:rPr sz="1400">
                <a:solidFill>
                  <a:srgbClr val="073762"/>
                </a:solidFill>
                <a:latin typeface="Arial"/>
                <a:cs typeface="Arial"/>
              </a:rPr>
              <a:t>expert</a:t>
            </a:r>
            <a:r>
              <a:rPr sz="1400" spc="-35">
                <a:solidFill>
                  <a:srgbClr val="073762"/>
                </a:solidFill>
                <a:latin typeface="Arial"/>
                <a:cs typeface="Arial"/>
              </a:rPr>
              <a:t> </a:t>
            </a:r>
            <a:r>
              <a:rPr sz="1400" spc="-10">
                <a:solidFill>
                  <a:srgbClr val="073762"/>
                </a:solidFill>
                <a:latin typeface="Arial"/>
                <a:cs typeface="Arial"/>
              </a:rPr>
              <a:t>consensus.</a:t>
            </a:r>
            <a:endParaRPr sz="1400">
              <a:latin typeface="Arial"/>
              <a:cs typeface="Arial"/>
            </a:endParaRPr>
          </a:p>
          <a:p>
            <a:pPr marL="12700">
              <a:lnSpc>
                <a:spcPct val="100000"/>
              </a:lnSpc>
              <a:spcBef>
                <a:spcPts val="1505"/>
              </a:spcBef>
            </a:pPr>
            <a:r>
              <a:rPr sz="1400">
                <a:solidFill>
                  <a:srgbClr val="073762"/>
                </a:solidFill>
                <a:latin typeface="Arial"/>
                <a:cs typeface="Arial"/>
              </a:rPr>
              <a:t>Full</a:t>
            </a:r>
            <a:r>
              <a:rPr sz="1400" spc="-75">
                <a:solidFill>
                  <a:srgbClr val="073762"/>
                </a:solidFill>
                <a:latin typeface="Arial"/>
                <a:cs typeface="Arial"/>
              </a:rPr>
              <a:t> </a:t>
            </a:r>
            <a:r>
              <a:rPr sz="1400" spc="-30">
                <a:solidFill>
                  <a:srgbClr val="073762"/>
                </a:solidFill>
                <a:latin typeface="Arial"/>
                <a:cs typeface="Arial"/>
              </a:rPr>
              <a:t>Text</a:t>
            </a:r>
            <a:r>
              <a:rPr sz="1400" spc="-45">
                <a:solidFill>
                  <a:srgbClr val="073762"/>
                </a:solidFill>
                <a:latin typeface="Arial"/>
                <a:cs typeface="Arial"/>
              </a:rPr>
              <a:t> </a:t>
            </a:r>
            <a:r>
              <a:rPr sz="1400">
                <a:solidFill>
                  <a:srgbClr val="073762"/>
                </a:solidFill>
                <a:latin typeface="Arial"/>
                <a:cs typeface="Arial"/>
              </a:rPr>
              <a:t>available</a:t>
            </a:r>
            <a:r>
              <a:rPr sz="1400" spc="-55">
                <a:solidFill>
                  <a:srgbClr val="073762"/>
                </a:solidFill>
                <a:latin typeface="Arial"/>
                <a:cs typeface="Arial"/>
              </a:rPr>
              <a:t> </a:t>
            </a:r>
            <a:r>
              <a:rPr sz="1400" u="sng" spc="-10">
                <a:solidFill>
                  <a:srgbClr val="FF9900"/>
                </a:solidFill>
                <a:uFill>
                  <a:solidFill>
                    <a:srgbClr val="FF9900"/>
                  </a:solidFill>
                </a:uFill>
                <a:latin typeface="Arial"/>
                <a:cs typeface="Arial"/>
                <a:hlinkClick r:id="rId2"/>
              </a:rPr>
              <a:t>here</a:t>
            </a:r>
            <a:r>
              <a:rPr sz="1400" u="none" spc="-10">
                <a:solidFill>
                  <a:srgbClr val="073762"/>
                </a:solidFill>
                <a:latin typeface="Arial"/>
                <a:cs typeface="Arial"/>
              </a:rPr>
              <a:t>.</a:t>
            </a:r>
            <a:endParaRPr sz="1400">
              <a:latin typeface="Arial"/>
              <a:cs typeface="Arial"/>
            </a:endParaRPr>
          </a:p>
        </p:txBody>
      </p:sp>
      <p:grpSp>
        <p:nvGrpSpPr>
          <p:cNvPr id="4" name="object 4"/>
          <p:cNvGrpSpPr/>
          <p:nvPr/>
        </p:nvGrpSpPr>
        <p:grpSpPr>
          <a:xfrm>
            <a:off x="316932" y="949423"/>
            <a:ext cx="2761615" cy="3816350"/>
            <a:chOff x="316932" y="949423"/>
            <a:chExt cx="2761615" cy="3816350"/>
          </a:xfrm>
        </p:grpSpPr>
        <p:pic>
          <p:nvPicPr>
            <p:cNvPr id="5" name="object 5">
              <a:hlinkClick r:id="rId2"/>
            </p:cNvPr>
            <p:cNvPicPr/>
            <p:nvPr/>
          </p:nvPicPr>
          <p:blipFill>
            <a:blip r:embed="rId3" cstate="print"/>
            <a:stretch>
              <a:fillRect/>
            </a:stretch>
          </p:blipFill>
          <p:spPr>
            <a:xfrm>
              <a:off x="316932" y="949423"/>
              <a:ext cx="2761607" cy="3816153"/>
            </a:xfrm>
            <a:prstGeom prst="rect">
              <a:avLst/>
            </a:prstGeom>
          </p:spPr>
        </p:pic>
        <p:pic>
          <p:nvPicPr>
            <p:cNvPr id="6" name="object 6">
              <a:hlinkClick r:id="rId2"/>
            </p:cNvPr>
            <p:cNvPicPr/>
            <p:nvPr/>
          </p:nvPicPr>
          <p:blipFill>
            <a:blip r:embed="rId4" cstate="print"/>
            <a:stretch>
              <a:fillRect/>
            </a:stretch>
          </p:blipFill>
          <p:spPr>
            <a:xfrm>
              <a:off x="324611" y="957071"/>
              <a:ext cx="2695956" cy="3750564"/>
            </a:xfrm>
            <a:prstGeom prst="rect">
              <a:avLst/>
            </a:prstGeom>
          </p:spPr>
        </p:pic>
      </p:grpSp>
      <p:sp>
        <p:nvSpPr>
          <p:cNvPr id="7" name="object 7"/>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pic>
        <p:nvPicPr>
          <p:cNvPr id="20" name="Graphic 19" descr="Beginning with solid fill">
            <a:hlinkClick r:id="rId5" action="ppaction://hlinksldjump"/>
            <a:extLst>
              <a:ext uri="{FF2B5EF4-FFF2-40B4-BE49-F238E27FC236}">
                <a16:creationId xmlns:a16="http://schemas.microsoft.com/office/drawing/2014/main" id="{10B33A8B-8370-22EA-DCAF-4BF7E76CB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9D72C40B-57B2-350F-6E5A-1ACF7FC5ABB6}"/>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t>Methods:</a:t>
            </a:r>
            <a:r>
              <a:rPr spc="-75"/>
              <a:t> </a:t>
            </a:r>
            <a:r>
              <a:t>Data</a:t>
            </a:r>
            <a:r>
              <a:rPr spc="-75"/>
              <a:t> </a:t>
            </a:r>
            <a:r>
              <a:rPr spc="-10"/>
              <a:t>collection</a:t>
            </a:r>
          </a:p>
        </p:txBody>
      </p:sp>
      <p:sp>
        <p:nvSpPr>
          <p:cNvPr id="3" name="object 3"/>
          <p:cNvSpPr txBox="1"/>
          <p:nvPr/>
        </p:nvSpPr>
        <p:spPr>
          <a:xfrm>
            <a:off x="310692" y="920192"/>
            <a:ext cx="8402320" cy="691515"/>
          </a:xfrm>
          <a:prstGeom prst="rect">
            <a:avLst/>
          </a:prstGeom>
        </p:spPr>
        <p:txBody>
          <a:bodyPr vert="horz" wrap="square" lIns="0" tIns="59690" rIns="0" bIns="0" rtlCol="0">
            <a:spAutoFit/>
          </a:bodyPr>
          <a:lstStyle/>
          <a:p>
            <a:pPr marL="145415" marR="0" lvl="0" indent="-132715" defTabSz="914400" eaLnBrk="1" fontAlgn="auto" latinLnBrk="0" hangingPunct="1">
              <a:lnSpc>
                <a:spcPct val="100000"/>
              </a:lnSpc>
              <a:spcBef>
                <a:spcPts val="470"/>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captures</a:t>
            </a:r>
            <a:r>
              <a:rPr kumimoji="0" sz="1400" b="0"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95</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core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variables</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agreed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through</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modified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Delphi</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process.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5080" lvl="0" indent="-135890" defTabSz="914400" eaLnBrk="1" fontAlgn="auto" latinLnBrk="0" hangingPunct="1">
              <a:lnSpc>
                <a:spcPct val="100000"/>
              </a:lnSpc>
              <a:spcBef>
                <a:spcPts val="31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45" normalizeH="0" baseline="0" noProof="0">
                <a:ln>
                  <a:noFill/>
                </a:ln>
                <a:solidFill>
                  <a:srgbClr val="FF9900"/>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You</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may</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find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our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Delphi</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study</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which</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fully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describes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process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reaching</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consensus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which</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core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variables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10" normalizeH="0" baseline="0" noProof="0">
                <a:ln>
                  <a:noFill/>
                </a:ln>
                <a:solidFill>
                  <a:srgbClr val="073762"/>
                </a:solidFill>
                <a:effectLst/>
                <a:uLnTx/>
                <a:uFillTx/>
                <a:latin typeface="Arial"/>
                <a:cs typeface="Arial"/>
              </a:rPr>
              <a:t> collect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10" normalizeH="0" baseline="0" noProof="0">
                <a:ln>
                  <a:noFill/>
                </a:ln>
                <a:solidFill>
                  <a:srgbClr val="073762"/>
                </a:solidFill>
                <a:effectLst/>
                <a:uLnTx/>
                <a:uFillTx/>
                <a:latin typeface="Arial"/>
                <a:cs typeface="Arial"/>
              </a:rPr>
              <a:t> </a:t>
            </a:r>
            <a:r>
              <a:rPr kumimoji="0" sz="1200" b="0" i="0" u="sng" strike="noStrike" kern="0" cap="none" spc="-20" normalizeH="0" baseline="0" noProof="0">
                <a:ln>
                  <a:noFill/>
                </a:ln>
                <a:solidFill>
                  <a:srgbClr val="FF9900"/>
                </a:solidFill>
                <a:effectLst/>
                <a:uLnTx/>
                <a:uFill>
                  <a:solidFill>
                    <a:srgbClr val="FF9900"/>
                  </a:solidFill>
                </a:uFill>
                <a:latin typeface="Arial"/>
                <a:cs typeface="Arial"/>
                <a:hlinkClick r:id="rId2"/>
              </a:rPr>
              <a:t>here</a:t>
            </a:r>
            <a:r>
              <a:rPr kumimoji="0" sz="1200" b="0" i="0" u="none" strike="noStrike" kern="0" cap="none" spc="-20" normalizeH="0" baseline="0" noProof="0">
                <a:ln>
                  <a:noFill/>
                </a:ln>
                <a:solidFill>
                  <a:srgbClr val="073762"/>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graphicFrame>
        <p:nvGraphicFramePr>
          <p:cNvPr id="4" name="object 4"/>
          <p:cNvGraphicFramePr>
            <a:graphicFrameLocks noGrp="1"/>
          </p:cNvGraphicFramePr>
          <p:nvPr/>
        </p:nvGraphicFramePr>
        <p:xfrm>
          <a:off x="316839" y="1725422"/>
          <a:ext cx="8495664" cy="3303903"/>
        </p:xfrm>
        <a:graphic>
          <a:graphicData uri="http://schemas.openxmlformats.org/drawingml/2006/table">
            <a:tbl>
              <a:tblPr firstRow="1" bandRow="1">
                <a:tableStyleId>{2D5ABB26-0587-4C30-8999-92F81FD0307C}</a:tableStyleId>
              </a:tblPr>
              <a:tblGrid>
                <a:gridCol w="1827530">
                  <a:extLst>
                    <a:ext uri="{9D8B030D-6E8A-4147-A177-3AD203B41FA5}">
                      <a16:colId xmlns:a16="http://schemas.microsoft.com/office/drawing/2014/main" val="20000"/>
                    </a:ext>
                  </a:extLst>
                </a:gridCol>
                <a:gridCol w="6668134">
                  <a:extLst>
                    <a:ext uri="{9D8B030D-6E8A-4147-A177-3AD203B41FA5}">
                      <a16:colId xmlns:a16="http://schemas.microsoft.com/office/drawing/2014/main" val="20001"/>
                    </a:ext>
                  </a:extLst>
                </a:gridCol>
              </a:tblGrid>
              <a:tr h="243204">
                <a:tc>
                  <a:txBody>
                    <a:bodyPr/>
                    <a:lstStyle/>
                    <a:p>
                      <a:pPr algn="ctr">
                        <a:lnSpc>
                          <a:spcPct val="100000"/>
                        </a:lnSpc>
                        <a:spcBef>
                          <a:spcPts val="335"/>
                        </a:spcBef>
                      </a:pPr>
                      <a:r>
                        <a:rPr sz="1000" b="1">
                          <a:solidFill>
                            <a:srgbClr val="FFFFFF"/>
                          </a:solidFill>
                          <a:latin typeface="Arial"/>
                          <a:cs typeface="Arial"/>
                        </a:rPr>
                        <a:t>Data</a:t>
                      </a:r>
                      <a:r>
                        <a:rPr sz="1000" b="1" spc="-25">
                          <a:solidFill>
                            <a:srgbClr val="FFFFFF"/>
                          </a:solidFill>
                          <a:latin typeface="Arial"/>
                          <a:cs typeface="Arial"/>
                        </a:rPr>
                        <a:t> </a:t>
                      </a:r>
                      <a:r>
                        <a:rPr sz="1000" b="1" spc="-10">
                          <a:solidFill>
                            <a:srgbClr val="FFFFFF"/>
                          </a:solidFill>
                          <a:latin typeface="Arial"/>
                          <a:cs typeface="Arial"/>
                        </a:rPr>
                        <a:t>collected</a:t>
                      </a:r>
                      <a:endParaRPr sz="10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algn="ctr">
                        <a:lnSpc>
                          <a:spcPct val="100000"/>
                        </a:lnSpc>
                        <a:spcBef>
                          <a:spcPts val="335"/>
                        </a:spcBef>
                      </a:pPr>
                      <a:r>
                        <a:rPr sz="1000" b="1" spc="-10">
                          <a:solidFill>
                            <a:srgbClr val="FFFFFF"/>
                          </a:solidFill>
                          <a:latin typeface="Arial"/>
                          <a:cs typeface="Arial"/>
                        </a:rPr>
                        <a:t>Definition</a:t>
                      </a:r>
                      <a:endParaRPr sz="10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extLst>
                  <a:ext uri="{0D108BD9-81ED-4DB2-BD59-A6C34878D82A}">
                    <a16:rowId xmlns:a16="http://schemas.microsoft.com/office/drawing/2014/main" val="10000"/>
                  </a:ext>
                </a:extLst>
              </a:tr>
              <a:tr h="502284">
                <a:tc>
                  <a:txBody>
                    <a:bodyPr/>
                    <a:lstStyle/>
                    <a:p>
                      <a:pPr>
                        <a:lnSpc>
                          <a:spcPct val="100000"/>
                        </a:lnSpc>
                        <a:spcBef>
                          <a:spcPts val="385"/>
                        </a:spcBef>
                      </a:pPr>
                      <a:endParaRPr sz="900">
                        <a:latin typeface="Times New Roman"/>
                        <a:cs typeface="Times New Roman"/>
                      </a:endParaRPr>
                    </a:p>
                    <a:p>
                      <a:pPr algn="ctr">
                        <a:lnSpc>
                          <a:spcPct val="100000"/>
                        </a:lnSpc>
                      </a:pPr>
                      <a:r>
                        <a:rPr sz="900" b="1">
                          <a:solidFill>
                            <a:srgbClr val="0D0D0D"/>
                          </a:solidFill>
                          <a:latin typeface="Arial"/>
                          <a:cs typeface="Arial"/>
                        </a:rPr>
                        <a:t>Number</a:t>
                      </a:r>
                      <a:r>
                        <a:rPr sz="900" b="1" spc="-40">
                          <a:solidFill>
                            <a:srgbClr val="0D0D0D"/>
                          </a:solidFill>
                          <a:latin typeface="Arial"/>
                          <a:cs typeface="Arial"/>
                        </a:rPr>
                        <a:t> </a:t>
                      </a:r>
                      <a:r>
                        <a:rPr sz="900" b="1">
                          <a:solidFill>
                            <a:srgbClr val="0D0D0D"/>
                          </a:solidFill>
                          <a:latin typeface="Arial"/>
                          <a:cs typeface="Arial"/>
                        </a:rPr>
                        <a:t>of</a:t>
                      </a:r>
                      <a:r>
                        <a:rPr sz="900" b="1" spc="-20">
                          <a:solidFill>
                            <a:srgbClr val="0D0D0D"/>
                          </a:solidFill>
                          <a:latin typeface="Arial"/>
                          <a:cs typeface="Arial"/>
                        </a:rPr>
                        <a:t> </a:t>
                      </a:r>
                      <a:r>
                        <a:rPr sz="900" b="1" spc="-10">
                          <a:solidFill>
                            <a:srgbClr val="0D0D0D"/>
                          </a:solidFill>
                          <a:latin typeface="Arial"/>
                          <a:cs typeface="Arial"/>
                        </a:rPr>
                        <a:t>exacerbations</a:t>
                      </a:r>
                      <a:endParaRPr sz="900">
                        <a:latin typeface="Arial"/>
                        <a:cs typeface="Arial"/>
                      </a:endParaRPr>
                    </a:p>
                  </a:txBody>
                  <a:tcPr marL="0" marR="0" marT="488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264160" indent="-172720">
                        <a:lnSpc>
                          <a:spcPct val="100000"/>
                        </a:lnSpc>
                        <a:spcBef>
                          <a:spcPts val="335"/>
                        </a:spcBef>
                        <a:buChar char="•"/>
                        <a:tabLst>
                          <a:tab pos="264160" algn="l"/>
                        </a:tabLst>
                      </a:pPr>
                      <a:r>
                        <a:rPr sz="900">
                          <a:solidFill>
                            <a:srgbClr val="0D0D0D"/>
                          </a:solidFill>
                          <a:latin typeface="Arial"/>
                          <a:cs typeface="Arial"/>
                        </a:rPr>
                        <a:t>The</a:t>
                      </a:r>
                      <a:r>
                        <a:rPr sz="900" spc="-20">
                          <a:solidFill>
                            <a:srgbClr val="0D0D0D"/>
                          </a:solidFill>
                          <a:latin typeface="Arial"/>
                          <a:cs typeface="Arial"/>
                        </a:rPr>
                        <a:t> </a:t>
                      </a:r>
                      <a:r>
                        <a:rPr sz="900">
                          <a:solidFill>
                            <a:srgbClr val="0D0D0D"/>
                          </a:solidFill>
                          <a:latin typeface="Arial"/>
                          <a:cs typeface="Arial"/>
                        </a:rPr>
                        <a:t>number</a:t>
                      </a:r>
                      <a:r>
                        <a:rPr sz="900" spc="-35">
                          <a:solidFill>
                            <a:srgbClr val="0D0D0D"/>
                          </a:solidFill>
                          <a:latin typeface="Arial"/>
                          <a:cs typeface="Arial"/>
                        </a:rPr>
                        <a:t> </a:t>
                      </a:r>
                      <a:r>
                        <a:rPr sz="900">
                          <a:solidFill>
                            <a:srgbClr val="0D0D0D"/>
                          </a:solidFill>
                          <a:latin typeface="Arial"/>
                          <a:cs typeface="Arial"/>
                        </a:rPr>
                        <a:t>requiring</a:t>
                      </a:r>
                      <a:r>
                        <a:rPr sz="900" spc="-45">
                          <a:solidFill>
                            <a:srgbClr val="0D0D0D"/>
                          </a:solidFill>
                          <a:latin typeface="Arial"/>
                          <a:cs typeface="Arial"/>
                        </a:rPr>
                        <a:t> </a:t>
                      </a:r>
                      <a:r>
                        <a:rPr sz="900">
                          <a:solidFill>
                            <a:srgbClr val="0D0D0D"/>
                          </a:solidFill>
                          <a:latin typeface="Arial"/>
                          <a:cs typeface="Arial"/>
                        </a:rPr>
                        <a:t>rescue</a:t>
                      </a:r>
                      <a:r>
                        <a:rPr sz="900" spc="-25">
                          <a:solidFill>
                            <a:srgbClr val="0D0D0D"/>
                          </a:solidFill>
                          <a:latin typeface="Arial"/>
                          <a:cs typeface="Arial"/>
                        </a:rPr>
                        <a:t> </a:t>
                      </a:r>
                      <a:r>
                        <a:rPr sz="900">
                          <a:solidFill>
                            <a:srgbClr val="0D0D0D"/>
                          </a:solidFill>
                          <a:latin typeface="Arial"/>
                          <a:cs typeface="Arial"/>
                        </a:rPr>
                        <a:t>systemic</a:t>
                      </a:r>
                      <a:r>
                        <a:rPr sz="900" spc="-30">
                          <a:solidFill>
                            <a:srgbClr val="0D0D0D"/>
                          </a:solidFill>
                          <a:latin typeface="Arial"/>
                          <a:cs typeface="Arial"/>
                        </a:rPr>
                        <a:t> </a:t>
                      </a:r>
                      <a:r>
                        <a:rPr sz="900">
                          <a:solidFill>
                            <a:srgbClr val="0D0D0D"/>
                          </a:solidFill>
                          <a:latin typeface="Arial"/>
                          <a:cs typeface="Arial"/>
                        </a:rPr>
                        <a:t>corticosteroids</a:t>
                      </a:r>
                      <a:r>
                        <a:rPr sz="900" spc="-45">
                          <a:solidFill>
                            <a:srgbClr val="0D0D0D"/>
                          </a:solidFill>
                          <a:latin typeface="Arial"/>
                          <a:cs typeface="Arial"/>
                        </a:rPr>
                        <a:t> </a:t>
                      </a:r>
                      <a:r>
                        <a:rPr sz="900">
                          <a:solidFill>
                            <a:srgbClr val="0D0D0D"/>
                          </a:solidFill>
                          <a:latin typeface="Arial"/>
                          <a:cs typeface="Arial"/>
                        </a:rPr>
                        <a:t>in</a:t>
                      </a:r>
                      <a:r>
                        <a:rPr sz="900" spc="-20">
                          <a:solidFill>
                            <a:srgbClr val="0D0D0D"/>
                          </a:solidFill>
                          <a:latin typeface="Arial"/>
                          <a:cs typeface="Arial"/>
                        </a:rPr>
                        <a:t> </a:t>
                      </a:r>
                      <a:r>
                        <a:rPr sz="900">
                          <a:solidFill>
                            <a:srgbClr val="0D0D0D"/>
                          </a:solidFill>
                          <a:latin typeface="Arial"/>
                          <a:cs typeface="Arial"/>
                        </a:rPr>
                        <a:t>the</a:t>
                      </a:r>
                      <a:r>
                        <a:rPr sz="900" spc="-20">
                          <a:solidFill>
                            <a:srgbClr val="0D0D0D"/>
                          </a:solidFill>
                          <a:latin typeface="Arial"/>
                          <a:cs typeface="Arial"/>
                        </a:rPr>
                        <a:t> </a:t>
                      </a:r>
                      <a:r>
                        <a:rPr sz="900">
                          <a:solidFill>
                            <a:srgbClr val="0D0D0D"/>
                          </a:solidFill>
                          <a:latin typeface="Arial"/>
                          <a:cs typeface="Arial"/>
                        </a:rPr>
                        <a:t>past</a:t>
                      </a:r>
                      <a:r>
                        <a:rPr sz="900" spc="-20">
                          <a:solidFill>
                            <a:srgbClr val="0D0D0D"/>
                          </a:solidFill>
                          <a:latin typeface="Arial"/>
                          <a:cs typeface="Arial"/>
                        </a:rPr>
                        <a:t> </a:t>
                      </a:r>
                      <a:r>
                        <a:rPr sz="900">
                          <a:solidFill>
                            <a:srgbClr val="0D0D0D"/>
                          </a:solidFill>
                          <a:latin typeface="Arial"/>
                          <a:cs typeface="Arial"/>
                        </a:rPr>
                        <a:t>12</a:t>
                      </a:r>
                      <a:r>
                        <a:rPr sz="900" spc="-15">
                          <a:solidFill>
                            <a:srgbClr val="0D0D0D"/>
                          </a:solidFill>
                          <a:latin typeface="Arial"/>
                          <a:cs typeface="Arial"/>
                        </a:rPr>
                        <a:t> </a:t>
                      </a:r>
                      <a:r>
                        <a:rPr sz="900" spc="-10">
                          <a:solidFill>
                            <a:srgbClr val="0D0D0D"/>
                          </a:solidFill>
                          <a:latin typeface="Arial"/>
                          <a:cs typeface="Arial"/>
                        </a:rPr>
                        <a:t>months;</a:t>
                      </a:r>
                      <a:endParaRPr sz="900">
                        <a:latin typeface="Arial"/>
                        <a:cs typeface="Arial"/>
                      </a:endParaRPr>
                    </a:p>
                    <a:p>
                      <a:pPr marL="264160" marR="182245" indent="-172720">
                        <a:lnSpc>
                          <a:spcPct val="100000"/>
                        </a:lnSpc>
                        <a:spcBef>
                          <a:spcPts val="5"/>
                        </a:spcBef>
                        <a:buChar char="•"/>
                        <a:tabLst>
                          <a:tab pos="264160" algn="l"/>
                        </a:tabLst>
                      </a:pPr>
                      <a:r>
                        <a:rPr sz="900">
                          <a:solidFill>
                            <a:srgbClr val="0D0D0D"/>
                          </a:solidFill>
                          <a:latin typeface="Arial"/>
                          <a:cs typeface="Arial"/>
                        </a:rPr>
                        <a:t>The</a:t>
                      </a:r>
                      <a:r>
                        <a:rPr sz="900" spc="-10">
                          <a:solidFill>
                            <a:srgbClr val="0D0D0D"/>
                          </a:solidFill>
                          <a:latin typeface="Arial"/>
                          <a:cs typeface="Arial"/>
                        </a:rPr>
                        <a:t> </a:t>
                      </a:r>
                      <a:r>
                        <a:rPr sz="900">
                          <a:solidFill>
                            <a:srgbClr val="0D0D0D"/>
                          </a:solidFill>
                          <a:latin typeface="Arial"/>
                          <a:cs typeface="Arial"/>
                        </a:rPr>
                        <a:t>United</a:t>
                      </a:r>
                      <a:r>
                        <a:rPr sz="900" spc="-25">
                          <a:solidFill>
                            <a:srgbClr val="0D0D0D"/>
                          </a:solidFill>
                          <a:latin typeface="Arial"/>
                          <a:cs typeface="Arial"/>
                        </a:rPr>
                        <a:t> </a:t>
                      </a:r>
                      <a:r>
                        <a:rPr sz="900">
                          <a:solidFill>
                            <a:srgbClr val="0D0D0D"/>
                          </a:solidFill>
                          <a:latin typeface="Arial"/>
                          <a:cs typeface="Arial"/>
                        </a:rPr>
                        <a:t>States</a:t>
                      </a:r>
                      <a:r>
                        <a:rPr sz="900" spc="-10">
                          <a:solidFill>
                            <a:srgbClr val="0D0D0D"/>
                          </a:solidFill>
                          <a:latin typeface="Arial"/>
                          <a:cs typeface="Arial"/>
                        </a:rPr>
                        <a:t> </a:t>
                      </a:r>
                      <a:r>
                        <a:rPr sz="900">
                          <a:solidFill>
                            <a:srgbClr val="0D0D0D"/>
                          </a:solidFill>
                          <a:latin typeface="Arial"/>
                          <a:cs typeface="Arial"/>
                        </a:rPr>
                        <a:t>used</a:t>
                      </a:r>
                      <a:r>
                        <a:rPr sz="900" spc="-25">
                          <a:solidFill>
                            <a:srgbClr val="0D0D0D"/>
                          </a:solidFill>
                          <a:latin typeface="Arial"/>
                          <a:cs typeface="Arial"/>
                        </a:rPr>
                        <a:t> </a:t>
                      </a:r>
                      <a:r>
                        <a:rPr sz="900">
                          <a:solidFill>
                            <a:srgbClr val="0D0D0D"/>
                          </a:solidFill>
                          <a:latin typeface="Arial"/>
                          <a:cs typeface="Arial"/>
                        </a:rPr>
                        <a:t>duration</a:t>
                      </a:r>
                      <a:r>
                        <a:rPr sz="900" spc="-30">
                          <a:solidFill>
                            <a:srgbClr val="0D0D0D"/>
                          </a:solidFill>
                          <a:latin typeface="Arial"/>
                          <a:cs typeface="Arial"/>
                        </a:rPr>
                        <a:t> </a:t>
                      </a:r>
                      <a:r>
                        <a:rPr sz="900">
                          <a:solidFill>
                            <a:srgbClr val="0D0D0D"/>
                          </a:solidFill>
                          <a:latin typeface="Arial"/>
                          <a:cs typeface="Arial"/>
                        </a:rPr>
                        <a:t>of</a:t>
                      </a:r>
                      <a:r>
                        <a:rPr sz="900" spc="-15">
                          <a:solidFill>
                            <a:srgbClr val="0D0D0D"/>
                          </a:solidFill>
                          <a:latin typeface="Arial"/>
                          <a:cs typeface="Arial"/>
                        </a:rPr>
                        <a:t> </a:t>
                      </a:r>
                      <a:r>
                        <a:rPr sz="900">
                          <a:solidFill>
                            <a:srgbClr val="0D0D0D"/>
                          </a:solidFill>
                          <a:latin typeface="Arial"/>
                          <a:cs typeface="Arial"/>
                        </a:rPr>
                        <a:t>OCS</a:t>
                      </a:r>
                      <a:r>
                        <a:rPr sz="900" spc="5">
                          <a:solidFill>
                            <a:srgbClr val="0D0D0D"/>
                          </a:solidFill>
                          <a:latin typeface="Arial"/>
                          <a:cs typeface="Arial"/>
                        </a:rPr>
                        <a:t> </a:t>
                      </a:r>
                      <a:r>
                        <a:rPr sz="900">
                          <a:solidFill>
                            <a:srgbClr val="0D0D0D"/>
                          </a:solidFill>
                          <a:latin typeface="Arial"/>
                          <a:cs typeface="Arial"/>
                        </a:rPr>
                        <a:t>as</a:t>
                      </a:r>
                      <a:r>
                        <a:rPr sz="900" spc="-15">
                          <a:solidFill>
                            <a:srgbClr val="0D0D0D"/>
                          </a:solidFill>
                          <a:latin typeface="Arial"/>
                          <a:cs typeface="Arial"/>
                        </a:rPr>
                        <a:t> </a:t>
                      </a:r>
                      <a:r>
                        <a:rPr sz="900">
                          <a:solidFill>
                            <a:srgbClr val="0D0D0D"/>
                          </a:solidFill>
                          <a:latin typeface="Arial"/>
                          <a:cs typeface="Arial"/>
                        </a:rPr>
                        <a:t>a</a:t>
                      </a:r>
                      <a:r>
                        <a:rPr sz="900" spc="-15">
                          <a:solidFill>
                            <a:srgbClr val="0D0D0D"/>
                          </a:solidFill>
                          <a:latin typeface="Arial"/>
                          <a:cs typeface="Arial"/>
                        </a:rPr>
                        <a:t> </a:t>
                      </a:r>
                      <a:r>
                        <a:rPr sz="900">
                          <a:solidFill>
                            <a:srgbClr val="0D0D0D"/>
                          </a:solidFill>
                          <a:latin typeface="Arial"/>
                          <a:cs typeface="Arial"/>
                        </a:rPr>
                        <a:t>proxy for</a:t>
                      </a:r>
                      <a:r>
                        <a:rPr sz="900" spc="-5">
                          <a:solidFill>
                            <a:srgbClr val="0D0D0D"/>
                          </a:solidFill>
                          <a:latin typeface="Arial"/>
                          <a:cs typeface="Arial"/>
                        </a:rPr>
                        <a:t> </a:t>
                      </a:r>
                      <a:r>
                        <a:rPr sz="900">
                          <a:solidFill>
                            <a:srgbClr val="0D0D0D"/>
                          </a:solidFill>
                          <a:latin typeface="Arial"/>
                          <a:cs typeface="Arial"/>
                        </a:rPr>
                        <a:t>exacerbation</a:t>
                      </a:r>
                      <a:r>
                        <a:rPr sz="900" spc="-30">
                          <a:solidFill>
                            <a:srgbClr val="0D0D0D"/>
                          </a:solidFill>
                          <a:latin typeface="Arial"/>
                          <a:cs typeface="Arial"/>
                        </a:rPr>
                        <a:t> </a:t>
                      </a:r>
                      <a:r>
                        <a:rPr sz="900">
                          <a:solidFill>
                            <a:srgbClr val="0D0D0D"/>
                          </a:solidFill>
                          <a:latin typeface="Arial"/>
                          <a:cs typeface="Arial"/>
                        </a:rPr>
                        <a:t>(assuming</a:t>
                      </a:r>
                      <a:r>
                        <a:rPr sz="900" spc="-50">
                          <a:solidFill>
                            <a:srgbClr val="0D0D0D"/>
                          </a:solidFill>
                          <a:latin typeface="Arial"/>
                          <a:cs typeface="Arial"/>
                        </a:rPr>
                        <a:t> </a:t>
                      </a:r>
                      <a:r>
                        <a:rPr sz="900">
                          <a:solidFill>
                            <a:srgbClr val="0D0D0D"/>
                          </a:solidFill>
                          <a:latin typeface="Arial"/>
                          <a:cs typeface="Arial"/>
                        </a:rPr>
                        <a:t>one</a:t>
                      </a:r>
                      <a:r>
                        <a:rPr sz="900" spc="-15">
                          <a:solidFill>
                            <a:srgbClr val="0D0D0D"/>
                          </a:solidFill>
                          <a:latin typeface="Arial"/>
                          <a:cs typeface="Arial"/>
                        </a:rPr>
                        <a:t> </a:t>
                      </a:r>
                      <a:r>
                        <a:rPr sz="900">
                          <a:solidFill>
                            <a:srgbClr val="0D0D0D"/>
                          </a:solidFill>
                          <a:latin typeface="Arial"/>
                          <a:cs typeface="Arial"/>
                        </a:rPr>
                        <a:t>OCS</a:t>
                      </a:r>
                      <a:r>
                        <a:rPr sz="900" spc="-5">
                          <a:solidFill>
                            <a:srgbClr val="0D0D0D"/>
                          </a:solidFill>
                          <a:latin typeface="Arial"/>
                          <a:cs typeface="Arial"/>
                        </a:rPr>
                        <a:t> </a:t>
                      </a:r>
                      <a:r>
                        <a:rPr sz="900">
                          <a:solidFill>
                            <a:srgbClr val="0D0D0D"/>
                          </a:solidFill>
                          <a:latin typeface="Arial"/>
                          <a:cs typeface="Arial"/>
                        </a:rPr>
                        <a:t>course</a:t>
                      </a:r>
                      <a:r>
                        <a:rPr sz="900" spc="-25">
                          <a:solidFill>
                            <a:srgbClr val="0D0D0D"/>
                          </a:solidFill>
                          <a:latin typeface="Arial"/>
                          <a:cs typeface="Arial"/>
                        </a:rPr>
                        <a:t> </a:t>
                      </a:r>
                      <a:r>
                        <a:rPr sz="900">
                          <a:solidFill>
                            <a:srgbClr val="0D0D0D"/>
                          </a:solidFill>
                          <a:latin typeface="Arial"/>
                          <a:cs typeface="Arial"/>
                        </a:rPr>
                        <a:t>lasts</a:t>
                      </a:r>
                      <a:r>
                        <a:rPr sz="900" spc="-30">
                          <a:solidFill>
                            <a:srgbClr val="0D0D0D"/>
                          </a:solidFill>
                          <a:latin typeface="Arial"/>
                          <a:cs typeface="Arial"/>
                        </a:rPr>
                        <a:t> </a:t>
                      </a:r>
                      <a:r>
                        <a:rPr sz="900">
                          <a:solidFill>
                            <a:srgbClr val="0D0D0D"/>
                          </a:solidFill>
                          <a:latin typeface="Arial"/>
                          <a:cs typeface="Arial"/>
                        </a:rPr>
                        <a:t>≥7</a:t>
                      </a:r>
                      <a:r>
                        <a:rPr sz="900" spc="-5">
                          <a:solidFill>
                            <a:srgbClr val="0D0D0D"/>
                          </a:solidFill>
                          <a:latin typeface="Arial"/>
                          <a:cs typeface="Arial"/>
                        </a:rPr>
                        <a:t> </a:t>
                      </a:r>
                      <a:r>
                        <a:rPr sz="900">
                          <a:solidFill>
                            <a:srgbClr val="0D0D0D"/>
                          </a:solidFill>
                          <a:latin typeface="Arial"/>
                          <a:cs typeface="Arial"/>
                        </a:rPr>
                        <a:t>days),</a:t>
                      </a:r>
                      <a:r>
                        <a:rPr sz="900" spc="-15">
                          <a:solidFill>
                            <a:srgbClr val="0D0D0D"/>
                          </a:solidFill>
                          <a:latin typeface="Arial"/>
                          <a:cs typeface="Arial"/>
                        </a:rPr>
                        <a:t> </a:t>
                      </a:r>
                      <a:r>
                        <a:rPr sz="900">
                          <a:solidFill>
                            <a:srgbClr val="0D0D0D"/>
                          </a:solidFill>
                          <a:latin typeface="Arial"/>
                          <a:cs typeface="Arial"/>
                        </a:rPr>
                        <a:t>in</a:t>
                      </a:r>
                      <a:r>
                        <a:rPr sz="900" spc="-5">
                          <a:solidFill>
                            <a:srgbClr val="0D0D0D"/>
                          </a:solidFill>
                          <a:latin typeface="Arial"/>
                          <a:cs typeface="Arial"/>
                        </a:rPr>
                        <a:t> </a:t>
                      </a:r>
                      <a:r>
                        <a:rPr sz="900">
                          <a:solidFill>
                            <a:srgbClr val="0D0D0D"/>
                          </a:solidFill>
                          <a:latin typeface="Arial"/>
                          <a:cs typeface="Arial"/>
                        </a:rPr>
                        <a:t>line</a:t>
                      </a:r>
                      <a:r>
                        <a:rPr sz="900" spc="-30">
                          <a:solidFill>
                            <a:srgbClr val="0D0D0D"/>
                          </a:solidFill>
                          <a:latin typeface="Arial"/>
                          <a:cs typeface="Arial"/>
                        </a:rPr>
                        <a:t> </a:t>
                      </a:r>
                      <a:r>
                        <a:rPr sz="900" spc="-20">
                          <a:solidFill>
                            <a:srgbClr val="0D0D0D"/>
                          </a:solidFill>
                          <a:latin typeface="Arial"/>
                          <a:cs typeface="Arial"/>
                        </a:rPr>
                        <a:t>with </a:t>
                      </a:r>
                      <a:r>
                        <a:rPr sz="900">
                          <a:solidFill>
                            <a:srgbClr val="0D0D0D"/>
                          </a:solidFill>
                          <a:latin typeface="Arial"/>
                          <a:cs typeface="Arial"/>
                        </a:rPr>
                        <a:t>GINA</a:t>
                      </a:r>
                      <a:r>
                        <a:rPr sz="900" spc="5">
                          <a:solidFill>
                            <a:srgbClr val="0D0D0D"/>
                          </a:solidFill>
                          <a:latin typeface="Arial"/>
                          <a:cs typeface="Arial"/>
                        </a:rPr>
                        <a:t> </a:t>
                      </a:r>
                      <a:r>
                        <a:rPr sz="900">
                          <a:solidFill>
                            <a:srgbClr val="0D0D0D"/>
                          </a:solidFill>
                          <a:latin typeface="Arial"/>
                          <a:cs typeface="Arial"/>
                        </a:rPr>
                        <a:t>2018</a:t>
                      </a:r>
                      <a:r>
                        <a:rPr sz="900" spc="-5">
                          <a:solidFill>
                            <a:srgbClr val="0D0D0D"/>
                          </a:solidFill>
                          <a:latin typeface="Arial"/>
                          <a:cs typeface="Arial"/>
                        </a:rPr>
                        <a:t> </a:t>
                      </a:r>
                      <a:r>
                        <a:rPr sz="900" spc="-10">
                          <a:solidFill>
                            <a:srgbClr val="0D0D0D"/>
                          </a:solidFill>
                          <a:latin typeface="Arial"/>
                          <a:cs typeface="Arial"/>
                        </a:rPr>
                        <a:t>recommendations,</a:t>
                      </a:r>
                      <a:r>
                        <a:rPr sz="900" spc="-25">
                          <a:solidFill>
                            <a:srgbClr val="0D0D0D"/>
                          </a:solidFill>
                          <a:latin typeface="Arial"/>
                          <a:cs typeface="Arial"/>
                        </a:rPr>
                        <a:t> </a:t>
                      </a:r>
                      <a:r>
                        <a:rPr sz="900">
                          <a:solidFill>
                            <a:srgbClr val="0D0D0D"/>
                          </a:solidFill>
                          <a:latin typeface="Arial"/>
                          <a:cs typeface="Arial"/>
                        </a:rPr>
                        <a:t>previously</a:t>
                      </a:r>
                      <a:r>
                        <a:rPr sz="900" spc="-15">
                          <a:solidFill>
                            <a:srgbClr val="0D0D0D"/>
                          </a:solidFill>
                          <a:latin typeface="Arial"/>
                          <a:cs typeface="Arial"/>
                        </a:rPr>
                        <a:t> </a:t>
                      </a:r>
                      <a:r>
                        <a:rPr sz="900">
                          <a:solidFill>
                            <a:srgbClr val="0D0D0D"/>
                          </a:solidFill>
                          <a:latin typeface="Arial"/>
                          <a:cs typeface="Arial"/>
                        </a:rPr>
                        <a:t>published</a:t>
                      </a:r>
                      <a:r>
                        <a:rPr sz="900" spc="-40">
                          <a:solidFill>
                            <a:srgbClr val="0D0D0D"/>
                          </a:solidFill>
                          <a:latin typeface="Arial"/>
                          <a:cs typeface="Arial"/>
                        </a:rPr>
                        <a:t> </a:t>
                      </a:r>
                      <a:r>
                        <a:rPr sz="900">
                          <a:solidFill>
                            <a:srgbClr val="0D0D0D"/>
                          </a:solidFill>
                          <a:latin typeface="Arial"/>
                          <a:cs typeface="Arial"/>
                        </a:rPr>
                        <a:t>research,</a:t>
                      </a:r>
                      <a:r>
                        <a:rPr sz="900" spc="-20">
                          <a:solidFill>
                            <a:srgbClr val="0D0D0D"/>
                          </a:solidFill>
                          <a:latin typeface="Arial"/>
                          <a:cs typeface="Arial"/>
                        </a:rPr>
                        <a:t> </a:t>
                      </a:r>
                      <a:r>
                        <a:rPr sz="900">
                          <a:solidFill>
                            <a:srgbClr val="0D0D0D"/>
                          </a:solidFill>
                          <a:latin typeface="Arial"/>
                          <a:cs typeface="Arial"/>
                        </a:rPr>
                        <a:t>and</a:t>
                      </a:r>
                      <a:r>
                        <a:rPr sz="900" spc="-10">
                          <a:solidFill>
                            <a:srgbClr val="0D0D0D"/>
                          </a:solidFill>
                          <a:latin typeface="Arial"/>
                          <a:cs typeface="Arial"/>
                        </a:rPr>
                        <a:t> </a:t>
                      </a:r>
                      <a:r>
                        <a:rPr sz="900">
                          <a:solidFill>
                            <a:srgbClr val="0D0D0D"/>
                          </a:solidFill>
                          <a:latin typeface="Arial"/>
                          <a:cs typeface="Arial"/>
                        </a:rPr>
                        <a:t>based</a:t>
                      </a:r>
                      <a:r>
                        <a:rPr sz="900" spc="-15">
                          <a:solidFill>
                            <a:srgbClr val="0D0D0D"/>
                          </a:solidFill>
                          <a:latin typeface="Arial"/>
                          <a:cs typeface="Arial"/>
                        </a:rPr>
                        <a:t> </a:t>
                      </a:r>
                      <a:r>
                        <a:rPr sz="900">
                          <a:solidFill>
                            <a:srgbClr val="0D0D0D"/>
                          </a:solidFill>
                          <a:latin typeface="Arial"/>
                          <a:cs typeface="Arial"/>
                        </a:rPr>
                        <a:t>on</a:t>
                      </a:r>
                      <a:r>
                        <a:rPr sz="900" spc="5">
                          <a:solidFill>
                            <a:srgbClr val="0D0D0D"/>
                          </a:solidFill>
                          <a:latin typeface="Arial"/>
                          <a:cs typeface="Arial"/>
                        </a:rPr>
                        <a:t> </a:t>
                      </a:r>
                      <a:r>
                        <a:rPr sz="900">
                          <a:solidFill>
                            <a:srgbClr val="0D0D0D"/>
                          </a:solidFill>
                          <a:latin typeface="Arial"/>
                          <a:cs typeface="Arial"/>
                        </a:rPr>
                        <a:t>discussion</a:t>
                      </a:r>
                      <a:r>
                        <a:rPr sz="900" spc="-35">
                          <a:solidFill>
                            <a:srgbClr val="0D0D0D"/>
                          </a:solidFill>
                          <a:latin typeface="Arial"/>
                          <a:cs typeface="Arial"/>
                        </a:rPr>
                        <a:t> </a:t>
                      </a:r>
                      <a:r>
                        <a:rPr sz="900">
                          <a:solidFill>
                            <a:srgbClr val="0D0D0D"/>
                          </a:solidFill>
                          <a:latin typeface="Arial"/>
                          <a:cs typeface="Arial"/>
                        </a:rPr>
                        <a:t>with</a:t>
                      </a:r>
                      <a:r>
                        <a:rPr sz="900" spc="20">
                          <a:solidFill>
                            <a:srgbClr val="0D0D0D"/>
                          </a:solidFill>
                          <a:latin typeface="Arial"/>
                          <a:cs typeface="Arial"/>
                        </a:rPr>
                        <a:t> </a:t>
                      </a:r>
                      <a:r>
                        <a:rPr sz="900">
                          <a:solidFill>
                            <a:srgbClr val="0D0D0D"/>
                          </a:solidFill>
                          <a:latin typeface="Arial"/>
                          <a:cs typeface="Arial"/>
                        </a:rPr>
                        <a:t>the</a:t>
                      </a:r>
                      <a:r>
                        <a:rPr sz="900" spc="-5">
                          <a:solidFill>
                            <a:srgbClr val="0D0D0D"/>
                          </a:solidFill>
                          <a:latin typeface="Arial"/>
                          <a:cs typeface="Arial"/>
                        </a:rPr>
                        <a:t> </a:t>
                      </a:r>
                      <a:r>
                        <a:rPr sz="900">
                          <a:solidFill>
                            <a:srgbClr val="0D0D0D"/>
                          </a:solidFill>
                          <a:latin typeface="Arial"/>
                          <a:cs typeface="Arial"/>
                        </a:rPr>
                        <a:t>site</a:t>
                      </a:r>
                      <a:r>
                        <a:rPr sz="900" spc="-10">
                          <a:solidFill>
                            <a:srgbClr val="0D0D0D"/>
                          </a:solidFill>
                          <a:latin typeface="Arial"/>
                          <a:cs typeface="Arial"/>
                        </a:rPr>
                        <a:t> investigator.</a:t>
                      </a:r>
                      <a:endParaRPr sz="900">
                        <a:latin typeface="Arial"/>
                        <a:cs typeface="Arial"/>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1"/>
                  </a:ext>
                </a:extLst>
              </a:tr>
              <a:tr h="228600">
                <a:tc>
                  <a:txBody>
                    <a:bodyPr/>
                    <a:lstStyle/>
                    <a:p>
                      <a:pPr algn="ctr">
                        <a:lnSpc>
                          <a:spcPct val="100000"/>
                        </a:lnSpc>
                        <a:spcBef>
                          <a:spcPts val="340"/>
                        </a:spcBef>
                      </a:pPr>
                      <a:r>
                        <a:rPr sz="900" b="1">
                          <a:solidFill>
                            <a:srgbClr val="0D0D0D"/>
                          </a:solidFill>
                          <a:latin typeface="Arial"/>
                          <a:cs typeface="Arial"/>
                        </a:rPr>
                        <a:t>Prednisolone</a:t>
                      </a:r>
                      <a:r>
                        <a:rPr sz="900" b="1" spc="-50">
                          <a:solidFill>
                            <a:srgbClr val="0D0D0D"/>
                          </a:solidFill>
                          <a:latin typeface="Arial"/>
                          <a:cs typeface="Arial"/>
                        </a:rPr>
                        <a:t> </a:t>
                      </a:r>
                      <a:r>
                        <a:rPr sz="900" b="1" spc="-10">
                          <a:solidFill>
                            <a:srgbClr val="0D0D0D"/>
                          </a:solidFill>
                          <a:latin typeface="Arial"/>
                          <a:cs typeface="Arial"/>
                        </a:rPr>
                        <a:t>prescriptions</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264160" indent="-172720">
                        <a:lnSpc>
                          <a:spcPct val="100000"/>
                        </a:lnSpc>
                        <a:spcBef>
                          <a:spcPts val="340"/>
                        </a:spcBef>
                        <a:buChar char="•"/>
                        <a:tabLst>
                          <a:tab pos="264160" algn="l"/>
                        </a:tabLst>
                      </a:pPr>
                      <a:r>
                        <a:rPr sz="900">
                          <a:solidFill>
                            <a:srgbClr val="0D0D0D"/>
                          </a:solidFill>
                          <a:latin typeface="Arial"/>
                          <a:cs typeface="Arial"/>
                        </a:rPr>
                        <a:t>Most</a:t>
                      </a:r>
                      <a:r>
                        <a:rPr sz="900" spc="-10">
                          <a:solidFill>
                            <a:srgbClr val="0D0D0D"/>
                          </a:solidFill>
                          <a:latin typeface="Arial"/>
                          <a:cs typeface="Arial"/>
                        </a:rPr>
                        <a:t> </a:t>
                      </a:r>
                      <a:r>
                        <a:rPr sz="900">
                          <a:solidFill>
                            <a:srgbClr val="0D0D0D"/>
                          </a:solidFill>
                          <a:latin typeface="Arial"/>
                          <a:cs typeface="Arial"/>
                        </a:rPr>
                        <a:t>were</a:t>
                      </a:r>
                      <a:r>
                        <a:rPr sz="900" spc="5">
                          <a:solidFill>
                            <a:srgbClr val="0D0D0D"/>
                          </a:solidFill>
                          <a:latin typeface="Arial"/>
                          <a:cs typeface="Arial"/>
                        </a:rPr>
                        <a:t> </a:t>
                      </a:r>
                      <a:r>
                        <a:rPr sz="900">
                          <a:solidFill>
                            <a:srgbClr val="0D0D0D"/>
                          </a:solidFill>
                          <a:latin typeface="Arial"/>
                          <a:cs typeface="Arial"/>
                        </a:rPr>
                        <a:t>for</a:t>
                      </a:r>
                      <a:r>
                        <a:rPr sz="900" spc="-15">
                          <a:solidFill>
                            <a:srgbClr val="0D0D0D"/>
                          </a:solidFill>
                          <a:latin typeface="Arial"/>
                          <a:cs typeface="Arial"/>
                        </a:rPr>
                        <a:t> </a:t>
                      </a:r>
                      <a:r>
                        <a:rPr sz="900">
                          <a:solidFill>
                            <a:srgbClr val="0D0D0D"/>
                          </a:solidFill>
                          <a:latin typeface="Arial"/>
                          <a:cs typeface="Arial"/>
                        </a:rPr>
                        <a:t>at</a:t>
                      </a:r>
                      <a:r>
                        <a:rPr sz="900" spc="-15">
                          <a:solidFill>
                            <a:srgbClr val="0D0D0D"/>
                          </a:solidFill>
                          <a:latin typeface="Arial"/>
                          <a:cs typeface="Arial"/>
                        </a:rPr>
                        <a:t> </a:t>
                      </a:r>
                      <a:r>
                        <a:rPr sz="900">
                          <a:solidFill>
                            <a:srgbClr val="0D0D0D"/>
                          </a:solidFill>
                          <a:latin typeface="Arial"/>
                          <a:cs typeface="Arial"/>
                        </a:rPr>
                        <a:t>least</a:t>
                      </a:r>
                      <a:r>
                        <a:rPr sz="900" spc="-35">
                          <a:solidFill>
                            <a:srgbClr val="0D0D0D"/>
                          </a:solidFill>
                          <a:latin typeface="Arial"/>
                          <a:cs typeface="Arial"/>
                        </a:rPr>
                        <a:t> </a:t>
                      </a:r>
                      <a:r>
                        <a:rPr sz="900">
                          <a:solidFill>
                            <a:srgbClr val="0D0D0D"/>
                          </a:solidFill>
                          <a:latin typeface="Arial"/>
                          <a:cs typeface="Arial"/>
                        </a:rPr>
                        <a:t>7</a:t>
                      </a:r>
                      <a:r>
                        <a:rPr sz="900" spc="-5">
                          <a:solidFill>
                            <a:srgbClr val="0D0D0D"/>
                          </a:solidFill>
                          <a:latin typeface="Arial"/>
                          <a:cs typeface="Arial"/>
                        </a:rPr>
                        <a:t> </a:t>
                      </a:r>
                      <a:r>
                        <a:rPr sz="900">
                          <a:solidFill>
                            <a:srgbClr val="0D0D0D"/>
                          </a:solidFill>
                          <a:latin typeface="Arial"/>
                          <a:cs typeface="Arial"/>
                        </a:rPr>
                        <a:t>days</a:t>
                      </a:r>
                      <a:r>
                        <a:rPr sz="900" spc="-15">
                          <a:solidFill>
                            <a:srgbClr val="0D0D0D"/>
                          </a:solidFill>
                          <a:latin typeface="Arial"/>
                          <a:cs typeface="Arial"/>
                        </a:rPr>
                        <a:t> </a:t>
                      </a:r>
                      <a:r>
                        <a:rPr sz="900">
                          <a:solidFill>
                            <a:srgbClr val="0D0D0D"/>
                          </a:solidFill>
                          <a:latin typeface="Arial"/>
                          <a:cs typeface="Arial"/>
                        </a:rPr>
                        <a:t>for</a:t>
                      </a:r>
                      <a:r>
                        <a:rPr sz="900" spc="-5">
                          <a:solidFill>
                            <a:srgbClr val="0D0D0D"/>
                          </a:solidFill>
                          <a:latin typeface="Arial"/>
                          <a:cs typeface="Arial"/>
                        </a:rPr>
                        <a:t> </a:t>
                      </a:r>
                      <a:r>
                        <a:rPr sz="900">
                          <a:solidFill>
                            <a:srgbClr val="0D0D0D"/>
                          </a:solidFill>
                          <a:latin typeface="Arial"/>
                          <a:cs typeface="Arial"/>
                        </a:rPr>
                        <a:t>short-term</a:t>
                      </a:r>
                      <a:r>
                        <a:rPr sz="900" spc="-35">
                          <a:solidFill>
                            <a:srgbClr val="0D0D0D"/>
                          </a:solidFill>
                          <a:latin typeface="Arial"/>
                          <a:cs typeface="Arial"/>
                        </a:rPr>
                        <a:t> </a:t>
                      </a:r>
                      <a:r>
                        <a:rPr sz="900" spc="-25">
                          <a:solidFill>
                            <a:srgbClr val="0D0D0D"/>
                          </a:solidFill>
                          <a:latin typeface="Arial"/>
                          <a:cs typeface="Arial"/>
                        </a:rPr>
                        <a:t>use</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2"/>
                  </a:ext>
                </a:extLst>
              </a:tr>
              <a:tr h="365760">
                <a:tc>
                  <a:txBody>
                    <a:bodyPr/>
                    <a:lstStyle/>
                    <a:p>
                      <a:pPr marL="194945" marR="88900" indent="-102235">
                        <a:lnSpc>
                          <a:spcPct val="100000"/>
                        </a:lnSpc>
                        <a:spcBef>
                          <a:spcPts val="340"/>
                        </a:spcBef>
                      </a:pPr>
                      <a:r>
                        <a:rPr sz="900" b="1">
                          <a:solidFill>
                            <a:srgbClr val="0D0D0D"/>
                          </a:solidFill>
                          <a:latin typeface="Arial"/>
                          <a:cs typeface="Arial"/>
                        </a:rPr>
                        <a:t>Number</a:t>
                      </a:r>
                      <a:r>
                        <a:rPr sz="900" b="1" spc="5">
                          <a:solidFill>
                            <a:srgbClr val="0D0D0D"/>
                          </a:solidFill>
                          <a:latin typeface="Arial"/>
                          <a:cs typeface="Arial"/>
                        </a:rPr>
                        <a:t> </a:t>
                      </a:r>
                      <a:r>
                        <a:rPr sz="900" b="1">
                          <a:solidFill>
                            <a:srgbClr val="0D0D0D"/>
                          </a:solidFill>
                          <a:latin typeface="Arial"/>
                          <a:cs typeface="Arial"/>
                        </a:rPr>
                        <a:t>of</a:t>
                      </a:r>
                      <a:r>
                        <a:rPr sz="900" b="1" spc="25">
                          <a:solidFill>
                            <a:srgbClr val="0D0D0D"/>
                          </a:solidFill>
                          <a:latin typeface="Arial"/>
                          <a:cs typeface="Arial"/>
                        </a:rPr>
                        <a:t> </a:t>
                      </a:r>
                      <a:r>
                        <a:rPr sz="900" b="1" spc="-10">
                          <a:solidFill>
                            <a:srgbClr val="0D0D0D"/>
                          </a:solidFill>
                          <a:latin typeface="Arial"/>
                          <a:cs typeface="Arial"/>
                        </a:rPr>
                        <a:t>hospitalization </a:t>
                      </a:r>
                      <a:r>
                        <a:rPr sz="900" b="1" spc="-25">
                          <a:solidFill>
                            <a:srgbClr val="0D0D0D"/>
                          </a:solidFill>
                          <a:latin typeface="Arial"/>
                          <a:cs typeface="Arial"/>
                        </a:rPr>
                        <a:t>and </a:t>
                      </a:r>
                      <a:r>
                        <a:rPr sz="900" b="1">
                          <a:solidFill>
                            <a:srgbClr val="0D0D0D"/>
                          </a:solidFill>
                          <a:latin typeface="Arial"/>
                          <a:cs typeface="Arial"/>
                        </a:rPr>
                        <a:t>ED</a:t>
                      </a:r>
                      <a:r>
                        <a:rPr sz="900" b="1" spc="-15">
                          <a:solidFill>
                            <a:srgbClr val="0D0D0D"/>
                          </a:solidFill>
                          <a:latin typeface="Arial"/>
                          <a:cs typeface="Arial"/>
                        </a:rPr>
                        <a:t> </a:t>
                      </a:r>
                      <a:r>
                        <a:rPr sz="900" b="1">
                          <a:solidFill>
                            <a:srgbClr val="0D0D0D"/>
                          </a:solidFill>
                          <a:latin typeface="Arial"/>
                          <a:cs typeface="Arial"/>
                        </a:rPr>
                        <a:t>admissions</a:t>
                      </a:r>
                      <a:r>
                        <a:rPr sz="900" b="1" spc="-45">
                          <a:solidFill>
                            <a:srgbClr val="0D0D0D"/>
                          </a:solidFill>
                          <a:latin typeface="Arial"/>
                          <a:cs typeface="Arial"/>
                        </a:rPr>
                        <a:t> </a:t>
                      </a:r>
                      <a:r>
                        <a:rPr sz="900" b="1">
                          <a:solidFill>
                            <a:srgbClr val="0D0D0D"/>
                          </a:solidFill>
                          <a:latin typeface="Arial"/>
                          <a:cs typeface="Arial"/>
                        </a:rPr>
                        <a:t>for</a:t>
                      </a:r>
                      <a:r>
                        <a:rPr sz="900" b="1" spc="-10">
                          <a:solidFill>
                            <a:srgbClr val="0D0D0D"/>
                          </a:solidFill>
                          <a:latin typeface="Arial"/>
                          <a:cs typeface="Arial"/>
                        </a:rPr>
                        <a:t> asthma</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264160" indent="-172720">
                        <a:lnSpc>
                          <a:spcPct val="100000"/>
                        </a:lnSpc>
                        <a:spcBef>
                          <a:spcPts val="340"/>
                        </a:spcBef>
                        <a:buChar char="•"/>
                        <a:tabLst>
                          <a:tab pos="264160" algn="l"/>
                        </a:tabLst>
                      </a:pPr>
                      <a:r>
                        <a:rPr sz="900">
                          <a:solidFill>
                            <a:srgbClr val="0D0D0D"/>
                          </a:solidFill>
                          <a:latin typeface="Arial"/>
                          <a:cs typeface="Arial"/>
                        </a:rPr>
                        <a:t>The</a:t>
                      </a:r>
                      <a:r>
                        <a:rPr sz="900" spc="-5">
                          <a:solidFill>
                            <a:srgbClr val="0D0D0D"/>
                          </a:solidFill>
                          <a:latin typeface="Arial"/>
                          <a:cs typeface="Arial"/>
                        </a:rPr>
                        <a:t> </a:t>
                      </a:r>
                      <a:r>
                        <a:rPr sz="900">
                          <a:solidFill>
                            <a:srgbClr val="0D0D0D"/>
                          </a:solidFill>
                          <a:latin typeface="Arial"/>
                          <a:cs typeface="Arial"/>
                        </a:rPr>
                        <a:t>number</a:t>
                      </a:r>
                      <a:r>
                        <a:rPr sz="900" spc="-30">
                          <a:solidFill>
                            <a:srgbClr val="0D0D0D"/>
                          </a:solidFill>
                          <a:latin typeface="Arial"/>
                          <a:cs typeface="Arial"/>
                        </a:rPr>
                        <a:t> </a:t>
                      </a:r>
                      <a:r>
                        <a:rPr sz="900">
                          <a:solidFill>
                            <a:srgbClr val="0D0D0D"/>
                          </a:solidFill>
                          <a:latin typeface="Arial"/>
                          <a:cs typeface="Arial"/>
                        </a:rPr>
                        <a:t>in</a:t>
                      </a:r>
                      <a:r>
                        <a:rPr sz="900" spc="-15">
                          <a:solidFill>
                            <a:srgbClr val="0D0D0D"/>
                          </a:solidFill>
                          <a:latin typeface="Arial"/>
                          <a:cs typeface="Arial"/>
                        </a:rPr>
                        <a:t> </a:t>
                      </a:r>
                      <a:r>
                        <a:rPr sz="900">
                          <a:solidFill>
                            <a:srgbClr val="0D0D0D"/>
                          </a:solidFill>
                          <a:latin typeface="Arial"/>
                          <a:cs typeface="Arial"/>
                        </a:rPr>
                        <a:t>the</a:t>
                      </a:r>
                      <a:r>
                        <a:rPr sz="900" spc="-15">
                          <a:solidFill>
                            <a:srgbClr val="0D0D0D"/>
                          </a:solidFill>
                          <a:latin typeface="Arial"/>
                          <a:cs typeface="Arial"/>
                        </a:rPr>
                        <a:t> </a:t>
                      </a:r>
                      <a:r>
                        <a:rPr sz="900">
                          <a:solidFill>
                            <a:srgbClr val="0D0D0D"/>
                          </a:solidFill>
                          <a:latin typeface="Arial"/>
                          <a:cs typeface="Arial"/>
                        </a:rPr>
                        <a:t>past</a:t>
                      </a:r>
                      <a:r>
                        <a:rPr sz="900" spc="-10">
                          <a:solidFill>
                            <a:srgbClr val="0D0D0D"/>
                          </a:solidFill>
                          <a:latin typeface="Arial"/>
                          <a:cs typeface="Arial"/>
                        </a:rPr>
                        <a:t> </a:t>
                      </a:r>
                      <a:r>
                        <a:rPr sz="900">
                          <a:solidFill>
                            <a:srgbClr val="0D0D0D"/>
                          </a:solidFill>
                          <a:latin typeface="Arial"/>
                          <a:cs typeface="Arial"/>
                        </a:rPr>
                        <a:t>12</a:t>
                      </a:r>
                      <a:r>
                        <a:rPr sz="900" spc="-15">
                          <a:solidFill>
                            <a:srgbClr val="0D0D0D"/>
                          </a:solidFill>
                          <a:latin typeface="Arial"/>
                          <a:cs typeface="Arial"/>
                        </a:rPr>
                        <a:t> </a:t>
                      </a:r>
                      <a:r>
                        <a:rPr sz="900" spc="-10">
                          <a:solidFill>
                            <a:srgbClr val="0D0D0D"/>
                          </a:solidFill>
                          <a:latin typeface="Arial"/>
                          <a:cs typeface="Arial"/>
                        </a:rPr>
                        <a:t>months</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3"/>
                  </a:ext>
                </a:extLst>
              </a:tr>
              <a:tr h="365125">
                <a:tc>
                  <a:txBody>
                    <a:bodyPr/>
                    <a:lstStyle/>
                    <a:p>
                      <a:pPr algn="ctr">
                        <a:lnSpc>
                          <a:spcPct val="100000"/>
                        </a:lnSpc>
                        <a:spcBef>
                          <a:spcPts val="340"/>
                        </a:spcBef>
                      </a:pPr>
                      <a:r>
                        <a:rPr sz="900" b="1">
                          <a:solidFill>
                            <a:srgbClr val="0D0D0D"/>
                          </a:solidFill>
                          <a:latin typeface="Arial"/>
                          <a:cs typeface="Arial"/>
                        </a:rPr>
                        <a:t>Number</a:t>
                      </a:r>
                      <a:r>
                        <a:rPr sz="900" b="1" spc="-25">
                          <a:solidFill>
                            <a:srgbClr val="0D0D0D"/>
                          </a:solidFill>
                          <a:latin typeface="Arial"/>
                          <a:cs typeface="Arial"/>
                        </a:rPr>
                        <a:t> </a:t>
                      </a:r>
                      <a:r>
                        <a:rPr sz="900" b="1">
                          <a:solidFill>
                            <a:srgbClr val="0D0D0D"/>
                          </a:solidFill>
                          <a:latin typeface="Arial"/>
                          <a:cs typeface="Arial"/>
                        </a:rPr>
                        <a:t>of</a:t>
                      </a:r>
                      <a:r>
                        <a:rPr sz="900" b="1" spc="-10">
                          <a:solidFill>
                            <a:srgbClr val="0D0D0D"/>
                          </a:solidFill>
                          <a:latin typeface="Arial"/>
                          <a:cs typeface="Arial"/>
                        </a:rPr>
                        <a:t> </a:t>
                      </a:r>
                      <a:r>
                        <a:rPr sz="900" b="1">
                          <a:solidFill>
                            <a:srgbClr val="0D0D0D"/>
                          </a:solidFill>
                          <a:latin typeface="Arial"/>
                          <a:cs typeface="Arial"/>
                        </a:rPr>
                        <a:t>times</a:t>
                      </a:r>
                      <a:r>
                        <a:rPr sz="900" b="1" spc="-25">
                          <a:solidFill>
                            <a:srgbClr val="0D0D0D"/>
                          </a:solidFill>
                          <a:latin typeface="Arial"/>
                          <a:cs typeface="Arial"/>
                        </a:rPr>
                        <a:t> </a:t>
                      </a:r>
                      <a:r>
                        <a:rPr sz="900" b="1" spc="-10">
                          <a:solidFill>
                            <a:srgbClr val="0D0D0D"/>
                          </a:solidFill>
                          <a:latin typeface="Arial"/>
                          <a:cs typeface="Arial"/>
                        </a:rPr>
                        <a:t>invasive</a:t>
                      </a:r>
                      <a:endParaRPr sz="900">
                        <a:latin typeface="Arial"/>
                        <a:cs typeface="Arial"/>
                      </a:endParaRPr>
                    </a:p>
                    <a:p>
                      <a:pPr algn="ctr">
                        <a:lnSpc>
                          <a:spcPct val="100000"/>
                        </a:lnSpc>
                      </a:pPr>
                      <a:r>
                        <a:rPr sz="900" b="1">
                          <a:solidFill>
                            <a:srgbClr val="0D0D0D"/>
                          </a:solidFill>
                          <a:latin typeface="Arial"/>
                          <a:cs typeface="Arial"/>
                        </a:rPr>
                        <a:t>ventilation</a:t>
                      </a:r>
                      <a:r>
                        <a:rPr sz="900" b="1" spc="-25">
                          <a:solidFill>
                            <a:srgbClr val="0D0D0D"/>
                          </a:solidFill>
                          <a:latin typeface="Arial"/>
                          <a:cs typeface="Arial"/>
                        </a:rPr>
                        <a:t> </a:t>
                      </a:r>
                      <a:r>
                        <a:rPr sz="900" b="1">
                          <a:solidFill>
                            <a:srgbClr val="0D0D0D"/>
                          </a:solidFill>
                          <a:latin typeface="Arial"/>
                          <a:cs typeface="Arial"/>
                        </a:rPr>
                        <a:t>was</a:t>
                      </a:r>
                      <a:r>
                        <a:rPr sz="900" b="1" spc="-50">
                          <a:solidFill>
                            <a:srgbClr val="0D0D0D"/>
                          </a:solidFill>
                          <a:latin typeface="Arial"/>
                          <a:cs typeface="Arial"/>
                        </a:rPr>
                        <a:t> </a:t>
                      </a:r>
                      <a:r>
                        <a:rPr sz="900" b="1" spc="-20">
                          <a:solidFill>
                            <a:srgbClr val="0D0D0D"/>
                          </a:solidFill>
                          <a:latin typeface="Arial"/>
                          <a:cs typeface="Arial"/>
                        </a:rPr>
                        <a:t>used</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264160" indent="-172720">
                        <a:lnSpc>
                          <a:spcPct val="100000"/>
                        </a:lnSpc>
                        <a:spcBef>
                          <a:spcPts val="340"/>
                        </a:spcBef>
                        <a:buChar char="•"/>
                        <a:tabLst>
                          <a:tab pos="264160" algn="l"/>
                        </a:tabLst>
                      </a:pPr>
                      <a:r>
                        <a:rPr sz="900">
                          <a:solidFill>
                            <a:srgbClr val="0D0D0D"/>
                          </a:solidFill>
                          <a:latin typeface="Arial"/>
                          <a:cs typeface="Arial"/>
                        </a:rPr>
                        <a:t>The</a:t>
                      </a:r>
                      <a:r>
                        <a:rPr sz="900" spc="-10">
                          <a:solidFill>
                            <a:srgbClr val="0D0D0D"/>
                          </a:solidFill>
                          <a:latin typeface="Arial"/>
                          <a:cs typeface="Arial"/>
                        </a:rPr>
                        <a:t> </a:t>
                      </a:r>
                      <a:r>
                        <a:rPr sz="900">
                          <a:solidFill>
                            <a:srgbClr val="0D0D0D"/>
                          </a:solidFill>
                          <a:latin typeface="Arial"/>
                          <a:cs typeface="Arial"/>
                        </a:rPr>
                        <a:t>number</a:t>
                      </a:r>
                      <a:r>
                        <a:rPr sz="900" spc="-35">
                          <a:solidFill>
                            <a:srgbClr val="0D0D0D"/>
                          </a:solidFill>
                          <a:latin typeface="Arial"/>
                          <a:cs typeface="Arial"/>
                        </a:rPr>
                        <a:t> </a:t>
                      </a:r>
                      <a:r>
                        <a:rPr sz="900">
                          <a:solidFill>
                            <a:srgbClr val="0D0D0D"/>
                          </a:solidFill>
                          <a:latin typeface="Arial"/>
                          <a:cs typeface="Arial"/>
                        </a:rPr>
                        <a:t>of</a:t>
                      </a:r>
                      <a:r>
                        <a:rPr sz="900" spc="-20">
                          <a:solidFill>
                            <a:srgbClr val="0D0D0D"/>
                          </a:solidFill>
                          <a:latin typeface="Arial"/>
                          <a:cs typeface="Arial"/>
                        </a:rPr>
                        <a:t> </a:t>
                      </a:r>
                      <a:r>
                        <a:rPr sz="900">
                          <a:solidFill>
                            <a:srgbClr val="0D0D0D"/>
                          </a:solidFill>
                          <a:latin typeface="Arial"/>
                          <a:cs typeface="Arial"/>
                        </a:rPr>
                        <a:t>episodes</a:t>
                      </a:r>
                      <a:r>
                        <a:rPr sz="900" spc="-40">
                          <a:solidFill>
                            <a:srgbClr val="0D0D0D"/>
                          </a:solidFill>
                          <a:latin typeface="Arial"/>
                          <a:cs typeface="Arial"/>
                        </a:rPr>
                        <a:t> </a:t>
                      </a:r>
                      <a:r>
                        <a:rPr sz="900">
                          <a:solidFill>
                            <a:srgbClr val="0D0D0D"/>
                          </a:solidFill>
                          <a:latin typeface="Arial"/>
                          <a:cs typeface="Arial"/>
                        </a:rPr>
                        <a:t>before</a:t>
                      </a:r>
                      <a:r>
                        <a:rPr sz="900" spc="-20">
                          <a:solidFill>
                            <a:srgbClr val="0D0D0D"/>
                          </a:solidFill>
                          <a:latin typeface="Arial"/>
                          <a:cs typeface="Arial"/>
                        </a:rPr>
                        <a:t> </a:t>
                      </a:r>
                      <a:r>
                        <a:rPr sz="900">
                          <a:solidFill>
                            <a:srgbClr val="0D0D0D"/>
                          </a:solidFill>
                          <a:latin typeface="Arial"/>
                          <a:cs typeface="Arial"/>
                        </a:rPr>
                        <a:t>data</a:t>
                      </a:r>
                      <a:r>
                        <a:rPr sz="900" spc="-25">
                          <a:solidFill>
                            <a:srgbClr val="0D0D0D"/>
                          </a:solidFill>
                          <a:latin typeface="Arial"/>
                          <a:cs typeface="Arial"/>
                        </a:rPr>
                        <a:t> </a:t>
                      </a:r>
                      <a:r>
                        <a:rPr sz="900" spc="-10">
                          <a:solidFill>
                            <a:srgbClr val="0D0D0D"/>
                          </a:solidFill>
                          <a:latin typeface="Arial"/>
                          <a:cs typeface="Arial"/>
                        </a:rPr>
                        <a:t>extraction</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4"/>
                  </a:ext>
                </a:extLst>
              </a:tr>
              <a:tr h="776605">
                <a:tc>
                  <a:txBody>
                    <a:bodyPr/>
                    <a:lstStyle/>
                    <a:p>
                      <a:pPr>
                        <a:lnSpc>
                          <a:spcPct val="100000"/>
                        </a:lnSpc>
                      </a:pPr>
                      <a:endParaRPr sz="900">
                        <a:latin typeface="Times New Roman"/>
                        <a:cs typeface="Times New Roman"/>
                      </a:endParaRPr>
                    </a:p>
                    <a:p>
                      <a:pPr>
                        <a:lnSpc>
                          <a:spcPct val="100000"/>
                        </a:lnSpc>
                        <a:spcBef>
                          <a:spcPts val="430"/>
                        </a:spcBef>
                      </a:pPr>
                      <a:endParaRPr sz="900">
                        <a:latin typeface="Times New Roman"/>
                        <a:cs typeface="Times New Roman"/>
                      </a:endParaRPr>
                    </a:p>
                    <a:p>
                      <a:pPr marL="4445" algn="ctr">
                        <a:lnSpc>
                          <a:spcPct val="100000"/>
                        </a:lnSpc>
                        <a:spcBef>
                          <a:spcPts val="5"/>
                        </a:spcBef>
                      </a:pPr>
                      <a:r>
                        <a:rPr sz="900" b="1" spc="-10">
                          <a:solidFill>
                            <a:srgbClr val="0D0D0D"/>
                          </a:solidFill>
                          <a:latin typeface="Arial"/>
                          <a:cs typeface="Arial"/>
                        </a:rPr>
                        <a:t>Comorbidity</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264160" indent="-172720">
                        <a:lnSpc>
                          <a:spcPct val="100000"/>
                        </a:lnSpc>
                        <a:spcBef>
                          <a:spcPts val="340"/>
                        </a:spcBef>
                        <a:buChar char="•"/>
                        <a:tabLst>
                          <a:tab pos="264160" algn="l"/>
                        </a:tabLst>
                      </a:pPr>
                      <a:r>
                        <a:rPr sz="900">
                          <a:solidFill>
                            <a:srgbClr val="0D0D0D"/>
                          </a:solidFill>
                          <a:latin typeface="Arial"/>
                          <a:cs typeface="Arial"/>
                        </a:rPr>
                        <a:t>Based</a:t>
                      </a:r>
                      <a:r>
                        <a:rPr sz="900" spc="-30">
                          <a:solidFill>
                            <a:srgbClr val="0D0D0D"/>
                          </a:solidFill>
                          <a:latin typeface="Arial"/>
                          <a:cs typeface="Arial"/>
                        </a:rPr>
                        <a:t> </a:t>
                      </a:r>
                      <a:r>
                        <a:rPr sz="900">
                          <a:solidFill>
                            <a:srgbClr val="0D0D0D"/>
                          </a:solidFill>
                          <a:latin typeface="Arial"/>
                          <a:cs typeface="Arial"/>
                        </a:rPr>
                        <a:t>on</a:t>
                      </a:r>
                      <a:r>
                        <a:rPr sz="900" spc="-20">
                          <a:solidFill>
                            <a:srgbClr val="0D0D0D"/>
                          </a:solidFill>
                          <a:latin typeface="Arial"/>
                          <a:cs typeface="Arial"/>
                        </a:rPr>
                        <a:t> </a:t>
                      </a:r>
                      <a:r>
                        <a:rPr sz="900">
                          <a:solidFill>
                            <a:srgbClr val="0D0D0D"/>
                          </a:solidFill>
                          <a:latin typeface="Arial"/>
                          <a:cs typeface="Arial"/>
                        </a:rPr>
                        <a:t>a</a:t>
                      </a:r>
                      <a:r>
                        <a:rPr sz="900" spc="-5">
                          <a:solidFill>
                            <a:srgbClr val="0D0D0D"/>
                          </a:solidFill>
                          <a:latin typeface="Arial"/>
                          <a:cs typeface="Arial"/>
                        </a:rPr>
                        <a:t> </a:t>
                      </a:r>
                      <a:r>
                        <a:rPr sz="900">
                          <a:solidFill>
                            <a:srgbClr val="0D0D0D"/>
                          </a:solidFill>
                          <a:latin typeface="Arial"/>
                          <a:cs typeface="Arial"/>
                        </a:rPr>
                        <a:t>formal</a:t>
                      </a:r>
                      <a:r>
                        <a:rPr sz="900" spc="-30">
                          <a:solidFill>
                            <a:srgbClr val="0D0D0D"/>
                          </a:solidFill>
                          <a:latin typeface="Arial"/>
                          <a:cs typeface="Arial"/>
                        </a:rPr>
                        <a:t> </a:t>
                      </a:r>
                      <a:r>
                        <a:rPr sz="900">
                          <a:solidFill>
                            <a:srgbClr val="0D0D0D"/>
                          </a:solidFill>
                          <a:latin typeface="Arial"/>
                          <a:cs typeface="Arial"/>
                        </a:rPr>
                        <a:t>diagnosis</a:t>
                      </a:r>
                      <a:r>
                        <a:rPr sz="900" spc="-40">
                          <a:solidFill>
                            <a:srgbClr val="0D0D0D"/>
                          </a:solidFill>
                          <a:latin typeface="Arial"/>
                          <a:cs typeface="Arial"/>
                        </a:rPr>
                        <a:t> </a:t>
                      </a:r>
                      <a:r>
                        <a:rPr sz="900">
                          <a:solidFill>
                            <a:srgbClr val="0D0D0D"/>
                          </a:solidFill>
                          <a:latin typeface="Arial"/>
                          <a:cs typeface="Arial"/>
                        </a:rPr>
                        <a:t>or</a:t>
                      </a:r>
                      <a:r>
                        <a:rPr sz="900" spc="-15">
                          <a:solidFill>
                            <a:srgbClr val="0D0D0D"/>
                          </a:solidFill>
                          <a:latin typeface="Arial"/>
                          <a:cs typeface="Arial"/>
                        </a:rPr>
                        <a:t> </a:t>
                      </a:r>
                      <a:r>
                        <a:rPr sz="900">
                          <a:solidFill>
                            <a:srgbClr val="0D0D0D"/>
                          </a:solidFill>
                          <a:latin typeface="Arial"/>
                          <a:cs typeface="Arial"/>
                        </a:rPr>
                        <a:t>reliably</a:t>
                      </a:r>
                      <a:r>
                        <a:rPr sz="900" spc="-30">
                          <a:solidFill>
                            <a:srgbClr val="0D0D0D"/>
                          </a:solidFill>
                          <a:latin typeface="Arial"/>
                          <a:cs typeface="Arial"/>
                        </a:rPr>
                        <a:t> </a:t>
                      </a:r>
                      <a:r>
                        <a:rPr sz="900">
                          <a:solidFill>
                            <a:srgbClr val="0D0D0D"/>
                          </a:solidFill>
                          <a:latin typeface="Arial"/>
                          <a:cs typeface="Arial"/>
                        </a:rPr>
                        <a:t>inferred</a:t>
                      </a:r>
                      <a:r>
                        <a:rPr sz="900" spc="-25">
                          <a:solidFill>
                            <a:srgbClr val="0D0D0D"/>
                          </a:solidFill>
                          <a:latin typeface="Arial"/>
                          <a:cs typeface="Arial"/>
                        </a:rPr>
                        <a:t> </a:t>
                      </a:r>
                      <a:r>
                        <a:rPr sz="900">
                          <a:solidFill>
                            <a:srgbClr val="0D0D0D"/>
                          </a:solidFill>
                          <a:latin typeface="Arial"/>
                          <a:cs typeface="Arial"/>
                        </a:rPr>
                        <a:t>from</a:t>
                      </a:r>
                      <a:r>
                        <a:rPr sz="900" spc="-30">
                          <a:solidFill>
                            <a:srgbClr val="0D0D0D"/>
                          </a:solidFill>
                          <a:latin typeface="Arial"/>
                          <a:cs typeface="Arial"/>
                        </a:rPr>
                        <a:t> </a:t>
                      </a:r>
                      <a:r>
                        <a:rPr sz="900">
                          <a:solidFill>
                            <a:srgbClr val="0D0D0D"/>
                          </a:solidFill>
                          <a:latin typeface="Arial"/>
                          <a:cs typeface="Arial"/>
                        </a:rPr>
                        <a:t>relevant</a:t>
                      </a:r>
                      <a:r>
                        <a:rPr sz="900" spc="-20">
                          <a:solidFill>
                            <a:srgbClr val="0D0D0D"/>
                          </a:solidFill>
                          <a:latin typeface="Arial"/>
                          <a:cs typeface="Arial"/>
                        </a:rPr>
                        <a:t> </a:t>
                      </a:r>
                      <a:r>
                        <a:rPr sz="900">
                          <a:solidFill>
                            <a:srgbClr val="0D0D0D"/>
                          </a:solidFill>
                          <a:latin typeface="Arial"/>
                          <a:cs typeface="Arial"/>
                        </a:rPr>
                        <a:t>prescription</a:t>
                      </a:r>
                      <a:r>
                        <a:rPr sz="900" spc="-50">
                          <a:solidFill>
                            <a:srgbClr val="0D0D0D"/>
                          </a:solidFill>
                          <a:latin typeface="Arial"/>
                          <a:cs typeface="Arial"/>
                        </a:rPr>
                        <a:t> </a:t>
                      </a:r>
                      <a:r>
                        <a:rPr sz="900" spc="-20">
                          <a:solidFill>
                            <a:srgbClr val="0D0D0D"/>
                          </a:solidFill>
                          <a:latin typeface="Arial"/>
                          <a:cs typeface="Arial"/>
                        </a:rPr>
                        <a:t>data</a:t>
                      </a:r>
                      <a:endParaRPr sz="900">
                        <a:latin typeface="Arial"/>
                        <a:cs typeface="Arial"/>
                      </a:endParaRPr>
                    </a:p>
                    <a:p>
                      <a:pPr marL="264160" marR="203835" indent="-172720">
                        <a:lnSpc>
                          <a:spcPct val="100000"/>
                        </a:lnSpc>
                        <a:spcBef>
                          <a:spcPts val="5"/>
                        </a:spcBef>
                        <a:buChar char="•"/>
                        <a:tabLst>
                          <a:tab pos="264160" algn="l"/>
                        </a:tabLst>
                      </a:pPr>
                      <a:r>
                        <a:rPr sz="900">
                          <a:solidFill>
                            <a:srgbClr val="0D0D0D"/>
                          </a:solidFill>
                          <a:latin typeface="Arial"/>
                          <a:cs typeface="Arial"/>
                        </a:rPr>
                        <a:t>For</a:t>
                      </a:r>
                      <a:r>
                        <a:rPr sz="900" spc="-20">
                          <a:solidFill>
                            <a:srgbClr val="0D0D0D"/>
                          </a:solidFill>
                          <a:latin typeface="Arial"/>
                          <a:cs typeface="Arial"/>
                        </a:rPr>
                        <a:t> </a:t>
                      </a:r>
                      <a:r>
                        <a:rPr sz="900">
                          <a:solidFill>
                            <a:srgbClr val="0D0D0D"/>
                          </a:solidFill>
                          <a:latin typeface="Arial"/>
                          <a:cs typeface="Arial"/>
                        </a:rPr>
                        <a:t>the</a:t>
                      </a:r>
                      <a:r>
                        <a:rPr sz="900" spc="-20">
                          <a:solidFill>
                            <a:srgbClr val="0D0D0D"/>
                          </a:solidFill>
                          <a:latin typeface="Arial"/>
                          <a:cs typeface="Arial"/>
                        </a:rPr>
                        <a:t> </a:t>
                      </a:r>
                      <a:r>
                        <a:rPr sz="900">
                          <a:solidFill>
                            <a:srgbClr val="0D0D0D"/>
                          </a:solidFill>
                          <a:latin typeface="Arial"/>
                          <a:cs typeface="Arial"/>
                        </a:rPr>
                        <a:t>United</a:t>
                      </a:r>
                      <a:r>
                        <a:rPr sz="900" spc="-15">
                          <a:solidFill>
                            <a:srgbClr val="0D0D0D"/>
                          </a:solidFill>
                          <a:latin typeface="Arial"/>
                          <a:cs typeface="Arial"/>
                        </a:rPr>
                        <a:t> </a:t>
                      </a:r>
                      <a:r>
                        <a:rPr sz="900">
                          <a:solidFill>
                            <a:srgbClr val="0D0D0D"/>
                          </a:solidFill>
                          <a:latin typeface="Arial"/>
                          <a:cs typeface="Arial"/>
                        </a:rPr>
                        <a:t>States,</a:t>
                      </a:r>
                      <a:r>
                        <a:rPr sz="900" spc="-35">
                          <a:solidFill>
                            <a:srgbClr val="0D0D0D"/>
                          </a:solidFill>
                          <a:latin typeface="Arial"/>
                          <a:cs typeface="Arial"/>
                        </a:rPr>
                        <a:t> </a:t>
                      </a:r>
                      <a:r>
                        <a:rPr sz="900">
                          <a:solidFill>
                            <a:srgbClr val="0D0D0D"/>
                          </a:solidFill>
                          <a:latin typeface="Arial"/>
                          <a:cs typeface="Arial"/>
                        </a:rPr>
                        <a:t>comorbidity</a:t>
                      </a:r>
                      <a:r>
                        <a:rPr sz="900" spc="-45">
                          <a:solidFill>
                            <a:srgbClr val="0D0D0D"/>
                          </a:solidFill>
                          <a:latin typeface="Arial"/>
                          <a:cs typeface="Arial"/>
                        </a:rPr>
                        <a:t> </a:t>
                      </a:r>
                      <a:r>
                        <a:rPr sz="900">
                          <a:solidFill>
                            <a:srgbClr val="0D0D0D"/>
                          </a:solidFill>
                          <a:latin typeface="Arial"/>
                          <a:cs typeface="Arial"/>
                        </a:rPr>
                        <a:t>data</a:t>
                      </a:r>
                      <a:r>
                        <a:rPr sz="900" spc="-20">
                          <a:solidFill>
                            <a:srgbClr val="0D0D0D"/>
                          </a:solidFill>
                          <a:latin typeface="Arial"/>
                          <a:cs typeface="Arial"/>
                        </a:rPr>
                        <a:t> </a:t>
                      </a:r>
                      <a:r>
                        <a:rPr sz="900">
                          <a:solidFill>
                            <a:srgbClr val="0D0D0D"/>
                          </a:solidFill>
                          <a:latin typeface="Arial"/>
                          <a:cs typeface="Arial"/>
                        </a:rPr>
                        <a:t>were</a:t>
                      </a:r>
                      <a:r>
                        <a:rPr sz="900" spc="-5">
                          <a:solidFill>
                            <a:srgbClr val="0D0D0D"/>
                          </a:solidFill>
                          <a:latin typeface="Arial"/>
                          <a:cs typeface="Arial"/>
                        </a:rPr>
                        <a:t> </a:t>
                      </a:r>
                      <a:r>
                        <a:rPr sz="900">
                          <a:solidFill>
                            <a:srgbClr val="0D0D0D"/>
                          </a:solidFill>
                          <a:latin typeface="Arial"/>
                          <a:cs typeface="Arial"/>
                        </a:rPr>
                        <a:t>captured</a:t>
                      </a:r>
                      <a:r>
                        <a:rPr sz="900" spc="-30">
                          <a:solidFill>
                            <a:srgbClr val="0D0D0D"/>
                          </a:solidFill>
                          <a:latin typeface="Arial"/>
                          <a:cs typeface="Arial"/>
                        </a:rPr>
                        <a:t> </a:t>
                      </a:r>
                      <a:r>
                        <a:rPr sz="900">
                          <a:solidFill>
                            <a:srgbClr val="0D0D0D"/>
                          </a:solidFill>
                          <a:latin typeface="Arial"/>
                          <a:cs typeface="Arial"/>
                        </a:rPr>
                        <a:t>using</a:t>
                      </a:r>
                      <a:r>
                        <a:rPr sz="900" spc="-25">
                          <a:solidFill>
                            <a:srgbClr val="0D0D0D"/>
                          </a:solidFill>
                          <a:latin typeface="Arial"/>
                          <a:cs typeface="Arial"/>
                        </a:rPr>
                        <a:t> </a:t>
                      </a:r>
                      <a:r>
                        <a:rPr sz="900">
                          <a:solidFill>
                            <a:srgbClr val="0D0D0D"/>
                          </a:solidFill>
                          <a:latin typeface="Arial"/>
                          <a:cs typeface="Arial"/>
                        </a:rPr>
                        <a:t>International</a:t>
                      </a:r>
                      <a:r>
                        <a:rPr sz="900" spc="-55">
                          <a:solidFill>
                            <a:srgbClr val="0D0D0D"/>
                          </a:solidFill>
                          <a:latin typeface="Arial"/>
                          <a:cs typeface="Arial"/>
                        </a:rPr>
                        <a:t> </a:t>
                      </a:r>
                      <a:r>
                        <a:rPr sz="900">
                          <a:solidFill>
                            <a:srgbClr val="0D0D0D"/>
                          </a:solidFill>
                          <a:latin typeface="Arial"/>
                          <a:cs typeface="Arial"/>
                        </a:rPr>
                        <a:t>Classification</a:t>
                      </a:r>
                      <a:r>
                        <a:rPr sz="900" spc="-40">
                          <a:solidFill>
                            <a:srgbClr val="0D0D0D"/>
                          </a:solidFill>
                          <a:latin typeface="Arial"/>
                          <a:cs typeface="Arial"/>
                        </a:rPr>
                        <a:t> </a:t>
                      </a:r>
                      <a:r>
                        <a:rPr sz="900">
                          <a:solidFill>
                            <a:srgbClr val="0D0D0D"/>
                          </a:solidFill>
                          <a:latin typeface="Arial"/>
                          <a:cs typeface="Arial"/>
                        </a:rPr>
                        <a:t>of</a:t>
                      </a:r>
                      <a:r>
                        <a:rPr sz="900" spc="-20">
                          <a:solidFill>
                            <a:srgbClr val="0D0D0D"/>
                          </a:solidFill>
                          <a:latin typeface="Arial"/>
                          <a:cs typeface="Arial"/>
                        </a:rPr>
                        <a:t> </a:t>
                      </a:r>
                      <a:r>
                        <a:rPr sz="900">
                          <a:solidFill>
                            <a:srgbClr val="0D0D0D"/>
                          </a:solidFill>
                          <a:latin typeface="Arial"/>
                          <a:cs typeface="Arial"/>
                        </a:rPr>
                        <a:t>Diseases,</a:t>
                      </a:r>
                      <a:r>
                        <a:rPr sz="900" spc="-40">
                          <a:solidFill>
                            <a:srgbClr val="0D0D0D"/>
                          </a:solidFill>
                          <a:latin typeface="Arial"/>
                          <a:cs typeface="Arial"/>
                        </a:rPr>
                        <a:t> </a:t>
                      </a:r>
                      <a:r>
                        <a:rPr sz="900">
                          <a:solidFill>
                            <a:srgbClr val="0D0D0D"/>
                          </a:solidFill>
                          <a:latin typeface="Arial"/>
                          <a:cs typeface="Arial"/>
                        </a:rPr>
                        <a:t>Tenth</a:t>
                      </a:r>
                      <a:r>
                        <a:rPr sz="900" spc="-20">
                          <a:solidFill>
                            <a:srgbClr val="0D0D0D"/>
                          </a:solidFill>
                          <a:latin typeface="Arial"/>
                          <a:cs typeface="Arial"/>
                        </a:rPr>
                        <a:t> </a:t>
                      </a:r>
                      <a:r>
                        <a:rPr sz="900">
                          <a:solidFill>
                            <a:srgbClr val="0D0D0D"/>
                          </a:solidFill>
                          <a:latin typeface="Arial"/>
                          <a:cs typeface="Arial"/>
                        </a:rPr>
                        <a:t>Revision</a:t>
                      </a:r>
                      <a:r>
                        <a:rPr sz="900" spc="-15">
                          <a:solidFill>
                            <a:srgbClr val="0D0D0D"/>
                          </a:solidFill>
                          <a:latin typeface="Arial"/>
                          <a:cs typeface="Arial"/>
                        </a:rPr>
                        <a:t> </a:t>
                      </a:r>
                      <a:r>
                        <a:rPr sz="900" spc="-10">
                          <a:solidFill>
                            <a:srgbClr val="0D0D0D"/>
                          </a:solidFill>
                          <a:latin typeface="Arial"/>
                          <a:cs typeface="Arial"/>
                        </a:rPr>
                        <a:t>codes </a:t>
                      </a:r>
                      <a:r>
                        <a:rPr sz="900">
                          <a:solidFill>
                            <a:srgbClr val="0D0D0D"/>
                          </a:solidFill>
                          <a:latin typeface="Arial"/>
                          <a:cs typeface="Arial"/>
                        </a:rPr>
                        <a:t>for</a:t>
                      </a:r>
                      <a:r>
                        <a:rPr sz="900" spc="-15">
                          <a:solidFill>
                            <a:srgbClr val="0D0D0D"/>
                          </a:solidFill>
                          <a:latin typeface="Arial"/>
                          <a:cs typeface="Arial"/>
                        </a:rPr>
                        <a:t> </a:t>
                      </a:r>
                      <a:r>
                        <a:rPr sz="900">
                          <a:solidFill>
                            <a:srgbClr val="0D0D0D"/>
                          </a:solidFill>
                          <a:latin typeface="Arial"/>
                          <a:cs typeface="Arial"/>
                        </a:rPr>
                        <a:t>active</a:t>
                      </a:r>
                      <a:r>
                        <a:rPr sz="900" spc="-15">
                          <a:solidFill>
                            <a:srgbClr val="0D0D0D"/>
                          </a:solidFill>
                          <a:latin typeface="Arial"/>
                          <a:cs typeface="Arial"/>
                        </a:rPr>
                        <a:t> </a:t>
                      </a:r>
                      <a:r>
                        <a:rPr sz="900">
                          <a:solidFill>
                            <a:srgbClr val="0D0D0D"/>
                          </a:solidFill>
                          <a:latin typeface="Arial"/>
                          <a:cs typeface="Arial"/>
                        </a:rPr>
                        <a:t>diagnosis</a:t>
                      </a:r>
                      <a:r>
                        <a:rPr sz="900" spc="-45">
                          <a:solidFill>
                            <a:srgbClr val="0D0D0D"/>
                          </a:solidFill>
                          <a:latin typeface="Arial"/>
                          <a:cs typeface="Arial"/>
                        </a:rPr>
                        <a:t> </a:t>
                      </a:r>
                      <a:r>
                        <a:rPr sz="900">
                          <a:solidFill>
                            <a:srgbClr val="0D0D0D"/>
                          </a:solidFill>
                          <a:latin typeface="Arial"/>
                          <a:cs typeface="Arial"/>
                        </a:rPr>
                        <a:t>of</a:t>
                      </a:r>
                      <a:r>
                        <a:rPr sz="900" spc="-5">
                          <a:solidFill>
                            <a:srgbClr val="0D0D0D"/>
                          </a:solidFill>
                          <a:latin typeface="Arial"/>
                          <a:cs typeface="Arial"/>
                        </a:rPr>
                        <a:t> </a:t>
                      </a:r>
                      <a:r>
                        <a:rPr sz="900" spc="-10">
                          <a:solidFill>
                            <a:srgbClr val="0D0D0D"/>
                          </a:solidFill>
                          <a:latin typeface="Arial"/>
                          <a:cs typeface="Arial"/>
                        </a:rPr>
                        <a:t>comorbidity</a:t>
                      </a:r>
                      <a:endParaRPr sz="900">
                        <a:latin typeface="Arial"/>
                        <a:cs typeface="Arial"/>
                      </a:endParaRPr>
                    </a:p>
                    <a:p>
                      <a:pPr marL="264160" marR="184150" indent="-172720">
                        <a:lnSpc>
                          <a:spcPct val="100000"/>
                        </a:lnSpc>
                        <a:buChar char="•"/>
                        <a:tabLst>
                          <a:tab pos="264160" algn="l"/>
                        </a:tabLst>
                      </a:pPr>
                      <a:r>
                        <a:rPr sz="900">
                          <a:solidFill>
                            <a:srgbClr val="0D0D0D"/>
                          </a:solidFill>
                          <a:latin typeface="Arial"/>
                          <a:cs typeface="Arial"/>
                        </a:rPr>
                        <a:t>Prescription</a:t>
                      </a:r>
                      <a:r>
                        <a:rPr sz="900" spc="-45">
                          <a:solidFill>
                            <a:srgbClr val="0D0D0D"/>
                          </a:solidFill>
                          <a:latin typeface="Arial"/>
                          <a:cs typeface="Arial"/>
                        </a:rPr>
                        <a:t> </a:t>
                      </a:r>
                      <a:r>
                        <a:rPr sz="900">
                          <a:solidFill>
                            <a:srgbClr val="0D0D0D"/>
                          </a:solidFill>
                          <a:latin typeface="Arial"/>
                          <a:cs typeface="Arial"/>
                        </a:rPr>
                        <a:t>data</a:t>
                      </a:r>
                      <a:r>
                        <a:rPr sz="900" spc="-25">
                          <a:solidFill>
                            <a:srgbClr val="0D0D0D"/>
                          </a:solidFill>
                          <a:latin typeface="Arial"/>
                          <a:cs typeface="Arial"/>
                        </a:rPr>
                        <a:t> </a:t>
                      </a:r>
                      <a:r>
                        <a:rPr sz="900">
                          <a:solidFill>
                            <a:srgbClr val="0D0D0D"/>
                          </a:solidFill>
                          <a:latin typeface="Arial"/>
                          <a:cs typeface="Arial"/>
                        </a:rPr>
                        <a:t>were</a:t>
                      </a:r>
                      <a:r>
                        <a:rPr sz="900" spc="10">
                          <a:solidFill>
                            <a:srgbClr val="0D0D0D"/>
                          </a:solidFill>
                          <a:latin typeface="Arial"/>
                          <a:cs typeface="Arial"/>
                        </a:rPr>
                        <a:t> </a:t>
                      </a:r>
                      <a:r>
                        <a:rPr sz="900">
                          <a:solidFill>
                            <a:srgbClr val="0D0D0D"/>
                          </a:solidFill>
                          <a:latin typeface="Arial"/>
                          <a:cs typeface="Arial"/>
                        </a:rPr>
                        <a:t>used</a:t>
                      </a:r>
                      <a:r>
                        <a:rPr sz="900" spc="-30">
                          <a:solidFill>
                            <a:srgbClr val="0D0D0D"/>
                          </a:solidFill>
                          <a:latin typeface="Arial"/>
                          <a:cs typeface="Arial"/>
                        </a:rPr>
                        <a:t> </a:t>
                      </a:r>
                      <a:r>
                        <a:rPr sz="900">
                          <a:solidFill>
                            <a:srgbClr val="0D0D0D"/>
                          </a:solidFill>
                          <a:latin typeface="Arial"/>
                          <a:cs typeface="Arial"/>
                        </a:rPr>
                        <a:t>as</a:t>
                      </a:r>
                      <a:r>
                        <a:rPr sz="900" spc="-10">
                          <a:solidFill>
                            <a:srgbClr val="0D0D0D"/>
                          </a:solidFill>
                          <a:latin typeface="Arial"/>
                          <a:cs typeface="Arial"/>
                        </a:rPr>
                        <a:t> </a:t>
                      </a:r>
                      <a:r>
                        <a:rPr sz="900">
                          <a:solidFill>
                            <a:srgbClr val="0D0D0D"/>
                          </a:solidFill>
                          <a:latin typeface="Arial"/>
                          <a:cs typeface="Arial"/>
                        </a:rPr>
                        <a:t>a</a:t>
                      </a:r>
                      <a:r>
                        <a:rPr sz="900" spc="-10">
                          <a:solidFill>
                            <a:srgbClr val="0D0D0D"/>
                          </a:solidFill>
                          <a:latin typeface="Arial"/>
                          <a:cs typeface="Arial"/>
                        </a:rPr>
                        <a:t> </a:t>
                      </a:r>
                      <a:r>
                        <a:rPr sz="900">
                          <a:solidFill>
                            <a:srgbClr val="0D0D0D"/>
                          </a:solidFill>
                          <a:latin typeface="Arial"/>
                          <a:cs typeface="Arial"/>
                        </a:rPr>
                        <a:t>supplement</a:t>
                      </a:r>
                      <a:r>
                        <a:rPr sz="900" spc="-40">
                          <a:solidFill>
                            <a:srgbClr val="0D0D0D"/>
                          </a:solidFill>
                          <a:latin typeface="Arial"/>
                          <a:cs typeface="Arial"/>
                        </a:rPr>
                        <a:t> </a:t>
                      </a:r>
                      <a:r>
                        <a:rPr sz="900">
                          <a:solidFill>
                            <a:srgbClr val="0D0D0D"/>
                          </a:solidFill>
                          <a:latin typeface="Arial"/>
                          <a:cs typeface="Arial"/>
                        </a:rPr>
                        <a:t>to</a:t>
                      </a:r>
                      <a:r>
                        <a:rPr sz="900" spc="-15">
                          <a:solidFill>
                            <a:srgbClr val="0D0D0D"/>
                          </a:solidFill>
                          <a:latin typeface="Arial"/>
                          <a:cs typeface="Arial"/>
                        </a:rPr>
                        <a:t> </a:t>
                      </a:r>
                      <a:r>
                        <a:rPr sz="900">
                          <a:solidFill>
                            <a:srgbClr val="0D0D0D"/>
                          </a:solidFill>
                          <a:latin typeface="Arial"/>
                          <a:cs typeface="Arial"/>
                        </a:rPr>
                        <a:t>identify</a:t>
                      </a:r>
                      <a:r>
                        <a:rPr sz="900" spc="-20">
                          <a:solidFill>
                            <a:srgbClr val="0D0D0D"/>
                          </a:solidFill>
                          <a:latin typeface="Arial"/>
                          <a:cs typeface="Arial"/>
                        </a:rPr>
                        <a:t> </a:t>
                      </a:r>
                      <a:r>
                        <a:rPr sz="900">
                          <a:solidFill>
                            <a:srgbClr val="0D0D0D"/>
                          </a:solidFill>
                          <a:latin typeface="Arial"/>
                          <a:cs typeface="Arial"/>
                        </a:rPr>
                        <a:t>the</a:t>
                      </a:r>
                      <a:r>
                        <a:rPr sz="900" spc="-20">
                          <a:solidFill>
                            <a:srgbClr val="0D0D0D"/>
                          </a:solidFill>
                          <a:latin typeface="Arial"/>
                          <a:cs typeface="Arial"/>
                        </a:rPr>
                        <a:t> </a:t>
                      </a:r>
                      <a:r>
                        <a:rPr sz="900">
                          <a:solidFill>
                            <a:srgbClr val="0D0D0D"/>
                          </a:solidFill>
                          <a:latin typeface="Arial"/>
                          <a:cs typeface="Arial"/>
                        </a:rPr>
                        <a:t>comorbidity</a:t>
                      </a:r>
                      <a:r>
                        <a:rPr sz="900" spc="-35">
                          <a:solidFill>
                            <a:srgbClr val="0D0D0D"/>
                          </a:solidFill>
                          <a:latin typeface="Arial"/>
                          <a:cs typeface="Arial"/>
                        </a:rPr>
                        <a:t> </a:t>
                      </a:r>
                      <a:r>
                        <a:rPr sz="900">
                          <a:solidFill>
                            <a:srgbClr val="0D0D0D"/>
                          </a:solidFill>
                          <a:latin typeface="Arial"/>
                          <a:cs typeface="Arial"/>
                        </a:rPr>
                        <a:t>status</a:t>
                      </a:r>
                      <a:r>
                        <a:rPr sz="900" spc="-25">
                          <a:solidFill>
                            <a:srgbClr val="0D0D0D"/>
                          </a:solidFill>
                          <a:latin typeface="Arial"/>
                          <a:cs typeface="Arial"/>
                        </a:rPr>
                        <a:t> </a:t>
                      </a:r>
                      <a:r>
                        <a:rPr sz="900">
                          <a:solidFill>
                            <a:srgbClr val="0D0D0D"/>
                          </a:solidFill>
                          <a:latin typeface="Arial"/>
                          <a:cs typeface="Arial"/>
                        </a:rPr>
                        <a:t>of</a:t>
                      </a:r>
                      <a:r>
                        <a:rPr sz="900" spc="-20">
                          <a:solidFill>
                            <a:srgbClr val="0D0D0D"/>
                          </a:solidFill>
                          <a:latin typeface="Arial"/>
                          <a:cs typeface="Arial"/>
                        </a:rPr>
                        <a:t> </a:t>
                      </a:r>
                      <a:r>
                        <a:rPr sz="900">
                          <a:solidFill>
                            <a:srgbClr val="0D0D0D"/>
                          </a:solidFill>
                          <a:latin typeface="Arial"/>
                          <a:cs typeface="Arial"/>
                        </a:rPr>
                        <a:t>allergic</a:t>
                      </a:r>
                      <a:r>
                        <a:rPr sz="900" spc="-35">
                          <a:solidFill>
                            <a:srgbClr val="0D0D0D"/>
                          </a:solidFill>
                          <a:latin typeface="Arial"/>
                          <a:cs typeface="Arial"/>
                        </a:rPr>
                        <a:t> </a:t>
                      </a:r>
                      <a:r>
                        <a:rPr sz="900">
                          <a:solidFill>
                            <a:srgbClr val="0D0D0D"/>
                          </a:solidFill>
                          <a:latin typeface="Arial"/>
                          <a:cs typeface="Arial"/>
                        </a:rPr>
                        <a:t>rhinitis</a:t>
                      </a:r>
                      <a:r>
                        <a:rPr sz="900" spc="-25">
                          <a:solidFill>
                            <a:srgbClr val="0D0D0D"/>
                          </a:solidFill>
                          <a:latin typeface="Arial"/>
                          <a:cs typeface="Arial"/>
                        </a:rPr>
                        <a:t> </a:t>
                      </a:r>
                      <a:r>
                        <a:rPr sz="900">
                          <a:solidFill>
                            <a:srgbClr val="0D0D0D"/>
                          </a:solidFill>
                          <a:latin typeface="Arial"/>
                          <a:cs typeface="Arial"/>
                        </a:rPr>
                        <a:t>(AR)</a:t>
                      </a:r>
                      <a:r>
                        <a:rPr sz="900" spc="-10">
                          <a:solidFill>
                            <a:srgbClr val="0D0D0D"/>
                          </a:solidFill>
                          <a:latin typeface="Arial"/>
                          <a:cs typeface="Arial"/>
                        </a:rPr>
                        <a:t> </a:t>
                      </a:r>
                      <a:r>
                        <a:rPr sz="900">
                          <a:solidFill>
                            <a:srgbClr val="0D0D0D"/>
                          </a:solidFill>
                          <a:latin typeface="Arial"/>
                          <a:cs typeface="Arial"/>
                        </a:rPr>
                        <a:t>and</a:t>
                      </a:r>
                      <a:r>
                        <a:rPr sz="900" spc="-15">
                          <a:solidFill>
                            <a:srgbClr val="0D0D0D"/>
                          </a:solidFill>
                          <a:latin typeface="Arial"/>
                          <a:cs typeface="Arial"/>
                        </a:rPr>
                        <a:t> </a:t>
                      </a:r>
                      <a:r>
                        <a:rPr sz="900">
                          <a:solidFill>
                            <a:srgbClr val="0D0D0D"/>
                          </a:solidFill>
                          <a:latin typeface="Arial"/>
                          <a:cs typeface="Arial"/>
                        </a:rPr>
                        <a:t>eczema</a:t>
                      </a:r>
                      <a:r>
                        <a:rPr sz="900" spc="-25">
                          <a:solidFill>
                            <a:srgbClr val="0D0D0D"/>
                          </a:solidFill>
                          <a:latin typeface="Arial"/>
                          <a:cs typeface="Arial"/>
                        </a:rPr>
                        <a:t> </a:t>
                      </a:r>
                      <a:r>
                        <a:rPr sz="900" spc="-10">
                          <a:solidFill>
                            <a:srgbClr val="0D0D0D"/>
                          </a:solidFill>
                          <a:latin typeface="Arial"/>
                          <a:cs typeface="Arial"/>
                        </a:rPr>
                        <a:t>because </a:t>
                      </a:r>
                      <a:r>
                        <a:rPr sz="900">
                          <a:solidFill>
                            <a:srgbClr val="0D0D0D"/>
                          </a:solidFill>
                          <a:latin typeface="Arial"/>
                          <a:cs typeface="Arial"/>
                        </a:rPr>
                        <a:t>their</a:t>
                      </a:r>
                      <a:r>
                        <a:rPr sz="900" spc="-10">
                          <a:solidFill>
                            <a:srgbClr val="0D0D0D"/>
                          </a:solidFill>
                          <a:latin typeface="Arial"/>
                          <a:cs typeface="Arial"/>
                        </a:rPr>
                        <a:t> </a:t>
                      </a:r>
                      <a:r>
                        <a:rPr sz="900">
                          <a:solidFill>
                            <a:srgbClr val="0D0D0D"/>
                          </a:solidFill>
                          <a:latin typeface="Arial"/>
                          <a:cs typeface="Arial"/>
                        </a:rPr>
                        <a:t>active</a:t>
                      </a:r>
                      <a:r>
                        <a:rPr sz="900" spc="-15">
                          <a:solidFill>
                            <a:srgbClr val="0D0D0D"/>
                          </a:solidFill>
                          <a:latin typeface="Arial"/>
                          <a:cs typeface="Arial"/>
                        </a:rPr>
                        <a:t> </a:t>
                      </a:r>
                      <a:r>
                        <a:rPr sz="900">
                          <a:solidFill>
                            <a:srgbClr val="0D0D0D"/>
                          </a:solidFill>
                          <a:latin typeface="Arial"/>
                          <a:cs typeface="Arial"/>
                        </a:rPr>
                        <a:t>diagnosis</a:t>
                      </a:r>
                      <a:r>
                        <a:rPr sz="900" spc="-25">
                          <a:solidFill>
                            <a:srgbClr val="0D0D0D"/>
                          </a:solidFill>
                          <a:latin typeface="Arial"/>
                          <a:cs typeface="Arial"/>
                        </a:rPr>
                        <a:t> </a:t>
                      </a:r>
                      <a:r>
                        <a:rPr sz="900">
                          <a:solidFill>
                            <a:srgbClr val="0D0D0D"/>
                          </a:solidFill>
                          <a:latin typeface="Arial"/>
                          <a:cs typeface="Arial"/>
                        </a:rPr>
                        <a:t>was</a:t>
                      </a:r>
                      <a:r>
                        <a:rPr sz="900" spc="10">
                          <a:solidFill>
                            <a:srgbClr val="0D0D0D"/>
                          </a:solidFill>
                          <a:latin typeface="Arial"/>
                          <a:cs typeface="Arial"/>
                        </a:rPr>
                        <a:t> </a:t>
                      </a:r>
                      <a:r>
                        <a:rPr sz="900" spc="-10">
                          <a:solidFill>
                            <a:srgbClr val="0D0D0D"/>
                          </a:solidFill>
                          <a:latin typeface="Arial"/>
                          <a:cs typeface="Arial"/>
                        </a:rPr>
                        <a:t>underreported</a:t>
                      </a:r>
                      <a:r>
                        <a:rPr sz="900" spc="-30">
                          <a:solidFill>
                            <a:srgbClr val="0D0D0D"/>
                          </a:solidFill>
                          <a:latin typeface="Arial"/>
                          <a:cs typeface="Arial"/>
                        </a:rPr>
                        <a:t> </a:t>
                      </a:r>
                      <a:r>
                        <a:rPr sz="900">
                          <a:solidFill>
                            <a:srgbClr val="0D0D0D"/>
                          </a:solidFill>
                          <a:latin typeface="Arial"/>
                          <a:cs typeface="Arial"/>
                        </a:rPr>
                        <a:t>in</a:t>
                      </a:r>
                      <a:r>
                        <a:rPr sz="900" spc="-5">
                          <a:solidFill>
                            <a:srgbClr val="0D0D0D"/>
                          </a:solidFill>
                          <a:latin typeface="Arial"/>
                          <a:cs typeface="Arial"/>
                        </a:rPr>
                        <a:t> </a:t>
                      </a:r>
                      <a:r>
                        <a:rPr sz="900">
                          <a:solidFill>
                            <a:srgbClr val="0D0D0D"/>
                          </a:solidFill>
                          <a:latin typeface="Arial"/>
                          <a:cs typeface="Arial"/>
                        </a:rPr>
                        <a:t>the</a:t>
                      </a:r>
                      <a:r>
                        <a:rPr sz="900" spc="-5">
                          <a:solidFill>
                            <a:srgbClr val="0D0D0D"/>
                          </a:solidFill>
                          <a:latin typeface="Arial"/>
                          <a:cs typeface="Arial"/>
                        </a:rPr>
                        <a:t> </a:t>
                      </a:r>
                      <a:r>
                        <a:rPr sz="900">
                          <a:solidFill>
                            <a:srgbClr val="0D0D0D"/>
                          </a:solidFill>
                          <a:latin typeface="Arial"/>
                          <a:cs typeface="Arial"/>
                        </a:rPr>
                        <a:t>electronic</a:t>
                      </a:r>
                      <a:r>
                        <a:rPr sz="900" spc="-25">
                          <a:solidFill>
                            <a:srgbClr val="0D0D0D"/>
                          </a:solidFill>
                          <a:latin typeface="Arial"/>
                          <a:cs typeface="Arial"/>
                        </a:rPr>
                        <a:t> </a:t>
                      </a:r>
                      <a:r>
                        <a:rPr sz="900">
                          <a:solidFill>
                            <a:srgbClr val="0D0D0D"/>
                          </a:solidFill>
                          <a:latin typeface="Arial"/>
                          <a:cs typeface="Arial"/>
                        </a:rPr>
                        <a:t>medical</a:t>
                      </a:r>
                      <a:r>
                        <a:rPr sz="900" spc="-30">
                          <a:solidFill>
                            <a:srgbClr val="0D0D0D"/>
                          </a:solidFill>
                          <a:latin typeface="Arial"/>
                          <a:cs typeface="Arial"/>
                        </a:rPr>
                        <a:t> </a:t>
                      </a:r>
                      <a:r>
                        <a:rPr sz="900">
                          <a:solidFill>
                            <a:srgbClr val="0D0D0D"/>
                          </a:solidFill>
                          <a:latin typeface="Arial"/>
                          <a:cs typeface="Arial"/>
                        </a:rPr>
                        <a:t>records</a:t>
                      </a:r>
                      <a:r>
                        <a:rPr sz="900" spc="-15">
                          <a:solidFill>
                            <a:srgbClr val="0D0D0D"/>
                          </a:solidFill>
                          <a:latin typeface="Arial"/>
                          <a:cs typeface="Arial"/>
                        </a:rPr>
                        <a:t> </a:t>
                      </a:r>
                      <a:r>
                        <a:rPr sz="900" spc="-10">
                          <a:solidFill>
                            <a:srgbClr val="0D0D0D"/>
                          </a:solidFill>
                          <a:latin typeface="Arial"/>
                          <a:cs typeface="Arial"/>
                        </a:rPr>
                        <a:t>data.</a:t>
                      </a:r>
                      <a:endParaRPr sz="9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5"/>
                  </a:ext>
                </a:extLst>
              </a:tr>
              <a:tr h="228600">
                <a:tc>
                  <a:txBody>
                    <a:bodyPr/>
                    <a:lstStyle/>
                    <a:p>
                      <a:pPr algn="ctr">
                        <a:lnSpc>
                          <a:spcPct val="100000"/>
                        </a:lnSpc>
                        <a:spcBef>
                          <a:spcPts val="345"/>
                        </a:spcBef>
                      </a:pPr>
                      <a:r>
                        <a:rPr sz="900" b="1">
                          <a:solidFill>
                            <a:srgbClr val="0D0D0D"/>
                          </a:solidFill>
                          <a:latin typeface="Arial"/>
                          <a:cs typeface="Arial"/>
                        </a:rPr>
                        <a:t>Regular</a:t>
                      </a:r>
                      <a:r>
                        <a:rPr sz="900" b="1" spc="-30">
                          <a:solidFill>
                            <a:srgbClr val="0D0D0D"/>
                          </a:solidFill>
                          <a:latin typeface="Arial"/>
                          <a:cs typeface="Arial"/>
                        </a:rPr>
                        <a:t> </a:t>
                      </a:r>
                      <a:r>
                        <a:rPr sz="900" b="1">
                          <a:solidFill>
                            <a:srgbClr val="0D0D0D"/>
                          </a:solidFill>
                          <a:latin typeface="Arial"/>
                          <a:cs typeface="Arial"/>
                        </a:rPr>
                        <a:t>OCS</a:t>
                      </a:r>
                      <a:r>
                        <a:rPr sz="900" b="1" spc="-15">
                          <a:solidFill>
                            <a:srgbClr val="0D0D0D"/>
                          </a:solidFill>
                          <a:latin typeface="Arial"/>
                          <a:cs typeface="Arial"/>
                        </a:rPr>
                        <a:t> </a:t>
                      </a:r>
                      <a:r>
                        <a:rPr sz="900" b="1" spc="-25">
                          <a:solidFill>
                            <a:srgbClr val="0D0D0D"/>
                          </a:solidFill>
                          <a:latin typeface="Arial"/>
                          <a:cs typeface="Arial"/>
                        </a:rPr>
                        <a:t>use</a:t>
                      </a:r>
                      <a:endParaRPr sz="9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264160" indent="-172720">
                        <a:lnSpc>
                          <a:spcPct val="100000"/>
                        </a:lnSpc>
                        <a:spcBef>
                          <a:spcPts val="345"/>
                        </a:spcBef>
                        <a:buChar char="•"/>
                        <a:tabLst>
                          <a:tab pos="264160" algn="l"/>
                        </a:tabLst>
                      </a:pPr>
                      <a:r>
                        <a:rPr sz="900">
                          <a:solidFill>
                            <a:srgbClr val="0D0D0D"/>
                          </a:solidFill>
                          <a:latin typeface="Arial"/>
                          <a:cs typeface="Arial"/>
                        </a:rPr>
                        <a:t>≥90</a:t>
                      </a:r>
                      <a:r>
                        <a:rPr sz="900" spc="-15">
                          <a:solidFill>
                            <a:srgbClr val="0D0D0D"/>
                          </a:solidFill>
                          <a:latin typeface="Arial"/>
                          <a:cs typeface="Arial"/>
                        </a:rPr>
                        <a:t> </a:t>
                      </a:r>
                      <a:r>
                        <a:rPr sz="900">
                          <a:solidFill>
                            <a:srgbClr val="0D0D0D"/>
                          </a:solidFill>
                          <a:latin typeface="Arial"/>
                          <a:cs typeface="Arial"/>
                        </a:rPr>
                        <a:t>days</a:t>
                      </a:r>
                      <a:r>
                        <a:rPr sz="900" spc="-15">
                          <a:solidFill>
                            <a:srgbClr val="0D0D0D"/>
                          </a:solidFill>
                          <a:latin typeface="Arial"/>
                          <a:cs typeface="Arial"/>
                        </a:rPr>
                        <a:t> </a:t>
                      </a:r>
                      <a:r>
                        <a:rPr sz="900">
                          <a:solidFill>
                            <a:srgbClr val="0D0D0D"/>
                          </a:solidFill>
                          <a:latin typeface="Arial"/>
                          <a:cs typeface="Arial"/>
                        </a:rPr>
                        <a:t>of</a:t>
                      </a:r>
                      <a:r>
                        <a:rPr sz="900" spc="-15">
                          <a:solidFill>
                            <a:srgbClr val="0D0D0D"/>
                          </a:solidFill>
                          <a:latin typeface="Arial"/>
                          <a:cs typeface="Arial"/>
                        </a:rPr>
                        <a:t> </a:t>
                      </a:r>
                      <a:r>
                        <a:rPr sz="900">
                          <a:solidFill>
                            <a:srgbClr val="0D0D0D"/>
                          </a:solidFill>
                          <a:latin typeface="Arial"/>
                          <a:cs typeface="Arial"/>
                        </a:rPr>
                        <a:t>OCS</a:t>
                      </a:r>
                      <a:r>
                        <a:rPr sz="900" spc="5">
                          <a:solidFill>
                            <a:srgbClr val="0D0D0D"/>
                          </a:solidFill>
                          <a:latin typeface="Arial"/>
                          <a:cs typeface="Arial"/>
                        </a:rPr>
                        <a:t> </a:t>
                      </a:r>
                      <a:r>
                        <a:rPr sz="900">
                          <a:solidFill>
                            <a:srgbClr val="0D0D0D"/>
                          </a:solidFill>
                          <a:latin typeface="Arial"/>
                          <a:cs typeface="Arial"/>
                        </a:rPr>
                        <a:t>use</a:t>
                      </a:r>
                      <a:r>
                        <a:rPr sz="900" spc="-30">
                          <a:solidFill>
                            <a:srgbClr val="0D0D0D"/>
                          </a:solidFill>
                          <a:latin typeface="Arial"/>
                          <a:cs typeface="Arial"/>
                        </a:rPr>
                        <a:t> </a:t>
                      </a:r>
                      <a:r>
                        <a:rPr sz="900">
                          <a:solidFill>
                            <a:srgbClr val="0D0D0D"/>
                          </a:solidFill>
                          <a:latin typeface="Arial"/>
                          <a:cs typeface="Arial"/>
                        </a:rPr>
                        <a:t>in</a:t>
                      </a:r>
                      <a:r>
                        <a:rPr sz="900" spc="-15">
                          <a:solidFill>
                            <a:srgbClr val="0D0D0D"/>
                          </a:solidFill>
                          <a:latin typeface="Arial"/>
                          <a:cs typeface="Arial"/>
                        </a:rPr>
                        <a:t> </a:t>
                      </a:r>
                      <a:r>
                        <a:rPr sz="900">
                          <a:solidFill>
                            <a:srgbClr val="0D0D0D"/>
                          </a:solidFill>
                          <a:latin typeface="Arial"/>
                          <a:cs typeface="Arial"/>
                        </a:rPr>
                        <a:t>a </a:t>
                      </a:r>
                      <a:r>
                        <a:rPr sz="900" spc="-20">
                          <a:solidFill>
                            <a:srgbClr val="0D0D0D"/>
                          </a:solidFill>
                          <a:latin typeface="Arial"/>
                          <a:cs typeface="Arial"/>
                        </a:rPr>
                        <a:t>year</a:t>
                      </a:r>
                      <a:endParaRPr sz="9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6"/>
                  </a:ext>
                </a:extLst>
              </a:tr>
              <a:tr h="228600">
                <a:tc>
                  <a:txBody>
                    <a:bodyPr/>
                    <a:lstStyle/>
                    <a:p>
                      <a:pPr algn="ctr">
                        <a:lnSpc>
                          <a:spcPct val="100000"/>
                        </a:lnSpc>
                        <a:spcBef>
                          <a:spcPts val="345"/>
                        </a:spcBef>
                      </a:pPr>
                      <a:r>
                        <a:rPr sz="900" b="1">
                          <a:solidFill>
                            <a:srgbClr val="0D0D0D"/>
                          </a:solidFill>
                          <a:latin typeface="Arial"/>
                          <a:cs typeface="Arial"/>
                        </a:rPr>
                        <a:t>Intermittent</a:t>
                      </a:r>
                      <a:r>
                        <a:rPr sz="900" b="1" spc="-45">
                          <a:solidFill>
                            <a:srgbClr val="0D0D0D"/>
                          </a:solidFill>
                          <a:latin typeface="Arial"/>
                          <a:cs typeface="Arial"/>
                        </a:rPr>
                        <a:t> </a:t>
                      </a:r>
                      <a:r>
                        <a:rPr sz="900" b="1">
                          <a:solidFill>
                            <a:srgbClr val="0D0D0D"/>
                          </a:solidFill>
                          <a:latin typeface="Arial"/>
                          <a:cs typeface="Arial"/>
                        </a:rPr>
                        <a:t>OCS</a:t>
                      </a:r>
                      <a:r>
                        <a:rPr sz="900" b="1" spc="-15">
                          <a:solidFill>
                            <a:srgbClr val="0D0D0D"/>
                          </a:solidFill>
                          <a:latin typeface="Arial"/>
                          <a:cs typeface="Arial"/>
                        </a:rPr>
                        <a:t> </a:t>
                      </a:r>
                      <a:r>
                        <a:rPr sz="900" b="1" spc="-25">
                          <a:solidFill>
                            <a:srgbClr val="0D0D0D"/>
                          </a:solidFill>
                          <a:latin typeface="Arial"/>
                          <a:cs typeface="Arial"/>
                        </a:rPr>
                        <a:t>use</a:t>
                      </a:r>
                      <a:endParaRPr sz="9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264160" indent="-172720">
                        <a:lnSpc>
                          <a:spcPct val="100000"/>
                        </a:lnSpc>
                        <a:spcBef>
                          <a:spcPts val="345"/>
                        </a:spcBef>
                        <a:buChar char="•"/>
                        <a:tabLst>
                          <a:tab pos="264160" algn="l"/>
                        </a:tabLst>
                      </a:pPr>
                      <a:r>
                        <a:rPr sz="900">
                          <a:solidFill>
                            <a:srgbClr val="0D0D0D"/>
                          </a:solidFill>
                          <a:latin typeface="Arial"/>
                          <a:cs typeface="Arial"/>
                        </a:rPr>
                        <a:t>Prescription</a:t>
                      </a:r>
                      <a:r>
                        <a:rPr sz="900" spc="-40">
                          <a:solidFill>
                            <a:srgbClr val="0D0D0D"/>
                          </a:solidFill>
                          <a:latin typeface="Arial"/>
                          <a:cs typeface="Arial"/>
                        </a:rPr>
                        <a:t> </a:t>
                      </a:r>
                      <a:r>
                        <a:rPr sz="900">
                          <a:solidFill>
                            <a:srgbClr val="0D0D0D"/>
                          </a:solidFill>
                          <a:latin typeface="Arial"/>
                          <a:cs typeface="Arial"/>
                        </a:rPr>
                        <a:t>for</a:t>
                      </a:r>
                      <a:r>
                        <a:rPr sz="900" spc="-15">
                          <a:solidFill>
                            <a:srgbClr val="0D0D0D"/>
                          </a:solidFill>
                          <a:latin typeface="Arial"/>
                          <a:cs typeface="Arial"/>
                        </a:rPr>
                        <a:t> </a:t>
                      </a:r>
                      <a:r>
                        <a:rPr sz="900">
                          <a:solidFill>
                            <a:srgbClr val="0D0D0D"/>
                          </a:solidFill>
                          <a:latin typeface="Arial"/>
                          <a:cs typeface="Arial"/>
                        </a:rPr>
                        <a:t>repeated</a:t>
                      </a:r>
                      <a:r>
                        <a:rPr sz="900" spc="-25">
                          <a:solidFill>
                            <a:srgbClr val="0D0D0D"/>
                          </a:solidFill>
                          <a:latin typeface="Arial"/>
                          <a:cs typeface="Arial"/>
                        </a:rPr>
                        <a:t> </a:t>
                      </a:r>
                      <a:r>
                        <a:rPr sz="900">
                          <a:solidFill>
                            <a:srgbClr val="0D0D0D"/>
                          </a:solidFill>
                          <a:latin typeface="Arial"/>
                          <a:cs typeface="Arial"/>
                        </a:rPr>
                        <a:t>OCS</a:t>
                      </a:r>
                      <a:r>
                        <a:rPr sz="900" spc="-5">
                          <a:solidFill>
                            <a:srgbClr val="0D0D0D"/>
                          </a:solidFill>
                          <a:latin typeface="Arial"/>
                          <a:cs typeface="Arial"/>
                        </a:rPr>
                        <a:t> </a:t>
                      </a:r>
                      <a:r>
                        <a:rPr sz="900">
                          <a:solidFill>
                            <a:srgbClr val="0D0D0D"/>
                          </a:solidFill>
                          <a:latin typeface="Arial"/>
                          <a:cs typeface="Arial"/>
                        </a:rPr>
                        <a:t>use</a:t>
                      </a:r>
                      <a:r>
                        <a:rPr sz="900" spc="-15">
                          <a:solidFill>
                            <a:srgbClr val="0D0D0D"/>
                          </a:solidFill>
                          <a:latin typeface="Arial"/>
                          <a:cs typeface="Arial"/>
                        </a:rPr>
                        <a:t> </a:t>
                      </a:r>
                      <a:r>
                        <a:rPr sz="900">
                          <a:solidFill>
                            <a:srgbClr val="0D0D0D"/>
                          </a:solidFill>
                          <a:latin typeface="Arial"/>
                          <a:cs typeface="Arial"/>
                        </a:rPr>
                        <a:t>and/or</a:t>
                      </a:r>
                      <a:r>
                        <a:rPr sz="900" spc="-30">
                          <a:solidFill>
                            <a:srgbClr val="0D0D0D"/>
                          </a:solidFill>
                          <a:latin typeface="Arial"/>
                          <a:cs typeface="Arial"/>
                        </a:rPr>
                        <a:t> </a:t>
                      </a:r>
                      <a:r>
                        <a:rPr sz="900">
                          <a:solidFill>
                            <a:srgbClr val="0D0D0D"/>
                          </a:solidFill>
                          <a:latin typeface="Arial"/>
                          <a:cs typeface="Arial"/>
                        </a:rPr>
                        <a:t>≥2</a:t>
                      </a:r>
                      <a:r>
                        <a:rPr sz="900" spc="-5">
                          <a:solidFill>
                            <a:srgbClr val="0D0D0D"/>
                          </a:solidFill>
                          <a:latin typeface="Arial"/>
                          <a:cs typeface="Arial"/>
                        </a:rPr>
                        <a:t> </a:t>
                      </a:r>
                      <a:r>
                        <a:rPr sz="900">
                          <a:solidFill>
                            <a:srgbClr val="0D0D0D"/>
                          </a:solidFill>
                          <a:latin typeface="Arial"/>
                          <a:cs typeface="Arial"/>
                        </a:rPr>
                        <a:t>exacerbations</a:t>
                      </a:r>
                      <a:r>
                        <a:rPr sz="900" spc="-25">
                          <a:solidFill>
                            <a:srgbClr val="0D0D0D"/>
                          </a:solidFill>
                          <a:latin typeface="Arial"/>
                          <a:cs typeface="Arial"/>
                        </a:rPr>
                        <a:t> </a:t>
                      </a:r>
                      <a:r>
                        <a:rPr sz="900">
                          <a:solidFill>
                            <a:srgbClr val="0D0D0D"/>
                          </a:solidFill>
                          <a:latin typeface="Arial"/>
                          <a:cs typeface="Arial"/>
                        </a:rPr>
                        <a:t>in</a:t>
                      </a:r>
                      <a:r>
                        <a:rPr sz="900" spc="-15">
                          <a:solidFill>
                            <a:srgbClr val="0D0D0D"/>
                          </a:solidFill>
                          <a:latin typeface="Arial"/>
                          <a:cs typeface="Arial"/>
                        </a:rPr>
                        <a:t> </a:t>
                      </a:r>
                      <a:r>
                        <a:rPr sz="900">
                          <a:solidFill>
                            <a:srgbClr val="0D0D0D"/>
                          </a:solidFill>
                          <a:latin typeface="Arial"/>
                          <a:cs typeface="Arial"/>
                        </a:rPr>
                        <a:t>a</a:t>
                      </a:r>
                      <a:r>
                        <a:rPr sz="900" spc="-15">
                          <a:solidFill>
                            <a:srgbClr val="0D0D0D"/>
                          </a:solidFill>
                          <a:latin typeface="Arial"/>
                          <a:cs typeface="Arial"/>
                        </a:rPr>
                        <a:t> </a:t>
                      </a:r>
                      <a:r>
                        <a:rPr sz="900">
                          <a:solidFill>
                            <a:srgbClr val="0D0D0D"/>
                          </a:solidFill>
                          <a:latin typeface="Arial"/>
                          <a:cs typeface="Arial"/>
                        </a:rPr>
                        <a:t>1-year</a:t>
                      </a:r>
                      <a:r>
                        <a:rPr sz="900" spc="-5">
                          <a:solidFill>
                            <a:srgbClr val="0D0D0D"/>
                          </a:solidFill>
                          <a:latin typeface="Arial"/>
                          <a:cs typeface="Arial"/>
                        </a:rPr>
                        <a:t> </a:t>
                      </a:r>
                      <a:r>
                        <a:rPr sz="900" spc="-10">
                          <a:solidFill>
                            <a:srgbClr val="0D0D0D"/>
                          </a:solidFill>
                          <a:latin typeface="Arial"/>
                          <a:cs typeface="Arial"/>
                        </a:rPr>
                        <a:t>period</a:t>
                      </a:r>
                      <a:endParaRPr sz="9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7"/>
                  </a:ext>
                </a:extLst>
              </a:tr>
              <a:tr h="365125">
                <a:tc>
                  <a:txBody>
                    <a:bodyPr/>
                    <a:lstStyle/>
                    <a:p>
                      <a:pPr algn="ctr">
                        <a:lnSpc>
                          <a:spcPct val="100000"/>
                        </a:lnSpc>
                        <a:spcBef>
                          <a:spcPts val="885"/>
                        </a:spcBef>
                      </a:pPr>
                      <a:r>
                        <a:rPr sz="900" b="1">
                          <a:solidFill>
                            <a:srgbClr val="0D0D0D"/>
                          </a:solidFill>
                          <a:latin typeface="Arial"/>
                          <a:cs typeface="Arial"/>
                        </a:rPr>
                        <a:t>Asthma</a:t>
                      </a:r>
                      <a:r>
                        <a:rPr sz="900" b="1" spc="-45">
                          <a:solidFill>
                            <a:srgbClr val="0D0D0D"/>
                          </a:solidFill>
                          <a:latin typeface="Arial"/>
                          <a:cs typeface="Arial"/>
                        </a:rPr>
                        <a:t> </a:t>
                      </a:r>
                      <a:r>
                        <a:rPr sz="900" b="1" spc="-10">
                          <a:solidFill>
                            <a:srgbClr val="0D0D0D"/>
                          </a:solidFill>
                          <a:latin typeface="Arial"/>
                          <a:cs typeface="Arial"/>
                        </a:rPr>
                        <a:t>control</a:t>
                      </a:r>
                      <a:endParaRPr sz="900">
                        <a:latin typeface="Arial"/>
                        <a:cs typeface="Arial"/>
                      </a:endParaRPr>
                    </a:p>
                  </a:txBody>
                  <a:tcPr marL="0" marR="0" marT="1123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264160" marR="161290" indent="-172720">
                        <a:lnSpc>
                          <a:spcPct val="100000"/>
                        </a:lnSpc>
                        <a:spcBef>
                          <a:spcPts val="345"/>
                        </a:spcBef>
                        <a:buChar char="•"/>
                        <a:tabLst>
                          <a:tab pos="264160" algn="l"/>
                        </a:tabLst>
                      </a:pPr>
                      <a:r>
                        <a:rPr sz="900">
                          <a:solidFill>
                            <a:srgbClr val="0D0D0D"/>
                          </a:solidFill>
                          <a:latin typeface="Arial"/>
                          <a:cs typeface="Arial"/>
                        </a:rPr>
                        <a:t>Categorized</a:t>
                      </a:r>
                      <a:r>
                        <a:rPr sz="900" spc="-30">
                          <a:solidFill>
                            <a:srgbClr val="0D0D0D"/>
                          </a:solidFill>
                          <a:latin typeface="Arial"/>
                          <a:cs typeface="Arial"/>
                        </a:rPr>
                        <a:t> </a:t>
                      </a:r>
                      <a:r>
                        <a:rPr sz="900">
                          <a:solidFill>
                            <a:srgbClr val="0D0D0D"/>
                          </a:solidFill>
                          <a:latin typeface="Arial"/>
                          <a:cs typeface="Arial"/>
                        </a:rPr>
                        <a:t>as</a:t>
                      </a:r>
                      <a:r>
                        <a:rPr sz="900" spc="-15">
                          <a:solidFill>
                            <a:srgbClr val="0D0D0D"/>
                          </a:solidFill>
                          <a:latin typeface="Arial"/>
                          <a:cs typeface="Arial"/>
                        </a:rPr>
                        <a:t> </a:t>
                      </a:r>
                      <a:r>
                        <a:rPr sz="900">
                          <a:solidFill>
                            <a:srgbClr val="0D0D0D"/>
                          </a:solidFill>
                          <a:latin typeface="Arial"/>
                          <a:cs typeface="Arial"/>
                        </a:rPr>
                        <a:t>controlled,</a:t>
                      </a:r>
                      <a:r>
                        <a:rPr sz="900" spc="-40">
                          <a:solidFill>
                            <a:srgbClr val="0D0D0D"/>
                          </a:solidFill>
                          <a:latin typeface="Arial"/>
                          <a:cs typeface="Arial"/>
                        </a:rPr>
                        <a:t> </a:t>
                      </a:r>
                      <a:r>
                        <a:rPr sz="900">
                          <a:solidFill>
                            <a:srgbClr val="0D0D0D"/>
                          </a:solidFill>
                          <a:latin typeface="Arial"/>
                          <a:cs typeface="Arial"/>
                        </a:rPr>
                        <a:t>partly</a:t>
                      </a:r>
                      <a:r>
                        <a:rPr sz="900" spc="-25">
                          <a:solidFill>
                            <a:srgbClr val="0D0D0D"/>
                          </a:solidFill>
                          <a:latin typeface="Arial"/>
                          <a:cs typeface="Arial"/>
                        </a:rPr>
                        <a:t> </a:t>
                      </a:r>
                      <a:r>
                        <a:rPr sz="900">
                          <a:solidFill>
                            <a:srgbClr val="0D0D0D"/>
                          </a:solidFill>
                          <a:latin typeface="Arial"/>
                          <a:cs typeface="Arial"/>
                        </a:rPr>
                        <a:t>controlled,</a:t>
                      </a:r>
                      <a:r>
                        <a:rPr sz="900" spc="-45">
                          <a:solidFill>
                            <a:srgbClr val="0D0D0D"/>
                          </a:solidFill>
                          <a:latin typeface="Arial"/>
                          <a:cs typeface="Arial"/>
                        </a:rPr>
                        <a:t> </a:t>
                      </a:r>
                      <a:r>
                        <a:rPr sz="900">
                          <a:solidFill>
                            <a:srgbClr val="0D0D0D"/>
                          </a:solidFill>
                          <a:latin typeface="Arial"/>
                          <a:cs typeface="Arial"/>
                        </a:rPr>
                        <a:t>or</a:t>
                      </a:r>
                      <a:r>
                        <a:rPr sz="900" spc="-15">
                          <a:solidFill>
                            <a:srgbClr val="0D0D0D"/>
                          </a:solidFill>
                          <a:latin typeface="Arial"/>
                          <a:cs typeface="Arial"/>
                        </a:rPr>
                        <a:t> </a:t>
                      </a:r>
                      <a:r>
                        <a:rPr sz="900">
                          <a:solidFill>
                            <a:srgbClr val="0D0D0D"/>
                          </a:solidFill>
                          <a:latin typeface="Arial"/>
                          <a:cs typeface="Arial"/>
                        </a:rPr>
                        <a:t>uncontrolled</a:t>
                      </a:r>
                      <a:r>
                        <a:rPr sz="900" spc="-55">
                          <a:solidFill>
                            <a:srgbClr val="0D0D0D"/>
                          </a:solidFill>
                          <a:latin typeface="Arial"/>
                          <a:cs typeface="Arial"/>
                        </a:rPr>
                        <a:t> </a:t>
                      </a:r>
                      <a:r>
                        <a:rPr sz="900">
                          <a:solidFill>
                            <a:srgbClr val="0D0D0D"/>
                          </a:solidFill>
                          <a:latin typeface="Arial"/>
                          <a:cs typeface="Arial"/>
                        </a:rPr>
                        <a:t>according</a:t>
                      </a:r>
                      <a:r>
                        <a:rPr sz="900" spc="-40">
                          <a:solidFill>
                            <a:srgbClr val="0D0D0D"/>
                          </a:solidFill>
                          <a:latin typeface="Arial"/>
                          <a:cs typeface="Arial"/>
                        </a:rPr>
                        <a:t> </a:t>
                      </a:r>
                      <a:r>
                        <a:rPr sz="900">
                          <a:solidFill>
                            <a:srgbClr val="0D0D0D"/>
                          </a:solidFill>
                          <a:latin typeface="Arial"/>
                          <a:cs typeface="Arial"/>
                        </a:rPr>
                        <a:t>to</a:t>
                      </a:r>
                      <a:r>
                        <a:rPr sz="900" spc="-20">
                          <a:solidFill>
                            <a:srgbClr val="0D0D0D"/>
                          </a:solidFill>
                          <a:latin typeface="Arial"/>
                          <a:cs typeface="Arial"/>
                        </a:rPr>
                        <a:t> </a:t>
                      </a:r>
                      <a:r>
                        <a:rPr sz="900">
                          <a:solidFill>
                            <a:srgbClr val="0D0D0D"/>
                          </a:solidFill>
                          <a:latin typeface="Arial"/>
                          <a:cs typeface="Arial"/>
                        </a:rPr>
                        <a:t>GINA</a:t>
                      </a:r>
                      <a:r>
                        <a:rPr sz="900" spc="5">
                          <a:solidFill>
                            <a:srgbClr val="0D0D0D"/>
                          </a:solidFill>
                          <a:latin typeface="Arial"/>
                          <a:cs typeface="Arial"/>
                        </a:rPr>
                        <a:t> </a:t>
                      </a:r>
                      <a:r>
                        <a:rPr sz="900">
                          <a:solidFill>
                            <a:srgbClr val="0D0D0D"/>
                          </a:solidFill>
                          <a:latin typeface="Arial"/>
                          <a:cs typeface="Arial"/>
                        </a:rPr>
                        <a:t>criteria</a:t>
                      </a:r>
                      <a:r>
                        <a:rPr sz="900" spc="-45">
                          <a:solidFill>
                            <a:srgbClr val="0D0D0D"/>
                          </a:solidFill>
                          <a:latin typeface="Arial"/>
                          <a:cs typeface="Arial"/>
                        </a:rPr>
                        <a:t> </a:t>
                      </a:r>
                      <a:r>
                        <a:rPr sz="900">
                          <a:solidFill>
                            <a:srgbClr val="0D0D0D"/>
                          </a:solidFill>
                          <a:latin typeface="Arial"/>
                          <a:cs typeface="Arial"/>
                        </a:rPr>
                        <a:t>determined</a:t>
                      </a:r>
                      <a:r>
                        <a:rPr sz="900" spc="-40">
                          <a:solidFill>
                            <a:srgbClr val="0D0D0D"/>
                          </a:solidFill>
                          <a:latin typeface="Arial"/>
                          <a:cs typeface="Arial"/>
                        </a:rPr>
                        <a:t> </a:t>
                      </a:r>
                      <a:r>
                        <a:rPr sz="900">
                          <a:solidFill>
                            <a:srgbClr val="0D0D0D"/>
                          </a:solidFill>
                          <a:latin typeface="Arial"/>
                          <a:cs typeface="Arial"/>
                        </a:rPr>
                        <a:t>using</a:t>
                      </a:r>
                      <a:r>
                        <a:rPr sz="900" spc="-30">
                          <a:solidFill>
                            <a:srgbClr val="0D0D0D"/>
                          </a:solidFill>
                          <a:latin typeface="Arial"/>
                          <a:cs typeface="Arial"/>
                        </a:rPr>
                        <a:t> </a:t>
                      </a:r>
                      <a:r>
                        <a:rPr sz="900">
                          <a:solidFill>
                            <a:srgbClr val="0D0D0D"/>
                          </a:solidFill>
                          <a:latin typeface="Arial"/>
                          <a:cs typeface="Arial"/>
                        </a:rPr>
                        <a:t>the</a:t>
                      </a:r>
                      <a:r>
                        <a:rPr sz="900" spc="-15">
                          <a:solidFill>
                            <a:srgbClr val="0D0D0D"/>
                          </a:solidFill>
                          <a:latin typeface="Arial"/>
                          <a:cs typeface="Arial"/>
                        </a:rPr>
                        <a:t> </a:t>
                      </a:r>
                      <a:r>
                        <a:rPr sz="900">
                          <a:solidFill>
                            <a:srgbClr val="0D0D0D"/>
                          </a:solidFill>
                          <a:latin typeface="Arial"/>
                          <a:cs typeface="Arial"/>
                        </a:rPr>
                        <a:t>Asthma</a:t>
                      </a:r>
                      <a:r>
                        <a:rPr sz="900" spc="-30">
                          <a:solidFill>
                            <a:srgbClr val="0D0D0D"/>
                          </a:solidFill>
                          <a:latin typeface="Arial"/>
                          <a:cs typeface="Arial"/>
                        </a:rPr>
                        <a:t> </a:t>
                      </a:r>
                      <a:r>
                        <a:rPr sz="900" spc="-10">
                          <a:solidFill>
                            <a:srgbClr val="0D0D0D"/>
                          </a:solidFill>
                          <a:latin typeface="Arial"/>
                          <a:cs typeface="Arial"/>
                        </a:rPr>
                        <a:t>Control </a:t>
                      </a:r>
                      <a:r>
                        <a:rPr sz="900">
                          <a:solidFill>
                            <a:srgbClr val="0D0D0D"/>
                          </a:solidFill>
                          <a:latin typeface="Arial"/>
                          <a:cs typeface="Arial"/>
                        </a:rPr>
                        <a:t>Test</a:t>
                      </a:r>
                      <a:r>
                        <a:rPr sz="900" spc="-10">
                          <a:solidFill>
                            <a:srgbClr val="0D0D0D"/>
                          </a:solidFill>
                          <a:latin typeface="Arial"/>
                          <a:cs typeface="Arial"/>
                        </a:rPr>
                        <a:t> </a:t>
                      </a:r>
                      <a:r>
                        <a:rPr sz="900">
                          <a:solidFill>
                            <a:srgbClr val="0D0D0D"/>
                          </a:solidFill>
                          <a:latin typeface="Arial"/>
                          <a:cs typeface="Arial"/>
                        </a:rPr>
                        <a:t>questionnaire</a:t>
                      </a:r>
                      <a:r>
                        <a:rPr sz="900" spc="-55">
                          <a:solidFill>
                            <a:srgbClr val="0D0D0D"/>
                          </a:solidFill>
                          <a:latin typeface="Arial"/>
                          <a:cs typeface="Arial"/>
                        </a:rPr>
                        <a:t> </a:t>
                      </a:r>
                      <a:r>
                        <a:rPr sz="900">
                          <a:solidFill>
                            <a:srgbClr val="0D0D0D"/>
                          </a:solidFill>
                          <a:latin typeface="Arial"/>
                          <a:cs typeface="Arial"/>
                        </a:rPr>
                        <a:t>or</a:t>
                      </a:r>
                      <a:r>
                        <a:rPr sz="900" spc="-10">
                          <a:solidFill>
                            <a:srgbClr val="0D0D0D"/>
                          </a:solidFill>
                          <a:latin typeface="Arial"/>
                          <a:cs typeface="Arial"/>
                        </a:rPr>
                        <a:t> </a:t>
                      </a:r>
                      <a:r>
                        <a:rPr sz="900">
                          <a:solidFill>
                            <a:srgbClr val="0D0D0D"/>
                          </a:solidFill>
                          <a:latin typeface="Arial"/>
                          <a:cs typeface="Arial"/>
                        </a:rPr>
                        <a:t>the</a:t>
                      </a:r>
                      <a:r>
                        <a:rPr sz="900" spc="-20">
                          <a:solidFill>
                            <a:srgbClr val="0D0D0D"/>
                          </a:solidFill>
                          <a:latin typeface="Arial"/>
                          <a:cs typeface="Arial"/>
                        </a:rPr>
                        <a:t> </a:t>
                      </a:r>
                      <a:r>
                        <a:rPr sz="900">
                          <a:solidFill>
                            <a:srgbClr val="0D0D0D"/>
                          </a:solidFill>
                          <a:latin typeface="Arial"/>
                          <a:cs typeface="Arial"/>
                        </a:rPr>
                        <a:t>Asthma</a:t>
                      </a:r>
                      <a:r>
                        <a:rPr sz="900" spc="-30">
                          <a:solidFill>
                            <a:srgbClr val="0D0D0D"/>
                          </a:solidFill>
                          <a:latin typeface="Arial"/>
                          <a:cs typeface="Arial"/>
                        </a:rPr>
                        <a:t> </a:t>
                      </a:r>
                      <a:r>
                        <a:rPr sz="900">
                          <a:solidFill>
                            <a:srgbClr val="0D0D0D"/>
                          </a:solidFill>
                          <a:latin typeface="Arial"/>
                          <a:cs typeface="Arial"/>
                        </a:rPr>
                        <a:t>Control</a:t>
                      </a:r>
                      <a:r>
                        <a:rPr sz="900" spc="-15">
                          <a:solidFill>
                            <a:srgbClr val="0D0D0D"/>
                          </a:solidFill>
                          <a:latin typeface="Arial"/>
                          <a:cs typeface="Arial"/>
                        </a:rPr>
                        <a:t> </a:t>
                      </a:r>
                      <a:r>
                        <a:rPr sz="900" spc="-10">
                          <a:solidFill>
                            <a:srgbClr val="0D0D0D"/>
                          </a:solidFill>
                          <a:latin typeface="Arial"/>
                          <a:cs typeface="Arial"/>
                        </a:rPr>
                        <a:t>Questionnaire</a:t>
                      </a:r>
                      <a:endParaRPr sz="9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8"/>
                  </a:ext>
                </a:extLst>
              </a:tr>
            </a:tbl>
          </a:graphicData>
        </a:graphic>
      </p:graphicFrame>
      <p:pic>
        <p:nvPicPr>
          <p:cNvPr id="6" name="Graphic 5" descr="Beginning with solid fill">
            <a:hlinkClick r:id="rId3" action="ppaction://hlinksldjump"/>
            <a:extLst>
              <a:ext uri="{FF2B5EF4-FFF2-40B4-BE49-F238E27FC236}">
                <a16:creationId xmlns:a16="http://schemas.microsoft.com/office/drawing/2014/main" id="{01C31418-5D06-9A2E-B0DA-8DA2FD796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5" name="bg object 17">
            <a:extLst>
              <a:ext uri="{FF2B5EF4-FFF2-40B4-BE49-F238E27FC236}">
                <a16:creationId xmlns:a16="http://schemas.microsoft.com/office/drawing/2014/main" id="{B7ABA350-A093-FFBD-F627-D53703941A1D}"/>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t>Methods:</a:t>
            </a:r>
            <a:r>
              <a:rPr spc="-75"/>
              <a:t> </a:t>
            </a:r>
            <a:r>
              <a:t>Statistical</a:t>
            </a:r>
            <a:r>
              <a:rPr spc="-90"/>
              <a:t> </a:t>
            </a:r>
            <a:r>
              <a:rPr spc="-10"/>
              <a:t>analysis</a:t>
            </a:r>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145415" indent="-132715">
              <a:lnSpc>
                <a:spcPct val="100000"/>
              </a:lnSpc>
              <a:spcBef>
                <a:spcPts val="105"/>
              </a:spcBef>
              <a:buClr>
                <a:srgbClr val="FF9900"/>
              </a:buClr>
              <a:buChar char="•"/>
              <a:tabLst>
                <a:tab pos="145415" algn="l"/>
              </a:tabLst>
            </a:pPr>
            <a:r>
              <a:t>Data</a:t>
            </a:r>
            <a:r>
              <a:rPr spc="-30"/>
              <a:t> </a:t>
            </a:r>
            <a:r>
              <a:t>were</a:t>
            </a:r>
            <a:r>
              <a:rPr spc="-20"/>
              <a:t> </a:t>
            </a:r>
            <a:r>
              <a:t>assessed</a:t>
            </a:r>
            <a:r>
              <a:rPr spc="-70"/>
              <a:t> </a:t>
            </a:r>
            <a:r>
              <a:t>using</a:t>
            </a:r>
            <a:r>
              <a:rPr spc="-25"/>
              <a:t> </a:t>
            </a:r>
            <a:r>
              <a:t>Stata</a:t>
            </a:r>
            <a:r>
              <a:rPr spc="-45"/>
              <a:t> </a:t>
            </a:r>
            <a:r>
              <a:t>version</a:t>
            </a:r>
            <a:r>
              <a:rPr spc="-30"/>
              <a:t> </a:t>
            </a:r>
            <a:r>
              <a:t>14</a:t>
            </a:r>
            <a:r>
              <a:rPr spc="-20"/>
              <a:t> </a:t>
            </a:r>
            <a:r>
              <a:t>(StataCorp)</a:t>
            </a:r>
            <a:r>
              <a:rPr spc="-50"/>
              <a:t> </a:t>
            </a:r>
            <a:r>
              <a:t>or</a:t>
            </a:r>
            <a:r>
              <a:rPr spc="-20"/>
              <a:t> </a:t>
            </a:r>
            <a:r>
              <a:t>SAS</a:t>
            </a:r>
            <a:r>
              <a:rPr spc="-25"/>
              <a:t> </a:t>
            </a:r>
            <a:r>
              <a:t>version</a:t>
            </a:r>
            <a:r>
              <a:rPr spc="-20"/>
              <a:t> </a:t>
            </a:r>
            <a:r>
              <a:t>9.4</a:t>
            </a:r>
            <a:r>
              <a:rPr spc="-35"/>
              <a:t> </a:t>
            </a:r>
            <a:r>
              <a:t>or</a:t>
            </a:r>
            <a:r>
              <a:rPr spc="-20"/>
              <a:t> </a:t>
            </a:r>
            <a:r>
              <a:t>9.5</a:t>
            </a:r>
            <a:r>
              <a:rPr spc="-40"/>
              <a:t> </a:t>
            </a:r>
            <a:r>
              <a:t>(SAS</a:t>
            </a:r>
            <a:r>
              <a:rPr spc="-10"/>
              <a:t> Institute)</a:t>
            </a:r>
          </a:p>
          <a:p>
            <a:pPr marL="146685">
              <a:lnSpc>
                <a:spcPct val="100000"/>
              </a:lnSpc>
              <a:spcBef>
                <a:spcPts val="5"/>
              </a:spcBef>
            </a:pPr>
            <a:r>
              <a:t>according</a:t>
            </a:r>
            <a:r>
              <a:rPr spc="-70"/>
              <a:t> </a:t>
            </a:r>
            <a:r>
              <a:t>to</a:t>
            </a:r>
            <a:r>
              <a:rPr spc="-25"/>
              <a:t> </a:t>
            </a:r>
            <a:r>
              <a:t>a</a:t>
            </a:r>
            <a:r>
              <a:rPr spc="-35"/>
              <a:t> </a:t>
            </a:r>
            <a:r>
              <a:t>predefined</a:t>
            </a:r>
            <a:r>
              <a:rPr spc="-50"/>
              <a:t> </a:t>
            </a:r>
            <a:r>
              <a:t>data</a:t>
            </a:r>
            <a:r>
              <a:rPr spc="-45"/>
              <a:t> </a:t>
            </a:r>
            <a:r>
              <a:t>analysis</a:t>
            </a:r>
            <a:r>
              <a:rPr spc="-30"/>
              <a:t> </a:t>
            </a:r>
            <a:r>
              <a:t>plan</a:t>
            </a:r>
            <a:r>
              <a:rPr spc="-35"/>
              <a:t> </a:t>
            </a:r>
            <a:r>
              <a:t>to</a:t>
            </a:r>
            <a:r>
              <a:rPr spc="-35"/>
              <a:t> </a:t>
            </a:r>
            <a:r>
              <a:t>minimize</a:t>
            </a:r>
            <a:r>
              <a:rPr spc="-30"/>
              <a:t> </a:t>
            </a:r>
            <a:r>
              <a:rPr spc="-10"/>
              <a:t>bias.</a:t>
            </a:r>
          </a:p>
          <a:p>
            <a:pPr marL="145415" marR="158750" indent="-133350">
              <a:lnSpc>
                <a:spcPct val="100000"/>
              </a:lnSpc>
              <a:spcBef>
                <a:spcPts val="1500"/>
              </a:spcBef>
              <a:buClr>
                <a:srgbClr val="FF9900"/>
              </a:buClr>
              <a:buChar char="•"/>
              <a:tabLst>
                <a:tab pos="146685" algn="l"/>
              </a:tabLst>
            </a:pPr>
            <a:r>
              <a:t>Descriptive</a:t>
            </a:r>
            <a:r>
              <a:rPr spc="-45"/>
              <a:t> </a:t>
            </a:r>
            <a:r>
              <a:t>statistics</a:t>
            </a:r>
            <a:r>
              <a:rPr spc="-55"/>
              <a:t> </a:t>
            </a:r>
            <a:r>
              <a:t>were</a:t>
            </a:r>
            <a:r>
              <a:rPr spc="-30"/>
              <a:t> </a:t>
            </a:r>
            <a:r>
              <a:t>reported</a:t>
            </a:r>
            <a:r>
              <a:rPr spc="-65"/>
              <a:t> </a:t>
            </a:r>
            <a:r>
              <a:t>as</a:t>
            </a:r>
            <a:r>
              <a:rPr spc="-20"/>
              <a:t> </a:t>
            </a:r>
            <a:r>
              <a:t>categorical</a:t>
            </a:r>
            <a:r>
              <a:rPr spc="-60"/>
              <a:t> </a:t>
            </a:r>
            <a:r>
              <a:t>variables</a:t>
            </a:r>
            <a:r>
              <a:rPr spc="-30"/>
              <a:t> </a:t>
            </a:r>
            <a:r>
              <a:t>for</a:t>
            </a:r>
            <a:r>
              <a:rPr spc="-40"/>
              <a:t> </a:t>
            </a:r>
            <a:r>
              <a:t>all</a:t>
            </a:r>
            <a:r>
              <a:rPr spc="-20"/>
              <a:t> </a:t>
            </a:r>
            <a:r>
              <a:t>variables</a:t>
            </a:r>
            <a:r>
              <a:rPr spc="-30"/>
              <a:t> </a:t>
            </a:r>
            <a:r>
              <a:t>for</a:t>
            </a:r>
            <a:r>
              <a:rPr spc="-35"/>
              <a:t> </a:t>
            </a:r>
            <a:r>
              <a:t>the</a:t>
            </a:r>
            <a:r>
              <a:rPr spc="-45"/>
              <a:t> </a:t>
            </a:r>
            <a:r>
              <a:t>overall</a:t>
            </a:r>
            <a:r>
              <a:rPr spc="-25"/>
              <a:t> </a:t>
            </a:r>
            <a:r>
              <a:t>and</a:t>
            </a:r>
            <a:r>
              <a:rPr spc="-35"/>
              <a:t> </a:t>
            </a:r>
            <a:r>
              <a:rPr spc="-10"/>
              <a:t>country- 	</a:t>
            </a:r>
            <a:r>
              <a:t>specific</a:t>
            </a:r>
            <a:r>
              <a:rPr spc="-40"/>
              <a:t> </a:t>
            </a:r>
            <a:r>
              <a:t>patient</a:t>
            </a:r>
            <a:r>
              <a:rPr spc="-40"/>
              <a:t> </a:t>
            </a:r>
            <a:r>
              <a:rPr spc="-10"/>
              <a:t>populations.</a:t>
            </a:r>
          </a:p>
          <a:p>
            <a:pPr marL="145415" marR="5080" indent="-133350">
              <a:lnSpc>
                <a:spcPct val="100000"/>
              </a:lnSpc>
              <a:spcBef>
                <a:spcPts val="1500"/>
              </a:spcBef>
              <a:buClr>
                <a:srgbClr val="FF9900"/>
              </a:buClr>
              <a:buChar char="•"/>
              <a:tabLst>
                <a:tab pos="146685" algn="l"/>
              </a:tabLst>
            </a:pPr>
            <a:r>
              <a:rPr spc="-10"/>
              <a:t>Health-</a:t>
            </a:r>
            <a:r>
              <a:t>care</a:t>
            </a:r>
            <a:r>
              <a:rPr spc="-55"/>
              <a:t> </a:t>
            </a:r>
            <a:r>
              <a:t>resource</a:t>
            </a:r>
            <a:r>
              <a:rPr spc="-50"/>
              <a:t> </a:t>
            </a:r>
            <a:r>
              <a:t>use</a:t>
            </a:r>
            <a:r>
              <a:rPr spc="-30"/>
              <a:t> </a:t>
            </a:r>
            <a:r>
              <a:t>(HCRU),</a:t>
            </a:r>
            <a:r>
              <a:rPr spc="-15"/>
              <a:t> </a:t>
            </a:r>
            <a:r>
              <a:t>IgE</a:t>
            </a:r>
            <a:r>
              <a:rPr spc="-25"/>
              <a:t> </a:t>
            </a:r>
            <a:r>
              <a:t>count,</a:t>
            </a:r>
            <a:r>
              <a:rPr spc="-45"/>
              <a:t> </a:t>
            </a:r>
            <a:r>
              <a:t>blood</a:t>
            </a:r>
            <a:r>
              <a:rPr spc="-25"/>
              <a:t> </a:t>
            </a:r>
            <a:r>
              <a:t>eosinophil</a:t>
            </a:r>
            <a:r>
              <a:rPr spc="-40"/>
              <a:t> </a:t>
            </a:r>
            <a:r>
              <a:t>count</a:t>
            </a:r>
            <a:r>
              <a:rPr spc="-40"/>
              <a:t> </a:t>
            </a:r>
            <a:r>
              <a:t>(BEC),</a:t>
            </a:r>
            <a:r>
              <a:rPr spc="-20"/>
              <a:t> </a:t>
            </a:r>
            <a:r>
              <a:t>and</a:t>
            </a:r>
            <a:r>
              <a:rPr spc="-30"/>
              <a:t> </a:t>
            </a:r>
            <a:r>
              <a:t>comorbidities</a:t>
            </a:r>
            <a:r>
              <a:rPr spc="-45"/>
              <a:t> </a:t>
            </a:r>
            <a:r>
              <a:t>also</a:t>
            </a:r>
            <a:r>
              <a:rPr spc="-40"/>
              <a:t> </a:t>
            </a:r>
            <a:r>
              <a:rPr spc="-20"/>
              <a:t>were 	</a:t>
            </a:r>
            <a:r>
              <a:t>stratified</a:t>
            </a:r>
            <a:r>
              <a:rPr spc="-60"/>
              <a:t> </a:t>
            </a:r>
            <a:r>
              <a:t>by</a:t>
            </a:r>
            <a:r>
              <a:rPr spc="-25"/>
              <a:t> </a:t>
            </a:r>
            <a:r>
              <a:t>severe</a:t>
            </a:r>
            <a:r>
              <a:rPr spc="-30"/>
              <a:t> </a:t>
            </a:r>
            <a:r>
              <a:t>asthma</a:t>
            </a:r>
            <a:r>
              <a:rPr spc="-45"/>
              <a:t> </a:t>
            </a:r>
            <a:r>
              <a:t>status</a:t>
            </a:r>
            <a:r>
              <a:rPr spc="-50"/>
              <a:t> </a:t>
            </a:r>
            <a:r>
              <a:t>and</a:t>
            </a:r>
            <a:r>
              <a:rPr spc="-30"/>
              <a:t> </a:t>
            </a:r>
            <a:r>
              <a:t>sex</a:t>
            </a:r>
            <a:r>
              <a:rPr spc="-35"/>
              <a:t> </a:t>
            </a:r>
            <a:r>
              <a:t>for</a:t>
            </a:r>
            <a:r>
              <a:rPr spc="-35"/>
              <a:t> </a:t>
            </a:r>
            <a:r>
              <a:t>the</a:t>
            </a:r>
            <a:r>
              <a:rPr spc="-30"/>
              <a:t> </a:t>
            </a:r>
            <a:r>
              <a:t>overall</a:t>
            </a:r>
            <a:r>
              <a:rPr spc="-20"/>
              <a:t> </a:t>
            </a:r>
            <a:r>
              <a:rPr spc="-10"/>
              <a:t>population.</a:t>
            </a:r>
          </a:p>
        </p:txBody>
      </p:sp>
      <p:sp>
        <p:nvSpPr>
          <p:cNvPr id="4" name="object 4"/>
          <p:cNvSpPr txBox="1"/>
          <p:nvPr/>
        </p:nvSpPr>
        <p:spPr>
          <a:xfrm>
            <a:off x="311302" y="4859223"/>
            <a:ext cx="2012314"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2" action="ppaction://hlinksldjump"/>
            <a:extLst>
              <a:ext uri="{FF2B5EF4-FFF2-40B4-BE49-F238E27FC236}">
                <a16:creationId xmlns:a16="http://schemas.microsoft.com/office/drawing/2014/main" id="{AA4F03D9-933C-6E6D-4912-2C79B0328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78180"/>
            <a:ext cx="9144000" cy="113030"/>
            <a:chOff x="0" y="678180"/>
            <a:chExt cx="9144000" cy="113030"/>
          </a:xfrm>
        </p:grpSpPr>
        <p:sp>
          <p:nvSpPr>
            <p:cNvPr id="3" name="object 3"/>
            <p:cNvSpPr/>
            <p:nvPr/>
          </p:nvSpPr>
          <p:spPr>
            <a:xfrm>
              <a:off x="0" y="678180"/>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745236"/>
              <a:ext cx="9144000" cy="45720"/>
            </a:xfrm>
            <a:custGeom>
              <a:avLst/>
              <a:gdLst/>
              <a:ahLst/>
              <a:cxnLst/>
              <a:rect l="l" t="t" r="r" b="b"/>
              <a:pathLst>
                <a:path w="9144000" h="45720">
                  <a:moveTo>
                    <a:pt x="9144000" y="0"/>
                  </a:moveTo>
                  <a:lnTo>
                    <a:pt x="0" y="0"/>
                  </a:lnTo>
                  <a:lnTo>
                    <a:pt x="0" y="45720"/>
                  </a:lnTo>
                  <a:lnTo>
                    <a:pt x="9144000" y="45720"/>
                  </a:lnTo>
                  <a:lnTo>
                    <a:pt x="9144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5" name="object 5"/>
          <p:cNvPicPr/>
          <p:nvPr/>
        </p:nvPicPr>
        <p:blipFill>
          <a:blip r:embed="rId2" cstate="print"/>
          <a:stretch>
            <a:fillRect/>
          </a:stretch>
        </p:blipFill>
        <p:spPr>
          <a:xfrm>
            <a:off x="8187789" y="137742"/>
            <a:ext cx="643356" cy="193323"/>
          </a:xfrm>
          <a:prstGeom prst="rect">
            <a:avLst/>
          </a:prstGeom>
        </p:spPr>
      </p:pic>
      <p:pic>
        <p:nvPicPr>
          <p:cNvPr id="6" name="object 6"/>
          <p:cNvPicPr/>
          <p:nvPr/>
        </p:nvPicPr>
        <p:blipFill>
          <a:blip r:embed="rId3" cstate="print"/>
          <a:stretch>
            <a:fillRect/>
          </a:stretch>
        </p:blipFill>
        <p:spPr>
          <a:xfrm>
            <a:off x="8325611" y="4751832"/>
            <a:ext cx="504444" cy="249936"/>
          </a:xfrm>
          <a:prstGeom prst="rect">
            <a:avLst/>
          </a:prstGeom>
        </p:spPr>
      </p:pic>
      <p:sp>
        <p:nvSpPr>
          <p:cNvPr id="7" name="object 7"/>
          <p:cNvSpPr txBox="1"/>
          <p:nvPr/>
        </p:nvSpPr>
        <p:spPr>
          <a:xfrm>
            <a:off x="311302" y="216534"/>
            <a:ext cx="4495800"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a:ln>
                  <a:noFill/>
                </a:ln>
                <a:solidFill>
                  <a:srgbClr val="073762"/>
                </a:solidFill>
                <a:effectLst/>
                <a:uLnTx/>
                <a:uFillTx/>
                <a:latin typeface="Arial"/>
                <a:cs typeface="Arial"/>
              </a:rPr>
              <a:t>Results:</a:t>
            </a:r>
            <a:r>
              <a:rPr kumimoji="0" sz="2400" b="1" i="0" u="none" strike="noStrike" kern="0" cap="none" spc="-20" normalizeH="0" baseline="0" noProof="0">
                <a:ln>
                  <a:noFill/>
                </a:ln>
                <a:solidFill>
                  <a:srgbClr val="073762"/>
                </a:solidFill>
                <a:effectLst/>
                <a:uLnTx/>
                <a:uFillTx/>
                <a:latin typeface="Arial"/>
                <a:cs typeface="Arial"/>
              </a:rPr>
              <a:t> </a:t>
            </a:r>
            <a:r>
              <a:rPr kumimoji="0" sz="2400" b="1" i="0" u="none" strike="noStrike" kern="0" cap="none" spc="0" normalizeH="0" baseline="0" noProof="0">
                <a:ln>
                  <a:noFill/>
                </a:ln>
                <a:solidFill>
                  <a:srgbClr val="073762"/>
                </a:solidFill>
                <a:effectLst/>
                <a:uLnTx/>
                <a:uFillTx/>
                <a:latin typeface="Arial"/>
                <a:cs typeface="Arial"/>
              </a:rPr>
              <a:t>Patient</a:t>
            </a:r>
            <a:r>
              <a:rPr kumimoji="0" sz="2400" b="1" i="0" u="none" strike="noStrike" kern="0" cap="none" spc="-30" normalizeH="0" baseline="0" noProof="0">
                <a:ln>
                  <a:noFill/>
                </a:ln>
                <a:solidFill>
                  <a:srgbClr val="073762"/>
                </a:solidFill>
                <a:effectLst/>
                <a:uLnTx/>
                <a:uFillTx/>
                <a:latin typeface="Arial"/>
                <a:cs typeface="Arial"/>
              </a:rPr>
              <a:t> </a:t>
            </a:r>
            <a:r>
              <a:rPr kumimoji="0" sz="2400" b="1" i="0" u="none" strike="noStrike" kern="0" cap="none" spc="-10" normalizeH="0" baseline="0" noProof="0">
                <a:ln>
                  <a:noFill/>
                </a:ln>
                <a:solidFill>
                  <a:srgbClr val="073762"/>
                </a:solidFill>
                <a:effectLst/>
                <a:uLnTx/>
                <a:uFillTx/>
                <a:latin typeface="Arial"/>
                <a:cs typeface="Arial"/>
              </a:rPr>
              <a:t>demographics</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4688224" y="1127040"/>
            <a:ext cx="515620" cy="1582420"/>
            <a:chOff x="4688224" y="1127040"/>
            <a:chExt cx="515620" cy="1582420"/>
          </a:xfrm>
        </p:grpSpPr>
        <p:pic>
          <p:nvPicPr>
            <p:cNvPr id="9" name="object 9"/>
            <p:cNvPicPr/>
            <p:nvPr/>
          </p:nvPicPr>
          <p:blipFill>
            <a:blip r:embed="rId4" cstate="print"/>
            <a:stretch>
              <a:fillRect/>
            </a:stretch>
          </p:blipFill>
          <p:spPr>
            <a:xfrm>
              <a:off x="4766689" y="1127040"/>
              <a:ext cx="88881" cy="88944"/>
            </a:xfrm>
            <a:prstGeom prst="rect">
              <a:avLst/>
            </a:prstGeom>
          </p:spPr>
        </p:pic>
        <p:sp>
          <p:nvSpPr>
            <p:cNvPr id="10" name="object 10"/>
            <p:cNvSpPr/>
            <p:nvPr/>
          </p:nvSpPr>
          <p:spPr>
            <a:xfrm>
              <a:off x="4688224" y="1227101"/>
              <a:ext cx="245110" cy="400685"/>
            </a:xfrm>
            <a:custGeom>
              <a:avLst/>
              <a:gdLst/>
              <a:ahLst/>
              <a:cxnLst/>
              <a:rect l="l" t="t" r="r" b="b"/>
              <a:pathLst>
                <a:path w="245110" h="400685">
                  <a:moveTo>
                    <a:pt x="122906" y="0"/>
                  </a:moveTo>
                  <a:lnTo>
                    <a:pt x="84437" y="5332"/>
                  </a:lnTo>
                  <a:lnTo>
                    <a:pt x="46246" y="24457"/>
                  </a:lnTo>
                  <a:lnTo>
                    <a:pt x="41802" y="33350"/>
                  </a:lnTo>
                  <a:lnTo>
                    <a:pt x="694" y="171199"/>
                  </a:lnTo>
                  <a:lnTo>
                    <a:pt x="22914" y="200103"/>
                  </a:lnTo>
                  <a:lnTo>
                    <a:pt x="30119" y="198922"/>
                  </a:lnTo>
                  <a:lnTo>
                    <a:pt x="36385" y="195656"/>
                  </a:lnTo>
                  <a:lnTo>
                    <a:pt x="41194" y="190723"/>
                  </a:lnTo>
                  <a:lnTo>
                    <a:pt x="44024" y="184539"/>
                  </a:lnTo>
                  <a:lnTo>
                    <a:pt x="78465" y="67812"/>
                  </a:lnTo>
                  <a:lnTo>
                    <a:pt x="78465" y="106721"/>
                  </a:lnTo>
                  <a:lnTo>
                    <a:pt x="37358" y="244570"/>
                  </a:lnTo>
                  <a:lnTo>
                    <a:pt x="67355" y="244570"/>
                  </a:lnTo>
                  <a:lnTo>
                    <a:pt x="67355" y="400204"/>
                  </a:lnTo>
                  <a:lnTo>
                    <a:pt x="111796" y="400204"/>
                  </a:lnTo>
                  <a:lnTo>
                    <a:pt x="111796" y="244570"/>
                  </a:lnTo>
                  <a:lnTo>
                    <a:pt x="134016" y="244570"/>
                  </a:lnTo>
                  <a:lnTo>
                    <a:pt x="134016" y="400204"/>
                  </a:lnTo>
                  <a:lnTo>
                    <a:pt x="178457" y="400204"/>
                  </a:lnTo>
                  <a:lnTo>
                    <a:pt x="178457" y="244570"/>
                  </a:lnTo>
                  <a:lnTo>
                    <a:pt x="208455" y="244570"/>
                  </a:lnTo>
                  <a:lnTo>
                    <a:pt x="167347" y="106721"/>
                  </a:lnTo>
                  <a:lnTo>
                    <a:pt x="167347" y="67812"/>
                  </a:lnTo>
                  <a:lnTo>
                    <a:pt x="201789" y="184539"/>
                  </a:lnTo>
                  <a:lnTo>
                    <a:pt x="205243" y="191192"/>
                  </a:lnTo>
                  <a:lnTo>
                    <a:pt x="210260" y="196073"/>
                  </a:lnTo>
                  <a:lnTo>
                    <a:pt x="216319" y="199078"/>
                  </a:lnTo>
                  <a:lnTo>
                    <a:pt x="227342" y="200103"/>
                  </a:lnTo>
                  <a:lnTo>
                    <a:pt x="236977" y="194961"/>
                  </a:lnTo>
                  <a:lnTo>
                    <a:pt x="242202" y="188430"/>
                  </a:lnTo>
                  <a:lnTo>
                    <a:pt x="244719" y="180232"/>
                  </a:lnTo>
                  <a:lnTo>
                    <a:pt x="244007" y="171199"/>
                  </a:lnTo>
                  <a:lnTo>
                    <a:pt x="204010" y="33350"/>
                  </a:lnTo>
                  <a:lnTo>
                    <a:pt x="202899" y="27792"/>
                  </a:lnTo>
                  <a:lnTo>
                    <a:pt x="161375" y="5801"/>
                  </a:lnTo>
                  <a:lnTo>
                    <a:pt x="148459" y="2223"/>
                  </a:lnTo>
                  <a:lnTo>
                    <a:pt x="122906"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5" cstate="print"/>
            <a:stretch>
              <a:fillRect/>
            </a:stretch>
          </p:blipFill>
          <p:spPr>
            <a:xfrm>
              <a:off x="4766689" y="2209080"/>
              <a:ext cx="88881" cy="88944"/>
            </a:xfrm>
            <a:prstGeom prst="rect">
              <a:avLst/>
            </a:prstGeom>
          </p:spPr>
        </p:pic>
        <p:sp>
          <p:nvSpPr>
            <p:cNvPr id="12" name="object 12"/>
            <p:cNvSpPr/>
            <p:nvPr/>
          </p:nvSpPr>
          <p:spPr>
            <a:xfrm>
              <a:off x="4688224" y="2309141"/>
              <a:ext cx="245110" cy="400685"/>
            </a:xfrm>
            <a:custGeom>
              <a:avLst/>
              <a:gdLst/>
              <a:ahLst/>
              <a:cxnLst/>
              <a:rect l="l" t="t" r="r" b="b"/>
              <a:pathLst>
                <a:path w="245110" h="400685">
                  <a:moveTo>
                    <a:pt x="122906" y="0"/>
                  </a:moveTo>
                  <a:lnTo>
                    <a:pt x="84437" y="5332"/>
                  </a:lnTo>
                  <a:lnTo>
                    <a:pt x="46246" y="24457"/>
                  </a:lnTo>
                  <a:lnTo>
                    <a:pt x="41802" y="33350"/>
                  </a:lnTo>
                  <a:lnTo>
                    <a:pt x="694" y="171199"/>
                  </a:lnTo>
                  <a:lnTo>
                    <a:pt x="22914" y="200103"/>
                  </a:lnTo>
                  <a:lnTo>
                    <a:pt x="30119" y="198922"/>
                  </a:lnTo>
                  <a:lnTo>
                    <a:pt x="36385" y="195656"/>
                  </a:lnTo>
                  <a:lnTo>
                    <a:pt x="41194" y="190723"/>
                  </a:lnTo>
                  <a:lnTo>
                    <a:pt x="44024" y="184539"/>
                  </a:lnTo>
                  <a:lnTo>
                    <a:pt x="78465" y="67812"/>
                  </a:lnTo>
                  <a:lnTo>
                    <a:pt x="78465" y="106721"/>
                  </a:lnTo>
                  <a:lnTo>
                    <a:pt x="37358" y="244570"/>
                  </a:lnTo>
                  <a:lnTo>
                    <a:pt x="67355" y="244570"/>
                  </a:lnTo>
                  <a:lnTo>
                    <a:pt x="67355" y="400204"/>
                  </a:lnTo>
                  <a:lnTo>
                    <a:pt x="111796" y="400204"/>
                  </a:lnTo>
                  <a:lnTo>
                    <a:pt x="111796" y="244570"/>
                  </a:lnTo>
                  <a:lnTo>
                    <a:pt x="134016" y="244570"/>
                  </a:lnTo>
                  <a:lnTo>
                    <a:pt x="134016" y="400204"/>
                  </a:lnTo>
                  <a:lnTo>
                    <a:pt x="178457" y="400204"/>
                  </a:lnTo>
                  <a:lnTo>
                    <a:pt x="178457" y="244570"/>
                  </a:lnTo>
                  <a:lnTo>
                    <a:pt x="208455" y="244570"/>
                  </a:lnTo>
                  <a:lnTo>
                    <a:pt x="167347" y="106721"/>
                  </a:lnTo>
                  <a:lnTo>
                    <a:pt x="167347" y="67812"/>
                  </a:lnTo>
                  <a:lnTo>
                    <a:pt x="201789" y="184539"/>
                  </a:lnTo>
                  <a:lnTo>
                    <a:pt x="205243" y="191192"/>
                  </a:lnTo>
                  <a:lnTo>
                    <a:pt x="210260" y="196073"/>
                  </a:lnTo>
                  <a:lnTo>
                    <a:pt x="216319" y="199078"/>
                  </a:lnTo>
                  <a:lnTo>
                    <a:pt x="227342" y="200103"/>
                  </a:lnTo>
                  <a:lnTo>
                    <a:pt x="236977" y="194961"/>
                  </a:lnTo>
                  <a:lnTo>
                    <a:pt x="242202" y="188430"/>
                  </a:lnTo>
                  <a:lnTo>
                    <a:pt x="244719" y="180232"/>
                  </a:lnTo>
                  <a:lnTo>
                    <a:pt x="244007" y="171199"/>
                  </a:lnTo>
                  <a:lnTo>
                    <a:pt x="204010" y="33350"/>
                  </a:lnTo>
                  <a:lnTo>
                    <a:pt x="202899" y="27792"/>
                  </a:lnTo>
                  <a:lnTo>
                    <a:pt x="161375" y="5801"/>
                  </a:lnTo>
                  <a:lnTo>
                    <a:pt x="148459" y="2223"/>
                  </a:lnTo>
                  <a:lnTo>
                    <a:pt x="122906"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3" name="object 13"/>
            <p:cNvPicPr/>
            <p:nvPr/>
          </p:nvPicPr>
          <p:blipFill>
            <a:blip r:embed="rId5" cstate="print"/>
            <a:stretch>
              <a:fillRect/>
            </a:stretch>
          </p:blipFill>
          <p:spPr>
            <a:xfrm>
              <a:off x="4766689" y="1668060"/>
              <a:ext cx="88881" cy="88944"/>
            </a:xfrm>
            <a:prstGeom prst="rect">
              <a:avLst/>
            </a:prstGeom>
          </p:spPr>
        </p:pic>
        <p:sp>
          <p:nvSpPr>
            <p:cNvPr id="14" name="object 14"/>
            <p:cNvSpPr/>
            <p:nvPr/>
          </p:nvSpPr>
          <p:spPr>
            <a:xfrm>
              <a:off x="4688224" y="1768121"/>
              <a:ext cx="245110" cy="400685"/>
            </a:xfrm>
            <a:custGeom>
              <a:avLst/>
              <a:gdLst/>
              <a:ahLst/>
              <a:cxnLst/>
              <a:rect l="l" t="t" r="r" b="b"/>
              <a:pathLst>
                <a:path w="245110" h="400685">
                  <a:moveTo>
                    <a:pt x="122906" y="0"/>
                  </a:moveTo>
                  <a:lnTo>
                    <a:pt x="84437" y="5332"/>
                  </a:lnTo>
                  <a:lnTo>
                    <a:pt x="46246" y="24457"/>
                  </a:lnTo>
                  <a:lnTo>
                    <a:pt x="41802" y="33350"/>
                  </a:lnTo>
                  <a:lnTo>
                    <a:pt x="694" y="171199"/>
                  </a:lnTo>
                  <a:lnTo>
                    <a:pt x="22914" y="200103"/>
                  </a:lnTo>
                  <a:lnTo>
                    <a:pt x="30119" y="198922"/>
                  </a:lnTo>
                  <a:lnTo>
                    <a:pt x="36385" y="195656"/>
                  </a:lnTo>
                  <a:lnTo>
                    <a:pt x="41194" y="190723"/>
                  </a:lnTo>
                  <a:lnTo>
                    <a:pt x="44024" y="184539"/>
                  </a:lnTo>
                  <a:lnTo>
                    <a:pt x="78465" y="67812"/>
                  </a:lnTo>
                  <a:lnTo>
                    <a:pt x="78465" y="106721"/>
                  </a:lnTo>
                  <a:lnTo>
                    <a:pt x="37358" y="244570"/>
                  </a:lnTo>
                  <a:lnTo>
                    <a:pt x="67355" y="244570"/>
                  </a:lnTo>
                  <a:lnTo>
                    <a:pt x="67355" y="400204"/>
                  </a:lnTo>
                  <a:lnTo>
                    <a:pt x="111796" y="400204"/>
                  </a:lnTo>
                  <a:lnTo>
                    <a:pt x="111796" y="244570"/>
                  </a:lnTo>
                  <a:lnTo>
                    <a:pt x="134016" y="244570"/>
                  </a:lnTo>
                  <a:lnTo>
                    <a:pt x="134016" y="400204"/>
                  </a:lnTo>
                  <a:lnTo>
                    <a:pt x="178457" y="400204"/>
                  </a:lnTo>
                  <a:lnTo>
                    <a:pt x="178457" y="244570"/>
                  </a:lnTo>
                  <a:lnTo>
                    <a:pt x="208455" y="244570"/>
                  </a:lnTo>
                  <a:lnTo>
                    <a:pt x="167347" y="106721"/>
                  </a:lnTo>
                  <a:lnTo>
                    <a:pt x="167347" y="67812"/>
                  </a:lnTo>
                  <a:lnTo>
                    <a:pt x="201789" y="184539"/>
                  </a:lnTo>
                  <a:lnTo>
                    <a:pt x="205243" y="191192"/>
                  </a:lnTo>
                  <a:lnTo>
                    <a:pt x="210260" y="196073"/>
                  </a:lnTo>
                  <a:lnTo>
                    <a:pt x="216319" y="199078"/>
                  </a:lnTo>
                  <a:lnTo>
                    <a:pt x="227342" y="200103"/>
                  </a:lnTo>
                  <a:lnTo>
                    <a:pt x="236977" y="194961"/>
                  </a:lnTo>
                  <a:lnTo>
                    <a:pt x="242202" y="188430"/>
                  </a:lnTo>
                  <a:lnTo>
                    <a:pt x="244719" y="180232"/>
                  </a:lnTo>
                  <a:lnTo>
                    <a:pt x="244007" y="171199"/>
                  </a:lnTo>
                  <a:lnTo>
                    <a:pt x="204010" y="33350"/>
                  </a:lnTo>
                  <a:lnTo>
                    <a:pt x="202899" y="27792"/>
                  </a:lnTo>
                  <a:lnTo>
                    <a:pt x="161375" y="5801"/>
                  </a:lnTo>
                  <a:lnTo>
                    <a:pt x="148459" y="2223"/>
                  </a:lnTo>
                  <a:lnTo>
                    <a:pt x="122906"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5" name="object 15"/>
            <p:cNvPicPr/>
            <p:nvPr/>
          </p:nvPicPr>
          <p:blipFill>
            <a:blip r:embed="rId6" cstate="print"/>
            <a:stretch>
              <a:fillRect/>
            </a:stretch>
          </p:blipFill>
          <p:spPr>
            <a:xfrm>
              <a:off x="5037079" y="1127040"/>
              <a:ext cx="89133" cy="88944"/>
            </a:xfrm>
            <a:prstGeom prst="rect">
              <a:avLst/>
            </a:prstGeom>
          </p:spPr>
        </p:pic>
        <p:sp>
          <p:nvSpPr>
            <p:cNvPr id="16" name="object 16"/>
            <p:cNvSpPr/>
            <p:nvPr/>
          </p:nvSpPr>
          <p:spPr>
            <a:xfrm>
              <a:off x="4958391" y="1227101"/>
              <a:ext cx="245745" cy="400685"/>
            </a:xfrm>
            <a:custGeom>
              <a:avLst/>
              <a:gdLst/>
              <a:ahLst/>
              <a:cxnLst/>
              <a:rect l="l" t="t" r="r" b="b"/>
              <a:pathLst>
                <a:path w="245745" h="400685">
                  <a:moveTo>
                    <a:pt x="123254" y="0"/>
                  </a:moveTo>
                  <a:lnTo>
                    <a:pt x="84676" y="5332"/>
                  </a:lnTo>
                  <a:lnTo>
                    <a:pt x="46377" y="24457"/>
                  </a:lnTo>
                  <a:lnTo>
                    <a:pt x="41920" y="33350"/>
                  </a:lnTo>
                  <a:lnTo>
                    <a:pt x="696" y="171199"/>
                  </a:lnTo>
                  <a:lnTo>
                    <a:pt x="22979" y="200103"/>
                  </a:lnTo>
                  <a:lnTo>
                    <a:pt x="30204" y="198922"/>
                  </a:lnTo>
                  <a:lnTo>
                    <a:pt x="36488" y="195656"/>
                  </a:lnTo>
                  <a:lnTo>
                    <a:pt x="41311" y="190723"/>
                  </a:lnTo>
                  <a:lnTo>
                    <a:pt x="44148" y="184539"/>
                  </a:lnTo>
                  <a:lnTo>
                    <a:pt x="78687" y="67812"/>
                  </a:lnTo>
                  <a:lnTo>
                    <a:pt x="78687" y="106721"/>
                  </a:lnTo>
                  <a:lnTo>
                    <a:pt x="37463" y="244570"/>
                  </a:lnTo>
                  <a:lnTo>
                    <a:pt x="67546" y="244570"/>
                  </a:lnTo>
                  <a:lnTo>
                    <a:pt x="67546" y="400204"/>
                  </a:lnTo>
                  <a:lnTo>
                    <a:pt x="112112" y="400204"/>
                  </a:lnTo>
                  <a:lnTo>
                    <a:pt x="112112" y="244570"/>
                  </a:lnTo>
                  <a:lnTo>
                    <a:pt x="134396" y="244570"/>
                  </a:lnTo>
                  <a:lnTo>
                    <a:pt x="134396" y="400204"/>
                  </a:lnTo>
                  <a:lnTo>
                    <a:pt x="178962" y="400204"/>
                  </a:lnTo>
                  <a:lnTo>
                    <a:pt x="178962" y="244570"/>
                  </a:lnTo>
                  <a:lnTo>
                    <a:pt x="209045" y="244570"/>
                  </a:lnTo>
                  <a:lnTo>
                    <a:pt x="167821" y="106721"/>
                  </a:lnTo>
                  <a:lnTo>
                    <a:pt x="167821" y="67812"/>
                  </a:lnTo>
                  <a:lnTo>
                    <a:pt x="202360" y="184539"/>
                  </a:lnTo>
                  <a:lnTo>
                    <a:pt x="205824" y="191192"/>
                  </a:lnTo>
                  <a:lnTo>
                    <a:pt x="210855" y="196073"/>
                  </a:lnTo>
                  <a:lnTo>
                    <a:pt x="216931" y="199078"/>
                  </a:lnTo>
                  <a:lnTo>
                    <a:pt x="227985" y="200103"/>
                  </a:lnTo>
                  <a:lnTo>
                    <a:pt x="237647" y="194961"/>
                  </a:lnTo>
                  <a:lnTo>
                    <a:pt x="242887" y="188430"/>
                  </a:lnTo>
                  <a:lnTo>
                    <a:pt x="245412" y="180232"/>
                  </a:lnTo>
                  <a:lnTo>
                    <a:pt x="244698" y="171199"/>
                  </a:lnTo>
                  <a:lnTo>
                    <a:pt x="204588" y="33350"/>
                  </a:lnTo>
                  <a:lnTo>
                    <a:pt x="203474" y="27792"/>
                  </a:lnTo>
                  <a:lnTo>
                    <a:pt x="161832" y="5801"/>
                  </a:lnTo>
                  <a:lnTo>
                    <a:pt x="148880" y="2223"/>
                  </a:lnTo>
                  <a:lnTo>
                    <a:pt x="123254"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7" cstate="print"/>
            <a:stretch>
              <a:fillRect/>
            </a:stretch>
          </p:blipFill>
          <p:spPr>
            <a:xfrm>
              <a:off x="5037079" y="2209080"/>
              <a:ext cx="89133" cy="88944"/>
            </a:xfrm>
            <a:prstGeom prst="rect">
              <a:avLst/>
            </a:prstGeom>
          </p:spPr>
        </p:pic>
        <p:sp>
          <p:nvSpPr>
            <p:cNvPr id="18" name="object 18"/>
            <p:cNvSpPr/>
            <p:nvPr/>
          </p:nvSpPr>
          <p:spPr>
            <a:xfrm>
              <a:off x="4958391" y="2309141"/>
              <a:ext cx="245745" cy="400685"/>
            </a:xfrm>
            <a:custGeom>
              <a:avLst/>
              <a:gdLst/>
              <a:ahLst/>
              <a:cxnLst/>
              <a:rect l="l" t="t" r="r" b="b"/>
              <a:pathLst>
                <a:path w="245745" h="400685">
                  <a:moveTo>
                    <a:pt x="123254" y="0"/>
                  </a:moveTo>
                  <a:lnTo>
                    <a:pt x="84676" y="5332"/>
                  </a:lnTo>
                  <a:lnTo>
                    <a:pt x="46377" y="24457"/>
                  </a:lnTo>
                  <a:lnTo>
                    <a:pt x="41920" y="33350"/>
                  </a:lnTo>
                  <a:lnTo>
                    <a:pt x="696" y="171199"/>
                  </a:lnTo>
                  <a:lnTo>
                    <a:pt x="22979" y="200103"/>
                  </a:lnTo>
                  <a:lnTo>
                    <a:pt x="30204" y="198922"/>
                  </a:lnTo>
                  <a:lnTo>
                    <a:pt x="36488" y="195656"/>
                  </a:lnTo>
                  <a:lnTo>
                    <a:pt x="41311" y="190723"/>
                  </a:lnTo>
                  <a:lnTo>
                    <a:pt x="44148" y="184539"/>
                  </a:lnTo>
                  <a:lnTo>
                    <a:pt x="78687" y="67812"/>
                  </a:lnTo>
                  <a:lnTo>
                    <a:pt x="78687" y="106721"/>
                  </a:lnTo>
                  <a:lnTo>
                    <a:pt x="37463" y="244570"/>
                  </a:lnTo>
                  <a:lnTo>
                    <a:pt x="67546" y="244570"/>
                  </a:lnTo>
                  <a:lnTo>
                    <a:pt x="67546" y="400204"/>
                  </a:lnTo>
                  <a:lnTo>
                    <a:pt x="112112" y="400204"/>
                  </a:lnTo>
                  <a:lnTo>
                    <a:pt x="112112" y="244570"/>
                  </a:lnTo>
                  <a:lnTo>
                    <a:pt x="134396" y="244570"/>
                  </a:lnTo>
                  <a:lnTo>
                    <a:pt x="134396" y="400204"/>
                  </a:lnTo>
                  <a:lnTo>
                    <a:pt x="178962" y="400204"/>
                  </a:lnTo>
                  <a:lnTo>
                    <a:pt x="178962" y="244570"/>
                  </a:lnTo>
                  <a:lnTo>
                    <a:pt x="209045" y="244570"/>
                  </a:lnTo>
                  <a:lnTo>
                    <a:pt x="167821" y="106721"/>
                  </a:lnTo>
                  <a:lnTo>
                    <a:pt x="167821" y="67812"/>
                  </a:lnTo>
                  <a:lnTo>
                    <a:pt x="202360" y="184539"/>
                  </a:lnTo>
                  <a:lnTo>
                    <a:pt x="205824" y="191192"/>
                  </a:lnTo>
                  <a:lnTo>
                    <a:pt x="210855" y="196073"/>
                  </a:lnTo>
                  <a:lnTo>
                    <a:pt x="216931" y="199078"/>
                  </a:lnTo>
                  <a:lnTo>
                    <a:pt x="227985" y="200103"/>
                  </a:lnTo>
                  <a:lnTo>
                    <a:pt x="237647" y="194961"/>
                  </a:lnTo>
                  <a:lnTo>
                    <a:pt x="242887" y="188430"/>
                  </a:lnTo>
                  <a:lnTo>
                    <a:pt x="245412" y="180232"/>
                  </a:lnTo>
                  <a:lnTo>
                    <a:pt x="244698" y="171199"/>
                  </a:lnTo>
                  <a:lnTo>
                    <a:pt x="204588" y="33350"/>
                  </a:lnTo>
                  <a:lnTo>
                    <a:pt x="203474" y="27792"/>
                  </a:lnTo>
                  <a:lnTo>
                    <a:pt x="161832" y="5801"/>
                  </a:lnTo>
                  <a:lnTo>
                    <a:pt x="148880" y="2223"/>
                  </a:lnTo>
                  <a:lnTo>
                    <a:pt x="123254"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object 19"/>
            <p:cNvPicPr/>
            <p:nvPr/>
          </p:nvPicPr>
          <p:blipFill>
            <a:blip r:embed="rId7" cstate="print"/>
            <a:stretch>
              <a:fillRect/>
            </a:stretch>
          </p:blipFill>
          <p:spPr>
            <a:xfrm>
              <a:off x="5037079" y="1668060"/>
              <a:ext cx="89133" cy="88944"/>
            </a:xfrm>
            <a:prstGeom prst="rect">
              <a:avLst/>
            </a:prstGeom>
          </p:spPr>
        </p:pic>
        <p:sp>
          <p:nvSpPr>
            <p:cNvPr id="20" name="object 20"/>
            <p:cNvSpPr/>
            <p:nvPr/>
          </p:nvSpPr>
          <p:spPr>
            <a:xfrm>
              <a:off x="4958391" y="1768121"/>
              <a:ext cx="245745" cy="400685"/>
            </a:xfrm>
            <a:custGeom>
              <a:avLst/>
              <a:gdLst/>
              <a:ahLst/>
              <a:cxnLst/>
              <a:rect l="l" t="t" r="r" b="b"/>
              <a:pathLst>
                <a:path w="245745" h="400685">
                  <a:moveTo>
                    <a:pt x="123254" y="0"/>
                  </a:moveTo>
                  <a:lnTo>
                    <a:pt x="84676" y="5332"/>
                  </a:lnTo>
                  <a:lnTo>
                    <a:pt x="46377" y="24457"/>
                  </a:lnTo>
                  <a:lnTo>
                    <a:pt x="41920" y="33350"/>
                  </a:lnTo>
                  <a:lnTo>
                    <a:pt x="696" y="171199"/>
                  </a:lnTo>
                  <a:lnTo>
                    <a:pt x="22979" y="200103"/>
                  </a:lnTo>
                  <a:lnTo>
                    <a:pt x="30204" y="198922"/>
                  </a:lnTo>
                  <a:lnTo>
                    <a:pt x="36488" y="195656"/>
                  </a:lnTo>
                  <a:lnTo>
                    <a:pt x="41311" y="190723"/>
                  </a:lnTo>
                  <a:lnTo>
                    <a:pt x="44148" y="184539"/>
                  </a:lnTo>
                  <a:lnTo>
                    <a:pt x="78687" y="67812"/>
                  </a:lnTo>
                  <a:lnTo>
                    <a:pt x="78687" y="106721"/>
                  </a:lnTo>
                  <a:lnTo>
                    <a:pt x="37463" y="244570"/>
                  </a:lnTo>
                  <a:lnTo>
                    <a:pt x="67546" y="244570"/>
                  </a:lnTo>
                  <a:lnTo>
                    <a:pt x="67546" y="400204"/>
                  </a:lnTo>
                  <a:lnTo>
                    <a:pt x="112112" y="400204"/>
                  </a:lnTo>
                  <a:lnTo>
                    <a:pt x="112112" y="244570"/>
                  </a:lnTo>
                  <a:lnTo>
                    <a:pt x="134396" y="244570"/>
                  </a:lnTo>
                  <a:lnTo>
                    <a:pt x="134396" y="400204"/>
                  </a:lnTo>
                  <a:lnTo>
                    <a:pt x="178962" y="400204"/>
                  </a:lnTo>
                  <a:lnTo>
                    <a:pt x="178962" y="244570"/>
                  </a:lnTo>
                  <a:lnTo>
                    <a:pt x="209045" y="244570"/>
                  </a:lnTo>
                  <a:lnTo>
                    <a:pt x="167821" y="106721"/>
                  </a:lnTo>
                  <a:lnTo>
                    <a:pt x="167821" y="67812"/>
                  </a:lnTo>
                  <a:lnTo>
                    <a:pt x="202360" y="184539"/>
                  </a:lnTo>
                  <a:lnTo>
                    <a:pt x="205824" y="191192"/>
                  </a:lnTo>
                  <a:lnTo>
                    <a:pt x="210855" y="196073"/>
                  </a:lnTo>
                  <a:lnTo>
                    <a:pt x="216931" y="199078"/>
                  </a:lnTo>
                  <a:lnTo>
                    <a:pt x="227985" y="200103"/>
                  </a:lnTo>
                  <a:lnTo>
                    <a:pt x="237647" y="194961"/>
                  </a:lnTo>
                  <a:lnTo>
                    <a:pt x="242887" y="188430"/>
                  </a:lnTo>
                  <a:lnTo>
                    <a:pt x="245412" y="180232"/>
                  </a:lnTo>
                  <a:lnTo>
                    <a:pt x="244698" y="171199"/>
                  </a:lnTo>
                  <a:lnTo>
                    <a:pt x="204588" y="33350"/>
                  </a:lnTo>
                  <a:lnTo>
                    <a:pt x="203474" y="27792"/>
                  </a:lnTo>
                  <a:lnTo>
                    <a:pt x="161832" y="5801"/>
                  </a:lnTo>
                  <a:lnTo>
                    <a:pt x="148880" y="2223"/>
                  </a:lnTo>
                  <a:lnTo>
                    <a:pt x="123254"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object 21"/>
          <p:cNvGrpSpPr/>
          <p:nvPr/>
        </p:nvGrpSpPr>
        <p:grpSpPr>
          <a:xfrm>
            <a:off x="5348255" y="1127040"/>
            <a:ext cx="514350" cy="1041400"/>
            <a:chOff x="5348255" y="1127040"/>
            <a:chExt cx="514350" cy="1041400"/>
          </a:xfrm>
        </p:grpSpPr>
        <p:pic>
          <p:nvPicPr>
            <p:cNvPr id="22" name="object 22"/>
            <p:cNvPicPr/>
            <p:nvPr/>
          </p:nvPicPr>
          <p:blipFill>
            <a:blip r:embed="rId8" cstate="print"/>
            <a:stretch>
              <a:fillRect/>
            </a:stretch>
          </p:blipFill>
          <p:spPr>
            <a:xfrm>
              <a:off x="5426026" y="1127040"/>
              <a:ext cx="88881" cy="88944"/>
            </a:xfrm>
            <a:prstGeom prst="rect">
              <a:avLst/>
            </a:prstGeom>
          </p:spPr>
        </p:pic>
        <p:sp>
          <p:nvSpPr>
            <p:cNvPr id="23" name="object 23"/>
            <p:cNvSpPr/>
            <p:nvPr/>
          </p:nvSpPr>
          <p:spPr>
            <a:xfrm>
              <a:off x="5348255" y="1227484"/>
              <a:ext cx="244475" cy="400050"/>
            </a:xfrm>
            <a:custGeom>
              <a:avLst/>
              <a:gdLst/>
              <a:ahLst/>
              <a:cxnLst/>
              <a:rect l="l" t="t" r="r" b="b"/>
              <a:pathLst>
                <a:path w="244475" h="400050">
                  <a:moveTo>
                    <a:pt x="131378" y="0"/>
                  </a:moveTo>
                  <a:lnTo>
                    <a:pt x="72632" y="9310"/>
                  </a:lnTo>
                  <a:lnTo>
                    <a:pt x="38885" y="29633"/>
                  </a:lnTo>
                  <a:lnTo>
                    <a:pt x="1111" y="175264"/>
                  </a:lnTo>
                  <a:lnTo>
                    <a:pt x="0" y="177487"/>
                  </a:lnTo>
                  <a:lnTo>
                    <a:pt x="1753" y="188343"/>
                  </a:lnTo>
                  <a:lnTo>
                    <a:pt x="6527" y="195413"/>
                  </a:lnTo>
                  <a:lnTo>
                    <a:pt x="13592" y="200190"/>
                  </a:lnTo>
                  <a:lnTo>
                    <a:pt x="22220" y="201944"/>
                  </a:lnTo>
                  <a:lnTo>
                    <a:pt x="29424" y="200589"/>
                  </a:lnTo>
                  <a:lnTo>
                    <a:pt x="35691" y="196941"/>
                  </a:lnTo>
                  <a:lnTo>
                    <a:pt x="40500" y="191626"/>
                  </a:lnTo>
                  <a:lnTo>
                    <a:pt x="43329" y="185269"/>
                  </a:lnTo>
                  <a:lnTo>
                    <a:pt x="66661" y="88552"/>
                  </a:lnTo>
                  <a:lnTo>
                    <a:pt x="66661" y="399822"/>
                  </a:lnTo>
                  <a:lnTo>
                    <a:pt x="111102" y="399822"/>
                  </a:lnTo>
                  <a:lnTo>
                    <a:pt x="111102" y="199721"/>
                  </a:lnTo>
                  <a:lnTo>
                    <a:pt x="133322" y="199721"/>
                  </a:lnTo>
                  <a:lnTo>
                    <a:pt x="133322" y="399822"/>
                  </a:lnTo>
                  <a:lnTo>
                    <a:pt x="177763" y="399822"/>
                  </a:lnTo>
                  <a:lnTo>
                    <a:pt x="177763" y="87441"/>
                  </a:lnTo>
                  <a:lnTo>
                    <a:pt x="201094" y="184157"/>
                  </a:lnTo>
                  <a:lnTo>
                    <a:pt x="203924" y="190515"/>
                  </a:lnTo>
                  <a:lnTo>
                    <a:pt x="208732" y="195830"/>
                  </a:lnTo>
                  <a:lnTo>
                    <a:pt x="214999" y="199478"/>
                  </a:lnTo>
                  <a:lnTo>
                    <a:pt x="222204" y="200832"/>
                  </a:lnTo>
                  <a:lnTo>
                    <a:pt x="230831" y="199078"/>
                  </a:lnTo>
                  <a:lnTo>
                    <a:pt x="237897" y="194301"/>
                  </a:lnTo>
                  <a:lnTo>
                    <a:pt x="242671" y="187232"/>
                  </a:lnTo>
                  <a:lnTo>
                    <a:pt x="244424" y="176375"/>
                  </a:lnTo>
                  <a:lnTo>
                    <a:pt x="243313" y="173040"/>
                  </a:lnTo>
                  <a:lnTo>
                    <a:pt x="211093" y="36303"/>
                  </a:lnTo>
                  <a:lnTo>
                    <a:pt x="171791" y="8667"/>
                  </a:lnTo>
                  <a:lnTo>
                    <a:pt x="158875" y="4064"/>
                  </a:lnTo>
                  <a:lnTo>
                    <a:pt x="13137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4" name="object 24"/>
            <p:cNvPicPr/>
            <p:nvPr/>
          </p:nvPicPr>
          <p:blipFill>
            <a:blip r:embed="rId8" cstate="print"/>
            <a:stretch>
              <a:fillRect/>
            </a:stretch>
          </p:blipFill>
          <p:spPr>
            <a:xfrm>
              <a:off x="5695774" y="1127040"/>
              <a:ext cx="88881" cy="88944"/>
            </a:xfrm>
            <a:prstGeom prst="rect">
              <a:avLst/>
            </a:prstGeom>
          </p:spPr>
        </p:pic>
        <p:sp>
          <p:nvSpPr>
            <p:cNvPr id="25" name="object 25"/>
            <p:cNvSpPr/>
            <p:nvPr/>
          </p:nvSpPr>
          <p:spPr>
            <a:xfrm>
              <a:off x="5618003" y="1227484"/>
              <a:ext cx="244475" cy="400050"/>
            </a:xfrm>
            <a:custGeom>
              <a:avLst/>
              <a:gdLst/>
              <a:ahLst/>
              <a:cxnLst/>
              <a:rect l="l" t="t" r="r" b="b"/>
              <a:pathLst>
                <a:path w="244475" h="400050">
                  <a:moveTo>
                    <a:pt x="131378" y="0"/>
                  </a:moveTo>
                  <a:lnTo>
                    <a:pt x="72632" y="9310"/>
                  </a:lnTo>
                  <a:lnTo>
                    <a:pt x="38885" y="29633"/>
                  </a:lnTo>
                  <a:lnTo>
                    <a:pt x="1111" y="175264"/>
                  </a:lnTo>
                  <a:lnTo>
                    <a:pt x="0" y="177487"/>
                  </a:lnTo>
                  <a:lnTo>
                    <a:pt x="1753" y="188343"/>
                  </a:lnTo>
                  <a:lnTo>
                    <a:pt x="6527" y="195413"/>
                  </a:lnTo>
                  <a:lnTo>
                    <a:pt x="13592" y="200190"/>
                  </a:lnTo>
                  <a:lnTo>
                    <a:pt x="22220" y="201944"/>
                  </a:lnTo>
                  <a:lnTo>
                    <a:pt x="29424" y="200589"/>
                  </a:lnTo>
                  <a:lnTo>
                    <a:pt x="35691" y="196941"/>
                  </a:lnTo>
                  <a:lnTo>
                    <a:pt x="40500" y="191626"/>
                  </a:lnTo>
                  <a:lnTo>
                    <a:pt x="43329" y="185269"/>
                  </a:lnTo>
                  <a:lnTo>
                    <a:pt x="66661" y="88552"/>
                  </a:lnTo>
                  <a:lnTo>
                    <a:pt x="66661" y="399822"/>
                  </a:lnTo>
                  <a:lnTo>
                    <a:pt x="111102" y="399822"/>
                  </a:lnTo>
                  <a:lnTo>
                    <a:pt x="111102" y="199721"/>
                  </a:lnTo>
                  <a:lnTo>
                    <a:pt x="133322" y="199721"/>
                  </a:lnTo>
                  <a:lnTo>
                    <a:pt x="133322" y="399822"/>
                  </a:lnTo>
                  <a:lnTo>
                    <a:pt x="177763" y="399822"/>
                  </a:lnTo>
                  <a:lnTo>
                    <a:pt x="177763" y="87441"/>
                  </a:lnTo>
                  <a:lnTo>
                    <a:pt x="201094" y="184157"/>
                  </a:lnTo>
                  <a:lnTo>
                    <a:pt x="203924" y="190515"/>
                  </a:lnTo>
                  <a:lnTo>
                    <a:pt x="208732" y="195830"/>
                  </a:lnTo>
                  <a:lnTo>
                    <a:pt x="214999" y="199478"/>
                  </a:lnTo>
                  <a:lnTo>
                    <a:pt x="222204" y="200832"/>
                  </a:lnTo>
                  <a:lnTo>
                    <a:pt x="230831" y="199078"/>
                  </a:lnTo>
                  <a:lnTo>
                    <a:pt x="237897" y="194301"/>
                  </a:lnTo>
                  <a:lnTo>
                    <a:pt x="242671" y="187232"/>
                  </a:lnTo>
                  <a:lnTo>
                    <a:pt x="244424" y="176375"/>
                  </a:lnTo>
                  <a:lnTo>
                    <a:pt x="243313" y="173040"/>
                  </a:lnTo>
                  <a:lnTo>
                    <a:pt x="211093" y="36303"/>
                  </a:lnTo>
                  <a:lnTo>
                    <a:pt x="171791" y="8667"/>
                  </a:lnTo>
                  <a:lnTo>
                    <a:pt x="158875" y="4064"/>
                  </a:lnTo>
                  <a:lnTo>
                    <a:pt x="13137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6" name="object 26"/>
            <p:cNvPicPr/>
            <p:nvPr/>
          </p:nvPicPr>
          <p:blipFill>
            <a:blip r:embed="rId9" cstate="print"/>
            <a:stretch>
              <a:fillRect/>
            </a:stretch>
          </p:blipFill>
          <p:spPr>
            <a:xfrm>
              <a:off x="5426026" y="1668060"/>
              <a:ext cx="88881" cy="88944"/>
            </a:xfrm>
            <a:prstGeom prst="rect">
              <a:avLst/>
            </a:prstGeom>
          </p:spPr>
        </p:pic>
        <p:sp>
          <p:nvSpPr>
            <p:cNvPr id="27" name="object 27"/>
            <p:cNvSpPr/>
            <p:nvPr/>
          </p:nvSpPr>
          <p:spPr>
            <a:xfrm>
              <a:off x="5348255" y="1768504"/>
              <a:ext cx="244475" cy="400050"/>
            </a:xfrm>
            <a:custGeom>
              <a:avLst/>
              <a:gdLst/>
              <a:ahLst/>
              <a:cxnLst/>
              <a:rect l="l" t="t" r="r" b="b"/>
              <a:pathLst>
                <a:path w="244475" h="400050">
                  <a:moveTo>
                    <a:pt x="131378" y="0"/>
                  </a:moveTo>
                  <a:lnTo>
                    <a:pt x="72632" y="9310"/>
                  </a:lnTo>
                  <a:lnTo>
                    <a:pt x="38885" y="29633"/>
                  </a:lnTo>
                  <a:lnTo>
                    <a:pt x="1111" y="175264"/>
                  </a:lnTo>
                  <a:lnTo>
                    <a:pt x="0" y="177487"/>
                  </a:lnTo>
                  <a:lnTo>
                    <a:pt x="1753" y="188343"/>
                  </a:lnTo>
                  <a:lnTo>
                    <a:pt x="6527" y="195413"/>
                  </a:lnTo>
                  <a:lnTo>
                    <a:pt x="13592" y="200190"/>
                  </a:lnTo>
                  <a:lnTo>
                    <a:pt x="22220" y="201944"/>
                  </a:lnTo>
                  <a:lnTo>
                    <a:pt x="29424" y="200589"/>
                  </a:lnTo>
                  <a:lnTo>
                    <a:pt x="35691" y="196941"/>
                  </a:lnTo>
                  <a:lnTo>
                    <a:pt x="40500" y="191626"/>
                  </a:lnTo>
                  <a:lnTo>
                    <a:pt x="43329" y="185269"/>
                  </a:lnTo>
                  <a:lnTo>
                    <a:pt x="66661" y="88552"/>
                  </a:lnTo>
                  <a:lnTo>
                    <a:pt x="66661" y="399822"/>
                  </a:lnTo>
                  <a:lnTo>
                    <a:pt x="111102" y="399822"/>
                  </a:lnTo>
                  <a:lnTo>
                    <a:pt x="111102" y="199721"/>
                  </a:lnTo>
                  <a:lnTo>
                    <a:pt x="133322" y="199721"/>
                  </a:lnTo>
                  <a:lnTo>
                    <a:pt x="133322" y="399822"/>
                  </a:lnTo>
                  <a:lnTo>
                    <a:pt x="177763" y="399822"/>
                  </a:lnTo>
                  <a:lnTo>
                    <a:pt x="177763" y="87441"/>
                  </a:lnTo>
                  <a:lnTo>
                    <a:pt x="201094" y="184157"/>
                  </a:lnTo>
                  <a:lnTo>
                    <a:pt x="203924" y="190515"/>
                  </a:lnTo>
                  <a:lnTo>
                    <a:pt x="208732" y="195830"/>
                  </a:lnTo>
                  <a:lnTo>
                    <a:pt x="214999" y="199478"/>
                  </a:lnTo>
                  <a:lnTo>
                    <a:pt x="222204" y="200832"/>
                  </a:lnTo>
                  <a:lnTo>
                    <a:pt x="230831" y="199078"/>
                  </a:lnTo>
                  <a:lnTo>
                    <a:pt x="237897" y="194301"/>
                  </a:lnTo>
                  <a:lnTo>
                    <a:pt x="242671" y="187232"/>
                  </a:lnTo>
                  <a:lnTo>
                    <a:pt x="244424" y="176375"/>
                  </a:lnTo>
                  <a:lnTo>
                    <a:pt x="243313" y="173040"/>
                  </a:lnTo>
                  <a:lnTo>
                    <a:pt x="211093" y="36303"/>
                  </a:lnTo>
                  <a:lnTo>
                    <a:pt x="171791" y="8667"/>
                  </a:lnTo>
                  <a:lnTo>
                    <a:pt x="158875" y="4064"/>
                  </a:lnTo>
                  <a:lnTo>
                    <a:pt x="13137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9" cstate="print"/>
            <a:stretch>
              <a:fillRect/>
            </a:stretch>
          </p:blipFill>
          <p:spPr>
            <a:xfrm>
              <a:off x="5695774" y="1668060"/>
              <a:ext cx="88881" cy="88944"/>
            </a:xfrm>
            <a:prstGeom prst="rect">
              <a:avLst/>
            </a:prstGeom>
          </p:spPr>
        </p:pic>
        <p:sp>
          <p:nvSpPr>
            <p:cNvPr id="29" name="object 29"/>
            <p:cNvSpPr/>
            <p:nvPr/>
          </p:nvSpPr>
          <p:spPr>
            <a:xfrm>
              <a:off x="5618003" y="1768504"/>
              <a:ext cx="244475" cy="400050"/>
            </a:xfrm>
            <a:custGeom>
              <a:avLst/>
              <a:gdLst/>
              <a:ahLst/>
              <a:cxnLst/>
              <a:rect l="l" t="t" r="r" b="b"/>
              <a:pathLst>
                <a:path w="244475" h="400050">
                  <a:moveTo>
                    <a:pt x="131378" y="0"/>
                  </a:moveTo>
                  <a:lnTo>
                    <a:pt x="72632" y="9310"/>
                  </a:lnTo>
                  <a:lnTo>
                    <a:pt x="38885" y="29633"/>
                  </a:lnTo>
                  <a:lnTo>
                    <a:pt x="1111" y="175264"/>
                  </a:lnTo>
                  <a:lnTo>
                    <a:pt x="0" y="177487"/>
                  </a:lnTo>
                  <a:lnTo>
                    <a:pt x="1753" y="188343"/>
                  </a:lnTo>
                  <a:lnTo>
                    <a:pt x="6527" y="195413"/>
                  </a:lnTo>
                  <a:lnTo>
                    <a:pt x="13592" y="200190"/>
                  </a:lnTo>
                  <a:lnTo>
                    <a:pt x="22220" y="201944"/>
                  </a:lnTo>
                  <a:lnTo>
                    <a:pt x="29424" y="200589"/>
                  </a:lnTo>
                  <a:lnTo>
                    <a:pt x="35691" y="196941"/>
                  </a:lnTo>
                  <a:lnTo>
                    <a:pt x="40500" y="191626"/>
                  </a:lnTo>
                  <a:lnTo>
                    <a:pt x="43329" y="185269"/>
                  </a:lnTo>
                  <a:lnTo>
                    <a:pt x="66661" y="88552"/>
                  </a:lnTo>
                  <a:lnTo>
                    <a:pt x="66661" y="399822"/>
                  </a:lnTo>
                  <a:lnTo>
                    <a:pt x="111102" y="399822"/>
                  </a:lnTo>
                  <a:lnTo>
                    <a:pt x="111102" y="199721"/>
                  </a:lnTo>
                  <a:lnTo>
                    <a:pt x="133322" y="199721"/>
                  </a:lnTo>
                  <a:lnTo>
                    <a:pt x="133322" y="399822"/>
                  </a:lnTo>
                  <a:lnTo>
                    <a:pt x="177763" y="399822"/>
                  </a:lnTo>
                  <a:lnTo>
                    <a:pt x="177763" y="87441"/>
                  </a:lnTo>
                  <a:lnTo>
                    <a:pt x="201094" y="184157"/>
                  </a:lnTo>
                  <a:lnTo>
                    <a:pt x="203924" y="190515"/>
                  </a:lnTo>
                  <a:lnTo>
                    <a:pt x="208732" y="195830"/>
                  </a:lnTo>
                  <a:lnTo>
                    <a:pt x="214999" y="199478"/>
                  </a:lnTo>
                  <a:lnTo>
                    <a:pt x="222204" y="200832"/>
                  </a:lnTo>
                  <a:lnTo>
                    <a:pt x="230831" y="199078"/>
                  </a:lnTo>
                  <a:lnTo>
                    <a:pt x="237897" y="194301"/>
                  </a:lnTo>
                  <a:lnTo>
                    <a:pt x="242671" y="187232"/>
                  </a:lnTo>
                  <a:lnTo>
                    <a:pt x="244424" y="176375"/>
                  </a:lnTo>
                  <a:lnTo>
                    <a:pt x="243313" y="173040"/>
                  </a:lnTo>
                  <a:lnTo>
                    <a:pt x="211093" y="36303"/>
                  </a:lnTo>
                  <a:lnTo>
                    <a:pt x="171791" y="8667"/>
                  </a:lnTo>
                  <a:lnTo>
                    <a:pt x="158875" y="4064"/>
                  </a:lnTo>
                  <a:lnTo>
                    <a:pt x="13137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4703826" y="2758566"/>
            <a:ext cx="1024255" cy="330200"/>
          </a:xfrm>
          <a:prstGeom prst="rect">
            <a:avLst/>
          </a:prstGeom>
        </p:spPr>
        <p:txBody>
          <a:bodyPr vert="horz" wrap="square" lIns="0" tIns="12065" rIns="0" bIns="0" rtlCol="0">
            <a:spAutoFit/>
          </a:bodyPr>
          <a:lstStyle/>
          <a:p>
            <a:pPr marL="0" marR="0" lvl="0" indent="0" algn="ctr"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a:ln>
                  <a:noFill/>
                </a:ln>
                <a:solidFill>
                  <a:srgbClr val="FF9900"/>
                </a:solidFill>
                <a:effectLst/>
                <a:uLnTx/>
                <a:uFillTx/>
                <a:latin typeface="Arial"/>
                <a:cs typeface="Arial"/>
              </a:rPr>
              <a:t>FEMALE</a:t>
            </a:r>
            <a:r>
              <a:rPr kumimoji="0" sz="1000" b="1" i="0" u="none" strike="noStrike" kern="0" cap="none" spc="-25" normalizeH="0" baseline="0" noProof="0">
                <a:ln>
                  <a:noFill/>
                </a:ln>
                <a:solidFill>
                  <a:srgbClr val="FF9900"/>
                </a:solidFill>
                <a:effectLst/>
                <a:uLnTx/>
                <a:uFillTx/>
                <a:latin typeface="Arial"/>
                <a:cs typeface="Arial"/>
              </a:rPr>
              <a:t> </a:t>
            </a:r>
            <a:r>
              <a:rPr kumimoji="0" sz="1000" b="1" i="0" u="none" strike="noStrike" kern="0" cap="none" spc="-10" normalizeH="0" baseline="0" noProof="0">
                <a:ln>
                  <a:noFill/>
                </a:ln>
                <a:solidFill>
                  <a:srgbClr val="FF9900"/>
                </a:solidFill>
                <a:effectLst/>
                <a:uLnTx/>
                <a:uFillTx/>
                <a:latin typeface="Arial"/>
                <a:cs typeface="Arial"/>
              </a:rPr>
              <a:t>(59.3%)</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000" b="1" i="0" u="none" strike="noStrike" kern="0" cap="none" spc="0" normalizeH="0" baseline="0" noProof="0">
                <a:ln>
                  <a:noFill/>
                </a:ln>
                <a:solidFill>
                  <a:srgbClr val="073762"/>
                </a:solidFill>
                <a:effectLst/>
                <a:uLnTx/>
                <a:uFillTx/>
                <a:latin typeface="Arial"/>
                <a:cs typeface="Arial"/>
              </a:rPr>
              <a:t>MALE</a:t>
            </a:r>
            <a:r>
              <a:rPr kumimoji="0" sz="1000" b="1" i="0" u="none" strike="noStrike" kern="0" cap="none" spc="-25" normalizeH="0" baseline="0" noProof="0">
                <a:ln>
                  <a:noFill/>
                </a:ln>
                <a:solidFill>
                  <a:srgbClr val="073762"/>
                </a:solidFill>
                <a:effectLst/>
                <a:uLnTx/>
                <a:uFillTx/>
                <a:latin typeface="Arial"/>
                <a:cs typeface="Arial"/>
              </a:rPr>
              <a:t> </a:t>
            </a:r>
            <a:r>
              <a:rPr kumimoji="0" sz="1000" b="1" i="0" u="none" strike="noStrike" kern="0" cap="none" spc="-10" normalizeH="0" baseline="0" noProof="0">
                <a:ln>
                  <a:noFill/>
                </a:ln>
                <a:solidFill>
                  <a:srgbClr val="073762"/>
                </a:solidFill>
                <a:effectLst/>
                <a:uLnTx/>
                <a:uFillTx/>
                <a:latin typeface="Arial"/>
                <a:cs typeface="Arial"/>
              </a:rPr>
              <a:t>(40.7%)</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1" name="object 31"/>
          <p:cNvSpPr txBox="1"/>
          <p:nvPr/>
        </p:nvSpPr>
        <p:spPr>
          <a:xfrm>
            <a:off x="444195" y="2765805"/>
            <a:ext cx="483870"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1" i="0" u="none" strike="noStrike" kern="0" cap="none" spc="-10" normalizeH="0" baseline="0" noProof="0">
                <a:ln>
                  <a:noFill/>
                </a:ln>
                <a:solidFill>
                  <a:srgbClr val="073762"/>
                </a:solidFill>
                <a:effectLst/>
                <a:uLnTx/>
                <a:uFillTx/>
                <a:latin typeface="Arial"/>
                <a:cs typeface="Arial"/>
              </a:rPr>
              <a:t>YEARS</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404571" y="2189479"/>
            <a:ext cx="1534795" cy="594995"/>
          </a:xfrm>
          <a:prstGeom prst="rect">
            <a:avLst/>
          </a:prstGeom>
        </p:spPr>
        <p:txBody>
          <a:bodyPr vert="horz" wrap="square" lIns="0" tIns="12700" rIns="0" bIns="0" rtlCol="0">
            <a:spAutoFit/>
          </a:bodyPr>
          <a:lstStyle/>
          <a:p>
            <a:pPr marL="12700" marR="0" lvl="0" indent="0" defTabSz="914400" eaLnBrk="1" fontAlgn="auto" latinLnBrk="0" hangingPunct="1">
              <a:lnSpc>
                <a:spcPts val="680"/>
              </a:lnSpc>
              <a:spcBef>
                <a:spcPts val="100"/>
              </a:spcBef>
              <a:spcAft>
                <a:spcPts val="0"/>
              </a:spcAft>
              <a:buClrTx/>
              <a:buSzTx/>
              <a:buFontTx/>
              <a:buNone/>
              <a:tabLst>
                <a:tab pos="880110" algn="l"/>
              </a:tabLst>
              <a:defRPr/>
            </a:pPr>
            <a:r>
              <a:rPr kumimoji="0" sz="600" b="1" i="0" u="none" strike="noStrike" kern="0" cap="none" spc="0" normalizeH="0" baseline="0" noProof="0">
                <a:ln>
                  <a:noFill/>
                </a:ln>
                <a:solidFill>
                  <a:srgbClr val="073762"/>
                </a:solidFill>
                <a:effectLst/>
                <a:uLnTx/>
                <a:uFillTx/>
                <a:latin typeface="Arial"/>
                <a:cs typeface="Arial"/>
              </a:rPr>
              <a:t>MEAN</a:t>
            </a:r>
            <a:r>
              <a:rPr kumimoji="0" sz="600" b="1" i="0" u="none" strike="noStrike" kern="0" cap="none" spc="-15" normalizeH="0" baseline="0" noProof="0">
                <a:ln>
                  <a:noFill/>
                </a:ln>
                <a:solidFill>
                  <a:srgbClr val="073762"/>
                </a:solidFill>
                <a:effectLst/>
                <a:uLnTx/>
                <a:uFillTx/>
                <a:latin typeface="Arial"/>
                <a:cs typeface="Arial"/>
              </a:rPr>
              <a:t> </a:t>
            </a:r>
            <a:r>
              <a:rPr kumimoji="0" sz="600" b="1" i="0" u="none" strike="noStrike" kern="0" cap="none" spc="0" normalizeH="0" baseline="0" noProof="0">
                <a:ln>
                  <a:noFill/>
                </a:ln>
                <a:solidFill>
                  <a:srgbClr val="073762"/>
                </a:solidFill>
                <a:effectLst/>
                <a:uLnTx/>
                <a:uFillTx/>
                <a:latin typeface="Arial"/>
                <a:cs typeface="Arial"/>
              </a:rPr>
              <a:t>AGE</a:t>
            </a:r>
            <a:r>
              <a:rPr kumimoji="0" sz="600" b="1" i="0" u="none" strike="noStrike" kern="0" cap="none" spc="-25" normalizeH="0" baseline="0" noProof="0">
                <a:ln>
                  <a:noFill/>
                </a:ln>
                <a:solidFill>
                  <a:srgbClr val="073762"/>
                </a:solidFill>
                <a:effectLst/>
                <a:uLnTx/>
                <a:uFillTx/>
                <a:latin typeface="Arial"/>
                <a:cs typeface="Arial"/>
              </a:rPr>
              <a:t> OF</a:t>
            </a:r>
            <a:r>
              <a:rPr kumimoji="0" sz="600" b="1" i="0" u="none" strike="noStrike" kern="0" cap="none" spc="0" normalizeH="0" baseline="0" noProof="0">
                <a:ln>
                  <a:noFill/>
                </a:ln>
                <a:solidFill>
                  <a:srgbClr val="073762"/>
                </a:solidFill>
                <a:effectLst/>
                <a:uLnTx/>
                <a:uFillTx/>
                <a:latin typeface="Arial"/>
                <a:cs typeface="Arial"/>
              </a:rPr>
              <a:t>	MEAN</a:t>
            </a:r>
            <a:r>
              <a:rPr kumimoji="0" sz="600" b="1" i="0" u="none" strike="noStrike" kern="0" cap="none" spc="-15" normalizeH="0" baseline="0" noProof="0">
                <a:ln>
                  <a:noFill/>
                </a:ln>
                <a:solidFill>
                  <a:srgbClr val="073762"/>
                </a:solidFill>
                <a:effectLst/>
                <a:uLnTx/>
                <a:uFillTx/>
                <a:latin typeface="Arial"/>
                <a:cs typeface="Arial"/>
              </a:rPr>
              <a:t> </a:t>
            </a:r>
            <a:r>
              <a:rPr kumimoji="0" sz="600" b="1" i="0" u="none" strike="noStrike" kern="0" cap="none" spc="0" normalizeH="0" baseline="0" noProof="0">
                <a:ln>
                  <a:noFill/>
                </a:ln>
                <a:solidFill>
                  <a:srgbClr val="073762"/>
                </a:solidFill>
                <a:effectLst/>
                <a:uLnTx/>
                <a:uFillTx/>
                <a:latin typeface="Arial"/>
                <a:cs typeface="Arial"/>
              </a:rPr>
              <a:t>AGE</a:t>
            </a:r>
            <a:r>
              <a:rPr kumimoji="0" sz="600" b="1" i="0" u="none" strike="noStrike" kern="0" cap="none" spc="-25" normalizeH="0" baseline="0" noProof="0">
                <a:ln>
                  <a:noFill/>
                </a:ln>
                <a:solidFill>
                  <a:srgbClr val="073762"/>
                </a:solidFill>
                <a:effectLst/>
                <a:uLnTx/>
                <a:uFillTx/>
                <a:latin typeface="Arial"/>
                <a:cs typeface="Arial"/>
              </a:rPr>
              <a:t> OF</a:t>
            </a:r>
            <a:endParaRPr kumimoji="0" sz="600" b="0" i="0" u="none" strike="noStrike" kern="0" cap="none" spc="0" normalizeH="0" baseline="0" noProof="0">
              <a:ln>
                <a:noFill/>
              </a:ln>
              <a:solidFill>
                <a:sysClr val="windowText" lastClr="000000"/>
              </a:solidFill>
              <a:effectLst/>
              <a:uLnTx/>
              <a:uFillTx/>
              <a:latin typeface="Arial"/>
              <a:cs typeface="Arial"/>
            </a:endParaRPr>
          </a:p>
          <a:p>
            <a:pPr marL="32384" marR="0" lvl="0" indent="0" defTabSz="914400" eaLnBrk="1" fontAlgn="auto" latinLnBrk="0" hangingPunct="1">
              <a:lnSpc>
                <a:spcPts val="3800"/>
              </a:lnSpc>
              <a:spcBef>
                <a:spcPts val="0"/>
              </a:spcBef>
              <a:spcAft>
                <a:spcPts val="0"/>
              </a:spcAft>
              <a:buClrTx/>
              <a:buSzTx/>
              <a:buFontTx/>
              <a:buNone/>
              <a:tabLst>
                <a:tab pos="730885" algn="l"/>
              </a:tabLst>
              <a:defRPr/>
            </a:pPr>
            <a:r>
              <a:rPr kumimoji="0" sz="3200" b="1" i="0" u="none" strike="noStrike" kern="0" cap="none" spc="-25" normalizeH="0" baseline="0" noProof="0">
                <a:ln>
                  <a:noFill/>
                </a:ln>
                <a:solidFill>
                  <a:srgbClr val="FF9900"/>
                </a:solidFill>
                <a:effectLst/>
                <a:uLnTx/>
                <a:uFillTx/>
                <a:latin typeface="Arial"/>
                <a:cs typeface="Arial"/>
              </a:rPr>
              <a:t>55</a:t>
            </a:r>
            <a:r>
              <a:rPr kumimoji="0" sz="3200" b="1" i="0" u="none" strike="noStrike" kern="0" cap="none" spc="0" normalizeH="0" baseline="0" noProof="0">
                <a:ln>
                  <a:noFill/>
                </a:ln>
                <a:solidFill>
                  <a:srgbClr val="FF9900"/>
                </a:solidFill>
                <a:effectLst/>
                <a:uLnTx/>
                <a:uFillTx/>
                <a:latin typeface="Arial"/>
                <a:cs typeface="Arial"/>
              </a:rPr>
              <a:t>	</a:t>
            </a:r>
            <a:r>
              <a:rPr kumimoji="0" sz="3200" b="1" i="0" u="none" strike="noStrike" kern="0" cap="none" spc="-20" normalizeH="0" baseline="0" noProof="0">
                <a:ln>
                  <a:noFill/>
                </a:ln>
                <a:solidFill>
                  <a:srgbClr val="FF9900"/>
                </a:solidFill>
                <a:effectLst/>
                <a:uLnTx/>
                <a:uFillTx/>
                <a:latin typeface="Arial"/>
                <a:cs typeface="Arial"/>
              </a:rPr>
              <a:t>30.7</a:t>
            </a:r>
            <a:endParaRPr kumimoji="0" sz="32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1187297" y="2767964"/>
            <a:ext cx="734695" cy="238760"/>
          </a:xfrm>
          <a:prstGeom prst="rect">
            <a:avLst/>
          </a:prstGeom>
        </p:spPr>
        <p:txBody>
          <a:bodyPr vert="horz" wrap="square" lIns="0" tIns="12065" rIns="0" bIns="0" rtlCol="0">
            <a:spAutoFit/>
          </a:bodyPr>
          <a:lstStyle/>
          <a:p>
            <a:pPr marL="12700" marR="5080" lvl="0" indent="13208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a:ln>
                  <a:noFill/>
                </a:ln>
                <a:solidFill>
                  <a:srgbClr val="073762"/>
                </a:solidFill>
                <a:effectLst/>
                <a:uLnTx/>
                <a:uFillTx/>
                <a:latin typeface="Arial"/>
                <a:cs typeface="Arial"/>
              </a:rPr>
              <a:t>YEARS</a:t>
            </a:r>
            <a:r>
              <a:rPr kumimoji="0" sz="700" b="1" i="0" u="none" strike="noStrike" kern="0" cap="none" spc="-15" normalizeH="0" baseline="0" noProof="0">
                <a:ln>
                  <a:noFill/>
                </a:ln>
                <a:solidFill>
                  <a:srgbClr val="073762"/>
                </a:solidFill>
                <a:effectLst/>
                <a:uLnTx/>
                <a:uFillTx/>
                <a:latin typeface="Arial"/>
                <a:cs typeface="Arial"/>
              </a:rPr>
              <a:t> </a:t>
            </a:r>
            <a:r>
              <a:rPr kumimoji="0" sz="700" b="1" i="0" u="none" strike="noStrike" kern="0" cap="none" spc="-25" normalizeH="0" baseline="0" noProof="0">
                <a:ln>
                  <a:noFill/>
                </a:ln>
                <a:solidFill>
                  <a:srgbClr val="073762"/>
                </a:solidFill>
                <a:effectLst/>
                <a:uLnTx/>
                <a:uFillTx/>
                <a:latin typeface="Arial"/>
                <a:cs typeface="Arial"/>
              </a:rPr>
              <a:t>AT</a:t>
            </a:r>
            <a:r>
              <a:rPr kumimoji="0" sz="700" b="1" i="0" u="none" strike="noStrike" kern="0" cap="none" spc="500" normalizeH="0" baseline="0" noProof="0">
                <a:ln>
                  <a:noFill/>
                </a:ln>
                <a:solidFill>
                  <a:srgbClr val="073762"/>
                </a:solidFill>
                <a:effectLst/>
                <a:uLnTx/>
                <a:uFillTx/>
                <a:latin typeface="Arial"/>
                <a:cs typeface="Arial"/>
              </a:rPr>
              <a:t> </a:t>
            </a:r>
            <a:r>
              <a:rPr kumimoji="0" sz="700" b="1" i="0" u="none" strike="noStrike" kern="0" cap="none" spc="0" normalizeH="0" baseline="0" noProof="0">
                <a:ln>
                  <a:noFill/>
                </a:ln>
                <a:solidFill>
                  <a:srgbClr val="073762"/>
                </a:solidFill>
                <a:effectLst/>
                <a:uLnTx/>
                <a:uFillTx/>
                <a:latin typeface="Arial"/>
                <a:cs typeface="Arial"/>
              </a:rPr>
              <a:t>ASTHMA</a:t>
            </a:r>
            <a:r>
              <a:rPr kumimoji="0" sz="700" b="1" i="0" u="none" strike="noStrike" kern="0" cap="none" spc="-25" normalizeH="0" baseline="0" noProof="0">
                <a:ln>
                  <a:noFill/>
                </a:ln>
                <a:solidFill>
                  <a:srgbClr val="073762"/>
                </a:solidFill>
                <a:effectLst/>
                <a:uLnTx/>
                <a:uFillTx/>
                <a:latin typeface="Arial"/>
                <a:cs typeface="Arial"/>
              </a:rPr>
              <a:t> </a:t>
            </a:r>
            <a:r>
              <a:rPr kumimoji="0" sz="700" b="1" i="0" u="none" strike="noStrike" kern="0" cap="none" spc="-10" normalizeH="0" baseline="0" noProof="0">
                <a:ln>
                  <a:noFill/>
                </a:ln>
                <a:solidFill>
                  <a:srgbClr val="073762"/>
                </a:solidFill>
                <a:effectLst/>
                <a:uLnTx/>
                <a:uFillTx/>
                <a:latin typeface="Arial"/>
                <a:cs typeface="Arial"/>
              </a:rPr>
              <a:t>ONSET</a:t>
            </a:r>
            <a:endParaRPr kumimoji="0" sz="700" b="0" i="0" u="none" strike="noStrike" kern="0" cap="none" spc="0" normalizeH="0" baseline="0" noProof="0">
              <a:ln>
                <a:noFill/>
              </a:ln>
              <a:solidFill>
                <a:sysClr val="windowText" lastClr="000000"/>
              </a:solidFill>
              <a:effectLst/>
              <a:uLnTx/>
              <a:uFillTx/>
              <a:latin typeface="Arial"/>
              <a:cs typeface="Arial"/>
            </a:endParaRPr>
          </a:p>
        </p:txBody>
      </p:sp>
      <p:grpSp>
        <p:nvGrpSpPr>
          <p:cNvPr id="34" name="object 34"/>
          <p:cNvGrpSpPr/>
          <p:nvPr/>
        </p:nvGrpSpPr>
        <p:grpSpPr>
          <a:xfrm>
            <a:off x="2691385" y="1330261"/>
            <a:ext cx="1228090" cy="1354455"/>
            <a:chOff x="2691385" y="1330261"/>
            <a:chExt cx="1228090" cy="1354455"/>
          </a:xfrm>
        </p:grpSpPr>
        <p:sp>
          <p:nvSpPr>
            <p:cNvPr id="35" name="object 35"/>
            <p:cNvSpPr/>
            <p:nvPr/>
          </p:nvSpPr>
          <p:spPr>
            <a:xfrm>
              <a:off x="2707259" y="1466469"/>
              <a:ext cx="1212215" cy="1218565"/>
            </a:xfrm>
            <a:custGeom>
              <a:avLst/>
              <a:gdLst/>
              <a:ahLst/>
              <a:cxnLst/>
              <a:rect l="l" t="t" r="r" b="b"/>
              <a:pathLst>
                <a:path w="1212214" h="1218564">
                  <a:moveTo>
                    <a:pt x="602615" y="0"/>
                  </a:moveTo>
                  <a:lnTo>
                    <a:pt x="602615" y="609091"/>
                  </a:lnTo>
                  <a:lnTo>
                    <a:pt x="0" y="697864"/>
                  </a:lnTo>
                  <a:lnTo>
                    <a:pt x="8698" y="744403"/>
                  </a:lnTo>
                  <a:lnTo>
                    <a:pt x="20780" y="789525"/>
                  </a:lnTo>
                  <a:lnTo>
                    <a:pt x="36100" y="833107"/>
                  </a:lnTo>
                  <a:lnTo>
                    <a:pt x="54512" y="875021"/>
                  </a:lnTo>
                  <a:lnTo>
                    <a:pt x="75870" y="915143"/>
                  </a:lnTo>
                  <a:lnTo>
                    <a:pt x="100029" y="953346"/>
                  </a:lnTo>
                  <a:lnTo>
                    <a:pt x="126842" y="989505"/>
                  </a:lnTo>
                  <a:lnTo>
                    <a:pt x="156164" y="1023494"/>
                  </a:lnTo>
                  <a:lnTo>
                    <a:pt x="187850" y="1055187"/>
                  </a:lnTo>
                  <a:lnTo>
                    <a:pt x="221753" y="1084458"/>
                  </a:lnTo>
                  <a:lnTo>
                    <a:pt x="257727" y="1111183"/>
                  </a:lnTo>
                  <a:lnTo>
                    <a:pt x="295628" y="1135234"/>
                  </a:lnTo>
                  <a:lnTo>
                    <a:pt x="335308" y="1156486"/>
                  </a:lnTo>
                  <a:lnTo>
                    <a:pt x="376624" y="1174814"/>
                  </a:lnTo>
                  <a:lnTo>
                    <a:pt x="419428" y="1190092"/>
                  </a:lnTo>
                  <a:lnTo>
                    <a:pt x="463574" y="1202193"/>
                  </a:lnTo>
                  <a:lnTo>
                    <a:pt x="508918" y="1210993"/>
                  </a:lnTo>
                  <a:lnTo>
                    <a:pt x="555314" y="1216365"/>
                  </a:lnTo>
                  <a:lnTo>
                    <a:pt x="602615" y="1218183"/>
                  </a:lnTo>
                  <a:lnTo>
                    <a:pt x="650220" y="1216351"/>
                  </a:lnTo>
                  <a:lnTo>
                    <a:pt x="696823" y="1210944"/>
                  </a:lnTo>
                  <a:lnTo>
                    <a:pt x="742290" y="1202099"/>
                  </a:lnTo>
                  <a:lnTo>
                    <a:pt x="786485" y="1189949"/>
                  </a:lnTo>
                  <a:lnTo>
                    <a:pt x="829272" y="1174631"/>
                  </a:lnTo>
                  <a:lnTo>
                    <a:pt x="870516" y="1156280"/>
                  </a:lnTo>
                  <a:lnTo>
                    <a:pt x="910082" y="1135031"/>
                  </a:lnTo>
                  <a:lnTo>
                    <a:pt x="947832" y="1111020"/>
                  </a:lnTo>
                  <a:lnTo>
                    <a:pt x="983633" y="1084383"/>
                  </a:lnTo>
                  <a:lnTo>
                    <a:pt x="1017349" y="1055253"/>
                  </a:lnTo>
                  <a:lnTo>
                    <a:pt x="1048844" y="1023767"/>
                  </a:lnTo>
                  <a:lnTo>
                    <a:pt x="1077983" y="990060"/>
                  </a:lnTo>
                  <a:lnTo>
                    <a:pt x="1104629" y="954268"/>
                  </a:lnTo>
                  <a:lnTo>
                    <a:pt x="1128648" y="916526"/>
                  </a:lnTo>
                  <a:lnTo>
                    <a:pt x="1149905" y="876968"/>
                  </a:lnTo>
                  <a:lnTo>
                    <a:pt x="1168263" y="835731"/>
                  </a:lnTo>
                  <a:lnTo>
                    <a:pt x="1183587" y="792950"/>
                  </a:lnTo>
                  <a:lnTo>
                    <a:pt x="1195742" y="748760"/>
                  </a:lnTo>
                  <a:lnTo>
                    <a:pt x="1204591" y="703297"/>
                  </a:lnTo>
                  <a:lnTo>
                    <a:pt x="1210000" y="656696"/>
                  </a:lnTo>
                  <a:lnTo>
                    <a:pt x="1211833" y="609091"/>
                  </a:lnTo>
                  <a:lnTo>
                    <a:pt x="1210000" y="561487"/>
                  </a:lnTo>
                  <a:lnTo>
                    <a:pt x="1204591" y="514886"/>
                  </a:lnTo>
                  <a:lnTo>
                    <a:pt x="1195742" y="469423"/>
                  </a:lnTo>
                  <a:lnTo>
                    <a:pt x="1183587" y="425233"/>
                  </a:lnTo>
                  <a:lnTo>
                    <a:pt x="1168263" y="382452"/>
                  </a:lnTo>
                  <a:lnTo>
                    <a:pt x="1149905" y="341215"/>
                  </a:lnTo>
                  <a:lnTo>
                    <a:pt x="1128648" y="301657"/>
                  </a:lnTo>
                  <a:lnTo>
                    <a:pt x="1104629" y="263915"/>
                  </a:lnTo>
                  <a:lnTo>
                    <a:pt x="1077983" y="228123"/>
                  </a:lnTo>
                  <a:lnTo>
                    <a:pt x="1048844" y="194416"/>
                  </a:lnTo>
                  <a:lnTo>
                    <a:pt x="1017349" y="162930"/>
                  </a:lnTo>
                  <a:lnTo>
                    <a:pt x="983633" y="133800"/>
                  </a:lnTo>
                  <a:lnTo>
                    <a:pt x="947832" y="107163"/>
                  </a:lnTo>
                  <a:lnTo>
                    <a:pt x="910082" y="83152"/>
                  </a:lnTo>
                  <a:lnTo>
                    <a:pt x="870516" y="61903"/>
                  </a:lnTo>
                  <a:lnTo>
                    <a:pt x="829272" y="43552"/>
                  </a:lnTo>
                  <a:lnTo>
                    <a:pt x="786485" y="28234"/>
                  </a:lnTo>
                  <a:lnTo>
                    <a:pt x="742290" y="16084"/>
                  </a:lnTo>
                  <a:lnTo>
                    <a:pt x="696823" y="7239"/>
                  </a:lnTo>
                  <a:lnTo>
                    <a:pt x="650220" y="1832"/>
                  </a:lnTo>
                  <a:lnTo>
                    <a:pt x="602615"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2700910" y="1727327"/>
              <a:ext cx="608965" cy="437515"/>
            </a:xfrm>
            <a:custGeom>
              <a:avLst/>
              <a:gdLst/>
              <a:ahLst/>
              <a:cxnLst/>
              <a:rect l="l" t="t" r="r" b="b"/>
              <a:pathLst>
                <a:path w="608964" h="437514">
                  <a:moveTo>
                    <a:pt x="109218" y="0"/>
                  </a:moveTo>
                  <a:lnTo>
                    <a:pt x="81599" y="43451"/>
                  </a:lnTo>
                  <a:lnTo>
                    <a:pt x="57881" y="88793"/>
                  </a:lnTo>
                  <a:lnTo>
                    <a:pt x="38127" y="135763"/>
                  </a:lnTo>
                  <a:lnTo>
                    <a:pt x="22399" y="184096"/>
                  </a:lnTo>
                  <a:lnTo>
                    <a:pt x="10759" y="233531"/>
                  </a:lnTo>
                  <a:lnTo>
                    <a:pt x="3272" y="283802"/>
                  </a:lnTo>
                  <a:lnTo>
                    <a:pt x="0" y="334648"/>
                  </a:lnTo>
                  <a:lnTo>
                    <a:pt x="1004" y="385804"/>
                  </a:lnTo>
                  <a:lnTo>
                    <a:pt x="6348" y="437006"/>
                  </a:lnTo>
                  <a:lnTo>
                    <a:pt x="608963" y="348234"/>
                  </a:lnTo>
                  <a:lnTo>
                    <a:pt x="109218"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2700910" y="1727327"/>
              <a:ext cx="608965" cy="437515"/>
            </a:xfrm>
            <a:custGeom>
              <a:avLst/>
              <a:gdLst/>
              <a:ahLst/>
              <a:cxnLst/>
              <a:rect l="l" t="t" r="r" b="b"/>
              <a:pathLst>
                <a:path w="608964" h="437514">
                  <a:moveTo>
                    <a:pt x="6348" y="437006"/>
                  </a:moveTo>
                  <a:lnTo>
                    <a:pt x="1004" y="385804"/>
                  </a:lnTo>
                  <a:lnTo>
                    <a:pt x="0" y="334648"/>
                  </a:lnTo>
                  <a:lnTo>
                    <a:pt x="3272" y="283802"/>
                  </a:lnTo>
                  <a:lnTo>
                    <a:pt x="10759" y="233531"/>
                  </a:lnTo>
                  <a:lnTo>
                    <a:pt x="22399" y="184096"/>
                  </a:lnTo>
                  <a:lnTo>
                    <a:pt x="38127" y="135763"/>
                  </a:lnTo>
                  <a:lnTo>
                    <a:pt x="57881" y="88793"/>
                  </a:lnTo>
                  <a:lnTo>
                    <a:pt x="81599" y="43451"/>
                  </a:lnTo>
                  <a:lnTo>
                    <a:pt x="109218" y="0"/>
                  </a:lnTo>
                  <a:lnTo>
                    <a:pt x="608963" y="348234"/>
                  </a:lnTo>
                  <a:lnTo>
                    <a:pt x="6348" y="437006"/>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2810129" y="1580769"/>
              <a:ext cx="499745" cy="495300"/>
            </a:xfrm>
            <a:custGeom>
              <a:avLst/>
              <a:gdLst/>
              <a:ahLst/>
              <a:cxnLst/>
              <a:rect l="l" t="t" r="r" b="b"/>
              <a:pathLst>
                <a:path w="499745" h="495300">
                  <a:moveTo>
                    <a:pt x="144525" y="0"/>
                  </a:moveTo>
                  <a:lnTo>
                    <a:pt x="103816" y="31918"/>
                  </a:lnTo>
                  <a:lnTo>
                    <a:pt x="66024" y="67135"/>
                  </a:lnTo>
                  <a:lnTo>
                    <a:pt x="31351" y="105423"/>
                  </a:lnTo>
                  <a:lnTo>
                    <a:pt x="0" y="146557"/>
                  </a:lnTo>
                  <a:lnTo>
                    <a:pt x="499744" y="494791"/>
                  </a:lnTo>
                  <a:lnTo>
                    <a:pt x="144525"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2810129" y="1580769"/>
              <a:ext cx="499745" cy="495300"/>
            </a:xfrm>
            <a:custGeom>
              <a:avLst/>
              <a:gdLst/>
              <a:ahLst/>
              <a:cxnLst/>
              <a:rect l="l" t="t" r="r" b="b"/>
              <a:pathLst>
                <a:path w="499745" h="495300">
                  <a:moveTo>
                    <a:pt x="0" y="146557"/>
                  </a:moveTo>
                  <a:lnTo>
                    <a:pt x="31351" y="105423"/>
                  </a:lnTo>
                  <a:lnTo>
                    <a:pt x="66024" y="67135"/>
                  </a:lnTo>
                  <a:lnTo>
                    <a:pt x="103816" y="31918"/>
                  </a:lnTo>
                  <a:lnTo>
                    <a:pt x="144525" y="0"/>
                  </a:lnTo>
                  <a:lnTo>
                    <a:pt x="499744" y="494791"/>
                  </a:lnTo>
                  <a:lnTo>
                    <a:pt x="0" y="146557"/>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2954655" y="1567688"/>
              <a:ext cx="355600" cy="508000"/>
            </a:xfrm>
            <a:custGeom>
              <a:avLst/>
              <a:gdLst/>
              <a:ahLst/>
              <a:cxnLst/>
              <a:rect l="l" t="t" r="r" b="b"/>
              <a:pathLst>
                <a:path w="355600" h="508000">
                  <a:moveTo>
                    <a:pt x="18922" y="0"/>
                  </a:moveTo>
                  <a:lnTo>
                    <a:pt x="12572" y="4190"/>
                  </a:lnTo>
                  <a:lnTo>
                    <a:pt x="0" y="13081"/>
                  </a:lnTo>
                  <a:lnTo>
                    <a:pt x="355219" y="507873"/>
                  </a:lnTo>
                  <a:lnTo>
                    <a:pt x="18922" y="0"/>
                  </a:lnTo>
                  <a:close/>
                </a:path>
              </a:pathLst>
            </a:custGeom>
            <a:solidFill>
              <a:srgbClr val="FBCD8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2954655" y="1567688"/>
              <a:ext cx="355600" cy="508000"/>
            </a:xfrm>
            <a:custGeom>
              <a:avLst/>
              <a:gdLst/>
              <a:ahLst/>
              <a:cxnLst/>
              <a:rect l="l" t="t" r="r" b="b"/>
              <a:pathLst>
                <a:path w="355600" h="508000">
                  <a:moveTo>
                    <a:pt x="0" y="13081"/>
                  </a:moveTo>
                  <a:lnTo>
                    <a:pt x="6222" y="8636"/>
                  </a:lnTo>
                  <a:lnTo>
                    <a:pt x="12572" y="4190"/>
                  </a:lnTo>
                  <a:lnTo>
                    <a:pt x="18922" y="0"/>
                  </a:lnTo>
                  <a:lnTo>
                    <a:pt x="355219" y="507873"/>
                  </a:lnTo>
                  <a:lnTo>
                    <a:pt x="0" y="13081"/>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2973578" y="1519682"/>
              <a:ext cx="336550" cy="556260"/>
            </a:xfrm>
            <a:custGeom>
              <a:avLst/>
              <a:gdLst/>
              <a:ahLst/>
              <a:cxnLst/>
              <a:rect l="l" t="t" r="r" b="b"/>
              <a:pathLst>
                <a:path w="336550" h="556260">
                  <a:moveTo>
                    <a:pt x="87122" y="0"/>
                  </a:moveTo>
                  <a:lnTo>
                    <a:pt x="64650" y="10662"/>
                  </a:lnTo>
                  <a:lnTo>
                    <a:pt x="42608" y="22240"/>
                  </a:lnTo>
                  <a:lnTo>
                    <a:pt x="21042" y="34700"/>
                  </a:lnTo>
                  <a:lnTo>
                    <a:pt x="0" y="48005"/>
                  </a:lnTo>
                  <a:lnTo>
                    <a:pt x="336296" y="555878"/>
                  </a:lnTo>
                  <a:lnTo>
                    <a:pt x="87122"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2973578" y="1519682"/>
              <a:ext cx="336550" cy="556260"/>
            </a:xfrm>
            <a:custGeom>
              <a:avLst/>
              <a:gdLst/>
              <a:ahLst/>
              <a:cxnLst/>
              <a:rect l="l" t="t" r="r" b="b"/>
              <a:pathLst>
                <a:path w="336550" h="556260">
                  <a:moveTo>
                    <a:pt x="0" y="48005"/>
                  </a:moveTo>
                  <a:lnTo>
                    <a:pt x="21042" y="34700"/>
                  </a:lnTo>
                  <a:lnTo>
                    <a:pt x="42608" y="22240"/>
                  </a:lnTo>
                  <a:lnTo>
                    <a:pt x="64650" y="10662"/>
                  </a:lnTo>
                  <a:lnTo>
                    <a:pt x="87122" y="0"/>
                  </a:lnTo>
                  <a:lnTo>
                    <a:pt x="336296" y="555878"/>
                  </a:lnTo>
                  <a:lnTo>
                    <a:pt x="0" y="48005"/>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object 44"/>
            <p:cNvSpPr/>
            <p:nvPr/>
          </p:nvSpPr>
          <p:spPr>
            <a:xfrm>
              <a:off x="3060700" y="1466469"/>
              <a:ext cx="249554" cy="609600"/>
            </a:xfrm>
            <a:custGeom>
              <a:avLst/>
              <a:gdLst/>
              <a:ahLst/>
              <a:cxnLst/>
              <a:rect l="l" t="t" r="r" b="b"/>
              <a:pathLst>
                <a:path w="249554" h="609600">
                  <a:moveTo>
                    <a:pt x="249174" y="0"/>
                  </a:moveTo>
                  <a:lnTo>
                    <a:pt x="197815" y="2169"/>
                  </a:lnTo>
                  <a:lnTo>
                    <a:pt x="146944" y="8635"/>
                  </a:lnTo>
                  <a:lnTo>
                    <a:pt x="96834" y="19339"/>
                  </a:lnTo>
                  <a:lnTo>
                    <a:pt x="47762" y="34218"/>
                  </a:lnTo>
                  <a:lnTo>
                    <a:pt x="0" y="53212"/>
                  </a:lnTo>
                  <a:lnTo>
                    <a:pt x="249174" y="609091"/>
                  </a:lnTo>
                  <a:lnTo>
                    <a:pt x="249174"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object 45"/>
            <p:cNvSpPr/>
            <p:nvPr/>
          </p:nvSpPr>
          <p:spPr>
            <a:xfrm>
              <a:off x="3060700" y="1466469"/>
              <a:ext cx="249554" cy="609600"/>
            </a:xfrm>
            <a:custGeom>
              <a:avLst/>
              <a:gdLst/>
              <a:ahLst/>
              <a:cxnLst/>
              <a:rect l="l" t="t" r="r" b="b"/>
              <a:pathLst>
                <a:path w="249554" h="609600">
                  <a:moveTo>
                    <a:pt x="0" y="53212"/>
                  </a:moveTo>
                  <a:lnTo>
                    <a:pt x="47762" y="34218"/>
                  </a:lnTo>
                  <a:lnTo>
                    <a:pt x="96834" y="19339"/>
                  </a:lnTo>
                  <a:lnTo>
                    <a:pt x="146944" y="8635"/>
                  </a:lnTo>
                  <a:lnTo>
                    <a:pt x="197815" y="2169"/>
                  </a:lnTo>
                  <a:lnTo>
                    <a:pt x="249174" y="0"/>
                  </a:lnTo>
                  <a:lnTo>
                    <a:pt x="249174" y="609091"/>
                  </a:lnTo>
                  <a:lnTo>
                    <a:pt x="0" y="53212"/>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object 46"/>
            <p:cNvSpPr/>
            <p:nvPr/>
          </p:nvSpPr>
          <p:spPr>
            <a:xfrm>
              <a:off x="2956560" y="1335024"/>
              <a:ext cx="59690" cy="207645"/>
            </a:xfrm>
            <a:custGeom>
              <a:avLst/>
              <a:gdLst/>
              <a:ahLst/>
              <a:cxnLst/>
              <a:rect l="l" t="t" r="r" b="b"/>
              <a:pathLst>
                <a:path w="59689" h="207644">
                  <a:moveTo>
                    <a:pt x="59435" y="207263"/>
                  </a:moveTo>
                  <a:lnTo>
                    <a:pt x="0" y="0"/>
                  </a:lnTo>
                </a:path>
              </a:pathLst>
            </a:custGeom>
            <a:ln w="9525">
              <a:solidFill>
                <a:srgbClr val="BBBBB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object 47"/>
          <p:cNvSpPr txBox="1"/>
          <p:nvPr/>
        </p:nvSpPr>
        <p:spPr>
          <a:xfrm>
            <a:off x="3584828" y="2316607"/>
            <a:ext cx="17462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0" normalizeH="0" baseline="0" noProof="0">
                <a:ln>
                  <a:noFill/>
                </a:ln>
                <a:solidFill>
                  <a:srgbClr val="FFFFFF"/>
                </a:solidFill>
                <a:effectLst/>
                <a:uLnTx/>
                <a:uFillTx/>
                <a:latin typeface="Arial"/>
                <a:cs typeface="Arial"/>
              </a:rPr>
              <a:t>72.6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8" name="object 48"/>
          <p:cNvSpPr txBox="1"/>
          <p:nvPr/>
        </p:nvSpPr>
        <p:spPr>
          <a:xfrm>
            <a:off x="2756407" y="1906904"/>
            <a:ext cx="11112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5" normalizeH="0" baseline="0" noProof="0">
                <a:ln>
                  <a:noFill/>
                </a:ln>
                <a:solidFill>
                  <a:srgbClr val="FFFFFF"/>
                </a:solidFill>
                <a:effectLst/>
                <a:uLnTx/>
                <a:uFillTx/>
                <a:latin typeface="Arial"/>
                <a:cs typeface="Arial"/>
              </a:rPr>
              <a:t>12</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9" name="object 49"/>
          <p:cNvSpPr txBox="1"/>
          <p:nvPr/>
        </p:nvSpPr>
        <p:spPr>
          <a:xfrm>
            <a:off x="2889630" y="1668221"/>
            <a:ext cx="132715" cy="1174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5" normalizeH="0" baseline="0" noProof="0">
                <a:ln>
                  <a:noFill/>
                </a:ln>
                <a:solidFill>
                  <a:srgbClr val="073762"/>
                </a:solidFill>
                <a:effectLst/>
                <a:uLnTx/>
                <a:uFillTx/>
                <a:latin typeface="Arial"/>
                <a:cs typeface="Arial"/>
              </a:rPr>
              <a:t>5.4</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0" name="object 50"/>
          <p:cNvSpPr txBox="1"/>
          <p:nvPr/>
        </p:nvSpPr>
        <p:spPr>
          <a:xfrm>
            <a:off x="2822829" y="1439926"/>
            <a:ext cx="13208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5" normalizeH="0" baseline="0" noProof="0">
                <a:ln>
                  <a:noFill/>
                </a:ln>
                <a:solidFill>
                  <a:srgbClr val="073762"/>
                </a:solidFill>
                <a:effectLst/>
                <a:uLnTx/>
                <a:uFillTx/>
                <a:latin typeface="Arial"/>
                <a:cs typeface="Arial"/>
              </a:rPr>
              <a:t>0.6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1" name="object 51"/>
          <p:cNvSpPr txBox="1"/>
          <p:nvPr/>
        </p:nvSpPr>
        <p:spPr>
          <a:xfrm>
            <a:off x="3137407" y="1516126"/>
            <a:ext cx="13208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5" normalizeH="0" baseline="0" noProof="0">
                <a:ln>
                  <a:noFill/>
                </a:ln>
                <a:solidFill>
                  <a:srgbClr val="FFFFFF"/>
                </a:solidFill>
                <a:effectLst/>
                <a:uLnTx/>
                <a:uFillTx/>
                <a:latin typeface="Arial"/>
                <a:cs typeface="Arial"/>
              </a:rPr>
              <a:t>6.7</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2" name="object 52"/>
          <p:cNvSpPr txBox="1"/>
          <p:nvPr/>
        </p:nvSpPr>
        <p:spPr>
          <a:xfrm>
            <a:off x="2944495" y="1025778"/>
            <a:ext cx="733425" cy="3409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1" i="0" u="none" strike="noStrike" kern="0" cap="none" spc="-10" normalizeH="0" baseline="0" noProof="0">
                <a:ln>
                  <a:noFill/>
                </a:ln>
                <a:solidFill>
                  <a:srgbClr val="073762"/>
                </a:solidFill>
                <a:effectLst/>
                <a:uLnTx/>
                <a:uFillTx/>
                <a:latin typeface="Arial"/>
                <a:cs typeface="Arial"/>
              </a:rPr>
              <a:t>ETHNICITY</a:t>
            </a:r>
            <a:endParaRPr kumimoji="0" sz="1050" b="0" i="0" u="none" strike="noStrike" kern="0" cap="none" spc="0" normalizeH="0" baseline="0" noProof="0">
              <a:ln>
                <a:noFill/>
              </a:ln>
              <a:solidFill>
                <a:sysClr val="windowText" lastClr="000000"/>
              </a:solidFill>
              <a:effectLst/>
              <a:uLnTx/>
              <a:uFillTx/>
              <a:latin typeface="Arial"/>
              <a:cs typeface="Arial"/>
            </a:endParaRPr>
          </a:p>
          <a:p>
            <a:pPr marL="24130" marR="0" lvl="0" indent="0" defTabSz="914400" eaLnBrk="1" fontAlgn="auto" latinLnBrk="0" hangingPunct="1">
              <a:lnSpc>
                <a:spcPct val="100000"/>
              </a:lnSpc>
              <a:spcBef>
                <a:spcPts val="495"/>
              </a:spcBef>
              <a:spcAft>
                <a:spcPts val="0"/>
              </a:spcAft>
              <a:buClrTx/>
              <a:buSzTx/>
              <a:buFontTx/>
              <a:buNone/>
              <a:tabLst/>
              <a:defRPr/>
            </a:pPr>
            <a:r>
              <a:rPr kumimoji="0" sz="600" b="0" i="0" u="none" strike="noStrike" kern="0" cap="none" spc="-25" normalizeH="0" baseline="0" noProof="0">
                <a:ln>
                  <a:noFill/>
                </a:ln>
                <a:solidFill>
                  <a:srgbClr val="073762"/>
                </a:solidFill>
                <a:effectLst/>
                <a:uLnTx/>
                <a:uFillTx/>
                <a:latin typeface="Arial"/>
                <a:cs typeface="Arial"/>
              </a:rPr>
              <a:t>2.6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3" name="object 53"/>
          <p:cNvSpPr/>
          <p:nvPr/>
        </p:nvSpPr>
        <p:spPr>
          <a:xfrm>
            <a:off x="2672333" y="2850642"/>
            <a:ext cx="50800" cy="52069"/>
          </a:xfrm>
          <a:custGeom>
            <a:avLst/>
            <a:gdLst/>
            <a:ahLst/>
            <a:cxnLst/>
            <a:rect l="l" t="t" r="r" b="b"/>
            <a:pathLst>
              <a:path w="50800" h="52069">
                <a:moveTo>
                  <a:pt x="50292" y="0"/>
                </a:moveTo>
                <a:lnTo>
                  <a:pt x="0" y="0"/>
                </a:lnTo>
                <a:lnTo>
                  <a:pt x="0" y="51816"/>
                </a:lnTo>
                <a:lnTo>
                  <a:pt x="50292" y="51816"/>
                </a:lnTo>
                <a:lnTo>
                  <a:pt x="5029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object 54"/>
          <p:cNvSpPr txBox="1"/>
          <p:nvPr/>
        </p:nvSpPr>
        <p:spPr>
          <a:xfrm>
            <a:off x="2731770" y="2794508"/>
            <a:ext cx="341630" cy="386715"/>
          </a:xfrm>
          <a:prstGeom prst="rect">
            <a:avLst/>
          </a:prstGeom>
        </p:spPr>
        <p:txBody>
          <a:bodyPr vert="horz" wrap="square" lIns="0" tIns="15875" rIns="0" bIns="0" rtlCol="0">
            <a:spAutoFit/>
          </a:bodyPr>
          <a:lstStyle/>
          <a:p>
            <a:pPr marL="12700" marR="5080" lvl="0" indent="0" defTabSz="914400" eaLnBrk="1" fontAlgn="auto" latinLnBrk="0" hangingPunct="1">
              <a:lnSpc>
                <a:spcPct val="97900"/>
              </a:lnSpc>
              <a:spcBef>
                <a:spcPts val="125"/>
              </a:spcBef>
              <a:spcAft>
                <a:spcPts val="0"/>
              </a:spcAft>
              <a:buClrTx/>
              <a:buSzTx/>
              <a:buFontTx/>
              <a:buNone/>
              <a:tabLst/>
              <a:defRPr/>
            </a:pPr>
            <a:r>
              <a:rPr kumimoji="0" sz="800" b="0" i="0" u="none" strike="noStrike" kern="0" cap="none" spc="-10" normalizeH="0" baseline="0" noProof="0">
                <a:ln>
                  <a:noFill/>
                </a:ln>
                <a:solidFill>
                  <a:srgbClr val="8B8B8B"/>
                </a:solidFill>
                <a:effectLst/>
                <a:uLnTx/>
                <a:uFillTx/>
                <a:latin typeface="Arial"/>
                <a:cs typeface="Arial"/>
              </a:rPr>
              <a:t>White African Other</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5" name="object 55"/>
          <p:cNvSpPr/>
          <p:nvPr/>
        </p:nvSpPr>
        <p:spPr>
          <a:xfrm>
            <a:off x="3460241" y="2850642"/>
            <a:ext cx="52069" cy="52069"/>
          </a:xfrm>
          <a:custGeom>
            <a:avLst/>
            <a:gdLst/>
            <a:ahLst/>
            <a:cxnLst/>
            <a:rect l="l" t="t" r="r" b="b"/>
            <a:pathLst>
              <a:path w="52070" h="52069">
                <a:moveTo>
                  <a:pt x="51815" y="0"/>
                </a:moveTo>
                <a:lnTo>
                  <a:pt x="0" y="0"/>
                </a:lnTo>
                <a:lnTo>
                  <a:pt x="0" y="51816"/>
                </a:lnTo>
                <a:lnTo>
                  <a:pt x="51815" y="51816"/>
                </a:lnTo>
                <a:lnTo>
                  <a:pt x="51815"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object 56"/>
          <p:cNvSpPr txBox="1"/>
          <p:nvPr/>
        </p:nvSpPr>
        <p:spPr>
          <a:xfrm>
            <a:off x="3520185" y="2794508"/>
            <a:ext cx="449580" cy="386715"/>
          </a:xfrm>
          <a:prstGeom prst="rect">
            <a:avLst/>
          </a:prstGeom>
        </p:spPr>
        <p:txBody>
          <a:bodyPr vert="horz" wrap="square" lIns="0" tIns="15875" rIns="0" bIns="0" rtlCol="0">
            <a:spAutoFit/>
          </a:bodyPr>
          <a:lstStyle/>
          <a:p>
            <a:pPr marL="12700" marR="5080" lvl="0" indent="0" defTabSz="914400" eaLnBrk="1" fontAlgn="auto" latinLnBrk="0" hangingPunct="1">
              <a:lnSpc>
                <a:spcPct val="97900"/>
              </a:lnSpc>
              <a:spcBef>
                <a:spcPts val="125"/>
              </a:spcBef>
              <a:spcAft>
                <a:spcPts val="0"/>
              </a:spcAft>
              <a:buClrTx/>
              <a:buSzTx/>
              <a:buFontTx/>
              <a:buNone/>
              <a:tabLst/>
              <a:defRPr/>
            </a:pPr>
            <a:r>
              <a:rPr kumimoji="0" sz="800" b="0" i="0" u="none" strike="noStrike" kern="0" cap="none" spc="-10" normalizeH="0" baseline="0" noProof="0">
                <a:ln>
                  <a:noFill/>
                </a:ln>
                <a:solidFill>
                  <a:srgbClr val="8B8B8B"/>
                </a:solidFill>
                <a:effectLst/>
                <a:uLnTx/>
                <a:uFillTx/>
                <a:latin typeface="Arial"/>
                <a:cs typeface="Arial"/>
              </a:rPr>
              <a:t>Asian Mixed Unknown</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7" name="object 57"/>
          <p:cNvSpPr/>
          <p:nvPr/>
        </p:nvSpPr>
        <p:spPr>
          <a:xfrm>
            <a:off x="2672333" y="2971038"/>
            <a:ext cx="50800" cy="50800"/>
          </a:xfrm>
          <a:custGeom>
            <a:avLst/>
            <a:gdLst/>
            <a:ahLst/>
            <a:cxnLst/>
            <a:rect l="l" t="t" r="r" b="b"/>
            <a:pathLst>
              <a:path w="50800" h="50800">
                <a:moveTo>
                  <a:pt x="50292" y="0"/>
                </a:moveTo>
                <a:lnTo>
                  <a:pt x="0" y="0"/>
                </a:lnTo>
                <a:lnTo>
                  <a:pt x="0" y="50292"/>
                </a:lnTo>
                <a:lnTo>
                  <a:pt x="50292" y="50292"/>
                </a:lnTo>
                <a:lnTo>
                  <a:pt x="50292"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3460241" y="2971038"/>
            <a:ext cx="52069" cy="50800"/>
          </a:xfrm>
          <a:custGeom>
            <a:avLst/>
            <a:gdLst/>
            <a:ahLst/>
            <a:cxnLst/>
            <a:rect l="l" t="t" r="r" b="b"/>
            <a:pathLst>
              <a:path w="52070" h="50800">
                <a:moveTo>
                  <a:pt x="51815" y="0"/>
                </a:moveTo>
                <a:lnTo>
                  <a:pt x="0" y="0"/>
                </a:lnTo>
                <a:lnTo>
                  <a:pt x="0" y="50292"/>
                </a:lnTo>
                <a:lnTo>
                  <a:pt x="51815" y="50292"/>
                </a:lnTo>
                <a:lnTo>
                  <a:pt x="51815" y="0"/>
                </a:lnTo>
                <a:close/>
              </a:path>
            </a:pathLst>
          </a:custGeom>
          <a:solidFill>
            <a:srgbClr val="FBCD8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2672333" y="3089910"/>
            <a:ext cx="50800" cy="52069"/>
          </a:xfrm>
          <a:custGeom>
            <a:avLst/>
            <a:gdLst/>
            <a:ahLst/>
            <a:cxnLst/>
            <a:rect l="l" t="t" r="r" b="b"/>
            <a:pathLst>
              <a:path w="50800" h="52069">
                <a:moveTo>
                  <a:pt x="50292" y="0"/>
                </a:moveTo>
                <a:lnTo>
                  <a:pt x="0" y="0"/>
                </a:lnTo>
                <a:lnTo>
                  <a:pt x="0" y="51816"/>
                </a:lnTo>
                <a:lnTo>
                  <a:pt x="50292" y="51816"/>
                </a:lnTo>
                <a:lnTo>
                  <a:pt x="50292"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3460241" y="3089910"/>
            <a:ext cx="52069" cy="52069"/>
          </a:xfrm>
          <a:custGeom>
            <a:avLst/>
            <a:gdLst/>
            <a:ahLst/>
            <a:cxnLst/>
            <a:rect l="l" t="t" r="r" b="b"/>
            <a:pathLst>
              <a:path w="52070" h="52069">
                <a:moveTo>
                  <a:pt x="51815" y="0"/>
                </a:moveTo>
                <a:lnTo>
                  <a:pt x="0" y="0"/>
                </a:lnTo>
                <a:lnTo>
                  <a:pt x="0" y="51816"/>
                </a:lnTo>
                <a:lnTo>
                  <a:pt x="51815" y="51816"/>
                </a:lnTo>
                <a:lnTo>
                  <a:pt x="51815" y="0"/>
                </a:lnTo>
                <a:close/>
              </a:path>
            </a:pathLst>
          </a:custGeom>
          <a:solidFill>
            <a:srgbClr val="40404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1" name="object 61"/>
          <p:cNvGrpSpPr/>
          <p:nvPr/>
        </p:nvGrpSpPr>
        <p:grpSpPr>
          <a:xfrm>
            <a:off x="6918730" y="1458722"/>
            <a:ext cx="1262380" cy="1262380"/>
            <a:chOff x="6918730" y="1458722"/>
            <a:chExt cx="1262380" cy="1262380"/>
          </a:xfrm>
        </p:grpSpPr>
        <p:sp>
          <p:nvSpPr>
            <p:cNvPr id="62" name="object 62"/>
            <p:cNvSpPr/>
            <p:nvPr/>
          </p:nvSpPr>
          <p:spPr>
            <a:xfrm>
              <a:off x="7549769" y="1468247"/>
              <a:ext cx="225425" cy="621665"/>
            </a:xfrm>
            <a:custGeom>
              <a:avLst/>
              <a:gdLst/>
              <a:ahLst/>
              <a:cxnLst/>
              <a:rect l="l" t="t" r="r" b="b"/>
              <a:pathLst>
                <a:path w="225425" h="621664">
                  <a:moveTo>
                    <a:pt x="0" y="0"/>
                  </a:moveTo>
                  <a:lnTo>
                    <a:pt x="0" y="621410"/>
                  </a:lnTo>
                  <a:lnTo>
                    <a:pt x="225171" y="42163"/>
                  </a:lnTo>
                  <a:lnTo>
                    <a:pt x="181599" y="27049"/>
                  </a:lnTo>
                  <a:lnTo>
                    <a:pt x="137114" y="15252"/>
                  </a:lnTo>
                  <a:lnTo>
                    <a:pt x="91897" y="6795"/>
                  </a:lnTo>
                  <a:lnTo>
                    <a:pt x="46131" y="1702"/>
                  </a:lnTo>
                  <a:lnTo>
                    <a:pt x="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p:nvPr/>
          </p:nvSpPr>
          <p:spPr>
            <a:xfrm>
              <a:off x="7549769" y="1510411"/>
              <a:ext cx="622300" cy="1068070"/>
            </a:xfrm>
            <a:custGeom>
              <a:avLst/>
              <a:gdLst/>
              <a:ahLst/>
              <a:cxnLst/>
              <a:rect l="l" t="t" r="r" b="b"/>
              <a:pathLst>
                <a:path w="622300" h="1068070">
                  <a:moveTo>
                    <a:pt x="225171" y="0"/>
                  </a:moveTo>
                  <a:lnTo>
                    <a:pt x="0" y="579246"/>
                  </a:lnTo>
                  <a:lnTo>
                    <a:pt x="384048" y="1068070"/>
                  </a:lnTo>
                  <a:lnTo>
                    <a:pt x="420300" y="1037236"/>
                  </a:lnTo>
                  <a:lnTo>
                    <a:pt x="453973" y="1003848"/>
                  </a:lnTo>
                  <a:lnTo>
                    <a:pt x="484945" y="968072"/>
                  </a:lnTo>
                  <a:lnTo>
                    <a:pt x="513093" y="930074"/>
                  </a:lnTo>
                  <a:lnTo>
                    <a:pt x="538295" y="890021"/>
                  </a:lnTo>
                  <a:lnTo>
                    <a:pt x="560429" y="848080"/>
                  </a:lnTo>
                  <a:lnTo>
                    <a:pt x="579374" y="804418"/>
                  </a:lnTo>
                  <a:lnTo>
                    <a:pt x="595224" y="758472"/>
                  </a:lnTo>
                  <a:lnTo>
                    <a:pt x="607306" y="712157"/>
                  </a:lnTo>
                  <a:lnTo>
                    <a:pt x="615697" y="665652"/>
                  </a:lnTo>
                  <a:lnTo>
                    <a:pt x="620475" y="619136"/>
                  </a:lnTo>
                  <a:lnTo>
                    <a:pt x="621720" y="572788"/>
                  </a:lnTo>
                  <a:lnTo>
                    <a:pt x="619509" y="526787"/>
                  </a:lnTo>
                  <a:lnTo>
                    <a:pt x="613922" y="481311"/>
                  </a:lnTo>
                  <a:lnTo>
                    <a:pt x="605037" y="436539"/>
                  </a:lnTo>
                  <a:lnTo>
                    <a:pt x="592933" y="392651"/>
                  </a:lnTo>
                  <a:lnTo>
                    <a:pt x="577688" y="349825"/>
                  </a:lnTo>
                  <a:lnTo>
                    <a:pt x="559380" y="308240"/>
                  </a:lnTo>
                  <a:lnTo>
                    <a:pt x="538089" y="268075"/>
                  </a:lnTo>
                  <a:lnTo>
                    <a:pt x="513893" y="229508"/>
                  </a:lnTo>
                  <a:lnTo>
                    <a:pt x="486870" y="192720"/>
                  </a:lnTo>
                  <a:lnTo>
                    <a:pt x="457100" y="157888"/>
                  </a:lnTo>
                  <a:lnTo>
                    <a:pt x="424660" y="125191"/>
                  </a:lnTo>
                  <a:lnTo>
                    <a:pt x="389629" y="94808"/>
                  </a:lnTo>
                  <a:lnTo>
                    <a:pt x="352086" y="66919"/>
                  </a:lnTo>
                  <a:lnTo>
                    <a:pt x="312110" y="41702"/>
                  </a:lnTo>
                  <a:lnTo>
                    <a:pt x="269778" y="19336"/>
                  </a:lnTo>
                  <a:lnTo>
                    <a:pt x="225171"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object 64"/>
            <p:cNvSpPr/>
            <p:nvPr/>
          </p:nvSpPr>
          <p:spPr>
            <a:xfrm>
              <a:off x="7549769" y="1510411"/>
              <a:ext cx="622300" cy="1068070"/>
            </a:xfrm>
            <a:custGeom>
              <a:avLst/>
              <a:gdLst/>
              <a:ahLst/>
              <a:cxnLst/>
              <a:rect l="l" t="t" r="r" b="b"/>
              <a:pathLst>
                <a:path w="622300" h="1068070">
                  <a:moveTo>
                    <a:pt x="225171" y="0"/>
                  </a:moveTo>
                  <a:lnTo>
                    <a:pt x="269778" y="19336"/>
                  </a:lnTo>
                  <a:lnTo>
                    <a:pt x="312110" y="41702"/>
                  </a:lnTo>
                  <a:lnTo>
                    <a:pt x="352086" y="66919"/>
                  </a:lnTo>
                  <a:lnTo>
                    <a:pt x="389629" y="94808"/>
                  </a:lnTo>
                  <a:lnTo>
                    <a:pt x="424660" y="125191"/>
                  </a:lnTo>
                  <a:lnTo>
                    <a:pt x="457100" y="157888"/>
                  </a:lnTo>
                  <a:lnTo>
                    <a:pt x="486870" y="192720"/>
                  </a:lnTo>
                  <a:lnTo>
                    <a:pt x="513893" y="229508"/>
                  </a:lnTo>
                  <a:lnTo>
                    <a:pt x="538089" y="268075"/>
                  </a:lnTo>
                  <a:lnTo>
                    <a:pt x="559380" y="308240"/>
                  </a:lnTo>
                  <a:lnTo>
                    <a:pt x="577688" y="349825"/>
                  </a:lnTo>
                  <a:lnTo>
                    <a:pt x="592933" y="392651"/>
                  </a:lnTo>
                  <a:lnTo>
                    <a:pt x="605037" y="436539"/>
                  </a:lnTo>
                  <a:lnTo>
                    <a:pt x="613922" y="481311"/>
                  </a:lnTo>
                  <a:lnTo>
                    <a:pt x="619509" y="526787"/>
                  </a:lnTo>
                  <a:lnTo>
                    <a:pt x="621720" y="572788"/>
                  </a:lnTo>
                  <a:lnTo>
                    <a:pt x="620475" y="619136"/>
                  </a:lnTo>
                  <a:lnTo>
                    <a:pt x="615697" y="665652"/>
                  </a:lnTo>
                  <a:lnTo>
                    <a:pt x="607306" y="712157"/>
                  </a:lnTo>
                  <a:lnTo>
                    <a:pt x="595224" y="758472"/>
                  </a:lnTo>
                  <a:lnTo>
                    <a:pt x="579374" y="804418"/>
                  </a:lnTo>
                  <a:lnTo>
                    <a:pt x="560429" y="848080"/>
                  </a:lnTo>
                  <a:lnTo>
                    <a:pt x="538295" y="890021"/>
                  </a:lnTo>
                  <a:lnTo>
                    <a:pt x="513093" y="930074"/>
                  </a:lnTo>
                  <a:lnTo>
                    <a:pt x="484945" y="968072"/>
                  </a:lnTo>
                  <a:lnTo>
                    <a:pt x="453973" y="1003848"/>
                  </a:lnTo>
                  <a:lnTo>
                    <a:pt x="420300" y="1037236"/>
                  </a:lnTo>
                  <a:lnTo>
                    <a:pt x="384048" y="1068070"/>
                  </a:lnTo>
                  <a:lnTo>
                    <a:pt x="0" y="579246"/>
                  </a:lnTo>
                  <a:lnTo>
                    <a:pt x="225171" y="0"/>
                  </a:lnTo>
                  <a:close/>
                </a:path>
              </a:pathLst>
            </a:custGeom>
            <a:ln w="1904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65"/>
            <p:cNvSpPr/>
            <p:nvPr/>
          </p:nvSpPr>
          <p:spPr>
            <a:xfrm>
              <a:off x="6928255" y="1468247"/>
              <a:ext cx="1005840" cy="1243330"/>
            </a:xfrm>
            <a:custGeom>
              <a:avLst/>
              <a:gdLst/>
              <a:ahLst/>
              <a:cxnLst/>
              <a:rect l="l" t="t" r="r" b="b"/>
              <a:pathLst>
                <a:path w="1005840" h="1243330">
                  <a:moveTo>
                    <a:pt x="621513" y="0"/>
                  </a:moveTo>
                  <a:lnTo>
                    <a:pt x="569544" y="2176"/>
                  </a:lnTo>
                  <a:lnTo>
                    <a:pt x="518199" y="8645"/>
                  </a:lnTo>
                  <a:lnTo>
                    <a:pt x="467735" y="19321"/>
                  </a:lnTo>
                  <a:lnTo>
                    <a:pt x="418409" y="34115"/>
                  </a:lnTo>
                  <a:lnTo>
                    <a:pt x="370475" y="52939"/>
                  </a:lnTo>
                  <a:lnTo>
                    <a:pt x="324191" y="75705"/>
                  </a:lnTo>
                  <a:lnTo>
                    <a:pt x="279811" y="102327"/>
                  </a:lnTo>
                  <a:lnTo>
                    <a:pt x="237592" y="132714"/>
                  </a:lnTo>
                  <a:lnTo>
                    <a:pt x="200543" y="164196"/>
                  </a:lnTo>
                  <a:lnTo>
                    <a:pt x="166552" y="197915"/>
                  </a:lnTo>
                  <a:lnTo>
                    <a:pt x="135643" y="233677"/>
                  </a:lnTo>
                  <a:lnTo>
                    <a:pt x="107840" y="271288"/>
                  </a:lnTo>
                  <a:lnTo>
                    <a:pt x="83166" y="310553"/>
                  </a:lnTo>
                  <a:lnTo>
                    <a:pt x="61644" y="351279"/>
                  </a:lnTo>
                  <a:lnTo>
                    <a:pt x="43297" y="393271"/>
                  </a:lnTo>
                  <a:lnTo>
                    <a:pt x="28148" y="436336"/>
                  </a:lnTo>
                  <a:lnTo>
                    <a:pt x="16220" y="480280"/>
                  </a:lnTo>
                  <a:lnTo>
                    <a:pt x="7538" y="524907"/>
                  </a:lnTo>
                  <a:lnTo>
                    <a:pt x="2123" y="570025"/>
                  </a:lnTo>
                  <a:lnTo>
                    <a:pt x="0" y="615439"/>
                  </a:lnTo>
                  <a:lnTo>
                    <a:pt x="1190" y="660955"/>
                  </a:lnTo>
                  <a:lnTo>
                    <a:pt x="5719" y="706378"/>
                  </a:lnTo>
                  <a:lnTo>
                    <a:pt x="13608" y="751516"/>
                  </a:lnTo>
                  <a:lnTo>
                    <a:pt x="24881" y="796172"/>
                  </a:lnTo>
                  <a:lnTo>
                    <a:pt x="39561" y="840155"/>
                  </a:lnTo>
                  <a:lnTo>
                    <a:pt x="57672" y="883269"/>
                  </a:lnTo>
                  <a:lnTo>
                    <a:pt x="79236" y="925320"/>
                  </a:lnTo>
                  <a:lnTo>
                    <a:pt x="104277" y="966115"/>
                  </a:lnTo>
                  <a:lnTo>
                    <a:pt x="132817" y="1005458"/>
                  </a:lnTo>
                  <a:lnTo>
                    <a:pt x="164299" y="1042492"/>
                  </a:lnTo>
                  <a:lnTo>
                    <a:pt x="198018" y="1076469"/>
                  </a:lnTo>
                  <a:lnTo>
                    <a:pt x="233780" y="1107368"/>
                  </a:lnTo>
                  <a:lnTo>
                    <a:pt x="271390" y="1135163"/>
                  </a:lnTo>
                  <a:lnTo>
                    <a:pt x="310656" y="1159832"/>
                  </a:lnTo>
                  <a:lnTo>
                    <a:pt x="351382" y="1181352"/>
                  </a:lnTo>
                  <a:lnTo>
                    <a:pt x="393374" y="1199698"/>
                  </a:lnTo>
                  <a:lnTo>
                    <a:pt x="436439" y="1214848"/>
                  </a:lnTo>
                  <a:lnTo>
                    <a:pt x="480383" y="1226777"/>
                  </a:lnTo>
                  <a:lnTo>
                    <a:pt x="525010" y="1235463"/>
                  </a:lnTo>
                  <a:lnTo>
                    <a:pt x="570128" y="1240883"/>
                  </a:lnTo>
                  <a:lnTo>
                    <a:pt x="615542" y="1243011"/>
                  </a:lnTo>
                  <a:lnTo>
                    <a:pt x="661058" y="1241826"/>
                  </a:lnTo>
                  <a:lnTo>
                    <a:pt x="706481" y="1237304"/>
                  </a:lnTo>
                  <a:lnTo>
                    <a:pt x="751618" y="1229421"/>
                  </a:lnTo>
                  <a:lnTo>
                    <a:pt x="796275" y="1218154"/>
                  </a:lnTo>
                  <a:lnTo>
                    <a:pt x="840258" y="1203479"/>
                  </a:lnTo>
                  <a:lnTo>
                    <a:pt x="883372" y="1185373"/>
                  </a:lnTo>
                  <a:lnTo>
                    <a:pt x="925423" y="1163812"/>
                  </a:lnTo>
                  <a:lnTo>
                    <a:pt x="966218" y="1138774"/>
                  </a:lnTo>
                  <a:lnTo>
                    <a:pt x="1005561" y="1110233"/>
                  </a:lnTo>
                  <a:lnTo>
                    <a:pt x="621513" y="621410"/>
                  </a:lnTo>
                  <a:lnTo>
                    <a:pt x="621513"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object 66"/>
            <p:cNvSpPr/>
            <p:nvPr/>
          </p:nvSpPr>
          <p:spPr>
            <a:xfrm>
              <a:off x="6928255" y="1468247"/>
              <a:ext cx="1005840" cy="1243330"/>
            </a:xfrm>
            <a:custGeom>
              <a:avLst/>
              <a:gdLst/>
              <a:ahLst/>
              <a:cxnLst/>
              <a:rect l="l" t="t" r="r" b="b"/>
              <a:pathLst>
                <a:path w="1005840" h="1243330">
                  <a:moveTo>
                    <a:pt x="1005561" y="1110233"/>
                  </a:moveTo>
                  <a:lnTo>
                    <a:pt x="966218" y="1138774"/>
                  </a:lnTo>
                  <a:lnTo>
                    <a:pt x="925423" y="1163812"/>
                  </a:lnTo>
                  <a:lnTo>
                    <a:pt x="883372" y="1185373"/>
                  </a:lnTo>
                  <a:lnTo>
                    <a:pt x="840258" y="1203479"/>
                  </a:lnTo>
                  <a:lnTo>
                    <a:pt x="796275" y="1218154"/>
                  </a:lnTo>
                  <a:lnTo>
                    <a:pt x="751618" y="1229421"/>
                  </a:lnTo>
                  <a:lnTo>
                    <a:pt x="706481" y="1237304"/>
                  </a:lnTo>
                  <a:lnTo>
                    <a:pt x="661058" y="1241826"/>
                  </a:lnTo>
                  <a:lnTo>
                    <a:pt x="615542" y="1243011"/>
                  </a:lnTo>
                  <a:lnTo>
                    <a:pt x="570128" y="1240883"/>
                  </a:lnTo>
                  <a:lnTo>
                    <a:pt x="525010" y="1235463"/>
                  </a:lnTo>
                  <a:lnTo>
                    <a:pt x="480383" y="1226777"/>
                  </a:lnTo>
                  <a:lnTo>
                    <a:pt x="436439" y="1214848"/>
                  </a:lnTo>
                  <a:lnTo>
                    <a:pt x="393374" y="1199698"/>
                  </a:lnTo>
                  <a:lnTo>
                    <a:pt x="351382" y="1181352"/>
                  </a:lnTo>
                  <a:lnTo>
                    <a:pt x="310656" y="1159832"/>
                  </a:lnTo>
                  <a:lnTo>
                    <a:pt x="271390" y="1135163"/>
                  </a:lnTo>
                  <a:lnTo>
                    <a:pt x="233780" y="1107368"/>
                  </a:lnTo>
                  <a:lnTo>
                    <a:pt x="198018" y="1076469"/>
                  </a:lnTo>
                  <a:lnTo>
                    <a:pt x="164299" y="1042492"/>
                  </a:lnTo>
                  <a:lnTo>
                    <a:pt x="132817" y="1005458"/>
                  </a:lnTo>
                  <a:lnTo>
                    <a:pt x="104277" y="966115"/>
                  </a:lnTo>
                  <a:lnTo>
                    <a:pt x="79236" y="925320"/>
                  </a:lnTo>
                  <a:lnTo>
                    <a:pt x="57672" y="883269"/>
                  </a:lnTo>
                  <a:lnTo>
                    <a:pt x="39561" y="840155"/>
                  </a:lnTo>
                  <a:lnTo>
                    <a:pt x="24881" y="796172"/>
                  </a:lnTo>
                  <a:lnTo>
                    <a:pt x="13608" y="751516"/>
                  </a:lnTo>
                  <a:lnTo>
                    <a:pt x="5719" y="706378"/>
                  </a:lnTo>
                  <a:lnTo>
                    <a:pt x="1190" y="660955"/>
                  </a:lnTo>
                  <a:lnTo>
                    <a:pt x="0" y="615439"/>
                  </a:lnTo>
                  <a:lnTo>
                    <a:pt x="2123" y="570025"/>
                  </a:lnTo>
                  <a:lnTo>
                    <a:pt x="7538" y="524907"/>
                  </a:lnTo>
                  <a:lnTo>
                    <a:pt x="16220" y="480280"/>
                  </a:lnTo>
                  <a:lnTo>
                    <a:pt x="28148" y="436336"/>
                  </a:lnTo>
                  <a:lnTo>
                    <a:pt x="43297" y="393271"/>
                  </a:lnTo>
                  <a:lnTo>
                    <a:pt x="61644" y="351279"/>
                  </a:lnTo>
                  <a:lnTo>
                    <a:pt x="83166" y="310553"/>
                  </a:lnTo>
                  <a:lnTo>
                    <a:pt x="107840" y="271288"/>
                  </a:lnTo>
                  <a:lnTo>
                    <a:pt x="135643" y="233677"/>
                  </a:lnTo>
                  <a:lnTo>
                    <a:pt x="166552" y="197915"/>
                  </a:lnTo>
                  <a:lnTo>
                    <a:pt x="200543" y="164196"/>
                  </a:lnTo>
                  <a:lnTo>
                    <a:pt x="237592" y="132714"/>
                  </a:lnTo>
                  <a:lnTo>
                    <a:pt x="279811" y="102327"/>
                  </a:lnTo>
                  <a:lnTo>
                    <a:pt x="324191" y="75705"/>
                  </a:lnTo>
                  <a:lnTo>
                    <a:pt x="370475" y="52939"/>
                  </a:lnTo>
                  <a:lnTo>
                    <a:pt x="418409" y="34115"/>
                  </a:lnTo>
                  <a:lnTo>
                    <a:pt x="467735" y="19321"/>
                  </a:lnTo>
                  <a:lnTo>
                    <a:pt x="518199" y="8645"/>
                  </a:lnTo>
                  <a:lnTo>
                    <a:pt x="569544" y="2176"/>
                  </a:lnTo>
                  <a:lnTo>
                    <a:pt x="621513" y="0"/>
                  </a:lnTo>
                  <a:lnTo>
                    <a:pt x="621513" y="621410"/>
                  </a:lnTo>
                  <a:lnTo>
                    <a:pt x="1005561" y="1110233"/>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7" name="object 67"/>
          <p:cNvSpPr txBox="1"/>
          <p:nvPr/>
        </p:nvSpPr>
        <p:spPr>
          <a:xfrm>
            <a:off x="7571613" y="1516126"/>
            <a:ext cx="13208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5" normalizeH="0" baseline="0" noProof="0">
                <a:ln>
                  <a:noFill/>
                </a:ln>
                <a:solidFill>
                  <a:srgbClr val="FFFFFF"/>
                </a:solidFill>
                <a:effectLst/>
                <a:uLnTx/>
                <a:uFillTx/>
                <a:latin typeface="Arial"/>
                <a:cs typeface="Arial"/>
              </a:rPr>
              <a:t>5.9</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68" name="object 68"/>
          <p:cNvSpPr txBox="1"/>
          <p:nvPr/>
        </p:nvSpPr>
        <p:spPr>
          <a:xfrm>
            <a:off x="7942833" y="1954529"/>
            <a:ext cx="17462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0" normalizeH="0" baseline="0" noProof="0">
                <a:ln>
                  <a:noFill/>
                </a:ln>
                <a:solidFill>
                  <a:srgbClr val="FFFFFF"/>
                </a:solidFill>
                <a:effectLst/>
                <a:uLnTx/>
                <a:uFillTx/>
                <a:latin typeface="Arial"/>
                <a:cs typeface="Arial"/>
              </a:rPr>
              <a:t>33.5</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69" name="object 69"/>
          <p:cNvSpPr txBox="1"/>
          <p:nvPr/>
        </p:nvSpPr>
        <p:spPr>
          <a:xfrm>
            <a:off x="6999858" y="2202307"/>
            <a:ext cx="17462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20" normalizeH="0" baseline="0" noProof="0">
                <a:ln>
                  <a:noFill/>
                </a:ln>
                <a:solidFill>
                  <a:srgbClr val="FFFFFF"/>
                </a:solidFill>
                <a:effectLst/>
                <a:uLnTx/>
                <a:uFillTx/>
                <a:latin typeface="Arial"/>
                <a:cs typeface="Arial"/>
              </a:rPr>
              <a:t>60.6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70" name="object 70"/>
          <p:cNvSpPr txBox="1"/>
          <p:nvPr/>
        </p:nvSpPr>
        <p:spPr>
          <a:xfrm>
            <a:off x="6933438" y="1025778"/>
            <a:ext cx="1236345" cy="18669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050" b="1" i="0" u="none" strike="noStrike" kern="0" cap="none" spc="0" normalizeH="0" baseline="0" noProof="0">
                <a:ln>
                  <a:noFill/>
                </a:ln>
                <a:solidFill>
                  <a:srgbClr val="073762"/>
                </a:solidFill>
                <a:effectLst/>
                <a:uLnTx/>
                <a:uFillTx/>
                <a:latin typeface="Arial"/>
                <a:cs typeface="Arial"/>
              </a:rPr>
              <a:t>SMOKING</a:t>
            </a:r>
            <a:r>
              <a:rPr kumimoji="0" sz="1050" b="1" i="0" u="none" strike="noStrike" kern="0" cap="none" spc="-30" normalizeH="0" baseline="0" noProof="0">
                <a:ln>
                  <a:noFill/>
                </a:ln>
                <a:solidFill>
                  <a:srgbClr val="073762"/>
                </a:solidFill>
                <a:effectLst/>
                <a:uLnTx/>
                <a:uFillTx/>
                <a:latin typeface="Arial"/>
                <a:cs typeface="Arial"/>
              </a:rPr>
              <a:t> </a:t>
            </a:r>
            <a:r>
              <a:rPr kumimoji="0" sz="1050" b="1" i="0" u="none" strike="noStrike" kern="0" cap="none" spc="-10" normalizeH="0" baseline="0" noProof="0">
                <a:ln>
                  <a:noFill/>
                </a:ln>
                <a:solidFill>
                  <a:srgbClr val="073762"/>
                </a:solidFill>
                <a:effectLst/>
                <a:uLnTx/>
                <a:uFillTx/>
                <a:latin typeface="Arial"/>
                <a:cs typeface="Arial"/>
              </a:rPr>
              <a:t>STATUS</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71" name="object 71"/>
          <p:cNvSpPr/>
          <p:nvPr/>
        </p:nvSpPr>
        <p:spPr>
          <a:xfrm>
            <a:off x="6494526" y="2850642"/>
            <a:ext cx="50800" cy="52069"/>
          </a:xfrm>
          <a:custGeom>
            <a:avLst/>
            <a:gdLst/>
            <a:ahLst/>
            <a:cxnLst/>
            <a:rect l="l" t="t" r="r" b="b"/>
            <a:pathLst>
              <a:path w="50800" h="52069">
                <a:moveTo>
                  <a:pt x="50292" y="0"/>
                </a:moveTo>
                <a:lnTo>
                  <a:pt x="0" y="0"/>
                </a:lnTo>
                <a:lnTo>
                  <a:pt x="0" y="51816"/>
                </a:lnTo>
                <a:lnTo>
                  <a:pt x="50292" y="51816"/>
                </a:lnTo>
                <a:lnTo>
                  <a:pt x="5029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7344918" y="2850642"/>
            <a:ext cx="50800" cy="52069"/>
          </a:xfrm>
          <a:custGeom>
            <a:avLst/>
            <a:gdLst/>
            <a:ahLst/>
            <a:cxnLst/>
            <a:rect l="l" t="t" r="r" b="b"/>
            <a:pathLst>
              <a:path w="50800" h="52069">
                <a:moveTo>
                  <a:pt x="50292" y="0"/>
                </a:moveTo>
                <a:lnTo>
                  <a:pt x="0" y="0"/>
                </a:lnTo>
                <a:lnTo>
                  <a:pt x="0" y="51816"/>
                </a:lnTo>
                <a:lnTo>
                  <a:pt x="50292" y="51816"/>
                </a:lnTo>
                <a:lnTo>
                  <a:pt x="50292" y="0"/>
                </a:lnTo>
                <a:close/>
              </a:path>
            </a:pathLst>
          </a:custGeom>
          <a:solidFill>
            <a:srgbClr val="0C5EA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7962138" y="2850642"/>
            <a:ext cx="52069" cy="52069"/>
          </a:xfrm>
          <a:custGeom>
            <a:avLst/>
            <a:gdLst/>
            <a:ahLst/>
            <a:cxnLst/>
            <a:rect l="l" t="t" r="r" b="b"/>
            <a:pathLst>
              <a:path w="52070" h="52069">
                <a:moveTo>
                  <a:pt x="51816" y="0"/>
                </a:moveTo>
                <a:lnTo>
                  <a:pt x="0" y="0"/>
                </a:lnTo>
                <a:lnTo>
                  <a:pt x="0" y="51816"/>
                </a:lnTo>
                <a:lnTo>
                  <a:pt x="51816" y="51816"/>
                </a:lnTo>
                <a:lnTo>
                  <a:pt x="51816"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object 74"/>
          <p:cNvSpPr txBox="1"/>
          <p:nvPr/>
        </p:nvSpPr>
        <p:spPr>
          <a:xfrm>
            <a:off x="6479794" y="2780156"/>
            <a:ext cx="2224405" cy="611505"/>
          </a:xfrm>
          <a:prstGeom prst="rect">
            <a:avLst/>
          </a:prstGeom>
        </p:spPr>
        <p:txBody>
          <a:bodyPr vert="horz" wrap="square" lIns="0" tIns="26670" rIns="0" bIns="0" rtlCol="0">
            <a:spAutoFit/>
          </a:bodyPr>
          <a:lstStyle/>
          <a:p>
            <a:pPr marL="87630" marR="0" lvl="0" indent="0" defTabSz="914400" eaLnBrk="1" fontAlgn="auto" latinLnBrk="0" hangingPunct="1">
              <a:lnSpc>
                <a:spcPct val="100000"/>
              </a:lnSpc>
              <a:spcBef>
                <a:spcPts val="210"/>
              </a:spcBef>
              <a:spcAft>
                <a:spcPts val="0"/>
              </a:spcAft>
              <a:buClrTx/>
              <a:buSzTx/>
              <a:buFontTx/>
              <a:buNone/>
              <a:tabLst>
                <a:tab pos="937260" algn="l"/>
                <a:tab pos="1555750" algn="l"/>
              </a:tabLst>
              <a:defRPr/>
            </a:pPr>
            <a:r>
              <a:rPr kumimoji="0" sz="800" b="0" i="0" u="none" strike="noStrike" kern="0" cap="none" spc="0" normalizeH="0" baseline="0" noProof="0">
                <a:ln>
                  <a:noFill/>
                </a:ln>
                <a:solidFill>
                  <a:srgbClr val="838383"/>
                </a:solidFill>
                <a:effectLst/>
                <a:uLnTx/>
                <a:uFillTx/>
                <a:latin typeface="Arial"/>
                <a:cs typeface="Arial"/>
              </a:rPr>
              <a:t>Current</a:t>
            </a:r>
            <a:r>
              <a:rPr kumimoji="0" sz="800" b="0" i="0" u="none" strike="noStrike" kern="0" cap="none" spc="-40" normalizeH="0" baseline="0" noProof="0">
                <a:ln>
                  <a:noFill/>
                </a:ln>
                <a:solidFill>
                  <a:srgbClr val="838383"/>
                </a:solidFill>
                <a:effectLst/>
                <a:uLnTx/>
                <a:uFillTx/>
                <a:latin typeface="Arial"/>
                <a:cs typeface="Arial"/>
              </a:rPr>
              <a:t> </a:t>
            </a:r>
            <a:r>
              <a:rPr kumimoji="0" sz="800" b="0" i="0" u="none" strike="noStrike" kern="0" cap="none" spc="-10" normalizeH="0" baseline="0" noProof="0">
                <a:ln>
                  <a:noFill/>
                </a:ln>
                <a:solidFill>
                  <a:srgbClr val="838383"/>
                </a:solidFill>
                <a:effectLst/>
                <a:uLnTx/>
                <a:uFillTx/>
                <a:latin typeface="Arial"/>
                <a:cs typeface="Arial"/>
              </a:rPr>
              <a:t>Smoker</a:t>
            </a:r>
            <a:r>
              <a:rPr kumimoji="0" sz="800" b="0" i="0" u="none" strike="noStrike" kern="0" cap="none" spc="0" normalizeH="0" baseline="0" noProof="0">
                <a:ln>
                  <a:noFill/>
                </a:ln>
                <a:solidFill>
                  <a:srgbClr val="838383"/>
                </a:solidFill>
                <a:effectLst/>
                <a:uLnTx/>
                <a:uFillTx/>
                <a:latin typeface="Arial"/>
                <a:cs typeface="Arial"/>
              </a:rPr>
              <a:t>	</a:t>
            </a:r>
            <a:r>
              <a:rPr kumimoji="0" sz="800" b="0" i="0" u="none" strike="noStrike" kern="0" cap="none" spc="-10" normalizeH="0" baseline="0" noProof="0">
                <a:ln>
                  <a:noFill/>
                </a:ln>
                <a:solidFill>
                  <a:srgbClr val="838383"/>
                </a:solidFill>
                <a:effectLst/>
                <a:uLnTx/>
                <a:uFillTx/>
                <a:latin typeface="Arial"/>
                <a:cs typeface="Arial"/>
              </a:rPr>
              <a:t>Ex-smoker</a:t>
            </a:r>
            <a:r>
              <a:rPr kumimoji="0" sz="800" b="0" i="0" u="none" strike="noStrike" kern="0" cap="none" spc="0" normalizeH="0" baseline="0" noProof="0">
                <a:ln>
                  <a:noFill/>
                </a:ln>
                <a:solidFill>
                  <a:srgbClr val="838383"/>
                </a:solidFill>
                <a:effectLst/>
                <a:uLnTx/>
                <a:uFillTx/>
                <a:latin typeface="Arial"/>
                <a:cs typeface="Arial"/>
              </a:rPr>
              <a:t>	Never</a:t>
            </a:r>
            <a:r>
              <a:rPr kumimoji="0" sz="800" b="0" i="0" u="none" strike="noStrike" kern="0" cap="none" spc="-35" normalizeH="0" baseline="0" noProof="0">
                <a:ln>
                  <a:noFill/>
                </a:ln>
                <a:solidFill>
                  <a:srgbClr val="838383"/>
                </a:solidFill>
                <a:effectLst/>
                <a:uLnTx/>
                <a:uFillTx/>
                <a:latin typeface="Arial"/>
                <a:cs typeface="Arial"/>
              </a:rPr>
              <a:t> </a:t>
            </a:r>
            <a:r>
              <a:rPr kumimoji="0" sz="800" b="0" i="0" u="none" strike="noStrike" kern="0" cap="none" spc="-10" normalizeH="0" baseline="0" noProof="0">
                <a:ln>
                  <a:noFill/>
                </a:ln>
                <a:solidFill>
                  <a:srgbClr val="838383"/>
                </a:solidFill>
                <a:effectLst/>
                <a:uLnTx/>
                <a:uFillTx/>
                <a:latin typeface="Arial"/>
                <a:cs typeface="Arial"/>
              </a:rPr>
              <a:t>smoked</a:t>
            </a:r>
            <a:endParaRPr kumimoji="0" sz="800" b="0" i="0" u="none" strike="noStrike" kern="0" cap="none" spc="0" normalizeH="0" baseline="0" noProof="0">
              <a:ln>
                <a:noFill/>
              </a:ln>
              <a:solidFill>
                <a:sysClr val="windowText" lastClr="000000"/>
              </a:solidFill>
              <a:effectLst/>
              <a:uLnTx/>
              <a:uFillTx/>
              <a:latin typeface="Arial"/>
              <a:cs typeface="Arial"/>
            </a:endParaRPr>
          </a:p>
          <a:p>
            <a:pPr marL="184785" marR="114300" lvl="0" indent="-172720" defTabSz="914400" eaLnBrk="1" fontAlgn="auto" latinLnBrk="0" hangingPunct="1">
              <a:lnSpc>
                <a:spcPct val="100600"/>
              </a:lnSpc>
              <a:spcBef>
                <a:spcPts val="155"/>
              </a:spcBef>
              <a:spcAft>
                <a:spcPts val="0"/>
              </a:spcAft>
              <a:buClr>
                <a:srgbClr val="FF9900"/>
              </a:buClr>
              <a:buSzTx/>
              <a:buFontTx/>
              <a:buChar char="•"/>
              <a:tabLst>
                <a:tab pos="184785" algn="l"/>
              </a:tabLst>
              <a:defRPr/>
            </a:pPr>
            <a:r>
              <a:rPr kumimoji="0" sz="800" b="0" i="0" u="none" strike="noStrike" kern="0" cap="none" spc="0" normalizeH="0" baseline="0" noProof="0">
                <a:ln>
                  <a:noFill/>
                </a:ln>
                <a:solidFill>
                  <a:srgbClr val="073762"/>
                </a:solidFill>
                <a:effectLst/>
                <a:uLnTx/>
                <a:uFillTx/>
                <a:latin typeface="Arial"/>
                <a:cs typeface="Arial"/>
              </a:rPr>
              <a:t>Approximately</a:t>
            </a:r>
            <a:r>
              <a:rPr kumimoji="0" sz="800" b="0" i="0" u="none" strike="noStrike" kern="0" cap="none" spc="-5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C5EA8"/>
                </a:solidFill>
                <a:effectLst/>
                <a:uLnTx/>
                <a:uFillTx/>
                <a:latin typeface="Arial"/>
                <a:cs typeface="Arial"/>
              </a:rPr>
              <a:t>⅓</a:t>
            </a:r>
            <a:r>
              <a:rPr kumimoji="0" sz="1200" b="1" i="0" u="none" strike="noStrike" kern="0" cap="none" spc="-114" normalizeH="0" baseline="0" noProof="0">
                <a:ln>
                  <a:noFill/>
                </a:ln>
                <a:solidFill>
                  <a:srgbClr val="0C5EA8"/>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individuals</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from</a:t>
            </a:r>
            <a:r>
              <a:rPr kumimoji="0" sz="800" b="0" i="0" u="none" strike="noStrike" kern="0" cap="none" spc="-25" normalizeH="0" baseline="0" noProof="0">
                <a:ln>
                  <a:noFill/>
                </a:ln>
                <a:solidFill>
                  <a:srgbClr val="073762"/>
                </a:solidFill>
                <a:effectLst/>
                <a:uLnTx/>
                <a:uFillTx/>
                <a:latin typeface="Arial"/>
                <a:cs typeface="Arial"/>
              </a:rPr>
              <a:t> the</a:t>
            </a:r>
            <a:r>
              <a:rPr kumimoji="0" sz="800" b="0" i="0" u="none" strike="noStrike" kern="0" cap="none" spc="0" normalizeH="0" baseline="0" noProof="0">
                <a:ln>
                  <a:noFill/>
                </a:ln>
                <a:solidFill>
                  <a:srgbClr val="073762"/>
                </a:solidFill>
                <a:effectLst/>
                <a:uLnTx/>
                <a:uFillTx/>
                <a:latin typeface="Arial"/>
                <a:cs typeface="Arial"/>
              </a:rPr>
              <a:t> SAWD</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registry,</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and</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25" normalizeH="0" baseline="0" noProof="0">
                <a:ln>
                  <a:noFill/>
                </a:ln>
                <a:solidFill>
                  <a:srgbClr val="073762"/>
                </a:solidFill>
                <a:effectLst/>
                <a:uLnTx/>
                <a:uFillTx/>
                <a:latin typeface="Arial"/>
                <a:cs typeface="Arial"/>
              </a:rPr>
              <a:t>ex-</a:t>
            </a:r>
            <a:r>
              <a:rPr kumimoji="0" sz="800" b="0" i="0" u="none" strike="noStrike" kern="0" cap="none" spc="-10" normalizeH="0" baseline="0" noProof="0">
                <a:ln>
                  <a:noFill/>
                </a:ln>
                <a:solidFill>
                  <a:srgbClr val="073762"/>
                </a:solidFill>
                <a:effectLst/>
                <a:uLnTx/>
                <a:uFillTx/>
                <a:latin typeface="Arial"/>
                <a:cs typeface="Arial"/>
              </a:rPr>
              <a:t> smokers.</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5" name="object 75"/>
          <p:cNvSpPr txBox="1"/>
          <p:nvPr/>
        </p:nvSpPr>
        <p:spPr>
          <a:xfrm>
            <a:off x="331114" y="3528564"/>
            <a:ext cx="1237615" cy="690245"/>
          </a:xfrm>
          <a:prstGeom prst="rect">
            <a:avLst/>
          </a:prstGeom>
        </p:spPr>
        <p:txBody>
          <a:bodyPr vert="horz" wrap="square" lIns="0" tIns="43180" rIns="0" bIns="0" rtlCol="0">
            <a:spAutoFit/>
          </a:bodyPr>
          <a:lstStyle/>
          <a:p>
            <a:pPr marL="18415" marR="0" lvl="0" indent="0" defTabSz="914400" eaLnBrk="1" fontAlgn="auto" latinLnBrk="0" hangingPunct="1">
              <a:lnSpc>
                <a:spcPct val="100000"/>
              </a:lnSpc>
              <a:spcBef>
                <a:spcPts val="340"/>
              </a:spcBef>
              <a:spcAft>
                <a:spcPts val="0"/>
              </a:spcAft>
              <a:buClrTx/>
              <a:buSzTx/>
              <a:buFontTx/>
              <a:buNone/>
              <a:tabLst/>
              <a:defRPr/>
            </a:pPr>
            <a:r>
              <a:rPr kumimoji="0" sz="3200" b="1" i="0" u="none" strike="noStrike" kern="0" cap="none" spc="-10" normalizeH="0" baseline="0" noProof="0">
                <a:ln>
                  <a:noFill/>
                </a:ln>
                <a:solidFill>
                  <a:srgbClr val="FF9900"/>
                </a:solidFill>
                <a:effectLst/>
                <a:uLnTx/>
                <a:uFillTx/>
                <a:latin typeface="Arial"/>
                <a:cs typeface="Arial"/>
              </a:rPr>
              <a:t>70.4%</a:t>
            </a: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0"/>
              </a:spcBef>
              <a:spcAft>
                <a:spcPts val="0"/>
              </a:spcAft>
              <a:buClrTx/>
              <a:buSzTx/>
              <a:buFontTx/>
              <a:buNone/>
              <a:tabLst/>
              <a:defRPr/>
            </a:pPr>
            <a:r>
              <a:rPr kumimoji="0" sz="900" b="1" i="0" u="none" strike="noStrike" kern="0" cap="none" spc="-10" normalizeH="0" baseline="0" noProof="0">
                <a:ln>
                  <a:noFill/>
                </a:ln>
                <a:solidFill>
                  <a:srgbClr val="073762"/>
                </a:solidFill>
                <a:effectLst/>
                <a:uLnTx/>
                <a:uFillTx/>
                <a:latin typeface="Arial"/>
                <a:cs typeface="Arial"/>
              </a:rPr>
              <a:t>OVERWEIGHT/OBESE</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76" name="object 76"/>
          <p:cNvSpPr txBox="1"/>
          <p:nvPr/>
        </p:nvSpPr>
        <p:spPr>
          <a:xfrm>
            <a:off x="617016" y="1249778"/>
            <a:ext cx="1148715" cy="691515"/>
          </a:xfrm>
          <a:prstGeom prst="rect">
            <a:avLst/>
          </a:prstGeom>
        </p:spPr>
        <p:txBody>
          <a:bodyPr vert="horz" wrap="square" lIns="0" tIns="44450" rIns="0" bIns="0" rtlCol="0">
            <a:spAutoFit/>
          </a:bodyPr>
          <a:lstStyle/>
          <a:p>
            <a:pPr marL="42545" marR="0" lvl="0" indent="0" defTabSz="914400" eaLnBrk="1" fontAlgn="auto" latinLnBrk="0" hangingPunct="1">
              <a:lnSpc>
                <a:spcPct val="100000"/>
              </a:lnSpc>
              <a:spcBef>
                <a:spcPts val="350"/>
              </a:spcBef>
              <a:spcAft>
                <a:spcPts val="0"/>
              </a:spcAft>
              <a:buClrTx/>
              <a:buSzTx/>
              <a:buFontTx/>
              <a:buNone/>
              <a:tabLst/>
              <a:defRPr/>
            </a:pPr>
            <a:r>
              <a:rPr kumimoji="0" sz="3200" b="1" i="0" u="none" strike="noStrike" kern="0" cap="none" spc="-10" normalizeH="0" baseline="0" noProof="0">
                <a:ln>
                  <a:noFill/>
                </a:ln>
                <a:solidFill>
                  <a:srgbClr val="FF9900"/>
                </a:solidFill>
                <a:effectLst/>
                <a:uLnTx/>
                <a:uFillTx/>
                <a:latin typeface="Arial"/>
                <a:cs typeface="Arial"/>
              </a:rPr>
              <a:t>4,990</a:t>
            </a: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ELIGIBLE</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PATIENTS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77" name="object 77"/>
          <p:cNvPicPr/>
          <p:nvPr/>
        </p:nvPicPr>
        <p:blipFill>
          <a:blip r:embed="rId10" cstate="print"/>
          <a:stretch>
            <a:fillRect/>
          </a:stretch>
        </p:blipFill>
        <p:spPr>
          <a:xfrm>
            <a:off x="894867" y="1073293"/>
            <a:ext cx="241338" cy="283875"/>
          </a:xfrm>
          <a:prstGeom prst="rect">
            <a:avLst/>
          </a:prstGeom>
        </p:spPr>
      </p:pic>
      <p:pic>
        <p:nvPicPr>
          <p:cNvPr id="78" name="object 78"/>
          <p:cNvPicPr/>
          <p:nvPr/>
        </p:nvPicPr>
        <p:blipFill>
          <a:blip r:embed="rId11" cstate="print"/>
          <a:stretch>
            <a:fillRect/>
          </a:stretch>
        </p:blipFill>
        <p:spPr>
          <a:xfrm>
            <a:off x="1254531" y="1100866"/>
            <a:ext cx="241338" cy="256302"/>
          </a:xfrm>
          <a:prstGeom prst="rect">
            <a:avLst/>
          </a:prstGeom>
        </p:spPr>
      </p:pic>
      <p:grpSp>
        <p:nvGrpSpPr>
          <p:cNvPr id="79" name="object 79"/>
          <p:cNvGrpSpPr/>
          <p:nvPr/>
        </p:nvGrpSpPr>
        <p:grpSpPr>
          <a:xfrm>
            <a:off x="6511218" y="921170"/>
            <a:ext cx="323215" cy="250825"/>
            <a:chOff x="6511218" y="921170"/>
            <a:chExt cx="323215" cy="250825"/>
          </a:xfrm>
        </p:grpSpPr>
        <p:pic>
          <p:nvPicPr>
            <p:cNvPr id="80" name="object 80"/>
            <p:cNvPicPr/>
            <p:nvPr/>
          </p:nvPicPr>
          <p:blipFill>
            <a:blip r:embed="rId12" cstate="print"/>
            <a:stretch>
              <a:fillRect/>
            </a:stretch>
          </p:blipFill>
          <p:spPr>
            <a:xfrm>
              <a:off x="6629735" y="921170"/>
              <a:ext cx="204665" cy="191497"/>
            </a:xfrm>
            <a:prstGeom prst="rect">
              <a:avLst/>
            </a:prstGeom>
          </p:spPr>
        </p:pic>
        <p:sp>
          <p:nvSpPr>
            <p:cNvPr id="81" name="object 81"/>
            <p:cNvSpPr/>
            <p:nvPr/>
          </p:nvSpPr>
          <p:spPr>
            <a:xfrm>
              <a:off x="6513373" y="1125448"/>
              <a:ext cx="318770" cy="45085"/>
            </a:xfrm>
            <a:custGeom>
              <a:avLst/>
              <a:gdLst/>
              <a:ahLst/>
              <a:cxnLst/>
              <a:rect l="l" t="t" r="r" b="b"/>
              <a:pathLst>
                <a:path w="318770" h="45084">
                  <a:moveTo>
                    <a:pt x="318490" y="0"/>
                  </a:moveTo>
                  <a:lnTo>
                    <a:pt x="311086" y="0"/>
                  </a:lnTo>
                  <a:lnTo>
                    <a:pt x="311086" y="7620"/>
                  </a:lnTo>
                  <a:lnTo>
                    <a:pt x="311086" y="36842"/>
                  </a:lnTo>
                  <a:lnTo>
                    <a:pt x="292569" y="36842"/>
                  </a:lnTo>
                  <a:lnTo>
                    <a:pt x="292569" y="7620"/>
                  </a:lnTo>
                  <a:lnTo>
                    <a:pt x="311086" y="7620"/>
                  </a:lnTo>
                  <a:lnTo>
                    <a:pt x="311086" y="0"/>
                  </a:lnTo>
                  <a:lnTo>
                    <a:pt x="285165" y="0"/>
                  </a:lnTo>
                  <a:lnTo>
                    <a:pt x="285165" y="7620"/>
                  </a:lnTo>
                  <a:lnTo>
                    <a:pt x="285165" y="36842"/>
                  </a:lnTo>
                  <a:lnTo>
                    <a:pt x="70370" y="36842"/>
                  </a:lnTo>
                  <a:lnTo>
                    <a:pt x="70370" y="7620"/>
                  </a:lnTo>
                  <a:lnTo>
                    <a:pt x="285165" y="7620"/>
                  </a:lnTo>
                  <a:lnTo>
                    <a:pt x="285165" y="0"/>
                  </a:lnTo>
                  <a:lnTo>
                    <a:pt x="62953" y="0"/>
                  </a:lnTo>
                  <a:lnTo>
                    <a:pt x="62953" y="7620"/>
                  </a:lnTo>
                  <a:lnTo>
                    <a:pt x="62953" y="36842"/>
                  </a:lnTo>
                  <a:lnTo>
                    <a:pt x="7404" y="36842"/>
                  </a:lnTo>
                  <a:lnTo>
                    <a:pt x="7404" y="7620"/>
                  </a:lnTo>
                  <a:lnTo>
                    <a:pt x="62953" y="7620"/>
                  </a:lnTo>
                  <a:lnTo>
                    <a:pt x="62953" y="0"/>
                  </a:lnTo>
                  <a:lnTo>
                    <a:pt x="0" y="0"/>
                  </a:lnTo>
                  <a:lnTo>
                    <a:pt x="0" y="7620"/>
                  </a:lnTo>
                  <a:lnTo>
                    <a:pt x="0" y="36842"/>
                  </a:lnTo>
                  <a:lnTo>
                    <a:pt x="0" y="44462"/>
                  </a:lnTo>
                  <a:lnTo>
                    <a:pt x="318490" y="44462"/>
                  </a:lnTo>
                  <a:lnTo>
                    <a:pt x="318490" y="36918"/>
                  </a:lnTo>
                  <a:lnTo>
                    <a:pt x="318490" y="7620"/>
                  </a:lnTo>
                  <a:lnTo>
                    <a:pt x="318490" y="7264"/>
                  </a:lnTo>
                  <a:lnTo>
                    <a:pt x="31849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82"/>
            <p:cNvSpPr/>
            <p:nvPr/>
          </p:nvSpPr>
          <p:spPr>
            <a:xfrm>
              <a:off x="6513380" y="1125300"/>
              <a:ext cx="318770" cy="45085"/>
            </a:xfrm>
            <a:custGeom>
              <a:avLst/>
              <a:gdLst/>
              <a:ahLst/>
              <a:cxnLst/>
              <a:rect l="l" t="t" r="r" b="b"/>
              <a:pathLst>
                <a:path w="318770" h="45084">
                  <a:moveTo>
                    <a:pt x="0" y="44467"/>
                  </a:moveTo>
                  <a:lnTo>
                    <a:pt x="318489" y="44467"/>
                  </a:lnTo>
                  <a:lnTo>
                    <a:pt x="318489" y="0"/>
                  </a:lnTo>
                  <a:lnTo>
                    <a:pt x="0" y="0"/>
                  </a:lnTo>
                  <a:lnTo>
                    <a:pt x="0" y="44467"/>
                  </a:lnTo>
                  <a:close/>
                </a:path>
                <a:path w="318770" h="45084">
                  <a:moveTo>
                    <a:pt x="292565" y="7411"/>
                  </a:moveTo>
                  <a:lnTo>
                    <a:pt x="311082" y="7411"/>
                  </a:lnTo>
                  <a:lnTo>
                    <a:pt x="311082" y="37055"/>
                  </a:lnTo>
                  <a:lnTo>
                    <a:pt x="292565" y="37055"/>
                  </a:lnTo>
                  <a:lnTo>
                    <a:pt x="292565" y="7411"/>
                  </a:lnTo>
                  <a:close/>
                </a:path>
                <a:path w="318770" h="45084">
                  <a:moveTo>
                    <a:pt x="70363" y="7411"/>
                  </a:moveTo>
                  <a:lnTo>
                    <a:pt x="285158" y="7411"/>
                  </a:lnTo>
                  <a:lnTo>
                    <a:pt x="285158" y="37055"/>
                  </a:lnTo>
                  <a:lnTo>
                    <a:pt x="70363" y="37055"/>
                  </a:lnTo>
                  <a:lnTo>
                    <a:pt x="70363" y="7411"/>
                  </a:lnTo>
                  <a:close/>
                </a:path>
                <a:path w="318770" h="45084">
                  <a:moveTo>
                    <a:pt x="7406" y="7411"/>
                  </a:moveTo>
                  <a:lnTo>
                    <a:pt x="62956" y="7411"/>
                  </a:lnTo>
                  <a:lnTo>
                    <a:pt x="62956" y="37055"/>
                  </a:lnTo>
                  <a:lnTo>
                    <a:pt x="7406" y="37055"/>
                  </a:lnTo>
                  <a:lnTo>
                    <a:pt x="7406" y="7411"/>
                  </a:lnTo>
                  <a:close/>
                </a:path>
              </a:pathLst>
            </a:custGeom>
            <a:ln w="432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83" name="object 83"/>
          <p:cNvPicPr/>
          <p:nvPr/>
        </p:nvPicPr>
        <p:blipFill>
          <a:blip r:embed="rId13" cstate="print"/>
          <a:stretch>
            <a:fillRect/>
          </a:stretch>
        </p:blipFill>
        <p:spPr>
          <a:xfrm>
            <a:off x="1299972" y="4535423"/>
            <a:ext cx="181356" cy="179831"/>
          </a:xfrm>
          <a:prstGeom prst="rect">
            <a:avLst/>
          </a:prstGeom>
        </p:spPr>
      </p:pic>
      <p:sp>
        <p:nvSpPr>
          <p:cNvPr id="84" name="object 84"/>
          <p:cNvSpPr txBox="1"/>
          <p:nvPr/>
        </p:nvSpPr>
        <p:spPr>
          <a:xfrm>
            <a:off x="311302" y="4554728"/>
            <a:ext cx="7573645" cy="452755"/>
          </a:xfrm>
          <a:prstGeom prst="rect">
            <a:avLst/>
          </a:prstGeom>
        </p:spPr>
        <p:txBody>
          <a:bodyPr vert="horz" wrap="square" lIns="0" tIns="12700" rIns="0" bIns="0" rtlCol="0">
            <a:spAutoFit/>
          </a:bodyPr>
          <a:lstStyle/>
          <a:p>
            <a:pPr marL="12065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oldest</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lowest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prevalence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who</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overweight</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or</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obese,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and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highest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prevalence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current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smokers.</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2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grpSp>
        <p:nvGrpSpPr>
          <p:cNvPr id="85" name="object 85"/>
          <p:cNvGrpSpPr/>
          <p:nvPr/>
        </p:nvGrpSpPr>
        <p:grpSpPr>
          <a:xfrm>
            <a:off x="2295863" y="3678702"/>
            <a:ext cx="219075" cy="298450"/>
            <a:chOff x="2295863" y="3678702"/>
            <a:chExt cx="219075" cy="298450"/>
          </a:xfrm>
        </p:grpSpPr>
        <p:sp>
          <p:nvSpPr>
            <p:cNvPr id="86" name="object 86"/>
            <p:cNvSpPr/>
            <p:nvPr/>
          </p:nvSpPr>
          <p:spPr>
            <a:xfrm>
              <a:off x="2298027" y="3680865"/>
              <a:ext cx="170815" cy="267970"/>
            </a:xfrm>
            <a:custGeom>
              <a:avLst/>
              <a:gdLst/>
              <a:ahLst/>
              <a:cxnLst/>
              <a:rect l="l" t="t" r="r" b="b"/>
              <a:pathLst>
                <a:path w="170814" h="267970">
                  <a:moveTo>
                    <a:pt x="37033" y="48383"/>
                  </a:moveTo>
                  <a:lnTo>
                    <a:pt x="29626" y="48383"/>
                  </a:lnTo>
                  <a:lnTo>
                    <a:pt x="29626" y="63268"/>
                  </a:lnTo>
                  <a:lnTo>
                    <a:pt x="18516" y="63268"/>
                  </a:lnTo>
                  <a:lnTo>
                    <a:pt x="11313" y="64735"/>
                  </a:lnTo>
                  <a:lnTo>
                    <a:pt x="5430" y="68722"/>
                  </a:lnTo>
                  <a:lnTo>
                    <a:pt x="1461" y="74634"/>
                  </a:lnTo>
                  <a:lnTo>
                    <a:pt x="0" y="81875"/>
                  </a:lnTo>
                  <a:lnTo>
                    <a:pt x="0" y="249334"/>
                  </a:lnTo>
                  <a:lnTo>
                    <a:pt x="1461" y="256573"/>
                  </a:lnTo>
                  <a:lnTo>
                    <a:pt x="5316" y="262315"/>
                  </a:lnTo>
                  <a:lnTo>
                    <a:pt x="5430" y="262484"/>
                  </a:lnTo>
                  <a:lnTo>
                    <a:pt x="11313" y="266473"/>
                  </a:lnTo>
                  <a:lnTo>
                    <a:pt x="18516" y="267941"/>
                  </a:lnTo>
                  <a:lnTo>
                    <a:pt x="85273" y="267941"/>
                  </a:lnTo>
                  <a:lnTo>
                    <a:pt x="85189" y="264148"/>
                  </a:lnTo>
                  <a:lnTo>
                    <a:pt x="85318" y="262484"/>
                  </a:lnTo>
                  <a:lnTo>
                    <a:pt x="85603" y="260498"/>
                  </a:lnTo>
                  <a:lnTo>
                    <a:pt x="12381" y="260498"/>
                  </a:lnTo>
                  <a:lnTo>
                    <a:pt x="7406" y="255499"/>
                  </a:lnTo>
                  <a:lnTo>
                    <a:pt x="7406" y="75707"/>
                  </a:lnTo>
                  <a:lnTo>
                    <a:pt x="12313" y="70779"/>
                  </a:lnTo>
                  <a:lnTo>
                    <a:pt x="34478" y="70779"/>
                  </a:lnTo>
                  <a:lnTo>
                    <a:pt x="36965" y="68391"/>
                  </a:lnTo>
                  <a:lnTo>
                    <a:pt x="37033" y="48383"/>
                  </a:lnTo>
                  <a:close/>
                </a:path>
                <a:path w="170814" h="267970">
                  <a:moveTo>
                    <a:pt x="140727" y="48383"/>
                  </a:moveTo>
                  <a:lnTo>
                    <a:pt x="133321" y="48383"/>
                  </a:lnTo>
                  <a:lnTo>
                    <a:pt x="133253" y="68143"/>
                  </a:lnTo>
                  <a:lnTo>
                    <a:pt x="135759" y="70779"/>
                  </a:lnTo>
                  <a:lnTo>
                    <a:pt x="158041" y="70779"/>
                  </a:lnTo>
                  <a:lnTo>
                    <a:pt x="162948" y="75707"/>
                  </a:lnTo>
                  <a:lnTo>
                    <a:pt x="162948" y="111608"/>
                  </a:lnTo>
                  <a:lnTo>
                    <a:pt x="40351" y="111608"/>
                  </a:lnTo>
                  <a:lnTo>
                    <a:pt x="37033" y="114939"/>
                  </a:lnTo>
                  <a:lnTo>
                    <a:pt x="37033" y="190143"/>
                  </a:lnTo>
                  <a:lnTo>
                    <a:pt x="40351" y="193477"/>
                  </a:lnTo>
                  <a:lnTo>
                    <a:pt x="162948" y="193477"/>
                  </a:lnTo>
                  <a:lnTo>
                    <a:pt x="162948" y="226941"/>
                  </a:lnTo>
                  <a:lnTo>
                    <a:pt x="170355" y="226941"/>
                  </a:lnTo>
                  <a:lnTo>
                    <a:pt x="170355" y="186007"/>
                  </a:lnTo>
                  <a:lnTo>
                    <a:pt x="44440" y="186007"/>
                  </a:lnTo>
                  <a:lnTo>
                    <a:pt x="44440" y="119023"/>
                  </a:lnTo>
                  <a:lnTo>
                    <a:pt x="170354" y="119023"/>
                  </a:lnTo>
                  <a:lnTo>
                    <a:pt x="170354" y="81875"/>
                  </a:lnTo>
                  <a:lnTo>
                    <a:pt x="168895" y="74634"/>
                  </a:lnTo>
                  <a:lnTo>
                    <a:pt x="164927" y="68722"/>
                  </a:lnTo>
                  <a:lnTo>
                    <a:pt x="159043" y="64735"/>
                  </a:lnTo>
                  <a:lnTo>
                    <a:pt x="151838" y="63268"/>
                  </a:lnTo>
                  <a:lnTo>
                    <a:pt x="140728" y="63268"/>
                  </a:lnTo>
                  <a:lnTo>
                    <a:pt x="140727" y="48383"/>
                  </a:lnTo>
                  <a:close/>
                </a:path>
                <a:path w="170814" h="267970">
                  <a:moveTo>
                    <a:pt x="170354" y="119023"/>
                  </a:moveTo>
                  <a:lnTo>
                    <a:pt x="162948" y="119023"/>
                  </a:lnTo>
                  <a:lnTo>
                    <a:pt x="162948" y="186007"/>
                  </a:lnTo>
                  <a:lnTo>
                    <a:pt x="170355" y="186007"/>
                  </a:lnTo>
                  <a:lnTo>
                    <a:pt x="170354" y="119023"/>
                  </a:lnTo>
                  <a:close/>
                </a:path>
                <a:path w="170814" h="267970">
                  <a:moveTo>
                    <a:pt x="137024" y="0"/>
                  </a:moveTo>
                  <a:lnTo>
                    <a:pt x="33330" y="0"/>
                  </a:lnTo>
                  <a:lnTo>
                    <a:pt x="14796" y="41439"/>
                  </a:lnTo>
                  <a:lnTo>
                    <a:pt x="14677" y="44913"/>
                  </a:lnTo>
                  <a:lnTo>
                    <a:pt x="17769" y="48243"/>
                  </a:lnTo>
                  <a:lnTo>
                    <a:pt x="21723" y="48383"/>
                  </a:lnTo>
                  <a:lnTo>
                    <a:pt x="148134" y="48383"/>
                  </a:lnTo>
                  <a:lnTo>
                    <a:pt x="152088" y="48519"/>
                  </a:lnTo>
                  <a:lnTo>
                    <a:pt x="155405" y="45412"/>
                  </a:lnTo>
                  <a:lnTo>
                    <a:pt x="155422" y="44913"/>
                  </a:lnTo>
                  <a:lnTo>
                    <a:pt x="155541" y="40940"/>
                  </a:lnTo>
                  <a:lnTo>
                    <a:pt x="22220" y="40940"/>
                  </a:lnTo>
                  <a:lnTo>
                    <a:pt x="22220" y="12435"/>
                  </a:lnTo>
                  <a:lnTo>
                    <a:pt x="27195" y="7442"/>
                  </a:lnTo>
                  <a:lnTo>
                    <a:pt x="151439" y="7442"/>
                  </a:lnTo>
                  <a:lnTo>
                    <a:pt x="150111" y="5465"/>
                  </a:lnTo>
                  <a:lnTo>
                    <a:pt x="144228" y="1476"/>
                  </a:lnTo>
                  <a:lnTo>
                    <a:pt x="137024" y="0"/>
                  </a:lnTo>
                  <a:close/>
                </a:path>
                <a:path w="170814" h="267970">
                  <a:moveTo>
                    <a:pt x="151439" y="7442"/>
                  </a:moveTo>
                  <a:lnTo>
                    <a:pt x="143159" y="7442"/>
                  </a:lnTo>
                  <a:lnTo>
                    <a:pt x="148134" y="12435"/>
                  </a:lnTo>
                  <a:lnTo>
                    <a:pt x="148134" y="40940"/>
                  </a:lnTo>
                  <a:lnTo>
                    <a:pt x="155541" y="40940"/>
                  </a:lnTo>
                  <a:lnTo>
                    <a:pt x="155541" y="18606"/>
                  </a:lnTo>
                  <a:lnTo>
                    <a:pt x="154080" y="11373"/>
                  </a:lnTo>
                  <a:lnTo>
                    <a:pt x="151439" y="744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object 87"/>
            <p:cNvSpPr/>
            <p:nvPr/>
          </p:nvSpPr>
          <p:spPr>
            <a:xfrm>
              <a:off x="2298027" y="3680865"/>
              <a:ext cx="170815" cy="267970"/>
            </a:xfrm>
            <a:custGeom>
              <a:avLst/>
              <a:gdLst/>
              <a:ahLst/>
              <a:cxnLst/>
              <a:rect l="l" t="t" r="r" b="b"/>
              <a:pathLst>
                <a:path w="170814" h="267970">
                  <a:moveTo>
                    <a:pt x="18516" y="260498"/>
                  </a:moveTo>
                  <a:lnTo>
                    <a:pt x="12381" y="260498"/>
                  </a:lnTo>
                  <a:lnTo>
                    <a:pt x="7406" y="255499"/>
                  </a:lnTo>
                  <a:lnTo>
                    <a:pt x="7406" y="249334"/>
                  </a:lnTo>
                  <a:lnTo>
                    <a:pt x="7406" y="81875"/>
                  </a:lnTo>
                  <a:lnTo>
                    <a:pt x="7406" y="75707"/>
                  </a:lnTo>
                  <a:lnTo>
                    <a:pt x="12381" y="70711"/>
                  </a:lnTo>
                  <a:lnTo>
                    <a:pt x="18516" y="70711"/>
                  </a:lnTo>
                  <a:lnTo>
                    <a:pt x="31478" y="70711"/>
                  </a:lnTo>
                  <a:lnTo>
                    <a:pt x="34478" y="70779"/>
                  </a:lnTo>
                  <a:lnTo>
                    <a:pt x="36965" y="68391"/>
                  </a:lnTo>
                  <a:lnTo>
                    <a:pt x="37033" y="65377"/>
                  </a:lnTo>
                  <a:lnTo>
                    <a:pt x="37036" y="65209"/>
                  </a:lnTo>
                  <a:lnTo>
                    <a:pt x="37033" y="48383"/>
                  </a:lnTo>
                  <a:lnTo>
                    <a:pt x="133321" y="48383"/>
                  </a:lnTo>
                  <a:lnTo>
                    <a:pt x="133321" y="65129"/>
                  </a:lnTo>
                  <a:lnTo>
                    <a:pt x="133253" y="68143"/>
                  </a:lnTo>
                  <a:lnTo>
                    <a:pt x="135629" y="70643"/>
                  </a:lnTo>
                  <a:lnTo>
                    <a:pt x="138629" y="70711"/>
                  </a:lnTo>
                  <a:lnTo>
                    <a:pt x="138792" y="70711"/>
                  </a:lnTo>
                  <a:lnTo>
                    <a:pt x="151838" y="70711"/>
                  </a:lnTo>
                  <a:lnTo>
                    <a:pt x="157973" y="70711"/>
                  </a:lnTo>
                  <a:lnTo>
                    <a:pt x="162948" y="75707"/>
                  </a:lnTo>
                  <a:lnTo>
                    <a:pt x="162948" y="81875"/>
                  </a:lnTo>
                  <a:lnTo>
                    <a:pt x="162948" y="111608"/>
                  </a:lnTo>
                  <a:lnTo>
                    <a:pt x="44440" y="111608"/>
                  </a:lnTo>
                  <a:lnTo>
                    <a:pt x="40351" y="111608"/>
                  </a:lnTo>
                  <a:lnTo>
                    <a:pt x="37033" y="114939"/>
                  </a:lnTo>
                  <a:lnTo>
                    <a:pt x="37033" y="119051"/>
                  </a:lnTo>
                  <a:lnTo>
                    <a:pt x="37033" y="186034"/>
                  </a:lnTo>
                  <a:lnTo>
                    <a:pt x="37033" y="190143"/>
                  </a:lnTo>
                  <a:lnTo>
                    <a:pt x="40351" y="193477"/>
                  </a:lnTo>
                  <a:lnTo>
                    <a:pt x="44440" y="193477"/>
                  </a:lnTo>
                  <a:lnTo>
                    <a:pt x="162948" y="193477"/>
                  </a:lnTo>
                  <a:lnTo>
                    <a:pt x="162948" y="226941"/>
                  </a:lnTo>
                  <a:lnTo>
                    <a:pt x="170355" y="226941"/>
                  </a:lnTo>
                  <a:lnTo>
                    <a:pt x="170354" y="81875"/>
                  </a:lnTo>
                  <a:lnTo>
                    <a:pt x="140728" y="63268"/>
                  </a:lnTo>
                  <a:lnTo>
                    <a:pt x="140727" y="48383"/>
                  </a:lnTo>
                  <a:lnTo>
                    <a:pt x="148134" y="48383"/>
                  </a:lnTo>
                  <a:lnTo>
                    <a:pt x="152088" y="48519"/>
                  </a:lnTo>
                  <a:lnTo>
                    <a:pt x="155405" y="45412"/>
                  </a:lnTo>
                  <a:lnTo>
                    <a:pt x="155541" y="41440"/>
                  </a:lnTo>
                  <a:lnTo>
                    <a:pt x="155547" y="41272"/>
                  </a:lnTo>
                  <a:lnTo>
                    <a:pt x="155547" y="41105"/>
                  </a:lnTo>
                  <a:lnTo>
                    <a:pt x="155541" y="40940"/>
                  </a:lnTo>
                  <a:lnTo>
                    <a:pt x="155541" y="18606"/>
                  </a:lnTo>
                  <a:lnTo>
                    <a:pt x="154080" y="11373"/>
                  </a:lnTo>
                  <a:lnTo>
                    <a:pt x="150111" y="5465"/>
                  </a:lnTo>
                  <a:lnTo>
                    <a:pt x="144228" y="1476"/>
                  </a:lnTo>
                  <a:lnTo>
                    <a:pt x="137024" y="0"/>
                  </a:lnTo>
                  <a:lnTo>
                    <a:pt x="33330" y="0"/>
                  </a:lnTo>
                  <a:lnTo>
                    <a:pt x="26126" y="1476"/>
                  </a:lnTo>
                  <a:lnTo>
                    <a:pt x="20243" y="5465"/>
                  </a:lnTo>
                  <a:lnTo>
                    <a:pt x="16274" y="11373"/>
                  </a:lnTo>
                  <a:lnTo>
                    <a:pt x="14813" y="18606"/>
                  </a:lnTo>
                  <a:lnTo>
                    <a:pt x="14813" y="40940"/>
                  </a:lnTo>
                  <a:lnTo>
                    <a:pt x="14677" y="44913"/>
                  </a:lnTo>
                  <a:lnTo>
                    <a:pt x="17769" y="48243"/>
                  </a:lnTo>
                  <a:lnTo>
                    <a:pt x="21723" y="48383"/>
                  </a:lnTo>
                  <a:lnTo>
                    <a:pt x="21889" y="48389"/>
                  </a:lnTo>
                  <a:lnTo>
                    <a:pt x="22053" y="48389"/>
                  </a:lnTo>
                  <a:lnTo>
                    <a:pt x="22220" y="48383"/>
                  </a:lnTo>
                  <a:lnTo>
                    <a:pt x="29626" y="48383"/>
                  </a:lnTo>
                  <a:lnTo>
                    <a:pt x="29626" y="63268"/>
                  </a:lnTo>
                  <a:lnTo>
                    <a:pt x="18516" y="63268"/>
                  </a:lnTo>
                  <a:lnTo>
                    <a:pt x="11313" y="64735"/>
                  </a:lnTo>
                  <a:lnTo>
                    <a:pt x="5430" y="68722"/>
                  </a:lnTo>
                  <a:lnTo>
                    <a:pt x="1461" y="74634"/>
                  </a:lnTo>
                  <a:lnTo>
                    <a:pt x="0" y="81875"/>
                  </a:lnTo>
                  <a:lnTo>
                    <a:pt x="0" y="249334"/>
                  </a:lnTo>
                  <a:lnTo>
                    <a:pt x="85273" y="267941"/>
                  </a:lnTo>
                  <a:lnTo>
                    <a:pt x="85242" y="267290"/>
                  </a:lnTo>
                  <a:lnTo>
                    <a:pt x="85174" y="266644"/>
                  </a:lnTo>
                  <a:lnTo>
                    <a:pt x="85174" y="265987"/>
                  </a:lnTo>
                  <a:lnTo>
                    <a:pt x="85189" y="264148"/>
                  </a:lnTo>
                  <a:lnTo>
                    <a:pt x="85331" y="262315"/>
                  </a:lnTo>
                  <a:lnTo>
                    <a:pt x="85603" y="260498"/>
                  </a:lnTo>
                  <a:lnTo>
                    <a:pt x="18516" y="260498"/>
                  </a:lnTo>
                  <a:close/>
                </a:path>
                <a:path w="170814" h="267970">
                  <a:moveTo>
                    <a:pt x="22220" y="40940"/>
                  </a:moveTo>
                  <a:lnTo>
                    <a:pt x="22220" y="18606"/>
                  </a:lnTo>
                  <a:lnTo>
                    <a:pt x="22220" y="12435"/>
                  </a:lnTo>
                  <a:lnTo>
                    <a:pt x="27195" y="7442"/>
                  </a:lnTo>
                  <a:lnTo>
                    <a:pt x="33330" y="7442"/>
                  </a:lnTo>
                  <a:lnTo>
                    <a:pt x="137024" y="7442"/>
                  </a:lnTo>
                  <a:lnTo>
                    <a:pt x="143159" y="7442"/>
                  </a:lnTo>
                  <a:lnTo>
                    <a:pt x="148134" y="12435"/>
                  </a:lnTo>
                  <a:lnTo>
                    <a:pt x="148134" y="18606"/>
                  </a:lnTo>
                  <a:lnTo>
                    <a:pt x="148134" y="40940"/>
                  </a:lnTo>
                  <a:lnTo>
                    <a:pt x="22220" y="40940"/>
                  </a:lnTo>
                  <a:close/>
                </a:path>
              </a:pathLst>
            </a:custGeom>
            <a:ln w="433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object 88"/>
            <p:cNvSpPr/>
            <p:nvPr/>
          </p:nvSpPr>
          <p:spPr>
            <a:xfrm>
              <a:off x="2394546" y="3919036"/>
              <a:ext cx="118110" cy="55880"/>
            </a:xfrm>
            <a:custGeom>
              <a:avLst/>
              <a:gdLst/>
              <a:ahLst/>
              <a:cxnLst/>
              <a:rect l="l" t="t" r="r" b="b"/>
              <a:pathLst>
                <a:path w="118110" h="55879">
                  <a:moveTo>
                    <a:pt x="90272" y="0"/>
                  </a:moveTo>
                  <a:lnTo>
                    <a:pt x="27775" y="0"/>
                  </a:lnTo>
                  <a:lnTo>
                    <a:pt x="0" y="27909"/>
                  </a:lnTo>
                  <a:lnTo>
                    <a:pt x="2182" y="38772"/>
                  </a:lnTo>
                  <a:lnTo>
                    <a:pt x="8134" y="47644"/>
                  </a:lnTo>
                  <a:lnTo>
                    <a:pt x="16963" y="53626"/>
                  </a:lnTo>
                  <a:lnTo>
                    <a:pt x="27775" y="55819"/>
                  </a:lnTo>
                  <a:lnTo>
                    <a:pt x="90272" y="55819"/>
                  </a:lnTo>
                  <a:lnTo>
                    <a:pt x="101083" y="53626"/>
                  </a:lnTo>
                  <a:lnTo>
                    <a:pt x="108830" y="48377"/>
                  </a:lnTo>
                  <a:lnTo>
                    <a:pt x="27769" y="48377"/>
                  </a:lnTo>
                  <a:lnTo>
                    <a:pt x="19892" y="46768"/>
                  </a:lnTo>
                  <a:lnTo>
                    <a:pt x="13392" y="42382"/>
                  </a:lnTo>
                  <a:lnTo>
                    <a:pt x="9014" y="35876"/>
                  </a:lnTo>
                  <a:lnTo>
                    <a:pt x="7400" y="27909"/>
                  </a:lnTo>
                  <a:lnTo>
                    <a:pt x="9010" y="19948"/>
                  </a:lnTo>
                  <a:lnTo>
                    <a:pt x="13376" y="13445"/>
                  </a:lnTo>
                  <a:lnTo>
                    <a:pt x="19847" y="9058"/>
                  </a:lnTo>
                  <a:lnTo>
                    <a:pt x="27769" y="7442"/>
                  </a:lnTo>
                  <a:lnTo>
                    <a:pt x="108832" y="7442"/>
                  </a:lnTo>
                  <a:lnTo>
                    <a:pt x="101083" y="2193"/>
                  </a:lnTo>
                  <a:lnTo>
                    <a:pt x="90272" y="0"/>
                  </a:lnTo>
                  <a:close/>
                </a:path>
                <a:path w="118110" h="55879">
                  <a:moveTo>
                    <a:pt x="62951" y="7442"/>
                  </a:moveTo>
                  <a:lnTo>
                    <a:pt x="55544" y="7442"/>
                  </a:lnTo>
                  <a:lnTo>
                    <a:pt x="55544" y="48377"/>
                  </a:lnTo>
                  <a:lnTo>
                    <a:pt x="62951" y="48377"/>
                  </a:lnTo>
                  <a:lnTo>
                    <a:pt x="62951" y="7442"/>
                  </a:lnTo>
                  <a:close/>
                </a:path>
                <a:path w="118110" h="55879">
                  <a:moveTo>
                    <a:pt x="108832" y="7442"/>
                  </a:moveTo>
                  <a:lnTo>
                    <a:pt x="90272" y="7442"/>
                  </a:lnTo>
                  <a:lnTo>
                    <a:pt x="98212" y="9058"/>
                  </a:lnTo>
                  <a:lnTo>
                    <a:pt x="104681" y="13445"/>
                  </a:lnTo>
                  <a:lnTo>
                    <a:pt x="109041" y="19948"/>
                  </a:lnTo>
                  <a:lnTo>
                    <a:pt x="110641" y="27909"/>
                  </a:lnTo>
                  <a:lnTo>
                    <a:pt x="109040" y="35876"/>
                  </a:lnTo>
                  <a:lnTo>
                    <a:pt x="104675" y="42382"/>
                  </a:lnTo>
                  <a:lnTo>
                    <a:pt x="98200" y="46768"/>
                  </a:lnTo>
                  <a:lnTo>
                    <a:pt x="90272" y="48377"/>
                  </a:lnTo>
                  <a:lnTo>
                    <a:pt x="108830" y="48377"/>
                  </a:lnTo>
                  <a:lnTo>
                    <a:pt x="109912" y="47644"/>
                  </a:lnTo>
                  <a:lnTo>
                    <a:pt x="115865" y="38772"/>
                  </a:lnTo>
                  <a:lnTo>
                    <a:pt x="118047" y="27909"/>
                  </a:lnTo>
                  <a:lnTo>
                    <a:pt x="115864" y="17045"/>
                  </a:lnTo>
                  <a:lnTo>
                    <a:pt x="109912" y="8174"/>
                  </a:lnTo>
                  <a:lnTo>
                    <a:pt x="108832" y="744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object 89"/>
            <p:cNvSpPr/>
            <p:nvPr/>
          </p:nvSpPr>
          <p:spPr>
            <a:xfrm>
              <a:off x="2394546" y="3919036"/>
              <a:ext cx="118110" cy="55880"/>
            </a:xfrm>
            <a:custGeom>
              <a:avLst/>
              <a:gdLst/>
              <a:ahLst/>
              <a:cxnLst/>
              <a:rect l="l" t="t" r="r" b="b"/>
              <a:pathLst>
                <a:path w="118110" h="55879">
                  <a:moveTo>
                    <a:pt x="90272" y="0"/>
                  </a:moveTo>
                  <a:lnTo>
                    <a:pt x="27775" y="0"/>
                  </a:lnTo>
                  <a:lnTo>
                    <a:pt x="0" y="27909"/>
                  </a:lnTo>
                  <a:lnTo>
                    <a:pt x="2182" y="38772"/>
                  </a:lnTo>
                  <a:lnTo>
                    <a:pt x="8134" y="47644"/>
                  </a:lnTo>
                  <a:lnTo>
                    <a:pt x="16963" y="53626"/>
                  </a:lnTo>
                  <a:lnTo>
                    <a:pt x="27775" y="55819"/>
                  </a:lnTo>
                  <a:lnTo>
                    <a:pt x="90272" y="55819"/>
                  </a:lnTo>
                  <a:lnTo>
                    <a:pt x="101083" y="53626"/>
                  </a:lnTo>
                  <a:lnTo>
                    <a:pt x="109912" y="47644"/>
                  </a:lnTo>
                  <a:lnTo>
                    <a:pt x="115865" y="38772"/>
                  </a:lnTo>
                  <a:lnTo>
                    <a:pt x="118047" y="27909"/>
                  </a:lnTo>
                  <a:lnTo>
                    <a:pt x="115864" y="17045"/>
                  </a:lnTo>
                  <a:lnTo>
                    <a:pt x="109912" y="8174"/>
                  </a:lnTo>
                  <a:lnTo>
                    <a:pt x="101083" y="2193"/>
                  </a:lnTo>
                  <a:lnTo>
                    <a:pt x="90272" y="0"/>
                  </a:lnTo>
                  <a:close/>
                </a:path>
                <a:path w="118110" h="55879">
                  <a:moveTo>
                    <a:pt x="7400" y="27909"/>
                  </a:moveTo>
                  <a:lnTo>
                    <a:pt x="9010" y="19948"/>
                  </a:lnTo>
                  <a:lnTo>
                    <a:pt x="13376" y="13445"/>
                  </a:lnTo>
                  <a:lnTo>
                    <a:pt x="19847" y="9058"/>
                  </a:lnTo>
                  <a:lnTo>
                    <a:pt x="27769" y="7442"/>
                  </a:lnTo>
                  <a:lnTo>
                    <a:pt x="55544" y="7442"/>
                  </a:lnTo>
                  <a:lnTo>
                    <a:pt x="55544" y="48377"/>
                  </a:lnTo>
                  <a:lnTo>
                    <a:pt x="27769" y="48377"/>
                  </a:lnTo>
                  <a:lnTo>
                    <a:pt x="19847" y="46759"/>
                  </a:lnTo>
                  <a:lnTo>
                    <a:pt x="13376" y="42371"/>
                  </a:lnTo>
                  <a:lnTo>
                    <a:pt x="9010" y="35870"/>
                  </a:lnTo>
                  <a:lnTo>
                    <a:pt x="7400" y="27909"/>
                  </a:lnTo>
                  <a:close/>
                </a:path>
                <a:path w="118110" h="55879">
                  <a:moveTo>
                    <a:pt x="90272" y="48377"/>
                  </a:moveTo>
                  <a:lnTo>
                    <a:pt x="62951" y="48377"/>
                  </a:lnTo>
                  <a:lnTo>
                    <a:pt x="62951" y="7442"/>
                  </a:lnTo>
                  <a:lnTo>
                    <a:pt x="90272" y="7442"/>
                  </a:lnTo>
                  <a:lnTo>
                    <a:pt x="98200" y="9050"/>
                  </a:lnTo>
                  <a:lnTo>
                    <a:pt x="104675" y="13436"/>
                  </a:lnTo>
                  <a:lnTo>
                    <a:pt x="109040" y="19941"/>
                  </a:lnTo>
                  <a:lnTo>
                    <a:pt x="110641" y="27909"/>
                  </a:lnTo>
                  <a:lnTo>
                    <a:pt x="109040" y="35876"/>
                  </a:lnTo>
                  <a:lnTo>
                    <a:pt x="104675" y="42382"/>
                  </a:lnTo>
                  <a:lnTo>
                    <a:pt x="98200" y="46768"/>
                  </a:lnTo>
                  <a:lnTo>
                    <a:pt x="90272" y="48377"/>
                  </a:lnTo>
                  <a:close/>
                </a:path>
              </a:pathLst>
            </a:custGeom>
            <a:ln w="433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0" name="object 90"/>
          <p:cNvSpPr/>
          <p:nvPr/>
        </p:nvSpPr>
        <p:spPr>
          <a:xfrm>
            <a:off x="2342467" y="3799888"/>
            <a:ext cx="118745" cy="67310"/>
          </a:xfrm>
          <a:custGeom>
            <a:avLst/>
            <a:gdLst/>
            <a:ahLst/>
            <a:cxnLst/>
            <a:rect l="l" t="t" r="r" b="b"/>
            <a:pathLst>
              <a:path w="118744" h="67310">
                <a:moveTo>
                  <a:pt x="0" y="66983"/>
                </a:moveTo>
                <a:lnTo>
                  <a:pt x="0" y="0"/>
                </a:lnTo>
                <a:lnTo>
                  <a:pt x="118507" y="0"/>
                </a:lnTo>
                <a:lnTo>
                  <a:pt x="118507" y="66983"/>
                </a:lnTo>
                <a:lnTo>
                  <a:pt x="0" y="66983"/>
                </a:lnTo>
                <a:close/>
              </a:path>
            </a:pathLst>
          </a:custGeom>
          <a:ln w="4336">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object 91"/>
          <p:cNvSpPr txBox="1"/>
          <p:nvPr/>
        </p:nvSpPr>
        <p:spPr>
          <a:xfrm>
            <a:off x="2470785" y="3528564"/>
            <a:ext cx="1491615" cy="827405"/>
          </a:xfrm>
          <a:prstGeom prst="rect">
            <a:avLst/>
          </a:prstGeom>
        </p:spPr>
        <p:txBody>
          <a:bodyPr vert="horz" wrap="square" lIns="0" tIns="43180" rIns="0" bIns="0" rtlCol="0">
            <a:spAutoFit/>
          </a:bodyPr>
          <a:lstStyle/>
          <a:p>
            <a:pPr marL="0" marR="37465" lvl="0" indent="0" algn="ctr" defTabSz="914400" eaLnBrk="1" fontAlgn="auto" latinLnBrk="0" hangingPunct="1">
              <a:lnSpc>
                <a:spcPct val="100000"/>
              </a:lnSpc>
              <a:spcBef>
                <a:spcPts val="340"/>
              </a:spcBef>
              <a:spcAft>
                <a:spcPts val="0"/>
              </a:spcAft>
              <a:buClrTx/>
              <a:buSzTx/>
              <a:buFontTx/>
              <a:buNone/>
              <a:tabLst/>
              <a:defRPr/>
            </a:pPr>
            <a:r>
              <a:rPr kumimoji="0" sz="3200" b="1" i="0" u="none" strike="noStrike" kern="0" cap="none" spc="-10" normalizeH="0" baseline="0" noProof="0">
                <a:ln>
                  <a:noFill/>
                </a:ln>
                <a:solidFill>
                  <a:srgbClr val="FF9900"/>
                </a:solidFill>
                <a:effectLst/>
                <a:uLnTx/>
                <a:uFillTx/>
                <a:latin typeface="Arial"/>
                <a:cs typeface="Arial"/>
              </a:rPr>
              <a:t>51.1%</a:t>
            </a: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5080" lvl="0" indent="-29845" algn="ctr" defTabSz="914400" eaLnBrk="1" fontAlgn="auto" latinLnBrk="0" hangingPunct="1">
              <a:lnSpc>
                <a:spcPct val="100000"/>
              </a:lnSpc>
              <a:spcBef>
                <a:spcPts val="7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REGULAR</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INTERMITTENT </a:t>
            </a:r>
            <a:r>
              <a:rPr kumimoji="0" sz="900" b="1" i="0" u="none" strike="noStrike" kern="0" cap="none" spc="0" normalizeH="0" baseline="0" noProof="0">
                <a:ln>
                  <a:noFill/>
                </a:ln>
                <a:solidFill>
                  <a:srgbClr val="073762"/>
                </a:solidFill>
                <a:effectLst/>
                <a:uLnTx/>
                <a:uFillTx/>
                <a:latin typeface="Arial"/>
                <a:cs typeface="Arial"/>
              </a:rPr>
              <a:t>ORAL</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CORTICOSTEROIDS</a:t>
            </a:r>
            <a:endParaRPr kumimoji="0" sz="900" b="0" i="0" u="none" strike="noStrike" kern="0" cap="none" spc="0" normalizeH="0" baseline="0" noProof="0">
              <a:ln>
                <a:noFill/>
              </a:ln>
              <a:solidFill>
                <a:sysClr val="windowText" lastClr="000000"/>
              </a:solidFill>
              <a:effectLst/>
              <a:uLnTx/>
              <a:uFillTx/>
              <a:latin typeface="Arial"/>
              <a:cs typeface="Arial"/>
            </a:endParaRPr>
          </a:p>
        </p:txBody>
      </p:sp>
      <p:sp>
        <p:nvSpPr>
          <p:cNvPr id="92" name="object 92"/>
          <p:cNvSpPr txBox="1"/>
          <p:nvPr/>
        </p:nvSpPr>
        <p:spPr>
          <a:xfrm>
            <a:off x="4742434" y="3528564"/>
            <a:ext cx="1771014" cy="827405"/>
          </a:xfrm>
          <a:prstGeom prst="rect">
            <a:avLst/>
          </a:prstGeom>
        </p:spPr>
        <p:txBody>
          <a:bodyPr vert="horz" wrap="square" lIns="0" tIns="43180" rIns="0" bIns="0" rtlCol="0">
            <a:spAutoFit/>
          </a:bodyPr>
          <a:lstStyle/>
          <a:p>
            <a:pPr marL="0" marR="36830" lvl="0" indent="0" algn="ctr" defTabSz="914400" eaLnBrk="1" fontAlgn="auto" latinLnBrk="0" hangingPunct="1">
              <a:lnSpc>
                <a:spcPct val="100000"/>
              </a:lnSpc>
              <a:spcBef>
                <a:spcPts val="340"/>
              </a:spcBef>
              <a:spcAft>
                <a:spcPts val="0"/>
              </a:spcAft>
              <a:buClrTx/>
              <a:buSzTx/>
              <a:buFontTx/>
              <a:buNone/>
              <a:tabLst/>
              <a:defRPr/>
            </a:pPr>
            <a:r>
              <a:rPr kumimoji="0" sz="3200" b="1" i="0" u="none" strike="noStrike" kern="0" cap="none" spc="-10" normalizeH="0" baseline="0" noProof="0">
                <a:ln>
                  <a:noFill/>
                </a:ln>
                <a:solidFill>
                  <a:srgbClr val="FF9900"/>
                </a:solidFill>
                <a:effectLst/>
                <a:uLnTx/>
                <a:uFillTx/>
                <a:latin typeface="Arial"/>
                <a:cs typeface="Arial"/>
              </a:rPr>
              <a:t>25.4%</a:t>
            </a:r>
            <a:endParaRPr kumimoji="0" sz="3200" b="0" i="0" u="none" strike="noStrike" kern="0" cap="none" spc="0" normalizeH="0" baseline="0" noProof="0">
              <a:ln>
                <a:noFill/>
              </a:ln>
              <a:solidFill>
                <a:sysClr val="windowText" lastClr="000000"/>
              </a:solidFill>
              <a:effectLst/>
              <a:uLnTx/>
              <a:uFillTx/>
              <a:latin typeface="Arial"/>
              <a:cs typeface="Arial"/>
            </a:endParaRPr>
          </a:p>
          <a:p>
            <a:pPr marL="2540" marR="0" lvl="0" indent="0" algn="ctr" defTabSz="914400" eaLnBrk="1" fontAlgn="auto" latinLnBrk="0" hangingPunct="1">
              <a:lnSpc>
                <a:spcPct val="100000"/>
              </a:lnSpc>
              <a:spcBef>
                <a:spcPts val="7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RECEIVING</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BIOLOGICS</a:t>
            </a:r>
            <a:endParaRPr kumimoji="0" sz="9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(72.6%</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for</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those</a:t>
            </a:r>
            <a:r>
              <a:rPr kumimoji="0" sz="900" b="1" i="0" u="none" strike="noStrike" kern="0" cap="none" spc="-2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at</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GINA</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Step</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25" normalizeH="0" baseline="0" noProof="0">
                <a:ln>
                  <a:noFill/>
                </a:ln>
                <a:solidFill>
                  <a:srgbClr val="073762"/>
                </a:solidFill>
                <a:effectLst/>
                <a:uLnTx/>
                <a:uFillTx/>
                <a:latin typeface="Arial"/>
                <a:cs typeface="Arial"/>
              </a:rPr>
              <a:t>5)</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93" name="object 93"/>
          <p:cNvPicPr/>
          <p:nvPr/>
        </p:nvPicPr>
        <p:blipFill>
          <a:blip r:embed="rId14" cstate="print"/>
          <a:stretch>
            <a:fillRect/>
          </a:stretch>
        </p:blipFill>
        <p:spPr>
          <a:xfrm>
            <a:off x="4690884" y="3660097"/>
            <a:ext cx="235779" cy="342967"/>
          </a:xfrm>
          <a:prstGeom prst="rect">
            <a:avLst/>
          </a:prstGeom>
        </p:spPr>
      </p:pic>
      <p:grpSp>
        <p:nvGrpSpPr>
          <p:cNvPr id="94" name="object 94"/>
          <p:cNvGrpSpPr/>
          <p:nvPr/>
        </p:nvGrpSpPr>
        <p:grpSpPr>
          <a:xfrm>
            <a:off x="7218578" y="3686142"/>
            <a:ext cx="286385" cy="287655"/>
            <a:chOff x="7218578" y="3686142"/>
            <a:chExt cx="286385" cy="287655"/>
          </a:xfrm>
        </p:grpSpPr>
        <p:sp>
          <p:nvSpPr>
            <p:cNvPr id="95" name="object 95"/>
            <p:cNvSpPr/>
            <p:nvPr/>
          </p:nvSpPr>
          <p:spPr>
            <a:xfrm>
              <a:off x="7220744" y="3688307"/>
              <a:ext cx="281940" cy="283210"/>
            </a:xfrm>
            <a:custGeom>
              <a:avLst/>
              <a:gdLst/>
              <a:ahLst/>
              <a:cxnLst/>
              <a:rect l="l" t="t" r="r" b="b"/>
              <a:pathLst>
                <a:path w="281940" h="283210">
                  <a:moveTo>
                    <a:pt x="140854" y="0"/>
                  </a:moveTo>
                  <a:lnTo>
                    <a:pt x="96217" y="7225"/>
                  </a:lnTo>
                  <a:lnTo>
                    <a:pt x="57591" y="27309"/>
                  </a:lnTo>
                  <a:lnTo>
                    <a:pt x="27139" y="57923"/>
                  </a:lnTo>
                  <a:lnTo>
                    <a:pt x="7171" y="96735"/>
                  </a:lnTo>
                  <a:lnTo>
                    <a:pt x="0" y="141416"/>
                  </a:lnTo>
                  <a:lnTo>
                    <a:pt x="7174" y="186112"/>
                  </a:lnTo>
                  <a:lnTo>
                    <a:pt x="27152" y="224931"/>
                  </a:lnTo>
                  <a:lnTo>
                    <a:pt x="57616" y="255542"/>
                  </a:lnTo>
                  <a:lnTo>
                    <a:pt x="96247" y="275617"/>
                  </a:lnTo>
                  <a:lnTo>
                    <a:pt x="140728" y="282826"/>
                  </a:lnTo>
                  <a:lnTo>
                    <a:pt x="185208" y="275617"/>
                  </a:lnTo>
                  <a:lnTo>
                    <a:pt x="185658" y="275383"/>
                  </a:lnTo>
                  <a:lnTo>
                    <a:pt x="140728" y="275383"/>
                  </a:lnTo>
                  <a:lnTo>
                    <a:pt x="98588" y="268553"/>
                  </a:lnTo>
                  <a:lnTo>
                    <a:pt x="61990" y="249535"/>
                  </a:lnTo>
                  <a:lnTo>
                    <a:pt x="33129" y="220534"/>
                  </a:lnTo>
                  <a:lnTo>
                    <a:pt x="14203" y="183759"/>
                  </a:lnTo>
                  <a:lnTo>
                    <a:pt x="7406" y="141416"/>
                  </a:lnTo>
                  <a:lnTo>
                    <a:pt x="14238" y="99093"/>
                  </a:lnTo>
                  <a:lnTo>
                    <a:pt x="33176" y="62335"/>
                  </a:lnTo>
                  <a:lnTo>
                    <a:pt x="62029" y="33342"/>
                  </a:lnTo>
                  <a:lnTo>
                    <a:pt x="98609" y="14311"/>
                  </a:lnTo>
                  <a:lnTo>
                    <a:pt x="140727" y="7442"/>
                  </a:lnTo>
                  <a:lnTo>
                    <a:pt x="185729" y="7442"/>
                  </a:lnTo>
                  <a:lnTo>
                    <a:pt x="185311" y="7225"/>
                  </a:lnTo>
                  <a:lnTo>
                    <a:pt x="140854" y="0"/>
                  </a:lnTo>
                  <a:close/>
                </a:path>
                <a:path w="281940" h="283210">
                  <a:moveTo>
                    <a:pt x="185729" y="7442"/>
                  </a:moveTo>
                  <a:lnTo>
                    <a:pt x="140727" y="7442"/>
                  </a:lnTo>
                  <a:lnTo>
                    <a:pt x="183108" y="14311"/>
                  </a:lnTo>
                  <a:lnTo>
                    <a:pt x="182943" y="14311"/>
                  </a:lnTo>
                  <a:lnTo>
                    <a:pt x="219515" y="33342"/>
                  </a:lnTo>
                  <a:lnTo>
                    <a:pt x="248347" y="62335"/>
                  </a:lnTo>
                  <a:lnTo>
                    <a:pt x="267256" y="99093"/>
                  </a:lnTo>
                  <a:lnTo>
                    <a:pt x="274049" y="141416"/>
                  </a:lnTo>
                  <a:lnTo>
                    <a:pt x="267252" y="183759"/>
                  </a:lnTo>
                  <a:lnTo>
                    <a:pt x="248326" y="220534"/>
                  </a:lnTo>
                  <a:lnTo>
                    <a:pt x="219466" y="249535"/>
                  </a:lnTo>
                  <a:lnTo>
                    <a:pt x="182868" y="268553"/>
                  </a:lnTo>
                  <a:lnTo>
                    <a:pt x="140728" y="275383"/>
                  </a:lnTo>
                  <a:lnTo>
                    <a:pt x="185658" y="275383"/>
                  </a:lnTo>
                  <a:lnTo>
                    <a:pt x="223840" y="255542"/>
                  </a:lnTo>
                  <a:lnTo>
                    <a:pt x="254303" y="224931"/>
                  </a:lnTo>
                  <a:lnTo>
                    <a:pt x="274281" y="186112"/>
                  </a:lnTo>
                  <a:lnTo>
                    <a:pt x="281456" y="141416"/>
                  </a:lnTo>
                  <a:lnTo>
                    <a:pt x="274303" y="96735"/>
                  </a:lnTo>
                  <a:lnTo>
                    <a:pt x="254351" y="57923"/>
                  </a:lnTo>
                  <a:lnTo>
                    <a:pt x="223915" y="27309"/>
                  </a:lnTo>
                  <a:lnTo>
                    <a:pt x="185729" y="7442"/>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object 96"/>
            <p:cNvSpPr/>
            <p:nvPr/>
          </p:nvSpPr>
          <p:spPr>
            <a:xfrm>
              <a:off x="7220744" y="3688307"/>
              <a:ext cx="281940" cy="283210"/>
            </a:xfrm>
            <a:custGeom>
              <a:avLst/>
              <a:gdLst/>
              <a:ahLst/>
              <a:cxnLst/>
              <a:rect l="l" t="t" r="r" b="b"/>
              <a:pathLst>
                <a:path w="281940" h="283210">
                  <a:moveTo>
                    <a:pt x="140727" y="7442"/>
                  </a:moveTo>
                  <a:lnTo>
                    <a:pt x="182867" y="14272"/>
                  </a:lnTo>
                  <a:lnTo>
                    <a:pt x="219466" y="33292"/>
                  </a:lnTo>
                  <a:lnTo>
                    <a:pt x="248326" y="62294"/>
                  </a:lnTo>
                  <a:lnTo>
                    <a:pt x="267252" y="99071"/>
                  </a:lnTo>
                  <a:lnTo>
                    <a:pt x="274049" y="141416"/>
                  </a:lnTo>
                  <a:lnTo>
                    <a:pt x="267252" y="183759"/>
                  </a:lnTo>
                  <a:lnTo>
                    <a:pt x="248326" y="220534"/>
                  </a:lnTo>
                  <a:lnTo>
                    <a:pt x="219466" y="249535"/>
                  </a:lnTo>
                  <a:lnTo>
                    <a:pt x="182868" y="268553"/>
                  </a:lnTo>
                  <a:lnTo>
                    <a:pt x="140728" y="275383"/>
                  </a:lnTo>
                  <a:lnTo>
                    <a:pt x="98588" y="268553"/>
                  </a:lnTo>
                  <a:lnTo>
                    <a:pt x="61990" y="249535"/>
                  </a:lnTo>
                  <a:lnTo>
                    <a:pt x="33129" y="220534"/>
                  </a:lnTo>
                  <a:lnTo>
                    <a:pt x="14203" y="183759"/>
                  </a:lnTo>
                  <a:lnTo>
                    <a:pt x="7406" y="141416"/>
                  </a:lnTo>
                  <a:lnTo>
                    <a:pt x="14238" y="99093"/>
                  </a:lnTo>
                  <a:lnTo>
                    <a:pt x="33176" y="62335"/>
                  </a:lnTo>
                  <a:lnTo>
                    <a:pt x="62029" y="33342"/>
                  </a:lnTo>
                  <a:lnTo>
                    <a:pt x="98609" y="14311"/>
                  </a:lnTo>
                  <a:lnTo>
                    <a:pt x="140727" y="7442"/>
                  </a:lnTo>
                </a:path>
                <a:path w="281940" h="283210">
                  <a:moveTo>
                    <a:pt x="140727" y="0"/>
                  </a:moveTo>
                  <a:lnTo>
                    <a:pt x="96247" y="7209"/>
                  </a:lnTo>
                  <a:lnTo>
                    <a:pt x="57615" y="27285"/>
                  </a:lnTo>
                  <a:lnTo>
                    <a:pt x="27152" y="57898"/>
                  </a:lnTo>
                  <a:lnTo>
                    <a:pt x="7174" y="96718"/>
                  </a:lnTo>
                  <a:lnTo>
                    <a:pt x="0" y="141416"/>
                  </a:lnTo>
                  <a:lnTo>
                    <a:pt x="7174" y="186112"/>
                  </a:lnTo>
                  <a:lnTo>
                    <a:pt x="27152" y="224931"/>
                  </a:lnTo>
                  <a:lnTo>
                    <a:pt x="57616" y="255542"/>
                  </a:lnTo>
                  <a:lnTo>
                    <a:pt x="96247" y="275617"/>
                  </a:lnTo>
                  <a:lnTo>
                    <a:pt x="140728" y="282826"/>
                  </a:lnTo>
                  <a:lnTo>
                    <a:pt x="185208" y="275617"/>
                  </a:lnTo>
                  <a:lnTo>
                    <a:pt x="223840" y="255542"/>
                  </a:lnTo>
                  <a:lnTo>
                    <a:pt x="254303" y="224931"/>
                  </a:lnTo>
                  <a:lnTo>
                    <a:pt x="274281" y="186112"/>
                  </a:lnTo>
                  <a:lnTo>
                    <a:pt x="281456" y="141416"/>
                  </a:lnTo>
                  <a:lnTo>
                    <a:pt x="274303" y="96735"/>
                  </a:lnTo>
                  <a:lnTo>
                    <a:pt x="254351" y="57923"/>
                  </a:lnTo>
                  <a:lnTo>
                    <a:pt x="223915" y="27309"/>
                  </a:lnTo>
                  <a:lnTo>
                    <a:pt x="185311" y="7225"/>
                  </a:lnTo>
                  <a:lnTo>
                    <a:pt x="140854" y="0"/>
                  </a:lnTo>
                  <a:close/>
                </a:path>
              </a:pathLst>
            </a:custGeom>
            <a:ln w="4331">
              <a:solidFill>
                <a:srgbClr val="0737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7" name="object 97"/>
            <p:cNvPicPr/>
            <p:nvPr/>
          </p:nvPicPr>
          <p:blipFill>
            <a:blip r:embed="rId15" cstate="print"/>
            <a:stretch>
              <a:fillRect/>
            </a:stretch>
          </p:blipFill>
          <p:spPr>
            <a:xfrm>
              <a:off x="7270425" y="3738247"/>
              <a:ext cx="182092" cy="182954"/>
            </a:xfrm>
            <a:prstGeom prst="rect">
              <a:avLst/>
            </a:prstGeom>
          </p:spPr>
        </p:pic>
      </p:grpSp>
      <p:sp>
        <p:nvSpPr>
          <p:cNvPr id="98" name="object 98"/>
          <p:cNvSpPr txBox="1"/>
          <p:nvPr/>
        </p:nvSpPr>
        <p:spPr>
          <a:xfrm>
            <a:off x="7504303" y="3528564"/>
            <a:ext cx="1304290" cy="827405"/>
          </a:xfrm>
          <a:prstGeom prst="rect">
            <a:avLst/>
          </a:prstGeom>
        </p:spPr>
        <p:txBody>
          <a:bodyPr vert="horz" wrap="square" lIns="0" tIns="43180" rIns="0" bIns="0" rtlCol="0">
            <a:spAutoFit/>
          </a:bodyPr>
          <a:lstStyle/>
          <a:p>
            <a:pPr marL="0" marR="40005" lvl="0" indent="0" algn="ctr" defTabSz="914400" eaLnBrk="1" fontAlgn="auto" latinLnBrk="0" hangingPunct="1">
              <a:lnSpc>
                <a:spcPct val="100000"/>
              </a:lnSpc>
              <a:spcBef>
                <a:spcPts val="340"/>
              </a:spcBef>
              <a:spcAft>
                <a:spcPts val="0"/>
              </a:spcAft>
              <a:buClrTx/>
              <a:buSzTx/>
              <a:buFontTx/>
              <a:buNone/>
              <a:tabLst/>
              <a:defRPr/>
            </a:pPr>
            <a:r>
              <a:rPr kumimoji="0" sz="3200" b="1" i="0" u="none" strike="noStrike" kern="0" cap="none" spc="-25" normalizeH="0" baseline="0" noProof="0">
                <a:ln>
                  <a:noFill/>
                </a:ln>
                <a:solidFill>
                  <a:srgbClr val="FF9900"/>
                </a:solidFill>
                <a:effectLst/>
                <a:uLnTx/>
                <a:uFillTx/>
                <a:latin typeface="Arial"/>
                <a:cs typeface="Arial"/>
              </a:rPr>
              <a:t>1.7</a:t>
            </a:r>
            <a:endParaRPr kumimoji="0" sz="3200" b="0" i="0" u="none" strike="noStrike" kern="0" cap="none" spc="0" normalizeH="0" baseline="0" noProof="0">
              <a:ln>
                <a:noFill/>
              </a:ln>
              <a:solidFill>
                <a:sysClr val="windowText" lastClr="000000"/>
              </a:solidFill>
              <a:effectLst/>
              <a:uLnTx/>
              <a:uFillTx/>
              <a:latin typeface="Arial"/>
              <a:cs typeface="Arial"/>
            </a:endParaRPr>
          </a:p>
          <a:p>
            <a:pPr marL="12700" marR="5080" lvl="0" indent="0" algn="ctr" defTabSz="914400" eaLnBrk="1" fontAlgn="auto" latinLnBrk="0" hangingPunct="1">
              <a:lnSpc>
                <a:spcPct val="100000"/>
              </a:lnSpc>
              <a:spcBef>
                <a:spcPts val="7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MEAN</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EXACERBATION </a:t>
            </a:r>
            <a:r>
              <a:rPr kumimoji="0" sz="900" b="1" i="0" u="none" strike="noStrike" kern="0" cap="none" spc="0" normalizeH="0" baseline="0" noProof="0">
                <a:ln>
                  <a:noFill/>
                </a:ln>
                <a:solidFill>
                  <a:srgbClr val="073762"/>
                </a:solidFill>
                <a:effectLst/>
                <a:uLnTx/>
                <a:uFillTx/>
                <a:latin typeface="Arial"/>
                <a:cs typeface="Arial"/>
              </a:rPr>
              <a:t>RATE</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PER</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20" normalizeH="0" baseline="0" noProof="0">
                <a:ln>
                  <a:noFill/>
                </a:ln>
                <a:solidFill>
                  <a:srgbClr val="073762"/>
                </a:solidFill>
                <a:effectLst/>
                <a:uLnTx/>
                <a:uFillTx/>
                <a:latin typeface="Arial"/>
                <a:cs typeface="Arial"/>
              </a:rPr>
              <a:t>YEAR</a:t>
            </a:r>
            <a:endParaRPr kumimoji="0" sz="900" b="0" i="0" u="none" strike="noStrike" kern="0" cap="none" spc="0" normalizeH="0" baseline="0" noProof="0">
              <a:ln>
                <a:noFill/>
              </a:ln>
              <a:solidFill>
                <a:sysClr val="windowText" lastClr="000000"/>
              </a:solidFill>
              <a:effectLst/>
              <a:uLnTx/>
              <a:uFillTx/>
              <a:latin typeface="Arial"/>
              <a:cs typeface="Arial"/>
            </a:endParaRPr>
          </a:p>
        </p:txBody>
      </p:sp>
      <p:pic>
        <p:nvPicPr>
          <p:cNvPr id="100" name="Graphic 99" descr="Beginning with solid fill">
            <a:hlinkClick r:id="rId16" action="ppaction://hlinksldjump"/>
            <a:extLst>
              <a:ext uri="{FF2B5EF4-FFF2-40B4-BE49-F238E27FC236}">
                <a16:creationId xmlns:a16="http://schemas.microsoft.com/office/drawing/2014/main" id="{81A31FDF-113D-EA94-1333-983C07CE36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9" name="bg object 17">
            <a:extLst>
              <a:ext uri="{FF2B5EF4-FFF2-40B4-BE49-F238E27FC236}">
                <a16:creationId xmlns:a16="http://schemas.microsoft.com/office/drawing/2014/main" id="{D94B6FDB-4998-FAC6-2BF1-01C330631B40}"/>
              </a:ext>
            </a:extLst>
          </p:cNvPr>
          <p:cNvPicPr/>
          <p:nvPr/>
        </p:nvPicPr>
        <p:blipFill>
          <a:blip r:embed="rId19" cstate="print">
            <a:alphaModFix amt="10000"/>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90"/>
              <a:t> </a:t>
            </a:r>
            <a:r>
              <a:t>Demographic</a:t>
            </a:r>
            <a:r>
              <a:rPr spc="-85"/>
              <a:t> </a:t>
            </a:r>
            <a:r>
              <a:rPr spc="-10"/>
              <a:t>characteristics</a:t>
            </a:r>
          </a:p>
          <a:p>
            <a:pPr marL="12700">
              <a:lnSpc>
                <a:spcPct val="100000"/>
              </a:lnSpc>
              <a:spcBef>
                <a:spcPts val="25"/>
              </a:spcBef>
            </a:pPr>
            <a:r>
              <a:rPr sz="1600"/>
              <a:t>Asthma</a:t>
            </a:r>
            <a:r>
              <a:rPr sz="1600" spc="-50"/>
              <a:t> </a:t>
            </a:r>
            <a:r>
              <a:rPr sz="1600" spc="-10"/>
              <a:t>Control</a:t>
            </a:r>
            <a:endParaRPr sz="1600"/>
          </a:p>
        </p:txBody>
      </p:sp>
      <p:pic>
        <p:nvPicPr>
          <p:cNvPr id="3" name="object 3"/>
          <p:cNvPicPr/>
          <p:nvPr/>
        </p:nvPicPr>
        <p:blipFill>
          <a:blip r:embed="rId2" cstate="print"/>
          <a:stretch>
            <a:fillRect/>
          </a:stretch>
        </p:blipFill>
        <p:spPr>
          <a:xfrm>
            <a:off x="373443" y="1799940"/>
            <a:ext cx="3566056" cy="2069462"/>
          </a:xfrm>
          <a:prstGeom prst="rect">
            <a:avLst/>
          </a:prstGeom>
        </p:spPr>
      </p:pic>
      <p:sp>
        <p:nvSpPr>
          <p:cNvPr id="4" name="object 4"/>
          <p:cNvSpPr txBox="1"/>
          <p:nvPr/>
        </p:nvSpPr>
        <p:spPr>
          <a:xfrm>
            <a:off x="310692" y="966292"/>
            <a:ext cx="6185535" cy="240029"/>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 typeface="Arial"/>
              <a:buChar char="•"/>
              <a:tabLst>
                <a:tab pos="145415" algn="l"/>
              </a:tabLst>
              <a:defRPr/>
            </a:pPr>
            <a:r>
              <a:rPr kumimoji="0" sz="1400" b="1" i="0" u="none" strike="noStrike" kern="0" cap="none" spc="0" normalizeH="0" baseline="0" noProof="0">
                <a:ln>
                  <a:noFill/>
                </a:ln>
                <a:solidFill>
                  <a:srgbClr val="073762"/>
                </a:solidFill>
                <a:effectLst/>
                <a:uLnTx/>
                <a:uFillTx/>
                <a:latin typeface="Arial"/>
                <a:cs typeface="Arial"/>
              </a:rPr>
              <a:t>34.9%</a:t>
            </a:r>
            <a:r>
              <a:rPr kumimoji="0" sz="1400" b="1"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 at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GINA</a:t>
            </a:r>
            <a:r>
              <a:rPr kumimoji="0" sz="1400" b="0" i="0" u="none" strike="noStrike" kern="0" cap="none" spc="-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Step</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5</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57.2%</a:t>
            </a:r>
            <a:r>
              <a:rPr kumimoji="0" sz="1400" b="1"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poorly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controlled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3" cstate="print"/>
          <a:stretch>
            <a:fillRect/>
          </a:stretch>
        </p:blipFill>
        <p:spPr>
          <a:xfrm>
            <a:off x="4008156" y="1865421"/>
            <a:ext cx="4512513" cy="2087776"/>
          </a:xfrm>
          <a:prstGeom prst="rect">
            <a:avLst/>
          </a:prstGeom>
        </p:spPr>
      </p:pic>
      <p:sp>
        <p:nvSpPr>
          <p:cNvPr id="6" name="object 6"/>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4" action="ppaction://hlinksldjump"/>
            <a:extLst>
              <a:ext uri="{FF2B5EF4-FFF2-40B4-BE49-F238E27FC236}">
                <a16:creationId xmlns:a16="http://schemas.microsoft.com/office/drawing/2014/main" id="{3B4F38D0-617F-D08B-62CA-E117DC7D93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8C3BB02E-32FE-8598-2C08-5FCAC59C46C3}"/>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spc="-10"/>
              <a:t>Severity</a:t>
            </a:r>
            <a:endParaRPr sz="1600"/>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144780" marR="5080" indent="-132715">
              <a:lnSpc>
                <a:spcPct val="100000"/>
              </a:lnSpc>
              <a:spcBef>
                <a:spcPts val="105"/>
              </a:spcBef>
              <a:buClr>
                <a:srgbClr val="FF9900"/>
              </a:buClr>
              <a:buChar char="•"/>
              <a:tabLst>
                <a:tab pos="146685" algn="l"/>
              </a:tabLst>
            </a:pPr>
            <a:r>
              <a:t>Most</a:t>
            </a:r>
            <a:r>
              <a:rPr spc="-35"/>
              <a:t> </a:t>
            </a:r>
            <a:r>
              <a:t>patients</a:t>
            </a:r>
            <a:r>
              <a:rPr spc="-45"/>
              <a:t> </a:t>
            </a:r>
            <a:r>
              <a:t>had</a:t>
            </a:r>
            <a:r>
              <a:rPr spc="-30"/>
              <a:t> </a:t>
            </a:r>
            <a:r>
              <a:rPr b="1">
                <a:latin typeface="Arial"/>
                <a:cs typeface="Arial"/>
              </a:rPr>
              <a:t>uncontrolled</a:t>
            </a:r>
            <a:r>
              <a:rPr b="1" spc="-60">
                <a:latin typeface="Arial"/>
                <a:cs typeface="Arial"/>
              </a:rPr>
              <a:t> </a:t>
            </a:r>
            <a:r>
              <a:rPr b="1">
                <a:latin typeface="Arial"/>
                <a:cs typeface="Arial"/>
              </a:rPr>
              <a:t>asthma</a:t>
            </a:r>
            <a:r>
              <a:rPr b="1" spc="-25">
                <a:latin typeface="Arial"/>
                <a:cs typeface="Arial"/>
              </a:rPr>
              <a:t> </a:t>
            </a:r>
            <a:r>
              <a:rPr b="1">
                <a:latin typeface="Arial"/>
                <a:cs typeface="Arial"/>
              </a:rPr>
              <a:t>at</a:t>
            </a:r>
            <a:r>
              <a:rPr b="1" spc="-20">
                <a:latin typeface="Arial"/>
                <a:cs typeface="Arial"/>
              </a:rPr>
              <a:t> </a:t>
            </a:r>
            <a:r>
              <a:rPr b="1">
                <a:latin typeface="Arial"/>
                <a:cs typeface="Arial"/>
              </a:rPr>
              <a:t>GINA</a:t>
            </a:r>
            <a:r>
              <a:rPr b="1" spc="-70">
                <a:latin typeface="Arial"/>
                <a:cs typeface="Arial"/>
              </a:rPr>
              <a:t> </a:t>
            </a:r>
            <a:r>
              <a:rPr b="1">
                <a:latin typeface="Arial"/>
                <a:cs typeface="Arial"/>
              </a:rPr>
              <a:t>Step</a:t>
            </a:r>
            <a:r>
              <a:rPr b="1" spc="-25">
                <a:latin typeface="Arial"/>
                <a:cs typeface="Arial"/>
              </a:rPr>
              <a:t> </a:t>
            </a:r>
            <a:r>
              <a:rPr b="1">
                <a:latin typeface="Arial"/>
                <a:cs typeface="Arial"/>
              </a:rPr>
              <a:t>4</a:t>
            </a:r>
            <a:r>
              <a:t>,</a:t>
            </a:r>
            <a:r>
              <a:rPr spc="-10"/>
              <a:t> </a:t>
            </a:r>
            <a:r>
              <a:t>and</a:t>
            </a:r>
            <a:r>
              <a:rPr spc="-35"/>
              <a:t> </a:t>
            </a:r>
            <a:r>
              <a:t>there</a:t>
            </a:r>
            <a:r>
              <a:rPr spc="-40"/>
              <a:t> </a:t>
            </a:r>
            <a:r>
              <a:t>was</a:t>
            </a:r>
            <a:r>
              <a:rPr spc="-5"/>
              <a:t> </a:t>
            </a:r>
            <a:r>
              <a:t>a</a:t>
            </a:r>
            <a:r>
              <a:rPr spc="-20"/>
              <a:t> </a:t>
            </a:r>
            <a:r>
              <a:rPr b="1">
                <a:latin typeface="Arial"/>
                <a:cs typeface="Arial"/>
              </a:rPr>
              <a:t>higher</a:t>
            </a:r>
            <a:r>
              <a:rPr b="1" spc="-35">
                <a:latin typeface="Arial"/>
                <a:cs typeface="Arial"/>
              </a:rPr>
              <a:t> </a:t>
            </a:r>
            <a:r>
              <a:rPr b="1">
                <a:latin typeface="Arial"/>
                <a:cs typeface="Arial"/>
              </a:rPr>
              <a:t>proportion</a:t>
            </a:r>
            <a:r>
              <a:rPr b="1" spc="-45">
                <a:latin typeface="Arial"/>
                <a:cs typeface="Arial"/>
              </a:rPr>
              <a:t> </a:t>
            </a:r>
            <a:r>
              <a:rPr b="1">
                <a:latin typeface="Arial"/>
                <a:cs typeface="Arial"/>
              </a:rPr>
              <a:t>of</a:t>
            </a:r>
            <a:r>
              <a:rPr b="1" spc="-15">
                <a:latin typeface="Arial"/>
                <a:cs typeface="Arial"/>
              </a:rPr>
              <a:t> </a:t>
            </a:r>
            <a:r>
              <a:rPr b="1" spc="-10">
                <a:latin typeface="Arial"/>
                <a:cs typeface="Arial"/>
              </a:rPr>
              <a:t>women 	</a:t>
            </a:r>
            <a:r>
              <a:t>among</a:t>
            </a:r>
            <a:r>
              <a:rPr spc="-50"/>
              <a:t> </a:t>
            </a:r>
            <a:r>
              <a:t>patients</a:t>
            </a:r>
            <a:r>
              <a:rPr spc="-45"/>
              <a:t> </a:t>
            </a:r>
            <a:r>
              <a:t>with</a:t>
            </a:r>
            <a:r>
              <a:rPr spc="-5"/>
              <a:t> </a:t>
            </a:r>
            <a:r>
              <a:t>uncontrolled</a:t>
            </a:r>
            <a:r>
              <a:rPr spc="-50"/>
              <a:t> </a:t>
            </a:r>
            <a:r>
              <a:t>asthma</a:t>
            </a:r>
            <a:r>
              <a:rPr spc="-40"/>
              <a:t> </a:t>
            </a:r>
            <a:r>
              <a:t>at</a:t>
            </a:r>
            <a:r>
              <a:rPr spc="-20"/>
              <a:t> </a:t>
            </a:r>
            <a:r>
              <a:rPr spc="-10"/>
              <a:t>GINA</a:t>
            </a:r>
            <a:r>
              <a:rPr spc="-90"/>
              <a:t> </a:t>
            </a:r>
            <a:r>
              <a:t>Step</a:t>
            </a:r>
            <a:r>
              <a:rPr spc="-30"/>
              <a:t> </a:t>
            </a:r>
            <a:r>
              <a:t>4</a:t>
            </a:r>
            <a:r>
              <a:rPr spc="-15"/>
              <a:t> </a:t>
            </a:r>
            <a:r>
              <a:t>and</a:t>
            </a:r>
            <a:r>
              <a:rPr spc="-30"/>
              <a:t> </a:t>
            </a:r>
            <a:r>
              <a:t>among</a:t>
            </a:r>
            <a:r>
              <a:rPr spc="-25"/>
              <a:t> </a:t>
            </a:r>
            <a:r>
              <a:t>patients</a:t>
            </a:r>
            <a:r>
              <a:rPr spc="-60"/>
              <a:t> </a:t>
            </a:r>
            <a:r>
              <a:t>with asthma</a:t>
            </a:r>
            <a:r>
              <a:rPr spc="-55"/>
              <a:t> </a:t>
            </a:r>
            <a:r>
              <a:t>at</a:t>
            </a:r>
            <a:r>
              <a:rPr spc="-20"/>
              <a:t> </a:t>
            </a:r>
            <a:r>
              <a:rPr spc="-10"/>
              <a:t>GINA</a:t>
            </a:r>
            <a:r>
              <a:rPr spc="-85"/>
              <a:t> </a:t>
            </a:r>
            <a:r>
              <a:rPr spc="-20"/>
              <a:t>Step</a:t>
            </a:r>
            <a:r>
              <a:rPr spc="500"/>
              <a:t> 	</a:t>
            </a:r>
            <a:r>
              <a:rPr spc="-25"/>
              <a:t>5.</a:t>
            </a:r>
          </a:p>
          <a:p>
            <a:pPr marL="146050" indent="-133350">
              <a:lnSpc>
                <a:spcPct val="100000"/>
              </a:lnSpc>
              <a:spcBef>
                <a:spcPts val="1505"/>
              </a:spcBef>
              <a:buClr>
                <a:srgbClr val="FF9900"/>
              </a:buClr>
              <a:buChar char="•"/>
              <a:tabLst>
                <a:tab pos="146050" algn="l"/>
              </a:tabLst>
            </a:pPr>
            <a:r>
              <a:t>Patients</a:t>
            </a:r>
            <a:r>
              <a:rPr spc="-50"/>
              <a:t> </a:t>
            </a:r>
            <a:r>
              <a:t>from</a:t>
            </a:r>
            <a:r>
              <a:rPr spc="-30"/>
              <a:t> </a:t>
            </a:r>
            <a:r>
              <a:t>the</a:t>
            </a:r>
            <a:r>
              <a:rPr spc="-35"/>
              <a:t> </a:t>
            </a:r>
            <a:r>
              <a:rPr b="1">
                <a:latin typeface="Arial"/>
                <a:cs typeface="Arial"/>
              </a:rPr>
              <a:t>UK</a:t>
            </a:r>
            <a:r>
              <a:rPr b="1" spc="5">
                <a:latin typeface="Arial"/>
                <a:cs typeface="Arial"/>
              </a:rPr>
              <a:t> </a:t>
            </a:r>
            <a:r>
              <a:rPr b="1">
                <a:latin typeface="Arial"/>
                <a:cs typeface="Arial"/>
              </a:rPr>
              <a:t>and</a:t>
            </a:r>
            <a:r>
              <a:rPr b="1" spc="-35">
                <a:latin typeface="Arial"/>
                <a:cs typeface="Arial"/>
              </a:rPr>
              <a:t> </a:t>
            </a:r>
            <a:r>
              <a:rPr b="1">
                <a:latin typeface="Arial"/>
                <a:cs typeface="Arial"/>
              </a:rPr>
              <a:t>IT</a:t>
            </a:r>
            <a:r>
              <a:rPr b="1" spc="-25">
                <a:latin typeface="Arial"/>
                <a:cs typeface="Arial"/>
              </a:rPr>
              <a:t> </a:t>
            </a:r>
            <a:r>
              <a:t>tended</a:t>
            </a:r>
            <a:r>
              <a:rPr spc="-40"/>
              <a:t> </a:t>
            </a:r>
            <a:r>
              <a:t>to</a:t>
            </a:r>
            <a:r>
              <a:rPr spc="-30"/>
              <a:t> </a:t>
            </a:r>
            <a:r>
              <a:t>have</a:t>
            </a:r>
            <a:r>
              <a:rPr spc="5"/>
              <a:t> </a:t>
            </a:r>
            <a:r>
              <a:rPr b="1">
                <a:latin typeface="Arial"/>
                <a:cs typeface="Arial"/>
              </a:rPr>
              <a:t>more</a:t>
            </a:r>
            <a:r>
              <a:rPr b="1" spc="-30">
                <a:latin typeface="Arial"/>
                <a:cs typeface="Arial"/>
              </a:rPr>
              <a:t> </a:t>
            </a:r>
            <a:r>
              <a:rPr b="1">
                <a:latin typeface="Arial"/>
                <a:cs typeface="Arial"/>
              </a:rPr>
              <a:t>severe</a:t>
            </a:r>
            <a:r>
              <a:rPr b="1" spc="-25">
                <a:latin typeface="Arial"/>
                <a:cs typeface="Arial"/>
              </a:rPr>
              <a:t> </a:t>
            </a:r>
            <a:r>
              <a:t>disease,</a:t>
            </a:r>
            <a:r>
              <a:rPr spc="-45"/>
              <a:t> </a:t>
            </a:r>
            <a:r>
              <a:t>and</a:t>
            </a:r>
            <a:r>
              <a:rPr spc="-30"/>
              <a:t> </a:t>
            </a:r>
            <a:r>
              <a:t>those</a:t>
            </a:r>
            <a:r>
              <a:rPr spc="-35"/>
              <a:t> </a:t>
            </a:r>
            <a:r>
              <a:t>from</a:t>
            </a:r>
            <a:r>
              <a:rPr spc="-45"/>
              <a:t> </a:t>
            </a:r>
            <a:r>
              <a:t>the</a:t>
            </a:r>
            <a:r>
              <a:rPr spc="-20"/>
              <a:t> </a:t>
            </a:r>
            <a:r>
              <a:rPr b="1">
                <a:latin typeface="Arial"/>
                <a:cs typeface="Arial"/>
              </a:rPr>
              <a:t>USA</a:t>
            </a:r>
            <a:r>
              <a:rPr b="1" spc="-55">
                <a:latin typeface="Arial"/>
                <a:cs typeface="Arial"/>
              </a:rPr>
              <a:t> </a:t>
            </a:r>
            <a:r>
              <a:rPr b="1">
                <a:latin typeface="Arial"/>
                <a:cs typeface="Arial"/>
              </a:rPr>
              <a:t>and</a:t>
            </a:r>
            <a:r>
              <a:rPr b="1" spc="-35">
                <a:latin typeface="Arial"/>
                <a:cs typeface="Arial"/>
              </a:rPr>
              <a:t> </a:t>
            </a:r>
            <a:r>
              <a:rPr b="1" spc="-25">
                <a:latin typeface="Arial"/>
                <a:cs typeface="Arial"/>
              </a:rPr>
              <a:t>SK</a:t>
            </a:r>
          </a:p>
          <a:p>
            <a:pPr marL="146685">
              <a:lnSpc>
                <a:spcPct val="100000"/>
              </a:lnSpc>
            </a:pPr>
            <a:r>
              <a:t>tended</a:t>
            </a:r>
            <a:r>
              <a:rPr spc="-60"/>
              <a:t> </a:t>
            </a:r>
            <a:r>
              <a:t>to</a:t>
            </a:r>
            <a:r>
              <a:rPr spc="-20"/>
              <a:t> </a:t>
            </a:r>
            <a:r>
              <a:t>have</a:t>
            </a:r>
            <a:r>
              <a:rPr spc="-20"/>
              <a:t> </a:t>
            </a:r>
            <a:r>
              <a:t>the</a:t>
            </a:r>
            <a:r>
              <a:rPr spc="-30"/>
              <a:t> </a:t>
            </a:r>
            <a:r>
              <a:rPr b="1">
                <a:latin typeface="Arial"/>
                <a:cs typeface="Arial"/>
              </a:rPr>
              <a:t>least</a:t>
            </a:r>
            <a:r>
              <a:rPr b="1" spc="-40">
                <a:latin typeface="Arial"/>
                <a:cs typeface="Arial"/>
              </a:rPr>
              <a:t> </a:t>
            </a:r>
            <a:r>
              <a:rPr b="1">
                <a:latin typeface="Arial"/>
                <a:cs typeface="Arial"/>
              </a:rPr>
              <a:t>severe</a:t>
            </a:r>
            <a:r>
              <a:rPr b="1" spc="-45">
                <a:latin typeface="Arial"/>
                <a:cs typeface="Arial"/>
              </a:rPr>
              <a:t> </a:t>
            </a:r>
            <a:r>
              <a:t>compared</a:t>
            </a:r>
            <a:r>
              <a:rPr spc="-55"/>
              <a:t> </a:t>
            </a:r>
            <a:r>
              <a:t>with</a:t>
            </a:r>
            <a:r>
              <a:rPr spc="-25"/>
              <a:t> </a:t>
            </a:r>
            <a:r>
              <a:t>patients</a:t>
            </a:r>
            <a:r>
              <a:rPr spc="-50"/>
              <a:t> </a:t>
            </a:r>
            <a:r>
              <a:t>in</a:t>
            </a:r>
            <a:r>
              <a:rPr spc="-20"/>
              <a:t> </a:t>
            </a:r>
            <a:r>
              <a:t>other</a:t>
            </a:r>
            <a:r>
              <a:rPr spc="-45"/>
              <a:t> </a:t>
            </a:r>
            <a:r>
              <a:rPr spc="-10"/>
              <a:t>countries.</a:t>
            </a:r>
          </a:p>
        </p:txBody>
      </p:sp>
      <p:pic>
        <p:nvPicPr>
          <p:cNvPr id="4" name="object 4"/>
          <p:cNvPicPr/>
          <p:nvPr/>
        </p:nvPicPr>
        <p:blipFill>
          <a:blip r:embed="rId2" cstate="print"/>
          <a:stretch>
            <a:fillRect/>
          </a:stretch>
        </p:blipFill>
        <p:spPr>
          <a:xfrm>
            <a:off x="2819449" y="2654982"/>
            <a:ext cx="3523403" cy="2043441"/>
          </a:xfrm>
          <a:prstGeom prst="rect">
            <a:avLst/>
          </a:prstGeom>
        </p:spPr>
      </p:pic>
      <p:sp>
        <p:nvSpPr>
          <p:cNvPr id="5" name="object 5"/>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7" name="Graphic 6" descr="Beginning with solid fill">
            <a:hlinkClick r:id="rId3" action="ppaction://hlinksldjump"/>
            <a:extLst>
              <a:ext uri="{FF2B5EF4-FFF2-40B4-BE49-F238E27FC236}">
                <a16:creationId xmlns:a16="http://schemas.microsoft.com/office/drawing/2014/main" id="{417D4609-5D69-ADDA-4F62-FA24D9305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E0AF536C-3E55-C007-2CD7-A0C510F0FAEB}"/>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Lung</a:t>
            </a:r>
            <a:r>
              <a:rPr sz="1600" spc="-30"/>
              <a:t> </a:t>
            </a:r>
            <a:r>
              <a:rPr sz="1600" spc="-10"/>
              <a:t>Function</a:t>
            </a:r>
            <a:endParaRPr sz="1600"/>
          </a:p>
        </p:txBody>
      </p:sp>
      <p:sp>
        <p:nvSpPr>
          <p:cNvPr id="4" name="object 4"/>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247192" y="966292"/>
            <a:ext cx="8475345" cy="2740025"/>
          </a:xfrm>
          <a:prstGeom prst="rect">
            <a:avLst/>
          </a:prstGeom>
        </p:spPr>
        <p:txBody>
          <a:bodyPr vert="horz" wrap="square" lIns="0" tIns="13335" rIns="0" bIns="0" rtlCol="0">
            <a:spAutoFit/>
          </a:bodyPr>
          <a:lstStyle/>
          <a:p>
            <a:pPr marL="208915" marR="0" lvl="0" indent="-132715" defTabSz="914400" eaLnBrk="1" fontAlgn="auto" latinLnBrk="0" hangingPunct="1">
              <a:lnSpc>
                <a:spcPct val="100000"/>
              </a:lnSpc>
              <a:spcBef>
                <a:spcPts val="105"/>
              </a:spcBef>
              <a:spcAft>
                <a:spcPts val="0"/>
              </a:spcAft>
              <a:buClr>
                <a:srgbClr val="FF9900"/>
              </a:buClr>
              <a:buSzTx/>
              <a:buFontTx/>
              <a:buChar char="•"/>
              <a:tabLst>
                <a:tab pos="208915" algn="l"/>
              </a:tabLst>
              <a:defRPr/>
            </a:pPr>
            <a:r>
              <a:rPr kumimoji="0" sz="1400" b="0" i="0" u="none" strike="noStrike" kern="0" cap="none" spc="0" normalizeH="0" baseline="0" noProof="0">
                <a:ln>
                  <a:noFill/>
                </a:ln>
                <a:solidFill>
                  <a:srgbClr val="073762"/>
                </a:solidFill>
                <a:effectLst/>
                <a:uLnTx/>
                <a:uFillTx/>
                <a:latin typeface="Arial"/>
                <a:cs typeface="Arial"/>
              </a:rPr>
              <a:t>Percent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predicted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FEV</a:t>
            </a:r>
            <a:r>
              <a:rPr kumimoji="0" sz="1350" b="0" i="0" u="none" strike="noStrike" kern="0" cap="none" spc="0" normalizeH="0" baseline="-21604" noProof="0">
                <a:ln>
                  <a:noFill/>
                </a:ln>
                <a:solidFill>
                  <a:srgbClr val="073762"/>
                </a:solidFill>
                <a:effectLst/>
                <a:uLnTx/>
                <a:uFillTx/>
                <a:latin typeface="Arial"/>
                <a:cs typeface="Arial"/>
              </a:rPr>
              <a:t>1</a:t>
            </a:r>
            <a:r>
              <a:rPr kumimoji="0" sz="1350" b="0" i="0" u="none" strike="noStrike" kern="0" cap="none" spc="195" normalizeH="0" baseline="-21604"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FVC</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values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appeared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independent</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severity</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showed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some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10185"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10" normalizeH="0" baseline="0" noProof="0">
                <a:ln>
                  <a:noFill/>
                </a:ln>
                <a:solidFill>
                  <a:srgbClr val="073762"/>
                </a:solidFill>
                <a:effectLst/>
                <a:uLnTx/>
                <a:uFillTx/>
                <a:latin typeface="Arial"/>
                <a:cs typeface="Arial"/>
              </a:rPr>
              <a:t>intercountry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variability</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showed</a:t>
            </a:r>
            <a:r>
              <a:rPr kumimoji="0" sz="1400" b="0"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little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postbronchodilator</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improvement</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08915" marR="343535" lvl="0" indent="-133350" defTabSz="914400" eaLnBrk="1" fontAlgn="auto" latinLnBrk="0" hangingPunct="1">
              <a:lnSpc>
                <a:spcPct val="100000"/>
              </a:lnSpc>
              <a:spcBef>
                <a:spcPts val="1500"/>
              </a:spcBef>
              <a:spcAft>
                <a:spcPts val="0"/>
              </a:spcAft>
              <a:buClr>
                <a:srgbClr val="FF9900"/>
              </a:buClr>
              <a:buSzTx/>
              <a:buFontTx/>
              <a:buChar char="•"/>
              <a:tabLst>
                <a:tab pos="210185" algn="l"/>
              </a:tabLst>
              <a:defRPr/>
            </a:pPr>
            <a:r>
              <a:rPr kumimoji="0" sz="1400" b="0" i="0" u="none" strike="noStrike" kern="0" cap="none" spc="-10" normalizeH="0" baseline="0" noProof="0">
                <a:ln>
                  <a:noFill/>
                </a:ln>
                <a:solidFill>
                  <a:srgbClr val="073762"/>
                </a:solidFill>
                <a:effectLst/>
                <a:uLnTx/>
                <a:uFillTx/>
                <a:latin typeface="Arial"/>
                <a:cs typeface="Arial"/>
              </a:rPr>
              <a:t>Bronchoconstriction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 considered</a:t>
            </a:r>
            <a:r>
              <a:rPr kumimoji="0" sz="1400" b="0"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irreversible</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those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both</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severity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groups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irrespective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of 	</a:t>
            </a:r>
            <a:r>
              <a:rPr kumimoji="0" sz="1400" b="0" i="0" u="none" strike="noStrike" kern="0" cap="none" spc="0" normalizeH="0" baseline="0" noProof="0">
                <a:ln>
                  <a:noFill/>
                </a:ln>
                <a:solidFill>
                  <a:srgbClr val="073762"/>
                </a:solidFill>
                <a:effectLst/>
                <a:uLnTx/>
                <a:uFillTx/>
                <a:latin typeface="Arial"/>
                <a:cs typeface="Arial"/>
              </a:rPr>
              <a:t>smoking</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history.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Some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intercountry</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variability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also</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noted.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08915" marR="30480" lvl="0" indent="-133350" defTabSz="914400" eaLnBrk="1" fontAlgn="auto" latinLnBrk="0" hangingPunct="1">
              <a:lnSpc>
                <a:spcPct val="100000"/>
              </a:lnSpc>
              <a:spcBef>
                <a:spcPts val="1500"/>
              </a:spcBef>
              <a:spcAft>
                <a:spcPts val="0"/>
              </a:spcAft>
              <a:buClr>
                <a:srgbClr val="FF9900"/>
              </a:buClr>
              <a:buSzTx/>
              <a:buFontTx/>
              <a:buChar char="•"/>
              <a:tabLst>
                <a:tab pos="210185" algn="l"/>
              </a:tabLst>
              <a:defRPr/>
            </a:pPr>
            <a:r>
              <a:rPr kumimoji="0" sz="1400" b="0" i="0" u="none" strike="noStrike" kern="0" cap="none" spc="0" normalizeH="0" baseline="0" noProof="0">
                <a:ln>
                  <a:noFill/>
                </a:ln>
                <a:solidFill>
                  <a:srgbClr val="073762"/>
                </a:solidFill>
                <a:effectLst/>
                <a:uLnTx/>
                <a:uFillTx/>
                <a:latin typeface="Arial"/>
                <a:cs typeface="Arial"/>
              </a:rPr>
              <a:t>These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findings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not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only</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justify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inclusion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criteria</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but</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also</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ratify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definition</a:t>
            </a:r>
            <a:r>
              <a:rPr kumimoji="0" sz="1400" b="0" i="0" u="none" strike="noStrike" kern="0" cap="none" spc="5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outlined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European</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Respiratory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Society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(ERS)</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and</a:t>
            </a:r>
            <a:r>
              <a:rPr kumimoji="0" sz="1400" b="0" i="0" u="none" strike="noStrike" kern="0" cap="none" spc="-10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American</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Thoracic</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Society 	(ATS).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10185" marR="0" lvl="0" indent="0" defTabSz="914400" eaLnBrk="1" fontAlgn="auto" latinLnBrk="0" hangingPunct="1">
              <a:lnSpc>
                <a:spcPct val="100000"/>
              </a:lnSpc>
              <a:spcBef>
                <a:spcPts val="309"/>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50" normalizeH="0" baseline="0" noProof="0">
                <a:ln>
                  <a:noFill/>
                </a:ln>
                <a:solidFill>
                  <a:srgbClr val="FF9900"/>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Incidentally,</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those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low</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limited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reversibility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are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routinely</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excluded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from</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trials.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1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08915" marR="0" lvl="0" indent="-132715" defTabSz="914400" eaLnBrk="1" fontAlgn="auto" latinLnBrk="0" hangingPunct="1">
              <a:lnSpc>
                <a:spcPct val="100000"/>
              </a:lnSpc>
              <a:spcBef>
                <a:spcPts val="0"/>
              </a:spcBef>
              <a:spcAft>
                <a:spcPts val="0"/>
              </a:spcAft>
              <a:buClr>
                <a:srgbClr val="FF9900"/>
              </a:buClr>
              <a:buSzTx/>
              <a:buFontTx/>
              <a:buChar char="•"/>
              <a:tabLst>
                <a:tab pos="208915" algn="l"/>
              </a:tabLst>
              <a:defRPr/>
            </a:pPr>
            <a:r>
              <a:rPr kumimoji="0" sz="1400" b="0" i="0" u="none" strike="noStrike" kern="0" cap="none" spc="0" normalizeH="0" baseline="0" noProof="0">
                <a:ln>
                  <a:noFill/>
                </a:ln>
                <a:solidFill>
                  <a:srgbClr val="073762"/>
                </a:solidFill>
                <a:effectLst/>
                <a:uLnTx/>
                <a:uFillTx/>
                <a:latin typeface="Arial"/>
                <a:cs typeface="Arial"/>
              </a:rPr>
              <a:t>ISAR’s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inclusive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nature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broad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definition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allowed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this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population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properly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1018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studied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characterised.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2" action="ppaction://hlinksldjump"/>
            <a:extLst>
              <a:ext uri="{FF2B5EF4-FFF2-40B4-BE49-F238E27FC236}">
                <a16:creationId xmlns:a16="http://schemas.microsoft.com/office/drawing/2014/main" id="{D2BFCE37-7649-5B90-38C7-1FE84E47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Age</a:t>
            </a:r>
            <a:r>
              <a:rPr sz="1600" spc="10"/>
              <a:t> </a:t>
            </a:r>
            <a:r>
              <a:rPr sz="1600"/>
              <a:t>at</a:t>
            </a:r>
            <a:r>
              <a:rPr sz="1600" spc="-25"/>
              <a:t> </a:t>
            </a:r>
            <a:r>
              <a:rPr sz="1600" spc="-10"/>
              <a:t>Onset</a:t>
            </a:r>
            <a:endParaRPr sz="1600"/>
          </a:p>
        </p:txBody>
      </p:sp>
      <p:sp>
        <p:nvSpPr>
          <p:cNvPr id="4" name="object 4"/>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310692" y="966292"/>
            <a:ext cx="8274684" cy="1475105"/>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mean</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(SD)</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at</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onset</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 </a:t>
            </a:r>
            <a:r>
              <a:rPr kumimoji="0" sz="1400" b="1" i="0" u="none" strike="noStrike" kern="0" cap="none" spc="0" normalizeH="0" baseline="0" noProof="0">
                <a:ln>
                  <a:noFill/>
                </a:ln>
                <a:solidFill>
                  <a:srgbClr val="073762"/>
                </a:solidFill>
                <a:effectLst/>
                <a:uLnTx/>
                <a:uFillTx/>
                <a:latin typeface="Arial"/>
                <a:cs typeface="Arial"/>
              </a:rPr>
              <a:t>30.7</a:t>
            </a:r>
            <a:r>
              <a:rPr kumimoji="0" sz="1400" b="1"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(17.7)</a:t>
            </a:r>
            <a:r>
              <a:rPr kumimoji="0" sz="1400" b="0"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years</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93345" lvl="0" indent="-133350" defTabSz="914400" eaLnBrk="1" fontAlgn="auto" latinLnBrk="0" hangingPunct="1">
              <a:lnSpc>
                <a:spcPct val="100000"/>
              </a:lnSpc>
              <a:spcBef>
                <a:spcPts val="15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77.5%</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developed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after</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12</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years,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34.4%</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developed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it</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after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age</a:t>
            </a:r>
            <a:r>
              <a:rPr kumimoji="0" sz="1400" b="0" i="0" u="none" strike="noStrike" kern="0" cap="none" spc="-25" normalizeH="0" baseline="0" noProof="0">
                <a:ln>
                  <a:noFill/>
                </a:ln>
                <a:solidFill>
                  <a:srgbClr val="073762"/>
                </a:solidFill>
                <a:effectLst/>
                <a:uLnTx/>
                <a:uFillTx/>
                <a:latin typeface="Arial"/>
                <a:cs typeface="Arial"/>
              </a:rPr>
              <a:t> of 	</a:t>
            </a:r>
            <a:r>
              <a:rPr kumimoji="0" sz="1400" b="0" i="0" u="none" strike="noStrike" kern="0" cap="none" spc="0" normalizeH="0" baseline="0" noProof="0">
                <a:ln>
                  <a:noFill/>
                </a:ln>
                <a:solidFill>
                  <a:srgbClr val="073762"/>
                </a:solidFill>
                <a:effectLst/>
                <a:uLnTx/>
                <a:uFillTx/>
                <a:latin typeface="Arial"/>
                <a:cs typeface="Arial"/>
              </a:rPr>
              <a:t>40</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years.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UK</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SAWD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developed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slightly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earlier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this,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those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from 	</a:t>
            </a:r>
            <a:r>
              <a:rPr kumimoji="0" sz="1400" b="0" i="0" u="none" strike="noStrike" kern="0" cap="none" spc="0" normalizeH="0" baseline="0" noProof="0">
                <a:ln>
                  <a:noFill/>
                </a:ln>
                <a:solidFill>
                  <a:srgbClr val="073762"/>
                </a:solidFill>
                <a:effectLst/>
                <a:uLnTx/>
                <a:uFillTx/>
                <a:latin typeface="Arial"/>
                <a:cs typeface="Arial"/>
              </a:rPr>
              <a:t>South</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Korea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Italy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slightly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later.</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2" action="ppaction://hlinksldjump"/>
            <a:extLst>
              <a:ext uri="{FF2B5EF4-FFF2-40B4-BE49-F238E27FC236}">
                <a16:creationId xmlns:a16="http://schemas.microsoft.com/office/drawing/2014/main" id="{272AB519-9460-D394-4966-50D559B5A9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Asthma</a:t>
            </a:r>
            <a:r>
              <a:rPr sz="1600" spc="5"/>
              <a:t> </a:t>
            </a:r>
            <a:r>
              <a:rPr sz="1600"/>
              <a:t>Control</a:t>
            </a:r>
            <a:r>
              <a:rPr sz="1600" spc="-10"/>
              <a:t> </a:t>
            </a:r>
            <a:r>
              <a:rPr sz="1600"/>
              <a:t>and</a:t>
            </a:r>
            <a:r>
              <a:rPr sz="1600" spc="-45"/>
              <a:t> </a:t>
            </a:r>
            <a:r>
              <a:rPr sz="1600" spc="-10"/>
              <a:t>Health-</a:t>
            </a:r>
            <a:r>
              <a:rPr sz="1600"/>
              <a:t>Care</a:t>
            </a:r>
            <a:r>
              <a:rPr sz="1600" spc="-5"/>
              <a:t> </a:t>
            </a:r>
            <a:r>
              <a:rPr sz="1600"/>
              <a:t>Resource</a:t>
            </a:r>
            <a:r>
              <a:rPr sz="1600" spc="-30"/>
              <a:t> </a:t>
            </a:r>
            <a:r>
              <a:rPr sz="1600"/>
              <a:t>Use</a:t>
            </a:r>
            <a:r>
              <a:rPr sz="1600" spc="-40"/>
              <a:t> </a:t>
            </a:r>
            <a:r>
              <a:rPr sz="1600" spc="-10"/>
              <a:t>(HCRU)</a:t>
            </a:r>
            <a:endParaRPr sz="1600"/>
          </a:p>
        </p:txBody>
      </p:sp>
      <p:sp>
        <p:nvSpPr>
          <p:cNvPr id="3" name="object 3"/>
          <p:cNvSpPr txBox="1"/>
          <p:nvPr/>
        </p:nvSpPr>
        <p:spPr>
          <a:xfrm>
            <a:off x="310692" y="966292"/>
            <a:ext cx="3253740" cy="3320415"/>
          </a:xfrm>
          <a:prstGeom prst="rect">
            <a:avLst/>
          </a:prstGeom>
        </p:spPr>
        <p:txBody>
          <a:bodyPr vert="horz" wrap="square" lIns="0" tIns="13335" rIns="0" bIns="0" rtlCol="0">
            <a:spAutoFit/>
          </a:bodyPr>
          <a:lstStyle/>
          <a:p>
            <a:pPr marL="144780" marR="5080" lvl="0" indent="-132715" defTabSz="914400" eaLnBrk="1" fontAlgn="auto" latinLnBrk="0" hangingPunct="1">
              <a:lnSpc>
                <a:spcPct val="100000"/>
              </a:lnSpc>
              <a:spcBef>
                <a:spcPts val="1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At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entry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national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registry,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57.2%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poorly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controlled 	asthma.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28575" lvl="1" indent="-135890"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percentage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highest</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UK</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and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SAWD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registry</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lowest</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IT</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SK.</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4"/>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24130" lvl="0" indent="-133350"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proportions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well- 	</a:t>
            </a:r>
            <a:r>
              <a:rPr kumimoji="0" sz="1400" b="0" i="0" u="none" strike="noStrike" kern="0" cap="none" spc="0" normalizeH="0" baseline="0" noProof="0">
                <a:ln>
                  <a:noFill/>
                </a:ln>
                <a:solidFill>
                  <a:srgbClr val="073762"/>
                </a:solidFill>
                <a:effectLst/>
                <a:uLnTx/>
                <a:uFillTx/>
                <a:latin typeface="Arial"/>
                <a:cs typeface="Arial"/>
              </a:rPr>
              <a:t>controlled,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partly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controlled,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 	</a:t>
            </a:r>
            <a:r>
              <a:rPr kumimoji="0" sz="1400" b="0" i="0" u="none" strike="noStrike" kern="0" cap="none" spc="0" normalizeH="0" baseline="0" noProof="0">
                <a:ln>
                  <a:noFill/>
                </a:ln>
                <a:solidFill>
                  <a:srgbClr val="073762"/>
                </a:solidFill>
                <a:effectLst/>
                <a:uLnTx/>
                <a:uFillTx/>
                <a:latin typeface="Arial"/>
                <a:cs typeface="Arial"/>
              </a:rPr>
              <a:t>uncontrolled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similar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10" normalizeH="0" baseline="0" noProof="0">
                <a:ln>
                  <a:noFill/>
                </a:ln>
                <a:solidFill>
                  <a:srgbClr val="073762"/>
                </a:solidFill>
                <a:effectLst/>
                <a:uLnTx/>
                <a:uFillTx/>
                <a:latin typeface="Arial"/>
                <a:cs typeface="Arial"/>
              </a:rPr>
              <a:t>GINA</a:t>
            </a:r>
            <a:r>
              <a:rPr kumimoji="0" sz="1400" b="0" i="0" u="none" strike="noStrike" kern="0" cap="none" spc="-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Step</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4</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(uncontrolled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at 	</a:t>
            </a:r>
            <a:r>
              <a:rPr kumimoji="0" sz="1400" b="0" i="0" u="none" strike="noStrike" kern="0" cap="none" spc="0" normalizeH="0" baseline="0" noProof="0">
                <a:ln>
                  <a:noFill/>
                </a:ln>
                <a:solidFill>
                  <a:srgbClr val="073762"/>
                </a:solidFill>
                <a:effectLst/>
                <a:uLnTx/>
                <a:uFillTx/>
                <a:latin typeface="Arial"/>
                <a:cs typeface="Arial"/>
              </a:rPr>
              <a:t>entry)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GINA</a:t>
            </a:r>
            <a:r>
              <a:rPr kumimoji="0" sz="1400" b="0" i="0" u="none" strike="noStrike" kern="0" cap="none" spc="-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Step</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5</a:t>
            </a:r>
            <a:r>
              <a:rPr kumimoji="0" sz="1400" b="0" i="0" u="none" strike="noStrike" kern="0" cap="none" spc="-10" normalizeH="0" baseline="0" noProof="0">
                <a:ln>
                  <a:noFill/>
                </a:ln>
                <a:solidFill>
                  <a:srgbClr val="073762"/>
                </a:solidFill>
                <a:effectLst/>
                <a:uLnTx/>
                <a:uFillTx/>
                <a:latin typeface="Arial"/>
                <a:cs typeface="Arial"/>
              </a:rPr>
              <a:t> groups.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algn="just" defTabSz="914400" eaLnBrk="1" fontAlgn="auto" latinLnBrk="0" hangingPunct="1">
              <a:lnSpc>
                <a:spcPct val="100000"/>
              </a:lnSpc>
              <a:spcBef>
                <a:spcPts val="15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HCRU</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high</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overall.</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47625" lvl="1" indent="-135890" algn="just"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HCRU</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highest</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UK,</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lowest</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SK,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slightly</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higher</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GINA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5.</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396801" y="1030340"/>
            <a:ext cx="3723047" cy="1723446"/>
          </a:xfrm>
          <a:prstGeom prst="rect">
            <a:avLst/>
          </a:prstGeom>
        </p:spPr>
      </p:pic>
      <p:pic>
        <p:nvPicPr>
          <p:cNvPr id="5" name="object 5"/>
          <p:cNvPicPr/>
          <p:nvPr/>
        </p:nvPicPr>
        <p:blipFill>
          <a:blip r:embed="rId3" cstate="print"/>
          <a:stretch>
            <a:fillRect/>
          </a:stretch>
        </p:blipFill>
        <p:spPr>
          <a:xfrm>
            <a:off x="4381529" y="2913926"/>
            <a:ext cx="3686522" cy="1749466"/>
          </a:xfrm>
          <a:prstGeom prst="rect">
            <a:avLst/>
          </a:prstGeom>
        </p:spPr>
      </p:pic>
      <p:sp>
        <p:nvSpPr>
          <p:cNvPr id="6" name="object 6"/>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4" action="ppaction://hlinksldjump"/>
            <a:extLst>
              <a:ext uri="{FF2B5EF4-FFF2-40B4-BE49-F238E27FC236}">
                <a16:creationId xmlns:a16="http://schemas.microsoft.com/office/drawing/2014/main" id="{5465FC01-2F3D-2B0D-5209-E74305586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F28332E4-4761-AE54-B719-FEF7A9CAF21C}"/>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spc="-10"/>
              <a:t>Exacerbations</a:t>
            </a:r>
            <a:endParaRPr sz="1600"/>
          </a:p>
        </p:txBody>
      </p:sp>
      <p:sp>
        <p:nvSpPr>
          <p:cNvPr id="3" name="object 3"/>
          <p:cNvSpPr txBox="1"/>
          <p:nvPr/>
        </p:nvSpPr>
        <p:spPr>
          <a:xfrm>
            <a:off x="310692" y="920192"/>
            <a:ext cx="8098155" cy="1316355"/>
          </a:xfrm>
          <a:prstGeom prst="rect">
            <a:avLst/>
          </a:prstGeom>
        </p:spPr>
        <p:txBody>
          <a:bodyPr vert="horz" wrap="square" lIns="0" tIns="59690" rIns="0" bIns="0" rtlCol="0">
            <a:spAutoFit/>
          </a:bodyPr>
          <a:lstStyle/>
          <a:p>
            <a:pPr marL="145415" marR="0" lvl="0" indent="-132715" defTabSz="914400" eaLnBrk="1" fontAlgn="auto" latinLnBrk="0" hangingPunct="1">
              <a:lnSpc>
                <a:spcPct val="100000"/>
              </a:lnSpc>
              <a:spcBef>
                <a:spcPts val="470"/>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mean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(SD)</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number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exacerbations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(past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12</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months)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1.7</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(2.7).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One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quarter</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reported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exacerbations.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number</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exacerbations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driven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10" normalizeH="0" baseline="0" noProof="0">
                <a:ln>
                  <a:noFill/>
                </a:ln>
                <a:solidFill>
                  <a:srgbClr val="073762"/>
                </a:solidFill>
                <a:effectLst/>
                <a:uLnTx/>
                <a:uFillTx/>
                <a:latin typeface="Arial"/>
                <a:cs typeface="Arial"/>
              </a:rPr>
              <a:t> severity,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uncontrolled</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GINA</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(at </a:t>
            </a:r>
            <a:r>
              <a:rPr kumimoji="0" sz="1200" b="0" i="0" u="none" strike="noStrike" kern="0" cap="none" spc="0" normalizeH="0" baseline="0" noProof="0">
                <a:ln>
                  <a:noFill/>
                </a:ln>
                <a:solidFill>
                  <a:srgbClr val="073762"/>
                </a:solidFill>
                <a:effectLst/>
                <a:uLnTx/>
                <a:uFillTx/>
                <a:latin typeface="Arial"/>
                <a:cs typeface="Arial"/>
              </a:rPr>
              <a:t>inclusion)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reporting</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0</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exacerbations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(71.1%),</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whereas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42.5%</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GINA</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5</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reported</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exacerbations.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352425" lvl="1" indent="-135890"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mean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number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exacerbations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lowest in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United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States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South</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Korea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highest</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United Kingdom.</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1901975" y="2337890"/>
            <a:ext cx="5347674" cy="2369720"/>
          </a:xfrm>
          <a:prstGeom prst="rect">
            <a:avLst/>
          </a:prstGeom>
        </p:spPr>
      </p:pic>
      <p:sp>
        <p:nvSpPr>
          <p:cNvPr id="5" name="object 5"/>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66C76D28-D8A2-6E1E-6825-F22BBCCAE9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6ED17038-554E-B41C-05D3-68276744E2A0}"/>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Immunoglobulin</a:t>
            </a:r>
            <a:r>
              <a:rPr sz="1600" spc="-20"/>
              <a:t> </a:t>
            </a:r>
            <a:r>
              <a:rPr sz="1600"/>
              <a:t>E</a:t>
            </a:r>
            <a:r>
              <a:rPr sz="1600" spc="-65"/>
              <a:t> </a:t>
            </a:r>
            <a:r>
              <a:rPr sz="1600"/>
              <a:t>(IgE)</a:t>
            </a:r>
            <a:r>
              <a:rPr sz="1600" spc="-55"/>
              <a:t> </a:t>
            </a:r>
            <a:r>
              <a:rPr sz="1600" spc="-10"/>
              <a:t>Concentration</a:t>
            </a:r>
            <a:endParaRPr sz="1600"/>
          </a:p>
        </p:txBody>
      </p:sp>
      <p:sp>
        <p:nvSpPr>
          <p:cNvPr id="3" name="object 3"/>
          <p:cNvSpPr txBox="1"/>
          <p:nvPr/>
        </p:nvSpPr>
        <p:spPr>
          <a:xfrm>
            <a:off x="310692" y="969340"/>
            <a:ext cx="3505835" cy="3303904"/>
          </a:xfrm>
          <a:prstGeom prst="rect">
            <a:avLst/>
          </a:prstGeom>
        </p:spPr>
        <p:txBody>
          <a:bodyPr vert="horz" wrap="square" lIns="0" tIns="12065" rIns="0" bIns="0" rtlCol="0">
            <a:spAutoFit/>
          </a:bodyPr>
          <a:lstStyle/>
          <a:p>
            <a:pPr marL="239395" marR="5080" lvl="0" indent="-226695" defTabSz="914400" eaLnBrk="1" fontAlgn="auto" latinLnBrk="0" hangingPunct="1">
              <a:lnSpc>
                <a:spcPct val="100000"/>
              </a:lnSpc>
              <a:spcBef>
                <a:spcPts val="95"/>
              </a:spcBef>
              <a:spcAft>
                <a:spcPts val="0"/>
              </a:spcAft>
              <a:buClr>
                <a:srgbClr val="FF9900"/>
              </a:buClr>
              <a:buSzTx/>
              <a:buFontTx/>
              <a:buAutoNum type="arabicPeriod"/>
              <a:tabLst>
                <a:tab pos="241300" algn="l"/>
              </a:tabLst>
              <a:defRPr/>
            </a:pPr>
            <a:r>
              <a:rPr kumimoji="0" sz="1000" b="0" i="0" u="none" strike="noStrike" kern="0" cap="none" spc="0" normalizeH="0" baseline="0" noProof="0">
                <a:ln>
                  <a:noFill/>
                </a:ln>
                <a:solidFill>
                  <a:srgbClr val="073762"/>
                </a:solidFill>
                <a:effectLst/>
                <a:uLnTx/>
                <a:uFillTx/>
                <a:latin typeface="Arial"/>
                <a:cs typeface="Arial"/>
              </a:rPr>
              <a:t>Overall,</a:t>
            </a:r>
            <a:r>
              <a:rPr kumimoji="0" sz="1000" b="0" i="0" u="none" strike="noStrike" kern="0" cap="none" spc="-1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o</a:t>
            </a:r>
            <a:r>
              <a:rPr kumimoji="0" sz="1000" b="1" i="0" u="none" strike="noStrike" kern="0" cap="none" spc="-10" normalizeH="0" baseline="0" noProof="0">
                <a:ln>
                  <a:noFill/>
                </a:ln>
                <a:solidFill>
                  <a:srgbClr val="073762"/>
                </a:solidFill>
                <a:effectLst/>
                <a:uLnTx/>
                <a:uFillTx/>
                <a:latin typeface="Arial"/>
                <a:cs typeface="Arial"/>
              </a:rPr>
              <a:t>ne-</a:t>
            </a:r>
            <a:r>
              <a:rPr kumimoji="0" sz="1000" b="1" i="0" u="none" strike="noStrike" kern="0" cap="none" spc="0" normalizeH="0" baseline="0" noProof="0">
                <a:ln>
                  <a:noFill/>
                </a:ln>
                <a:solidFill>
                  <a:srgbClr val="073762"/>
                </a:solidFill>
                <a:effectLst/>
                <a:uLnTx/>
                <a:uFillTx/>
                <a:latin typeface="Arial"/>
                <a:cs typeface="Arial"/>
              </a:rPr>
              <a:t>half</a:t>
            </a:r>
            <a:r>
              <a:rPr kumimoji="0" sz="1000" b="1"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of</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the</a:t>
            </a:r>
            <a:r>
              <a:rPr kumimoji="0" sz="1000" b="0" i="0" u="none" strike="noStrike" kern="0" cap="none" spc="-3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patient</a:t>
            </a:r>
            <a:r>
              <a:rPr kumimoji="0" sz="1000" b="0" i="0" u="none" strike="noStrike" kern="0" cap="none" spc="-2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population</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with </a:t>
            </a:r>
            <a:r>
              <a:rPr kumimoji="0" sz="1000" b="0" i="0" u="none" strike="noStrike" kern="0" cap="none" spc="-10" normalizeH="0" baseline="0" noProof="0">
                <a:ln>
                  <a:noFill/>
                </a:ln>
                <a:solidFill>
                  <a:srgbClr val="073762"/>
                </a:solidFill>
                <a:effectLst/>
                <a:uLnTx/>
                <a:uFillTx/>
                <a:latin typeface="Arial"/>
                <a:cs typeface="Arial"/>
              </a:rPr>
              <a:t>severe 	</a:t>
            </a:r>
            <a:r>
              <a:rPr kumimoji="0" sz="1000" b="0" i="0" u="none" strike="noStrike" kern="0" cap="none" spc="0" normalizeH="0" baseline="0" noProof="0">
                <a:ln>
                  <a:noFill/>
                </a:ln>
                <a:solidFill>
                  <a:srgbClr val="073762"/>
                </a:solidFill>
                <a:effectLst/>
                <a:uLnTx/>
                <a:uFillTx/>
                <a:latin typeface="Arial"/>
                <a:cs typeface="Arial"/>
              </a:rPr>
              <a:t>asthma</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had</a:t>
            </a:r>
            <a:r>
              <a:rPr kumimoji="0" sz="1000" b="0" i="0" u="none" strike="noStrike" kern="0" cap="none" spc="-1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low</a:t>
            </a:r>
            <a:r>
              <a:rPr kumimoji="0" sz="1000" b="1" i="0" u="none" strike="noStrike" kern="0" cap="none" spc="1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IgE</a:t>
            </a:r>
            <a:r>
              <a:rPr kumimoji="0" sz="1000" b="1" i="0" u="none" strike="noStrike" kern="0" cap="none" spc="-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concentrations,</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and</a:t>
            </a:r>
            <a:r>
              <a:rPr kumimoji="0" sz="1000" b="0" i="0" u="none" strike="noStrike" kern="0" cap="none" spc="-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IgE</a:t>
            </a:r>
            <a:r>
              <a:rPr kumimoji="0" sz="1000" b="0" i="0" u="none" strike="noStrike" kern="0" cap="none" spc="-2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profile </a:t>
            </a:r>
            <a:r>
              <a:rPr kumimoji="0" sz="1000" b="0" i="0" u="none" strike="noStrike" kern="0" cap="none" spc="-10" normalizeH="0" baseline="0" noProof="0">
                <a:ln>
                  <a:noFill/>
                </a:ln>
                <a:solidFill>
                  <a:srgbClr val="073762"/>
                </a:solidFill>
                <a:effectLst/>
                <a:uLnTx/>
                <a:uFillTx/>
                <a:latin typeface="Arial"/>
                <a:cs typeface="Arial"/>
              </a:rPr>
              <a:t>varied 	</a:t>
            </a:r>
            <a:r>
              <a:rPr kumimoji="0" sz="1000" b="0" i="0" u="none" strike="noStrike" kern="0" cap="none" spc="0" normalizeH="0" baseline="0" noProof="0">
                <a:ln>
                  <a:noFill/>
                </a:ln>
                <a:solidFill>
                  <a:srgbClr val="073762"/>
                </a:solidFill>
                <a:effectLst/>
                <a:uLnTx/>
                <a:uFillTx/>
                <a:latin typeface="Arial"/>
                <a:cs typeface="Arial"/>
              </a:rPr>
              <a:t>according</a:t>
            </a:r>
            <a:r>
              <a:rPr kumimoji="0" sz="1000" b="0" i="0" u="none" strike="noStrike" kern="0" cap="none" spc="-4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to</a:t>
            </a:r>
            <a:r>
              <a:rPr kumimoji="0" sz="1000" b="0" i="0" u="none" strike="noStrike" kern="0" cap="none" spc="-30" normalizeH="0" baseline="0" noProof="0">
                <a:ln>
                  <a:noFill/>
                </a:ln>
                <a:solidFill>
                  <a:srgbClr val="073762"/>
                </a:solidFill>
                <a:effectLst/>
                <a:uLnTx/>
                <a:uFillTx/>
                <a:latin typeface="Arial"/>
                <a:cs typeface="Arial"/>
              </a:rPr>
              <a:t> </a:t>
            </a:r>
            <a:r>
              <a:rPr kumimoji="0" sz="1000" b="1" i="0" u="none" strike="noStrike" kern="0" cap="none" spc="-10" normalizeH="0" baseline="0" noProof="0">
                <a:ln>
                  <a:noFill/>
                </a:ln>
                <a:solidFill>
                  <a:srgbClr val="073762"/>
                </a:solidFill>
                <a:effectLst/>
                <a:uLnTx/>
                <a:uFillTx/>
                <a:latin typeface="Arial"/>
                <a:cs typeface="Arial"/>
              </a:rPr>
              <a:t>severity</a:t>
            </a:r>
            <a:r>
              <a:rPr kumimoji="0" sz="1000" b="0" i="0" u="none" strike="noStrike" kern="0" cap="none" spc="-10" normalizeH="0" baseline="0" noProof="0">
                <a:ln>
                  <a:noFill/>
                </a:ln>
                <a:solidFill>
                  <a:srgbClr val="073762"/>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5"/>
              </a:spcBef>
              <a:spcAft>
                <a:spcPts val="0"/>
              </a:spcAft>
              <a:buClr>
                <a:srgbClr val="FF9900"/>
              </a:buClr>
              <a:buSzTx/>
              <a:buFont typeface="Arial"/>
              <a:buAutoNum type="arabicPeriod"/>
              <a:tabLst/>
              <a:defRPr/>
            </a:pPr>
            <a:endParaRPr kumimoji="0" sz="1000" b="0" i="0" u="none" strike="noStrike" kern="0" cap="none" spc="0" normalizeH="0" baseline="0" noProof="0">
              <a:ln>
                <a:noFill/>
              </a:ln>
              <a:solidFill>
                <a:sysClr val="windowText" lastClr="000000"/>
              </a:solidFill>
              <a:effectLst/>
              <a:uLnTx/>
              <a:uFillTx/>
              <a:latin typeface="Arial"/>
              <a:cs typeface="Arial"/>
            </a:endParaRPr>
          </a:p>
          <a:p>
            <a:pPr marL="239395" marR="0" lvl="0" indent="-226695" defTabSz="914400" eaLnBrk="1" fontAlgn="auto" latinLnBrk="0" hangingPunct="1">
              <a:lnSpc>
                <a:spcPct val="100000"/>
              </a:lnSpc>
              <a:spcBef>
                <a:spcPts val="0"/>
              </a:spcBef>
              <a:spcAft>
                <a:spcPts val="0"/>
              </a:spcAft>
              <a:buClr>
                <a:srgbClr val="FF9900"/>
              </a:buClr>
              <a:buSzTx/>
              <a:buFontTx/>
              <a:buAutoNum type="arabicPeriod"/>
              <a:tabLst>
                <a:tab pos="239395" algn="l"/>
              </a:tabLst>
              <a:defRPr/>
            </a:pPr>
            <a:r>
              <a:rPr kumimoji="0" sz="1000" b="0" i="0" u="none" strike="noStrike" kern="0" cap="none" spc="-10" normalizeH="0" baseline="0" noProof="0">
                <a:ln>
                  <a:noFill/>
                </a:ln>
                <a:solidFill>
                  <a:srgbClr val="073762"/>
                </a:solidFill>
                <a:effectLst/>
                <a:uLnTx/>
                <a:uFillTx/>
                <a:latin typeface="Arial"/>
                <a:cs typeface="Arial"/>
              </a:rPr>
              <a:t>Gender:</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1940" marR="151765" lvl="1" indent="-135890" defTabSz="914400" eaLnBrk="1" fontAlgn="auto" latinLnBrk="0" hangingPunct="1">
              <a:lnSpc>
                <a:spcPct val="100000"/>
              </a:lnSpc>
              <a:spcBef>
                <a:spcPts val="309"/>
              </a:spcBef>
              <a:spcAft>
                <a:spcPts val="0"/>
              </a:spcAft>
              <a:buClr>
                <a:srgbClr val="FF9900"/>
              </a:buClr>
              <a:buSzTx/>
              <a:buFontTx/>
              <a:buChar char="–"/>
              <a:tabLst>
                <a:tab pos="281940" algn="l"/>
              </a:tabLst>
              <a:defRPr/>
            </a:pPr>
            <a:r>
              <a:rPr kumimoji="0" sz="800" b="0" i="0" u="none" strike="noStrike" kern="0" cap="none" spc="0" normalizeH="0" baseline="0" noProof="0">
                <a:ln>
                  <a:noFill/>
                </a:ln>
                <a:solidFill>
                  <a:srgbClr val="073762"/>
                </a:solidFill>
                <a:effectLst/>
                <a:uLnTx/>
                <a:uFillTx/>
                <a:latin typeface="Arial"/>
                <a:cs typeface="Arial"/>
              </a:rPr>
              <a:t>More</a:t>
            </a:r>
            <a:r>
              <a:rPr kumimoji="0" sz="800" b="0" i="0" u="none" strike="noStrike" kern="0" cap="none" spc="1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women</a:t>
            </a:r>
            <a:r>
              <a:rPr kumimoji="0" sz="800" b="1"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a:t>
            </a:r>
            <a:r>
              <a:rPr kumimoji="0" sz="800" b="0" i="0" u="none" strike="noStrike" kern="0" cap="none" spc="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low</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IgE</a:t>
            </a:r>
            <a:r>
              <a:rPr kumimoji="0" sz="800" b="1"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r>
              <a:rPr kumimoji="0" sz="800" b="0" i="0" u="none" strike="noStrike" kern="0" cap="none" spc="0" normalizeH="0" baseline="0" noProof="0">
                <a:ln>
                  <a:noFill/>
                </a:ln>
                <a:solidFill>
                  <a:srgbClr val="073762"/>
                </a:solidFill>
                <a:effectLst/>
                <a:uLnTx/>
                <a:uFillTx/>
                <a:latin typeface="Arial"/>
                <a:cs typeface="Arial"/>
              </a:rPr>
              <a:t> and</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more</a:t>
            </a:r>
            <a:r>
              <a:rPr kumimoji="0" sz="800" b="0" i="0" u="none" strike="noStrike" kern="0" cap="none" spc="-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men</a:t>
            </a:r>
            <a:r>
              <a:rPr kumimoji="0" sz="800" b="1"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a:t>
            </a:r>
            <a:r>
              <a:rPr kumimoji="0" sz="800" b="0" i="0" u="none" strike="noStrike" kern="0" cap="none" spc="20" normalizeH="0" baseline="0" noProof="0">
                <a:ln>
                  <a:noFill/>
                </a:ln>
                <a:solidFill>
                  <a:srgbClr val="073762"/>
                </a:solidFill>
                <a:effectLst/>
                <a:uLnTx/>
                <a:uFillTx/>
                <a:latin typeface="Arial"/>
                <a:cs typeface="Arial"/>
              </a:rPr>
              <a:t> </a:t>
            </a:r>
            <a:r>
              <a:rPr kumimoji="0" sz="800" b="1" i="0" u="none" strike="noStrike" kern="0" cap="none" spc="-20" normalizeH="0" baseline="0" noProof="0">
                <a:ln>
                  <a:noFill/>
                </a:ln>
                <a:solidFill>
                  <a:srgbClr val="073762"/>
                </a:solidFill>
                <a:effectLst/>
                <a:uLnTx/>
                <a:uFillTx/>
                <a:latin typeface="Arial"/>
                <a:cs typeface="Arial"/>
              </a:rPr>
              <a:t>high </a:t>
            </a:r>
            <a:r>
              <a:rPr kumimoji="0" sz="800" b="1" i="0" u="none" strike="noStrike" kern="0" cap="none" spc="0" normalizeH="0" baseline="0" noProof="0">
                <a:ln>
                  <a:noFill/>
                </a:ln>
                <a:solidFill>
                  <a:srgbClr val="073762"/>
                </a:solidFill>
                <a:effectLst/>
                <a:uLnTx/>
                <a:uFillTx/>
                <a:latin typeface="Arial"/>
                <a:cs typeface="Arial"/>
              </a:rPr>
              <a:t>IgE</a:t>
            </a:r>
            <a:r>
              <a:rPr kumimoji="0" sz="800" b="1"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r>
              <a:rPr kumimoji="0" sz="800" b="0" i="0" u="none" strike="noStrike" kern="0" cap="none" spc="45" normalizeH="0" baseline="0" noProof="0">
                <a:ln>
                  <a:noFill/>
                </a:ln>
                <a:solidFill>
                  <a:srgbClr val="073762"/>
                </a:solidFill>
                <a:effectLst/>
                <a:uLnTx/>
                <a:uFillTx/>
                <a:latin typeface="Arial"/>
                <a:cs typeface="Arial"/>
              </a:rPr>
              <a:t> </a:t>
            </a:r>
            <a:r>
              <a:rPr kumimoji="0" sz="800" b="1" i="0" u="none" strike="noStrike" kern="0" cap="none" spc="-10" normalizeH="0" baseline="0" noProof="0">
                <a:ln>
                  <a:noFill/>
                </a:ln>
                <a:solidFill>
                  <a:srgbClr val="073762"/>
                </a:solidFill>
                <a:effectLst/>
                <a:uLnTx/>
                <a:uFillTx/>
                <a:latin typeface="Arial"/>
                <a:cs typeface="Arial"/>
              </a:rPr>
              <a:t>irrespective</a:t>
            </a:r>
            <a:r>
              <a:rPr kumimoji="0" sz="800" b="1" i="0" u="none" strike="noStrike" kern="0" cap="none" spc="5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of</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10" normalizeH="0" baseline="0" noProof="0">
                <a:ln>
                  <a:noFill/>
                </a:ln>
                <a:solidFill>
                  <a:srgbClr val="073762"/>
                </a:solidFill>
                <a:effectLst/>
                <a:uLnTx/>
                <a:uFillTx/>
                <a:latin typeface="Arial"/>
                <a:cs typeface="Arial"/>
              </a:rPr>
              <a:t>severity</a:t>
            </a:r>
            <a:r>
              <a:rPr kumimoji="0" sz="800" b="0" i="0" u="none" strike="noStrike" kern="0" cap="none" spc="-10" normalizeH="0" baseline="0" noProof="0">
                <a:ln>
                  <a:noFill/>
                </a:ln>
                <a:solidFill>
                  <a:srgbClr val="073762"/>
                </a:solidFill>
                <a:effectLst/>
                <a:uLnTx/>
                <a:uFillTx/>
                <a:latin typeface="Arial"/>
                <a:cs typeface="Arial"/>
              </a:rPr>
              <a:t>.</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570"/>
              </a:spcBef>
              <a:spcAft>
                <a:spcPts val="0"/>
              </a:spcAft>
              <a:buClr>
                <a:srgbClr val="FF9900"/>
              </a:buClr>
              <a:buSzTx/>
              <a:buFont typeface="Arial"/>
              <a:buChar char="–"/>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239395" marR="0" lvl="0" indent="-226695" defTabSz="914400" eaLnBrk="1" fontAlgn="auto" latinLnBrk="0" hangingPunct="1">
              <a:lnSpc>
                <a:spcPct val="100000"/>
              </a:lnSpc>
              <a:spcBef>
                <a:spcPts val="0"/>
              </a:spcBef>
              <a:spcAft>
                <a:spcPts val="0"/>
              </a:spcAft>
              <a:buClr>
                <a:srgbClr val="FF9900"/>
              </a:buClr>
              <a:buSzTx/>
              <a:buFontTx/>
              <a:buAutoNum type="arabicPeriod"/>
              <a:tabLst>
                <a:tab pos="239395" algn="l"/>
              </a:tabLst>
              <a:defRPr/>
            </a:pPr>
            <a:r>
              <a:rPr kumimoji="0" sz="1000" b="0" i="0" u="none" strike="noStrike" kern="0" cap="none" spc="0" normalizeH="0" baseline="0" noProof="0">
                <a:ln>
                  <a:noFill/>
                </a:ln>
                <a:solidFill>
                  <a:srgbClr val="073762"/>
                </a:solidFill>
                <a:effectLst/>
                <a:uLnTx/>
                <a:uFillTx/>
                <a:latin typeface="Arial"/>
                <a:cs typeface="Arial"/>
              </a:rPr>
              <a:t>Asthma</a:t>
            </a:r>
            <a:r>
              <a:rPr kumimoji="0" sz="1000" b="0" i="0" u="none" strike="noStrike" kern="0" cap="none" spc="-4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Control:</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1940" marR="24765" lvl="1" indent="-135890"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800" b="0" i="0" u="none" strike="noStrike" kern="0" cap="none" spc="0" normalizeH="0" baseline="0" noProof="0">
                <a:ln>
                  <a:noFill/>
                </a:ln>
                <a:solidFill>
                  <a:srgbClr val="073762"/>
                </a:solidFill>
                <a:effectLst/>
                <a:uLnTx/>
                <a:uFillTx/>
                <a:latin typeface="Arial"/>
                <a:cs typeface="Arial"/>
              </a:rPr>
              <a:t>More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with</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uncontrolled 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at </a:t>
            </a:r>
            <a:r>
              <a:rPr kumimoji="0" sz="800" b="1" i="0" u="none" strike="noStrike" kern="0" cap="none" spc="0" normalizeH="0" baseline="0" noProof="0">
                <a:ln>
                  <a:noFill/>
                </a:ln>
                <a:solidFill>
                  <a:srgbClr val="073762"/>
                </a:solidFill>
                <a:effectLst/>
                <a:uLnTx/>
                <a:uFillTx/>
                <a:latin typeface="Arial"/>
                <a:cs typeface="Arial"/>
              </a:rPr>
              <a:t>GINA</a:t>
            </a:r>
            <a:r>
              <a:rPr kumimoji="0" sz="800" b="1" i="0" u="none" strike="noStrike" kern="0" cap="none" spc="-2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Step</a:t>
            </a:r>
            <a:r>
              <a:rPr kumimoji="0" sz="800" b="1" i="0" u="none" strike="noStrike" kern="0" cap="none" spc="-3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4</a:t>
            </a:r>
            <a:r>
              <a:rPr kumimoji="0" sz="800" b="1"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(vs</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GINA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20" normalizeH="0" baseline="0" noProof="0">
                <a:ln>
                  <a:noFill/>
                </a:ln>
                <a:solidFill>
                  <a:srgbClr val="073762"/>
                </a:solidFill>
                <a:effectLst/>
                <a:uLnTx/>
                <a:uFillTx/>
                <a:latin typeface="Arial"/>
                <a:cs typeface="Arial"/>
              </a:rPr>
              <a:t>Step </a:t>
            </a:r>
            <a:r>
              <a:rPr kumimoji="0" sz="800" b="0" i="0" u="none" strike="noStrike" kern="0" cap="none" spc="0" normalizeH="0" baseline="0" noProof="0">
                <a:ln>
                  <a:noFill/>
                </a:ln>
                <a:solidFill>
                  <a:srgbClr val="073762"/>
                </a:solidFill>
                <a:effectLst/>
                <a:uLnTx/>
                <a:uFillTx/>
                <a:latin typeface="Arial"/>
                <a:cs typeface="Arial"/>
              </a:rPr>
              <a:t>5)</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a:t>
            </a:r>
            <a:r>
              <a:rPr kumimoji="0" sz="800" b="0" i="0" u="none" strike="noStrike" kern="0" cap="none" spc="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low</a:t>
            </a:r>
            <a:r>
              <a:rPr kumimoji="0" sz="800" b="1" i="0" u="none" strike="noStrike" kern="0" cap="none" spc="-1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IgE</a:t>
            </a:r>
            <a:r>
              <a:rPr kumimoji="0" sz="800" b="1"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570"/>
              </a:spcBef>
              <a:spcAft>
                <a:spcPts val="0"/>
              </a:spcAft>
              <a:buClr>
                <a:srgbClr val="FF9900"/>
              </a:buClr>
              <a:buSzTx/>
              <a:buFont typeface="Arial"/>
              <a:buChar char="–"/>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239395" marR="0" lvl="0" indent="-226695" defTabSz="914400" eaLnBrk="1" fontAlgn="auto" latinLnBrk="0" hangingPunct="1">
              <a:lnSpc>
                <a:spcPct val="100000"/>
              </a:lnSpc>
              <a:spcBef>
                <a:spcPts val="0"/>
              </a:spcBef>
              <a:spcAft>
                <a:spcPts val="0"/>
              </a:spcAft>
              <a:buClr>
                <a:srgbClr val="FF9900"/>
              </a:buClr>
              <a:buSzTx/>
              <a:buFontTx/>
              <a:buAutoNum type="arabicPeriod"/>
              <a:tabLst>
                <a:tab pos="239395" algn="l"/>
              </a:tabLst>
              <a:defRPr/>
            </a:pPr>
            <a:r>
              <a:rPr kumimoji="0" sz="1000" b="0" i="0" u="none" strike="noStrike" kern="0" cap="none" spc="-10" normalizeH="0" baseline="0" noProof="0">
                <a:ln>
                  <a:noFill/>
                </a:ln>
                <a:solidFill>
                  <a:srgbClr val="073762"/>
                </a:solidFill>
                <a:effectLst/>
                <a:uLnTx/>
                <a:uFillTx/>
                <a:latin typeface="Arial"/>
                <a:cs typeface="Arial"/>
              </a:rPr>
              <a:t>GINA:</a:t>
            </a:r>
            <a:endParaRPr kumimoji="0" sz="1000" b="0" i="0" u="none" strike="noStrike" kern="0" cap="none" spc="0" normalizeH="0" baseline="0" noProof="0">
              <a:ln>
                <a:noFill/>
              </a:ln>
              <a:solidFill>
                <a:sysClr val="windowText" lastClr="000000"/>
              </a:solidFill>
              <a:effectLst/>
              <a:uLnTx/>
              <a:uFillTx/>
              <a:latin typeface="Arial"/>
              <a:cs typeface="Arial"/>
            </a:endParaRPr>
          </a:p>
          <a:p>
            <a:pPr marL="281940" marR="165735" lvl="1" indent="-135890"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800" b="0" i="0" u="none" strike="noStrike" kern="0" cap="none" spc="0" normalizeH="0" baseline="0" noProof="0">
                <a:ln>
                  <a:noFill/>
                </a:ln>
                <a:solidFill>
                  <a:srgbClr val="073762"/>
                </a:solidFill>
                <a:effectLst/>
                <a:uLnTx/>
                <a:uFillTx/>
                <a:latin typeface="Arial"/>
                <a:cs typeface="Arial"/>
              </a:rPr>
              <a:t>More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at</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GINA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Step</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5</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(vs</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those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with</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uncontrolled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25" normalizeH="0" baseline="0" noProof="0">
                <a:ln>
                  <a:noFill/>
                </a:ln>
                <a:solidFill>
                  <a:srgbClr val="073762"/>
                </a:solidFill>
                <a:effectLst/>
                <a:uLnTx/>
                <a:uFillTx/>
                <a:latin typeface="Arial"/>
                <a:cs typeface="Arial"/>
              </a:rPr>
              <a:t>at</a:t>
            </a:r>
            <a:r>
              <a:rPr kumimoji="0" sz="800" b="0" i="0" u="none" strike="noStrike" kern="0" cap="none" spc="0" normalizeH="0" baseline="0" noProof="0">
                <a:ln>
                  <a:noFill/>
                </a:ln>
                <a:solidFill>
                  <a:srgbClr val="073762"/>
                </a:solidFill>
                <a:effectLst/>
                <a:uLnTx/>
                <a:uFillTx/>
                <a:latin typeface="Arial"/>
                <a:cs typeface="Arial"/>
              </a:rPr>
              <a:t> GINA</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Step 4)</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 </a:t>
            </a:r>
            <a:r>
              <a:rPr kumimoji="0" sz="800" b="1" i="0" u="none" strike="noStrike" kern="0" cap="none" spc="0" normalizeH="0" baseline="0" noProof="0">
                <a:ln>
                  <a:noFill/>
                </a:ln>
                <a:solidFill>
                  <a:srgbClr val="073762"/>
                </a:solidFill>
                <a:effectLst/>
                <a:uLnTx/>
                <a:uFillTx/>
                <a:latin typeface="Arial"/>
                <a:cs typeface="Arial"/>
              </a:rPr>
              <a:t>high</a:t>
            </a:r>
            <a:r>
              <a:rPr kumimoji="0" sz="800" b="1" i="0" u="none" strike="noStrike" kern="0" cap="none" spc="-3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IgE</a:t>
            </a:r>
            <a:r>
              <a:rPr kumimoji="0" sz="800" b="1"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575"/>
              </a:spcBef>
              <a:spcAft>
                <a:spcPts val="0"/>
              </a:spcAft>
              <a:buClr>
                <a:srgbClr val="FF9900"/>
              </a:buClr>
              <a:buSzTx/>
              <a:buFont typeface="Arial"/>
              <a:buChar char="–"/>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239395" marR="0" lvl="0" indent="-226695" defTabSz="914400" eaLnBrk="1" fontAlgn="auto" latinLnBrk="0" hangingPunct="1">
              <a:lnSpc>
                <a:spcPct val="100000"/>
              </a:lnSpc>
              <a:spcBef>
                <a:spcPts val="0"/>
              </a:spcBef>
              <a:spcAft>
                <a:spcPts val="0"/>
              </a:spcAft>
              <a:buClr>
                <a:srgbClr val="FF9900"/>
              </a:buClr>
              <a:buSzTx/>
              <a:buFontTx/>
              <a:buAutoNum type="arabicPeriod"/>
              <a:tabLst>
                <a:tab pos="239395" algn="l"/>
              </a:tabLst>
              <a:defRPr/>
            </a:pPr>
            <a:r>
              <a:rPr kumimoji="0" sz="1000" b="0" i="0" u="none" strike="noStrike" kern="0" cap="none" spc="0" normalizeH="0" baseline="0" noProof="0">
                <a:ln>
                  <a:noFill/>
                </a:ln>
                <a:solidFill>
                  <a:srgbClr val="073762"/>
                </a:solidFill>
                <a:effectLst/>
                <a:uLnTx/>
                <a:uFillTx/>
                <a:latin typeface="Arial"/>
                <a:cs typeface="Arial"/>
              </a:rPr>
              <a:t>Geographic</a:t>
            </a:r>
            <a:r>
              <a:rPr kumimoji="0" sz="1000" b="0" i="0" u="none" strike="noStrike" kern="0" cap="none" spc="-70"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location:</a:t>
            </a:r>
            <a:endParaRPr kumimoji="0" sz="1000" b="0" i="0" u="none" strike="noStrike" kern="0" cap="none" spc="0" normalizeH="0" baseline="0" noProof="0">
              <a:ln>
                <a:noFill/>
              </a:ln>
              <a:solidFill>
                <a:sysClr val="windowText" lastClr="000000"/>
              </a:solidFill>
              <a:effectLst/>
              <a:uLnTx/>
              <a:uFillTx/>
              <a:latin typeface="Arial"/>
              <a:cs typeface="Arial"/>
            </a:endParaRPr>
          </a:p>
          <a:p>
            <a:pPr marL="510540" marR="0" lvl="1" indent="-363855" defTabSz="914400" eaLnBrk="1" fontAlgn="auto" latinLnBrk="0" hangingPunct="1">
              <a:lnSpc>
                <a:spcPct val="100000"/>
              </a:lnSpc>
              <a:spcBef>
                <a:spcPts val="305"/>
              </a:spcBef>
              <a:spcAft>
                <a:spcPts val="0"/>
              </a:spcAft>
              <a:buClr>
                <a:srgbClr val="FF9900"/>
              </a:buClr>
              <a:buSzTx/>
              <a:buFontTx/>
              <a:buChar char="–"/>
              <a:tabLst>
                <a:tab pos="510540" algn="l"/>
              </a:tabLst>
              <a:defRPr/>
            </a:pPr>
            <a:r>
              <a:rPr kumimoji="0" sz="800" b="0" i="0" u="none" strike="noStrike" kern="0" cap="none" spc="0" normalizeH="0" baseline="0" noProof="0">
                <a:ln>
                  <a:noFill/>
                </a:ln>
                <a:solidFill>
                  <a:srgbClr val="073762"/>
                </a:solidFill>
                <a:effectLst/>
                <a:uLnTx/>
                <a:uFillTx/>
                <a:latin typeface="Arial"/>
                <a:cs typeface="Arial"/>
              </a:rPr>
              <a:t>Most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had </a:t>
            </a:r>
            <a:r>
              <a:rPr kumimoji="0" sz="800" b="1" i="0" u="none" strike="noStrike" kern="0" cap="none" spc="0" normalizeH="0" baseline="0" noProof="0">
                <a:ln>
                  <a:noFill/>
                </a:ln>
                <a:solidFill>
                  <a:srgbClr val="073762"/>
                </a:solidFill>
                <a:effectLst/>
                <a:uLnTx/>
                <a:uFillTx/>
                <a:latin typeface="Arial"/>
                <a:cs typeface="Arial"/>
              </a:rPr>
              <a:t>low</a:t>
            </a:r>
            <a:r>
              <a:rPr kumimoji="0" sz="800" b="1"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IgE</a:t>
            </a:r>
            <a:r>
              <a:rPr kumimoji="0" sz="800" b="1"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serum</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640"/>
              </a:spcBef>
              <a:spcAft>
                <a:spcPts val="0"/>
              </a:spcAft>
              <a:buClr>
                <a:srgbClr val="FF9900"/>
              </a:buClr>
              <a:buSzTx/>
              <a:buFont typeface="Arial"/>
              <a:buChar char="–"/>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281940" marR="188595" lvl="1" indent="-135890" defTabSz="914400" eaLnBrk="1" fontAlgn="auto" latinLnBrk="0" hangingPunct="1">
              <a:lnSpc>
                <a:spcPct val="100000"/>
              </a:lnSpc>
              <a:spcBef>
                <a:spcPts val="5"/>
              </a:spcBef>
              <a:spcAft>
                <a:spcPts val="0"/>
              </a:spcAft>
              <a:buClrTx/>
              <a:buSzTx/>
              <a:buFontTx/>
              <a:buChar char="–"/>
              <a:tabLst>
                <a:tab pos="281940" algn="l"/>
                <a:tab pos="510540" algn="l"/>
              </a:tabLst>
              <a:defRPr/>
            </a:pPr>
            <a:r>
              <a:rPr kumimoji="0" sz="800" b="0" i="0" u="none" strike="noStrike" kern="0" cap="none" spc="0" normalizeH="0" baseline="0" noProof="0">
                <a:ln>
                  <a:noFill/>
                </a:ln>
                <a:solidFill>
                  <a:srgbClr val="FF9900"/>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An</a:t>
            </a:r>
            <a:r>
              <a:rPr kumimoji="0" sz="800" b="0"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even</a:t>
            </a:r>
            <a:r>
              <a:rPr kumimoji="0" sz="800" b="1" i="0" u="none" strike="noStrike" kern="0" cap="none" spc="-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distribution</a:t>
            </a:r>
            <a:r>
              <a:rPr kumimoji="0" sz="800" b="1"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patients across</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IgE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 </a:t>
            </a:r>
            <a:r>
              <a:rPr kumimoji="0" sz="800" b="0" i="0" u="none" strike="noStrike" kern="0" cap="none" spc="0" normalizeH="0" baseline="0" noProof="0">
                <a:ln>
                  <a:noFill/>
                </a:ln>
                <a:solidFill>
                  <a:srgbClr val="073762"/>
                </a:solidFill>
                <a:effectLst/>
                <a:uLnTx/>
                <a:uFillTx/>
                <a:latin typeface="Arial"/>
                <a:cs typeface="Arial"/>
              </a:rPr>
              <a:t>categories</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was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noted.</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444804" y="4445304"/>
            <a:ext cx="8255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50" normalizeH="0" baseline="0" noProof="0">
                <a:ln>
                  <a:noFill/>
                </a:ln>
                <a:solidFill>
                  <a:srgbClr val="FF9900"/>
                </a:solidFill>
                <a:effectLst/>
                <a:uLnTx/>
                <a:uFillTx/>
                <a:latin typeface="Arial"/>
                <a:cs typeface="Arial"/>
              </a:rPr>
              <a:t>–</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580440" y="4445304"/>
            <a:ext cx="3220720" cy="270510"/>
          </a:xfrm>
          <a:prstGeom prst="rect">
            <a:avLst/>
          </a:prstGeom>
        </p:spPr>
        <p:txBody>
          <a:bodyPr vert="horz" wrap="square" lIns="0" tIns="12700" rIns="0" bIns="0" rtlCol="0">
            <a:spAutoFit/>
          </a:bodyPr>
          <a:lstStyle/>
          <a:p>
            <a:pPr marL="101219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Patients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showed</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more</a:t>
            </a:r>
            <a:r>
              <a:rPr kumimoji="0" sz="800" b="0"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even</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split</a:t>
            </a:r>
            <a:r>
              <a:rPr kumimoji="0" sz="800" b="1"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between</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25" normalizeH="0" baseline="0" noProof="0">
                <a:ln>
                  <a:noFill/>
                </a:ln>
                <a:solidFill>
                  <a:srgbClr val="073762"/>
                </a:solidFill>
                <a:effectLst/>
                <a:uLnTx/>
                <a:uFillTx/>
                <a:latin typeface="Arial"/>
                <a:cs typeface="Arial"/>
              </a:rPr>
              <a:t>low</a:t>
            </a: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vs.</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intermediate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or</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high</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IgE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concentrations.</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6" name="object 6"/>
          <p:cNvPicPr/>
          <p:nvPr/>
        </p:nvPicPr>
        <p:blipFill>
          <a:blip r:embed="rId2" cstate="print"/>
          <a:stretch>
            <a:fillRect/>
          </a:stretch>
        </p:blipFill>
        <p:spPr>
          <a:xfrm>
            <a:off x="3947166" y="1810632"/>
            <a:ext cx="5048999" cy="2299450"/>
          </a:xfrm>
          <a:prstGeom prst="rect">
            <a:avLst/>
          </a:prstGeom>
        </p:spPr>
      </p:pic>
      <p:pic>
        <p:nvPicPr>
          <p:cNvPr id="7" name="object 7"/>
          <p:cNvPicPr/>
          <p:nvPr/>
        </p:nvPicPr>
        <p:blipFill>
          <a:blip r:embed="rId3" cstate="print"/>
          <a:stretch>
            <a:fillRect/>
          </a:stretch>
        </p:blipFill>
        <p:spPr>
          <a:xfrm>
            <a:off x="598931" y="3930396"/>
            <a:ext cx="179831" cy="179831"/>
          </a:xfrm>
          <a:prstGeom prst="rect">
            <a:avLst/>
          </a:prstGeom>
        </p:spPr>
      </p:pic>
      <p:pic>
        <p:nvPicPr>
          <p:cNvPr id="8" name="object 8"/>
          <p:cNvPicPr/>
          <p:nvPr/>
        </p:nvPicPr>
        <p:blipFill>
          <a:blip r:embed="rId4" cstate="print"/>
          <a:stretch>
            <a:fillRect/>
          </a:stretch>
        </p:blipFill>
        <p:spPr>
          <a:xfrm>
            <a:off x="598931" y="3674364"/>
            <a:ext cx="179831" cy="181356"/>
          </a:xfrm>
          <a:prstGeom prst="rect">
            <a:avLst/>
          </a:prstGeom>
        </p:spPr>
      </p:pic>
      <p:grpSp>
        <p:nvGrpSpPr>
          <p:cNvPr id="9" name="object 9"/>
          <p:cNvGrpSpPr/>
          <p:nvPr/>
        </p:nvGrpSpPr>
        <p:grpSpPr>
          <a:xfrm>
            <a:off x="598931" y="4360164"/>
            <a:ext cx="909955" cy="180340"/>
            <a:chOff x="598931" y="4360164"/>
            <a:chExt cx="909955" cy="180340"/>
          </a:xfrm>
        </p:grpSpPr>
        <p:pic>
          <p:nvPicPr>
            <p:cNvPr id="10" name="object 10"/>
            <p:cNvPicPr/>
            <p:nvPr/>
          </p:nvPicPr>
          <p:blipFill>
            <a:blip r:embed="rId5" cstate="print"/>
            <a:stretch>
              <a:fillRect/>
            </a:stretch>
          </p:blipFill>
          <p:spPr>
            <a:xfrm>
              <a:off x="598931" y="4360164"/>
              <a:ext cx="179831" cy="179832"/>
            </a:xfrm>
            <a:prstGeom prst="rect">
              <a:avLst/>
            </a:prstGeom>
          </p:spPr>
        </p:pic>
        <p:pic>
          <p:nvPicPr>
            <p:cNvPr id="11" name="object 11"/>
            <p:cNvPicPr/>
            <p:nvPr/>
          </p:nvPicPr>
          <p:blipFill>
            <a:blip r:embed="rId6" cstate="print"/>
            <a:stretch>
              <a:fillRect/>
            </a:stretch>
          </p:blipFill>
          <p:spPr>
            <a:xfrm>
              <a:off x="787907" y="4360164"/>
              <a:ext cx="720852" cy="179832"/>
            </a:xfrm>
            <a:prstGeom prst="rect">
              <a:avLst/>
            </a:prstGeom>
          </p:spPr>
        </p:pic>
      </p:grpSp>
      <p:sp>
        <p:nvSpPr>
          <p:cNvPr id="12" name="object 12"/>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3" name="Graphic 12" descr="Beginning with solid fill">
            <a:hlinkClick r:id="rId7" action="ppaction://hlinksldjump"/>
            <a:extLst>
              <a:ext uri="{FF2B5EF4-FFF2-40B4-BE49-F238E27FC236}">
                <a16:creationId xmlns:a16="http://schemas.microsoft.com/office/drawing/2014/main" id="{26DAE155-B056-7EBE-A526-1AFCF0211C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4" name="bg object 17">
            <a:extLst>
              <a:ext uri="{FF2B5EF4-FFF2-40B4-BE49-F238E27FC236}">
                <a16:creationId xmlns:a16="http://schemas.microsoft.com/office/drawing/2014/main" id="{676A7DF5-CB77-A729-50AF-10FE1CC55A0F}"/>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20192"/>
            <a:ext cx="7348220" cy="3213735"/>
          </a:xfrm>
          <a:prstGeom prst="rect">
            <a:avLst/>
          </a:prstGeom>
        </p:spPr>
        <p:txBody>
          <a:bodyPr vert="horz" wrap="square" lIns="0" tIns="59690" rIns="0" bIns="0" rtlCol="0">
            <a:spAutoFit/>
          </a:bodyPr>
          <a:lstStyle/>
          <a:p>
            <a:pPr marL="145415" indent="-132715">
              <a:lnSpc>
                <a:spcPct val="100000"/>
              </a:lnSpc>
              <a:spcBef>
                <a:spcPts val="470"/>
              </a:spcBef>
              <a:buClr>
                <a:srgbClr val="FF9900"/>
              </a:buClr>
              <a:buFont typeface="Arial"/>
              <a:buChar char="•"/>
              <a:tabLst>
                <a:tab pos="145415" algn="l"/>
              </a:tabLst>
            </a:pPr>
            <a:r>
              <a:rPr sz="1400" dirty="0">
                <a:solidFill>
                  <a:srgbClr val="073762"/>
                </a:solidFill>
                <a:latin typeface="Arial"/>
                <a:cs typeface="Arial"/>
              </a:rPr>
              <a:t>Delphi</a:t>
            </a:r>
            <a:r>
              <a:rPr sz="1400" spc="-60" dirty="0">
                <a:solidFill>
                  <a:srgbClr val="073762"/>
                </a:solidFill>
                <a:latin typeface="Arial"/>
                <a:cs typeface="Arial"/>
              </a:rPr>
              <a:t> </a:t>
            </a:r>
            <a:r>
              <a:rPr sz="1400" spc="-10" dirty="0">
                <a:solidFill>
                  <a:srgbClr val="073762"/>
                </a:solidFill>
                <a:latin typeface="Arial"/>
                <a:cs typeface="Arial"/>
              </a:rPr>
              <a:t>panel</a:t>
            </a:r>
            <a:endParaRPr sz="1400" dirty="0">
              <a:latin typeface="Arial"/>
              <a:cs typeface="Arial"/>
            </a:endParaRPr>
          </a:p>
          <a:p>
            <a:pPr marL="146685">
              <a:lnSpc>
                <a:spcPct val="100000"/>
              </a:lnSpc>
              <a:spcBef>
                <a:spcPts val="310"/>
              </a:spcBef>
            </a:pPr>
            <a:r>
              <a:rPr sz="1200" dirty="0">
                <a:solidFill>
                  <a:srgbClr val="FF9900"/>
                </a:solidFill>
                <a:latin typeface="Arial"/>
                <a:cs typeface="Arial"/>
              </a:rPr>
              <a:t>–</a:t>
            </a:r>
            <a:r>
              <a:rPr sz="1200" spc="45" dirty="0">
                <a:solidFill>
                  <a:srgbClr val="FF9900"/>
                </a:solidFill>
                <a:latin typeface="Arial"/>
                <a:cs typeface="Arial"/>
              </a:rPr>
              <a:t> </a:t>
            </a:r>
            <a:r>
              <a:rPr sz="1200" b="1" dirty="0">
                <a:solidFill>
                  <a:srgbClr val="073762"/>
                </a:solidFill>
                <a:latin typeface="Arial"/>
                <a:cs typeface="Arial"/>
              </a:rPr>
              <a:t>27</a:t>
            </a:r>
            <a:r>
              <a:rPr sz="1200" b="1" spc="-25" dirty="0">
                <a:solidFill>
                  <a:srgbClr val="073762"/>
                </a:solidFill>
                <a:latin typeface="Arial"/>
                <a:cs typeface="Arial"/>
              </a:rPr>
              <a:t> </a:t>
            </a:r>
            <a:r>
              <a:rPr sz="1200" b="1" dirty="0">
                <a:solidFill>
                  <a:srgbClr val="073762"/>
                </a:solidFill>
                <a:latin typeface="Arial"/>
                <a:cs typeface="Arial"/>
              </a:rPr>
              <a:t>international</a:t>
            </a:r>
            <a:r>
              <a:rPr sz="1200" b="1" spc="-15" dirty="0">
                <a:solidFill>
                  <a:srgbClr val="073762"/>
                </a:solidFill>
                <a:latin typeface="Arial"/>
                <a:cs typeface="Arial"/>
              </a:rPr>
              <a:t> </a:t>
            </a:r>
            <a:r>
              <a:rPr sz="1200" b="1" dirty="0">
                <a:solidFill>
                  <a:srgbClr val="073762"/>
                </a:solidFill>
                <a:latin typeface="Arial"/>
                <a:cs typeface="Arial"/>
              </a:rPr>
              <a:t>experts</a:t>
            </a:r>
            <a:r>
              <a:rPr sz="1200" b="1" spc="-30" dirty="0">
                <a:solidFill>
                  <a:srgbClr val="073762"/>
                </a:solidFill>
                <a:latin typeface="Arial"/>
                <a:cs typeface="Arial"/>
              </a:rPr>
              <a:t> </a:t>
            </a:r>
            <a:r>
              <a:rPr sz="1200" dirty="0">
                <a:solidFill>
                  <a:srgbClr val="073762"/>
                </a:solidFill>
                <a:latin typeface="Arial"/>
                <a:cs typeface="Arial"/>
              </a:rPr>
              <a:t>in</a:t>
            </a:r>
            <a:r>
              <a:rPr sz="1200" spc="-25" dirty="0">
                <a:solidFill>
                  <a:srgbClr val="073762"/>
                </a:solidFill>
                <a:latin typeface="Arial"/>
                <a:cs typeface="Arial"/>
              </a:rPr>
              <a:t> </a:t>
            </a:r>
            <a:r>
              <a:rPr sz="1200" dirty="0">
                <a:solidFill>
                  <a:srgbClr val="073762"/>
                </a:solidFill>
                <a:latin typeface="Arial"/>
                <a:cs typeface="Arial"/>
              </a:rPr>
              <a:t>the</a:t>
            </a:r>
            <a:r>
              <a:rPr sz="1200" spc="-25" dirty="0">
                <a:solidFill>
                  <a:srgbClr val="073762"/>
                </a:solidFill>
                <a:latin typeface="Arial"/>
                <a:cs typeface="Arial"/>
              </a:rPr>
              <a:t> </a:t>
            </a:r>
            <a:r>
              <a:rPr sz="1200" dirty="0">
                <a:solidFill>
                  <a:srgbClr val="073762"/>
                </a:solidFill>
                <a:latin typeface="Arial"/>
                <a:cs typeface="Arial"/>
              </a:rPr>
              <a:t>field</a:t>
            </a:r>
            <a:r>
              <a:rPr sz="1200" spc="-45" dirty="0">
                <a:solidFill>
                  <a:srgbClr val="073762"/>
                </a:solidFill>
                <a:latin typeface="Arial"/>
                <a:cs typeface="Arial"/>
              </a:rPr>
              <a:t> </a:t>
            </a:r>
            <a:r>
              <a:rPr sz="1200" dirty="0">
                <a:solidFill>
                  <a:srgbClr val="073762"/>
                </a:solidFill>
                <a:latin typeface="Arial"/>
                <a:cs typeface="Arial"/>
              </a:rPr>
              <a:t>of</a:t>
            </a:r>
            <a:r>
              <a:rPr sz="1200" spc="-15" dirty="0">
                <a:solidFill>
                  <a:srgbClr val="073762"/>
                </a:solidFill>
                <a:latin typeface="Arial"/>
                <a:cs typeface="Arial"/>
              </a:rPr>
              <a:t> </a:t>
            </a:r>
            <a:r>
              <a:rPr sz="1200" dirty="0">
                <a:solidFill>
                  <a:srgbClr val="073762"/>
                </a:solidFill>
                <a:latin typeface="Arial"/>
                <a:cs typeface="Arial"/>
              </a:rPr>
              <a:t>severe</a:t>
            </a:r>
            <a:r>
              <a:rPr sz="1200" spc="-25" dirty="0">
                <a:solidFill>
                  <a:srgbClr val="073762"/>
                </a:solidFill>
                <a:latin typeface="Arial"/>
                <a:cs typeface="Arial"/>
              </a:rPr>
              <a:t> </a:t>
            </a:r>
            <a:r>
              <a:rPr sz="1200" dirty="0">
                <a:solidFill>
                  <a:srgbClr val="073762"/>
                </a:solidFill>
                <a:latin typeface="Arial"/>
                <a:cs typeface="Arial"/>
              </a:rPr>
              <a:t>asthma</a:t>
            </a:r>
            <a:r>
              <a:rPr sz="1200" spc="-40" dirty="0">
                <a:solidFill>
                  <a:srgbClr val="073762"/>
                </a:solidFill>
                <a:latin typeface="Arial"/>
                <a:cs typeface="Arial"/>
              </a:rPr>
              <a:t> </a:t>
            </a:r>
            <a:r>
              <a:rPr sz="1200" dirty="0">
                <a:solidFill>
                  <a:srgbClr val="073762"/>
                </a:solidFill>
                <a:latin typeface="Arial"/>
                <a:cs typeface="Arial"/>
              </a:rPr>
              <a:t>research,</a:t>
            </a:r>
            <a:r>
              <a:rPr sz="1200" spc="-35" dirty="0">
                <a:solidFill>
                  <a:srgbClr val="073762"/>
                </a:solidFill>
                <a:latin typeface="Arial"/>
                <a:cs typeface="Arial"/>
              </a:rPr>
              <a:t> </a:t>
            </a:r>
            <a:r>
              <a:rPr sz="1200" dirty="0">
                <a:solidFill>
                  <a:srgbClr val="073762"/>
                </a:solidFill>
                <a:latin typeface="Arial"/>
                <a:cs typeface="Arial"/>
              </a:rPr>
              <a:t>representing</a:t>
            </a:r>
            <a:r>
              <a:rPr sz="1200" spc="-30" dirty="0">
                <a:solidFill>
                  <a:srgbClr val="073762"/>
                </a:solidFill>
                <a:latin typeface="Arial"/>
                <a:cs typeface="Arial"/>
              </a:rPr>
              <a:t> </a:t>
            </a:r>
            <a:r>
              <a:rPr sz="1200" b="1" dirty="0">
                <a:solidFill>
                  <a:srgbClr val="073762"/>
                </a:solidFill>
                <a:latin typeface="Arial"/>
                <a:cs typeface="Arial"/>
              </a:rPr>
              <a:t>16</a:t>
            </a:r>
            <a:r>
              <a:rPr sz="1200" b="1" spc="-25" dirty="0">
                <a:solidFill>
                  <a:srgbClr val="073762"/>
                </a:solidFill>
                <a:latin typeface="Arial"/>
                <a:cs typeface="Arial"/>
              </a:rPr>
              <a:t> </a:t>
            </a:r>
            <a:r>
              <a:rPr sz="1200" b="1" spc="-10" dirty="0">
                <a:solidFill>
                  <a:srgbClr val="073762"/>
                </a:solidFill>
                <a:latin typeface="Arial"/>
                <a:cs typeface="Arial"/>
              </a:rPr>
              <a:t>countries.</a:t>
            </a:r>
            <a:endParaRPr sz="1200" dirty="0">
              <a:latin typeface="Arial"/>
              <a:cs typeface="Arial"/>
            </a:endParaRPr>
          </a:p>
          <a:p>
            <a:pPr>
              <a:lnSpc>
                <a:spcPct val="100000"/>
              </a:lnSpc>
              <a:spcBef>
                <a:spcPts val="110"/>
              </a:spcBef>
            </a:pPr>
            <a:endParaRPr sz="1200" dirty="0">
              <a:latin typeface="Arial"/>
              <a:cs typeface="Arial"/>
            </a:endParaRPr>
          </a:p>
          <a:p>
            <a:pPr marL="146050" indent="-133350">
              <a:lnSpc>
                <a:spcPct val="100000"/>
              </a:lnSpc>
              <a:buClr>
                <a:srgbClr val="FF9900"/>
              </a:buClr>
              <a:buChar char="•"/>
              <a:tabLst>
                <a:tab pos="146050" algn="l"/>
              </a:tabLst>
            </a:pPr>
            <a:r>
              <a:rPr sz="1400" dirty="0">
                <a:solidFill>
                  <a:srgbClr val="073762"/>
                </a:solidFill>
                <a:latin typeface="Arial"/>
                <a:cs typeface="Arial"/>
              </a:rPr>
              <a:t>Panel</a:t>
            </a:r>
            <a:r>
              <a:rPr sz="1400" spc="-30" dirty="0">
                <a:solidFill>
                  <a:srgbClr val="073762"/>
                </a:solidFill>
                <a:latin typeface="Arial"/>
                <a:cs typeface="Arial"/>
              </a:rPr>
              <a:t> </a:t>
            </a:r>
            <a:r>
              <a:rPr sz="1400" dirty="0">
                <a:solidFill>
                  <a:srgbClr val="073762"/>
                </a:solidFill>
                <a:latin typeface="Arial"/>
                <a:cs typeface="Arial"/>
              </a:rPr>
              <a:t>selection</a:t>
            </a:r>
            <a:r>
              <a:rPr sz="1400" spc="-55" dirty="0">
                <a:solidFill>
                  <a:srgbClr val="073762"/>
                </a:solidFill>
                <a:latin typeface="Arial"/>
                <a:cs typeface="Arial"/>
              </a:rPr>
              <a:t> </a:t>
            </a:r>
            <a:r>
              <a:rPr sz="1400" dirty="0">
                <a:solidFill>
                  <a:srgbClr val="073762"/>
                </a:solidFill>
                <a:latin typeface="Arial"/>
                <a:cs typeface="Arial"/>
              </a:rPr>
              <a:t>criteria</a:t>
            </a:r>
            <a:r>
              <a:rPr sz="1400" spc="-40" dirty="0">
                <a:solidFill>
                  <a:srgbClr val="073762"/>
                </a:solidFill>
                <a:latin typeface="Arial"/>
                <a:cs typeface="Arial"/>
              </a:rPr>
              <a:t> </a:t>
            </a:r>
            <a:r>
              <a:rPr sz="1400" dirty="0">
                <a:solidFill>
                  <a:srgbClr val="073762"/>
                </a:solidFill>
                <a:latin typeface="Arial"/>
                <a:cs typeface="Arial"/>
              </a:rPr>
              <a:t>–</a:t>
            </a:r>
            <a:r>
              <a:rPr sz="1400" spc="-20" dirty="0">
                <a:solidFill>
                  <a:srgbClr val="073762"/>
                </a:solidFill>
                <a:latin typeface="Arial"/>
                <a:cs typeface="Arial"/>
              </a:rPr>
              <a:t> </a:t>
            </a:r>
            <a:r>
              <a:rPr sz="1400" b="1" dirty="0">
                <a:solidFill>
                  <a:srgbClr val="073762"/>
                </a:solidFill>
                <a:latin typeface="Arial"/>
                <a:cs typeface="Arial"/>
              </a:rPr>
              <a:t>2</a:t>
            </a:r>
            <a:r>
              <a:rPr sz="1400" b="1" spc="-20" dirty="0">
                <a:solidFill>
                  <a:srgbClr val="073762"/>
                </a:solidFill>
                <a:latin typeface="Arial"/>
                <a:cs typeface="Arial"/>
              </a:rPr>
              <a:t> </a:t>
            </a:r>
            <a:r>
              <a:rPr sz="1400" b="1" dirty="0">
                <a:solidFill>
                  <a:srgbClr val="073762"/>
                </a:solidFill>
                <a:latin typeface="Arial"/>
                <a:cs typeface="Arial"/>
              </a:rPr>
              <a:t>or</a:t>
            </a:r>
            <a:r>
              <a:rPr sz="1400" b="1" spc="-15" dirty="0">
                <a:solidFill>
                  <a:srgbClr val="073762"/>
                </a:solidFill>
                <a:latin typeface="Arial"/>
                <a:cs typeface="Arial"/>
              </a:rPr>
              <a:t> </a:t>
            </a:r>
            <a:r>
              <a:rPr sz="1400" b="1" dirty="0">
                <a:solidFill>
                  <a:srgbClr val="073762"/>
                </a:solidFill>
                <a:latin typeface="Arial"/>
                <a:cs typeface="Arial"/>
              </a:rPr>
              <a:t>more</a:t>
            </a:r>
            <a:r>
              <a:rPr sz="1400" b="1" spc="-10" dirty="0">
                <a:solidFill>
                  <a:srgbClr val="073762"/>
                </a:solidFill>
                <a:latin typeface="Arial"/>
                <a:cs typeface="Arial"/>
              </a:rPr>
              <a:t> </a:t>
            </a:r>
            <a:r>
              <a:rPr sz="1400" dirty="0">
                <a:solidFill>
                  <a:srgbClr val="073762"/>
                </a:solidFill>
                <a:latin typeface="Arial"/>
                <a:cs typeface="Arial"/>
              </a:rPr>
              <a:t>of</a:t>
            </a:r>
            <a:r>
              <a:rPr sz="1400" spc="-25" dirty="0">
                <a:solidFill>
                  <a:srgbClr val="073762"/>
                </a:solidFill>
                <a:latin typeface="Arial"/>
                <a:cs typeface="Arial"/>
              </a:rPr>
              <a:t> </a:t>
            </a:r>
            <a:r>
              <a:rPr sz="1400" dirty="0">
                <a:solidFill>
                  <a:srgbClr val="073762"/>
                </a:solidFill>
                <a:latin typeface="Arial"/>
                <a:cs typeface="Arial"/>
              </a:rPr>
              <a:t>the</a:t>
            </a:r>
            <a:r>
              <a:rPr sz="1400" spc="-40" dirty="0">
                <a:solidFill>
                  <a:srgbClr val="073762"/>
                </a:solidFill>
                <a:latin typeface="Arial"/>
                <a:cs typeface="Arial"/>
              </a:rPr>
              <a:t> </a:t>
            </a:r>
            <a:r>
              <a:rPr sz="1400" spc="-10" dirty="0">
                <a:solidFill>
                  <a:srgbClr val="073762"/>
                </a:solidFill>
                <a:latin typeface="Arial"/>
                <a:cs typeface="Arial"/>
              </a:rPr>
              <a:t>following:</a:t>
            </a:r>
            <a:endParaRPr sz="1400" dirty="0">
              <a:latin typeface="Arial"/>
              <a:cs typeface="Arial"/>
            </a:endParaRPr>
          </a:p>
          <a:p>
            <a:pPr marL="375285" lvl="1" indent="-228600">
              <a:lnSpc>
                <a:spcPct val="100000"/>
              </a:lnSpc>
              <a:spcBef>
                <a:spcPts val="310"/>
              </a:spcBef>
              <a:buClr>
                <a:srgbClr val="FF9900"/>
              </a:buClr>
              <a:buAutoNum type="arabicPeriod"/>
              <a:tabLst>
                <a:tab pos="375285" algn="l"/>
              </a:tabLst>
            </a:pPr>
            <a:r>
              <a:rPr sz="1200" b="1" dirty="0">
                <a:solidFill>
                  <a:srgbClr val="073762"/>
                </a:solidFill>
                <a:latin typeface="Arial"/>
                <a:cs typeface="Arial"/>
              </a:rPr>
              <a:t>Evidence</a:t>
            </a:r>
            <a:r>
              <a:rPr sz="1200" b="1" spc="-20" dirty="0">
                <a:solidFill>
                  <a:srgbClr val="073762"/>
                </a:solidFill>
                <a:latin typeface="Arial"/>
                <a:cs typeface="Arial"/>
              </a:rPr>
              <a:t> </a:t>
            </a:r>
            <a:r>
              <a:rPr sz="1200" b="1" dirty="0">
                <a:solidFill>
                  <a:srgbClr val="073762"/>
                </a:solidFill>
                <a:latin typeface="Arial"/>
                <a:cs typeface="Arial"/>
              </a:rPr>
              <a:t>of</a:t>
            </a:r>
            <a:r>
              <a:rPr sz="1200" b="1" spc="-10" dirty="0">
                <a:solidFill>
                  <a:srgbClr val="073762"/>
                </a:solidFill>
                <a:latin typeface="Arial"/>
                <a:cs typeface="Arial"/>
              </a:rPr>
              <a:t> </a:t>
            </a:r>
            <a:r>
              <a:rPr sz="1200" b="1" dirty="0">
                <a:solidFill>
                  <a:srgbClr val="073762"/>
                </a:solidFill>
                <a:latin typeface="Arial"/>
                <a:cs typeface="Arial"/>
              </a:rPr>
              <a:t>relevant</a:t>
            </a:r>
            <a:r>
              <a:rPr sz="1200" b="1" spc="-35" dirty="0">
                <a:solidFill>
                  <a:srgbClr val="073762"/>
                </a:solidFill>
                <a:latin typeface="Arial"/>
                <a:cs typeface="Arial"/>
              </a:rPr>
              <a:t> </a:t>
            </a:r>
            <a:r>
              <a:rPr sz="1200" b="1" dirty="0">
                <a:solidFill>
                  <a:srgbClr val="073762"/>
                </a:solidFill>
                <a:latin typeface="Arial"/>
                <a:cs typeface="Arial"/>
              </a:rPr>
              <a:t>asthma</a:t>
            </a:r>
            <a:r>
              <a:rPr sz="1200" b="1" spc="-35" dirty="0">
                <a:solidFill>
                  <a:srgbClr val="073762"/>
                </a:solidFill>
                <a:latin typeface="Arial"/>
                <a:cs typeface="Arial"/>
              </a:rPr>
              <a:t> </a:t>
            </a:r>
            <a:r>
              <a:rPr sz="1200" b="1" dirty="0">
                <a:solidFill>
                  <a:srgbClr val="073762"/>
                </a:solidFill>
                <a:latin typeface="Arial"/>
                <a:cs typeface="Arial"/>
              </a:rPr>
              <a:t>research</a:t>
            </a:r>
            <a:r>
              <a:rPr sz="1200" b="1" spc="-25" dirty="0">
                <a:solidFill>
                  <a:srgbClr val="073762"/>
                </a:solidFill>
                <a:latin typeface="Arial"/>
                <a:cs typeface="Arial"/>
              </a:rPr>
              <a:t> </a:t>
            </a:r>
            <a:r>
              <a:rPr sz="1200" dirty="0">
                <a:solidFill>
                  <a:srgbClr val="073762"/>
                </a:solidFill>
                <a:latin typeface="Arial"/>
                <a:cs typeface="Arial"/>
              </a:rPr>
              <a:t>published</a:t>
            </a:r>
            <a:r>
              <a:rPr sz="1200" spc="-60" dirty="0">
                <a:solidFill>
                  <a:srgbClr val="073762"/>
                </a:solidFill>
                <a:latin typeface="Arial"/>
                <a:cs typeface="Arial"/>
              </a:rPr>
              <a:t> </a:t>
            </a:r>
            <a:r>
              <a:rPr sz="1200" dirty="0">
                <a:solidFill>
                  <a:srgbClr val="073762"/>
                </a:solidFill>
                <a:latin typeface="Arial"/>
                <a:cs typeface="Arial"/>
              </a:rPr>
              <a:t>in</a:t>
            </a:r>
            <a:r>
              <a:rPr sz="1200" spc="-30" dirty="0">
                <a:solidFill>
                  <a:srgbClr val="073762"/>
                </a:solidFill>
                <a:latin typeface="Arial"/>
                <a:cs typeface="Arial"/>
              </a:rPr>
              <a:t> </a:t>
            </a:r>
            <a:r>
              <a:rPr sz="1200" spc="-10" dirty="0">
                <a:solidFill>
                  <a:srgbClr val="073762"/>
                </a:solidFill>
                <a:latin typeface="Arial"/>
                <a:cs typeface="Arial"/>
              </a:rPr>
              <a:t>high-</a:t>
            </a:r>
            <a:r>
              <a:rPr sz="1200" dirty="0">
                <a:solidFill>
                  <a:srgbClr val="073762"/>
                </a:solidFill>
                <a:latin typeface="Arial"/>
                <a:cs typeface="Arial"/>
              </a:rPr>
              <a:t>ranking</a:t>
            </a:r>
            <a:r>
              <a:rPr sz="1200" spc="-55" dirty="0">
                <a:solidFill>
                  <a:srgbClr val="073762"/>
                </a:solidFill>
                <a:latin typeface="Arial"/>
                <a:cs typeface="Arial"/>
              </a:rPr>
              <a:t> </a:t>
            </a:r>
            <a:r>
              <a:rPr sz="1200" spc="-10" dirty="0">
                <a:solidFill>
                  <a:srgbClr val="073762"/>
                </a:solidFill>
                <a:latin typeface="Arial"/>
                <a:cs typeface="Arial"/>
              </a:rPr>
              <a:t>peer-</a:t>
            </a:r>
            <a:r>
              <a:rPr sz="1200" dirty="0">
                <a:solidFill>
                  <a:srgbClr val="073762"/>
                </a:solidFill>
                <a:latin typeface="Arial"/>
                <a:cs typeface="Arial"/>
              </a:rPr>
              <a:t>reviewed</a:t>
            </a:r>
            <a:r>
              <a:rPr sz="1200" spc="-50" dirty="0">
                <a:solidFill>
                  <a:srgbClr val="073762"/>
                </a:solidFill>
                <a:latin typeface="Arial"/>
                <a:cs typeface="Arial"/>
              </a:rPr>
              <a:t> </a:t>
            </a:r>
            <a:r>
              <a:rPr sz="1200" spc="-10" dirty="0">
                <a:solidFill>
                  <a:srgbClr val="073762"/>
                </a:solidFill>
                <a:latin typeface="Arial"/>
                <a:cs typeface="Arial"/>
              </a:rPr>
              <a:t>journals.</a:t>
            </a:r>
            <a:endParaRPr sz="1200" dirty="0">
              <a:latin typeface="Arial"/>
              <a:cs typeface="Arial"/>
            </a:endParaRPr>
          </a:p>
          <a:p>
            <a:pPr marL="375285" lvl="1" indent="-228600">
              <a:lnSpc>
                <a:spcPct val="100000"/>
              </a:lnSpc>
              <a:spcBef>
                <a:spcPts val="300"/>
              </a:spcBef>
              <a:buClr>
                <a:srgbClr val="FF9900"/>
              </a:buClr>
              <a:buAutoNum type="arabicPeriod"/>
              <a:tabLst>
                <a:tab pos="375285" algn="l"/>
              </a:tabLst>
            </a:pPr>
            <a:r>
              <a:rPr sz="1200" dirty="0">
                <a:solidFill>
                  <a:srgbClr val="073762"/>
                </a:solidFill>
                <a:latin typeface="Arial"/>
                <a:cs typeface="Arial"/>
              </a:rPr>
              <a:t>A</a:t>
            </a:r>
            <a:r>
              <a:rPr sz="1200" spc="-85" dirty="0">
                <a:solidFill>
                  <a:srgbClr val="073762"/>
                </a:solidFill>
                <a:latin typeface="Arial"/>
                <a:cs typeface="Arial"/>
              </a:rPr>
              <a:t> </a:t>
            </a:r>
            <a:r>
              <a:rPr sz="1200" b="1" dirty="0">
                <a:solidFill>
                  <a:srgbClr val="073762"/>
                </a:solidFill>
                <a:latin typeface="Arial"/>
                <a:cs typeface="Arial"/>
              </a:rPr>
              <a:t>history</a:t>
            </a:r>
            <a:r>
              <a:rPr sz="1200" b="1" spc="-35" dirty="0">
                <a:solidFill>
                  <a:srgbClr val="073762"/>
                </a:solidFill>
                <a:latin typeface="Arial"/>
                <a:cs typeface="Arial"/>
              </a:rPr>
              <a:t> </a:t>
            </a:r>
            <a:r>
              <a:rPr sz="1200" b="1" dirty="0">
                <a:solidFill>
                  <a:srgbClr val="073762"/>
                </a:solidFill>
                <a:latin typeface="Arial"/>
                <a:cs typeface="Arial"/>
              </a:rPr>
              <a:t>of</a:t>
            </a:r>
            <a:r>
              <a:rPr sz="1200" b="1" spc="-20" dirty="0">
                <a:solidFill>
                  <a:srgbClr val="073762"/>
                </a:solidFill>
                <a:latin typeface="Arial"/>
                <a:cs typeface="Arial"/>
              </a:rPr>
              <a:t> </a:t>
            </a:r>
            <a:r>
              <a:rPr sz="1200" b="1" dirty="0">
                <a:solidFill>
                  <a:srgbClr val="073762"/>
                </a:solidFill>
                <a:latin typeface="Arial"/>
                <a:cs typeface="Arial"/>
              </a:rPr>
              <a:t>participation</a:t>
            </a:r>
            <a:r>
              <a:rPr sz="1200" b="1" spc="-25" dirty="0">
                <a:solidFill>
                  <a:srgbClr val="073762"/>
                </a:solidFill>
                <a:latin typeface="Arial"/>
                <a:cs typeface="Arial"/>
              </a:rPr>
              <a:t> </a:t>
            </a:r>
            <a:r>
              <a:rPr sz="1200" spc="-25" dirty="0">
                <a:solidFill>
                  <a:srgbClr val="073762"/>
                </a:solidFill>
                <a:latin typeface="Arial"/>
                <a:cs typeface="Arial"/>
              </a:rPr>
              <a:t>in:</a:t>
            </a:r>
            <a:endParaRPr sz="1200" dirty="0">
              <a:latin typeface="Arial"/>
              <a:cs typeface="Arial"/>
            </a:endParaRPr>
          </a:p>
          <a:p>
            <a:pPr marL="413384" lvl="2" indent="-129539">
              <a:lnSpc>
                <a:spcPct val="100000"/>
              </a:lnSpc>
              <a:spcBef>
                <a:spcPts val="310"/>
              </a:spcBef>
              <a:buClr>
                <a:srgbClr val="FF9900"/>
              </a:buClr>
              <a:buChar char="•"/>
              <a:tabLst>
                <a:tab pos="413384" algn="l"/>
              </a:tabLst>
            </a:pPr>
            <a:r>
              <a:rPr sz="1000" dirty="0">
                <a:solidFill>
                  <a:srgbClr val="073762"/>
                </a:solidFill>
                <a:latin typeface="Arial"/>
                <a:cs typeface="Arial"/>
              </a:rPr>
              <a:t>The</a:t>
            </a:r>
            <a:r>
              <a:rPr sz="1000" spc="-25" dirty="0">
                <a:solidFill>
                  <a:srgbClr val="073762"/>
                </a:solidFill>
                <a:latin typeface="Arial"/>
                <a:cs typeface="Arial"/>
              </a:rPr>
              <a:t> </a:t>
            </a:r>
            <a:r>
              <a:rPr sz="1000" spc="-10" dirty="0">
                <a:solidFill>
                  <a:srgbClr val="073762"/>
                </a:solidFill>
                <a:latin typeface="Arial"/>
                <a:cs typeface="Arial"/>
              </a:rPr>
              <a:t>development</a:t>
            </a:r>
            <a:r>
              <a:rPr sz="1000" spc="-35" dirty="0">
                <a:solidFill>
                  <a:srgbClr val="073762"/>
                </a:solidFill>
                <a:latin typeface="Arial"/>
                <a:cs typeface="Arial"/>
              </a:rPr>
              <a:t> </a:t>
            </a:r>
            <a:r>
              <a:rPr sz="1000" dirty="0">
                <a:solidFill>
                  <a:srgbClr val="073762"/>
                </a:solidFill>
                <a:latin typeface="Arial"/>
                <a:cs typeface="Arial"/>
              </a:rPr>
              <a:t>and/or management</a:t>
            </a:r>
            <a:r>
              <a:rPr sz="1000" spc="-50" dirty="0">
                <a:solidFill>
                  <a:srgbClr val="073762"/>
                </a:solidFill>
                <a:latin typeface="Arial"/>
                <a:cs typeface="Arial"/>
              </a:rPr>
              <a:t> </a:t>
            </a:r>
            <a:r>
              <a:rPr sz="1000" dirty="0">
                <a:solidFill>
                  <a:srgbClr val="073762"/>
                </a:solidFill>
                <a:latin typeface="Arial"/>
                <a:cs typeface="Arial"/>
              </a:rPr>
              <a:t>of</a:t>
            </a:r>
            <a:r>
              <a:rPr sz="1000" spc="-15" dirty="0">
                <a:solidFill>
                  <a:srgbClr val="073762"/>
                </a:solidFill>
                <a:latin typeface="Arial"/>
                <a:cs typeface="Arial"/>
              </a:rPr>
              <a:t> </a:t>
            </a:r>
            <a:r>
              <a:rPr sz="1000" dirty="0">
                <a:solidFill>
                  <a:srgbClr val="073762"/>
                </a:solidFill>
                <a:latin typeface="Arial"/>
                <a:cs typeface="Arial"/>
              </a:rPr>
              <a:t>one</a:t>
            </a:r>
            <a:r>
              <a:rPr sz="1000" spc="-20" dirty="0">
                <a:solidFill>
                  <a:srgbClr val="073762"/>
                </a:solidFill>
                <a:latin typeface="Arial"/>
                <a:cs typeface="Arial"/>
              </a:rPr>
              <a:t> </a:t>
            </a:r>
            <a:r>
              <a:rPr sz="1000" dirty="0">
                <a:solidFill>
                  <a:srgbClr val="073762"/>
                </a:solidFill>
                <a:latin typeface="Arial"/>
                <a:cs typeface="Arial"/>
              </a:rPr>
              <a:t>or</a:t>
            </a:r>
            <a:r>
              <a:rPr sz="1000" spc="-10" dirty="0">
                <a:solidFill>
                  <a:srgbClr val="073762"/>
                </a:solidFill>
                <a:latin typeface="Arial"/>
                <a:cs typeface="Arial"/>
              </a:rPr>
              <a:t> </a:t>
            </a:r>
            <a:r>
              <a:rPr sz="1000" dirty="0">
                <a:solidFill>
                  <a:srgbClr val="073762"/>
                </a:solidFill>
                <a:latin typeface="Arial"/>
                <a:cs typeface="Arial"/>
              </a:rPr>
              <a:t>more</a:t>
            </a:r>
            <a:r>
              <a:rPr sz="1000" spc="-20" dirty="0">
                <a:solidFill>
                  <a:srgbClr val="073762"/>
                </a:solidFill>
                <a:latin typeface="Arial"/>
                <a:cs typeface="Arial"/>
              </a:rPr>
              <a:t> </a:t>
            </a:r>
            <a:r>
              <a:rPr sz="1000" dirty="0">
                <a:solidFill>
                  <a:srgbClr val="073762"/>
                </a:solidFill>
                <a:latin typeface="Arial"/>
                <a:cs typeface="Arial"/>
              </a:rPr>
              <a:t>severe</a:t>
            </a:r>
            <a:r>
              <a:rPr sz="1000" spc="-15" dirty="0">
                <a:solidFill>
                  <a:srgbClr val="073762"/>
                </a:solidFill>
                <a:latin typeface="Arial"/>
                <a:cs typeface="Arial"/>
              </a:rPr>
              <a:t> </a:t>
            </a:r>
            <a:r>
              <a:rPr sz="1000" dirty="0">
                <a:solidFill>
                  <a:srgbClr val="073762"/>
                </a:solidFill>
                <a:latin typeface="Arial"/>
                <a:cs typeface="Arial"/>
              </a:rPr>
              <a:t>asthma</a:t>
            </a:r>
            <a:r>
              <a:rPr sz="1000" spc="-35" dirty="0">
                <a:solidFill>
                  <a:srgbClr val="073762"/>
                </a:solidFill>
                <a:latin typeface="Arial"/>
                <a:cs typeface="Arial"/>
              </a:rPr>
              <a:t> </a:t>
            </a:r>
            <a:r>
              <a:rPr sz="1000" spc="-10" dirty="0">
                <a:solidFill>
                  <a:srgbClr val="073762"/>
                </a:solidFill>
                <a:latin typeface="Arial"/>
                <a:cs typeface="Arial"/>
              </a:rPr>
              <a:t>registries</a:t>
            </a:r>
            <a:endParaRPr sz="1000" dirty="0">
              <a:latin typeface="Arial"/>
              <a:cs typeface="Arial"/>
            </a:endParaRPr>
          </a:p>
          <a:p>
            <a:pPr marL="413384" lvl="2" indent="-129539">
              <a:lnSpc>
                <a:spcPct val="100000"/>
              </a:lnSpc>
              <a:spcBef>
                <a:spcPts val="300"/>
              </a:spcBef>
              <a:buClr>
                <a:srgbClr val="FF9900"/>
              </a:buClr>
              <a:buChar char="•"/>
              <a:tabLst>
                <a:tab pos="413384" algn="l"/>
              </a:tabLst>
            </a:pPr>
            <a:r>
              <a:rPr sz="1000" spc="-10" dirty="0">
                <a:solidFill>
                  <a:srgbClr val="073762"/>
                </a:solidFill>
                <a:latin typeface="Arial"/>
                <a:cs typeface="Arial"/>
              </a:rPr>
              <a:t>Epidemiological</a:t>
            </a:r>
            <a:r>
              <a:rPr sz="1000" spc="25" dirty="0">
                <a:solidFill>
                  <a:srgbClr val="073762"/>
                </a:solidFill>
                <a:latin typeface="Arial"/>
                <a:cs typeface="Arial"/>
              </a:rPr>
              <a:t> </a:t>
            </a:r>
            <a:r>
              <a:rPr sz="1000" dirty="0">
                <a:solidFill>
                  <a:srgbClr val="073762"/>
                </a:solidFill>
                <a:latin typeface="Arial"/>
                <a:cs typeface="Arial"/>
              </a:rPr>
              <a:t>databases,</a:t>
            </a:r>
            <a:r>
              <a:rPr sz="1000" spc="-10" dirty="0">
                <a:solidFill>
                  <a:srgbClr val="073762"/>
                </a:solidFill>
                <a:latin typeface="Arial"/>
                <a:cs typeface="Arial"/>
              </a:rPr>
              <a:t> </a:t>
            </a:r>
            <a:r>
              <a:rPr sz="1000" spc="-25" dirty="0">
                <a:solidFill>
                  <a:srgbClr val="073762"/>
                </a:solidFill>
                <a:latin typeface="Arial"/>
                <a:cs typeface="Arial"/>
              </a:rPr>
              <a:t>and</a:t>
            </a:r>
            <a:endParaRPr sz="1000" dirty="0">
              <a:latin typeface="Arial"/>
              <a:cs typeface="Arial"/>
            </a:endParaRPr>
          </a:p>
          <a:p>
            <a:pPr marL="413384" lvl="2" indent="-129539">
              <a:lnSpc>
                <a:spcPct val="100000"/>
              </a:lnSpc>
              <a:spcBef>
                <a:spcPts val="300"/>
              </a:spcBef>
              <a:buClr>
                <a:srgbClr val="FF9900"/>
              </a:buClr>
              <a:buChar char="•"/>
              <a:tabLst>
                <a:tab pos="413384" algn="l"/>
              </a:tabLst>
            </a:pPr>
            <a:r>
              <a:rPr sz="1000" dirty="0">
                <a:solidFill>
                  <a:srgbClr val="073762"/>
                </a:solidFill>
                <a:latin typeface="Arial"/>
                <a:cs typeface="Arial"/>
              </a:rPr>
              <a:t>Scientific</a:t>
            </a:r>
            <a:r>
              <a:rPr sz="1000" spc="-30" dirty="0">
                <a:solidFill>
                  <a:srgbClr val="073762"/>
                </a:solidFill>
                <a:latin typeface="Arial"/>
                <a:cs typeface="Arial"/>
              </a:rPr>
              <a:t> </a:t>
            </a:r>
            <a:r>
              <a:rPr sz="1000" dirty="0">
                <a:solidFill>
                  <a:srgbClr val="073762"/>
                </a:solidFill>
                <a:latin typeface="Arial"/>
                <a:cs typeface="Arial"/>
              </a:rPr>
              <a:t>congress</a:t>
            </a:r>
            <a:r>
              <a:rPr sz="1000" spc="-40" dirty="0">
                <a:solidFill>
                  <a:srgbClr val="073762"/>
                </a:solidFill>
                <a:latin typeface="Arial"/>
                <a:cs typeface="Arial"/>
              </a:rPr>
              <a:t> </a:t>
            </a:r>
            <a:r>
              <a:rPr sz="1000" dirty="0">
                <a:solidFill>
                  <a:srgbClr val="073762"/>
                </a:solidFill>
                <a:latin typeface="Arial"/>
                <a:cs typeface="Arial"/>
              </a:rPr>
              <a:t>committees</a:t>
            </a:r>
            <a:r>
              <a:rPr sz="1000" spc="-60" dirty="0">
                <a:solidFill>
                  <a:srgbClr val="073762"/>
                </a:solidFill>
                <a:latin typeface="Arial"/>
                <a:cs typeface="Arial"/>
              </a:rPr>
              <a:t> </a:t>
            </a:r>
            <a:r>
              <a:rPr sz="1000" dirty="0">
                <a:solidFill>
                  <a:srgbClr val="073762"/>
                </a:solidFill>
                <a:latin typeface="Arial"/>
                <a:cs typeface="Arial"/>
              </a:rPr>
              <a:t>in</a:t>
            </a:r>
            <a:r>
              <a:rPr sz="1000" spc="-35" dirty="0">
                <a:solidFill>
                  <a:srgbClr val="073762"/>
                </a:solidFill>
                <a:latin typeface="Arial"/>
                <a:cs typeface="Arial"/>
              </a:rPr>
              <a:t> </a:t>
            </a:r>
            <a:r>
              <a:rPr sz="1000" dirty="0">
                <a:solidFill>
                  <a:srgbClr val="073762"/>
                </a:solidFill>
                <a:latin typeface="Arial"/>
                <a:cs typeface="Arial"/>
              </a:rPr>
              <a:t>a</a:t>
            </a:r>
            <a:r>
              <a:rPr sz="1000" spc="-35" dirty="0">
                <a:solidFill>
                  <a:srgbClr val="073762"/>
                </a:solidFill>
                <a:latin typeface="Arial"/>
                <a:cs typeface="Arial"/>
              </a:rPr>
              <a:t> </a:t>
            </a:r>
            <a:r>
              <a:rPr sz="1000" dirty="0">
                <a:solidFill>
                  <a:srgbClr val="073762"/>
                </a:solidFill>
                <a:latin typeface="Arial"/>
                <a:cs typeface="Arial"/>
              </a:rPr>
              <a:t>particular</a:t>
            </a:r>
            <a:r>
              <a:rPr sz="1000" spc="-35" dirty="0">
                <a:solidFill>
                  <a:srgbClr val="073762"/>
                </a:solidFill>
                <a:latin typeface="Arial"/>
                <a:cs typeface="Arial"/>
              </a:rPr>
              <a:t> </a:t>
            </a:r>
            <a:r>
              <a:rPr sz="1000" dirty="0">
                <a:solidFill>
                  <a:srgbClr val="073762"/>
                </a:solidFill>
                <a:latin typeface="Arial"/>
                <a:cs typeface="Arial"/>
              </a:rPr>
              <a:t>country</a:t>
            </a:r>
            <a:r>
              <a:rPr sz="1000" spc="-40" dirty="0">
                <a:solidFill>
                  <a:srgbClr val="073762"/>
                </a:solidFill>
                <a:latin typeface="Arial"/>
                <a:cs typeface="Arial"/>
              </a:rPr>
              <a:t> </a:t>
            </a:r>
            <a:r>
              <a:rPr sz="1000" dirty="0">
                <a:solidFill>
                  <a:srgbClr val="073762"/>
                </a:solidFill>
                <a:latin typeface="Arial"/>
                <a:cs typeface="Arial"/>
              </a:rPr>
              <a:t>and/or</a:t>
            </a:r>
            <a:r>
              <a:rPr sz="1000" spc="-40" dirty="0">
                <a:solidFill>
                  <a:srgbClr val="073762"/>
                </a:solidFill>
                <a:latin typeface="Arial"/>
                <a:cs typeface="Arial"/>
              </a:rPr>
              <a:t> </a:t>
            </a:r>
            <a:r>
              <a:rPr sz="1000" spc="-10" dirty="0">
                <a:solidFill>
                  <a:srgbClr val="073762"/>
                </a:solidFill>
                <a:latin typeface="Arial"/>
                <a:cs typeface="Arial"/>
              </a:rPr>
              <a:t>internationally.</a:t>
            </a:r>
            <a:endParaRPr sz="1000" dirty="0">
              <a:latin typeface="Arial"/>
              <a:cs typeface="Arial"/>
            </a:endParaRPr>
          </a:p>
          <a:p>
            <a:pPr marL="375285" lvl="1" indent="-228600">
              <a:lnSpc>
                <a:spcPct val="100000"/>
              </a:lnSpc>
              <a:spcBef>
                <a:spcPts val="290"/>
              </a:spcBef>
              <a:buClr>
                <a:srgbClr val="FF9900"/>
              </a:buClr>
              <a:buAutoNum type="arabicPeriod"/>
              <a:tabLst>
                <a:tab pos="375285" algn="l"/>
              </a:tabLst>
            </a:pPr>
            <a:r>
              <a:rPr sz="1200" dirty="0">
                <a:solidFill>
                  <a:srgbClr val="073762"/>
                </a:solidFill>
                <a:latin typeface="Arial"/>
                <a:cs typeface="Arial"/>
              </a:rPr>
              <a:t>Experience</a:t>
            </a:r>
            <a:r>
              <a:rPr sz="1200" spc="-55" dirty="0">
                <a:solidFill>
                  <a:srgbClr val="073762"/>
                </a:solidFill>
                <a:latin typeface="Arial"/>
                <a:cs typeface="Arial"/>
              </a:rPr>
              <a:t> </a:t>
            </a:r>
            <a:r>
              <a:rPr sz="1200" dirty="0">
                <a:solidFill>
                  <a:srgbClr val="073762"/>
                </a:solidFill>
                <a:latin typeface="Arial"/>
                <a:cs typeface="Arial"/>
              </a:rPr>
              <a:t>as</a:t>
            </a:r>
            <a:r>
              <a:rPr sz="1200" spc="-30" dirty="0">
                <a:solidFill>
                  <a:srgbClr val="073762"/>
                </a:solidFill>
                <a:latin typeface="Arial"/>
                <a:cs typeface="Arial"/>
              </a:rPr>
              <a:t> </a:t>
            </a:r>
            <a:r>
              <a:rPr sz="1200" dirty="0">
                <a:solidFill>
                  <a:srgbClr val="073762"/>
                </a:solidFill>
                <a:latin typeface="Arial"/>
                <a:cs typeface="Arial"/>
              </a:rPr>
              <a:t>a</a:t>
            </a:r>
            <a:r>
              <a:rPr sz="1200" spc="-25" dirty="0">
                <a:solidFill>
                  <a:srgbClr val="073762"/>
                </a:solidFill>
                <a:latin typeface="Arial"/>
                <a:cs typeface="Arial"/>
              </a:rPr>
              <a:t> </a:t>
            </a:r>
            <a:r>
              <a:rPr sz="1200" dirty="0">
                <a:solidFill>
                  <a:srgbClr val="073762"/>
                </a:solidFill>
                <a:latin typeface="Arial"/>
                <a:cs typeface="Arial"/>
              </a:rPr>
              <a:t>medical</a:t>
            </a:r>
            <a:r>
              <a:rPr sz="1200" spc="-40" dirty="0">
                <a:solidFill>
                  <a:srgbClr val="073762"/>
                </a:solidFill>
                <a:latin typeface="Arial"/>
                <a:cs typeface="Arial"/>
              </a:rPr>
              <a:t> </a:t>
            </a:r>
            <a:r>
              <a:rPr sz="1200" dirty="0">
                <a:solidFill>
                  <a:srgbClr val="073762"/>
                </a:solidFill>
                <a:latin typeface="Arial"/>
                <a:cs typeface="Arial"/>
              </a:rPr>
              <a:t>provider</a:t>
            </a:r>
            <a:r>
              <a:rPr sz="1200" spc="-60" dirty="0">
                <a:solidFill>
                  <a:srgbClr val="073762"/>
                </a:solidFill>
                <a:latin typeface="Arial"/>
                <a:cs typeface="Arial"/>
              </a:rPr>
              <a:t> </a:t>
            </a:r>
            <a:r>
              <a:rPr sz="1200" dirty="0">
                <a:solidFill>
                  <a:srgbClr val="073762"/>
                </a:solidFill>
                <a:latin typeface="Arial"/>
                <a:cs typeface="Arial"/>
              </a:rPr>
              <a:t>with </a:t>
            </a:r>
            <a:r>
              <a:rPr sz="1200" b="1" dirty="0">
                <a:solidFill>
                  <a:srgbClr val="073762"/>
                </a:solidFill>
                <a:latin typeface="Arial"/>
                <a:cs typeface="Arial"/>
              </a:rPr>
              <a:t>interest</a:t>
            </a:r>
            <a:r>
              <a:rPr sz="1200" b="1" spc="-35" dirty="0">
                <a:solidFill>
                  <a:srgbClr val="073762"/>
                </a:solidFill>
                <a:latin typeface="Arial"/>
                <a:cs typeface="Arial"/>
              </a:rPr>
              <a:t> </a:t>
            </a:r>
            <a:r>
              <a:rPr sz="1200" b="1" dirty="0">
                <a:solidFill>
                  <a:srgbClr val="073762"/>
                </a:solidFill>
                <a:latin typeface="Arial"/>
                <a:cs typeface="Arial"/>
              </a:rPr>
              <a:t>in</a:t>
            </a:r>
            <a:r>
              <a:rPr sz="1200" b="1" spc="-15" dirty="0">
                <a:solidFill>
                  <a:srgbClr val="073762"/>
                </a:solidFill>
                <a:latin typeface="Arial"/>
                <a:cs typeface="Arial"/>
              </a:rPr>
              <a:t> </a:t>
            </a:r>
            <a:r>
              <a:rPr sz="1200" b="1" dirty="0">
                <a:solidFill>
                  <a:srgbClr val="073762"/>
                </a:solidFill>
                <a:latin typeface="Arial"/>
                <a:cs typeface="Arial"/>
              </a:rPr>
              <a:t>advancing</a:t>
            </a:r>
            <a:r>
              <a:rPr sz="1200" b="1" spc="-25" dirty="0">
                <a:solidFill>
                  <a:srgbClr val="073762"/>
                </a:solidFill>
                <a:latin typeface="Arial"/>
                <a:cs typeface="Arial"/>
              </a:rPr>
              <a:t> </a:t>
            </a:r>
            <a:r>
              <a:rPr sz="1200" b="1" dirty="0">
                <a:solidFill>
                  <a:srgbClr val="073762"/>
                </a:solidFill>
                <a:latin typeface="Arial"/>
                <a:cs typeface="Arial"/>
              </a:rPr>
              <a:t>asthma</a:t>
            </a:r>
            <a:r>
              <a:rPr sz="1200" b="1" spc="-30" dirty="0">
                <a:solidFill>
                  <a:srgbClr val="073762"/>
                </a:solidFill>
                <a:latin typeface="Arial"/>
                <a:cs typeface="Arial"/>
              </a:rPr>
              <a:t> </a:t>
            </a:r>
            <a:r>
              <a:rPr sz="1200" b="1" dirty="0">
                <a:solidFill>
                  <a:srgbClr val="073762"/>
                </a:solidFill>
                <a:latin typeface="Arial"/>
                <a:cs typeface="Arial"/>
              </a:rPr>
              <a:t>management</a:t>
            </a:r>
            <a:r>
              <a:rPr sz="1200" b="1" spc="-25" dirty="0">
                <a:solidFill>
                  <a:srgbClr val="073762"/>
                </a:solidFill>
                <a:latin typeface="Arial"/>
                <a:cs typeface="Arial"/>
              </a:rPr>
              <a:t> </a:t>
            </a:r>
            <a:r>
              <a:rPr sz="1200" dirty="0">
                <a:solidFill>
                  <a:srgbClr val="073762"/>
                </a:solidFill>
                <a:latin typeface="Arial"/>
                <a:cs typeface="Arial"/>
              </a:rPr>
              <a:t>in</a:t>
            </a:r>
            <a:r>
              <a:rPr sz="1200" spc="-35" dirty="0">
                <a:solidFill>
                  <a:srgbClr val="073762"/>
                </a:solidFill>
                <a:latin typeface="Arial"/>
                <a:cs typeface="Arial"/>
              </a:rPr>
              <a:t> </a:t>
            </a:r>
            <a:r>
              <a:rPr sz="1200" dirty="0">
                <a:solidFill>
                  <a:srgbClr val="073762"/>
                </a:solidFill>
                <a:latin typeface="Arial"/>
                <a:cs typeface="Arial"/>
              </a:rPr>
              <a:t>clinical</a:t>
            </a:r>
            <a:r>
              <a:rPr sz="1200" spc="-30" dirty="0">
                <a:solidFill>
                  <a:srgbClr val="073762"/>
                </a:solidFill>
                <a:latin typeface="Arial"/>
                <a:cs typeface="Arial"/>
              </a:rPr>
              <a:t> </a:t>
            </a:r>
            <a:r>
              <a:rPr sz="1200" spc="-10" dirty="0">
                <a:solidFill>
                  <a:srgbClr val="073762"/>
                </a:solidFill>
                <a:latin typeface="Arial"/>
                <a:cs typeface="Arial"/>
              </a:rPr>
              <a:t>practice.</a:t>
            </a:r>
            <a:endParaRPr sz="1200" dirty="0">
              <a:latin typeface="Arial"/>
              <a:cs typeface="Arial"/>
            </a:endParaRPr>
          </a:p>
          <a:p>
            <a:pPr lvl="1">
              <a:lnSpc>
                <a:spcPct val="100000"/>
              </a:lnSpc>
              <a:spcBef>
                <a:spcPts val="110"/>
              </a:spcBef>
              <a:buAutoNum type="arabicPeriod"/>
            </a:pPr>
            <a:endParaRPr sz="1200" dirty="0">
              <a:latin typeface="Arial"/>
              <a:cs typeface="Arial"/>
            </a:endParaRPr>
          </a:p>
          <a:p>
            <a:pPr marL="145415" indent="-132715">
              <a:lnSpc>
                <a:spcPct val="100000"/>
              </a:lnSpc>
              <a:spcBef>
                <a:spcPts val="5"/>
              </a:spcBef>
              <a:buClr>
                <a:srgbClr val="FF9900"/>
              </a:buClr>
              <a:buChar char="•"/>
              <a:tabLst>
                <a:tab pos="145415" algn="l"/>
              </a:tabLst>
            </a:pPr>
            <a:r>
              <a:rPr sz="1400" dirty="0">
                <a:solidFill>
                  <a:srgbClr val="073762"/>
                </a:solidFill>
                <a:latin typeface="Arial"/>
                <a:cs typeface="Arial"/>
              </a:rPr>
              <a:t>Criteria</a:t>
            </a:r>
            <a:r>
              <a:rPr sz="1400" spc="-45" dirty="0">
                <a:solidFill>
                  <a:srgbClr val="073762"/>
                </a:solidFill>
                <a:latin typeface="Arial"/>
                <a:cs typeface="Arial"/>
              </a:rPr>
              <a:t> </a:t>
            </a:r>
            <a:r>
              <a:rPr sz="1400" dirty="0">
                <a:solidFill>
                  <a:srgbClr val="073762"/>
                </a:solidFill>
                <a:latin typeface="Arial"/>
                <a:cs typeface="Arial"/>
              </a:rPr>
              <a:t>for</a:t>
            </a:r>
            <a:r>
              <a:rPr sz="1400" spc="-25" dirty="0">
                <a:solidFill>
                  <a:srgbClr val="073762"/>
                </a:solidFill>
                <a:latin typeface="Arial"/>
                <a:cs typeface="Arial"/>
              </a:rPr>
              <a:t> </a:t>
            </a:r>
            <a:r>
              <a:rPr sz="1400" spc="-10" dirty="0">
                <a:solidFill>
                  <a:srgbClr val="073762"/>
                </a:solidFill>
                <a:latin typeface="Arial"/>
                <a:cs typeface="Arial"/>
              </a:rPr>
              <a:t>consensus</a:t>
            </a:r>
            <a:endParaRPr sz="1400" dirty="0">
              <a:latin typeface="Arial"/>
              <a:cs typeface="Arial"/>
            </a:endParaRPr>
          </a:p>
          <a:p>
            <a:pPr marL="281940" indent="-135255">
              <a:lnSpc>
                <a:spcPct val="100000"/>
              </a:lnSpc>
              <a:spcBef>
                <a:spcPts val="309"/>
              </a:spcBef>
              <a:buClr>
                <a:srgbClr val="FF9900"/>
              </a:buClr>
              <a:buChar char="–"/>
              <a:tabLst>
                <a:tab pos="281940" algn="l"/>
              </a:tabLst>
            </a:pPr>
            <a:r>
              <a:rPr sz="1200" spc="-10" dirty="0">
                <a:solidFill>
                  <a:srgbClr val="073762"/>
                </a:solidFill>
                <a:latin typeface="Arial"/>
                <a:cs typeface="Arial"/>
              </a:rPr>
              <a:t>Variables</a:t>
            </a:r>
            <a:r>
              <a:rPr sz="1200" spc="-55" dirty="0">
                <a:solidFill>
                  <a:srgbClr val="073762"/>
                </a:solidFill>
                <a:latin typeface="Arial"/>
                <a:cs typeface="Arial"/>
              </a:rPr>
              <a:t> </a:t>
            </a:r>
            <a:r>
              <a:rPr sz="1200" dirty="0">
                <a:solidFill>
                  <a:srgbClr val="073762"/>
                </a:solidFill>
                <a:latin typeface="Arial"/>
                <a:cs typeface="Arial"/>
              </a:rPr>
              <a:t>receiving</a:t>
            </a:r>
            <a:r>
              <a:rPr sz="1200" spc="-30" dirty="0">
                <a:solidFill>
                  <a:srgbClr val="073762"/>
                </a:solidFill>
                <a:latin typeface="Arial"/>
                <a:cs typeface="Arial"/>
              </a:rPr>
              <a:t> </a:t>
            </a:r>
            <a:r>
              <a:rPr sz="1200" b="1" dirty="0">
                <a:solidFill>
                  <a:srgbClr val="073762"/>
                </a:solidFill>
                <a:latin typeface="Arial"/>
                <a:cs typeface="Arial"/>
              </a:rPr>
              <a:t>≥66.6%</a:t>
            </a:r>
            <a:r>
              <a:rPr sz="1200" b="1" spc="-40" dirty="0">
                <a:solidFill>
                  <a:srgbClr val="073762"/>
                </a:solidFill>
                <a:latin typeface="Arial"/>
                <a:cs typeface="Arial"/>
              </a:rPr>
              <a:t> </a:t>
            </a:r>
            <a:r>
              <a:rPr sz="1200" dirty="0">
                <a:solidFill>
                  <a:srgbClr val="073762"/>
                </a:solidFill>
                <a:latin typeface="Arial"/>
                <a:cs typeface="Arial"/>
              </a:rPr>
              <a:t>consensus</a:t>
            </a:r>
            <a:r>
              <a:rPr sz="1200" spc="-55" dirty="0">
                <a:solidFill>
                  <a:srgbClr val="073762"/>
                </a:solidFill>
                <a:latin typeface="Arial"/>
                <a:cs typeface="Arial"/>
              </a:rPr>
              <a:t> </a:t>
            </a:r>
            <a:r>
              <a:rPr sz="1200" dirty="0">
                <a:solidFill>
                  <a:srgbClr val="073762"/>
                </a:solidFill>
                <a:latin typeface="Arial"/>
                <a:cs typeface="Arial"/>
              </a:rPr>
              <a:t>were</a:t>
            </a:r>
            <a:r>
              <a:rPr sz="1200" spc="-20" dirty="0">
                <a:solidFill>
                  <a:srgbClr val="073762"/>
                </a:solidFill>
                <a:latin typeface="Arial"/>
                <a:cs typeface="Arial"/>
              </a:rPr>
              <a:t> </a:t>
            </a:r>
            <a:r>
              <a:rPr sz="1200" dirty="0">
                <a:solidFill>
                  <a:srgbClr val="073762"/>
                </a:solidFill>
                <a:latin typeface="Arial"/>
                <a:cs typeface="Arial"/>
              </a:rPr>
              <a:t>selected</a:t>
            </a:r>
            <a:r>
              <a:rPr sz="1200" spc="-45" dirty="0">
                <a:solidFill>
                  <a:srgbClr val="073762"/>
                </a:solidFill>
                <a:latin typeface="Arial"/>
                <a:cs typeface="Arial"/>
              </a:rPr>
              <a:t> </a:t>
            </a:r>
            <a:r>
              <a:rPr sz="1200" dirty="0">
                <a:solidFill>
                  <a:srgbClr val="073762"/>
                </a:solidFill>
                <a:latin typeface="Arial"/>
                <a:cs typeface="Arial"/>
              </a:rPr>
              <a:t>as</a:t>
            </a:r>
            <a:r>
              <a:rPr sz="1200" spc="-20" dirty="0">
                <a:solidFill>
                  <a:srgbClr val="073762"/>
                </a:solidFill>
                <a:latin typeface="Arial"/>
                <a:cs typeface="Arial"/>
              </a:rPr>
              <a:t> </a:t>
            </a:r>
            <a:r>
              <a:rPr sz="1200" b="1" dirty="0">
                <a:solidFill>
                  <a:srgbClr val="073762"/>
                </a:solidFill>
                <a:latin typeface="Arial"/>
                <a:cs typeface="Arial"/>
              </a:rPr>
              <a:t>ISAR</a:t>
            </a:r>
            <a:r>
              <a:rPr sz="1200" b="1" spc="15" dirty="0">
                <a:solidFill>
                  <a:srgbClr val="073762"/>
                </a:solidFill>
                <a:latin typeface="Arial"/>
                <a:cs typeface="Arial"/>
              </a:rPr>
              <a:t> </a:t>
            </a:r>
            <a:r>
              <a:rPr sz="1200" b="1" dirty="0">
                <a:solidFill>
                  <a:srgbClr val="073762"/>
                </a:solidFill>
                <a:latin typeface="Arial"/>
                <a:cs typeface="Arial"/>
              </a:rPr>
              <a:t>core</a:t>
            </a:r>
            <a:r>
              <a:rPr sz="1200" b="1" spc="-40" dirty="0">
                <a:solidFill>
                  <a:srgbClr val="073762"/>
                </a:solidFill>
                <a:latin typeface="Arial"/>
                <a:cs typeface="Arial"/>
              </a:rPr>
              <a:t> </a:t>
            </a:r>
            <a:r>
              <a:rPr sz="1200" b="1" spc="-10" dirty="0">
                <a:solidFill>
                  <a:srgbClr val="073762"/>
                </a:solidFill>
                <a:latin typeface="Arial"/>
                <a:cs typeface="Arial"/>
              </a:rPr>
              <a:t>variables</a:t>
            </a:r>
            <a:r>
              <a:rPr sz="1200" spc="-10" dirty="0">
                <a:solidFill>
                  <a:srgbClr val="073762"/>
                </a:solidFill>
                <a:latin typeface="Arial"/>
                <a:cs typeface="Arial"/>
              </a:rPr>
              <a:t>.</a:t>
            </a:r>
            <a:endParaRPr sz="1200" dirty="0">
              <a:latin typeface="Arial"/>
              <a:cs typeface="Arial"/>
            </a:endParaRPr>
          </a:p>
          <a:p>
            <a:pPr marL="281940" indent="-135255">
              <a:lnSpc>
                <a:spcPct val="100000"/>
              </a:lnSpc>
              <a:spcBef>
                <a:spcPts val="300"/>
              </a:spcBef>
              <a:buClr>
                <a:srgbClr val="FF9900"/>
              </a:buClr>
              <a:buChar char="–"/>
              <a:tabLst>
                <a:tab pos="281940" algn="l"/>
              </a:tabLst>
            </a:pPr>
            <a:r>
              <a:rPr sz="1200" spc="-10" dirty="0">
                <a:solidFill>
                  <a:srgbClr val="073762"/>
                </a:solidFill>
                <a:latin typeface="Arial"/>
                <a:cs typeface="Arial"/>
              </a:rPr>
              <a:t>Variables</a:t>
            </a:r>
            <a:r>
              <a:rPr sz="1200" spc="-50" dirty="0">
                <a:solidFill>
                  <a:srgbClr val="073762"/>
                </a:solidFill>
                <a:latin typeface="Arial"/>
                <a:cs typeface="Arial"/>
              </a:rPr>
              <a:t> </a:t>
            </a:r>
            <a:r>
              <a:rPr sz="1200" dirty="0">
                <a:solidFill>
                  <a:srgbClr val="073762"/>
                </a:solidFill>
                <a:latin typeface="Arial"/>
                <a:cs typeface="Arial"/>
              </a:rPr>
              <a:t>receiving</a:t>
            </a:r>
            <a:r>
              <a:rPr sz="1200" spc="-20" dirty="0">
                <a:solidFill>
                  <a:srgbClr val="073762"/>
                </a:solidFill>
                <a:latin typeface="Arial"/>
                <a:cs typeface="Arial"/>
              </a:rPr>
              <a:t> </a:t>
            </a:r>
            <a:r>
              <a:rPr sz="1200" b="1" spc="-10" dirty="0">
                <a:solidFill>
                  <a:srgbClr val="073762"/>
                </a:solidFill>
                <a:latin typeface="Arial"/>
                <a:cs typeface="Arial"/>
              </a:rPr>
              <a:t>50%-</a:t>
            </a:r>
            <a:r>
              <a:rPr sz="1200" b="1" dirty="0">
                <a:solidFill>
                  <a:srgbClr val="073762"/>
                </a:solidFill>
                <a:latin typeface="Arial"/>
                <a:cs typeface="Arial"/>
              </a:rPr>
              <a:t>66.6%</a:t>
            </a:r>
            <a:r>
              <a:rPr sz="1200" b="1" spc="-40" dirty="0">
                <a:solidFill>
                  <a:srgbClr val="073762"/>
                </a:solidFill>
                <a:latin typeface="Arial"/>
                <a:cs typeface="Arial"/>
              </a:rPr>
              <a:t> </a:t>
            </a:r>
            <a:r>
              <a:rPr sz="1200" dirty="0">
                <a:solidFill>
                  <a:srgbClr val="073762"/>
                </a:solidFill>
                <a:latin typeface="Arial"/>
                <a:cs typeface="Arial"/>
              </a:rPr>
              <a:t>consensus</a:t>
            </a:r>
            <a:r>
              <a:rPr sz="1200" spc="-45" dirty="0">
                <a:solidFill>
                  <a:srgbClr val="073762"/>
                </a:solidFill>
                <a:latin typeface="Arial"/>
                <a:cs typeface="Arial"/>
              </a:rPr>
              <a:t> </a:t>
            </a:r>
            <a:r>
              <a:rPr sz="1200" spc="-10" dirty="0">
                <a:solidFill>
                  <a:srgbClr val="073762"/>
                </a:solidFill>
                <a:latin typeface="Arial"/>
                <a:cs typeface="Arial"/>
              </a:rPr>
              <a:t>(“undecided”)</a:t>
            </a:r>
            <a:r>
              <a:rPr sz="1200" spc="-40" dirty="0">
                <a:solidFill>
                  <a:srgbClr val="073762"/>
                </a:solidFill>
                <a:latin typeface="Arial"/>
                <a:cs typeface="Arial"/>
              </a:rPr>
              <a:t> </a:t>
            </a:r>
            <a:r>
              <a:rPr sz="1200" dirty="0">
                <a:solidFill>
                  <a:srgbClr val="073762"/>
                </a:solidFill>
                <a:latin typeface="Arial"/>
                <a:cs typeface="Arial"/>
              </a:rPr>
              <a:t>were </a:t>
            </a:r>
            <a:r>
              <a:rPr sz="1200" b="1" dirty="0">
                <a:solidFill>
                  <a:srgbClr val="073762"/>
                </a:solidFill>
                <a:latin typeface="Arial"/>
                <a:cs typeface="Arial"/>
              </a:rPr>
              <a:t>circulated</a:t>
            </a:r>
            <a:r>
              <a:rPr sz="1200" b="1" spc="-35" dirty="0">
                <a:solidFill>
                  <a:srgbClr val="073762"/>
                </a:solidFill>
                <a:latin typeface="Arial"/>
                <a:cs typeface="Arial"/>
              </a:rPr>
              <a:t> </a:t>
            </a:r>
            <a:r>
              <a:rPr sz="1200" b="1" dirty="0">
                <a:solidFill>
                  <a:srgbClr val="073762"/>
                </a:solidFill>
                <a:latin typeface="Arial"/>
                <a:cs typeface="Arial"/>
              </a:rPr>
              <a:t>for</a:t>
            </a:r>
            <a:r>
              <a:rPr sz="1200" b="1" spc="-10" dirty="0">
                <a:solidFill>
                  <a:srgbClr val="073762"/>
                </a:solidFill>
                <a:latin typeface="Arial"/>
                <a:cs typeface="Arial"/>
              </a:rPr>
              <a:t> </a:t>
            </a:r>
            <a:r>
              <a:rPr sz="1200" b="1" dirty="0">
                <a:solidFill>
                  <a:srgbClr val="073762"/>
                </a:solidFill>
                <a:latin typeface="Arial"/>
                <a:cs typeface="Arial"/>
              </a:rPr>
              <a:t>another</a:t>
            </a:r>
            <a:r>
              <a:rPr sz="1200" b="1" spc="-10" dirty="0">
                <a:solidFill>
                  <a:srgbClr val="073762"/>
                </a:solidFill>
                <a:latin typeface="Arial"/>
                <a:cs typeface="Arial"/>
              </a:rPr>
              <a:t> </a:t>
            </a:r>
            <a:r>
              <a:rPr sz="1200" b="1" dirty="0">
                <a:solidFill>
                  <a:srgbClr val="073762"/>
                </a:solidFill>
                <a:latin typeface="Arial"/>
                <a:cs typeface="Arial"/>
              </a:rPr>
              <a:t>round</a:t>
            </a:r>
            <a:r>
              <a:rPr sz="1200" b="1" spc="5" dirty="0">
                <a:solidFill>
                  <a:srgbClr val="073762"/>
                </a:solidFill>
                <a:latin typeface="Arial"/>
                <a:cs typeface="Arial"/>
              </a:rPr>
              <a:t> </a:t>
            </a:r>
            <a:r>
              <a:rPr sz="1200" b="1" dirty="0">
                <a:solidFill>
                  <a:srgbClr val="073762"/>
                </a:solidFill>
                <a:latin typeface="Arial"/>
                <a:cs typeface="Arial"/>
              </a:rPr>
              <a:t>of</a:t>
            </a:r>
            <a:r>
              <a:rPr sz="1200" b="1" spc="-15" dirty="0">
                <a:solidFill>
                  <a:srgbClr val="073762"/>
                </a:solidFill>
                <a:latin typeface="Arial"/>
                <a:cs typeface="Arial"/>
              </a:rPr>
              <a:t> </a:t>
            </a:r>
            <a:r>
              <a:rPr sz="1200" b="1" spc="-10" dirty="0">
                <a:solidFill>
                  <a:srgbClr val="073762"/>
                </a:solidFill>
                <a:latin typeface="Arial"/>
                <a:cs typeface="Arial"/>
              </a:rPr>
              <a:t>review</a:t>
            </a:r>
            <a:r>
              <a:rPr sz="1200" spc="-10" dirty="0">
                <a:solidFill>
                  <a:srgbClr val="073762"/>
                </a:solidFill>
                <a:latin typeface="Arial"/>
                <a:cs typeface="Arial"/>
              </a:rPr>
              <a:t>.</a:t>
            </a:r>
            <a:endParaRPr sz="1200" dirty="0">
              <a:latin typeface="Arial"/>
              <a:cs typeface="Arial"/>
            </a:endParaRPr>
          </a:p>
          <a:p>
            <a:pPr marL="281940" indent="-135255">
              <a:lnSpc>
                <a:spcPct val="100000"/>
              </a:lnSpc>
              <a:spcBef>
                <a:spcPts val="300"/>
              </a:spcBef>
              <a:buClr>
                <a:srgbClr val="FF9900"/>
              </a:buClr>
              <a:buChar char="–"/>
              <a:tabLst>
                <a:tab pos="281940" algn="l"/>
              </a:tabLst>
            </a:pPr>
            <a:r>
              <a:rPr sz="1200" spc="-10" dirty="0">
                <a:solidFill>
                  <a:srgbClr val="073762"/>
                </a:solidFill>
                <a:latin typeface="Arial"/>
                <a:cs typeface="Arial"/>
              </a:rPr>
              <a:t>Variables</a:t>
            </a:r>
            <a:r>
              <a:rPr sz="1200" spc="-65" dirty="0">
                <a:solidFill>
                  <a:srgbClr val="073762"/>
                </a:solidFill>
                <a:latin typeface="Arial"/>
                <a:cs typeface="Arial"/>
              </a:rPr>
              <a:t> </a:t>
            </a:r>
            <a:r>
              <a:rPr sz="1200" dirty="0">
                <a:solidFill>
                  <a:srgbClr val="073762"/>
                </a:solidFill>
                <a:latin typeface="Arial"/>
                <a:cs typeface="Arial"/>
              </a:rPr>
              <a:t>receiving</a:t>
            </a:r>
            <a:r>
              <a:rPr sz="1200" spc="-35" dirty="0">
                <a:solidFill>
                  <a:srgbClr val="073762"/>
                </a:solidFill>
                <a:latin typeface="Arial"/>
                <a:cs typeface="Arial"/>
              </a:rPr>
              <a:t> </a:t>
            </a:r>
            <a:r>
              <a:rPr sz="1200" b="1" dirty="0">
                <a:solidFill>
                  <a:srgbClr val="073762"/>
                </a:solidFill>
                <a:latin typeface="Arial"/>
                <a:cs typeface="Arial"/>
              </a:rPr>
              <a:t>&lt;50%</a:t>
            </a:r>
            <a:r>
              <a:rPr sz="1200" b="1" spc="-30" dirty="0">
                <a:solidFill>
                  <a:srgbClr val="073762"/>
                </a:solidFill>
                <a:latin typeface="Arial"/>
                <a:cs typeface="Arial"/>
              </a:rPr>
              <a:t> </a:t>
            </a:r>
            <a:r>
              <a:rPr sz="1200" dirty="0">
                <a:solidFill>
                  <a:srgbClr val="073762"/>
                </a:solidFill>
                <a:latin typeface="Arial"/>
                <a:cs typeface="Arial"/>
              </a:rPr>
              <a:t>consensus</a:t>
            </a:r>
            <a:r>
              <a:rPr sz="1200" spc="-55" dirty="0">
                <a:solidFill>
                  <a:srgbClr val="073762"/>
                </a:solidFill>
                <a:latin typeface="Arial"/>
                <a:cs typeface="Arial"/>
              </a:rPr>
              <a:t> </a:t>
            </a:r>
            <a:r>
              <a:rPr sz="1200" dirty="0">
                <a:solidFill>
                  <a:srgbClr val="073762"/>
                </a:solidFill>
                <a:latin typeface="Arial"/>
                <a:cs typeface="Arial"/>
              </a:rPr>
              <a:t>were</a:t>
            </a:r>
            <a:r>
              <a:rPr sz="1200" spc="-10" dirty="0">
                <a:solidFill>
                  <a:srgbClr val="073762"/>
                </a:solidFill>
                <a:latin typeface="Arial"/>
                <a:cs typeface="Arial"/>
              </a:rPr>
              <a:t> </a:t>
            </a:r>
            <a:r>
              <a:rPr sz="1200" b="1" spc="-10" dirty="0">
                <a:solidFill>
                  <a:srgbClr val="073762"/>
                </a:solidFill>
                <a:latin typeface="Arial"/>
                <a:cs typeface="Arial"/>
              </a:rPr>
              <a:t>removed</a:t>
            </a:r>
            <a:r>
              <a:rPr sz="1200" spc="-10" dirty="0">
                <a:solidFill>
                  <a:srgbClr val="073762"/>
                </a:solidFill>
                <a:latin typeface="Arial"/>
                <a:cs typeface="Arial"/>
              </a:rPr>
              <a:t>.</a:t>
            </a:r>
            <a:endParaRPr sz="1200" dirty="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a:t>Methods:</a:t>
            </a:r>
          </a:p>
          <a:p>
            <a:pPr marL="12700">
              <a:lnSpc>
                <a:spcPct val="100000"/>
              </a:lnSpc>
              <a:spcBef>
                <a:spcPts val="10"/>
              </a:spcBef>
            </a:pPr>
            <a:r>
              <a:rPr sz="1800"/>
              <a:t>Delphi</a:t>
            </a:r>
            <a:r>
              <a:rPr sz="1800" spc="-35"/>
              <a:t> </a:t>
            </a:r>
            <a:r>
              <a:rPr sz="1800"/>
              <a:t>panel,</a:t>
            </a:r>
            <a:r>
              <a:rPr sz="1800" spc="-35"/>
              <a:t> </a:t>
            </a:r>
            <a:r>
              <a:rPr sz="1800"/>
              <a:t>panel</a:t>
            </a:r>
            <a:r>
              <a:rPr sz="1800" spc="-35"/>
              <a:t> </a:t>
            </a:r>
            <a:r>
              <a:rPr sz="1800"/>
              <a:t>selection</a:t>
            </a:r>
            <a:r>
              <a:rPr sz="1800" spc="-20"/>
              <a:t> </a:t>
            </a:r>
            <a:r>
              <a:rPr sz="1800"/>
              <a:t>and</a:t>
            </a:r>
            <a:r>
              <a:rPr sz="1800" spc="-25"/>
              <a:t> </a:t>
            </a:r>
            <a:r>
              <a:rPr sz="1800"/>
              <a:t>consensus</a:t>
            </a:r>
            <a:r>
              <a:rPr sz="1800" spc="-30"/>
              <a:t> </a:t>
            </a:r>
            <a:r>
              <a:rPr sz="1800" spc="-10"/>
              <a:t>criteria</a:t>
            </a:r>
            <a:endParaRPr sz="1800"/>
          </a:p>
        </p:txBody>
      </p:sp>
      <p:pic>
        <p:nvPicPr>
          <p:cNvPr id="12" name="Graphic 11" descr="Beginning with solid fill">
            <a:hlinkClick r:id="rId2" action="ppaction://hlinksldjump"/>
            <a:extLst>
              <a:ext uri="{FF2B5EF4-FFF2-40B4-BE49-F238E27FC236}">
                <a16:creationId xmlns:a16="http://schemas.microsoft.com/office/drawing/2014/main" id="{BD56F65F-902E-1B9B-0B8F-2FA6892C0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Blood</a:t>
            </a:r>
            <a:r>
              <a:rPr sz="1600" spc="-50"/>
              <a:t> </a:t>
            </a:r>
            <a:r>
              <a:rPr sz="1600"/>
              <a:t>Eosinophil</a:t>
            </a:r>
            <a:r>
              <a:rPr sz="1600" spc="-40"/>
              <a:t> </a:t>
            </a:r>
            <a:r>
              <a:rPr sz="1600"/>
              <a:t>Count</a:t>
            </a:r>
            <a:r>
              <a:rPr sz="1600" spc="-50"/>
              <a:t> </a:t>
            </a:r>
            <a:r>
              <a:rPr sz="1600" spc="-10"/>
              <a:t>(BEC)</a:t>
            </a:r>
            <a:endParaRPr sz="1600"/>
          </a:p>
        </p:txBody>
      </p:sp>
      <p:grpSp>
        <p:nvGrpSpPr>
          <p:cNvPr id="3" name="object 3"/>
          <p:cNvGrpSpPr/>
          <p:nvPr/>
        </p:nvGrpSpPr>
        <p:grpSpPr>
          <a:xfrm>
            <a:off x="2066552" y="2157983"/>
            <a:ext cx="5638800" cy="2588260"/>
            <a:chOff x="2066552" y="2157983"/>
            <a:chExt cx="5638800" cy="2588260"/>
          </a:xfrm>
        </p:grpSpPr>
        <p:pic>
          <p:nvPicPr>
            <p:cNvPr id="4" name="object 4"/>
            <p:cNvPicPr/>
            <p:nvPr/>
          </p:nvPicPr>
          <p:blipFill>
            <a:blip r:embed="rId2" cstate="print"/>
            <a:stretch>
              <a:fillRect/>
            </a:stretch>
          </p:blipFill>
          <p:spPr>
            <a:xfrm>
              <a:off x="2066552" y="2185471"/>
              <a:ext cx="5638782" cy="2560177"/>
            </a:xfrm>
            <a:prstGeom prst="rect">
              <a:avLst/>
            </a:prstGeom>
          </p:spPr>
        </p:pic>
        <p:sp>
          <p:nvSpPr>
            <p:cNvPr id="5" name="object 5"/>
            <p:cNvSpPr/>
            <p:nvPr/>
          </p:nvSpPr>
          <p:spPr>
            <a:xfrm>
              <a:off x="2068067" y="2157983"/>
              <a:ext cx="109855" cy="413384"/>
            </a:xfrm>
            <a:custGeom>
              <a:avLst/>
              <a:gdLst/>
              <a:ahLst/>
              <a:cxnLst/>
              <a:rect l="l" t="t" r="r" b="b"/>
              <a:pathLst>
                <a:path w="109855" h="413385">
                  <a:moveTo>
                    <a:pt x="109728" y="0"/>
                  </a:moveTo>
                  <a:lnTo>
                    <a:pt x="0" y="0"/>
                  </a:lnTo>
                  <a:lnTo>
                    <a:pt x="0" y="413004"/>
                  </a:lnTo>
                  <a:lnTo>
                    <a:pt x="109728" y="413004"/>
                  </a:lnTo>
                  <a:lnTo>
                    <a:pt x="10972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6" name="object 6"/>
          <p:cNvPicPr/>
          <p:nvPr/>
        </p:nvPicPr>
        <p:blipFill>
          <a:blip r:embed="rId3" cstate="print"/>
          <a:stretch>
            <a:fillRect/>
          </a:stretch>
        </p:blipFill>
        <p:spPr>
          <a:xfrm>
            <a:off x="323088" y="1281683"/>
            <a:ext cx="359664" cy="179832"/>
          </a:xfrm>
          <a:prstGeom prst="rect">
            <a:avLst/>
          </a:prstGeom>
        </p:spPr>
      </p:pic>
      <p:grpSp>
        <p:nvGrpSpPr>
          <p:cNvPr id="7" name="object 7"/>
          <p:cNvGrpSpPr/>
          <p:nvPr/>
        </p:nvGrpSpPr>
        <p:grpSpPr>
          <a:xfrm>
            <a:off x="233172" y="1711451"/>
            <a:ext cx="539750" cy="356870"/>
            <a:chOff x="233172" y="1711451"/>
            <a:chExt cx="539750" cy="356870"/>
          </a:xfrm>
        </p:grpSpPr>
        <p:pic>
          <p:nvPicPr>
            <p:cNvPr id="8" name="object 8"/>
            <p:cNvPicPr/>
            <p:nvPr/>
          </p:nvPicPr>
          <p:blipFill>
            <a:blip r:embed="rId4" cstate="print"/>
            <a:stretch>
              <a:fillRect/>
            </a:stretch>
          </p:blipFill>
          <p:spPr>
            <a:xfrm>
              <a:off x="323088" y="1711451"/>
              <a:ext cx="359664" cy="179832"/>
            </a:xfrm>
            <a:prstGeom prst="rect">
              <a:avLst/>
            </a:prstGeom>
          </p:spPr>
        </p:pic>
        <p:pic>
          <p:nvPicPr>
            <p:cNvPr id="9" name="object 9"/>
            <p:cNvPicPr/>
            <p:nvPr/>
          </p:nvPicPr>
          <p:blipFill>
            <a:blip r:embed="rId5" cstate="print"/>
            <a:stretch>
              <a:fillRect/>
            </a:stretch>
          </p:blipFill>
          <p:spPr>
            <a:xfrm>
              <a:off x="233172" y="1888235"/>
              <a:ext cx="539496" cy="179831"/>
            </a:xfrm>
            <a:prstGeom prst="rect">
              <a:avLst/>
            </a:prstGeom>
          </p:spPr>
        </p:pic>
      </p:grpSp>
      <p:sp>
        <p:nvSpPr>
          <p:cNvPr id="10" name="object 10"/>
          <p:cNvSpPr txBox="1"/>
          <p:nvPr/>
        </p:nvSpPr>
        <p:spPr>
          <a:xfrm>
            <a:off x="272592" y="961136"/>
            <a:ext cx="3822065" cy="1020444"/>
          </a:xfrm>
          <a:prstGeom prst="rect">
            <a:avLst/>
          </a:prstGeom>
        </p:spPr>
        <p:txBody>
          <a:bodyPr vert="horz" wrap="square" lIns="0" tIns="13335" rIns="0" bIns="0" rtlCol="0">
            <a:spAutoFit/>
          </a:bodyPr>
          <a:lstStyle/>
          <a:p>
            <a:pPr marL="184150" marR="0" lvl="0" indent="-133350" defTabSz="914400" eaLnBrk="1" fontAlgn="auto" latinLnBrk="0" hangingPunct="1">
              <a:lnSpc>
                <a:spcPct val="100000"/>
              </a:lnSpc>
              <a:spcBef>
                <a:spcPts val="105"/>
              </a:spcBef>
              <a:spcAft>
                <a:spcPts val="0"/>
              </a:spcAft>
              <a:buClr>
                <a:srgbClr val="FF9900"/>
              </a:buClr>
              <a:buSzTx/>
              <a:buFontTx/>
              <a:buChar char="•"/>
              <a:tabLst>
                <a:tab pos="184150" algn="l"/>
              </a:tabLst>
              <a:defRPr/>
            </a:pPr>
            <a:r>
              <a:rPr kumimoji="0" sz="1400" b="0" i="0" u="none" strike="noStrike" kern="0" cap="none" spc="0" normalizeH="0" baseline="0" noProof="0">
                <a:ln>
                  <a:noFill/>
                </a:ln>
                <a:solidFill>
                  <a:srgbClr val="073762"/>
                </a:solidFill>
                <a:effectLst/>
                <a:uLnTx/>
                <a:uFillTx/>
                <a:latin typeface="Arial"/>
                <a:cs typeface="Arial"/>
              </a:rPr>
              <a:t>48.5%</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BEC</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0.3x10</a:t>
            </a:r>
            <a:r>
              <a:rPr kumimoji="0" sz="1350" b="0" i="0" u="none" strike="noStrike" kern="0" cap="none" spc="-15" normalizeH="0" baseline="24691" noProof="0">
                <a:ln>
                  <a:noFill/>
                </a:ln>
                <a:solidFill>
                  <a:srgbClr val="073762"/>
                </a:solidFill>
                <a:effectLst/>
                <a:uLnTx/>
                <a:uFillTx/>
                <a:latin typeface="Arial"/>
                <a:cs typeface="Arial"/>
              </a:rPr>
              <a:t>9</a:t>
            </a:r>
            <a:r>
              <a:rPr kumimoji="0" sz="1400" b="0" i="0" u="none" strike="noStrike" kern="0" cap="none" spc="-10" normalizeH="0" baseline="0" noProof="0">
                <a:ln>
                  <a:noFill/>
                </a:ln>
                <a:solidFill>
                  <a:srgbClr val="073762"/>
                </a:solidFill>
                <a:effectLst/>
                <a:uLnTx/>
                <a:uFillTx/>
                <a:latin typeface="Arial"/>
                <a:cs typeface="Arial"/>
              </a:rPr>
              <a:t>/L.</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34365" marR="0" lvl="0" indent="0" defTabSz="914400" eaLnBrk="1" fontAlgn="auto" latinLnBrk="0" hangingPunct="1">
              <a:lnSpc>
                <a:spcPct val="100000"/>
              </a:lnSpc>
              <a:spcBef>
                <a:spcPts val="715"/>
              </a:spcBef>
              <a:spcAft>
                <a:spcPts val="0"/>
              </a:spcAft>
              <a:buClrTx/>
              <a:buSzTx/>
              <a:buFontTx/>
              <a:buNone/>
              <a:tabLst/>
              <a:defRPr/>
            </a:pPr>
            <a:r>
              <a:rPr kumimoji="0" sz="1000" b="0" i="0" u="none" strike="noStrike" kern="0" cap="none" spc="0" normalizeH="0" baseline="0" noProof="0">
                <a:ln>
                  <a:noFill/>
                </a:ln>
                <a:solidFill>
                  <a:srgbClr val="FF9900"/>
                </a:solidFill>
                <a:effectLst/>
                <a:uLnTx/>
                <a:uFillTx/>
                <a:latin typeface="Arial"/>
                <a:cs typeface="Arial"/>
              </a:rPr>
              <a:t>–</a:t>
            </a:r>
            <a:r>
              <a:rPr kumimoji="0" sz="1000" b="0" i="0" u="none" strike="noStrike" kern="0" cap="none" spc="200" normalizeH="0" baseline="0" noProof="0">
                <a:ln>
                  <a:noFill/>
                </a:ln>
                <a:solidFill>
                  <a:srgbClr val="FF9900"/>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This</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comprises</a:t>
            </a:r>
            <a:r>
              <a:rPr kumimoji="0" sz="1000" b="0" i="0" u="none" strike="noStrike" kern="0" cap="none" spc="-3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mostly</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patients</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from</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the</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UK</a:t>
            </a:r>
            <a:r>
              <a:rPr kumimoji="0" sz="1000" b="0" i="0" u="none" strike="noStrike" kern="0" cap="none" spc="-1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and</a:t>
            </a:r>
            <a:r>
              <a:rPr kumimoji="0" sz="1000" b="0" i="0" u="none" strike="noStrike" kern="0" cap="none" spc="-35" normalizeH="0" baseline="0" noProof="0">
                <a:ln>
                  <a:noFill/>
                </a:ln>
                <a:solidFill>
                  <a:srgbClr val="073762"/>
                </a:solidFill>
                <a:effectLst/>
                <a:uLnTx/>
                <a:uFillTx/>
                <a:latin typeface="Arial"/>
                <a:cs typeface="Arial"/>
              </a:rPr>
              <a:t> </a:t>
            </a:r>
            <a:r>
              <a:rPr kumimoji="0" sz="1000" b="0" i="0" u="none" strike="noStrike" kern="0" cap="none" spc="-25" normalizeH="0" baseline="0" noProof="0">
                <a:ln>
                  <a:noFill/>
                </a:ln>
                <a:solidFill>
                  <a:srgbClr val="073762"/>
                </a:solidFill>
                <a:effectLst/>
                <a:uLnTx/>
                <a:uFillTx/>
                <a:latin typeface="Arial"/>
                <a:cs typeface="Arial"/>
              </a:rPr>
              <a:t>IT.</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5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Arial"/>
              <a:cs typeface="Arial"/>
            </a:endParaRPr>
          </a:p>
          <a:p>
            <a:pPr marL="814069" marR="0" lvl="0" indent="-133350" defTabSz="914400" eaLnBrk="1" fontAlgn="auto" latinLnBrk="0" hangingPunct="1">
              <a:lnSpc>
                <a:spcPct val="100000"/>
              </a:lnSpc>
              <a:spcBef>
                <a:spcPts val="0"/>
              </a:spcBef>
              <a:spcAft>
                <a:spcPts val="0"/>
              </a:spcAft>
              <a:buClr>
                <a:srgbClr val="FF9900"/>
              </a:buClr>
              <a:buSzTx/>
              <a:buFontTx/>
              <a:buChar char="•"/>
              <a:tabLst>
                <a:tab pos="814069" algn="l"/>
              </a:tabLst>
              <a:defRPr/>
            </a:pPr>
            <a:r>
              <a:rPr kumimoji="0" sz="1400" b="0" i="0" u="none" strike="noStrike" kern="0" cap="none" spc="0" normalizeH="0" baseline="0" noProof="0">
                <a:ln>
                  <a:noFill/>
                </a:ln>
                <a:solidFill>
                  <a:srgbClr val="073762"/>
                </a:solidFill>
                <a:effectLst/>
                <a:uLnTx/>
                <a:uFillTx/>
                <a:latin typeface="Arial"/>
                <a:cs typeface="Arial"/>
              </a:rPr>
              <a:t>Most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BEC</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0.3x10</a:t>
            </a:r>
            <a:r>
              <a:rPr kumimoji="0" sz="1350" b="0" i="0" u="none" strike="noStrike" kern="0" cap="none" spc="-15" normalizeH="0" baseline="24691" noProof="0">
                <a:ln>
                  <a:noFill/>
                </a:ln>
                <a:solidFill>
                  <a:srgbClr val="073762"/>
                </a:solidFill>
                <a:effectLst/>
                <a:uLnTx/>
                <a:uFillTx/>
                <a:latin typeface="Arial"/>
                <a:cs typeface="Arial"/>
              </a:rPr>
              <a:t>9</a:t>
            </a:r>
            <a:r>
              <a:rPr kumimoji="0" sz="1400" b="0" i="0" u="none" strike="noStrike" kern="0" cap="none" spc="-10" normalizeH="0" baseline="0" noProof="0">
                <a:ln>
                  <a:noFill/>
                </a:ln>
                <a:solidFill>
                  <a:srgbClr val="073762"/>
                </a:solidFill>
                <a:effectLst/>
                <a:uLnTx/>
                <a:uFillTx/>
                <a:latin typeface="Arial"/>
                <a:cs typeface="Arial"/>
              </a:rPr>
              <a:t>/L.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2" name="Graphic 11" descr="Beginning with solid fill">
            <a:hlinkClick r:id="rId6" action="ppaction://hlinksldjump"/>
            <a:extLst>
              <a:ext uri="{FF2B5EF4-FFF2-40B4-BE49-F238E27FC236}">
                <a16:creationId xmlns:a16="http://schemas.microsoft.com/office/drawing/2014/main" id="{AA30BB88-5192-6A0C-2744-CE8C29572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3" name="bg object 17">
            <a:extLst>
              <a:ext uri="{FF2B5EF4-FFF2-40B4-BE49-F238E27FC236}">
                <a16:creationId xmlns:a16="http://schemas.microsoft.com/office/drawing/2014/main" id="{D2DA5B7A-BCED-81B0-C014-09423739BD48}"/>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a:t>Fractional</a:t>
            </a:r>
            <a:r>
              <a:rPr sz="1600" spc="-45"/>
              <a:t> </a:t>
            </a:r>
            <a:r>
              <a:rPr sz="1600"/>
              <a:t>Exhaled</a:t>
            </a:r>
            <a:r>
              <a:rPr sz="1600" spc="-60"/>
              <a:t> </a:t>
            </a:r>
            <a:r>
              <a:rPr sz="1600"/>
              <a:t>Nitric</a:t>
            </a:r>
            <a:r>
              <a:rPr sz="1600" spc="-50"/>
              <a:t> </a:t>
            </a:r>
            <a:r>
              <a:rPr sz="1600"/>
              <a:t>Oxide</a:t>
            </a:r>
            <a:r>
              <a:rPr sz="1600" spc="-55"/>
              <a:t> </a:t>
            </a:r>
            <a:r>
              <a:rPr sz="1600" spc="-10"/>
              <a:t>(FeNO)</a:t>
            </a:r>
            <a:endParaRPr sz="1600"/>
          </a:p>
        </p:txBody>
      </p:sp>
      <p:pic>
        <p:nvPicPr>
          <p:cNvPr id="3" name="object 3"/>
          <p:cNvPicPr/>
          <p:nvPr/>
        </p:nvPicPr>
        <p:blipFill>
          <a:blip r:embed="rId2" cstate="print"/>
          <a:stretch>
            <a:fillRect/>
          </a:stretch>
        </p:blipFill>
        <p:spPr>
          <a:xfrm>
            <a:off x="323088" y="1528572"/>
            <a:ext cx="179832" cy="179832"/>
          </a:xfrm>
          <a:prstGeom prst="rect">
            <a:avLst/>
          </a:prstGeom>
        </p:spPr>
      </p:pic>
      <p:grpSp>
        <p:nvGrpSpPr>
          <p:cNvPr id="4" name="object 4"/>
          <p:cNvGrpSpPr/>
          <p:nvPr/>
        </p:nvGrpSpPr>
        <p:grpSpPr>
          <a:xfrm>
            <a:off x="143255" y="1897379"/>
            <a:ext cx="539750" cy="182880"/>
            <a:chOff x="143255" y="1897379"/>
            <a:chExt cx="539750" cy="182880"/>
          </a:xfrm>
        </p:grpSpPr>
        <p:pic>
          <p:nvPicPr>
            <p:cNvPr id="5" name="object 5"/>
            <p:cNvPicPr/>
            <p:nvPr/>
          </p:nvPicPr>
          <p:blipFill>
            <a:blip r:embed="rId3" cstate="print"/>
            <a:stretch>
              <a:fillRect/>
            </a:stretch>
          </p:blipFill>
          <p:spPr>
            <a:xfrm>
              <a:off x="143255" y="1900427"/>
              <a:ext cx="359664" cy="179831"/>
            </a:xfrm>
            <a:prstGeom prst="rect">
              <a:avLst/>
            </a:prstGeom>
          </p:spPr>
        </p:pic>
        <p:pic>
          <p:nvPicPr>
            <p:cNvPr id="6" name="object 6"/>
            <p:cNvPicPr/>
            <p:nvPr/>
          </p:nvPicPr>
          <p:blipFill>
            <a:blip r:embed="rId4" cstate="print"/>
            <a:stretch>
              <a:fillRect/>
            </a:stretch>
          </p:blipFill>
          <p:spPr>
            <a:xfrm>
              <a:off x="502919" y="1897379"/>
              <a:ext cx="179832" cy="179831"/>
            </a:xfrm>
            <a:prstGeom prst="rect">
              <a:avLst/>
            </a:prstGeom>
          </p:spPr>
        </p:pic>
      </p:grpSp>
      <p:pic>
        <p:nvPicPr>
          <p:cNvPr id="7" name="object 7"/>
          <p:cNvPicPr/>
          <p:nvPr/>
        </p:nvPicPr>
        <p:blipFill>
          <a:blip r:embed="rId5" cstate="print"/>
          <a:stretch>
            <a:fillRect/>
          </a:stretch>
        </p:blipFill>
        <p:spPr>
          <a:xfrm>
            <a:off x="143255" y="2275332"/>
            <a:ext cx="539496" cy="179831"/>
          </a:xfrm>
          <a:prstGeom prst="rect">
            <a:avLst/>
          </a:prstGeom>
        </p:spPr>
      </p:pic>
      <p:sp>
        <p:nvSpPr>
          <p:cNvPr id="8" name="object 8"/>
          <p:cNvSpPr txBox="1"/>
          <p:nvPr/>
        </p:nvSpPr>
        <p:spPr>
          <a:xfrm>
            <a:off x="310692" y="966292"/>
            <a:ext cx="8296909" cy="1482725"/>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Overall,</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43.1%</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fractional</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exhaled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nitric</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oxide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(FeNO)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concentrations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&lt;25</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parts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per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billion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(ppb),</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56.9%</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concentration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≥25</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ppb.</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61035" marR="0" lvl="1" indent="-134620" defTabSz="914400" eaLnBrk="1" fontAlgn="auto" latinLnBrk="0" hangingPunct="1">
              <a:lnSpc>
                <a:spcPct val="100000"/>
              </a:lnSpc>
              <a:spcBef>
                <a:spcPts val="780"/>
              </a:spcBef>
              <a:spcAft>
                <a:spcPts val="0"/>
              </a:spcAft>
              <a:buClr>
                <a:srgbClr val="FF9900"/>
              </a:buClr>
              <a:buSzTx/>
              <a:buFont typeface="Courier New"/>
              <a:buChar char="o"/>
              <a:tabLst>
                <a:tab pos="661035" algn="l"/>
              </a:tabLst>
              <a:defRPr/>
            </a:pP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similar</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proportion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FeNO</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concentrations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&lt;25ppb</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≥25 </a:t>
            </a:r>
            <a:r>
              <a:rPr kumimoji="0" sz="1200" b="0" i="0" u="none" strike="noStrike" kern="0" cap="none" spc="-20" normalizeH="0" baseline="0" noProof="0">
                <a:ln>
                  <a:noFill/>
                </a:ln>
                <a:solidFill>
                  <a:srgbClr val="073762"/>
                </a:solidFill>
                <a:effectLst/>
                <a:uLnTx/>
                <a:uFillTx/>
                <a:latin typeface="Arial"/>
                <a:cs typeface="Arial"/>
              </a:rPr>
              <a:t>ppb.</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20"/>
              </a:spcBef>
              <a:spcAft>
                <a:spcPts val="0"/>
              </a:spcAft>
              <a:buClr>
                <a:srgbClr val="FF9900"/>
              </a:buClr>
              <a:buSzTx/>
              <a:buFont typeface="Courier New"/>
              <a:buChar char="o"/>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661035" marR="0" lvl="1" indent="-134620" defTabSz="914400" eaLnBrk="1" fontAlgn="auto" latinLnBrk="0" hangingPunct="1">
              <a:lnSpc>
                <a:spcPct val="100000"/>
              </a:lnSpc>
              <a:spcBef>
                <a:spcPts val="5"/>
              </a:spcBef>
              <a:spcAft>
                <a:spcPts val="0"/>
              </a:spcAft>
              <a:buClr>
                <a:srgbClr val="FF9900"/>
              </a:buClr>
              <a:buSzTx/>
              <a:buFont typeface="Courier New"/>
              <a:buChar char="o"/>
              <a:tabLst>
                <a:tab pos="661035" algn="l"/>
              </a:tabLst>
              <a:defRPr/>
            </a:pP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FeNO</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concentrations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≥25ppb.</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4"/>
              </a:spcBef>
              <a:spcAft>
                <a:spcPts val="0"/>
              </a:spcAft>
              <a:buClr>
                <a:srgbClr val="FF9900"/>
              </a:buClr>
              <a:buSzTx/>
              <a:buFont typeface="Courier New"/>
              <a:buChar char="o"/>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661035" marR="0" lvl="1" indent="-134620" defTabSz="914400" eaLnBrk="1" fontAlgn="auto" latinLnBrk="0" hangingPunct="1">
              <a:lnSpc>
                <a:spcPct val="100000"/>
              </a:lnSpc>
              <a:spcBef>
                <a:spcPts val="5"/>
              </a:spcBef>
              <a:spcAft>
                <a:spcPts val="0"/>
              </a:spcAft>
              <a:buClr>
                <a:srgbClr val="FF9900"/>
              </a:buClr>
              <a:buSzTx/>
              <a:buFont typeface="Courier New"/>
              <a:buChar char="o"/>
              <a:tabLst>
                <a:tab pos="661035" algn="l"/>
              </a:tabLst>
              <a:defRPr/>
            </a:pP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had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FeNO</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concentrations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&lt;25</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ppb.</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9" name="object 9"/>
          <p:cNvPicPr/>
          <p:nvPr/>
        </p:nvPicPr>
        <p:blipFill>
          <a:blip r:embed="rId6" cstate="print"/>
          <a:stretch>
            <a:fillRect/>
          </a:stretch>
        </p:blipFill>
        <p:spPr>
          <a:xfrm>
            <a:off x="2740170" y="2622899"/>
            <a:ext cx="5155657" cy="2345289"/>
          </a:xfrm>
          <a:prstGeom prst="rect">
            <a:avLst/>
          </a:prstGeom>
        </p:spPr>
      </p:pic>
      <p:sp>
        <p:nvSpPr>
          <p:cNvPr id="10" name="object 10"/>
          <p:cNvSpPr txBox="1"/>
          <p:nvPr/>
        </p:nvSpPr>
        <p:spPr>
          <a:xfrm>
            <a:off x="311302" y="4493463"/>
            <a:ext cx="1970405" cy="51371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United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Italy;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a:t>
            </a:r>
            <a:r>
              <a:rPr kumimoji="0" sz="800" b="0" i="0" u="none" strike="noStrike" kern="0" cap="none" spc="-10" normalizeH="0" baseline="0" noProof="0">
                <a:ln>
                  <a:noFill/>
                </a:ln>
                <a:solidFill>
                  <a:srgbClr val="073762"/>
                </a:solidFill>
                <a:effectLst/>
                <a:uLnTx/>
                <a:uFillTx/>
                <a:latin typeface="Arial"/>
                <a:cs typeface="Arial"/>
              </a:rPr>
              <a:t>based 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1" name="Graphic 10" descr="Beginning with solid fill">
            <a:hlinkClick r:id="rId7" action="ppaction://hlinksldjump"/>
            <a:extLst>
              <a:ext uri="{FF2B5EF4-FFF2-40B4-BE49-F238E27FC236}">
                <a16:creationId xmlns:a16="http://schemas.microsoft.com/office/drawing/2014/main" id="{56D493D4-060B-1327-E02F-EF1C2FF323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45108C70-CD79-6710-FEDD-8476B78F8E97}"/>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spc="-10"/>
              <a:t>Comorbidities</a:t>
            </a:r>
            <a:endParaRPr sz="1600"/>
          </a:p>
        </p:txBody>
      </p:sp>
      <p:sp>
        <p:nvSpPr>
          <p:cNvPr id="3" name="object 3"/>
          <p:cNvSpPr txBox="1"/>
          <p:nvPr/>
        </p:nvSpPr>
        <p:spPr>
          <a:xfrm>
            <a:off x="310692" y="920192"/>
            <a:ext cx="8401050" cy="1719580"/>
          </a:xfrm>
          <a:prstGeom prst="rect">
            <a:avLst/>
          </a:prstGeom>
        </p:spPr>
        <p:txBody>
          <a:bodyPr vert="horz" wrap="square" lIns="0" tIns="59690" rIns="0" bIns="0" rtlCol="0">
            <a:spAutoFit/>
          </a:bodyPr>
          <a:lstStyle/>
          <a:p>
            <a:pPr marL="145415" marR="0" lvl="0" indent="-132715" defTabSz="914400" eaLnBrk="1" fontAlgn="auto" latinLnBrk="0" hangingPunct="1">
              <a:lnSpc>
                <a:spcPct val="100000"/>
              </a:lnSpc>
              <a:spcBef>
                <a:spcPts val="470"/>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Allergic</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rhinitis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was</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predominant</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comorbidity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total</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population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(49.4%),</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countries.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31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5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followed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chronic</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rhinosinusitis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(CRS;</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21.4%),</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eczema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(9.6%),</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nasal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polyps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(NP;</a:t>
            </a:r>
            <a:r>
              <a:rPr kumimoji="0" sz="1200" b="0" i="0" u="none" strike="noStrike" kern="0" cap="none" spc="-10" normalizeH="0" baseline="0" noProof="0">
                <a:ln>
                  <a:noFill/>
                </a:ln>
                <a:solidFill>
                  <a:srgbClr val="073762"/>
                </a:solidFill>
                <a:effectLst/>
                <a:uLnTx/>
                <a:uFillTx/>
                <a:latin typeface="Arial"/>
                <a:cs typeface="Arial"/>
              </a:rPr>
              <a:t> 7.3%).</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1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Highest</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prevalence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comorbid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CRS</a:t>
            </a:r>
            <a:r>
              <a:rPr kumimoji="0" sz="1400" b="0" i="0" u="none" strike="noStrike" kern="0" cap="none" spc="-10" normalizeH="0" baseline="0" noProof="0">
                <a:ln>
                  <a:noFill/>
                </a:ln>
                <a:solidFill>
                  <a:srgbClr val="073762"/>
                </a:solidFill>
                <a:effectLst/>
                <a:uLnTx/>
                <a:uFillTx/>
                <a:latin typeface="Arial"/>
                <a:cs typeface="Arial"/>
              </a:rPr>
              <a:t> (26.8%):</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15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Highest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eczema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prevalence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(20.5%):</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1505"/>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Highest</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NP</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prevalence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(22.3%):</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174235" y="1644395"/>
            <a:ext cx="179832" cy="179832"/>
          </a:xfrm>
          <a:prstGeom prst="rect">
            <a:avLst/>
          </a:prstGeom>
        </p:spPr>
      </p:pic>
      <p:pic>
        <p:nvPicPr>
          <p:cNvPr id="5" name="object 5"/>
          <p:cNvPicPr/>
          <p:nvPr/>
        </p:nvPicPr>
        <p:blipFill>
          <a:blip r:embed="rId3" cstate="print"/>
          <a:stretch>
            <a:fillRect/>
          </a:stretch>
        </p:blipFill>
        <p:spPr>
          <a:xfrm>
            <a:off x="4174235" y="2481072"/>
            <a:ext cx="179832" cy="181356"/>
          </a:xfrm>
          <a:prstGeom prst="rect">
            <a:avLst/>
          </a:prstGeom>
        </p:spPr>
      </p:pic>
      <p:pic>
        <p:nvPicPr>
          <p:cNvPr id="6" name="object 6"/>
          <p:cNvPicPr/>
          <p:nvPr/>
        </p:nvPicPr>
        <p:blipFill>
          <a:blip r:embed="rId4" cstate="print"/>
          <a:stretch>
            <a:fillRect/>
          </a:stretch>
        </p:blipFill>
        <p:spPr>
          <a:xfrm>
            <a:off x="3994403" y="2063495"/>
            <a:ext cx="539496" cy="179831"/>
          </a:xfrm>
          <a:prstGeom prst="rect">
            <a:avLst/>
          </a:prstGeom>
        </p:spPr>
      </p:pic>
      <p:sp>
        <p:nvSpPr>
          <p:cNvPr id="7" name="object 7"/>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5" action="ppaction://hlinksldjump"/>
            <a:extLst>
              <a:ext uri="{FF2B5EF4-FFF2-40B4-BE49-F238E27FC236}">
                <a16:creationId xmlns:a16="http://schemas.microsoft.com/office/drawing/2014/main" id="{36EC329C-F7FB-2D5A-BEE0-3E70D387DC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spc="-10"/>
              <a:t>Treatment</a:t>
            </a:r>
            <a:endParaRPr sz="1600"/>
          </a:p>
        </p:txBody>
      </p:sp>
      <p:sp>
        <p:nvSpPr>
          <p:cNvPr id="3" name="object 3"/>
          <p:cNvSpPr txBox="1"/>
          <p:nvPr/>
        </p:nvSpPr>
        <p:spPr>
          <a:xfrm>
            <a:off x="272592" y="967816"/>
            <a:ext cx="4022725" cy="3418204"/>
          </a:xfrm>
          <a:prstGeom prst="rect">
            <a:avLst/>
          </a:prstGeom>
        </p:spPr>
        <p:txBody>
          <a:bodyPr vert="horz" wrap="square" lIns="0" tIns="12700" rIns="0" bIns="0" rtlCol="0">
            <a:spAutoFit/>
          </a:bodyPr>
          <a:lstStyle/>
          <a:p>
            <a:pPr marL="185420" marR="0" lvl="0" indent="-134620" defTabSz="914400" eaLnBrk="1" fontAlgn="auto" latinLnBrk="0" hangingPunct="1">
              <a:lnSpc>
                <a:spcPct val="100000"/>
              </a:lnSpc>
              <a:spcBef>
                <a:spcPts val="100"/>
              </a:spcBef>
              <a:spcAft>
                <a:spcPts val="0"/>
              </a:spcAft>
              <a:buClr>
                <a:srgbClr val="FF9900"/>
              </a:buClr>
              <a:buSzTx/>
              <a:buFontTx/>
              <a:buChar char="•"/>
              <a:tabLst>
                <a:tab pos="185420" algn="l"/>
              </a:tabLst>
              <a:defRPr/>
            </a:pPr>
            <a:r>
              <a:rPr kumimoji="0" sz="1200" b="0" i="0" u="none" strike="noStrike" kern="0" cap="none" spc="0" normalizeH="0" baseline="0" noProof="0">
                <a:ln>
                  <a:noFill/>
                </a:ln>
                <a:solidFill>
                  <a:srgbClr val="073762"/>
                </a:solidFill>
                <a:effectLst/>
                <a:uLnTx/>
                <a:uFillTx/>
                <a:latin typeface="Arial"/>
                <a:cs typeface="Arial"/>
              </a:rPr>
              <a:t>Half</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 all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GINA</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4</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 Step</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5</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were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a:ln>
                  <a:noFill/>
                </a:ln>
                <a:solidFill>
                  <a:srgbClr val="073762"/>
                </a:solidFill>
                <a:effectLst/>
                <a:uLnTx/>
                <a:uFillTx/>
                <a:latin typeface="Arial"/>
                <a:cs typeface="Arial"/>
              </a:rPr>
              <a:t>receiving</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repeated</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intermittent</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OCS.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18770" marR="0" lvl="1" indent="-133985" defTabSz="914400" eaLnBrk="1" fontAlgn="auto" latinLnBrk="0" hangingPunct="1">
              <a:lnSpc>
                <a:spcPct val="100000"/>
              </a:lnSpc>
              <a:spcBef>
                <a:spcPts val="305"/>
              </a:spcBef>
              <a:spcAft>
                <a:spcPts val="0"/>
              </a:spcAft>
              <a:buClr>
                <a:srgbClr val="FF9900"/>
              </a:buClr>
              <a:buSzTx/>
              <a:buFontTx/>
              <a:buChar char="–"/>
              <a:tabLst>
                <a:tab pos="318770" algn="l"/>
              </a:tabLst>
              <a:defRPr/>
            </a:pPr>
            <a:r>
              <a:rPr kumimoji="0" sz="1100" b="0" i="0" u="none" strike="noStrike" kern="0" cap="none" spc="0" normalizeH="0" baseline="0" noProof="0">
                <a:ln>
                  <a:noFill/>
                </a:ln>
                <a:solidFill>
                  <a:srgbClr val="073762"/>
                </a:solidFill>
                <a:effectLst/>
                <a:uLnTx/>
                <a:uFillTx/>
                <a:latin typeface="Arial"/>
                <a:cs typeface="Arial"/>
              </a:rPr>
              <a:t>Highest</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intermittent</a:t>
            </a:r>
            <a:r>
              <a:rPr kumimoji="0" sz="1100" b="0" i="0" u="none" strike="noStrike" kern="0" cap="none" spc="-6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OCS</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use:</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18770" marR="0" lvl="1" indent="-133985" defTabSz="914400" eaLnBrk="1" fontAlgn="auto" latinLnBrk="0" hangingPunct="1">
              <a:lnSpc>
                <a:spcPct val="100000"/>
              </a:lnSpc>
              <a:spcBef>
                <a:spcPts val="300"/>
              </a:spcBef>
              <a:spcAft>
                <a:spcPts val="0"/>
              </a:spcAft>
              <a:buClr>
                <a:srgbClr val="FF9900"/>
              </a:buClr>
              <a:buSzTx/>
              <a:buFontTx/>
              <a:buChar char="–"/>
              <a:tabLst>
                <a:tab pos="318770" algn="l"/>
              </a:tabLst>
              <a:defRPr/>
            </a:pPr>
            <a:r>
              <a:rPr kumimoji="0" sz="1100" b="0" i="0" u="none" strike="noStrike" kern="0" cap="none" spc="0" normalizeH="0" baseline="0" noProof="0">
                <a:ln>
                  <a:noFill/>
                </a:ln>
                <a:solidFill>
                  <a:srgbClr val="073762"/>
                </a:solidFill>
                <a:effectLst/>
                <a:uLnTx/>
                <a:uFillTx/>
                <a:latin typeface="Arial"/>
                <a:cs typeface="Arial"/>
              </a:rPr>
              <a:t>Lowest</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intermittent</a:t>
            </a:r>
            <a:r>
              <a:rPr kumimoji="0" sz="1100" b="0" i="0" u="none" strike="noStrike" kern="0" cap="none" spc="-7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OCS</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use:</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229"/>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184785" marR="43180" lvl="0" indent="-134620" defTabSz="914400" eaLnBrk="1" fontAlgn="auto" latinLnBrk="0" hangingPunct="1">
              <a:lnSpc>
                <a:spcPct val="100000"/>
              </a:lnSpc>
              <a:spcBef>
                <a:spcPts val="0"/>
              </a:spcBef>
              <a:spcAft>
                <a:spcPts val="0"/>
              </a:spcAft>
              <a:buClr>
                <a:srgbClr val="FF9900"/>
              </a:buClr>
              <a:buSzTx/>
              <a:buFontTx/>
              <a:buChar char="•"/>
              <a:tabLst>
                <a:tab pos="184785" algn="l"/>
              </a:tabLst>
              <a:defRPr/>
            </a:pP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uncontrolled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GINA</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50" normalizeH="0" baseline="0" noProof="0">
                <a:ln>
                  <a:noFill/>
                </a:ln>
                <a:solidFill>
                  <a:srgbClr val="073762"/>
                </a:solidFill>
                <a:effectLst/>
                <a:uLnTx/>
                <a:uFillTx/>
                <a:latin typeface="Arial"/>
                <a:cs typeface="Arial"/>
              </a:rPr>
              <a:t>4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receiving</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inhaled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corticosteroid</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long-acting</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B</a:t>
            </a:r>
            <a:r>
              <a:rPr kumimoji="0" sz="1200" b="0" i="0" u="none" strike="noStrike" kern="0" cap="none" spc="-37" normalizeH="0" baseline="-20833" noProof="0">
                <a:ln>
                  <a:noFill/>
                </a:ln>
                <a:solidFill>
                  <a:srgbClr val="073762"/>
                </a:solidFill>
                <a:effectLst/>
                <a:uLnTx/>
                <a:uFillTx/>
                <a:latin typeface="Arial"/>
                <a:cs typeface="Arial"/>
              </a:rPr>
              <a:t>2</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agonist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therapy.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18135" marR="85090" lvl="1" indent="-133985" defTabSz="914400" eaLnBrk="1" fontAlgn="auto" latinLnBrk="0" hangingPunct="1">
              <a:lnSpc>
                <a:spcPct val="100000"/>
              </a:lnSpc>
              <a:spcBef>
                <a:spcPts val="305"/>
              </a:spcBef>
              <a:spcAft>
                <a:spcPts val="0"/>
              </a:spcAft>
              <a:buClr>
                <a:srgbClr val="FF9900"/>
              </a:buClr>
              <a:buSzTx/>
              <a:buFontTx/>
              <a:buChar char="–"/>
              <a:tabLst>
                <a:tab pos="320040" algn="l"/>
              </a:tabLst>
              <a:defRPr/>
            </a:pP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most</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common</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add-</a:t>
            </a:r>
            <a:r>
              <a:rPr kumimoji="0" sz="1100" b="0" i="0" u="none" strike="noStrike" kern="0" cap="none" spc="0" normalizeH="0" baseline="0" noProof="0">
                <a:ln>
                  <a:noFill/>
                </a:ln>
                <a:solidFill>
                  <a:srgbClr val="073762"/>
                </a:solidFill>
                <a:effectLst/>
                <a:uLnTx/>
                <a:uFillTx/>
                <a:latin typeface="Arial"/>
                <a:cs typeface="Arial"/>
              </a:rPr>
              <a:t>on</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to</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inhaled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corticosteroid</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and 	</a:t>
            </a:r>
            <a:r>
              <a:rPr kumimoji="0" sz="1100" b="0" i="0" u="none" strike="noStrike" kern="0" cap="none" spc="-10" normalizeH="0" baseline="0" noProof="0">
                <a:ln>
                  <a:noFill/>
                </a:ln>
                <a:solidFill>
                  <a:srgbClr val="073762"/>
                </a:solidFill>
                <a:effectLst/>
                <a:uLnTx/>
                <a:uFillTx/>
                <a:latin typeface="Arial"/>
                <a:cs typeface="Arial"/>
              </a:rPr>
              <a:t>long-</a:t>
            </a:r>
            <a:r>
              <a:rPr kumimoji="0" sz="1100" b="0" i="0" u="none" strike="noStrike" kern="0" cap="none" spc="0" normalizeH="0" baseline="0" noProof="0">
                <a:ln>
                  <a:noFill/>
                </a:ln>
                <a:solidFill>
                  <a:srgbClr val="073762"/>
                </a:solidFill>
                <a:effectLst/>
                <a:uLnTx/>
                <a:uFillTx/>
                <a:latin typeface="Arial"/>
                <a:cs typeface="Arial"/>
              </a:rPr>
              <a:t>acting</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a:t>
            </a:r>
            <a:r>
              <a:rPr kumimoji="0" sz="1050" b="0" i="0" u="none" strike="noStrike" kern="0" cap="none" spc="0" normalizeH="0" baseline="-19841" noProof="0">
                <a:ln>
                  <a:noFill/>
                </a:ln>
                <a:solidFill>
                  <a:srgbClr val="073762"/>
                </a:solidFill>
                <a:effectLst/>
                <a:uLnTx/>
                <a:uFillTx/>
                <a:latin typeface="Arial"/>
                <a:cs typeface="Arial"/>
              </a:rPr>
              <a:t>2</a:t>
            </a:r>
            <a:r>
              <a:rPr kumimoji="0" sz="1100" b="0" i="0" u="none" strike="noStrike" kern="0" cap="none" spc="0" normalizeH="0" baseline="0" noProof="0">
                <a:ln>
                  <a:noFill/>
                </a:ln>
                <a:solidFill>
                  <a:srgbClr val="073762"/>
                </a:solidFill>
                <a:effectLst/>
                <a:uLnTx/>
                <a:uFillTx/>
                <a:latin typeface="Arial"/>
                <a:cs typeface="Arial"/>
              </a:rPr>
              <a:t>-agonist</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leukotriene</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receptor</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antagonist 	</a:t>
            </a:r>
            <a:r>
              <a:rPr kumimoji="0" sz="1100" b="0" i="0" u="none" strike="noStrike" kern="0" cap="none" spc="0" normalizeH="0" baseline="0" noProof="0">
                <a:ln>
                  <a:noFill/>
                </a:ln>
                <a:solidFill>
                  <a:srgbClr val="073762"/>
                </a:solidFill>
                <a:effectLst/>
                <a:uLnTx/>
                <a:uFillTx/>
                <a:latin typeface="Arial"/>
                <a:cs typeface="Arial"/>
              </a:rPr>
              <a:t>(LTRA),</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followed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by</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long-</a:t>
            </a:r>
            <a:r>
              <a:rPr kumimoji="0" sz="1100" b="0" i="0" u="none" strike="noStrike" kern="0" cap="none" spc="0" normalizeH="0" baseline="0" noProof="0">
                <a:ln>
                  <a:noFill/>
                </a:ln>
                <a:solidFill>
                  <a:srgbClr val="073762"/>
                </a:solidFill>
                <a:effectLst/>
                <a:uLnTx/>
                <a:uFillTx/>
                <a:latin typeface="Arial"/>
                <a:cs typeface="Arial"/>
              </a:rPr>
              <a:t>acting</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muscarinic</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receptor 	</a:t>
            </a:r>
            <a:r>
              <a:rPr kumimoji="0" sz="1100" b="0" i="0" u="none" strike="noStrike" kern="0" cap="none" spc="0" normalizeH="0" baseline="0" noProof="0">
                <a:ln>
                  <a:noFill/>
                </a:ln>
                <a:solidFill>
                  <a:srgbClr val="073762"/>
                </a:solidFill>
                <a:effectLst/>
                <a:uLnTx/>
                <a:uFillTx/>
                <a:latin typeface="Arial"/>
                <a:cs typeface="Arial"/>
              </a:rPr>
              <a:t>antagonist</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(LAMA)</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theophylline.</a:t>
            </a:r>
            <a:endParaRPr kumimoji="0" sz="1100" b="0" i="0" u="none" strike="noStrike" kern="0" cap="none" spc="0" normalizeH="0" baseline="0" noProof="0">
              <a:ln>
                <a:noFill/>
              </a:ln>
              <a:solidFill>
                <a:sysClr val="windowText" lastClr="000000"/>
              </a:solidFill>
              <a:effectLst/>
              <a:uLnTx/>
              <a:uFillTx/>
              <a:latin typeface="Arial"/>
              <a:cs typeface="Arial"/>
            </a:endParaRPr>
          </a:p>
          <a:p>
            <a:pPr marL="452755" marR="0" lvl="2" indent="-130810" defTabSz="914400" eaLnBrk="1" fontAlgn="auto" latinLnBrk="0" hangingPunct="1">
              <a:lnSpc>
                <a:spcPct val="100000"/>
              </a:lnSpc>
              <a:spcBef>
                <a:spcPts val="309"/>
              </a:spcBef>
              <a:spcAft>
                <a:spcPts val="0"/>
              </a:spcAft>
              <a:buClr>
                <a:srgbClr val="FF9900"/>
              </a:buClr>
              <a:buSzTx/>
              <a:buFontTx/>
              <a:buChar char="•"/>
              <a:tabLst>
                <a:tab pos="452755" algn="l"/>
              </a:tabLst>
              <a:defRPr/>
            </a:pPr>
            <a:r>
              <a:rPr kumimoji="0" sz="900" b="0" i="0" u="none" strike="noStrike" kern="0" cap="none" spc="0" normalizeH="0" baseline="0" noProof="0">
                <a:ln>
                  <a:noFill/>
                </a:ln>
                <a:solidFill>
                  <a:srgbClr val="073762"/>
                </a:solidFill>
                <a:effectLst/>
                <a:uLnTx/>
                <a:uFillTx/>
                <a:latin typeface="Arial"/>
                <a:cs typeface="Arial"/>
              </a:rPr>
              <a:t>The</a:t>
            </a:r>
            <a:r>
              <a:rPr kumimoji="0" sz="900" b="0" i="0" u="none" strike="noStrike" kern="0" cap="none" spc="-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same</a:t>
            </a:r>
            <a:r>
              <a:rPr kumimoji="0" sz="900" b="0" i="0" u="none" strike="noStrike" kern="0" cap="none" spc="-2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pattern</a:t>
            </a:r>
            <a:r>
              <a:rPr kumimoji="0" sz="900" b="0" i="0" u="none" strike="noStrike" kern="0" cap="none" spc="-2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was noted</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in</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the</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US</a:t>
            </a:r>
            <a:r>
              <a:rPr kumimoji="0" sz="900" b="0" i="0" u="none" strike="noStrike" kern="0" cap="none" spc="-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and</a:t>
            </a:r>
            <a:r>
              <a:rPr kumimoji="0" sz="900" b="0" i="0" u="none" strike="noStrike" kern="0" cap="none" spc="-15" normalizeH="0" baseline="0" noProof="0">
                <a:ln>
                  <a:noFill/>
                </a:ln>
                <a:solidFill>
                  <a:srgbClr val="073762"/>
                </a:solidFill>
                <a:effectLst/>
                <a:uLnTx/>
                <a:uFillTx/>
                <a:latin typeface="Arial"/>
                <a:cs typeface="Arial"/>
              </a:rPr>
              <a:t> </a:t>
            </a:r>
            <a:r>
              <a:rPr kumimoji="0" sz="900" b="0" i="0" u="none" strike="noStrike" kern="0" cap="none" spc="0" normalizeH="0" baseline="0" noProof="0">
                <a:ln>
                  <a:noFill/>
                </a:ln>
                <a:solidFill>
                  <a:srgbClr val="073762"/>
                </a:solidFill>
                <a:effectLst/>
                <a:uLnTx/>
                <a:uFillTx/>
                <a:latin typeface="Arial"/>
                <a:cs typeface="Arial"/>
              </a:rPr>
              <a:t>UK </a:t>
            </a:r>
            <a:r>
              <a:rPr kumimoji="0" sz="900" b="0" i="0" u="none" strike="noStrike" kern="0" cap="none" spc="-10" normalizeH="0" baseline="0" noProof="0">
                <a:ln>
                  <a:noFill/>
                </a:ln>
                <a:solidFill>
                  <a:srgbClr val="073762"/>
                </a:solidFill>
                <a:effectLst/>
                <a:uLnTx/>
                <a:uFillTx/>
                <a:latin typeface="Arial"/>
                <a:cs typeface="Arial"/>
              </a:rPr>
              <a:t>registries.</a:t>
            </a:r>
            <a:endParaRPr kumimoji="0" sz="900" b="0" i="0" u="none" strike="noStrike" kern="0" cap="none" spc="0" normalizeH="0" baseline="0" noProof="0">
              <a:ln>
                <a:noFill/>
              </a:ln>
              <a:solidFill>
                <a:sysClr val="windowText" lastClr="000000"/>
              </a:solidFill>
              <a:effectLst/>
              <a:uLnTx/>
              <a:uFillTx/>
              <a:latin typeface="Arial"/>
              <a:cs typeface="Arial"/>
            </a:endParaRPr>
          </a:p>
          <a:p>
            <a:pPr marL="318770" marR="0" lvl="1" indent="-133985" defTabSz="914400" eaLnBrk="1" fontAlgn="auto" latinLnBrk="0" hangingPunct="1">
              <a:lnSpc>
                <a:spcPct val="100000"/>
              </a:lnSpc>
              <a:spcBef>
                <a:spcPts val="290"/>
              </a:spcBef>
              <a:spcAft>
                <a:spcPts val="0"/>
              </a:spcAft>
              <a:buClr>
                <a:srgbClr val="FF9900"/>
              </a:buClr>
              <a:buSzTx/>
              <a:buFontTx/>
              <a:buChar char="–"/>
              <a:tabLst>
                <a:tab pos="318770" algn="l"/>
              </a:tabLst>
              <a:defRPr/>
            </a:pPr>
            <a:r>
              <a:rPr kumimoji="0" sz="1100" b="0" i="0" u="none" strike="noStrike" kern="0" cap="none" spc="0" normalizeH="0" baseline="0" noProof="0">
                <a:ln>
                  <a:noFill/>
                </a:ln>
                <a:solidFill>
                  <a:srgbClr val="073762"/>
                </a:solidFill>
                <a:effectLst/>
                <a:uLnTx/>
                <a:uFillTx/>
                <a:latin typeface="Arial"/>
                <a:cs typeface="Arial"/>
              </a:rPr>
              <a:t>Theophylline</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used</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more</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commonly</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than</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LAMA: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18770" marR="0" lvl="1" indent="-133985" defTabSz="914400" eaLnBrk="1" fontAlgn="auto" latinLnBrk="0" hangingPunct="1">
              <a:lnSpc>
                <a:spcPct val="100000"/>
              </a:lnSpc>
              <a:spcBef>
                <a:spcPts val="300"/>
              </a:spcBef>
              <a:spcAft>
                <a:spcPts val="0"/>
              </a:spcAft>
              <a:buClr>
                <a:srgbClr val="FF9900"/>
              </a:buClr>
              <a:buSzTx/>
              <a:buFontTx/>
              <a:buChar char="–"/>
              <a:tabLst>
                <a:tab pos="318770" algn="l"/>
              </a:tabLst>
              <a:defRPr/>
            </a:pPr>
            <a:r>
              <a:rPr kumimoji="0" sz="1100" b="0" i="0" u="none" strike="noStrike" kern="0" cap="none" spc="0" normalizeH="0" baseline="0" noProof="0">
                <a:ln>
                  <a:noFill/>
                </a:ln>
                <a:solidFill>
                  <a:srgbClr val="073762"/>
                </a:solidFill>
                <a:effectLst/>
                <a:uLnTx/>
                <a:uFillTx/>
                <a:latin typeface="Arial"/>
                <a:cs typeface="Arial"/>
              </a:rPr>
              <a:t>LAMA</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used</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more</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commonly</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than</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a:t>
            </a:r>
            <a:r>
              <a:rPr kumimoji="0" sz="1100" b="0" i="0" u="none" strike="noStrike" kern="0" cap="none" spc="-20" normalizeH="0" baseline="0" noProof="0">
                <a:ln>
                  <a:noFill/>
                </a:ln>
                <a:solidFill>
                  <a:srgbClr val="073762"/>
                </a:solidFill>
                <a:effectLst/>
                <a:uLnTx/>
                <a:uFillTx/>
                <a:latin typeface="Arial"/>
                <a:cs typeface="Arial"/>
              </a:rPr>
              <a:t> LTRA: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18770" marR="0" lvl="1" indent="-133985" defTabSz="914400" eaLnBrk="1" fontAlgn="auto" latinLnBrk="0" hangingPunct="1">
              <a:lnSpc>
                <a:spcPct val="100000"/>
              </a:lnSpc>
              <a:spcBef>
                <a:spcPts val="300"/>
              </a:spcBef>
              <a:spcAft>
                <a:spcPts val="0"/>
              </a:spcAft>
              <a:buClr>
                <a:srgbClr val="FF9900"/>
              </a:buClr>
              <a:buSzTx/>
              <a:buFontTx/>
              <a:buChar char="–"/>
              <a:tabLst>
                <a:tab pos="318770" algn="l"/>
              </a:tabLst>
              <a:defRPr/>
            </a:pPr>
            <a:r>
              <a:rPr kumimoji="0" sz="1100" b="0" i="0" u="none" strike="noStrike" kern="0" cap="none" spc="0" normalizeH="0" baseline="0" noProof="0">
                <a:ln>
                  <a:noFill/>
                </a:ln>
                <a:solidFill>
                  <a:srgbClr val="073762"/>
                </a:solidFill>
                <a:effectLst/>
                <a:uLnTx/>
                <a:uFillTx/>
                <a:latin typeface="Arial"/>
                <a:cs typeface="Arial"/>
              </a:rPr>
              <a:t>Highest</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proportion</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patients</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receiving</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add-</a:t>
            </a:r>
            <a:r>
              <a:rPr kumimoji="0" sz="1100" b="0" i="0" u="none" strike="noStrike" kern="0" cap="none" spc="0" normalizeH="0" baseline="0" noProof="0">
                <a:ln>
                  <a:noFill/>
                </a:ln>
                <a:solidFill>
                  <a:srgbClr val="073762"/>
                </a:solidFill>
                <a:effectLst/>
                <a:uLnTx/>
                <a:uFillTx/>
                <a:latin typeface="Arial"/>
                <a:cs typeface="Arial"/>
              </a:rPr>
              <a:t>on</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LAMA: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318135" marR="501650" lvl="1" indent="-133985" defTabSz="914400" eaLnBrk="1" fontAlgn="auto" latinLnBrk="0" hangingPunct="1">
              <a:lnSpc>
                <a:spcPct val="100000"/>
              </a:lnSpc>
              <a:spcBef>
                <a:spcPts val="300"/>
              </a:spcBef>
              <a:spcAft>
                <a:spcPts val="0"/>
              </a:spcAft>
              <a:buClr>
                <a:srgbClr val="FF9900"/>
              </a:buClr>
              <a:buSzTx/>
              <a:buFontTx/>
              <a:buChar char="–"/>
              <a:tabLst>
                <a:tab pos="320040" algn="l"/>
              </a:tabLst>
              <a:defRPr/>
            </a:pPr>
            <a:r>
              <a:rPr kumimoji="0" sz="1100" b="0" i="0" u="none" strike="noStrike" kern="0" cap="none" spc="-10" normalizeH="0" baseline="0" noProof="0">
                <a:ln>
                  <a:noFill/>
                </a:ln>
                <a:solidFill>
                  <a:srgbClr val="073762"/>
                </a:solidFill>
                <a:effectLst/>
                <a:uLnTx/>
                <a:uFillTx/>
                <a:latin typeface="Arial"/>
                <a:cs typeface="Arial"/>
              </a:rPr>
              <a:t>Add-</a:t>
            </a:r>
            <a:r>
              <a:rPr kumimoji="0" sz="1100" b="0" i="0" u="none" strike="noStrike" kern="0" cap="none" spc="0" normalizeH="0" baseline="0" noProof="0">
                <a:ln>
                  <a:noFill/>
                </a:ln>
                <a:solidFill>
                  <a:srgbClr val="073762"/>
                </a:solidFill>
                <a:effectLst/>
                <a:uLnTx/>
                <a:uFillTx/>
                <a:latin typeface="Arial"/>
                <a:cs typeface="Arial"/>
              </a:rPr>
              <a:t>on</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therapy</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was used</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sparingly</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for</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patients</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with 	</a:t>
            </a:r>
            <a:r>
              <a:rPr kumimoji="0" sz="1100" b="0" i="0" u="none" strike="noStrike" kern="0" cap="none" spc="0" normalizeH="0" baseline="0" noProof="0">
                <a:ln>
                  <a:noFill/>
                </a:ln>
                <a:solidFill>
                  <a:srgbClr val="073762"/>
                </a:solidFill>
                <a:effectLst/>
                <a:uLnTx/>
                <a:uFillTx/>
                <a:latin typeface="Arial"/>
                <a:cs typeface="Arial"/>
              </a:rPr>
              <a:t>uncontrolled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asthma</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GINA</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Step</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4</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(at</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baseline).</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608588" y="1807508"/>
            <a:ext cx="4290034" cy="2299591"/>
          </a:xfrm>
          <a:prstGeom prst="rect">
            <a:avLst/>
          </a:prstGeom>
        </p:spPr>
      </p:pic>
      <p:grpSp>
        <p:nvGrpSpPr>
          <p:cNvPr id="5" name="object 5"/>
          <p:cNvGrpSpPr/>
          <p:nvPr/>
        </p:nvGrpSpPr>
        <p:grpSpPr>
          <a:xfrm>
            <a:off x="2494788" y="1374647"/>
            <a:ext cx="901065" cy="410209"/>
            <a:chOff x="2494788" y="1374647"/>
            <a:chExt cx="901065" cy="410209"/>
          </a:xfrm>
        </p:grpSpPr>
        <p:pic>
          <p:nvPicPr>
            <p:cNvPr id="6" name="object 6"/>
            <p:cNvPicPr/>
            <p:nvPr/>
          </p:nvPicPr>
          <p:blipFill>
            <a:blip r:embed="rId3" cstate="print"/>
            <a:stretch>
              <a:fillRect/>
            </a:stretch>
          </p:blipFill>
          <p:spPr>
            <a:xfrm>
              <a:off x="2494788" y="1382267"/>
              <a:ext cx="361188" cy="179832"/>
            </a:xfrm>
            <a:prstGeom prst="rect">
              <a:avLst/>
            </a:prstGeom>
          </p:spPr>
        </p:pic>
        <p:pic>
          <p:nvPicPr>
            <p:cNvPr id="7" name="object 7"/>
            <p:cNvPicPr/>
            <p:nvPr/>
          </p:nvPicPr>
          <p:blipFill>
            <a:blip r:embed="rId4" cstate="print"/>
            <a:stretch>
              <a:fillRect/>
            </a:stretch>
          </p:blipFill>
          <p:spPr>
            <a:xfrm>
              <a:off x="2855976" y="1374647"/>
              <a:ext cx="179831" cy="179832"/>
            </a:xfrm>
            <a:prstGeom prst="rect">
              <a:avLst/>
            </a:prstGeom>
          </p:spPr>
        </p:pic>
        <p:pic>
          <p:nvPicPr>
            <p:cNvPr id="8" name="object 8"/>
            <p:cNvPicPr/>
            <p:nvPr/>
          </p:nvPicPr>
          <p:blipFill>
            <a:blip r:embed="rId5" cstate="print"/>
            <a:stretch>
              <a:fillRect/>
            </a:stretch>
          </p:blipFill>
          <p:spPr>
            <a:xfrm>
              <a:off x="3035808" y="1382267"/>
              <a:ext cx="359664" cy="179832"/>
            </a:xfrm>
            <a:prstGeom prst="rect">
              <a:avLst/>
            </a:prstGeom>
          </p:spPr>
        </p:pic>
        <p:pic>
          <p:nvPicPr>
            <p:cNvPr id="9" name="object 9"/>
            <p:cNvPicPr/>
            <p:nvPr/>
          </p:nvPicPr>
          <p:blipFill>
            <a:blip r:embed="rId6" cstate="print"/>
            <a:stretch>
              <a:fillRect/>
            </a:stretch>
          </p:blipFill>
          <p:spPr>
            <a:xfrm>
              <a:off x="2494788" y="1604771"/>
              <a:ext cx="179831" cy="179832"/>
            </a:xfrm>
            <a:prstGeom prst="rect">
              <a:avLst/>
            </a:prstGeom>
          </p:spPr>
        </p:pic>
      </p:grpSp>
      <p:grpSp>
        <p:nvGrpSpPr>
          <p:cNvPr id="10" name="object 10"/>
          <p:cNvGrpSpPr/>
          <p:nvPr/>
        </p:nvGrpSpPr>
        <p:grpSpPr>
          <a:xfrm>
            <a:off x="4163567" y="3435096"/>
            <a:ext cx="180340" cy="599440"/>
            <a:chOff x="4163567" y="3435096"/>
            <a:chExt cx="180340" cy="599440"/>
          </a:xfrm>
        </p:grpSpPr>
        <p:pic>
          <p:nvPicPr>
            <p:cNvPr id="11" name="object 11"/>
            <p:cNvPicPr/>
            <p:nvPr/>
          </p:nvPicPr>
          <p:blipFill>
            <a:blip r:embed="rId7" cstate="print"/>
            <a:stretch>
              <a:fillRect/>
            </a:stretch>
          </p:blipFill>
          <p:spPr>
            <a:xfrm>
              <a:off x="4163567" y="3435096"/>
              <a:ext cx="179832" cy="179832"/>
            </a:xfrm>
            <a:prstGeom prst="rect">
              <a:avLst/>
            </a:prstGeom>
          </p:spPr>
        </p:pic>
        <p:pic>
          <p:nvPicPr>
            <p:cNvPr id="12" name="object 12"/>
            <p:cNvPicPr/>
            <p:nvPr/>
          </p:nvPicPr>
          <p:blipFill>
            <a:blip r:embed="rId8" cstate="print"/>
            <a:stretch>
              <a:fillRect/>
            </a:stretch>
          </p:blipFill>
          <p:spPr>
            <a:xfrm>
              <a:off x="4163567" y="3643884"/>
              <a:ext cx="179832" cy="179831"/>
            </a:xfrm>
            <a:prstGeom prst="rect">
              <a:avLst/>
            </a:prstGeom>
          </p:spPr>
        </p:pic>
        <p:pic>
          <p:nvPicPr>
            <p:cNvPr id="13" name="object 13"/>
            <p:cNvPicPr/>
            <p:nvPr/>
          </p:nvPicPr>
          <p:blipFill>
            <a:blip r:embed="rId9" cstate="print"/>
            <a:stretch>
              <a:fillRect/>
            </a:stretch>
          </p:blipFill>
          <p:spPr>
            <a:xfrm>
              <a:off x="4163567" y="3854196"/>
              <a:ext cx="179832" cy="179831"/>
            </a:xfrm>
            <a:prstGeom prst="rect">
              <a:avLst/>
            </a:prstGeom>
          </p:spPr>
        </p:pic>
      </p:grpSp>
      <p:pic>
        <p:nvPicPr>
          <p:cNvPr id="14" name="object 14"/>
          <p:cNvPicPr/>
          <p:nvPr/>
        </p:nvPicPr>
        <p:blipFill>
          <a:blip r:embed="rId6" cstate="print"/>
          <a:stretch>
            <a:fillRect/>
          </a:stretch>
        </p:blipFill>
        <p:spPr>
          <a:xfrm>
            <a:off x="4163567" y="4108703"/>
            <a:ext cx="179832" cy="179831"/>
          </a:xfrm>
          <a:prstGeom prst="rect">
            <a:avLst/>
          </a:prstGeom>
        </p:spPr>
      </p:pic>
      <p:sp>
        <p:nvSpPr>
          <p:cNvPr id="15" name="object 15"/>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6" name="Graphic 15" descr="Beginning with solid fill">
            <a:hlinkClick r:id="rId10" action="ppaction://hlinksldjump"/>
            <a:extLst>
              <a:ext uri="{FF2B5EF4-FFF2-40B4-BE49-F238E27FC236}">
                <a16:creationId xmlns:a16="http://schemas.microsoft.com/office/drawing/2014/main" id="{E54B7EB6-6F0E-D2C0-AEA2-B30FF2A12E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7" name="bg object 17">
            <a:extLst>
              <a:ext uri="{FF2B5EF4-FFF2-40B4-BE49-F238E27FC236}">
                <a16:creationId xmlns:a16="http://schemas.microsoft.com/office/drawing/2014/main" id="{58AEED58-2547-BBE3-7B52-EA45A937C1EF}"/>
              </a:ext>
            </a:extLst>
          </p:cNvPr>
          <p:cNvPicPr/>
          <p:nvPr/>
        </p:nvPicPr>
        <p:blipFill>
          <a:blip r:embed="rId13" cstate="print">
            <a:alphaModFix amt="10000"/>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Results:</a:t>
            </a:r>
            <a:r>
              <a:rPr spc="-40"/>
              <a:t> </a:t>
            </a:r>
            <a:r>
              <a:t>Clinical</a:t>
            </a:r>
            <a:r>
              <a:rPr spc="-70"/>
              <a:t> </a:t>
            </a:r>
            <a:r>
              <a:rPr spc="-10"/>
              <a:t>characteristics</a:t>
            </a:r>
          </a:p>
          <a:p>
            <a:pPr marL="12700">
              <a:lnSpc>
                <a:spcPct val="100000"/>
              </a:lnSpc>
              <a:spcBef>
                <a:spcPts val="25"/>
              </a:spcBef>
            </a:pPr>
            <a:r>
              <a:rPr sz="1600" spc="-10"/>
              <a:t>Treatment</a:t>
            </a:r>
            <a:endParaRPr sz="1600"/>
          </a:p>
        </p:txBody>
      </p:sp>
      <p:sp>
        <p:nvSpPr>
          <p:cNvPr id="3" name="object 3"/>
          <p:cNvSpPr txBox="1"/>
          <p:nvPr/>
        </p:nvSpPr>
        <p:spPr>
          <a:xfrm>
            <a:off x="310692" y="967816"/>
            <a:ext cx="4003040" cy="37388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10" normalizeH="0" baseline="0" noProof="0">
                <a:ln>
                  <a:noFill/>
                </a:ln>
                <a:solidFill>
                  <a:srgbClr val="073762"/>
                </a:solidFill>
                <a:effectLst/>
                <a:uLnTx/>
                <a:uFillTx/>
                <a:latin typeface="Arial"/>
                <a:cs typeface="Arial"/>
              </a:rPr>
              <a:t>Add-</a:t>
            </a:r>
            <a:r>
              <a:rPr kumimoji="0" sz="1200" b="0" i="0" u="none" strike="noStrike" kern="0" cap="none" spc="0" normalizeH="0" baseline="0" noProof="0">
                <a:ln>
                  <a:noFill/>
                </a:ln>
                <a:solidFill>
                  <a:srgbClr val="073762"/>
                </a:solidFill>
                <a:effectLst/>
                <a:uLnTx/>
                <a:uFillTx/>
                <a:latin typeface="Arial"/>
                <a:cs typeface="Arial"/>
              </a:rPr>
              <a:t>on</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regular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OCS was used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 almost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one-half</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the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GINA</a:t>
            </a:r>
            <a:r>
              <a:rPr kumimoji="0" sz="1200" b="0" i="0" u="none" strike="noStrike" kern="0" cap="none" spc="-7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5.</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035" marR="5080" lvl="1" indent="-133985"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100" b="0" i="0" u="none" strike="noStrike" kern="0" cap="none" spc="0" normalizeH="0" baseline="0" noProof="0">
                <a:ln>
                  <a:noFill/>
                </a:ln>
                <a:solidFill>
                  <a:srgbClr val="073762"/>
                </a:solidFill>
                <a:effectLst/>
                <a:uLnTx/>
                <a:uFillTx/>
                <a:latin typeface="Arial"/>
                <a:cs typeface="Arial"/>
              </a:rPr>
              <a:t>A</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wide</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range</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intercountry</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variability was</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noted</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for</a:t>
            </a:r>
            <a:r>
              <a:rPr kumimoji="0" sz="1100" b="0" i="0" u="none" strike="noStrike" kern="0" cap="none" spc="-5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regular 	</a:t>
            </a:r>
            <a:r>
              <a:rPr kumimoji="0" sz="1100" b="0" i="0" u="none" strike="noStrike" kern="0" cap="none" spc="0" normalizeH="0" baseline="0" noProof="0">
                <a:ln>
                  <a:noFill/>
                </a:ln>
                <a:solidFill>
                  <a:srgbClr val="073762"/>
                </a:solidFill>
                <a:effectLst/>
                <a:uLnTx/>
                <a:uFillTx/>
                <a:latin typeface="Arial"/>
                <a:cs typeface="Arial"/>
              </a:rPr>
              <a:t>OCS</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20" normalizeH="0" baseline="0" noProof="0">
                <a:ln>
                  <a:noFill/>
                </a:ln>
                <a:solidFill>
                  <a:srgbClr val="073762"/>
                </a:solidFill>
                <a:effectLst/>
                <a:uLnTx/>
                <a:uFillTx/>
                <a:latin typeface="Arial"/>
                <a:cs typeface="Arial"/>
              </a:rPr>
              <a:t>use.</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229"/>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146685" marR="46990" lvl="0" indent="-134620"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200" b="0" i="0" u="none" strike="noStrike" kern="0" cap="none" spc="-10" normalizeH="0" baseline="0" noProof="0">
                <a:ln>
                  <a:noFill/>
                </a:ln>
                <a:solidFill>
                  <a:srgbClr val="073762"/>
                </a:solidFill>
                <a:effectLst/>
                <a:uLnTx/>
                <a:uFillTx/>
                <a:latin typeface="Arial"/>
                <a:cs typeface="Arial"/>
              </a:rPr>
              <a:t>Anti-</a:t>
            </a:r>
            <a:r>
              <a:rPr kumimoji="0" sz="1200" b="0" i="0" u="none" strike="noStrike" kern="0" cap="none" spc="0" normalizeH="0" baseline="0" noProof="0">
                <a:ln>
                  <a:noFill/>
                </a:ln>
                <a:solidFill>
                  <a:srgbClr val="073762"/>
                </a:solidFill>
                <a:effectLst/>
                <a:uLnTx/>
                <a:uFillTx/>
                <a:latin typeface="Arial"/>
                <a:cs typeface="Arial"/>
              </a:rPr>
              <a:t>IgE</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10" normalizeH="0" baseline="0" noProof="0">
                <a:ln>
                  <a:noFill/>
                </a:ln>
                <a:solidFill>
                  <a:srgbClr val="073762"/>
                </a:solidFill>
                <a:effectLst/>
                <a:uLnTx/>
                <a:uFillTx/>
                <a:latin typeface="Arial"/>
                <a:cs typeface="Arial"/>
              </a:rPr>
              <a:t> anti-IL-</a:t>
            </a:r>
            <a:r>
              <a:rPr kumimoji="0" sz="1200" b="0" i="0" u="none" strike="noStrike" kern="0" cap="none" spc="0" normalizeH="0" baseline="0" noProof="0">
                <a:ln>
                  <a:noFill/>
                </a:ln>
                <a:solidFill>
                  <a:srgbClr val="073762"/>
                </a:solidFill>
                <a:effectLst/>
                <a:uLnTx/>
                <a:uFillTx/>
                <a:latin typeface="Arial"/>
                <a:cs typeface="Arial"/>
              </a:rPr>
              <a:t>5</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each</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used</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approximately one-</a:t>
            </a:r>
            <a:r>
              <a:rPr kumimoji="0" sz="1200" b="0" i="0" u="none" strike="noStrike" kern="0" cap="none" spc="0" normalizeH="0" baseline="0" noProof="0">
                <a:ln>
                  <a:noFill/>
                </a:ln>
                <a:solidFill>
                  <a:srgbClr val="073762"/>
                </a:solidFill>
                <a:effectLst/>
                <a:uLnTx/>
                <a:uFillTx/>
                <a:latin typeface="Arial"/>
                <a:cs typeface="Arial"/>
              </a:rPr>
              <a:t>third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macrolides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prescribed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for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10" normalizeH="0" baseline="0" noProof="0">
                <a:ln>
                  <a:noFill/>
                </a:ln>
                <a:solidFill>
                  <a:srgbClr val="073762"/>
                </a:solidFill>
                <a:effectLst/>
                <a:uLnTx/>
                <a:uFillTx/>
                <a:latin typeface="Arial"/>
                <a:cs typeface="Arial"/>
              </a:rPr>
              <a:t> minority.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685" marR="158115" lvl="0" indent="-134620" algn="just"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200" b="0" i="0" u="none" strike="noStrike" kern="0" cap="none" spc="0" normalizeH="0" baseline="0" noProof="0">
                <a:ln>
                  <a:noFill/>
                </a:ln>
                <a:solidFill>
                  <a:srgbClr val="073762"/>
                </a:solidFill>
                <a:effectLst/>
                <a:uLnTx/>
                <a:uFillTx/>
                <a:latin typeface="Arial"/>
                <a:cs typeface="Arial"/>
              </a:rPr>
              <a:t>Overall,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72.6%</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GINA </a:t>
            </a:r>
            <a:r>
              <a:rPr kumimoji="0" sz="1200" b="0" i="0" u="none" strike="noStrike" kern="0" cap="none" spc="0" normalizeH="0" baseline="0" noProof="0">
                <a:ln>
                  <a:noFill/>
                </a:ln>
                <a:solidFill>
                  <a:srgbClr val="073762"/>
                </a:solidFill>
                <a:effectLst/>
                <a:uLnTx/>
                <a:uFillTx/>
                <a:latin typeface="Arial"/>
                <a:cs typeface="Arial"/>
              </a:rPr>
              <a:t>Step</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5</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receiving</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therapeutic</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monoclonal</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antibody </a:t>
            </a:r>
            <a:r>
              <a:rPr kumimoji="0" sz="1200" b="0" i="0" u="none" strike="noStrike" kern="0" cap="none" spc="0" normalizeH="0" baseline="0" noProof="0">
                <a:ln>
                  <a:noFill/>
                </a:ln>
                <a:solidFill>
                  <a:srgbClr val="073762"/>
                </a:solidFill>
                <a:effectLst/>
                <a:uLnTx/>
                <a:uFillTx/>
                <a:latin typeface="Arial"/>
                <a:cs typeface="Arial"/>
              </a:rPr>
              <a:t>therapy</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035" marR="184150" lvl="1" indent="-133985" algn="just"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100" b="0" i="0" u="none" strike="noStrike" kern="0" cap="none" spc="0" normalizeH="0" baseline="0" noProof="0">
                <a:ln>
                  <a:noFill/>
                </a:ln>
                <a:solidFill>
                  <a:srgbClr val="073762"/>
                </a:solidFill>
                <a:effectLst/>
                <a:uLnTx/>
                <a:uFillTx/>
                <a:latin typeface="Arial"/>
                <a:cs typeface="Arial"/>
              </a:rPr>
              <a:t>Notably</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high</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rates</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Italy</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United</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Kingdom,</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50" normalizeH="0" baseline="0" noProof="0">
                <a:ln>
                  <a:noFill/>
                </a:ln>
                <a:solidFill>
                  <a:srgbClr val="073762"/>
                </a:solidFill>
                <a:effectLst/>
                <a:uLnTx/>
                <a:uFillTx/>
                <a:latin typeface="Arial"/>
                <a:cs typeface="Arial"/>
              </a:rPr>
              <a:t>a 	</a:t>
            </a:r>
            <a:r>
              <a:rPr kumimoji="0" sz="1100" b="0" i="0" u="none" strike="noStrike" kern="0" cap="none" spc="0" normalizeH="0" baseline="0" noProof="0">
                <a:ln>
                  <a:noFill/>
                </a:ln>
                <a:solidFill>
                  <a:srgbClr val="073762"/>
                </a:solidFill>
                <a:effectLst/>
                <a:uLnTx/>
                <a:uFillTx/>
                <a:latin typeface="Arial"/>
                <a:cs typeface="Arial"/>
              </a:rPr>
              <a:t>relatively</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low</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rate</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use</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South</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Korea.</a:t>
            </a:r>
            <a:endParaRPr kumimoji="0" sz="11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235"/>
              </a:spcBef>
              <a:spcAft>
                <a:spcPts val="0"/>
              </a:spcAft>
              <a:buClr>
                <a:srgbClr val="FF9900"/>
              </a:buClr>
              <a:buSzTx/>
              <a:buFont typeface="Arial"/>
              <a:buChar char="–"/>
              <a:tabLst/>
              <a:defRPr/>
            </a:pPr>
            <a:endParaRPr kumimoji="0" sz="1100" b="0" i="0" u="none" strike="noStrike" kern="0" cap="none" spc="0" normalizeH="0" baseline="0" noProof="0">
              <a:ln>
                <a:noFill/>
              </a:ln>
              <a:solidFill>
                <a:sysClr val="windowText" lastClr="000000"/>
              </a:solidFill>
              <a:effectLst/>
              <a:uLnTx/>
              <a:uFillTx/>
              <a:latin typeface="Arial"/>
              <a:cs typeface="Arial"/>
            </a:endParaRPr>
          </a:p>
          <a:p>
            <a:pPr marL="147320" marR="0" lvl="0" indent="-134620" defTabSz="914400" eaLnBrk="1" fontAlgn="auto" latinLnBrk="0" hangingPunct="1">
              <a:lnSpc>
                <a:spcPct val="100000"/>
              </a:lnSpc>
              <a:spcBef>
                <a:spcPts val="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Predominant</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biologics: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0670" marR="0" lvl="1" indent="-133985" defTabSz="914400" eaLnBrk="1" fontAlgn="auto" latinLnBrk="0" hangingPunct="1">
              <a:lnSpc>
                <a:spcPct val="100000"/>
              </a:lnSpc>
              <a:spcBef>
                <a:spcPts val="305"/>
              </a:spcBef>
              <a:spcAft>
                <a:spcPts val="0"/>
              </a:spcAft>
              <a:buClr>
                <a:srgbClr val="FF9900"/>
              </a:buClr>
              <a:buSzTx/>
              <a:buFontTx/>
              <a:buChar char="–"/>
              <a:tabLst>
                <a:tab pos="280670" algn="l"/>
              </a:tabLst>
              <a:defRPr/>
            </a:pPr>
            <a:r>
              <a:rPr kumimoji="0" sz="1100" b="0" i="0" u="none" strike="noStrike" kern="0" cap="none" spc="-10" normalizeH="0" baseline="0" noProof="0">
                <a:ln>
                  <a:noFill/>
                </a:ln>
                <a:solidFill>
                  <a:srgbClr val="073762"/>
                </a:solidFill>
                <a:effectLst/>
                <a:uLnTx/>
                <a:uFillTx/>
                <a:latin typeface="Arial"/>
                <a:cs typeface="Arial"/>
              </a:rPr>
              <a:t>Anti-</a:t>
            </a:r>
            <a:r>
              <a:rPr kumimoji="0" sz="1100" b="0" i="0" u="none" strike="noStrike" kern="0" cap="none" spc="0" normalizeH="0" baseline="0" noProof="0">
                <a:ln>
                  <a:noFill/>
                </a:ln>
                <a:solidFill>
                  <a:srgbClr val="073762"/>
                </a:solidFill>
                <a:effectLst/>
                <a:uLnTx/>
                <a:uFillTx/>
                <a:latin typeface="Arial"/>
                <a:cs typeface="Arial"/>
              </a:rPr>
              <a:t>IgE</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IT</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and</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anti-</a:t>
            </a:r>
            <a:r>
              <a:rPr kumimoji="0" sz="1100" b="0" i="0" u="none" strike="noStrike" kern="0" cap="none" spc="0" normalizeH="0" baseline="0" noProof="0">
                <a:ln>
                  <a:noFill/>
                </a:ln>
                <a:solidFill>
                  <a:srgbClr val="073762"/>
                </a:solidFill>
                <a:effectLst/>
                <a:uLnTx/>
                <a:uFillTx/>
                <a:latin typeface="Arial"/>
                <a:cs typeface="Arial"/>
              </a:rPr>
              <a:t>IL-5</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in</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UK.</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80035" marR="67310" lvl="1" indent="-13398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100" b="0" i="0" u="none" strike="noStrike" kern="0" cap="none" spc="0" normalizeH="0" baseline="0" noProof="0">
                <a:ln>
                  <a:noFill/>
                </a:ln>
                <a:solidFill>
                  <a:srgbClr val="073762"/>
                </a:solidFill>
                <a:effectLst/>
                <a:uLnTx/>
                <a:uFillTx/>
                <a:latin typeface="Arial"/>
                <a:cs typeface="Arial"/>
              </a:rPr>
              <a:t>In</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4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USA,</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there</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is</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fairly</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even</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split</a:t>
            </a:r>
            <a:r>
              <a:rPr kumimoji="0" sz="1100" b="0" i="0" u="none" strike="noStrike" kern="0" cap="none" spc="-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between</a:t>
            </a:r>
            <a:r>
              <a:rPr kumimoji="0" sz="1100" b="0" i="0" u="none" strike="noStrike" kern="0" cap="none" spc="-1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anti-IgE</a:t>
            </a:r>
            <a:r>
              <a:rPr kumimoji="0" sz="1100" b="0" i="0" u="none" strike="noStrike" kern="0" cap="none" spc="-50" normalizeH="0" baseline="0" noProof="0">
                <a:ln>
                  <a:noFill/>
                </a:ln>
                <a:solidFill>
                  <a:srgbClr val="073762"/>
                </a:solidFill>
                <a:effectLst/>
                <a:uLnTx/>
                <a:uFillTx/>
                <a:latin typeface="Arial"/>
                <a:cs typeface="Arial"/>
              </a:rPr>
              <a:t> </a:t>
            </a:r>
            <a:r>
              <a:rPr kumimoji="0" sz="1100" b="0" i="0" u="none" strike="noStrike" kern="0" cap="none" spc="-25" normalizeH="0" baseline="0" noProof="0">
                <a:ln>
                  <a:noFill/>
                </a:ln>
                <a:solidFill>
                  <a:srgbClr val="073762"/>
                </a:solidFill>
                <a:effectLst/>
                <a:uLnTx/>
                <a:uFillTx/>
                <a:latin typeface="Arial"/>
                <a:cs typeface="Arial"/>
              </a:rPr>
              <a:t>and 	</a:t>
            </a:r>
            <a:r>
              <a:rPr kumimoji="0" sz="1100" b="0" i="0" u="none" strike="noStrike" kern="0" cap="none" spc="-10" normalizeH="0" baseline="0" noProof="0">
                <a:ln>
                  <a:noFill/>
                </a:ln>
                <a:solidFill>
                  <a:srgbClr val="073762"/>
                </a:solidFill>
                <a:effectLst/>
                <a:uLnTx/>
                <a:uFillTx/>
                <a:latin typeface="Arial"/>
                <a:cs typeface="Arial"/>
              </a:rPr>
              <a:t>anti-</a:t>
            </a:r>
            <a:r>
              <a:rPr kumimoji="0" sz="1100" b="0" i="0" u="none" strike="noStrike" kern="0" cap="none" spc="0" normalizeH="0" baseline="0" noProof="0">
                <a:ln>
                  <a:noFill/>
                </a:ln>
                <a:solidFill>
                  <a:srgbClr val="073762"/>
                </a:solidFill>
                <a:effectLst/>
                <a:uLnTx/>
                <a:uFillTx/>
                <a:latin typeface="Arial"/>
                <a:cs typeface="Arial"/>
              </a:rPr>
              <a:t>IL-5,</a:t>
            </a:r>
            <a:r>
              <a:rPr kumimoji="0" sz="1100" b="0" i="0" u="none" strike="noStrike" kern="0" cap="none" spc="-6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with</a:t>
            </a:r>
            <a:r>
              <a:rPr kumimoji="0" sz="1100" b="0" i="0" u="none" strike="noStrike" kern="0" cap="none" spc="1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the</a:t>
            </a:r>
            <a:r>
              <a:rPr kumimoji="0" sz="1100" b="0" i="0" u="none" strike="noStrike" kern="0" cap="none" spc="-3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highest</a:t>
            </a:r>
            <a:r>
              <a:rPr kumimoji="0" sz="1100" b="0" i="0" u="none" strike="noStrike" kern="0" cap="none" spc="-20"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proportion</a:t>
            </a:r>
            <a:r>
              <a:rPr kumimoji="0" sz="1100" b="0" i="0" u="none" strike="noStrike" kern="0" cap="none" spc="-4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of</a:t>
            </a:r>
            <a:r>
              <a:rPr kumimoji="0" sz="1100" b="0" i="0" u="none" strike="noStrike" kern="0" cap="none" spc="-25" normalizeH="0" baseline="0" noProof="0">
                <a:ln>
                  <a:noFill/>
                </a:ln>
                <a:solidFill>
                  <a:srgbClr val="073762"/>
                </a:solidFill>
                <a:effectLst/>
                <a:uLnTx/>
                <a:uFillTx/>
                <a:latin typeface="Arial"/>
                <a:cs typeface="Arial"/>
              </a:rPr>
              <a:t> </a:t>
            </a:r>
            <a:r>
              <a:rPr kumimoji="0" sz="1100" b="0" i="0" u="none" strike="noStrike" kern="0" cap="none" spc="0" normalizeH="0" baseline="0" noProof="0">
                <a:ln>
                  <a:noFill/>
                </a:ln>
                <a:solidFill>
                  <a:srgbClr val="073762"/>
                </a:solidFill>
                <a:effectLst/>
                <a:uLnTx/>
                <a:uFillTx/>
                <a:latin typeface="Arial"/>
                <a:cs typeface="Arial"/>
              </a:rPr>
              <a:t>patients</a:t>
            </a:r>
            <a:r>
              <a:rPr kumimoji="0" sz="1100" b="0" i="0" u="none" strike="noStrike" kern="0" cap="none" spc="-30" normalizeH="0" baseline="0" noProof="0">
                <a:ln>
                  <a:noFill/>
                </a:ln>
                <a:solidFill>
                  <a:srgbClr val="073762"/>
                </a:solidFill>
                <a:effectLst/>
                <a:uLnTx/>
                <a:uFillTx/>
                <a:latin typeface="Arial"/>
                <a:cs typeface="Arial"/>
              </a:rPr>
              <a:t> </a:t>
            </a:r>
            <a:r>
              <a:rPr kumimoji="0" sz="1100" b="0" i="0" u="none" strike="noStrike" kern="0" cap="none" spc="-10" normalizeH="0" baseline="0" noProof="0">
                <a:ln>
                  <a:noFill/>
                </a:ln>
                <a:solidFill>
                  <a:srgbClr val="073762"/>
                </a:solidFill>
                <a:effectLst/>
                <a:uLnTx/>
                <a:uFillTx/>
                <a:latin typeface="Arial"/>
                <a:cs typeface="Arial"/>
              </a:rPr>
              <a:t>receiving 	macrolides.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533988" y="1982791"/>
            <a:ext cx="4334111" cy="1987187"/>
          </a:xfrm>
          <a:prstGeom prst="rect">
            <a:avLst/>
          </a:prstGeom>
        </p:spPr>
      </p:pic>
      <p:sp>
        <p:nvSpPr>
          <p:cNvPr id="5" name="object 5"/>
          <p:cNvSpPr txBox="1"/>
          <p:nvPr/>
        </p:nvSpPr>
        <p:spPr>
          <a:xfrm>
            <a:off x="311302" y="4868895"/>
            <a:ext cx="5751830"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USA: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States</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United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Kingdom;</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SK:</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South</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Korea; IT:</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Italy;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SAWD:</a:t>
            </a:r>
            <a:r>
              <a:rPr kumimoji="0" sz="800" b="0" i="0" u="none" strike="noStrike" kern="0" cap="none" spc="-5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Web-based</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Database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3CDDAB87-7F4A-5995-8559-65E5D9CB3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D7523EC6-67B2-3F3C-CF07-39079A17E5FA}"/>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225" rIns="0" bIns="0" rtlCol="0">
            <a:spAutoFit/>
          </a:bodyPr>
          <a:lstStyle/>
          <a:p>
            <a:pPr marL="12700">
              <a:lnSpc>
                <a:spcPct val="100000"/>
              </a:lnSpc>
              <a:spcBef>
                <a:spcPts val="100"/>
              </a:spcBef>
            </a:pPr>
            <a:r>
              <a:rPr spc="-10"/>
              <a:t>Conclusions</a:t>
            </a:r>
          </a:p>
        </p:txBody>
      </p:sp>
      <p:sp>
        <p:nvSpPr>
          <p:cNvPr id="3" name="object 3"/>
          <p:cNvSpPr txBox="1"/>
          <p:nvPr/>
        </p:nvSpPr>
        <p:spPr>
          <a:xfrm>
            <a:off x="311302" y="4859223"/>
            <a:ext cx="2012314"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10692" y="966292"/>
            <a:ext cx="8258175" cy="3655060"/>
          </a:xfrm>
          <a:prstGeom prst="rect">
            <a:avLst/>
          </a:prstGeom>
        </p:spPr>
        <p:txBody>
          <a:bodyPr vert="horz" wrap="square" lIns="0" tIns="13335" rIns="0" bIns="0" rtlCol="0">
            <a:spAutoFit/>
          </a:bodyPr>
          <a:lstStyle/>
          <a:p>
            <a:pPr marL="144780" marR="5080" lvl="0" indent="-132715" defTabSz="914400" eaLnBrk="1" fontAlgn="auto" latinLnBrk="0" hangingPunct="1">
              <a:lnSpc>
                <a:spcPct val="100000"/>
              </a:lnSpc>
              <a:spcBef>
                <a:spcPts val="1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This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provides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first</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description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international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population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managed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 	</a:t>
            </a:r>
            <a:r>
              <a:rPr kumimoji="0" sz="1400" b="0" i="0" u="none" strike="noStrike" kern="0" cap="none" spc="0" normalizeH="0" baseline="0" noProof="0">
                <a:ln>
                  <a:noFill/>
                </a:ln>
                <a:solidFill>
                  <a:srgbClr val="073762"/>
                </a:solidFill>
                <a:effectLst/>
                <a:uLnTx/>
                <a:uFillTx/>
                <a:latin typeface="Arial"/>
                <a:cs typeface="Arial"/>
              </a:rPr>
              <a:t>identified</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differences</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demographic</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clinical</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characteristics</a:t>
            </a:r>
            <a:r>
              <a:rPr kumimoji="0" sz="1400" b="1"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both</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geographically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across 	health-</a:t>
            </a:r>
            <a:r>
              <a:rPr kumimoji="0" sz="1400" b="0" i="0" u="none" strike="noStrike" kern="0" cap="none" spc="0" normalizeH="0" baseline="0" noProof="0">
                <a:ln>
                  <a:noFill/>
                </a:ln>
                <a:solidFill>
                  <a:srgbClr val="073762"/>
                </a:solidFill>
                <a:effectLst/>
                <a:uLnTx/>
                <a:uFillTx/>
                <a:latin typeface="Arial"/>
                <a:cs typeface="Arial"/>
              </a:rPr>
              <a:t>care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systems.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273685" lvl="0" indent="-133350" defTabSz="914400" eaLnBrk="1" fontAlgn="auto" latinLnBrk="0" hangingPunct="1">
              <a:lnSpc>
                <a:spcPct val="100000"/>
              </a:lnSpc>
              <a:spcBef>
                <a:spcPts val="15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Initial</a:t>
            </a:r>
            <a:r>
              <a:rPr kumimoji="0" sz="1400" b="0"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country-</a:t>
            </a:r>
            <a:r>
              <a:rPr kumimoji="0" sz="1400" b="1" i="0" u="none" strike="noStrike" kern="0" cap="none" spc="0" normalizeH="0" baseline="0" noProof="0">
                <a:ln>
                  <a:noFill/>
                </a:ln>
                <a:solidFill>
                  <a:srgbClr val="073762"/>
                </a:solidFill>
                <a:effectLst/>
                <a:uLnTx/>
                <a:uFillTx/>
                <a:latin typeface="Arial"/>
                <a:cs typeface="Arial"/>
              </a:rPr>
              <a:t>specific</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biomarker</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profiles</a:t>
            </a:r>
            <a:r>
              <a:rPr kumimoji="0" sz="1400" b="1"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been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identified,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further</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studies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required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to 	</a:t>
            </a:r>
            <a:r>
              <a:rPr kumimoji="0" sz="1400" b="0" i="0" u="none" strike="noStrike" kern="0" cap="none" spc="0" normalizeH="0" baseline="0" noProof="0">
                <a:ln>
                  <a:noFill/>
                </a:ln>
                <a:solidFill>
                  <a:srgbClr val="073762"/>
                </a:solidFill>
                <a:effectLst/>
                <a:uLnTx/>
                <a:uFillTx/>
                <a:latin typeface="Arial"/>
                <a:cs typeface="Arial"/>
              </a:rPr>
              <a:t>determine</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whether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inter-counter</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differences</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related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to:</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9"/>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Underlying</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epidemiological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factors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Environmental</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factors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10" normalizeH="0" baseline="0" noProof="0">
                <a:ln>
                  <a:noFill/>
                </a:ln>
                <a:solidFill>
                  <a:srgbClr val="073762"/>
                </a:solidFill>
                <a:effectLst/>
                <a:uLnTx/>
                <a:uFillTx/>
                <a:latin typeface="Arial"/>
                <a:cs typeface="Arial"/>
              </a:rPr>
              <a:t>Phenotypes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management</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systems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10" normalizeH="0" baseline="0" noProof="0">
                <a:ln>
                  <a:noFill/>
                </a:ln>
                <a:solidFill>
                  <a:srgbClr val="073762"/>
                </a:solidFill>
                <a:effectLst/>
                <a:uLnTx/>
                <a:uFillTx/>
                <a:latin typeface="Arial"/>
                <a:cs typeface="Arial"/>
              </a:rPr>
              <a:t>Treatment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access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Cultural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factors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6985" lvl="0" indent="-133350"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Prospective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began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2018</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Italy,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United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States,</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South</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Korea,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United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Kingdom,</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this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ensures</a:t>
            </a:r>
            <a:r>
              <a:rPr kumimoji="0" sz="1400" b="0"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better</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standardisation</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fields</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facilitating</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more 	</a:t>
            </a:r>
            <a:r>
              <a:rPr kumimoji="0" sz="1400" b="1" i="0" u="none" strike="noStrike" kern="0" cap="none" spc="0" normalizeH="0" baseline="0" noProof="0">
                <a:ln>
                  <a:noFill/>
                </a:ln>
                <a:solidFill>
                  <a:srgbClr val="073762"/>
                </a:solidFill>
                <a:effectLst/>
                <a:uLnTx/>
                <a:uFillTx/>
                <a:latin typeface="Arial"/>
                <a:cs typeface="Arial"/>
              </a:rPr>
              <a:t>accurate</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cross-</a:t>
            </a:r>
            <a:r>
              <a:rPr kumimoji="0" sz="1400" b="1" i="0" u="none" strike="noStrike" kern="0" cap="none" spc="0" normalizeH="0" baseline="0" noProof="0">
                <a:ln>
                  <a:noFill/>
                </a:ln>
                <a:solidFill>
                  <a:srgbClr val="073762"/>
                </a:solidFill>
                <a:effectLst/>
                <a:uLnTx/>
                <a:uFillTx/>
                <a:latin typeface="Arial"/>
                <a:cs typeface="Arial"/>
              </a:rPr>
              <a:t>country</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comparisons</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reducing</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incongruence</a:t>
            </a:r>
            <a:r>
              <a:rPr kumimoji="0" sz="1400" b="1"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upcoming</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data 	</a:t>
            </a:r>
            <a:r>
              <a:rPr kumimoji="0" sz="1400" b="0" i="0" u="none" strike="noStrike" kern="0" cap="none" spc="-10" normalizeH="0" baseline="0" noProof="0">
                <a:ln>
                  <a:noFill/>
                </a:ln>
                <a:solidFill>
                  <a:srgbClr val="073762"/>
                </a:solidFill>
                <a:effectLst/>
                <a:uLnTx/>
                <a:uFillTx/>
                <a:latin typeface="Arial"/>
                <a:cs typeface="Arial"/>
              </a:rPr>
              <a:t>sets.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2" action="ppaction://hlinksldjump"/>
            <a:extLst>
              <a:ext uri="{FF2B5EF4-FFF2-40B4-BE49-F238E27FC236}">
                <a16:creationId xmlns:a16="http://schemas.microsoft.com/office/drawing/2014/main" id="{555847C9-A0E2-2D96-1075-C95C416B2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596" y="3578478"/>
            <a:ext cx="692785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a:ln>
                  <a:noFill/>
                </a:ln>
                <a:solidFill>
                  <a:srgbClr val="FF9900"/>
                </a:solidFill>
                <a:effectLst/>
                <a:uLnTx/>
                <a:uFillTx/>
                <a:latin typeface="Arial"/>
                <a:cs typeface="Arial"/>
              </a:rPr>
              <a:t>J.</a:t>
            </a:r>
            <a:r>
              <a:rPr kumimoji="0" sz="1600" b="0" i="0" u="none" strike="noStrike" kern="0" cap="none" spc="-30"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Mark</a:t>
            </a:r>
            <a:r>
              <a:rPr kumimoji="0" sz="1600" b="0" i="0" u="none" strike="noStrike" kern="0" cap="none" spc="-25"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Fitzgerald</a:t>
            </a:r>
            <a:r>
              <a:rPr kumimoji="0" sz="1600" b="0" i="0" u="none" strike="noStrike" kern="0" cap="none" spc="-35"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et</a:t>
            </a:r>
            <a:r>
              <a:rPr kumimoji="0" sz="1600" b="0" i="0" u="none" strike="noStrike" kern="0" cap="none" spc="-25"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al,</a:t>
            </a:r>
            <a:r>
              <a:rPr kumimoji="0" sz="1600" b="0" i="0" u="none" strike="noStrike" kern="0" cap="none" spc="-65" normalizeH="0" baseline="0" noProof="0">
                <a:ln>
                  <a:noFill/>
                </a:ln>
                <a:solidFill>
                  <a:srgbClr val="FF9900"/>
                </a:solidFill>
                <a:effectLst/>
                <a:uLnTx/>
                <a:uFillTx/>
                <a:latin typeface="Arial"/>
                <a:cs typeface="Arial"/>
              </a:rPr>
              <a:t> </a:t>
            </a:r>
            <a:r>
              <a:rPr kumimoji="0" sz="1600" b="0" i="1" u="none" strike="noStrike" kern="0" cap="none" spc="0" normalizeH="0" baseline="0" noProof="0">
                <a:ln>
                  <a:noFill/>
                </a:ln>
                <a:solidFill>
                  <a:srgbClr val="FF9900"/>
                </a:solidFill>
                <a:effectLst/>
                <a:uLnTx/>
                <a:uFillTx/>
                <a:latin typeface="Arial"/>
                <a:cs typeface="Arial"/>
              </a:rPr>
              <a:t>BMC</a:t>
            </a:r>
            <a:r>
              <a:rPr kumimoji="0" sz="1600" b="0" i="1" u="none" strike="noStrike" kern="0" cap="none" spc="-30" normalizeH="0" baseline="0" noProof="0">
                <a:ln>
                  <a:noFill/>
                </a:ln>
                <a:solidFill>
                  <a:srgbClr val="FF9900"/>
                </a:solidFill>
                <a:effectLst/>
                <a:uLnTx/>
                <a:uFillTx/>
                <a:latin typeface="Arial"/>
                <a:cs typeface="Arial"/>
              </a:rPr>
              <a:t> </a:t>
            </a:r>
            <a:r>
              <a:rPr kumimoji="0" sz="1600" b="0" i="1" u="none" strike="noStrike" kern="0" cap="none" spc="0" normalizeH="0" baseline="0" noProof="0">
                <a:ln>
                  <a:noFill/>
                </a:ln>
                <a:solidFill>
                  <a:srgbClr val="FF9900"/>
                </a:solidFill>
                <a:effectLst/>
                <a:uLnTx/>
                <a:uFillTx/>
                <a:latin typeface="Arial"/>
                <a:cs typeface="Arial"/>
              </a:rPr>
              <a:t>Medical</a:t>
            </a:r>
            <a:r>
              <a:rPr kumimoji="0" sz="1600" b="0" i="1" u="none" strike="noStrike" kern="0" cap="none" spc="-40" normalizeH="0" baseline="0" noProof="0">
                <a:ln>
                  <a:noFill/>
                </a:ln>
                <a:solidFill>
                  <a:srgbClr val="FF9900"/>
                </a:solidFill>
                <a:effectLst/>
                <a:uLnTx/>
                <a:uFillTx/>
                <a:latin typeface="Arial"/>
                <a:cs typeface="Arial"/>
              </a:rPr>
              <a:t> </a:t>
            </a:r>
            <a:r>
              <a:rPr kumimoji="0" sz="1600" b="0" i="1" u="none" strike="noStrike" kern="0" cap="none" spc="0" normalizeH="0" baseline="0" noProof="0">
                <a:ln>
                  <a:noFill/>
                </a:ln>
                <a:solidFill>
                  <a:srgbClr val="FF9900"/>
                </a:solidFill>
                <a:effectLst/>
                <a:uLnTx/>
                <a:uFillTx/>
                <a:latin typeface="Arial"/>
                <a:cs typeface="Arial"/>
              </a:rPr>
              <a:t>Research</a:t>
            </a:r>
            <a:r>
              <a:rPr kumimoji="0" sz="1600" b="0" i="1" u="none" strike="noStrike" kern="0" cap="none" spc="-40" normalizeH="0" baseline="0" noProof="0">
                <a:ln>
                  <a:noFill/>
                </a:ln>
                <a:solidFill>
                  <a:srgbClr val="FF9900"/>
                </a:solidFill>
                <a:effectLst/>
                <a:uLnTx/>
                <a:uFillTx/>
                <a:latin typeface="Arial"/>
                <a:cs typeface="Arial"/>
              </a:rPr>
              <a:t> </a:t>
            </a:r>
            <a:r>
              <a:rPr kumimoji="0" sz="1600" b="0" i="1" u="none" strike="noStrike" kern="0" cap="none" spc="0" normalizeH="0" baseline="0" noProof="0">
                <a:ln>
                  <a:noFill/>
                </a:ln>
                <a:solidFill>
                  <a:srgbClr val="FF9900"/>
                </a:solidFill>
                <a:effectLst/>
                <a:uLnTx/>
                <a:uFillTx/>
                <a:latin typeface="Arial"/>
                <a:cs typeface="Arial"/>
              </a:rPr>
              <a:t>Methodology</a:t>
            </a:r>
            <a:r>
              <a:rPr kumimoji="0" sz="1600" b="0" i="1" u="none" strike="noStrike" kern="0" cap="none" spc="-15" normalizeH="0" baseline="0" noProof="0">
                <a:ln>
                  <a:noFill/>
                </a:ln>
                <a:solidFill>
                  <a:srgbClr val="FF9900"/>
                </a:solidFill>
                <a:effectLst/>
                <a:uLnTx/>
                <a:uFillTx/>
                <a:latin typeface="Arial"/>
                <a:cs typeface="Arial"/>
              </a:rPr>
              <a:t> </a:t>
            </a:r>
            <a:r>
              <a:rPr kumimoji="0" sz="1600" b="1" i="0" u="none" strike="noStrike" kern="0" cap="none" spc="0" normalizeH="0" baseline="0" noProof="0">
                <a:ln>
                  <a:noFill/>
                </a:ln>
                <a:solidFill>
                  <a:srgbClr val="FF9900"/>
                </a:solidFill>
                <a:effectLst/>
                <a:uLnTx/>
                <a:uFillTx/>
                <a:latin typeface="Arial"/>
                <a:cs typeface="Arial"/>
              </a:rPr>
              <a:t>20</a:t>
            </a:r>
            <a:r>
              <a:rPr kumimoji="0" sz="1600" b="0" i="0" u="none" strike="noStrike" kern="0" cap="none" spc="0" normalizeH="0" baseline="0" noProof="0">
                <a:ln>
                  <a:noFill/>
                </a:ln>
                <a:solidFill>
                  <a:srgbClr val="FF9900"/>
                </a:solidFill>
                <a:effectLst/>
                <a:uLnTx/>
                <a:uFillTx/>
                <a:latin typeface="Arial"/>
                <a:cs typeface="Arial"/>
              </a:rPr>
              <a:t>,</a:t>
            </a:r>
            <a:r>
              <a:rPr kumimoji="0" sz="1600" b="0" i="0" u="none" strike="noStrike" kern="0" cap="none" spc="-30" normalizeH="0" baseline="0" noProof="0">
                <a:ln>
                  <a:noFill/>
                </a:ln>
                <a:solidFill>
                  <a:srgbClr val="FF9900"/>
                </a:solidFill>
                <a:effectLst/>
                <a:uLnTx/>
                <a:uFillTx/>
                <a:latin typeface="Arial"/>
                <a:cs typeface="Arial"/>
              </a:rPr>
              <a:t> </a:t>
            </a:r>
            <a:r>
              <a:rPr kumimoji="0" sz="1600" b="0" i="0" u="none" strike="noStrike" kern="0" cap="none" spc="0" normalizeH="0" baseline="0" noProof="0">
                <a:ln>
                  <a:noFill/>
                </a:ln>
                <a:solidFill>
                  <a:srgbClr val="FF9900"/>
                </a:solidFill>
                <a:effectLst/>
                <a:uLnTx/>
                <a:uFillTx/>
                <a:latin typeface="Arial"/>
                <a:cs typeface="Arial"/>
              </a:rPr>
              <a:t>212</a:t>
            </a:r>
            <a:r>
              <a:rPr kumimoji="0" sz="1600" b="0" i="0" u="none" strike="noStrike" kern="0" cap="none" spc="-30" normalizeH="0" baseline="0" noProof="0">
                <a:ln>
                  <a:noFill/>
                </a:ln>
                <a:solidFill>
                  <a:srgbClr val="FF9900"/>
                </a:solidFill>
                <a:effectLst/>
                <a:uLnTx/>
                <a:uFillTx/>
                <a:latin typeface="Arial"/>
                <a:cs typeface="Arial"/>
              </a:rPr>
              <a:t> </a:t>
            </a:r>
            <a:r>
              <a:rPr kumimoji="0" sz="1600" b="0" i="0" u="none" strike="noStrike" kern="0" cap="none" spc="-10" normalizeH="0" baseline="0" noProof="0">
                <a:ln>
                  <a:noFill/>
                </a:ln>
                <a:solidFill>
                  <a:srgbClr val="FF9900"/>
                </a:solidFill>
                <a:effectLst/>
                <a:uLnTx/>
                <a:uFillTx/>
                <a:latin typeface="Arial"/>
                <a:cs typeface="Arial"/>
              </a:rPr>
              <a:t>(2020)</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534720" y="2341626"/>
            <a:ext cx="7983220" cy="635635"/>
          </a:xfrm>
          <a:prstGeom prst="rect">
            <a:avLst/>
          </a:prstGeom>
        </p:spPr>
        <p:txBody>
          <a:bodyPr vert="horz" wrap="square" lIns="0" tIns="12700" rIns="0" bIns="0" rtlCol="0">
            <a:spAutoFit/>
          </a:bodyPr>
          <a:lstStyle/>
          <a:p>
            <a:pPr marL="3527425" marR="5080" lvl="0" indent="-351536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a:ln>
                  <a:noFill/>
                </a:ln>
                <a:solidFill>
                  <a:srgbClr val="FFFFFF"/>
                </a:solidFill>
                <a:effectLst/>
                <a:uLnTx/>
                <a:uFillTx/>
                <a:latin typeface="Arial"/>
                <a:cs typeface="Arial"/>
              </a:rPr>
              <a:t>International</a:t>
            </a:r>
            <a:r>
              <a:rPr kumimoji="0" sz="2000" b="1" i="0" u="none" strike="noStrike" kern="0" cap="none" spc="-7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Severe</a:t>
            </a:r>
            <a:r>
              <a:rPr kumimoji="0" sz="2000" b="1" i="0" u="none" strike="noStrike" kern="0" cap="none" spc="-9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Asthma</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Registry</a:t>
            </a:r>
            <a:r>
              <a:rPr kumimoji="0" sz="2000" b="1" i="0" u="none" strike="noStrike" kern="0" cap="none" spc="-5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(ISAR):</a:t>
            </a:r>
            <a:r>
              <a:rPr kumimoji="0" sz="2000" b="1" i="0" u="none" strike="noStrike" kern="0" cap="none" spc="-4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protocol</a:t>
            </a:r>
            <a:r>
              <a:rPr kumimoji="0" sz="2000" b="1" i="0" u="none" strike="noStrike" kern="0" cap="none" spc="-50"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for</a:t>
            </a:r>
            <a:r>
              <a:rPr kumimoji="0" sz="2000" b="1" i="0" u="none" strike="noStrike" kern="0" cap="none" spc="-35" normalizeH="0" baseline="0" noProof="0">
                <a:ln>
                  <a:noFill/>
                </a:ln>
                <a:solidFill>
                  <a:srgbClr val="FFFFFF"/>
                </a:solidFill>
                <a:effectLst/>
                <a:uLnTx/>
                <a:uFillTx/>
                <a:latin typeface="Arial"/>
                <a:cs typeface="Arial"/>
              </a:rPr>
              <a:t> </a:t>
            </a:r>
            <a:r>
              <a:rPr kumimoji="0" sz="2000" b="1" i="0" u="none" strike="noStrike" kern="0" cap="none" spc="0" normalizeH="0" baseline="0" noProof="0">
                <a:ln>
                  <a:noFill/>
                </a:ln>
                <a:solidFill>
                  <a:srgbClr val="FFFFFF"/>
                </a:solidFill>
                <a:effectLst/>
                <a:uLnTx/>
                <a:uFillTx/>
                <a:latin typeface="Arial"/>
                <a:cs typeface="Arial"/>
              </a:rPr>
              <a:t>a</a:t>
            </a:r>
            <a:r>
              <a:rPr kumimoji="0" sz="2000" b="1" i="0" u="none" strike="noStrike" kern="0" cap="none" spc="-30" normalizeH="0" baseline="0" noProof="0">
                <a:ln>
                  <a:noFill/>
                </a:ln>
                <a:solidFill>
                  <a:srgbClr val="FFFFFF"/>
                </a:solidFill>
                <a:effectLst/>
                <a:uLnTx/>
                <a:uFillTx/>
                <a:latin typeface="Arial"/>
                <a:cs typeface="Arial"/>
              </a:rPr>
              <a:t> </a:t>
            </a:r>
            <a:r>
              <a:rPr kumimoji="0" sz="2000" b="1" i="0" u="none" strike="noStrike" kern="0" cap="none" spc="-10" normalizeH="0" baseline="0" noProof="0">
                <a:ln>
                  <a:noFill/>
                </a:ln>
                <a:solidFill>
                  <a:srgbClr val="FFFFFF"/>
                </a:solidFill>
                <a:effectLst/>
                <a:uLnTx/>
                <a:uFillTx/>
                <a:latin typeface="Arial"/>
                <a:cs typeface="Arial"/>
              </a:rPr>
              <a:t>global registry</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pic>
        <p:nvPicPr>
          <p:cNvPr id="4" name="Graphic 3" descr="Beginning with solid fill">
            <a:hlinkClick r:id="rId2" action="ppaction://hlinksldjump"/>
            <a:extLst>
              <a:ext uri="{FF2B5EF4-FFF2-40B4-BE49-F238E27FC236}">
                <a16:creationId xmlns:a16="http://schemas.microsoft.com/office/drawing/2014/main" id="{48B04D2E-E4F1-B648-0DA7-6646A0B3DC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Background</a:t>
            </a:r>
            <a:r>
              <a:rPr spc="-45"/>
              <a:t> </a:t>
            </a:r>
            <a:r>
              <a:t>and</a:t>
            </a:r>
            <a:r>
              <a:rPr spc="-60"/>
              <a:t> </a:t>
            </a:r>
            <a:r>
              <a:rPr spc="-20"/>
              <a:t>aims</a:t>
            </a:r>
          </a:p>
        </p:txBody>
      </p:sp>
      <p:sp>
        <p:nvSpPr>
          <p:cNvPr id="3" name="object 3"/>
          <p:cNvSpPr txBox="1"/>
          <p:nvPr/>
        </p:nvSpPr>
        <p:spPr>
          <a:xfrm>
            <a:off x="3327019" y="862329"/>
            <a:ext cx="5337175" cy="3180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a:ln>
                  <a:noFill/>
                </a:ln>
                <a:solidFill>
                  <a:srgbClr val="FF9900"/>
                </a:solidFill>
                <a:effectLst/>
                <a:uLnTx/>
                <a:uFillTx/>
                <a:latin typeface="Arial"/>
                <a:cs typeface="Arial"/>
              </a:rPr>
              <a:t>Background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5415" marR="258445" lvl="0" indent="-133350" defTabSz="914400" eaLnBrk="1" fontAlgn="auto" latinLnBrk="0" hangingPunct="1">
              <a:lnSpc>
                <a:spcPct val="100000"/>
              </a:lnSpc>
              <a:spcBef>
                <a:spcPts val="149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exerts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disproportionately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heavy</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burden</a:t>
            </a:r>
            <a:r>
              <a:rPr kumimoji="0" sz="1400" b="1"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on 	</a:t>
            </a:r>
            <a:r>
              <a:rPr kumimoji="0" sz="1400" b="0" i="0" u="none" strike="noStrike" kern="0" cap="none" spc="0" normalizeH="0" baseline="0" noProof="0">
                <a:ln>
                  <a:noFill/>
                </a:ln>
                <a:solidFill>
                  <a:srgbClr val="073762"/>
                </a:solidFill>
                <a:effectLst/>
                <a:uLnTx/>
                <a:uFillTx/>
                <a:latin typeface="Arial"/>
                <a:cs typeface="Arial"/>
              </a:rPr>
              <a:t>patients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healthcare.</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3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Due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heterogeneity</a:t>
            </a:r>
            <a:r>
              <a:rPr kumimoji="0" sz="1200" b="1"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population,</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many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patients </a:t>
            </a:r>
            <a:r>
              <a:rPr kumimoji="0" sz="1200" b="0" i="0" u="none" strike="noStrike" kern="0" cap="none" spc="0" normalizeH="0" baseline="0" noProof="0">
                <a:ln>
                  <a:noFill/>
                </a:ln>
                <a:solidFill>
                  <a:srgbClr val="073762"/>
                </a:solidFill>
                <a:effectLst/>
                <a:uLnTx/>
                <a:uFillTx/>
                <a:latin typeface="Arial"/>
                <a:cs typeface="Arial"/>
              </a:rPr>
              <a:t>need</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evaluated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understand</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features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disease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outcomes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order</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facilitate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personalized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targeted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care.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5" normalizeH="0" baseline="0" noProof="0">
                <a:ln>
                  <a:noFill/>
                </a:ln>
                <a:solidFill>
                  <a:srgbClr val="073762"/>
                </a:solidFill>
                <a:effectLst/>
                <a:uLnTx/>
                <a:uFillTx/>
                <a:latin typeface="Arial"/>
                <a:cs typeface="Arial"/>
              </a:rPr>
              <a:t> </a:t>
            </a:r>
            <a:r>
              <a:rPr kumimoji="0" sz="1200" b="1" i="0" u="none" strike="noStrike" kern="0" cap="none" spc="-10" normalizeH="0" baseline="0" noProof="0">
                <a:ln>
                  <a:noFill/>
                </a:ln>
                <a:solidFill>
                  <a:srgbClr val="073762"/>
                </a:solidFill>
                <a:effectLst/>
                <a:uLnTx/>
                <a:uFillTx/>
                <a:latin typeface="Arial"/>
                <a:cs typeface="Arial"/>
              </a:rPr>
              <a:t>multi-</a:t>
            </a:r>
            <a:r>
              <a:rPr kumimoji="0" sz="1200" b="1" i="0" u="none" strike="noStrike" kern="0" cap="none" spc="0" normalizeH="0" baseline="0" noProof="0">
                <a:ln>
                  <a:noFill/>
                </a:ln>
                <a:solidFill>
                  <a:srgbClr val="073762"/>
                </a:solidFill>
                <a:effectLst/>
                <a:uLnTx/>
                <a:uFillTx/>
                <a:latin typeface="Arial"/>
                <a:cs typeface="Arial"/>
              </a:rPr>
              <a:t>country registry</a:t>
            </a:r>
            <a:r>
              <a:rPr kumimoji="0" sz="1200" b="1" i="0" u="none" strike="noStrike" kern="0" cap="none" spc="-4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project</a:t>
            </a:r>
            <a:r>
              <a:rPr kumimoji="0" sz="1200" b="1"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initiated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aid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endeavour.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475"/>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600" b="1" i="0" u="none" strike="noStrike" kern="0" cap="none" spc="-20" normalizeH="0" baseline="0" noProof="0">
                <a:ln>
                  <a:noFill/>
                </a:ln>
                <a:solidFill>
                  <a:srgbClr val="FF9900"/>
                </a:solidFill>
                <a:effectLst/>
                <a:uLnTx/>
                <a:uFillTx/>
                <a:latin typeface="Arial"/>
                <a:cs typeface="Arial"/>
              </a:rPr>
              <a:t>Aims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5415" marR="99060" lvl="0" indent="-133350" defTabSz="914400" eaLnBrk="1" fontAlgn="auto" latinLnBrk="0" hangingPunct="1">
              <a:lnSpc>
                <a:spcPct val="100000"/>
              </a:lnSpc>
              <a:spcBef>
                <a:spcPts val="1495"/>
              </a:spcBef>
              <a:spcAft>
                <a:spcPts val="0"/>
              </a:spcAft>
              <a:buClr>
                <a:srgbClr val="FF9900"/>
              </a:buClr>
              <a:buSzTx/>
              <a:buFontTx/>
              <a:buChar char="•"/>
              <a:tabLst>
                <a:tab pos="146685" algn="l"/>
              </a:tabLst>
              <a:defRPr/>
            </a:pPr>
            <a:r>
              <a:rPr kumimoji="0" sz="1400" b="0" i="0" u="none" strike="noStrike" kern="0" cap="none" spc="-85"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describe</a:t>
            </a:r>
            <a:r>
              <a:rPr kumimoji="0" sz="1400" b="0" i="0" u="none" strike="noStrike" kern="0" cap="none" spc="-8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protocol</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registry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development</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and 	</a:t>
            </a:r>
            <a:r>
              <a:rPr kumimoji="0" sz="1400" b="1" i="0" u="none" strike="noStrike" kern="0" cap="none" spc="0" normalizeH="0" baseline="0" noProof="0">
                <a:ln>
                  <a:noFill/>
                </a:ln>
                <a:solidFill>
                  <a:srgbClr val="073762"/>
                </a:solidFill>
                <a:effectLst/>
                <a:uLnTx/>
                <a:uFillTx/>
                <a:latin typeface="Arial"/>
                <a:cs typeface="Arial"/>
              </a:rPr>
              <a:t>management</a:t>
            </a:r>
            <a:r>
              <a:rPr kumimoji="0" sz="1400" b="0" i="0" u="none" strike="noStrike" kern="0" cap="none" spc="0" normalizeH="0" baseline="0" noProof="0">
                <a:ln>
                  <a:noFill/>
                </a:ln>
                <a:solidFill>
                  <a:srgbClr val="073762"/>
                </a:solidFill>
                <a:effectLst/>
                <a:uLnTx/>
                <a:uFillTx/>
                <a:latin typeface="Arial"/>
                <a:cs typeface="Arial"/>
              </a:rPr>
              <a: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rationale</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behind</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each</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step</a:t>
            </a:r>
            <a:r>
              <a:rPr kumimoji="0" sz="1400" b="1"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potential 	</a:t>
            </a:r>
            <a:r>
              <a:rPr kumimoji="0" sz="1400" b="1" i="0" u="none" strike="noStrike" kern="0" cap="none" spc="0" normalizeH="0" baseline="0" noProof="0">
                <a:ln>
                  <a:noFill/>
                </a:ln>
                <a:solidFill>
                  <a:srgbClr val="073762"/>
                </a:solidFill>
                <a:effectLst/>
                <a:uLnTx/>
                <a:uFillTx/>
                <a:latin typeface="Arial"/>
                <a:cs typeface="Arial"/>
              </a:rPr>
              <a:t>benefits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adult</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population.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327019" y="4610811"/>
            <a:ext cx="188785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Full</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30" normalizeH="0" baseline="0" noProof="0">
                <a:ln>
                  <a:noFill/>
                </a:ln>
                <a:solidFill>
                  <a:srgbClr val="073762"/>
                </a:solidFill>
                <a:effectLst/>
                <a:uLnTx/>
                <a:uFillTx/>
                <a:latin typeface="Arial"/>
                <a:cs typeface="Arial"/>
              </a:rPr>
              <a:t>Text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available</a:t>
            </a:r>
            <a:r>
              <a:rPr kumimoji="0" sz="1400" b="0" i="0" u="none" strike="noStrike" kern="0" cap="none" spc="-55" normalizeH="0" baseline="0" noProof="0">
                <a:ln>
                  <a:noFill/>
                </a:ln>
                <a:solidFill>
                  <a:srgbClr val="073762"/>
                </a:solidFill>
                <a:effectLst/>
                <a:uLnTx/>
                <a:uFillTx/>
                <a:latin typeface="Arial"/>
                <a:cs typeface="Arial"/>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2"/>
              </a:rPr>
              <a:t>here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565200" y="4859223"/>
            <a:ext cx="2012314"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grpSp>
        <p:nvGrpSpPr>
          <p:cNvPr id="6" name="object 6"/>
          <p:cNvGrpSpPr/>
          <p:nvPr/>
        </p:nvGrpSpPr>
        <p:grpSpPr>
          <a:xfrm>
            <a:off x="316932" y="929632"/>
            <a:ext cx="2761615" cy="3857625"/>
            <a:chOff x="316932" y="929632"/>
            <a:chExt cx="2761615" cy="3857625"/>
          </a:xfrm>
        </p:grpSpPr>
        <p:pic>
          <p:nvPicPr>
            <p:cNvPr id="7" name="object 7">
              <a:hlinkClick r:id="rId2"/>
            </p:cNvPr>
            <p:cNvPicPr/>
            <p:nvPr/>
          </p:nvPicPr>
          <p:blipFill>
            <a:blip r:embed="rId3" cstate="print"/>
            <a:stretch>
              <a:fillRect/>
            </a:stretch>
          </p:blipFill>
          <p:spPr>
            <a:xfrm>
              <a:off x="316932" y="929632"/>
              <a:ext cx="2761607" cy="3857258"/>
            </a:xfrm>
            <a:prstGeom prst="rect">
              <a:avLst/>
            </a:prstGeom>
          </p:spPr>
        </p:pic>
        <p:pic>
          <p:nvPicPr>
            <p:cNvPr id="8" name="object 8">
              <a:hlinkClick r:id="rId2"/>
            </p:cNvPr>
            <p:cNvPicPr/>
            <p:nvPr/>
          </p:nvPicPr>
          <p:blipFill>
            <a:blip r:embed="rId4" cstate="print"/>
            <a:stretch>
              <a:fillRect/>
            </a:stretch>
          </p:blipFill>
          <p:spPr>
            <a:xfrm>
              <a:off x="324611" y="937260"/>
              <a:ext cx="2695956" cy="3791712"/>
            </a:xfrm>
            <a:prstGeom prst="rect">
              <a:avLst/>
            </a:prstGeom>
          </p:spPr>
        </p:pic>
      </p:grpSp>
      <p:pic>
        <p:nvPicPr>
          <p:cNvPr id="9" name="Graphic 8" descr="Beginning with solid fill">
            <a:hlinkClick r:id="rId5" action="ppaction://hlinksldjump"/>
            <a:extLst>
              <a:ext uri="{FF2B5EF4-FFF2-40B4-BE49-F238E27FC236}">
                <a16:creationId xmlns:a16="http://schemas.microsoft.com/office/drawing/2014/main" id="{51A9AB82-F9F5-538B-1213-13CAAE35E9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B87FD866-26B8-E0E5-E7AB-74B268F15E11}"/>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Why</a:t>
            </a:r>
            <a:r>
              <a:rPr spc="-65"/>
              <a:t> </a:t>
            </a:r>
            <a:r>
              <a:t>is</a:t>
            </a:r>
            <a:r>
              <a:rPr spc="-50"/>
              <a:t> </a:t>
            </a:r>
            <a:r>
              <a:t>a</a:t>
            </a:r>
            <a:r>
              <a:rPr spc="-55"/>
              <a:t> </a:t>
            </a:r>
            <a:r>
              <a:t>global</a:t>
            </a:r>
            <a:r>
              <a:rPr spc="-75"/>
              <a:t> </a:t>
            </a:r>
            <a:r>
              <a:t>severe</a:t>
            </a:r>
            <a:r>
              <a:rPr spc="-30"/>
              <a:t> </a:t>
            </a:r>
            <a:r>
              <a:t>asthma</a:t>
            </a:r>
            <a:r>
              <a:rPr spc="-50"/>
              <a:t> </a:t>
            </a:r>
            <a:r>
              <a:t>registry</a:t>
            </a:r>
            <a:r>
              <a:rPr spc="-50"/>
              <a:t> </a:t>
            </a:r>
            <a:r>
              <a:rPr spc="-10"/>
              <a:t>needed?</a:t>
            </a:r>
          </a:p>
        </p:txBody>
      </p:sp>
      <p:sp>
        <p:nvSpPr>
          <p:cNvPr id="3" name="object 3"/>
          <p:cNvSpPr txBox="1"/>
          <p:nvPr/>
        </p:nvSpPr>
        <p:spPr>
          <a:xfrm>
            <a:off x="310692" y="966292"/>
            <a:ext cx="8393430" cy="3113405"/>
          </a:xfrm>
          <a:prstGeom prst="rect">
            <a:avLst/>
          </a:prstGeom>
        </p:spPr>
        <p:txBody>
          <a:bodyPr vert="horz" wrap="square" lIns="0" tIns="13335" rIns="0" bIns="0" rtlCol="0">
            <a:spAutoFit/>
          </a:bodyPr>
          <a:lstStyle/>
          <a:p>
            <a:pPr marL="354965" marR="0" lvl="0" indent="-342265" defTabSz="914400" eaLnBrk="1" fontAlgn="auto" latinLnBrk="0" hangingPunct="1">
              <a:lnSpc>
                <a:spcPct val="100000"/>
              </a:lnSpc>
              <a:spcBef>
                <a:spcPts val="105"/>
              </a:spcBef>
              <a:spcAft>
                <a:spcPts val="0"/>
              </a:spcAft>
              <a:buClr>
                <a:srgbClr val="FF9900"/>
              </a:buClr>
              <a:buSzTx/>
              <a:buFontTx/>
              <a:buAutoNum type="arabicPeriod"/>
              <a:tabLst>
                <a:tab pos="354965" algn="l"/>
              </a:tabLst>
              <a:defRPr/>
            </a:pPr>
            <a:r>
              <a:rPr kumimoji="0" sz="1400" b="1" i="0" u="none" strike="noStrike" kern="0" cap="none" spc="0" normalizeH="0" baseline="0" noProof="0">
                <a:ln>
                  <a:noFill/>
                </a:ln>
                <a:solidFill>
                  <a:srgbClr val="073762"/>
                </a:solidFill>
                <a:effectLst/>
                <a:uLnTx/>
                <a:uFillTx/>
                <a:latin typeface="Arial"/>
                <a:cs typeface="Arial"/>
              </a:rPr>
              <a:t>Connect</a:t>
            </a:r>
            <a:r>
              <a:rPr kumimoji="0" sz="1400" b="1"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national/regional</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registries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(retaining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values),</a:t>
            </a:r>
            <a:r>
              <a:rPr kumimoji="0" sz="1400" b="0" i="0" u="none" strike="noStrike" kern="0" cap="none" spc="39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enabling</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inter-</a:t>
            </a:r>
            <a:r>
              <a:rPr kumimoji="0" sz="1400" b="1" i="0" u="none" strike="noStrike" kern="0" cap="none" spc="-20" normalizeH="0" baseline="0" noProof="0">
                <a:ln>
                  <a:noFill/>
                </a:ln>
                <a:solidFill>
                  <a:srgbClr val="073762"/>
                </a:solidFill>
                <a:effectLst/>
                <a:uLnTx/>
                <a:uFillTx/>
                <a:latin typeface="Arial"/>
                <a:cs typeface="Arial"/>
              </a:rPr>
              <a:t>operability,</a:t>
            </a:r>
            <a:r>
              <a:rPr kumimoji="0" sz="1400" b="1" i="0" u="none" strike="noStrike" kern="0" cap="none" spc="0" normalizeH="0" baseline="0" noProof="0">
                <a:ln>
                  <a:noFill/>
                </a:ln>
                <a:solidFill>
                  <a:srgbClr val="073762"/>
                </a:solidFill>
                <a:effectLst/>
                <a:uLnTx/>
                <a:uFillTx/>
                <a:latin typeface="Arial"/>
                <a:cs typeface="Arial"/>
              </a:rPr>
              <a:t> data</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sharing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5"/>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cross</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comparison</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1500"/>
              </a:spcBef>
              <a:spcAft>
                <a:spcPts val="0"/>
              </a:spcAft>
              <a:buClr>
                <a:srgbClr val="FF9900"/>
              </a:buClr>
              <a:buSzTx/>
              <a:buFontTx/>
              <a:buAutoNum type="arabicPeriod" startAt="2"/>
              <a:tabLst>
                <a:tab pos="354965" algn="l"/>
              </a:tabLst>
              <a:defRPr/>
            </a:pP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sufficient</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statistical</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power</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answer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pertinent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clinical</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questions.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1500"/>
              </a:spcBef>
              <a:spcAft>
                <a:spcPts val="0"/>
              </a:spcAft>
              <a:buClr>
                <a:srgbClr val="FF9900"/>
              </a:buClr>
              <a:buSzTx/>
              <a:buFontTx/>
              <a:buAutoNum type="arabicPeriod" startAt="2"/>
              <a:tabLst>
                <a:tab pos="354965" algn="l"/>
              </a:tabLst>
              <a:defRPr/>
            </a:pPr>
            <a:r>
              <a:rPr kumimoji="0" sz="1400" b="1" i="0" u="none" strike="noStrike" kern="0" cap="none" spc="0" normalizeH="0" baseline="0" noProof="0">
                <a:ln>
                  <a:noFill/>
                </a:ln>
                <a:solidFill>
                  <a:srgbClr val="073762"/>
                </a:solidFill>
                <a:effectLst/>
                <a:uLnTx/>
                <a:uFillTx/>
                <a:latin typeface="Arial"/>
                <a:cs typeface="Arial"/>
              </a:rPr>
              <a:t>Reduce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variability</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collected</a:t>
            </a:r>
            <a:r>
              <a:rPr kumimoji="0" sz="1400" b="1"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standardising</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variables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across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countries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regions.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5600" marR="996950" lvl="0" indent="-342900" defTabSz="914400" eaLnBrk="1" fontAlgn="auto" latinLnBrk="0" hangingPunct="1">
              <a:lnSpc>
                <a:spcPct val="100000"/>
              </a:lnSpc>
              <a:spcBef>
                <a:spcPts val="1500"/>
              </a:spcBef>
              <a:spcAft>
                <a:spcPts val="0"/>
              </a:spcAft>
              <a:buClr>
                <a:srgbClr val="FF9900"/>
              </a:buClr>
              <a:buSzTx/>
              <a:buFontTx/>
              <a:buAutoNum type="arabicPeriod" startAt="2"/>
              <a:tabLst>
                <a:tab pos="355600" algn="l"/>
              </a:tabLst>
              <a:defRPr/>
            </a:pP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10" normalizeH="0" baseline="0" noProof="0">
                <a:ln>
                  <a:noFill/>
                </a:ln>
                <a:solidFill>
                  <a:srgbClr val="073762"/>
                </a:solidFill>
                <a:effectLst/>
                <a:uLnTx/>
                <a:uFillTx/>
                <a:latin typeface="Arial"/>
                <a:cs typeface="Arial"/>
              </a:rPr>
              <a:t> pre-</a:t>
            </a:r>
            <a:r>
              <a:rPr kumimoji="0" sz="1400" b="0" i="0" u="none" strike="noStrike" kern="0" cap="none" spc="0" normalizeH="0" baseline="0" noProof="0">
                <a:ln>
                  <a:noFill/>
                </a:ln>
                <a:solidFill>
                  <a:srgbClr val="073762"/>
                </a:solidFill>
                <a:effectLst/>
                <a:uLnTx/>
                <a:uFillTx/>
                <a:latin typeface="Arial"/>
                <a:cs typeface="Arial"/>
              </a:rPr>
              <a:t>defined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extensive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processes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place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ensure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capture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data </a:t>
            </a:r>
            <a:r>
              <a:rPr kumimoji="0" sz="1400" b="1" i="0" u="none" strike="noStrike" kern="0" cap="none" spc="-10" normalizeH="0" baseline="0" noProof="0">
                <a:ln>
                  <a:noFill/>
                </a:ln>
                <a:solidFill>
                  <a:srgbClr val="073762"/>
                </a:solidFill>
                <a:effectLst/>
                <a:uLnTx/>
                <a:uFillTx/>
                <a:latin typeface="Arial"/>
                <a:cs typeface="Arial"/>
              </a:rPr>
              <a:t>harmonisation</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are of</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high</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quality</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4965" marR="0" lvl="0" indent="-342265" defTabSz="914400" eaLnBrk="1" fontAlgn="auto" latinLnBrk="0" hangingPunct="1">
              <a:lnSpc>
                <a:spcPct val="100000"/>
              </a:lnSpc>
              <a:spcBef>
                <a:spcPts val="1500"/>
              </a:spcBef>
              <a:spcAft>
                <a:spcPts val="0"/>
              </a:spcAft>
              <a:buClr>
                <a:srgbClr val="FF9900"/>
              </a:buClr>
              <a:buSzTx/>
              <a:buFontTx/>
              <a:buAutoNum type="arabicPeriod" startAt="2"/>
              <a:tabLst>
                <a:tab pos="354965" algn="l"/>
              </a:tabLst>
              <a:defRPr/>
            </a:pPr>
            <a:r>
              <a:rPr kumimoji="0" sz="1400" b="1" i="0" u="none" strike="noStrike" kern="0" cap="none" spc="0" normalizeH="0" baseline="0" noProof="0">
                <a:ln>
                  <a:noFill/>
                </a:ln>
                <a:solidFill>
                  <a:srgbClr val="073762"/>
                </a:solidFill>
                <a:effectLst/>
                <a:uLnTx/>
                <a:uFillTx/>
                <a:latin typeface="Arial"/>
                <a:cs typeface="Arial"/>
              </a:rPr>
              <a:t>Improve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understanding</a:t>
            </a:r>
            <a:r>
              <a:rPr kumimoji="0" sz="1400" b="1"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population</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examine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response</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therapies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56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according</a:t>
            </a:r>
            <a:r>
              <a:rPr kumimoji="0" sz="1400" b="0" i="0" u="none" strike="noStrike" kern="0" cap="none" spc="-8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nationality,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phenotypes,</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biomarkers,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treatment</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socio-</a:t>
            </a:r>
            <a:r>
              <a:rPr kumimoji="0" sz="1400" b="0" i="0" u="none" strike="noStrike" kern="0" cap="none" spc="0" normalizeH="0" baseline="0" noProof="0">
                <a:ln>
                  <a:noFill/>
                </a:ln>
                <a:solidFill>
                  <a:srgbClr val="073762"/>
                </a:solidFill>
                <a:effectLst/>
                <a:uLnTx/>
                <a:uFillTx/>
                <a:latin typeface="Arial"/>
                <a:cs typeface="Arial"/>
              </a:rPr>
              <a:t>economic</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status.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55600" marR="5080" lvl="0" indent="-342900" defTabSz="914400" eaLnBrk="1" fontAlgn="auto" latinLnBrk="0" hangingPunct="1">
              <a:lnSpc>
                <a:spcPct val="100000"/>
              </a:lnSpc>
              <a:spcBef>
                <a:spcPts val="1500"/>
              </a:spcBef>
              <a:spcAft>
                <a:spcPts val="0"/>
              </a:spcAft>
              <a:buClr>
                <a:srgbClr val="FF9900"/>
              </a:buClr>
              <a:buSzTx/>
              <a:buFontTx/>
              <a:buAutoNum type="arabicPeriod" startAt="6"/>
              <a:tabLst>
                <a:tab pos="355600" algn="l"/>
              </a:tabLst>
              <a:defRPr/>
            </a:pPr>
            <a:r>
              <a:rPr kumimoji="0" sz="1400" b="0" i="0" u="none" strike="noStrike" kern="0" cap="none" spc="0" normalizeH="0" baseline="0" noProof="0">
                <a:ln>
                  <a:noFill/>
                </a:ln>
                <a:solidFill>
                  <a:srgbClr val="073762"/>
                </a:solidFill>
                <a:effectLst/>
                <a:uLnTx/>
                <a:uFillTx/>
                <a:latin typeface="Arial"/>
                <a:cs typeface="Arial"/>
              </a:rPr>
              <a:t>Permit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continued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development</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long-</a:t>
            </a:r>
            <a:r>
              <a:rPr kumimoji="0" sz="1400" b="0" i="0" u="none" strike="noStrike" kern="0" cap="none" spc="0" normalizeH="0" baseline="0" noProof="0">
                <a:ln>
                  <a:noFill/>
                </a:ln>
                <a:solidFill>
                  <a:srgbClr val="073762"/>
                </a:solidFill>
                <a:effectLst/>
                <a:uLnTx/>
                <a:uFillTx/>
                <a:latin typeface="Arial"/>
                <a:cs typeface="Arial"/>
              </a:rPr>
              <a:t>term</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follow-</a:t>
            </a:r>
            <a:r>
              <a:rPr kumimoji="0" sz="1400" b="0" i="0" u="none" strike="noStrike" kern="0" cap="none" spc="0" normalizeH="0" baseline="0" noProof="0">
                <a:ln>
                  <a:noFill/>
                </a:ln>
                <a:solidFill>
                  <a:srgbClr val="073762"/>
                </a:solidFill>
                <a:effectLst/>
                <a:uLnTx/>
                <a:uFillTx/>
                <a:latin typeface="Arial"/>
                <a:cs typeface="Arial"/>
              </a:rPr>
              <a:t>up</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enable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real-life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understanding</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of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4" name="Graphic 3" descr="Beginning with solid fill">
            <a:hlinkClick r:id="rId2" action="ppaction://hlinksldjump"/>
            <a:extLst>
              <a:ext uri="{FF2B5EF4-FFF2-40B4-BE49-F238E27FC236}">
                <a16:creationId xmlns:a16="http://schemas.microsoft.com/office/drawing/2014/main" id="{3EA2AE00-CD42-1745-00DA-023F52CA0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7816"/>
            <a:ext cx="8343265" cy="3768090"/>
          </a:xfrm>
          <a:prstGeom prst="rect">
            <a:avLst/>
          </a:prstGeom>
        </p:spPr>
        <p:txBody>
          <a:bodyPr vert="horz" wrap="square" lIns="0" tIns="12065" rIns="0" bIns="0" rtlCol="0">
            <a:spAutoFit/>
          </a:bodyPr>
          <a:lstStyle/>
          <a:p>
            <a:pPr marL="146685" marR="5080" lvl="0" indent="-134620" defTabSz="914400" eaLnBrk="1" fontAlgn="auto" latinLnBrk="0" hangingPunct="1">
              <a:lnSpc>
                <a:spcPct val="100000"/>
              </a:lnSpc>
              <a:spcBef>
                <a:spcPts val="95"/>
              </a:spcBef>
              <a:spcAft>
                <a:spcPts val="0"/>
              </a:spcAft>
              <a:buClr>
                <a:srgbClr val="FF9900"/>
              </a:buClr>
              <a:buSzTx/>
              <a:buFont typeface="Arial"/>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a:t>
            </a:r>
            <a:r>
              <a:rPr kumimoji="0" sz="1600" b="0"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registered</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data</a:t>
            </a:r>
            <a:r>
              <a:rPr kumimoji="0" sz="1600" b="1" i="0" u="none" strike="noStrike" kern="0" cap="none" spc="-2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source</a:t>
            </a:r>
            <a:r>
              <a:rPr kumimoji="0" sz="1600" b="1"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on</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European</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Network</a:t>
            </a:r>
            <a:r>
              <a:rPr kumimoji="0" sz="1600" b="0"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of</a:t>
            </a:r>
            <a:r>
              <a:rPr kumimoji="0" sz="1600" b="0"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Centres </a:t>
            </a:r>
            <a:r>
              <a:rPr kumimoji="0" sz="1600" b="0" i="0" u="none" strike="noStrike" kern="0" cap="none" spc="-25" normalizeH="0" baseline="0" noProof="0">
                <a:ln>
                  <a:noFill/>
                </a:ln>
                <a:solidFill>
                  <a:srgbClr val="073762"/>
                </a:solidFill>
                <a:effectLst/>
                <a:uLnTx/>
                <a:uFillTx/>
                <a:latin typeface="Arial"/>
                <a:cs typeface="Arial"/>
              </a:rPr>
              <a:t>for </a:t>
            </a:r>
            <a:r>
              <a:rPr kumimoji="0" sz="1600" b="0" i="0" u="none" strike="noStrike" kern="0" cap="none" spc="-10" normalizeH="0" baseline="0" noProof="0">
                <a:ln>
                  <a:noFill/>
                </a:ln>
                <a:solidFill>
                  <a:srgbClr val="073762"/>
                </a:solidFill>
                <a:effectLst/>
                <a:uLnTx/>
                <a:uFillTx/>
                <a:latin typeface="Arial"/>
                <a:cs typeface="Arial"/>
              </a:rPr>
              <a:t>Pharmacoepidemiology</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Pharmacovigilance</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(ENCePP),</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currently</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supported</a:t>
            </a:r>
            <a:r>
              <a:rPr kumimoji="0" sz="1600" b="0" i="0" u="none" strike="noStrike" kern="0" cap="none" spc="-1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by </a:t>
            </a:r>
            <a:r>
              <a:rPr kumimoji="0" sz="1600" b="1" i="0" u="none" strike="noStrike" kern="0" cap="none" spc="-50" normalizeH="0" baseline="0" noProof="0">
                <a:ln>
                  <a:noFill/>
                </a:ln>
                <a:solidFill>
                  <a:srgbClr val="073762"/>
                </a:solidFill>
                <a:effectLst/>
                <a:uLnTx/>
                <a:uFillTx/>
                <a:latin typeface="Arial"/>
                <a:cs typeface="Arial"/>
              </a:rPr>
              <a:t>3 </a:t>
            </a:r>
            <a:r>
              <a:rPr kumimoji="0" sz="1600" b="1" i="0" u="none" strike="noStrike" kern="0" cap="none" spc="0" normalizeH="0" baseline="0" noProof="0">
                <a:ln>
                  <a:noFill/>
                </a:ln>
                <a:solidFill>
                  <a:srgbClr val="073762"/>
                </a:solidFill>
                <a:effectLst/>
                <a:uLnTx/>
                <a:uFillTx/>
                <a:latin typeface="Arial"/>
                <a:cs typeface="Arial"/>
              </a:rPr>
              <a:t>core</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collaborators</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342265" marR="0" lvl="1" indent="-195580" defTabSz="914400" eaLnBrk="1" fontAlgn="auto" latinLnBrk="0" hangingPunct="1">
              <a:lnSpc>
                <a:spcPct val="100000"/>
              </a:lnSpc>
              <a:spcBef>
                <a:spcPts val="900"/>
              </a:spcBef>
              <a:spcAft>
                <a:spcPts val="0"/>
              </a:spcAft>
              <a:buClrTx/>
              <a:buSzTx/>
              <a:buFontTx/>
              <a:buAutoNum type="arabicPeriod"/>
              <a:tabLst>
                <a:tab pos="342265" algn="l"/>
              </a:tabLst>
              <a:defRPr/>
            </a:pPr>
            <a:r>
              <a:rPr kumimoji="0" sz="1400" b="0" i="0" u="none" strike="noStrike" kern="0" cap="none" spc="0" normalizeH="0" baseline="0" noProof="0">
                <a:ln>
                  <a:noFill/>
                </a:ln>
                <a:solidFill>
                  <a:srgbClr val="073762"/>
                </a:solidFill>
                <a:effectLst/>
                <a:uLnTx/>
                <a:uFillTx/>
                <a:latin typeface="Arial"/>
                <a:cs typeface="Arial"/>
              </a:rPr>
              <a:t>Optimum</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(OPC),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414655" marR="0" lvl="2" indent="-130810" defTabSz="914400" eaLnBrk="1" fontAlgn="auto" latinLnBrk="0" hangingPunct="1">
              <a:lnSpc>
                <a:spcPct val="100000"/>
              </a:lnSpc>
              <a:spcBef>
                <a:spcPts val="910"/>
              </a:spcBef>
              <a:spcAft>
                <a:spcPts val="0"/>
              </a:spcAft>
              <a:buClr>
                <a:srgbClr val="FF9900"/>
              </a:buClr>
              <a:buSzTx/>
              <a:buFont typeface="Wingdings"/>
              <a:buChar char=""/>
              <a:tabLst>
                <a:tab pos="414655" algn="l"/>
              </a:tabLst>
              <a:defRPr/>
            </a:pP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8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not-for-</a:t>
            </a:r>
            <a:r>
              <a:rPr kumimoji="0" sz="1200" b="0" i="0" u="none" strike="noStrike" kern="0" cap="none" spc="0" normalizeH="0" baseline="0" noProof="0">
                <a:ln>
                  <a:noFill/>
                </a:ln>
                <a:solidFill>
                  <a:srgbClr val="073762"/>
                </a:solidFill>
                <a:effectLst/>
                <a:uLnTx/>
                <a:uFillTx/>
                <a:latin typeface="Arial"/>
                <a:cs typeface="Arial"/>
              </a:rPr>
              <a:t>profit</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social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enterprise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providing</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medical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services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improve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diagnosis,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treatment</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care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414655"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chronic</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diseases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 </a:t>
            </a:r>
            <a:r>
              <a:rPr kumimoji="0" sz="1200" b="0" i="0" u="none" strike="noStrike" kern="0" cap="none" spc="-10" normalizeH="0" baseline="0" noProof="0">
                <a:ln>
                  <a:noFill/>
                </a:ln>
                <a:solidFill>
                  <a:srgbClr val="073762"/>
                </a:solidFill>
                <a:effectLst/>
                <a:uLnTx/>
                <a:uFillTx/>
                <a:latin typeface="Arial"/>
                <a:cs typeface="Arial"/>
              </a:rPr>
              <a:t>responsible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delivery</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 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database.</a:t>
            </a:r>
            <a:endParaRPr kumimoji="0" sz="1200" b="0" i="0" u="none" strike="noStrike" kern="0" cap="none" spc="0" normalizeH="0" baseline="0" noProof="0">
              <a:ln>
                <a:noFill/>
              </a:ln>
              <a:solidFill>
                <a:sysClr val="windowText" lastClr="000000"/>
              </a:solidFill>
              <a:effectLst/>
              <a:uLnTx/>
              <a:uFillTx/>
              <a:latin typeface="Arial"/>
              <a:cs typeface="Arial"/>
            </a:endParaRPr>
          </a:p>
          <a:p>
            <a:pPr marL="414020" marR="0" lvl="2" indent="-130175" defTabSz="914400" eaLnBrk="1" fontAlgn="auto" latinLnBrk="0" hangingPunct="1">
              <a:lnSpc>
                <a:spcPct val="100000"/>
              </a:lnSpc>
              <a:spcBef>
                <a:spcPts val="900"/>
              </a:spcBef>
              <a:spcAft>
                <a:spcPts val="0"/>
              </a:spcAft>
              <a:buClr>
                <a:srgbClr val="FF9900"/>
              </a:buClr>
              <a:buSzTx/>
              <a:buFont typeface="Wingdings"/>
              <a:buChar char=""/>
              <a:tabLst>
                <a:tab pos="414020" algn="l"/>
              </a:tabLst>
              <a:defRPr/>
            </a:pPr>
            <a:r>
              <a:rPr kumimoji="0" sz="1200" b="0" i="0" u="none" strike="noStrike" kern="0" cap="none" spc="0" normalizeH="0" baseline="0" noProof="0">
                <a:ln>
                  <a:noFill/>
                </a:ln>
                <a:solidFill>
                  <a:srgbClr val="073762"/>
                </a:solidFill>
                <a:effectLst/>
                <a:uLnTx/>
                <a:uFillTx/>
                <a:latin typeface="Arial"/>
                <a:cs typeface="Arial"/>
              </a:rPr>
              <a:t>OPC</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10" normalizeH="0" baseline="0" noProof="0">
                <a:ln>
                  <a:noFill/>
                </a:ln>
                <a:solidFill>
                  <a:srgbClr val="073762"/>
                </a:solidFill>
                <a:effectLst/>
                <a:uLnTx/>
                <a:uFillTx/>
                <a:latin typeface="Arial"/>
                <a:cs typeface="Arial"/>
              </a:rPr>
              <a:t> co-</a:t>
            </a:r>
            <a:r>
              <a:rPr kumimoji="0" sz="1200" b="0" i="0" u="none" strike="noStrike" kern="0" cap="none" spc="0" normalizeH="0" baseline="0" noProof="0">
                <a:ln>
                  <a:noFill/>
                </a:ln>
                <a:solidFill>
                  <a:srgbClr val="073762"/>
                </a:solidFill>
                <a:effectLst/>
                <a:uLnTx/>
                <a:uFillTx/>
                <a:latin typeface="Arial"/>
                <a:cs typeface="Arial"/>
              </a:rPr>
              <a:t>funder</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 </a:t>
            </a:r>
            <a:r>
              <a:rPr kumimoji="0" sz="1200" b="0" i="0" u="none" strike="noStrike" kern="0" cap="none" spc="-20" normalizeH="0" baseline="0" noProof="0">
                <a:ln>
                  <a:noFill/>
                </a:ln>
                <a:solidFill>
                  <a:srgbClr val="073762"/>
                </a:solidFill>
                <a:effectLst/>
                <a:uLnTx/>
                <a:uFillTx/>
                <a:latin typeface="Arial"/>
                <a:cs typeface="Arial"/>
              </a:rPr>
              <a:t>ISAR.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39090" marR="0" lvl="1" indent="-192405" defTabSz="914400" eaLnBrk="1" fontAlgn="auto" latinLnBrk="0" hangingPunct="1">
              <a:lnSpc>
                <a:spcPct val="100000"/>
              </a:lnSpc>
              <a:spcBef>
                <a:spcPts val="895"/>
              </a:spcBef>
              <a:spcAft>
                <a:spcPts val="0"/>
              </a:spcAft>
              <a:buClrTx/>
              <a:buSzTx/>
              <a:buFontTx/>
              <a:buAutoNum type="arabicPeriod"/>
              <a:tabLst>
                <a:tab pos="339090"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Respiratory</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Effectiveness</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Group</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414655" marR="0" lvl="2" indent="-130810" defTabSz="914400" eaLnBrk="1" fontAlgn="auto" latinLnBrk="0" hangingPunct="1">
              <a:lnSpc>
                <a:spcPct val="100000"/>
              </a:lnSpc>
              <a:spcBef>
                <a:spcPts val="905"/>
              </a:spcBef>
              <a:spcAft>
                <a:spcPts val="0"/>
              </a:spcAft>
              <a:buClr>
                <a:srgbClr val="FF9900"/>
              </a:buClr>
              <a:buSzTx/>
              <a:buFont typeface="Wingdings"/>
              <a:buChar char=""/>
              <a:tabLst>
                <a:tab pos="414655" algn="l"/>
              </a:tabLst>
              <a:defRPr/>
            </a:pPr>
            <a:r>
              <a:rPr kumimoji="0" sz="1200" b="0" i="0" u="none" strike="noStrike" kern="0" cap="none" spc="0" normalizeH="0" baseline="0" noProof="0">
                <a:ln>
                  <a:noFill/>
                </a:ln>
                <a:solidFill>
                  <a:srgbClr val="073762"/>
                </a:solidFill>
                <a:effectLst/>
                <a:uLnTx/>
                <a:uFillTx/>
                <a:latin typeface="Arial"/>
                <a:cs typeface="Arial"/>
              </a:rPr>
              <a:t>An </a:t>
            </a:r>
            <a:r>
              <a:rPr kumimoji="0" sz="1200" b="0" i="0" u="none" strike="noStrike" kern="0" cap="none" spc="-10" normalizeH="0" baseline="0" noProof="0">
                <a:ln>
                  <a:noFill/>
                </a:ln>
                <a:solidFill>
                  <a:srgbClr val="073762"/>
                </a:solidFill>
                <a:effectLst/>
                <a:uLnTx/>
                <a:uFillTx/>
                <a:latin typeface="Arial"/>
                <a:cs typeface="Arial"/>
              </a:rPr>
              <a:t>investigator-</a:t>
            </a:r>
            <a:r>
              <a:rPr kumimoji="0" sz="1200" b="0" i="0" u="none" strike="noStrike" kern="0" cap="none" spc="0" normalizeH="0" baseline="0" noProof="0">
                <a:ln>
                  <a:noFill/>
                </a:ln>
                <a:solidFill>
                  <a:srgbClr val="073762"/>
                </a:solidFill>
                <a:effectLst/>
                <a:uLnTx/>
                <a:uFillTx/>
                <a:latin typeface="Arial"/>
                <a:cs typeface="Arial"/>
              </a:rPr>
              <a:t>led,</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not-for-</a:t>
            </a:r>
            <a:r>
              <a:rPr kumimoji="0" sz="1200" b="0" i="0" u="none" strike="noStrike" kern="0" cap="none" spc="0" normalizeH="0" baseline="0" noProof="0">
                <a:ln>
                  <a:noFill/>
                </a:ln>
                <a:solidFill>
                  <a:srgbClr val="073762"/>
                </a:solidFill>
                <a:effectLst/>
                <a:uLnTx/>
                <a:uFillTx/>
                <a:latin typeface="Arial"/>
                <a:cs typeface="Arial"/>
              </a:rPr>
              <a:t>profit</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initiative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promoting</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value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real-life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research.</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33375" marR="0" lvl="1" indent="-186690" defTabSz="914400" eaLnBrk="1" fontAlgn="auto" latinLnBrk="0" hangingPunct="1">
              <a:lnSpc>
                <a:spcPct val="100000"/>
              </a:lnSpc>
              <a:spcBef>
                <a:spcPts val="894"/>
              </a:spcBef>
              <a:spcAft>
                <a:spcPts val="0"/>
              </a:spcAft>
              <a:buClrTx/>
              <a:buSzTx/>
              <a:buFontTx/>
              <a:buAutoNum type="arabicPeriod"/>
              <a:tabLst>
                <a:tab pos="333375" algn="l"/>
              </a:tabLst>
              <a:defRPr/>
            </a:pPr>
            <a:r>
              <a:rPr kumimoji="0" sz="1400" b="0" i="0" u="none" strike="noStrike" kern="0" cap="none" spc="0" normalizeH="0" baseline="0" noProof="0">
                <a:ln>
                  <a:noFill/>
                </a:ln>
                <a:solidFill>
                  <a:srgbClr val="073762"/>
                </a:solidFill>
                <a:effectLst/>
                <a:uLnTx/>
                <a:uFillTx/>
                <a:latin typeface="Arial"/>
                <a:cs typeface="Arial"/>
              </a:rPr>
              <a:t>AstraZeneca</a:t>
            </a:r>
            <a:r>
              <a:rPr kumimoji="0" sz="1400" b="0" i="0" u="none" strike="noStrike" kern="0" cap="none" spc="-9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(AZ).</a:t>
            </a:r>
            <a:endParaRPr kumimoji="0" sz="1400" b="0" i="0" u="none" strike="noStrike" kern="0" cap="none" spc="0" normalizeH="0" baseline="0" noProof="0">
              <a:ln>
                <a:noFill/>
              </a:ln>
              <a:solidFill>
                <a:sysClr val="windowText" lastClr="000000"/>
              </a:solidFill>
              <a:effectLst/>
              <a:uLnTx/>
              <a:uFillTx/>
              <a:latin typeface="Arial"/>
              <a:cs typeface="Arial"/>
            </a:endParaRPr>
          </a:p>
          <a:p>
            <a:pPr marL="414020" marR="0" lvl="2" indent="-130175" defTabSz="914400" eaLnBrk="1" fontAlgn="auto" latinLnBrk="0" hangingPunct="1">
              <a:lnSpc>
                <a:spcPct val="100000"/>
              </a:lnSpc>
              <a:spcBef>
                <a:spcPts val="910"/>
              </a:spcBef>
              <a:spcAft>
                <a:spcPts val="0"/>
              </a:spcAft>
              <a:buClr>
                <a:srgbClr val="FF9900"/>
              </a:buClr>
              <a:buSzTx/>
              <a:buFont typeface="Wingdings"/>
              <a:buChar char=""/>
              <a:tabLst>
                <a:tab pos="414020" algn="l"/>
              </a:tabLst>
              <a:defRPr/>
            </a:pPr>
            <a:r>
              <a:rPr kumimoji="0" sz="1200" b="0" i="0" u="none" strike="noStrike" kern="0" cap="none" spc="-20" normalizeH="0" baseline="0" noProof="0">
                <a:ln>
                  <a:noFill/>
                </a:ln>
                <a:solidFill>
                  <a:srgbClr val="073762"/>
                </a:solidFill>
                <a:effectLst/>
                <a:uLnTx/>
                <a:uFillTx/>
                <a:latin typeface="Arial"/>
                <a:cs typeface="Arial"/>
              </a:rPr>
              <a:t>Together</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OPC,</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AZ</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co-funder</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ISAR.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0"/>
              </a:spcBef>
              <a:spcAft>
                <a:spcPts val="0"/>
              </a:spcAft>
              <a:buClr>
                <a:srgbClr val="FF9900"/>
              </a:buClr>
              <a:buSzTx/>
              <a:buFont typeface="Wingdings"/>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2" indent="0" defTabSz="914400" eaLnBrk="1" fontAlgn="auto" latinLnBrk="0" hangingPunct="1">
              <a:lnSpc>
                <a:spcPct val="100000"/>
              </a:lnSpc>
              <a:spcBef>
                <a:spcPts val="475"/>
              </a:spcBef>
              <a:spcAft>
                <a:spcPts val="0"/>
              </a:spcAft>
              <a:buClr>
                <a:srgbClr val="FF9900"/>
              </a:buClr>
              <a:buSzTx/>
              <a:buFont typeface="Wingdings"/>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6685" marR="0" lvl="0" indent="-133985"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More</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details</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can</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be</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found</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on</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website</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under</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5" normalizeH="0" baseline="0" noProof="0">
                <a:ln>
                  <a:noFill/>
                </a:ln>
                <a:solidFill>
                  <a:srgbClr val="073762"/>
                </a:solidFill>
                <a:effectLst/>
                <a:uLnTx/>
                <a:uFillTx/>
                <a:latin typeface="Arial"/>
                <a:cs typeface="Arial"/>
              </a:rPr>
              <a:t> </a:t>
            </a:r>
            <a:r>
              <a:rPr kumimoji="0" sz="1600" b="0" i="0" u="sng" strike="noStrike" kern="0" cap="none" spc="0" normalizeH="0" baseline="0" noProof="0">
                <a:ln>
                  <a:noFill/>
                </a:ln>
                <a:solidFill>
                  <a:srgbClr val="FF9900"/>
                </a:solidFill>
                <a:effectLst/>
                <a:uLnTx/>
                <a:uFill>
                  <a:solidFill>
                    <a:srgbClr val="FF9900"/>
                  </a:solidFill>
                </a:uFill>
                <a:latin typeface="Arial"/>
                <a:cs typeface="Arial"/>
                <a:hlinkClick r:id="rId2"/>
              </a:rPr>
              <a:t>Collaboration</a:t>
            </a:r>
            <a:r>
              <a:rPr kumimoji="0" sz="1600" b="0" i="0" u="sng" strike="noStrike" kern="0" cap="none" spc="-40" normalizeH="0" baseline="0" noProof="0">
                <a:ln>
                  <a:noFill/>
                </a:ln>
                <a:solidFill>
                  <a:srgbClr val="FF9900"/>
                </a:solidFill>
                <a:effectLst/>
                <a:uLnTx/>
                <a:uFill>
                  <a:solidFill>
                    <a:srgbClr val="FF9900"/>
                  </a:solidFill>
                </a:uFill>
                <a:latin typeface="Arial"/>
                <a:cs typeface="Arial"/>
                <a:hlinkClick r:id="rId2"/>
              </a:rPr>
              <a:t> </a:t>
            </a:r>
            <a:r>
              <a:rPr kumimoji="0" sz="1600" b="0" i="0" u="sng" strike="noStrike" kern="0" cap="none" spc="0" normalizeH="0" baseline="0" noProof="0">
                <a:ln>
                  <a:noFill/>
                </a:ln>
                <a:solidFill>
                  <a:srgbClr val="FF9900"/>
                </a:solidFill>
                <a:effectLst/>
                <a:uLnTx/>
                <a:uFill>
                  <a:solidFill>
                    <a:srgbClr val="FF9900"/>
                  </a:solidFill>
                </a:uFill>
                <a:latin typeface="Arial"/>
                <a:cs typeface="Arial"/>
                <a:hlinkClick r:id="rId2"/>
              </a:rPr>
              <a:t>Partners</a:t>
            </a:r>
            <a:r>
              <a:rPr kumimoji="0" sz="1600" b="0" i="0" u="none" strike="noStrike" kern="0" cap="none" spc="-20" normalizeH="0" baseline="0" noProof="0">
                <a:ln>
                  <a:noFill/>
                </a:ln>
                <a:solidFill>
                  <a:srgbClr val="FF9900"/>
                </a:solidFill>
                <a:effectLst/>
                <a:uLnTx/>
                <a:uFillTx/>
                <a:latin typeface="Arial"/>
                <a:cs typeface="Arial"/>
              </a:rPr>
              <a:t> </a:t>
            </a:r>
            <a:r>
              <a:rPr kumimoji="0" sz="1600" b="0" i="0" u="none" strike="noStrike" kern="0" cap="none" spc="-20" normalizeH="0" baseline="0" noProof="0">
                <a:ln>
                  <a:noFill/>
                </a:ln>
                <a:solidFill>
                  <a:srgbClr val="073762"/>
                </a:solidFill>
                <a:effectLst/>
                <a:uLnTx/>
                <a:uFillTx/>
                <a:latin typeface="Arial"/>
                <a:cs typeface="Arial"/>
              </a:rPr>
              <a:t>tab.</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56520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30"/>
              <a:t> </a:t>
            </a:r>
            <a:r>
              <a:t>design</a:t>
            </a:r>
            <a:r>
              <a:rPr spc="-30"/>
              <a:t> </a:t>
            </a:r>
            <a:r>
              <a:t>and</a:t>
            </a:r>
            <a:r>
              <a:rPr spc="-30"/>
              <a:t> </a:t>
            </a:r>
            <a:r>
              <a:rPr spc="-10"/>
              <a:t>governance</a:t>
            </a:r>
          </a:p>
        </p:txBody>
      </p:sp>
      <p:pic>
        <p:nvPicPr>
          <p:cNvPr id="5" name="Graphic 4" descr="Beginning with solid fill">
            <a:hlinkClick r:id="rId3" action="ppaction://hlinksldjump"/>
            <a:extLst>
              <a:ext uri="{FF2B5EF4-FFF2-40B4-BE49-F238E27FC236}">
                <a16:creationId xmlns:a16="http://schemas.microsoft.com/office/drawing/2014/main" id="{C9832948-E4DE-DE59-32E9-7E7DEFF157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20192"/>
            <a:ext cx="3066415" cy="3099435"/>
          </a:xfrm>
          <a:prstGeom prst="rect">
            <a:avLst/>
          </a:prstGeom>
        </p:spPr>
        <p:txBody>
          <a:bodyPr vert="horz" wrap="square" lIns="0" tIns="59690" rIns="0" bIns="0" rtlCol="0">
            <a:spAutoFit/>
          </a:bodyPr>
          <a:lstStyle/>
          <a:p>
            <a:pPr marL="145415" indent="-132715">
              <a:lnSpc>
                <a:spcPct val="100000"/>
              </a:lnSpc>
              <a:spcBef>
                <a:spcPts val="470"/>
              </a:spcBef>
              <a:buClr>
                <a:srgbClr val="FF9900"/>
              </a:buClr>
              <a:buFont typeface="Arial"/>
              <a:buChar char="•"/>
              <a:tabLst>
                <a:tab pos="145415" algn="l"/>
              </a:tabLst>
            </a:pPr>
            <a:r>
              <a:rPr sz="1400">
                <a:solidFill>
                  <a:srgbClr val="073762"/>
                </a:solidFill>
                <a:latin typeface="Arial"/>
                <a:cs typeface="Arial"/>
              </a:rPr>
              <a:t>In</a:t>
            </a:r>
            <a:r>
              <a:rPr sz="1400" spc="-30">
                <a:solidFill>
                  <a:srgbClr val="073762"/>
                </a:solidFill>
                <a:latin typeface="Arial"/>
                <a:cs typeface="Arial"/>
              </a:rPr>
              <a:t> </a:t>
            </a:r>
            <a:r>
              <a:rPr sz="1400">
                <a:solidFill>
                  <a:srgbClr val="073762"/>
                </a:solidFill>
                <a:latin typeface="Arial"/>
                <a:cs typeface="Arial"/>
              </a:rPr>
              <a:t>each</a:t>
            </a:r>
            <a:r>
              <a:rPr sz="1400" spc="-25">
                <a:solidFill>
                  <a:srgbClr val="073762"/>
                </a:solidFill>
                <a:latin typeface="Arial"/>
                <a:cs typeface="Arial"/>
              </a:rPr>
              <a:t> </a:t>
            </a:r>
            <a:r>
              <a:rPr sz="1400" spc="-10">
                <a:solidFill>
                  <a:srgbClr val="073762"/>
                </a:solidFill>
                <a:latin typeface="Arial"/>
                <a:cs typeface="Arial"/>
              </a:rPr>
              <a:t>round:</a:t>
            </a:r>
            <a:endParaRPr sz="1400">
              <a:latin typeface="Arial"/>
              <a:cs typeface="Arial"/>
            </a:endParaRPr>
          </a:p>
          <a:p>
            <a:pPr marL="281940" marR="207010" lvl="1" indent="-135890">
              <a:lnSpc>
                <a:spcPct val="100000"/>
              </a:lnSpc>
              <a:spcBef>
                <a:spcPts val="310"/>
              </a:spcBef>
              <a:buClr>
                <a:srgbClr val="FF9900"/>
              </a:buClr>
              <a:buChar char="–"/>
              <a:tabLst>
                <a:tab pos="281940" algn="l"/>
              </a:tabLst>
            </a:pPr>
            <a:r>
              <a:rPr sz="1200">
                <a:solidFill>
                  <a:srgbClr val="073762"/>
                </a:solidFill>
                <a:latin typeface="Arial"/>
                <a:cs typeface="Arial"/>
              </a:rPr>
              <a:t>Panel</a:t>
            </a:r>
            <a:r>
              <a:rPr sz="1200" spc="-55">
                <a:solidFill>
                  <a:srgbClr val="073762"/>
                </a:solidFill>
                <a:latin typeface="Arial"/>
                <a:cs typeface="Arial"/>
              </a:rPr>
              <a:t> </a:t>
            </a:r>
            <a:r>
              <a:rPr sz="1200">
                <a:solidFill>
                  <a:srgbClr val="073762"/>
                </a:solidFill>
                <a:latin typeface="Arial"/>
                <a:cs typeface="Arial"/>
              </a:rPr>
              <a:t>members</a:t>
            </a:r>
            <a:r>
              <a:rPr sz="1200" spc="-55">
                <a:solidFill>
                  <a:srgbClr val="073762"/>
                </a:solidFill>
                <a:latin typeface="Arial"/>
                <a:cs typeface="Arial"/>
              </a:rPr>
              <a:t> </a:t>
            </a:r>
            <a:r>
              <a:rPr sz="1200">
                <a:solidFill>
                  <a:srgbClr val="073762"/>
                </a:solidFill>
                <a:latin typeface="Arial"/>
                <a:cs typeface="Arial"/>
              </a:rPr>
              <a:t>were</a:t>
            </a:r>
            <a:r>
              <a:rPr sz="1200" spc="-10">
                <a:solidFill>
                  <a:srgbClr val="073762"/>
                </a:solidFill>
                <a:latin typeface="Arial"/>
                <a:cs typeface="Arial"/>
              </a:rPr>
              <a:t> </a:t>
            </a:r>
            <a:r>
              <a:rPr sz="1200">
                <a:solidFill>
                  <a:srgbClr val="073762"/>
                </a:solidFill>
                <a:latin typeface="Arial"/>
                <a:cs typeface="Arial"/>
              </a:rPr>
              <a:t>issued</a:t>
            </a:r>
            <a:r>
              <a:rPr sz="1200" spc="-45">
                <a:solidFill>
                  <a:srgbClr val="073762"/>
                </a:solidFill>
                <a:latin typeface="Arial"/>
                <a:cs typeface="Arial"/>
              </a:rPr>
              <a:t> </a:t>
            </a:r>
            <a:r>
              <a:rPr sz="1200" spc="-25">
                <a:solidFill>
                  <a:srgbClr val="073762"/>
                </a:solidFill>
                <a:latin typeface="Arial"/>
                <a:cs typeface="Arial"/>
              </a:rPr>
              <a:t>an </a:t>
            </a:r>
            <a:r>
              <a:rPr sz="1200" b="1">
                <a:solidFill>
                  <a:srgbClr val="073762"/>
                </a:solidFill>
                <a:latin typeface="Arial"/>
                <a:cs typeface="Arial"/>
              </a:rPr>
              <a:t>electronic</a:t>
            </a:r>
            <a:r>
              <a:rPr sz="1200" b="1" spc="-55">
                <a:solidFill>
                  <a:srgbClr val="073762"/>
                </a:solidFill>
                <a:latin typeface="Arial"/>
                <a:cs typeface="Arial"/>
              </a:rPr>
              <a:t> </a:t>
            </a:r>
            <a:r>
              <a:rPr sz="1200" b="1">
                <a:solidFill>
                  <a:srgbClr val="073762"/>
                </a:solidFill>
                <a:latin typeface="Arial"/>
                <a:cs typeface="Arial"/>
              </a:rPr>
              <a:t>ISAR</a:t>
            </a:r>
            <a:r>
              <a:rPr sz="1200" b="1" spc="-5">
                <a:solidFill>
                  <a:srgbClr val="073762"/>
                </a:solidFill>
                <a:latin typeface="Arial"/>
                <a:cs typeface="Arial"/>
              </a:rPr>
              <a:t> </a:t>
            </a:r>
            <a:r>
              <a:rPr sz="1200" b="1">
                <a:solidFill>
                  <a:srgbClr val="073762"/>
                </a:solidFill>
                <a:latin typeface="Arial"/>
                <a:cs typeface="Arial"/>
              </a:rPr>
              <a:t>Delphi</a:t>
            </a:r>
            <a:r>
              <a:rPr sz="1200" b="1" spc="-35">
                <a:solidFill>
                  <a:srgbClr val="073762"/>
                </a:solidFill>
                <a:latin typeface="Arial"/>
                <a:cs typeface="Arial"/>
              </a:rPr>
              <a:t> </a:t>
            </a:r>
            <a:r>
              <a:rPr sz="1200" b="1">
                <a:solidFill>
                  <a:srgbClr val="073762"/>
                </a:solidFill>
                <a:latin typeface="Arial"/>
                <a:cs typeface="Arial"/>
              </a:rPr>
              <a:t>workbook</a:t>
            </a:r>
            <a:r>
              <a:rPr sz="1200" b="1" spc="-45">
                <a:solidFill>
                  <a:srgbClr val="073762"/>
                </a:solidFill>
                <a:latin typeface="Arial"/>
                <a:cs typeface="Arial"/>
              </a:rPr>
              <a:t> </a:t>
            </a:r>
            <a:r>
              <a:rPr sz="1200" spc="-25">
                <a:solidFill>
                  <a:srgbClr val="073762"/>
                </a:solidFill>
                <a:latin typeface="Arial"/>
                <a:cs typeface="Arial"/>
              </a:rPr>
              <a:t>to </a:t>
            </a:r>
            <a:r>
              <a:rPr sz="1200">
                <a:solidFill>
                  <a:srgbClr val="073762"/>
                </a:solidFill>
                <a:latin typeface="Arial"/>
                <a:cs typeface="Arial"/>
              </a:rPr>
              <a:t>vote</a:t>
            </a:r>
            <a:r>
              <a:rPr sz="1200" spc="-10">
                <a:solidFill>
                  <a:srgbClr val="073762"/>
                </a:solidFill>
                <a:latin typeface="Arial"/>
                <a:cs typeface="Arial"/>
              </a:rPr>
              <a:t> </a:t>
            </a:r>
            <a:r>
              <a:rPr sz="1200">
                <a:solidFill>
                  <a:srgbClr val="073762"/>
                </a:solidFill>
                <a:latin typeface="Arial"/>
                <a:cs typeface="Arial"/>
              </a:rPr>
              <a:t>and</a:t>
            </a:r>
            <a:r>
              <a:rPr sz="1200" spc="-40">
                <a:solidFill>
                  <a:srgbClr val="073762"/>
                </a:solidFill>
                <a:latin typeface="Arial"/>
                <a:cs typeface="Arial"/>
              </a:rPr>
              <a:t> </a:t>
            </a:r>
            <a:r>
              <a:rPr sz="1200">
                <a:solidFill>
                  <a:srgbClr val="073762"/>
                </a:solidFill>
                <a:latin typeface="Arial"/>
                <a:cs typeface="Arial"/>
              </a:rPr>
              <a:t>comment</a:t>
            </a:r>
            <a:r>
              <a:rPr sz="1200" spc="-50">
                <a:solidFill>
                  <a:srgbClr val="073762"/>
                </a:solidFill>
                <a:latin typeface="Arial"/>
                <a:cs typeface="Arial"/>
              </a:rPr>
              <a:t> </a:t>
            </a:r>
            <a:r>
              <a:rPr sz="1200">
                <a:solidFill>
                  <a:srgbClr val="073762"/>
                </a:solidFill>
                <a:latin typeface="Arial"/>
                <a:cs typeface="Arial"/>
              </a:rPr>
              <a:t>for</a:t>
            </a:r>
            <a:r>
              <a:rPr sz="1200" spc="-25">
                <a:solidFill>
                  <a:srgbClr val="073762"/>
                </a:solidFill>
                <a:latin typeface="Arial"/>
                <a:cs typeface="Arial"/>
              </a:rPr>
              <a:t> </a:t>
            </a:r>
            <a:r>
              <a:rPr sz="1200">
                <a:solidFill>
                  <a:srgbClr val="073762"/>
                </a:solidFill>
                <a:latin typeface="Arial"/>
                <a:cs typeface="Arial"/>
              </a:rPr>
              <a:t>the</a:t>
            </a:r>
            <a:r>
              <a:rPr sz="1200" spc="-35">
                <a:solidFill>
                  <a:srgbClr val="073762"/>
                </a:solidFill>
                <a:latin typeface="Arial"/>
                <a:cs typeface="Arial"/>
              </a:rPr>
              <a:t> </a:t>
            </a:r>
            <a:r>
              <a:rPr sz="1200">
                <a:solidFill>
                  <a:srgbClr val="073762"/>
                </a:solidFill>
                <a:latin typeface="Arial"/>
                <a:cs typeface="Arial"/>
              </a:rPr>
              <a:t>inclusion</a:t>
            </a:r>
            <a:r>
              <a:rPr sz="1200" spc="-40">
                <a:solidFill>
                  <a:srgbClr val="073762"/>
                </a:solidFill>
                <a:latin typeface="Arial"/>
                <a:cs typeface="Arial"/>
              </a:rPr>
              <a:t> </a:t>
            </a:r>
            <a:r>
              <a:rPr sz="1200" spc="-25">
                <a:solidFill>
                  <a:srgbClr val="073762"/>
                </a:solidFill>
                <a:latin typeface="Arial"/>
                <a:cs typeface="Arial"/>
              </a:rPr>
              <a:t>of </a:t>
            </a:r>
            <a:r>
              <a:rPr sz="1200" spc="-10">
                <a:solidFill>
                  <a:srgbClr val="073762"/>
                </a:solidFill>
                <a:latin typeface="Arial"/>
                <a:cs typeface="Arial"/>
              </a:rPr>
              <a:t>variables.</a:t>
            </a:r>
            <a:endParaRPr sz="1200">
              <a:latin typeface="Arial"/>
              <a:cs typeface="Arial"/>
            </a:endParaRPr>
          </a:p>
          <a:p>
            <a:pPr marL="414655" marR="5080" lvl="2" indent="-131445">
              <a:lnSpc>
                <a:spcPct val="100000"/>
              </a:lnSpc>
              <a:spcBef>
                <a:spcPts val="305"/>
              </a:spcBef>
              <a:buClr>
                <a:srgbClr val="FF9900"/>
              </a:buClr>
              <a:buFont typeface="Wingdings"/>
              <a:buChar char=""/>
              <a:tabLst>
                <a:tab pos="414655" algn="l"/>
              </a:tabLst>
            </a:pPr>
            <a:r>
              <a:rPr sz="1000">
                <a:solidFill>
                  <a:srgbClr val="073762"/>
                </a:solidFill>
                <a:latin typeface="Arial"/>
                <a:cs typeface="Arial"/>
              </a:rPr>
              <a:t>Experts</a:t>
            </a:r>
            <a:r>
              <a:rPr sz="1000" spc="-40">
                <a:solidFill>
                  <a:srgbClr val="073762"/>
                </a:solidFill>
                <a:latin typeface="Arial"/>
                <a:cs typeface="Arial"/>
              </a:rPr>
              <a:t> </a:t>
            </a:r>
            <a:r>
              <a:rPr sz="1000">
                <a:solidFill>
                  <a:srgbClr val="073762"/>
                </a:solidFill>
                <a:latin typeface="Arial"/>
                <a:cs typeface="Arial"/>
              </a:rPr>
              <a:t>were</a:t>
            </a:r>
            <a:r>
              <a:rPr sz="1000" spc="-25">
                <a:solidFill>
                  <a:srgbClr val="073762"/>
                </a:solidFill>
                <a:latin typeface="Arial"/>
                <a:cs typeface="Arial"/>
              </a:rPr>
              <a:t> </a:t>
            </a:r>
            <a:r>
              <a:rPr sz="1000">
                <a:solidFill>
                  <a:srgbClr val="073762"/>
                </a:solidFill>
                <a:latin typeface="Arial"/>
                <a:cs typeface="Arial"/>
              </a:rPr>
              <a:t>encouraged</a:t>
            </a:r>
            <a:r>
              <a:rPr sz="1000" spc="-45">
                <a:solidFill>
                  <a:srgbClr val="073762"/>
                </a:solidFill>
                <a:latin typeface="Arial"/>
                <a:cs typeface="Arial"/>
              </a:rPr>
              <a:t> </a:t>
            </a:r>
            <a:r>
              <a:rPr sz="1000">
                <a:solidFill>
                  <a:srgbClr val="073762"/>
                </a:solidFill>
                <a:latin typeface="Arial"/>
                <a:cs typeface="Arial"/>
              </a:rPr>
              <a:t>to</a:t>
            </a:r>
            <a:r>
              <a:rPr sz="1000" spc="-30">
                <a:solidFill>
                  <a:srgbClr val="073762"/>
                </a:solidFill>
                <a:latin typeface="Arial"/>
                <a:cs typeface="Arial"/>
              </a:rPr>
              <a:t> </a:t>
            </a:r>
            <a:r>
              <a:rPr sz="1000" b="1" spc="-10">
                <a:solidFill>
                  <a:srgbClr val="073762"/>
                </a:solidFill>
                <a:latin typeface="Arial"/>
                <a:cs typeface="Arial"/>
              </a:rPr>
              <a:t>provide </a:t>
            </a:r>
            <a:r>
              <a:rPr sz="1000" b="1">
                <a:solidFill>
                  <a:srgbClr val="073762"/>
                </a:solidFill>
                <a:latin typeface="Arial"/>
                <a:cs typeface="Arial"/>
              </a:rPr>
              <a:t>comments</a:t>
            </a:r>
            <a:r>
              <a:rPr sz="1000" b="1" spc="-45">
                <a:solidFill>
                  <a:srgbClr val="073762"/>
                </a:solidFill>
                <a:latin typeface="Arial"/>
                <a:cs typeface="Arial"/>
              </a:rPr>
              <a:t> </a:t>
            </a:r>
            <a:r>
              <a:rPr sz="1000">
                <a:solidFill>
                  <a:srgbClr val="073762"/>
                </a:solidFill>
                <a:latin typeface="Arial"/>
                <a:cs typeface="Arial"/>
              </a:rPr>
              <a:t>for</a:t>
            </a:r>
            <a:r>
              <a:rPr sz="1000" spc="-65">
                <a:solidFill>
                  <a:srgbClr val="073762"/>
                </a:solidFill>
                <a:latin typeface="Arial"/>
                <a:cs typeface="Arial"/>
              </a:rPr>
              <a:t> </a:t>
            </a:r>
            <a:r>
              <a:rPr sz="1000">
                <a:solidFill>
                  <a:srgbClr val="073762"/>
                </a:solidFill>
                <a:latin typeface="Arial"/>
                <a:cs typeface="Arial"/>
              </a:rPr>
              <a:t>excluding</a:t>
            </a:r>
            <a:r>
              <a:rPr sz="1000" spc="-40">
                <a:solidFill>
                  <a:srgbClr val="073762"/>
                </a:solidFill>
                <a:latin typeface="Arial"/>
                <a:cs typeface="Arial"/>
              </a:rPr>
              <a:t> </a:t>
            </a:r>
            <a:r>
              <a:rPr sz="1000">
                <a:solidFill>
                  <a:srgbClr val="073762"/>
                </a:solidFill>
                <a:latin typeface="Arial"/>
                <a:cs typeface="Arial"/>
              </a:rPr>
              <a:t>or</a:t>
            </a:r>
            <a:r>
              <a:rPr sz="1000" spc="-40">
                <a:solidFill>
                  <a:srgbClr val="073762"/>
                </a:solidFill>
                <a:latin typeface="Arial"/>
                <a:cs typeface="Arial"/>
              </a:rPr>
              <a:t> </a:t>
            </a:r>
            <a:r>
              <a:rPr sz="1000">
                <a:solidFill>
                  <a:srgbClr val="073762"/>
                </a:solidFill>
                <a:latin typeface="Arial"/>
                <a:cs typeface="Arial"/>
              </a:rPr>
              <a:t>including</a:t>
            </a:r>
            <a:r>
              <a:rPr sz="1000" spc="-35">
                <a:solidFill>
                  <a:srgbClr val="073762"/>
                </a:solidFill>
                <a:latin typeface="Arial"/>
                <a:cs typeface="Arial"/>
              </a:rPr>
              <a:t> </a:t>
            </a:r>
            <a:r>
              <a:rPr sz="1000" spc="-10">
                <a:solidFill>
                  <a:srgbClr val="073762"/>
                </a:solidFill>
                <a:latin typeface="Arial"/>
                <a:cs typeface="Arial"/>
              </a:rPr>
              <a:t>variables, </a:t>
            </a:r>
            <a:r>
              <a:rPr sz="1000">
                <a:solidFill>
                  <a:srgbClr val="073762"/>
                </a:solidFill>
                <a:latin typeface="Arial"/>
                <a:cs typeface="Arial"/>
              </a:rPr>
              <a:t>to</a:t>
            </a:r>
            <a:r>
              <a:rPr sz="1000" spc="-30">
                <a:solidFill>
                  <a:srgbClr val="073762"/>
                </a:solidFill>
                <a:latin typeface="Arial"/>
                <a:cs typeface="Arial"/>
              </a:rPr>
              <a:t> </a:t>
            </a:r>
            <a:r>
              <a:rPr sz="1000" b="1">
                <a:solidFill>
                  <a:srgbClr val="073762"/>
                </a:solidFill>
                <a:latin typeface="Arial"/>
                <a:cs typeface="Arial"/>
              </a:rPr>
              <a:t>nominate</a:t>
            </a:r>
            <a:r>
              <a:rPr sz="1000" b="1" spc="-35">
                <a:solidFill>
                  <a:srgbClr val="073762"/>
                </a:solidFill>
                <a:latin typeface="Arial"/>
                <a:cs typeface="Arial"/>
              </a:rPr>
              <a:t> </a:t>
            </a:r>
            <a:r>
              <a:rPr sz="1000" b="1">
                <a:solidFill>
                  <a:srgbClr val="073762"/>
                </a:solidFill>
                <a:latin typeface="Arial"/>
                <a:cs typeface="Arial"/>
              </a:rPr>
              <a:t>variables</a:t>
            </a:r>
            <a:r>
              <a:rPr sz="1000" b="1" spc="-30">
                <a:solidFill>
                  <a:srgbClr val="073762"/>
                </a:solidFill>
                <a:latin typeface="Arial"/>
                <a:cs typeface="Arial"/>
              </a:rPr>
              <a:t> </a:t>
            </a:r>
            <a:r>
              <a:rPr sz="1000">
                <a:solidFill>
                  <a:srgbClr val="073762"/>
                </a:solidFill>
                <a:latin typeface="Arial"/>
                <a:cs typeface="Arial"/>
              </a:rPr>
              <a:t>from</a:t>
            </a:r>
            <a:r>
              <a:rPr sz="1000" spc="-40">
                <a:solidFill>
                  <a:srgbClr val="073762"/>
                </a:solidFill>
                <a:latin typeface="Arial"/>
                <a:cs typeface="Arial"/>
              </a:rPr>
              <a:t> </a:t>
            </a:r>
            <a:r>
              <a:rPr sz="1000">
                <a:solidFill>
                  <a:srgbClr val="073762"/>
                </a:solidFill>
                <a:latin typeface="Arial"/>
                <a:cs typeface="Arial"/>
              </a:rPr>
              <a:t>the</a:t>
            </a:r>
            <a:r>
              <a:rPr sz="1000" spc="-30">
                <a:solidFill>
                  <a:srgbClr val="073762"/>
                </a:solidFill>
                <a:latin typeface="Arial"/>
                <a:cs typeface="Arial"/>
              </a:rPr>
              <a:t> </a:t>
            </a:r>
            <a:r>
              <a:rPr sz="1000" spc="-10">
                <a:solidFill>
                  <a:srgbClr val="073762"/>
                </a:solidFill>
                <a:latin typeface="Arial"/>
                <a:cs typeface="Arial"/>
              </a:rPr>
              <a:t>“suggest” </a:t>
            </a:r>
            <a:r>
              <a:rPr sz="1000">
                <a:solidFill>
                  <a:srgbClr val="073762"/>
                </a:solidFill>
                <a:latin typeface="Arial"/>
                <a:cs typeface="Arial"/>
              </a:rPr>
              <a:t>variable</a:t>
            </a:r>
            <a:r>
              <a:rPr sz="1000" spc="-25">
                <a:solidFill>
                  <a:srgbClr val="073762"/>
                </a:solidFill>
                <a:latin typeface="Arial"/>
                <a:cs typeface="Arial"/>
              </a:rPr>
              <a:t> </a:t>
            </a:r>
            <a:r>
              <a:rPr sz="1000">
                <a:solidFill>
                  <a:srgbClr val="073762"/>
                </a:solidFill>
                <a:latin typeface="Arial"/>
                <a:cs typeface="Arial"/>
              </a:rPr>
              <a:t>list,</a:t>
            </a:r>
            <a:r>
              <a:rPr sz="1000" spc="-40">
                <a:solidFill>
                  <a:srgbClr val="073762"/>
                </a:solidFill>
                <a:latin typeface="Arial"/>
                <a:cs typeface="Arial"/>
              </a:rPr>
              <a:t> </a:t>
            </a:r>
            <a:r>
              <a:rPr sz="1000">
                <a:solidFill>
                  <a:srgbClr val="073762"/>
                </a:solidFill>
                <a:latin typeface="Arial"/>
                <a:cs typeface="Arial"/>
              </a:rPr>
              <a:t>and/or</a:t>
            </a:r>
            <a:r>
              <a:rPr sz="1000" spc="-40">
                <a:solidFill>
                  <a:srgbClr val="073762"/>
                </a:solidFill>
                <a:latin typeface="Arial"/>
                <a:cs typeface="Arial"/>
              </a:rPr>
              <a:t> </a:t>
            </a:r>
            <a:r>
              <a:rPr sz="1000" b="1">
                <a:solidFill>
                  <a:srgbClr val="073762"/>
                </a:solidFill>
                <a:latin typeface="Arial"/>
                <a:cs typeface="Arial"/>
              </a:rPr>
              <a:t>propose</a:t>
            </a:r>
            <a:r>
              <a:rPr sz="1000" b="1" spc="-40">
                <a:solidFill>
                  <a:srgbClr val="073762"/>
                </a:solidFill>
                <a:latin typeface="Arial"/>
                <a:cs typeface="Arial"/>
              </a:rPr>
              <a:t> </a:t>
            </a:r>
            <a:r>
              <a:rPr sz="1000" b="1">
                <a:solidFill>
                  <a:srgbClr val="073762"/>
                </a:solidFill>
                <a:latin typeface="Arial"/>
                <a:cs typeface="Arial"/>
              </a:rPr>
              <a:t>new</a:t>
            </a:r>
            <a:r>
              <a:rPr sz="1000" b="1" spc="-45">
                <a:solidFill>
                  <a:srgbClr val="073762"/>
                </a:solidFill>
                <a:latin typeface="Arial"/>
                <a:cs typeface="Arial"/>
              </a:rPr>
              <a:t> </a:t>
            </a:r>
            <a:r>
              <a:rPr sz="1000" b="1" spc="-10">
                <a:solidFill>
                  <a:srgbClr val="073762"/>
                </a:solidFill>
                <a:latin typeface="Arial"/>
                <a:cs typeface="Arial"/>
              </a:rPr>
              <a:t>variables</a:t>
            </a:r>
            <a:r>
              <a:rPr sz="1000" spc="-10">
                <a:solidFill>
                  <a:srgbClr val="073762"/>
                </a:solidFill>
                <a:latin typeface="Arial"/>
                <a:cs typeface="Arial"/>
              </a:rPr>
              <a:t>.</a:t>
            </a:r>
            <a:endParaRPr sz="1000">
              <a:latin typeface="Arial"/>
              <a:cs typeface="Arial"/>
            </a:endParaRPr>
          </a:p>
          <a:p>
            <a:pPr marL="281940" marR="59690" lvl="1" indent="-135890">
              <a:lnSpc>
                <a:spcPct val="100000"/>
              </a:lnSpc>
              <a:spcBef>
                <a:spcPts val="295"/>
              </a:spcBef>
              <a:buClr>
                <a:srgbClr val="FF9900"/>
              </a:buClr>
              <a:buChar char="–"/>
              <a:tabLst>
                <a:tab pos="281940" algn="l"/>
              </a:tabLst>
            </a:pPr>
            <a:r>
              <a:rPr sz="1200">
                <a:solidFill>
                  <a:srgbClr val="073762"/>
                </a:solidFill>
                <a:latin typeface="Arial"/>
                <a:cs typeface="Arial"/>
              </a:rPr>
              <a:t>These</a:t>
            </a:r>
            <a:r>
              <a:rPr sz="1200" spc="-45">
                <a:solidFill>
                  <a:srgbClr val="073762"/>
                </a:solidFill>
                <a:latin typeface="Arial"/>
                <a:cs typeface="Arial"/>
              </a:rPr>
              <a:t> </a:t>
            </a:r>
            <a:r>
              <a:rPr sz="1200">
                <a:solidFill>
                  <a:srgbClr val="073762"/>
                </a:solidFill>
                <a:latin typeface="Arial"/>
                <a:cs typeface="Arial"/>
              </a:rPr>
              <a:t>workbooks</a:t>
            </a:r>
            <a:r>
              <a:rPr sz="1200" spc="-40">
                <a:solidFill>
                  <a:srgbClr val="073762"/>
                </a:solidFill>
                <a:latin typeface="Arial"/>
                <a:cs typeface="Arial"/>
              </a:rPr>
              <a:t> </a:t>
            </a:r>
            <a:r>
              <a:rPr sz="1200">
                <a:solidFill>
                  <a:srgbClr val="073762"/>
                </a:solidFill>
                <a:latin typeface="Arial"/>
                <a:cs typeface="Arial"/>
              </a:rPr>
              <a:t>were</a:t>
            </a:r>
            <a:r>
              <a:rPr sz="1200" spc="-20">
                <a:solidFill>
                  <a:srgbClr val="073762"/>
                </a:solidFill>
                <a:latin typeface="Arial"/>
                <a:cs typeface="Arial"/>
              </a:rPr>
              <a:t> </a:t>
            </a:r>
            <a:r>
              <a:rPr sz="1200">
                <a:solidFill>
                  <a:srgbClr val="073762"/>
                </a:solidFill>
                <a:latin typeface="Arial"/>
                <a:cs typeface="Arial"/>
              </a:rPr>
              <a:t>returned</a:t>
            </a:r>
            <a:r>
              <a:rPr sz="1200" spc="-45">
                <a:solidFill>
                  <a:srgbClr val="073762"/>
                </a:solidFill>
                <a:latin typeface="Arial"/>
                <a:cs typeface="Arial"/>
              </a:rPr>
              <a:t> </a:t>
            </a:r>
            <a:r>
              <a:rPr sz="1200">
                <a:solidFill>
                  <a:srgbClr val="073762"/>
                </a:solidFill>
                <a:latin typeface="Arial"/>
                <a:cs typeface="Arial"/>
              </a:rPr>
              <a:t>to</a:t>
            </a:r>
            <a:r>
              <a:rPr sz="1200" spc="-10">
                <a:solidFill>
                  <a:srgbClr val="073762"/>
                </a:solidFill>
                <a:latin typeface="Arial"/>
                <a:cs typeface="Arial"/>
              </a:rPr>
              <a:t> </a:t>
            </a:r>
            <a:r>
              <a:rPr sz="1200" spc="-25">
                <a:solidFill>
                  <a:srgbClr val="073762"/>
                </a:solidFill>
                <a:latin typeface="Arial"/>
                <a:cs typeface="Arial"/>
              </a:rPr>
              <a:t>the </a:t>
            </a:r>
            <a:r>
              <a:rPr sz="1200">
                <a:solidFill>
                  <a:srgbClr val="073762"/>
                </a:solidFill>
                <a:latin typeface="Arial"/>
                <a:cs typeface="Arial"/>
              </a:rPr>
              <a:t>ISAR Delphi</a:t>
            </a:r>
            <a:r>
              <a:rPr sz="1200" spc="-5">
                <a:solidFill>
                  <a:srgbClr val="073762"/>
                </a:solidFill>
                <a:latin typeface="Arial"/>
                <a:cs typeface="Arial"/>
              </a:rPr>
              <a:t> </a:t>
            </a:r>
            <a:r>
              <a:rPr sz="1200" spc="-10">
                <a:solidFill>
                  <a:srgbClr val="073762"/>
                </a:solidFill>
                <a:latin typeface="Arial"/>
                <a:cs typeface="Arial"/>
              </a:rPr>
              <a:t>administrator</a:t>
            </a:r>
            <a:r>
              <a:rPr sz="1200" spc="-20">
                <a:solidFill>
                  <a:srgbClr val="073762"/>
                </a:solidFill>
                <a:latin typeface="Arial"/>
                <a:cs typeface="Arial"/>
              </a:rPr>
              <a:t> </a:t>
            </a:r>
            <a:r>
              <a:rPr sz="1200" spc="-10">
                <a:solidFill>
                  <a:srgbClr val="073762"/>
                </a:solidFill>
                <a:latin typeface="Arial"/>
                <a:cs typeface="Arial"/>
              </a:rPr>
              <a:t>anonymously.</a:t>
            </a:r>
            <a:endParaRPr sz="1200">
              <a:latin typeface="Arial"/>
              <a:cs typeface="Arial"/>
            </a:endParaRPr>
          </a:p>
          <a:p>
            <a:pPr marL="281940" marR="51435" lvl="1" indent="-135890">
              <a:lnSpc>
                <a:spcPct val="100000"/>
              </a:lnSpc>
              <a:spcBef>
                <a:spcPts val="300"/>
              </a:spcBef>
              <a:buClr>
                <a:srgbClr val="FF9900"/>
              </a:buClr>
              <a:buChar char="–"/>
              <a:tabLst>
                <a:tab pos="281940" algn="l"/>
              </a:tabLst>
            </a:pPr>
            <a:r>
              <a:rPr sz="1200" spc="-10">
                <a:solidFill>
                  <a:srgbClr val="073762"/>
                </a:solidFill>
                <a:latin typeface="Arial"/>
                <a:cs typeface="Arial"/>
              </a:rPr>
              <a:t>Variables</a:t>
            </a:r>
            <a:r>
              <a:rPr sz="1200" spc="-35">
                <a:solidFill>
                  <a:srgbClr val="073762"/>
                </a:solidFill>
                <a:latin typeface="Arial"/>
                <a:cs typeface="Arial"/>
              </a:rPr>
              <a:t> </a:t>
            </a:r>
            <a:r>
              <a:rPr sz="1200">
                <a:solidFill>
                  <a:srgbClr val="073762"/>
                </a:solidFill>
                <a:latin typeface="Arial"/>
                <a:cs typeface="Arial"/>
              </a:rPr>
              <a:t>with </a:t>
            </a:r>
            <a:r>
              <a:rPr sz="1200" spc="-10">
                <a:solidFill>
                  <a:srgbClr val="073762"/>
                </a:solidFill>
                <a:latin typeface="Arial"/>
                <a:cs typeface="Arial"/>
              </a:rPr>
              <a:t>‘undecided’</a:t>
            </a:r>
            <a:r>
              <a:rPr sz="1200" spc="-85">
                <a:solidFill>
                  <a:srgbClr val="073762"/>
                </a:solidFill>
                <a:latin typeface="Arial"/>
                <a:cs typeface="Arial"/>
              </a:rPr>
              <a:t> </a:t>
            </a:r>
            <a:r>
              <a:rPr sz="1200">
                <a:solidFill>
                  <a:srgbClr val="073762"/>
                </a:solidFill>
                <a:latin typeface="Arial"/>
                <a:cs typeface="Arial"/>
              </a:rPr>
              <a:t>consensus</a:t>
            </a:r>
            <a:r>
              <a:rPr sz="1200" spc="-35">
                <a:solidFill>
                  <a:srgbClr val="073762"/>
                </a:solidFill>
                <a:latin typeface="Arial"/>
                <a:cs typeface="Arial"/>
              </a:rPr>
              <a:t> </a:t>
            </a:r>
            <a:r>
              <a:rPr sz="1200" spc="-25">
                <a:solidFill>
                  <a:srgbClr val="073762"/>
                </a:solidFill>
                <a:latin typeface="Arial"/>
                <a:cs typeface="Arial"/>
              </a:rPr>
              <a:t>for </a:t>
            </a:r>
            <a:r>
              <a:rPr sz="1200" spc="-10">
                <a:solidFill>
                  <a:srgbClr val="073762"/>
                </a:solidFill>
                <a:latin typeface="Arial"/>
                <a:cs typeface="Arial"/>
              </a:rPr>
              <a:t>inclusion/exclusion</a:t>
            </a:r>
            <a:r>
              <a:rPr sz="1200" spc="-50">
                <a:solidFill>
                  <a:srgbClr val="073762"/>
                </a:solidFill>
                <a:latin typeface="Arial"/>
                <a:cs typeface="Arial"/>
              </a:rPr>
              <a:t> </a:t>
            </a:r>
            <a:r>
              <a:rPr sz="1200">
                <a:solidFill>
                  <a:srgbClr val="073762"/>
                </a:solidFill>
                <a:latin typeface="Wingdings"/>
                <a:cs typeface="Wingdings"/>
              </a:rPr>
              <a:t></a:t>
            </a:r>
            <a:r>
              <a:rPr sz="1200" spc="25">
                <a:solidFill>
                  <a:srgbClr val="073762"/>
                </a:solidFill>
                <a:latin typeface="Times New Roman"/>
                <a:cs typeface="Times New Roman"/>
              </a:rPr>
              <a:t> </a:t>
            </a:r>
            <a:r>
              <a:rPr sz="1200" b="1">
                <a:solidFill>
                  <a:srgbClr val="073762"/>
                </a:solidFill>
                <a:latin typeface="Arial"/>
                <a:cs typeface="Arial"/>
              </a:rPr>
              <a:t>submitted </a:t>
            </a:r>
            <a:r>
              <a:rPr sz="1200" b="1" spc="-25">
                <a:solidFill>
                  <a:srgbClr val="073762"/>
                </a:solidFill>
                <a:latin typeface="Arial"/>
                <a:cs typeface="Arial"/>
              </a:rPr>
              <a:t>for </a:t>
            </a:r>
            <a:r>
              <a:rPr sz="1200" b="1">
                <a:solidFill>
                  <a:srgbClr val="073762"/>
                </a:solidFill>
                <a:latin typeface="Arial"/>
                <a:cs typeface="Arial"/>
              </a:rPr>
              <a:t>evaluation</a:t>
            </a:r>
            <a:r>
              <a:rPr sz="1200" b="1" spc="-25">
                <a:solidFill>
                  <a:srgbClr val="073762"/>
                </a:solidFill>
                <a:latin typeface="Arial"/>
                <a:cs typeface="Arial"/>
              </a:rPr>
              <a:t> </a:t>
            </a:r>
            <a:r>
              <a:rPr sz="1200" b="1">
                <a:solidFill>
                  <a:srgbClr val="073762"/>
                </a:solidFill>
                <a:latin typeface="Arial"/>
                <a:cs typeface="Arial"/>
              </a:rPr>
              <a:t>in</a:t>
            </a:r>
            <a:r>
              <a:rPr sz="1200" b="1" spc="-25">
                <a:solidFill>
                  <a:srgbClr val="073762"/>
                </a:solidFill>
                <a:latin typeface="Arial"/>
                <a:cs typeface="Arial"/>
              </a:rPr>
              <a:t> </a:t>
            </a:r>
            <a:r>
              <a:rPr sz="1200" b="1">
                <a:solidFill>
                  <a:srgbClr val="073762"/>
                </a:solidFill>
                <a:latin typeface="Arial"/>
                <a:cs typeface="Arial"/>
              </a:rPr>
              <a:t>the</a:t>
            </a:r>
            <a:r>
              <a:rPr sz="1200" b="1" spc="-35">
                <a:solidFill>
                  <a:srgbClr val="073762"/>
                </a:solidFill>
                <a:latin typeface="Arial"/>
                <a:cs typeface="Arial"/>
              </a:rPr>
              <a:t> </a:t>
            </a:r>
            <a:r>
              <a:rPr sz="1200" b="1">
                <a:solidFill>
                  <a:srgbClr val="073762"/>
                </a:solidFill>
                <a:latin typeface="Arial"/>
                <a:cs typeface="Arial"/>
              </a:rPr>
              <a:t>subsequent</a:t>
            </a:r>
            <a:r>
              <a:rPr sz="1200" b="1" spc="-45">
                <a:solidFill>
                  <a:srgbClr val="073762"/>
                </a:solidFill>
                <a:latin typeface="Arial"/>
                <a:cs typeface="Arial"/>
              </a:rPr>
              <a:t> </a:t>
            </a:r>
            <a:r>
              <a:rPr sz="1200" b="1" spc="-10">
                <a:solidFill>
                  <a:srgbClr val="073762"/>
                </a:solidFill>
                <a:latin typeface="Arial"/>
                <a:cs typeface="Arial"/>
              </a:rPr>
              <a:t>round.</a:t>
            </a:r>
            <a:endParaRPr sz="1200">
              <a:latin typeface="Arial"/>
              <a:cs typeface="Arial"/>
            </a:endParaRPr>
          </a:p>
          <a:p>
            <a:pPr marL="281940" marR="135890" lvl="1" indent="-135890">
              <a:lnSpc>
                <a:spcPct val="100000"/>
              </a:lnSpc>
              <a:spcBef>
                <a:spcPts val="305"/>
              </a:spcBef>
              <a:buClr>
                <a:srgbClr val="FF9900"/>
              </a:buClr>
              <a:buChar char="–"/>
              <a:tabLst>
                <a:tab pos="281940" algn="l"/>
              </a:tabLst>
            </a:pPr>
            <a:r>
              <a:rPr sz="1200" spc="-10">
                <a:solidFill>
                  <a:srgbClr val="073762"/>
                </a:solidFill>
                <a:latin typeface="Arial"/>
                <a:cs typeface="Arial"/>
              </a:rPr>
              <a:t>Finalisation</a:t>
            </a:r>
            <a:r>
              <a:rPr sz="1200" spc="-45">
                <a:solidFill>
                  <a:srgbClr val="073762"/>
                </a:solidFill>
                <a:latin typeface="Arial"/>
                <a:cs typeface="Arial"/>
              </a:rPr>
              <a:t> </a:t>
            </a:r>
            <a:r>
              <a:rPr sz="1200">
                <a:solidFill>
                  <a:srgbClr val="073762"/>
                </a:solidFill>
                <a:latin typeface="Arial"/>
                <a:cs typeface="Arial"/>
              </a:rPr>
              <a:t>of the</a:t>
            </a:r>
            <a:r>
              <a:rPr sz="1200" spc="-15">
                <a:solidFill>
                  <a:srgbClr val="073762"/>
                </a:solidFill>
                <a:latin typeface="Arial"/>
                <a:cs typeface="Arial"/>
              </a:rPr>
              <a:t> </a:t>
            </a:r>
            <a:r>
              <a:rPr sz="1200">
                <a:solidFill>
                  <a:srgbClr val="073762"/>
                </a:solidFill>
                <a:latin typeface="Arial"/>
                <a:cs typeface="Arial"/>
              </a:rPr>
              <a:t>core</a:t>
            </a:r>
            <a:r>
              <a:rPr sz="1200" spc="-10">
                <a:solidFill>
                  <a:srgbClr val="073762"/>
                </a:solidFill>
                <a:latin typeface="Arial"/>
                <a:cs typeface="Arial"/>
              </a:rPr>
              <a:t> </a:t>
            </a:r>
            <a:r>
              <a:rPr sz="1200">
                <a:solidFill>
                  <a:srgbClr val="073762"/>
                </a:solidFill>
                <a:latin typeface="Arial"/>
                <a:cs typeface="Arial"/>
              </a:rPr>
              <a:t>variable</a:t>
            </a:r>
            <a:r>
              <a:rPr sz="1200" spc="-15">
                <a:solidFill>
                  <a:srgbClr val="073762"/>
                </a:solidFill>
                <a:latin typeface="Arial"/>
                <a:cs typeface="Arial"/>
              </a:rPr>
              <a:t> </a:t>
            </a:r>
            <a:r>
              <a:rPr sz="1200">
                <a:solidFill>
                  <a:srgbClr val="073762"/>
                </a:solidFill>
                <a:latin typeface="Arial"/>
                <a:cs typeface="Arial"/>
              </a:rPr>
              <a:t>list </a:t>
            </a:r>
            <a:r>
              <a:rPr sz="1200" spc="-25">
                <a:solidFill>
                  <a:srgbClr val="073762"/>
                </a:solidFill>
                <a:latin typeface="Arial"/>
                <a:cs typeface="Arial"/>
              </a:rPr>
              <a:t>was </a:t>
            </a:r>
            <a:r>
              <a:rPr sz="1200">
                <a:solidFill>
                  <a:srgbClr val="073762"/>
                </a:solidFill>
                <a:latin typeface="Arial"/>
                <a:cs typeface="Arial"/>
              </a:rPr>
              <a:t>facilitated</a:t>
            </a:r>
            <a:r>
              <a:rPr sz="1200" spc="-45">
                <a:solidFill>
                  <a:srgbClr val="073762"/>
                </a:solidFill>
                <a:latin typeface="Arial"/>
                <a:cs typeface="Arial"/>
              </a:rPr>
              <a:t> </a:t>
            </a:r>
            <a:r>
              <a:rPr sz="1200">
                <a:solidFill>
                  <a:srgbClr val="073762"/>
                </a:solidFill>
                <a:latin typeface="Arial"/>
                <a:cs typeface="Arial"/>
              </a:rPr>
              <a:t>by </a:t>
            </a:r>
            <a:r>
              <a:rPr sz="1200" b="1">
                <a:solidFill>
                  <a:srgbClr val="073762"/>
                </a:solidFill>
                <a:latin typeface="Arial"/>
                <a:cs typeface="Arial"/>
              </a:rPr>
              <a:t>2</a:t>
            </a:r>
            <a:r>
              <a:rPr sz="1200" b="1" spc="5">
                <a:solidFill>
                  <a:srgbClr val="073762"/>
                </a:solidFill>
                <a:latin typeface="Arial"/>
                <a:cs typeface="Arial"/>
              </a:rPr>
              <a:t> </a:t>
            </a:r>
            <a:r>
              <a:rPr sz="1200" b="1" spc="-10">
                <a:solidFill>
                  <a:srgbClr val="073762"/>
                </a:solidFill>
                <a:latin typeface="Arial"/>
                <a:cs typeface="Arial"/>
              </a:rPr>
              <a:t>face-to-</a:t>
            </a:r>
            <a:r>
              <a:rPr sz="1200" b="1">
                <a:solidFill>
                  <a:srgbClr val="073762"/>
                </a:solidFill>
                <a:latin typeface="Arial"/>
                <a:cs typeface="Arial"/>
              </a:rPr>
              <a:t>face</a:t>
            </a:r>
            <a:r>
              <a:rPr sz="1200" b="1" spc="-30">
                <a:solidFill>
                  <a:srgbClr val="073762"/>
                </a:solidFill>
                <a:latin typeface="Arial"/>
                <a:cs typeface="Arial"/>
              </a:rPr>
              <a:t> </a:t>
            </a:r>
            <a:r>
              <a:rPr sz="1200" b="1" spc="-10">
                <a:solidFill>
                  <a:srgbClr val="073762"/>
                </a:solidFill>
                <a:latin typeface="Arial"/>
                <a:cs typeface="Arial"/>
              </a:rPr>
              <a:t>meetings</a:t>
            </a:r>
            <a:r>
              <a:rPr sz="1200" spc="-10">
                <a:solidFill>
                  <a:srgbClr val="073762"/>
                </a:solidFill>
                <a:latin typeface="Arial"/>
                <a:cs typeface="Arial"/>
              </a:rPr>
              <a:t>.</a:t>
            </a:r>
            <a:endParaRPr sz="1200">
              <a:latin typeface="Arial"/>
              <a:cs typeface="Arial"/>
            </a:endParaRPr>
          </a:p>
        </p:txBody>
      </p:sp>
      <p:sp>
        <p:nvSpPr>
          <p:cNvPr id="3" name="object 3"/>
          <p:cNvSpPr txBox="1"/>
          <p:nvPr/>
        </p:nvSpPr>
        <p:spPr>
          <a:xfrm>
            <a:off x="310692" y="4643729"/>
            <a:ext cx="3479165" cy="147955"/>
          </a:xfrm>
          <a:prstGeom prst="rect">
            <a:avLst/>
          </a:prstGeom>
        </p:spPr>
        <p:txBody>
          <a:bodyPr vert="horz" wrap="square" lIns="0" tIns="12700" rIns="0" bIns="0" rtlCol="0">
            <a:spAutoFit/>
          </a:bodyPr>
          <a:lstStyle/>
          <a:p>
            <a:pPr marL="12700">
              <a:lnSpc>
                <a:spcPct val="100000"/>
              </a:lnSpc>
              <a:spcBef>
                <a:spcPts val="100"/>
              </a:spcBef>
            </a:pPr>
            <a:r>
              <a:rPr sz="800">
                <a:solidFill>
                  <a:srgbClr val="073762"/>
                </a:solidFill>
                <a:latin typeface="Arial"/>
                <a:cs typeface="Arial"/>
              </a:rPr>
              <a:t>BTS:</a:t>
            </a:r>
            <a:r>
              <a:rPr sz="800" spc="-25">
                <a:solidFill>
                  <a:srgbClr val="073762"/>
                </a:solidFill>
                <a:latin typeface="Arial"/>
                <a:cs typeface="Arial"/>
              </a:rPr>
              <a:t> </a:t>
            </a:r>
            <a:r>
              <a:rPr sz="800">
                <a:solidFill>
                  <a:srgbClr val="073762"/>
                </a:solidFill>
                <a:latin typeface="Arial"/>
                <a:cs typeface="Arial"/>
              </a:rPr>
              <a:t>British</a:t>
            </a:r>
            <a:r>
              <a:rPr sz="800" spc="-40">
                <a:solidFill>
                  <a:srgbClr val="073762"/>
                </a:solidFill>
                <a:latin typeface="Arial"/>
                <a:cs typeface="Arial"/>
              </a:rPr>
              <a:t> </a:t>
            </a:r>
            <a:r>
              <a:rPr sz="800">
                <a:solidFill>
                  <a:srgbClr val="073762"/>
                </a:solidFill>
                <a:latin typeface="Arial"/>
                <a:cs typeface="Arial"/>
              </a:rPr>
              <a:t>Thoracic</a:t>
            </a:r>
            <a:r>
              <a:rPr sz="800" spc="-20">
                <a:solidFill>
                  <a:srgbClr val="073762"/>
                </a:solidFill>
                <a:latin typeface="Arial"/>
                <a:cs typeface="Arial"/>
              </a:rPr>
              <a:t> </a:t>
            </a:r>
            <a:r>
              <a:rPr sz="800">
                <a:solidFill>
                  <a:srgbClr val="073762"/>
                </a:solidFill>
                <a:latin typeface="Arial"/>
                <a:cs typeface="Arial"/>
              </a:rPr>
              <a:t>Society;</a:t>
            </a:r>
            <a:r>
              <a:rPr sz="800" spc="-20">
                <a:solidFill>
                  <a:srgbClr val="073762"/>
                </a:solidFill>
                <a:latin typeface="Arial"/>
                <a:cs typeface="Arial"/>
              </a:rPr>
              <a:t> </a:t>
            </a:r>
            <a:r>
              <a:rPr sz="800">
                <a:solidFill>
                  <a:srgbClr val="073762"/>
                </a:solidFill>
                <a:latin typeface="Arial"/>
                <a:cs typeface="Arial"/>
              </a:rPr>
              <a:t>SAWD:</a:t>
            </a:r>
            <a:r>
              <a:rPr sz="800" spc="-45">
                <a:solidFill>
                  <a:srgbClr val="073762"/>
                </a:solidFill>
                <a:latin typeface="Arial"/>
                <a:cs typeface="Arial"/>
              </a:rPr>
              <a:t> </a:t>
            </a:r>
            <a:r>
              <a:rPr sz="800">
                <a:solidFill>
                  <a:srgbClr val="073762"/>
                </a:solidFill>
                <a:latin typeface="Arial"/>
                <a:cs typeface="Arial"/>
              </a:rPr>
              <a:t>Severe</a:t>
            </a:r>
            <a:r>
              <a:rPr sz="800" spc="-10">
                <a:solidFill>
                  <a:srgbClr val="073762"/>
                </a:solidFill>
                <a:latin typeface="Arial"/>
                <a:cs typeface="Arial"/>
              </a:rPr>
              <a:t> </a:t>
            </a:r>
            <a:r>
              <a:rPr sz="800">
                <a:solidFill>
                  <a:srgbClr val="073762"/>
                </a:solidFill>
                <a:latin typeface="Arial"/>
                <a:cs typeface="Arial"/>
              </a:rPr>
              <a:t>Asthma</a:t>
            </a:r>
            <a:r>
              <a:rPr sz="800" spc="-40">
                <a:solidFill>
                  <a:srgbClr val="073762"/>
                </a:solidFill>
                <a:latin typeface="Arial"/>
                <a:cs typeface="Arial"/>
              </a:rPr>
              <a:t> </a:t>
            </a:r>
            <a:r>
              <a:rPr sz="800">
                <a:solidFill>
                  <a:srgbClr val="073762"/>
                </a:solidFill>
                <a:latin typeface="Arial"/>
                <a:cs typeface="Arial"/>
              </a:rPr>
              <a:t>Web-based</a:t>
            </a:r>
            <a:r>
              <a:rPr sz="800" spc="-25">
                <a:solidFill>
                  <a:srgbClr val="073762"/>
                </a:solidFill>
                <a:latin typeface="Arial"/>
                <a:cs typeface="Arial"/>
              </a:rPr>
              <a:t> </a:t>
            </a:r>
            <a:r>
              <a:rPr sz="800" spc="-10">
                <a:solidFill>
                  <a:srgbClr val="073762"/>
                </a:solidFill>
                <a:latin typeface="Arial"/>
                <a:cs typeface="Arial"/>
              </a:rPr>
              <a:t>Database</a:t>
            </a:r>
            <a:endParaRPr sz="800">
              <a:latin typeface="Arial"/>
              <a:cs typeface="Arial"/>
            </a:endParaRPr>
          </a:p>
        </p:txBody>
      </p:sp>
      <p:sp>
        <p:nvSpPr>
          <p:cNvPr id="4" name="object 4"/>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rPr spc="-10"/>
              <a:t>Methods:</a:t>
            </a:r>
            <a:r>
              <a:rPr spc="-114"/>
              <a:t> </a:t>
            </a:r>
            <a:r>
              <a:t>A</a:t>
            </a:r>
            <a:r>
              <a:rPr spc="-100"/>
              <a:t> </a:t>
            </a:r>
            <a:r>
              <a:rPr spc="-10"/>
              <a:t>3-</a:t>
            </a:r>
            <a:r>
              <a:t>round</a:t>
            </a:r>
            <a:r>
              <a:rPr spc="-25"/>
              <a:t> </a:t>
            </a:r>
            <a:r>
              <a:t>modified</a:t>
            </a:r>
            <a:r>
              <a:rPr spc="-50"/>
              <a:t> </a:t>
            </a:r>
            <a:r>
              <a:t>Delphi</a:t>
            </a:r>
            <a:r>
              <a:rPr spc="-10"/>
              <a:t> process</a:t>
            </a:r>
          </a:p>
        </p:txBody>
      </p:sp>
      <p:pic>
        <p:nvPicPr>
          <p:cNvPr id="5" name="object 5"/>
          <p:cNvPicPr/>
          <p:nvPr/>
        </p:nvPicPr>
        <p:blipFill>
          <a:blip r:embed="rId2" cstate="print"/>
          <a:stretch>
            <a:fillRect/>
          </a:stretch>
        </p:blipFill>
        <p:spPr>
          <a:xfrm>
            <a:off x="3598176" y="1030312"/>
            <a:ext cx="5199869" cy="2317898"/>
          </a:xfrm>
          <a:prstGeom prst="rect">
            <a:avLst/>
          </a:prstGeom>
        </p:spPr>
      </p:pic>
      <p:sp>
        <p:nvSpPr>
          <p:cNvPr id="6" name="object 6"/>
          <p:cNvSpPr txBox="1"/>
          <p:nvPr/>
        </p:nvSpPr>
        <p:spPr>
          <a:xfrm>
            <a:off x="4421885" y="3427857"/>
            <a:ext cx="3531870" cy="147955"/>
          </a:xfrm>
          <a:prstGeom prst="rect">
            <a:avLst/>
          </a:prstGeom>
        </p:spPr>
        <p:txBody>
          <a:bodyPr vert="horz" wrap="square" lIns="0" tIns="12700" rIns="0" bIns="0" rtlCol="0">
            <a:spAutoFit/>
          </a:bodyPr>
          <a:lstStyle/>
          <a:p>
            <a:pPr marL="12700">
              <a:lnSpc>
                <a:spcPct val="100000"/>
              </a:lnSpc>
              <a:spcBef>
                <a:spcPts val="100"/>
              </a:spcBef>
            </a:pPr>
            <a:r>
              <a:rPr sz="800">
                <a:solidFill>
                  <a:srgbClr val="073762"/>
                </a:solidFill>
                <a:latin typeface="Arial"/>
                <a:cs typeface="Arial"/>
              </a:rPr>
              <a:t>The</a:t>
            </a:r>
            <a:r>
              <a:rPr sz="800" spc="-30">
                <a:solidFill>
                  <a:srgbClr val="073762"/>
                </a:solidFill>
                <a:latin typeface="Arial"/>
                <a:cs typeface="Arial"/>
              </a:rPr>
              <a:t> </a:t>
            </a:r>
            <a:r>
              <a:rPr sz="800">
                <a:solidFill>
                  <a:srgbClr val="073762"/>
                </a:solidFill>
                <a:latin typeface="Arial"/>
                <a:cs typeface="Arial"/>
              </a:rPr>
              <a:t>modified</a:t>
            </a:r>
            <a:r>
              <a:rPr sz="800" spc="-35">
                <a:solidFill>
                  <a:srgbClr val="073762"/>
                </a:solidFill>
                <a:latin typeface="Arial"/>
                <a:cs typeface="Arial"/>
              </a:rPr>
              <a:t> </a:t>
            </a:r>
            <a:r>
              <a:rPr sz="800">
                <a:solidFill>
                  <a:srgbClr val="073762"/>
                </a:solidFill>
                <a:latin typeface="Arial"/>
                <a:cs typeface="Arial"/>
              </a:rPr>
              <a:t>Delphi</a:t>
            </a:r>
            <a:r>
              <a:rPr sz="800" spc="-10">
                <a:solidFill>
                  <a:srgbClr val="073762"/>
                </a:solidFill>
                <a:latin typeface="Arial"/>
                <a:cs typeface="Arial"/>
              </a:rPr>
              <a:t> </a:t>
            </a:r>
            <a:r>
              <a:rPr sz="800">
                <a:solidFill>
                  <a:srgbClr val="073762"/>
                </a:solidFill>
                <a:latin typeface="Arial"/>
                <a:cs typeface="Arial"/>
              </a:rPr>
              <a:t>process</a:t>
            </a:r>
            <a:r>
              <a:rPr sz="800" spc="-30">
                <a:solidFill>
                  <a:srgbClr val="073762"/>
                </a:solidFill>
                <a:latin typeface="Arial"/>
                <a:cs typeface="Arial"/>
              </a:rPr>
              <a:t> </a:t>
            </a:r>
            <a:r>
              <a:rPr sz="800">
                <a:solidFill>
                  <a:srgbClr val="073762"/>
                </a:solidFill>
                <a:latin typeface="Arial"/>
                <a:cs typeface="Arial"/>
              </a:rPr>
              <a:t>consisted</a:t>
            </a:r>
            <a:r>
              <a:rPr sz="800" spc="-35">
                <a:solidFill>
                  <a:srgbClr val="073762"/>
                </a:solidFill>
                <a:latin typeface="Arial"/>
                <a:cs typeface="Arial"/>
              </a:rPr>
              <a:t> </a:t>
            </a:r>
            <a:r>
              <a:rPr sz="800">
                <a:solidFill>
                  <a:srgbClr val="073762"/>
                </a:solidFill>
                <a:latin typeface="Arial"/>
                <a:cs typeface="Arial"/>
              </a:rPr>
              <a:t>of</a:t>
            </a:r>
            <a:r>
              <a:rPr sz="800" spc="-15">
                <a:solidFill>
                  <a:srgbClr val="073762"/>
                </a:solidFill>
                <a:latin typeface="Arial"/>
                <a:cs typeface="Arial"/>
              </a:rPr>
              <a:t> </a:t>
            </a:r>
            <a:r>
              <a:rPr sz="800">
                <a:solidFill>
                  <a:srgbClr val="073762"/>
                </a:solidFill>
                <a:latin typeface="Arial"/>
                <a:cs typeface="Arial"/>
              </a:rPr>
              <a:t>3</a:t>
            </a:r>
            <a:r>
              <a:rPr sz="800" spc="-25">
                <a:solidFill>
                  <a:srgbClr val="073762"/>
                </a:solidFill>
                <a:latin typeface="Arial"/>
                <a:cs typeface="Arial"/>
              </a:rPr>
              <a:t> </a:t>
            </a:r>
            <a:r>
              <a:rPr sz="800">
                <a:solidFill>
                  <a:srgbClr val="073762"/>
                </a:solidFill>
                <a:latin typeface="Arial"/>
                <a:cs typeface="Arial"/>
              </a:rPr>
              <a:t>iterative</a:t>
            </a:r>
            <a:r>
              <a:rPr sz="800" spc="-25">
                <a:solidFill>
                  <a:srgbClr val="073762"/>
                </a:solidFill>
                <a:latin typeface="Arial"/>
                <a:cs typeface="Arial"/>
              </a:rPr>
              <a:t> </a:t>
            </a:r>
            <a:r>
              <a:rPr sz="800">
                <a:solidFill>
                  <a:srgbClr val="073762"/>
                </a:solidFill>
                <a:latin typeface="Arial"/>
                <a:cs typeface="Arial"/>
              </a:rPr>
              <a:t>rounds</a:t>
            </a:r>
            <a:r>
              <a:rPr sz="800" spc="-5">
                <a:solidFill>
                  <a:srgbClr val="073762"/>
                </a:solidFill>
                <a:latin typeface="Arial"/>
                <a:cs typeface="Arial"/>
              </a:rPr>
              <a:t> </a:t>
            </a:r>
            <a:r>
              <a:rPr sz="800">
                <a:solidFill>
                  <a:srgbClr val="073762"/>
                </a:solidFill>
                <a:latin typeface="Arial"/>
                <a:cs typeface="Arial"/>
              </a:rPr>
              <a:t>(R1,</a:t>
            </a:r>
            <a:r>
              <a:rPr sz="800" spc="-20">
                <a:solidFill>
                  <a:srgbClr val="073762"/>
                </a:solidFill>
                <a:latin typeface="Arial"/>
                <a:cs typeface="Arial"/>
              </a:rPr>
              <a:t> </a:t>
            </a:r>
            <a:r>
              <a:rPr sz="800">
                <a:solidFill>
                  <a:srgbClr val="073762"/>
                </a:solidFill>
                <a:latin typeface="Arial"/>
                <a:cs typeface="Arial"/>
              </a:rPr>
              <a:t>R2,</a:t>
            </a:r>
            <a:r>
              <a:rPr sz="800" spc="-15">
                <a:solidFill>
                  <a:srgbClr val="073762"/>
                </a:solidFill>
                <a:latin typeface="Arial"/>
                <a:cs typeface="Arial"/>
              </a:rPr>
              <a:t> </a:t>
            </a:r>
            <a:r>
              <a:rPr sz="800">
                <a:solidFill>
                  <a:srgbClr val="073762"/>
                </a:solidFill>
                <a:latin typeface="Arial"/>
                <a:cs typeface="Arial"/>
              </a:rPr>
              <a:t>and</a:t>
            </a:r>
            <a:r>
              <a:rPr sz="800" spc="-15">
                <a:solidFill>
                  <a:srgbClr val="073762"/>
                </a:solidFill>
                <a:latin typeface="Arial"/>
                <a:cs typeface="Arial"/>
              </a:rPr>
              <a:t> </a:t>
            </a:r>
            <a:r>
              <a:rPr sz="800" spc="-20">
                <a:solidFill>
                  <a:srgbClr val="073762"/>
                </a:solidFill>
                <a:latin typeface="Arial"/>
                <a:cs typeface="Arial"/>
              </a:rPr>
              <a:t>R3).</a:t>
            </a:r>
            <a:endParaRPr sz="8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pic>
        <p:nvPicPr>
          <p:cNvPr id="11" name="Graphic 10" descr="Beginning with solid fill">
            <a:hlinkClick r:id="rId3" action="ppaction://hlinksldjump"/>
            <a:extLst>
              <a:ext uri="{FF2B5EF4-FFF2-40B4-BE49-F238E27FC236}">
                <a16:creationId xmlns:a16="http://schemas.microsoft.com/office/drawing/2014/main" id="{9BB6E6DD-E99F-1D30-1372-A8420836AA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0D7316BD-A588-251F-AB3E-9201AABFF9B1}"/>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Components</a:t>
            </a:r>
            <a:r>
              <a:rPr spc="-40"/>
              <a:t> </a:t>
            </a:r>
            <a:r>
              <a:t>of</a:t>
            </a:r>
            <a:r>
              <a:rPr spc="-35"/>
              <a:t> </a:t>
            </a:r>
            <a:r>
              <a:rPr spc="-20"/>
              <a:t>ISAR</a:t>
            </a:r>
          </a:p>
        </p:txBody>
      </p:sp>
      <p:pic>
        <p:nvPicPr>
          <p:cNvPr id="3" name="object 3"/>
          <p:cNvPicPr/>
          <p:nvPr/>
        </p:nvPicPr>
        <p:blipFill>
          <a:blip r:embed="rId2" cstate="print"/>
          <a:stretch>
            <a:fillRect/>
          </a:stretch>
        </p:blipFill>
        <p:spPr>
          <a:xfrm>
            <a:off x="2648966" y="864361"/>
            <a:ext cx="3847592" cy="4003040"/>
          </a:xfrm>
          <a:prstGeom prst="rect">
            <a:avLst/>
          </a:prstGeom>
        </p:spPr>
      </p:pic>
      <p:sp>
        <p:nvSpPr>
          <p:cNvPr id="4" name="object 4"/>
          <p:cNvSpPr txBox="1"/>
          <p:nvPr/>
        </p:nvSpPr>
        <p:spPr>
          <a:xfrm>
            <a:off x="4289805" y="1191513"/>
            <a:ext cx="56642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Oversight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5193284" y="1348867"/>
            <a:ext cx="622935" cy="452120"/>
          </a:xfrm>
          <a:prstGeom prst="rect">
            <a:avLst/>
          </a:prstGeom>
        </p:spPr>
        <p:txBody>
          <a:bodyPr vert="horz" wrap="square" lIns="0" tIns="29209" rIns="0" bIns="0" rtlCol="0">
            <a:spAutoFit/>
          </a:bodyPr>
          <a:lstStyle/>
          <a:p>
            <a:pPr marL="42545" marR="5080" lvl="0" indent="-30480" defTabSz="914400" eaLnBrk="1" fontAlgn="auto" latinLnBrk="0" hangingPunct="1">
              <a:lnSpc>
                <a:spcPts val="1080"/>
              </a:lnSpc>
              <a:spcBef>
                <a:spcPts val="229"/>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Registries, countries </a:t>
            </a:r>
            <a:r>
              <a:rPr kumimoji="0" sz="1000" b="0" i="0" u="none" strike="noStrike" kern="0" cap="none" spc="0" normalizeH="0" baseline="0" noProof="0">
                <a:ln>
                  <a:noFill/>
                </a:ln>
                <a:solidFill>
                  <a:srgbClr val="FFFFFF"/>
                </a:solidFill>
                <a:effectLst/>
                <a:uLnTx/>
                <a:uFillTx/>
                <a:latin typeface="Arial"/>
                <a:cs typeface="Arial"/>
              </a:rPr>
              <a:t>&amp;</a:t>
            </a:r>
            <a:r>
              <a:rPr kumimoji="0" sz="1000" b="0" i="0" u="none" strike="noStrike" kern="0" cap="none" spc="-5" normalizeH="0" baseline="0" noProof="0">
                <a:ln>
                  <a:noFill/>
                </a:ln>
                <a:solidFill>
                  <a:srgbClr val="FFFFFF"/>
                </a:solidFill>
                <a:effectLst/>
                <a:uLnTx/>
                <a:uFillTx/>
                <a:latin typeface="Arial"/>
                <a:cs typeface="Arial"/>
              </a:rPr>
              <a:t> </a:t>
            </a:r>
            <a:r>
              <a:rPr kumimoji="0" sz="1000" b="0" i="0" u="none" strike="noStrike" kern="0" cap="none" spc="-10" normalizeH="0" baseline="0" noProof="0">
                <a:ln>
                  <a:noFill/>
                </a:ln>
                <a:solidFill>
                  <a:srgbClr val="FFFFFF"/>
                </a:solidFill>
                <a:effectLst/>
                <a:uLnTx/>
                <a:uFillTx/>
                <a:latin typeface="Arial"/>
                <a:cs typeface="Arial"/>
              </a:rPr>
              <a:t>experts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5830315" y="2280030"/>
            <a:ext cx="48069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Patients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5787644" y="3252927"/>
            <a:ext cx="56705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Database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223128" y="3972255"/>
            <a:ext cx="551815" cy="314960"/>
          </a:xfrm>
          <a:prstGeom prst="rect">
            <a:avLst/>
          </a:prstGeom>
        </p:spPr>
        <p:txBody>
          <a:bodyPr vert="horz" wrap="square" lIns="0" tIns="29209" rIns="0" bIns="0" rtlCol="0">
            <a:spAutoFit/>
          </a:bodyPr>
          <a:lstStyle/>
          <a:p>
            <a:pPr marL="12700" marR="5080" lvl="0" indent="129539" defTabSz="914400" eaLnBrk="1" fontAlgn="auto" latinLnBrk="0" hangingPunct="1">
              <a:lnSpc>
                <a:spcPts val="1080"/>
              </a:lnSpc>
              <a:spcBef>
                <a:spcPts val="229"/>
              </a:spcBef>
              <a:spcAft>
                <a:spcPts val="0"/>
              </a:spcAft>
              <a:buClrTx/>
              <a:buSzTx/>
              <a:buFontTx/>
              <a:buNone/>
              <a:tabLst/>
              <a:defRPr/>
            </a:pPr>
            <a:r>
              <a:rPr kumimoji="0" sz="1000" b="0" i="0" u="none" strike="noStrike" kern="0" cap="none" spc="-20" normalizeH="0" baseline="0" noProof="0">
                <a:ln>
                  <a:noFill/>
                </a:ln>
                <a:solidFill>
                  <a:srgbClr val="FFFFFF"/>
                </a:solidFill>
                <a:effectLst/>
                <a:uLnTx/>
                <a:uFillTx/>
                <a:latin typeface="Arial"/>
                <a:cs typeface="Arial"/>
              </a:rPr>
              <a:t>Data </a:t>
            </a:r>
            <a:r>
              <a:rPr kumimoji="0" sz="1000" b="0" i="0" u="none" strike="noStrike" kern="0" cap="none" spc="-10" normalizeH="0" baseline="0" noProof="0">
                <a:ln>
                  <a:noFill/>
                </a:ln>
                <a:solidFill>
                  <a:srgbClr val="FFFFFF"/>
                </a:solidFill>
                <a:effectLst/>
                <a:uLnTx/>
                <a:uFillTx/>
                <a:latin typeface="Arial"/>
                <a:cs typeface="Arial"/>
              </a:rPr>
              <a:t>collection</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4309617" y="4135932"/>
            <a:ext cx="526415" cy="589280"/>
          </a:xfrm>
          <a:prstGeom prst="rect">
            <a:avLst/>
          </a:prstGeom>
        </p:spPr>
        <p:txBody>
          <a:bodyPr vert="horz" wrap="square" lIns="0" tIns="29209" rIns="0" bIns="0" rtlCol="0">
            <a:spAutoFit/>
          </a:bodyPr>
          <a:lstStyle/>
          <a:p>
            <a:pPr marL="12700" marR="5080" lvl="0" indent="635" algn="ctr" defTabSz="914400" eaLnBrk="1" fontAlgn="auto" latinLnBrk="0" hangingPunct="1">
              <a:lnSpc>
                <a:spcPts val="1080"/>
              </a:lnSpc>
              <a:spcBef>
                <a:spcPts val="229"/>
              </a:spcBef>
              <a:spcAft>
                <a:spcPts val="0"/>
              </a:spcAft>
              <a:buClrTx/>
              <a:buSzTx/>
              <a:buFontTx/>
              <a:buNone/>
              <a:tabLst/>
              <a:defRPr/>
            </a:pPr>
            <a:r>
              <a:rPr kumimoji="0" sz="1000" b="0" i="0" u="none" strike="noStrike" kern="0" cap="none" spc="-20" normalizeH="0" baseline="0" noProof="0">
                <a:ln>
                  <a:noFill/>
                </a:ln>
                <a:solidFill>
                  <a:srgbClr val="FFFFFF"/>
                </a:solidFill>
                <a:effectLst/>
                <a:uLnTx/>
                <a:uFillTx/>
                <a:latin typeface="Arial"/>
                <a:cs typeface="Arial"/>
              </a:rPr>
              <a:t>Data </a:t>
            </a:r>
            <a:r>
              <a:rPr kumimoji="0" sz="1000" b="0" i="0" u="none" strike="noStrike" kern="0" cap="none" spc="0" normalizeH="0" baseline="0" noProof="0">
                <a:ln>
                  <a:noFill/>
                </a:ln>
                <a:solidFill>
                  <a:srgbClr val="FFFFFF"/>
                </a:solidFill>
                <a:effectLst/>
                <a:uLnTx/>
                <a:uFillTx/>
                <a:latin typeface="Arial"/>
                <a:cs typeface="Arial"/>
              </a:rPr>
              <a:t>quality</a:t>
            </a:r>
            <a:r>
              <a:rPr kumimoji="0" sz="1000" b="0" i="0" u="none" strike="noStrike" kern="0" cap="none" spc="-50" normalizeH="0" baseline="0" noProof="0">
                <a:ln>
                  <a:noFill/>
                </a:ln>
                <a:solidFill>
                  <a:srgbClr val="FFFFFF"/>
                </a:solidFill>
                <a:effectLst/>
                <a:uLnTx/>
                <a:uFillTx/>
                <a:latin typeface="Arial"/>
                <a:cs typeface="Arial"/>
              </a:rPr>
              <a:t> &amp; </a:t>
            </a:r>
            <a:r>
              <a:rPr kumimoji="0" sz="1000" b="0" i="0" u="none" strike="noStrike" kern="0" cap="none" spc="-10" normalizeH="0" baseline="0" noProof="0">
                <a:ln>
                  <a:noFill/>
                </a:ln>
                <a:solidFill>
                  <a:srgbClr val="FFFFFF"/>
                </a:solidFill>
                <a:effectLst/>
                <a:uLnTx/>
                <a:uFillTx/>
                <a:latin typeface="Arial"/>
                <a:cs typeface="Arial"/>
              </a:rPr>
              <a:t>manage- </a:t>
            </a:r>
            <a:r>
              <a:rPr kumimoji="0" sz="1000" b="0" i="0" u="none" strike="noStrike" kern="0" cap="none" spc="-20" normalizeH="0" baseline="0" noProof="0">
                <a:ln>
                  <a:noFill/>
                </a:ln>
                <a:solidFill>
                  <a:srgbClr val="FFFFFF"/>
                </a:solidFill>
                <a:effectLst/>
                <a:uLnTx/>
                <a:uFillTx/>
                <a:latin typeface="Arial"/>
                <a:cs typeface="Arial"/>
              </a:rPr>
              <a:t>ment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3356609" y="3903675"/>
            <a:ext cx="579120" cy="452120"/>
          </a:xfrm>
          <a:prstGeom prst="rect">
            <a:avLst/>
          </a:prstGeom>
        </p:spPr>
        <p:txBody>
          <a:bodyPr vert="horz" wrap="square" lIns="0" tIns="29209" rIns="0" bIns="0" rtlCol="0">
            <a:spAutoFit/>
          </a:bodyPr>
          <a:lstStyle/>
          <a:p>
            <a:pPr marL="12700" marR="5080" lvl="0" indent="0" algn="ctr" defTabSz="914400" eaLnBrk="1" fontAlgn="auto" latinLnBrk="0" hangingPunct="1">
              <a:lnSpc>
                <a:spcPts val="1080"/>
              </a:lnSpc>
              <a:spcBef>
                <a:spcPts val="229"/>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Electronic </a:t>
            </a:r>
            <a:r>
              <a:rPr kumimoji="0" sz="1000" b="0" i="0" u="none" strike="noStrike" kern="0" cap="none" spc="-20" normalizeH="0" baseline="0" noProof="0">
                <a:ln>
                  <a:noFill/>
                </a:ln>
                <a:solidFill>
                  <a:srgbClr val="FFFFFF"/>
                </a:solidFill>
                <a:effectLst/>
                <a:uLnTx/>
                <a:uFillTx/>
                <a:latin typeface="Arial"/>
                <a:cs typeface="Arial"/>
              </a:rPr>
              <a:t>data </a:t>
            </a:r>
            <a:r>
              <a:rPr kumimoji="0" sz="1000" b="0" i="0" u="none" strike="noStrike" kern="0" cap="none" spc="-10" normalizeH="0" baseline="0" noProof="0">
                <a:ln>
                  <a:noFill/>
                </a:ln>
                <a:solidFill>
                  <a:srgbClr val="FFFFFF"/>
                </a:solidFill>
                <a:effectLst/>
                <a:uLnTx/>
                <a:uFillTx/>
                <a:latin typeface="Arial"/>
                <a:cs typeface="Arial"/>
              </a:rPr>
              <a:t>capture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810382" y="3184651"/>
            <a:ext cx="529590" cy="314960"/>
          </a:xfrm>
          <a:prstGeom prst="rect">
            <a:avLst/>
          </a:prstGeom>
        </p:spPr>
        <p:txBody>
          <a:bodyPr vert="horz" wrap="square" lIns="0" tIns="12065" rIns="0" bIns="0" rtlCol="0">
            <a:spAutoFit/>
          </a:bodyPr>
          <a:lstStyle/>
          <a:p>
            <a:pPr marL="33655" marR="0" lvl="0" indent="0" defTabSz="914400" eaLnBrk="1" fontAlgn="auto" latinLnBrk="0" hangingPunct="1">
              <a:lnSpc>
                <a:spcPts val="1140"/>
              </a:lnSpc>
              <a:spcBef>
                <a:spcPts val="95"/>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Registry</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1140"/>
              </a:lnSpc>
              <a:spcBef>
                <a:spcPts val="0"/>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variables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2869819" y="2142870"/>
            <a:ext cx="410845" cy="452120"/>
          </a:xfrm>
          <a:prstGeom prst="rect">
            <a:avLst/>
          </a:prstGeom>
        </p:spPr>
        <p:txBody>
          <a:bodyPr vert="horz" wrap="square" lIns="0" tIns="29209" rIns="0" bIns="0" rtlCol="0">
            <a:spAutoFit/>
          </a:bodyPr>
          <a:lstStyle/>
          <a:p>
            <a:pPr marL="12065" marR="5080" lvl="0" indent="635" algn="ctr" defTabSz="914400" eaLnBrk="1" fontAlgn="auto" latinLnBrk="0" hangingPunct="1">
              <a:lnSpc>
                <a:spcPts val="1080"/>
              </a:lnSpc>
              <a:spcBef>
                <a:spcPts val="229"/>
              </a:spcBef>
              <a:spcAft>
                <a:spcPts val="0"/>
              </a:spcAft>
              <a:buClrTx/>
              <a:buSzTx/>
              <a:buFontTx/>
              <a:buNone/>
              <a:tabLst/>
              <a:defRPr/>
            </a:pPr>
            <a:r>
              <a:rPr kumimoji="0" sz="1000" b="0" i="0" u="none" strike="noStrike" kern="0" cap="none" spc="-20" normalizeH="0" baseline="0" noProof="0">
                <a:ln>
                  <a:noFill/>
                </a:ln>
                <a:solidFill>
                  <a:srgbClr val="FFFFFF"/>
                </a:solidFill>
                <a:effectLst/>
                <a:uLnTx/>
                <a:uFillTx/>
                <a:latin typeface="Arial"/>
                <a:cs typeface="Arial"/>
              </a:rPr>
              <a:t>Data </a:t>
            </a:r>
            <a:r>
              <a:rPr kumimoji="0" sz="1000" b="0" i="0" u="none" strike="noStrike" kern="0" cap="none" spc="-10" normalizeH="0" baseline="0" noProof="0">
                <a:ln>
                  <a:noFill/>
                </a:ln>
                <a:solidFill>
                  <a:srgbClr val="FFFFFF"/>
                </a:solidFill>
                <a:effectLst/>
                <a:uLnTx/>
                <a:uFillTx/>
                <a:latin typeface="Arial"/>
                <a:cs typeface="Arial"/>
              </a:rPr>
              <a:t>owner- </a:t>
            </a:r>
            <a:r>
              <a:rPr kumimoji="0" sz="1000" b="0" i="0" u="none" strike="noStrike" kern="0" cap="none" spc="-20" normalizeH="0" baseline="0" noProof="0">
                <a:ln>
                  <a:noFill/>
                </a:ln>
                <a:solidFill>
                  <a:srgbClr val="FFFFFF"/>
                </a:solidFill>
                <a:effectLst/>
                <a:uLnTx/>
                <a:uFillTx/>
                <a:latin typeface="Arial"/>
                <a:cs typeface="Arial"/>
              </a:rPr>
              <a:t>ship</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3362705" y="1492377"/>
            <a:ext cx="56832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rgbClr val="FFFFFF"/>
                </a:solidFill>
                <a:effectLst/>
                <a:uLnTx/>
                <a:uFillTx/>
                <a:latin typeface="Arial"/>
                <a:cs typeface="Arial"/>
              </a:rPr>
              <a:t>Research</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14" name="object 14"/>
          <p:cNvPicPr/>
          <p:nvPr/>
        </p:nvPicPr>
        <p:blipFill>
          <a:blip r:embed="rId3" cstate="print"/>
          <a:stretch>
            <a:fillRect/>
          </a:stretch>
        </p:blipFill>
        <p:spPr>
          <a:xfrm>
            <a:off x="4049267" y="2651760"/>
            <a:ext cx="1045463" cy="428244"/>
          </a:xfrm>
          <a:prstGeom prst="rect">
            <a:avLst/>
          </a:prstGeom>
        </p:spPr>
      </p:pic>
      <p:sp>
        <p:nvSpPr>
          <p:cNvPr id="15" name="object 15"/>
          <p:cNvSpPr txBox="1"/>
          <p:nvPr/>
        </p:nvSpPr>
        <p:spPr>
          <a:xfrm>
            <a:off x="56520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16" name="Graphic 15" descr="Beginning with solid fill">
            <a:hlinkClick r:id="rId4" action="ppaction://hlinksldjump"/>
            <a:extLst>
              <a:ext uri="{FF2B5EF4-FFF2-40B4-BE49-F238E27FC236}">
                <a16:creationId xmlns:a16="http://schemas.microsoft.com/office/drawing/2014/main" id="{2AE70267-AB7A-3F03-EF7B-FE024B5A76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7816"/>
            <a:ext cx="2170430" cy="3013075"/>
          </a:xfrm>
          <a:prstGeom prst="rect">
            <a:avLst/>
          </a:prstGeom>
        </p:spPr>
        <p:txBody>
          <a:bodyPr vert="horz" wrap="square" lIns="0" tIns="12065" rIns="0" bIns="0" rtlCol="0">
            <a:spAutoFit/>
          </a:bodyPr>
          <a:lstStyle/>
          <a:p>
            <a:pPr marL="146685" marR="0" lvl="0" indent="-133985" defTabSz="914400" eaLnBrk="1" fontAlgn="auto" latinLnBrk="0" hangingPunct="1">
              <a:lnSpc>
                <a:spcPct val="100000"/>
              </a:lnSpc>
              <a:spcBef>
                <a:spcPts val="95"/>
              </a:spcBef>
              <a:spcAft>
                <a:spcPts val="0"/>
              </a:spcAft>
              <a:buClr>
                <a:srgbClr val="FF9900"/>
              </a:buClr>
              <a:buSzTx/>
              <a:buFont typeface="Arial"/>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1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overseen by </a:t>
            </a:r>
            <a:r>
              <a:rPr kumimoji="0" sz="1600" b="1" i="0" u="none" strike="noStrike" kern="0" cap="none" spc="-50" normalizeH="0" baseline="0" noProof="0">
                <a:ln>
                  <a:noFill/>
                </a:ln>
                <a:solidFill>
                  <a:srgbClr val="073762"/>
                </a:solidFill>
                <a:effectLst/>
                <a:uLnTx/>
                <a:uFillTx/>
                <a:latin typeface="Arial"/>
                <a:cs typeface="Arial"/>
              </a:rPr>
              <a:t>4</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600" b="1" i="0" u="none" strike="noStrike" kern="0" cap="none" spc="0" normalizeH="0" baseline="0" noProof="0">
                <a:ln>
                  <a:noFill/>
                </a:ln>
                <a:solidFill>
                  <a:srgbClr val="073762"/>
                </a:solidFill>
                <a:effectLst/>
                <a:uLnTx/>
                <a:uFillTx/>
                <a:latin typeface="Arial"/>
                <a:cs typeface="Arial"/>
              </a:rPr>
              <a:t>governing</a:t>
            </a:r>
            <a:r>
              <a:rPr kumimoji="0" sz="1600" b="1" i="0" u="none" strike="noStrike" kern="0" cap="none" spc="-7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bodies</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80670" marR="396875" lvl="1" indent="-134620" defTabSz="914400" eaLnBrk="1" fontAlgn="auto" latinLnBrk="0" hangingPunct="1">
              <a:lnSpc>
                <a:spcPct val="100000"/>
              </a:lnSpc>
              <a:spcBef>
                <a:spcPts val="295"/>
              </a:spcBef>
              <a:spcAft>
                <a:spcPts val="0"/>
              </a:spcAft>
              <a:buClr>
                <a:srgbClr val="FF9900"/>
              </a:buClr>
              <a:buSzTx/>
              <a:buFontTx/>
              <a:buChar char="–"/>
              <a:tabLst>
                <a:tab pos="281940"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Steering 	</a:t>
            </a:r>
            <a:r>
              <a:rPr kumimoji="0" sz="1400" b="0" i="0" u="none" strike="noStrike" kern="0" cap="none" spc="0" normalizeH="0" baseline="0" noProof="0">
                <a:ln>
                  <a:noFill/>
                </a:ln>
                <a:solidFill>
                  <a:srgbClr val="073762"/>
                </a:solidFill>
                <a:effectLst/>
                <a:uLnTx/>
                <a:uFillTx/>
                <a:latin typeface="Arial"/>
                <a:cs typeface="Arial"/>
              </a:rPr>
              <a:t>Committee</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(ISC),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0670" marR="282575" lvl="1" indent="-134620"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Respiratory 	Effectiveness</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Group 	(REG),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0670" marR="43815" lvl="1" indent="-134620"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400" b="0" i="0" u="none" strike="noStrike" kern="0" cap="none" spc="-10" normalizeH="0" baseline="0" noProof="0">
                <a:ln>
                  <a:noFill/>
                </a:ln>
                <a:solidFill>
                  <a:srgbClr val="073762"/>
                </a:solidFill>
                <a:effectLst/>
                <a:uLnTx/>
                <a:uFillTx/>
                <a:latin typeface="Arial"/>
                <a:cs typeface="Arial"/>
              </a:rPr>
              <a:t>The</a:t>
            </a:r>
            <a:r>
              <a:rPr kumimoji="0" sz="1400" b="0" i="0" u="none" strike="noStrike" kern="0" cap="none" spc="-9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Anonymised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Data 	</a:t>
            </a:r>
            <a:r>
              <a:rPr kumimoji="0" sz="1400" b="0" i="0" u="none" strike="noStrike" kern="0" cap="none" spc="0" normalizeH="0" baseline="0" noProof="0">
                <a:ln>
                  <a:noFill/>
                </a:ln>
                <a:solidFill>
                  <a:srgbClr val="073762"/>
                </a:solidFill>
                <a:effectLst/>
                <a:uLnTx/>
                <a:uFillTx/>
                <a:latin typeface="Arial"/>
                <a:cs typeface="Arial"/>
              </a:rPr>
              <a:t>Ethics</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&amp;</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Protocol 	Transparency</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(ADEPT)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Committee,</a:t>
            </a:r>
            <a:r>
              <a:rPr kumimoji="0" sz="1400" b="0" i="0" u="none" strike="noStrike" kern="0" cap="none" spc="-8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0670" marR="139700" lvl="1" indent="-134620" defTabSz="914400" eaLnBrk="1" fontAlgn="auto" latinLnBrk="0" hangingPunct="1">
              <a:lnSpc>
                <a:spcPct val="100000"/>
              </a:lnSpc>
              <a:spcBef>
                <a:spcPts val="300"/>
              </a:spcBef>
              <a:spcAft>
                <a:spcPts val="0"/>
              </a:spcAft>
              <a:buClr>
                <a:srgbClr val="FF9900"/>
              </a:buClr>
              <a:buSzTx/>
              <a:buFontTx/>
              <a:buChar char="–"/>
              <a:tabLst>
                <a:tab pos="281940"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Operational 	Committee.</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60"/>
              <a:t> </a:t>
            </a:r>
            <a:r>
              <a:t>oversight:</a:t>
            </a:r>
            <a:r>
              <a:rPr spc="-45"/>
              <a:t> </a:t>
            </a:r>
            <a:r>
              <a:t>committees,</a:t>
            </a:r>
            <a:r>
              <a:rPr spc="-50"/>
              <a:t> </a:t>
            </a:r>
            <a:r>
              <a:t>functions</a:t>
            </a:r>
            <a:r>
              <a:rPr spc="-70"/>
              <a:t> </a:t>
            </a:r>
            <a:r>
              <a:t>and</a:t>
            </a:r>
            <a:r>
              <a:rPr spc="-55"/>
              <a:t> </a:t>
            </a:r>
            <a:r>
              <a:rPr spc="-10"/>
              <a:t>members</a:t>
            </a:r>
          </a:p>
        </p:txBody>
      </p:sp>
      <p:grpSp>
        <p:nvGrpSpPr>
          <p:cNvPr id="4" name="object 4"/>
          <p:cNvGrpSpPr/>
          <p:nvPr/>
        </p:nvGrpSpPr>
        <p:grpSpPr>
          <a:xfrm>
            <a:off x="2746239" y="1437087"/>
            <a:ext cx="6361430" cy="3110865"/>
            <a:chOff x="2746239" y="1437087"/>
            <a:chExt cx="6361430" cy="3110865"/>
          </a:xfrm>
        </p:grpSpPr>
        <p:pic>
          <p:nvPicPr>
            <p:cNvPr id="5" name="object 5"/>
            <p:cNvPicPr/>
            <p:nvPr/>
          </p:nvPicPr>
          <p:blipFill>
            <a:blip r:embed="rId2" cstate="print"/>
            <a:stretch>
              <a:fillRect/>
            </a:stretch>
          </p:blipFill>
          <p:spPr>
            <a:xfrm>
              <a:off x="2746239" y="1437087"/>
              <a:ext cx="6361193" cy="3110572"/>
            </a:xfrm>
            <a:prstGeom prst="rect">
              <a:avLst/>
            </a:prstGeom>
          </p:spPr>
        </p:pic>
        <p:pic>
          <p:nvPicPr>
            <p:cNvPr id="6" name="object 6"/>
            <p:cNvPicPr/>
            <p:nvPr/>
          </p:nvPicPr>
          <p:blipFill>
            <a:blip r:embed="rId3" cstate="print"/>
            <a:stretch>
              <a:fillRect/>
            </a:stretch>
          </p:blipFill>
          <p:spPr>
            <a:xfrm>
              <a:off x="2753868" y="1444752"/>
              <a:ext cx="6295644" cy="3044952"/>
            </a:xfrm>
            <a:prstGeom prst="rect">
              <a:avLst/>
            </a:prstGeom>
          </p:spPr>
        </p:pic>
      </p:grpSp>
      <p:sp>
        <p:nvSpPr>
          <p:cNvPr id="7" name="object 7"/>
          <p:cNvSpPr txBox="1"/>
          <p:nvPr/>
        </p:nvSpPr>
        <p:spPr>
          <a:xfrm>
            <a:off x="5444744" y="4582159"/>
            <a:ext cx="85090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governance.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6520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E88E0611-D027-0CAD-D635-DF96A2245D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97BB098B-A31F-C9B4-2293-70913AF250B4}"/>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50"/>
              <a:t> </a:t>
            </a:r>
            <a:r>
              <a:t>registries,</a:t>
            </a:r>
            <a:r>
              <a:rPr spc="-50"/>
              <a:t> </a:t>
            </a:r>
            <a:r>
              <a:t>countries,</a:t>
            </a:r>
            <a:r>
              <a:rPr spc="-60"/>
              <a:t> </a:t>
            </a:r>
            <a:r>
              <a:t>and</a:t>
            </a:r>
            <a:r>
              <a:rPr spc="-50"/>
              <a:t> </a:t>
            </a:r>
            <a:r>
              <a:rPr spc="-10"/>
              <a:t>experts</a:t>
            </a:r>
          </a:p>
        </p:txBody>
      </p:sp>
      <p:grpSp>
        <p:nvGrpSpPr>
          <p:cNvPr id="3" name="object 3"/>
          <p:cNvGrpSpPr/>
          <p:nvPr/>
        </p:nvGrpSpPr>
        <p:grpSpPr>
          <a:xfrm>
            <a:off x="2385055" y="976835"/>
            <a:ext cx="6591934" cy="3383915"/>
            <a:chOff x="2385055" y="976835"/>
            <a:chExt cx="6591934" cy="3383915"/>
          </a:xfrm>
        </p:grpSpPr>
        <p:pic>
          <p:nvPicPr>
            <p:cNvPr id="4" name="object 4"/>
            <p:cNvPicPr/>
            <p:nvPr/>
          </p:nvPicPr>
          <p:blipFill>
            <a:blip r:embed="rId2" cstate="print"/>
            <a:stretch>
              <a:fillRect/>
            </a:stretch>
          </p:blipFill>
          <p:spPr>
            <a:xfrm>
              <a:off x="2385055" y="976835"/>
              <a:ext cx="6591308" cy="3383377"/>
            </a:xfrm>
            <a:prstGeom prst="rect">
              <a:avLst/>
            </a:prstGeom>
          </p:spPr>
        </p:pic>
        <p:pic>
          <p:nvPicPr>
            <p:cNvPr id="5" name="object 5"/>
            <p:cNvPicPr/>
            <p:nvPr/>
          </p:nvPicPr>
          <p:blipFill>
            <a:blip r:embed="rId3" cstate="print"/>
            <a:stretch>
              <a:fillRect/>
            </a:stretch>
          </p:blipFill>
          <p:spPr>
            <a:xfrm>
              <a:off x="2392679" y="984504"/>
              <a:ext cx="6525768" cy="3317748"/>
            </a:xfrm>
            <a:prstGeom prst="rect">
              <a:avLst/>
            </a:prstGeom>
          </p:spPr>
        </p:pic>
      </p:grpSp>
      <p:sp>
        <p:nvSpPr>
          <p:cNvPr id="6" name="object 6"/>
          <p:cNvSpPr txBox="1"/>
          <p:nvPr/>
        </p:nvSpPr>
        <p:spPr>
          <a:xfrm>
            <a:off x="310692" y="967816"/>
            <a:ext cx="1988820" cy="2220595"/>
          </a:xfrm>
          <a:prstGeom prst="rect">
            <a:avLst/>
          </a:prstGeom>
        </p:spPr>
        <p:txBody>
          <a:bodyPr vert="horz" wrap="square" lIns="0" tIns="12065" rIns="0" bIns="0" rtlCol="0">
            <a:spAutoFit/>
          </a:bodyPr>
          <a:lstStyle/>
          <a:p>
            <a:pPr marL="146685" marR="5080" lvl="0" indent="-134620" defTabSz="914400" eaLnBrk="1" fontAlgn="auto" latinLnBrk="0" hangingPunct="1">
              <a:lnSpc>
                <a:spcPct val="100000"/>
              </a:lnSpc>
              <a:spcBef>
                <a:spcPts val="95"/>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ISAR’s</a:t>
            </a:r>
            <a:r>
              <a:rPr kumimoji="0" sz="1600" b="0" i="0" u="none" strike="noStrike" kern="0" cap="none" spc="-7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membership </a:t>
            </a:r>
            <a:r>
              <a:rPr kumimoji="0" sz="1600" b="0" i="0" u="none" strike="noStrike" kern="0" cap="none" spc="0" normalizeH="0" baseline="0" noProof="0">
                <a:ln>
                  <a:noFill/>
                </a:ln>
                <a:solidFill>
                  <a:srgbClr val="073762"/>
                </a:solidFill>
                <a:effectLst/>
                <a:uLnTx/>
                <a:uFillTx/>
                <a:latin typeface="Arial"/>
                <a:cs typeface="Arial"/>
              </a:rPr>
              <a:t>currently</a:t>
            </a:r>
            <a:r>
              <a:rPr kumimoji="0" sz="1600" b="0" i="0" u="none" strike="noStrike" kern="0" cap="none" spc="-7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includes </a:t>
            </a:r>
            <a:r>
              <a:rPr kumimoji="0" sz="1600" b="0" i="0" u="none" strike="noStrike" kern="0" cap="none" spc="0" normalizeH="0" baseline="0" noProof="0">
                <a:ln>
                  <a:noFill/>
                </a:ln>
                <a:solidFill>
                  <a:srgbClr val="073762"/>
                </a:solidFill>
                <a:effectLst/>
                <a:uLnTx/>
                <a:uFillTx/>
                <a:latin typeface="Arial"/>
                <a:cs typeface="Arial"/>
              </a:rPr>
              <a:t>registries</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from</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20" normalizeH="0" baseline="0" noProof="0">
                <a:ln>
                  <a:noFill/>
                </a:ln>
                <a:solidFill>
                  <a:srgbClr val="073762"/>
                </a:solidFill>
                <a:effectLst/>
                <a:uLnTx/>
                <a:uFillTx/>
                <a:latin typeface="Arial"/>
                <a:cs typeface="Arial"/>
              </a:rPr>
              <a:t>more </a:t>
            </a:r>
            <a:r>
              <a:rPr kumimoji="0" sz="1600" b="0" i="0" u="none" strike="noStrike" kern="0" cap="none" spc="0" normalizeH="0" baseline="0" noProof="0">
                <a:ln>
                  <a:noFill/>
                </a:ln>
                <a:solidFill>
                  <a:srgbClr val="073762"/>
                </a:solidFill>
                <a:effectLst/>
                <a:uLnTx/>
                <a:uFillTx/>
                <a:latin typeface="Arial"/>
                <a:cs typeface="Arial"/>
              </a:rPr>
              <a:t>than</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30</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participating </a:t>
            </a:r>
            <a:r>
              <a:rPr kumimoji="0" sz="1600" b="0" i="0" u="none" strike="noStrike" kern="0" cap="none" spc="0" normalizeH="0" baseline="0" noProof="0">
                <a:ln>
                  <a:noFill/>
                </a:ln>
                <a:solidFill>
                  <a:srgbClr val="073762"/>
                </a:solidFill>
                <a:effectLst/>
                <a:uLnTx/>
                <a:uFillTx/>
                <a:latin typeface="Arial"/>
                <a:cs typeface="Arial"/>
              </a:rPr>
              <a:t>countries,</a:t>
            </a:r>
            <a:r>
              <a:rPr kumimoji="0" sz="1600" b="0" i="0" u="none" strike="noStrike" kern="0" cap="none" spc="-6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allowing </a:t>
            </a:r>
            <a:r>
              <a:rPr kumimoji="0" sz="1600" b="0" i="0" u="none" strike="noStrike" kern="0" cap="none" spc="0" normalizeH="0" baseline="0" noProof="0">
                <a:ln>
                  <a:noFill/>
                </a:ln>
                <a:solidFill>
                  <a:srgbClr val="073762"/>
                </a:solidFill>
                <a:effectLst/>
                <a:uLnTx/>
                <a:uFillTx/>
                <a:latin typeface="Arial"/>
                <a:cs typeface="Arial"/>
              </a:rPr>
              <a:t>for</a:t>
            </a:r>
            <a:r>
              <a:rPr kumimoji="0" sz="1600" b="0"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extensive </a:t>
            </a:r>
            <a:r>
              <a:rPr kumimoji="0" sz="1600" b="0" i="0" u="none" strike="noStrike" kern="0" cap="none" spc="0" normalizeH="0" baseline="0" noProof="0">
                <a:ln>
                  <a:noFill/>
                </a:ln>
                <a:solidFill>
                  <a:srgbClr val="073762"/>
                </a:solidFill>
                <a:effectLst/>
                <a:uLnTx/>
                <a:uFillTx/>
                <a:latin typeface="Arial"/>
                <a:cs typeface="Arial"/>
              </a:rPr>
              <a:t>collaboration</a:t>
            </a:r>
            <a:r>
              <a:rPr kumimoji="0" sz="1600" b="0" i="0" u="none" strike="noStrike" kern="0" cap="none" spc="-110" normalizeH="0" baseline="0" noProof="0">
                <a:ln>
                  <a:noFill/>
                </a:ln>
                <a:solidFill>
                  <a:srgbClr val="073762"/>
                </a:solidFill>
                <a:effectLst/>
                <a:uLnTx/>
                <a:uFillTx/>
                <a:latin typeface="Arial"/>
                <a:cs typeface="Arial"/>
              </a:rPr>
              <a:t> </a:t>
            </a:r>
            <a:r>
              <a:rPr kumimoji="0" sz="1600" b="0" i="0" u="none" strike="noStrike" kern="0" cap="none" spc="-25" normalizeH="0" baseline="0" noProof="0">
                <a:ln>
                  <a:noFill/>
                </a:ln>
                <a:solidFill>
                  <a:srgbClr val="073762"/>
                </a:solidFill>
                <a:effectLst/>
                <a:uLnTx/>
                <a:uFillTx/>
                <a:latin typeface="Arial"/>
                <a:cs typeface="Arial"/>
              </a:rPr>
              <a:t>and </a:t>
            </a:r>
            <a:r>
              <a:rPr kumimoji="0" sz="1600" b="0" i="0" u="none" strike="noStrike" kern="0" cap="none" spc="0" normalizeH="0" baseline="0" noProof="0">
                <a:ln>
                  <a:noFill/>
                </a:ln>
                <a:solidFill>
                  <a:srgbClr val="073762"/>
                </a:solidFill>
                <a:effectLst/>
                <a:uLnTx/>
                <a:uFillTx/>
                <a:latin typeface="Arial"/>
                <a:cs typeface="Arial"/>
              </a:rPr>
              <a:t>potentially</a:t>
            </a:r>
            <a:r>
              <a:rPr kumimoji="0" sz="1600" b="0" i="0" u="none" strike="noStrike" kern="0" cap="none" spc="-105" normalizeH="0" baseline="0" noProof="0">
                <a:ln>
                  <a:noFill/>
                </a:ln>
                <a:solidFill>
                  <a:srgbClr val="073762"/>
                </a:solidFill>
                <a:effectLst/>
                <a:uLnTx/>
                <a:uFillTx/>
                <a:latin typeface="Arial"/>
                <a:cs typeface="Arial"/>
              </a:rPr>
              <a:t> </a:t>
            </a:r>
            <a:r>
              <a:rPr kumimoji="0" sz="1600" b="0" i="0" u="none" strike="noStrike" kern="0" cap="none" spc="-25" normalizeH="0" baseline="0" noProof="0">
                <a:ln>
                  <a:noFill/>
                </a:ln>
                <a:solidFill>
                  <a:srgbClr val="073762"/>
                </a:solidFill>
                <a:effectLst/>
                <a:uLnTx/>
                <a:uFillTx/>
                <a:latin typeface="Arial"/>
                <a:cs typeface="Arial"/>
              </a:rPr>
              <a:t>new </a:t>
            </a:r>
            <a:r>
              <a:rPr kumimoji="0" sz="1600" b="0" i="0" u="none" strike="noStrike" kern="0" cap="none" spc="0" normalizeH="0" baseline="0" noProof="0">
                <a:ln>
                  <a:noFill/>
                </a:ln>
                <a:solidFill>
                  <a:srgbClr val="073762"/>
                </a:solidFill>
                <a:effectLst/>
                <a:uLnTx/>
                <a:uFillTx/>
                <a:latin typeface="Arial"/>
                <a:cs typeface="Arial"/>
              </a:rPr>
              <a:t>research</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ideas.</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56520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4730241" y="4385564"/>
            <a:ext cx="1698625" cy="14795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snapshot</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at</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21</a:t>
            </a:r>
            <a:r>
              <a:rPr kumimoji="0" sz="750" b="0" i="0" u="none" strike="noStrike" kern="0" cap="none" spc="0" normalizeH="0" baseline="27777" noProof="0">
                <a:ln>
                  <a:noFill/>
                </a:ln>
                <a:solidFill>
                  <a:srgbClr val="073762"/>
                </a:solidFill>
                <a:effectLst/>
                <a:uLnTx/>
                <a:uFillTx/>
                <a:latin typeface="Arial"/>
                <a:cs typeface="Arial"/>
              </a:rPr>
              <a:t>st</a:t>
            </a:r>
            <a:r>
              <a:rPr kumimoji="0" sz="750" b="0" i="0" u="none" strike="noStrike" kern="0" cap="none" spc="112" normalizeH="0" baseline="27777"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July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20" normalizeH="0" baseline="0" noProof="0">
                <a:ln>
                  <a:noFill/>
                </a:ln>
                <a:solidFill>
                  <a:srgbClr val="073762"/>
                </a:solidFill>
                <a:effectLst/>
                <a:uLnTx/>
                <a:uFillTx/>
                <a:latin typeface="Arial"/>
                <a:cs typeface="Arial"/>
              </a:rPr>
              <a:t>2020.</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4" action="ppaction://hlinksldjump"/>
            <a:extLst>
              <a:ext uri="{FF2B5EF4-FFF2-40B4-BE49-F238E27FC236}">
                <a16:creationId xmlns:a16="http://schemas.microsoft.com/office/drawing/2014/main" id="{42F43957-A07B-AF80-CA5A-07C5893BA8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BE58B69E-82BB-409F-30C4-9164880B5AC4}"/>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50"/>
              <a:t> </a:t>
            </a:r>
            <a:r>
              <a:t>registries,</a:t>
            </a:r>
            <a:r>
              <a:rPr spc="-50"/>
              <a:t> </a:t>
            </a:r>
            <a:r>
              <a:t>countries,</a:t>
            </a:r>
            <a:r>
              <a:rPr spc="-60"/>
              <a:t> </a:t>
            </a:r>
            <a:r>
              <a:t>and</a:t>
            </a:r>
            <a:r>
              <a:rPr spc="-50"/>
              <a:t> </a:t>
            </a:r>
            <a:r>
              <a:rPr spc="-10"/>
              <a:t>experts</a:t>
            </a:r>
          </a:p>
        </p:txBody>
      </p:sp>
      <p:graphicFrame>
        <p:nvGraphicFramePr>
          <p:cNvPr id="3" name="object 3"/>
          <p:cNvGraphicFramePr>
            <a:graphicFrameLocks noGrp="1"/>
          </p:cNvGraphicFramePr>
          <p:nvPr/>
        </p:nvGraphicFramePr>
        <p:xfrm>
          <a:off x="197434" y="866521"/>
          <a:ext cx="4305299" cy="4176395"/>
        </p:xfrm>
        <a:graphic>
          <a:graphicData uri="http://schemas.openxmlformats.org/drawingml/2006/table">
            <a:tbl>
              <a:tblPr firstRow="1" bandRow="1">
                <a:tableStyleId>{2D5ABB26-0587-4C30-8999-92F81FD0307C}</a:tableStyleId>
              </a:tblPr>
              <a:tblGrid>
                <a:gridCol w="548005">
                  <a:extLst>
                    <a:ext uri="{9D8B030D-6E8A-4147-A177-3AD203B41FA5}">
                      <a16:colId xmlns:a16="http://schemas.microsoft.com/office/drawing/2014/main" val="20000"/>
                    </a:ext>
                  </a:extLst>
                </a:gridCol>
                <a:gridCol w="773430">
                  <a:extLst>
                    <a:ext uri="{9D8B030D-6E8A-4147-A177-3AD203B41FA5}">
                      <a16:colId xmlns:a16="http://schemas.microsoft.com/office/drawing/2014/main" val="20001"/>
                    </a:ext>
                  </a:extLst>
                </a:gridCol>
                <a:gridCol w="2563494">
                  <a:extLst>
                    <a:ext uri="{9D8B030D-6E8A-4147-A177-3AD203B41FA5}">
                      <a16:colId xmlns:a16="http://schemas.microsoft.com/office/drawing/2014/main" val="20002"/>
                    </a:ext>
                  </a:extLst>
                </a:gridCol>
                <a:gridCol w="420370">
                  <a:extLst>
                    <a:ext uri="{9D8B030D-6E8A-4147-A177-3AD203B41FA5}">
                      <a16:colId xmlns:a16="http://schemas.microsoft.com/office/drawing/2014/main" val="20003"/>
                    </a:ext>
                  </a:extLst>
                </a:gridCol>
              </a:tblGrid>
              <a:tr h="370205">
                <a:tc>
                  <a:txBody>
                    <a:bodyPr/>
                    <a:lstStyle/>
                    <a:p>
                      <a:pPr marL="91440">
                        <a:lnSpc>
                          <a:spcPct val="100000"/>
                        </a:lnSpc>
                        <a:spcBef>
                          <a:spcPts val="345"/>
                        </a:spcBef>
                      </a:pPr>
                      <a:r>
                        <a:rPr sz="700" b="1" spc="-10">
                          <a:solidFill>
                            <a:srgbClr val="FFFFFF"/>
                          </a:solidFill>
                          <a:latin typeface="Arial"/>
                          <a:cs typeface="Arial"/>
                        </a:rPr>
                        <a:t>Registry</a:t>
                      </a:r>
                      <a:endParaRPr sz="700">
                        <a:latin typeface="Arial"/>
                        <a:cs typeface="Arial"/>
                      </a:endParaRPr>
                    </a:p>
                    <a:p>
                      <a:pPr marL="91440">
                        <a:lnSpc>
                          <a:spcPct val="100000"/>
                        </a:lnSpc>
                      </a:pPr>
                      <a:r>
                        <a:rPr sz="700" b="1" spc="-10">
                          <a:solidFill>
                            <a:srgbClr val="FFFFFF"/>
                          </a:solidFill>
                          <a:latin typeface="Arial"/>
                          <a:cs typeface="Arial"/>
                        </a:rPr>
                        <a:t>Status</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1440">
                        <a:lnSpc>
                          <a:spcPct val="100000"/>
                        </a:lnSpc>
                        <a:spcBef>
                          <a:spcPts val="345"/>
                        </a:spcBef>
                      </a:pPr>
                      <a:r>
                        <a:rPr sz="700" b="1" spc="-10">
                          <a:solidFill>
                            <a:srgbClr val="FFFFFF"/>
                          </a:solidFill>
                          <a:latin typeface="Arial"/>
                          <a:cs typeface="Arial"/>
                        </a:rPr>
                        <a:t>Collaborating</a:t>
                      </a:r>
                      <a:endParaRPr sz="700">
                        <a:latin typeface="Arial"/>
                        <a:cs typeface="Arial"/>
                      </a:endParaRPr>
                    </a:p>
                    <a:p>
                      <a:pPr marL="91440">
                        <a:lnSpc>
                          <a:spcPct val="100000"/>
                        </a:lnSpc>
                      </a:pPr>
                      <a:r>
                        <a:rPr sz="700" b="1" spc="-10">
                          <a:solidFill>
                            <a:srgbClr val="FFFFFF"/>
                          </a:solidFill>
                          <a:latin typeface="Arial"/>
                          <a:cs typeface="Arial"/>
                        </a:rPr>
                        <a:t>Country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1440">
                        <a:lnSpc>
                          <a:spcPct val="100000"/>
                        </a:lnSpc>
                        <a:spcBef>
                          <a:spcPts val="345"/>
                        </a:spcBef>
                      </a:pPr>
                      <a:r>
                        <a:rPr sz="700" b="1">
                          <a:solidFill>
                            <a:srgbClr val="FFFFFF"/>
                          </a:solidFill>
                          <a:latin typeface="Arial"/>
                          <a:cs typeface="Arial"/>
                        </a:rPr>
                        <a:t>Registry</a:t>
                      </a:r>
                      <a:r>
                        <a:rPr sz="700" b="1" spc="-30">
                          <a:solidFill>
                            <a:srgbClr val="FFFFFF"/>
                          </a:solidFill>
                          <a:latin typeface="Arial"/>
                          <a:cs typeface="Arial"/>
                        </a:rPr>
                        <a:t> </a:t>
                      </a:r>
                      <a:r>
                        <a:rPr sz="700" b="1" spc="-20">
                          <a:solidFill>
                            <a:srgbClr val="FFFFFF"/>
                          </a:solidFill>
                          <a:latin typeface="Arial"/>
                          <a:cs typeface="Arial"/>
                        </a:rPr>
                        <a:t>Name</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2075">
                        <a:lnSpc>
                          <a:spcPct val="100000"/>
                        </a:lnSpc>
                        <a:spcBef>
                          <a:spcPts val="345"/>
                        </a:spcBef>
                      </a:pPr>
                      <a:r>
                        <a:rPr sz="700" b="1" spc="-20">
                          <a:solidFill>
                            <a:srgbClr val="FFFFFF"/>
                          </a:solidFill>
                          <a:latin typeface="Arial"/>
                          <a:cs typeface="Arial"/>
                        </a:rPr>
                        <a:t>Start</a:t>
                      </a:r>
                      <a:endParaRPr sz="700">
                        <a:latin typeface="Arial"/>
                        <a:cs typeface="Arial"/>
                      </a:endParaRPr>
                    </a:p>
                    <a:p>
                      <a:pPr marL="92075">
                        <a:lnSpc>
                          <a:spcPct val="100000"/>
                        </a:lnSpc>
                      </a:pPr>
                      <a:r>
                        <a:rPr sz="700" b="1" spc="-20">
                          <a:solidFill>
                            <a:srgbClr val="FFFFFF"/>
                          </a:solidFill>
                          <a:latin typeface="Arial"/>
                          <a:cs typeface="Arial"/>
                        </a:rPr>
                        <a:t>Year</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extLst>
                  <a:ext uri="{0D108BD9-81ED-4DB2-BD59-A6C34878D82A}">
                    <a16:rowId xmlns:a16="http://schemas.microsoft.com/office/drawing/2014/main" val="10000"/>
                  </a:ext>
                </a:extLst>
              </a:tr>
              <a:tr h="197485">
                <a:tc rowSpan="8">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40"/>
                        </a:spcBef>
                      </a:pPr>
                      <a:endParaRPr sz="700">
                        <a:latin typeface="Times New Roman"/>
                        <a:cs typeface="Times New Roman"/>
                      </a:endParaRPr>
                    </a:p>
                    <a:p>
                      <a:pPr marL="99060" marR="88900" indent="4445">
                        <a:lnSpc>
                          <a:spcPct val="100000"/>
                        </a:lnSpc>
                      </a:pPr>
                      <a:r>
                        <a:rPr sz="700" b="1" spc="-10">
                          <a:latin typeface="Arial"/>
                          <a:cs typeface="Arial"/>
                        </a:rPr>
                        <a:t>Existing</a:t>
                      </a:r>
                      <a:r>
                        <a:rPr sz="700" b="1" spc="500">
                          <a:latin typeface="Arial"/>
                          <a:cs typeface="Arial"/>
                        </a:rPr>
                        <a:t> </a:t>
                      </a:r>
                      <a:r>
                        <a:rPr sz="700" b="1" spc="-10">
                          <a:latin typeface="Arial"/>
                          <a:cs typeface="Arial"/>
                        </a:rPr>
                        <a:t>Registry</a:t>
                      </a:r>
                      <a:endParaRPr sz="7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45"/>
                        </a:spcBef>
                      </a:pPr>
                      <a:r>
                        <a:rPr sz="700" spc="-25">
                          <a:latin typeface="Arial"/>
                          <a:cs typeface="Arial"/>
                        </a:rPr>
                        <a:t>UK</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45"/>
                        </a:spcBef>
                      </a:pPr>
                      <a:r>
                        <a:rPr sz="700">
                          <a:latin typeface="Arial"/>
                          <a:cs typeface="Arial"/>
                        </a:rPr>
                        <a:t>UK</a:t>
                      </a:r>
                      <a:r>
                        <a:rPr sz="700" spc="-25">
                          <a:latin typeface="Arial"/>
                          <a:cs typeface="Arial"/>
                        </a:rPr>
                        <a:t> </a:t>
                      </a:r>
                      <a:r>
                        <a:rPr sz="700">
                          <a:latin typeface="Arial"/>
                          <a:cs typeface="Arial"/>
                        </a:rPr>
                        <a:t>Severe</a:t>
                      </a:r>
                      <a:r>
                        <a:rPr sz="700" spc="-5">
                          <a:latin typeface="Arial"/>
                          <a:cs typeface="Arial"/>
                        </a:rPr>
                        <a:t> </a:t>
                      </a:r>
                      <a:r>
                        <a:rPr sz="700">
                          <a:latin typeface="Arial"/>
                          <a:cs typeface="Arial"/>
                        </a:rPr>
                        <a:t>Asthma</a:t>
                      </a:r>
                      <a:r>
                        <a:rPr sz="700" spc="-20">
                          <a:latin typeface="Arial"/>
                          <a:cs typeface="Arial"/>
                        </a:rPr>
                        <a:t> </a:t>
                      </a:r>
                      <a:r>
                        <a:rPr sz="700" spc="-10">
                          <a:latin typeface="Arial"/>
                          <a:cs typeface="Arial"/>
                        </a:rPr>
                        <a:t>Registry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20">
                          <a:latin typeface="Arial"/>
                          <a:cs typeface="Arial"/>
                        </a:rPr>
                        <a:t>2006</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1"/>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45"/>
                        </a:spcBef>
                      </a:pPr>
                      <a:r>
                        <a:rPr sz="700" spc="-25">
                          <a:latin typeface="Arial"/>
                          <a:cs typeface="Arial"/>
                        </a:rPr>
                        <a:t>USA</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marR="282575">
                        <a:lnSpc>
                          <a:spcPct val="100000"/>
                        </a:lnSpc>
                        <a:spcBef>
                          <a:spcPts val="345"/>
                        </a:spcBef>
                      </a:pPr>
                      <a:r>
                        <a:rPr sz="700">
                          <a:latin typeface="Arial"/>
                          <a:cs typeface="Arial"/>
                        </a:rPr>
                        <a:t>National</a:t>
                      </a:r>
                      <a:r>
                        <a:rPr sz="700" spc="-35">
                          <a:latin typeface="Arial"/>
                          <a:cs typeface="Arial"/>
                        </a:rPr>
                        <a:t> </a:t>
                      </a:r>
                      <a:r>
                        <a:rPr sz="700">
                          <a:latin typeface="Arial"/>
                          <a:cs typeface="Arial"/>
                        </a:rPr>
                        <a:t>Jewish</a:t>
                      </a:r>
                      <a:r>
                        <a:rPr sz="700" spc="-30">
                          <a:latin typeface="Arial"/>
                          <a:cs typeface="Arial"/>
                        </a:rPr>
                        <a:t> </a:t>
                      </a:r>
                      <a:r>
                        <a:rPr sz="700">
                          <a:latin typeface="Arial"/>
                          <a:cs typeface="Arial"/>
                        </a:rPr>
                        <a:t>Health</a:t>
                      </a:r>
                      <a:r>
                        <a:rPr sz="700" spc="-40">
                          <a:latin typeface="Arial"/>
                          <a:cs typeface="Arial"/>
                        </a:rPr>
                        <a:t> </a:t>
                      </a:r>
                      <a:r>
                        <a:rPr sz="700">
                          <a:latin typeface="Arial"/>
                          <a:cs typeface="Arial"/>
                        </a:rPr>
                        <a:t>Electronic</a:t>
                      </a:r>
                      <a:r>
                        <a:rPr sz="700" spc="-25">
                          <a:latin typeface="Arial"/>
                          <a:cs typeface="Arial"/>
                        </a:rPr>
                        <a:t> </a:t>
                      </a:r>
                      <a:r>
                        <a:rPr sz="700">
                          <a:latin typeface="Arial"/>
                          <a:cs typeface="Arial"/>
                        </a:rPr>
                        <a:t>Medical</a:t>
                      </a:r>
                      <a:r>
                        <a:rPr sz="700" spc="-20">
                          <a:latin typeface="Arial"/>
                          <a:cs typeface="Arial"/>
                        </a:rPr>
                        <a:t> </a:t>
                      </a:r>
                      <a:r>
                        <a:rPr sz="700">
                          <a:latin typeface="Arial"/>
                          <a:cs typeface="Arial"/>
                        </a:rPr>
                        <a:t>Record</a:t>
                      </a:r>
                      <a:r>
                        <a:rPr sz="700" spc="-30">
                          <a:latin typeface="Arial"/>
                          <a:cs typeface="Arial"/>
                        </a:rPr>
                        <a:t> </a:t>
                      </a:r>
                      <a:r>
                        <a:rPr sz="700" spc="-20">
                          <a:latin typeface="Arial"/>
                          <a:cs typeface="Arial"/>
                        </a:rPr>
                        <a:t>(NJH</a:t>
                      </a:r>
                      <a:r>
                        <a:rPr sz="700" spc="500">
                          <a:latin typeface="Arial"/>
                          <a:cs typeface="Arial"/>
                        </a:rPr>
                        <a:t> </a:t>
                      </a:r>
                      <a:r>
                        <a:rPr sz="700" spc="-20">
                          <a:latin typeface="Arial"/>
                          <a:cs typeface="Arial"/>
                        </a:rPr>
                        <a:t>EMR)</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45"/>
                        </a:spcBef>
                      </a:pPr>
                      <a:r>
                        <a:rPr sz="700" spc="-20">
                          <a:latin typeface="Arial"/>
                          <a:cs typeface="Arial"/>
                        </a:rPr>
                        <a:t>2010</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2"/>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45"/>
                        </a:spcBef>
                      </a:pPr>
                      <a:r>
                        <a:rPr sz="700">
                          <a:latin typeface="Arial"/>
                          <a:cs typeface="Arial"/>
                        </a:rPr>
                        <a:t>South</a:t>
                      </a:r>
                      <a:r>
                        <a:rPr sz="700" spc="-20">
                          <a:latin typeface="Arial"/>
                          <a:cs typeface="Arial"/>
                        </a:rPr>
                        <a:t> </a:t>
                      </a:r>
                      <a:r>
                        <a:rPr sz="700" spc="-10">
                          <a:latin typeface="Arial"/>
                          <a:cs typeface="Arial"/>
                        </a:rPr>
                        <a:t>Korea</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marR="93980">
                        <a:lnSpc>
                          <a:spcPct val="100000"/>
                        </a:lnSpc>
                        <a:spcBef>
                          <a:spcPts val="345"/>
                        </a:spcBef>
                      </a:pPr>
                      <a:r>
                        <a:rPr sz="700">
                          <a:latin typeface="Arial"/>
                          <a:cs typeface="Arial"/>
                        </a:rPr>
                        <a:t>Severe</a:t>
                      </a:r>
                      <a:r>
                        <a:rPr sz="700" spc="-20">
                          <a:latin typeface="Arial"/>
                          <a:cs typeface="Arial"/>
                        </a:rPr>
                        <a:t> </a:t>
                      </a:r>
                      <a:r>
                        <a:rPr sz="700">
                          <a:latin typeface="Arial"/>
                          <a:cs typeface="Arial"/>
                        </a:rPr>
                        <a:t>Asthma</a:t>
                      </a:r>
                      <a:r>
                        <a:rPr sz="700" spc="-15">
                          <a:latin typeface="Arial"/>
                          <a:cs typeface="Arial"/>
                        </a:rPr>
                        <a:t> </a:t>
                      </a:r>
                      <a:r>
                        <a:rPr sz="700">
                          <a:latin typeface="Arial"/>
                          <a:cs typeface="Arial"/>
                        </a:rPr>
                        <a:t>Work</a:t>
                      </a:r>
                      <a:r>
                        <a:rPr sz="700" spc="-45">
                          <a:latin typeface="Arial"/>
                          <a:cs typeface="Arial"/>
                        </a:rPr>
                        <a:t> </a:t>
                      </a:r>
                      <a:r>
                        <a:rPr sz="700">
                          <a:latin typeface="Arial"/>
                          <a:cs typeface="Arial"/>
                        </a:rPr>
                        <a:t>Group</a:t>
                      </a:r>
                      <a:r>
                        <a:rPr sz="700" spc="-5">
                          <a:latin typeface="Arial"/>
                          <a:cs typeface="Arial"/>
                        </a:rPr>
                        <a:t> </a:t>
                      </a:r>
                      <a:r>
                        <a:rPr sz="700">
                          <a:latin typeface="Arial"/>
                          <a:cs typeface="Arial"/>
                        </a:rPr>
                        <a:t>of</a:t>
                      </a:r>
                      <a:r>
                        <a:rPr sz="700" spc="-15">
                          <a:latin typeface="Arial"/>
                          <a:cs typeface="Arial"/>
                        </a:rPr>
                        <a:t> </a:t>
                      </a:r>
                      <a:r>
                        <a:rPr sz="700">
                          <a:latin typeface="Arial"/>
                          <a:cs typeface="Arial"/>
                        </a:rPr>
                        <a:t>Korean</a:t>
                      </a:r>
                      <a:r>
                        <a:rPr sz="700" spc="-15">
                          <a:latin typeface="Arial"/>
                          <a:cs typeface="Arial"/>
                        </a:rPr>
                        <a:t> </a:t>
                      </a:r>
                      <a:r>
                        <a:rPr sz="700">
                          <a:latin typeface="Arial"/>
                          <a:cs typeface="Arial"/>
                        </a:rPr>
                        <a:t>Academy</a:t>
                      </a:r>
                      <a:r>
                        <a:rPr sz="700" spc="-25">
                          <a:latin typeface="Arial"/>
                          <a:cs typeface="Arial"/>
                        </a:rPr>
                        <a:t> </a:t>
                      </a:r>
                      <a:r>
                        <a:rPr sz="700">
                          <a:latin typeface="Arial"/>
                          <a:cs typeface="Arial"/>
                        </a:rPr>
                        <a:t>of</a:t>
                      </a:r>
                      <a:r>
                        <a:rPr sz="700" spc="-15">
                          <a:latin typeface="Arial"/>
                          <a:cs typeface="Arial"/>
                        </a:rPr>
                        <a:t> </a:t>
                      </a:r>
                      <a:r>
                        <a:rPr sz="700" spc="-10">
                          <a:latin typeface="Arial"/>
                          <a:cs typeface="Arial"/>
                        </a:rPr>
                        <a:t>Asthma,</a:t>
                      </a:r>
                      <a:r>
                        <a:rPr sz="700" spc="500">
                          <a:latin typeface="Arial"/>
                          <a:cs typeface="Arial"/>
                        </a:rPr>
                        <a:t> </a:t>
                      </a:r>
                      <a:r>
                        <a:rPr sz="700">
                          <a:latin typeface="Arial"/>
                          <a:cs typeface="Arial"/>
                        </a:rPr>
                        <a:t>Allergy</a:t>
                      </a:r>
                      <a:r>
                        <a:rPr sz="700" spc="-35">
                          <a:latin typeface="Arial"/>
                          <a:cs typeface="Arial"/>
                        </a:rPr>
                        <a:t> </a:t>
                      </a:r>
                      <a:r>
                        <a:rPr sz="700">
                          <a:latin typeface="Arial"/>
                          <a:cs typeface="Arial"/>
                        </a:rPr>
                        <a:t>and</a:t>
                      </a:r>
                      <a:r>
                        <a:rPr sz="700" spc="-30">
                          <a:latin typeface="Arial"/>
                          <a:cs typeface="Arial"/>
                        </a:rPr>
                        <a:t> </a:t>
                      </a:r>
                      <a:r>
                        <a:rPr sz="700">
                          <a:latin typeface="Arial"/>
                          <a:cs typeface="Arial"/>
                        </a:rPr>
                        <a:t>Clinical</a:t>
                      </a:r>
                      <a:r>
                        <a:rPr sz="700" spc="-50">
                          <a:latin typeface="Arial"/>
                          <a:cs typeface="Arial"/>
                        </a:rPr>
                        <a:t> </a:t>
                      </a:r>
                      <a:r>
                        <a:rPr sz="700">
                          <a:latin typeface="Arial"/>
                          <a:cs typeface="Arial"/>
                        </a:rPr>
                        <a:t>Immunology</a:t>
                      </a:r>
                      <a:r>
                        <a:rPr sz="700" spc="-5">
                          <a:latin typeface="Arial"/>
                          <a:cs typeface="Arial"/>
                        </a:rPr>
                        <a:t> </a:t>
                      </a:r>
                      <a:r>
                        <a:rPr sz="700" spc="-10">
                          <a:latin typeface="Arial"/>
                          <a:cs typeface="Arial"/>
                        </a:rPr>
                        <a:t>(KAAACI)</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20">
                          <a:latin typeface="Arial"/>
                          <a:cs typeface="Arial"/>
                        </a:rPr>
                        <a:t>2010</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3"/>
                  </a:ext>
                </a:extLst>
              </a:tr>
              <a:tr h="19748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45"/>
                        </a:spcBef>
                      </a:pPr>
                      <a:r>
                        <a:rPr sz="700" spc="-10">
                          <a:latin typeface="Arial"/>
                          <a:cs typeface="Arial"/>
                        </a:rPr>
                        <a:t>Germany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a:lnSpc>
                          <a:spcPct val="100000"/>
                        </a:lnSpc>
                        <a:spcBef>
                          <a:spcPts val="345"/>
                        </a:spcBef>
                      </a:pPr>
                      <a:r>
                        <a:rPr sz="700">
                          <a:latin typeface="Arial"/>
                          <a:cs typeface="Arial"/>
                        </a:rPr>
                        <a:t>German</a:t>
                      </a:r>
                      <a:r>
                        <a:rPr sz="700" spc="-20">
                          <a:latin typeface="Arial"/>
                          <a:cs typeface="Arial"/>
                        </a:rPr>
                        <a:t> </a:t>
                      </a:r>
                      <a:r>
                        <a:rPr sz="700">
                          <a:latin typeface="Arial"/>
                          <a:cs typeface="Arial"/>
                        </a:rPr>
                        <a:t>Asthma</a:t>
                      </a:r>
                      <a:r>
                        <a:rPr sz="700" spc="-30">
                          <a:latin typeface="Arial"/>
                          <a:cs typeface="Arial"/>
                        </a:rPr>
                        <a:t> </a:t>
                      </a:r>
                      <a:r>
                        <a:rPr sz="700">
                          <a:latin typeface="Arial"/>
                          <a:cs typeface="Arial"/>
                        </a:rPr>
                        <a:t>Network</a:t>
                      </a:r>
                      <a:r>
                        <a:rPr sz="700" spc="-20">
                          <a:latin typeface="Arial"/>
                          <a:cs typeface="Arial"/>
                        </a:rPr>
                        <a:t> </a:t>
                      </a:r>
                      <a:r>
                        <a:rPr sz="700" spc="-10">
                          <a:latin typeface="Arial"/>
                          <a:cs typeface="Arial"/>
                        </a:rPr>
                        <a:t>(GAN)</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45"/>
                        </a:spcBef>
                      </a:pPr>
                      <a:r>
                        <a:rPr sz="700" spc="-20">
                          <a:latin typeface="Arial"/>
                          <a:cs typeface="Arial"/>
                        </a:rPr>
                        <a:t>2011</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4"/>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68580" marR="178435">
                        <a:lnSpc>
                          <a:spcPct val="107100"/>
                        </a:lnSpc>
                        <a:spcBef>
                          <a:spcPts val="250"/>
                        </a:spcBef>
                      </a:pPr>
                      <a:r>
                        <a:rPr sz="700">
                          <a:latin typeface="Arial"/>
                          <a:cs typeface="Arial"/>
                        </a:rPr>
                        <a:t>Australia</a:t>
                      </a:r>
                      <a:r>
                        <a:rPr sz="700" spc="-30">
                          <a:latin typeface="Arial"/>
                          <a:cs typeface="Arial"/>
                        </a:rPr>
                        <a:t> </a:t>
                      </a:r>
                      <a:r>
                        <a:rPr sz="700" spc="-50">
                          <a:latin typeface="Arial"/>
                          <a:cs typeface="Arial"/>
                        </a:rPr>
                        <a:t>&amp;</a:t>
                      </a:r>
                      <a:r>
                        <a:rPr sz="700" spc="500">
                          <a:latin typeface="Arial"/>
                          <a:cs typeface="Arial"/>
                        </a:rPr>
                        <a:t> </a:t>
                      </a:r>
                      <a:r>
                        <a:rPr sz="700">
                          <a:latin typeface="Arial"/>
                          <a:cs typeface="Arial"/>
                        </a:rPr>
                        <a:t>New</a:t>
                      </a:r>
                      <a:r>
                        <a:rPr sz="700" spc="-15">
                          <a:latin typeface="Arial"/>
                          <a:cs typeface="Arial"/>
                        </a:rPr>
                        <a:t> </a:t>
                      </a:r>
                      <a:r>
                        <a:rPr sz="700" spc="-10">
                          <a:latin typeface="Arial"/>
                          <a:cs typeface="Arial"/>
                        </a:rPr>
                        <a:t>Zealand</a:t>
                      </a:r>
                      <a:endParaRPr sz="700">
                        <a:latin typeface="Arial"/>
                        <a:cs typeface="Arial"/>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marR="256540">
                        <a:lnSpc>
                          <a:spcPct val="100000"/>
                        </a:lnSpc>
                        <a:spcBef>
                          <a:spcPts val="345"/>
                        </a:spcBef>
                      </a:pPr>
                      <a:r>
                        <a:rPr sz="700" spc="-10">
                          <a:latin typeface="Arial"/>
                          <a:cs typeface="Arial"/>
                        </a:rPr>
                        <a:t>Australasian </a:t>
                      </a:r>
                      <a:r>
                        <a:rPr sz="700">
                          <a:latin typeface="Arial"/>
                          <a:cs typeface="Arial"/>
                        </a:rPr>
                        <a:t>Severe</a:t>
                      </a:r>
                      <a:r>
                        <a:rPr sz="700" spc="-10">
                          <a:latin typeface="Arial"/>
                          <a:cs typeface="Arial"/>
                        </a:rPr>
                        <a:t> </a:t>
                      </a:r>
                      <a:r>
                        <a:rPr sz="700">
                          <a:latin typeface="Arial"/>
                          <a:cs typeface="Arial"/>
                        </a:rPr>
                        <a:t>Asthma</a:t>
                      </a:r>
                      <a:r>
                        <a:rPr sz="700" spc="-5">
                          <a:latin typeface="Arial"/>
                          <a:cs typeface="Arial"/>
                        </a:rPr>
                        <a:t> </a:t>
                      </a:r>
                      <a:r>
                        <a:rPr sz="700">
                          <a:latin typeface="Arial"/>
                          <a:cs typeface="Arial"/>
                        </a:rPr>
                        <a:t>Registry</a:t>
                      </a:r>
                      <a:r>
                        <a:rPr sz="700" spc="-5">
                          <a:latin typeface="Arial"/>
                          <a:cs typeface="Arial"/>
                        </a:rPr>
                        <a:t> </a:t>
                      </a:r>
                      <a:r>
                        <a:rPr sz="700">
                          <a:latin typeface="Arial"/>
                          <a:cs typeface="Arial"/>
                        </a:rPr>
                        <a:t>(ASAR)</a:t>
                      </a:r>
                      <a:r>
                        <a:rPr sz="700" spc="-15">
                          <a:latin typeface="Arial"/>
                          <a:cs typeface="Arial"/>
                        </a:rPr>
                        <a:t> </a:t>
                      </a:r>
                      <a:r>
                        <a:rPr sz="700">
                          <a:latin typeface="Arial"/>
                          <a:cs typeface="Arial"/>
                        </a:rPr>
                        <a:t>hosted</a:t>
                      </a:r>
                      <a:r>
                        <a:rPr sz="700" spc="5">
                          <a:latin typeface="Arial"/>
                          <a:cs typeface="Arial"/>
                        </a:rPr>
                        <a:t> </a:t>
                      </a:r>
                      <a:r>
                        <a:rPr sz="700" spc="-25">
                          <a:latin typeface="Arial"/>
                          <a:cs typeface="Arial"/>
                        </a:rPr>
                        <a:t>by</a:t>
                      </a:r>
                      <a:r>
                        <a:rPr sz="700" spc="500">
                          <a:latin typeface="Arial"/>
                          <a:cs typeface="Arial"/>
                        </a:rPr>
                        <a:t> </a:t>
                      </a:r>
                      <a:r>
                        <a:rPr sz="700" spc="-10">
                          <a:latin typeface="Arial"/>
                          <a:cs typeface="Arial"/>
                        </a:rPr>
                        <a:t>TSANZ</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20">
                          <a:latin typeface="Arial"/>
                          <a:cs typeface="Arial"/>
                        </a:rPr>
                        <a:t>2013</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5"/>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Ireland</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marR="403860">
                        <a:lnSpc>
                          <a:spcPct val="100000"/>
                        </a:lnSpc>
                        <a:spcBef>
                          <a:spcPts val="350"/>
                        </a:spcBef>
                      </a:pPr>
                      <a:r>
                        <a:rPr sz="700">
                          <a:latin typeface="Arial"/>
                          <a:cs typeface="Arial"/>
                        </a:rPr>
                        <a:t>INhaler</a:t>
                      </a:r>
                      <a:r>
                        <a:rPr sz="700" spc="-20">
                          <a:latin typeface="Arial"/>
                          <a:cs typeface="Arial"/>
                        </a:rPr>
                        <a:t> </a:t>
                      </a:r>
                      <a:r>
                        <a:rPr sz="700">
                          <a:latin typeface="Arial"/>
                          <a:cs typeface="Arial"/>
                        </a:rPr>
                        <a:t>Compliance</a:t>
                      </a:r>
                      <a:r>
                        <a:rPr sz="700" spc="-30">
                          <a:latin typeface="Arial"/>
                          <a:cs typeface="Arial"/>
                        </a:rPr>
                        <a:t> </a:t>
                      </a:r>
                      <a:r>
                        <a:rPr sz="700">
                          <a:latin typeface="Arial"/>
                          <a:cs typeface="Arial"/>
                        </a:rPr>
                        <a:t>Assessment</a:t>
                      </a:r>
                      <a:r>
                        <a:rPr sz="700" spc="-25">
                          <a:latin typeface="Arial"/>
                          <a:cs typeface="Arial"/>
                        </a:rPr>
                        <a:t> </a:t>
                      </a:r>
                      <a:r>
                        <a:rPr sz="700">
                          <a:latin typeface="Arial"/>
                          <a:cs typeface="Arial"/>
                        </a:rPr>
                        <a:t>in</a:t>
                      </a:r>
                      <a:r>
                        <a:rPr sz="700" spc="-35">
                          <a:latin typeface="Arial"/>
                          <a:cs typeface="Arial"/>
                        </a:rPr>
                        <a:t> </a:t>
                      </a:r>
                      <a:r>
                        <a:rPr sz="700">
                          <a:latin typeface="Arial"/>
                          <a:cs typeface="Arial"/>
                        </a:rPr>
                        <a:t>Severe</a:t>
                      </a:r>
                      <a:r>
                        <a:rPr sz="700" spc="-25">
                          <a:latin typeface="Arial"/>
                          <a:cs typeface="Arial"/>
                        </a:rPr>
                        <a:t> </a:t>
                      </a:r>
                      <a:r>
                        <a:rPr sz="700" spc="-10">
                          <a:latin typeface="Arial"/>
                          <a:cs typeface="Arial"/>
                        </a:rPr>
                        <a:t>Unstable</a:t>
                      </a:r>
                      <a:r>
                        <a:rPr sz="700" spc="500">
                          <a:latin typeface="Arial"/>
                          <a:cs typeface="Arial"/>
                        </a:rPr>
                        <a:t> </a:t>
                      </a:r>
                      <a:r>
                        <a:rPr sz="700">
                          <a:latin typeface="Arial"/>
                          <a:cs typeface="Arial"/>
                        </a:rPr>
                        <a:t>Asthma</a:t>
                      </a:r>
                      <a:r>
                        <a:rPr sz="700" spc="-20">
                          <a:latin typeface="Arial"/>
                          <a:cs typeface="Arial"/>
                        </a:rPr>
                        <a:t> </a:t>
                      </a:r>
                      <a:r>
                        <a:rPr sz="700">
                          <a:latin typeface="Arial"/>
                          <a:cs typeface="Arial"/>
                        </a:rPr>
                        <a:t>(INCA</a:t>
                      </a:r>
                      <a:r>
                        <a:rPr sz="700" spc="-20">
                          <a:latin typeface="Arial"/>
                          <a:cs typeface="Arial"/>
                        </a:rPr>
                        <a:t> SUN)</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spc="-20">
                          <a:latin typeface="Arial"/>
                          <a:cs typeface="Arial"/>
                        </a:rPr>
                        <a:t>2015</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6"/>
                  </a:ext>
                </a:extLst>
              </a:tr>
              <a:tr h="19748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Italy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a:latin typeface="Arial"/>
                          <a:cs typeface="Arial"/>
                        </a:rPr>
                        <a:t>Severe</a:t>
                      </a:r>
                      <a:r>
                        <a:rPr sz="700" spc="-30">
                          <a:latin typeface="Arial"/>
                          <a:cs typeface="Arial"/>
                        </a:rPr>
                        <a:t> </a:t>
                      </a:r>
                      <a:r>
                        <a:rPr sz="700">
                          <a:latin typeface="Arial"/>
                          <a:cs typeface="Arial"/>
                        </a:rPr>
                        <a:t>Asthma</a:t>
                      </a:r>
                      <a:r>
                        <a:rPr sz="700" spc="-30">
                          <a:latin typeface="Arial"/>
                          <a:cs typeface="Arial"/>
                        </a:rPr>
                        <a:t> </a:t>
                      </a:r>
                      <a:r>
                        <a:rPr sz="700">
                          <a:latin typeface="Arial"/>
                          <a:cs typeface="Arial"/>
                        </a:rPr>
                        <a:t>Network</a:t>
                      </a:r>
                      <a:r>
                        <a:rPr sz="700" spc="-15">
                          <a:latin typeface="Arial"/>
                          <a:cs typeface="Arial"/>
                        </a:rPr>
                        <a:t> </a:t>
                      </a:r>
                      <a:r>
                        <a:rPr sz="700">
                          <a:latin typeface="Arial"/>
                          <a:cs typeface="Arial"/>
                        </a:rPr>
                        <a:t>Italy</a:t>
                      </a:r>
                      <a:r>
                        <a:rPr sz="700" spc="-15">
                          <a:latin typeface="Arial"/>
                          <a:cs typeface="Arial"/>
                        </a:rPr>
                        <a:t> </a:t>
                      </a:r>
                      <a:r>
                        <a:rPr sz="700" spc="-10">
                          <a:latin typeface="Arial"/>
                          <a:cs typeface="Arial"/>
                        </a:rPr>
                        <a:t>(SANI)</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20">
                          <a:latin typeface="Arial"/>
                          <a:cs typeface="Arial"/>
                        </a:rPr>
                        <a:t>2016</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7"/>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Spain</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marR="100965">
                        <a:lnSpc>
                          <a:spcPct val="100000"/>
                        </a:lnSpc>
                        <a:spcBef>
                          <a:spcPts val="350"/>
                        </a:spcBef>
                      </a:pPr>
                      <a:r>
                        <a:rPr sz="700">
                          <a:latin typeface="Arial"/>
                          <a:cs typeface="Arial"/>
                        </a:rPr>
                        <a:t>Spanish</a:t>
                      </a:r>
                      <a:r>
                        <a:rPr sz="700" spc="-20">
                          <a:latin typeface="Arial"/>
                          <a:cs typeface="Arial"/>
                        </a:rPr>
                        <a:t> </a:t>
                      </a:r>
                      <a:r>
                        <a:rPr sz="700">
                          <a:latin typeface="Arial"/>
                          <a:cs typeface="Arial"/>
                        </a:rPr>
                        <a:t>Guideline</a:t>
                      </a:r>
                      <a:r>
                        <a:rPr sz="700" spc="-20">
                          <a:latin typeface="Arial"/>
                          <a:cs typeface="Arial"/>
                        </a:rPr>
                        <a:t> </a:t>
                      </a:r>
                      <a:r>
                        <a:rPr sz="700">
                          <a:latin typeface="Arial"/>
                          <a:cs typeface="Arial"/>
                        </a:rPr>
                        <a:t>on</a:t>
                      </a:r>
                      <a:r>
                        <a:rPr sz="700" spc="-10">
                          <a:latin typeface="Arial"/>
                          <a:cs typeface="Arial"/>
                        </a:rPr>
                        <a:t> </a:t>
                      </a:r>
                      <a:r>
                        <a:rPr sz="700">
                          <a:latin typeface="Arial"/>
                          <a:cs typeface="Arial"/>
                        </a:rPr>
                        <a:t>the</a:t>
                      </a:r>
                      <a:r>
                        <a:rPr sz="700" spc="-10">
                          <a:latin typeface="Arial"/>
                          <a:cs typeface="Arial"/>
                        </a:rPr>
                        <a:t> Management</a:t>
                      </a:r>
                      <a:r>
                        <a:rPr sz="700" spc="25">
                          <a:latin typeface="Arial"/>
                          <a:cs typeface="Arial"/>
                        </a:rPr>
                        <a:t> </a:t>
                      </a:r>
                      <a:r>
                        <a:rPr sz="700">
                          <a:latin typeface="Arial"/>
                          <a:cs typeface="Arial"/>
                        </a:rPr>
                        <a:t>of</a:t>
                      </a:r>
                      <a:r>
                        <a:rPr sz="700" spc="-10">
                          <a:latin typeface="Arial"/>
                          <a:cs typeface="Arial"/>
                        </a:rPr>
                        <a:t> </a:t>
                      </a:r>
                      <a:r>
                        <a:rPr sz="700">
                          <a:latin typeface="Arial"/>
                          <a:cs typeface="Arial"/>
                        </a:rPr>
                        <a:t>Asthma</a:t>
                      </a:r>
                      <a:r>
                        <a:rPr sz="700" spc="-20">
                          <a:latin typeface="Arial"/>
                          <a:cs typeface="Arial"/>
                        </a:rPr>
                        <a:t> </a:t>
                      </a:r>
                      <a:r>
                        <a:rPr sz="700" spc="-10">
                          <a:latin typeface="Arial"/>
                          <a:cs typeface="Arial"/>
                        </a:rPr>
                        <a:t>Database</a:t>
                      </a:r>
                      <a:r>
                        <a:rPr sz="700" spc="500">
                          <a:latin typeface="Arial"/>
                          <a:cs typeface="Arial"/>
                        </a:rPr>
                        <a:t> </a:t>
                      </a:r>
                      <a:r>
                        <a:rPr sz="700" spc="-20">
                          <a:latin typeface="Arial"/>
                          <a:cs typeface="Arial"/>
                        </a:rPr>
                        <a:t>(GEMA-</a:t>
                      </a:r>
                      <a:r>
                        <a:rPr sz="700" spc="-10">
                          <a:latin typeface="Arial"/>
                          <a:cs typeface="Arial"/>
                        </a:rPr>
                        <a:t>Data)</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spc="-20">
                          <a:latin typeface="Arial"/>
                          <a:cs typeface="Arial"/>
                        </a:rPr>
                        <a:t>2017</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8"/>
                  </a:ext>
                </a:extLst>
              </a:tr>
              <a:tr h="198120">
                <a:tc rowSpan="8">
                  <a:txBody>
                    <a:bodyPr/>
                    <a:lstStyle/>
                    <a:p>
                      <a:pPr marL="91440" marR="96520">
                        <a:lnSpc>
                          <a:spcPct val="100000"/>
                        </a:lnSpc>
                        <a:spcBef>
                          <a:spcPts val="350"/>
                        </a:spcBef>
                      </a:pPr>
                      <a:r>
                        <a:rPr sz="700" b="1" spc="-25">
                          <a:latin typeface="Arial"/>
                          <a:cs typeface="Arial"/>
                        </a:rPr>
                        <a:t>New</a:t>
                      </a:r>
                      <a:r>
                        <a:rPr sz="700" b="1" spc="500">
                          <a:latin typeface="Arial"/>
                          <a:cs typeface="Arial"/>
                        </a:rPr>
                        <a:t> </a:t>
                      </a:r>
                      <a:r>
                        <a:rPr sz="700" b="1"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Denmark</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a:latin typeface="Arial"/>
                          <a:cs typeface="Arial"/>
                        </a:rPr>
                        <a:t>Danish</a:t>
                      </a:r>
                      <a:r>
                        <a:rPr sz="700" spc="-30">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30">
                          <a:latin typeface="Arial"/>
                          <a:cs typeface="Arial"/>
                        </a:rPr>
                        <a:t> </a:t>
                      </a:r>
                      <a:r>
                        <a:rPr sz="700">
                          <a:latin typeface="Arial"/>
                          <a:cs typeface="Arial"/>
                        </a:rPr>
                        <a:t>Registry</a:t>
                      </a:r>
                      <a:r>
                        <a:rPr sz="700" spc="-5">
                          <a:latin typeface="Arial"/>
                          <a:cs typeface="Arial"/>
                        </a:rPr>
                        <a:t> </a:t>
                      </a:r>
                      <a:r>
                        <a:rPr sz="700" spc="-10">
                          <a:latin typeface="Arial"/>
                          <a:cs typeface="Arial"/>
                        </a:rPr>
                        <a:t>(DSAR)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20">
                          <a:latin typeface="Arial"/>
                          <a:cs typeface="Arial"/>
                        </a:rPr>
                        <a:t>2018</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9"/>
                  </a:ext>
                </a:extLst>
              </a:tr>
              <a:tr h="198120">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Sweden</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a:lnSpc>
                          <a:spcPct val="100000"/>
                        </a:lnSpc>
                        <a:spcBef>
                          <a:spcPts val="350"/>
                        </a:spcBef>
                      </a:pPr>
                      <a:r>
                        <a:rPr sz="700">
                          <a:latin typeface="Arial"/>
                          <a:cs typeface="Arial"/>
                        </a:rPr>
                        <a:t>Swedish</a:t>
                      </a:r>
                      <a:r>
                        <a:rPr sz="700" spc="-35">
                          <a:latin typeface="Arial"/>
                          <a:cs typeface="Arial"/>
                        </a:rPr>
                        <a:t> </a:t>
                      </a:r>
                      <a:r>
                        <a:rPr sz="700">
                          <a:latin typeface="Arial"/>
                          <a:cs typeface="Arial"/>
                        </a:rPr>
                        <a:t>Severe</a:t>
                      </a:r>
                      <a:r>
                        <a:rPr sz="700" spc="-20">
                          <a:latin typeface="Arial"/>
                          <a:cs typeface="Arial"/>
                        </a:rPr>
                        <a:t> </a:t>
                      </a:r>
                      <a:r>
                        <a:rPr sz="700">
                          <a:latin typeface="Arial"/>
                          <a:cs typeface="Arial"/>
                        </a:rPr>
                        <a:t>Asthma</a:t>
                      </a:r>
                      <a:r>
                        <a:rPr sz="700" spc="-20">
                          <a:latin typeface="Arial"/>
                          <a:cs typeface="Arial"/>
                        </a:rPr>
                        <a:t> </a:t>
                      </a:r>
                      <a:r>
                        <a:rPr sz="700">
                          <a:latin typeface="Arial"/>
                          <a:cs typeface="Arial"/>
                        </a:rPr>
                        <a:t>Registry;</a:t>
                      </a:r>
                      <a:r>
                        <a:rPr sz="700" spc="15">
                          <a:latin typeface="Arial"/>
                          <a:cs typeface="Arial"/>
                        </a:rPr>
                        <a:t> </a:t>
                      </a:r>
                      <a:r>
                        <a:rPr sz="700" i="1">
                          <a:latin typeface="Arial"/>
                          <a:cs typeface="Arial"/>
                        </a:rPr>
                        <a:t>starting</a:t>
                      </a:r>
                      <a:r>
                        <a:rPr sz="700" i="1" spc="-10">
                          <a:latin typeface="Arial"/>
                          <a:cs typeface="Arial"/>
                        </a:rPr>
                        <a:t> </a:t>
                      </a:r>
                      <a:r>
                        <a:rPr sz="700" i="1">
                          <a:latin typeface="Arial"/>
                          <a:cs typeface="Arial"/>
                        </a:rPr>
                        <a:t>in</a:t>
                      </a:r>
                      <a:r>
                        <a:rPr sz="700" i="1" spc="-30">
                          <a:latin typeface="Arial"/>
                          <a:cs typeface="Arial"/>
                        </a:rPr>
                        <a:t> </a:t>
                      </a:r>
                      <a:r>
                        <a:rPr sz="700" i="1" spc="-20">
                          <a:latin typeface="Arial"/>
                          <a:cs typeface="Arial"/>
                        </a:rPr>
                        <a:t>2020</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0"/>
                  </a:ext>
                </a:extLst>
              </a:tr>
              <a:tr h="197485">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Finland</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a:latin typeface="Arial"/>
                          <a:cs typeface="Arial"/>
                        </a:rPr>
                        <a:t>Currently</a:t>
                      </a:r>
                      <a:r>
                        <a:rPr sz="700" spc="20">
                          <a:latin typeface="Arial"/>
                          <a:cs typeface="Arial"/>
                        </a:rPr>
                        <a:t> </a:t>
                      </a:r>
                      <a:r>
                        <a:rPr sz="700" spc="-10">
                          <a:latin typeface="Arial"/>
                          <a:cs typeface="Arial"/>
                        </a:rPr>
                        <a:t>collecting</a:t>
                      </a:r>
                      <a:r>
                        <a:rPr sz="700" spc="-5">
                          <a:latin typeface="Arial"/>
                          <a:cs typeface="Arial"/>
                        </a:rPr>
                        <a:t> </a:t>
                      </a:r>
                      <a:r>
                        <a:rPr sz="700">
                          <a:latin typeface="Arial"/>
                          <a:cs typeface="Arial"/>
                        </a:rPr>
                        <a:t>data</a:t>
                      </a:r>
                      <a:r>
                        <a:rPr sz="700" spc="15">
                          <a:latin typeface="Arial"/>
                          <a:cs typeface="Arial"/>
                        </a:rPr>
                        <a:t> </a:t>
                      </a:r>
                      <a:r>
                        <a:rPr sz="700" spc="-10">
                          <a:latin typeface="Arial"/>
                          <a:cs typeface="Arial"/>
                        </a:rPr>
                        <a:t>independently</a:t>
                      </a:r>
                      <a:r>
                        <a:rPr sz="700" spc="20">
                          <a:latin typeface="Arial"/>
                          <a:cs typeface="Arial"/>
                        </a:rPr>
                        <a:t> </a:t>
                      </a:r>
                      <a:r>
                        <a:rPr sz="700">
                          <a:latin typeface="Arial"/>
                          <a:cs typeface="Arial"/>
                        </a:rPr>
                        <a:t>from</a:t>
                      </a:r>
                      <a:r>
                        <a:rPr sz="700" spc="15">
                          <a:latin typeface="Arial"/>
                          <a:cs typeface="Arial"/>
                        </a:rPr>
                        <a:t> </a:t>
                      </a:r>
                      <a:r>
                        <a:rPr sz="700" spc="-20">
                          <a:latin typeface="Arial"/>
                          <a:cs typeface="Arial"/>
                        </a:rPr>
                        <a:t>ISAR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1"/>
                  </a:ext>
                </a:extLst>
              </a:tr>
              <a:tr h="198120">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Iceland</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a:lnSpc>
                          <a:spcPct val="100000"/>
                        </a:lnSpc>
                        <a:spcBef>
                          <a:spcPts val="350"/>
                        </a:spcBef>
                      </a:pPr>
                      <a:r>
                        <a:rPr sz="700">
                          <a:latin typeface="Arial"/>
                          <a:cs typeface="Arial"/>
                        </a:rPr>
                        <a:t>Currently</a:t>
                      </a:r>
                      <a:r>
                        <a:rPr sz="700" spc="20">
                          <a:latin typeface="Arial"/>
                          <a:cs typeface="Arial"/>
                        </a:rPr>
                        <a:t> </a:t>
                      </a:r>
                      <a:r>
                        <a:rPr sz="700" spc="-10">
                          <a:latin typeface="Arial"/>
                          <a:cs typeface="Arial"/>
                        </a:rPr>
                        <a:t>collecting</a:t>
                      </a:r>
                      <a:r>
                        <a:rPr sz="700" spc="-5">
                          <a:latin typeface="Arial"/>
                          <a:cs typeface="Arial"/>
                        </a:rPr>
                        <a:t> </a:t>
                      </a:r>
                      <a:r>
                        <a:rPr sz="700">
                          <a:latin typeface="Arial"/>
                          <a:cs typeface="Arial"/>
                        </a:rPr>
                        <a:t>data</a:t>
                      </a:r>
                      <a:r>
                        <a:rPr sz="700" spc="15">
                          <a:latin typeface="Arial"/>
                          <a:cs typeface="Arial"/>
                        </a:rPr>
                        <a:t> </a:t>
                      </a:r>
                      <a:r>
                        <a:rPr sz="700" spc="-10">
                          <a:latin typeface="Arial"/>
                          <a:cs typeface="Arial"/>
                        </a:rPr>
                        <a:t>independently</a:t>
                      </a:r>
                      <a:r>
                        <a:rPr sz="700" spc="20">
                          <a:latin typeface="Arial"/>
                          <a:cs typeface="Arial"/>
                        </a:rPr>
                        <a:t> </a:t>
                      </a:r>
                      <a:r>
                        <a:rPr sz="700">
                          <a:latin typeface="Arial"/>
                          <a:cs typeface="Arial"/>
                        </a:rPr>
                        <a:t>from</a:t>
                      </a:r>
                      <a:r>
                        <a:rPr sz="700" spc="15">
                          <a:latin typeface="Arial"/>
                          <a:cs typeface="Arial"/>
                        </a:rPr>
                        <a:t> </a:t>
                      </a:r>
                      <a:r>
                        <a:rPr sz="700" spc="-20">
                          <a:latin typeface="Arial"/>
                          <a:cs typeface="Arial"/>
                        </a:rPr>
                        <a:t>ISAR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spc="-20">
                          <a:latin typeface="Arial"/>
                          <a:cs typeface="Arial"/>
                        </a:rPr>
                        <a:t>2020</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2"/>
                  </a:ext>
                </a:extLst>
              </a:tr>
              <a:tr h="197485">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Norway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i="1">
                          <a:latin typeface="Arial"/>
                          <a:cs typeface="Arial"/>
                        </a:rPr>
                        <a:t>Starting</a:t>
                      </a:r>
                      <a:r>
                        <a:rPr sz="700" i="1" spc="-10">
                          <a:latin typeface="Arial"/>
                          <a:cs typeface="Arial"/>
                        </a:rPr>
                        <a:t> </a:t>
                      </a:r>
                      <a:r>
                        <a:rPr sz="700" i="1">
                          <a:latin typeface="Arial"/>
                          <a:cs typeface="Arial"/>
                        </a:rPr>
                        <a:t>in</a:t>
                      </a:r>
                      <a:r>
                        <a:rPr sz="700" i="1" spc="-35">
                          <a:latin typeface="Arial"/>
                          <a:cs typeface="Arial"/>
                        </a:rPr>
                        <a:t> </a:t>
                      </a:r>
                      <a:r>
                        <a:rPr sz="700" i="1" spc="-20">
                          <a:latin typeface="Arial"/>
                          <a:cs typeface="Arial"/>
                        </a:rPr>
                        <a:t>2021</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3"/>
                  </a:ext>
                </a:extLst>
              </a:tr>
              <a:tr h="198120">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Bulgaria</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a:lnSpc>
                          <a:spcPct val="100000"/>
                        </a:lnSpc>
                        <a:spcBef>
                          <a:spcPts val="350"/>
                        </a:spcBef>
                      </a:pPr>
                      <a:r>
                        <a:rPr sz="700">
                          <a:latin typeface="Arial"/>
                          <a:cs typeface="Arial"/>
                        </a:rPr>
                        <a:t>Bulgarian</a:t>
                      </a:r>
                      <a:r>
                        <a:rPr sz="700" spc="-35">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20">
                          <a:latin typeface="Arial"/>
                          <a:cs typeface="Arial"/>
                        </a:rPr>
                        <a:t> </a:t>
                      </a:r>
                      <a:r>
                        <a:rPr sz="700">
                          <a:latin typeface="Arial"/>
                          <a:cs typeface="Arial"/>
                        </a:rPr>
                        <a:t>Registry</a:t>
                      </a:r>
                      <a:r>
                        <a:rPr sz="700" spc="-25">
                          <a:latin typeface="Arial"/>
                          <a:cs typeface="Arial"/>
                        </a:rPr>
                        <a:t> </a:t>
                      </a:r>
                      <a:r>
                        <a:rPr sz="700" spc="-10">
                          <a:latin typeface="Arial"/>
                          <a:cs typeface="Arial"/>
                        </a:rPr>
                        <a:t>(BULSAR)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spc="-20">
                          <a:latin typeface="Arial"/>
                          <a:cs typeface="Arial"/>
                        </a:rPr>
                        <a:t>2018</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4"/>
                  </a:ext>
                </a:extLst>
              </a:tr>
              <a:tr h="304800">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0"/>
                        </a:spcBef>
                      </a:pPr>
                      <a:r>
                        <a:rPr sz="700" spc="-10">
                          <a:latin typeface="Arial"/>
                          <a:cs typeface="Arial"/>
                        </a:rPr>
                        <a:t>Portugal</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marR="154305">
                        <a:lnSpc>
                          <a:spcPct val="100000"/>
                        </a:lnSpc>
                        <a:spcBef>
                          <a:spcPts val="350"/>
                        </a:spcBef>
                      </a:pPr>
                      <a:r>
                        <a:rPr sz="700">
                          <a:latin typeface="Arial"/>
                          <a:cs typeface="Arial"/>
                        </a:rPr>
                        <a:t>Portugal</a:t>
                      </a:r>
                      <a:r>
                        <a:rPr sz="700" spc="-20">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20">
                          <a:latin typeface="Arial"/>
                          <a:cs typeface="Arial"/>
                        </a:rPr>
                        <a:t> </a:t>
                      </a:r>
                      <a:r>
                        <a:rPr sz="700">
                          <a:latin typeface="Arial"/>
                          <a:cs typeface="Arial"/>
                        </a:rPr>
                        <a:t>Registry</a:t>
                      </a:r>
                      <a:r>
                        <a:rPr sz="700" spc="-20">
                          <a:latin typeface="Arial"/>
                          <a:cs typeface="Arial"/>
                        </a:rPr>
                        <a:t> </a:t>
                      </a:r>
                      <a:r>
                        <a:rPr sz="700">
                          <a:latin typeface="Arial"/>
                          <a:cs typeface="Arial"/>
                        </a:rPr>
                        <a:t>(Registo</a:t>
                      </a:r>
                      <a:r>
                        <a:rPr sz="700" spc="-5">
                          <a:latin typeface="Arial"/>
                          <a:cs typeface="Arial"/>
                        </a:rPr>
                        <a:t> </a:t>
                      </a:r>
                      <a:r>
                        <a:rPr sz="700">
                          <a:latin typeface="Arial"/>
                          <a:cs typeface="Arial"/>
                        </a:rPr>
                        <a:t>de</a:t>
                      </a:r>
                      <a:r>
                        <a:rPr sz="700" spc="-35">
                          <a:latin typeface="Arial"/>
                          <a:cs typeface="Arial"/>
                        </a:rPr>
                        <a:t> </a:t>
                      </a:r>
                      <a:r>
                        <a:rPr sz="700">
                          <a:latin typeface="Arial"/>
                          <a:cs typeface="Arial"/>
                        </a:rPr>
                        <a:t>Asma</a:t>
                      </a:r>
                      <a:r>
                        <a:rPr sz="700" spc="-35">
                          <a:latin typeface="Arial"/>
                          <a:cs typeface="Arial"/>
                        </a:rPr>
                        <a:t> </a:t>
                      </a:r>
                      <a:r>
                        <a:rPr sz="700" spc="-20">
                          <a:latin typeface="Arial"/>
                          <a:cs typeface="Arial"/>
                        </a:rPr>
                        <a:t>Grave</a:t>
                      </a:r>
                      <a:r>
                        <a:rPr sz="700" spc="500">
                          <a:latin typeface="Arial"/>
                          <a:cs typeface="Arial"/>
                        </a:rPr>
                        <a:t> </a:t>
                      </a:r>
                      <a:r>
                        <a:rPr sz="700">
                          <a:latin typeface="Arial"/>
                          <a:cs typeface="Arial"/>
                        </a:rPr>
                        <a:t>Portugal</a:t>
                      </a:r>
                      <a:r>
                        <a:rPr sz="700" spc="-40">
                          <a:latin typeface="Arial"/>
                          <a:cs typeface="Arial"/>
                        </a:rPr>
                        <a:t> </a:t>
                      </a:r>
                      <a:r>
                        <a:rPr sz="700" spc="-10">
                          <a:latin typeface="Arial"/>
                          <a:cs typeface="Arial"/>
                        </a:rPr>
                        <a:t>[RAG])</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20">
                          <a:latin typeface="Arial"/>
                          <a:cs typeface="Arial"/>
                        </a:rPr>
                        <a:t>2018</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5"/>
                  </a:ext>
                </a:extLst>
              </a:tr>
              <a:tr h="197485">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1440">
                        <a:lnSpc>
                          <a:spcPct val="100000"/>
                        </a:lnSpc>
                        <a:spcBef>
                          <a:spcPts val="355"/>
                        </a:spcBef>
                      </a:pPr>
                      <a:r>
                        <a:rPr sz="700" spc="-10">
                          <a:latin typeface="Arial"/>
                          <a:cs typeface="Arial"/>
                        </a:rPr>
                        <a:t>Russia</a:t>
                      </a:r>
                      <a:endParaRPr sz="700">
                        <a:latin typeface="Arial"/>
                        <a:cs typeface="Arial"/>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1440">
                        <a:lnSpc>
                          <a:spcPct val="100000"/>
                        </a:lnSpc>
                        <a:spcBef>
                          <a:spcPts val="355"/>
                        </a:spcBef>
                      </a:pPr>
                      <a:r>
                        <a:rPr sz="700">
                          <a:latin typeface="Arial"/>
                          <a:cs typeface="Arial"/>
                        </a:rPr>
                        <a:t>Russian</a:t>
                      </a:r>
                      <a:r>
                        <a:rPr sz="700" spc="-35">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20">
                          <a:latin typeface="Arial"/>
                          <a:cs typeface="Arial"/>
                        </a:rPr>
                        <a:t> </a:t>
                      </a:r>
                      <a:r>
                        <a:rPr sz="700">
                          <a:latin typeface="Arial"/>
                          <a:cs typeface="Arial"/>
                        </a:rPr>
                        <a:t>Registry</a:t>
                      </a:r>
                      <a:r>
                        <a:rPr sz="700" spc="-20">
                          <a:latin typeface="Arial"/>
                          <a:cs typeface="Arial"/>
                        </a:rPr>
                        <a:t> </a:t>
                      </a:r>
                      <a:r>
                        <a:rPr sz="700" spc="-10">
                          <a:latin typeface="Arial"/>
                          <a:cs typeface="Arial"/>
                        </a:rPr>
                        <a:t>(RSAR)</a:t>
                      </a:r>
                      <a:endParaRPr sz="700">
                        <a:latin typeface="Arial"/>
                        <a:cs typeface="Arial"/>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5"/>
                        </a:spcBef>
                      </a:pPr>
                      <a:r>
                        <a:rPr sz="700" spc="-20">
                          <a:latin typeface="Arial"/>
                          <a:cs typeface="Arial"/>
                        </a:rPr>
                        <a:t>2018</a:t>
                      </a:r>
                      <a:endParaRPr sz="700">
                        <a:latin typeface="Arial"/>
                        <a:cs typeface="Arial"/>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6"/>
                  </a:ext>
                </a:extLst>
              </a:tr>
            </a:tbl>
          </a:graphicData>
        </a:graphic>
      </p:graphicFrame>
      <p:graphicFrame>
        <p:nvGraphicFramePr>
          <p:cNvPr id="4" name="object 4"/>
          <p:cNvGraphicFramePr>
            <a:graphicFrameLocks noGrp="1"/>
          </p:cNvGraphicFramePr>
          <p:nvPr/>
        </p:nvGraphicFramePr>
        <p:xfrm>
          <a:off x="4616577" y="866521"/>
          <a:ext cx="4307839" cy="417257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20000"/>
                    </a:ext>
                  </a:extLst>
                </a:gridCol>
                <a:gridCol w="774065">
                  <a:extLst>
                    <a:ext uri="{9D8B030D-6E8A-4147-A177-3AD203B41FA5}">
                      <a16:colId xmlns:a16="http://schemas.microsoft.com/office/drawing/2014/main" val="20001"/>
                    </a:ext>
                  </a:extLst>
                </a:gridCol>
                <a:gridCol w="2564130">
                  <a:extLst>
                    <a:ext uri="{9D8B030D-6E8A-4147-A177-3AD203B41FA5}">
                      <a16:colId xmlns:a16="http://schemas.microsoft.com/office/drawing/2014/main" val="20002"/>
                    </a:ext>
                  </a:extLst>
                </a:gridCol>
                <a:gridCol w="421004">
                  <a:extLst>
                    <a:ext uri="{9D8B030D-6E8A-4147-A177-3AD203B41FA5}">
                      <a16:colId xmlns:a16="http://schemas.microsoft.com/office/drawing/2014/main" val="20003"/>
                    </a:ext>
                  </a:extLst>
                </a:gridCol>
              </a:tblGrid>
              <a:tr h="396240">
                <a:tc>
                  <a:txBody>
                    <a:bodyPr/>
                    <a:lstStyle/>
                    <a:p>
                      <a:pPr marL="92075">
                        <a:lnSpc>
                          <a:spcPct val="100000"/>
                        </a:lnSpc>
                        <a:spcBef>
                          <a:spcPts val="345"/>
                        </a:spcBef>
                      </a:pPr>
                      <a:r>
                        <a:rPr sz="700" b="1" spc="-10">
                          <a:solidFill>
                            <a:srgbClr val="FFFFFF"/>
                          </a:solidFill>
                          <a:latin typeface="Arial"/>
                          <a:cs typeface="Arial"/>
                        </a:rPr>
                        <a:t>Registry</a:t>
                      </a:r>
                      <a:endParaRPr sz="700">
                        <a:latin typeface="Arial"/>
                        <a:cs typeface="Arial"/>
                      </a:endParaRPr>
                    </a:p>
                    <a:p>
                      <a:pPr marL="92075">
                        <a:lnSpc>
                          <a:spcPct val="100000"/>
                        </a:lnSpc>
                      </a:pPr>
                      <a:r>
                        <a:rPr sz="700" b="1" spc="-10">
                          <a:solidFill>
                            <a:srgbClr val="FFFFFF"/>
                          </a:solidFill>
                          <a:latin typeface="Arial"/>
                          <a:cs typeface="Arial"/>
                        </a:rPr>
                        <a:t>Status</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2075">
                        <a:lnSpc>
                          <a:spcPct val="100000"/>
                        </a:lnSpc>
                        <a:spcBef>
                          <a:spcPts val="345"/>
                        </a:spcBef>
                      </a:pPr>
                      <a:r>
                        <a:rPr sz="700" b="1" spc="-10">
                          <a:solidFill>
                            <a:srgbClr val="FFFFFF"/>
                          </a:solidFill>
                          <a:latin typeface="Arial"/>
                          <a:cs typeface="Arial"/>
                        </a:rPr>
                        <a:t>Collaborating</a:t>
                      </a:r>
                      <a:endParaRPr sz="700">
                        <a:latin typeface="Arial"/>
                        <a:cs typeface="Arial"/>
                      </a:endParaRPr>
                    </a:p>
                    <a:p>
                      <a:pPr marL="92075">
                        <a:lnSpc>
                          <a:spcPct val="100000"/>
                        </a:lnSpc>
                      </a:pPr>
                      <a:r>
                        <a:rPr sz="700" b="1" spc="-10">
                          <a:solidFill>
                            <a:srgbClr val="FFFFFF"/>
                          </a:solidFill>
                          <a:latin typeface="Arial"/>
                          <a:cs typeface="Arial"/>
                        </a:rPr>
                        <a:t>Country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2075">
                        <a:lnSpc>
                          <a:spcPct val="100000"/>
                        </a:lnSpc>
                        <a:spcBef>
                          <a:spcPts val="345"/>
                        </a:spcBef>
                      </a:pPr>
                      <a:r>
                        <a:rPr sz="700" b="1">
                          <a:solidFill>
                            <a:srgbClr val="FFFFFF"/>
                          </a:solidFill>
                          <a:latin typeface="Arial"/>
                          <a:cs typeface="Arial"/>
                        </a:rPr>
                        <a:t>Registry</a:t>
                      </a:r>
                      <a:r>
                        <a:rPr sz="700" b="1" spc="-30">
                          <a:solidFill>
                            <a:srgbClr val="FFFFFF"/>
                          </a:solidFill>
                          <a:latin typeface="Arial"/>
                          <a:cs typeface="Arial"/>
                        </a:rPr>
                        <a:t> </a:t>
                      </a:r>
                      <a:r>
                        <a:rPr sz="700" b="1" spc="-20">
                          <a:solidFill>
                            <a:srgbClr val="FFFFFF"/>
                          </a:solidFill>
                          <a:latin typeface="Arial"/>
                          <a:cs typeface="Arial"/>
                        </a:rPr>
                        <a:t>Name</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2710">
                        <a:lnSpc>
                          <a:spcPct val="100000"/>
                        </a:lnSpc>
                        <a:spcBef>
                          <a:spcPts val="345"/>
                        </a:spcBef>
                      </a:pPr>
                      <a:r>
                        <a:rPr sz="700" b="1" spc="-20">
                          <a:solidFill>
                            <a:srgbClr val="FFFFFF"/>
                          </a:solidFill>
                          <a:latin typeface="Arial"/>
                          <a:cs typeface="Arial"/>
                        </a:rPr>
                        <a:t>Start</a:t>
                      </a:r>
                      <a:endParaRPr sz="700">
                        <a:latin typeface="Arial"/>
                        <a:cs typeface="Arial"/>
                      </a:endParaRPr>
                    </a:p>
                    <a:p>
                      <a:pPr marL="92710">
                        <a:lnSpc>
                          <a:spcPct val="100000"/>
                        </a:lnSpc>
                      </a:pPr>
                      <a:r>
                        <a:rPr sz="700" b="1" spc="-20">
                          <a:solidFill>
                            <a:srgbClr val="FFFFFF"/>
                          </a:solidFill>
                          <a:latin typeface="Arial"/>
                          <a:cs typeface="Arial"/>
                        </a:rPr>
                        <a:t>Year</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extLst>
                  <a:ext uri="{0D108BD9-81ED-4DB2-BD59-A6C34878D82A}">
                    <a16:rowId xmlns:a16="http://schemas.microsoft.com/office/drawing/2014/main" val="10000"/>
                  </a:ext>
                </a:extLst>
              </a:tr>
              <a:tr h="211454">
                <a:tc rowSpan="17">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60"/>
                        </a:spcBef>
                      </a:pPr>
                      <a:endParaRPr sz="700">
                        <a:latin typeface="Times New Roman"/>
                        <a:cs typeface="Times New Roman"/>
                      </a:endParaRPr>
                    </a:p>
                    <a:p>
                      <a:pPr marL="92075" marR="95885">
                        <a:lnSpc>
                          <a:spcPct val="100000"/>
                        </a:lnSpc>
                      </a:pPr>
                      <a:r>
                        <a:rPr sz="700" b="1" spc="-25">
                          <a:latin typeface="Arial"/>
                          <a:cs typeface="Arial"/>
                        </a:rPr>
                        <a:t>New</a:t>
                      </a:r>
                      <a:r>
                        <a:rPr sz="700" b="1" spc="500">
                          <a:latin typeface="Arial"/>
                          <a:cs typeface="Arial"/>
                        </a:rPr>
                        <a:t> </a:t>
                      </a:r>
                      <a:r>
                        <a:rPr sz="700" b="1" spc="-10">
                          <a:latin typeface="Arial"/>
                          <a:cs typeface="Arial"/>
                        </a:rPr>
                        <a:t>Registry</a:t>
                      </a:r>
                      <a:endParaRPr sz="7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Argentina</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Argentinian</a:t>
                      </a:r>
                      <a:r>
                        <a:rPr sz="700">
                          <a:latin typeface="Arial"/>
                          <a:cs typeface="Arial"/>
                        </a:rPr>
                        <a:t> Severe Asthma</a:t>
                      </a:r>
                      <a:r>
                        <a:rPr sz="700" spc="5">
                          <a:latin typeface="Arial"/>
                          <a:cs typeface="Arial"/>
                        </a:rPr>
                        <a:t> </a:t>
                      </a:r>
                      <a:r>
                        <a:rPr sz="700" spc="-10">
                          <a:latin typeface="Arial"/>
                          <a:cs typeface="Arial"/>
                        </a:rPr>
                        <a:t>Registry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45"/>
                        </a:spcBef>
                      </a:pPr>
                      <a:r>
                        <a:rPr sz="700" spc="-20">
                          <a:latin typeface="Arial"/>
                          <a:cs typeface="Arial"/>
                        </a:rPr>
                        <a:t>2019</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1"/>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Belgium</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45"/>
                        </a:spcBef>
                      </a:pPr>
                      <a:r>
                        <a:rPr sz="700">
                          <a:latin typeface="Arial"/>
                          <a:cs typeface="Arial"/>
                        </a:rPr>
                        <a:t>Currently</a:t>
                      </a:r>
                      <a:r>
                        <a:rPr sz="700" spc="20">
                          <a:latin typeface="Arial"/>
                          <a:cs typeface="Arial"/>
                        </a:rPr>
                        <a:t> </a:t>
                      </a:r>
                      <a:r>
                        <a:rPr sz="700" spc="-10">
                          <a:latin typeface="Arial"/>
                          <a:cs typeface="Arial"/>
                        </a:rPr>
                        <a:t>collecting</a:t>
                      </a:r>
                      <a:r>
                        <a:rPr sz="700" spc="-5">
                          <a:latin typeface="Arial"/>
                          <a:cs typeface="Arial"/>
                        </a:rPr>
                        <a:t> </a:t>
                      </a:r>
                      <a:r>
                        <a:rPr sz="700">
                          <a:latin typeface="Arial"/>
                          <a:cs typeface="Arial"/>
                        </a:rPr>
                        <a:t>data</a:t>
                      </a:r>
                      <a:r>
                        <a:rPr sz="700" spc="15">
                          <a:latin typeface="Arial"/>
                          <a:cs typeface="Arial"/>
                        </a:rPr>
                        <a:t> </a:t>
                      </a:r>
                      <a:r>
                        <a:rPr sz="700" spc="-10">
                          <a:latin typeface="Arial"/>
                          <a:cs typeface="Arial"/>
                        </a:rPr>
                        <a:t>independently</a:t>
                      </a:r>
                      <a:r>
                        <a:rPr sz="700" spc="20">
                          <a:latin typeface="Arial"/>
                          <a:cs typeface="Arial"/>
                        </a:rPr>
                        <a:t> </a:t>
                      </a:r>
                      <a:r>
                        <a:rPr sz="700">
                          <a:latin typeface="Arial"/>
                          <a:cs typeface="Arial"/>
                        </a:rPr>
                        <a:t>from</a:t>
                      </a:r>
                      <a:r>
                        <a:rPr sz="700" spc="15">
                          <a:latin typeface="Arial"/>
                          <a:cs typeface="Arial"/>
                        </a:rPr>
                        <a:t> </a:t>
                      </a:r>
                      <a:r>
                        <a:rPr sz="700" spc="-20">
                          <a:latin typeface="Arial"/>
                          <a:cs typeface="Arial"/>
                        </a:rPr>
                        <a:t>ISAR</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45"/>
                        </a:spcBef>
                      </a:pPr>
                      <a:r>
                        <a:rPr sz="700" spc="-20">
                          <a:latin typeface="Arial"/>
                          <a:cs typeface="Arial"/>
                        </a:rPr>
                        <a:t>2018</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2"/>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Brazil</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a:latin typeface="Arial"/>
                          <a:cs typeface="Arial"/>
                        </a:rPr>
                        <a:t>Brazilian</a:t>
                      </a:r>
                      <a:r>
                        <a:rPr sz="700" spc="-30">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35">
                          <a:latin typeface="Arial"/>
                          <a:cs typeface="Arial"/>
                        </a:rPr>
                        <a:t> </a:t>
                      </a:r>
                      <a:r>
                        <a:rPr sz="700">
                          <a:latin typeface="Arial"/>
                          <a:cs typeface="Arial"/>
                        </a:rPr>
                        <a:t>Registry;</a:t>
                      </a:r>
                      <a:r>
                        <a:rPr sz="700" spc="10">
                          <a:latin typeface="Arial"/>
                          <a:cs typeface="Arial"/>
                        </a:rPr>
                        <a:t> </a:t>
                      </a:r>
                      <a:r>
                        <a:rPr sz="700" i="1">
                          <a:latin typeface="Arial"/>
                          <a:cs typeface="Arial"/>
                        </a:rPr>
                        <a:t>starting</a:t>
                      </a:r>
                      <a:r>
                        <a:rPr sz="700" i="1" spc="-15">
                          <a:latin typeface="Arial"/>
                          <a:cs typeface="Arial"/>
                        </a:rPr>
                        <a:t> </a:t>
                      </a:r>
                      <a:r>
                        <a:rPr sz="700" i="1">
                          <a:latin typeface="Arial"/>
                          <a:cs typeface="Arial"/>
                        </a:rPr>
                        <a:t>in</a:t>
                      </a:r>
                      <a:r>
                        <a:rPr sz="700" i="1" spc="-40">
                          <a:latin typeface="Arial"/>
                          <a:cs typeface="Arial"/>
                        </a:rPr>
                        <a:t> </a:t>
                      </a:r>
                      <a:r>
                        <a:rPr sz="700" i="1" spc="-20">
                          <a:latin typeface="Arial"/>
                          <a:cs typeface="Arial"/>
                        </a:rPr>
                        <a:t>2020</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3"/>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Canada</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45"/>
                        </a:spcBef>
                      </a:pPr>
                      <a:r>
                        <a:rPr sz="700">
                          <a:latin typeface="Arial"/>
                          <a:cs typeface="Arial"/>
                        </a:rPr>
                        <a:t>Canadian</a:t>
                      </a:r>
                      <a:r>
                        <a:rPr sz="700" spc="-30">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30">
                          <a:latin typeface="Arial"/>
                          <a:cs typeface="Arial"/>
                        </a:rPr>
                        <a:t> </a:t>
                      </a:r>
                      <a:r>
                        <a:rPr sz="700" spc="-10">
                          <a:latin typeface="Arial"/>
                          <a:cs typeface="Arial"/>
                        </a:rPr>
                        <a:t>Registry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45"/>
                        </a:spcBef>
                      </a:pPr>
                      <a:r>
                        <a:rPr sz="700" spc="-20">
                          <a:latin typeface="Arial"/>
                          <a:cs typeface="Arial"/>
                        </a:rPr>
                        <a:t>2019</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4"/>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China</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i="1">
                          <a:latin typeface="Arial"/>
                          <a:cs typeface="Arial"/>
                        </a:rPr>
                        <a:t>Starting</a:t>
                      </a:r>
                      <a:r>
                        <a:rPr sz="700" i="1" spc="-10">
                          <a:latin typeface="Arial"/>
                          <a:cs typeface="Arial"/>
                        </a:rPr>
                        <a:t> </a:t>
                      </a:r>
                      <a:r>
                        <a:rPr sz="700" i="1">
                          <a:latin typeface="Arial"/>
                          <a:cs typeface="Arial"/>
                        </a:rPr>
                        <a:t>in</a:t>
                      </a:r>
                      <a:r>
                        <a:rPr sz="700" i="1" spc="-35">
                          <a:latin typeface="Arial"/>
                          <a:cs typeface="Arial"/>
                        </a:rPr>
                        <a:t> </a:t>
                      </a:r>
                      <a:r>
                        <a:rPr sz="700" i="1" spc="-20">
                          <a:latin typeface="Arial"/>
                          <a:cs typeface="Arial"/>
                        </a:rPr>
                        <a:t>2021</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5"/>
                  </a:ext>
                </a:extLst>
              </a:tr>
              <a:tr h="27876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45"/>
                        </a:spcBef>
                      </a:pPr>
                      <a:r>
                        <a:rPr sz="700" spc="-10">
                          <a:latin typeface="Arial"/>
                          <a:cs typeface="Arial"/>
                        </a:rPr>
                        <a:t>Colombia</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45"/>
                        </a:spcBef>
                      </a:pPr>
                      <a:r>
                        <a:rPr sz="700">
                          <a:latin typeface="Arial"/>
                          <a:cs typeface="Arial"/>
                        </a:rPr>
                        <a:t>Colombian</a:t>
                      </a:r>
                      <a:r>
                        <a:rPr sz="700" spc="-40">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35">
                          <a:latin typeface="Arial"/>
                          <a:cs typeface="Arial"/>
                        </a:rPr>
                        <a:t> </a:t>
                      </a:r>
                      <a:r>
                        <a:rPr sz="700" spc="-10">
                          <a:latin typeface="Arial"/>
                          <a:cs typeface="Arial"/>
                        </a:rPr>
                        <a:t>Registry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45"/>
                        </a:spcBef>
                      </a:pPr>
                      <a:r>
                        <a:rPr sz="700" spc="-20">
                          <a:latin typeface="Arial"/>
                          <a:cs typeface="Arial"/>
                        </a:rPr>
                        <a:t>2019</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6"/>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France</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French</a:t>
                      </a:r>
                      <a:r>
                        <a:rPr sz="700" spc="-20">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2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7"/>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69215">
                        <a:lnSpc>
                          <a:spcPct val="100000"/>
                        </a:lnSpc>
                        <a:spcBef>
                          <a:spcPts val="395"/>
                        </a:spcBef>
                      </a:pPr>
                      <a:r>
                        <a:rPr sz="700" spc="-10">
                          <a:latin typeface="Arial"/>
                          <a:cs typeface="Arial"/>
                        </a:rPr>
                        <a:t>Greece</a:t>
                      </a:r>
                      <a:endParaRPr sz="700">
                        <a:latin typeface="Arial"/>
                        <a:cs typeface="Arial"/>
                      </a:endParaRPr>
                    </a:p>
                  </a:txBody>
                  <a:tcPr marL="0" marR="0" marT="501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a:latin typeface="Arial"/>
                          <a:cs typeface="Arial"/>
                        </a:rPr>
                        <a:t>Greek</a:t>
                      </a:r>
                      <a:r>
                        <a:rPr sz="700" spc="-15">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2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8"/>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India</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Indian</a:t>
                      </a:r>
                      <a:r>
                        <a:rPr sz="700" spc="-20">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2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9"/>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Japan</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a:latin typeface="Arial"/>
                          <a:cs typeface="Arial"/>
                        </a:rPr>
                        <a:t>Japanese</a:t>
                      </a:r>
                      <a:r>
                        <a:rPr sz="700" spc="-25">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40">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0"/>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Kuwait</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Kuwaitian</a:t>
                      </a:r>
                      <a:r>
                        <a:rPr sz="700" spc="-30">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3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2018</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1"/>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Mexico</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a:latin typeface="Arial"/>
                          <a:cs typeface="Arial"/>
                        </a:rPr>
                        <a:t>Mexican</a:t>
                      </a:r>
                      <a:r>
                        <a:rPr sz="700" spc="-15">
                          <a:latin typeface="Arial"/>
                          <a:cs typeface="Arial"/>
                        </a:rPr>
                        <a:t> </a:t>
                      </a:r>
                      <a:r>
                        <a:rPr sz="700">
                          <a:latin typeface="Arial"/>
                          <a:cs typeface="Arial"/>
                        </a:rPr>
                        <a:t>Severe</a:t>
                      </a:r>
                      <a:r>
                        <a:rPr sz="700" spc="-35">
                          <a:latin typeface="Arial"/>
                          <a:cs typeface="Arial"/>
                        </a:rPr>
                        <a:t> </a:t>
                      </a:r>
                      <a:r>
                        <a:rPr sz="700">
                          <a:latin typeface="Arial"/>
                          <a:cs typeface="Arial"/>
                        </a:rPr>
                        <a:t>Asthma</a:t>
                      </a:r>
                      <a:r>
                        <a:rPr sz="700" spc="-30">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2"/>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Poland</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Polish</a:t>
                      </a:r>
                      <a:r>
                        <a:rPr sz="700" spc="-35">
                          <a:latin typeface="Arial"/>
                          <a:cs typeface="Arial"/>
                        </a:rPr>
                        <a:t> </a:t>
                      </a:r>
                      <a:r>
                        <a:rPr sz="700">
                          <a:latin typeface="Arial"/>
                          <a:cs typeface="Arial"/>
                        </a:rPr>
                        <a:t>Severe</a:t>
                      </a:r>
                      <a:r>
                        <a:rPr sz="700" spc="-20">
                          <a:latin typeface="Arial"/>
                          <a:cs typeface="Arial"/>
                        </a:rPr>
                        <a:t> </a:t>
                      </a:r>
                      <a:r>
                        <a:rPr sz="700">
                          <a:latin typeface="Arial"/>
                          <a:cs typeface="Arial"/>
                        </a:rPr>
                        <a:t>Asthma</a:t>
                      </a:r>
                      <a:r>
                        <a:rPr sz="700" spc="-1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2020</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3"/>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Saudi</a:t>
                      </a:r>
                      <a:r>
                        <a:rPr sz="700" spc="-15">
                          <a:latin typeface="Arial"/>
                          <a:cs typeface="Arial"/>
                        </a:rPr>
                        <a:t> </a:t>
                      </a:r>
                      <a:r>
                        <a:rPr sz="700" spc="-10">
                          <a:latin typeface="Arial"/>
                          <a:cs typeface="Arial"/>
                        </a:rPr>
                        <a:t>Arabia</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a:latin typeface="Arial"/>
                          <a:cs typeface="Arial"/>
                        </a:rPr>
                        <a:t>Saudi</a:t>
                      </a:r>
                      <a:r>
                        <a:rPr sz="700" spc="-25">
                          <a:latin typeface="Arial"/>
                          <a:cs typeface="Arial"/>
                        </a:rPr>
                        <a:t> </a:t>
                      </a:r>
                      <a:r>
                        <a:rPr sz="700">
                          <a:latin typeface="Arial"/>
                          <a:cs typeface="Arial"/>
                        </a:rPr>
                        <a:t>Arabian</a:t>
                      </a:r>
                      <a:r>
                        <a:rPr sz="700" spc="-35">
                          <a:latin typeface="Arial"/>
                          <a:cs typeface="Arial"/>
                        </a:rPr>
                        <a:t> </a:t>
                      </a:r>
                      <a:r>
                        <a:rPr sz="700">
                          <a:latin typeface="Arial"/>
                          <a:cs typeface="Arial"/>
                        </a:rPr>
                        <a:t>Severe</a:t>
                      </a:r>
                      <a:r>
                        <a:rPr sz="700" spc="-20">
                          <a:latin typeface="Arial"/>
                          <a:cs typeface="Arial"/>
                        </a:rPr>
                        <a:t> </a:t>
                      </a:r>
                      <a:r>
                        <a:rPr sz="700">
                          <a:latin typeface="Arial"/>
                          <a:cs typeface="Arial"/>
                        </a:rPr>
                        <a:t>Asthma</a:t>
                      </a:r>
                      <a:r>
                        <a:rPr sz="700" spc="-20">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4"/>
                  </a:ext>
                </a:extLst>
              </a:tr>
              <a:tr h="325755">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Singapore</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Singapore</a:t>
                      </a:r>
                      <a:r>
                        <a:rPr sz="700" spc="-30">
                          <a:latin typeface="Arial"/>
                          <a:cs typeface="Arial"/>
                        </a:rPr>
                        <a:t> </a:t>
                      </a:r>
                      <a:r>
                        <a:rPr sz="700">
                          <a:latin typeface="Arial"/>
                          <a:cs typeface="Arial"/>
                        </a:rPr>
                        <a:t>Severe</a:t>
                      </a:r>
                      <a:r>
                        <a:rPr sz="700" spc="-25">
                          <a:latin typeface="Arial"/>
                          <a:cs typeface="Arial"/>
                        </a:rPr>
                        <a:t> </a:t>
                      </a:r>
                      <a:r>
                        <a:rPr sz="700">
                          <a:latin typeface="Arial"/>
                          <a:cs typeface="Arial"/>
                        </a:rPr>
                        <a:t>Asthma</a:t>
                      </a:r>
                      <a:r>
                        <a:rPr sz="700" spc="-25">
                          <a:latin typeface="Arial"/>
                          <a:cs typeface="Arial"/>
                        </a:rPr>
                        <a:t> </a:t>
                      </a:r>
                      <a:r>
                        <a:rPr sz="700">
                          <a:latin typeface="Arial"/>
                          <a:cs typeface="Arial"/>
                        </a:rPr>
                        <a:t>Registry</a:t>
                      </a:r>
                      <a:r>
                        <a:rPr sz="700" spc="-20">
                          <a:latin typeface="Arial"/>
                          <a:cs typeface="Arial"/>
                        </a:rPr>
                        <a:t> </a:t>
                      </a:r>
                      <a:r>
                        <a:rPr sz="700" spc="-10">
                          <a:latin typeface="Arial"/>
                          <a:cs typeface="Arial"/>
                        </a:rPr>
                        <a:t>(S-</a:t>
                      </a:r>
                      <a:r>
                        <a:rPr sz="700" spc="-20">
                          <a:latin typeface="Arial"/>
                          <a:cs typeface="Arial"/>
                        </a:rPr>
                        <a:t>SAR)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2020</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5"/>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10">
                          <a:latin typeface="Arial"/>
                          <a:cs typeface="Arial"/>
                        </a:rPr>
                        <a:t>Taiwan</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92075">
                        <a:lnSpc>
                          <a:spcPct val="100000"/>
                        </a:lnSpc>
                        <a:spcBef>
                          <a:spcPts val="350"/>
                        </a:spcBef>
                      </a:pPr>
                      <a:r>
                        <a:rPr sz="700">
                          <a:latin typeface="Arial"/>
                          <a:cs typeface="Arial"/>
                        </a:rPr>
                        <a:t>Taiwanese</a:t>
                      </a:r>
                      <a:r>
                        <a:rPr sz="700" spc="-30">
                          <a:latin typeface="Arial"/>
                          <a:cs typeface="Arial"/>
                        </a:rPr>
                        <a:t> </a:t>
                      </a:r>
                      <a:r>
                        <a:rPr sz="700">
                          <a:latin typeface="Arial"/>
                          <a:cs typeface="Arial"/>
                        </a:rPr>
                        <a:t>Severe</a:t>
                      </a:r>
                      <a:r>
                        <a:rPr sz="700" spc="-30">
                          <a:latin typeface="Arial"/>
                          <a:cs typeface="Arial"/>
                        </a:rPr>
                        <a:t> </a:t>
                      </a:r>
                      <a:r>
                        <a:rPr sz="700">
                          <a:latin typeface="Arial"/>
                          <a:cs typeface="Arial"/>
                        </a:rPr>
                        <a:t>Asthma</a:t>
                      </a:r>
                      <a:r>
                        <a:rPr sz="700" spc="-35">
                          <a:latin typeface="Arial"/>
                          <a:cs typeface="Arial"/>
                        </a:rPr>
                        <a:t> </a:t>
                      </a:r>
                      <a:r>
                        <a:rPr sz="700" spc="-10">
                          <a:latin typeface="Arial"/>
                          <a:cs typeface="Arial"/>
                        </a:rPr>
                        <a:t>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6"/>
                  </a:ext>
                </a:extLst>
              </a:tr>
              <a:tr h="211454">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spc="-25">
                          <a:latin typeface="Arial"/>
                          <a:cs typeface="Arial"/>
                        </a:rPr>
                        <a:t>UAE</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50"/>
                        </a:spcBef>
                      </a:pPr>
                      <a:r>
                        <a:rPr sz="700">
                          <a:latin typeface="Arial"/>
                          <a:cs typeface="Arial"/>
                        </a:rPr>
                        <a:t>UAE</a:t>
                      </a:r>
                      <a:r>
                        <a:rPr sz="700" spc="-40">
                          <a:latin typeface="Arial"/>
                          <a:cs typeface="Arial"/>
                        </a:rPr>
                        <a:t> </a:t>
                      </a:r>
                      <a:r>
                        <a:rPr sz="700">
                          <a:latin typeface="Arial"/>
                          <a:cs typeface="Arial"/>
                        </a:rPr>
                        <a:t>Severe</a:t>
                      </a:r>
                      <a:r>
                        <a:rPr sz="700" spc="-15">
                          <a:latin typeface="Arial"/>
                          <a:cs typeface="Arial"/>
                        </a:rPr>
                        <a:t> </a:t>
                      </a:r>
                      <a:r>
                        <a:rPr sz="700">
                          <a:latin typeface="Arial"/>
                          <a:cs typeface="Arial"/>
                        </a:rPr>
                        <a:t>Asthma</a:t>
                      </a:r>
                      <a:r>
                        <a:rPr sz="700" spc="-10">
                          <a:latin typeface="Arial"/>
                          <a:cs typeface="Arial"/>
                        </a:rPr>
                        <a:t> Registry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R="32384" algn="ctr">
                        <a:lnSpc>
                          <a:spcPct val="100000"/>
                        </a:lnSpc>
                        <a:spcBef>
                          <a:spcPts val="350"/>
                        </a:spcBef>
                      </a:pPr>
                      <a:r>
                        <a:rPr sz="700" spc="-20">
                          <a:latin typeface="Arial"/>
                          <a:cs typeface="Arial"/>
                        </a:rPr>
                        <a:t>2019</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7"/>
                  </a:ext>
                </a:extLst>
              </a:tr>
            </a:tbl>
          </a:graphicData>
        </a:graphic>
      </p:graphicFrame>
      <p:pic>
        <p:nvPicPr>
          <p:cNvPr id="5" name="Graphic 4" descr="Beginning with solid fill">
            <a:hlinkClick r:id="rId2" action="ppaction://hlinksldjump"/>
            <a:extLst>
              <a:ext uri="{FF2B5EF4-FFF2-40B4-BE49-F238E27FC236}">
                <a16:creationId xmlns:a16="http://schemas.microsoft.com/office/drawing/2014/main" id="{80899268-1873-6552-4C6D-C44D85A7B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C3AB2AAC-0820-1A01-1A4C-09A466E457AA}"/>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0"/>
              <a:t> </a:t>
            </a:r>
            <a:r>
              <a:rPr spc="-10"/>
              <a:t>patients</a:t>
            </a:r>
          </a:p>
        </p:txBody>
      </p:sp>
      <p:graphicFrame>
        <p:nvGraphicFramePr>
          <p:cNvPr id="3" name="object 3"/>
          <p:cNvGraphicFramePr>
            <a:graphicFrameLocks noGrp="1"/>
          </p:cNvGraphicFramePr>
          <p:nvPr/>
        </p:nvGraphicFramePr>
        <p:xfrm>
          <a:off x="353059" y="2278252"/>
          <a:ext cx="8496299" cy="2402205"/>
        </p:xfrm>
        <a:graphic>
          <a:graphicData uri="http://schemas.openxmlformats.org/drawingml/2006/table">
            <a:tbl>
              <a:tblPr firstRow="1" bandRow="1">
                <a:tableStyleId>{2D5ABB26-0587-4C30-8999-92F81FD0307C}</a:tableStyleId>
              </a:tblPr>
              <a:tblGrid>
                <a:gridCol w="5982970">
                  <a:extLst>
                    <a:ext uri="{9D8B030D-6E8A-4147-A177-3AD203B41FA5}">
                      <a16:colId xmlns:a16="http://schemas.microsoft.com/office/drawing/2014/main" val="20000"/>
                    </a:ext>
                  </a:extLst>
                </a:gridCol>
                <a:gridCol w="2513329">
                  <a:extLst>
                    <a:ext uri="{9D8B030D-6E8A-4147-A177-3AD203B41FA5}">
                      <a16:colId xmlns:a16="http://schemas.microsoft.com/office/drawing/2014/main" val="20001"/>
                    </a:ext>
                  </a:extLst>
                </a:gridCol>
              </a:tblGrid>
              <a:tr h="370840">
                <a:tc>
                  <a:txBody>
                    <a:bodyPr/>
                    <a:lstStyle/>
                    <a:p>
                      <a:pPr marL="90805">
                        <a:lnSpc>
                          <a:spcPct val="100000"/>
                        </a:lnSpc>
                        <a:spcBef>
                          <a:spcPts val="320"/>
                        </a:spcBef>
                      </a:pPr>
                      <a:r>
                        <a:rPr sz="1400" b="1" spc="-10">
                          <a:solidFill>
                            <a:srgbClr val="FFFFFF"/>
                          </a:solidFill>
                          <a:latin typeface="Arial"/>
                          <a:cs typeface="Arial"/>
                        </a:rPr>
                        <a:t>Inclusion</a:t>
                      </a:r>
                      <a:endParaRPr sz="14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2075">
                        <a:lnSpc>
                          <a:spcPct val="100000"/>
                        </a:lnSpc>
                        <a:spcBef>
                          <a:spcPts val="320"/>
                        </a:spcBef>
                      </a:pPr>
                      <a:r>
                        <a:rPr sz="1400" b="1" spc="-10">
                          <a:solidFill>
                            <a:srgbClr val="FFFFFF"/>
                          </a:solidFill>
                          <a:latin typeface="Arial"/>
                          <a:cs typeface="Arial"/>
                        </a:rPr>
                        <a:t>Exclusion</a:t>
                      </a:r>
                      <a:endParaRPr sz="14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extLst>
                  <a:ext uri="{0D108BD9-81ED-4DB2-BD59-A6C34878D82A}">
                    <a16:rowId xmlns:a16="http://schemas.microsoft.com/office/drawing/2014/main" val="10000"/>
                  </a:ext>
                </a:extLst>
              </a:tr>
              <a:tr h="264160">
                <a:tc>
                  <a:txBody>
                    <a:bodyPr/>
                    <a:lstStyle/>
                    <a:p>
                      <a:pPr marL="90805">
                        <a:lnSpc>
                          <a:spcPct val="100000"/>
                        </a:lnSpc>
                        <a:spcBef>
                          <a:spcPts val="335"/>
                        </a:spcBef>
                      </a:pPr>
                      <a:r>
                        <a:rPr sz="1000">
                          <a:latin typeface="Arial"/>
                          <a:cs typeface="Arial"/>
                        </a:rPr>
                        <a:t>Adult</a:t>
                      </a:r>
                      <a:r>
                        <a:rPr sz="1000" spc="-40">
                          <a:latin typeface="Arial"/>
                          <a:cs typeface="Arial"/>
                        </a:rPr>
                        <a:t> </a:t>
                      </a:r>
                      <a:r>
                        <a:rPr sz="1000">
                          <a:latin typeface="Arial"/>
                          <a:cs typeface="Arial"/>
                        </a:rPr>
                        <a:t>(≥18</a:t>
                      </a:r>
                      <a:r>
                        <a:rPr sz="1000" spc="-45">
                          <a:latin typeface="Arial"/>
                          <a:cs typeface="Arial"/>
                        </a:rPr>
                        <a:t> </a:t>
                      </a:r>
                      <a:r>
                        <a:rPr sz="1000">
                          <a:latin typeface="Arial"/>
                          <a:cs typeface="Arial"/>
                        </a:rPr>
                        <a:t>years</a:t>
                      </a:r>
                      <a:r>
                        <a:rPr sz="1000" spc="-10">
                          <a:latin typeface="Arial"/>
                          <a:cs typeface="Arial"/>
                        </a:rPr>
                        <a:t> </a:t>
                      </a:r>
                      <a:r>
                        <a:rPr sz="1000">
                          <a:latin typeface="Arial"/>
                          <a:cs typeface="Arial"/>
                        </a:rPr>
                        <a:t>old)</a:t>
                      </a:r>
                      <a:r>
                        <a:rPr sz="1000" spc="-40">
                          <a:latin typeface="Arial"/>
                          <a:cs typeface="Arial"/>
                        </a:rPr>
                        <a:t> </a:t>
                      </a:r>
                      <a:r>
                        <a:rPr sz="1000">
                          <a:latin typeface="Arial"/>
                          <a:cs typeface="Arial"/>
                        </a:rPr>
                        <a:t>patients</a:t>
                      </a:r>
                      <a:r>
                        <a:rPr sz="1000" spc="-30">
                          <a:latin typeface="Arial"/>
                          <a:cs typeface="Arial"/>
                        </a:rPr>
                        <a:t> </a:t>
                      </a:r>
                      <a:r>
                        <a:rPr sz="1000">
                          <a:latin typeface="Arial"/>
                          <a:cs typeface="Arial"/>
                        </a:rPr>
                        <a:t>with</a:t>
                      </a:r>
                      <a:r>
                        <a:rPr sz="1000" spc="-20">
                          <a:latin typeface="Arial"/>
                          <a:cs typeface="Arial"/>
                        </a:rPr>
                        <a:t> </a:t>
                      </a:r>
                      <a:r>
                        <a:rPr sz="1000">
                          <a:latin typeface="Arial"/>
                          <a:cs typeface="Arial"/>
                        </a:rPr>
                        <a:t>severe</a:t>
                      </a:r>
                      <a:r>
                        <a:rPr sz="1000" spc="-40">
                          <a:latin typeface="Arial"/>
                          <a:cs typeface="Arial"/>
                        </a:rPr>
                        <a:t> </a:t>
                      </a:r>
                      <a:r>
                        <a:rPr sz="1000" spc="-10">
                          <a:latin typeface="Arial"/>
                          <a:cs typeface="Arial"/>
                        </a:rPr>
                        <a:t>asthma</a:t>
                      </a:r>
                      <a:endParaRPr sz="1000">
                        <a:latin typeface="Arial"/>
                        <a:cs typeface="Arial"/>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92075">
                        <a:lnSpc>
                          <a:spcPct val="100000"/>
                        </a:lnSpc>
                        <a:spcBef>
                          <a:spcPts val="335"/>
                        </a:spcBef>
                      </a:pPr>
                      <a:r>
                        <a:rPr sz="1000">
                          <a:latin typeface="Arial"/>
                          <a:cs typeface="Arial"/>
                        </a:rPr>
                        <a:t>Lack</a:t>
                      </a:r>
                      <a:r>
                        <a:rPr sz="1000" spc="-20">
                          <a:latin typeface="Arial"/>
                          <a:cs typeface="Arial"/>
                        </a:rPr>
                        <a:t> </a:t>
                      </a:r>
                      <a:r>
                        <a:rPr sz="1000">
                          <a:latin typeface="Arial"/>
                          <a:cs typeface="Arial"/>
                        </a:rPr>
                        <a:t>of</a:t>
                      </a:r>
                      <a:r>
                        <a:rPr sz="1000" spc="-20">
                          <a:latin typeface="Arial"/>
                          <a:cs typeface="Arial"/>
                        </a:rPr>
                        <a:t> </a:t>
                      </a:r>
                      <a:r>
                        <a:rPr sz="1000">
                          <a:latin typeface="Arial"/>
                          <a:cs typeface="Arial"/>
                        </a:rPr>
                        <a:t>informed</a:t>
                      </a:r>
                      <a:r>
                        <a:rPr sz="1000" spc="-55">
                          <a:latin typeface="Arial"/>
                          <a:cs typeface="Arial"/>
                        </a:rPr>
                        <a:t> </a:t>
                      </a:r>
                      <a:r>
                        <a:rPr sz="1000">
                          <a:latin typeface="Arial"/>
                          <a:cs typeface="Arial"/>
                        </a:rPr>
                        <a:t>consent</a:t>
                      </a:r>
                      <a:r>
                        <a:rPr sz="1000" spc="-25">
                          <a:latin typeface="Arial"/>
                          <a:cs typeface="Arial"/>
                        </a:rPr>
                        <a:t> </a:t>
                      </a:r>
                      <a:r>
                        <a:rPr sz="1000">
                          <a:latin typeface="Arial"/>
                          <a:cs typeface="Arial"/>
                        </a:rPr>
                        <a:t>for</a:t>
                      </a:r>
                      <a:r>
                        <a:rPr sz="1000" spc="-25">
                          <a:latin typeface="Arial"/>
                          <a:cs typeface="Arial"/>
                        </a:rPr>
                        <a:t> </a:t>
                      </a:r>
                      <a:r>
                        <a:rPr sz="1000" spc="-10">
                          <a:latin typeface="Arial"/>
                          <a:cs typeface="Arial"/>
                        </a:rPr>
                        <a:t>participation</a:t>
                      </a:r>
                      <a:endParaRPr sz="1000">
                        <a:latin typeface="Arial"/>
                        <a:cs typeface="Arial"/>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1"/>
                  </a:ext>
                </a:extLst>
              </a:tr>
              <a:tr h="1767205">
                <a:tc>
                  <a:txBody>
                    <a:bodyPr/>
                    <a:lstStyle/>
                    <a:p>
                      <a:pPr marL="90805">
                        <a:lnSpc>
                          <a:spcPct val="100000"/>
                        </a:lnSpc>
                        <a:spcBef>
                          <a:spcPts val="340"/>
                        </a:spcBef>
                      </a:pPr>
                      <a:r>
                        <a:rPr sz="1000">
                          <a:latin typeface="Arial"/>
                          <a:cs typeface="Arial"/>
                        </a:rPr>
                        <a:t>Undergoing</a:t>
                      </a:r>
                      <a:r>
                        <a:rPr sz="1000" spc="-35">
                          <a:latin typeface="Arial"/>
                          <a:cs typeface="Arial"/>
                        </a:rPr>
                        <a:t> </a:t>
                      </a:r>
                      <a:r>
                        <a:rPr sz="1000">
                          <a:latin typeface="Arial"/>
                          <a:cs typeface="Arial"/>
                        </a:rPr>
                        <a:t>GINA</a:t>
                      </a:r>
                      <a:r>
                        <a:rPr sz="1000" spc="-30">
                          <a:latin typeface="Arial"/>
                          <a:cs typeface="Arial"/>
                        </a:rPr>
                        <a:t> </a:t>
                      </a:r>
                      <a:r>
                        <a:rPr sz="1000">
                          <a:latin typeface="Arial"/>
                          <a:cs typeface="Arial"/>
                        </a:rPr>
                        <a:t>Step</a:t>
                      </a:r>
                      <a:r>
                        <a:rPr sz="1000" spc="-30">
                          <a:latin typeface="Arial"/>
                          <a:cs typeface="Arial"/>
                        </a:rPr>
                        <a:t> </a:t>
                      </a:r>
                      <a:r>
                        <a:rPr sz="1000">
                          <a:latin typeface="Arial"/>
                          <a:cs typeface="Arial"/>
                        </a:rPr>
                        <a:t>5</a:t>
                      </a:r>
                      <a:r>
                        <a:rPr sz="1000" spc="-30">
                          <a:latin typeface="Arial"/>
                          <a:cs typeface="Arial"/>
                        </a:rPr>
                        <a:t> </a:t>
                      </a:r>
                      <a:r>
                        <a:rPr sz="1000">
                          <a:latin typeface="Arial"/>
                          <a:cs typeface="Arial"/>
                        </a:rPr>
                        <a:t>treatment</a:t>
                      </a:r>
                      <a:r>
                        <a:rPr sz="1000" spc="-60">
                          <a:latin typeface="Arial"/>
                          <a:cs typeface="Arial"/>
                        </a:rPr>
                        <a:t> </a:t>
                      </a:r>
                      <a:r>
                        <a:rPr sz="1000" spc="-25">
                          <a:latin typeface="Arial"/>
                          <a:cs typeface="Arial"/>
                        </a:rPr>
                        <a:t>or</a:t>
                      </a:r>
                      <a:endParaRPr sz="1000">
                        <a:latin typeface="Arial"/>
                        <a:cs typeface="Arial"/>
                      </a:endParaRPr>
                    </a:p>
                    <a:p>
                      <a:pPr marL="90805" marR="570230">
                        <a:lnSpc>
                          <a:spcPct val="100000"/>
                        </a:lnSpc>
                      </a:pPr>
                      <a:r>
                        <a:rPr sz="1000">
                          <a:latin typeface="Arial"/>
                          <a:cs typeface="Arial"/>
                        </a:rPr>
                        <a:t>Uncontrolled</a:t>
                      </a:r>
                      <a:r>
                        <a:rPr sz="1000" spc="-15">
                          <a:latin typeface="Arial"/>
                          <a:cs typeface="Arial"/>
                        </a:rPr>
                        <a:t> </a:t>
                      </a:r>
                      <a:r>
                        <a:rPr sz="1000">
                          <a:latin typeface="Arial"/>
                          <a:cs typeface="Arial"/>
                        </a:rPr>
                        <a:t>on</a:t>
                      </a:r>
                      <a:r>
                        <a:rPr sz="1000" spc="-35">
                          <a:latin typeface="Arial"/>
                          <a:cs typeface="Arial"/>
                        </a:rPr>
                        <a:t> </a:t>
                      </a:r>
                      <a:r>
                        <a:rPr sz="1000">
                          <a:latin typeface="Arial"/>
                          <a:cs typeface="Arial"/>
                        </a:rPr>
                        <a:t>GINA</a:t>
                      </a:r>
                      <a:r>
                        <a:rPr sz="1000" spc="-15">
                          <a:latin typeface="Arial"/>
                          <a:cs typeface="Arial"/>
                        </a:rPr>
                        <a:t> </a:t>
                      </a:r>
                      <a:r>
                        <a:rPr sz="1000">
                          <a:latin typeface="Arial"/>
                          <a:cs typeface="Arial"/>
                        </a:rPr>
                        <a:t>Step</a:t>
                      </a:r>
                      <a:r>
                        <a:rPr sz="1000" spc="-25">
                          <a:latin typeface="Arial"/>
                          <a:cs typeface="Arial"/>
                        </a:rPr>
                        <a:t> </a:t>
                      </a:r>
                      <a:r>
                        <a:rPr sz="1000">
                          <a:latin typeface="Arial"/>
                          <a:cs typeface="Arial"/>
                        </a:rPr>
                        <a:t>4</a:t>
                      </a:r>
                      <a:r>
                        <a:rPr sz="1000" spc="-20">
                          <a:latin typeface="Arial"/>
                          <a:cs typeface="Arial"/>
                        </a:rPr>
                        <a:t> </a:t>
                      </a:r>
                      <a:r>
                        <a:rPr sz="1000">
                          <a:latin typeface="Arial"/>
                          <a:cs typeface="Arial"/>
                        </a:rPr>
                        <a:t>treatment</a:t>
                      </a:r>
                      <a:r>
                        <a:rPr sz="1000" spc="-25">
                          <a:latin typeface="Arial"/>
                          <a:cs typeface="Arial"/>
                        </a:rPr>
                        <a:t> </a:t>
                      </a:r>
                      <a:r>
                        <a:rPr sz="1000">
                          <a:latin typeface="Arial"/>
                          <a:cs typeface="Arial"/>
                        </a:rPr>
                        <a:t>–</a:t>
                      </a:r>
                      <a:r>
                        <a:rPr sz="1000" spc="-35">
                          <a:latin typeface="Arial"/>
                          <a:cs typeface="Arial"/>
                        </a:rPr>
                        <a:t> </a:t>
                      </a:r>
                      <a:r>
                        <a:rPr sz="1000">
                          <a:latin typeface="Arial"/>
                          <a:cs typeface="Arial"/>
                        </a:rPr>
                        <a:t>defined</a:t>
                      </a:r>
                      <a:r>
                        <a:rPr sz="1000" spc="-30">
                          <a:latin typeface="Arial"/>
                          <a:cs typeface="Arial"/>
                        </a:rPr>
                        <a:t> </a:t>
                      </a:r>
                      <a:r>
                        <a:rPr sz="1000">
                          <a:latin typeface="Arial"/>
                          <a:cs typeface="Arial"/>
                        </a:rPr>
                        <a:t>as</a:t>
                      </a:r>
                      <a:r>
                        <a:rPr sz="1000" spc="-30">
                          <a:latin typeface="Arial"/>
                          <a:cs typeface="Arial"/>
                        </a:rPr>
                        <a:t> </a:t>
                      </a:r>
                      <a:r>
                        <a:rPr sz="1000">
                          <a:latin typeface="Arial"/>
                          <a:cs typeface="Arial"/>
                        </a:rPr>
                        <a:t>at</a:t>
                      </a:r>
                      <a:r>
                        <a:rPr sz="1000" spc="-15">
                          <a:latin typeface="Arial"/>
                          <a:cs typeface="Arial"/>
                        </a:rPr>
                        <a:t> </a:t>
                      </a:r>
                      <a:r>
                        <a:rPr sz="1000">
                          <a:latin typeface="Arial"/>
                          <a:cs typeface="Arial"/>
                        </a:rPr>
                        <a:t>least</a:t>
                      </a:r>
                      <a:r>
                        <a:rPr sz="1000" spc="-20">
                          <a:latin typeface="Arial"/>
                          <a:cs typeface="Arial"/>
                        </a:rPr>
                        <a:t> </a:t>
                      </a:r>
                      <a:r>
                        <a:rPr sz="1000">
                          <a:latin typeface="Arial"/>
                          <a:cs typeface="Arial"/>
                        </a:rPr>
                        <a:t>one</a:t>
                      </a:r>
                      <a:r>
                        <a:rPr sz="1000" spc="-35">
                          <a:latin typeface="Arial"/>
                          <a:cs typeface="Arial"/>
                        </a:rPr>
                        <a:t> </a:t>
                      </a:r>
                      <a:r>
                        <a:rPr sz="1000">
                          <a:latin typeface="Arial"/>
                          <a:cs typeface="Arial"/>
                        </a:rPr>
                        <a:t>of</a:t>
                      </a:r>
                      <a:r>
                        <a:rPr sz="1000" spc="-20">
                          <a:latin typeface="Arial"/>
                          <a:cs typeface="Arial"/>
                        </a:rPr>
                        <a:t> </a:t>
                      </a:r>
                      <a:r>
                        <a:rPr sz="1000">
                          <a:latin typeface="Arial"/>
                          <a:cs typeface="Arial"/>
                        </a:rPr>
                        <a:t>the</a:t>
                      </a:r>
                      <a:r>
                        <a:rPr sz="1000" spc="-25">
                          <a:latin typeface="Arial"/>
                          <a:cs typeface="Arial"/>
                        </a:rPr>
                        <a:t> </a:t>
                      </a:r>
                      <a:r>
                        <a:rPr sz="1000" spc="-10">
                          <a:latin typeface="Arial"/>
                          <a:cs typeface="Arial"/>
                        </a:rPr>
                        <a:t>following</a:t>
                      </a:r>
                      <a:r>
                        <a:rPr sz="1000" spc="-15">
                          <a:latin typeface="Arial"/>
                          <a:cs typeface="Arial"/>
                        </a:rPr>
                        <a:t> </a:t>
                      </a:r>
                      <a:r>
                        <a:rPr sz="1000">
                          <a:latin typeface="Arial"/>
                          <a:cs typeface="Arial"/>
                        </a:rPr>
                        <a:t>(per</a:t>
                      </a:r>
                      <a:r>
                        <a:rPr sz="1000" spc="-10">
                          <a:latin typeface="Arial"/>
                          <a:cs typeface="Arial"/>
                        </a:rPr>
                        <a:t> ATS/ERS guidelines):</a:t>
                      </a:r>
                      <a:endParaRPr sz="1000">
                        <a:latin typeface="Arial"/>
                        <a:cs typeface="Arial"/>
                      </a:endParaRPr>
                    </a:p>
                    <a:p>
                      <a:pPr marL="606425" marR="135255" indent="-172720">
                        <a:lnSpc>
                          <a:spcPct val="100000"/>
                        </a:lnSpc>
                        <a:buChar char="•"/>
                        <a:tabLst>
                          <a:tab pos="606425" algn="l"/>
                        </a:tabLst>
                      </a:pPr>
                      <a:r>
                        <a:rPr sz="1000">
                          <a:latin typeface="Arial"/>
                          <a:cs typeface="Arial"/>
                        </a:rPr>
                        <a:t>Poor</a:t>
                      </a:r>
                      <a:r>
                        <a:rPr sz="1000" spc="-20">
                          <a:latin typeface="Arial"/>
                          <a:cs typeface="Arial"/>
                        </a:rPr>
                        <a:t> </a:t>
                      </a:r>
                      <a:r>
                        <a:rPr sz="1000">
                          <a:latin typeface="Arial"/>
                          <a:cs typeface="Arial"/>
                        </a:rPr>
                        <a:t>symptom</a:t>
                      </a:r>
                      <a:r>
                        <a:rPr sz="1000" spc="-15">
                          <a:latin typeface="Arial"/>
                          <a:cs typeface="Arial"/>
                        </a:rPr>
                        <a:t> </a:t>
                      </a:r>
                      <a:r>
                        <a:rPr sz="1000">
                          <a:latin typeface="Arial"/>
                          <a:cs typeface="Arial"/>
                        </a:rPr>
                        <a:t>control:</a:t>
                      </a:r>
                      <a:r>
                        <a:rPr sz="1000" spc="-25">
                          <a:latin typeface="Arial"/>
                          <a:cs typeface="Arial"/>
                        </a:rPr>
                        <a:t> </a:t>
                      </a:r>
                      <a:r>
                        <a:rPr sz="1000">
                          <a:latin typeface="Arial"/>
                          <a:cs typeface="Arial"/>
                        </a:rPr>
                        <a:t>ACQ</a:t>
                      </a:r>
                      <a:r>
                        <a:rPr sz="1000" spc="-20">
                          <a:latin typeface="Arial"/>
                          <a:cs typeface="Arial"/>
                        </a:rPr>
                        <a:t> </a:t>
                      </a:r>
                      <a:r>
                        <a:rPr sz="1000" spc="-10">
                          <a:latin typeface="Arial"/>
                          <a:cs typeface="Arial"/>
                        </a:rPr>
                        <a:t>consistently</a:t>
                      </a:r>
                      <a:r>
                        <a:rPr sz="1000" spc="-15">
                          <a:latin typeface="Arial"/>
                          <a:cs typeface="Arial"/>
                        </a:rPr>
                        <a:t> </a:t>
                      </a:r>
                      <a:r>
                        <a:rPr sz="1000">
                          <a:latin typeface="Arial"/>
                          <a:cs typeface="Arial"/>
                        </a:rPr>
                        <a:t>&gt;</a:t>
                      </a:r>
                      <a:r>
                        <a:rPr sz="1000" spc="-30">
                          <a:latin typeface="Arial"/>
                          <a:cs typeface="Arial"/>
                        </a:rPr>
                        <a:t> </a:t>
                      </a:r>
                      <a:r>
                        <a:rPr sz="1000">
                          <a:latin typeface="Arial"/>
                          <a:cs typeface="Arial"/>
                        </a:rPr>
                        <a:t>1.5,</a:t>
                      </a:r>
                      <a:r>
                        <a:rPr sz="1000" spc="-25">
                          <a:latin typeface="Arial"/>
                          <a:cs typeface="Arial"/>
                        </a:rPr>
                        <a:t> </a:t>
                      </a:r>
                      <a:r>
                        <a:rPr sz="1000">
                          <a:latin typeface="Arial"/>
                          <a:cs typeface="Arial"/>
                        </a:rPr>
                        <a:t>ACT</a:t>
                      </a:r>
                      <a:r>
                        <a:rPr sz="1000" spc="-15">
                          <a:latin typeface="Arial"/>
                          <a:cs typeface="Arial"/>
                        </a:rPr>
                        <a:t> </a:t>
                      </a:r>
                      <a:r>
                        <a:rPr sz="1000">
                          <a:latin typeface="Arial"/>
                          <a:cs typeface="Arial"/>
                        </a:rPr>
                        <a:t>&lt;</a:t>
                      </a:r>
                      <a:r>
                        <a:rPr sz="1000" spc="-20">
                          <a:latin typeface="Arial"/>
                          <a:cs typeface="Arial"/>
                        </a:rPr>
                        <a:t> </a:t>
                      </a:r>
                      <a:r>
                        <a:rPr sz="1000">
                          <a:latin typeface="Arial"/>
                          <a:cs typeface="Arial"/>
                        </a:rPr>
                        <a:t>20</a:t>
                      </a:r>
                      <a:r>
                        <a:rPr sz="1000" spc="-30">
                          <a:latin typeface="Arial"/>
                          <a:cs typeface="Arial"/>
                        </a:rPr>
                        <a:t> </a:t>
                      </a:r>
                      <a:r>
                        <a:rPr sz="1000">
                          <a:latin typeface="Arial"/>
                          <a:cs typeface="Arial"/>
                        </a:rPr>
                        <a:t>(or</a:t>
                      </a:r>
                      <a:r>
                        <a:rPr sz="1000" spc="-25">
                          <a:latin typeface="Arial"/>
                          <a:cs typeface="Arial"/>
                        </a:rPr>
                        <a:t> </a:t>
                      </a:r>
                      <a:r>
                        <a:rPr sz="1000">
                          <a:latin typeface="Arial"/>
                          <a:cs typeface="Arial"/>
                        </a:rPr>
                        <a:t>‘not</a:t>
                      </a:r>
                      <a:r>
                        <a:rPr sz="1000" spc="-20">
                          <a:latin typeface="Arial"/>
                          <a:cs typeface="Arial"/>
                        </a:rPr>
                        <a:t> </a:t>
                      </a:r>
                      <a:r>
                        <a:rPr sz="1000">
                          <a:latin typeface="Arial"/>
                          <a:cs typeface="Arial"/>
                        </a:rPr>
                        <a:t>well</a:t>
                      </a:r>
                      <a:r>
                        <a:rPr sz="1000" spc="5">
                          <a:latin typeface="Arial"/>
                          <a:cs typeface="Arial"/>
                        </a:rPr>
                        <a:t> </a:t>
                      </a:r>
                      <a:r>
                        <a:rPr sz="1000">
                          <a:latin typeface="Arial"/>
                          <a:cs typeface="Arial"/>
                        </a:rPr>
                        <a:t>controlled’)</a:t>
                      </a:r>
                      <a:r>
                        <a:rPr sz="1000" spc="-10">
                          <a:latin typeface="Arial"/>
                          <a:cs typeface="Arial"/>
                        </a:rPr>
                        <a:t> </a:t>
                      </a:r>
                      <a:r>
                        <a:rPr sz="1000">
                          <a:latin typeface="Arial"/>
                          <a:cs typeface="Arial"/>
                        </a:rPr>
                        <a:t>or</a:t>
                      </a:r>
                      <a:r>
                        <a:rPr sz="1000" spc="-25">
                          <a:latin typeface="Arial"/>
                          <a:cs typeface="Arial"/>
                        </a:rPr>
                        <a:t> </a:t>
                      </a:r>
                      <a:r>
                        <a:rPr sz="1000">
                          <a:latin typeface="Arial"/>
                          <a:cs typeface="Arial"/>
                        </a:rPr>
                        <a:t>GINA</a:t>
                      </a:r>
                      <a:r>
                        <a:rPr sz="1000" spc="-25">
                          <a:latin typeface="Arial"/>
                          <a:cs typeface="Arial"/>
                        </a:rPr>
                        <a:t> not </a:t>
                      </a:r>
                      <a:r>
                        <a:rPr sz="1000">
                          <a:latin typeface="Arial"/>
                          <a:cs typeface="Arial"/>
                        </a:rPr>
                        <a:t>well</a:t>
                      </a:r>
                      <a:r>
                        <a:rPr sz="1000" spc="-20">
                          <a:latin typeface="Arial"/>
                          <a:cs typeface="Arial"/>
                        </a:rPr>
                        <a:t> </a:t>
                      </a:r>
                      <a:r>
                        <a:rPr sz="1000" spc="-10">
                          <a:latin typeface="Arial"/>
                          <a:cs typeface="Arial"/>
                        </a:rPr>
                        <a:t>controlled</a:t>
                      </a:r>
                      <a:endParaRPr sz="1000">
                        <a:latin typeface="Arial"/>
                        <a:cs typeface="Arial"/>
                      </a:endParaRPr>
                    </a:p>
                    <a:p>
                      <a:pPr marL="606425" marR="167005" indent="-172720">
                        <a:lnSpc>
                          <a:spcPct val="100000"/>
                        </a:lnSpc>
                        <a:buChar char="•"/>
                        <a:tabLst>
                          <a:tab pos="606425" algn="l"/>
                        </a:tabLst>
                      </a:pPr>
                      <a:r>
                        <a:rPr sz="1000">
                          <a:latin typeface="Arial"/>
                          <a:cs typeface="Arial"/>
                        </a:rPr>
                        <a:t>Airflow</a:t>
                      </a:r>
                      <a:r>
                        <a:rPr sz="1000" spc="-30">
                          <a:latin typeface="Arial"/>
                          <a:cs typeface="Arial"/>
                        </a:rPr>
                        <a:t> </a:t>
                      </a:r>
                      <a:r>
                        <a:rPr sz="1000">
                          <a:latin typeface="Arial"/>
                          <a:cs typeface="Arial"/>
                        </a:rPr>
                        <a:t>limitation:</a:t>
                      </a:r>
                      <a:r>
                        <a:rPr sz="1000" spc="-25">
                          <a:latin typeface="Arial"/>
                          <a:cs typeface="Arial"/>
                        </a:rPr>
                        <a:t> </a:t>
                      </a:r>
                      <a:r>
                        <a:rPr sz="1000" spc="-10">
                          <a:latin typeface="Arial"/>
                          <a:cs typeface="Arial"/>
                        </a:rPr>
                        <a:t>Pre-</a:t>
                      </a:r>
                      <a:r>
                        <a:rPr sz="1000">
                          <a:latin typeface="Arial"/>
                          <a:cs typeface="Arial"/>
                        </a:rPr>
                        <a:t>bronchodilator</a:t>
                      </a:r>
                      <a:r>
                        <a:rPr sz="1000" spc="-35">
                          <a:latin typeface="Arial"/>
                          <a:cs typeface="Arial"/>
                        </a:rPr>
                        <a:t> </a:t>
                      </a:r>
                      <a:r>
                        <a:rPr sz="1000">
                          <a:latin typeface="Arial"/>
                          <a:cs typeface="Arial"/>
                        </a:rPr>
                        <a:t>FEV</a:t>
                      </a:r>
                      <a:r>
                        <a:rPr sz="975" baseline="-21367">
                          <a:latin typeface="Arial"/>
                          <a:cs typeface="Arial"/>
                        </a:rPr>
                        <a:t>1</a:t>
                      </a:r>
                      <a:r>
                        <a:rPr sz="975" spc="104" baseline="-21367">
                          <a:latin typeface="Arial"/>
                          <a:cs typeface="Arial"/>
                        </a:rPr>
                        <a:t> </a:t>
                      </a:r>
                      <a:r>
                        <a:rPr sz="1000">
                          <a:latin typeface="Arial"/>
                          <a:cs typeface="Arial"/>
                        </a:rPr>
                        <a:t>&lt;</a:t>
                      </a:r>
                      <a:r>
                        <a:rPr sz="1000" spc="-30">
                          <a:latin typeface="Arial"/>
                          <a:cs typeface="Arial"/>
                        </a:rPr>
                        <a:t> </a:t>
                      </a:r>
                      <a:r>
                        <a:rPr sz="1000">
                          <a:latin typeface="Arial"/>
                          <a:cs typeface="Arial"/>
                        </a:rPr>
                        <a:t>80%</a:t>
                      </a:r>
                      <a:r>
                        <a:rPr sz="1000" spc="-45">
                          <a:latin typeface="Arial"/>
                          <a:cs typeface="Arial"/>
                        </a:rPr>
                        <a:t> </a:t>
                      </a:r>
                      <a:r>
                        <a:rPr sz="1000">
                          <a:latin typeface="Arial"/>
                          <a:cs typeface="Arial"/>
                        </a:rPr>
                        <a:t>predicted,</a:t>
                      </a:r>
                      <a:r>
                        <a:rPr sz="1000" spc="-35">
                          <a:latin typeface="Arial"/>
                          <a:cs typeface="Arial"/>
                        </a:rPr>
                        <a:t> </a:t>
                      </a:r>
                      <a:r>
                        <a:rPr sz="1000">
                          <a:latin typeface="Arial"/>
                          <a:cs typeface="Arial"/>
                        </a:rPr>
                        <a:t>with</a:t>
                      </a:r>
                      <a:r>
                        <a:rPr sz="1000" spc="-30">
                          <a:latin typeface="Arial"/>
                          <a:cs typeface="Arial"/>
                        </a:rPr>
                        <a:t> </a:t>
                      </a:r>
                      <a:r>
                        <a:rPr sz="1000">
                          <a:latin typeface="Arial"/>
                          <a:cs typeface="Arial"/>
                        </a:rPr>
                        <a:t>reduced</a:t>
                      </a:r>
                      <a:r>
                        <a:rPr sz="1000" spc="-50">
                          <a:latin typeface="Arial"/>
                          <a:cs typeface="Arial"/>
                        </a:rPr>
                        <a:t> </a:t>
                      </a:r>
                      <a:r>
                        <a:rPr sz="1000">
                          <a:latin typeface="Arial"/>
                          <a:cs typeface="Arial"/>
                        </a:rPr>
                        <a:t>FEV</a:t>
                      </a:r>
                      <a:r>
                        <a:rPr sz="975" baseline="-21367">
                          <a:latin typeface="Arial"/>
                          <a:cs typeface="Arial"/>
                        </a:rPr>
                        <a:t>1</a:t>
                      </a:r>
                      <a:r>
                        <a:rPr sz="1000">
                          <a:latin typeface="Arial"/>
                          <a:cs typeface="Arial"/>
                        </a:rPr>
                        <a:t>/FVC</a:t>
                      </a:r>
                      <a:r>
                        <a:rPr sz="1000" spc="-10">
                          <a:latin typeface="Arial"/>
                          <a:cs typeface="Arial"/>
                        </a:rPr>
                        <a:t> (defined </a:t>
                      </a:r>
                      <a:r>
                        <a:rPr sz="1000">
                          <a:latin typeface="Arial"/>
                          <a:cs typeface="Arial"/>
                        </a:rPr>
                        <a:t>as</a:t>
                      </a:r>
                      <a:r>
                        <a:rPr sz="1000" spc="-35">
                          <a:latin typeface="Arial"/>
                          <a:cs typeface="Arial"/>
                        </a:rPr>
                        <a:t> </a:t>
                      </a:r>
                      <a:r>
                        <a:rPr sz="1000">
                          <a:latin typeface="Arial"/>
                          <a:cs typeface="Arial"/>
                        </a:rPr>
                        <a:t>less</a:t>
                      </a:r>
                      <a:r>
                        <a:rPr sz="1000" spc="-20">
                          <a:latin typeface="Arial"/>
                          <a:cs typeface="Arial"/>
                        </a:rPr>
                        <a:t> </a:t>
                      </a:r>
                      <a:r>
                        <a:rPr sz="1000">
                          <a:latin typeface="Arial"/>
                          <a:cs typeface="Arial"/>
                        </a:rPr>
                        <a:t>than</a:t>
                      </a:r>
                      <a:r>
                        <a:rPr sz="1000" spc="-30">
                          <a:latin typeface="Arial"/>
                          <a:cs typeface="Arial"/>
                        </a:rPr>
                        <a:t> </a:t>
                      </a:r>
                      <a:r>
                        <a:rPr sz="1000">
                          <a:latin typeface="Arial"/>
                          <a:cs typeface="Arial"/>
                        </a:rPr>
                        <a:t>the</a:t>
                      </a:r>
                      <a:r>
                        <a:rPr sz="1000" spc="-35">
                          <a:latin typeface="Arial"/>
                          <a:cs typeface="Arial"/>
                        </a:rPr>
                        <a:t> </a:t>
                      </a:r>
                      <a:r>
                        <a:rPr sz="1000">
                          <a:latin typeface="Arial"/>
                          <a:cs typeface="Arial"/>
                        </a:rPr>
                        <a:t>lower limit</a:t>
                      </a:r>
                      <a:r>
                        <a:rPr sz="1000" spc="-15">
                          <a:latin typeface="Arial"/>
                          <a:cs typeface="Arial"/>
                        </a:rPr>
                        <a:t> </a:t>
                      </a:r>
                      <a:r>
                        <a:rPr sz="1000">
                          <a:latin typeface="Arial"/>
                          <a:cs typeface="Arial"/>
                        </a:rPr>
                        <a:t>of</a:t>
                      </a:r>
                      <a:r>
                        <a:rPr sz="1000" spc="-30">
                          <a:latin typeface="Arial"/>
                          <a:cs typeface="Arial"/>
                        </a:rPr>
                        <a:t> </a:t>
                      </a:r>
                      <a:r>
                        <a:rPr sz="1000" spc="-10">
                          <a:latin typeface="Arial"/>
                          <a:cs typeface="Arial"/>
                        </a:rPr>
                        <a:t>normal)</a:t>
                      </a:r>
                      <a:endParaRPr sz="1000">
                        <a:latin typeface="Arial"/>
                        <a:cs typeface="Arial"/>
                      </a:endParaRPr>
                    </a:p>
                    <a:p>
                      <a:pPr marL="606425" indent="-172085">
                        <a:lnSpc>
                          <a:spcPct val="100000"/>
                        </a:lnSpc>
                        <a:buChar char="•"/>
                        <a:tabLst>
                          <a:tab pos="606425" algn="l"/>
                        </a:tabLst>
                      </a:pPr>
                      <a:r>
                        <a:rPr sz="1000">
                          <a:latin typeface="Arial"/>
                          <a:cs typeface="Arial"/>
                        </a:rPr>
                        <a:t>Serious </a:t>
                      </a:r>
                      <a:r>
                        <a:rPr sz="1000" spc="-10">
                          <a:latin typeface="Arial"/>
                          <a:cs typeface="Arial"/>
                        </a:rPr>
                        <a:t>exacerbations:</a:t>
                      </a:r>
                      <a:r>
                        <a:rPr sz="1000" spc="-15">
                          <a:latin typeface="Arial"/>
                          <a:cs typeface="Arial"/>
                        </a:rPr>
                        <a:t> </a:t>
                      </a:r>
                      <a:r>
                        <a:rPr sz="1000">
                          <a:latin typeface="Arial"/>
                          <a:cs typeface="Arial"/>
                        </a:rPr>
                        <a:t>≥1</a:t>
                      </a:r>
                      <a:r>
                        <a:rPr sz="1000" spc="-15">
                          <a:latin typeface="Arial"/>
                          <a:cs typeface="Arial"/>
                        </a:rPr>
                        <a:t> </a:t>
                      </a:r>
                      <a:r>
                        <a:rPr sz="1000" spc="-10">
                          <a:latin typeface="Arial"/>
                          <a:cs typeface="Arial"/>
                        </a:rPr>
                        <a:t>hospitalisation,</a:t>
                      </a:r>
                      <a:r>
                        <a:rPr sz="1000" spc="10">
                          <a:latin typeface="Arial"/>
                          <a:cs typeface="Arial"/>
                        </a:rPr>
                        <a:t> </a:t>
                      </a:r>
                      <a:r>
                        <a:rPr sz="1000">
                          <a:latin typeface="Arial"/>
                          <a:cs typeface="Arial"/>
                        </a:rPr>
                        <a:t>ICU</a:t>
                      </a:r>
                      <a:r>
                        <a:rPr sz="1000" spc="5">
                          <a:latin typeface="Arial"/>
                          <a:cs typeface="Arial"/>
                        </a:rPr>
                        <a:t> </a:t>
                      </a:r>
                      <a:r>
                        <a:rPr sz="1000">
                          <a:latin typeface="Arial"/>
                          <a:cs typeface="Arial"/>
                        </a:rPr>
                        <a:t>stay</a:t>
                      </a:r>
                      <a:r>
                        <a:rPr sz="1000" spc="-10">
                          <a:latin typeface="Arial"/>
                          <a:cs typeface="Arial"/>
                        </a:rPr>
                        <a:t> </a:t>
                      </a:r>
                      <a:r>
                        <a:rPr sz="1000">
                          <a:latin typeface="Arial"/>
                          <a:cs typeface="Arial"/>
                        </a:rPr>
                        <a:t>or</a:t>
                      </a:r>
                      <a:r>
                        <a:rPr sz="1000" spc="5">
                          <a:latin typeface="Arial"/>
                          <a:cs typeface="Arial"/>
                        </a:rPr>
                        <a:t> </a:t>
                      </a:r>
                      <a:r>
                        <a:rPr sz="1000" spc="-10">
                          <a:latin typeface="Arial"/>
                          <a:cs typeface="Arial"/>
                        </a:rPr>
                        <a:t>mechanical</a:t>
                      </a:r>
                      <a:r>
                        <a:rPr sz="1000" spc="-35">
                          <a:latin typeface="Arial"/>
                          <a:cs typeface="Arial"/>
                        </a:rPr>
                        <a:t> </a:t>
                      </a:r>
                      <a:r>
                        <a:rPr sz="1000" spc="-10">
                          <a:latin typeface="Arial"/>
                          <a:cs typeface="Arial"/>
                        </a:rPr>
                        <a:t>ventilation</a:t>
                      </a:r>
                      <a:r>
                        <a:rPr sz="1000" spc="20">
                          <a:latin typeface="Arial"/>
                          <a:cs typeface="Arial"/>
                        </a:rPr>
                        <a:t> </a:t>
                      </a:r>
                      <a:r>
                        <a:rPr sz="1000">
                          <a:latin typeface="Arial"/>
                          <a:cs typeface="Arial"/>
                        </a:rPr>
                        <a:t>in</a:t>
                      </a:r>
                      <a:r>
                        <a:rPr sz="1000" spc="5">
                          <a:latin typeface="Arial"/>
                          <a:cs typeface="Arial"/>
                        </a:rPr>
                        <a:t> </a:t>
                      </a:r>
                      <a:r>
                        <a:rPr sz="1000">
                          <a:latin typeface="Arial"/>
                          <a:cs typeface="Arial"/>
                        </a:rPr>
                        <a:t>the</a:t>
                      </a:r>
                      <a:r>
                        <a:rPr sz="1000" spc="-15">
                          <a:latin typeface="Arial"/>
                          <a:cs typeface="Arial"/>
                        </a:rPr>
                        <a:t> </a:t>
                      </a:r>
                      <a:r>
                        <a:rPr sz="1000" spc="-10">
                          <a:latin typeface="Arial"/>
                          <a:cs typeface="Arial"/>
                        </a:rPr>
                        <a:t>previous</a:t>
                      </a:r>
                      <a:endParaRPr sz="1000">
                        <a:latin typeface="Arial"/>
                        <a:cs typeface="Arial"/>
                      </a:endParaRPr>
                    </a:p>
                    <a:p>
                      <a:pPr marL="606425">
                        <a:lnSpc>
                          <a:spcPct val="100000"/>
                        </a:lnSpc>
                      </a:pPr>
                      <a:r>
                        <a:rPr sz="1000" spc="-20">
                          <a:latin typeface="Arial"/>
                          <a:cs typeface="Arial"/>
                        </a:rPr>
                        <a:t>year</a:t>
                      </a:r>
                      <a:endParaRPr sz="1000">
                        <a:latin typeface="Arial"/>
                        <a:cs typeface="Arial"/>
                      </a:endParaRPr>
                    </a:p>
                    <a:p>
                      <a:pPr marL="606425" marR="326390" indent="-172720">
                        <a:lnSpc>
                          <a:spcPct val="100000"/>
                        </a:lnSpc>
                        <a:buChar char="•"/>
                        <a:tabLst>
                          <a:tab pos="606425" algn="l"/>
                        </a:tabLst>
                      </a:pPr>
                      <a:r>
                        <a:rPr sz="1000">
                          <a:latin typeface="Arial"/>
                          <a:cs typeface="Arial"/>
                        </a:rPr>
                        <a:t>Frequent</a:t>
                      </a:r>
                      <a:r>
                        <a:rPr sz="1000" spc="-35">
                          <a:latin typeface="Arial"/>
                          <a:cs typeface="Arial"/>
                        </a:rPr>
                        <a:t> </a:t>
                      </a:r>
                      <a:r>
                        <a:rPr sz="1000">
                          <a:latin typeface="Arial"/>
                          <a:cs typeface="Arial"/>
                        </a:rPr>
                        <a:t>severe</a:t>
                      </a:r>
                      <a:r>
                        <a:rPr sz="1000" spc="-20">
                          <a:latin typeface="Arial"/>
                          <a:cs typeface="Arial"/>
                        </a:rPr>
                        <a:t> </a:t>
                      </a:r>
                      <a:r>
                        <a:rPr sz="1000">
                          <a:latin typeface="Arial"/>
                          <a:cs typeface="Arial"/>
                        </a:rPr>
                        <a:t>exacerbations:</a:t>
                      </a:r>
                      <a:r>
                        <a:rPr sz="1000" spc="-30">
                          <a:latin typeface="Arial"/>
                          <a:cs typeface="Arial"/>
                        </a:rPr>
                        <a:t> </a:t>
                      </a:r>
                      <a:r>
                        <a:rPr sz="1000">
                          <a:latin typeface="Arial"/>
                          <a:cs typeface="Arial"/>
                        </a:rPr>
                        <a:t>≥2</a:t>
                      </a:r>
                      <a:r>
                        <a:rPr sz="1000" spc="-35">
                          <a:latin typeface="Arial"/>
                          <a:cs typeface="Arial"/>
                        </a:rPr>
                        <a:t> </a:t>
                      </a:r>
                      <a:r>
                        <a:rPr sz="1000">
                          <a:latin typeface="Arial"/>
                          <a:cs typeface="Arial"/>
                        </a:rPr>
                        <a:t>bursts</a:t>
                      </a:r>
                      <a:r>
                        <a:rPr sz="1000" spc="-25">
                          <a:latin typeface="Arial"/>
                          <a:cs typeface="Arial"/>
                        </a:rPr>
                        <a:t> </a:t>
                      </a:r>
                      <a:r>
                        <a:rPr sz="1000">
                          <a:latin typeface="Arial"/>
                          <a:cs typeface="Arial"/>
                        </a:rPr>
                        <a:t>of</a:t>
                      </a:r>
                      <a:r>
                        <a:rPr sz="1000" spc="-20">
                          <a:latin typeface="Arial"/>
                          <a:cs typeface="Arial"/>
                        </a:rPr>
                        <a:t> </a:t>
                      </a:r>
                      <a:r>
                        <a:rPr sz="1000">
                          <a:latin typeface="Arial"/>
                          <a:cs typeface="Arial"/>
                        </a:rPr>
                        <a:t>systemic</a:t>
                      </a:r>
                      <a:r>
                        <a:rPr sz="1000" spc="-10">
                          <a:latin typeface="Arial"/>
                          <a:cs typeface="Arial"/>
                        </a:rPr>
                        <a:t> corticosteroids</a:t>
                      </a:r>
                      <a:r>
                        <a:rPr sz="1000" spc="-25">
                          <a:latin typeface="Arial"/>
                          <a:cs typeface="Arial"/>
                        </a:rPr>
                        <a:t> </a:t>
                      </a:r>
                      <a:r>
                        <a:rPr sz="1000">
                          <a:latin typeface="Arial"/>
                          <a:cs typeface="Arial"/>
                        </a:rPr>
                        <a:t>with each</a:t>
                      </a:r>
                      <a:r>
                        <a:rPr sz="1000" spc="-35">
                          <a:latin typeface="Arial"/>
                          <a:cs typeface="Arial"/>
                        </a:rPr>
                        <a:t> </a:t>
                      </a:r>
                      <a:r>
                        <a:rPr sz="1000">
                          <a:latin typeface="Arial"/>
                          <a:cs typeface="Arial"/>
                        </a:rPr>
                        <a:t>course</a:t>
                      </a:r>
                      <a:r>
                        <a:rPr sz="1000" spc="-35">
                          <a:latin typeface="Arial"/>
                          <a:cs typeface="Arial"/>
                        </a:rPr>
                        <a:t> </a:t>
                      </a:r>
                      <a:r>
                        <a:rPr sz="1000">
                          <a:latin typeface="Arial"/>
                          <a:cs typeface="Arial"/>
                        </a:rPr>
                        <a:t>&gt;</a:t>
                      </a:r>
                      <a:r>
                        <a:rPr sz="1000" spc="-15">
                          <a:latin typeface="Arial"/>
                          <a:cs typeface="Arial"/>
                        </a:rPr>
                        <a:t> </a:t>
                      </a:r>
                      <a:r>
                        <a:rPr sz="1000" spc="-50">
                          <a:latin typeface="Arial"/>
                          <a:cs typeface="Arial"/>
                        </a:rPr>
                        <a:t>3 </a:t>
                      </a:r>
                      <a:r>
                        <a:rPr sz="1000">
                          <a:latin typeface="Arial"/>
                          <a:cs typeface="Arial"/>
                        </a:rPr>
                        <a:t>days</a:t>
                      </a:r>
                      <a:r>
                        <a:rPr sz="1000" spc="-10">
                          <a:latin typeface="Arial"/>
                          <a:cs typeface="Arial"/>
                        </a:rPr>
                        <a:t> </a:t>
                      </a:r>
                      <a:r>
                        <a:rPr sz="1000">
                          <a:latin typeface="Arial"/>
                          <a:cs typeface="Arial"/>
                        </a:rPr>
                        <a:t>in</a:t>
                      </a:r>
                      <a:r>
                        <a:rPr sz="1000" spc="-30">
                          <a:latin typeface="Arial"/>
                          <a:cs typeface="Arial"/>
                        </a:rPr>
                        <a:t> </a:t>
                      </a:r>
                      <a:r>
                        <a:rPr sz="1000">
                          <a:latin typeface="Arial"/>
                          <a:cs typeface="Arial"/>
                        </a:rPr>
                        <a:t>the</a:t>
                      </a:r>
                      <a:r>
                        <a:rPr sz="1000" spc="-40">
                          <a:latin typeface="Arial"/>
                          <a:cs typeface="Arial"/>
                        </a:rPr>
                        <a:t> </a:t>
                      </a:r>
                      <a:r>
                        <a:rPr sz="1000">
                          <a:latin typeface="Arial"/>
                          <a:cs typeface="Arial"/>
                        </a:rPr>
                        <a:t>previous</a:t>
                      </a:r>
                      <a:r>
                        <a:rPr sz="1000" spc="-25">
                          <a:latin typeface="Arial"/>
                          <a:cs typeface="Arial"/>
                        </a:rPr>
                        <a:t> </a:t>
                      </a:r>
                      <a:r>
                        <a:rPr sz="1000" spc="-20">
                          <a:latin typeface="Arial"/>
                          <a:cs typeface="Arial"/>
                        </a:rPr>
                        <a:t>year</a:t>
                      </a:r>
                      <a:endParaRPr sz="10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10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2"/>
                  </a:ext>
                </a:extLst>
              </a:tr>
            </a:tbl>
          </a:graphicData>
        </a:graphic>
      </p:graphicFrame>
      <p:sp>
        <p:nvSpPr>
          <p:cNvPr id="4" name="object 4"/>
          <p:cNvSpPr txBox="1"/>
          <p:nvPr/>
        </p:nvSpPr>
        <p:spPr>
          <a:xfrm>
            <a:off x="285597" y="4776622"/>
            <a:ext cx="7753350" cy="269875"/>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ACQ:</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Control</a:t>
            </a:r>
            <a:r>
              <a:rPr kumimoji="0" sz="800" b="0" i="0" u="none" strike="noStrike" kern="0" cap="none" spc="-10" normalizeH="0" baseline="0" noProof="0">
                <a:ln>
                  <a:noFill/>
                </a:ln>
                <a:solidFill>
                  <a:srgbClr val="073762"/>
                </a:solidFill>
                <a:effectLst/>
                <a:uLnTx/>
                <a:uFillTx/>
                <a:latin typeface="Arial"/>
                <a:cs typeface="Arial"/>
              </a:rPr>
              <a:t> Questionnaire;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ACT:</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Control</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Test;</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ATS: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American</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Thoracic</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Society;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ERS: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European</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Respiratory</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Society;</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FEV</a:t>
            </a:r>
            <a:r>
              <a:rPr kumimoji="0" sz="750" b="0" i="0" u="none" strike="noStrike" kern="0" cap="none" spc="0" normalizeH="0" baseline="-22222" noProof="0">
                <a:ln>
                  <a:noFill/>
                </a:ln>
                <a:solidFill>
                  <a:srgbClr val="073762"/>
                </a:solidFill>
                <a:effectLst/>
                <a:uLnTx/>
                <a:uFillTx/>
                <a:latin typeface="Arial"/>
                <a:cs typeface="Arial"/>
              </a:rPr>
              <a:t>1</a:t>
            </a:r>
            <a:r>
              <a:rPr kumimoji="0" sz="800" b="0" i="0" u="none" strike="noStrike" kern="0" cap="none" spc="0" normalizeH="0" baseline="0" noProof="0">
                <a:ln>
                  <a:noFill/>
                </a:ln>
                <a:solidFill>
                  <a:srgbClr val="073762"/>
                </a:solidFill>
                <a:effectLst/>
                <a:uLnTx/>
                <a:uFillTx/>
                <a:latin typeface="Arial"/>
                <a:cs typeface="Arial"/>
              </a:rPr>
              <a:t>:</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forced</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expiratory</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volume</a:t>
            </a:r>
            <a:r>
              <a:rPr kumimoji="0" sz="800" b="0" i="0" u="none" strike="noStrike" kern="0" cap="none" spc="-25" normalizeH="0" baseline="0" noProof="0">
                <a:ln>
                  <a:noFill/>
                </a:ln>
                <a:solidFill>
                  <a:srgbClr val="073762"/>
                </a:solidFill>
                <a:effectLst/>
                <a:uLnTx/>
                <a:uFillTx/>
                <a:latin typeface="Arial"/>
                <a:cs typeface="Arial"/>
              </a:rPr>
              <a:t> in</a:t>
            </a:r>
            <a:r>
              <a:rPr kumimoji="0" sz="800" b="0" i="0" u="none" strike="noStrike" kern="0" cap="none" spc="0" normalizeH="0" baseline="0" noProof="0">
                <a:ln>
                  <a:noFill/>
                </a:ln>
                <a:solidFill>
                  <a:srgbClr val="073762"/>
                </a:solidFill>
                <a:effectLst/>
                <a:uLnTx/>
                <a:uFillTx/>
                <a:latin typeface="Arial"/>
                <a:cs typeface="Arial"/>
              </a:rPr>
              <a:t> one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second;</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FVC:</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forced</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vital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capacity;</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GINA:</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Global Initiative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ICU:</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intensive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unit;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International</a:t>
            </a:r>
            <a:r>
              <a:rPr kumimoji="0" sz="800" b="0" i="0" u="none" strike="noStrike" kern="0" cap="none" spc="0" normalizeH="0" baseline="0" noProof="0">
                <a:ln>
                  <a:noFill/>
                </a:ln>
                <a:solidFill>
                  <a:srgbClr val="073762"/>
                </a:solidFill>
                <a:effectLst/>
                <a:uLnTx/>
                <a:uFillTx/>
                <a:latin typeface="Arial"/>
                <a:cs typeface="Arial"/>
              </a:rPr>
              <a:t> 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310692" y="966292"/>
            <a:ext cx="8306434" cy="1254760"/>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1E4D70"/>
                </a:solidFill>
                <a:effectLst/>
                <a:uLnTx/>
                <a:uFillTx/>
                <a:latin typeface="Arial"/>
                <a:cs typeface="Arial"/>
              </a:rPr>
              <a:t>On</a:t>
            </a:r>
            <a:r>
              <a:rPr kumimoji="0" sz="1400" b="0" i="0" u="none" strike="noStrike" kern="0" cap="none" spc="-40" normalizeH="0" baseline="0" noProof="0">
                <a:ln>
                  <a:noFill/>
                </a:ln>
                <a:solidFill>
                  <a:srgbClr val="1E4D70"/>
                </a:solidFill>
                <a:effectLst/>
                <a:uLnTx/>
                <a:uFillTx/>
                <a:latin typeface="Arial"/>
                <a:cs typeface="Arial"/>
              </a:rPr>
              <a:t> </a:t>
            </a:r>
            <a:r>
              <a:rPr kumimoji="0" sz="1400" b="0" i="0" u="none" strike="noStrike" kern="0" cap="none" spc="0" normalizeH="0" baseline="0" noProof="0">
                <a:ln>
                  <a:noFill/>
                </a:ln>
                <a:solidFill>
                  <a:srgbClr val="1E4D70"/>
                </a:solidFill>
                <a:effectLst/>
                <a:uLnTx/>
                <a:uFillTx/>
                <a:latin typeface="Arial"/>
                <a:cs typeface="Arial"/>
              </a:rPr>
              <a:t>average,</a:t>
            </a:r>
            <a:r>
              <a:rPr kumimoji="0" sz="1400" b="0" i="0" u="none" strike="noStrike" kern="0" cap="none" spc="-30" normalizeH="0" baseline="0" noProof="0">
                <a:ln>
                  <a:noFill/>
                </a:ln>
                <a:solidFill>
                  <a:srgbClr val="1E4D7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2000</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new</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enrolled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globally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each</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year,</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at</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least</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5</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years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start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of</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2017).</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448309" lvl="0" indent="-133350" defTabSz="914400" eaLnBrk="1" fontAlgn="auto" latinLnBrk="0" hangingPunct="1">
              <a:lnSpc>
                <a:spcPct val="100000"/>
              </a:lnSpc>
              <a:spcBef>
                <a:spcPts val="9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Eligibility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criteria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chosen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reflect</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real-</a:t>
            </a:r>
            <a:r>
              <a:rPr kumimoji="0" sz="1400" b="1" i="0" u="none" strike="noStrike" kern="0" cap="none" spc="0" normalizeH="0" baseline="0" noProof="0">
                <a:ln>
                  <a:noFill/>
                </a:ln>
                <a:solidFill>
                  <a:srgbClr val="073762"/>
                </a:solidFill>
                <a:effectLst/>
                <a:uLnTx/>
                <a:uFillTx/>
                <a:latin typeface="Arial"/>
                <a:cs typeface="Arial"/>
              </a:rPr>
              <a:t>world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setting</a:t>
            </a:r>
            <a:r>
              <a:rPr kumimoji="0" sz="1400" b="1"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to 	</a:t>
            </a:r>
            <a:r>
              <a:rPr kumimoji="0" sz="1400" b="0" i="0" u="none" strike="noStrike" kern="0" cap="none" spc="0" normalizeH="0" baseline="0" noProof="0">
                <a:ln>
                  <a:noFill/>
                </a:ln>
                <a:solidFill>
                  <a:srgbClr val="073762"/>
                </a:solidFill>
                <a:effectLst/>
                <a:uLnTx/>
                <a:uFillTx/>
                <a:latin typeface="Arial"/>
                <a:cs typeface="Arial"/>
              </a:rPr>
              <a:t>broaden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scope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include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with</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uncontrolled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moderate-to-</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605"/>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4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Patients</a:t>
            </a:r>
            <a:r>
              <a:rPr kumimoji="0" sz="1200" b="0" i="0" u="none" strike="noStrike" kern="0" cap="none" spc="-4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with</a:t>
            </a:r>
            <a:r>
              <a:rPr kumimoji="0" sz="1200" b="0" i="0" u="none" strike="noStrike" kern="0" cap="none" spc="-25"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asthma-chronic</a:t>
            </a:r>
            <a:r>
              <a:rPr kumimoji="0" sz="1200" b="0" i="0" u="none" strike="noStrike" kern="0" cap="none" spc="-55"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obstructive</a:t>
            </a:r>
            <a:r>
              <a:rPr kumimoji="0" sz="1200" b="0" i="0" u="none" strike="noStrike" kern="0" cap="none" spc="-3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pulmonary</a:t>
            </a:r>
            <a:r>
              <a:rPr kumimoji="0" sz="1200" b="0" i="0" u="none" strike="noStrike" kern="0" cap="none" spc="-6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disease</a:t>
            </a:r>
            <a:r>
              <a:rPr kumimoji="0" sz="1200" b="0" i="0" u="none" strike="noStrike" kern="0" cap="none" spc="-5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overlap</a:t>
            </a:r>
            <a:r>
              <a:rPr kumimoji="0" sz="1200" b="0" i="0" u="none" strike="noStrike" kern="0" cap="none" spc="-4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(ACO)</a:t>
            </a:r>
            <a:r>
              <a:rPr kumimoji="0" sz="1200" b="0" i="0" u="none" strike="noStrike" kern="0" cap="none" spc="-15"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will</a:t>
            </a:r>
            <a:r>
              <a:rPr kumimoji="0" sz="1200" b="0" i="0" u="none" strike="noStrike" kern="0" cap="none" spc="-2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also</a:t>
            </a:r>
            <a:r>
              <a:rPr kumimoji="0" sz="1200" b="0" i="0" u="none" strike="noStrike" kern="0" cap="none" spc="-30" normalizeH="0" baseline="0" noProof="0">
                <a:ln>
                  <a:noFill/>
                </a:ln>
                <a:solidFill>
                  <a:srgbClr val="1E4D70"/>
                </a:solidFill>
                <a:effectLst/>
                <a:uLnTx/>
                <a:uFillTx/>
                <a:latin typeface="Arial"/>
                <a:cs typeface="Arial"/>
              </a:rPr>
              <a:t> </a:t>
            </a:r>
            <a:r>
              <a:rPr kumimoji="0" sz="1200" b="0" i="0" u="none" strike="noStrike" kern="0" cap="none" spc="0" normalizeH="0" baseline="0" noProof="0">
                <a:ln>
                  <a:noFill/>
                </a:ln>
                <a:solidFill>
                  <a:srgbClr val="1E4D70"/>
                </a:solidFill>
                <a:effectLst/>
                <a:uLnTx/>
                <a:uFillTx/>
                <a:latin typeface="Arial"/>
                <a:cs typeface="Arial"/>
              </a:rPr>
              <a:t>be</a:t>
            </a:r>
            <a:r>
              <a:rPr kumimoji="0" sz="1200" b="0" i="0" u="none" strike="noStrike" kern="0" cap="none" spc="-40" normalizeH="0" baseline="0" noProof="0">
                <a:ln>
                  <a:noFill/>
                </a:ln>
                <a:solidFill>
                  <a:srgbClr val="1E4D70"/>
                </a:solidFill>
                <a:effectLst/>
                <a:uLnTx/>
                <a:uFillTx/>
                <a:latin typeface="Arial"/>
                <a:cs typeface="Arial"/>
              </a:rPr>
              <a:t> </a:t>
            </a:r>
            <a:r>
              <a:rPr kumimoji="0" sz="1200" b="0" i="0" u="none" strike="noStrike" kern="0" cap="none" spc="-10" normalizeH="0" baseline="0" noProof="0">
                <a:ln>
                  <a:noFill/>
                </a:ln>
                <a:solidFill>
                  <a:srgbClr val="1E4D70"/>
                </a:solidFill>
                <a:effectLst/>
                <a:uLnTx/>
                <a:uFillTx/>
                <a:latin typeface="Arial"/>
                <a:cs typeface="Arial"/>
              </a:rPr>
              <a:t>included.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2" action="ppaction://hlinksldjump"/>
            <a:extLst>
              <a:ext uri="{FF2B5EF4-FFF2-40B4-BE49-F238E27FC236}">
                <a16:creationId xmlns:a16="http://schemas.microsoft.com/office/drawing/2014/main" id="{DA385AC1-DC35-2BD8-0F16-3E26225CE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BD6CCE51-A042-0DCC-91B2-2C0F4FC2EF68}"/>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15463" y="1748009"/>
            <a:ext cx="5942330" cy="2932430"/>
            <a:chOff x="315463" y="1748009"/>
            <a:chExt cx="5942330" cy="2932430"/>
          </a:xfrm>
        </p:grpSpPr>
        <p:pic>
          <p:nvPicPr>
            <p:cNvPr id="3" name="object 3"/>
            <p:cNvPicPr/>
            <p:nvPr/>
          </p:nvPicPr>
          <p:blipFill>
            <a:blip r:embed="rId2" cstate="print"/>
            <a:stretch>
              <a:fillRect/>
            </a:stretch>
          </p:blipFill>
          <p:spPr>
            <a:xfrm>
              <a:off x="315463" y="1748009"/>
              <a:ext cx="5942085" cy="2932213"/>
            </a:xfrm>
            <a:prstGeom prst="rect">
              <a:avLst/>
            </a:prstGeom>
          </p:spPr>
        </p:pic>
        <p:pic>
          <p:nvPicPr>
            <p:cNvPr id="4" name="object 4"/>
            <p:cNvPicPr/>
            <p:nvPr/>
          </p:nvPicPr>
          <p:blipFill>
            <a:blip r:embed="rId3" cstate="print"/>
            <a:stretch>
              <a:fillRect/>
            </a:stretch>
          </p:blipFill>
          <p:spPr>
            <a:xfrm>
              <a:off x="323088" y="1755647"/>
              <a:ext cx="5876544" cy="2866644"/>
            </a:xfrm>
            <a:prstGeom prst="rect">
              <a:avLst/>
            </a:prstGeom>
          </p:spPr>
        </p:pic>
      </p:grpSp>
      <p:sp>
        <p:nvSpPr>
          <p:cNvPr id="5" name="object 5"/>
          <p:cNvSpPr txBox="1"/>
          <p:nvPr/>
        </p:nvSpPr>
        <p:spPr>
          <a:xfrm>
            <a:off x="310692" y="966292"/>
            <a:ext cx="8397875" cy="3352165"/>
          </a:xfrm>
          <a:prstGeom prst="rect">
            <a:avLst/>
          </a:prstGeom>
        </p:spPr>
        <p:txBody>
          <a:bodyPr vert="horz" wrap="square" lIns="0" tIns="13335" rIns="0" bIns="0" rtlCol="0">
            <a:spAutoFit/>
          </a:bodyPr>
          <a:lstStyle/>
          <a:p>
            <a:pPr marL="144780" marR="192405" lvl="0" indent="-132715" defTabSz="914400" eaLnBrk="1" fontAlgn="auto" latinLnBrk="0" hangingPunct="1">
              <a:lnSpc>
                <a:spcPct val="100000"/>
              </a:lnSpc>
              <a:spcBef>
                <a:spcPts val="105"/>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95</a:t>
            </a:r>
            <a:r>
              <a:rPr kumimoji="0" sz="1400" b="1"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err="1">
                <a:ln>
                  <a:noFill/>
                </a:ln>
                <a:solidFill>
                  <a:srgbClr val="073762"/>
                </a:solidFill>
                <a:effectLst/>
                <a:uLnTx/>
                <a:uFillTx/>
                <a:latin typeface="Arial"/>
                <a:cs typeface="Arial"/>
              </a:rPr>
              <a:t>standardised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mandatory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core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variables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which</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include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demographics,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medical 	</a:t>
            </a:r>
            <a:r>
              <a:rPr kumimoji="0" sz="1400" b="1" i="0" u="none" strike="noStrike" kern="0" cap="none" spc="0" normalizeH="0" baseline="0" noProof="0">
                <a:ln>
                  <a:noFill/>
                </a:ln>
                <a:solidFill>
                  <a:srgbClr val="073762"/>
                </a:solidFill>
                <a:effectLst/>
                <a:uLnTx/>
                <a:uFillTx/>
                <a:latin typeface="Arial"/>
                <a:cs typeface="Arial"/>
              </a:rPr>
              <a:t>history</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0" normalizeH="0" baseline="0" noProof="0">
                <a:ln>
                  <a:noFill/>
                </a:ln>
                <a:solidFill>
                  <a:srgbClr val="073762"/>
                </a:solidFill>
                <a:effectLst/>
                <a:uLnTx/>
                <a:uFillTx/>
                <a:latin typeface="Arial"/>
                <a:cs typeface="Arial"/>
              </a:rPr>
              <a:t> diagnostics,</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clinical</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characteristics,</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patient-reported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outcomes</a:t>
            </a:r>
            <a:r>
              <a:rPr kumimoji="0" sz="1400" b="1"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 </a:t>
            </a:r>
            <a:r>
              <a:rPr kumimoji="0" sz="1400" b="1" i="0" u="none" strike="noStrike" kern="0" cap="none" spc="-10" normalizeH="0" baseline="0" noProof="0">
                <a:ln>
                  <a:noFill/>
                </a:ln>
                <a:solidFill>
                  <a:srgbClr val="073762"/>
                </a:solidFill>
                <a:effectLst/>
                <a:uLnTx/>
                <a:uFillTx/>
                <a:latin typeface="Arial"/>
                <a:cs typeface="Arial"/>
              </a:rPr>
              <a:t>treatment 	</a:t>
            </a:r>
            <a:r>
              <a:rPr kumimoji="0" sz="1400" b="1" i="0" u="none" strike="noStrike" kern="0" cap="none" spc="0" normalizeH="0" baseline="0" noProof="0">
                <a:ln>
                  <a:noFill/>
                </a:ln>
                <a:solidFill>
                  <a:srgbClr val="073762"/>
                </a:solidFill>
                <a:effectLst/>
                <a:uLnTx/>
                <a:uFillTx/>
                <a:latin typeface="Arial"/>
                <a:cs typeface="Arial"/>
              </a:rPr>
              <a:t>management</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plans</a:t>
            </a:r>
            <a:r>
              <a:rPr kumimoji="0" sz="1400" b="1"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should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wishing</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contribute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ISAR.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0" marR="104775" lvl="0" indent="0" algn="r" defTabSz="914400" eaLnBrk="1" fontAlgn="auto" latinLnBrk="0" hangingPunct="1">
              <a:lnSpc>
                <a:spcPct val="100000"/>
              </a:lnSpc>
              <a:spcBef>
                <a:spcPts val="1030"/>
              </a:spcBef>
              <a:spcAft>
                <a:spcPts val="0"/>
              </a:spcAft>
              <a:buClrTx/>
              <a:buSzTx/>
              <a:buFontTx/>
              <a:buNone/>
              <a:tabLst/>
              <a:defRPr/>
            </a:pPr>
            <a:r>
              <a:rPr kumimoji="0" sz="1600" b="1" i="0" u="none" strike="noStrike" kern="0" cap="none" spc="0" normalizeH="0" baseline="0" noProof="0">
                <a:ln>
                  <a:noFill/>
                </a:ln>
                <a:solidFill>
                  <a:srgbClr val="073762"/>
                </a:solidFill>
                <a:effectLst/>
                <a:uLnTx/>
                <a:uFillTx/>
                <a:latin typeface="Arial"/>
                <a:cs typeface="Arial"/>
              </a:rPr>
              <a:t>Newest</a:t>
            </a:r>
            <a:r>
              <a:rPr kumimoji="0" sz="1600" b="1" i="0" u="none" strike="noStrike" kern="0" cap="none" spc="-5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developments: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6222365" marR="5080" lvl="1" indent="-133350" defTabSz="914400" eaLnBrk="1" fontAlgn="auto" latinLnBrk="0" hangingPunct="1">
              <a:lnSpc>
                <a:spcPct val="100000"/>
              </a:lnSpc>
              <a:spcBef>
                <a:spcPts val="1495"/>
              </a:spcBef>
              <a:spcAft>
                <a:spcPts val="0"/>
              </a:spcAft>
              <a:buClr>
                <a:srgbClr val="FF9900"/>
              </a:buClr>
              <a:buSzTx/>
              <a:buFontTx/>
              <a:buChar char="•"/>
              <a:tabLst>
                <a:tab pos="6223635" algn="l"/>
              </a:tabLst>
              <a:defRPr/>
            </a:pPr>
            <a:r>
              <a:rPr kumimoji="0" sz="1400" b="0" i="0" u="none" strike="noStrike" kern="0" cap="none" spc="0" normalizeH="0" baseline="0" noProof="0">
                <a:ln>
                  <a:noFill/>
                </a:ln>
                <a:solidFill>
                  <a:srgbClr val="073762"/>
                </a:solidFill>
                <a:effectLst/>
                <a:uLnTx/>
                <a:uFillTx/>
                <a:latin typeface="Arial"/>
                <a:cs typeface="Arial"/>
              </a:rPr>
              <a:t>An</a:t>
            </a:r>
            <a:r>
              <a:rPr kumimoji="0" sz="1400" b="0" i="0" u="none" strike="noStrike" kern="0" cap="none" spc="-35" normalizeH="0" baseline="0" noProof="0">
                <a:ln>
                  <a:noFill/>
                </a:ln>
                <a:solidFill>
                  <a:srgbClr val="073762"/>
                </a:solidFill>
                <a:effectLst/>
                <a:uLnTx/>
                <a:uFillTx/>
                <a:latin typeface="Arial"/>
                <a:cs typeface="Arial"/>
              </a:rPr>
              <a:t> </a:t>
            </a:r>
            <a:r>
              <a:rPr kumimoji="0" sz="1400" b="1" i="0" u="sng" strike="noStrike" kern="0" cap="none" spc="0" normalizeH="0" baseline="0" noProof="0">
                <a:ln>
                  <a:noFill/>
                </a:ln>
                <a:solidFill>
                  <a:srgbClr val="FF9900"/>
                </a:solidFill>
                <a:effectLst/>
                <a:uLnTx/>
                <a:uFill>
                  <a:solidFill>
                    <a:srgbClr val="FF9900"/>
                  </a:solidFill>
                </a:uFill>
                <a:latin typeface="Arial"/>
                <a:cs typeface="Arial"/>
                <a:hlinkClick r:id="rId4"/>
              </a:rPr>
              <a:t>ISAR patient</a:t>
            </a:r>
            <a:r>
              <a:rPr kumimoji="0" sz="1400" b="1" i="0" u="sng" strike="noStrike" kern="0" cap="none" spc="-55" normalizeH="0" baseline="0" noProof="0">
                <a:ln>
                  <a:noFill/>
                </a:ln>
                <a:solidFill>
                  <a:srgbClr val="FF9900"/>
                </a:solidFill>
                <a:effectLst/>
                <a:uLnTx/>
                <a:uFill>
                  <a:solidFill>
                    <a:srgbClr val="FF9900"/>
                  </a:solidFill>
                </a:uFill>
                <a:latin typeface="Arial"/>
                <a:cs typeface="Arial"/>
                <a:hlinkClick r:id="rId4"/>
              </a:rPr>
              <a:t> </a:t>
            </a:r>
            <a:r>
              <a:rPr kumimoji="0" sz="1400" b="1" i="0" u="sng" strike="noStrike" kern="0" cap="none" spc="-10" normalizeH="0" baseline="0" noProof="0">
                <a:ln>
                  <a:noFill/>
                </a:ln>
                <a:solidFill>
                  <a:srgbClr val="FF9900"/>
                </a:solidFill>
                <a:effectLst/>
                <a:uLnTx/>
                <a:uFill>
                  <a:solidFill>
                    <a:srgbClr val="FF9900"/>
                  </a:solidFill>
                </a:uFill>
                <a:latin typeface="Arial"/>
                <a:cs typeface="Arial"/>
                <a:hlinkClick r:id="rId4"/>
              </a:rPr>
              <a:t>response</a:t>
            </a:r>
            <a:r>
              <a:rPr kumimoji="0" sz="1400" b="1" i="0" u="none" strike="noStrike" kern="0" cap="none" spc="-10" normalizeH="0" baseline="0" noProof="0">
                <a:ln>
                  <a:noFill/>
                </a:ln>
                <a:solidFill>
                  <a:srgbClr val="FF9900"/>
                </a:solidFill>
                <a:effectLst/>
                <a:uLnTx/>
                <a:uFillTx/>
                <a:latin typeface="Arial"/>
                <a:cs typeface="Arial"/>
              </a:rPr>
              <a:t> 	</a:t>
            </a:r>
            <a:r>
              <a:rPr kumimoji="0" sz="1400" b="1" i="0" u="sng" strike="noStrike" kern="0" cap="none" spc="-10" normalizeH="0" baseline="0" noProof="0">
                <a:ln>
                  <a:noFill/>
                </a:ln>
                <a:solidFill>
                  <a:srgbClr val="FF9900"/>
                </a:solidFill>
                <a:effectLst/>
                <a:uLnTx/>
                <a:uFill>
                  <a:solidFill>
                    <a:srgbClr val="FF9900"/>
                  </a:solidFill>
                </a:uFill>
                <a:latin typeface="Arial"/>
                <a:cs typeface="Arial"/>
                <a:hlinkClick r:id="rId4"/>
              </a:rPr>
              <a:t>questionnaire</a:t>
            </a:r>
            <a:r>
              <a:rPr kumimoji="0" sz="1400" b="1" i="0" u="none" strike="noStrike" kern="0" cap="none" spc="-1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assist 	</a:t>
            </a:r>
            <a:r>
              <a:rPr kumimoji="0" sz="1400" b="0" i="0" u="none" strike="noStrike" kern="0" cap="none" spc="0" normalizeH="0" baseline="0" noProof="0">
                <a:ln>
                  <a:noFill/>
                </a:ln>
                <a:solidFill>
                  <a:srgbClr val="073762"/>
                </a:solidFill>
                <a:effectLst/>
                <a:uLnTx/>
                <a:uFillTx/>
                <a:latin typeface="Arial"/>
                <a:cs typeface="Arial"/>
              </a:rPr>
              <a:t>affected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sites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with</a:t>
            </a:r>
            <a:r>
              <a:rPr kumimoji="0" sz="1400" b="0" i="0" u="none" strike="noStrike" kern="0" cap="none" spc="5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collecting</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data 	</a:t>
            </a:r>
            <a:r>
              <a:rPr kumimoji="0" sz="1400" b="1" i="0" u="none" strike="noStrike" kern="0" cap="none" spc="0" normalizeH="0" baseline="0" noProof="0">
                <a:ln>
                  <a:noFill/>
                </a:ln>
                <a:solidFill>
                  <a:srgbClr val="073762"/>
                </a:solidFill>
                <a:effectLst/>
                <a:uLnTx/>
                <a:uFillTx/>
                <a:latin typeface="Arial"/>
                <a:cs typeface="Arial"/>
              </a:rPr>
              <a:t>remotely</a:t>
            </a:r>
            <a:r>
              <a:rPr kumimoji="0" sz="1400" b="1"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era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of 	</a:t>
            </a:r>
            <a:r>
              <a:rPr kumimoji="0" sz="1400" b="0" i="0" u="none" strike="noStrike" kern="0" cap="none" spc="-10" normalizeH="0" baseline="0" noProof="0">
                <a:ln>
                  <a:noFill/>
                </a:ln>
                <a:solidFill>
                  <a:srgbClr val="073762"/>
                </a:solidFill>
                <a:effectLst/>
                <a:uLnTx/>
                <a:uFillTx/>
                <a:latin typeface="Arial"/>
                <a:cs typeface="Arial"/>
              </a:rPr>
              <a:t>Covid-</a:t>
            </a:r>
            <a:r>
              <a:rPr kumimoji="0" sz="1400" b="0" i="0" u="none" strike="noStrike" kern="0" cap="none" spc="-25" normalizeH="0" baseline="0" noProof="0">
                <a:ln>
                  <a:noFill/>
                </a:ln>
                <a:solidFill>
                  <a:srgbClr val="073762"/>
                </a:solidFill>
                <a:effectLst/>
                <a:uLnTx/>
                <a:uFillTx/>
                <a:latin typeface="Arial"/>
                <a:cs typeface="Arial"/>
              </a:rPr>
              <a:t>19.</a:t>
            </a:r>
            <a:endParaRPr kumimoji="0" sz="1400" b="0" i="0" u="none" strike="noStrike" kern="0" cap="none" spc="0" normalizeH="0" baseline="0" noProof="0">
              <a:ln>
                <a:noFill/>
              </a:ln>
              <a:solidFill>
                <a:sysClr val="windowText" lastClr="000000"/>
              </a:solidFill>
              <a:effectLst/>
              <a:uLnTx/>
              <a:uFillTx/>
              <a:latin typeface="Arial"/>
              <a:cs typeface="Arial"/>
            </a:endParaRPr>
          </a:p>
          <a:p>
            <a:pPr marL="6359525" marR="20955" lvl="0" indent="-135890" defTabSz="914400" eaLnBrk="1" fontAlgn="auto" latinLnBrk="0" hangingPunct="1">
              <a:lnSpc>
                <a:spcPct val="100000"/>
              </a:lnSpc>
              <a:spcBef>
                <a:spcPts val="320"/>
              </a:spcBef>
              <a:spcAft>
                <a:spcPts val="0"/>
              </a:spcAft>
              <a:buClrTx/>
              <a:buSzTx/>
              <a:buFontTx/>
              <a:buNone/>
              <a:tabLst/>
              <a:defRPr/>
            </a:pPr>
            <a:r>
              <a:rPr kumimoji="0" sz="1050" b="0" i="0" u="none" strike="noStrike" kern="0" cap="none" spc="0" normalizeH="0" baseline="0" noProof="0">
                <a:ln>
                  <a:noFill/>
                </a:ln>
                <a:solidFill>
                  <a:srgbClr val="FF9900"/>
                </a:solidFill>
                <a:effectLst/>
                <a:uLnTx/>
                <a:uFillTx/>
                <a:latin typeface="Arial"/>
                <a:cs typeface="Arial"/>
              </a:rPr>
              <a:t>–</a:t>
            </a:r>
            <a:r>
              <a:rPr kumimoji="0" sz="1050" b="0" i="0" u="none" strike="noStrike" kern="0" cap="none" spc="204" normalizeH="0" baseline="0" noProof="0">
                <a:ln>
                  <a:noFill/>
                </a:ln>
                <a:solidFill>
                  <a:srgbClr val="FF9900"/>
                </a:solidFill>
                <a:effectLst/>
                <a:uLnTx/>
                <a:uFillTx/>
                <a:latin typeface="Arial"/>
                <a:cs typeface="Arial"/>
              </a:rPr>
              <a:t> </a:t>
            </a:r>
            <a:r>
              <a:rPr kumimoji="0" sz="1050" b="1" i="0" u="none" strike="noStrike" kern="0" cap="none" spc="0" normalizeH="0" baseline="0" noProof="0">
                <a:ln>
                  <a:noFill/>
                </a:ln>
                <a:solidFill>
                  <a:srgbClr val="073762"/>
                </a:solidFill>
                <a:effectLst/>
                <a:uLnTx/>
                <a:uFillTx/>
                <a:latin typeface="Arial"/>
                <a:cs typeface="Arial"/>
              </a:rPr>
              <a:t>Optional</a:t>
            </a:r>
            <a:r>
              <a:rPr kumimoji="0" sz="1050" b="1" i="0" u="none" strike="noStrike" kern="0" cap="none" spc="-30" normalizeH="0" baseline="0" noProof="0">
                <a:ln>
                  <a:noFill/>
                </a:ln>
                <a:solidFill>
                  <a:srgbClr val="073762"/>
                </a:solidFill>
                <a:effectLst/>
                <a:uLnTx/>
                <a:uFillTx/>
                <a:latin typeface="Arial"/>
                <a:cs typeface="Arial"/>
              </a:rPr>
              <a:t> </a:t>
            </a:r>
            <a:r>
              <a:rPr kumimoji="0" sz="1050" b="1" i="0" u="none" strike="noStrike" kern="0" cap="none" spc="-10" normalizeH="0" baseline="0" noProof="0">
                <a:ln>
                  <a:noFill/>
                </a:ln>
                <a:solidFill>
                  <a:srgbClr val="073762"/>
                </a:solidFill>
                <a:effectLst/>
                <a:uLnTx/>
                <a:uFillTx/>
                <a:latin typeface="Arial"/>
                <a:cs typeface="Arial"/>
              </a:rPr>
              <a:t>Covid-</a:t>
            </a:r>
            <a:r>
              <a:rPr kumimoji="0" sz="1050" b="1" i="0" u="none" strike="noStrike" kern="0" cap="none" spc="0" normalizeH="0" baseline="0" noProof="0">
                <a:ln>
                  <a:noFill/>
                </a:ln>
                <a:solidFill>
                  <a:srgbClr val="073762"/>
                </a:solidFill>
                <a:effectLst/>
                <a:uLnTx/>
                <a:uFillTx/>
                <a:latin typeface="Arial"/>
                <a:cs typeface="Arial"/>
              </a:rPr>
              <a:t>19</a:t>
            </a:r>
            <a:r>
              <a:rPr kumimoji="0" sz="1050" b="1" i="0" u="none" strike="noStrike" kern="0" cap="none" spc="-5" normalizeH="0" baseline="0" noProof="0">
                <a:ln>
                  <a:noFill/>
                </a:ln>
                <a:solidFill>
                  <a:srgbClr val="073762"/>
                </a:solidFill>
                <a:effectLst/>
                <a:uLnTx/>
                <a:uFillTx/>
                <a:latin typeface="Arial"/>
                <a:cs typeface="Arial"/>
              </a:rPr>
              <a:t> </a:t>
            </a:r>
            <a:r>
              <a:rPr kumimoji="0" sz="1050" b="1" i="0" u="none" strike="noStrike" kern="0" cap="none" spc="-10" normalizeH="0" baseline="0" noProof="0">
                <a:ln>
                  <a:noFill/>
                </a:ln>
                <a:solidFill>
                  <a:srgbClr val="073762"/>
                </a:solidFill>
                <a:effectLst/>
                <a:uLnTx/>
                <a:uFillTx/>
                <a:latin typeface="Arial"/>
                <a:cs typeface="Arial"/>
              </a:rPr>
              <a:t>variables </a:t>
            </a:r>
            <a:r>
              <a:rPr kumimoji="0" sz="1050" b="1" i="0" u="none" strike="noStrike" kern="0" cap="none" spc="0" normalizeH="0" baseline="0" noProof="0">
                <a:ln>
                  <a:noFill/>
                </a:ln>
                <a:solidFill>
                  <a:srgbClr val="073762"/>
                </a:solidFill>
                <a:effectLst/>
                <a:uLnTx/>
                <a:uFillTx/>
                <a:latin typeface="Arial"/>
                <a:cs typeface="Arial"/>
              </a:rPr>
              <a:t>included</a:t>
            </a:r>
            <a:r>
              <a:rPr kumimoji="0" sz="1050" b="1" i="0" u="none" strike="noStrike" kern="0" cap="none" spc="-55"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for</a:t>
            </a:r>
            <a:r>
              <a:rPr kumimoji="0" sz="1050" b="0" i="0" u="none" strike="noStrike" kern="0" cap="none" spc="-25"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patients</a:t>
            </a:r>
            <a:r>
              <a:rPr kumimoji="0" sz="1050" b="0" i="0" u="none" strike="noStrike" kern="0" cap="none" spc="-10"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to</a:t>
            </a:r>
            <a:r>
              <a:rPr kumimoji="0" sz="1050" b="0" i="0" u="none" strike="noStrike" kern="0" cap="none" spc="-20" normalizeH="0" baseline="0" noProof="0">
                <a:ln>
                  <a:noFill/>
                </a:ln>
                <a:solidFill>
                  <a:srgbClr val="073762"/>
                </a:solidFill>
                <a:effectLst/>
                <a:uLnTx/>
                <a:uFillTx/>
                <a:latin typeface="Arial"/>
                <a:cs typeface="Arial"/>
              </a:rPr>
              <a:t> </a:t>
            </a:r>
            <a:r>
              <a:rPr kumimoji="0" sz="1050" b="0" i="0" u="none" strike="noStrike" kern="0" cap="none" spc="-10" normalizeH="0" baseline="0" noProof="0">
                <a:ln>
                  <a:noFill/>
                </a:ln>
                <a:solidFill>
                  <a:srgbClr val="073762"/>
                </a:solidFill>
                <a:effectLst/>
                <a:uLnTx/>
                <a:uFillTx/>
                <a:latin typeface="Arial"/>
                <a:cs typeface="Arial"/>
              </a:rPr>
              <a:t>complete, </a:t>
            </a:r>
            <a:r>
              <a:rPr kumimoji="0" sz="1050" b="0" i="0" u="none" strike="noStrike" kern="0" cap="none" spc="0" normalizeH="0" baseline="0" noProof="0">
                <a:ln>
                  <a:noFill/>
                </a:ln>
                <a:solidFill>
                  <a:srgbClr val="073762"/>
                </a:solidFill>
                <a:effectLst/>
                <a:uLnTx/>
                <a:uFillTx/>
                <a:latin typeface="Arial"/>
                <a:cs typeface="Arial"/>
              </a:rPr>
              <a:t>allowing</a:t>
            </a:r>
            <a:r>
              <a:rPr kumimoji="0" sz="1050" b="0" i="0" u="none" strike="noStrike" kern="0" cap="none" spc="-40"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ISAR</a:t>
            </a:r>
            <a:r>
              <a:rPr kumimoji="0" sz="1050" b="0" i="0" u="none" strike="noStrike" kern="0" cap="none" spc="-55"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to</a:t>
            </a:r>
            <a:r>
              <a:rPr kumimoji="0" sz="1050" b="0" i="0" u="none" strike="noStrike" kern="0" cap="none" spc="-40"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develop</a:t>
            </a:r>
            <a:r>
              <a:rPr kumimoji="0" sz="1050" b="0" i="0" u="none" strike="noStrike" kern="0" cap="none" spc="-35" normalizeH="0" baseline="0" noProof="0">
                <a:ln>
                  <a:noFill/>
                </a:ln>
                <a:solidFill>
                  <a:srgbClr val="073762"/>
                </a:solidFill>
                <a:effectLst/>
                <a:uLnTx/>
                <a:uFillTx/>
                <a:latin typeface="Arial"/>
                <a:cs typeface="Arial"/>
              </a:rPr>
              <a:t> </a:t>
            </a:r>
            <a:r>
              <a:rPr kumimoji="0" sz="1050" b="0" i="0" u="none" strike="noStrike" kern="0" cap="none" spc="-25" normalizeH="0" baseline="0" noProof="0">
                <a:ln>
                  <a:noFill/>
                </a:ln>
                <a:solidFill>
                  <a:srgbClr val="073762"/>
                </a:solidFill>
                <a:effectLst/>
                <a:uLnTx/>
                <a:uFillTx/>
                <a:latin typeface="Arial"/>
                <a:cs typeface="Arial"/>
              </a:rPr>
              <a:t>and </a:t>
            </a:r>
            <a:r>
              <a:rPr kumimoji="0" sz="1050" b="0" i="0" u="none" strike="noStrike" kern="0" cap="none" spc="0" normalizeH="0" baseline="0" noProof="0">
                <a:ln>
                  <a:noFill/>
                </a:ln>
                <a:solidFill>
                  <a:srgbClr val="073762"/>
                </a:solidFill>
                <a:effectLst/>
                <a:uLnTx/>
                <a:uFillTx/>
                <a:latin typeface="Arial"/>
                <a:cs typeface="Arial"/>
              </a:rPr>
              <a:t>evolve</a:t>
            </a:r>
            <a:r>
              <a:rPr kumimoji="0" sz="1050" b="0" i="0" u="none" strike="noStrike" kern="0" cap="none" spc="-35"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within</a:t>
            </a:r>
            <a:r>
              <a:rPr kumimoji="0" sz="1050" b="0" i="0" u="none" strike="noStrike" kern="0" cap="none" spc="-40"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the</a:t>
            </a:r>
            <a:r>
              <a:rPr kumimoji="0" sz="1050" b="0" i="0" u="none" strike="noStrike" kern="0" cap="none" spc="-40" normalizeH="0" baseline="0" noProof="0">
                <a:ln>
                  <a:noFill/>
                </a:ln>
                <a:solidFill>
                  <a:srgbClr val="073762"/>
                </a:solidFill>
                <a:effectLst/>
                <a:uLnTx/>
                <a:uFillTx/>
                <a:latin typeface="Arial"/>
                <a:cs typeface="Arial"/>
              </a:rPr>
              <a:t> </a:t>
            </a:r>
            <a:r>
              <a:rPr kumimoji="0" sz="1050" b="0" i="0" u="none" strike="noStrike" kern="0" cap="none" spc="0" normalizeH="0" baseline="0" noProof="0">
                <a:ln>
                  <a:noFill/>
                </a:ln>
                <a:solidFill>
                  <a:srgbClr val="073762"/>
                </a:solidFill>
                <a:effectLst/>
                <a:uLnTx/>
                <a:uFillTx/>
                <a:latin typeface="Arial"/>
                <a:cs typeface="Arial"/>
              </a:rPr>
              <a:t>changing</a:t>
            </a:r>
            <a:r>
              <a:rPr kumimoji="0" sz="1050" b="0" i="0" u="none" strike="noStrike" kern="0" cap="none" spc="-45" normalizeH="0" baseline="0" noProof="0">
                <a:ln>
                  <a:noFill/>
                </a:ln>
                <a:solidFill>
                  <a:srgbClr val="073762"/>
                </a:solidFill>
                <a:effectLst/>
                <a:uLnTx/>
                <a:uFillTx/>
                <a:latin typeface="Arial"/>
                <a:cs typeface="Arial"/>
              </a:rPr>
              <a:t> </a:t>
            </a:r>
            <a:r>
              <a:rPr kumimoji="0" sz="1050" b="0" i="0" u="none" strike="noStrike" kern="0" cap="none" spc="-10" normalizeH="0" baseline="0" noProof="0">
                <a:ln>
                  <a:noFill/>
                </a:ln>
                <a:solidFill>
                  <a:srgbClr val="073762"/>
                </a:solidFill>
                <a:effectLst/>
                <a:uLnTx/>
                <a:uFillTx/>
                <a:latin typeface="Arial"/>
                <a:cs typeface="Arial"/>
              </a:rPr>
              <a:t>global </a:t>
            </a:r>
            <a:r>
              <a:rPr kumimoji="0" sz="1050" b="0" i="0" u="none" strike="noStrike" kern="0" cap="none" spc="0" normalizeH="0" baseline="0" noProof="0">
                <a:ln>
                  <a:noFill/>
                </a:ln>
                <a:solidFill>
                  <a:srgbClr val="073762"/>
                </a:solidFill>
                <a:effectLst/>
                <a:uLnTx/>
                <a:uFillTx/>
                <a:latin typeface="Arial"/>
                <a:cs typeface="Arial"/>
              </a:rPr>
              <a:t>respiratory</a:t>
            </a:r>
            <a:r>
              <a:rPr kumimoji="0" sz="1050" b="0" i="0" u="none" strike="noStrike" kern="0" cap="none" spc="-55" normalizeH="0" baseline="0" noProof="0">
                <a:ln>
                  <a:noFill/>
                </a:ln>
                <a:solidFill>
                  <a:srgbClr val="073762"/>
                </a:solidFill>
                <a:effectLst/>
                <a:uLnTx/>
                <a:uFillTx/>
                <a:latin typeface="Arial"/>
                <a:cs typeface="Arial"/>
              </a:rPr>
              <a:t> </a:t>
            </a:r>
            <a:r>
              <a:rPr kumimoji="0" sz="1050" b="0" i="0" u="none" strike="noStrike" kern="0" cap="none" spc="-10" normalizeH="0" baseline="0" noProof="0">
                <a:ln>
                  <a:noFill/>
                </a:ln>
                <a:solidFill>
                  <a:srgbClr val="073762"/>
                </a:solidFill>
                <a:effectLst/>
                <a:uLnTx/>
                <a:uFillTx/>
                <a:latin typeface="Arial"/>
                <a:cs typeface="Arial"/>
              </a:rPr>
              <a:t>environment.</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5"/>
              <a:t> </a:t>
            </a:r>
            <a:r>
              <a:t>core</a:t>
            </a:r>
            <a:r>
              <a:rPr spc="-60"/>
              <a:t> </a:t>
            </a:r>
            <a:r>
              <a:rPr spc="-10"/>
              <a:t>variables</a:t>
            </a:r>
          </a:p>
        </p:txBody>
      </p:sp>
      <p:sp>
        <p:nvSpPr>
          <p:cNvPr id="7" name="object 7"/>
          <p:cNvSpPr txBox="1"/>
          <p:nvPr/>
        </p:nvSpPr>
        <p:spPr>
          <a:xfrm>
            <a:off x="310692" y="4905857"/>
            <a:ext cx="3596004"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GINA:</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Global</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Initiative</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International</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5" action="ppaction://hlinksldjump"/>
            <a:extLst>
              <a:ext uri="{FF2B5EF4-FFF2-40B4-BE49-F238E27FC236}">
                <a16:creationId xmlns:a16="http://schemas.microsoft.com/office/drawing/2014/main" id="{2438C1D4-7437-180D-4E3A-C1901157A6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70F6032F-27CD-B435-4E36-CB483B7C42AC}"/>
              </a:ext>
            </a:extLst>
          </p:cNvPr>
          <p:cNvPicPr/>
          <p:nvPr/>
        </p:nvPicPr>
        <p:blipFill>
          <a:blip r:embed="rId8" cstate="print">
            <a:alphaModFix amt="2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5"/>
              <a:t> </a:t>
            </a:r>
            <a:r>
              <a:t>data</a:t>
            </a:r>
            <a:r>
              <a:rPr spc="-60"/>
              <a:t> </a:t>
            </a:r>
            <a:r>
              <a:rPr spc="-10"/>
              <a:t>collection</a:t>
            </a:r>
          </a:p>
        </p:txBody>
      </p:sp>
      <p:sp>
        <p:nvSpPr>
          <p:cNvPr id="3" name="object 3"/>
          <p:cNvSpPr txBox="1"/>
          <p:nvPr/>
        </p:nvSpPr>
        <p:spPr>
          <a:xfrm>
            <a:off x="310692" y="966292"/>
            <a:ext cx="2713355" cy="4041140"/>
          </a:xfrm>
          <a:prstGeom prst="rect">
            <a:avLst/>
          </a:prstGeom>
        </p:spPr>
        <p:txBody>
          <a:bodyPr vert="horz" wrap="square" lIns="0" tIns="13335" rIns="0" bIns="0" rtlCol="0">
            <a:spAutoFit/>
          </a:bodyPr>
          <a:lstStyle/>
          <a:p>
            <a:pPr marL="144780" marR="25400" lvl="0" indent="-132715" defTabSz="914400" eaLnBrk="1" fontAlgn="auto" latinLnBrk="0" hangingPunct="1">
              <a:lnSpc>
                <a:spcPct val="100000"/>
              </a:lnSpc>
              <a:spcBef>
                <a:spcPts val="1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using</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50" normalizeH="0" baseline="0" noProof="0">
                <a:ln>
                  <a:noFill/>
                </a:ln>
                <a:solidFill>
                  <a:srgbClr val="073762"/>
                </a:solidFill>
                <a:effectLst/>
                <a:uLnTx/>
                <a:uFillTx/>
                <a:latin typeface="Arial"/>
                <a:cs typeface="Arial"/>
              </a:rPr>
              <a:t>a 	</a:t>
            </a:r>
            <a:r>
              <a:rPr kumimoji="0" sz="1400" b="0" i="0" u="none" strike="noStrike" kern="0" cap="none" spc="-10" normalizeH="0" baseline="0" noProof="0">
                <a:ln>
                  <a:noFill/>
                </a:ln>
                <a:solidFill>
                  <a:srgbClr val="073762"/>
                </a:solidFill>
                <a:effectLst/>
                <a:uLnTx/>
                <a:uFillTx/>
                <a:latin typeface="Arial"/>
                <a:cs typeface="Arial"/>
              </a:rPr>
              <a:t>comprehensive</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electronic</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case 	</a:t>
            </a:r>
            <a:r>
              <a:rPr kumimoji="0" sz="1400" b="1" i="0" u="none" strike="noStrike" kern="0" cap="none" spc="0" normalizeH="0" baseline="0" noProof="0">
                <a:ln>
                  <a:noFill/>
                </a:ln>
                <a:solidFill>
                  <a:srgbClr val="073762"/>
                </a:solidFill>
                <a:effectLst/>
                <a:uLnTx/>
                <a:uFillTx/>
                <a:latin typeface="Arial"/>
                <a:cs typeface="Arial"/>
              </a:rPr>
              <a:t>report</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form</a:t>
            </a:r>
            <a:r>
              <a:rPr kumimoji="0" sz="1400" b="1"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(eCRF).</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93345" lvl="0" indent="-133350" defTabSz="914400" eaLnBrk="1" fontAlgn="auto" latinLnBrk="0" hangingPunct="1">
              <a:lnSpc>
                <a:spcPct val="100000"/>
              </a:lnSpc>
              <a:spcBef>
                <a:spcPts val="9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Registries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either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enter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data 	</a:t>
            </a:r>
            <a:r>
              <a:rPr kumimoji="0" sz="1400" b="0" i="0" u="none" strike="noStrike" kern="0" cap="none" spc="0" normalizeH="0" baseline="0" noProof="0">
                <a:ln>
                  <a:noFill/>
                </a:ln>
                <a:solidFill>
                  <a:srgbClr val="073762"/>
                </a:solidFill>
                <a:effectLst/>
                <a:uLnTx/>
                <a:uFillTx/>
                <a:latin typeface="Arial"/>
                <a:cs typeface="Arial"/>
              </a:rPr>
              <a:t>directly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eCRFs</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opt</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to 	</a:t>
            </a:r>
            <a:r>
              <a:rPr kumimoji="0" sz="1400" b="0" i="0" u="none" strike="noStrike" kern="0" cap="none" spc="0" normalizeH="0" baseline="0" noProof="0">
                <a:ln>
                  <a:noFill/>
                </a:ln>
                <a:solidFill>
                  <a:srgbClr val="073762"/>
                </a:solidFill>
                <a:effectLst/>
                <a:uLnTx/>
                <a:uFillTx/>
                <a:latin typeface="Arial"/>
                <a:cs typeface="Arial"/>
              </a:rPr>
              <a:t>collect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paper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and 	</a:t>
            </a:r>
            <a:r>
              <a:rPr kumimoji="0" sz="1400" b="0" i="0" u="none" strike="noStrike" kern="0" cap="none" spc="0" normalizeH="0" baseline="0" noProof="0">
                <a:ln>
                  <a:noFill/>
                </a:ln>
                <a:solidFill>
                  <a:srgbClr val="073762"/>
                </a:solidFill>
                <a:effectLst/>
                <a:uLnTx/>
                <a:uFillTx/>
                <a:latin typeface="Arial"/>
                <a:cs typeface="Arial"/>
              </a:rPr>
              <a:t>enter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it</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into</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eCRF</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at</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10" normalizeH="0" baseline="0" noProof="0">
                <a:ln>
                  <a:noFill/>
                </a:ln>
                <a:solidFill>
                  <a:srgbClr val="073762"/>
                </a:solidFill>
                <a:effectLst/>
                <a:uLnTx/>
                <a:uFillTx/>
                <a:latin typeface="Arial"/>
                <a:cs typeface="Arial"/>
              </a:rPr>
              <a:t> later 	</a:t>
            </a:r>
            <a:r>
              <a:rPr kumimoji="0" sz="1400" b="0" i="0" u="none" strike="noStrike" kern="0" cap="none" spc="0" normalizeH="0" baseline="0" noProof="0">
                <a:ln>
                  <a:noFill/>
                </a:ln>
                <a:solidFill>
                  <a:srgbClr val="073762"/>
                </a:solidFill>
                <a:effectLst/>
                <a:uLnTx/>
                <a:uFillTx/>
                <a:latin typeface="Arial"/>
                <a:cs typeface="Arial"/>
              </a:rPr>
              <a:t>date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based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clinical 	process.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9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collection</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comply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with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standards</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established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5" normalizeH="0" baseline="0" noProof="0">
                <a:ln>
                  <a:noFill/>
                </a:ln>
                <a:solidFill>
                  <a:srgbClr val="073762"/>
                </a:solidFill>
                <a:effectLst/>
                <a:uLnTx/>
                <a:uFillTx/>
                <a:latin typeface="Arial"/>
                <a:cs typeface="Arial"/>
              </a:rPr>
              <a:t> the 	</a:t>
            </a:r>
            <a:r>
              <a:rPr kumimoji="0" sz="1400" b="0" i="0" u="none" strike="noStrike" kern="0" cap="none" spc="0" normalizeH="0" baseline="0" noProof="0">
                <a:ln>
                  <a:noFill/>
                </a:ln>
                <a:solidFill>
                  <a:srgbClr val="073762"/>
                </a:solidFill>
                <a:effectLst/>
                <a:uLnTx/>
                <a:uFillTx/>
                <a:latin typeface="Arial"/>
                <a:cs typeface="Arial"/>
              </a:rPr>
              <a:t>ISC</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agreed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0" normalizeH="0" baseline="0" noProof="0">
                <a:ln>
                  <a:noFill/>
                </a:ln>
                <a:solidFill>
                  <a:srgbClr val="073762"/>
                </a:solidFill>
                <a:effectLst/>
                <a:uLnTx/>
                <a:uFillTx/>
                <a:latin typeface="Arial"/>
                <a:cs typeface="Arial"/>
              </a:rPr>
              <a:t> each 	</a:t>
            </a:r>
            <a:r>
              <a:rPr kumimoji="0" sz="1400" b="0" i="0" u="none" strike="noStrike" kern="0" cap="none" spc="0" normalizeH="0" baseline="0" noProof="0">
                <a:ln>
                  <a:noFill/>
                </a:ln>
                <a:solidFill>
                  <a:srgbClr val="073762"/>
                </a:solidFill>
                <a:effectLst/>
                <a:uLnTx/>
                <a:uFillTx/>
                <a:latin typeface="Arial"/>
                <a:cs typeface="Arial"/>
              </a:rPr>
              <a:t>participating</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registry.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133985" lvl="0" indent="-135890" defTabSz="914400" eaLnBrk="1" fontAlgn="auto" latinLnBrk="0" hangingPunct="1">
              <a:lnSpc>
                <a:spcPct val="100000"/>
              </a:lnSpc>
              <a:spcBef>
                <a:spcPts val="91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5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This</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allows</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datasets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across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all </a:t>
            </a:r>
            <a:r>
              <a:rPr kumimoji="0" sz="1200" b="0" i="0" u="none" strike="noStrike" kern="0" cap="none" spc="0" normalizeH="0" baseline="0" noProof="0">
                <a:ln>
                  <a:noFill/>
                </a:ln>
                <a:solidFill>
                  <a:srgbClr val="073762"/>
                </a:solidFill>
                <a:effectLst/>
                <a:uLnTx/>
                <a:uFillTx/>
                <a:latin typeface="Arial"/>
                <a:cs typeface="Arial"/>
              </a:rPr>
              <a:t>registries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4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combined</a:t>
            </a:r>
            <a:r>
              <a:rPr kumimoji="0" sz="1200" b="0" i="0" u="none" strike="noStrike" kern="0" cap="none" spc="0" normalizeH="0" baseline="0" noProof="0">
                <a:ln>
                  <a:noFill/>
                </a:ln>
                <a:solidFill>
                  <a:srgbClr val="073762"/>
                </a:solidFill>
                <a:effectLst/>
                <a:uLnTx/>
                <a:uFillTx/>
                <a:latin typeface="Arial"/>
                <a:cs typeface="Arial"/>
              </a:rPr>
              <a: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further </a:t>
            </a:r>
            <a:r>
              <a:rPr kumimoji="0" sz="1200" b="1" i="0" u="none" strike="noStrike" kern="0" cap="none" spc="0" normalizeH="0" baseline="0" noProof="0">
                <a:ln>
                  <a:noFill/>
                </a:ln>
                <a:solidFill>
                  <a:srgbClr val="073762"/>
                </a:solidFill>
                <a:effectLst/>
                <a:uLnTx/>
                <a:uFillTx/>
                <a:latin typeface="Arial"/>
                <a:cs typeface="Arial"/>
              </a:rPr>
              <a:t>standardising</a:t>
            </a:r>
            <a:r>
              <a:rPr kumimoji="0" sz="1200" b="1" i="0" u="none" strike="noStrike" kern="0" cap="none" spc="-5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ISAR</a:t>
            </a:r>
            <a:r>
              <a:rPr kumimoji="0" sz="1200" b="1" i="0" u="none" strike="noStrike" kern="0" cap="none" spc="-5" normalizeH="0" baseline="0" noProof="0">
                <a:ln>
                  <a:noFill/>
                </a:ln>
                <a:solidFill>
                  <a:srgbClr val="073762"/>
                </a:solidFill>
                <a:effectLst/>
                <a:uLnTx/>
                <a:uFillTx/>
                <a:latin typeface="Arial"/>
                <a:cs typeface="Arial"/>
              </a:rPr>
              <a:t> </a:t>
            </a:r>
            <a:r>
              <a:rPr kumimoji="0" sz="1200" b="1" i="0" u="none" strike="noStrike" kern="0" cap="none" spc="-20" normalizeH="0" baseline="0" noProof="0">
                <a:ln>
                  <a:noFill/>
                </a:ln>
                <a:solidFill>
                  <a:srgbClr val="073762"/>
                </a:solidFill>
                <a:effectLst/>
                <a:uLnTx/>
                <a:uFillTx/>
                <a:latin typeface="Arial"/>
                <a:cs typeface="Arial"/>
              </a:rPr>
              <a:t>data </a:t>
            </a:r>
            <a:r>
              <a:rPr kumimoji="0" sz="1200" b="1" i="0" u="none" strike="noStrike" kern="0" cap="none" spc="-10" normalizeH="0" baseline="0" noProof="0">
                <a:ln>
                  <a:noFill/>
                </a:ln>
                <a:solidFill>
                  <a:srgbClr val="073762"/>
                </a:solidFill>
                <a:effectLst/>
                <a:uLnTx/>
                <a:uFillTx/>
                <a:latin typeface="Arial"/>
                <a:cs typeface="Arial"/>
              </a:rPr>
              <a:t>effectively</a:t>
            </a:r>
            <a:r>
              <a:rPr kumimoji="0" sz="1200" b="0" i="0" u="none" strike="noStrike" kern="0" cap="none" spc="-10" normalizeH="0" baseline="0" noProof="0">
                <a:ln>
                  <a:noFill/>
                </a:ln>
                <a:solidFill>
                  <a:srgbClr val="073762"/>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66700" marR="0" lvl="0" indent="0" defTabSz="914400" eaLnBrk="1" fontAlgn="auto" latinLnBrk="0" hangingPunct="1">
              <a:lnSpc>
                <a:spcPct val="100000"/>
              </a:lnSpc>
              <a:spcBef>
                <a:spcPts val="33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3203448" y="982980"/>
            <a:ext cx="5716524" cy="3415284"/>
          </a:xfrm>
          <a:prstGeom prst="rect">
            <a:avLst/>
          </a:prstGeom>
        </p:spPr>
      </p:pic>
      <p:sp>
        <p:nvSpPr>
          <p:cNvPr id="5" name="object 5"/>
          <p:cNvSpPr txBox="1"/>
          <p:nvPr/>
        </p:nvSpPr>
        <p:spPr>
          <a:xfrm>
            <a:off x="5268595" y="4454144"/>
            <a:ext cx="149733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A</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screenshot</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the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eCRF.</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CA77B24B-BEB2-A651-ACE0-5A8C2CE73A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9BCCD70A-0B35-F215-777C-932417CD5880}"/>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100"/>
              <a:t> </a:t>
            </a:r>
            <a:r>
              <a:t>electronic</a:t>
            </a:r>
            <a:r>
              <a:rPr spc="-90"/>
              <a:t> </a:t>
            </a:r>
            <a:r>
              <a:t>data</a:t>
            </a:r>
            <a:r>
              <a:rPr spc="-85"/>
              <a:t> </a:t>
            </a:r>
            <a:r>
              <a:t>capture</a:t>
            </a:r>
            <a:r>
              <a:rPr spc="-90"/>
              <a:t> </a:t>
            </a:r>
            <a:r>
              <a:rPr spc="-10"/>
              <a:t>(EDC)</a:t>
            </a:r>
          </a:p>
        </p:txBody>
      </p:sp>
      <p:sp>
        <p:nvSpPr>
          <p:cNvPr id="3" name="object 3"/>
          <p:cNvSpPr txBox="1"/>
          <p:nvPr/>
        </p:nvSpPr>
        <p:spPr>
          <a:xfrm>
            <a:off x="238150" y="791127"/>
            <a:ext cx="8425815" cy="3677285"/>
          </a:xfrm>
          <a:prstGeom prst="rect">
            <a:avLst/>
          </a:prstGeom>
        </p:spPr>
        <p:txBody>
          <a:bodyPr vert="horz" wrap="square" lIns="0" tIns="127635" rIns="0" bIns="0" rtlCol="0">
            <a:spAutoFit/>
          </a:bodyPr>
          <a:lstStyle/>
          <a:p>
            <a:pPr marL="145415" marR="0" lvl="0" indent="-132715" defTabSz="914400" eaLnBrk="1" fontAlgn="auto" latinLnBrk="0" hangingPunct="1">
              <a:lnSpc>
                <a:spcPct val="100000"/>
              </a:lnSpc>
              <a:spcBef>
                <a:spcPts val="10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new</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entered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directly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EDC</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system</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(REDCap</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OpenClinica).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9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EMR</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integrated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eCRF</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EDC</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systems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a:t>
            </a:r>
            <a:r>
              <a:rPr kumimoji="0" sz="1400" b="0" i="0" u="none" strike="noStrike" kern="0" cap="none" spc="-10" normalizeH="0" baseline="0" noProof="0">
                <a:ln>
                  <a:noFill/>
                </a:ln>
                <a:solidFill>
                  <a:srgbClr val="073762"/>
                </a:solidFill>
                <a:effectLst/>
                <a:uLnTx/>
                <a:uFillTx/>
                <a:latin typeface="Arial"/>
                <a:cs typeface="Arial"/>
              </a:rPr>
              <a:t>identified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prior</a:t>
            </a:r>
            <a:r>
              <a:rPr kumimoji="0" sz="1400" b="0" i="0" u="none" strike="noStrike" kern="0" cap="none" spc="-25" normalizeH="0" baseline="0" noProof="0">
                <a:ln>
                  <a:noFill/>
                </a:ln>
                <a:solidFill>
                  <a:srgbClr val="073762"/>
                </a:solidFill>
                <a:effectLst/>
                <a:uLnTx/>
                <a:uFillTx/>
                <a:latin typeface="Arial"/>
                <a:cs typeface="Arial"/>
              </a:rPr>
              <a:t> to 	</a:t>
            </a:r>
            <a:r>
              <a:rPr kumimoji="0" sz="1400" b="0" i="0" u="none" strike="noStrike" kern="0" cap="none" spc="0" normalizeH="0" baseline="0" noProof="0">
                <a:ln>
                  <a:noFill/>
                </a:ln>
                <a:solidFill>
                  <a:srgbClr val="073762"/>
                </a:solidFill>
                <a:effectLst/>
                <a:uLnTx/>
                <a:uFillTx/>
                <a:latin typeface="Arial"/>
                <a:cs typeface="Arial"/>
              </a:rPr>
              <a:t>importing</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it</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central</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warehouse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where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stored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unique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patient</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identification 	number.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9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participating</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sites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will</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9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have</a:t>
            </a:r>
            <a:r>
              <a:rPr kumimoji="0" sz="1200" b="0" i="0" u="none" strike="noStrike" kern="0" cap="none" spc="-2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access</a:t>
            </a:r>
            <a:r>
              <a:rPr kumimoji="0" sz="1200" b="1" i="0" u="none" strike="noStrike" kern="0" cap="none" spc="-5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and</a:t>
            </a:r>
            <a:r>
              <a:rPr kumimoji="0" sz="1200" b="1"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ownership</a:t>
            </a:r>
            <a:r>
              <a:rPr kumimoji="0" sz="1200" b="1"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their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own</a:t>
            </a:r>
            <a:r>
              <a:rPr kumimoji="0" sz="1200" b="0" i="0" u="none" strike="noStrike" kern="0" cap="none" spc="-20" normalizeH="0" baseline="0" noProof="0">
                <a:ln>
                  <a:noFill/>
                </a:ln>
                <a:solidFill>
                  <a:srgbClr val="073762"/>
                </a:solidFill>
                <a:effectLst/>
                <a:uLnTx/>
                <a:uFillTx/>
                <a:latin typeface="Arial"/>
                <a:cs typeface="Arial"/>
              </a:rPr>
              <a:t> data,</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9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trained</a:t>
            </a:r>
            <a:r>
              <a:rPr kumimoji="0" sz="1200" b="1" i="0" u="none" strike="noStrike" kern="0" cap="none" spc="-2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on</a:t>
            </a:r>
            <a:r>
              <a:rPr kumimoji="0" sz="1200" b="1"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using</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EDC</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systems,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and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9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responsible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extracting</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batches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quarterly</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frequency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inclusion</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to </a:t>
            </a:r>
            <a:r>
              <a:rPr kumimoji="0" sz="1200" b="0" i="0" u="none" strike="noStrike" kern="0" cap="none" spc="-10" normalizeH="0" baseline="0" noProof="0">
                <a:ln>
                  <a:noFill/>
                </a:ln>
                <a:solidFill>
                  <a:srgbClr val="073762"/>
                </a:solidFill>
                <a:effectLst/>
                <a:uLnTx/>
                <a:uFillTx/>
                <a:latin typeface="Arial"/>
                <a:cs typeface="Arial"/>
              </a:rPr>
              <a:t>ISAR.</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0" lvl="0" indent="-132715" defTabSz="914400" eaLnBrk="1" fontAlgn="auto" latinLnBrk="0" hangingPunct="1">
              <a:lnSpc>
                <a:spcPct val="100000"/>
              </a:lnSpc>
              <a:spcBef>
                <a:spcPts val="894"/>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OPC</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responsible</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for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318770" lvl="1" indent="-135890" defTabSz="914400" eaLnBrk="1" fontAlgn="auto" latinLnBrk="0" hangingPunct="1">
              <a:lnSpc>
                <a:spcPct val="100000"/>
              </a:lnSpc>
              <a:spcBef>
                <a:spcPts val="910"/>
              </a:spcBef>
              <a:spcAft>
                <a:spcPts val="0"/>
              </a:spcAft>
              <a:buClr>
                <a:srgbClr val="FF9900"/>
              </a:buClr>
              <a:buSzTx/>
              <a:buFont typeface="Arial"/>
              <a:buChar char="–"/>
              <a:tabLst>
                <a:tab pos="281940" algn="l"/>
              </a:tabLst>
              <a:defRPr/>
            </a:pPr>
            <a:r>
              <a:rPr kumimoji="0" sz="1200" b="1" i="0" u="none" strike="noStrike" kern="0" cap="none" spc="0" normalizeH="0" baseline="0" noProof="0">
                <a:ln>
                  <a:noFill/>
                </a:ln>
                <a:solidFill>
                  <a:srgbClr val="073762"/>
                </a:solidFill>
                <a:effectLst/>
                <a:uLnTx/>
                <a:uFillTx/>
                <a:latin typeface="Arial"/>
                <a:cs typeface="Arial"/>
              </a:rPr>
              <a:t>monitoring</a:t>
            </a:r>
            <a:r>
              <a:rPr kumimoji="0" sz="1200" b="1" i="0" u="none" strike="noStrike" kern="0" cap="none" spc="1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and</a:t>
            </a:r>
            <a:r>
              <a:rPr kumimoji="0" sz="1200" b="1" i="0" u="none" strike="noStrike" kern="0" cap="none" spc="-1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mapping the</a:t>
            </a:r>
            <a:r>
              <a:rPr kumimoji="0" sz="1200" b="1" i="0" u="none" strike="noStrike" kern="0" cap="none" spc="-10"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data </a:t>
            </a:r>
            <a:r>
              <a:rPr kumimoji="0" sz="1200" b="0" i="0" u="none" strike="noStrike" kern="0" cap="none" spc="0" normalizeH="0" baseline="0" noProof="0">
                <a:ln>
                  <a:noFill/>
                </a:ln>
                <a:solidFill>
                  <a:srgbClr val="073762"/>
                </a:solidFill>
                <a:effectLst/>
                <a:uLnTx/>
                <a:uFillTx/>
                <a:latin typeface="Arial"/>
                <a:cs typeface="Arial"/>
              </a:rPr>
              <a:t>into</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central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repository</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safely</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transporting</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importing</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each </a:t>
            </a:r>
            <a:r>
              <a:rPr kumimoji="0" sz="1200" b="0" i="0" u="none" strike="noStrike" kern="0" cap="none" spc="0" normalizeH="0" baseline="0" noProof="0">
                <a:ln>
                  <a:noFill/>
                </a:ln>
                <a:solidFill>
                  <a:srgbClr val="073762"/>
                </a:solidFill>
                <a:effectLst/>
                <a:uLnTx/>
                <a:uFillTx/>
                <a:latin typeface="Arial"/>
                <a:cs typeface="Arial"/>
              </a:rPr>
              <a:t>batch</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into</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central</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repository.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100965" lvl="0" indent="-133350" defTabSz="914400" eaLnBrk="1" fontAlgn="auto" latinLnBrk="0" hangingPunct="1">
              <a:lnSpc>
                <a:spcPct val="100000"/>
              </a:lnSpc>
              <a:spcBef>
                <a:spcPts val="89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countries</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sharing</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regulations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de-limiting</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privacy,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accommodate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anonymised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sharing</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project-</a:t>
            </a:r>
            <a:r>
              <a:rPr kumimoji="0" sz="1400" b="0" i="0" u="none" strike="noStrike" kern="0" cap="none" spc="-20" normalizeH="0" baseline="0" noProof="0">
                <a:ln>
                  <a:noFill/>
                </a:ln>
                <a:solidFill>
                  <a:srgbClr val="073762"/>
                </a:solidFill>
                <a:effectLst/>
                <a:uLnTx/>
                <a:uFillTx/>
                <a:latin typeface="Arial"/>
                <a:cs typeface="Arial"/>
              </a:rPr>
              <a:t>by-</a:t>
            </a:r>
            <a:r>
              <a:rPr kumimoji="0" sz="1400" b="0" i="0" u="none" strike="noStrike" kern="0" cap="none" spc="0" normalizeH="0" baseline="0" noProof="0">
                <a:ln>
                  <a:noFill/>
                </a:ln>
                <a:solidFill>
                  <a:srgbClr val="073762"/>
                </a:solidFill>
                <a:effectLst/>
                <a:uLnTx/>
                <a:uFillTx/>
                <a:latin typeface="Arial"/>
                <a:cs typeface="Arial"/>
              </a:rPr>
              <a:t>project</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basis.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82320" y="4737303"/>
            <a:ext cx="7402830" cy="26987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EMR:</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electronic</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medical</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records;</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International</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Registry;</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OPC:</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Optimum</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SNOMED</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CT:</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systematized</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nomenclature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of</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medicine </a:t>
            </a:r>
            <a:r>
              <a:rPr kumimoji="0" sz="800" b="0" i="0" u="none" strike="noStrike" kern="0" cap="none" spc="0" normalizeH="0" baseline="0" noProof="0">
                <a:ln>
                  <a:noFill/>
                </a:ln>
                <a:solidFill>
                  <a:srgbClr val="073762"/>
                </a:solidFill>
                <a:effectLst/>
                <a:uLnTx/>
                <a:uFillTx/>
                <a:latin typeface="Arial"/>
                <a:cs typeface="Arial"/>
              </a:rPr>
              <a:t>clinical</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terms</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2" action="ppaction://hlinksldjump"/>
            <a:extLst>
              <a:ext uri="{FF2B5EF4-FFF2-40B4-BE49-F238E27FC236}">
                <a16:creationId xmlns:a16="http://schemas.microsoft.com/office/drawing/2014/main" id="{C64FBA87-934B-0FCD-3B82-7CF93EA4B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5188" y="975329"/>
            <a:ext cx="5285740" cy="3624579"/>
            <a:chOff x="3665188" y="975329"/>
            <a:chExt cx="5285740" cy="3624579"/>
          </a:xfrm>
        </p:grpSpPr>
        <p:pic>
          <p:nvPicPr>
            <p:cNvPr id="3" name="object 3"/>
            <p:cNvPicPr/>
            <p:nvPr/>
          </p:nvPicPr>
          <p:blipFill>
            <a:blip r:embed="rId2" cstate="print"/>
            <a:stretch>
              <a:fillRect/>
            </a:stretch>
          </p:blipFill>
          <p:spPr>
            <a:xfrm>
              <a:off x="3665188" y="975329"/>
              <a:ext cx="5285294" cy="3624132"/>
            </a:xfrm>
            <a:prstGeom prst="rect">
              <a:avLst/>
            </a:prstGeom>
          </p:spPr>
        </p:pic>
        <p:pic>
          <p:nvPicPr>
            <p:cNvPr id="4" name="object 4"/>
            <p:cNvPicPr/>
            <p:nvPr/>
          </p:nvPicPr>
          <p:blipFill>
            <a:blip r:embed="rId3" cstate="print"/>
            <a:stretch>
              <a:fillRect/>
            </a:stretch>
          </p:blipFill>
          <p:spPr>
            <a:xfrm>
              <a:off x="3672840" y="982980"/>
              <a:ext cx="5219700" cy="3558540"/>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0"/>
              <a:t> </a:t>
            </a:r>
            <a:r>
              <a:rPr spc="-10"/>
              <a:t>database</a:t>
            </a:r>
          </a:p>
        </p:txBody>
      </p:sp>
      <p:sp>
        <p:nvSpPr>
          <p:cNvPr id="6" name="object 6"/>
          <p:cNvSpPr txBox="1"/>
          <p:nvPr/>
        </p:nvSpPr>
        <p:spPr>
          <a:xfrm>
            <a:off x="310692" y="966292"/>
            <a:ext cx="2788920" cy="3647440"/>
          </a:xfrm>
          <a:prstGeom prst="rect">
            <a:avLst/>
          </a:prstGeom>
        </p:spPr>
        <p:txBody>
          <a:bodyPr vert="horz" wrap="square" lIns="0" tIns="13335" rIns="0" bIns="0" rtlCol="0">
            <a:spAutoFit/>
          </a:bodyPr>
          <a:lstStyle/>
          <a:p>
            <a:pPr marL="144780" marR="5080" lvl="0" indent="-132715" defTabSz="914400" eaLnBrk="1" fontAlgn="auto" latinLnBrk="0" hangingPunct="1">
              <a:lnSpc>
                <a:spcPct val="100000"/>
              </a:lnSpc>
              <a:spcBef>
                <a:spcPts val="1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50" normalizeH="0" baseline="0" noProof="0">
                <a:ln>
                  <a:noFill/>
                </a:ln>
                <a:solidFill>
                  <a:srgbClr val="073762"/>
                </a:solidFill>
                <a:effectLst/>
                <a:uLnTx/>
                <a:uFillTx/>
                <a:latin typeface="Arial"/>
                <a:cs typeface="Arial"/>
              </a:rPr>
              <a:t>a 	</a:t>
            </a:r>
            <a:r>
              <a:rPr kumimoji="0" sz="1400" b="0" i="0" u="none" strike="noStrike" kern="0" cap="none" spc="0" normalizeH="0" baseline="0" noProof="0">
                <a:ln>
                  <a:noFill/>
                </a:ln>
                <a:solidFill>
                  <a:srgbClr val="073762"/>
                </a:solidFill>
                <a:effectLst/>
                <a:uLnTx/>
                <a:uFillTx/>
                <a:latin typeface="Arial"/>
                <a:cs typeface="Arial"/>
              </a:rPr>
              <a:t>combination</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existing</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new 	</a:t>
            </a:r>
            <a:r>
              <a:rPr kumimoji="0" sz="1400" b="1" i="0" u="none" strike="noStrike" kern="0" cap="none" spc="0" normalizeH="0" baseline="0" noProof="0">
                <a:ln>
                  <a:noFill/>
                </a:ln>
                <a:solidFill>
                  <a:srgbClr val="073762"/>
                </a:solidFill>
                <a:effectLst/>
                <a:uLnTx/>
                <a:uFillTx/>
                <a:latin typeface="Arial"/>
                <a:cs typeface="Arial"/>
              </a:rPr>
              <a:t>registries</a:t>
            </a:r>
            <a:r>
              <a:rPr kumimoji="0" sz="1400" b="1"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systems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are 	</a:t>
            </a:r>
            <a:r>
              <a:rPr kumimoji="0" sz="1400" b="0" i="0" u="none" strike="noStrike" kern="0" cap="none" spc="0" normalizeH="0" baseline="0" noProof="0">
                <a:ln>
                  <a:noFill/>
                </a:ln>
                <a:solidFill>
                  <a:srgbClr val="073762"/>
                </a:solidFill>
                <a:effectLst/>
                <a:uLnTx/>
                <a:uFillTx/>
                <a:latin typeface="Arial"/>
                <a:cs typeface="Arial"/>
              </a:rPr>
              <a:t>largely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aligned</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standard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collection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fields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e.g.</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2575" marR="0" lvl="1" indent="-135890" defTabSz="914400" eaLnBrk="1" fontAlgn="auto" latinLnBrk="0" hangingPunct="1">
              <a:lnSpc>
                <a:spcPct val="100000"/>
              </a:lnSpc>
              <a:spcBef>
                <a:spcPts val="910"/>
              </a:spcBef>
              <a:spcAft>
                <a:spcPts val="0"/>
              </a:spcAft>
              <a:buClr>
                <a:srgbClr val="FF9900"/>
              </a:buClr>
              <a:buSzTx/>
              <a:buFontTx/>
              <a:buChar char="–"/>
              <a:tabLst>
                <a:tab pos="282575" algn="l"/>
              </a:tabLst>
              <a:defRPr/>
            </a:pPr>
            <a:r>
              <a:rPr kumimoji="0" sz="1200" b="0" i="0" u="none" strike="noStrike" kern="0" cap="none" spc="0" normalizeH="0" baseline="0" noProof="0">
                <a:ln>
                  <a:noFill/>
                </a:ln>
                <a:solidFill>
                  <a:srgbClr val="073762"/>
                </a:solidFill>
                <a:effectLst/>
                <a:uLnTx/>
                <a:uFillTx/>
                <a:latin typeface="Arial"/>
                <a:cs typeface="Arial"/>
              </a:rPr>
              <a:t>Dendrite</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Systems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(UK)</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905"/>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REDCap</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(Italy)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1940" marR="123825" lvl="1" indent="-135890" defTabSz="914400" eaLnBrk="1" fontAlgn="auto" latinLnBrk="0" hangingPunct="1">
              <a:lnSpc>
                <a:spcPct val="100000"/>
              </a:lnSpc>
              <a:spcBef>
                <a:spcPts val="90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OpenClinica</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(e.g.</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Canada,</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Greece,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Japan)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2575" marR="0" lvl="1" indent="-135890" defTabSz="914400" eaLnBrk="1" fontAlgn="auto" latinLnBrk="0" hangingPunct="1">
              <a:lnSpc>
                <a:spcPct val="100000"/>
              </a:lnSpc>
              <a:spcBef>
                <a:spcPts val="900"/>
              </a:spcBef>
              <a:spcAft>
                <a:spcPts val="0"/>
              </a:spcAft>
              <a:buClr>
                <a:srgbClr val="FF9900"/>
              </a:buClr>
              <a:buSzTx/>
              <a:buFontTx/>
              <a:buChar char="–"/>
              <a:tabLst>
                <a:tab pos="282575" algn="l"/>
              </a:tabLst>
              <a:defRPr/>
            </a:pPr>
            <a:r>
              <a:rPr kumimoji="0" sz="1200" b="0" i="0" u="none" strike="noStrike" kern="0" cap="none" spc="0" normalizeH="0" baseline="0" noProof="0">
                <a:ln>
                  <a:noFill/>
                </a:ln>
                <a:solidFill>
                  <a:srgbClr val="073762"/>
                </a:solidFill>
                <a:effectLst/>
                <a:uLnTx/>
                <a:uFillTx/>
                <a:latin typeface="Arial"/>
                <a:cs typeface="Arial"/>
              </a:rPr>
              <a:t>Zitelab</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(Denmark)</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188595" lvl="0" indent="-133350" defTabSz="914400" eaLnBrk="1" fontAlgn="auto" latinLnBrk="0" hangingPunct="1">
              <a:lnSpc>
                <a:spcPct val="100000"/>
              </a:lnSpc>
              <a:spcBef>
                <a:spcPts val="89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imported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 be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a:t>
            </a:r>
            <a:r>
              <a:rPr kumimoji="0" sz="1400" b="0" i="0" u="none" strike="noStrike" kern="0" cap="none" spc="-25" normalizeH="0" baseline="0" noProof="0">
                <a:ln>
                  <a:noFill/>
                </a:ln>
                <a:solidFill>
                  <a:srgbClr val="073762"/>
                </a:solidFill>
                <a:effectLst/>
                <a:uLnTx/>
                <a:uFillTx/>
                <a:latin typeface="Arial"/>
                <a:cs typeface="Arial"/>
              </a:rPr>
              <a:t> per 	</a:t>
            </a:r>
            <a:r>
              <a:rPr kumimoji="0" sz="1400" b="0" i="0" u="none" strike="noStrike" kern="0" cap="none" spc="0" normalizeH="0" baseline="0" noProof="0">
                <a:ln>
                  <a:noFill/>
                </a:ln>
                <a:solidFill>
                  <a:srgbClr val="073762"/>
                </a:solidFill>
                <a:effectLst/>
                <a:uLnTx/>
                <a:uFillTx/>
                <a:latin typeface="Arial"/>
                <a:cs typeface="Arial"/>
              </a:rPr>
              <a:t>instructions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listed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separate 	</a:t>
            </a: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management</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plan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which</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provided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all 	</a:t>
            </a:r>
            <a:r>
              <a:rPr kumimoji="0" sz="1400" b="0" i="0" u="none" strike="noStrike" kern="0" cap="none" spc="-10" normalizeH="0" baseline="0" noProof="0">
                <a:ln>
                  <a:noFill/>
                </a:ln>
                <a:solidFill>
                  <a:srgbClr val="073762"/>
                </a:solidFill>
                <a:effectLst/>
                <a:uLnTx/>
                <a:uFillTx/>
                <a:latin typeface="Arial"/>
                <a:cs typeface="Arial"/>
              </a:rPr>
              <a:t>registries.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310692" y="4589170"/>
            <a:ext cx="7832725" cy="400685"/>
          </a:xfrm>
          <a:prstGeom prst="rect">
            <a:avLst/>
          </a:prstGeom>
        </p:spPr>
        <p:txBody>
          <a:bodyPr vert="horz" wrap="square" lIns="0" tIns="12700" rIns="0" bIns="0" rtlCol="0">
            <a:spAutoFit/>
          </a:bodyPr>
          <a:lstStyle/>
          <a:p>
            <a:pPr marL="404622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rgbClr val="073762"/>
                </a:solidFill>
                <a:effectLst/>
                <a:uLnTx/>
                <a:uFillTx/>
                <a:latin typeface="Arial"/>
                <a:cs typeface="Arial"/>
              </a:rPr>
              <a:t>Data</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acquisition</a:t>
            </a:r>
            <a:r>
              <a:rPr kumimoji="0" sz="800" b="0" i="0" u="none" strike="noStrike" kern="0" cap="none" spc="0" normalizeH="0" baseline="0" noProof="0">
                <a:ln>
                  <a:noFill/>
                </a:ln>
                <a:solidFill>
                  <a:srgbClr val="073762"/>
                </a:solidFill>
                <a:effectLst/>
                <a:uLnTx/>
                <a:uFillTx/>
                <a:latin typeface="Arial"/>
                <a:cs typeface="Arial"/>
              </a:rPr>
              <a:t>,</a:t>
            </a:r>
            <a:r>
              <a:rPr kumimoji="0" sz="800" b="0" i="0" u="none" strike="noStrike" kern="0" cap="none" spc="-4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quality</a:t>
            </a:r>
            <a:r>
              <a:rPr kumimoji="0" sz="800" b="1" i="0" u="none" strike="noStrike" kern="0" cap="none" spc="-2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control</a:t>
            </a:r>
            <a:r>
              <a:rPr kumimoji="0" sz="800" b="1"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and </a:t>
            </a:r>
            <a:r>
              <a:rPr kumimoji="0" sz="800" b="1" i="0" u="none" strike="noStrike" kern="0" cap="none" spc="0" normalizeH="0" baseline="0" noProof="0">
                <a:ln>
                  <a:noFill/>
                </a:ln>
                <a:solidFill>
                  <a:srgbClr val="073762"/>
                </a:solidFill>
                <a:effectLst/>
                <a:uLnTx/>
                <a:uFillTx/>
                <a:latin typeface="Arial"/>
                <a:cs typeface="Arial"/>
              </a:rPr>
              <a:t>management</a:t>
            </a:r>
            <a:r>
              <a:rPr kumimoji="0" sz="800" b="1" i="0" u="none" strike="noStrike" kern="0" cap="none" spc="-3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of</a:t>
            </a:r>
            <a:r>
              <a:rPr kumimoji="0" sz="800" b="1" i="0" u="none" strike="noStrike" kern="0" cap="none" spc="-3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ISAR </a:t>
            </a:r>
            <a:r>
              <a:rPr kumimoji="0" sz="800" b="0" i="0" u="none" strike="noStrike" kern="0" cap="none" spc="0" normalizeH="0" baseline="0" noProof="0">
                <a:ln>
                  <a:noFill/>
                </a:ln>
                <a:solidFill>
                  <a:srgbClr val="073762"/>
                </a:solidFill>
                <a:effectLst/>
                <a:uLnTx/>
                <a:uFillTx/>
                <a:latin typeface="Arial"/>
                <a:cs typeface="Arial"/>
              </a:rPr>
              <a:t>are</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illustrated</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above.</a:t>
            </a:r>
            <a:endParaRPr kumimoji="0" sz="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10"/>
              </a:spcBef>
              <a:spcAft>
                <a:spcPts val="0"/>
              </a:spcAft>
              <a:buClrTx/>
              <a:buSzTx/>
              <a:buFontTx/>
              <a:buNone/>
              <a:tabLst/>
              <a:defRPr/>
            </a:pPr>
            <a:endParaRPr kumimoji="0" sz="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eCRF:</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electronic</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case</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report form;</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EDC:</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Electronic</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Data</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Capture; ISAR:</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International</a:t>
            </a:r>
            <a:r>
              <a:rPr kumimoji="0" sz="800" b="0" i="0" u="none" strike="noStrike" kern="0" cap="none" spc="0" normalizeH="0" baseline="0" noProof="0">
                <a:ln>
                  <a:noFill/>
                </a:ln>
                <a:solidFill>
                  <a:srgbClr val="073762"/>
                </a:solidFill>
                <a:effectLst/>
                <a:uLnTx/>
                <a:uFillTx/>
                <a:latin typeface="Arial"/>
                <a:cs typeface="Arial"/>
              </a:rPr>
              <a:t> Severe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Registry;</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OPC:</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Optimum</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20" normalizeH="0" baseline="0" noProof="0">
                <a:ln>
                  <a:noFill/>
                </a:ln>
                <a:solidFill>
                  <a:srgbClr val="073762"/>
                </a:solidFill>
                <a:effectLst/>
                <a:uLnTx/>
                <a:uFillTx/>
                <a:latin typeface="Arial"/>
                <a:cs typeface="Arial"/>
              </a:rPr>
              <a:t>Care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4" action="ppaction://hlinksldjump"/>
            <a:extLst>
              <a:ext uri="{FF2B5EF4-FFF2-40B4-BE49-F238E27FC236}">
                <a16:creationId xmlns:a16="http://schemas.microsoft.com/office/drawing/2014/main" id="{561988DC-11B1-6FDD-3677-56FD1E5C11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0BF91983-84BF-457E-2905-A44E00C50CBF}"/>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45"/>
              <a:t> </a:t>
            </a:r>
            <a:r>
              <a:t>data</a:t>
            </a:r>
            <a:r>
              <a:rPr spc="-35"/>
              <a:t> </a:t>
            </a:r>
            <a:r>
              <a:t>quality</a:t>
            </a:r>
            <a:r>
              <a:rPr spc="-65"/>
              <a:t> </a:t>
            </a:r>
            <a:r>
              <a:t>and</a:t>
            </a:r>
            <a:r>
              <a:rPr spc="-45"/>
              <a:t> </a:t>
            </a:r>
            <a:r>
              <a:rPr spc="-10"/>
              <a:t>management</a:t>
            </a:r>
          </a:p>
        </p:txBody>
      </p:sp>
      <p:sp>
        <p:nvSpPr>
          <p:cNvPr id="3" name="object 3"/>
          <p:cNvSpPr txBox="1"/>
          <p:nvPr/>
        </p:nvSpPr>
        <p:spPr>
          <a:xfrm>
            <a:off x="310692" y="966292"/>
            <a:ext cx="8450580" cy="3121025"/>
          </a:xfrm>
          <a:prstGeom prst="rect">
            <a:avLst/>
          </a:prstGeom>
        </p:spPr>
        <p:txBody>
          <a:bodyPr vert="horz" wrap="square" lIns="0" tIns="13335" rIns="0" bIns="0" rtlCol="0">
            <a:spAutoFit/>
          </a:bodyPr>
          <a:lstStyle/>
          <a:p>
            <a:pPr marL="144780" marR="307340" lvl="0" indent="-132715" defTabSz="914400" eaLnBrk="1" fontAlgn="auto" latinLnBrk="0" hangingPunct="1">
              <a:lnSpc>
                <a:spcPct val="100000"/>
              </a:lnSpc>
              <a:spcBef>
                <a:spcPts val="1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quality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ensured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before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during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collection</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process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through</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series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20" normalizeH="0" baseline="0" noProof="0">
                <a:ln>
                  <a:noFill/>
                </a:ln>
                <a:solidFill>
                  <a:srgbClr val="073762"/>
                </a:solidFill>
                <a:effectLst/>
                <a:uLnTx/>
                <a:uFillTx/>
                <a:latin typeface="Arial"/>
                <a:cs typeface="Arial"/>
              </a:rPr>
              <a:t>pre- 	</a:t>
            </a:r>
            <a:r>
              <a:rPr kumimoji="0" sz="1400" b="1" i="0" u="none" strike="noStrike" kern="0" cap="none" spc="0" normalizeH="0" baseline="0" noProof="0">
                <a:ln>
                  <a:noFill/>
                </a:ln>
                <a:solidFill>
                  <a:srgbClr val="073762"/>
                </a:solidFill>
                <a:effectLst/>
                <a:uLnTx/>
                <a:uFillTx/>
                <a:latin typeface="Arial"/>
                <a:cs typeface="Arial"/>
              </a:rPr>
              <a:t>programmed</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quality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checks</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automatically</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detect</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out-of-range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anomalous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entries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10" normalizeH="0" baseline="0" noProof="0">
                <a:ln>
                  <a:noFill/>
                </a:ln>
                <a:solidFill>
                  <a:srgbClr val="073762"/>
                </a:solidFill>
                <a:effectLst/>
                <a:uLnTx/>
                <a:uFillTx/>
                <a:latin typeface="Arial"/>
                <a:cs typeface="Arial"/>
              </a:rPr>
              <a:t>eCRF.</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910"/>
              </a:spcBef>
              <a:spcAft>
                <a:spcPts val="0"/>
              </a:spcAft>
              <a:buClr>
                <a:srgbClr val="FF9900"/>
              </a:buClr>
              <a:buSzTx/>
              <a:buFontTx/>
              <a:buChar char="–"/>
              <a:tabLst>
                <a:tab pos="281940" algn="l"/>
              </a:tabLst>
              <a:defRPr/>
            </a:pPr>
            <a:r>
              <a:rPr kumimoji="0" sz="1200" b="0" i="0" u="none" strike="noStrike" kern="0" cap="none" spc="-60" normalizeH="0" baseline="0" noProof="0">
                <a:ln>
                  <a:noFill/>
                </a:ln>
                <a:solidFill>
                  <a:srgbClr val="073762"/>
                </a:solidFill>
                <a:effectLst/>
                <a:uLnTx/>
                <a:uFillTx/>
                <a:latin typeface="Arial"/>
                <a:cs typeface="Arial"/>
              </a:rPr>
              <a:t>To</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minimise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entry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errors,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fields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requested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on</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ISAR</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eCRF</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are</a:t>
            </a:r>
            <a:r>
              <a:rPr kumimoji="0" sz="1200" b="0"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numeric</a:t>
            </a:r>
            <a:r>
              <a:rPr kumimoji="0" sz="1200" b="1" i="0" u="none" strike="noStrike" kern="0" cap="none" spc="-15" normalizeH="0" baseline="0" noProof="0">
                <a:ln>
                  <a:noFill/>
                </a:ln>
                <a:solidFill>
                  <a:srgbClr val="073762"/>
                </a:solidFill>
                <a:effectLst/>
                <a:uLnTx/>
                <a:uFillTx/>
                <a:latin typeface="Arial"/>
                <a:cs typeface="Arial"/>
              </a:rPr>
              <a:t> </a:t>
            </a:r>
            <a:r>
              <a:rPr kumimoji="0" sz="1200" b="1" i="0" u="none" strike="noStrike" kern="0" cap="none" spc="0" normalizeH="0" baseline="0" noProof="0">
                <a:ln>
                  <a:noFill/>
                </a:ln>
                <a:solidFill>
                  <a:srgbClr val="073762"/>
                </a:solidFill>
                <a:effectLst/>
                <a:uLnTx/>
                <a:uFillTx/>
                <a:latin typeface="Arial"/>
                <a:cs typeface="Arial"/>
              </a:rPr>
              <a:t>or</a:t>
            </a:r>
            <a:r>
              <a:rPr kumimoji="0" sz="1200" b="1" i="0" u="none" strike="noStrike" kern="0" cap="none" spc="-10" normalizeH="0" baseline="0" noProof="0">
                <a:ln>
                  <a:noFill/>
                </a:ln>
                <a:solidFill>
                  <a:srgbClr val="073762"/>
                </a:solidFill>
                <a:effectLst/>
                <a:uLnTx/>
                <a:uFillTx/>
                <a:latin typeface="Arial"/>
                <a:cs typeface="Arial"/>
              </a:rPr>
              <a:t> categorical</a:t>
            </a:r>
            <a:r>
              <a:rPr kumimoji="0" sz="1200" b="0" i="0" u="none" strike="noStrike" kern="0" cap="none" spc="-10" normalizeH="0" baseline="0" noProof="0">
                <a:ln>
                  <a:noFill/>
                </a:ln>
                <a:solidFill>
                  <a:srgbClr val="073762"/>
                </a:solidFill>
                <a:effectLst/>
                <a:uLnTx/>
                <a:uFillTx/>
                <a:latin typeface="Arial"/>
                <a:cs typeface="Arial"/>
              </a:rPr>
              <a:t>.</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475"/>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112395" lvl="0" indent="-133350"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After</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extraction,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further</a:t>
            </a:r>
            <a:r>
              <a:rPr kumimoji="0" sz="1400" b="0"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cleaning</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validation</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processes</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also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performed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data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maximise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data</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quality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control</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5080" lvl="1" indent="-135890" defTabSz="914400" eaLnBrk="1" fontAlgn="auto" latinLnBrk="0" hangingPunct="1">
              <a:lnSpc>
                <a:spcPct val="100000"/>
              </a:lnSpc>
              <a:spcBef>
                <a:spcPts val="910"/>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Ad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hoc</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queries</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(done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at</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country</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level</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or</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OPC</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level)</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will</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generated</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within</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electronic</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capture</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(EDC)</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system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followed</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up</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with</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data</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managers</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and/or</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country</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study</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coordinator</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(where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applicable)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for</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resolution.</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47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281940" lvl="0" indent="-133350" defTabSz="914400" eaLnBrk="1" fontAlgn="auto" latinLnBrk="0" hangingPunct="1">
              <a:lnSpc>
                <a:spcPct val="100000"/>
              </a:lnSpc>
              <a:spcBef>
                <a:spcPts val="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modifications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 be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recorded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audit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log</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transfers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disputes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 be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shared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documented</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country</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central</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manager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logs.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82320" y="4859223"/>
            <a:ext cx="3598545"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eCRF:</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electronic</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case</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report</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form;</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International 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2" action="ppaction://hlinksldjump"/>
            <a:extLst>
              <a:ext uri="{FF2B5EF4-FFF2-40B4-BE49-F238E27FC236}">
                <a16:creationId xmlns:a16="http://schemas.microsoft.com/office/drawing/2014/main" id="{A82D493A-9B32-61FB-227B-EC6E559435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a:t>Methods:</a:t>
            </a:r>
          </a:p>
          <a:p>
            <a:pPr marL="12700">
              <a:lnSpc>
                <a:spcPct val="100000"/>
              </a:lnSpc>
              <a:spcBef>
                <a:spcPts val="10"/>
              </a:spcBef>
            </a:pPr>
            <a:r>
              <a:rPr sz="1800"/>
              <a:t>Samples</a:t>
            </a:r>
            <a:r>
              <a:rPr sz="1800" spc="-35"/>
              <a:t> </a:t>
            </a:r>
            <a:r>
              <a:rPr sz="1800"/>
              <a:t>of</a:t>
            </a:r>
            <a:r>
              <a:rPr sz="1800" spc="-25"/>
              <a:t> </a:t>
            </a:r>
            <a:r>
              <a:rPr sz="1800"/>
              <a:t>the</a:t>
            </a:r>
            <a:r>
              <a:rPr sz="1800" spc="-35"/>
              <a:t> </a:t>
            </a:r>
            <a:r>
              <a:rPr sz="1800"/>
              <a:t>variable</a:t>
            </a:r>
            <a:r>
              <a:rPr sz="1800" spc="15"/>
              <a:t> </a:t>
            </a:r>
            <a:r>
              <a:rPr sz="1800"/>
              <a:t>list</a:t>
            </a:r>
            <a:r>
              <a:rPr sz="1800" spc="-35"/>
              <a:t> </a:t>
            </a:r>
            <a:r>
              <a:rPr sz="1800"/>
              <a:t>from</a:t>
            </a:r>
            <a:r>
              <a:rPr sz="1800" spc="-25"/>
              <a:t> </a:t>
            </a:r>
            <a:r>
              <a:rPr sz="1800"/>
              <a:t>Delphi</a:t>
            </a:r>
            <a:r>
              <a:rPr sz="1800" spc="-30"/>
              <a:t> </a:t>
            </a:r>
            <a:r>
              <a:rPr sz="1800" spc="-25"/>
              <a:t>R1</a:t>
            </a:r>
            <a:endParaRPr sz="1800"/>
          </a:p>
        </p:txBody>
      </p:sp>
      <p:sp>
        <p:nvSpPr>
          <p:cNvPr id="6" name="object 6"/>
          <p:cNvSpPr txBox="1"/>
          <p:nvPr/>
        </p:nvSpPr>
        <p:spPr>
          <a:xfrm>
            <a:off x="310692" y="4673518"/>
            <a:ext cx="2012950" cy="335280"/>
          </a:xfrm>
          <a:prstGeom prst="rect">
            <a:avLst/>
          </a:prstGeom>
        </p:spPr>
        <p:txBody>
          <a:bodyPr vert="horz" wrap="square" lIns="0" tIns="3175" rIns="0" bIns="0" rtlCol="0">
            <a:spAutoFit/>
          </a:bodyPr>
          <a:lstStyle/>
          <a:p>
            <a:pPr marL="12700">
              <a:lnSpc>
                <a:spcPct val="100000"/>
              </a:lnSpc>
              <a:spcBef>
                <a:spcPts val="25"/>
              </a:spcBef>
            </a:pPr>
            <a:r>
              <a:rPr sz="800">
                <a:solidFill>
                  <a:srgbClr val="073762"/>
                </a:solidFill>
                <a:latin typeface="Arial"/>
                <a:cs typeface="Arial"/>
              </a:rPr>
              <a:t>R1:</a:t>
            </a:r>
            <a:r>
              <a:rPr sz="800" spc="-25">
                <a:solidFill>
                  <a:srgbClr val="073762"/>
                </a:solidFill>
                <a:latin typeface="Arial"/>
                <a:cs typeface="Arial"/>
              </a:rPr>
              <a:t> </a:t>
            </a:r>
            <a:r>
              <a:rPr sz="800">
                <a:solidFill>
                  <a:srgbClr val="073762"/>
                </a:solidFill>
                <a:latin typeface="Arial"/>
                <a:cs typeface="Arial"/>
              </a:rPr>
              <a:t>Round </a:t>
            </a:r>
            <a:r>
              <a:rPr sz="800" spc="-50">
                <a:solidFill>
                  <a:srgbClr val="073762"/>
                </a:solidFill>
                <a:latin typeface="Arial"/>
                <a:cs typeface="Arial"/>
              </a:rPr>
              <a:t>1</a:t>
            </a:r>
            <a:endParaRPr sz="800">
              <a:latin typeface="Arial"/>
              <a:cs typeface="Arial"/>
            </a:endParaRPr>
          </a:p>
          <a:p>
            <a:pPr marL="12700">
              <a:lnSpc>
                <a:spcPct val="100000"/>
              </a:lnSpc>
              <a:spcBef>
                <a:spcPts val="580"/>
              </a:spcBef>
            </a:pPr>
            <a:r>
              <a:rPr sz="800">
                <a:solidFill>
                  <a:srgbClr val="073762"/>
                </a:solidFill>
                <a:latin typeface="Arial"/>
                <a:cs typeface="Arial"/>
              </a:rPr>
              <a:t>ISAR:</a:t>
            </a:r>
            <a:r>
              <a:rPr sz="800" spc="-10">
                <a:solidFill>
                  <a:srgbClr val="073762"/>
                </a:solidFill>
                <a:latin typeface="Arial"/>
                <a:cs typeface="Arial"/>
              </a:rPr>
              <a:t> International</a:t>
            </a:r>
            <a:r>
              <a:rPr sz="800" spc="10">
                <a:solidFill>
                  <a:srgbClr val="073762"/>
                </a:solidFill>
                <a:latin typeface="Arial"/>
                <a:cs typeface="Arial"/>
              </a:rPr>
              <a:t> </a:t>
            </a:r>
            <a:r>
              <a:rPr sz="800">
                <a:solidFill>
                  <a:srgbClr val="073762"/>
                </a:solidFill>
                <a:latin typeface="Arial"/>
                <a:cs typeface="Arial"/>
              </a:rPr>
              <a:t>Severe</a:t>
            </a:r>
            <a:r>
              <a:rPr sz="800" spc="20">
                <a:solidFill>
                  <a:srgbClr val="073762"/>
                </a:solidFill>
                <a:latin typeface="Arial"/>
                <a:cs typeface="Arial"/>
              </a:rPr>
              <a:t> </a:t>
            </a:r>
            <a:r>
              <a:rPr sz="800">
                <a:solidFill>
                  <a:srgbClr val="073762"/>
                </a:solidFill>
                <a:latin typeface="Arial"/>
                <a:cs typeface="Arial"/>
              </a:rPr>
              <a:t>Asthma</a:t>
            </a:r>
            <a:r>
              <a:rPr sz="800" spc="-40">
                <a:solidFill>
                  <a:srgbClr val="073762"/>
                </a:solidFill>
                <a:latin typeface="Arial"/>
                <a:cs typeface="Arial"/>
              </a:rPr>
              <a:t> </a:t>
            </a:r>
            <a:r>
              <a:rPr sz="800" spc="-10">
                <a:solidFill>
                  <a:srgbClr val="073762"/>
                </a:solidFill>
                <a:latin typeface="Arial"/>
                <a:cs typeface="Arial"/>
              </a:rPr>
              <a:t>Registry</a:t>
            </a:r>
            <a:endParaRPr sz="800">
              <a:latin typeface="Arial"/>
              <a:cs typeface="Arial"/>
            </a:endParaRPr>
          </a:p>
        </p:txBody>
      </p:sp>
      <p:graphicFrame>
        <p:nvGraphicFramePr>
          <p:cNvPr id="3" name="object 3"/>
          <p:cNvGraphicFramePr>
            <a:graphicFrameLocks noGrp="1"/>
          </p:cNvGraphicFramePr>
          <p:nvPr/>
        </p:nvGraphicFramePr>
        <p:xfrm>
          <a:off x="107664" y="978916"/>
          <a:ext cx="8964924" cy="3119755"/>
        </p:xfrm>
        <a:graphic>
          <a:graphicData uri="http://schemas.openxmlformats.org/drawingml/2006/table">
            <a:tbl>
              <a:tblPr firstRow="1" bandRow="1">
                <a:tableStyleId>{2D5ABB26-0587-4C30-8999-92F81FD0307C}</a:tableStyleId>
              </a:tblPr>
              <a:tblGrid>
                <a:gridCol w="487045">
                  <a:extLst>
                    <a:ext uri="{9D8B030D-6E8A-4147-A177-3AD203B41FA5}">
                      <a16:colId xmlns:a16="http://schemas.microsoft.com/office/drawing/2014/main" val="20000"/>
                    </a:ext>
                  </a:extLst>
                </a:gridCol>
                <a:gridCol w="648335">
                  <a:extLst>
                    <a:ext uri="{9D8B030D-6E8A-4147-A177-3AD203B41FA5}">
                      <a16:colId xmlns:a16="http://schemas.microsoft.com/office/drawing/2014/main" val="20001"/>
                    </a:ext>
                  </a:extLst>
                </a:gridCol>
                <a:gridCol w="538480">
                  <a:extLst>
                    <a:ext uri="{9D8B030D-6E8A-4147-A177-3AD203B41FA5}">
                      <a16:colId xmlns:a16="http://schemas.microsoft.com/office/drawing/2014/main" val="20002"/>
                    </a:ext>
                  </a:extLst>
                </a:gridCol>
                <a:gridCol w="893444">
                  <a:extLst>
                    <a:ext uri="{9D8B030D-6E8A-4147-A177-3AD203B41FA5}">
                      <a16:colId xmlns:a16="http://schemas.microsoft.com/office/drawing/2014/main" val="20003"/>
                    </a:ext>
                  </a:extLst>
                </a:gridCol>
                <a:gridCol w="731519">
                  <a:extLst>
                    <a:ext uri="{9D8B030D-6E8A-4147-A177-3AD203B41FA5}">
                      <a16:colId xmlns:a16="http://schemas.microsoft.com/office/drawing/2014/main" val="20004"/>
                    </a:ext>
                  </a:extLst>
                </a:gridCol>
                <a:gridCol w="464820">
                  <a:extLst>
                    <a:ext uri="{9D8B030D-6E8A-4147-A177-3AD203B41FA5}">
                      <a16:colId xmlns:a16="http://schemas.microsoft.com/office/drawing/2014/main" val="20005"/>
                    </a:ext>
                  </a:extLst>
                </a:gridCol>
                <a:gridCol w="612775">
                  <a:extLst>
                    <a:ext uri="{9D8B030D-6E8A-4147-A177-3AD203B41FA5}">
                      <a16:colId xmlns:a16="http://schemas.microsoft.com/office/drawing/2014/main" val="20006"/>
                    </a:ext>
                  </a:extLst>
                </a:gridCol>
                <a:gridCol w="546735">
                  <a:extLst>
                    <a:ext uri="{9D8B030D-6E8A-4147-A177-3AD203B41FA5}">
                      <a16:colId xmlns:a16="http://schemas.microsoft.com/office/drawing/2014/main" val="20007"/>
                    </a:ext>
                  </a:extLst>
                </a:gridCol>
                <a:gridCol w="805179">
                  <a:extLst>
                    <a:ext uri="{9D8B030D-6E8A-4147-A177-3AD203B41FA5}">
                      <a16:colId xmlns:a16="http://schemas.microsoft.com/office/drawing/2014/main" val="20008"/>
                    </a:ext>
                  </a:extLst>
                </a:gridCol>
                <a:gridCol w="539114">
                  <a:extLst>
                    <a:ext uri="{9D8B030D-6E8A-4147-A177-3AD203B41FA5}">
                      <a16:colId xmlns:a16="http://schemas.microsoft.com/office/drawing/2014/main" val="20009"/>
                    </a:ext>
                  </a:extLst>
                </a:gridCol>
                <a:gridCol w="740409">
                  <a:extLst>
                    <a:ext uri="{9D8B030D-6E8A-4147-A177-3AD203B41FA5}">
                      <a16:colId xmlns:a16="http://schemas.microsoft.com/office/drawing/2014/main" val="20010"/>
                    </a:ext>
                  </a:extLst>
                </a:gridCol>
                <a:gridCol w="740409">
                  <a:extLst>
                    <a:ext uri="{9D8B030D-6E8A-4147-A177-3AD203B41FA5}">
                      <a16:colId xmlns:a16="http://schemas.microsoft.com/office/drawing/2014/main" val="20011"/>
                    </a:ext>
                  </a:extLst>
                </a:gridCol>
                <a:gridCol w="607695">
                  <a:extLst>
                    <a:ext uri="{9D8B030D-6E8A-4147-A177-3AD203B41FA5}">
                      <a16:colId xmlns:a16="http://schemas.microsoft.com/office/drawing/2014/main" val="20012"/>
                    </a:ext>
                  </a:extLst>
                </a:gridCol>
                <a:gridCol w="608965">
                  <a:extLst>
                    <a:ext uri="{9D8B030D-6E8A-4147-A177-3AD203B41FA5}">
                      <a16:colId xmlns:a16="http://schemas.microsoft.com/office/drawing/2014/main" val="20013"/>
                    </a:ext>
                  </a:extLst>
                </a:gridCol>
              </a:tblGrid>
              <a:tr h="694690">
                <a:tc>
                  <a:txBody>
                    <a:bodyPr/>
                    <a:lstStyle/>
                    <a:p>
                      <a:pPr marL="120650">
                        <a:lnSpc>
                          <a:spcPct val="100000"/>
                        </a:lnSpc>
                        <a:spcBef>
                          <a:spcPts val="340"/>
                        </a:spcBef>
                      </a:pPr>
                      <a:r>
                        <a:rPr sz="800" b="1" spc="-20">
                          <a:solidFill>
                            <a:srgbClr val="FFFFFF"/>
                          </a:solidFill>
                          <a:latin typeface="Arial"/>
                          <a:cs typeface="Arial"/>
                        </a:rPr>
                        <a:t>Page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02870" marR="94615" indent="-3175" algn="ctr">
                        <a:lnSpc>
                          <a:spcPct val="100000"/>
                        </a:lnSpc>
                        <a:spcBef>
                          <a:spcPts val="340"/>
                        </a:spcBef>
                      </a:pPr>
                      <a:r>
                        <a:rPr sz="800" b="1" spc="-10">
                          <a:solidFill>
                            <a:srgbClr val="FFFFFF"/>
                          </a:solidFill>
                          <a:latin typeface="Arial"/>
                          <a:cs typeface="Arial"/>
                        </a:rPr>
                        <a:t>Potential </a:t>
                      </a:r>
                      <a:r>
                        <a:rPr sz="800" b="1" spc="-20">
                          <a:solidFill>
                            <a:srgbClr val="FFFFFF"/>
                          </a:solidFill>
                          <a:latin typeface="Arial"/>
                          <a:cs typeface="Arial"/>
                        </a:rPr>
                        <a:t>core </a:t>
                      </a:r>
                      <a:r>
                        <a:rPr sz="800" b="1" spc="-10">
                          <a:solidFill>
                            <a:srgbClr val="FFFFFF"/>
                          </a:solidFill>
                          <a:latin typeface="Arial"/>
                          <a:cs typeface="Arial"/>
                        </a:rPr>
                        <a:t>variables</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10489" marR="102235" indent="38100">
                        <a:lnSpc>
                          <a:spcPct val="100000"/>
                        </a:lnSpc>
                        <a:spcBef>
                          <a:spcPts val="340"/>
                        </a:spcBef>
                      </a:pPr>
                      <a:r>
                        <a:rPr sz="800" b="1" spc="-10">
                          <a:solidFill>
                            <a:srgbClr val="FFFFFF"/>
                          </a:solidFill>
                          <a:latin typeface="Arial"/>
                          <a:cs typeface="Arial"/>
                        </a:rPr>
                        <a:t>Field format</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13030" marR="104139" indent="-1905" algn="ctr">
                        <a:lnSpc>
                          <a:spcPct val="100000"/>
                        </a:lnSpc>
                        <a:spcBef>
                          <a:spcPts val="340"/>
                        </a:spcBef>
                      </a:pPr>
                      <a:r>
                        <a:rPr sz="800" b="1" spc="-10">
                          <a:solidFill>
                            <a:srgbClr val="FFFFFF"/>
                          </a:solidFill>
                          <a:latin typeface="Arial"/>
                          <a:cs typeface="Arial"/>
                        </a:rPr>
                        <a:t>Response </a:t>
                      </a:r>
                      <a:r>
                        <a:rPr sz="800" b="1">
                          <a:solidFill>
                            <a:srgbClr val="FFFFFF"/>
                          </a:solidFill>
                          <a:latin typeface="Arial"/>
                          <a:cs typeface="Arial"/>
                        </a:rPr>
                        <a:t>option</a:t>
                      </a:r>
                      <a:r>
                        <a:rPr sz="800" b="1" spc="-30">
                          <a:solidFill>
                            <a:srgbClr val="FFFFFF"/>
                          </a:solidFill>
                          <a:latin typeface="Arial"/>
                          <a:cs typeface="Arial"/>
                        </a:rPr>
                        <a:t> </a:t>
                      </a:r>
                      <a:r>
                        <a:rPr sz="800" b="1" spc="-10">
                          <a:solidFill>
                            <a:srgbClr val="FFFFFF"/>
                          </a:solidFill>
                          <a:latin typeface="Arial"/>
                          <a:cs typeface="Arial"/>
                        </a:rPr>
                        <a:t>(where applicable)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8425" marR="91440" algn="ctr">
                        <a:lnSpc>
                          <a:spcPct val="100000"/>
                        </a:lnSpc>
                        <a:spcBef>
                          <a:spcPts val="340"/>
                        </a:spcBef>
                      </a:pPr>
                      <a:r>
                        <a:rPr sz="800" b="1" spc="-20">
                          <a:solidFill>
                            <a:srgbClr val="FFFFFF"/>
                          </a:solidFill>
                          <a:latin typeface="Arial"/>
                          <a:cs typeface="Arial"/>
                        </a:rPr>
                        <a:t>Unit</a:t>
                      </a:r>
                      <a:r>
                        <a:rPr sz="800" b="1" spc="500">
                          <a:solidFill>
                            <a:srgbClr val="FFFFFF"/>
                          </a:solidFill>
                          <a:latin typeface="Arial"/>
                          <a:cs typeface="Arial"/>
                        </a:rPr>
                        <a:t> </a:t>
                      </a:r>
                      <a:r>
                        <a:rPr sz="800" b="1" spc="-10">
                          <a:solidFill>
                            <a:srgbClr val="FFFFFF"/>
                          </a:solidFill>
                          <a:latin typeface="Arial"/>
                          <a:cs typeface="Arial"/>
                        </a:rPr>
                        <a:t>(where applicable)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98425" marR="91440" algn="ctr">
                        <a:lnSpc>
                          <a:spcPct val="100000"/>
                        </a:lnSpc>
                        <a:spcBef>
                          <a:spcPts val="340"/>
                        </a:spcBef>
                      </a:pPr>
                      <a:r>
                        <a:rPr sz="800" b="1" spc="-10">
                          <a:solidFill>
                            <a:srgbClr val="FFFFFF"/>
                          </a:solidFill>
                          <a:latin typeface="Arial"/>
                          <a:cs typeface="Arial"/>
                        </a:rPr>
                        <a:t>Place </a:t>
                      </a:r>
                      <a:r>
                        <a:rPr sz="800" b="1" spc="-25">
                          <a:solidFill>
                            <a:srgbClr val="FFFFFF"/>
                          </a:solidFill>
                          <a:latin typeface="Arial"/>
                          <a:cs typeface="Arial"/>
                        </a:rPr>
                        <a:t>in</a:t>
                      </a:r>
                      <a:r>
                        <a:rPr sz="800" b="1" spc="-20">
                          <a:solidFill>
                            <a:srgbClr val="FFFFFF"/>
                          </a:solidFill>
                          <a:latin typeface="Arial"/>
                          <a:cs typeface="Arial"/>
                        </a:rPr>
                        <a:t> core </a:t>
                      </a:r>
                      <a:r>
                        <a:rPr sz="800" b="1" spc="-10">
                          <a:solidFill>
                            <a:srgbClr val="FFFFFF"/>
                          </a:solidFill>
                          <a:latin typeface="Arial"/>
                          <a:cs typeface="Arial"/>
                        </a:rPr>
                        <a:t>list?</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00965" marR="117475" indent="635" algn="ctr">
                        <a:lnSpc>
                          <a:spcPct val="100000"/>
                        </a:lnSpc>
                        <a:spcBef>
                          <a:spcPts val="340"/>
                        </a:spcBef>
                      </a:pPr>
                      <a:r>
                        <a:rPr sz="800" b="1" spc="-10">
                          <a:solidFill>
                            <a:srgbClr val="FFFFFF"/>
                          </a:solidFill>
                          <a:latin typeface="Arial"/>
                          <a:cs typeface="Arial"/>
                        </a:rPr>
                        <a:t>Reason </a:t>
                      </a:r>
                      <a:r>
                        <a:rPr sz="800" b="1" spc="-25">
                          <a:solidFill>
                            <a:srgbClr val="FFFFFF"/>
                          </a:solidFill>
                          <a:latin typeface="Arial"/>
                          <a:cs typeface="Arial"/>
                        </a:rPr>
                        <a:t>for</a:t>
                      </a:r>
                      <a:r>
                        <a:rPr sz="800" b="1" spc="-10">
                          <a:solidFill>
                            <a:srgbClr val="FFFFFF"/>
                          </a:solidFill>
                          <a:latin typeface="Arial"/>
                          <a:cs typeface="Arial"/>
                        </a:rPr>
                        <a:t> choice </a:t>
                      </a:r>
                      <a:r>
                        <a:rPr sz="800" b="1">
                          <a:solidFill>
                            <a:srgbClr val="FFFFFF"/>
                          </a:solidFill>
                          <a:latin typeface="Arial"/>
                          <a:cs typeface="Arial"/>
                        </a:rPr>
                        <a:t>(if</a:t>
                      </a:r>
                      <a:r>
                        <a:rPr sz="800" b="1" spc="-15">
                          <a:solidFill>
                            <a:srgbClr val="FFFFFF"/>
                          </a:solidFill>
                          <a:latin typeface="Arial"/>
                          <a:cs typeface="Arial"/>
                        </a:rPr>
                        <a:t> </a:t>
                      </a:r>
                      <a:r>
                        <a:rPr sz="800" b="1" spc="-20">
                          <a:solidFill>
                            <a:srgbClr val="FFFFFF"/>
                          </a:solidFill>
                          <a:latin typeface="Arial"/>
                          <a:cs typeface="Arial"/>
                        </a:rPr>
                        <a:t>“no”)</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26670" algn="ctr">
                        <a:lnSpc>
                          <a:spcPct val="100000"/>
                        </a:lnSpc>
                        <a:spcBef>
                          <a:spcPts val="340"/>
                        </a:spcBef>
                      </a:pPr>
                      <a:r>
                        <a:rPr sz="800" b="1" spc="-20">
                          <a:solidFill>
                            <a:srgbClr val="FFFFFF"/>
                          </a:solidFill>
                          <a:latin typeface="Arial"/>
                          <a:cs typeface="Arial"/>
                        </a:rPr>
                        <a:t>Page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82245" marR="172720" indent="19685">
                        <a:lnSpc>
                          <a:spcPct val="100000"/>
                        </a:lnSpc>
                        <a:spcBef>
                          <a:spcPts val="340"/>
                        </a:spcBef>
                      </a:pPr>
                      <a:r>
                        <a:rPr sz="800" b="1" spc="-10">
                          <a:solidFill>
                            <a:srgbClr val="FFFFFF"/>
                          </a:solidFill>
                          <a:latin typeface="Arial"/>
                          <a:cs typeface="Arial"/>
                        </a:rPr>
                        <a:t>Suggest variables</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11125" marR="102870" indent="39370">
                        <a:lnSpc>
                          <a:spcPct val="100000"/>
                        </a:lnSpc>
                        <a:spcBef>
                          <a:spcPts val="340"/>
                        </a:spcBef>
                      </a:pPr>
                      <a:r>
                        <a:rPr sz="800" b="1" spc="-10">
                          <a:solidFill>
                            <a:srgbClr val="FFFFFF"/>
                          </a:solidFill>
                          <a:latin typeface="Arial"/>
                          <a:cs typeface="Arial"/>
                        </a:rPr>
                        <a:t>Field format</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04775" marR="93980" indent="-1905" algn="ctr">
                        <a:lnSpc>
                          <a:spcPct val="100000"/>
                        </a:lnSpc>
                        <a:spcBef>
                          <a:spcPts val="340"/>
                        </a:spcBef>
                      </a:pPr>
                      <a:r>
                        <a:rPr sz="800" b="1" spc="-10">
                          <a:solidFill>
                            <a:srgbClr val="FFFFFF"/>
                          </a:solidFill>
                          <a:latin typeface="Arial"/>
                          <a:cs typeface="Arial"/>
                        </a:rPr>
                        <a:t>Response option (where applicable)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04775" marR="83820" indent="-10795">
                        <a:lnSpc>
                          <a:spcPct val="100000"/>
                        </a:lnSpc>
                        <a:spcBef>
                          <a:spcPts val="340"/>
                        </a:spcBef>
                      </a:pPr>
                      <a:r>
                        <a:rPr sz="800" b="1">
                          <a:solidFill>
                            <a:srgbClr val="FFFFFF"/>
                          </a:solidFill>
                          <a:latin typeface="Arial"/>
                          <a:cs typeface="Arial"/>
                        </a:rPr>
                        <a:t>Unit</a:t>
                      </a:r>
                      <a:r>
                        <a:rPr sz="800" b="1" spc="-10">
                          <a:solidFill>
                            <a:srgbClr val="FFFFFF"/>
                          </a:solidFill>
                          <a:latin typeface="Arial"/>
                          <a:cs typeface="Arial"/>
                        </a:rPr>
                        <a:t> (where applicable)</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00330" marR="91440" algn="ctr">
                        <a:lnSpc>
                          <a:spcPct val="100000"/>
                        </a:lnSpc>
                        <a:spcBef>
                          <a:spcPts val="340"/>
                        </a:spcBef>
                      </a:pPr>
                      <a:r>
                        <a:rPr sz="800" b="1" spc="-10">
                          <a:solidFill>
                            <a:srgbClr val="FFFFFF"/>
                          </a:solidFill>
                          <a:latin typeface="Arial"/>
                          <a:cs typeface="Arial"/>
                        </a:rPr>
                        <a:t>Propose </a:t>
                      </a:r>
                      <a:r>
                        <a:rPr sz="800" b="1">
                          <a:solidFill>
                            <a:srgbClr val="FFFFFF"/>
                          </a:solidFill>
                          <a:latin typeface="Arial"/>
                          <a:cs typeface="Arial"/>
                        </a:rPr>
                        <a:t>for</a:t>
                      </a:r>
                      <a:r>
                        <a:rPr sz="800" b="1" spc="-20">
                          <a:solidFill>
                            <a:srgbClr val="FFFFFF"/>
                          </a:solidFill>
                          <a:latin typeface="Arial"/>
                          <a:cs typeface="Arial"/>
                        </a:rPr>
                        <a:t> core </a:t>
                      </a:r>
                      <a:r>
                        <a:rPr sz="800" b="1" spc="-10">
                          <a:solidFill>
                            <a:srgbClr val="FFFFFF"/>
                          </a:solidFill>
                          <a:latin typeface="Arial"/>
                          <a:cs typeface="Arial"/>
                        </a:rPr>
                        <a:t>list?</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tc>
                  <a:txBody>
                    <a:bodyPr/>
                    <a:lstStyle/>
                    <a:p>
                      <a:pPr marL="122555" marR="112395" algn="ctr">
                        <a:lnSpc>
                          <a:spcPct val="100000"/>
                        </a:lnSpc>
                        <a:spcBef>
                          <a:spcPts val="340"/>
                        </a:spcBef>
                      </a:pPr>
                      <a:r>
                        <a:rPr sz="800" b="1" spc="-10">
                          <a:solidFill>
                            <a:srgbClr val="FFFFFF"/>
                          </a:solidFill>
                          <a:latin typeface="Arial"/>
                          <a:cs typeface="Arial"/>
                        </a:rPr>
                        <a:t>Reason </a:t>
                      </a:r>
                      <a:r>
                        <a:rPr sz="800" b="1" spc="-25">
                          <a:solidFill>
                            <a:srgbClr val="FFFFFF"/>
                          </a:solidFill>
                          <a:latin typeface="Arial"/>
                          <a:cs typeface="Arial"/>
                        </a:rPr>
                        <a:t>for</a:t>
                      </a:r>
                      <a:r>
                        <a:rPr sz="800" b="1" spc="-10">
                          <a:solidFill>
                            <a:srgbClr val="FFFFFF"/>
                          </a:solidFill>
                          <a:latin typeface="Arial"/>
                          <a:cs typeface="Arial"/>
                        </a:rPr>
                        <a:t> choice </a:t>
                      </a:r>
                      <a:r>
                        <a:rPr sz="800" b="1" spc="-25">
                          <a:solidFill>
                            <a:srgbClr val="FFFFFF"/>
                          </a:solidFill>
                          <a:latin typeface="Arial"/>
                          <a:cs typeface="Arial"/>
                        </a:rPr>
                        <a:t>(if</a:t>
                      </a:r>
                      <a:r>
                        <a:rPr sz="800" b="1" spc="-10">
                          <a:solidFill>
                            <a:srgbClr val="FFFFFF"/>
                          </a:solidFill>
                          <a:latin typeface="Arial"/>
                          <a:cs typeface="Arial"/>
                        </a:rPr>
                        <a:t> “yes”)</a:t>
                      </a:r>
                      <a:endParaRPr sz="8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9900"/>
                    </a:solidFill>
                  </a:tcPr>
                </a:tc>
                <a:extLst>
                  <a:ext uri="{0D108BD9-81ED-4DB2-BD59-A6C34878D82A}">
                    <a16:rowId xmlns:a16="http://schemas.microsoft.com/office/drawing/2014/main" val="10000"/>
                  </a:ext>
                </a:extLst>
              </a:tr>
              <a:tr h="203835">
                <a:tc rowSpan="2">
                  <a:txBody>
                    <a:bodyPr/>
                    <a:lstStyle/>
                    <a:p>
                      <a:pPr marL="104139" marR="89535" indent="-8255">
                        <a:lnSpc>
                          <a:spcPct val="100000"/>
                        </a:lnSpc>
                        <a:spcBef>
                          <a:spcPts val="345"/>
                        </a:spcBef>
                      </a:pPr>
                      <a:r>
                        <a:rPr sz="700" b="1" spc="-10">
                          <a:solidFill>
                            <a:srgbClr val="0D0D0D"/>
                          </a:solidFill>
                          <a:latin typeface="Arial"/>
                          <a:cs typeface="Arial"/>
                        </a:rPr>
                        <a:t>Patient</a:t>
                      </a:r>
                      <a:r>
                        <a:rPr sz="700" b="1" spc="500">
                          <a:solidFill>
                            <a:srgbClr val="0D0D0D"/>
                          </a:solidFill>
                          <a:latin typeface="Arial"/>
                          <a:cs typeface="Arial"/>
                        </a:rPr>
                        <a:t> </a:t>
                      </a:r>
                      <a:r>
                        <a:rPr sz="700" b="1" spc="-10">
                          <a:solidFill>
                            <a:srgbClr val="0D0D0D"/>
                          </a:solidFill>
                          <a:latin typeface="Arial"/>
                          <a:cs typeface="Arial"/>
                        </a:rPr>
                        <a:t>details</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marL="247650" marR="172720" indent="-67310">
                        <a:lnSpc>
                          <a:spcPct val="100000"/>
                        </a:lnSpc>
                        <a:spcBef>
                          <a:spcPts val="300"/>
                        </a:spcBef>
                      </a:pPr>
                      <a:r>
                        <a:rPr sz="700">
                          <a:solidFill>
                            <a:srgbClr val="0D0D0D"/>
                          </a:solidFill>
                          <a:latin typeface="Arial"/>
                          <a:cs typeface="Arial"/>
                        </a:rPr>
                        <a:t>Date</a:t>
                      </a:r>
                      <a:r>
                        <a:rPr sz="700" spc="-15">
                          <a:solidFill>
                            <a:srgbClr val="0D0D0D"/>
                          </a:solidFill>
                          <a:latin typeface="Arial"/>
                          <a:cs typeface="Arial"/>
                        </a:rPr>
                        <a:t> </a:t>
                      </a:r>
                      <a:r>
                        <a:rPr sz="700" spc="-25">
                          <a:solidFill>
                            <a:srgbClr val="0D0D0D"/>
                          </a:solidFill>
                          <a:latin typeface="Arial"/>
                          <a:cs typeface="Arial"/>
                        </a:rPr>
                        <a:t>of</a:t>
                      </a:r>
                      <a:r>
                        <a:rPr sz="700" spc="500">
                          <a:solidFill>
                            <a:srgbClr val="0D0D0D"/>
                          </a:solidFill>
                          <a:latin typeface="Arial"/>
                          <a:cs typeface="Arial"/>
                        </a:rPr>
                        <a:t> </a:t>
                      </a:r>
                      <a:r>
                        <a:rPr sz="700" spc="-10">
                          <a:solidFill>
                            <a:srgbClr val="0D0D0D"/>
                          </a:solidFill>
                          <a:latin typeface="Arial"/>
                          <a:cs typeface="Arial"/>
                        </a:rPr>
                        <a:t>visit</a:t>
                      </a:r>
                      <a:endParaRPr sz="700">
                        <a:latin typeface="Arial"/>
                        <a:cs typeface="Arial"/>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marL="175895">
                        <a:lnSpc>
                          <a:spcPct val="100000"/>
                        </a:lnSpc>
                        <a:spcBef>
                          <a:spcPts val="300"/>
                        </a:spcBef>
                      </a:pPr>
                      <a:r>
                        <a:rPr sz="700" spc="-20">
                          <a:solidFill>
                            <a:srgbClr val="0D0D0D"/>
                          </a:solidFill>
                          <a:latin typeface="Arial"/>
                          <a:cs typeface="Arial"/>
                        </a:rPr>
                        <a:t>Date</a:t>
                      </a:r>
                      <a:endParaRPr sz="700">
                        <a:latin typeface="Arial"/>
                        <a:cs typeface="Arial"/>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marL="171450">
                        <a:lnSpc>
                          <a:spcPct val="100000"/>
                        </a:lnSpc>
                        <a:spcBef>
                          <a:spcPts val="300"/>
                        </a:spcBef>
                      </a:pPr>
                      <a:r>
                        <a:rPr sz="700" spc="-10">
                          <a:solidFill>
                            <a:srgbClr val="0D0D0D"/>
                          </a:solidFill>
                          <a:latin typeface="Arial"/>
                          <a:cs typeface="Arial"/>
                        </a:rPr>
                        <a:t>DDMMYY</a:t>
                      </a:r>
                      <a:endParaRPr sz="700">
                        <a:latin typeface="Arial"/>
                        <a:cs typeface="Arial"/>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24130" algn="ctr">
                        <a:lnSpc>
                          <a:spcPct val="100000"/>
                        </a:lnSpc>
                        <a:spcBef>
                          <a:spcPts val="395"/>
                        </a:spcBef>
                      </a:pPr>
                      <a:r>
                        <a:rPr sz="700" b="1" spc="-10">
                          <a:solidFill>
                            <a:srgbClr val="0D0D0D"/>
                          </a:solidFill>
                          <a:latin typeface="Arial"/>
                          <a:cs typeface="Arial"/>
                        </a:rPr>
                        <a:t>Sputum</a:t>
                      </a:r>
                      <a:endParaRPr sz="700">
                        <a:latin typeface="Arial"/>
                        <a:cs typeface="Arial"/>
                      </a:endParaRPr>
                    </a:p>
                  </a:txBody>
                  <a:tcPr marL="0" marR="0" marT="501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1270" algn="ctr">
                        <a:lnSpc>
                          <a:spcPct val="100000"/>
                        </a:lnSpc>
                        <a:spcBef>
                          <a:spcPts val="395"/>
                        </a:spcBef>
                      </a:pPr>
                      <a:r>
                        <a:rPr sz="700" spc="-10">
                          <a:solidFill>
                            <a:srgbClr val="0D0D0D"/>
                          </a:solidFill>
                          <a:latin typeface="Arial"/>
                          <a:cs typeface="Arial"/>
                        </a:rPr>
                        <a:t>Neutrophils</a:t>
                      </a:r>
                      <a:endParaRPr sz="700">
                        <a:latin typeface="Arial"/>
                        <a:cs typeface="Arial"/>
                      </a:endParaRPr>
                    </a:p>
                  </a:txBody>
                  <a:tcPr marL="0" marR="0" marT="501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395"/>
                        </a:spcBef>
                      </a:pPr>
                      <a:r>
                        <a:rPr sz="700" spc="-10">
                          <a:solidFill>
                            <a:srgbClr val="0D0D0D"/>
                          </a:solidFill>
                          <a:latin typeface="Arial"/>
                          <a:cs typeface="Arial"/>
                        </a:rPr>
                        <a:t>Decimal</a:t>
                      </a:r>
                      <a:endParaRPr sz="700">
                        <a:latin typeface="Arial"/>
                        <a:cs typeface="Arial"/>
                      </a:endParaRPr>
                    </a:p>
                  </a:txBody>
                  <a:tcPr marL="0" marR="0" marT="501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marL="1905" algn="ctr">
                        <a:lnSpc>
                          <a:spcPct val="100000"/>
                        </a:lnSpc>
                        <a:spcBef>
                          <a:spcPts val="395"/>
                        </a:spcBef>
                      </a:pPr>
                      <a:r>
                        <a:rPr sz="700" spc="-50">
                          <a:solidFill>
                            <a:srgbClr val="0D0D0D"/>
                          </a:solidFill>
                          <a:latin typeface="Arial"/>
                          <a:cs typeface="Arial"/>
                        </a:rPr>
                        <a:t>%</a:t>
                      </a:r>
                      <a:endParaRPr sz="700">
                        <a:latin typeface="Arial"/>
                        <a:cs typeface="Arial"/>
                      </a:endParaRPr>
                    </a:p>
                  </a:txBody>
                  <a:tcPr marL="0" marR="0" marT="501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1"/>
                  </a:ext>
                </a:extLst>
              </a:tr>
              <a:tr h="105410">
                <a:tc vMerge="1">
                  <a:txBody>
                    <a:bodyPr/>
                    <a:lstStyle/>
                    <a:p>
                      <a:endParaRPr/>
                    </a:p>
                  </a:txBody>
                  <a:tcPr marL="0" marR="0" marT="438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381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DECA"/>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77800">
                        <a:lnSpc>
                          <a:spcPct val="100000"/>
                        </a:lnSpc>
                        <a:spcBef>
                          <a:spcPts val="345"/>
                        </a:spcBef>
                      </a:pPr>
                      <a:r>
                        <a:rPr sz="700" spc="-10">
                          <a:solidFill>
                            <a:srgbClr val="0D0D0D"/>
                          </a:solidFill>
                          <a:latin typeface="Arial"/>
                          <a:cs typeface="Arial"/>
                        </a:rPr>
                        <a:t>Eosinophils</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09855">
                        <a:lnSpc>
                          <a:spcPct val="100000"/>
                        </a:lnSpc>
                        <a:spcBef>
                          <a:spcPts val="345"/>
                        </a:spcBef>
                      </a:pPr>
                      <a:r>
                        <a:rPr sz="700" spc="-10">
                          <a:solidFill>
                            <a:srgbClr val="0D0D0D"/>
                          </a:solidFill>
                          <a:latin typeface="Arial"/>
                          <a:cs typeface="Arial"/>
                        </a:rPr>
                        <a:t>Decimal</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905" algn="ctr">
                        <a:lnSpc>
                          <a:spcPct val="100000"/>
                        </a:lnSpc>
                        <a:spcBef>
                          <a:spcPts val="345"/>
                        </a:spcBef>
                      </a:pPr>
                      <a:r>
                        <a:rPr sz="700" spc="-50">
                          <a:solidFill>
                            <a:srgbClr val="0D0D0D"/>
                          </a:solidFill>
                          <a:latin typeface="Arial"/>
                          <a:cs typeface="Arial"/>
                        </a:rPr>
                        <a:t>%</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2"/>
                  </a:ext>
                </a:extLst>
              </a:tr>
              <a:tr h="92075">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238125" marR="172720" indent="-58419">
                        <a:lnSpc>
                          <a:spcPct val="100000"/>
                        </a:lnSpc>
                        <a:spcBef>
                          <a:spcPts val="345"/>
                        </a:spcBef>
                      </a:pPr>
                      <a:r>
                        <a:rPr sz="700">
                          <a:solidFill>
                            <a:srgbClr val="0D0D0D"/>
                          </a:solidFill>
                          <a:latin typeface="Arial"/>
                          <a:cs typeface="Arial"/>
                        </a:rPr>
                        <a:t>Date</a:t>
                      </a:r>
                      <a:r>
                        <a:rPr sz="700" spc="-15">
                          <a:solidFill>
                            <a:srgbClr val="0D0D0D"/>
                          </a:solidFill>
                          <a:latin typeface="Arial"/>
                          <a:cs typeface="Arial"/>
                        </a:rPr>
                        <a:t> </a:t>
                      </a:r>
                      <a:r>
                        <a:rPr sz="700" spc="-25">
                          <a:solidFill>
                            <a:srgbClr val="0D0D0D"/>
                          </a:solidFill>
                          <a:latin typeface="Arial"/>
                          <a:cs typeface="Arial"/>
                        </a:rPr>
                        <a:t>of</a:t>
                      </a:r>
                      <a:r>
                        <a:rPr sz="700" spc="500">
                          <a:solidFill>
                            <a:srgbClr val="0D0D0D"/>
                          </a:solidFill>
                          <a:latin typeface="Arial"/>
                          <a:cs typeface="Arial"/>
                        </a:rPr>
                        <a:t> </a:t>
                      </a:r>
                      <a:r>
                        <a:rPr sz="700" spc="-10">
                          <a:solidFill>
                            <a:srgbClr val="0D0D0D"/>
                          </a:solidFill>
                          <a:latin typeface="Arial"/>
                          <a:cs typeface="Arial"/>
                        </a:rPr>
                        <a:t>birth</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75895">
                        <a:lnSpc>
                          <a:spcPct val="100000"/>
                        </a:lnSpc>
                        <a:spcBef>
                          <a:spcPts val="345"/>
                        </a:spcBef>
                      </a:pPr>
                      <a:r>
                        <a:rPr sz="700" spc="-20">
                          <a:solidFill>
                            <a:srgbClr val="0D0D0D"/>
                          </a:solidFill>
                          <a:latin typeface="Arial"/>
                          <a:cs typeface="Arial"/>
                        </a:rPr>
                        <a:t>Date</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71450">
                        <a:lnSpc>
                          <a:spcPct val="100000"/>
                        </a:lnSpc>
                        <a:spcBef>
                          <a:spcPts val="345"/>
                        </a:spcBef>
                      </a:pPr>
                      <a:r>
                        <a:rPr sz="700" spc="-10">
                          <a:solidFill>
                            <a:srgbClr val="0D0D0D"/>
                          </a:solidFill>
                          <a:latin typeface="Arial"/>
                          <a:cs typeface="Arial"/>
                        </a:rPr>
                        <a:t>DDMMYY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3"/>
                  </a:ext>
                </a:extLst>
              </a:tr>
              <a:tr h="210185">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345"/>
                        </a:spcBef>
                      </a:pPr>
                      <a:r>
                        <a:rPr sz="700">
                          <a:solidFill>
                            <a:srgbClr val="0D0D0D"/>
                          </a:solidFill>
                          <a:latin typeface="Arial"/>
                          <a:cs typeface="Arial"/>
                        </a:rPr>
                        <a:t>Date</a:t>
                      </a:r>
                      <a:r>
                        <a:rPr sz="700" spc="-5">
                          <a:solidFill>
                            <a:srgbClr val="0D0D0D"/>
                          </a:solidFill>
                          <a:latin typeface="Arial"/>
                          <a:cs typeface="Arial"/>
                        </a:rPr>
                        <a:t> </a:t>
                      </a:r>
                      <a:r>
                        <a:rPr sz="700">
                          <a:solidFill>
                            <a:srgbClr val="0D0D0D"/>
                          </a:solidFill>
                          <a:latin typeface="Arial"/>
                          <a:cs typeface="Arial"/>
                        </a:rPr>
                        <a:t>of</a:t>
                      </a:r>
                      <a:r>
                        <a:rPr sz="700" spc="-15">
                          <a:solidFill>
                            <a:srgbClr val="0D0D0D"/>
                          </a:solidFill>
                          <a:latin typeface="Arial"/>
                          <a:cs typeface="Arial"/>
                        </a:rPr>
                        <a:t> </a:t>
                      </a:r>
                      <a:r>
                        <a:rPr sz="700" spc="-10">
                          <a:solidFill>
                            <a:srgbClr val="0D0D0D"/>
                          </a:solidFill>
                          <a:latin typeface="Arial"/>
                          <a:cs typeface="Arial"/>
                        </a:rPr>
                        <a:t>sputum</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635" algn="ctr">
                        <a:lnSpc>
                          <a:spcPct val="100000"/>
                        </a:lnSpc>
                        <a:spcBef>
                          <a:spcPts val="345"/>
                        </a:spcBef>
                      </a:pPr>
                      <a:r>
                        <a:rPr sz="700" spc="-20">
                          <a:solidFill>
                            <a:srgbClr val="0D0D0D"/>
                          </a:solidFill>
                          <a:latin typeface="Arial"/>
                          <a:cs typeface="Arial"/>
                        </a:rPr>
                        <a:t>Date</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3810" algn="ctr">
                        <a:lnSpc>
                          <a:spcPct val="100000"/>
                        </a:lnSpc>
                        <a:spcBef>
                          <a:spcPts val="345"/>
                        </a:spcBef>
                      </a:pPr>
                      <a:r>
                        <a:rPr sz="700" spc="-10">
                          <a:solidFill>
                            <a:srgbClr val="0D0D0D"/>
                          </a:solidFill>
                          <a:latin typeface="Arial"/>
                          <a:cs typeface="Arial"/>
                        </a:rPr>
                        <a:t>DDMMYY</a:t>
                      </a:r>
                      <a:endParaRPr sz="700">
                        <a:latin typeface="Arial"/>
                        <a:cs typeface="Arial"/>
                      </a:endParaRPr>
                    </a:p>
                  </a:txBody>
                  <a:tcPr marL="0" marR="0" marT="43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4"/>
                  </a:ext>
                </a:extLst>
              </a:tr>
              <a:tr h="328295">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635" algn="ctr">
                        <a:lnSpc>
                          <a:spcPct val="100000"/>
                        </a:lnSpc>
                        <a:spcBef>
                          <a:spcPts val="450"/>
                        </a:spcBef>
                      </a:pPr>
                      <a:r>
                        <a:rPr sz="700" spc="-10">
                          <a:solidFill>
                            <a:srgbClr val="0D0D0D"/>
                          </a:solidFill>
                          <a:latin typeface="Arial"/>
                          <a:cs typeface="Arial"/>
                        </a:rPr>
                        <a:t>Gender</a:t>
                      </a:r>
                      <a:endParaRPr sz="7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46685" marR="139065" indent="5715">
                        <a:lnSpc>
                          <a:spcPct val="100000"/>
                        </a:lnSpc>
                        <a:spcBef>
                          <a:spcPts val="450"/>
                        </a:spcBef>
                      </a:pPr>
                      <a:r>
                        <a:rPr sz="700" spc="-10">
                          <a:solidFill>
                            <a:srgbClr val="0D0D0D"/>
                          </a:solidFill>
                          <a:latin typeface="Arial"/>
                          <a:cs typeface="Arial"/>
                        </a:rPr>
                        <a:t>Radio</a:t>
                      </a:r>
                      <a:r>
                        <a:rPr sz="700" spc="500">
                          <a:solidFill>
                            <a:srgbClr val="0D0D0D"/>
                          </a:solidFill>
                          <a:latin typeface="Arial"/>
                          <a:cs typeface="Arial"/>
                        </a:rPr>
                        <a:t> </a:t>
                      </a:r>
                      <a:r>
                        <a:rPr sz="700" spc="-10">
                          <a:solidFill>
                            <a:srgbClr val="0D0D0D"/>
                          </a:solidFill>
                          <a:latin typeface="Arial"/>
                          <a:cs typeface="Arial"/>
                        </a:rPr>
                        <a:t>button</a:t>
                      </a:r>
                      <a:endParaRPr sz="7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92405">
                        <a:lnSpc>
                          <a:spcPct val="100000"/>
                        </a:lnSpc>
                        <a:spcBef>
                          <a:spcPts val="450"/>
                        </a:spcBef>
                      </a:pPr>
                      <a:r>
                        <a:rPr sz="700" spc="-10">
                          <a:solidFill>
                            <a:srgbClr val="0D0D0D"/>
                          </a:solidFill>
                          <a:latin typeface="Arial"/>
                          <a:cs typeface="Arial"/>
                        </a:rPr>
                        <a:t>Female/Male</a:t>
                      </a:r>
                      <a:endParaRPr sz="7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marL="189865" marR="181610" indent="-635" algn="ctr">
                        <a:lnSpc>
                          <a:spcPct val="100000"/>
                        </a:lnSpc>
                        <a:spcBef>
                          <a:spcPts val="250"/>
                        </a:spcBef>
                      </a:pPr>
                      <a:r>
                        <a:rPr sz="700" spc="-10">
                          <a:solidFill>
                            <a:srgbClr val="0D0D0D"/>
                          </a:solidFill>
                          <a:latin typeface="Arial"/>
                          <a:cs typeface="Arial"/>
                        </a:rPr>
                        <a:t>Sputum</a:t>
                      </a:r>
                      <a:r>
                        <a:rPr sz="700" spc="500">
                          <a:solidFill>
                            <a:srgbClr val="0D0D0D"/>
                          </a:solidFill>
                          <a:latin typeface="Arial"/>
                          <a:cs typeface="Arial"/>
                        </a:rPr>
                        <a:t> </a:t>
                      </a:r>
                      <a:r>
                        <a:rPr sz="700" spc="-10">
                          <a:solidFill>
                            <a:srgbClr val="0D0D0D"/>
                          </a:solidFill>
                          <a:latin typeface="Arial"/>
                          <a:cs typeface="Arial"/>
                        </a:rPr>
                        <a:t>processing</a:t>
                      </a:r>
                      <a:r>
                        <a:rPr sz="700" spc="500">
                          <a:solidFill>
                            <a:srgbClr val="0D0D0D"/>
                          </a:solidFill>
                          <a:latin typeface="Arial"/>
                          <a:cs typeface="Arial"/>
                        </a:rPr>
                        <a:t> </a:t>
                      </a:r>
                      <a:r>
                        <a:rPr sz="700" spc="-10">
                          <a:solidFill>
                            <a:srgbClr val="0D0D0D"/>
                          </a:solidFill>
                          <a:latin typeface="Arial"/>
                          <a:cs typeface="Arial"/>
                        </a:rPr>
                        <a:t>protocol</a:t>
                      </a:r>
                      <a:endParaRPr sz="700">
                        <a:latin typeface="Arial"/>
                        <a:cs typeface="Arial"/>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gn="ctr">
                        <a:lnSpc>
                          <a:spcPct val="100000"/>
                        </a:lnSpc>
                        <a:spcBef>
                          <a:spcPts val="250"/>
                        </a:spcBef>
                      </a:pPr>
                      <a:r>
                        <a:rPr sz="700" spc="-20">
                          <a:solidFill>
                            <a:srgbClr val="0D0D0D"/>
                          </a:solidFill>
                          <a:latin typeface="Arial"/>
                          <a:cs typeface="Arial"/>
                        </a:rPr>
                        <a:t>Text</a:t>
                      </a:r>
                      <a:endParaRPr sz="700">
                        <a:latin typeface="Arial"/>
                        <a:cs typeface="Arial"/>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2">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5"/>
                  </a:ext>
                </a:extLst>
              </a:tr>
              <a:tr h="0">
                <a:tc rowSpan="3">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marL="157480">
                        <a:lnSpc>
                          <a:spcPct val="100000"/>
                        </a:lnSpc>
                        <a:spcBef>
                          <a:spcPts val="350"/>
                        </a:spcBef>
                      </a:pPr>
                      <a:r>
                        <a:rPr sz="700" spc="-10">
                          <a:solidFill>
                            <a:srgbClr val="0D0D0D"/>
                          </a:solidFill>
                          <a:latin typeface="Arial"/>
                          <a:cs typeface="Arial"/>
                        </a:rPr>
                        <a:t>Ethnicity</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marL="157480" marR="151130" indent="1270" algn="just">
                        <a:lnSpc>
                          <a:spcPct val="100000"/>
                        </a:lnSpc>
                        <a:spcBef>
                          <a:spcPts val="350"/>
                        </a:spcBef>
                      </a:pPr>
                      <a:r>
                        <a:rPr sz="700" spc="-10">
                          <a:solidFill>
                            <a:srgbClr val="0D0D0D"/>
                          </a:solidFill>
                          <a:latin typeface="Arial"/>
                          <a:cs typeface="Arial"/>
                        </a:rPr>
                        <a:t>Drop-</a:t>
                      </a:r>
                      <a:r>
                        <a:rPr sz="700" spc="500">
                          <a:solidFill>
                            <a:srgbClr val="0D0D0D"/>
                          </a:solidFill>
                          <a:latin typeface="Arial"/>
                          <a:cs typeface="Arial"/>
                        </a:rPr>
                        <a:t> </a:t>
                      </a:r>
                      <a:r>
                        <a:rPr sz="700" spc="-20">
                          <a:solidFill>
                            <a:srgbClr val="0D0D0D"/>
                          </a:solidFill>
                          <a:latin typeface="Arial"/>
                          <a:cs typeface="Arial"/>
                        </a:rPr>
                        <a:t>down</a:t>
                      </a:r>
                      <a:r>
                        <a:rPr sz="700" spc="500">
                          <a:solidFill>
                            <a:srgbClr val="0D0D0D"/>
                          </a:solidFill>
                          <a:latin typeface="Arial"/>
                          <a:cs typeface="Arial"/>
                        </a:rPr>
                        <a:t> </a:t>
                      </a:r>
                      <a:r>
                        <a:rPr sz="700" spc="-20">
                          <a:solidFill>
                            <a:srgbClr val="0D0D0D"/>
                          </a:solidFill>
                          <a:latin typeface="Arial"/>
                          <a:cs typeface="Arial"/>
                        </a:rPr>
                        <a:t>menu</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marL="96520" marR="88900" algn="ctr">
                        <a:lnSpc>
                          <a:spcPct val="100000"/>
                        </a:lnSpc>
                        <a:spcBef>
                          <a:spcPts val="350"/>
                        </a:spcBef>
                      </a:pPr>
                      <a:r>
                        <a:rPr sz="700" spc="-10">
                          <a:solidFill>
                            <a:srgbClr val="0D0D0D"/>
                          </a:solidFill>
                          <a:latin typeface="Arial"/>
                          <a:cs typeface="Arial"/>
                        </a:rPr>
                        <a:t>Caucasian/South-</a:t>
                      </a:r>
                      <a:r>
                        <a:rPr sz="700" spc="500">
                          <a:solidFill>
                            <a:srgbClr val="0D0D0D"/>
                          </a:solidFill>
                          <a:latin typeface="Arial"/>
                          <a:cs typeface="Arial"/>
                        </a:rPr>
                        <a:t> </a:t>
                      </a:r>
                      <a:r>
                        <a:rPr sz="700">
                          <a:solidFill>
                            <a:srgbClr val="0D0D0D"/>
                          </a:solidFill>
                          <a:latin typeface="Arial"/>
                          <a:cs typeface="Arial"/>
                        </a:rPr>
                        <a:t>East</a:t>
                      </a:r>
                      <a:r>
                        <a:rPr sz="700" spc="-15">
                          <a:solidFill>
                            <a:srgbClr val="0D0D0D"/>
                          </a:solidFill>
                          <a:latin typeface="Arial"/>
                          <a:cs typeface="Arial"/>
                        </a:rPr>
                        <a:t> </a:t>
                      </a:r>
                      <a:r>
                        <a:rPr sz="700" spc="-10">
                          <a:solidFill>
                            <a:srgbClr val="0D0D0D"/>
                          </a:solidFill>
                          <a:latin typeface="Arial"/>
                          <a:cs typeface="Arial"/>
                        </a:rPr>
                        <a:t>Asian/North-</a:t>
                      </a:r>
                      <a:r>
                        <a:rPr sz="700" spc="500">
                          <a:solidFill>
                            <a:srgbClr val="0D0D0D"/>
                          </a:solidFill>
                          <a:latin typeface="Arial"/>
                          <a:cs typeface="Arial"/>
                        </a:rPr>
                        <a:t> </a:t>
                      </a:r>
                      <a:r>
                        <a:rPr sz="700" spc="-20">
                          <a:solidFill>
                            <a:srgbClr val="0D0D0D"/>
                          </a:solidFill>
                          <a:latin typeface="Arial"/>
                          <a:cs typeface="Arial"/>
                        </a:rPr>
                        <a:t>East</a:t>
                      </a:r>
                      <a:r>
                        <a:rPr sz="700" spc="500">
                          <a:solidFill>
                            <a:srgbClr val="0D0D0D"/>
                          </a:solidFill>
                          <a:latin typeface="Arial"/>
                          <a:cs typeface="Arial"/>
                        </a:rPr>
                        <a:t> </a:t>
                      </a:r>
                      <a:r>
                        <a:rPr sz="700" spc="-10">
                          <a:solidFill>
                            <a:srgbClr val="0D0D0D"/>
                          </a:solidFill>
                          <a:latin typeface="Arial"/>
                          <a:cs typeface="Arial"/>
                        </a:rPr>
                        <a:t>Asian/African</a:t>
                      </a:r>
                      <a:endParaRPr sz="700">
                        <a:latin typeface="Arial"/>
                        <a:cs typeface="Arial"/>
                      </a:endParaRPr>
                    </a:p>
                    <a:p>
                      <a:pPr algn="ctr">
                        <a:lnSpc>
                          <a:spcPct val="100000"/>
                        </a:lnSpc>
                      </a:pPr>
                      <a:r>
                        <a:rPr sz="700">
                          <a:solidFill>
                            <a:srgbClr val="0D0D0D"/>
                          </a:solidFill>
                          <a:latin typeface="Arial"/>
                          <a:cs typeface="Arial"/>
                        </a:rPr>
                        <a:t>/Mixed/</a:t>
                      </a:r>
                      <a:r>
                        <a:rPr sz="700" spc="-25">
                          <a:solidFill>
                            <a:srgbClr val="0D0D0D"/>
                          </a:solidFill>
                          <a:latin typeface="Arial"/>
                          <a:cs typeface="Arial"/>
                        </a:rPr>
                        <a:t> </a:t>
                      </a:r>
                      <a:r>
                        <a:rPr sz="700" spc="-10">
                          <a:solidFill>
                            <a:srgbClr val="0D0D0D"/>
                          </a:solidFill>
                          <a:latin typeface="Arial"/>
                          <a:cs typeface="Arial"/>
                        </a:rPr>
                        <a:t>Other</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rowSpan="3">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6"/>
                  </a:ext>
                </a:extLst>
              </a:tr>
              <a:tr h="304800">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27635" marR="120014" indent="91440">
                        <a:lnSpc>
                          <a:spcPct val="100000"/>
                        </a:lnSpc>
                        <a:spcBef>
                          <a:spcPts val="350"/>
                        </a:spcBef>
                      </a:pPr>
                      <a:r>
                        <a:rPr sz="700" spc="-10">
                          <a:solidFill>
                            <a:srgbClr val="0D0D0D"/>
                          </a:solidFill>
                          <a:latin typeface="Arial"/>
                          <a:cs typeface="Arial"/>
                        </a:rPr>
                        <a:t>Bronchial</a:t>
                      </a:r>
                      <a:r>
                        <a:rPr sz="700" spc="500">
                          <a:solidFill>
                            <a:srgbClr val="0D0D0D"/>
                          </a:solidFill>
                          <a:latin typeface="Arial"/>
                          <a:cs typeface="Arial"/>
                        </a:rPr>
                        <a:t> </a:t>
                      </a:r>
                      <a:r>
                        <a:rPr sz="700">
                          <a:solidFill>
                            <a:srgbClr val="0D0D0D"/>
                          </a:solidFill>
                          <a:latin typeface="Arial"/>
                          <a:cs typeface="Arial"/>
                        </a:rPr>
                        <a:t>epithelial</a:t>
                      </a:r>
                      <a:r>
                        <a:rPr sz="700" spc="-40">
                          <a:solidFill>
                            <a:srgbClr val="0D0D0D"/>
                          </a:solidFill>
                          <a:latin typeface="Arial"/>
                          <a:cs typeface="Arial"/>
                        </a:rPr>
                        <a:t> </a:t>
                      </a:r>
                      <a:r>
                        <a:rPr sz="700" spc="-10">
                          <a:solidFill>
                            <a:srgbClr val="0D0D0D"/>
                          </a:solidFill>
                          <a:latin typeface="Arial"/>
                          <a:cs typeface="Arial"/>
                        </a:rPr>
                        <a:t>cells</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350"/>
                        </a:spcBef>
                      </a:pPr>
                      <a:r>
                        <a:rPr sz="700" spc="-10">
                          <a:solidFill>
                            <a:srgbClr val="0D0D0D"/>
                          </a:solidFill>
                          <a:latin typeface="Arial"/>
                          <a:cs typeface="Arial"/>
                        </a:rPr>
                        <a:t>Decimal</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905" algn="ctr">
                        <a:lnSpc>
                          <a:spcPct val="100000"/>
                        </a:lnSpc>
                        <a:spcBef>
                          <a:spcPts val="350"/>
                        </a:spcBef>
                      </a:pPr>
                      <a:r>
                        <a:rPr sz="700" spc="-50">
                          <a:solidFill>
                            <a:srgbClr val="0D0D0D"/>
                          </a:solidFill>
                          <a:latin typeface="Arial"/>
                          <a:cs typeface="Arial"/>
                        </a:rPr>
                        <a:t>%</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7"/>
                  </a:ext>
                </a:extLst>
              </a:tr>
              <a:tr h="288290">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127635" marR="120014" indent="91440">
                        <a:lnSpc>
                          <a:spcPct val="100000"/>
                        </a:lnSpc>
                        <a:spcBef>
                          <a:spcPts val="350"/>
                        </a:spcBef>
                      </a:pPr>
                      <a:r>
                        <a:rPr sz="700" spc="-10">
                          <a:solidFill>
                            <a:srgbClr val="0D0D0D"/>
                          </a:solidFill>
                          <a:latin typeface="Arial"/>
                          <a:cs typeface="Arial"/>
                        </a:rPr>
                        <a:t>Bronchial</a:t>
                      </a:r>
                      <a:r>
                        <a:rPr sz="700" spc="500">
                          <a:solidFill>
                            <a:srgbClr val="0D0D0D"/>
                          </a:solidFill>
                          <a:latin typeface="Arial"/>
                          <a:cs typeface="Arial"/>
                        </a:rPr>
                        <a:t> </a:t>
                      </a:r>
                      <a:r>
                        <a:rPr sz="700">
                          <a:solidFill>
                            <a:srgbClr val="0D0D0D"/>
                          </a:solidFill>
                          <a:latin typeface="Arial"/>
                          <a:cs typeface="Arial"/>
                        </a:rPr>
                        <a:t>epithelial</a:t>
                      </a:r>
                      <a:r>
                        <a:rPr sz="700" spc="-40">
                          <a:solidFill>
                            <a:srgbClr val="0D0D0D"/>
                          </a:solidFill>
                          <a:latin typeface="Arial"/>
                          <a:cs typeface="Arial"/>
                        </a:rPr>
                        <a:t> </a:t>
                      </a:r>
                      <a:r>
                        <a:rPr sz="700" spc="-10">
                          <a:solidFill>
                            <a:srgbClr val="0D0D0D"/>
                          </a:solidFill>
                          <a:latin typeface="Arial"/>
                          <a:cs typeface="Arial"/>
                        </a:rPr>
                        <a:t>cells</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gn="ctr">
                        <a:lnSpc>
                          <a:spcPct val="100000"/>
                        </a:lnSpc>
                        <a:spcBef>
                          <a:spcPts val="350"/>
                        </a:spcBef>
                      </a:pPr>
                      <a:r>
                        <a:rPr sz="700" spc="-10">
                          <a:solidFill>
                            <a:srgbClr val="0D0D0D"/>
                          </a:solidFill>
                          <a:latin typeface="Arial"/>
                          <a:cs typeface="Arial"/>
                        </a:rPr>
                        <a:t>Decimal</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3175" algn="ctr">
                        <a:lnSpc>
                          <a:spcPct val="100000"/>
                        </a:lnSpc>
                        <a:spcBef>
                          <a:spcPts val="350"/>
                        </a:spcBef>
                      </a:pPr>
                      <a:r>
                        <a:rPr sz="700" spc="-10">
                          <a:solidFill>
                            <a:srgbClr val="0D0D0D"/>
                          </a:solidFill>
                          <a:latin typeface="Arial"/>
                          <a:cs typeface="Arial"/>
                        </a:rPr>
                        <a:t>109/L</a:t>
                      </a:r>
                      <a:endParaRPr sz="700">
                        <a:latin typeface="Arial"/>
                        <a:cs typeface="Arial"/>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08"/>
                  </a:ext>
                </a:extLst>
              </a:tr>
              <a:tr h="201930">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220"/>
                        </a:spcBef>
                      </a:pPr>
                      <a:r>
                        <a:rPr sz="700" spc="-10">
                          <a:solidFill>
                            <a:srgbClr val="0D0D0D"/>
                          </a:solidFill>
                          <a:latin typeface="Arial"/>
                          <a:cs typeface="Arial"/>
                        </a:rPr>
                        <a:t>Height</a:t>
                      </a:r>
                      <a:endParaRPr sz="7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220"/>
                        </a:spcBef>
                      </a:pPr>
                      <a:r>
                        <a:rPr sz="700" spc="-10">
                          <a:solidFill>
                            <a:srgbClr val="0D0D0D"/>
                          </a:solidFill>
                          <a:latin typeface="Arial"/>
                          <a:cs typeface="Arial"/>
                        </a:rPr>
                        <a:t>Decimal</a:t>
                      </a:r>
                      <a:endParaRPr sz="7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220"/>
                        </a:spcBef>
                      </a:pPr>
                      <a:r>
                        <a:rPr sz="700" spc="-50">
                          <a:solidFill>
                            <a:srgbClr val="0D0D0D"/>
                          </a:solidFill>
                          <a:latin typeface="Arial"/>
                          <a:cs typeface="Arial"/>
                        </a:rPr>
                        <a:t>m</a:t>
                      </a:r>
                      <a:endParaRPr sz="7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270" algn="ctr">
                        <a:lnSpc>
                          <a:spcPct val="100000"/>
                        </a:lnSpc>
                        <a:spcBef>
                          <a:spcPts val="475"/>
                        </a:spcBef>
                      </a:pPr>
                      <a:r>
                        <a:rPr sz="700" spc="-10">
                          <a:solidFill>
                            <a:srgbClr val="0D0D0D"/>
                          </a:solidFill>
                          <a:latin typeface="Arial"/>
                          <a:cs typeface="Arial"/>
                        </a:rPr>
                        <a:t>Macrophages</a:t>
                      </a:r>
                      <a:endParaRPr sz="700">
                        <a:latin typeface="Arial"/>
                        <a:cs typeface="Arial"/>
                      </a:endParaRPr>
                    </a:p>
                  </a:txBody>
                  <a:tcPr marL="0" marR="0" marT="603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gn="ctr">
                        <a:lnSpc>
                          <a:spcPct val="100000"/>
                        </a:lnSpc>
                        <a:spcBef>
                          <a:spcPts val="475"/>
                        </a:spcBef>
                      </a:pPr>
                      <a:r>
                        <a:rPr sz="700" spc="-10">
                          <a:solidFill>
                            <a:srgbClr val="0D0D0D"/>
                          </a:solidFill>
                          <a:latin typeface="Arial"/>
                          <a:cs typeface="Arial"/>
                        </a:rPr>
                        <a:t>Decimal</a:t>
                      </a:r>
                      <a:endParaRPr sz="700">
                        <a:latin typeface="Arial"/>
                        <a:cs typeface="Arial"/>
                      </a:endParaRPr>
                    </a:p>
                  </a:txBody>
                  <a:tcPr marL="0" marR="0" marT="6032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09"/>
                  </a:ext>
                </a:extLst>
              </a:tr>
              <a:tr h="201930">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gn="ctr">
                        <a:lnSpc>
                          <a:spcPct val="100000"/>
                        </a:lnSpc>
                        <a:spcBef>
                          <a:spcPts val="254"/>
                        </a:spcBef>
                      </a:pPr>
                      <a:r>
                        <a:rPr sz="700" spc="-10">
                          <a:solidFill>
                            <a:srgbClr val="0D0D0D"/>
                          </a:solidFill>
                          <a:latin typeface="Arial"/>
                          <a:cs typeface="Arial"/>
                        </a:rPr>
                        <a:t>Weight</a:t>
                      </a:r>
                      <a:endParaRPr sz="7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gn="ctr">
                        <a:lnSpc>
                          <a:spcPct val="100000"/>
                        </a:lnSpc>
                        <a:spcBef>
                          <a:spcPts val="254"/>
                        </a:spcBef>
                      </a:pPr>
                      <a:r>
                        <a:rPr sz="700" spc="-10">
                          <a:solidFill>
                            <a:srgbClr val="0D0D0D"/>
                          </a:solidFill>
                          <a:latin typeface="Arial"/>
                          <a:cs typeface="Arial"/>
                        </a:rPr>
                        <a:t>Number</a:t>
                      </a:r>
                      <a:endParaRPr sz="7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marL="635" algn="ctr">
                        <a:lnSpc>
                          <a:spcPct val="100000"/>
                        </a:lnSpc>
                        <a:spcBef>
                          <a:spcPts val="254"/>
                        </a:spcBef>
                      </a:pPr>
                      <a:r>
                        <a:rPr sz="700" spc="-25">
                          <a:solidFill>
                            <a:srgbClr val="0D0D0D"/>
                          </a:solidFill>
                          <a:latin typeface="Arial"/>
                          <a:cs typeface="Arial"/>
                        </a:rPr>
                        <a:t>kg</a:t>
                      </a:r>
                      <a:endParaRPr sz="700">
                        <a:latin typeface="Arial"/>
                        <a:cs typeface="Arial"/>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gn="ctr">
                        <a:lnSpc>
                          <a:spcPct val="100000"/>
                        </a:lnSpc>
                        <a:spcBef>
                          <a:spcPts val="445"/>
                        </a:spcBef>
                      </a:pPr>
                      <a:r>
                        <a:rPr sz="700" spc="-10">
                          <a:solidFill>
                            <a:srgbClr val="0D0D0D"/>
                          </a:solidFill>
                          <a:latin typeface="Arial"/>
                          <a:cs typeface="Arial"/>
                        </a:rPr>
                        <a:t>Lymphocytes</a:t>
                      </a:r>
                      <a:endParaRPr sz="700">
                        <a:latin typeface="Arial"/>
                        <a:cs typeface="Arial"/>
                      </a:endParaRPr>
                    </a:p>
                  </a:txBody>
                  <a:tcPr marL="0" marR="0" marT="565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gn="ctr">
                        <a:lnSpc>
                          <a:spcPct val="100000"/>
                        </a:lnSpc>
                        <a:spcBef>
                          <a:spcPts val="445"/>
                        </a:spcBef>
                      </a:pPr>
                      <a:r>
                        <a:rPr sz="700" spc="-10">
                          <a:solidFill>
                            <a:srgbClr val="0D0D0D"/>
                          </a:solidFill>
                          <a:latin typeface="Arial"/>
                          <a:cs typeface="Arial"/>
                        </a:rPr>
                        <a:t>Decimal</a:t>
                      </a:r>
                      <a:endParaRPr sz="700">
                        <a:latin typeface="Arial"/>
                        <a:cs typeface="Arial"/>
                      </a:endParaRPr>
                    </a:p>
                  </a:txBody>
                  <a:tcPr marL="0" marR="0" marT="565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EEE7"/>
                    </a:solidFill>
                  </a:tcPr>
                </a:tc>
                <a:extLst>
                  <a:ext uri="{0D108BD9-81ED-4DB2-BD59-A6C34878D82A}">
                    <a16:rowId xmlns:a16="http://schemas.microsoft.com/office/drawing/2014/main" val="10010"/>
                  </a:ext>
                </a:extLst>
              </a:tr>
              <a:tr h="418465">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39065" marR="133350" algn="ctr">
                        <a:lnSpc>
                          <a:spcPct val="100000"/>
                        </a:lnSpc>
                        <a:spcBef>
                          <a:spcPts val="290"/>
                        </a:spcBef>
                      </a:pPr>
                      <a:r>
                        <a:rPr sz="700" spc="-10">
                          <a:solidFill>
                            <a:srgbClr val="0D0D0D"/>
                          </a:solidFill>
                          <a:latin typeface="Arial"/>
                          <a:cs typeface="Arial"/>
                        </a:rPr>
                        <a:t>Bronchial</a:t>
                      </a:r>
                      <a:r>
                        <a:rPr sz="700" spc="500">
                          <a:solidFill>
                            <a:srgbClr val="0D0D0D"/>
                          </a:solidFill>
                          <a:latin typeface="Arial"/>
                          <a:cs typeface="Arial"/>
                        </a:rPr>
                        <a:t> </a:t>
                      </a:r>
                      <a:r>
                        <a:rPr sz="700" spc="-10">
                          <a:solidFill>
                            <a:srgbClr val="0D0D0D"/>
                          </a:solidFill>
                          <a:latin typeface="Arial"/>
                          <a:cs typeface="Arial"/>
                        </a:rPr>
                        <a:t>thermo-</a:t>
                      </a:r>
                      <a:r>
                        <a:rPr sz="700" spc="500">
                          <a:solidFill>
                            <a:srgbClr val="0D0D0D"/>
                          </a:solidFill>
                          <a:latin typeface="Arial"/>
                          <a:cs typeface="Arial"/>
                        </a:rPr>
                        <a:t> </a:t>
                      </a:r>
                      <a:r>
                        <a:rPr sz="700" spc="-10">
                          <a:solidFill>
                            <a:srgbClr val="0D0D0D"/>
                          </a:solidFill>
                          <a:latin typeface="Arial"/>
                          <a:cs typeface="Arial"/>
                        </a:rPr>
                        <a:t>plasty</a:t>
                      </a:r>
                      <a:endParaRPr sz="7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46685" marR="139065" indent="5715">
                        <a:lnSpc>
                          <a:spcPct val="100000"/>
                        </a:lnSpc>
                        <a:spcBef>
                          <a:spcPts val="290"/>
                        </a:spcBef>
                      </a:pPr>
                      <a:r>
                        <a:rPr sz="700" spc="-10">
                          <a:solidFill>
                            <a:srgbClr val="0D0D0D"/>
                          </a:solidFill>
                          <a:latin typeface="Arial"/>
                          <a:cs typeface="Arial"/>
                        </a:rPr>
                        <a:t>Radio</a:t>
                      </a:r>
                      <a:r>
                        <a:rPr sz="700" spc="500">
                          <a:solidFill>
                            <a:srgbClr val="0D0D0D"/>
                          </a:solidFill>
                          <a:latin typeface="Arial"/>
                          <a:cs typeface="Arial"/>
                        </a:rPr>
                        <a:t> </a:t>
                      </a:r>
                      <a:r>
                        <a:rPr sz="700" spc="-10">
                          <a:solidFill>
                            <a:srgbClr val="0D0D0D"/>
                          </a:solidFill>
                          <a:latin typeface="Arial"/>
                          <a:cs typeface="Arial"/>
                        </a:rPr>
                        <a:t>button</a:t>
                      </a:r>
                      <a:endParaRPr sz="700">
                        <a:latin typeface="Arial"/>
                        <a:cs typeface="Arial"/>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95250" marR="87630" algn="ctr">
                        <a:lnSpc>
                          <a:spcPct val="100000"/>
                        </a:lnSpc>
                        <a:spcBef>
                          <a:spcPts val="409"/>
                        </a:spcBef>
                      </a:pPr>
                      <a:r>
                        <a:rPr sz="700">
                          <a:solidFill>
                            <a:srgbClr val="0D0D0D"/>
                          </a:solidFill>
                          <a:latin typeface="Arial"/>
                          <a:cs typeface="Arial"/>
                        </a:rPr>
                        <a:t>Samples</a:t>
                      </a:r>
                      <a:r>
                        <a:rPr sz="700" spc="-20">
                          <a:solidFill>
                            <a:srgbClr val="0D0D0D"/>
                          </a:solidFill>
                          <a:latin typeface="Arial"/>
                          <a:cs typeface="Arial"/>
                        </a:rPr>
                        <a:t> </a:t>
                      </a:r>
                      <a:r>
                        <a:rPr sz="700" spc="-10">
                          <a:solidFill>
                            <a:srgbClr val="0D0D0D"/>
                          </a:solidFill>
                          <a:latin typeface="Arial"/>
                          <a:cs typeface="Arial"/>
                        </a:rPr>
                        <a:t>stored</a:t>
                      </a:r>
                      <a:r>
                        <a:rPr sz="700" spc="500">
                          <a:solidFill>
                            <a:srgbClr val="0D0D0D"/>
                          </a:solidFill>
                          <a:latin typeface="Arial"/>
                          <a:cs typeface="Arial"/>
                        </a:rPr>
                        <a:t> </a:t>
                      </a:r>
                      <a:r>
                        <a:rPr sz="700">
                          <a:solidFill>
                            <a:srgbClr val="0D0D0D"/>
                          </a:solidFill>
                          <a:latin typeface="Arial"/>
                          <a:cs typeface="Arial"/>
                        </a:rPr>
                        <a:t>locally</a:t>
                      </a:r>
                      <a:r>
                        <a:rPr sz="700" spc="-25">
                          <a:solidFill>
                            <a:srgbClr val="0D0D0D"/>
                          </a:solidFill>
                          <a:latin typeface="Arial"/>
                          <a:cs typeface="Arial"/>
                        </a:rPr>
                        <a:t> for</a:t>
                      </a:r>
                      <a:r>
                        <a:rPr sz="700" spc="500">
                          <a:solidFill>
                            <a:srgbClr val="0D0D0D"/>
                          </a:solidFill>
                          <a:latin typeface="Arial"/>
                          <a:cs typeface="Arial"/>
                        </a:rPr>
                        <a:t> </a:t>
                      </a:r>
                      <a:r>
                        <a:rPr sz="700" spc="-10">
                          <a:solidFill>
                            <a:srgbClr val="0D0D0D"/>
                          </a:solidFill>
                          <a:latin typeface="Arial"/>
                          <a:cs typeface="Arial"/>
                        </a:rPr>
                        <a:t>biobanking</a:t>
                      </a:r>
                      <a:endParaRPr sz="700">
                        <a:latin typeface="Arial"/>
                        <a:cs typeface="Arial"/>
                      </a:endParaRPr>
                    </a:p>
                  </a:txBody>
                  <a:tcPr marL="0" marR="0" marT="520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147955" marR="139700" indent="7620">
                        <a:lnSpc>
                          <a:spcPct val="100000"/>
                        </a:lnSpc>
                        <a:spcBef>
                          <a:spcPts val="409"/>
                        </a:spcBef>
                      </a:pPr>
                      <a:r>
                        <a:rPr sz="700" spc="-10">
                          <a:solidFill>
                            <a:srgbClr val="0D0D0D"/>
                          </a:solidFill>
                          <a:latin typeface="Arial"/>
                          <a:cs typeface="Arial"/>
                        </a:rPr>
                        <a:t>Radio</a:t>
                      </a:r>
                      <a:r>
                        <a:rPr sz="700" spc="500">
                          <a:solidFill>
                            <a:srgbClr val="0D0D0D"/>
                          </a:solidFill>
                          <a:latin typeface="Arial"/>
                          <a:cs typeface="Arial"/>
                        </a:rPr>
                        <a:t> </a:t>
                      </a:r>
                      <a:r>
                        <a:rPr sz="700" spc="-20">
                          <a:solidFill>
                            <a:srgbClr val="0D0D0D"/>
                          </a:solidFill>
                          <a:latin typeface="Arial"/>
                          <a:cs typeface="Arial"/>
                        </a:rPr>
                        <a:t>button</a:t>
                      </a:r>
                      <a:endParaRPr sz="700">
                        <a:latin typeface="Arial"/>
                        <a:cs typeface="Arial"/>
                      </a:endParaRPr>
                    </a:p>
                  </a:txBody>
                  <a:tcPr marL="0" marR="0" marT="520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marL="226695">
                        <a:lnSpc>
                          <a:spcPct val="100000"/>
                        </a:lnSpc>
                        <a:spcBef>
                          <a:spcPts val="409"/>
                        </a:spcBef>
                      </a:pPr>
                      <a:r>
                        <a:rPr sz="700" spc="-10">
                          <a:solidFill>
                            <a:srgbClr val="0D0D0D"/>
                          </a:solidFill>
                          <a:latin typeface="Arial"/>
                          <a:cs typeface="Arial"/>
                        </a:rPr>
                        <a:t>No/Yes</a:t>
                      </a:r>
                      <a:endParaRPr sz="700">
                        <a:latin typeface="Arial"/>
                        <a:cs typeface="Arial"/>
                      </a:endParaRPr>
                    </a:p>
                  </a:txBody>
                  <a:tcPr marL="0" marR="0" marT="5206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tc>
                  <a:txBody>
                    <a:bodyPr/>
                    <a:lstStyle/>
                    <a:p>
                      <a:pPr>
                        <a:lnSpc>
                          <a:spcPct val="100000"/>
                        </a:lnSpc>
                      </a:pPr>
                      <a:endParaRPr sz="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DECA"/>
                    </a:solidFill>
                  </a:tcPr>
                </a:tc>
                <a:extLst>
                  <a:ext uri="{0D108BD9-81ED-4DB2-BD59-A6C34878D82A}">
                    <a16:rowId xmlns:a16="http://schemas.microsoft.com/office/drawing/2014/main" val="10011"/>
                  </a:ext>
                </a:extLst>
              </a:tr>
            </a:tbl>
          </a:graphicData>
        </a:graphic>
      </p:graphicFrame>
      <p:sp>
        <p:nvSpPr>
          <p:cNvPr id="4" name="object 4"/>
          <p:cNvSpPr txBox="1"/>
          <p:nvPr/>
        </p:nvSpPr>
        <p:spPr>
          <a:xfrm>
            <a:off x="721868" y="4284065"/>
            <a:ext cx="3575050" cy="147955"/>
          </a:xfrm>
          <a:prstGeom prst="rect">
            <a:avLst/>
          </a:prstGeom>
        </p:spPr>
        <p:txBody>
          <a:bodyPr vert="horz" wrap="square" lIns="0" tIns="12700" rIns="0" bIns="0" rtlCol="0">
            <a:spAutoFit/>
          </a:bodyPr>
          <a:lstStyle/>
          <a:p>
            <a:pPr marL="12700">
              <a:lnSpc>
                <a:spcPct val="100000"/>
              </a:lnSpc>
              <a:spcBef>
                <a:spcPts val="100"/>
              </a:spcBef>
            </a:pPr>
            <a:r>
              <a:rPr sz="800">
                <a:solidFill>
                  <a:srgbClr val="073762"/>
                </a:solidFill>
                <a:latin typeface="Arial"/>
                <a:cs typeface="Arial"/>
              </a:rPr>
              <a:t>Sample</a:t>
            </a:r>
            <a:r>
              <a:rPr sz="800" spc="-35">
                <a:solidFill>
                  <a:srgbClr val="073762"/>
                </a:solidFill>
                <a:latin typeface="Arial"/>
                <a:cs typeface="Arial"/>
              </a:rPr>
              <a:t> </a:t>
            </a:r>
            <a:r>
              <a:rPr sz="800">
                <a:solidFill>
                  <a:srgbClr val="073762"/>
                </a:solidFill>
                <a:latin typeface="Arial"/>
                <a:cs typeface="Arial"/>
              </a:rPr>
              <a:t>of</a:t>
            </a:r>
            <a:r>
              <a:rPr sz="800" spc="-20">
                <a:solidFill>
                  <a:srgbClr val="073762"/>
                </a:solidFill>
                <a:latin typeface="Arial"/>
                <a:cs typeface="Arial"/>
              </a:rPr>
              <a:t> </a:t>
            </a:r>
            <a:r>
              <a:rPr sz="800">
                <a:solidFill>
                  <a:srgbClr val="073762"/>
                </a:solidFill>
                <a:latin typeface="Arial"/>
                <a:cs typeface="Arial"/>
              </a:rPr>
              <a:t>the</a:t>
            </a:r>
            <a:r>
              <a:rPr sz="800" spc="-25">
                <a:solidFill>
                  <a:srgbClr val="073762"/>
                </a:solidFill>
                <a:latin typeface="Arial"/>
                <a:cs typeface="Arial"/>
              </a:rPr>
              <a:t> </a:t>
            </a:r>
            <a:r>
              <a:rPr sz="800">
                <a:solidFill>
                  <a:srgbClr val="073762"/>
                </a:solidFill>
                <a:latin typeface="Arial"/>
                <a:cs typeface="Arial"/>
              </a:rPr>
              <a:t>“Potential</a:t>
            </a:r>
            <a:r>
              <a:rPr sz="800" spc="-20">
                <a:solidFill>
                  <a:srgbClr val="073762"/>
                </a:solidFill>
                <a:latin typeface="Arial"/>
                <a:cs typeface="Arial"/>
              </a:rPr>
              <a:t> </a:t>
            </a:r>
            <a:r>
              <a:rPr sz="800">
                <a:solidFill>
                  <a:srgbClr val="073762"/>
                </a:solidFill>
                <a:latin typeface="Arial"/>
                <a:cs typeface="Arial"/>
              </a:rPr>
              <a:t>Core”</a:t>
            </a:r>
            <a:r>
              <a:rPr sz="800" spc="-20">
                <a:solidFill>
                  <a:srgbClr val="073762"/>
                </a:solidFill>
                <a:latin typeface="Arial"/>
                <a:cs typeface="Arial"/>
              </a:rPr>
              <a:t> </a:t>
            </a:r>
            <a:r>
              <a:rPr sz="800">
                <a:solidFill>
                  <a:srgbClr val="073762"/>
                </a:solidFill>
                <a:latin typeface="Arial"/>
                <a:cs typeface="Arial"/>
              </a:rPr>
              <a:t>variable</a:t>
            </a:r>
            <a:r>
              <a:rPr sz="800" spc="-10">
                <a:solidFill>
                  <a:srgbClr val="073762"/>
                </a:solidFill>
                <a:latin typeface="Arial"/>
                <a:cs typeface="Arial"/>
              </a:rPr>
              <a:t> </a:t>
            </a:r>
            <a:r>
              <a:rPr sz="800">
                <a:solidFill>
                  <a:srgbClr val="073762"/>
                </a:solidFill>
                <a:latin typeface="Arial"/>
                <a:cs typeface="Arial"/>
              </a:rPr>
              <a:t>list</a:t>
            </a:r>
            <a:r>
              <a:rPr sz="800" spc="-40">
                <a:solidFill>
                  <a:srgbClr val="073762"/>
                </a:solidFill>
                <a:latin typeface="Arial"/>
                <a:cs typeface="Arial"/>
              </a:rPr>
              <a:t> </a:t>
            </a:r>
            <a:r>
              <a:rPr sz="800">
                <a:solidFill>
                  <a:srgbClr val="073762"/>
                </a:solidFill>
                <a:latin typeface="Arial"/>
                <a:cs typeface="Arial"/>
              </a:rPr>
              <a:t>from</a:t>
            </a:r>
            <a:r>
              <a:rPr sz="800" spc="-25">
                <a:solidFill>
                  <a:srgbClr val="073762"/>
                </a:solidFill>
                <a:latin typeface="Arial"/>
                <a:cs typeface="Arial"/>
              </a:rPr>
              <a:t> </a:t>
            </a:r>
            <a:r>
              <a:rPr sz="800">
                <a:solidFill>
                  <a:srgbClr val="073762"/>
                </a:solidFill>
                <a:latin typeface="Arial"/>
                <a:cs typeface="Arial"/>
              </a:rPr>
              <a:t>the</a:t>
            </a:r>
            <a:r>
              <a:rPr sz="800" spc="-20">
                <a:solidFill>
                  <a:srgbClr val="073762"/>
                </a:solidFill>
                <a:latin typeface="Arial"/>
                <a:cs typeface="Arial"/>
              </a:rPr>
              <a:t> </a:t>
            </a:r>
            <a:r>
              <a:rPr sz="800">
                <a:solidFill>
                  <a:srgbClr val="073762"/>
                </a:solidFill>
                <a:latin typeface="Arial"/>
                <a:cs typeface="Arial"/>
              </a:rPr>
              <a:t>ISAR</a:t>
            </a:r>
            <a:r>
              <a:rPr sz="800" spc="-35">
                <a:solidFill>
                  <a:srgbClr val="073762"/>
                </a:solidFill>
                <a:latin typeface="Arial"/>
                <a:cs typeface="Arial"/>
              </a:rPr>
              <a:t> </a:t>
            </a:r>
            <a:r>
              <a:rPr sz="800">
                <a:solidFill>
                  <a:srgbClr val="073762"/>
                </a:solidFill>
                <a:latin typeface="Arial"/>
                <a:cs typeface="Arial"/>
              </a:rPr>
              <a:t>Delphi</a:t>
            </a:r>
            <a:r>
              <a:rPr sz="800" spc="-20">
                <a:solidFill>
                  <a:srgbClr val="073762"/>
                </a:solidFill>
                <a:latin typeface="Arial"/>
                <a:cs typeface="Arial"/>
              </a:rPr>
              <a:t> </a:t>
            </a:r>
            <a:r>
              <a:rPr sz="800">
                <a:solidFill>
                  <a:srgbClr val="073762"/>
                </a:solidFill>
                <a:latin typeface="Arial"/>
                <a:cs typeface="Arial"/>
              </a:rPr>
              <a:t>workbook</a:t>
            </a:r>
            <a:r>
              <a:rPr sz="800" spc="-10">
                <a:solidFill>
                  <a:srgbClr val="073762"/>
                </a:solidFill>
                <a:latin typeface="Arial"/>
                <a:cs typeface="Arial"/>
              </a:rPr>
              <a:t> </a:t>
            </a:r>
            <a:r>
              <a:rPr sz="800" spc="-25">
                <a:solidFill>
                  <a:srgbClr val="073762"/>
                </a:solidFill>
                <a:latin typeface="Arial"/>
                <a:cs typeface="Arial"/>
              </a:rPr>
              <a:t>R1.</a:t>
            </a:r>
            <a:endParaRPr sz="800">
              <a:latin typeface="Arial"/>
              <a:cs typeface="Arial"/>
            </a:endParaRPr>
          </a:p>
        </p:txBody>
      </p:sp>
      <p:sp>
        <p:nvSpPr>
          <p:cNvPr id="5" name="object 5"/>
          <p:cNvSpPr txBox="1"/>
          <p:nvPr/>
        </p:nvSpPr>
        <p:spPr>
          <a:xfrm>
            <a:off x="5174360" y="4282236"/>
            <a:ext cx="3303270" cy="147955"/>
          </a:xfrm>
          <a:prstGeom prst="rect">
            <a:avLst/>
          </a:prstGeom>
        </p:spPr>
        <p:txBody>
          <a:bodyPr vert="horz" wrap="square" lIns="0" tIns="12700" rIns="0" bIns="0" rtlCol="0">
            <a:spAutoFit/>
          </a:bodyPr>
          <a:lstStyle/>
          <a:p>
            <a:pPr marL="12700">
              <a:lnSpc>
                <a:spcPct val="100000"/>
              </a:lnSpc>
              <a:spcBef>
                <a:spcPts val="100"/>
              </a:spcBef>
            </a:pPr>
            <a:r>
              <a:rPr sz="800">
                <a:solidFill>
                  <a:srgbClr val="073762"/>
                </a:solidFill>
                <a:latin typeface="Arial"/>
                <a:cs typeface="Arial"/>
              </a:rPr>
              <a:t>Sample</a:t>
            </a:r>
            <a:r>
              <a:rPr sz="800" spc="-35">
                <a:solidFill>
                  <a:srgbClr val="073762"/>
                </a:solidFill>
                <a:latin typeface="Arial"/>
                <a:cs typeface="Arial"/>
              </a:rPr>
              <a:t> </a:t>
            </a:r>
            <a:r>
              <a:rPr sz="800">
                <a:solidFill>
                  <a:srgbClr val="073762"/>
                </a:solidFill>
                <a:latin typeface="Arial"/>
                <a:cs typeface="Arial"/>
              </a:rPr>
              <a:t>of</a:t>
            </a:r>
            <a:r>
              <a:rPr sz="800" spc="-20">
                <a:solidFill>
                  <a:srgbClr val="073762"/>
                </a:solidFill>
                <a:latin typeface="Arial"/>
                <a:cs typeface="Arial"/>
              </a:rPr>
              <a:t> </a:t>
            </a:r>
            <a:r>
              <a:rPr sz="800">
                <a:solidFill>
                  <a:srgbClr val="073762"/>
                </a:solidFill>
                <a:latin typeface="Arial"/>
                <a:cs typeface="Arial"/>
              </a:rPr>
              <a:t>the</a:t>
            </a:r>
            <a:r>
              <a:rPr sz="800" spc="-25">
                <a:solidFill>
                  <a:srgbClr val="073762"/>
                </a:solidFill>
                <a:latin typeface="Arial"/>
                <a:cs typeface="Arial"/>
              </a:rPr>
              <a:t> </a:t>
            </a:r>
            <a:r>
              <a:rPr sz="800">
                <a:solidFill>
                  <a:srgbClr val="073762"/>
                </a:solidFill>
                <a:latin typeface="Arial"/>
                <a:cs typeface="Arial"/>
              </a:rPr>
              <a:t>“Suggest”</a:t>
            </a:r>
            <a:r>
              <a:rPr sz="800" spc="-15">
                <a:solidFill>
                  <a:srgbClr val="073762"/>
                </a:solidFill>
                <a:latin typeface="Arial"/>
                <a:cs typeface="Arial"/>
              </a:rPr>
              <a:t> </a:t>
            </a:r>
            <a:r>
              <a:rPr sz="800">
                <a:solidFill>
                  <a:srgbClr val="073762"/>
                </a:solidFill>
                <a:latin typeface="Arial"/>
                <a:cs typeface="Arial"/>
              </a:rPr>
              <a:t>variable</a:t>
            </a:r>
            <a:r>
              <a:rPr sz="800" spc="-15">
                <a:solidFill>
                  <a:srgbClr val="073762"/>
                </a:solidFill>
                <a:latin typeface="Arial"/>
                <a:cs typeface="Arial"/>
              </a:rPr>
              <a:t> </a:t>
            </a:r>
            <a:r>
              <a:rPr sz="800">
                <a:solidFill>
                  <a:srgbClr val="073762"/>
                </a:solidFill>
                <a:latin typeface="Arial"/>
                <a:cs typeface="Arial"/>
              </a:rPr>
              <a:t>list</a:t>
            </a:r>
            <a:r>
              <a:rPr sz="800" spc="-35">
                <a:solidFill>
                  <a:srgbClr val="073762"/>
                </a:solidFill>
                <a:latin typeface="Arial"/>
                <a:cs typeface="Arial"/>
              </a:rPr>
              <a:t> </a:t>
            </a:r>
            <a:r>
              <a:rPr sz="800">
                <a:solidFill>
                  <a:srgbClr val="073762"/>
                </a:solidFill>
                <a:latin typeface="Arial"/>
                <a:cs typeface="Arial"/>
              </a:rPr>
              <a:t>from</a:t>
            </a:r>
            <a:r>
              <a:rPr sz="800" spc="-30">
                <a:solidFill>
                  <a:srgbClr val="073762"/>
                </a:solidFill>
                <a:latin typeface="Arial"/>
                <a:cs typeface="Arial"/>
              </a:rPr>
              <a:t> </a:t>
            </a:r>
            <a:r>
              <a:rPr sz="800">
                <a:solidFill>
                  <a:srgbClr val="073762"/>
                </a:solidFill>
                <a:latin typeface="Arial"/>
                <a:cs typeface="Arial"/>
              </a:rPr>
              <a:t>the</a:t>
            </a:r>
            <a:r>
              <a:rPr sz="800" spc="-25">
                <a:solidFill>
                  <a:srgbClr val="073762"/>
                </a:solidFill>
                <a:latin typeface="Arial"/>
                <a:cs typeface="Arial"/>
              </a:rPr>
              <a:t> </a:t>
            </a:r>
            <a:r>
              <a:rPr sz="800">
                <a:solidFill>
                  <a:srgbClr val="073762"/>
                </a:solidFill>
                <a:latin typeface="Arial"/>
                <a:cs typeface="Arial"/>
              </a:rPr>
              <a:t>ISAR</a:t>
            </a:r>
            <a:r>
              <a:rPr sz="800" spc="-35">
                <a:solidFill>
                  <a:srgbClr val="073762"/>
                </a:solidFill>
                <a:latin typeface="Arial"/>
                <a:cs typeface="Arial"/>
              </a:rPr>
              <a:t> </a:t>
            </a:r>
            <a:r>
              <a:rPr sz="800">
                <a:solidFill>
                  <a:srgbClr val="073762"/>
                </a:solidFill>
                <a:latin typeface="Arial"/>
                <a:cs typeface="Arial"/>
              </a:rPr>
              <a:t>Delphi</a:t>
            </a:r>
            <a:r>
              <a:rPr sz="800" spc="-15">
                <a:solidFill>
                  <a:srgbClr val="073762"/>
                </a:solidFill>
                <a:latin typeface="Arial"/>
                <a:cs typeface="Arial"/>
              </a:rPr>
              <a:t> </a:t>
            </a:r>
            <a:r>
              <a:rPr sz="800">
                <a:solidFill>
                  <a:srgbClr val="073762"/>
                </a:solidFill>
                <a:latin typeface="Arial"/>
                <a:cs typeface="Arial"/>
              </a:rPr>
              <a:t>workbook</a:t>
            </a:r>
            <a:r>
              <a:rPr sz="800" spc="-5">
                <a:solidFill>
                  <a:srgbClr val="073762"/>
                </a:solidFill>
                <a:latin typeface="Arial"/>
                <a:cs typeface="Arial"/>
              </a:rPr>
              <a:t> </a:t>
            </a:r>
            <a:r>
              <a:rPr sz="800" spc="-25">
                <a:solidFill>
                  <a:srgbClr val="073762"/>
                </a:solidFill>
                <a:latin typeface="Arial"/>
                <a:cs typeface="Arial"/>
              </a:rPr>
              <a:t>R1.</a:t>
            </a:r>
            <a:endParaRPr sz="800">
              <a:latin typeface="Arial"/>
              <a:cs typeface="Arial"/>
            </a:endParaRPr>
          </a:p>
        </p:txBody>
      </p:sp>
      <p:pic>
        <p:nvPicPr>
          <p:cNvPr id="10" name="Graphic 9" descr="Beginning with solid fill">
            <a:hlinkClick r:id="rId2" action="ppaction://hlinksldjump"/>
            <a:extLst>
              <a:ext uri="{FF2B5EF4-FFF2-40B4-BE49-F238E27FC236}">
                <a16:creationId xmlns:a16="http://schemas.microsoft.com/office/drawing/2014/main" id="{8A1F67AE-1F6B-B8AE-4B7B-7D576EAAC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01329655-6750-C215-33A9-319B5D6BCE9F}"/>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5"/>
              <a:t> </a:t>
            </a:r>
            <a:r>
              <a:t>data</a:t>
            </a:r>
            <a:r>
              <a:rPr spc="-60"/>
              <a:t> </a:t>
            </a:r>
            <a:r>
              <a:rPr spc="-10"/>
              <a:t>ownership</a:t>
            </a:r>
          </a:p>
        </p:txBody>
      </p:sp>
      <p:sp>
        <p:nvSpPr>
          <p:cNvPr id="3" name="object 3"/>
          <p:cNvSpPr txBox="1"/>
          <p:nvPr/>
        </p:nvSpPr>
        <p:spPr>
          <a:xfrm>
            <a:off x="310692" y="852086"/>
            <a:ext cx="8409305" cy="1978025"/>
          </a:xfrm>
          <a:prstGeom prst="rect">
            <a:avLst/>
          </a:prstGeom>
        </p:spPr>
        <p:txBody>
          <a:bodyPr vert="horz" wrap="square" lIns="0" tIns="127635" rIns="0" bIns="0" rtlCol="0">
            <a:spAutoFit/>
          </a:bodyPr>
          <a:lstStyle/>
          <a:p>
            <a:pPr marL="145415" marR="0" lvl="0" indent="-132715" defTabSz="914400" eaLnBrk="1" fontAlgn="auto" latinLnBrk="0" hangingPunct="1">
              <a:lnSpc>
                <a:spcPct val="100000"/>
              </a:lnSpc>
              <a:spcBef>
                <a:spcPts val="1005"/>
              </a:spcBef>
              <a:spcAft>
                <a:spcPts val="0"/>
              </a:spcAft>
              <a:buClr>
                <a:srgbClr val="FF9900"/>
              </a:buClr>
              <a:buSzTx/>
              <a:buFontTx/>
              <a:buChar char="•"/>
              <a:tabLst>
                <a:tab pos="145415" algn="l"/>
              </a:tabLst>
              <a:defRPr/>
            </a:pPr>
            <a:r>
              <a:rPr kumimoji="0" sz="1400" b="0" i="0" u="none" strike="noStrike" kern="0" cap="none" spc="0" normalizeH="0" baseline="0" noProof="0">
                <a:ln>
                  <a:noFill/>
                </a:ln>
                <a:solidFill>
                  <a:srgbClr val="073762"/>
                </a:solidFill>
                <a:effectLst/>
                <a:uLnTx/>
                <a:uFillTx/>
                <a:latin typeface="Arial"/>
                <a:cs typeface="Arial"/>
              </a:rPr>
              <a:t>Each</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country</a:t>
            </a:r>
            <a:r>
              <a:rPr kumimoji="0" sz="1400" b="0"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retains</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ownership</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data.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106680" lvl="0" indent="-133350" defTabSz="914400" eaLnBrk="1" fontAlgn="auto" latinLnBrk="0" hangingPunct="1">
              <a:lnSpc>
                <a:spcPct val="100000"/>
              </a:lnSpc>
              <a:spcBef>
                <a:spcPts val="900"/>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participating</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countries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agree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allow</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output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respective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registries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upon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joining</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ISAR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collaborative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independent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approved</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ISC</a:t>
            </a:r>
            <a:r>
              <a:rPr kumimoji="0" sz="1400" b="0" i="0" u="none" strike="noStrike" kern="0" cap="none" spc="-10" normalizeH="0" baseline="0" noProof="0">
                <a:ln>
                  <a:noFill/>
                </a:ln>
                <a:solidFill>
                  <a:srgbClr val="073762"/>
                </a:solidFill>
                <a:effectLst/>
                <a:uLnTx/>
                <a:uFillTx/>
                <a:latin typeface="Arial"/>
                <a:cs typeface="Arial"/>
              </a:rPr>
              <a:t> and</a:t>
            </a:r>
            <a:r>
              <a:rPr kumimoji="0" sz="1400" b="0" i="0" u="none" strike="noStrike" kern="0" cap="none" spc="-9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ADEPT.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900"/>
              </a:spcBef>
              <a:spcAft>
                <a:spcPts val="0"/>
              </a:spcAft>
              <a:buClr>
                <a:srgbClr val="FF9900"/>
              </a:buClr>
              <a:buSzTx/>
              <a:buFontTx/>
              <a:buChar char="•"/>
              <a:tabLst>
                <a:tab pos="146050"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extraction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integration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datasets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ethically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approved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studies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will be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managed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by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20" normalizeH="0" baseline="0" noProof="0">
                <a:ln>
                  <a:noFill/>
                </a:ln>
                <a:solidFill>
                  <a:srgbClr val="073762"/>
                </a:solidFill>
                <a:effectLst/>
                <a:uLnTx/>
                <a:uFillTx/>
                <a:latin typeface="Arial"/>
                <a:cs typeface="Arial"/>
              </a:rPr>
              <a:t>OPC.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905"/>
              </a:spcBef>
              <a:spcAft>
                <a:spcPts val="0"/>
              </a:spcAft>
              <a:buClr>
                <a:srgbClr val="FF9900"/>
              </a:buClr>
              <a:buSzTx/>
              <a:buFontTx/>
              <a:buChar char="•"/>
              <a:tabLst>
                <a:tab pos="146685"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nature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frequency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extraction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transfer</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(quarterly)</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registries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OPC</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detailed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in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sharing</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agreement.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82320" y="4859223"/>
            <a:ext cx="760857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ADEPT:</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Anonymised</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Data</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Ethics,</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Protocols</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&amp;</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Transparency;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Registry;</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ISC:</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3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Steering</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Committee;</a:t>
            </a:r>
            <a:r>
              <a:rPr kumimoji="0" sz="800" b="0" i="0" u="none" strike="noStrike" kern="0" cap="none" spc="-5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OPC:</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Optimum</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Patient</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20" normalizeH="0" baseline="0" noProof="0">
                <a:ln>
                  <a:noFill/>
                </a:ln>
                <a:solidFill>
                  <a:srgbClr val="073762"/>
                </a:solidFill>
                <a:effectLst/>
                <a:uLnTx/>
                <a:uFillTx/>
                <a:latin typeface="Arial"/>
                <a:cs typeface="Arial"/>
              </a:rPr>
              <a:t>Care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2" action="ppaction://hlinksldjump"/>
            <a:extLst>
              <a:ext uri="{FF2B5EF4-FFF2-40B4-BE49-F238E27FC236}">
                <a16:creationId xmlns:a16="http://schemas.microsoft.com/office/drawing/2014/main" id="{2FDF7705-9C9C-FC30-23C9-679ED885CD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ISAR</a:t>
            </a:r>
            <a:r>
              <a:rPr spc="-70"/>
              <a:t> </a:t>
            </a:r>
            <a:r>
              <a:rPr spc="-10"/>
              <a:t>research</a:t>
            </a:r>
          </a:p>
        </p:txBody>
      </p:sp>
      <p:sp>
        <p:nvSpPr>
          <p:cNvPr id="3" name="object 3">
            <a:hlinkClick r:id="rId2"/>
          </p:cNvPr>
          <p:cNvSpPr/>
          <p:nvPr/>
        </p:nvSpPr>
        <p:spPr>
          <a:xfrm>
            <a:off x="4693920" y="1449324"/>
            <a:ext cx="1466215" cy="291465"/>
          </a:xfrm>
          <a:custGeom>
            <a:avLst/>
            <a:gdLst/>
            <a:ahLst/>
            <a:cxnLst/>
            <a:rect l="l" t="t" r="r" b="b"/>
            <a:pathLst>
              <a:path w="1466214" h="291464">
                <a:moveTo>
                  <a:pt x="1417574" y="0"/>
                </a:moveTo>
                <a:lnTo>
                  <a:pt x="48513" y="0"/>
                </a:lnTo>
                <a:lnTo>
                  <a:pt x="29628" y="3811"/>
                </a:lnTo>
                <a:lnTo>
                  <a:pt x="14208" y="14208"/>
                </a:lnTo>
                <a:lnTo>
                  <a:pt x="3811" y="29628"/>
                </a:lnTo>
                <a:lnTo>
                  <a:pt x="0" y="48513"/>
                </a:lnTo>
                <a:lnTo>
                  <a:pt x="0" y="242570"/>
                </a:lnTo>
                <a:lnTo>
                  <a:pt x="3811" y="261455"/>
                </a:lnTo>
                <a:lnTo>
                  <a:pt x="14208" y="276875"/>
                </a:lnTo>
                <a:lnTo>
                  <a:pt x="29628" y="287272"/>
                </a:lnTo>
                <a:lnTo>
                  <a:pt x="48513" y="291084"/>
                </a:lnTo>
                <a:lnTo>
                  <a:pt x="1417574" y="291084"/>
                </a:lnTo>
                <a:lnTo>
                  <a:pt x="1436459" y="287272"/>
                </a:lnTo>
                <a:lnTo>
                  <a:pt x="1451879" y="276875"/>
                </a:lnTo>
                <a:lnTo>
                  <a:pt x="1462276" y="261455"/>
                </a:lnTo>
                <a:lnTo>
                  <a:pt x="1466088" y="242570"/>
                </a:lnTo>
                <a:lnTo>
                  <a:pt x="1466088" y="48513"/>
                </a:lnTo>
                <a:lnTo>
                  <a:pt x="1462276" y="29628"/>
                </a:lnTo>
                <a:lnTo>
                  <a:pt x="1451879" y="14208"/>
                </a:lnTo>
                <a:lnTo>
                  <a:pt x="1436459" y="3811"/>
                </a:lnTo>
                <a:lnTo>
                  <a:pt x="1417574"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a:hlinkClick r:id="rId3"/>
          </p:cNvPr>
          <p:cNvSpPr/>
          <p:nvPr/>
        </p:nvSpPr>
        <p:spPr>
          <a:xfrm>
            <a:off x="2116835" y="2205227"/>
            <a:ext cx="3264535" cy="266700"/>
          </a:xfrm>
          <a:custGeom>
            <a:avLst/>
            <a:gdLst/>
            <a:ahLst/>
            <a:cxnLst/>
            <a:rect l="l" t="t" r="r" b="b"/>
            <a:pathLst>
              <a:path w="3264535" h="266700">
                <a:moveTo>
                  <a:pt x="3219958" y="0"/>
                </a:moveTo>
                <a:lnTo>
                  <a:pt x="44450" y="0"/>
                </a:lnTo>
                <a:lnTo>
                  <a:pt x="27164" y="3498"/>
                </a:lnTo>
                <a:lnTo>
                  <a:pt x="13033" y="13033"/>
                </a:lnTo>
                <a:lnTo>
                  <a:pt x="3498" y="27164"/>
                </a:lnTo>
                <a:lnTo>
                  <a:pt x="0" y="44450"/>
                </a:lnTo>
                <a:lnTo>
                  <a:pt x="0" y="222250"/>
                </a:lnTo>
                <a:lnTo>
                  <a:pt x="3498" y="239535"/>
                </a:lnTo>
                <a:lnTo>
                  <a:pt x="13033" y="253666"/>
                </a:lnTo>
                <a:lnTo>
                  <a:pt x="27164" y="263201"/>
                </a:lnTo>
                <a:lnTo>
                  <a:pt x="44450" y="266700"/>
                </a:lnTo>
                <a:lnTo>
                  <a:pt x="3219958" y="266700"/>
                </a:lnTo>
                <a:lnTo>
                  <a:pt x="3237243" y="263201"/>
                </a:lnTo>
                <a:lnTo>
                  <a:pt x="3251374" y="253666"/>
                </a:lnTo>
                <a:lnTo>
                  <a:pt x="3260909" y="239535"/>
                </a:lnTo>
                <a:lnTo>
                  <a:pt x="3264408" y="222250"/>
                </a:lnTo>
                <a:lnTo>
                  <a:pt x="3264408" y="44450"/>
                </a:lnTo>
                <a:lnTo>
                  <a:pt x="3260909" y="27164"/>
                </a:lnTo>
                <a:lnTo>
                  <a:pt x="3251374" y="13033"/>
                </a:lnTo>
                <a:lnTo>
                  <a:pt x="3237243" y="3498"/>
                </a:lnTo>
                <a:lnTo>
                  <a:pt x="3219958"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272592" y="966292"/>
            <a:ext cx="8563610" cy="2929648"/>
          </a:xfrm>
          <a:prstGeom prst="rect">
            <a:avLst/>
          </a:prstGeom>
        </p:spPr>
        <p:txBody>
          <a:bodyPr vert="horz" wrap="square" lIns="0" tIns="13335" rIns="0" bIns="0" rtlCol="0">
            <a:spAutoFit/>
          </a:bodyPr>
          <a:lstStyle/>
          <a:p>
            <a:pPr marL="183515" marR="0" lvl="0" indent="-132715" defTabSz="914400" eaLnBrk="1" fontAlgn="auto" latinLnBrk="0" hangingPunct="1">
              <a:lnSpc>
                <a:spcPct val="100000"/>
              </a:lnSpc>
              <a:spcBef>
                <a:spcPts val="105"/>
              </a:spcBef>
              <a:spcAft>
                <a:spcPts val="0"/>
              </a:spcAft>
              <a:buClr>
                <a:srgbClr val="FF9900"/>
              </a:buClr>
              <a:buSzTx/>
              <a:buFontTx/>
              <a:buChar char="•"/>
              <a:tabLst>
                <a:tab pos="183515" algn="l"/>
              </a:tabLst>
              <a:defRPr/>
            </a:pP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goal</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complete</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eight</a:t>
            </a:r>
            <a:r>
              <a:rPr kumimoji="0" sz="1400" b="1"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global</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projects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eight</a:t>
            </a:r>
            <a:r>
              <a:rPr kumimoji="0" sz="1400" b="1"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project-specific</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a:ln>
                  <a:noFill/>
                </a:ln>
                <a:solidFill>
                  <a:srgbClr val="073762"/>
                </a:solidFill>
                <a:effectLst/>
                <a:uLnTx/>
                <a:uFillTx/>
                <a:latin typeface="Arial"/>
                <a:cs typeface="Arial"/>
              </a:rPr>
              <a:t>datasets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academic</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commercial</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research</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members</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over</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5-year</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period.</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84150" marR="0" lvl="0" indent="-133350" defTabSz="914400" eaLnBrk="1" fontAlgn="auto" latinLnBrk="0" hangingPunct="1">
              <a:lnSpc>
                <a:spcPct val="100000"/>
              </a:lnSpc>
              <a:spcBef>
                <a:spcPts val="900"/>
              </a:spcBef>
              <a:spcAft>
                <a:spcPts val="0"/>
              </a:spcAft>
              <a:buClr>
                <a:srgbClr val="FF9900"/>
              </a:buClr>
              <a:buSzTx/>
              <a:buFontTx/>
              <a:buChar char="•"/>
              <a:tabLst>
                <a:tab pos="184150" algn="l"/>
              </a:tabLst>
              <a:defRPr/>
            </a:pPr>
            <a:r>
              <a:rPr kumimoji="0" sz="1400" b="0" i="0" u="none" strike="noStrike" kern="0" cap="none" spc="0" normalizeH="0" baseline="0" noProof="0">
                <a:ln>
                  <a:noFill/>
                </a:ln>
                <a:solidFill>
                  <a:srgbClr val="073762"/>
                </a:solidFill>
                <a:effectLst/>
                <a:uLnTx/>
                <a:uFillTx/>
                <a:latin typeface="Arial"/>
                <a:cs typeface="Arial"/>
              </a:rPr>
              <a:t>New</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collaborators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may also</a:t>
            </a:r>
            <a:r>
              <a:rPr kumimoji="0" sz="1400" b="0"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join</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clicking</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5" normalizeH="0" baseline="0" noProof="0">
                <a:ln>
                  <a:noFill/>
                </a:ln>
                <a:solidFill>
                  <a:srgbClr val="073762"/>
                </a:solidFill>
                <a:effectLst/>
                <a:uLnTx/>
                <a:uFillTx/>
                <a:latin typeface="Arial"/>
                <a:cs typeface="Arial"/>
              </a:rPr>
              <a:t> </a:t>
            </a:r>
            <a:r>
              <a:rPr sz="1400" spc="-10">
                <a:solidFill>
                  <a:srgbClr val="073762"/>
                </a:solidFill>
                <a:latin typeface="Arial"/>
                <a:cs typeface="Arial"/>
                <a:hlinkClick r:id="rId2"/>
              </a:rPr>
              <a:t>‘</a:t>
            </a:r>
            <a:r>
              <a:rPr kumimoji="0" lang="en-GB" sz="1400" b="0" i="0" u="none" strike="noStrike" kern="0" cap="none" spc="-175" normalizeH="0" baseline="0" noProof="0">
                <a:ln>
                  <a:noFill/>
                </a:ln>
                <a:solidFill>
                  <a:srgbClr val="073762"/>
                </a:solidFill>
                <a:effectLst/>
                <a:uLnTx/>
                <a:uFillTx/>
                <a:latin typeface="Arial"/>
                <a:cs typeface="Arial"/>
                <a:hlinkClick r:id="rId2"/>
              </a:rPr>
              <a:t>Join the registry</a:t>
            </a:r>
            <a:r>
              <a:rPr kumimoji="0" lang="en-GB" sz="1400" b="0" i="0" u="none" strike="noStrike" kern="0" cap="none" spc="-10" normalizeH="0" baseline="0" noProof="0">
                <a:ln>
                  <a:noFill/>
                </a:ln>
                <a:solidFill>
                  <a:srgbClr val="073762"/>
                </a:solidFill>
                <a:effectLst/>
                <a:uLnTx/>
                <a:uFillTx/>
                <a:latin typeface="Arial"/>
                <a:cs typeface="Arial"/>
                <a:hlinkClick r:id="rId2"/>
              </a:rPr>
              <a:t>’</a:t>
            </a:r>
            <a:r>
              <a:rPr kumimoji="0" lang="en-GB"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tab</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10" normalizeH="0" baseline="0" noProof="0">
                <a:ln>
                  <a:noFill/>
                </a:ln>
                <a:solidFill>
                  <a:srgbClr val="073762"/>
                </a:solidFill>
                <a:effectLst/>
                <a:uLnTx/>
                <a:uFillTx/>
                <a:latin typeface="Arial"/>
                <a:cs typeface="Arial"/>
              </a:rPr>
              <a:t> </a:t>
            </a:r>
            <a:r>
              <a:rPr kumimoji="0" sz="1400" b="0" i="0" u="sng" strike="noStrike" kern="0" cap="none" spc="0" normalizeH="0" baseline="0" noProof="0">
                <a:ln>
                  <a:noFill/>
                </a:ln>
                <a:solidFill>
                  <a:srgbClr val="FF9900"/>
                </a:solidFill>
                <a:effectLst/>
                <a:uLnTx/>
                <a:uFill>
                  <a:solidFill>
                    <a:srgbClr val="FF9900"/>
                  </a:solidFill>
                </a:uFill>
                <a:latin typeface="Arial"/>
                <a:cs typeface="Arial"/>
                <a:hlinkClick r:id="rId4"/>
              </a:rPr>
              <a:t>ISAR home</a:t>
            </a:r>
            <a:r>
              <a:rPr kumimoji="0" sz="1400" b="0" i="0" u="sng" strike="noStrike" kern="0" cap="none" spc="-5" normalizeH="0" baseline="0" noProof="0">
                <a:ln>
                  <a:noFill/>
                </a:ln>
                <a:solidFill>
                  <a:srgbClr val="FF9900"/>
                </a:solidFill>
                <a:effectLst/>
                <a:uLnTx/>
                <a:uFill>
                  <a:solidFill>
                    <a:srgbClr val="FF9900"/>
                  </a:solidFill>
                </a:uFill>
                <a:latin typeface="Arial"/>
                <a:cs typeface="Arial"/>
                <a:hlinkClick r:id="rId4"/>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4"/>
              </a:rPr>
              <a:t>page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83515" marR="462915" lvl="0" indent="-133350" defTabSz="914400" eaLnBrk="1" fontAlgn="auto" latinLnBrk="0" hangingPunct="1">
              <a:lnSpc>
                <a:spcPct val="150100"/>
              </a:lnSpc>
              <a:spcBef>
                <a:spcPts val="595"/>
              </a:spcBef>
              <a:spcAft>
                <a:spcPts val="0"/>
              </a:spcAft>
              <a:buClr>
                <a:srgbClr val="FF9900"/>
              </a:buClr>
              <a:buSzTx/>
              <a:buFontTx/>
              <a:buChar char="•"/>
              <a:tabLst>
                <a:tab pos="184785" algn="l"/>
              </a:tabLst>
              <a:defRPr/>
            </a:pPr>
            <a:r>
              <a:rPr kumimoji="0" sz="1400" b="0" i="0" u="none" strike="noStrike" kern="0" cap="none" spc="0" normalizeH="0" baseline="0" noProof="0">
                <a:ln>
                  <a:noFill/>
                </a:ln>
                <a:solidFill>
                  <a:srgbClr val="073762"/>
                </a:solidFill>
                <a:effectLst/>
                <a:uLnTx/>
                <a:uFillTx/>
                <a:latin typeface="Arial"/>
                <a:cs typeface="Arial"/>
              </a:rPr>
              <a:t>ISC</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members,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country</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leads,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contributors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visitors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website</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may</a:t>
            </a:r>
            <a:r>
              <a:rPr kumimoji="0" sz="1400" b="0"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contribute</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research 	</a:t>
            </a:r>
            <a:r>
              <a:rPr kumimoji="0" sz="1400" b="1" i="0" u="none" strike="noStrike" kern="0" cap="none" spc="0" normalizeH="0" baseline="0" noProof="0">
                <a:ln>
                  <a:noFill/>
                </a:ln>
                <a:solidFill>
                  <a:srgbClr val="073762"/>
                </a:solidFill>
                <a:effectLst/>
                <a:uLnTx/>
                <a:uFillTx/>
                <a:latin typeface="Arial"/>
                <a:cs typeface="Arial"/>
              </a:rPr>
              <a:t>ideas</a:t>
            </a:r>
            <a:r>
              <a:rPr kumimoji="0" sz="1400" b="1"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by</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clicking the</a:t>
            </a:r>
            <a:r>
              <a:rPr kumimoji="0" lang="en-GB" sz="1400" b="0" i="0" u="none" strike="noStrike" kern="0" cap="none" spc="5" normalizeH="0" baseline="0" noProof="0">
                <a:ln>
                  <a:noFill/>
                </a:ln>
                <a:solidFill>
                  <a:srgbClr val="073762"/>
                </a:solidFill>
                <a:effectLst/>
                <a:uLnTx/>
                <a:uFillTx/>
                <a:latin typeface="Arial"/>
                <a:cs typeface="Arial"/>
              </a:rPr>
              <a:t> </a:t>
            </a:r>
            <a:r>
              <a:rPr kumimoji="0" lang="en-GB" sz="1400" b="0" i="0" u="none" strike="noStrike" kern="0" cap="none" spc="-5" normalizeH="0" baseline="0" noProof="0">
                <a:ln>
                  <a:noFill/>
                </a:ln>
                <a:solidFill>
                  <a:srgbClr val="073762"/>
                </a:solidFill>
                <a:effectLst/>
                <a:uLnTx/>
                <a:uFillTx/>
                <a:latin typeface="Arial"/>
                <a:cs typeface="Arial"/>
                <a:hlinkClick r:id="rId3"/>
              </a:rPr>
              <a:t>‘</a:t>
            </a:r>
            <a:r>
              <a:rPr lang="en-GB" sz="1400" spc="-155">
                <a:solidFill>
                  <a:srgbClr val="073762"/>
                </a:solidFill>
                <a:latin typeface="Arial"/>
                <a:cs typeface="Arial"/>
              </a:rPr>
              <a:t>Submit a proposal or request research</a:t>
            </a:r>
            <a:r>
              <a:rPr kumimoji="0" sz="1400" b="0" i="0" u="none" strike="noStrike" kern="0" cap="none" spc="-10" normalizeH="0" baseline="0" noProof="0">
                <a:ln>
                  <a:noFill/>
                </a:ln>
                <a:solidFill>
                  <a:srgbClr val="073762"/>
                </a:solidFill>
                <a:effectLst/>
                <a:uLnTx/>
                <a:uFillTx/>
                <a:latin typeface="Arial"/>
                <a:cs typeface="Arial"/>
                <a:hlinkClick r:id="rId3"/>
              </a:rPr>
              <a:t>’</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tab</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on</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sng" strike="noStrike" kern="0" cap="none" spc="0" normalizeH="0" baseline="0" noProof="0">
                <a:ln>
                  <a:noFill/>
                </a:ln>
                <a:solidFill>
                  <a:srgbClr val="FF9900"/>
                </a:solidFill>
                <a:effectLst/>
                <a:uLnTx/>
                <a:uFill>
                  <a:solidFill>
                    <a:srgbClr val="FF9900"/>
                  </a:solidFill>
                </a:uFill>
                <a:latin typeface="Arial"/>
                <a:cs typeface="Arial"/>
                <a:hlinkClick r:id="rId4"/>
              </a:rPr>
              <a:t>ISAR</a:t>
            </a:r>
            <a:r>
              <a:rPr kumimoji="0" sz="1400" b="0" i="0" u="sng" strike="noStrike" kern="0" cap="none" spc="15" normalizeH="0" baseline="0" noProof="0">
                <a:ln>
                  <a:noFill/>
                </a:ln>
                <a:solidFill>
                  <a:srgbClr val="FF9900"/>
                </a:solidFill>
                <a:effectLst/>
                <a:uLnTx/>
                <a:uFill>
                  <a:solidFill>
                    <a:srgbClr val="FF9900"/>
                  </a:solidFill>
                </a:uFill>
                <a:latin typeface="Arial"/>
                <a:cs typeface="Arial"/>
                <a:hlinkClick r:id="rId4"/>
              </a:rPr>
              <a:t> </a:t>
            </a:r>
            <a:r>
              <a:rPr kumimoji="0" sz="1400" b="0" i="0" u="sng" strike="noStrike" kern="0" cap="none" spc="0" normalizeH="0" baseline="0" noProof="0">
                <a:ln>
                  <a:noFill/>
                </a:ln>
                <a:solidFill>
                  <a:srgbClr val="FF9900"/>
                </a:solidFill>
                <a:effectLst/>
                <a:uLnTx/>
                <a:uFill>
                  <a:solidFill>
                    <a:srgbClr val="FF9900"/>
                  </a:solidFill>
                </a:uFill>
                <a:latin typeface="Arial"/>
                <a:cs typeface="Arial"/>
                <a:hlinkClick r:id="rId4"/>
              </a:rPr>
              <a:t>home</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4"/>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4"/>
              </a:rPr>
              <a:t>page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121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a:t>
            </a:r>
            <a:r>
              <a:rPr kumimoji="0" sz="1200" b="0" i="0" u="none" strike="noStrike" kern="0" cap="none" spc="4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All</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research</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ideas</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will</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reviewed,</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assessed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prioritised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by</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ISC.</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83515" marR="43180" lvl="0" indent="-133350" defTabSz="914400" eaLnBrk="1" fontAlgn="auto" latinLnBrk="0" hangingPunct="1">
              <a:lnSpc>
                <a:spcPct val="100000"/>
              </a:lnSpc>
              <a:spcBef>
                <a:spcPts val="890"/>
              </a:spcBef>
              <a:spcAft>
                <a:spcPts val="0"/>
              </a:spcAft>
              <a:buClr>
                <a:srgbClr val="FF9900"/>
              </a:buClr>
              <a:buSzTx/>
              <a:buFontTx/>
              <a:buChar char="•"/>
              <a:tabLst>
                <a:tab pos="184785" algn="l"/>
              </a:tabLst>
              <a:defRPr/>
            </a:pP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also</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open</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collaborating</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with 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extracting</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from</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other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databases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which</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consist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datasets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not</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part</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core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ISAR</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projects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but</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alignment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variables,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enabling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combination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of</a:t>
            </a:r>
            <a:r>
              <a:rPr kumimoji="0" sz="1400" b="0" i="0" u="none" strike="noStrike" kern="0" cap="none" spc="5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data</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specific</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projects.</a:t>
            </a:r>
            <a:endParaRPr kumimoji="0" lang="en-GB" sz="1400" b="0" i="0" u="none" strike="noStrike" kern="0" cap="none" spc="-10" normalizeH="0" baseline="0" noProof="0">
              <a:ln>
                <a:noFill/>
              </a:ln>
              <a:solidFill>
                <a:srgbClr val="073762"/>
              </a:solidFill>
              <a:effectLst/>
              <a:uLnTx/>
              <a:uFillTx/>
              <a:latin typeface="Arial"/>
              <a:cs typeface="Arial"/>
            </a:endParaRPr>
          </a:p>
          <a:p>
            <a:pPr marL="183515" marR="43180" lvl="0" indent="-133350" defTabSz="914400" eaLnBrk="1" fontAlgn="auto" latinLnBrk="0" hangingPunct="1">
              <a:lnSpc>
                <a:spcPct val="100000"/>
              </a:lnSpc>
              <a:spcBef>
                <a:spcPts val="890"/>
              </a:spcBef>
              <a:spcAft>
                <a:spcPts val="0"/>
              </a:spcAft>
              <a:buClr>
                <a:srgbClr val="FF9900"/>
              </a:buClr>
              <a:buSzTx/>
              <a:buFontTx/>
              <a:buChar char="•"/>
              <a:tabLst>
                <a:tab pos="184785" algn="l"/>
              </a:tabLst>
              <a:defRPr/>
            </a:pPr>
            <a:endParaRPr lang="en-GB" sz="1400" spc="-10">
              <a:solidFill>
                <a:srgbClr val="073762"/>
              </a:solidFill>
              <a:latin typeface="Arial"/>
              <a:cs typeface="Arial"/>
            </a:endParaRPr>
          </a:p>
        </p:txBody>
      </p:sp>
      <p:sp>
        <p:nvSpPr>
          <p:cNvPr id="6" name="object 6"/>
          <p:cNvSpPr txBox="1"/>
          <p:nvPr/>
        </p:nvSpPr>
        <p:spPr>
          <a:xfrm>
            <a:off x="382320" y="4859223"/>
            <a:ext cx="3465829"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2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International</a:t>
            </a:r>
            <a:r>
              <a:rPr kumimoji="0" sz="800" b="0" i="0" u="none" strike="noStrike" kern="0" cap="none" spc="0" normalizeH="0" baseline="0" noProof="0">
                <a:ln>
                  <a:noFill/>
                </a:ln>
                <a:solidFill>
                  <a:srgbClr val="073762"/>
                </a:solidFill>
                <a:effectLst/>
                <a:uLnTx/>
                <a:uFillTx/>
                <a:latin typeface="Arial"/>
                <a:cs typeface="Arial"/>
              </a:rPr>
              <a:t> Severe</a:t>
            </a:r>
            <a:r>
              <a:rPr kumimoji="0" sz="800" b="0" i="0" u="none" strike="noStrike" kern="0" cap="none" spc="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Registry;</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ISC:</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3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Steering</a:t>
            </a:r>
            <a:r>
              <a:rPr kumimoji="0" sz="800" b="0" i="0" u="none" strike="noStrike" kern="0" cap="none" spc="-15"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Committee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7" name="Graphic 6" descr="Beginning with solid fill">
            <a:hlinkClick r:id="rId5" action="ppaction://hlinksldjump"/>
            <a:extLst>
              <a:ext uri="{FF2B5EF4-FFF2-40B4-BE49-F238E27FC236}">
                <a16:creationId xmlns:a16="http://schemas.microsoft.com/office/drawing/2014/main" id="{26F00F20-F45D-0F1F-2D7F-4A35225A9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94584" y="1517862"/>
            <a:ext cx="7935595" cy="3484245"/>
            <a:chOff x="894584" y="1517862"/>
            <a:chExt cx="7935595" cy="3484245"/>
          </a:xfrm>
        </p:grpSpPr>
        <p:pic>
          <p:nvPicPr>
            <p:cNvPr id="3" name="object 3"/>
            <p:cNvPicPr/>
            <p:nvPr/>
          </p:nvPicPr>
          <p:blipFill>
            <a:blip r:embed="rId2" cstate="print"/>
            <a:stretch>
              <a:fillRect/>
            </a:stretch>
          </p:blipFill>
          <p:spPr>
            <a:xfrm>
              <a:off x="894584" y="1517862"/>
              <a:ext cx="7405123" cy="3311735"/>
            </a:xfrm>
            <a:prstGeom prst="rect">
              <a:avLst/>
            </a:prstGeom>
          </p:spPr>
        </p:pic>
        <p:pic>
          <p:nvPicPr>
            <p:cNvPr id="4" name="object 4"/>
            <p:cNvPicPr/>
            <p:nvPr/>
          </p:nvPicPr>
          <p:blipFill>
            <a:blip r:embed="rId3" cstate="print"/>
            <a:stretch>
              <a:fillRect/>
            </a:stretch>
          </p:blipFill>
          <p:spPr>
            <a:xfrm>
              <a:off x="902207" y="1525524"/>
              <a:ext cx="7339583" cy="3246120"/>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Key</a:t>
            </a:r>
            <a:r>
              <a:rPr spc="-65"/>
              <a:t> </a:t>
            </a:r>
            <a:r>
              <a:t>strengths</a:t>
            </a:r>
            <a:r>
              <a:rPr spc="-70"/>
              <a:t> </a:t>
            </a:r>
            <a:r>
              <a:t>of</a:t>
            </a:r>
            <a:r>
              <a:rPr spc="-80"/>
              <a:t> </a:t>
            </a:r>
            <a:r>
              <a:rPr spc="-20"/>
              <a:t>ISAR</a:t>
            </a:r>
          </a:p>
        </p:txBody>
      </p:sp>
      <p:sp>
        <p:nvSpPr>
          <p:cNvPr id="7" name="object 7"/>
          <p:cNvSpPr txBox="1"/>
          <p:nvPr/>
        </p:nvSpPr>
        <p:spPr>
          <a:xfrm>
            <a:off x="38232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310692" y="966292"/>
            <a:ext cx="8432165" cy="454025"/>
          </a:xfrm>
          <a:prstGeom prst="rect">
            <a:avLst/>
          </a:prstGeom>
        </p:spPr>
        <p:txBody>
          <a:bodyPr vert="horz" wrap="square" lIns="0" tIns="13335" rIns="0" bIns="0" rtlCol="0">
            <a:spAutoFit/>
          </a:bodyPr>
          <a:lstStyle/>
          <a:p>
            <a:pPr marL="145415" marR="0" lvl="0" indent="-132715" defTabSz="914400" eaLnBrk="1" fontAlgn="auto" latinLnBrk="0" hangingPunct="1">
              <a:lnSpc>
                <a:spcPct val="100000"/>
              </a:lnSpc>
              <a:spcBef>
                <a:spcPts val="105"/>
              </a:spcBef>
              <a:spcAft>
                <a:spcPts val="0"/>
              </a:spcAft>
              <a:buClr>
                <a:srgbClr val="FF9900"/>
              </a:buClr>
              <a:buSzTx/>
              <a:buFontTx/>
              <a:buChar char="•"/>
              <a:tabLst>
                <a:tab pos="145415" algn="l"/>
                <a:tab pos="575945" algn="l"/>
                <a:tab pos="1040765" algn="l"/>
                <a:tab pos="1457325" algn="l"/>
                <a:tab pos="1832610" algn="l"/>
                <a:tab pos="2379345" algn="l"/>
                <a:tab pos="3110865" algn="l"/>
                <a:tab pos="4019550" algn="l"/>
                <a:tab pos="4601845" algn="l"/>
                <a:tab pos="5046980" algn="l"/>
                <a:tab pos="5937250" algn="l"/>
                <a:tab pos="6938645" algn="l"/>
                <a:tab pos="7403465" algn="l"/>
                <a:tab pos="8162290" algn="l"/>
              </a:tabLst>
              <a:defRPr/>
            </a:pPr>
            <a:r>
              <a:rPr kumimoji="0" sz="1400" b="0" i="0" u="none" strike="noStrike" kern="0" cap="none" spc="-25" normalizeH="0" baseline="0" noProof="0">
                <a:ln>
                  <a:noFill/>
                </a:ln>
                <a:solidFill>
                  <a:srgbClr val="073762"/>
                </a:solidFill>
                <a:effectLst/>
                <a:uLnTx/>
                <a:uFillTx/>
                <a:latin typeface="Arial"/>
                <a:cs typeface="Arial"/>
              </a:rPr>
              <a:t>You</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may</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find</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ISAR</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mission</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statement</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which</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fully</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describes</a:t>
            </a:r>
            <a:r>
              <a:rPr kumimoji="0" sz="1400" b="0" i="0" u="none" strike="noStrike" kern="0" cap="none" spc="0" normalizeH="0" baseline="0" noProof="0">
                <a:ln>
                  <a:noFill/>
                </a:ln>
                <a:solidFill>
                  <a:srgbClr val="073762"/>
                </a:solidFill>
                <a:effectLst/>
                <a:uLnTx/>
                <a:uFillTx/>
                <a:latin typeface="Arial"/>
                <a:cs typeface="Arial"/>
              </a:rPr>
              <a:t>	how</a:t>
            </a:r>
            <a:r>
              <a:rPr kumimoji="0" sz="1400" b="0" i="0" u="none" strike="noStrike" kern="0" cap="none" spc="10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ISAR</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may</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improve</a:t>
            </a:r>
            <a:r>
              <a:rPr kumimoji="0" sz="1400" b="0" i="0" u="none" strike="noStrike" kern="0" cap="none" spc="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our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10" normalizeH="0" baseline="0" noProof="0">
                <a:ln>
                  <a:noFill/>
                </a:ln>
                <a:solidFill>
                  <a:srgbClr val="073762"/>
                </a:solidFill>
                <a:effectLst/>
                <a:uLnTx/>
                <a:uFillTx/>
                <a:latin typeface="Arial"/>
                <a:cs typeface="Arial"/>
              </a:rPr>
              <a:t>understanding</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1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25" normalizeH="0" baseline="0" noProof="0">
                <a:ln>
                  <a:noFill/>
                </a:ln>
                <a:solidFill>
                  <a:srgbClr val="073762"/>
                </a:solidFill>
                <a:effectLst/>
                <a:uLnTx/>
                <a:uFillTx/>
                <a:latin typeface="Arial"/>
                <a:cs typeface="Arial"/>
              </a:rPr>
              <a:t> </a:t>
            </a:r>
            <a:r>
              <a:rPr kumimoji="0" sz="1400" b="0" i="0" u="sng" strike="noStrike" kern="0" cap="none" spc="-10" normalizeH="0" baseline="0" noProof="0">
                <a:ln>
                  <a:noFill/>
                </a:ln>
                <a:solidFill>
                  <a:srgbClr val="FF9900"/>
                </a:solidFill>
                <a:effectLst/>
                <a:uLnTx/>
                <a:uFill>
                  <a:solidFill>
                    <a:srgbClr val="FF9900"/>
                  </a:solidFill>
                </a:uFill>
                <a:latin typeface="Arial"/>
                <a:cs typeface="Arial"/>
                <a:hlinkClick r:id="rId4"/>
              </a:rPr>
              <a:t>here</a:t>
            </a:r>
            <a:r>
              <a:rPr kumimoji="0" sz="1400" b="0" i="0" u="none" strike="noStrike" kern="0" cap="none" spc="-10" normalizeH="0" baseline="0" noProof="0">
                <a:ln>
                  <a:noFill/>
                </a:ln>
                <a:solidFill>
                  <a:srgbClr val="073762"/>
                </a:solidFill>
                <a:effectLst/>
                <a:uLnTx/>
                <a:uFillTx/>
                <a:latin typeface="Arial"/>
                <a:cs typeface="Arial"/>
              </a:rPr>
              <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5" action="ppaction://hlinksldjump"/>
            <a:extLst>
              <a:ext uri="{FF2B5EF4-FFF2-40B4-BE49-F238E27FC236}">
                <a16:creationId xmlns:a16="http://schemas.microsoft.com/office/drawing/2014/main" id="{DC6852D0-32A1-001A-6549-FC153F54C8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4D5EA749-F03E-650E-1F7F-95176F7E2196}"/>
              </a:ext>
            </a:extLst>
          </p:cNvPr>
          <p:cNvPicPr/>
          <p:nvPr/>
        </p:nvPicPr>
        <p:blipFill>
          <a:blip r:embed="rId8" cstate="print">
            <a:alphaModFix amt="4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7816"/>
            <a:ext cx="8239759" cy="2113915"/>
          </a:xfrm>
          <a:prstGeom prst="rect">
            <a:avLst/>
          </a:prstGeom>
        </p:spPr>
        <p:txBody>
          <a:bodyPr vert="horz" wrap="square" lIns="0" tIns="12065" rIns="0" bIns="0" rtlCol="0">
            <a:spAutoFit/>
          </a:bodyPr>
          <a:lstStyle/>
          <a:p>
            <a:pPr marL="146685" marR="0" lvl="0" indent="-133985" defTabSz="914400" eaLnBrk="1" fontAlgn="auto" latinLnBrk="0" hangingPunct="1">
              <a:lnSpc>
                <a:spcPct val="100000"/>
              </a:lnSpc>
              <a:spcBef>
                <a:spcPts val="95"/>
              </a:spcBef>
              <a:spcAft>
                <a:spcPts val="0"/>
              </a:spcAft>
              <a:buClr>
                <a:srgbClr val="FF9900"/>
              </a:buClr>
              <a:buSzTx/>
              <a:buFont typeface="Arial"/>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plans</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to</a:t>
            </a:r>
            <a:r>
              <a:rPr kumimoji="0" sz="1600" b="0"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include</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additional</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countries </a:t>
            </a:r>
            <a:r>
              <a:rPr kumimoji="0" sz="1600" b="0" i="0" u="none" strike="noStrike" kern="0" cap="none" spc="-10" normalizeH="0" baseline="0" noProof="0">
                <a:ln>
                  <a:noFill/>
                </a:ln>
                <a:solidFill>
                  <a:srgbClr val="073762"/>
                </a:solidFill>
                <a:effectLst/>
                <a:uLnTx/>
                <a:uFillTx/>
                <a:latin typeface="Arial"/>
                <a:cs typeface="Arial"/>
              </a:rPr>
              <a:t>covering</a:t>
            </a:r>
            <a:r>
              <a:rPr kumimoji="0" sz="1600" b="0" i="0" u="none" strike="noStrike" kern="0" cap="none" spc="-10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Africa,</a:t>
            </a:r>
            <a:r>
              <a:rPr kumimoji="0" sz="1600" b="0" i="0" u="none" strike="noStrike" kern="0" cap="none" spc="-10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Asia,</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South</a:t>
            </a:r>
            <a:r>
              <a:rPr kumimoji="0" sz="1600" b="0" i="0" u="none" strike="noStrike" kern="0" cap="none" spc="-11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America,</a:t>
            </a:r>
            <a:r>
              <a:rPr kumimoji="0" sz="1600" b="0" i="0" u="none" strike="noStrike" kern="0" cap="none" spc="-15" normalizeH="0" baseline="0" noProof="0">
                <a:ln>
                  <a:noFill/>
                </a:ln>
                <a:solidFill>
                  <a:srgbClr val="073762"/>
                </a:solidFill>
                <a:effectLst/>
                <a:uLnTx/>
                <a:uFillTx/>
                <a:latin typeface="Arial"/>
                <a:cs typeface="Arial"/>
              </a:rPr>
              <a:t> </a:t>
            </a:r>
            <a:r>
              <a:rPr kumimoji="0" sz="1600" b="0" i="0" u="none" strike="noStrike" kern="0" cap="none" spc="-25" normalizeH="0" baseline="0" noProof="0">
                <a:ln>
                  <a:noFill/>
                </a:ln>
                <a:solidFill>
                  <a:srgbClr val="073762"/>
                </a:solidFill>
                <a:effectLst/>
                <a:uLnTx/>
                <a:uFillTx/>
                <a:latin typeface="Arial"/>
                <a:cs typeface="Arial"/>
              </a:rPr>
              <a:t>the</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a:ln>
                  <a:noFill/>
                </a:ln>
                <a:solidFill>
                  <a:srgbClr val="073762"/>
                </a:solidFill>
                <a:effectLst/>
                <a:uLnTx/>
                <a:uFillTx/>
                <a:latin typeface="Arial"/>
                <a:cs typeface="Arial"/>
              </a:rPr>
              <a:t>Middle</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East,</a:t>
            </a:r>
            <a:r>
              <a:rPr kumimoji="0" sz="1600" b="0" i="0" u="none" strike="noStrike" kern="0" cap="none" spc="-1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Eastern</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Europe.</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5080" lvl="0" indent="-13462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Other</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prospects</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include</a:t>
            </a:r>
            <a:r>
              <a:rPr kumimoji="0" sz="1600" b="0" i="0" u="none" strike="noStrike" kern="0" cap="none" spc="-4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linkages</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with</a:t>
            </a:r>
            <a:r>
              <a:rPr kumimoji="0" sz="1600" b="1" i="0" u="none" strike="noStrike" kern="0" cap="none" spc="-6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other</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databases</a:t>
            </a:r>
            <a:r>
              <a:rPr kumimoji="0" sz="1600" b="1"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integration</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with</a:t>
            </a:r>
            <a:r>
              <a:rPr kumimoji="0" sz="1600" b="1" i="0" u="none" strike="noStrike" kern="0" cap="none" spc="-6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electronic </a:t>
            </a:r>
            <a:r>
              <a:rPr kumimoji="0" sz="1600" b="1" i="0" u="none" strike="noStrike" kern="0" cap="none" spc="0" normalizeH="0" baseline="0" noProof="0">
                <a:ln>
                  <a:noFill/>
                </a:ln>
                <a:solidFill>
                  <a:srgbClr val="073762"/>
                </a:solidFill>
                <a:effectLst/>
                <a:uLnTx/>
                <a:uFillTx/>
                <a:latin typeface="Arial"/>
                <a:cs typeface="Arial"/>
              </a:rPr>
              <a:t>medical</a:t>
            </a:r>
            <a:r>
              <a:rPr kumimoji="0" sz="1600" b="1" i="0" u="none" strike="noStrike" kern="0" cap="none" spc="-4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records</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471805" lvl="0" indent="-13462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Longitudinal</a:t>
            </a:r>
            <a:r>
              <a:rPr kumimoji="0" sz="1600" b="0" i="0" u="none" strike="noStrike" kern="0" cap="none" spc="-7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research</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patients</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with</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less</a:t>
            </a:r>
            <a:r>
              <a:rPr kumimoji="0" sz="1600" b="0" i="0" u="none" strike="noStrike" kern="0" cap="none" spc="-5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severe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asthma</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 </a:t>
            </a:r>
            <a:r>
              <a:rPr kumimoji="0" sz="1600" b="1" i="0" u="none" strike="noStrike" kern="0" cap="none" spc="0" normalizeH="0" baseline="0" noProof="0">
                <a:ln>
                  <a:noFill/>
                </a:ln>
                <a:solidFill>
                  <a:srgbClr val="073762"/>
                </a:solidFill>
                <a:effectLst/>
                <a:uLnTx/>
                <a:uFillTx/>
                <a:latin typeface="Arial"/>
                <a:cs typeface="Arial"/>
              </a:rPr>
              <a:t>development</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of</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50" normalizeH="0" baseline="0" noProof="0">
                <a:ln>
                  <a:noFill/>
                </a:ln>
                <a:solidFill>
                  <a:srgbClr val="073762"/>
                </a:solidFill>
                <a:effectLst/>
                <a:uLnTx/>
                <a:uFillTx/>
                <a:latin typeface="Arial"/>
                <a:cs typeface="Arial"/>
              </a:rPr>
              <a:t>a </a:t>
            </a:r>
            <a:r>
              <a:rPr kumimoji="0" sz="1600" b="1" i="0" u="none" strike="noStrike" kern="0" cap="none" spc="0" normalizeH="0" baseline="0" noProof="0">
                <a:ln>
                  <a:noFill/>
                </a:ln>
                <a:solidFill>
                  <a:srgbClr val="073762"/>
                </a:solidFill>
                <a:effectLst/>
                <a:uLnTx/>
                <a:uFillTx/>
                <a:latin typeface="Arial"/>
                <a:cs typeface="Arial"/>
              </a:rPr>
              <a:t>paediatric</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ISAR</a:t>
            </a:r>
            <a:r>
              <a:rPr kumimoji="0" sz="1600" b="1"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order</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to</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cover</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entire</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severe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asthma</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life</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cycle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are</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also</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being considered.</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8232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Future</a:t>
            </a:r>
            <a:r>
              <a:rPr spc="-20"/>
              <a:t> </a:t>
            </a:r>
            <a:r>
              <a:t>direction</a:t>
            </a:r>
            <a:r>
              <a:rPr spc="-30"/>
              <a:t> </a:t>
            </a:r>
            <a:r>
              <a:t>of</a:t>
            </a:r>
            <a:r>
              <a:rPr spc="-5"/>
              <a:t> </a:t>
            </a:r>
            <a:r>
              <a:rPr spc="-20"/>
              <a:t>ISAR</a:t>
            </a:r>
          </a:p>
        </p:txBody>
      </p:sp>
      <p:pic>
        <p:nvPicPr>
          <p:cNvPr id="5" name="Graphic 4" descr="Beginning with solid fill">
            <a:hlinkClick r:id="rId2" action="ppaction://hlinksldjump"/>
            <a:extLst>
              <a:ext uri="{FF2B5EF4-FFF2-40B4-BE49-F238E27FC236}">
                <a16:creationId xmlns:a16="http://schemas.microsoft.com/office/drawing/2014/main" id="{CBC5B15D-E2E6-F8A9-4F83-3854F08EF1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7816"/>
            <a:ext cx="8405495" cy="3714750"/>
          </a:xfrm>
          <a:prstGeom prst="rect">
            <a:avLst/>
          </a:prstGeom>
        </p:spPr>
        <p:txBody>
          <a:bodyPr vert="horz" wrap="square" lIns="0" tIns="12065" rIns="0" bIns="0" rtlCol="0">
            <a:spAutoFit/>
          </a:bodyPr>
          <a:lstStyle/>
          <a:p>
            <a:pPr marL="146685" marR="0" lvl="0" indent="-133985" defTabSz="914400" eaLnBrk="1" fontAlgn="auto" latinLnBrk="0" hangingPunct="1">
              <a:lnSpc>
                <a:spcPct val="100000"/>
              </a:lnSpc>
              <a:spcBef>
                <a:spcPts val="95"/>
              </a:spcBef>
              <a:spcAft>
                <a:spcPts val="0"/>
              </a:spcAft>
              <a:buClr>
                <a:srgbClr val="FF9900"/>
              </a:buClr>
              <a:buSzTx/>
              <a:buFont typeface="Arial"/>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By</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acting</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as</a:t>
            </a:r>
            <a:r>
              <a:rPr kumimoji="0" sz="1600" b="0" i="0" u="none" strike="noStrike" kern="0" cap="none" spc="-1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a:t>
            </a:r>
            <a:r>
              <a:rPr kumimoji="0" sz="1600" b="0"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data</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custodian</a:t>
            </a:r>
            <a:r>
              <a:rPr kumimoji="0" sz="1600" b="1"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of</a:t>
            </a:r>
            <a:r>
              <a:rPr kumimoji="0" sz="1600" b="0" i="0" u="none" strike="noStrike" kern="0" cap="none" spc="-1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international</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patient</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data,</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works as</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a:t>
            </a:r>
            <a:r>
              <a:rPr kumimoji="0" sz="1600" b="0"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open</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border</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a:ln>
                  <a:noFill/>
                </a:ln>
                <a:solidFill>
                  <a:srgbClr val="073762"/>
                </a:solidFill>
                <a:effectLst/>
                <a:uLnTx/>
                <a:uFillTx/>
                <a:latin typeface="Arial"/>
                <a:cs typeface="Arial"/>
              </a:rPr>
              <a:t>initiative,</a:t>
            </a:r>
            <a:r>
              <a:rPr kumimoji="0" sz="1600" b="0" i="0" u="none" strike="noStrike" kern="0" cap="none" spc="-6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providing</a:t>
            </a:r>
            <a:r>
              <a:rPr kumimoji="0" sz="1600" b="0" i="0" u="none" strike="noStrike" kern="0" cap="none" spc="-5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platform</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to</a:t>
            </a:r>
            <a:r>
              <a:rPr kumimoji="0" sz="1600" b="0"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facilitate</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data</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sharing</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952500" lvl="0" indent="-13462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registry</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provides</a:t>
            </a:r>
            <a:r>
              <a:rPr kumimoji="0" sz="1600" b="0" i="0" u="none" strike="noStrike" kern="0" cap="none" spc="-5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enough</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statistical</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power</a:t>
            </a:r>
            <a:r>
              <a:rPr kumimoji="0" sz="1600" b="1" i="0" u="none" strike="noStrike" kern="0" cap="none" spc="-6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to</a:t>
            </a:r>
            <a:r>
              <a:rPr kumimoji="0" sz="1600" b="0"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address</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important</a:t>
            </a:r>
            <a:r>
              <a:rPr kumimoji="0" sz="1600" b="1"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research </a:t>
            </a:r>
            <a:r>
              <a:rPr kumimoji="0" sz="1600" b="1" i="0" u="none" strike="noStrike" kern="0" cap="none" spc="0" normalizeH="0" baseline="0" noProof="0">
                <a:ln>
                  <a:noFill/>
                </a:ln>
                <a:solidFill>
                  <a:srgbClr val="073762"/>
                </a:solidFill>
                <a:effectLst/>
                <a:uLnTx/>
                <a:uFillTx/>
                <a:latin typeface="Arial"/>
                <a:cs typeface="Arial"/>
              </a:rPr>
              <a:t>questions</a:t>
            </a:r>
            <a:r>
              <a:rPr kumimoji="0" sz="1600" b="1" i="0" u="none" strike="noStrike" kern="0" cap="none" spc="-1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severe</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asthma</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aimed</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at</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wide</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range</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of</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topics.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69215" lvl="0" indent="-13462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Through</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it</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t>
            </a:r>
            <a:r>
              <a:rPr kumimoji="0" sz="1600" b="0" i="0" u="none" strike="noStrike" kern="0" cap="none" spc="-5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expected</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that</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harmonised,</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standardised</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nature</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of</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data</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contained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collaborative</a:t>
            </a:r>
            <a:r>
              <a:rPr kumimoji="0" sz="1600" b="0" i="0" u="none" strike="noStrike" kern="0" cap="none" spc="-6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partnerships</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being</a:t>
            </a:r>
            <a:r>
              <a:rPr kumimoji="0" sz="1600" b="0" i="0" u="none" strike="noStrike" kern="0" cap="none" spc="-6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made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possible</a:t>
            </a:r>
            <a:r>
              <a:rPr kumimoji="0" sz="1600" b="0" i="0" u="none" strike="noStrike" kern="0" cap="none" spc="-7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may</a:t>
            </a:r>
            <a:r>
              <a:rPr kumimoji="0" sz="1600" b="0"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reveal</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previously </a:t>
            </a:r>
            <a:r>
              <a:rPr kumimoji="0" sz="1600" b="1" i="0" u="none" strike="noStrike" kern="0" cap="none" spc="-10" normalizeH="0" baseline="0" noProof="0">
                <a:ln>
                  <a:noFill/>
                </a:ln>
                <a:solidFill>
                  <a:srgbClr val="073762"/>
                </a:solidFill>
                <a:effectLst/>
                <a:uLnTx/>
                <a:uFillTx/>
                <a:latin typeface="Arial"/>
                <a:cs typeface="Arial"/>
              </a:rPr>
              <a:t>unthought </a:t>
            </a:r>
            <a:r>
              <a:rPr kumimoji="0" sz="1600" b="1" i="0" u="none" strike="noStrike" kern="0" cap="none" spc="0" normalizeH="0" baseline="0" noProof="0">
                <a:ln>
                  <a:noFill/>
                </a:ln>
                <a:solidFill>
                  <a:srgbClr val="073762"/>
                </a:solidFill>
                <a:effectLst/>
                <a:uLnTx/>
                <a:uFillTx/>
                <a:latin typeface="Arial"/>
                <a:cs typeface="Arial"/>
              </a:rPr>
              <a:t>of</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or</a:t>
            </a:r>
            <a:r>
              <a:rPr kumimoji="0" sz="1600" b="1" i="0" u="none" strike="noStrike" kern="0" cap="none" spc="-4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neglected</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research</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avenues</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0" lvl="0" indent="-133985"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In</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summary,</a:t>
            </a:r>
            <a:r>
              <a:rPr kumimoji="0" sz="1600" b="0" i="0" u="none" strike="noStrike" kern="0" cap="none" spc="1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ISAR</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aims</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to</a:t>
            </a:r>
            <a:r>
              <a:rPr kumimoji="0" sz="1600" b="0"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offer</a:t>
            </a:r>
            <a:r>
              <a:rPr kumimoji="0" sz="1600" b="1"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rich</a:t>
            </a:r>
            <a:r>
              <a:rPr kumimoji="0" sz="1600" b="1"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source</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of</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real-</a:t>
            </a:r>
            <a:r>
              <a:rPr kumimoji="0" sz="1600" b="1" i="0" u="none" strike="noStrike" kern="0" cap="none" spc="0" normalizeH="0" baseline="0" noProof="0">
                <a:ln>
                  <a:noFill/>
                </a:ln>
                <a:solidFill>
                  <a:srgbClr val="073762"/>
                </a:solidFill>
                <a:effectLst/>
                <a:uLnTx/>
                <a:uFillTx/>
                <a:latin typeface="Arial"/>
                <a:cs typeface="Arial"/>
              </a:rPr>
              <a:t>life</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data</a:t>
            </a:r>
            <a:r>
              <a:rPr kumimoji="0" sz="1600" b="1"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for</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scientific</a:t>
            </a:r>
            <a:r>
              <a:rPr kumimoji="0" sz="1600" b="0" i="0" u="none" strike="noStrike" kern="0" cap="none" spc="-5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research</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25" normalizeH="0" baseline="0" noProof="0">
                <a:ln>
                  <a:noFill/>
                </a:ln>
                <a:solidFill>
                  <a:srgbClr val="073762"/>
                </a:solidFill>
                <a:effectLst/>
                <a:uLnTx/>
                <a:uFillTx/>
                <a:latin typeface="Arial"/>
                <a:cs typeface="Arial"/>
              </a:rPr>
              <a:t>to</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0" lvl="0" indent="0" defTabSz="91440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a:ln>
                  <a:noFill/>
                </a:ln>
                <a:solidFill>
                  <a:srgbClr val="073762"/>
                </a:solidFill>
                <a:effectLst/>
                <a:uLnTx/>
                <a:uFillTx/>
                <a:latin typeface="Arial"/>
                <a:cs typeface="Arial"/>
              </a:rPr>
              <a:t>understand</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and</a:t>
            </a:r>
            <a:r>
              <a:rPr kumimoji="0" sz="1600" b="0" i="0" u="none" strike="noStrike" kern="0" cap="none" spc="-3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improve</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patient</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outcomes</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severe</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asthma.</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46685" marR="72390" lvl="0" indent="-134620" defTabSz="914400" eaLnBrk="1" fontAlgn="auto" latinLnBrk="0" hangingPunct="1">
              <a:lnSpc>
                <a:spcPct val="100000"/>
              </a:lnSpc>
              <a:spcBef>
                <a:spcPts val="1500"/>
              </a:spcBef>
              <a:spcAft>
                <a:spcPts val="0"/>
              </a:spcAft>
              <a:buClr>
                <a:srgbClr val="FF9900"/>
              </a:buClr>
              <a:buSzTx/>
              <a:buFontTx/>
              <a:buChar char="•"/>
              <a:tabLst>
                <a:tab pos="146685" algn="l"/>
              </a:tabLst>
              <a:defRPr/>
            </a:pPr>
            <a:r>
              <a:rPr kumimoji="0" sz="1600" b="0" i="0" u="none" strike="noStrike" kern="0" cap="none" spc="0" normalizeH="0" baseline="0" noProof="0">
                <a:ln>
                  <a:noFill/>
                </a:ln>
                <a:solidFill>
                  <a:srgbClr val="073762"/>
                </a:solidFill>
                <a:effectLst/>
                <a:uLnTx/>
                <a:uFillTx/>
                <a:latin typeface="Arial"/>
                <a:cs typeface="Arial"/>
              </a:rPr>
              <a:t>Furthermore,</a:t>
            </a:r>
            <a:r>
              <a:rPr kumimoji="0" sz="1600" b="0" i="0" u="none" strike="noStrike" kern="0" cap="none" spc="-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registry</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will</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provide</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an</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international</a:t>
            </a:r>
            <a:r>
              <a:rPr kumimoji="0" sz="1600" b="0" i="0" u="none" strike="noStrike" kern="0" cap="none" spc="-5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platform</a:t>
            </a:r>
            <a:r>
              <a:rPr kumimoji="0" sz="1600" b="0" i="0" u="none" strike="noStrike" kern="0" cap="none" spc="-2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for</a:t>
            </a:r>
            <a:r>
              <a:rPr kumimoji="0" sz="1600" b="0" i="0" u="none" strike="noStrike" kern="0" cap="none" spc="-2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research</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10" normalizeH="0" baseline="0" noProof="0">
                <a:ln>
                  <a:noFill/>
                </a:ln>
                <a:solidFill>
                  <a:srgbClr val="073762"/>
                </a:solidFill>
                <a:effectLst/>
                <a:uLnTx/>
                <a:uFillTx/>
                <a:latin typeface="Arial"/>
                <a:cs typeface="Arial"/>
              </a:rPr>
              <a:t>collaboration</a:t>
            </a:r>
            <a:r>
              <a:rPr kumimoji="0" sz="1600" b="0" i="0" u="none" strike="noStrike" kern="0" cap="none" spc="-60" normalizeH="0" baseline="0" noProof="0">
                <a:ln>
                  <a:noFill/>
                </a:ln>
                <a:solidFill>
                  <a:srgbClr val="073762"/>
                </a:solidFill>
                <a:effectLst/>
                <a:uLnTx/>
                <a:uFillTx/>
                <a:latin typeface="Arial"/>
                <a:cs typeface="Arial"/>
              </a:rPr>
              <a:t> </a:t>
            </a:r>
            <a:r>
              <a:rPr kumimoji="0" sz="1600" b="0" i="0" u="none" strike="noStrike" kern="0" cap="none" spc="-25" normalizeH="0" baseline="0" noProof="0">
                <a:ln>
                  <a:noFill/>
                </a:ln>
                <a:solidFill>
                  <a:srgbClr val="073762"/>
                </a:solidFill>
                <a:effectLst/>
                <a:uLnTx/>
                <a:uFillTx/>
                <a:latin typeface="Arial"/>
                <a:cs typeface="Arial"/>
              </a:rPr>
              <a:t>in </a:t>
            </a:r>
            <a:r>
              <a:rPr kumimoji="0" sz="1600" b="0" i="0" u="none" strike="noStrike" kern="0" cap="none" spc="0" normalizeH="0" baseline="0" noProof="0">
                <a:ln>
                  <a:noFill/>
                </a:ln>
                <a:solidFill>
                  <a:srgbClr val="073762"/>
                </a:solidFill>
                <a:effectLst/>
                <a:uLnTx/>
                <a:uFillTx/>
                <a:latin typeface="Arial"/>
                <a:cs typeface="Arial"/>
              </a:rPr>
              <a:t>respiratory</a:t>
            </a:r>
            <a:r>
              <a:rPr kumimoji="0" sz="1600" b="0" i="0" u="none" strike="noStrike" kern="0" cap="none" spc="-3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medicine,</a:t>
            </a:r>
            <a:r>
              <a:rPr kumimoji="0" sz="1600" b="0" i="0" u="none" strike="noStrike" kern="0" cap="none" spc="-6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with</a:t>
            </a:r>
            <a:r>
              <a:rPr kumimoji="0" sz="1600" b="0" i="0" u="none" strike="noStrike" kern="0" cap="none" spc="-4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the</a:t>
            </a:r>
            <a:r>
              <a:rPr kumimoji="0" sz="1600" b="0" i="0" u="none" strike="noStrike" kern="0" cap="none" spc="-4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overarching</a:t>
            </a:r>
            <a:r>
              <a:rPr kumimoji="0" sz="1600" b="0" i="0" u="none" strike="noStrike" kern="0" cap="none" spc="-60"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aim</a:t>
            </a:r>
            <a:r>
              <a:rPr kumimoji="0" sz="1600" b="0" i="0" u="none" strike="noStrike" kern="0" cap="none" spc="-55" normalizeH="0" baseline="0" noProof="0">
                <a:ln>
                  <a:noFill/>
                </a:ln>
                <a:solidFill>
                  <a:srgbClr val="073762"/>
                </a:solidFill>
                <a:effectLst/>
                <a:uLnTx/>
                <a:uFillTx/>
                <a:latin typeface="Arial"/>
                <a:cs typeface="Arial"/>
              </a:rPr>
              <a:t> </a:t>
            </a:r>
            <a:r>
              <a:rPr kumimoji="0" sz="1600" b="0" i="0" u="none" strike="noStrike" kern="0" cap="none" spc="0" normalizeH="0" baseline="0" noProof="0">
                <a:ln>
                  <a:noFill/>
                </a:ln>
                <a:solidFill>
                  <a:srgbClr val="073762"/>
                </a:solidFill>
                <a:effectLst/>
                <a:uLnTx/>
                <a:uFillTx/>
                <a:latin typeface="Arial"/>
                <a:cs typeface="Arial"/>
              </a:rPr>
              <a:t>of</a:t>
            </a:r>
            <a:r>
              <a:rPr kumimoji="0" sz="1600" b="0"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improving primary</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and</a:t>
            </a:r>
            <a:r>
              <a:rPr kumimoji="0" sz="1600" b="1" i="0" u="none" strike="noStrike" kern="0" cap="none" spc="-5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secondary</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20" normalizeH="0" baseline="0" noProof="0">
                <a:ln>
                  <a:noFill/>
                </a:ln>
                <a:solidFill>
                  <a:srgbClr val="073762"/>
                </a:solidFill>
                <a:effectLst/>
                <a:uLnTx/>
                <a:uFillTx/>
                <a:latin typeface="Arial"/>
                <a:cs typeface="Arial"/>
              </a:rPr>
              <a:t>care </a:t>
            </a:r>
            <a:r>
              <a:rPr kumimoji="0" sz="1600" b="1" i="0" u="none" strike="noStrike" kern="0" cap="none" spc="0" normalizeH="0" baseline="0" noProof="0">
                <a:ln>
                  <a:noFill/>
                </a:ln>
                <a:solidFill>
                  <a:srgbClr val="073762"/>
                </a:solidFill>
                <a:effectLst/>
                <a:uLnTx/>
                <a:uFillTx/>
                <a:latin typeface="Arial"/>
                <a:cs typeface="Arial"/>
              </a:rPr>
              <a:t>of</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adults</a:t>
            </a:r>
            <a:r>
              <a:rPr kumimoji="0" sz="1600" b="1" i="0" u="none" strike="noStrike" kern="0" cap="none" spc="-2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with</a:t>
            </a:r>
            <a:r>
              <a:rPr kumimoji="0" sz="1600" b="1" i="0" u="none" strike="noStrike" kern="0" cap="none" spc="-6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severe</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asthma</a:t>
            </a:r>
            <a:r>
              <a:rPr kumimoji="0" sz="1600" b="1" i="0" u="none" strike="noStrike" kern="0" cap="none" spc="-1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globally</a:t>
            </a:r>
            <a:r>
              <a:rPr kumimoji="0" sz="1600" b="0" i="0" u="none" strike="noStrike" kern="0" cap="none" spc="-10" normalizeH="0" baseline="0" noProof="0">
                <a:ln>
                  <a:noFill/>
                </a:ln>
                <a:solidFill>
                  <a:srgbClr val="073762"/>
                </a:solidFill>
                <a:effectLst/>
                <a:uLnTx/>
                <a:uFillTx/>
                <a:latin typeface="Arial"/>
                <a:cs typeface="Arial"/>
              </a:rPr>
              <a:t>.</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82320" y="4868895"/>
            <a:ext cx="2012314" cy="13970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800" b="0" i="0" u="none" strike="noStrike" kern="0" cap="none" spc="0" normalizeH="0" baseline="0" noProof="0">
                <a:ln>
                  <a:noFill/>
                </a:ln>
                <a:solidFill>
                  <a:srgbClr val="073762"/>
                </a:solidFill>
                <a:effectLst/>
                <a:uLnTx/>
                <a:uFillTx/>
                <a:latin typeface="Arial"/>
                <a:cs typeface="Arial"/>
              </a:rPr>
              <a:t>ISAR:</a:t>
            </a:r>
            <a:r>
              <a:rPr kumimoji="0" sz="800" b="0" i="0" u="none" strike="noStrike" kern="0" cap="none" spc="-10" normalizeH="0" baseline="0" noProof="0">
                <a:ln>
                  <a:noFill/>
                </a:ln>
                <a:solidFill>
                  <a:srgbClr val="073762"/>
                </a:solidFill>
                <a:effectLst/>
                <a:uLnTx/>
                <a:uFillTx/>
                <a:latin typeface="Arial"/>
                <a:cs typeface="Arial"/>
              </a:rPr>
              <a:t> International</a:t>
            </a:r>
            <a:r>
              <a:rPr kumimoji="0" sz="800" b="0" i="0" u="none" strike="noStrike" kern="0" cap="none" spc="1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Severe</a:t>
            </a:r>
            <a:r>
              <a:rPr kumimoji="0" sz="800" b="0" i="0" u="none" strike="noStrike" kern="0" cap="none" spc="20" normalizeH="0" baseline="0" noProof="0">
                <a:ln>
                  <a:noFill/>
                </a:ln>
                <a:solidFill>
                  <a:srgbClr val="073762"/>
                </a:solidFill>
                <a:effectLst/>
                <a:uLnTx/>
                <a:uFillTx/>
                <a:latin typeface="Arial"/>
                <a:cs typeface="Arial"/>
              </a:rPr>
              <a:t> </a:t>
            </a:r>
            <a:r>
              <a:rPr kumimoji="0" sz="800" b="0" i="0" u="none" strike="noStrike" kern="0" cap="none" spc="0" normalizeH="0" baseline="0" noProof="0">
                <a:ln>
                  <a:noFill/>
                </a:ln>
                <a:solidFill>
                  <a:srgbClr val="073762"/>
                </a:solidFill>
                <a:effectLst/>
                <a:uLnTx/>
                <a:uFillTx/>
                <a:latin typeface="Arial"/>
                <a:cs typeface="Arial"/>
              </a:rPr>
              <a:t>Asthma</a:t>
            </a:r>
            <a:r>
              <a:rPr kumimoji="0" sz="800" b="0" i="0" u="none" strike="noStrike" kern="0" cap="none" spc="-40" normalizeH="0" baseline="0" noProof="0">
                <a:ln>
                  <a:noFill/>
                </a:ln>
                <a:solidFill>
                  <a:srgbClr val="073762"/>
                </a:solidFill>
                <a:effectLst/>
                <a:uLnTx/>
                <a:uFillTx/>
                <a:latin typeface="Arial"/>
                <a:cs typeface="Arial"/>
              </a:rPr>
              <a:t> </a:t>
            </a:r>
            <a:r>
              <a:rPr kumimoji="0" sz="800" b="0" i="0" u="none" strike="noStrike" kern="0" cap="none" spc="-10" normalizeH="0" baseline="0" noProof="0">
                <a:ln>
                  <a:noFill/>
                </a:ln>
                <a:solidFill>
                  <a:srgbClr val="073762"/>
                </a:solidFill>
                <a:effectLst/>
                <a:uLnTx/>
                <a:uFillTx/>
                <a:latin typeface="Arial"/>
                <a:cs typeface="Arial"/>
              </a:rPr>
              <a:t>Registry</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t>Conclusions</a:t>
            </a:r>
            <a:r>
              <a:rPr spc="-65"/>
              <a:t> </a:t>
            </a:r>
            <a:r>
              <a:t>and</a:t>
            </a:r>
            <a:r>
              <a:rPr spc="-55"/>
              <a:t> </a:t>
            </a:r>
            <a:r>
              <a:rPr spc="-10"/>
              <a:t>Summary</a:t>
            </a:r>
          </a:p>
        </p:txBody>
      </p:sp>
      <p:pic>
        <p:nvPicPr>
          <p:cNvPr id="5" name="Graphic 4" descr="Beginning with solid fill">
            <a:hlinkClick r:id="rId2" action="ppaction://hlinksldjump"/>
            <a:extLst>
              <a:ext uri="{FF2B5EF4-FFF2-40B4-BE49-F238E27FC236}">
                <a16:creationId xmlns:a16="http://schemas.microsoft.com/office/drawing/2014/main" id="{54A177D6-640F-6522-755E-DBDAA732B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293E32-F323-4880-8F82-E972886350C3}"/>
              </a:ext>
            </a:extLst>
          </p:cNvPr>
          <p:cNvSpPr>
            <a:spLocks noGrp="1"/>
          </p:cNvSpPr>
          <p:nvPr>
            <p:ph type="subTitle" idx="1"/>
          </p:nvPr>
        </p:nvSpPr>
        <p:spPr>
          <a:xfrm>
            <a:off x="204952" y="3283097"/>
            <a:ext cx="8734097" cy="890588"/>
          </a:xfrm>
        </p:spPr>
        <p:txBody>
          <a:bodyPr/>
          <a:lstStyle/>
          <a:p>
            <a:r>
              <a:rPr lang="en-SG" sz="1050">
                <a:solidFill>
                  <a:schemeClr val="accent3">
                    <a:lumMod val="75000"/>
                  </a:schemeClr>
                </a:solidFill>
                <a:latin typeface="BlinkMacSystemFont"/>
              </a:rPr>
              <a:t>Dermot Ryan, Heath Heatley, Liam G Heaney, David J Jackson, Paul E Pfeffer, John Busby, Andrew N Menzies-</a:t>
            </a:r>
            <a:r>
              <a:rPr lang="en-SG" sz="1050" err="1">
                <a:solidFill>
                  <a:schemeClr val="accent3">
                    <a:lumMod val="75000"/>
                  </a:schemeClr>
                </a:solidFill>
                <a:latin typeface="BlinkMacSystemFont"/>
              </a:rPr>
              <a:t>Gow</a:t>
            </a:r>
            <a:r>
              <a:rPr lang="en-SG" sz="1050">
                <a:solidFill>
                  <a:schemeClr val="accent3">
                    <a:lumMod val="75000"/>
                  </a:schemeClr>
                </a:solidFill>
                <a:latin typeface="BlinkMacSystemFont"/>
              </a:rPr>
              <a:t>, Rupert Jones, </a:t>
            </a:r>
            <a:r>
              <a:rPr lang="en-SG" sz="1050" err="1">
                <a:solidFill>
                  <a:schemeClr val="accent3">
                    <a:lumMod val="75000"/>
                  </a:schemeClr>
                </a:solidFill>
                <a:latin typeface="BlinkMacSystemFont"/>
              </a:rPr>
              <a:t>Trung</a:t>
            </a:r>
            <a:r>
              <a:rPr lang="en-SG" sz="1050">
                <a:solidFill>
                  <a:schemeClr val="accent3">
                    <a:lumMod val="75000"/>
                  </a:schemeClr>
                </a:solidFill>
                <a:latin typeface="BlinkMacSystemFont"/>
              </a:rPr>
              <a:t> N Tran, Mona Al-Ahmad, </a:t>
            </a:r>
            <a:r>
              <a:rPr lang="en-SG" sz="1050" err="1">
                <a:solidFill>
                  <a:schemeClr val="accent3">
                    <a:lumMod val="75000"/>
                  </a:schemeClr>
                </a:solidFill>
                <a:latin typeface="BlinkMacSystemFont"/>
              </a:rPr>
              <a:t>Vibeke</a:t>
            </a:r>
            <a:r>
              <a:rPr lang="en-SG" sz="1050">
                <a:solidFill>
                  <a:schemeClr val="accent3">
                    <a:lumMod val="75000"/>
                  </a:schemeClr>
                </a:solidFill>
                <a:latin typeface="BlinkMacSystemFont"/>
              </a:rPr>
              <a:t> Backer, Manon </a:t>
            </a:r>
            <a:r>
              <a:rPr lang="en-SG" sz="1050" err="1">
                <a:solidFill>
                  <a:schemeClr val="accent3">
                    <a:lumMod val="75000"/>
                  </a:schemeClr>
                </a:solidFill>
                <a:latin typeface="BlinkMacSystemFont"/>
              </a:rPr>
              <a:t>Belhassen</a:t>
            </a:r>
            <a:r>
              <a:rPr lang="en-SG" sz="1050">
                <a:solidFill>
                  <a:schemeClr val="accent3">
                    <a:lumMod val="75000"/>
                  </a:schemeClr>
                </a:solidFill>
                <a:latin typeface="BlinkMacSystemFont"/>
              </a:rPr>
              <a:t>, </a:t>
            </a:r>
            <a:r>
              <a:rPr lang="en-SG" sz="1050" err="1">
                <a:solidFill>
                  <a:schemeClr val="accent3">
                    <a:lumMod val="75000"/>
                  </a:schemeClr>
                </a:solidFill>
                <a:latin typeface="BlinkMacSystemFont"/>
              </a:rPr>
              <a:t>Sinthia</a:t>
            </a:r>
            <a:r>
              <a:rPr lang="en-SG" sz="1050">
                <a:solidFill>
                  <a:schemeClr val="accent3">
                    <a:lumMod val="75000"/>
                  </a:schemeClr>
                </a:solidFill>
                <a:latin typeface="BlinkMacSystemFont"/>
              </a:rPr>
              <a:t> </a:t>
            </a:r>
            <a:r>
              <a:rPr lang="en-SG" sz="1050" err="1">
                <a:solidFill>
                  <a:schemeClr val="accent3">
                    <a:lumMod val="75000"/>
                  </a:schemeClr>
                </a:solidFill>
                <a:latin typeface="BlinkMacSystemFont"/>
              </a:rPr>
              <a:t>Bosnic-Anticevich</a:t>
            </a:r>
            <a:r>
              <a:rPr lang="en-SG" sz="1050">
                <a:solidFill>
                  <a:schemeClr val="accent3">
                    <a:lumMod val="75000"/>
                  </a:schemeClr>
                </a:solidFill>
                <a:latin typeface="BlinkMacSystemFont"/>
              </a:rPr>
              <a:t>, Arnaud Bourdin, </a:t>
            </a:r>
            <a:r>
              <a:rPr lang="en-SG" sz="1050" err="1">
                <a:solidFill>
                  <a:schemeClr val="accent3">
                    <a:lumMod val="75000"/>
                  </a:schemeClr>
                </a:solidFill>
                <a:latin typeface="BlinkMacSystemFont"/>
              </a:rPr>
              <a:t>Lakmini</a:t>
            </a:r>
            <a:r>
              <a:rPr lang="en-SG" sz="1050">
                <a:solidFill>
                  <a:schemeClr val="accent3">
                    <a:lumMod val="75000"/>
                  </a:schemeClr>
                </a:solidFill>
                <a:latin typeface="BlinkMacSystemFont"/>
              </a:rPr>
              <a:t> </a:t>
            </a:r>
            <a:r>
              <a:rPr lang="en-SG" sz="1050" err="1">
                <a:solidFill>
                  <a:schemeClr val="accent3">
                    <a:lumMod val="75000"/>
                  </a:schemeClr>
                </a:solidFill>
                <a:latin typeface="BlinkMacSystemFont"/>
              </a:rPr>
              <a:t>Bulathsinhala</a:t>
            </a:r>
            <a:r>
              <a:rPr lang="en-SG" sz="1050">
                <a:solidFill>
                  <a:schemeClr val="accent3">
                    <a:lumMod val="75000"/>
                  </a:schemeClr>
                </a:solidFill>
                <a:latin typeface="BlinkMacSystemFont"/>
              </a:rPr>
              <a:t>, Victoria Carter, </a:t>
            </a:r>
            <a:r>
              <a:rPr lang="en-SG" sz="1050" err="1">
                <a:solidFill>
                  <a:schemeClr val="accent3">
                    <a:lumMod val="75000"/>
                  </a:schemeClr>
                </a:solidFill>
                <a:latin typeface="BlinkMacSystemFont"/>
              </a:rPr>
              <a:t>Isha</a:t>
            </a:r>
            <a:r>
              <a:rPr lang="en-SG" sz="1050">
                <a:solidFill>
                  <a:schemeClr val="accent3">
                    <a:lumMod val="75000"/>
                  </a:schemeClr>
                </a:solidFill>
                <a:latin typeface="BlinkMacSystemFont"/>
              </a:rPr>
              <a:t> Chaudhry, Neva </a:t>
            </a:r>
            <a:r>
              <a:rPr lang="en-SG" sz="1050" err="1">
                <a:solidFill>
                  <a:schemeClr val="accent3">
                    <a:lumMod val="75000"/>
                  </a:schemeClr>
                </a:solidFill>
                <a:latin typeface="BlinkMacSystemFont"/>
              </a:rPr>
              <a:t>Eleangovan</a:t>
            </a:r>
            <a:r>
              <a:rPr lang="en-SG" sz="1050">
                <a:solidFill>
                  <a:schemeClr val="accent3">
                    <a:lumMod val="75000"/>
                  </a:schemeClr>
                </a:solidFill>
                <a:latin typeface="BlinkMacSystemFont"/>
              </a:rPr>
              <a:t>, J Mark FitzGerald, Peter G Gibson, </a:t>
            </a:r>
            <a:r>
              <a:rPr lang="en-SG" sz="1050" err="1">
                <a:solidFill>
                  <a:schemeClr val="accent3">
                    <a:lumMod val="75000"/>
                  </a:schemeClr>
                </a:solidFill>
                <a:latin typeface="BlinkMacSystemFont"/>
              </a:rPr>
              <a:t>Naeimeh</a:t>
            </a:r>
            <a:r>
              <a:rPr lang="en-SG" sz="1050">
                <a:solidFill>
                  <a:schemeClr val="accent3">
                    <a:lumMod val="75000"/>
                  </a:schemeClr>
                </a:solidFill>
                <a:latin typeface="BlinkMacSystemFont"/>
              </a:rPr>
              <a:t> Hosseini, Alan Kaplan, Ruth B Murray, Chin Kook Rhee, Eric Van </a:t>
            </a:r>
            <a:r>
              <a:rPr lang="en-SG" sz="1050" err="1">
                <a:solidFill>
                  <a:schemeClr val="accent3">
                    <a:lumMod val="75000"/>
                  </a:schemeClr>
                </a:solidFill>
                <a:latin typeface="BlinkMacSystemFont"/>
              </a:rPr>
              <a:t>Ganse</a:t>
            </a:r>
            <a:r>
              <a:rPr lang="en-SG" sz="1050">
                <a:solidFill>
                  <a:schemeClr val="accent3">
                    <a:lumMod val="75000"/>
                  </a:schemeClr>
                </a:solidFill>
                <a:latin typeface="BlinkMacSystemFont"/>
              </a:rPr>
              <a:t>, David B Price</a:t>
            </a:r>
            <a:r>
              <a:rPr lang="en-SG" sz="1050" baseline="30000">
                <a:solidFill>
                  <a:schemeClr val="accent3">
                    <a:lumMod val="75000"/>
                  </a:schemeClr>
                </a:solidFill>
                <a:latin typeface="BlinkMacSystemFont"/>
              </a:rPr>
              <a:t> </a:t>
            </a:r>
          </a:p>
          <a:p>
            <a:r>
              <a:rPr lang="en-SG" sz="1500" baseline="30000">
                <a:solidFill>
                  <a:schemeClr val="accent3">
                    <a:lumMod val="75000"/>
                  </a:schemeClr>
                </a:solidFill>
                <a:latin typeface="BlinkMacSystemFont"/>
              </a:rPr>
              <a:t>The Journal of Allergy and Clinical Immunology: In Practice 2021;9(4):1612-1623.e9</a:t>
            </a:r>
            <a:endParaRPr lang="en-US" sz="1200">
              <a:solidFill>
                <a:schemeClr val="accent3">
                  <a:lumMod val="75000"/>
                </a:schemeClr>
              </a:solidFill>
            </a:endParaRPr>
          </a:p>
        </p:txBody>
      </p:sp>
      <p:sp>
        <p:nvSpPr>
          <p:cNvPr id="2" name="Title 1">
            <a:extLst>
              <a:ext uri="{FF2B5EF4-FFF2-40B4-BE49-F238E27FC236}">
                <a16:creationId xmlns:a16="http://schemas.microsoft.com/office/drawing/2014/main" id="{F66EEE5C-2031-48DC-BA17-41AA24BDD82E}"/>
              </a:ext>
            </a:extLst>
          </p:cNvPr>
          <p:cNvSpPr>
            <a:spLocks noGrp="1"/>
          </p:cNvSpPr>
          <p:nvPr>
            <p:ph type="ctrTitle"/>
          </p:nvPr>
        </p:nvSpPr>
        <p:spPr/>
        <p:txBody>
          <a:bodyPr/>
          <a:lstStyle/>
          <a:p>
            <a:r>
              <a:rPr lang="en-US"/>
              <a:t>Potential Severe Asthma Hidden in UK Primary Care</a:t>
            </a:r>
          </a:p>
        </p:txBody>
      </p:sp>
      <p:pic>
        <p:nvPicPr>
          <p:cNvPr id="10" name="Picture 9" descr="Text&#10;&#10;Description automatically generated">
            <a:extLst>
              <a:ext uri="{FF2B5EF4-FFF2-40B4-BE49-F238E27FC236}">
                <a16:creationId xmlns:a16="http://schemas.microsoft.com/office/drawing/2014/main" id="{119C4C70-8125-481D-8E32-50F3D2BA6798}"/>
              </a:ext>
            </a:extLst>
          </p:cNvPr>
          <p:cNvPicPr>
            <a:picLocks noChangeAspect="1"/>
          </p:cNvPicPr>
          <p:nvPr/>
        </p:nvPicPr>
        <p:blipFill rotWithShape="1">
          <a:blip r:embed="rId2">
            <a:extLst>
              <a:ext uri="{28A0092B-C50C-407E-A947-70E740481C1C}">
                <a14:useLocalDpi xmlns:a14="http://schemas.microsoft.com/office/drawing/2010/main" val="0"/>
              </a:ext>
            </a:extLst>
          </a:blip>
          <a:srcRect b="85990"/>
          <a:stretch/>
        </p:blipFill>
        <p:spPr>
          <a:xfrm>
            <a:off x="0" y="1285"/>
            <a:ext cx="9144000" cy="720233"/>
          </a:xfrm>
          <a:prstGeom prst="rect">
            <a:avLst/>
          </a:prstGeom>
        </p:spPr>
      </p:pic>
      <p:pic>
        <p:nvPicPr>
          <p:cNvPr id="4" name="Graphic 3" descr="Beginning with solid fill">
            <a:hlinkClick r:id="rId3" action="ppaction://hlinksldjump"/>
            <a:extLst>
              <a:ext uri="{FF2B5EF4-FFF2-40B4-BE49-F238E27FC236}">
                <a16:creationId xmlns:a16="http://schemas.microsoft.com/office/drawing/2014/main" id="{E600B1CC-2D27-4647-BD7F-8BDA023EB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616340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DDCCBF-439C-4A49-B56F-CD5E6B1D987F}"/>
              </a:ext>
            </a:extLst>
          </p:cNvPr>
          <p:cNvSpPr>
            <a:spLocks noGrp="1"/>
          </p:cNvSpPr>
          <p:nvPr>
            <p:ph type="title"/>
          </p:nvPr>
        </p:nvSpPr>
        <p:spPr>
          <a:xfrm>
            <a:off x="166589" y="144703"/>
            <a:ext cx="5393289" cy="454420"/>
          </a:xfrm>
        </p:spPr>
        <p:txBody>
          <a:bodyPr/>
          <a:lstStyle/>
          <a:p>
            <a:r>
              <a:rPr lang="en-US"/>
              <a:t>Background</a:t>
            </a:r>
          </a:p>
        </p:txBody>
      </p:sp>
      <p:pic>
        <p:nvPicPr>
          <p:cNvPr id="11" name="Content Placeholder 10" descr="Text&#10;&#10;Description automatically generated">
            <a:extLst>
              <a:ext uri="{FF2B5EF4-FFF2-40B4-BE49-F238E27FC236}">
                <a16:creationId xmlns:a16="http://schemas.microsoft.com/office/drawing/2014/main" id="{1B268FDF-0F36-4670-BDB3-A786BAEB1B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005" b="66761"/>
          <a:stretch/>
        </p:blipFill>
        <p:spPr>
          <a:xfrm>
            <a:off x="2396156" y="898075"/>
            <a:ext cx="4629516" cy="1645920"/>
          </a:xfrm>
          <a:effectLst>
            <a:outerShdw blurRad="50800" dist="38100" dir="10800000" algn="r" rotWithShape="0">
              <a:prstClr val="black">
                <a:alpha val="40000"/>
              </a:prstClr>
            </a:outerShdw>
          </a:effectLst>
        </p:spPr>
      </p:pic>
      <p:sp>
        <p:nvSpPr>
          <p:cNvPr id="18" name="TextBox 17">
            <a:extLst>
              <a:ext uri="{FF2B5EF4-FFF2-40B4-BE49-F238E27FC236}">
                <a16:creationId xmlns:a16="http://schemas.microsoft.com/office/drawing/2014/main" id="{D1048E27-3F1E-49FC-952A-B18751E34763}"/>
              </a:ext>
            </a:extLst>
          </p:cNvPr>
          <p:cNvSpPr txBox="1"/>
          <p:nvPr/>
        </p:nvSpPr>
        <p:spPr>
          <a:xfrm>
            <a:off x="1" y="4870967"/>
            <a:ext cx="8303078" cy="323165"/>
          </a:xfrm>
          <a:prstGeom prst="rect">
            <a:avLst/>
          </a:prstGeom>
          <a:noFill/>
        </p:spPr>
        <p:txBody>
          <a:bodyPr wrap="square" rtlCol="0">
            <a:spAutoFit/>
          </a:bodyPr>
          <a:lstStyle/>
          <a:p>
            <a:pPr algn="l" defTabSz="685800" rtl="0"/>
            <a:r>
              <a:rPr lang="en-US" sz="750" kern="1200">
                <a:solidFill>
                  <a:srgbClr val="404040"/>
                </a:solidFill>
                <a:latin typeface="Arial"/>
                <a:ea typeface="+mn-ea"/>
                <a:cs typeface="+mn-cs"/>
              </a:rPr>
              <a:t>1. Erickson S et al. </a:t>
            </a:r>
            <a:r>
              <a:rPr lang="en-US" sz="750" i="1" kern="1200">
                <a:solidFill>
                  <a:srgbClr val="404040"/>
                </a:solidFill>
                <a:latin typeface="Arial"/>
                <a:ea typeface="+mn-ea"/>
                <a:cs typeface="+mn-cs"/>
              </a:rPr>
              <a:t>Health Serv Res </a:t>
            </a:r>
            <a:r>
              <a:rPr lang="en-US" sz="750" kern="1200">
                <a:solidFill>
                  <a:srgbClr val="404040"/>
                </a:solidFill>
                <a:latin typeface="Arial"/>
                <a:ea typeface="+mn-ea"/>
                <a:cs typeface="+mn-cs"/>
              </a:rPr>
              <a:t>2005;40(5 Pt 1):1443-1465, 2. Royal College of Physicians. Accessed via: </a:t>
            </a:r>
            <a:r>
              <a:rPr lang="en-US" sz="750" kern="1200">
                <a:solidFill>
                  <a:srgbClr val="404040"/>
                </a:solidFill>
                <a:latin typeface="Arial"/>
                <a:ea typeface="+mn-ea"/>
                <a:cs typeface="+mn-cs"/>
                <a:hlinkClick r:id="rId4"/>
              </a:rPr>
              <a:t>https://www.rcplondon.ac.uk/projects/outputs/why-asthma-still-kills</a:t>
            </a:r>
            <a:r>
              <a:rPr lang="en-US" sz="750" kern="1200">
                <a:solidFill>
                  <a:srgbClr val="404040"/>
                </a:solidFill>
                <a:latin typeface="Arial"/>
                <a:ea typeface="+mn-ea"/>
                <a:cs typeface="+mn-cs"/>
              </a:rPr>
              <a:t>, 3. </a:t>
            </a:r>
            <a:r>
              <a:rPr lang="en-GB" sz="750">
                <a:solidFill>
                  <a:srgbClr val="404040"/>
                </a:solidFill>
                <a:latin typeface="Arial"/>
                <a:ea typeface="+mn-ea"/>
                <a:cs typeface="+mn-cs"/>
              </a:rPr>
              <a:t>Ryan D, Price D et al. J Allergy Clin Immunol </a:t>
            </a:r>
            <a:r>
              <a:rPr lang="en-GB" sz="750" err="1">
                <a:solidFill>
                  <a:srgbClr val="404040"/>
                </a:solidFill>
                <a:latin typeface="Arial"/>
                <a:ea typeface="+mn-ea"/>
                <a:cs typeface="+mn-cs"/>
              </a:rPr>
              <a:t>Pract</a:t>
            </a:r>
            <a:r>
              <a:rPr lang="en-GB" sz="750">
                <a:solidFill>
                  <a:srgbClr val="404040"/>
                </a:solidFill>
                <a:latin typeface="Arial"/>
                <a:ea typeface="+mn-ea"/>
                <a:cs typeface="+mn-cs"/>
              </a:rPr>
              <a:t> 2021;9(4):1612-1623.e9</a:t>
            </a:r>
            <a:endParaRPr lang="en-US" sz="750" kern="1200">
              <a:solidFill>
                <a:srgbClr val="404040"/>
              </a:solidFill>
              <a:latin typeface="Arial"/>
              <a:ea typeface="+mn-ea"/>
              <a:cs typeface="+mn-cs"/>
            </a:endParaRPr>
          </a:p>
        </p:txBody>
      </p:sp>
      <p:grpSp>
        <p:nvGrpSpPr>
          <p:cNvPr id="2" name="Group 1">
            <a:extLst>
              <a:ext uri="{FF2B5EF4-FFF2-40B4-BE49-F238E27FC236}">
                <a16:creationId xmlns:a16="http://schemas.microsoft.com/office/drawing/2014/main" id="{9298B547-293F-48BB-8D1D-17E7C65F5C22}"/>
              </a:ext>
            </a:extLst>
          </p:cNvPr>
          <p:cNvGrpSpPr/>
          <p:nvPr/>
        </p:nvGrpSpPr>
        <p:grpSpPr>
          <a:xfrm>
            <a:off x="163548" y="2842947"/>
            <a:ext cx="8637826" cy="1546577"/>
            <a:chOff x="393356" y="2895745"/>
            <a:chExt cx="11517101" cy="2062102"/>
          </a:xfrm>
        </p:grpSpPr>
        <p:sp>
          <p:nvSpPr>
            <p:cNvPr id="13" name="TextBox 12">
              <a:extLst>
                <a:ext uri="{FF2B5EF4-FFF2-40B4-BE49-F238E27FC236}">
                  <a16:creationId xmlns:a16="http://schemas.microsoft.com/office/drawing/2014/main" id="{7AF19D8F-0BFB-4545-93E9-DABFA201FECF}"/>
                </a:ext>
              </a:extLst>
            </p:cNvPr>
            <p:cNvSpPr txBox="1"/>
            <p:nvPr/>
          </p:nvSpPr>
          <p:spPr>
            <a:xfrm>
              <a:off x="393356" y="2895745"/>
              <a:ext cx="10702733" cy="2062102"/>
            </a:xfrm>
            <a:prstGeom prst="rect">
              <a:avLst/>
            </a:prstGeom>
            <a:noFill/>
          </p:spPr>
          <p:txBody>
            <a:bodyPr wrap="square">
              <a:spAutoFit/>
            </a:bodyPr>
            <a:lstStyle/>
            <a:p>
              <a:pPr marL="214313" indent="-214313" algn="l" defTabSz="685800" rtl="0">
                <a:buFont typeface="Wingdings" panose="05000000000000000000" pitchFamily="2" charset="2"/>
                <a:buChar char="Ø"/>
              </a:pPr>
              <a:r>
                <a:rPr lang="en-US" sz="1350" kern="1200">
                  <a:solidFill>
                    <a:srgbClr val="073763"/>
                  </a:solidFill>
                  <a:latin typeface="Arial"/>
                  <a:ea typeface="+mn-ea"/>
                  <a:cs typeface="+mn-cs"/>
                </a:rPr>
                <a:t>Referral of difficult-to-treat asthma to specialist care is associated with </a:t>
              </a:r>
              <a:r>
                <a:rPr lang="en-US" sz="1350" b="1" kern="1200">
                  <a:solidFill>
                    <a:srgbClr val="073763"/>
                  </a:solidFill>
                  <a:latin typeface="Arial"/>
                  <a:ea typeface="+mn-ea"/>
                  <a:cs typeface="+mn-cs"/>
                </a:rPr>
                <a:t>improved outcomes</a:t>
              </a:r>
              <a:r>
                <a:rPr lang="en-US" sz="1350" b="1" kern="1200" baseline="30000">
                  <a:solidFill>
                    <a:srgbClr val="073763"/>
                  </a:solidFill>
                  <a:latin typeface="Arial"/>
                  <a:ea typeface="+mn-ea"/>
                  <a:cs typeface="+mn-cs"/>
                </a:rPr>
                <a:t>1</a:t>
              </a:r>
              <a:r>
                <a:rPr lang="en-US" sz="1350" kern="1200">
                  <a:solidFill>
                    <a:srgbClr val="073763"/>
                  </a:solidFill>
                  <a:latin typeface="Arial"/>
                  <a:ea typeface="+mn-ea"/>
                  <a:cs typeface="+mn-cs"/>
                </a:rPr>
                <a:t>.</a:t>
              </a:r>
            </a:p>
            <a:p>
              <a:pPr marL="214313" indent="-214313" algn="l" defTabSz="685800" rtl="0">
                <a:buFont typeface="Wingdings" panose="05000000000000000000" pitchFamily="2" charset="2"/>
                <a:buChar char="Ø"/>
              </a:pPr>
              <a:endParaRPr lang="en-US" sz="1350" kern="1200">
                <a:solidFill>
                  <a:srgbClr val="073763"/>
                </a:solidFill>
                <a:latin typeface="Arial"/>
                <a:ea typeface="+mn-ea"/>
                <a:cs typeface="+mn-cs"/>
              </a:endParaRPr>
            </a:p>
            <a:p>
              <a:pPr marL="214313" indent="-214313" algn="l" defTabSz="685800" rtl="0">
                <a:buFont typeface="Wingdings" panose="05000000000000000000" pitchFamily="2" charset="2"/>
                <a:buChar char="Ø"/>
              </a:pPr>
              <a:r>
                <a:rPr lang="en-US" sz="1350" kern="1200">
                  <a:solidFill>
                    <a:srgbClr val="073763"/>
                  </a:solidFill>
                  <a:latin typeface="Arial"/>
                  <a:ea typeface="+mn-ea"/>
                  <a:cs typeface="+mn-cs"/>
                </a:rPr>
                <a:t>19% of asthma deaths in the UK were associated with </a:t>
              </a:r>
              <a:r>
                <a:rPr lang="en-US" sz="1350" b="1" kern="1200">
                  <a:solidFill>
                    <a:srgbClr val="073763"/>
                  </a:solidFill>
                  <a:latin typeface="Arial"/>
                  <a:ea typeface="+mn-ea"/>
                  <a:cs typeface="+mn-cs"/>
                </a:rPr>
                <a:t>potentially avoidable factors </a:t>
              </a:r>
              <a:r>
                <a:rPr lang="en-US" sz="1350" kern="1200">
                  <a:solidFill>
                    <a:srgbClr val="073763"/>
                  </a:solidFill>
                  <a:latin typeface="Arial"/>
                  <a:ea typeface="+mn-ea"/>
                  <a:cs typeface="+mn-cs"/>
                </a:rPr>
                <a:t>related to access to specialist care</a:t>
              </a:r>
              <a:r>
                <a:rPr lang="en-US" sz="1350" kern="1200" baseline="30000">
                  <a:solidFill>
                    <a:srgbClr val="073763"/>
                  </a:solidFill>
                  <a:latin typeface="Arial"/>
                  <a:ea typeface="+mn-ea"/>
                  <a:cs typeface="+mn-cs"/>
                </a:rPr>
                <a:t>2</a:t>
              </a:r>
              <a:r>
                <a:rPr lang="en-US" sz="1350" kern="1200">
                  <a:solidFill>
                    <a:srgbClr val="073763"/>
                  </a:solidFill>
                  <a:latin typeface="Arial"/>
                  <a:ea typeface="+mn-ea"/>
                  <a:cs typeface="+mn-cs"/>
                </a:rPr>
                <a:t>.</a:t>
              </a:r>
            </a:p>
            <a:p>
              <a:pPr marL="214313" indent="-214313" algn="l" defTabSz="685800" rtl="0">
                <a:buFont typeface="Wingdings" panose="05000000000000000000" pitchFamily="2" charset="2"/>
                <a:buChar char="Ø"/>
              </a:pPr>
              <a:endParaRPr lang="en-US" sz="1350" kern="1200">
                <a:solidFill>
                  <a:srgbClr val="073763"/>
                </a:solidFill>
                <a:latin typeface="Arial"/>
                <a:ea typeface="+mn-ea"/>
                <a:cs typeface="+mn-cs"/>
              </a:endParaRPr>
            </a:p>
            <a:p>
              <a:pPr marL="214313" indent="-214313" algn="l" defTabSz="685800" rtl="0">
                <a:buFont typeface="Wingdings" panose="05000000000000000000" pitchFamily="2" charset="2"/>
                <a:buChar char="Ø"/>
              </a:pPr>
              <a:r>
                <a:rPr lang="en-US" sz="1350" kern="1200">
                  <a:solidFill>
                    <a:srgbClr val="073763"/>
                  </a:solidFill>
                  <a:latin typeface="Arial"/>
                  <a:ea typeface="+mn-ea"/>
                  <a:cs typeface="+mn-cs"/>
                </a:rPr>
                <a:t>Identifying patients with potential severe asthma (PSA) who are hidden in primary care (i.e., not referred for specialist review) remains a challenge.</a:t>
              </a:r>
            </a:p>
          </p:txBody>
        </p:sp>
        <p:pic>
          <p:nvPicPr>
            <p:cNvPr id="6" name="Picture 5">
              <a:extLst>
                <a:ext uri="{FF2B5EF4-FFF2-40B4-BE49-F238E27FC236}">
                  <a16:creationId xmlns:a16="http://schemas.microsoft.com/office/drawing/2014/main" id="{FB225E9D-3D15-493F-9B7A-94A1B5C89D6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586"/>
            <a:stretch/>
          </p:blipFill>
          <p:spPr bwMode="auto">
            <a:xfrm rot="1203393">
              <a:off x="10818567" y="3152515"/>
              <a:ext cx="1091890" cy="1643827"/>
            </a:xfrm>
            <a:prstGeom prst="rect">
              <a:avLst/>
            </a:prstGeom>
            <a:noFill/>
            <a:ln w="9525">
              <a:solidFill>
                <a:schemeClr val="tx2"/>
              </a:solidFill>
              <a:miter lim="800000"/>
              <a:headEnd/>
              <a:tailEnd/>
            </a:ln>
          </p:spPr>
        </p:pic>
      </p:grpSp>
      <p:pic>
        <p:nvPicPr>
          <p:cNvPr id="3" name="Graphic 2" descr="Beginning with solid fill">
            <a:hlinkClick r:id="rId6" action="ppaction://hlinksldjump"/>
            <a:extLst>
              <a:ext uri="{FF2B5EF4-FFF2-40B4-BE49-F238E27FC236}">
                <a16:creationId xmlns:a16="http://schemas.microsoft.com/office/drawing/2014/main" id="{BD0A049A-9DAF-AAC5-1B14-C5A111E091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4" name="bg object 17">
            <a:extLst>
              <a:ext uri="{FF2B5EF4-FFF2-40B4-BE49-F238E27FC236}">
                <a16:creationId xmlns:a16="http://schemas.microsoft.com/office/drawing/2014/main" id="{E8E952C7-82B3-3DB5-24FF-CB38718A5A86}"/>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2960087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760B99-446C-4E90-B02A-5A39AA7D2982}"/>
              </a:ext>
            </a:extLst>
          </p:cNvPr>
          <p:cNvSpPr>
            <a:spLocks noGrp="1"/>
          </p:cNvSpPr>
          <p:nvPr>
            <p:ph type="title"/>
          </p:nvPr>
        </p:nvSpPr>
        <p:spPr/>
        <p:txBody>
          <a:bodyPr/>
          <a:lstStyle/>
          <a:p>
            <a:r>
              <a:rPr lang="en-US"/>
              <a:t>A Historical Cohort Study - Design</a:t>
            </a:r>
          </a:p>
        </p:txBody>
      </p:sp>
      <p:grpSp>
        <p:nvGrpSpPr>
          <p:cNvPr id="7" name="Group 6">
            <a:extLst>
              <a:ext uri="{FF2B5EF4-FFF2-40B4-BE49-F238E27FC236}">
                <a16:creationId xmlns:a16="http://schemas.microsoft.com/office/drawing/2014/main" id="{F59672D1-6B7A-4EF4-B163-4975F0B35A59}"/>
              </a:ext>
            </a:extLst>
          </p:cNvPr>
          <p:cNvGrpSpPr/>
          <p:nvPr/>
        </p:nvGrpSpPr>
        <p:grpSpPr>
          <a:xfrm>
            <a:off x="406833" y="3009371"/>
            <a:ext cx="8510609" cy="1618848"/>
            <a:chOff x="320647" y="4619176"/>
            <a:chExt cx="11347478" cy="2158464"/>
          </a:xfrm>
        </p:grpSpPr>
        <p:sp>
          <p:nvSpPr>
            <p:cNvPr id="28" name="TextBox 27">
              <a:extLst>
                <a:ext uri="{FF2B5EF4-FFF2-40B4-BE49-F238E27FC236}">
                  <a16:creationId xmlns:a16="http://schemas.microsoft.com/office/drawing/2014/main" id="{0DB84325-ABE9-4B15-ACA4-A6E14739CB54}"/>
                </a:ext>
              </a:extLst>
            </p:cNvPr>
            <p:cNvSpPr txBox="1"/>
            <p:nvPr/>
          </p:nvSpPr>
          <p:spPr>
            <a:xfrm>
              <a:off x="850955" y="4715537"/>
              <a:ext cx="10817170" cy="2062103"/>
            </a:xfrm>
            <a:prstGeom prst="rect">
              <a:avLst/>
            </a:prstGeom>
            <a:noFill/>
          </p:spPr>
          <p:txBody>
            <a:bodyPr wrap="square" rtlCol="0">
              <a:spAutoFit/>
            </a:bodyPr>
            <a:lstStyle/>
            <a:p>
              <a:pPr algn="l" defTabSz="685800" rtl="0"/>
              <a:r>
                <a:rPr lang="en-CA" sz="1350" b="1" kern="1200">
                  <a:solidFill>
                    <a:srgbClr val="FF9900"/>
                  </a:solidFill>
                  <a:latin typeface="Arial"/>
                  <a:ea typeface="+mn-ea"/>
                  <a:cs typeface="Calibri" panose="020F0502020204030204" pitchFamily="34" charset="0"/>
                </a:rPr>
                <a:t>Objective 1</a:t>
              </a:r>
              <a:r>
                <a:rPr lang="en-CA" sz="1350" kern="1200">
                  <a:solidFill>
                    <a:srgbClr val="404040"/>
                  </a:solidFill>
                  <a:latin typeface="Arial"/>
                  <a:ea typeface="+mn-ea"/>
                  <a:cs typeface="Calibri" panose="020F0502020204030204" pitchFamily="34" charset="0"/>
                </a:rPr>
                <a:t>: </a:t>
              </a:r>
              <a:r>
                <a:rPr lang="en-US" sz="1350" kern="1200">
                  <a:solidFill>
                    <a:srgbClr val="073763"/>
                  </a:solidFill>
                  <a:latin typeface="Arial"/>
                  <a:ea typeface="+mn-ea"/>
                  <a:cs typeface="+mn-cs"/>
                </a:rPr>
                <a:t>To identify patients with potential severe asthma (PSA)* managed in UK primary care</a:t>
              </a:r>
              <a:endParaRPr lang="en-CA" sz="1350" b="1" kern="1200">
                <a:solidFill>
                  <a:srgbClr val="FF9900"/>
                </a:solidFill>
                <a:latin typeface="Arial"/>
                <a:ea typeface="+mn-ea"/>
                <a:cs typeface="Calibri" panose="020F0502020204030204" pitchFamily="34" charset="0"/>
              </a:endParaRPr>
            </a:p>
            <a:p>
              <a:pPr algn="l" defTabSz="685800" rtl="0"/>
              <a:endParaRPr lang="en-CA" sz="1350" b="1" kern="1200">
                <a:solidFill>
                  <a:srgbClr val="FF9900"/>
                </a:solidFill>
                <a:latin typeface="Arial"/>
                <a:ea typeface="+mn-ea"/>
                <a:cs typeface="Calibri" panose="020F0502020204030204" pitchFamily="34" charset="0"/>
              </a:endParaRPr>
            </a:p>
            <a:p>
              <a:pPr algn="l" defTabSz="685800" rtl="0"/>
              <a:r>
                <a:rPr lang="en-CA" sz="1350" b="1" kern="1200">
                  <a:solidFill>
                    <a:srgbClr val="FF9900"/>
                  </a:solidFill>
                  <a:latin typeface="Arial"/>
                  <a:ea typeface="+mn-ea"/>
                  <a:cs typeface="Calibri" panose="020F0502020204030204" pitchFamily="34" charset="0"/>
                </a:rPr>
                <a:t>Objective 2</a:t>
              </a:r>
              <a:r>
                <a:rPr lang="en-CA" sz="1350" kern="1200">
                  <a:solidFill>
                    <a:srgbClr val="404040"/>
                  </a:solidFill>
                  <a:latin typeface="Arial"/>
                  <a:ea typeface="+mn-ea"/>
                  <a:cs typeface="Calibri" panose="020F0502020204030204" pitchFamily="34" charset="0"/>
                </a:rPr>
                <a:t>: </a:t>
              </a:r>
              <a:r>
                <a:rPr lang="en-US" sz="1350" kern="1200">
                  <a:solidFill>
                    <a:srgbClr val="073763"/>
                  </a:solidFill>
                  <a:latin typeface="Arial"/>
                  <a:ea typeface="+mn-ea"/>
                  <a:cs typeface="+mn-cs"/>
                </a:rPr>
                <a:t>To estimate how many are hidden</a:t>
              </a:r>
            </a:p>
            <a:p>
              <a:pPr algn="l" defTabSz="685800" rtl="0"/>
              <a:endParaRPr lang="en-US" sz="1350" b="1" kern="1200">
                <a:solidFill>
                  <a:srgbClr val="073763"/>
                </a:solidFill>
                <a:latin typeface="Arial"/>
                <a:ea typeface="+mn-ea"/>
                <a:cs typeface="+mn-cs"/>
              </a:endParaRPr>
            </a:p>
            <a:p>
              <a:pPr algn="l" defTabSz="685800" rtl="0"/>
              <a:r>
                <a:rPr lang="en-US" sz="1350" b="1" kern="1200">
                  <a:solidFill>
                    <a:srgbClr val="FF9900"/>
                  </a:solidFill>
                  <a:latin typeface="Arial"/>
                  <a:ea typeface="+mn-ea"/>
                  <a:cs typeface="+mn-cs"/>
                </a:rPr>
                <a:t>Objective 3: </a:t>
              </a:r>
              <a:r>
                <a:rPr lang="en-US" sz="1350" kern="1200">
                  <a:solidFill>
                    <a:srgbClr val="073763"/>
                  </a:solidFill>
                  <a:latin typeface="Arial"/>
                  <a:ea typeface="+mn-ea"/>
                  <a:cs typeface="+mn-cs"/>
                </a:rPr>
                <a:t>To compare the demographics and clinical characteristics of patients with PSA with those of patients with a confirmed severe diagnosis</a:t>
              </a:r>
            </a:p>
            <a:p>
              <a:pPr algn="l" defTabSz="685800" rtl="0"/>
              <a:endParaRPr lang="en-US" sz="1350" b="1" kern="1200">
                <a:solidFill>
                  <a:srgbClr val="073763"/>
                </a:solidFill>
                <a:latin typeface="Arial"/>
                <a:ea typeface="+mn-ea"/>
                <a:cs typeface="+mn-cs"/>
              </a:endParaRPr>
            </a:p>
          </p:txBody>
        </p:sp>
        <p:grpSp>
          <p:nvGrpSpPr>
            <p:cNvPr id="29" name="Group 28">
              <a:extLst>
                <a:ext uri="{FF2B5EF4-FFF2-40B4-BE49-F238E27FC236}">
                  <a16:creationId xmlns:a16="http://schemas.microsoft.com/office/drawing/2014/main" id="{7FD6B8D6-506A-47EC-B43E-DFE4D9512514}"/>
                </a:ext>
              </a:extLst>
            </p:cNvPr>
            <p:cNvGrpSpPr/>
            <p:nvPr/>
          </p:nvGrpSpPr>
          <p:grpSpPr>
            <a:xfrm>
              <a:off x="321047" y="4619176"/>
              <a:ext cx="539967" cy="539701"/>
              <a:chOff x="0" y="1853764"/>
              <a:chExt cx="539967" cy="539701"/>
            </a:xfrm>
          </p:grpSpPr>
          <p:sp>
            <p:nvSpPr>
              <p:cNvPr id="36" name="Oval 35">
                <a:extLst>
                  <a:ext uri="{FF2B5EF4-FFF2-40B4-BE49-F238E27FC236}">
                    <a16:creationId xmlns:a16="http://schemas.microsoft.com/office/drawing/2014/main" id="{8391BFEC-8020-47B3-B8AD-AA017A52AD0C}"/>
                  </a:ext>
                </a:extLst>
              </p:cNvPr>
              <p:cNvSpPr/>
              <p:nvPr/>
            </p:nvSpPr>
            <p:spPr>
              <a:xfrm>
                <a:off x="1" y="1855132"/>
                <a:ext cx="539966" cy="538333"/>
              </a:xfrm>
              <a:prstGeom prst="ellipse">
                <a:avLst/>
              </a:prstGeom>
              <a:solidFill>
                <a:srgbClr val="07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rtl="0"/>
                <a:endParaRPr lang="en-US" sz="1350" kern="1200">
                  <a:solidFill>
                    <a:srgbClr val="FFFFFF"/>
                  </a:solidFill>
                  <a:latin typeface="Lato Light" panose="020F0502020204030203" pitchFamily="34" charset="0"/>
                </a:endParaRPr>
              </a:p>
            </p:txBody>
          </p:sp>
          <p:pic>
            <p:nvPicPr>
              <p:cNvPr id="37" name="Graphic 36" descr="Badge 1">
                <a:extLst>
                  <a:ext uri="{FF2B5EF4-FFF2-40B4-BE49-F238E27FC236}">
                    <a16:creationId xmlns:a16="http://schemas.microsoft.com/office/drawing/2014/main" id="{EF5B6CF3-0729-4391-A165-9259E28187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853764"/>
                <a:ext cx="539700" cy="539700"/>
              </a:xfrm>
              <a:prstGeom prst="rect">
                <a:avLst/>
              </a:prstGeom>
            </p:spPr>
          </p:pic>
        </p:grpSp>
        <p:grpSp>
          <p:nvGrpSpPr>
            <p:cNvPr id="30" name="Group 29">
              <a:extLst>
                <a:ext uri="{FF2B5EF4-FFF2-40B4-BE49-F238E27FC236}">
                  <a16:creationId xmlns:a16="http://schemas.microsoft.com/office/drawing/2014/main" id="{1FF41356-31A8-481C-A5D3-98CA0E8CD533}"/>
                </a:ext>
              </a:extLst>
            </p:cNvPr>
            <p:cNvGrpSpPr/>
            <p:nvPr/>
          </p:nvGrpSpPr>
          <p:grpSpPr>
            <a:xfrm>
              <a:off x="320780" y="5218519"/>
              <a:ext cx="539967" cy="539700"/>
              <a:chOff x="311255" y="5199469"/>
              <a:chExt cx="539967" cy="539700"/>
            </a:xfrm>
          </p:grpSpPr>
          <p:sp>
            <p:nvSpPr>
              <p:cNvPr id="34" name="Oval 33">
                <a:extLst>
                  <a:ext uri="{FF2B5EF4-FFF2-40B4-BE49-F238E27FC236}">
                    <a16:creationId xmlns:a16="http://schemas.microsoft.com/office/drawing/2014/main" id="{E5801827-252F-4085-A6F5-03E8756ADB08}"/>
                  </a:ext>
                </a:extLst>
              </p:cNvPr>
              <p:cNvSpPr/>
              <p:nvPr/>
            </p:nvSpPr>
            <p:spPr>
              <a:xfrm>
                <a:off x="311256" y="5200154"/>
                <a:ext cx="539966" cy="538333"/>
              </a:xfrm>
              <a:prstGeom prst="ellipse">
                <a:avLst/>
              </a:prstGeom>
              <a:solidFill>
                <a:srgbClr val="07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rtl="0"/>
                <a:endParaRPr lang="en-US" sz="1350" kern="1200">
                  <a:solidFill>
                    <a:srgbClr val="FFFFFF"/>
                  </a:solidFill>
                  <a:latin typeface="Lato Light" panose="020F0502020204030203" pitchFamily="34" charset="0"/>
                </a:endParaRPr>
              </a:p>
            </p:txBody>
          </p:sp>
          <p:pic>
            <p:nvPicPr>
              <p:cNvPr id="35" name="Graphic 34" descr="Badge">
                <a:extLst>
                  <a:ext uri="{FF2B5EF4-FFF2-40B4-BE49-F238E27FC236}">
                    <a16:creationId xmlns:a16="http://schemas.microsoft.com/office/drawing/2014/main" id="{5DA4E238-7544-41C7-B45E-5D42015E24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255" y="5199469"/>
                <a:ext cx="539700" cy="539700"/>
              </a:xfrm>
              <a:prstGeom prst="rect">
                <a:avLst/>
              </a:prstGeom>
            </p:spPr>
          </p:pic>
        </p:grpSp>
        <p:grpSp>
          <p:nvGrpSpPr>
            <p:cNvPr id="31" name="Group 30">
              <a:extLst>
                <a:ext uri="{FF2B5EF4-FFF2-40B4-BE49-F238E27FC236}">
                  <a16:creationId xmlns:a16="http://schemas.microsoft.com/office/drawing/2014/main" id="{B0F3DB0B-8DE1-4416-B59C-2BD83298A8FE}"/>
                </a:ext>
              </a:extLst>
            </p:cNvPr>
            <p:cNvGrpSpPr/>
            <p:nvPr/>
          </p:nvGrpSpPr>
          <p:grpSpPr>
            <a:xfrm>
              <a:off x="320647" y="5824615"/>
              <a:ext cx="539966" cy="539700"/>
              <a:chOff x="463656" y="5351368"/>
              <a:chExt cx="539966" cy="539700"/>
            </a:xfrm>
          </p:grpSpPr>
          <p:sp>
            <p:nvSpPr>
              <p:cNvPr id="32" name="Oval 31">
                <a:extLst>
                  <a:ext uri="{FF2B5EF4-FFF2-40B4-BE49-F238E27FC236}">
                    <a16:creationId xmlns:a16="http://schemas.microsoft.com/office/drawing/2014/main" id="{CBFD36F1-63AE-4DE4-B503-AD8B0483D688}"/>
                  </a:ext>
                </a:extLst>
              </p:cNvPr>
              <p:cNvSpPr/>
              <p:nvPr/>
            </p:nvSpPr>
            <p:spPr>
              <a:xfrm>
                <a:off x="463656" y="5352554"/>
                <a:ext cx="539966" cy="538333"/>
              </a:xfrm>
              <a:prstGeom prst="ellipse">
                <a:avLst/>
              </a:prstGeom>
              <a:solidFill>
                <a:srgbClr val="073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rtl="0"/>
                <a:endParaRPr lang="en-US" sz="1350" kern="1200">
                  <a:solidFill>
                    <a:srgbClr val="FFFFFF"/>
                  </a:solidFill>
                  <a:latin typeface="Lato Light" panose="020F0502020204030203" pitchFamily="34" charset="0"/>
                </a:endParaRPr>
              </a:p>
            </p:txBody>
          </p:sp>
          <p:pic>
            <p:nvPicPr>
              <p:cNvPr id="33" name="Graphic 32" descr="Badge 3 outline">
                <a:extLst>
                  <a:ext uri="{FF2B5EF4-FFF2-40B4-BE49-F238E27FC236}">
                    <a16:creationId xmlns:a16="http://schemas.microsoft.com/office/drawing/2014/main" id="{231031F1-1359-4F96-B00D-4B30DB3071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63656" y="5351368"/>
                <a:ext cx="539700" cy="539700"/>
              </a:xfrm>
              <a:prstGeom prst="rect">
                <a:avLst/>
              </a:prstGeom>
            </p:spPr>
          </p:pic>
        </p:grpSp>
      </p:grpSp>
      <p:sp>
        <p:nvSpPr>
          <p:cNvPr id="8" name="TextBox 7">
            <a:extLst>
              <a:ext uri="{FF2B5EF4-FFF2-40B4-BE49-F238E27FC236}">
                <a16:creationId xmlns:a16="http://schemas.microsoft.com/office/drawing/2014/main" id="{0799A762-7BA3-4148-8BB9-9A6EB826F48C}"/>
              </a:ext>
            </a:extLst>
          </p:cNvPr>
          <p:cNvSpPr txBox="1"/>
          <p:nvPr/>
        </p:nvSpPr>
        <p:spPr>
          <a:xfrm>
            <a:off x="177140" y="4571731"/>
            <a:ext cx="4924812" cy="646331"/>
          </a:xfrm>
          <a:prstGeom prst="rect">
            <a:avLst/>
          </a:prstGeom>
          <a:noFill/>
        </p:spPr>
        <p:txBody>
          <a:bodyPr wrap="square" rtlCol="0">
            <a:spAutoFit/>
          </a:bodyPr>
          <a:lstStyle/>
          <a:p>
            <a:pPr algn="l" defTabSz="685800" rtl="0"/>
            <a:r>
              <a:rPr lang="en-US" sz="1200">
                <a:solidFill>
                  <a:srgbClr val="0B5191">
                    <a:lumMod val="75000"/>
                  </a:srgbClr>
                </a:solidFill>
                <a:latin typeface="Calibri"/>
                <a:ea typeface="+mn-ea"/>
                <a:cs typeface="+mn-cs"/>
              </a:rPr>
              <a:t>*Potential Severe Asthma Definition: Receiving treatment at GINA Step 4 &amp; experiencing ≥2 exacerbations/year OR receiving treatment at GINA Step 5</a:t>
            </a:r>
          </a:p>
          <a:p>
            <a:pPr algn="l" defTabSz="685800" rtl="0"/>
            <a:endParaRPr lang="en-US" sz="1200" kern="1200">
              <a:solidFill>
                <a:srgbClr val="404040"/>
              </a:solidFill>
              <a:latin typeface="Arial"/>
              <a:ea typeface="+mn-ea"/>
              <a:cs typeface="+mn-cs"/>
            </a:endParaRPr>
          </a:p>
        </p:txBody>
      </p:sp>
      <p:grpSp>
        <p:nvGrpSpPr>
          <p:cNvPr id="10" name="Group 9">
            <a:extLst>
              <a:ext uri="{FF2B5EF4-FFF2-40B4-BE49-F238E27FC236}">
                <a16:creationId xmlns:a16="http://schemas.microsoft.com/office/drawing/2014/main" id="{4F1A1D68-9CF5-4611-950A-AD5FDA3AA0DA}"/>
              </a:ext>
            </a:extLst>
          </p:cNvPr>
          <p:cNvGrpSpPr/>
          <p:nvPr/>
        </p:nvGrpSpPr>
        <p:grpSpPr>
          <a:xfrm>
            <a:off x="880714" y="925269"/>
            <a:ext cx="7382573" cy="1979668"/>
            <a:chOff x="351804" y="1530276"/>
            <a:chExt cx="9843431" cy="2639557"/>
          </a:xfrm>
        </p:grpSpPr>
        <p:grpSp>
          <p:nvGrpSpPr>
            <p:cNvPr id="14" name="Group 13">
              <a:extLst>
                <a:ext uri="{FF2B5EF4-FFF2-40B4-BE49-F238E27FC236}">
                  <a16:creationId xmlns:a16="http://schemas.microsoft.com/office/drawing/2014/main" id="{9BAEED19-9558-44A9-A7E6-149FF84DE556}"/>
                </a:ext>
              </a:extLst>
            </p:cNvPr>
            <p:cNvGrpSpPr/>
            <p:nvPr/>
          </p:nvGrpSpPr>
          <p:grpSpPr>
            <a:xfrm>
              <a:off x="351804" y="1530276"/>
              <a:ext cx="7195355" cy="2639557"/>
              <a:chOff x="-24075" y="1539996"/>
              <a:chExt cx="7195355" cy="2639557"/>
            </a:xfrm>
          </p:grpSpPr>
          <p:pic>
            <p:nvPicPr>
              <p:cNvPr id="20" name="Picture 19" descr="Icon&#10;&#10;Description automatically generated">
                <a:extLst>
                  <a:ext uri="{FF2B5EF4-FFF2-40B4-BE49-F238E27FC236}">
                    <a16:creationId xmlns:a16="http://schemas.microsoft.com/office/drawing/2014/main" id="{3EEA4AD3-D2B0-41E9-B344-3B68CA84E9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9782" y="1539996"/>
                <a:ext cx="2505133" cy="605893"/>
              </a:xfrm>
              <a:prstGeom prst="rect">
                <a:avLst/>
              </a:prstGeom>
            </p:spPr>
          </p:pic>
          <p:cxnSp>
            <p:nvCxnSpPr>
              <p:cNvPr id="21" name="Straight Arrow Connector 20">
                <a:extLst>
                  <a:ext uri="{FF2B5EF4-FFF2-40B4-BE49-F238E27FC236}">
                    <a16:creationId xmlns:a16="http://schemas.microsoft.com/office/drawing/2014/main" id="{A25FF749-35F6-47F9-986F-54FE7652161C}"/>
                  </a:ext>
                </a:extLst>
              </p:cNvPr>
              <p:cNvCxnSpPr>
                <a:cxnSpLocks/>
                <a:stCxn id="24" idx="2"/>
                <a:endCxn id="22" idx="0"/>
              </p:cNvCxnSpPr>
              <p:nvPr/>
            </p:nvCxnSpPr>
            <p:spPr>
              <a:xfrm flipH="1">
                <a:off x="1625146" y="2593236"/>
                <a:ext cx="1581889" cy="882879"/>
              </a:xfrm>
              <a:prstGeom prst="straightConnector1">
                <a:avLst/>
              </a:prstGeom>
              <a:noFill/>
              <a:ln w="28575" cap="flat" cmpd="sng" algn="ctr">
                <a:solidFill>
                  <a:schemeClr val="accent1"/>
                </a:solidFill>
                <a:prstDash val="solid"/>
                <a:tailEnd type="triangle"/>
              </a:ln>
              <a:effectLst/>
            </p:spPr>
          </p:cxnSp>
          <p:sp>
            <p:nvSpPr>
              <p:cNvPr id="22" name="Rectangle: Rounded Corners 21">
                <a:extLst>
                  <a:ext uri="{FF2B5EF4-FFF2-40B4-BE49-F238E27FC236}">
                    <a16:creationId xmlns:a16="http://schemas.microsoft.com/office/drawing/2014/main" id="{7C24F340-8BA4-49B3-88C8-0E90CFB2DAC6}"/>
                  </a:ext>
                </a:extLst>
              </p:cNvPr>
              <p:cNvSpPr/>
              <p:nvPr/>
            </p:nvSpPr>
            <p:spPr>
              <a:xfrm>
                <a:off x="128810" y="3476115"/>
                <a:ext cx="2992672" cy="703438"/>
              </a:xfrm>
              <a:prstGeom prst="roundRect">
                <a:avLst/>
              </a:prstGeom>
              <a:solidFill>
                <a:srgbClr val="FFFF00"/>
              </a:solidFill>
              <a:ln w="38100" cap="flat" cmpd="sng" algn="ctr">
                <a:solidFill>
                  <a:srgbClr val="0E798E">
                    <a:lumMod val="50000"/>
                  </a:srgbClr>
                </a:solidFill>
                <a:prstDash val="solid"/>
              </a:ln>
              <a:effectLst/>
            </p:spPr>
            <p:txBody>
              <a:bodyPr rtlCol="0" anchor="ctr"/>
              <a:lstStyle/>
              <a:p>
                <a:pPr algn="ctr" defTabSz="685800" rtl="0">
                  <a:defRPr/>
                </a:pPr>
                <a:r>
                  <a:rPr lang="en-US" sz="1200" b="1">
                    <a:solidFill>
                      <a:prstClr val="black"/>
                    </a:solidFill>
                    <a:latin typeface="Calibri"/>
                    <a:ea typeface="+mn-ea"/>
                    <a:cs typeface="+mn-cs"/>
                  </a:rPr>
                  <a:t>Potential Severe Asthma* REFERRED</a:t>
                </a:r>
              </a:p>
            </p:txBody>
          </p:sp>
          <p:sp>
            <p:nvSpPr>
              <p:cNvPr id="23" name="Rectangle: Rounded Corners 22">
                <a:extLst>
                  <a:ext uri="{FF2B5EF4-FFF2-40B4-BE49-F238E27FC236}">
                    <a16:creationId xmlns:a16="http://schemas.microsoft.com/office/drawing/2014/main" id="{FBB2D677-12E2-44E9-A0CE-26AA3320608A}"/>
                  </a:ext>
                </a:extLst>
              </p:cNvPr>
              <p:cNvSpPr/>
              <p:nvPr/>
            </p:nvSpPr>
            <p:spPr>
              <a:xfrm>
                <a:off x="3250292" y="3466950"/>
                <a:ext cx="2992672" cy="712603"/>
              </a:xfrm>
              <a:prstGeom prst="roundRect">
                <a:avLst/>
              </a:prstGeom>
              <a:solidFill>
                <a:srgbClr val="FFC000"/>
              </a:solidFill>
              <a:ln w="38100" cap="flat" cmpd="sng" algn="ctr">
                <a:solidFill>
                  <a:srgbClr val="0E798E">
                    <a:lumMod val="50000"/>
                  </a:srgbClr>
                </a:solidFill>
                <a:prstDash val="solid"/>
              </a:ln>
              <a:effectLst/>
            </p:spPr>
            <p:txBody>
              <a:bodyPr rtlCol="0" anchor="ctr"/>
              <a:lstStyle/>
              <a:p>
                <a:pPr algn="ctr" defTabSz="685800" rtl="0">
                  <a:defRPr/>
                </a:pPr>
                <a:r>
                  <a:rPr lang="en-US" sz="1200" b="1">
                    <a:solidFill>
                      <a:prstClr val="black"/>
                    </a:solidFill>
                    <a:latin typeface="Calibri"/>
                    <a:ea typeface="+mn-ea"/>
                    <a:cs typeface="+mn-cs"/>
                  </a:rPr>
                  <a:t>Potential Severe Asthma NOT REFERRED (i.e. hidden)</a:t>
                </a:r>
              </a:p>
            </p:txBody>
          </p:sp>
          <p:sp>
            <p:nvSpPr>
              <p:cNvPr id="24" name="Rectangle: Rounded Corners 23">
                <a:extLst>
                  <a:ext uri="{FF2B5EF4-FFF2-40B4-BE49-F238E27FC236}">
                    <a16:creationId xmlns:a16="http://schemas.microsoft.com/office/drawing/2014/main" id="{925E5E26-27A1-49D3-8DF5-2FC5BB762190}"/>
                  </a:ext>
                </a:extLst>
              </p:cNvPr>
              <p:cNvSpPr/>
              <p:nvPr/>
            </p:nvSpPr>
            <p:spPr>
              <a:xfrm>
                <a:off x="1779154" y="1987343"/>
                <a:ext cx="2855761" cy="6058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r>
                  <a:rPr lang="en-US" sz="1200" b="1" kern="1200">
                    <a:solidFill>
                      <a:srgbClr val="073763"/>
                    </a:solidFill>
                    <a:latin typeface="Arial"/>
                  </a:rPr>
                  <a:t>Potential severe asthma*</a:t>
                </a:r>
              </a:p>
            </p:txBody>
          </p:sp>
          <p:cxnSp>
            <p:nvCxnSpPr>
              <p:cNvPr id="25" name="Straight Arrow Connector 24">
                <a:extLst>
                  <a:ext uri="{FF2B5EF4-FFF2-40B4-BE49-F238E27FC236}">
                    <a16:creationId xmlns:a16="http://schemas.microsoft.com/office/drawing/2014/main" id="{4DC5E4E1-67DE-41E1-9B7B-878271FB97DF}"/>
                  </a:ext>
                </a:extLst>
              </p:cNvPr>
              <p:cNvCxnSpPr>
                <a:cxnSpLocks/>
                <a:stCxn id="24" idx="2"/>
                <a:endCxn id="23" idx="0"/>
              </p:cNvCxnSpPr>
              <p:nvPr/>
            </p:nvCxnSpPr>
            <p:spPr>
              <a:xfrm>
                <a:off x="3207035" y="2593236"/>
                <a:ext cx="1539593" cy="873714"/>
              </a:xfrm>
              <a:prstGeom prst="straightConnector1">
                <a:avLst/>
              </a:prstGeom>
              <a:noFill/>
              <a:ln w="28575" cap="flat" cmpd="sng" algn="ctr">
                <a:solidFill>
                  <a:schemeClr val="accent1"/>
                </a:solidFill>
                <a:prstDash val="solid"/>
                <a:tailEnd type="triangle"/>
              </a:ln>
              <a:effectLst/>
            </p:spPr>
          </p:cxnSp>
          <p:sp>
            <p:nvSpPr>
              <p:cNvPr id="26" name="TextBox 25">
                <a:extLst>
                  <a:ext uri="{FF2B5EF4-FFF2-40B4-BE49-F238E27FC236}">
                    <a16:creationId xmlns:a16="http://schemas.microsoft.com/office/drawing/2014/main" id="{33CCBFAF-90D3-4148-AB8D-3C379B485CC4}"/>
                  </a:ext>
                </a:extLst>
              </p:cNvPr>
              <p:cNvSpPr txBox="1"/>
              <p:nvPr/>
            </p:nvSpPr>
            <p:spPr>
              <a:xfrm>
                <a:off x="-24075" y="2621253"/>
                <a:ext cx="2517169" cy="615553"/>
              </a:xfrm>
              <a:prstGeom prst="rect">
                <a:avLst/>
              </a:prstGeom>
              <a:noFill/>
            </p:spPr>
            <p:txBody>
              <a:bodyPr wrap="square">
                <a:spAutoFit/>
              </a:bodyPr>
              <a:lstStyle/>
              <a:p>
                <a:pPr algn="ctr" defTabSz="685800" rtl="0">
                  <a:defRPr/>
                </a:pPr>
                <a:r>
                  <a:rPr lang="en-US" sz="1200">
                    <a:solidFill>
                      <a:srgbClr val="073763"/>
                    </a:solidFill>
                    <a:latin typeface="Calibri"/>
                    <a:ea typeface="+mn-ea"/>
                    <a:cs typeface="+mn-cs"/>
                  </a:rPr>
                  <a:t>Was referred to a specialist in the previous year</a:t>
                </a:r>
              </a:p>
            </p:txBody>
          </p:sp>
          <p:sp>
            <p:nvSpPr>
              <p:cNvPr id="27" name="TextBox 26">
                <a:extLst>
                  <a:ext uri="{FF2B5EF4-FFF2-40B4-BE49-F238E27FC236}">
                    <a16:creationId xmlns:a16="http://schemas.microsoft.com/office/drawing/2014/main" id="{FFC46F56-E0E5-43C4-88D4-CAC461B2DB1D}"/>
                  </a:ext>
                </a:extLst>
              </p:cNvPr>
              <p:cNvSpPr txBox="1"/>
              <p:nvPr/>
            </p:nvSpPr>
            <p:spPr>
              <a:xfrm>
                <a:off x="4178607" y="2540287"/>
                <a:ext cx="2992673" cy="861775"/>
              </a:xfrm>
              <a:prstGeom prst="rect">
                <a:avLst/>
              </a:prstGeom>
              <a:noFill/>
            </p:spPr>
            <p:txBody>
              <a:bodyPr wrap="square">
                <a:spAutoFit/>
              </a:bodyPr>
              <a:lstStyle/>
              <a:p>
                <a:pPr algn="ctr" defTabSz="685800" rtl="0">
                  <a:defRPr/>
                </a:pPr>
                <a:r>
                  <a:rPr lang="en-US" sz="1200">
                    <a:solidFill>
                      <a:srgbClr val="073763"/>
                    </a:solidFill>
                    <a:latin typeface="Calibri"/>
                    <a:ea typeface="+mn-ea"/>
                    <a:cs typeface="+mn-cs"/>
                  </a:rPr>
                  <a:t>Was not referred to a specialist in the previous year or not receiving specialist care</a:t>
                </a:r>
              </a:p>
            </p:txBody>
          </p:sp>
        </p:grpSp>
        <p:grpSp>
          <p:nvGrpSpPr>
            <p:cNvPr id="15" name="Group 14">
              <a:extLst>
                <a:ext uri="{FF2B5EF4-FFF2-40B4-BE49-F238E27FC236}">
                  <a16:creationId xmlns:a16="http://schemas.microsoft.com/office/drawing/2014/main" id="{B75F117F-1255-4D64-B68F-62C13C00B2BB}"/>
                </a:ext>
              </a:extLst>
            </p:cNvPr>
            <p:cNvGrpSpPr/>
            <p:nvPr/>
          </p:nvGrpSpPr>
          <p:grpSpPr>
            <a:xfrm>
              <a:off x="7202563" y="1628407"/>
              <a:ext cx="2992672" cy="2519403"/>
              <a:chOff x="7705492" y="1650430"/>
              <a:chExt cx="2992672" cy="2519403"/>
            </a:xfrm>
          </p:grpSpPr>
          <p:pic>
            <p:nvPicPr>
              <p:cNvPr id="16" name="Picture 15">
                <a:extLst>
                  <a:ext uri="{FF2B5EF4-FFF2-40B4-BE49-F238E27FC236}">
                    <a16:creationId xmlns:a16="http://schemas.microsoft.com/office/drawing/2014/main" id="{202210D5-0B49-4ADB-9252-BEE513EBF9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8377" y="1650430"/>
                <a:ext cx="1346901" cy="399630"/>
              </a:xfrm>
              <a:prstGeom prst="rect">
                <a:avLst/>
              </a:prstGeom>
            </p:spPr>
          </p:pic>
          <p:sp>
            <p:nvSpPr>
              <p:cNvPr id="17" name="Rectangle: Rounded Corners 16">
                <a:extLst>
                  <a:ext uri="{FF2B5EF4-FFF2-40B4-BE49-F238E27FC236}">
                    <a16:creationId xmlns:a16="http://schemas.microsoft.com/office/drawing/2014/main" id="{F929FAC4-D7D0-4B38-B010-CC73BCE3D730}"/>
                  </a:ext>
                </a:extLst>
              </p:cNvPr>
              <p:cNvSpPr/>
              <p:nvPr/>
            </p:nvSpPr>
            <p:spPr>
              <a:xfrm>
                <a:off x="7773948" y="2050113"/>
                <a:ext cx="2855761" cy="4313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r>
                  <a:rPr lang="en-US" sz="1200" b="1" kern="1200">
                    <a:solidFill>
                      <a:srgbClr val="073763"/>
                    </a:solidFill>
                    <a:latin typeface="Arial"/>
                  </a:rPr>
                  <a:t>UK-ISAR</a:t>
                </a:r>
              </a:p>
            </p:txBody>
          </p:sp>
          <p:cxnSp>
            <p:nvCxnSpPr>
              <p:cNvPr id="18" name="Straight Arrow Connector 17">
                <a:extLst>
                  <a:ext uri="{FF2B5EF4-FFF2-40B4-BE49-F238E27FC236}">
                    <a16:creationId xmlns:a16="http://schemas.microsoft.com/office/drawing/2014/main" id="{6AC98A8D-A13D-49E6-A3A2-DB72AC555823}"/>
                  </a:ext>
                </a:extLst>
              </p:cNvPr>
              <p:cNvCxnSpPr>
                <a:cxnSpLocks/>
                <a:stCxn id="17" idx="2"/>
                <a:endCxn id="19" idx="0"/>
              </p:cNvCxnSpPr>
              <p:nvPr/>
            </p:nvCxnSpPr>
            <p:spPr>
              <a:xfrm flipH="1">
                <a:off x="9201828" y="2481486"/>
                <a:ext cx="1" cy="947514"/>
              </a:xfrm>
              <a:prstGeom prst="straightConnector1">
                <a:avLst/>
              </a:prstGeom>
              <a:noFill/>
              <a:ln w="28575" cap="flat" cmpd="sng" algn="ctr">
                <a:solidFill>
                  <a:schemeClr val="accent1"/>
                </a:solidFill>
                <a:prstDash val="solid"/>
                <a:tailEnd type="triangle"/>
              </a:ln>
              <a:effectLst/>
            </p:spPr>
          </p:cxnSp>
          <p:sp>
            <p:nvSpPr>
              <p:cNvPr id="19" name="Rectangle: Rounded Corners 18">
                <a:extLst>
                  <a:ext uri="{FF2B5EF4-FFF2-40B4-BE49-F238E27FC236}">
                    <a16:creationId xmlns:a16="http://schemas.microsoft.com/office/drawing/2014/main" id="{B136842F-4373-49F7-8D84-76B39654901E}"/>
                  </a:ext>
                </a:extLst>
              </p:cNvPr>
              <p:cNvSpPr/>
              <p:nvPr/>
            </p:nvSpPr>
            <p:spPr>
              <a:xfrm>
                <a:off x="7705492" y="3429000"/>
                <a:ext cx="2992672" cy="740833"/>
              </a:xfrm>
              <a:prstGeom prst="roundRect">
                <a:avLst/>
              </a:prstGeom>
              <a:solidFill>
                <a:srgbClr val="4B701B">
                  <a:lumMod val="60000"/>
                  <a:lumOff val="40000"/>
                </a:srgbClr>
              </a:solidFill>
              <a:ln w="38100" cap="flat" cmpd="sng" algn="ctr">
                <a:solidFill>
                  <a:srgbClr val="0E798E">
                    <a:lumMod val="50000"/>
                  </a:srgbClr>
                </a:solidFill>
                <a:prstDash val="solid"/>
              </a:ln>
              <a:effectLst/>
            </p:spPr>
            <p:txBody>
              <a:bodyPr rtlCol="0" anchor="ctr"/>
              <a:lstStyle/>
              <a:p>
                <a:pPr algn="ctr" defTabSz="685800" rtl="0">
                  <a:defRPr/>
                </a:pPr>
                <a:r>
                  <a:rPr lang="en-US" sz="1275" b="1">
                    <a:solidFill>
                      <a:prstClr val="black"/>
                    </a:solidFill>
                    <a:latin typeface="Calibri"/>
                    <a:ea typeface="+mn-ea"/>
                    <a:cs typeface="+mn-cs"/>
                  </a:rPr>
                  <a:t>Confirmed severe asthma</a:t>
                </a:r>
              </a:p>
            </p:txBody>
          </p:sp>
        </p:grpSp>
      </p:grpSp>
      <p:grpSp>
        <p:nvGrpSpPr>
          <p:cNvPr id="11" name="Group 10">
            <a:extLst>
              <a:ext uri="{FF2B5EF4-FFF2-40B4-BE49-F238E27FC236}">
                <a16:creationId xmlns:a16="http://schemas.microsoft.com/office/drawing/2014/main" id="{FD0469F5-635A-4B8A-A5BC-C0181CD1045E}"/>
              </a:ext>
            </a:extLst>
          </p:cNvPr>
          <p:cNvGrpSpPr/>
          <p:nvPr/>
        </p:nvGrpSpPr>
        <p:grpSpPr>
          <a:xfrm>
            <a:off x="5662635" y="1546180"/>
            <a:ext cx="90450" cy="11610"/>
            <a:chOff x="7550180" y="2061573"/>
            <a:chExt cx="120600" cy="15480"/>
          </a:xfrm>
        </p:grpSpPr>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46ACC8F7-018B-4160-81C1-73AC4CE01EC7}"/>
                    </a:ext>
                  </a:extLst>
                </p14:cNvPr>
                <p14:cNvContentPartPr/>
                <p14:nvPr/>
              </p14:nvContentPartPr>
              <p14:xfrm>
                <a:off x="7550180" y="2073813"/>
                <a:ext cx="5040" cy="3240"/>
              </p14:xfrm>
            </p:contentPart>
          </mc:Choice>
          <mc:Fallback xmlns="">
            <p:pic>
              <p:nvPicPr>
                <p:cNvPr id="12" name="Ink 11">
                  <a:extLst>
                    <a:ext uri="{FF2B5EF4-FFF2-40B4-BE49-F238E27FC236}">
                      <a16:creationId xmlns:a16="http://schemas.microsoft.com/office/drawing/2014/main" id="{46ACC8F7-018B-4160-81C1-73AC4CE01EC7}"/>
                    </a:ext>
                  </a:extLst>
                </p:cNvPr>
                <p:cNvPicPr/>
                <p:nvPr/>
              </p:nvPicPr>
              <p:blipFill>
                <a:blip r:embed="rId11"/>
                <a:stretch>
                  <a:fillRect/>
                </a:stretch>
              </p:blipFill>
              <p:spPr>
                <a:xfrm>
                  <a:off x="7538725" y="2062242"/>
                  <a:ext cx="27491"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6A2D4C0C-58A8-401F-883F-26359C0478D3}"/>
                    </a:ext>
                  </a:extLst>
                </p14:cNvPr>
                <p14:cNvContentPartPr/>
                <p14:nvPr/>
              </p14:nvContentPartPr>
              <p14:xfrm>
                <a:off x="7662500" y="2061573"/>
                <a:ext cx="8280" cy="5760"/>
              </p14:xfrm>
            </p:contentPart>
          </mc:Choice>
          <mc:Fallback xmlns="">
            <p:pic>
              <p:nvPicPr>
                <p:cNvPr id="13" name="Ink 12">
                  <a:extLst>
                    <a:ext uri="{FF2B5EF4-FFF2-40B4-BE49-F238E27FC236}">
                      <a16:creationId xmlns:a16="http://schemas.microsoft.com/office/drawing/2014/main" id="{6A2D4C0C-58A8-401F-883F-26359C0478D3}"/>
                    </a:ext>
                  </a:extLst>
                </p:cNvPr>
                <p:cNvPicPr/>
                <p:nvPr/>
              </p:nvPicPr>
              <p:blipFill>
                <a:blip r:embed="rId11"/>
                <a:stretch>
                  <a:fillRect/>
                </a:stretch>
              </p:blipFill>
              <p:spPr>
                <a:xfrm>
                  <a:off x="7651000" y="2050496"/>
                  <a:ext cx="30820" cy="27471"/>
                </a:xfrm>
                <a:prstGeom prst="rect">
                  <a:avLst/>
                </a:prstGeom>
              </p:spPr>
            </p:pic>
          </mc:Fallback>
        </mc:AlternateContent>
      </p:grpSp>
      <p:sp>
        <p:nvSpPr>
          <p:cNvPr id="38" name="TextBox 37">
            <a:extLst>
              <a:ext uri="{FF2B5EF4-FFF2-40B4-BE49-F238E27FC236}">
                <a16:creationId xmlns:a16="http://schemas.microsoft.com/office/drawing/2014/main" id="{6E0A5AC3-FDB4-406C-AE23-8EA0E5817F22}"/>
              </a:ext>
            </a:extLst>
          </p:cNvPr>
          <p:cNvSpPr txBox="1"/>
          <p:nvPr/>
        </p:nvSpPr>
        <p:spPr>
          <a:xfrm>
            <a:off x="5101952" y="4903243"/>
            <a:ext cx="3380454" cy="207749"/>
          </a:xfrm>
          <a:prstGeom prst="rect">
            <a:avLst/>
          </a:prstGeom>
          <a:noFill/>
        </p:spPr>
        <p:txBody>
          <a:bodyPr wrap="square" rtlCol="0">
            <a:spAutoFit/>
          </a:bodyPr>
          <a:lstStyle/>
          <a:p>
            <a:pPr algn="l" defTabSz="685800" rtl="0"/>
            <a:r>
              <a:rPr lang="en-GB" sz="750">
                <a:solidFill>
                  <a:srgbClr val="404040"/>
                </a:solidFill>
                <a:latin typeface="Arial"/>
                <a:ea typeface="+mn-ea"/>
                <a:cs typeface="+mn-cs"/>
              </a:rPr>
              <a:t>Ryan D, Price D et al. J Allergy Clin Immunol </a:t>
            </a:r>
            <a:r>
              <a:rPr lang="en-GB" sz="750" err="1">
                <a:solidFill>
                  <a:srgbClr val="404040"/>
                </a:solidFill>
                <a:latin typeface="Arial"/>
                <a:ea typeface="+mn-ea"/>
                <a:cs typeface="+mn-cs"/>
              </a:rPr>
              <a:t>Pract</a:t>
            </a:r>
            <a:r>
              <a:rPr lang="en-GB" sz="750">
                <a:solidFill>
                  <a:srgbClr val="404040"/>
                </a:solidFill>
                <a:latin typeface="Arial"/>
                <a:ea typeface="+mn-ea"/>
                <a:cs typeface="+mn-cs"/>
              </a:rPr>
              <a:t> 2021;9(4):1612-1623.e9</a:t>
            </a:r>
            <a:endParaRPr lang="en-US" sz="750" kern="1200">
              <a:solidFill>
                <a:srgbClr val="404040"/>
              </a:solidFill>
              <a:latin typeface="Arial"/>
              <a:ea typeface="+mn-ea"/>
              <a:cs typeface="+mn-cs"/>
            </a:endParaRPr>
          </a:p>
        </p:txBody>
      </p:sp>
      <p:pic>
        <p:nvPicPr>
          <p:cNvPr id="3" name="Graphic 2" descr="Beginning with solid fill">
            <a:hlinkClick r:id="rId13" action="ppaction://hlinksldjump"/>
            <a:extLst>
              <a:ext uri="{FF2B5EF4-FFF2-40B4-BE49-F238E27FC236}">
                <a16:creationId xmlns:a16="http://schemas.microsoft.com/office/drawing/2014/main" id="{990E3797-04DC-4354-FB11-66EE42653B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44087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A98564-97A2-49CC-92B7-4A4EC6F3B934}"/>
              </a:ext>
            </a:extLst>
          </p:cNvPr>
          <p:cNvSpPr txBox="1">
            <a:spLocks/>
          </p:cNvSpPr>
          <p:nvPr/>
        </p:nvSpPr>
        <p:spPr>
          <a:xfrm>
            <a:off x="295502" y="23861"/>
            <a:ext cx="7940521" cy="581932"/>
          </a:xfrm>
          <a:prstGeom prst="rect">
            <a:avLst/>
          </a:prstGeom>
          <a:noFill/>
          <a:ln>
            <a:noFill/>
          </a:ln>
        </p:spPr>
        <p:txBody>
          <a:bodyPr spcFirstLastPara="1" wrap="square" lIns="0" tIns="34275" rIns="68569"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073763"/>
              </a:buClr>
            </a:pPr>
            <a:r>
              <a:rPr lang="en-SG" sz="1800">
                <a:solidFill>
                  <a:srgbClr val="073763"/>
                </a:solidFill>
              </a:rPr>
              <a:t>Many Patients Managed in Primary Care Experience Frequent Exacerbations – Regardless of GINA Step</a:t>
            </a:r>
            <a:endParaRPr lang="en-US" sz="1800">
              <a:solidFill>
                <a:srgbClr val="073763"/>
              </a:solidFill>
              <a:highlight>
                <a:srgbClr val="FFFF00"/>
              </a:highlight>
            </a:endParaRPr>
          </a:p>
        </p:txBody>
      </p:sp>
      <p:sp>
        <p:nvSpPr>
          <p:cNvPr id="28" name="Text Placeholder 3">
            <a:extLst>
              <a:ext uri="{FF2B5EF4-FFF2-40B4-BE49-F238E27FC236}">
                <a16:creationId xmlns:a16="http://schemas.microsoft.com/office/drawing/2014/main" id="{76760A6E-AC75-47FD-91D4-869F7D043773}"/>
              </a:ext>
            </a:extLst>
          </p:cNvPr>
          <p:cNvSpPr txBox="1">
            <a:spLocks/>
          </p:cNvSpPr>
          <p:nvPr/>
        </p:nvSpPr>
        <p:spPr>
          <a:xfrm>
            <a:off x="100546" y="4745713"/>
            <a:ext cx="4471454" cy="426243"/>
          </a:xfrm>
          <a:prstGeom prst="rect">
            <a:avLst/>
          </a:prstGeom>
        </p:spPr>
        <p:txBody>
          <a:bodyPr>
            <a:normAutofit fontScale="625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685800"/>
            <a:r>
              <a:rPr lang="en-GB" sz="1400"/>
              <a:t>GINA, Global Initiative for Asthma; ISAR, International Severe Asthma Registry; OPCRD, Optimum Patient Care Research Database</a:t>
            </a:r>
            <a:br>
              <a:rPr lang="en-GB" sz="1400"/>
            </a:br>
            <a:endParaRPr lang="en-GB" sz="1400"/>
          </a:p>
        </p:txBody>
      </p:sp>
      <p:graphicFrame>
        <p:nvGraphicFramePr>
          <p:cNvPr id="35" name="Chart 34">
            <a:extLst>
              <a:ext uri="{FF2B5EF4-FFF2-40B4-BE49-F238E27FC236}">
                <a16:creationId xmlns:a16="http://schemas.microsoft.com/office/drawing/2014/main" id="{C9F2E957-A7D9-47C1-8987-6FB9ABF2F763}"/>
              </a:ext>
            </a:extLst>
          </p:cNvPr>
          <p:cNvGraphicFramePr/>
          <p:nvPr/>
        </p:nvGraphicFramePr>
        <p:xfrm>
          <a:off x="588847" y="1268319"/>
          <a:ext cx="7647176" cy="3412757"/>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28">
            <a:extLst>
              <a:ext uri="{FF2B5EF4-FFF2-40B4-BE49-F238E27FC236}">
                <a16:creationId xmlns:a16="http://schemas.microsoft.com/office/drawing/2014/main" id="{F70D54FA-E181-4B64-8D16-8EB2E26A09D2}"/>
              </a:ext>
            </a:extLst>
          </p:cNvPr>
          <p:cNvSpPr txBox="1"/>
          <p:nvPr/>
        </p:nvSpPr>
        <p:spPr>
          <a:xfrm>
            <a:off x="7875473" y="888411"/>
            <a:ext cx="1213866" cy="300082"/>
          </a:xfrm>
          <a:prstGeom prst="rect">
            <a:avLst/>
          </a:prstGeom>
          <a:noFill/>
        </p:spPr>
        <p:txBody>
          <a:bodyPr wrap="square">
            <a:spAutoFit/>
          </a:bodyPr>
          <a:lstStyle/>
          <a:p>
            <a:pPr algn="l" defTabSz="685800" rtl="0"/>
            <a:r>
              <a:rPr lang="en-GB" sz="1350" kern="1200">
                <a:solidFill>
                  <a:srgbClr val="0C5EA8"/>
                </a:solidFill>
                <a:latin typeface="Arial"/>
                <a:ea typeface="+mn-ea"/>
                <a:cs typeface="+mn-cs"/>
              </a:rPr>
              <a:t>N=207,557</a:t>
            </a:r>
            <a:endParaRPr lang="en-US" sz="1350" kern="1200">
              <a:solidFill>
                <a:srgbClr val="404040"/>
              </a:solidFill>
              <a:latin typeface="Arial"/>
              <a:ea typeface="+mn-ea"/>
              <a:cs typeface="+mn-cs"/>
            </a:endParaRPr>
          </a:p>
        </p:txBody>
      </p:sp>
      <p:sp>
        <p:nvSpPr>
          <p:cNvPr id="7" name="TextBox 6">
            <a:extLst>
              <a:ext uri="{FF2B5EF4-FFF2-40B4-BE49-F238E27FC236}">
                <a16:creationId xmlns:a16="http://schemas.microsoft.com/office/drawing/2014/main" id="{06D5FC58-A35F-4642-9EC7-F06D737F4039}"/>
              </a:ext>
            </a:extLst>
          </p:cNvPr>
          <p:cNvSpPr txBox="1"/>
          <p:nvPr/>
        </p:nvSpPr>
        <p:spPr>
          <a:xfrm>
            <a:off x="5101952" y="4903243"/>
            <a:ext cx="3380454" cy="207749"/>
          </a:xfrm>
          <a:prstGeom prst="rect">
            <a:avLst/>
          </a:prstGeom>
          <a:noFill/>
        </p:spPr>
        <p:txBody>
          <a:bodyPr wrap="square" rtlCol="0">
            <a:spAutoFit/>
          </a:bodyPr>
          <a:lstStyle/>
          <a:p>
            <a:pPr algn="l" defTabSz="685800" rtl="0"/>
            <a:r>
              <a:rPr lang="en-GB" sz="750">
                <a:solidFill>
                  <a:srgbClr val="404040"/>
                </a:solidFill>
                <a:latin typeface="Arial"/>
                <a:ea typeface="+mn-ea"/>
                <a:cs typeface="+mn-cs"/>
              </a:rPr>
              <a:t>Ryan D, Price D et al. J Allergy Clin Immunol </a:t>
            </a:r>
            <a:r>
              <a:rPr lang="en-GB" sz="750" err="1">
                <a:solidFill>
                  <a:srgbClr val="404040"/>
                </a:solidFill>
                <a:latin typeface="Arial"/>
                <a:ea typeface="+mn-ea"/>
                <a:cs typeface="+mn-cs"/>
              </a:rPr>
              <a:t>Pract</a:t>
            </a:r>
            <a:r>
              <a:rPr lang="en-GB" sz="750">
                <a:solidFill>
                  <a:srgbClr val="404040"/>
                </a:solidFill>
                <a:latin typeface="Arial"/>
                <a:ea typeface="+mn-ea"/>
                <a:cs typeface="+mn-cs"/>
              </a:rPr>
              <a:t> 2021;9(4):1612-1623.e9</a:t>
            </a:r>
            <a:endParaRPr lang="en-US" sz="750" kern="1200">
              <a:solidFill>
                <a:srgbClr val="404040"/>
              </a:solidFill>
              <a:latin typeface="Arial"/>
              <a:ea typeface="+mn-ea"/>
              <a:cs typeface="+mn-cs"/>
            </a:endParaRPr>
          </a:p>
        </p:txBody>
      </p:sp>
      <p:pic>
        <p:nvPicPr>
          <p:cNvPr id="2" name="Graphic 1" descr="Beginning with solid fill">
            <a:hlinkClick r:id="rId3" action="ppaction://hlinksldjump"/>
            <a:extLst>
              <a:ext uri="{FF2B5EF4-FFF2-40B4-BE49-F238E27FC236}">
                <a16:creationId xmlns:a16="http://schemas.microsoft.com/office/drawing/2014/main" id="{FD9E4396-47F8-9512-1192-AECA48945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8824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CF7EBC-B287-4ADE-B8D4-010C93FED14E}"/>
              </a:ext>
            </a:extLst>
          </p:cNvPr>
          <p:cNvSpPr txBox="1">
            <a:spLocks/>
          </p:cNvSpPr>
          <p:nvPr/>
        </p:nvSpPr>
        <p:spPr>
          <a:xfrm>
            <a:off x="280721" y="234929"/>
            <a:ext cx="7886700" cy="400848"/>
          </a:xfrm>
          <a:prstGeom prst="rect">
            <a:avLst/>
          </a:prstGeom>
          <a:noFill/>
          <a:ln>
            <a:noFill/>
          </a:ln>
        </p:spPr>
        <p:txBody>
          <a:bodyPr spcFirstLastPara="1" wrap="square" lIns="0" tIns="34275" rIns="68569"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800">
              <a:buClr>
                <a:srgbClr val="073763"/>
              </a:buClr>
            </a:pPr>
            <a:r>
              <a:rPr lang="en-US" sz="1800">
                <a:solidFill>
                  <a:srgbClr val="073763"/>
                </a:solidFill>
              </a:rPr>
              <a:t>An Estimated 8% of Asthma Patients In Primary Care Were Identified As Potential Severe Asthma Patients</a:t>
            </a:r>
          </a:p>
        </p:txBody>
      </p:sp>
      <p:grpSp>
        <p:nvGrpSpPr>
          <p:cNvPr id="30" name="Group 29">
            <a:extLst>
              <a:ext uri="{FF2B5EF4-FFF2-40B4-BE49-F238E27FC236}">
                <a16:creationId xmlns:a16="http://schemas.microsoft.com/office/drawing/2014/main" id="{59FA9E69-29DB-4801-A4D7-23BA3CF5D715}"/>
              </a:ext>
            </a:extLst>
          </p:cNvPr>
          <p:cNvGrpSpPr/>
          <p:nvPr/>
        </p:nvGrpSpPr>
        <p:grpSpPr>
          <a:xfrm>
            <a:off x="-702342" y="831495"/>
            <a:ext cx="5975909" cy="4100768"/>
            <a:chOff x="1346107" y="664841"/>
            <a:chExt cx="7622824" cy="5212787"/>
          </a:xfrm>
        </p:grpSpPr>
        <p:grpSp>
          <p:nvGrpSpPr>
            <p:cNvPr id="31" name="Group 30">
              <a:extLst>
                <a:ext uri="{FF2B5EF4-FFF2-40B4-BE49-F238E27FC236}">
                  <a16:creationId xmlns:a16="http://schemas.microsoft.com/office/drawing/2014/main" id="{39E38FDD-D056-4C3A-8F19-8BF5A7F72702}"/>
                </a:ext>
              </a:extLst>
            </p:cNvPr>
            <p:cNvGrpSpPr/>
            <p:nvPr/>
          </p:nvGrpSpPr>
          <p:grpSpPr>
            <a:xfrm>
              <a:off x="1346107" y="1251857"/>
              <a:ext cx="4572000" cy="4625771"/>
              <a:chOff x="2612572" y="1436914"/>
              <a:chExt cx="4572000" cy="4625771"/>
            </a:xfrm>
          </p:grpSpPr>
          <p:graphicFrame>
            <p:nvGraphicFramePr>
              <p:cNvPr id="35" name="Chart 34">
                <a:extLst>
                  <a:ext uri="{FF2B5EF4-FFF2-40B4-BE49-F238E27FC236}">
                    <a16:creationId xmlns:a16="http://schemas.microsoft.com/office/drawing/2014/main" id="{C5F9573C-C890-49AC-A70B-E7A0376854FC}"/>
                  </a:ext>
                </a:extLst>
              </p:cNvPr>
              <p:cNvGraphicFramePr>
                <a:graphicFrameLocks/>
              </p:cNvGraphicFramePr>
              <p:nvPr/>
            </p:nvGraphicFramePr>
            <p:xfrm>
              <a:off x="2612572" y="1436914"/>
              <a:ext cx="4572000" cy="4625771"/>
            </p:xfrm>
            <a:graphic>
              <a:graphicData uri="http://schemas.openxmlformats.org/drawingml/2006/chart">
                <c:chart xmlns:c="http://schemas.openxmlformats.org/drawingml/2006/chart" xmlns:r="http://schemas.openxmlformats.org/officeDocument/2006/relationships" r:id="rId3"/>
              </a:graphicData>
            </a:graphic>
          </p:graphicFrame>
          <p:pic>
            <p:nvPicPr>
              <p:cNvPr id="36" name="Picture 35" descr="Chart, pie chart&#10;&#10;Description automatically generated">
                <a:extLst>
                  <a:ext uri="{FF2B5EF4-FFF2-40B4-BE49-F238E27FC236}">
                    <a16:creationId xmlns:a16="http://schemas.microsoft.com/office/drawing/2014/main" id="{F924FFE7-3AA6-47E5-9815-BB6C698D9C05}"/>
                  </a:ext>
                </a:extLst>
              </p:cNvPr>
              <p:cNvPicPr>
                <a:picLocks noChangeAspect="1"/>
              </p:cNvPicPr>
              <p:nvPr/>
            </p:nvPicPr>
            <p:blipFill rotWithShape="1">
              <a:blip r:embed="rId4">
                <a:extLst>
                  <a:ext uri="{28A0092B-C50C-407E-A947-70E740481C1C}">
                    <a14:useLocalDpi xmlns:a14="http://schemas.microsoft.com/office/drawing/2010/main" val="0"/>
                  </a:ext>
                </a:extLst>
              </a:blip>
              <a:srcRect l="21832" t="22739" r="16477" b="18438"/>
              <a:stretch/>
            </p:blipFill>
            <p:spPr>
              <a:xfrm rot="4228478">
                <a:off x="3623787" y="2481467"/>
                <a:ext cx="2820455" cy="2689352"/>
              </a:xfrm>
              <a:prstGeom prst="rect">
                <a:avLst/>
              </a:prstGeom>
            </p:spPr>
          </p:pic>
        </p:grpSp>
        <p:graphicFrame>
          <p:nvGraphicFramePr>
            <p:cNvPr id="32" name="Chart 31">
              <a:extLst>
                <a:ext uri="{FF2B5EF4-FFF2-40B4-BE49-F238E27FC236}">
                  <a16:creationId xmlns:a16="http://schemas.microsoft.com/office/drawing/2014/main" id="{BFA66985-A419-43F2-BA07-EC1DAA201AD3}"/>
                </a:ext>
              </a:extLst>
            </p:cNvPr>
            <p:cNvGraphicFramePr>
              <a:graphicFrameLocks/>
            </p:cNvGraphicFramePr>
            <p:nvPr/>
          </p:nvGraphicFramePr>
          <p:xfrm>
            <a:off x="3578858" y="664841"/>
            <a:ext cx="5390073" cy="4080108"/>
          </p:xfrm>
          <a:graphic>
            <a:graphicData uri="http://schemas.openxmlformats.org/drawingml/2006/chart">
              <c:chart xmlns:c="http://schemas.openxmlformats.org/drawingml/2006/chart" xmlns:r="http://schemas.openxmlformats.org/officeDocument/2006/relationships" r:id="rId5"/>
            </a:graphicData>
          </a:graphic>
        </p:graphicFrame>
        <p:cxnSp>
          <p:nvCxnSpPr>
            <p:cNvPr id="33" name="Straight Connector 32">
              <a:extLst>
                <a:ext uri="{FF2B5EF4-FFF2-40B4-BE49-F238E27FC236}">
                  <a16:creationId xmlns:a16="http://schemas.microsoft.com/office/drawing/2014/main" id="{A77B7394-D0A6-4EAF-AB50-61A756FEEFFB}"/>
                </a:ext>
              </a:extLst>
            </p:cNvPr>
            <p:cNvCxnSpPr>
              <a:cxnSpLocks/>
            </p:cNvCxnSpPr>
            <p:nvPr/>
          </p:nvCxnSpPr>
          <p:spPr>
            <a:xfrm flipH="1">
              <a:off x="4880683" y="2492829"/>
              <a:ext cx="2097060" cy="771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C9D5DC-28E1-4E84-97C1-6848054F41E7}"/>
                </a:ext>
              </a:extLst>
            </p:cNvPr>
            <p:cNvCxnSpPr>
              <a:cxnSpLocks/>
            </p:cNvCxnSpPr>
            <p:nvPr/>
          </p:nvCxnSpPr>
          <p:spPr>
            <a:xfrm flipH="1" flipV="1">
              <a:off x="4880682" y="3831501"/>
              <a:ext cx="2423632" cy="3812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ED0B82FB-423A-4204-95FF-96D9EAF4C821}"/>
              </a:ext>
            </a:extLst>
          </p:cNvPr>
          <p:cNvSpPr txBox="1"/>
          <p:nvPr/>
        </p:nvSpPr>
        <p:spPr>
          <a:xfrm>
            <a:off x="593487" y="3025229"/>
            <a:ext cx="602460" cy="276999"/>
          </a:xfrm>
          <a:prstGeom prst="rect">
            <a:avLst/>
          </a:prstGeom>
          <a:solidFill>
            <a:srgbClr val="00B0F0"/>
          </a:solidFill>
        </p:spPr>
        <p:txBody>
          <a:bodyPr wrap="square" rtlCol="0">
            <a:spAutoFit/>
          </a:bodyPr>
          <a:lstStyle/>
          <a:p>
            <a:pPr algn="ctr" defTabSz="685800" rtl="0"/>
            <a:r>
              <a:rPr lang="en-US" sz="1200" b="1" kern="1200">
                <a:solidFill>
                  <a:srgbClr val="000000"/>
                </a:solidFill>
                <a:latin typeface="Arial"/>
                <a:ea typeface="+mn-ea"/>
                <a:cs typeface="+mn-cs"/>
              </a:rPr>
              <a:t>92%</a:t>
            </a:r>
          </a:p>
        </p:txBody>
      </p:sp>
      <p:sp>
        <p:nvSpPr>
          <p:cNvPr id="39" name="Partial Circle 38">
            <a:extLst>
              <a:ext uri="{FF2B5EF4-FFF2-40B4-BE49-F238E27FC236}">
                <a16:creationId xmlns:a16="http://schemas.microsoft.com/office/drawing/2014/main" id="{66BD699B-FF52-4524-9234-EC1B92CA35F2}"/>
              </a:ext>
            </a:extLst>
          </p:cNvPr>
          <p:cNvSpPr/>
          <p:nvPr/>
        </p:nvSpPr>
        <p:spPr>
          <a:xfrm rot="8668597">
            <a:off x="3320406" y="2191327"/>
            <a:ext cx="1400267" cy="1419834"/>
          </a:xfrm>
          <a:prstGeom prst="pie">
            <a:avLst>
              <a:gd name="adj1" fmla="val 13650409"/>
              <a:gd name="adj2" fmla="val 7488239"/>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srgbClr val="404040"/>
              </a:solidFill>
              <a:latin typeface="Arial"/>
            </a:endParaRPr>
          </a:p>
        </p:txBody>
      </p:sp>
      <p:grpSp>
        <p:nvGrpSpPr>
          <p:cNvPr id="24" name="Group 23">
            <a:extLst>
              <a:ext uri="{FF2B5EF4-FFF2-40B4-BE49-F238E27FC236}">
                <a16:creationId xmlns:a16="http://schemas.microsoft.com/office/drawing/2014/main" id="{FE4DB95E-D121-4449-AC9F-AC1DF547B454}"/>
              </a:ext>
            </a:extLst>
          </p:cNvPr>
          <p:cNvGrpSpPr/>
          <p:nvPr/>
        </p:nvGrpSpPr>
        <p:grpSpPr>
          <a:xfrm>
            <a:off x="5429921" y="1596523"/>
            <a:ext cx="3584219" cy="2540192"/>
            <a:chOff x="7172509" y="1514307"/>
            <a:chExt cx="4778958" cy="3386922"/>
          </a:xfrm>
        </p:grpSpPr>
        <p:sp>
          <p:nvSpPr>
            <p:cNvPr id="45" name="Rectangle: Rounded Corners 44">
              <a:extLst>
                <a:ext uri="{FF2B5EF4-FFF2-40B4-BE49-F238E27FC236}">
                  <a16:creationId xmlns:a16="http://schemas.microsoft.com/office/drawing/2014/main" id="{BF21AF5C-DF68-446C-BAA5-2CAFD33B4DF3}"/>
                </a:ext>
              </a:extLst>
            </p:cNvPr>
            <p:cNvSpPr/>
            <p:nvPr/>
          </p:nvSpPr>
          <p:spPr>
            <a:xfrm>
              <a:off x="7172509" y="1514307"/>
              <a:ext cx="4778956" cy="3253297"/>
            </a:xfrm>
            <a:prstGeom prst="roundRect">
              <a:avLst/>
            </a:prstGeom>
            <a:solidFill>
              <a:srgbClr val="C1DF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algn="l" defTabSz="685800" rtl="0"/>
              <a:endParaRPr lang="en-US" sz="1350" b="1" kern="1200">
                <a:solidFill>
                  <a:srgbClr val="0C5EA8"/>
                </a:solidFill>
                <a:latin typeface="Arial"/>
              </a:endParaRPr>
            </a:p>
          </p:txBody>
        </p:sp>
        <p:sp>
          <p:nvSpPr>
            <p:cNvPr id="8" name="TextBox 7">
              <a:extLst>
                <a:ext uri="{FF2B5EF4-FFF2-40B4-BE49-F238E27FC236}">
                  <a16:creationId xmlns:a16="http://schemas.microsoft.com/office/drawing/2014/main" id="{AD451CB6-3150-49BB-ADDB-E7C7EBDEE126}"/>
                </a:ext>
              </a:extLst>
            </p:cNvPr>
            <p:cNvSpPr txBox="1"/>
            <p:nvPr/>
          </p:nvSpPr>
          <p:spPr>
            <a:xfrm>
              <a:off x="7250404" y="1669576"/>
              <a:ext cx="4701063" cy="3231653"/>
            </a:xfrm>
            <a:prstGeom prst="rect">
              <a:avLst/>
            </a:prstGeom>
            <a:noFill/>
          </p:spPr>
          <p:txBody>
            <a:bodyPr wrap="square" rtlCol="0">
              <a:spAutoFit/>
            </a:bodyPr>
            <a:lstStyle/>
            <a:p>
              <a:pPr marL="214313" indent="-214313" algn="l" defTabSz="685800" rtl="0">
                <a:buFont typeface="Wingdings" panose="05000000000000000000" pitchFamily="2" charset="2"/>
                <a:buChar char="Ø"/>
              </a:pPr>
              <a:r>
                <a:rPr lang="en-US" sz="1350" kern="1200">
                  <a:solidFill>
                    <a:srgbClr val="073763"/>
                  </a:solidFill>
                  <a:latin typeface="Arial"/>
                  <a:ea typeface="+mn-ea"/>
                  <a:cs typeface="+mn-cs"/>
                </a:rPr>
                <a:t>72% were unreferred</a:t>
              </a:r>
            </a:p>
            <a:p>
              <a:pPr marL="214313" indent="-214313" algn="l" defTabSz="685800" rtl="0">
                <a:buFont typeface="Wingdings" panose="05000000000000000000" pitchFamily="2" charset="2"/>
                <a:buChar char="Ø"/>
              </a:pPr>
              <a:endParaRPr lang="en-US" sz="1350" kern="1200">
                <a:solidFill>
                  <a:srgbClr val="073763"/>
                </a:solidFill>
                <a:latin typeface="Arial"/>
                <a:ea typeface="+mn-ea"/>
                <a:cs typeface="+mn-cs"/>
              </a:endParaRPr>
            </a:p>
            <a:p>
              <a:pPr marL="214313" indent="-214313" algn="l" defTabSz="685800" rtl="0">
                <a:buFont typeface="Wingdings" panose="05000000000000000000" pitchFamily="2" charset="2"/>
                <a:buChar char="Ø"/>
              </a:pPr>
              <a:r>
                <a:rPr lang="en-US" sz="1350" kern="1200">
                  <a:solidFill>
                    <a:srgbClr val="073763"/>
                  </a:solidFill>
                  <a:latin typeface="Arial"/>
                  <a:ea typeface="+mn-ea"/>
                  <a:cs typeface="+mn-cs"/>
                </a:rPr>
                <a:t>Common characteristics among these patients:</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Poor lung function</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Uncontrolled asthma</a:t>
              </a:r>
            </a:p>
            <a:p>
              <a:pPr marL="557213" lvl="1" indent="-214313" algn="l" defTabSz="685800" rtl="0">
                <a:buFont typeface="Wingdings" panose="05000000000000000000" pitchFamily="2" charset="2"/>
                <a:buChar char="Ø"/>
              </a:pPr>
              <a:r>
                <a:rPr lang="en-US" sz="1200" kern="1200" err="1">
                  <a:solidFill>
                    <a:srgbClr val="073763"/>
                  </a:solidFill>
                  <a:latin typeface="Arial"/>
                  <a:ea typeface="+mn-ea"/>
                  <a:cs typeface="+mn-cs"/>
                </a:rPr>
                <a:t>Comorbdities</a:t>
              </a:r>
              <a:r>
                <a:rPr lang="en-US" sz="1200" kern="1200">
                  <a:solidFill>
                    <a:srgbClr val="073763"/>
                  </a:solidFill>
                  <a:latin typeface="Arial"/>
                  <a:ea typeface="+mn-ea"/>
                  <a:cs typeface="+mn-cs"/>
                </a:rPr>
                <a:t>: allergic rhinitis &amp; eczema</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Ex-smoker</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Female</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In their 60s</a:t>
              </a:r>
            </a:p>
            <a:p>
              <a:pPr marL="557213" lvl="1" indent="-214313" algn="l" defTabSz="685800" rtl="0">
                <a:buFont typeface="Wingdings" panose="05000000000000000000" pitchFamily="2" charset="2"/>
                <a:buChar char="Ø"/>
              </a:pPr>
              <a:r>
                <a:rPr lang="en-US" sz="1200" kern="1200">
                  <a:solidFill>
                    <a:srgbClr val="073763"/>
                  </a:solidFill>
                  <a:latin typeface="Arial"/>
                  <a:ea typeface="+mn-ea"/>
                  <a:cs typeface="+mn-cs"/>
                </a:rPr>
                <a:t>Overweight/obese</a:t>
              </a:r>
            </a:p>
            <a:p>
              <a:pPr marL="557213" lvl="1" indent="-214313" algn="l" defTabSz="685800" rtl="0">
                <a:buFont typeface="Wingdings" panose="05000000000000000000" pitchFamily="2" charset="2"/>
                <a:buChar char="Ø"/>
              </a:pPr>
              <a:endParaRPr lang="en-US" sz="1350" kern="1200">
                <a:solidFill>
                  <a:srgbClr val="073763"/>
                </a:solidFill>
                <a:latin typeface="Arial"/>
                <a:ea typeface="+mn-ea"/>
                <a:cs typeface="+mn-cs"/>
              </a:endParaRPr>
            </a:p>
          </p:txBody>
        </p:sp>
      </p:grpSp>
      <p:cxnSp>
        <p:nvCxnSpPr>
          <p:cNvPr id="46" name="Straight Arrow Connector 45">
            <a:extLst>
              <a:ext uri="{FF2B5EF4-FFF2-40B4-BE49-F238E27FC236}">
                <a16:creationId xmlns:a16="http://schemas.microsoft.com/office/drawing/2014/main" id="{E3A4F477-C161-456E-A0E8-D3B8FBBD626A}"/>
              </a:ext>
            </a:extLst>
          </p:cNvPr>
          <p:cNvCxnSpPr>
            <a:stCxn id="39" idx="3"/>
            <a:endCxn id="45" idx="1"/>
          </p:cNvCxnSpPr>
          <p:nvPr/>
        </p:nvCxnSpPr>
        <p:spPr>
          <a:xfrm flipV="1">
            <a:off x="4433025" y="2816510"/>
            <a:ext cx="996895" cy="662521"/>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1467F5B-EEFB-4AF4-AF4F-4ADB47535CAC}"/>
              </a:ext>
            </a:extLst>
          </p:cNvPr>
          <p:cNvSpPr txBox="1"/>
          <p:nvPr/>
        </p:nvSpPr>
        <p:spPr>
          <a:xfrm>
            <a:off x="513510" y="2800108"/>
            <a:ext cx="912672" cy="253916"/>
          </a:xfrm>
          <a:prstGeom prst="rect">
            <a:avLst/>
          </a:prstGeom>
          <a:noFill/>
        </p:spPr>
        <p:txBody>
          <a:bodyPr wrap="square" rtlCol="0">
            <a:spAutoFit/>
          </a:bodyPr>
          <a:lstStyle/>
          <a:p>
            <a:pPr algn="l" defTabSz="685800" rtl="0"/>
            <a:r>
              <a:rPr lang="en-SG" sz="1050" b="1" kern="1200">
                <a:solidFill>
                  <a:srgbClr val="404040"/>
                </a:solidFill>
                <a:latin typeface="Arial"/>
                <a:ea typeface="+mn-ea"/>
                <a:cs typeface="+mn-cs"/>
              </a:rPr>
              <a:t>n=191,148</a:t>
            </a:r>
            <a:endParaRPr lang="en-US" sz="1050" b="1" kern="1200">
              <a:solidFill>
                <a:srgbClr val="404040"/>
              </a:solidFill>
              <a:latin typeface="Arial"/>
              <a:ea typeface="+mn-ea"/>
              <a:cs typeface="+mn-cs"/>
            </a:endParaRPr>
          </a:p>
        </p:txBody>
      </p:sp>
      <p:sp>
        <p:nvSpPr>
          <p:cNvPr id="27" name="TextBox 26">
            <a:extLst>
              <a:ext uri="{FF2B5EF4-FFF2-40B4-BE49-F238E27FC236}">
                <a16:creationId xmlns:a16="http://schemas.microsoft.com/office/drawing/2014/main" id="{FBB1D195-EAD5-4274-B64E-1B9883541981}"/>
              </a:ext>
            </a:extLst>
          </p:cNvPr>
          <p:cNvSpPr txBox="1"/>
          <p:nvPr/>
        </p:nvSpPr>
        <p:spPr>
          <a:xfrm>
            <a:off x="2018170" y="3830201"/>
            <a:ext cx="749341" cy="415498"/>
          </a:xfrm>
          <a:prstGeom prst="rect">
            <a:avLst/>
          </a:prstGeom>
          <a:noFill/>
        </p:spPr>
        <p:txBody>
          <a:bodyPr wrap="square" rtlCol="0">
            <a:spAutoFit/>
          </a:bodyPr>
          <a:lstStyle/>
          <a:p>
            <a:pPr algn="l" defTabSz="685800" rtl="0"/>
            <a:r>
              <a:rPr lang="en-SG" sz="1050" b="1" kern="1200">
                <a:solidFill>
                  <a:srgbClr val="404040"/>
                </a:solidFill>
                <a:latin typeface="Arial"/>
                <a:ea typeface="+mn-ea"/>
                <a:cs typeface="+mn-cs"/>
              </a:rPr>
              <a:t>n=16,409</a:t>
            </a:r>
            <a:endParaRPr lang="en-US" sz="1050" b="1" kern="1200">
              <a:solidFill>
                <a:srgbClr val="404040"/>
              </a:solidFill>
              <a:latin typeface="Arial"/>
              <a:ea typeface="+mn-ea"/>
              <a:cs typeface="+mn-cs"/>
            </a:endParaRPr>
          </a:p>
        </p:txBody>
      </p:sp>
      <p:cxnSp>
        <p:nvCxnSpPr>
          <p:cNvPr id="14" name="Straight Arrow Connector 13">
            <a:extLst>
              <a:ext uri="{FF2B5EF4-FFF2-40B4-BE49-F238E27FC236}">
                <a16:creationId xmlns:a16="http://schemas.microsoft.com/office/drawing/2014/main" id="{25C34C85-48D0-444B-ADDD-9859B140ACBA}"/>
              </a:ext>
            </a:extLst>
          </p:cNvPr>
          <p:cNvCxnSpPr>
            <a:cxnSpLocks/>
            <a:endCxn id="27" idx="0"/>
          </p:cNvCxnSpPr>
          <p:nvPr/>
        </p:nvCxnSpPr>
        <p:spPr>
          <a:xfrm>
            <a:off x="2018170" y="3231488"/>
            <a:ext cx="374671" cy="5987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1D9756-7A07-4A2A-8029-1954B2C90FAE}"/>
              </a:ext>
            </a:extLst>
          </p:cNvPr>
          <p:cNvSpPr txBox="1"/>
          <p:nvPr/>
        </p:nvSpPr>
        <p:spPr>
          <a:xfrm>
            <a:off x="5101952" y="4903243"/>
            <a:ext cx="3380454" cy="207749"/>
          </a:xfrm>
          <a:prstGeom prst="rect">
            <a:avLst/>
          </a:prstGeom>
          <a:noFill/>
        </p:spPr>
        <p:txBody>
          <a:bodyPr wrap="square" rtlCol="0">
            <a:spAutoFit/>
          </a:bodyPr>
          <a:lstStyle/>
          <a:p>
            <a:pPr algn="l" defTabSz="685800" rtl="0"/>
            <a:r>
              <a:rPr lang="en-GB" sz="750">
                <a:solidFill>
                  <a:srgbClr val="404040"/>
                </a:solidFill>
                <a:latin typeface="Arial"/>
                <a:ea typeface="+mn-ea"/>
                <a:cs typeface="+mn-cs"/>
              </a:rPr>
              <a:t>Ryan D, Price D et al. J Allergy Clin Immunol </a:t>
            </a:r>
            <a:r>
              <a:rPr lang="en-GB" sz="750" err="1">
                <a:solidFill>
                  <a:srgbClr val="404040"/>
                </a:solidFill>
                <a:latin typeface="Arial"/>
                <a:ea typeface="+mn-ea"/>
                <a:cs typeface="+mn-cs"/>
              </a:rPr>
              <a:t>Pract</a:t>
            </a:r>
            <a:r>
              <a:rPr lang="en-GB" sz="750">
                <a:solidFill>
                  <a:srgbClr val="404040"/>
                </a:solidFill>
                <a:latin typeface="Arial"/>
                <a:ea typeface="+mn-ea"/>
                <a:cs typeface="+mn-cs"/>
              </a:rPr>
              <a:t> 2021;9(4):1612-1623.e9</a:t>
            </a:r>
            <a:endParaRPr lang="en-US" sz="750" kern="1200">
              <a:solidFill>
                <a:srgbClr val="404040"/>
              </a:solidFill>
              <a:latin typeface="Arial"/>
              <a:ea typeface="+mn-ea"/>
              <a:cs typeface="+mn-cs"/>
            </a:endParaRPr>
          </a:p>
        </p:txBody>
      </p:sp>
      <p:pic>
        <p:nvPicPr>
          <p:cNvPr id="2" name="Graphic 1" descr="Beginning with solid fill">
            <a:hlinkClick r:id="rId6" action="ppaction://hlinksldjump"/>
            <a:extLst>
              <a:ext uri="{FF2B5EF4-FFF2-40B4-BE49-F238E27FC236}">
                <a16:creationId xmlns:a16="http://schemas.microsoft.com/office/drawing/2014/main" id="{E1BB7077-AB7A-869D-701F-B0E1906E90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 name="bg object 17">
            <a:extLst>
              <a:ext uri="{FF2B5EF4-FFF2-40B4-BE49-F238E27FC236}">
                <a16:creationId xmlns:a16="http://schemas.microsoft.com/office/drawing/2014/main" id="{2A67D788-812B-9497-AA4D-C6028C46DFE4}"/>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extLst>
      <p:ext uri="{BB962C8B-B14F-4D97-AF65-F5344CB8AC3E}">
        <p14:creationId xmlns:p14="http://schemas.microsoft.com/office/powerpoint/2010/main" val="352734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0692" y="966292"/>
            <a:ext cx="2506345" cy="880744"/>
          </a:xfrm>
          <a:prstGeom prst="rect">
            <a:avLst/>
          </a:prstGeom>
        </p:spPr>
        <p:txBody>
          <a:bodyPr vert="horz" wrap="square" lIns="0" tIns="13335" rIns="0" bIns="0" rtlCol="0">
            <a:spAutoFit/>
          </a:bodyPr>
          <a:lstStyle/>
          <a:p>
            <a:pPr marL="144780" marR="5080" indent="-132715">
              <a:lnSpc>
                <a:spcPct val="100000"/>
              </a:lnSpc>
              <a:spcBef>
                <a:spcPts val="105"/>
              </a:spcBef>
              <a:buClr>
                <a:srgbClr val="FF9900"/>
              </a:buClr>
              <a:buFont typeface="Arial"/>
              <a:buChar char="•"/>
              <a:tabLst>
                <a:tab pos="146685" algn="l"/>
              </a:tabLst>
            </a:pPr>
            <a:r>
              <a:rPr sz="1400">
                <a:solidFill>
                  <a:srgbClr val="073762"/>
                </a:solidFill>
                <a:latin typeface="Arial"/>
                <a:cs typeface="Arial"/>
              </a:rPr>
              <a:t>A</a:t>
            </a:r>
            <a:r>
              <a:rPr sz="1400" spc="-85">
                <a:solidFill>
                  <a:srgbClr val="073762"/>
                </a:solidFill>
                <a:latin typeface="Arial"/>
                <a:cs typeface="Arial"/>
              </a:rPr>
              <a:t> </a:t>
            </a:r>
            <a:r>
              <a:rPr sz="1400">
                <a:solidFill>
                  <a:srgbClr val="073762"/>
                </a:solidFill>
                <a:latin typeface="Arial"/>
                <a:cs typeface="Arial"/>
              </a:rPr>
              <a:t>total</a:t>
            </a:r>
            <a:r>
              <a:rPr sz="1400" spc="-35">
                <a:solidFill>
                  <a:srgbClr val="073762"/>
                </a:solidFill>
                <a:latin typeface="Arial"/>
                <a:cs typeface="Arial"/>
              </a:rPr>
              <a:t> </a:t>
            </a:r>
            <a:r>
              <a:rPr sz="1400">
                <a:solidFill>
                  <a:srgbClr val="073762"/>
                </a:solidFill>
                <a:latin typeface="Arial"/>
                <a:cs typeface="Arial"/>
              </a:rPr>
              <a:t>of</a:t>
            </a:r>
            <a:r>
              <a:rPr sz="1400" spc="-20">
                <a:solidFill>
                  <a:srgbClr val="073762"/>
                </a:solidFill>
                <a:latin typeface="Arial"/>
                <a:cs typeface="Arial"/>
              </a:rPr>
              <a:t> </a:t>
            </a:r>
            <a:r>
              <a:rPr sz="1400" b="1">
                <a:solidFill>
                  <a:srgbClr val="073762"/>
                </a:solidFill>
                <a:latin typeface="Arial"/>
                <a:cs typeface="Arial"/>
              </a:rPr>
              <a:t>747</a:t>
            </a:r>
            <a:r>
              <a:rPr sz="1400" b="1" spc="-30">
                <a:solidFill>
                  <a:srgbClr val="073762"/>
                </a:solidFill>
                <a:latin typeface="Arial"/>
                <a:cs typeface="Arial"/>
              </a:rPr>
              <a:t> </a:t>
            </a:r>
            <a:r>
              <a:rPr sz="1400" b="1">
                <a:solidFill>
                  <a:srgbClr val="073762"/>
                </a:solidFill>
                <a:latin typeface="Arial"/>
                <a:cs typeface="Arial"/>
              </a:rPr>
              <a:t>variables</a:t>
            </a:r>
            <a:r>
              <a:rPr sz="1400" b="1" spc="-40">
                <a:solidFill>
                  <a:srgbClr val="073762"/>
                </a:solidFill>
                <a:latin typeface="Arial"/>
                <a:cs typeface="Arial"/>
              </a:rPr>
              <a:t> </a:t>
            </a:r>
            <a:r>
              <a:rPr sz="1400" spc="-20">
                <a:solidFill>
                  <a:srgbClr val="073762"/>
                </a:solidFill>
                <a:latin typeface="Arial"/>
                <a:cs typeface="Arial"/>
              </a:rPr>
              <a:t>were 	</a:t>
            </a:r>
            <a:r>
              <a:rPr sz="1400">
                <a:solidFill>
                  <a:srgbClr val="073762"/>
                </a:solidFill>
                <a:latin typeface="Arial"/>
                <a:cs typeface="Arial"/>
              </a:rPr>
              <a:t>identified</a:t>
            </a:r>
            <a:r>
              <a:rPr sz="1400" spc="-70">
                <a:solidFill>
                  <a:srgbClr val="073762"/>
                </a:solidFill>
                <a:latin typeface="Arial"/>
                <a:cs typeface="Arial"/>
              </a:rPr>
              <a:t> </a:t>
            </a:r>
            <a:r>
              <a:rPr sz="1400">
                <a:solidFill>
                  <a:srgbClr val="073762"/>
                </a:solidFill>
                <a:latin typeface="Arial"/>
                <a:cs typeface="Arial"/>
              </a:rPr>
              <a:t>and</a:t>
            </a:r>
            <a:r>
              <a:rPr sz="1400" spc="-45">
                <a:solidFill>
                  <a:srgbClr val="073762"/>
                </a:solidFill>
                <a:latin typeface="Arial"/>
                <a:cs typeface="Arial"/>
              </a:rPr>
              <a:t> </a:t>
            </a:r>
            <a:r>
              <a:rPr sz="1400">
                <a:solidFill>
                  <a:srgbClr val="073762"/>
                </a:solidFill>
                <a:latin typeface="Arial"/>
                <a:cs typeface="Arial"/>
              </a:rPr>
              <a:t>compiled</a:t>
            </a:r>
            <a:r>
              <a:rPr sz="1400" spc="-55">
                <a:solidFill>
                  <a:srgbClr val="073762"/>
                </a:solidFill>
                <a:latin typeface="Arial"/>
                <a:cs typeface="Arial"/>
              </a:rPr>
              <a:t> </a:t>
            </a:r>
            <a:r>
              <a:rPr sz="1400" spc="-20">
                <a:solidFill>
                  <a:srgbClr val="073762"/>
                </a:solidFill>
                <a:latin typeface="Arial"/>
                <a:cs typeface="Arial"/>
              </a:rPr>
              <a:t>from 	</a:t>
            </a:r>
            <a:r>
              <a:rPr sz="1400">
                <a:solidFill>
                  <a:srgbClr val="073762"/>
                </a:solidFill>
                <a:latin typeface="Arial"/>
                <a:cs typeface="Arial"/>
              </a:rPr>
              <a:t>longstanding</a:t>
            </a:r>
            <a:r>
              <a:rPr sz="1400" spc="-80">
                <a:solidFill>
                  <a:srgbClr val="073762"/>
                </a:solidFill>
                <a:latin typeface="Arial"/>
                <a:cs typeface="Arial"/>
              </a:rPr>
              <a:t> </a:t>
            </a:r>
            <a:r>
              <a:rPr sz="1400">
                <a:solidFill>
                  <a:srgbClr val="073762"/>
                </a:solidFill>
                <a:latin typeface="Arial"/>
                <a:cs typeface="Arial"/>
              </a:rPr>
              <a:t>severe</a:t>
            </a:r>
            <a:r>
              <a:rPr sz="1400" spc="-50">
                <a:solidFill>
                  <a:srgbClr val="073762"/>
                </a:solidFill>
                <a:latin typeface="Arial"/>
                <a:cs typeface="Arial"/>
              </a:rPr>
              <a:t> </a:t>
            </a:r>
            <a:r>
              <a:rPr sz="1400" spc="-10">
                <a:solidFill>
                  <a:srgbClr val="073762"/>
                </a:solidFill>
                <a:latin typeface="Arial"/>
                <a:cs typeface="Arial"/>
              </a:rPr>
              <a:t>asthma 	</a:t>
            </a:r>
            <a:r>
              <a:rPr sz="1400">
                <a:solidFill>
                  <a:srgbClr val="073762"/>
                </a:solidFill>
                <a:latin typeface="Arial"/>
                <a:cs typeface="Arial"/>
              </a:rPr>
              <a:t>registries</a:t>
            </a:r>
            <a:r>
              <a:rPr sz="1400" spc="-55">
                <a:solidFill>
                  <a:srgbClr val="073762"/>
                </a:solidFill>
                <a:latin typeface="Arial"/>
                <a:cs typeface="Arial"/>
              </a:rPr>
              <a:t> </a:t>
            </a:r>
            <a:r>
              <a:rPr sz="1400">
                <a:solidFill>
                  <a:srgbClr val="073762"/>
                </a:solidFill>
                <a:latin typeface="Arial"/>
                <a:cs typeface="Arial"/>
              </a:rPr>
              <a:t>(</a:t>
            </a:r>
            <a:r>
              <a:rPr sz="1400" b="1">
                <a:solidFill>
                  <a:srgbClr val="073762"/>
                </a:solidFill>
                <a:latin typeface="Arial"/>
                <a:cs typeface="Arial"/>
              </a:rPr>
              <a:t>UK</a:t>
            </a:r>
            <a:r>
              <a:rPr sz="1400" b="1" spc="-10">
                <a:solidFill>
                  <a:srgbClr val="073762"/>
                </a:solidFill>
                <a:latin typeface="Arial"/>
                <a:cs typeface="Arial"/>
              </a:rPr>
              <a:t> </a:t>
            </a:r>
            <a:r>
              <a:rPr sz="1400">
                <a:solidFill>
                  <a:srgbClr val="073762"/>
                </a:solidFill>
                <a:latin typeface="Arial"/>
                <a:cs typeface="Arial"/>
              </a:rPr>
              <a:t>and</a:t>
            </a:r>
            <a:r>
              <a:rPr sz="1400" spc="-25">
                <a:solidFill>
                  <a:srgbClr val="073762"/>
                </a:solidFill>
                <a:latin typeface="Arial"/>
                <a:cs typeface="Arial"/>
              </a:rPr>
              <a:t> </a:t>
            </a:r>
            <a:r>
              <a:rPr sz="1400" b="1" spc="-10">
                <a:solidFill>
                  <a:srgbClr val="073762"/>
                </a:solidFill>
                <a:latin typeface="Arial"/>
                <a:cs typeface="Arial"/>
              </a:rPr>
              <a:t>Australia</a:t>
            </a:r>
            <a:r>
              <a:rPr sz="1400" spc="-10">
                <a:solidFill>
                  <a:srgbClr val="073762"/>
                </a:solidFill>
                <a:latin typeface="Arial"/>
                <a:cs typeface="Arial"/>
              </a:rPr>
              <a:t>).</a:t>
            </a:r>
            <a:endParaRPr sz="1400">
              <a:latin typeface="Arial"/>
              <a:cs typeface="Arial"/>
            </a:endParaRPr>
          </a:p>
        </p:txBody>
      </p:sp>
      <p:sp>
        <p:nvSpPr>
          <p:cNvPr id="3" name="object 3"/>
          <p:cNvSpPr txBox="1"/>
          <p:nvPr/>
        </p:nvSpPr>
        <p:spPr>
          <a:xfrm>
            <a:off x="310692" y="1964974"/>
            <a:ext cx="3033395" cy="1094740"/>
          </a:xfrm>
          <a:prstGeom prst="rect">
            <a:avLst/>
          </a:prstGeom>
        </p:spPr>
        <p:txBody>
          <a:bodyPr vert="horz" wrap="square" lIns="0" tIns="59055" rIns="0" bIns="0" rtlCol="0">
            <a:spAutoFit/>
          </a:bodyPr>
          <a:lstStyle/>
          <a:p>
            <a:pPr marL="146050" indent="-133350">
              <a:lnSpc>
                <a:spcPct val="100000"/>
              </a:lnSpc>
              <a:spcBef>
                <a:spcPts val="465"/>
              </a:spcBef>
              <a:buClr>
                <a:srgbClr val="FF9900"/>
              </a:buClr>
              <a:buChar char="•"/>
              <a:tabLst>
                <a:tab pos="146050" algn="l"/>
              </a:tabLst>
            </a:pPr>
            <a:r>
              <a:rPr sz="1400">
                <a:solidFill>
                  <a:srgbClr val="073762"/>
                </a:solidFill>
                <a:latin typeface="Arial"/>
                <a:cs typeface="Arial"/>
              </a:rPr>
              <a:t>The</a:t>
            </a:r>
            <a:r>
              <a:rPr sz="1400" spc="-50">
                <a:solidFill>
                  <a:srgbClr val="073762"/>
                </a:solidFill>
                <a:latin typeface="Arial"/>
                <a:cs typeface="Arial"/>
              </a:rPr>
              <a:t> </a:t>
            </a:r>
            <a:r>
              <a:rPr sz="1400" b="1">
                <a:solidFill>
                  <a:srgbClr val="073762"/>
                </a:solidFill>
                <a:latin typeface="Arial"/>
                <a:cs typeface="Arial"/>
              </a:rPr>
              <a:t>Delphi</a:t>
            </a:r>
            <a:r>
              <a:rPr sz="1400" b="1" spc="-40">
                <a:solidFill>
                  <a:srgbClr val="073762"/>
                </a:solidFill>
                <a:latin typeface="Arial"/>
                <a:cs typeface="Arial"/>
              </a:rPr>
              <a:t> </a:t>
            </a:r>
            <a:r>
              <a:rPr sz="1400" b="1">
                <a:solidFill>
                  <a:srgbClr val="073762"/>
                </a:solidFill>
                <a:latin typeface="Arial"/>
                <a:cs typeface="Arial"/>
              </a:rPr>
              <a:t>workbook</a:t>
            </a:r>
            <a:r>
              <a:rPr sz="1400" b="1" spc="-70">
                <a:solidFill>
                  <a:srgbClr val="073762"/>
                </a:solidFill>
                <a:latin typeface="Arial"/>
                <a:cs typeface="Arial"/>
              </a:rPr>
              <a:t> </a:t>
            </a:r>
            <a:r>
              <a:rPr sz="1400" spc="-10">
                <a:solidFill>
                  <a:srgbClr val="073762"/>
                </a:solidFill>
                <a:latin typeface="Arial"/>
                <a:cs typeface="Arial"/>
              </a:rPr>
              <a:t>comprises:</a:t>
            </a:r>
            <a:endParaRPr sz="1400">
              <a:latin typeface="Arial"/>
              <a:cs typeface="Arial"/>
            </a:endParaRPr>
          </a:p>
          <a:p>
            <a:pPr marL="281940" marR="5080" lvl="1" indent="-135890">
              <a:lnSpc>
                <a:spcPct val="100000"/>
              </a:lnSpc>
              <a:spcBef>
                <a:spcPts val="310"/>
              </a:spcBef>
              <a:buClr>
                <a:srgbClr val="FF9900"/>
              </a:buClr>
              <a:buFont typeface="Arial"/>
              <a:buChar char="–"/>
              <a:tabLst>
                <a:tab pos="281940" algn="l"/>
              </a:tabLst>
            </a:pPr>
            <a:r>
              <a:rPr sz="1200" b="1" spc="-10">
                <a:solidFill>
                  <a:srgbClr val="073762"/>
                </a:solidFill>
                <a:latin typeface="Arial"/>
                <a:cs typeface="Arial"/>
              </a:rPr>
              <a:t>115</a:t>
            </a:r>
            <a:r>
              <a:rPr sz="1200" b="1" spc="-60">
                <a:solidFill>
                  <a:srgbClr val="073762"/>
                </a:solidFill>
                <a:latin typeface="Arial"/>
                <a:cs typeface="Arial"/>
              </a:rPr>
              <a:t> </a:t>
            </a:r>
            <a:r>
              <a:rPr sz="1200">
                <a:solidFill>
                  <a:srgbClr val="073762"/>
                </a:solidFill>
                <a:latin typeface="Arial"/>
                <a:cs typeface="Arial"/>
              </a:rPr>
              <a:t>potential</a:t>
            </a:r>
            <a:r>
              <a:rPr sz="1200" spc="-60">
                <a:solidFill>
                  <a:srgbClr val="073762"/>
                </a:solidFill>
                <a:latin typeface="Arial"/>
                <a:cs typeface="Arial"/>
              </a:rPr>
              <a:t> </a:t>
            </a:r>
            <a:r>
              <a:rPr sz="1200">
                <a:solidFill>
                  <a:srgbClr val="073762"/>
                </a:solidFill>
                <a:latin typeface="Arial"/>
                <a:cs typeface="Arial"/>
              </a:rPr>
              <a:t>core</a:t>
            </a:r>
            <a:r>
              <a:rPr sz="1200" spc="-40">
                <a:solidFill>
                  <a:srgbClr val="073762"/>
                </a:solidFill>
                <a:latin typeface="Arial"/>
                <a:cs typeface="Arial"/>
              </a:rPr>
              <a:t> </a:t>
            </a:r>
            <a:r>
              <a:rPr sz="1200">
                <a:solidFill>
                  <a:srgbClr val="073762"/>
                </a:solidFill>
                <a:latin typeface="Arial"/>
                <a:cs typeface="Arial"/>
              </a:rPr>
              <a:t>variables,</a:t>
            </a:r>
            <a:r>
              <a:rPr sz="1200" spc="-30">
                <a:solidFill>
                  <a:srgbClr val="073762"/>
                </a:solidFill>
                <a:latin typeface="Arial"/>
                <a:cs typeface="Arial"/>
              </a:rPr>
              <a:t> </a:t>
            </a:r>
            <a:r>
              <a:rPr sz="1200" b="1">
                <a:solidFill>
                  <a:srgbClr val="073762"/>
                </a:solidFill>
                <a:latin typeface="Arial"/>
                <a:cs typeface="Arial"/>
              </a:rPr>
              <a:t>common</a:t>
            </a:r>
            <a:r>
              <a:rPr sz="1200" b="1" spc="-30">
                <a:solidFill>
                  <a:srgbClr val="073762"/>
                </a:solidFill>
                <a:latin typeface="Arial"/>
                <a:cs typeface="Arial"/>
              </a:rPr>
              <a:t> </a:t>
            </a:r>
            <a:r>
              <a:rPr sz="1200" spc="-25">
                <a:solidFill>
                  <a:srgbClr val="073762"/>
                </a:solidFill>
                <a:latin typeface="Arial"/>
                <a:cs typeface="Arial"/>
              </a:rPr>
              <a:t>to </a:t>
            </a:r>
            <a:r>
              <a:rPr sz="1200">
                <a:solidFill>
                  <a:srgbClr val="073762"/>
                </a:solidFill>
                <a:latin typeface="Arial"/>
                <a:cs typeface="Arial"/>
              </a:rPr>
              <a:t>UK</a:t>
            </a:r>
            <a:r>
              <a:rPr sz="1200" spc="-20">
                <a:solidFill>
                  <a:srgbClr val="073762"/>
                </a:solidFill>
                <a:latin typeface="Arial"/>
                <a:cs typeface="Arial"/>
              </a:rPr>
              <a:t> </a:t>
            </a:r>
            <a:r>
              <a:rPr sz="1200">
                <a:solidFill>
                  <a:srgbClr val="073762"/>
                </a:solidFill>
                <a:latin typeface="Arial"/>
                <a:cs typeface="Arial"/>
              </a:rPr>
              <a:t>and</a:t>
            </a:r>
            <a:r>
              <a:rPr sz="1200" spc="-90">
                <a:solidFill>
                  <a:srgbClr val="073762"/>
                </a:solidFill>
                <a:latin typeface="Arial"/>
                <a:cs typeface="Arial"/>
              </a:rPr>
              <a:t> </a:t>
            </a:r>
            <a:r>
              <a:rPr sz="1200">
                <a:solidFill>
                  <a:srgbClr val="073762"/>
                </a:solidFill>
                <a:latin typeface="Arial"/>
                <a:cs typeface="Arial"/>
              </a:rPr>
              <a:t>Australia,</a:t>
            </a:r>
            <a:r>
              <a:rPr sz="1200" spc="-30">
                <a:solidFill>
                  <a:srgbClr val="073762"/>
                </a:solidFill>
                <a:latin typeface="Arial"/>
                <a:cs typeface="Arial"/>
              </a:rPr>
              <a:t> </a:t>
            </a:r>
            <a:r>
              <a:rPr sz="1200" spc="-25">
                <a:solidFill>
                  <a:srgbClr val="073762"/>
                </a:solidFill>
                <a:latin typeface="Arial"/>
                <a:cs typeface="Arial"/>
              </a:rPr>
              <a:t>and</a:t>
            </a:r>
            <a:endParaRPr sz="1200">
              <a:latin typeface="Arial"/>
              <a:cs typeface="Arial"/>
            </a:endParaRPr>
          </a:p>
          <a:p>
            <a:pPr marL="281940" marR="329565" lvl="1" indent="-135890">
              <a:lnSpc>
                <a:spcPct val="100000"/>
              </a:lnSpc>
              <a:spcBef>
                <a:spcPts val="300"/>
              </a:spcBef>
              <a:buClr>
                <a:srgbClr val="FF9900"/>
              </a:buClr>
              <a:buFont typeface="Arial"/>
              <a:buChar char="–"/>
              <a:tabLst>
                <a:tab pos="281940" algn="l"/>
              </a:tabLst>
            </a:pPr>
            <a:r>
              <a:rPr sz="1200" b="1">
                <a:solidFill>
                  <a:srgbClr val="073762"/>
                </a:solidFill>
                <a:latin typeface="Arial"/>
                <a:cs typeface="Arial"/>
              </a:rPr>
              <a:t>632</a:t>
            </a:r>
            <a:r>
              <a:rPr sz="1200" b="1" spc="-50">
                <a:solidFill>
                  <a:srgbClr val="073762"/>
                </a:solidFill>
                <a:latin typeface="Arial"/>
                <a:cs typeface="Arial"/>
              </a:rPr>
              <a:t> </a:t>
            </a:r>
            <a:r>
              <a:rPr sz="1200">
                <a:solidFill>
                  <a:srgbClr val="073762"/>
                </a:solidFill>
                <a:latin typeface="Arial"/>
                <a:cs typeface="Arial"/>
              </a:rPr>
              <a:t>suggested</a:t>
            </a:r>
            <a:r>
              <a:rPr sz="1200" spc="-60">
                <a:solidFill>
                  <a:srgbClr val="073762"/>
                </a:solidFill>
                <a:latin typeface="Arial"/>
                <a:cs typeface="Arial"/>
              </a:rPr>
              <a:t> </a:t>
            </a:r>
            <a:r>
              <a:rPr sz="1200">
                <a:solidFill>
                  <a:srgbClr val="073762"/>
                </a:solidFill>
                <a:latin typeface="Arial"/>
                <a:cs typeface="Arial"/>
              </a:rPr>
              <a:t>variables</a:t>
            </a:r>
            <a:r>
              <a:rPr sz="1200" spc="-40">
                <a:solidFill>
                  <a:srgbClr val="073762"/>
                </a:solidFill>
                <a:latin typeface="Arial"/>
                <a:cs typeface="Arial"/>
              </a:rPr>
              <a:t> </a:t>
            </a:r>
            <a:r>
              <a:rPr sz="1200" b="1">
                <a:solidFill>
                  <a:srgbClr val="073762"/>
                </a:solidFill>
                <a:latin typeface="Arial"/>
                <a:cs typeface="Arial"/>
              </a:rPr>
              <a:t>unique</a:t>
            </a:r>
            <a:r>
              <a:rPr sz="1200" b="1" spc="-5">
                <a:solidFill>
                  <a:srgbClr val="073762"/>
                </a:solidFill>
                <a:latin typeface="Arial"/>
                <a:cs typeface="Arial"/>
              </a:rPr>
              <a:t> </a:t>
            </a:r>
            <a:r>
              <a:rPr sz="1200" spc="-25">
                <a:solidFill>
                  <a:srgbClr val="073762"/>
                </a:solidFill>
                <a:latin typeface="Arial"/>
                <a:cs typeface="Arial"/>
              </a:rPr>
              <a:t>for </a:t>
            </a:r>
            <a:r>
              <a:rPr sz="1200">
                <a:solidFill>
                  <a:srgbClr val="073762"/>
                </a:solidFill>
                <a:latin typeface="Arial"/>
                <a:cs typeface="Arial"/>
              </a:rPr>
              <a:t>either</a:t>
            </a:r>
            <a:r>
              <a:rPr sz="1200" spc="-40">
                <a:solidFill>
                  <a:srgbClr val="073762"/>
                </a:solidFill>
                <a:latin typeface="Arial"/>
                <a:cs typeface="Arial"/>
              </a:rPr>
              <a:t> </a:t>
            </a:r>
            <a:r>
              <a:rPr sz="1200" spc="-10">
                <a:solidFill>
                  <a:srgbClr val="073762"/>
                </a:solidFill>
                <a:latin typeface="Arial"/>
                <a:cs typeface="Arial"/>
              </a:rPr>
              <a:t>registry.</a:t>
            </a:r>
            <a:endParaRPr sz="1200">
              <a:latin typeface="Arial"/>
              <a:cs typeface="Arial"/>
            </a:endParaRPr>
          </a:p>
        </p:txBody>
      </p:sp>
      <p:sp>
        <p:nvSpPr>
          <p:cNvPr id="4" name="object 4"/>
          <p:cNvSpPr txBox="1"/>
          <p:nvPr/>
        </p:nvSpPr>
        <p:spPr>
          <a:xfrm>
            <a:off x="6322314" y="1917954"/>
            <a:ext cx="1616075" cy="391795"/>
          </a:xfrm>
          <a:prstGeom prst="rect">
            <a:avLst/>
          </a:prstGeom>
        </p:spPr>
        <p:txBody>
          <a:bodyPr vert="horz" wrap="square" lIns="0" tIns="12700" rIns="0" bIns="0" rtlCol="0">
            <a:spAutoFit/>
          </a:bodyPr>
          <a:lstStyle/>
          <a:p>
            <a:pPr marL="184785" indent="-172085">
              <a:lnSpc>
                <a:spcPct val="100000"/>
              </a:lnSpc>
              <a:spcBef>
                <a:spcPts val="100"/>
              </a:spcBef>
              <a:buClr>
                <a:srgbClr val="FF9900"/>
              </a:buClr>
              <a:buFont typeface="Arial"/>
              <a:buChar char="•"/>
              <a:tabLst>
                <a:tab pos="184785" algn="l"/>
              </a:tabLst>
            </a:pPr>
            <a:r>
              <a:rPr sz="800" b="1">
                <a:solidFill>
                  <a:srgbClr val="073762"/>
                </a:solidFill>
                <a:latin typeface="Arial"/>
                <a:cs typeface="Arial"/>
              </a:rPr>
              <a:t>28</a:t>
            </a:r>
            <a:r>
              <a:rPr sz="800" b="1" spc="-35">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a:solidFill>
                  <a:srgbClr val="073762"/>
                </a:solidFill>
                <a:latin typeface="Arial"/>
                <a:cs typeface="Arial"/>
              </a:rPr>
              <a:t>100%</a:t>
            </a:r>
            <a:r>
              <a:rPr sz="800" spc="-25">
                <a:solidFill>
                  <a:srgbClr val="073762"/>
                </a:solidFill>
                <a:latin typeface="Arial"/>
                <a:cs typeface="Arial"/>
              </a:rPr>
              <a:t> </a:t>
            </a:r>
            <a:r>
              <a:rPr sz="800">
                <a:solidFill>
                  <a:srgbClr val="073762"/>
                </a:solidFill>
                <a:latin typeface="Arial"/>
                <a:cs typeface="Arial"/>
              </a:rPr>
              <a:t>consensus</a:t>
            </a:r>
            <a:r>
              <a:rPr sz="800" spc="-40">
                <a:solidFill>
                  <a:srgbClr val="073762"/>
                </a:solidFill>
                <a:latin typeface="Arial"/>
                <a:cs typeface="Arial"/>
              </a:rPr>
              <a:t> </a:t>
            </a:r>
            <a:r>
              <a:rPr sz="800" spc="-10">
                <a:solidFill>
                  <a:srgbClr val="073762"/>
                </a:solidFill>
                <a:latin typeface="Arial"/>
                <a:cs typeface="Arial"/>
              </a:rPr>
              <a:t>(</a:t>
            </a:r>
            <a:r>
              <a:rPr sz="800" b="1" spc="-10">
                <a:solidFill>
                  <a:srgbClr val="073762"/>
                </a:solidFill>
                <a:latin typeface="Arial"/>
                <a:cs typeface="Arial"/>
              </a:rPr>
              <a:t>Core*</a:t>
            </a:r>
            <a:r>
              <a:rPr sz="800" spc="-10">
                <a:solidFill>
                  <a:srgbClr val="073762"/>
                </a:solidFill>
                <a:latin typeface="Arial"/>
                <a:cs typeface="Arial"/>
              </a:rPr>
              <a:t>)</a:t>
            </a:r>
            <a:endParaRPr sz="800">
              <a:latin typeface="Arial"/>
              <a:cs typeface="Arial"/>
            </a:endParaRPr>
          </a:p>
          <a:p>
            <a:pPr marL="184785" indent="-172085">
              <a:lnSpc>
                <a:spcPct val="100000"/>
              </a:lnSpc>
              <a:spcBef>
                <a:spcPts val="5"/>
              </a:spcBef>
              <a:buClr>
                <a:srgbClr val="FF9900"/>
              </a:buClr>
              <a:buFont typeface="Arial"/>
              <a:buChar char="•"/>
              <a:tabLst>
                <a:tab pos="184785" algn="l"/>
              </a:tabLst>
            </a:pPr>
            <a:r>
              <a:rPr sz="800" b="1">
                <a:solidFill>
                  <a:srgbClr val="073762"/>
                </a:solidFill>
                <a:latin typeface="Arial"/>
                <a:cs typeface="Arial"/>
              </a:rPr>
              <a:t>86</a:t>
            </a:r>
            <a:r>
              <a:rPr sz="800" b="1" spc="-25">
                <a:solidFill>
                  <a:srgbClr val="073762"/>
                </a:solidFill>
                <a:latin typeface="Arial"/>
                <a:cs typeface="Arial"/>
              </a:rPr>
              <a:t> </a:t>
            </a:r>
            <a:r>
              <a:rPr sz="800">
                <a:solidFill>
                  <a:srgbClr val="073762"/>
                </a:solidFill>
                <a:latin typeface="Wingdings"/>
                <a:cs typeface="Wingdings"/>
              </a:rPr>
              <a:t></a:t>
            </a:r>
            <a:r>
              <a:rPr sz="800" spc="5">
                <a:solidFill>
                  <a:srgbClr val="073762"/>
                </a:solidFill>
                <a:latin typeface="Times New Roman"/>
                <a:cs typeface="Times New Roman"/>
              </a:rPr>
              <a:t> </a:t>
            </a:r>
            <a:r>
              <a:rPr sz="800" spc="-10">
                <a:solidFill>
                  <a:srgbClr val="073762"/>
                </a:solidFill>
                <a:latin typeface="Arial"/>
                <a:cs typeface="Arial"/>
              </a:rPr>
              <a:t>50-</a:t>
            </a:r>
            <a:r>
              <a:rPr sz="800">
                <a:solidFill>
                  <a:srgbClr val="073762"/>
                </a:solidFill>
                <a:latin typeface="Arial"/>
                <a:cs typeface="Arial"/>
              </a:rPr>
              <a:t>&lt;100%</a:t>
            </a:r>
            <a:r>
              <a:rPr sz="800" spc="-5">
                <a:solidFill>
                  <a:srgbClr val="073762"/>
                </a:solidFill>
                <a:latin typeface="Arial"/>
                <a:cs typeface="Arial"/>
              </a:rPr>
              <a:t> </a:t>
            </a:r>
            <a:r>
              <a:rPr sz="800">
                <a:solidFill>
                  <a:srgbClr val="073762"/>
                </a:solidFill>
                <a:latin typeface="Arial"/>
                <a:cs typeface="Arial"/>
              </a:rPr>
              <a:t>(fed</a:t>
            </a:r>
            <a:r>
              <a:rPr sz="800" spc="-5">
                <a:solidFill>
                  <a:srgbClr val="073762"/>
                </a:solidFill>
                <a:latin typeface="Arial"/>
                <a:cs typeface="Arial"/>
              </a:rPr>
              <a:t> </a:t>
            </a:r>
            <a:r>
              <a:rPr sz="800">
                <a:solidFill>
                  <a:srgbClr val="073762"/>
                </a:solidFill>
                <a:latin typeface="Arial"/>
                <a:cs typeface="Arial"/>
              </a:rPr>
              <a:t>into</a:t>
            </a:r>
            <a:r>
              <a:rPr sz="800" spc="-30">
                <a:solidFill>
                  <a:srgbClr val="073762"/>
                </a:solidFill>
                <a:latin typeface="Arial"/>
                <a:cs typeface="Arial"/>
              </a:rPr>
              <a:t> </a:t>
            </a:r>
            <a:r>
              <a:rPr sz="800" b="1" spc="-25">
                <a:solidFill>
                  <a:srgbClr val="073762"/>
                </a:solidFill>
                <a:latin typeface="Arial"/>
                <a:cs typeface="Arial"/>
              </a:rPr>
              <a:t>R2</a:t>
            </a:r>
            <a:r>
              <a:rPr sz="800" spc="-25">
                <a:solidFill>
                  <a:srgbClr val="073762"/>
                </a:solidFill>
                <a:latin typeface="Arial"/>
                <a:cs typeface="Arial"/>
              </a:rPr>
              <a:t>)</a:t>
            </a:r>
            <a:endParaRPr sz="800">
              <a:latin typeface="Arial"/>
              <a:cs typeface="Arial"/>
            </a:endParaRPr>
          </a:p>
          <a:p>
            <a:pPr marL="184785" indent="-172085">
              <a:lnSpc>
                <a:spcPct val="100000"/>
              </a:lnSpc>
              <a:buClr>
                <a:srgbClr val="FF9900"/>
              </a:buClr>
              <a:buChar char="•"/>
              <a:tabLst>
                <a:tab pos="184785" algn="l"/>
              </a:tabLst>
            </a:pPr>
            <a:r>
              <a:rPr sz="800">
                <a:solidFill>
                  <a:srgbClr val="073762"/>
                </a:solidFill>
                <a:latin typeface="Arial"/>
                <a:cs typeface="Arial"/>
              </a:rPr>
              <a:t>1</a:t>
            </a:r>
            <a:r>
              <a:rPr sz="800" spc="-30">
                <a:solidFill>
                  <a:srgbClr val="073762"/>
                </a:solidFill>
                <a:latin typeface="Arial"/>
                <a:cs typeface="Arial"/>
              </a:rPr>
              <a:t> </a:t>
            </a:r>
            <a:r>
              <a:rPr sz="800">
                <a:solidFill>
                  <a:srgbClr val="073762"/>
                </a:solidFill>
                <a:latin typeface="Wingdings"/>
                <a:cs typeface="Wingdings"/>
              </a:rPr>
              <a:t></a:t>
            </a:r>
            <a:r>
              <a:rPr sz="800">
                <a:solidFill>
                  <a:srgbClr val="073762"/>
                </a:solidFill>
                <a:latin typeface="Times New Roman"/>
                <a:cs typeface="Times New Roman"/>
              </a:rPr>
              <a:t> </a:t>
            </a:r>
            <a:r>
              <a:rPr sz="800">
                <a:solidFill>
                  <a:srgbClr val="073762"/>
                </a:solidFill>
                <a:latin typeface="Arial"/>
                <a:cs typeface="Arial"/>
              </a:rPr>
              <a:t>&lt;50%</a:t>
            </a:r>
            <a:r>
              <a:rPr sz="800" spc="-35">
                <a:solidFill>
                  <a:srgbClr val="073762"/>
                </a:solidFill>
                <a:latin typeface="Arial"/>
                <a:cs typeface="Arial"/>
              </a:rPr>
              <a:t> </a:t>
            </a:r>
            <a:r>
              <a:rPr sz="800" spc="-10">
                <a:solidFill>
                  <a:srgbClr val="073762"/>
                </a:solidFill>
                <a:latin typeface="Arial"/>
                <a:cs typeface="Arial"/>
              </a:rPr>
              <a:t>(removed)</a:t>
            </a:r>
            <a:endParaRPr sz="800">
              <a:latin typeface="Arial"/>
              <a:cs typeface="Arial"/>
            </a:endParaRPr>
          </a:p>
        </p:txBody>
      </p:sp>
      <p:sp>
        <p:nvSpPr>
          <p:cNvPr id="5" name="object 5"/>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Results:</a:t>
            </a:r>
            <a:r>
              <a:rPr spc="-15"/>
              <a:t> </a:t>
            </a:r>
            <a:r>
              <a:t>Delphi</a:t>
            </a:r>
            <a:r>
              <a:rPr spc="-40"/>
              <a:t> </a:t>
            </a:r>
            <a:r>
              <a:t>R1</a:t>
            </a:r>
            <a:r>
              <a:rPr spc="-15"/>
              <a:t> </a:t>
            </a:r>
            <a:r>
              <a:t>and</a:t>
            </a:r>
            <a:r>
              <a:rPr spc="-30"/>
              <a:t> </a:t>
            </a:r>
            <a:r>
              <a:rPr spc="-25"/>
              <a:t>R2</a:t>
            </a:r>
          </a:p>
        </p:txBody>
      </p:sp>
      <p:sp>
        <p:nvSpPr>
          <p:cNvPr id="6" name="object 6"/>
          <p:cNvSpPr txBox="1"/>
          <p:nvPr/>
        </p:nvSpPr>
        <p:spPr>
          <a:xfrm>
            <a:off x="310692" y="4521809"/>
            <a:ext cx="3000375" cy="485775"/>
          </a:xfrm>
          <a:prstGeom prst="rect">
            <a:avLst/>
          </a:prstGeom>
        </p:spPr>
        <p:txBody>
          <a:bodyPr vert="horz" wrap="square" lIns="0" tIns="12700" rIns="0" bIns="0" rtlCol="0">
            <a:spAutoFit/>
          </a:bodyPr>
          <a:lstStyle/>
          <a:p>
            <a:pPr marL="12700" marR="5080">
              <a:lnSpc>
                <a:spcPct val="100000"/>
              </a:lnSpc>
              <a:spcBef>
                <a:spcPts val="100"/>
              </a:spcBef>
            </a:pPr>
            <a:r>
              <a:rPr sz="800">
                <a:solidFill>
                  <a:srgbClr val="073762"/>
                </a:solidFill>
                <a:latin typeface="Arial"/>
                <a:cs typeface="Arial"/>
              </a:rPr>
              <a:t>*Core</a:t>
            </a:r>
            <a:r>
              <a:rPr sz="800" spc="-25">
                <a:solidFill>
                  <a:srgbClr val="073762"/>
                </a:solidFill>
                <a:latin typeface="Arial"/>
                <a:cs typeface="Arial"/>
              </a:rPr>
              <a:t> </a:t>
            </a:r>
            <a:r>
              <a:rPr sz="800">
                <a:solidFill>
                  <a:srgbClr val="073762"/>
                </a:solidFill>
                <a:latin typeface="Arial"/>
                <a:cs typeface="Arial"/>
              </a:rPr>
              <a:t>Variable:</a:t>
            </a:r>
            <a:r>
              <a:rPr sz="800" spc="-25">
                <a:solidFill>
                  <a:srgbClr val="073762"/>
                </a:solidFill>
                <a:latin typeface="Arial"/>
                <a:cs typeface="Arial"/>
              </a:rPr>
              <a:t> </a:t>
            </a:r>
            <a:r>
              <a:rPr sz="800">
                <a:solidFill>
                  <a:srgbClr val="073762"/>
                </a:solidFill>
                <a:latin typeface="Arial"/>
                <a:cs typeface="Arial"/>
              </a:rPr>
              <a:t>Set</a:t>
            </a:r>
            <a:r>
              <a:rPr sz="800" spc="-25">
                <a:solidFill>
                  <a:srgbClr val="073762"/>
                </a:solidFill>
                <a:latin typeface="Arial"/>
                <a:cs typeface="Arial"/>
              </a:rPr>
              <a:t> </a:t>
            </a:r>
            <a:r>
              <a:rPr sz="800">
                <a:solidFill>
                  <a:srgbClr val="073762"/>
                </a:solidFill>
                <a:latin typeface="Arial"/>
                <a:cs typeface="Arial"/>
              </a:rPr>
              <a:t>of</a:t>
            </a:r>
            <a:r>
              <a:rPr sz="800" spc="-25">
                <a:solidFill>
                  <a:srgbClr val="073762"/>
                </a:solidFill>
                <a:latin typeface="Arial"/>
                <a:cs typeface="Arial"/>
              </a:rPr>
              <a:t> </a:t>
            </a:r>
            <a:r>
              <a:rPr sz="800">
                <a:solidFill>
                  <a:srgbClr val="073762"/>
                </a:solidFill>
                <a:latin typeface="Arial"/>
                <a:cs typeface="Arial"/>
              </a:rPr>
              <a:t>standardized</a:t>
            </a:r>
            <a:r>
              <a:rPr sz="800" spc="-5">
                <a:solidFill>
                  <a:srgbClr val="073762"/>
                </a:solidFill>
                <a:latin typeface="Arial"/>
                <a:cs typeface="Arial"/>
              </a:rPr>
              <a:t> </a:t>
            </a:r>
            <a:r>
              <a:rPr sz="800">
                <a:solidFill>
                  <a:srgbClr val="073762"/>
                </a:solidFill>
                <a:latin typeface="Arial"/>
                <a:cs typeface="Arial"/>
              </a:rPr>
              <a:t>variables</a:t>
            </a:r>
            <a:r>
              <a:rPr sz="800" spc="-30">
                <a:solidFill>
                  <a:srgbClr val="073762"/>
                </a:solidFill>
                <a:latin typeface="Arial"/>
                <a:cs typeface="Arial"/>
              </a:rPr>
              <a:t> </a:t>
            </a:r>
            <a:r>
              <a:rPr sz="800">
                <a:solidFill>
                  <a:srgbClr val="073762"/>
                </a:solidFill>
                <a:latin typeface="Arial"/>
                <a:cs typeface="Arial"/>
              </a:rPr>
              <a:t>that</a:t>
            </a:r>
            <a:r>
              <a:rPr sz="800" spc="-10">
                <a:solidFill>
                  <a:srgbClr val="073762"/>
                </a:solidFill>
                <a:latin typeface="Arial"/>
                <a:cs typeface="Arial"/>
              </a:rPr>
              <a:t> </a:t>
            </a:r>
            <a:r>
              <a:rPr sz="800">
                <a:solidFill>
                  <a:srgbClr val="073762"/>
                </a:solidFill>
                <a:latin typeface="Arial"/>
                <a:cs typeface="Arial"/>
              </a:rPr>
              <a:t>will</a:t>
            </a:r>
            <a:r>
              <a:rPr sz="800" spc="-35">
                <a:solidFill>
                  <a:srgbClr val="073762"/>
                </a:solidFill>
                <a:latin typeface="Arial"/>
                <a:cs typeface="Arial"/>
              </a:rPr>
              <a:t> </a:t>
            </a:r>
            <a:r>
              <a:rPr sz="800">
                <a:solidFill>
                  <a:srgbClr val="073762"/>
                </a:solidFill>
                <a:latin typeface="Arial"/>
                <a:cs typeface="Arial"/>
              </a:rPr>
              <a:t>be</a:t>
            </a:r>
            <a:r>
              <a:rPr sz="800" spc="-20">
                <a:solidFill>
                  <a:srgbClr val="073762"/>
                </a:solidFill>
                <a:latin typeface="Arial"/>
                <a:cs typeface="Arial"/>
              </a:rPr>
              <a:t> </a:t>
            </a:r>
            <a:r>
              <a:rPr sz="800" spc="-10">
                <a:solidFill>
                  <a:srgbClr val="073762"/>
                </a:solidFill>
                <a:latin typeface="Arial"/>
                <a:cs typeface="Arial"/>
              </a:rPr>
              <a:t>captured </a:t>
            </a:r>
            <a:r>
              <a:rPr sz="800">
                <a:solidFill>
                  <a:srgbClr val="073762"/>
                </a:solidFill>
                <a:latin typeface="Arial"/>
                <a:cs typeface="Arial"/>
              </a:rPr>
              <a:t>by</a:t>
            </a:r>
            <a:r>
              <a:rPr sz="800" spc="5">
                <a:solidFill>
                  <a:srgbClr val="073762"/>
                </a:solidFill>
                <a:latin typeface="Arial"/>
                <a:cs typeface="Arial"/>
              </a:rPr>
              <a:t> </a:t>
            </a:r>
            <a:r>
              <a:rPr sz="800">
                <a:solidFill>
                  <a:srgbClr val="073762"/>
                </a:solidFill>
                <a:latin typeface="Arial"/>
                <a:cs typeface="Arial"/>
              </a:rPr>
              <a:t>ALL</a:t>
            </a:r>
            <a:r>
              <a:rPr sz="800" spc="-5">
                <a:solidFill>
                  <a:srgbClr val="073762"/>
                </a:solidFill>
                <a:latin typeface="Arial"/>
                <a:cs typeface="Arial"/>
              </a:rPr>
              <a:t> </a:t>
            </a:r>
            <a:r>
              <a:rPr sz="800">
                <a:solidFill>
                  <a:srgbClr val="073762"/>
                </a:solidFill>
                <a:latin typeface="Arial"/>
                <a:cs typeface="Arial"/>
              </a:rPr>
              <a:t>countries </a:t>
            </a:r>
            <a:r>
              <a:rPr sz="800" spc="-10">
                <a:solidFill>
                  <a:srgbClr val="073762"/>
                </a:solidFill>
                <a:latin typeface="Arial"/>
                <a:cs typeface="Arial"/>
              </a:rPr>
              <a:t>participating</a:t>
            </a:r>
            <a:r>
              <a:rPr sz="800">
                <a:solidFill>
                  <a:srgbClr val="073762"/>
                </a:solidFill>
                <a:latin typeface="Arial"/>
                <a:cs typeface="Arial"/>
              </a:rPr>
              <a:t> in</a:t>
            </a:r>
            <a:r>
              <a:rPr sz="800" spc="-5">
                <a:solidFill>
                  <a:srgbClr val="073762"/>
                </a:solidFill>
                <a:latin typeface="Arial"/>
                <a:cs typeface="Arial"/>
              </a:rPr>
              <a:t> </a:t>
            </a:r>
            <a:r>
              <a:rPr sz="800">
                <a:solidFill>
                  <a:srgbClr val="073762"/>
                </a:solidFill>
                <a:latin typeface="Arial"/>
                <a:cs typeface="Arial"/>
              </a:rPr>
              <a:t>the</a:t>
            </a:r>
            <a:r>
              <a:rPr sz="800" spc="-5">
                <a:solidFill>
                  <a:srgbClr val="073762"/>
                </a:solidFill>
                <a:latin typeface="Arial"/>
                <a:cs typeface="Arial"/>
              </a:rPr>
              <a:t> </a:t>
            </a:r>
            <a:r>
              <a:rPr sz="800" spc="-20">
                <a:solidFill>
                  <a:srgbClr val="073762"/>
                </a:solidFill>
                <a:latin typeface="Arial"/>
                <a:cs typeface="Arial"/>
              </a:rPr>
              <a:t>ISAR.</a:t>
            </a:r>
            <a:endParaRPr sz="800">
              <a:latin typeface="Arial"/>
              <a:cs typeface="Arial"/>
            </a:endParaRPr>
          </a:p>
          <a:p>
            <a:pPr marL="12700">
              <a:lnSpc>
                <a:spcPct val="100000"/>
              </a:lnSpc>
              <a:spcBef>
                <a:spcPts val="740"/>
              </a:spcBef>
            </a:pPr>
            <a:r>
              <a:rPr sz="800">
                <a:solidFill>
                  <a:srgbClr val="073762"/>
                </a:solidFill>
                <a:latin typeface="Arial"/>
                <a:cs typeface="Arial"/>
              </a:rPr>
              <a:t>ISAR:</a:t>
            </a:r>
            <a:r>
              <a:rPr sz="800" spc="-10">
                <a:solidFill>
                  <a:srgbClr val="073762"/>
                </a:solidFill>
                <a:latin typeface="Arial"/>
                <a:cs typeface="Arial"/>
              </a:rPr>
              <a:t> International</a:t>
            </a:r>
            <a:r>
              <a:rPr sz="800" spc="10">
                <a:solidFill>
                  <a:srgbClr val="073762"/>
                </a:solidFill>
                <a:latin typeface="Arial"/>
                <a:cs typeface="Arial"/>
              </a:rPr>
              <a:t> </a:t>
            </a:r>
            <a:r>
              <a:rPr sz="800">
                <a:solidFill>
                  <a:srgbClr val="073762"/>
                </a:solidFill>
                <a:latin typeface="Arial"/>
                <a:cs typeface="Arial"/>
              </a:rPr>
              <a:t>Severe</a:t>
            </a:r>
            <a:r>
              <a:rPr sz="800" spc="20">
                <a:solidFill>
                  <a:srgbClr val="073762"/>
                </a:solidFill>
                <a:latin typeface="Arial"/>
                <a:cs typeface="Arial"/>
              </a:rPr>
              <a:t> </a:t>
            </a:r>
            <a:r>
              <a:rPr sz="800">
                <a:solidFill>
                  <a:srgbClr val="073762"/>
                </a:solidFill>
                <a:latin typeface="Arial"/>
                <a:cs typeface="Arial"/>
              </a:rPr>
              <a:t>Asthma</a:t>
            </a:r>
            <a:r>
              <a:rPr sz="800" spc="-40">
                <a:solidFill>
                  <a:srgbClr val="073762"/>
                </a:solidFill>
                <a:latin typeface="Arial"/>
                <a:cs typeface="Arial"/>
              </a:rPr>
              <a:t> </a:t>
            </a:r>
            <a:r>
              <a:rPr sz="800" spc="-10">
                <a:solidFill>
                  <a:srgbClr val="073762"/>
                </a:solidFill>
                <a:latin typeface="Arial"/>
                <a:cs typeface="Arial"/>
              </a:rPr>
              <a:t>Registry</a:t>
            </a:r>
            <a:endParaRPr sz="800">
              <a:latin typeface="Arial"/>
              <a:cs typeface="Arial"/>
            </a:endParaRPr>
          </a:p>
        </p:txBody>
      </p:sp>
      <p:sp>
        <p:nvSpPr>
          <p:cNvPr id="7" name="object 7"/>
          <p:cNvSpPr/>
          <p:nvPr/>
        </p:nvSpPr>
        <p:spPr>
          <a:xfrm>
            <a:off x="3896867" y="995172"/>
            <a:ext cx="1531620" cy="346075"/>
          </a:xfrm>
          <a:custGeom>
            <a:avLst/>
            <a:gdLst/>
            <a:ahLst/>
            <a:cxnLst/>
            <a:rect l="l" t="t" r="r" b="b"/>
            <a:pathLst>
              <a:path w="1531620" h="346075">
                <a:moveTo>
                  <a:pt x="1473962" y="0"/>
                </a:moveTo>
                <a:lnTo>
                  <a:pt x="57658" y="0"/>
                </a:lnTo>
                <a:lnTo>
                  <a:pt x="35200" y="4526"/>
                </a:lnTo>
                <a:lnTo>
                  <a:pt x="16875" y="16875"/>
                </a:lnTo>
                <a:lnTo>
                  <a:pt x="4526" y="35200"/>
                </a:lnTo>
                <a:lnTo>
                  <a:pt x="0" y="57657"/>
                </a:lnTo>
                <a:lnTo>
                  <a:pt x="0" y="288289"/>
                </a:lnTo>
                <a:lnTo>
                  <a:pt x="4526" y="310747"/>
                </a:lnTo>
                <a:lnTo>
                  <a:pt x="16875" y="329072"/>
                </a:lnTo>
                <a:lnTo>
                  <a:pt x="35200" y="341421"/>
                </a:lnTo>
                <a:lnTo>
                  <a:pt x="57658" y="345948"/>
                </a:lnTo>
                <a:lnTo>
                  <a:pt x="1473962" y="345948"/>
                </a:lnTo>
                <a:lnTo>
                  <a:pt x="1496419" y="341421"/>
                </a:lnTo>
                <a:lnTo>
                  <a:pt x="1514744" y="329072"/>
                </a:lnTo>
                <a:lnTo>
                  <a:pt x="1527093" y="310747"/>
                </a:lnTo>
                <a:lnTo>
                  <a:pt x="1531620" y="288289"/>
                </a:lnTo>
                <a:lnTo>
                  <a:pt x="1531620" y="57657"/>
                </a:lnTo>
                <a:lnTo>
                  <a:pt x="1527093" y="35200"/>
                </a:lnTo>
                <a:lnTo>
                  <a:pt x="1514744" y="16875"/>
                </a:lnTo>
                <a:lnTo>
                  <a:pt x="1496419" y="4526"/>
                </a:lnTo>
                <a:lnTo>
                  <a:pt x="1473962" y="0"/>
                </a:lnTo>
                <a:close/>
              </a:path>
            </a:pathLst>
          </a:custGeom>
          <a:solidFill>
            <a:srgbClr val="FF9900"/>
          </a:solidFill>
        </p:spPr>
        <p:txBody>
          <a:bodyPr wrap="square" lIns="0" tIns="0" rIns="0" bIns="0" rtlCol="0"/>
          <a:lstStyle/>
          <a:p>
            <a:endParaRPr/>
          </a:p>
        </p:txBody>
      </p:sp>
      <p:sp>
        <p:nvSpPr>
          <p:cNvPr id="8" name="object 8"/>
          <p:cNvSpPr txBox="1"/>
          <p:nvPr/>
        </p:nvSpPr>
        <p:spPr>
          <a:xfrm>
            <a:off x="4089019" y="991361"/>
            <a:ext cx="1146810" cy="347345"/>
          </a:xfrm>
          <a:prstGeom prst="rect">
            <a:avLst/>
          </a:prstGeom>
        </p:spPr>
        <p:txBody>
          <a:bodyPr vert="horz" wrap="square" lIns="0" tIns="12700" rIns="0" bIns="0" rtlCol="0">
            <a:spAutoFit/>
          </a:bodyPr>
          <a:lstStyle/>
          <a:p>
            <a:pPr marL="12700">
              <a:lnSpc>
                <a:spcPct val="100000"/>
              </a:lnSpc>
              <a:spcBef>
                <a:spcPts val="100"/>
              </a:spcBef>
            </a:pPr>
            <a:r>
              <a:rPr sz="1200" b="1">
                <a:solidFill>
                  <a:srgbClr val="073762"/>
                </a:solidFill>
                <a:latin typeface="Arial"/>
                <a:cs typeface="Arial"/>
              </a:rPr>
              <a:t>Delphi</a:t>
            </a:r>
            <a:r>
              <a:rPr sz="1200" b="1" spc="-30">
                <a:solidFill>
                  <a:srgbClr val="073762"/>
                </a:solidFill>
                <a:latin typeface="Arial"/>
                <a:cs typeface="Arial"/>
              </a:rPr>
              <a:t> </a:t>
            </a:r>
            <a:r>
              <a:rPr sz="1200" b="1">
                <a:solidFill>
                  <a:srgbClr val="073762"/>
                </a:solidFill>
                <a:latin typeface="Arial"/>
                <a:cs typeface="Arial"/>
              </a:rPr>
              <a:t>Round</a:t>
            </a:r>
            <a:r>
              <a:rPr sz="1200" b="1" spc="-10">
                <a:solidFill>
                  <a:srgbClr val="073762"/>
                </a:solidFill>
                <a:latin typeface="Arial"/>
                <a:cs typeface="Arial"/>
              </a:rPr>
              <a:t> </a:t>
            </a:r>
            <a:r>
              <a:rPr sz="1200" b="1" spc="-50">
                <a:solidFill>
                  <a:srgbClr val="073762"/>
                </a:solidFill>
                <a:latin typeface="Arial"/>
                <a:cs typeface="Arial"/>
              </a:rPr>
              <a:t>1</a:t>
            </a:r>
            <a:endParaRPr sz="1200">
              <a:latin typeface="Arial"/>
              <a:cs typeface="Arial"/>
            </a:endParaRPr>
          </a:p>
          <a:p>
            <a:pPr marL="73025">
              <a:lnSpc>
                <a:spcPct val="100000"/>
              </a:lnSpc>
              <a:spcBef>
                <a:spcPts val="10"/>
              </a:spcBef>
            </a:pPr>
            <a:r>
              <a:rPr sz="900" b="1">
                <a:solidFill>
                  <a:srgbClr val="073762"/>
                </a:solidFill>
                <a:latin typeface="Arial"/>
                <a:cs typeface="Arial"/>
              </a:rPr>
              <a:t>27</a:t>
            </a:r>
            <a:r>
              <a:rPr sz="900" b="1" spc="-25">
                <a:solidFill>
                  <a:srgbClr val="073762"/>
                </a:solidFill>
                <a:latin typeface="Arial"/>
                <a:cs typeface="Arial"/>
              </a:rPr>
              <a:t> </a:t>
            </a:r>
            <a:r>
              <a:rPr sz="900" b="1">
                <a:solidFill>
                  <a:srgbClr val="073762"/>
                </a:solidFill>
                <a:latin typeface="Arial"/>
                <a:cs typeface="Arial"/>
              </a:rPr>
              <a:t>panel</a:t>
            </a:r>
            <a:r>
              <a:rPr sz="900" b="1" spc="-15">
                <a:solidFill>
                  <a:srgbClr val="073762"/>
                </a:solidFill>
                <a:latin typeface="Arial"/>
                <a:cs typeface="Arial"/>
              </a:rPr>
              <a:t> </a:t>
            </a:r>
            <a:r>
              <a:rPr sz="900" b="1" spc="-10">
                <a:solidFill>
                  <a:srgbClr val="073762"/>
                </a:solidFill>
                <a:latin typeface="Arial"/>
                <a:cs typeface="Arial"/>
              </a:rPr>
              <a:t>members</a:t>
            </a:r>
            <a:endParaRPr sz="900">
              <a:latin typeface="Arial"/>
              <a:cs typeface="Arial"/>
            </a:endParaRPr>
          </a:p>
        </p:txBody>
      </p:sp>
      <p:sp>
        <p:nvSpPr>
          <p:cNvPr id="9" name="object 9"/>
          <p:cNvSpPr/>
          <p:nvPr/>
        </p:nvSpPr>
        <p:spPr>
          <a:xfrm>
            <a:off x="3896867" y="1432560"/>
            <a:ext cx="1531620" cy="238125"/>
          </a:xfrm>
          <a:custGeom>
            <a:avLst/>
            <a:gdLst/>
            <a:ahLst/>
            <a:cxnLst/>
            <a:rect l="l" t="t" r="r" b="b"/>
            <a:pathLst>
              <a:path w="1531620" h="238125">
                <a:moveTo>
                  <a:pt x="1491996" y="0"/>
                </a:moveTo>
                <a:lnTo>
                  <a:pt x="39624" y="0"/>
                </a:lnTo>
                <a:lnTo>
                  <a:pt x="24217" y="3119"/>
                </a:lnTo>
                <a:lnTo>
                  <a:pt x="11620" y="11620"/>
                </a:lnTo>
                <a:lnTo>
                  <a:pt x="3119" y="24217"/>
                </a:lnTo>
                <a:lnTo>
                  <a:pt x="0" y="39624"/>
                </a:lnTo>
                <a:lnTo>
                  <a:pt x="0" y="198119"/>
                </a:lnTo>
                <a:lnTo>
                  <a:pt x="3119" y="213526"/>
                </a:lnTo>
                <a:lnTo>
                  <a:pt x="11620" y="226123"/>
                </a:lnTo>
                <a:lnTo>
                  <a:pt x="24217" y="234624"/>
                </a:lnTo>
                <a:lnTo>
                  <a:pt x="39624" y="237743"/>
                </a:lnTo>
                <a:lnTo>
                  <a:pt x="1491996" y="237743"/>
                </a:lnTo>
                <a:lnTo>
                  <a:pt x="1507402" y="234624"/>
                </a:lnTo>
                <a:lnTo>
                  <a:pt x="1519999" y="226123"/>
                </a:lnTo>
                <a:lnTo>
                  <a:pt x="1528500" y="213526"/>
                </a:lnTo>
                <a:lnTo>
                  <a:pt x="1531620" y="198119"/>
                </a:lnTo>
                <a:lnTo>
                  <a:pt x="1531620" y="39624"/>
                </a:lnTo>
                <a:lnTo>
                  <a:pt x="1528500" y="24217"/>
                </a:lnTo>
                <a:lnTo>
                  <a:pt x="1519999" y="11620"/>
                </a:lnTo>
                <a:lnTo>
                  <a:pt x="1507402" y="3119"/>
                </a:lnTo>
                <a:lnTo>
                  <a:pt x="1491996" y="0"/>
                </a:lnTo>
                <a:close/>
              </a:path>
            </a:pathLst>
          </a:custGeom>
          <a:solidFill>
            <a:srgbClr val="073762"/>
          </a:solidFill>
        </p:spPr>
        <p:txBody>
          <a:bodyPr wrap="square" lIns="0" tIns="0" rIns="0" bIns="0" rtlCol="0"/>
          <a:lstStyle/>
          <a:p>
            <a:endParaRPr/>
          </a:p>
        </p:txBody>
      </p:sp>
      <p:sp>
        <p:nvSpPr>
          <p:cNvPr id="10" name="object 10"/>
          <p:cNvSpPr txBox="1"/>
          <p:nvPr/>
        </p:nvSpPr>
        <p:spPr>
          <a:xfrm>
            <a:off x="4055745" y="1450339"/>
            <a:ext cx="1216660" cy="193675"/>
          </a:xfrm>
          <a:prstGeom prst="rect">
            <a:avLst/>
          </a:prstGeom>
        </p:spPr>
        <p:txBody>
          <a:bodyPr vert="horz" wrap="square" lIns="0" tIns="13335" rIns="0" bIns="0" rtlCol="0">
            <a:spAutoFit/>
          </a:bodyPr>
          <a:lstStyle/>
          <a:p>
            <a:pPr marL="12700">
              <a:lnSpc>
                <a:spcPct val="100000"/>
              </a:lnSpc>
              <a:spcBef>
                <a:spcPts val="105"/>
              </a:spcBef>
            </a:pPr>
            <a:r>
              <a:rPr sz="1100">
                <a:solidFill>
                  <a:srgbClr val="FFFFFF"/>
                </a:solidFill>
                <a:latin typeface="Arial"/>
                <a:cs typeface="Arial"/>
              </a:rPr>
              <a:t>747</a:t>
            </a:r>
            <a:r>
              <a:rPr sz="1100" spc="-35">
                <a:solidFill>
                  <a:srgbClr val="FFFFFF"/>
                </a:solidFill>
                <a:latin typeface="Arial"/>
                <a:cs typeface="Arial"/>
              </a:rPr>
              <a:t> </a:t>
            </a:r>
            <a:r>
              <a:rPr sz="1100">
                <a:solidFill>
                  <a:srgbClr val="FFFFFF"/>
                </a:solidFill>
                <a:latin typeface="Arial"/>
                <a:cs typeface="Arial"/>
              </a:rPr>
              <a:t>initial</a:t>
            </a:r>
            <a:r>
              <a:rPr sz="1100" spc="-10">
                <a:solidFill>
                  <a:srgbClr val="FFFFFF"/>
                </a:solidFill>
                <a:latin typeface="Arial"/>
                <a:cs typeface="Arial"/>
              </a:rPr>
              <a:t> variables</a:t>
            </a:r>
            <a:endParaRPr sz="1100">
              <a:latin typeface="Arial"/>
              <a:cs typeface="Arial"/>
            </a:endParaRPr>
          </a:p>
        </p:txBody>
      </p:sp>
      <p:sp>
        <p:nvSpPr>
          <p:cNvPr id="11" name="object 11"/>
          <p:cNvSpPr/>
          <p:nvPr/>
        </p:nvSpPr>
        <p:spPr>
          <a:xfrm>
            <a:off x="4736591" y="1978151"/>
            <a:ext cx="1382395" cy="238125"/>
          </a:xfrm>
          <a:custGeom>
            <a:avLst/>
            <a:gdLst/>
            <a:ahLst/>
            <a:cxnLst/>
            <a:rect l="l" t="t" r="r" b="b"/>
            <a:pathLst>
              <a:path w="1382395" h="238125">
                <a:moveTo>
                  <a:pt x="1342644" y="0"/>
                </a:moveTo>
                <a:lnTo>
                  <a:pt x="39624" y="0"/>
                </a:lnTo>
                <a:lnTo>
                  <a:pt x="24217" y="3119"/>
                </a:lnTo>
                <a:lnTo>
                  <a:pt x="11620" y="11620"/>
                </a:lnTo>
                <a:lnTo>
                  <a:pt x="3119" y="24217"/>
                </a:lnTo>
                <a:lnTo>
                  <a:pt x="0" y="39624"/>
                </a:lnTo>
                <a:lnTo>
                  <a:pt x="0" y="198120"/>
                </a:lnTo>
                <a:lnTo>
                  <a:pt x="3119" y="213526"/>
                </a:lnTo>
                <a:lnTo>
                  <a:pt x="11620" y="226123"/>
                </a:lnTo>
                <a:lnTo>
                  <a:pt x="24217" y="234624"/>
                </a:lnTo>
                <a:lnTo>
                  <a:pt x="39624" y="237744"/>
                </a:lnTo>
                <a:lnTo>
                  <a:pt x="1342644" y="237744"/>
                </a:lnTo>
                <a:lnTo>
                  <a:pt x="1358050" y="234624"/>
                </a:lnTo>
                <a:lnTo>
                  <a:pt x="1370647" y="226123"/>
                </a:lnTo>
                <a:lnTo>
                  <a:pt x="1379148" y="213526"/>
                </a:lnTo>
                <a:lnTo>
                  <a:pt x="1382268" y="198120"/>
                </a:lnTo>
                <a:lnTo>
                  <a:pt x="1382268" y="39624"/>
                </a:lnTo>
                <a:lnTo>
                  <a:pt x="1379148" y="24217"/>
                </a:lnTo>
                <a:lnTo>
                  <a:pt x="1370647" y="11620"/>
                </a:lnTo>
                <a:lnTo>
                  <a:pt x="1358050" y="3119"/>
                </a:lnTo>
                <a:lnTo>
                  <a:pt x="1342644" y="0"/>
                </a:lnTo>
                <a:close/>
              </a:path>
            </a:pathLst>
          </a:custGeom>
          <a:solidFill>
            <a:srgbClr val="073762"/>
          </a:solidFill>
        </p:spPr>
        <p:txBody>
          <a:bodyPr wrap="square" lIns="0" tIns="0" rIns="0" bIns="0" rtlCol="0"/>
          <a:lstStyle/>
          <a:p>
            <a:endParaRPr/>
          </a:p>
        </p:txBody>
      </p:sp>
      <p:sp>
        <p:nvSpPr>
          <p:cNvPr id="12" name="object 12"/>
          <p:cNvSpPr txBox="1"/>
          <p:nvPr/>
        </p:nvSpPr>
        <p:spPr>
          <a:xfrm>
            <a:off x="4861052" y="1997202"/>
            <a:ext cx="1136650" cy="193675"/>
          </a:xfrm>
          <a:prstGeom prst="rect">
            <a:avLst/>
          </a:prstGeom>
        </p:spPr>
        <p:txBody>
          <a:bodyPr vert="horz" wrap="square" lIns="0" tIns="12700" rIns="0" bIns="0" rtlCol="0">
            <a:spAutoFit/>
          </a:bodyPr>
          <a:lstStyle/>
          <a:p>
            <a:pPr marL="12700">
              <a:lnSpc>
                <a:spcPct val="100000"/>
              </a:lnSpc>
              <a:spcBef>
                <a:spcPts val="100"/>
              </a:spcBef>
            </a:pPr>
            <a:r>
              <a:rPr sz="1100">
                <a:solidFill>
                  <a:srgbClr val="FFFFFF"/>
                </a:solidFill>
                <a:latin typeface="Arial"/>
                <a:cs typeface="Arial"/>
              </a:rPr>
              <a:t>115</a:t>
            </a:r>
            <a:r>
              <a:rPr sz="1100" spc="-35">
                <a:solidFill>
                  <a:srgbClr val="FFFFFF"/>
                </a:solidFill>
                <a:latin typeface="Arial"/>
                <a:cs typeface="Arial"/>
              </a:rPr>
              <a:t> </a:t>
            </a:r>
            <a:r>
              <a:rPr sz="1100">
                <a:solidFill>
                  <a:srgbClr val="FFFFFF"/>
                </a:solidFill>
                <a:latin typeface="Arial"/>
                <a:cs typeface="Arial"/>
              </a:rPr>
              <a:t>potential</a:t>
            </a:r>
            <a:r>
              <a:rPr sz="1100" spc="-35">
                <a:solidFill>
                  <a:srgbClr val="FFFFFF"/>
                </a:solidFill>
                <a:latin typeface="Arial"/>
                <a:cs typeface="Arial"/>
              </a:rPr>
              <a:t> </a:t>
            </a:r>
            <a:r>
              <a:rPr sz="1100" spc="-20">
                <a:solidFill>
                  <a:srgbClr val="FFFFFF"/>
                </a:solidFill>
                <a:latin typeface="Arial"/>
                <a:cs typeface="Arial"/>
              </a:rPr>
              <a:t>core</a:t>
            </a:r>
            <a:endParaRPr sz="1100">
              <a:latin typeface="Arial"/>
              <a:cs typeface="Arial"/>
            </a:endParaRPr>
          </a:p>
        </p:txBody>
      </p:sp>
      <p:sp>
        <p:nvSpPr>
          <p:cNvPr id="13" name="object 13"/>
          <p:cNvSpPr/>
          <p:nvPr/>
        </p:nvSpPr>
        <p:spPr>
          <a:xfrm>
            <a:off x="4736591" y="2478023"/>
            <a:ext cx="1382395" cy="238125"/>
          </a:xfrm>
          <a:custGeom>
            <a:avLst/>
            <a:gdLst/>
            <a:ahLst/>
            <a:cxnLst/>
            <a:rect l="l" t="t" r="r" b="b"/>
            <a:pathLst>
              <a:path w="1382395" h="238125">
                <a:moveTo>
                  <a:pt x="1342644" y="0"/>
                </a:moveTo>
                <a:lnTo>
                  <a:pt x="39624" y="0"/>
                </a:lnTo>
                <a:lnTo>
                  <a:pt x="24217" y="3119"/>
                </a:lnTo>
                <a:lnTo>
                  <a:pt x="11620" y="11620"/>
                </a:lnTo>
                <a:lnTo>
                  <a:pt x="3119" y="24217"/>
                </a:lnTo>
                <a:lnTo>
                  <a:pt x="0" y="39624"/>
                </a:lnTo>
                <a:lnTo>
                  <a:pt x="0" y="198119"/>
                </a:lnTo>
                <a:lnTo>
                  <a:pt x="3119" y="213526"/>
                </a:lnTo>
                <a:lnTo>
                  <a:pt x="11620" y="226123"/>
                </a:lnTo>
                <a:lnTo>
                  <a:pt x="24217" y="234624"/>
                </a:lnTo>
                <a:lnTo>
                  <a:pt x="39624" y="237744"/>
                </a:lnTo>
                <a:lnTo>
                  <a:pt x="1342644" y="237744"/>
                </a:lnTo>
                <a:lnTo>
                  <a:pt x="1358050" y="234624"/>
                </a:lnTo>
                <a:lnTo>
                  <a:pt x="1370647" y="226123"/>
                </a:lnTo>
                <a:lnTo>
                  <a:pt x="1379148" y="213526"/>
                </a:lnTo>
                <a:lnTo>
                  <a:pt x="1382268" y="198119"/>
                </a:lnTo>
                <a:lnTo>
                  <a:pt x="1382268" y="39624"/>
                </a:lnTo>
                <a:lnTo>
                  <a:pt x="1379148" y="24217"/>
                </a:lnTo>
                <a:lnTo>
                  <a:pt x="1370647" y="11620"/>
                </a:lnTo>
                <a:lnTo>
                  <a:pt x="1358050" y="3119"/>
                </a:lnTo>
                <a:lnTo>
                  <a:pt x="1342644" y="0"/>
                </a:lnTo>
                <a:close/>
              </a:path>
            </a:pathLst>
          </a:custGeom>
          <a:solidFill>
            <a:srgbClr val="073762"/>
          </a:solidFill>
        </p:spPr>
        <p:txBody>
          <a:bodyPr wrap="square" lIns="0" tIns="0" rIns="0" bIns="0" rtlCol="0"/>
          <a:lstStyle/>
          <a:p>
            <a:endParaRPr/>
          </a:p>
        </p:txBody>
      </p:sp>
      <p:sp>
        <p:nvSpPr>
          <p:cNvPr id="14" name="object 14"/>
          <p:cNvSpPr txBox="1"/>
          <p:nvPr/>
        </p:nvSpPr>
        <p:spPr>
          <a:xfrm>
            <a:off x="4955540" y="2497074"/>
            <a:ext cx="946150" cy="193675"/>
          </a:xfrm>
          <a:prstGeom prst="rect">
            <a:avLst/>
          </a:prstGeom>
        </p:spPr>
        <p:txBody>
          <a:bodyPr vert="horz" wrap="square" lIns="0" tIns="12700" rIns="0" bIns="0" rtlCol="0">
            <a:spAutoFit/>
          </a:bodyPr>
          <a:lstStyle/>
          <a:p>
            <a:pPr marL="12700">
              <a:lnSpc>
                <a:spcPct val="100000"/>
              </a:lnSpc>
              <a:spcBef>
                <a:spcPts val="100"/>
              </a:spcBef>
            </a:pPr>
            <a:r>
              <a:rPr sz="1100">
                <a:solidFill>
                  <a:srgbClr val="FFFFFF"/>
                </a:solidFill>
                <a:latin typeface="Arial"/>
                <a:cs typeface="Arial"/>
              </a:rPr>
              <a:t>632</a:t>
            </a:r>
            <a:r>
              <a:rPr sz="1100" spc="-25">
                <a:solidFill>
                  <a:srgbClr val="FFFFFF"/>
                </a:solidFill>
                <a:latin typeface="Arial"/>
                <a:cs typeface="Arial"/>
              </a:rPr>
              <a:t> </a:t>
            </a:r>
            <a:r>
              <a:rPr sz="1100" spc="-10">
                <a:solidFill>
                  <a:srgbClr val="FFFFFF"/>
                </a:solidFill>
                <a:latin typeface="Arial"/>
                <a:cs typeface="Arial"/>
              </a:rPr>
              <a:t>suggested</a:t>
            </a:r>
            <a:endParaRPr sz="1100">
              <a:latin typeface="Arial"/>
              <a:cs typeface="Arial"/>
            </a:endParaRPr>
          </a:p>
        </p:txBody>
      </p:sp>
      <p:sp>
        <p:nvSpPr>
          <p:cNvPr id="15" name="object 15"/>
          <p:cNvSpPr txBox="1"/>
          <p:nvPr/>
        </p:nvSpPr>
        <p:spPr>
          <a:xfrm>
            <a:off x="6322314" y="2469261"/>
            <a:ext cx="1032510" cy="269875"/>
          </a:xfrm>
          <a:prstGeom prst="rect">
            <a:avLst/>
          </a:prstGeom>
        </p:spPr>
        <p:txBody>
          <a:bodyPr vert="horz" wrap="square" lIns="0" tIns="12700" rIns="0" bIns="0" rtlCol="0">
            <a:spAutoFit/>
          </a:bodyPr>
          <a:lstStyle/>
          <a:p>
            <a:pPr marL="184785" indent="-172085">
              <a:lnSpc>
                <a:spcPct val="100000"/>
              </a:lnSpc>
              <a:spcBef>
                <a:spcPts val="100"/>
              </a:spcBef>
              <a:buClr>
                <a:srgbClr val="FF9900"/>
              </a:buClr>
              <a:buFont typeface="Arial"/>
              <a:buChar char="•"/>
              <a:tabLst>
                <a:tab pos="184785" algn="l"/>
              </a:tabLst>
            </a:pPr>
            <a:r>
              <a:rPr sz="800" b="1">
                <a:solidFill>
                  <a:srgbClr val="073762"/>
                </a:solidFill>
                <a:latin typeface="Arial"/>
                <a:cs typeface="Arial"/>
              </a:rPr>
              <a:t>54</a:t>
            </a:r>
            <a:r>
              <a:rPr sz="800" b="1" spc="-20">
                <a:solidFill>
                  <a:srgbClr val="073762"/>
                </a:solidFill>
                <a:latin typeface="Arial"/>
                <a:cs typeface="Arial"/>
              </a:rPr>
              <a:t> </a:t>
            </a:r>
            <a:r>
              <a:rPr sz="800">
                <a:solidFill>
                  <a:srgbClr val="073762"/>
                </a:solidFill>
                <a:latin typeface="Wingdings"/>
                <a:cs typeface="Wingdings"/>
              </a:rPr>
              <a:t></a:t>
            </a:r>
            <a:r>
              <a:rPr sz="800" spc="-10">
                <a:solidFill>
                  <a:srgbClr val="073762"/>
                </a:solidFill>
                <a:latin typeface="Times New Roman"/>
                <a:cs typeface="Times New Roman"/>
              </a:rPr>
              <a:t> </a:t>
            </a:r>
            <a:r>
              <a:rPr sz="800">
                <a:solidFill>
                  <a:srgbClr val="073762"/>
                </a:solidFill>
                <a:latin typeface="Arial"/>
                <a:cs typeface="Arial"/>
              </a:rPr>
              <a:t>(fed</a:t>
            </a:r>
            <a:r>
              <a:rPr sz="800" spc="-25">
                <a:solidFill>
                  <a:srgbClr val="073762"/>
                </a:solidFill>
                <a:latin typeface="Arial"/>
                <a:cs typeface="Arial"/>
              </a:rPr>
              <a:t> </a:t>
            </a:r>
            <a:r>
              <a:rPr sz="800">
                <a:solidFill>
                  <a:srgbClr val="073762"/>
                </a:solidFill>
                <a:latin typeface="Arial"/>
                <a:cs typeface="Arial"/>
              </a:rPr>
              <a:t>into</a:t>
            </a:r>
            <a:r>
              <a:rPr sz="800" spc="-15">
                <a:solidFill>
                  <a:srgbClr val="073762"/>
                </a:solidFill>
                <a:latin typeface="Arial"/>
                <a:cs typeface="Arial"/>
              </a:rPr>
              <a:t> </a:t>
            </a:r>
            <a:r>
              <a:rPr sz="800" b="1" spc="-25">
                <a:solidFill>
                  <a:srgbClr val="073762"/>
                </a:solidFill>
                <a:latin typeface="Arial"/>
                <a:cs typeface="Arial"/>
              </a:rPr>
              <a:t>R2</a:t>
            </a:r>
            <a:r>
              <a:rPr sz="800" spc="-25">
                <a:solidFill>
                  <a:srgbClr val="073762"/>
                </a:solidFill>
                <a:latin typeface="Arial"/>
                <a:cs typeface="Arial"/>
              </a:rPr>
              <a:t>)</a:t>
            </a:r>
            <a:endParaRPr sz="800">
              <a:latin typeface="Arial"/>
              <a:cs typeface="Arial"/>
            </a:endParaRPr>
          </a:p>
          <a:p>
            <a:pPr marL="184785" indent="-172085">
              <a:lnSpc>
                <a:spcPct val="100000"/>
              </a:lnSpc>
              <a:spcBef>
                <a:spcPts val="5"/>
              </a:spcBef>
              <a:buClr>
                <a:srgbClr val="FF9900"/>
              </a:buClr>
              <a:buChar char="•"/>
              <a:tabLst>
                <a:tab pos="184785" algn="l"/>
              </a:tabLst>
            </a:pPr>
            <a:r>
              <a:rPr sz="800">
                <a:solidFill>
                  <a:srgbClr val="073762"/>
                </a:solidFill>
                <a:latin typeface="Arial"/>
                <a:cs typeface="Arial"/>
              </a:rPr>
              <a:t>578</a:t>
            </a:r>
            <a:r>
              <a:rPr sz="800" spc="-40">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spc="-10">
                <a:solidFill>
                  <a:srgbClr val="073762"/>
                </a:solidFill>
                <a:latin typeface="Arial"/>
                <a:cs typeface="Arial"/>
              </a:rPr>
              <a:t>removed</a:t>
            </a:r>
            <a:endParaRPr sz="800">
              <a:latin typeface="Arial"/>
              <a:cs typeface="Arial"/>
            </a:endParaRPr>
          </a:p>
        </p:txBody>
      </p:sp>
      <p:grpSp>
        <p:nvGrpSpPr>
          <p:cNvPr id="16" name="object 16"/>
          <p:cNvGrpSpPr/>
          <p:nvPr/>
        </p:nvGrpSpPr>
        <p:grpSpPr>
          <a:xfrm>
            <a:off x="3896867" y="1787651"/>
            <a:ext cx="1851660" cy="1937385"/>
            <a:chOff x="3896867" y="1787651"/>
            <a:chExt cx="1851660" cy="1937385"/>
          </a:xfrm>
        </p:grpSpPr>
        <p:sp>
          <p:nvSpPr>
            <p:cNvPr id="17" name="object 17"/>
            <p:cNvSpPr/>
            <p:nvPr/>
          </p:nvSpPr>
          <p:spPr>
            <a:xfrm>
              <a:off x="4005072" y="1787651"/>
              <a:ext cx="626745" cy="905510"/>
            </a:xfrm>
            <a:custGeom>
              <a:avLst/>
              <a:gdLst/>
              <a:ahLst/>
              <a:cxnLst/>
              <a:rect l="l" t="t" r="r" b="b"/>
              <a:pathLst>
                <a:path w="626745" h="905510">
                  <a:moveTo>
                    <a:pt x="626364" y="313182"/>
                  </a:moveTo>
                  <a:lnTo>
                    <a:pt x="521970" y="208788"/>
                  </a:lnTo>
                  <a:lnTo>
                    <a:pt x="521970" y="260985"/>
                  </a:lnTo>
                  <a:lnTo>
                    <a:pt x="109728" y="260985"/>
                  </a:lnTo>
                  <a:lnTo>
                    <a:pt x="109728" y="236220"/>
                  </a:lnTo>
                  <a:lnTo>
                    <a:pt x="104394" y="236220"/>
                  </a:lnTo>
                  <a:lnTo>
                    <a:pt x="104394" y="0"/>
                  </a:lnTo>
                  <a:lnTo>
                    <a:pt x="0" y="0"/>
                  </a:lnTo>
                  <a:lnTo>
                    <a:pt x="0" y="236220"/>
                  </a:lnTo>
                  <a:lnTo>
                    <a:pt x="0" y="365379"/>
                  </a:lnTo>
                  <a:lnTo>
                    <a:pt x="0" y="489204"/>
                  </a:lnTo>
                  <a:lnTo>
                    <a:pt x="0" y="848868"/>
                  </a:lnTo>
                  <a:lnTo>
                    <a:pt x="0" y="853186"/>
                  </a:lnTo>
                  <a:lnTo>
                    <a:pt x="522351" y="853186"/>
                  </a:lnTo>
                  <a:lnTo>
                    <a:pt x="522351" y="905256"/>
                  </a:lnTo>
                  <a:lnTo>
                    <a:pt x="626364" y="801243"/>
                  </a:lnTo>
                  <a:lnTo>
                    <a:pt x="522351" y="697230"/>
                  </a:lnTo>
                  <a:lnTo>
                    <a:pt x="522351" y="749173"/>
                  </a:lnTo>
                  <a:lnTo>
                    <a:pt x="109728" y="749173"/>
                  </a:lnTo>
                  <a:lnTo>
                    <a:pt x="109728" y="365379"/>
                  </a:lnTo>
                  <a:lnTo>
                    <a:pt x="521970" y="365379"/>
                  </a:lnTo>
                  <a:lnTo>
                    <a:pt x="521970" y="417576"/>
                  </a:lnTo>
                  <a:lnTo>
                    <a:pt x="626364" y="313182"/>
                  </a:lnTo>
                  <a:close/>
                </a:path>
              </a:pathLst>
            </a:custGeom>
            <a:solidFill>
              <a:srgbClr val="BEBEBE"/>
            </a:solidFill>
          </p:spPr>
          <p:txBody>
            <a:bodyPr wrap="square" lIns="0" tIns="0" rIns="0" bIns="0" rtlCol="0"/>
            <a:lstStyle/>
            <a:p>
              <a:endParaRPr/>
            </a:p>
          </p:txBody>
        </p:sp>
        <p:sp>
          <p:nvSpPr>
            <p:cNvPr id="18" name="object 18"/>
            <p:cNvSpPr/>
            <p:nvPr/>
          </p:nvSpPr>
          <p:spPr>
            <a:xfrm>
              <a:off x="3896867" y="3108959"/>
              <a:ext cx="1531620" cy="346075"/>
            </a:xfrm>
            <a:custGeom>
              <a:avLst/>
              <a:gdLst/>
              <a:ahLst/>
              <a:cxnLst/>
              <a:rect l="l" t="t" r="r" b="b"/>
              <a:pathLst>
                <a:path w="1531620" h="346075">
                  <a:moveTo>
                    <a:pt x="1473962" y="0"/>
                  </a:moveTo>
                  <a:lnTo>
                    <a:pt x="57658" y="0"/>
                  </a:lnTo>
                  <a:lnTo>
                    <a:pt x="35200" y="4526"/>
                  </a:lnTo>
                  <a:lnTo>
                    <a:pt x="16875" y="16875"/>
                  </a:lnTo>
                  <a:lnTo>
                    <a:pt x="4526" y="35200"/>
                  </a:lnTo>
                  <a:lnTo>
                    <a:pt x="0" y="57657"/>
                  </a:lnTo>
                  <a:lnTo>
                    <a:pt x="0" y="288289"/>
                  </a:lnTo>
                  <a:lnTo>
                    <a:pt x="4526" y="310747"/>
                  </a:lnTo>
                  <a:lnTo>
                    <a:pt x="16875" y="329072"/>
                  </a:lnTo>
                  <a:lnTo>
                    <a:pt x="35200" y="341421"/>
                  </a:lnTo>
                  <a:lnTo>
                    <a:pt x="57658" y="345947"/>
                  </a:lnTo>
                  <a:lnTo>
                    <a:pt x="1473962" y="345947"/>
                  </a:lnTo>
                  <a:lnTo>
                    <a:pt x="1496419" y="341421"/>
                  </a:lnTo>
                  <a:lnTo>
                    <a:pt x="1514744" y="329072"/>
                  </a:lnTo>
                  <a:lnTo>
                    <a:pt x="1527093" y="310747"/>
                  </a:lnTo>
                  <a:lnTo>
                    <a:pt x="1531620" y="288289"/>
                  </a:lnTo>
                  <a:lnTo>
                    <a:pt x="1531620" y="57657"/>
                  </a:lnTo>
                  <a:lnTo>
                    <a:pt x="1527093" y="35200"/>
                  </a:lnTo>
                  <a:lnTo>
                    <a:pt x="1514744" y="16875"/>
                  </a:lnTo>
                  <a:lnTo>
                    <a:pt x="1496419" y="4526"/>
                  </a:lnTo>
                  <a:lnTo>
                    <a:pt x="1473962" y="0"/>
                  </a:lnTo>
                  <a:close/>
                </a:path>
              </a:pathLst>
            </a:custGeom>
            <a:solidFill>
              <a:srgbClr val="FF9900"/>
            </a:solidFill>
          </p:spPr>
          <p:txBody>
            <a:bodyPr wrap="square" lIns="0" tIns="0" rIns="0" bIns="0" rtlCol="0"/>
            <a:lstStyle/>
            <a:p>
              <a:endParaRPr/>
            </a:p>
          </p:txBody>
        </p:sp>
        <p:sp>
          <p:nvSpPr>
            <p:cNvPr id="19" name="object 19"/>
            <p:cNvSpPr/>
            <p:nvPr/>
          </p:nvSpPr>
          <p:spPr>
            <a:xfrm>
              <a:off x="3896867" y="3486911"/>
              <a:ext cx="1851660" cy="238125"/>
            </a:xfrm>
            <a:custGeom>
              <a:avLst/>
              <a:gdLst/>
              <a:ahLst/>
              <a:cxnLst/>
              <a:rect l="l" t="t" r="r" b="b"/>
              <a:pathLst>
                <a:path w="1851660" h="238125">
                  <a:moveTo>
                    <a:pt x="1812036" y="0"/>
                  </a:moveTo>
                  <a:lnTo>
                    <a:pt x="39624" y="0"/>
                  </a:lnTo>
                  <a:lnTo>
                    <a:pt x="24217" y="3119"/>
                  </a:lnTo>
                  <a:lnTo>
                    <a:pt x="11620" y="11620"/>
                  </a:lnTo>
                  <a:lnTo>
                    <a:pt x="3119" y="24217"/>
                  </a:lnTo>
                  <a:lnTo>
                    <a:pt x="0" y="39624"/>
                  </a:lnTo>
                  <a:lnTo>
                    <a:pt x="0" y="198119"/>
                  </a:lnTo>
                  <a:lnTo>
                    <a:pt x="3119" y="213526"/>
                  </a:lnTo>
                  <a:lnTo>
                    <a:pt x="11620" y="226123"/>
                  </a:lnTo>
                  <a:lnTo>
                    <a:pt x="24217" y="234624"/>
                  </a:lnTo>
                  <a:lnTo>
                    <a:pt x="39624" y="237744"/>
                  </a:lnTo>
                  <a:lnTo>
                    <a:pt x="1812036" y="237744"/>
                  </a:lnTo>
                  <a:lnTo>
                    <a:pt x="1827442" y="234624"/>
                  </a:lnTo>
                  <a:lnTo>
                    <a:pt x="1840039" y="226123"/>
                  </a:lnTo>
                  <a:lnTo>
                    <a:pt x="1848540" y="213526"/>
                  </a:lnTo>
                  <a:lnTo>
                    <a:pt x="1851660" y="198119"/>
                  </a:lnTo>
                  <a:lnTo>
                    <a:pt x="1851660" y="39624"/>
                  </a:lnTo>
                  <a:lnTo>
                    <a:pt x="1848540" y="24217"/>
                  </a:lnTo>
                  <a:lnTo>
                    <a:pt x="1840039" y="11620"/>
                  </a:lnTo>
                  <a:lnTo>
                    <a:pt x="1827442" y="3119"/>
                  </a:lnTo>
                  <a:lnTo>
                    <a:pt x="1812036" y="0"/>
                  </a:lnTo>
                  <a:close/>
                </a:path>
              </a:pathLst>
            </a:custGeom>
            <a:solidFill>
              <a:srgbClr val="073762"/>
            </a:solidFill>
          </p:spPr>
          <p:txBody>
            <a:bodyPr wrap="square" lIns="0" tIns="0" rIns="0" bIns="0" rtlCol="0"/>
            <a:lstStyle/>
            <a:p>
              <a:endParaRPr/>
            </a:p>
          </p:txBody>
        </p:sp>
      </p:grpSp>
      <p:sp>
        <p:nvSpPr>
          <p:cNvPr id="20" name="object 20"/>
          <p:cNvSpPr txBox="1"/>
          <p:nvPr/>
        </p:nvSpPr>
        <p:spPr>
          <a:xfrm>
            <a:off x="4026789" y="3105150"/>
            <a:ext cx="1593850" cy="594360"/>
          </a:xfrm>
          <a:prstGeom prst="rect">
            <a:avLst/>
          </a:prstGeom>
        </p:spPr>
        <p:txBody>
          <a:bodyPr vert="horz" wrap="square" lIns="0" tIns="12700" rIns="0" bIns="0" rtlCol="0">
            <a:spAutoFit/>
          </a:bodyPr>
          <a:lstStyle/>
          <a:p>
            <a:pPr marL="74930">
              <a:lnSpc>
                <a:spcPct val="100000"/>
              </a:lnSpc>
              <a:spcBef>
                <a:spcPts val="100"/>
              </a:spcBef>
            </a:pPr>
            <a:r>
              <a:rPr sz="1200" b="1">
                <a:solidFill>
                  <a:srgbClr val="073762"/>
                </a:solidFill>
                <a:latin typeface="Arial"/>
                <a:cs typeface="Arial"/>
              </a:rPr>
              <a:t>Delphi</a:t>
            </a:r>
            <a:r>
              <a:rPr sz="1200" b="1" spc="-30">
                <a:solidFill>
                  <a:srgbClr val="073762"/>
                </a:solidFill>
                <a:latin typeface="Arial"/>
                <a:cs typeface="Arial"/>
              </a:rPr>
              <a:t> </a:t>
            </a:r>
            <a:r>
              <a:rPr sz="1200" b="1">
                <a:solidFill>
                  <a:srgbClr val="073762"/>
                </a:solidFill>
                <a:latin typeface="Arial"/>
                <a:cs typeface="Arial"/>
              </a:rPr>
              <a:t>Round</a:t>
            </a:r>
            <a:r>
              <a:rPr sz="1200" b="1" spc="-10">
                <a:solidFill>
                  <a:srgbClr val="073762"/>
                </a:solidFill>
                <a:latin typeface="Arial"/>
                <a:cs typeface="Arial"/>
              </a:rPr>
              <a:t> </a:t>
            </a:r>
            <a:r>
              <a:rPr sz="1200" b="1" spc="-50">
                <a:solidFill>
                  <a:srgbClr val="073762"/>
                </a:solidFill>
                <a:latin typeface="Arial"/>
                <a:cs typeface="Arial"/>
              </a:rPr>
              <a:t>2</a:t>
            </a:r>
            <a:endParaRPr sz="1200">
              <a:latin typeface="Arial"/>
              <a:cs typeface="Arial"/>
            </a:endParaRPr>
          </a:p>
          <a:p>
            <a:pPr marL="135255">
              <a:lnSpc>
                <a:spcPct val="100000"/>
              </a:lnSpc>
              <a:spcBef>
                <a:spcPts val="10"/>
              </a:spcBef>
            </a:pPr>
            <a:r>
              <a:rPr sz="900" b="1">
                <a:solidFill>
                  <a:srgbClr val="073762"/>
                </a:solidFill>
                <a:latin typeface="Arial"/>
                <a:cs typeface="Arial"/>
              </a:rPr>
              <a:t>13</a:t>
            </a:r>
            <a:r>
              <a:rPr sz="900" b="1" spc="-15">
                <a:solidFill>
                  <a:srgbClr val="073762"/>
                </a:solidFill>
                <a:latin typeface="Arial"/>
                <a:cs typeface="Arial"/>
              </a:rPr>
              <a:t> </a:t>
            </a:r>
            <a:r>
              <a:rPr sz="900" b="1">
                <a:solidFill>
                  <a:srgbClr val="073762"/>
                </a:solidFill>
                <a:latin typeface="Arial"/>
                <a:cs typeface="Arial"/>
              </a:rPr>
              <a:t>panel</a:t>
            </a:r>
            <a:r>
              <a:rPr sz="900" b="1" spc="-15">
                <a:solidFill>
                  <a:srgbClr val="073762"/>
                </a:solidFill>
                <a:latin typeface="Arial"/>
                <a:cs typeface="Arial"/>
              </a:rPr>
              <a:t> </a:t>
            </a:r>
            <a:r>
              <a:rPr sz="900" b="1" spc="-10">
                <a:solidFill>
                  <a:srgbClr val="073762"/>
                </a:solidFill>
                <a:latin typeface="Arial"/>
                <a:cs typeface="Arial"/>
              </a:rPr>
              <a:t>members</a:t>
            </a:r>
            <a:endParaRPr sz="900">
              <a:latin typeface="Arial"/>
              <a:cs typeface="Arial"/>
            </a:endParaRPr>
          </a:p>
          <a:p>
            <a:pPr marL="12700">
              <a:lnSpc>
                <a:spcPct val="100000"/>
              </a:lnSpc>
              <a:spcBef>
                <a:spcPts val="625"/>
              </a:spcBef>
            </a:pPr>
            <a:r>
              <a:rPr sz="1100">
                <a:solidFill>
                  <a:srgbClr val="FFFFFF"/>
                </a:solidFill>
                <a:latin typeface="Arial"/>
                <a:cs typeface="Arial"/>
              </a:rPr>
              <a:t>140</a:t>
            </a:r>
            <a:r>
              <a:rPr sz="1100" spc="-40">
                <a:solidFill>
                  <a:srgbClr val="FFFFFF"/>
                </a:solidFill>
                <a:latin typeface="Arial"/>
                <a:cs typeface="Arial"/>
              </a:rPr>
              <a:t> </a:t>
            </a:r>
            <a:r>
              <a:rPr sz="1100">
                <a:solidFill>
                  <a:srgbClr val="FFFFFF"/>
                </a:solidFill>
                <a:latin typeface="Arial"/>
                <a:cs typeface="Arial"/>
              </a:rPr>
              <a:t>Nominated</a:t>
            </a:r>
            <a:r>
              <a:rPr sz="1100" spc="-40">
                <a:solidFill>
                  <a:srgbClr val="FFFFFF"/>
                </a:solidFill>
                <a:latin typeface="Arial"/>
                <a:cs typeface="Arial"/>
              </a:rPr>
              <a:t> </a:t>
            </a:r>
            <a:r>
              <a:rPr sz="1100" spc="-10">
                <a:solidFill>
                  <a:srgbClr val="FFFFFF"/>
                </a:solidFill>
                <a:latin typeface="Arial"/>
                <a:cs typeface="Arial"/>
              </a:rPr>
              <a:t>Variables</a:t>
            </a:r>
            <a:endParaRPr sz="1100">
              <a:latin typeface="Arial"/>
              <a:cs typeface="Arial"/>
            </a:endParaRPr>
          </a:p>
        </p:txBody>
      </p:sp>
      <p:sp>
        <p:nvSpPr>
          <p:cNvPr id="21" name="object 21"/>
          <p:cNvSpPr/>
          <p:nvPr/>
        </p:nvSpPr>
        <p:spPr>
          <a:xfrm>
            <a:off x="4783835" y="4052315"/>
            <a:ext cx="1287780" cy="236220"/>
          </a:xfrm>
          <a:custGeom>
            <a:avLst/>
            <a:gdLst/>
            <a:ahLst/>
            <a:cxnLst/>
            <a:rect l="l" t="t" r="r" b="b"/>
            <a:pathLst>
              <a:path w="1287779" h="236220">
                <a:moveTo>
                  <a:pt x="1248410" y="0"/>
                </a:moveTo>
                <a:lnTo>
                  <a:pt x="39369" y="0"/>
                </a:lnTo>
                <a:lnTo>
                  <a:pt x="24056" y="3094"/>
                </a:lnTo>
                <a:lnTo>
                  <a:pt x="11541" y="11531"/>
                </a:lnTo>
                <a:lnTo>
                  <a:pt x="3097" y="24045"/>
                </a:lnTo>
                <a:lnTo>
                  <a:pt x="0" y="39370"/>
                </a:lnTo>
                <a:lnTo>
                  <a:pt x="0" y="196850"/>
                </a:lnTo>
                <a:lnTo>
                  <a:pt x="3097" y="212174"/>
                </a:lnTo>
                <a:lnTo>
                  <a:pt x="11541" y="224688"/>
                </a:lnTo>
                <a:lnTo>
                  <a:pt x="24056" y="233125"/>
                </a:lnTo>
                <a:lnTo>
                  <a:pt x="39369" y="236220"/>
                </a:lnTo>
                <a:lnTo>
                  <a:pt x="1248410" y="236220"/>
                </a:lnTo>
                <a:lnTo>
                  <a:pt x="1263723" y="233125"/>
                </a:lnTo>
                <a:lnTo>
                  <a:pt x="1276238" y="224688"/>
                </a:lnTo>
                <a:lnTo>
                  <a:pt x="1284682" y="212174"/>
                </a:lnTo>
                <a:lnTo>
                  <a:pt x="1287779" y="196850"/>
                </a:lnTo>
                <a:lnTo>
                  <a:pt x="1287779" y="39370"/>
                </a:lnTo>
                <a:lnTo>
                  <a:pt x="1284682" y="24045"/>
                </a:lnTo>
                <a:lnTo>
                  <a:pt x="1276238" y="11531"/>
                </a:lnTo>
                <a:lnTo>
                  <a:pt x="1263723" y="3094"/>
                </a:lnTo>
                <a:lnTo>
                  <a:pt x="1248410" y="0"/>
                </a:lnTo>
                <a:close/>
              </a:path>
            </a:pathLst>
          </a:custGeom>
          <a:solidFill>
            <a:srgbClr val="073762"/>
          </a:solidFill>
        </p:spPr>
        <p:txBody>
          <a:bodyPr wrap="square" lIns="0" tIns="0" rIns="0" bIns="0" rtlCol="0"/>
          <a:lstStyle/>
          <a:p>
            <a:endParaRPr/>
          </a:p>
        </p:txBody>
      </p:sp>
      <p:sp>
        <p:nvSpPr>
          <p:cNvPr id="22" name="object 22"/>
          <p:cNvSpPr txBox="1"/>
          <p:nvPr/>
        </p:nvSpPr>
        <p:spPr>
          <a:xfrm>
            <a:off x="4876038" y="4070400"/>
            <a:ext cx="1104900" cy="193675"/>
          </a:xfrm>
          <a:prstGeom prst="rect">
            <a:avLst/>
          </a:prstGeom>
        </p:spPr>
        <p:txBody>
          <a:bodyPr vert="horz" wrap="square" lIns="0" tIns="12700" rIns="0" bIns="0" rtlCol="0">
            <a:spAutoFit/>
          </a:bodyPr>
          <a:lstStyle/>
          <a:p>
            <a:pPr marL="12700">
              <a:lnSpc>
                <a:spcPct val="100000"/>
              </a:lnSpc>
              <a:spcBef>
                <a:spcPts val="100"/>
              </a:spcBef>
            </a:pPr>
            <a:r>
              <a:rPr sz="1100">
                <a:solidFill>
                  <a:srgbClr val="FFFFFF"/>
                </a:solidFill>
                <a:latin typeface="Arial"/>
                <a:cs typeface="Arial"/>
              </a:rPr>
              <a:t>86</a:t>
            </a:r>
            <a:r>
              <a:rPr sz="1100" spc="-35">
                <a:solidFill>
                  <a:srgbClr val="FFFFFF"/>
                </a:solidFill>
                <a:latin typeface="Arial"/>
                <a:cs typeface="Arial"/>
              </a:rPr>
              <a:t> </a:t>
            </a:r>
            <a:r>
              <a:rPr sz="1100">
                <a:solidFill>
                  <a:srgbClr val="FFFFFF"/>
                </a:solidFill>
                <a:latin typeface="Arial"/>
                <a:cs typeface="Arial"/>
              </a:rPr>
              <a:t>Potential</a:t>
            </a:r>
            <a:r>
              <a:rPr sz="1100" spc="-35">
                <a:solidFill>
                  <a:srgbClr val="FFFFFF"/>
                </a:solidFill>
                <a:latin typeface="Arial"/>
                <a:cs typeface="Arial"/>
              </a:rPr>
              <a:t> </a:t>
            </a:r>
            <a:r>
              <a:rPr sz="1100" spc="-20">
                <a:solidFill>
                  <a:srgbClr val="FFFFFF"/>
                </a:solidFill>
                <a:latin typeface="Arial"/>
                <a:cs typeface="Arial"/>
              </a:rPr>
              <a:t>Core</a:t>
            </a:r>
            <a:endParaRPr sz="1100">
              <a:latin typeface="Arial"/>
              <a:cs typeface="Arial"/>
            </a:endParaRPr>
          </a:p>
        </p:txBody>
      </p:sp>
      <p:sp>
        <p:nvSpPr>
          <p:cNvPr id="23" name="object 23"/>
          <p:cNvSpPr/>
          <p:nvPr/>
        </p:nvSpPr>
        <p:spPr>
          <a:xfrm>
            <a:off x="4789932" y="4623815"/>
            <a:ext cx="1277620" cy="238125"/>
          </a:xfrm>
          <a:custGeom>
            <a:avLst/>
            <a:gdLst/>
            <a:ahLst/>
            <a:cxnLst/>
            <a:rect l="l" t="t" r="r" b="b"/>
            <a:pathLst>
              <a:path w="1277620" h="238125">
                <a:moveTo>
                  <a:pt x="1237488" y="0"/>
                </a:moveTo>
                <a:lnTo>
                  <a:pt x="39623" y="0"/>
                </a:lnTo>
                <a:lnTo>
                  <a:pt x="24217" y="3114"/>
                </a:lnTo>
                <a:lnTo>
                  <a:pt x="11620" y="11606"/>
                </a:lnTo>
                <a:lnTo>
                  <a:pt x="3119" y="24201"/>
                </a:lnTo>
                <a:lnTo>
                  <a:pt x="0" y="39624"/>
                </a:lnTo>
                <a:lnTo>
                  <a:pt x="0" y="198120"/>
                </a:lnTo>
                <a:lnTo>
                  <a:pt x="3119" y="213542"/>
                </a:lnTo>
                <a:lnTo>
                  <a:pt x="11620" y="226137"/>
                </a:lnTo>
                <a:lnTo>
                  <a:pt x="24217" y="234629"/>
                </a:lnTo>
                <a:lnTo>
                  <a:pt x="39623" y="237744"/>
                </a:lnTo>
                <a:lnTo>
                  <a:pt x="1237488" y="237744"/>
                </a:lnTo>
                <a:lnTo>
                  <a:pt x="1252894" y="234629"/>
                </a:lnTo>
                <a:lnTo>
                  <a:pt x="1265491" y="226137"/>
                </a:lnTo>
                <a:lnTo>
                  <a:pt x="1273992" y="213542"/>
                </a:lnTo>
                <a:lnTo>
                  <a:pt x="1277112" y="198120"/>
                </a:lnTo>
                <a:lnTo>
                  <a:pt x="1277112" y="39624"/>
                </a:lnTo>
                <a:lnTo>
                  <a:pt x="1273992" y="24201"/>
                </a:lnTo>
                <a:lnTo>
                  <a:pt x="1265491" y="11606"/>
                </a:lnTo>
                <a:lnTo>
                  <a:pt x="1252894" y="3114"/>
                </a:lnTo>
                <a:lnTo>
                  <a:pt x="1237488" y="0"/>
                </a:lnTo>
                <a:close/>
              </a:path>
            </a:pathLst>
          </a:custGeom>
          <a:solidFill>
            <a:srgbClr val="073762"/>
          </a:solidFill>
        </p:spPr>
        <p:txBody>
          <a:bodyPr wrap="square" lIns="0" tIns="0" rIns="0" bIns="0" rtlCol="0"/>
          <a:lstStyle/>
          <a:p>
            <a:endParaRPr/>
          </a:p>
        </p:txBody>
      </p:sp>
      <p:sp>
        <p:nvSpPr>
          <p:cNvPr id="24" name="object 24"/>
          <p:cNvSpPr txBox="1"/>
          <p:nvPr/>
        </p:nvSpPr>
        <p:spPr>
          <a:xfrm>
            <a:off x="4983607" y="4642815"/>
            <a:ext cx="890905" cy="193675"/>
          </a:xfrm>
          <a:prstGeom prst="rect">
            <a:avLst/>
          </a:prstGeom>
        </p:spPr>
        <p:txBody>
          <a:bodyPr vert="horz" wrap="square" lIns="0" tIns="12700" rIns="0" bIns="0" rtlCol="0">
            <a:spAutoFit/>
          </a:bodyPr>
          <a:lstStyle/>
          <a:p>
            <a:pPr marL="12700">
              <a:lnSpc>
                <a:spcPct val="100000"/>
              </a:lnSpc>
              <a:spcBef>
                <a:spcPts val="100"/>
              </a:spcBef>
            </a:pPr>
            <a:r>
              <a:rPr sz="1100">
                <a:solidFill>
                  <a:srgbClr val="FFFFFF"/>
                </a:solidFill>
                <a:latin typeface="Arial"/>
                <a:cs typeface="Arial"/>
              </a:rPr>
              <a:t>54</a:t>
            </a:r>
            <a:r>
              <a:rPr sz="1100" spc="-10">
                <a:solidFill>
                  <a:srgbClr val="FFFFFF"/>
                </a:solidFill>
                <a:latin typeface="Arial"/>
                <a:cs typeface="Arial"/>
              </a:rPr>
              <a:t> Suggested</a:t>
            </a:r>
            <a:endParaRPr sz="1100">
              <a:latin typeface="Arial"/>
              <a:cs typeface="Arial"/>
            </a:endParaRPr>
          </a:p>
        </p:txBody>
      </p:sp>
      <p:sp>
        <p:nvSpPr>
          <p:cNvPr id="25" name="object 25"/>
          <p:cNvSpPr txBox="1"/>
          <p:nvPr/>
        </p:nvSpPr>
        <p:spPr>
          <a:xfrm>
            <a:off x="6243573" y="3991152"/>
            <a:ext cx="1536065" cy="392430"/>
          </a:xfrm>
          <a:prstGeom prst="rect">
            <a:avLst/>
          </a:prstGeom>
        </p:spPr>
        <p:txBody>
          <a:bodyPr vert="horz" wrap="square" lIns="0" tIns="12700" rIns="0" bIns="0" rtlCol="0">
            <a:spAutoFit/>
          </a:bodyPr>
          <a:lstStyle/>
          <a:p>
            <a:pPr marL="184785" indent="-172085">
              <a:lnSpc>
                <a:spcPct val="100000"/>
              </a:lnSpc>
              <a:spcBef>
                <a:spcPts val="100"/>
              </a:spcBef>
              <a:buClr>
                <a:srgbClr val="FF9900"/>
              </a:buClr>
              <a:buFont typeface="Arial"/>
              <a:buChar char="•"/>
              <a:tabLst>
                <a:tab pos="184785" algn="l"/>
              </a:tabLst>
            </a:pPr>
            <a:r>
              <a:rPr sz="800" b="1">
                <a:solidFill>
                  <a:srgbClr val="073762"/>
                </a:solidFill>
                <a:latin typeface="Arial"/>
                <a:cs typeface="Arial"/>
              </a:rPr>
              <a:t>74</a:t>
            </a:r>
            <a:r>
              <a:rPr sz="800" b="1" spc="-30">
                <a:solidFill>
                  <a:srgbClr val="073762"/>
                </a:solidFill>
                <a:latin typeface="Arial"/>
                <a:cs typeface="Arial"/>
              </a:rPr>
              <a:t> </a:t>
            </a:r>
            <a:r>
              <a:rPr sz="800">
                <a:solidFill>
                  <a:srgbClr val="073762"/>
                </a:solidFill>
                <a:latin typeface="Wingdings"/>
                <a:cs typeface="Wingdings"/>
              </a:rPr>
              <a:t></a:t>
            </a:r>
            <a:r>
              <a:rPr sz="800" spc="-25">
                <a:solidFill>
                  <a:srgbClr val="073762"/>
                </a:solidFill>
                <a:latin typeface="Times New Roman"/>
                <a:cs typeface="Times New Roman"/>
              </a:rPr>
              <a:t> </a:t>
            </a:r>
            <a:r>
              <a:rPr sz="800">
                <a:solidFill>
                  <a:srgbClr val="073762"/>
                </a:solidFill>
                <a:latin typeface="Arial"/>
                <a:cs typeface="Arial"/>
              </a:rPr>
              <a:t>consensus</a:t>
            </a:r>
            <a:r>
              <a:rPr sz="800" spc="-30">
                <a:solidFill>
                  <a:srgbClr val="073762"/>
                </a:solidFill>
                <a:latin typeface="Arial"/>
                <a:cs typeface="Arial"/>
              </a:rPr>
              <a:t> </a:t>
            </a:r>
            <a:r>
              <a:rPr sz="800" spc="-10">
                <a:solidFill>
                  <a:srgbClr val="073762"/>
                </a:solidFill>
                <a:latin typeface="Arial"/>
                <a:cs typeface="Arial"/>
              </a:rPr>
              <a:t>(</a:t>
            </a:r>
            <a:r>
              <a:rPr sz="800" b="1" spc="-10">
                <a:solidFill>
                  <a:srgbClr val="073762"/>
                </a:solidFill>
                <a:latin typeface="Arial"/>
                <a:cs typeface="Arial"/>
              </a:rPr>
              <a:t>Core</a:t>
            </a:r>
            <a:r>
              <a:rPr sz="800" spc="-10">
                <a:solidFill>
                  <a:srgbClr val="073762"/>
                </a:solidFill>
                <a:latin typeface="Arial"/>
                <a:cs typeface="Arial"/>
              </a:rPr>
              <a:t>)</a:t>
            </a:r>
            <a:endParaRPr sz="800">
              <a:latin typeface="Arial"/>
              <a:cs typeface="Arial"/>
            </a:endParaRPr>
          </a:p>
          <a:p>
            <a:pPr marL="184785" indent="-172085">
              <a:lnSpc>
                <a:spcPct val="100000"/>
              </a:lnSpc>
              <a:buClr>
                <a:srgbClr val="FF9900"/>
              </a:buClr>
              <a:buFont typeface="Arial"/>
              <a:buChar char="•"/>
              <a:tabLst>
                <a:tab pos="184785" algn="l"/>
              </a:tabLst>
            </a:pPr>
            <a:r>
              <a:rPr sz="800" b="1">
                <a:solidFill>
                  <a:srgbClr val="073762"/>
                </a:solidFill>
                <a:latin typeface="Arial"/>
                <a:cs typeface="Arial"/>
              </a:rPr>
              <a:t>8</a:t>
            </a:r>
            <a:r>
              <a:rPr sz="800" b="1" spc="-45">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a:solidFill>
                  <a:srgbClr val="073762"/>
                </a:solidFill>
                <a:latin typeface="Arial"/>
                <a:cs typeface="Arial"/>
              </a:rPr>
              <a:t>undecided</a:t>
            </a:r>
            <a:r>
              <a:rPr sz="800" spc="-20">
                <a:solidFill>
                  <a:srgbClr val="073762"/>
                </a:solidFill>
                <a:latin typeface="Arial"/>
                <a:cs typeface="Arial"/>
              </a:rPr>
              <a:t> (</a:t>
            </a:r>
            <a:r>
              <a:rPr sz="800" b="1" spc="-20">
                <a:solidFill>
                  <a:srgbClr val="073762"/>
                </a:solidFill>
                <a:latin typeface="Arial"/>
                <a:cs typeface="Arial"/>
              </a:rPr>
              <a:t>R3</a:t>
            </a:r>
            <a:r>
              <a:rPr sz="800" spc="-20">
                <a:solidFill>
                  <a:srgbClr val="073762"/>
                </a:solidFill>
                <a:latin typeface="Arial"/>
                <a:cs typeface="Arial"/>
              </a:rPr>
              <a:t>)</a:t>
            </a:r>
            <a:endParaRPr sz="800">
              <a:latin typeface="Arial"/>
              <a:cs typeface="Arial"/>
            </a:endParaRPr>
          </a:p>
          <a:p>
            <a:pPr marL="184785" indent="-172085">
              <a:lnSpc>
                <a:spcPct val="100000"/>
              </a:lnSpc>
              <a:spcBef>
                <a:spcPts val="5"/>
              </a:spcBef>
              <a:buClr>
                <a:srgbClr val="FF9900"/>
              </a:buClr>
              <a:buChar char="•"/>
              <a:tabLst>
                <a:tab pos="184785" algn="l"/>
              </a:tabLst>
            </a:pPr>
            <a:r>
              <a:rPr sz="800">
                <a:solidFill>
                  <a:srgbClr val="073762"/>
                </a:solidFill>
                <a:latin typeface="Arial"/>
                <a:cs typeface="Arial"/>
              </a:rPr>
              <a:t>4</a:t>
            </a:r>
            <a:r>
              <a:rPr sz="800" spc="-35">
                <a:solidFill>
                  <a:srgbClr val="073762"/>
                </a:solidFill>
                <a:latin typeface="Arial"/>
                <a:cs typeface="Arial"/>
              </a:rPr>
              <a:t> </a:t>
            </a:r>
            <a:r>
              <a:rPr sz="800">
                <a:solidFill>
                  <a:srgbClr val="073762"/>
                </a:solidFill>
                <a:latin typeface="Wingdings"/>
                <a:cs typeface="Wingdings"/>
              </a:rPr>
              <a:t></a:t>
            </a:r>
            <a:r>
              <a:rPr sz="800">
                <a:solidFill>
                  <a:srgbClr val="073762"/>
                </a:solidFill>
                <a:latin typeface="Times New Roman"/>
                <a:cs typeface="Times New Roman"/>
              </a:rPr>
              <a:t> </a:t>
            </a:r>
            <a:r>
              <a:rPr sz="800">
                <a:solidFill>
                  <a:srgbClr val="073762"/>
                </a:solidFill>
                <a:latin typeface="Arial"/>
                <a:cs typeface="Arial"/>
              </a:rPr>
              <a:t>no</a:t>
            </a:r>
            <a:r>
              <a:rPr sz="800" spc="-30">
                <a:solidFill>
                  <a:srgbClr val="073762"/>
                </a:solidFill>
                <a:latin typeface="Arial"/>
                <a:cs typeface="Arial"/>
              </a:rPr>
              <a:t> </a:t>
            </a:r>
            <a:r>
              <a:rPr sz="800">
                <a:solidFill>
                  <a:srgbClr val="073762"/>
                </a:solidFill>
                <a:latin typeface="Arial"/>
                <a:cs typeface="Arial"/>
              </a:rPr>
              <a:t>consensus</a:t>
            </a:r>
            <a:r>
              <a:rPr sz="800" spc="-25">
                <a:solidFill>
                  <a:srgbClr val="073762"/>
                </a:solidFill>
                <a:latin typeface="Arial"/>
                <a:cs typeface="Arial"/>
              </a:rPr>
              <a:t> </a:t>
            </a:r>
            <a:r>
              <a:rPr sz="800" spc="-10">
                <a:solidFill>
                  <a:srgbClr val="073762"/>
                </a:solidFill>
                <a:latin typeface="Arial"/>
                <a:cs typeface="Arial"/>
              </a:rPr>
              <a:t>(removed)</a:t>
            </a:r>
            <a:endParaRPr sz="800">
              <a:latin typeface="Arial"/>
              <a:cs typeface="Arial"/>
            </a:endParaRPr>
          </a:p>
        </p:txBody>
      </p:sp>
      <p:sp>
        <p:nvSpPr>
          <p:cNvPr id="26" name="object 26"/>
          <p:cNvSpPr txBox="1"/>
          <p:nvPr/>
        </p:nvSpPr>
        <p:spPr>
          <a:xfrm>
            <a:off x="6247257" y="4563567"/>
            <a:ext cx="1723389" cy="391795"/>
          </a:xfrm>
          <a:prstGeom prst="rect">
            <a:avLst/>
          </a:prstGeom>
        </p:spPr>
        <p:txBody>
          <a:bodyPr vert="horz" wrap="square" lIns="0" tIns="12700" rIns="0" bIns="0" rtlCol="0">
            <a:spAutoFit/>
          </a:bodyPr>
          <a:lstStyle/>
          <a:p>
            <a:pPr marL="184785" marR="5080" indent="-172720">
              <a:lnSpc>
                <a:spcPct val="100000"/>
              </a:lnSpc>
              <a:spcBef>
                <a:spcPts val="100"/>
              </a:spcBef>
              <a:buClr>
                <a:srgbClr val="FF9900"/>
              </a:buClr>
              <a:buChar char="•"/>
              <a:tabLst>
                <a:tab pos="184785" algn="l"/>
              </a:tabLst>
            </a:pPr>
            <a:r>
              <a:rPr sz="800">
                <a:solidFill>
                  <a:srgbClr val="073762"/>
                </a:solidFill>
                <a:latin typeface="Arial"/>
                <a:cs typeface="Arial"/>
              </a:rPr>
              <a:t>9</a:t>
            </a:r>
            <a:r>
              <a:rPr sz="800" spc="-35">
                <a:solidFill>
                  <a:srgbClr val="073762"/>
                </a:solidFill>
                <a:latin typeface="Arial"/>
                <a:cs typeface="Arial"/>
              </a:rPr>
              <a:t> </a:t>
            </a:r>
            <a:r>
              <a:rPr sz="800">
                <a:solidFill>
                  <a:srgbClr val="073762"/>
                </a:solidFill>
                <a:latin typeface="Wingdings"/>
                <a:cs typeface="Wingdings"/>
              </a:rPr>
              <a:t></a:t>
            </a:r>
            <a:r>
              <a:rPr sz="800" spc="-5">
                <a:solidFill>
                  <a:srgbClr val="073762"/>
                </a:solidFill>
                <a:latin typeface="Times New Roman"/>
                <a:cs typeface="Times New Roman"/>
              </a:rPr>
              <a:t> </a:t>
            </a:r>
            <a:r>
              <a:rPr sz="800">
                <a:solidFill>
                  <a:srgbClr val="073762"/>
                </a:solidFill>
                <a:latin typeface="Arial"/>
                <a:cs typeface="Arial"/>
              </a:rPr>
              <a:t>consensus</a:t>
            </a:r>
            <a:r>
              <a:rPr sz="800" spc="-35">
                <a:solidFill>
                  <a:srgbClr val="073762"/>
                </a:solidFill>
                <a:latin typeface="Arial"/>
                <a:cs typeface="Arial"/>
              </a:rPr>
              <a:t> </a:t>
            </a:r>
            <a:r>
              <a:rPr sz="800">
                <a:solidFill>
                  <a:srgbClr val="073762"/>
                </a:solidFill>
                <a:latin typeface="Arial"/>
                <a:cs typeface="Arial"/>
              </a:rPr>
              <a:t>(</a:t>
            </a:r>
            <a:r>
              <a:rPr sz="800" b="1">
                <a:solidFill>
                  <a:srgbClr val="073762"/>
                </a:solidFill>
                <a:latin typeface="Arial"/>
                <a:cs typeface="Arial"/>
              </a:rPr>
              <a:t>R3</a:t>
            </a:r>
            <a:r>
              <a:rPr sz="800">
                <a:solidFill>
                  <a:srgbClr val="073762"/>
                </a:solidFill>
                <a:latin typeface="Arial"/>
                <a:cs typeface="Arial"/>
              </a:rPr>
              <a:t>;</a:t>
            </a:r>
            <a:r>
              <a:rPr sz="800" spc="-25">
                <a:solidFill>
                  <a:srgbClr val="073762"/>
                </a:solidFill>
                <a:latin typeface="Arial"/>
                <a:cs typeface="Arial"/>
              </a:rPr>
              <a:t> </a:t>
            </a:r>
            <a:r>
              <a:rPr sz="800" spc="-10">
                <a:solidFill>
                  <a:srgbClr val="073762"/>
                </a:solidFill>
                <a:latin typeface="Arial"/>
                <a:cs typeface="Arial"/>
              </a:rPr>
              <a:t>consolidated </a:t>
            </a:r>
            <a:r>
              <a:rPr sz="800">
                <a:solidFill>
                  <a:srgbClr val="073762"/>
                </a:solidFill>
                <a:latin typeface="Arial"/>
                <a:cs typeface="Arial"/>
              </a:rPr>
              <a:t>into</a:t>
            </a:r>
            <a:r>
              <a:rPr sz="800" spc="-30">
                <a:solidFill>
                  <a:srgbClr val="073762"/>
                </a:solidFill>
                <a:latin typeface="Arial"/>
                <a:cs typeface="Arial"/>
              </a:rPr>
              <a:t> </a:t>
            </a:r>
            <a:r>
              <a:rPr sz="800" b="1">
                <a:solidFill>
                  <a:srgbClr val="073762"/>
                </a:solidFill>
                <a:latin typeface="Arial"/>
                <a:cs typeface="Arial"/>
              </a:rPr>
              <a:t>4</a:t>
            </a:r>
            <a:r>
              <a:rPr sz="800" b="1" spc="-25">
                <a:solidFill>
                  <a:srgbClr val="073762"/>
                </a:solidFill>
                <a:latin typeface="Arial"/>
                <a:cs typeface="Arial"/>
              </a:rPr>
              <a:t> </a:t>
            </a:r>
            <a:r>
              <a:rPr sz="800">
                <a:solidFill>
                  <a:srgbClr val="073762"/>
                </a:solidFill>
                <a:latin typeface="Arial"/>
                <a:cs typeface="Arial"/>
              </a:rPr>
              <a:t>“suggested”</a:t>
            </a:r>
            <a:r>
              <a:rPr sz="800" spc="-15">
                <a:solidFill>
                  <a:srgbClr val="073762"/>
                </a:solidFill>
                <a:latin typeface="Arial"/>
                <a:cs typeface="Arial"/>
              </a:rPr>
              <a:t> </a:t>
            </a:r>
            <a:r>
              <a:rPr sz="800" spc="-10">
                <a:solidFill>
                  <a:srgbClr val="073762"/>
                </a:solidFill>
                <a:latin typeface="Arial"/>
                <a:cs typeface="Arial"/>
              </a:rPr>
              <a:t>variables)</a:t>
            </a:r>
            <a:endParaRPr sz="800">
              <a:latin typeface="Arial"/>
              <a:cs typeface="Arial"/>
            </a:endParaRPr>
          </a:p>
          <a:p>
            <a:pPr marL="184785" indent="-172085">
              <a:lnSpc>
                <a:spcPct val="100000"/>
              </a:lnSpc>
              <a:spcBef>
                <a:spcPts val="5"/>
              </a:spcBef>
              <a:buClr>
                <a:srgbClr val="FF9900"/>
              </a:buClr>
              <a:buChar char="•"/>
              <a:tabLst>
                <a:tab pos="184785" algn="l"/>
              </a:tabLst>
            </a:pPr>
            <a:r>
              <a:rPr sz="800">
                <a:solidFill>
                  <a:srgbClr val="073762"/>
                </a:solidFill>
                <a:latin typeface="Arial"/>
                <a:cs typeface="Arial"/>
              </a:rPr>
              <a:t>45</a:t>
            </a:r>
            <a:r>
              <a:rPr sz="800" spc="-30">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a:solidFill>
                  <a:srgbClr val="073762"/>
                </a:solidFill>
                <a:latin typeface="Arial"/>
                <a:cs typeface="Arial"/>
              </a:rPr>
              <a:t>no</a:t>
            </a:r>
            <a:r>
              <a:rPr sz="800" spc="-25">
                <a:solidFill>
                  <a:srgbClr val="073762"/>
                </a:solidFill>
                <a:latin typeface="Arial"/>
                <a:cs typeface="Arial"/>
              </a:rPr>
              <a:t> </a:t>
            </a:r>
            <a:r>
              <a:rPr sz="800">
                <a:solidFill>
                  <a:srgbClr val="073762"/>
                </a:solidFill>
                <a:latin typeface="Arial"/>
                <a:cs typeface="Arial"/>
              </a:rPr>
              <a:t>consensus</a:t>
            </a:r>
            <a:r>
              <a:rPr sz="800" spc="-40">
                <a:solidFill>
                  <a:srgbClr val="073762"/>
                </a:solidFill>
                <a:latin typeface="Arial"/>
                <a:cs typeface="Arial"/>
              </a:rPr>
              <a:t> </a:t>
            </a:r>
            <a:r>
              <a:rPr sz="800" spc="-10">
                <a:solidFill>
                  <a:srgbClr val="073762"/>
                </a:solidFill>
                <a:latin typeface="Arial"/>
                <a:cs typeface="Arial"/>
              </a:rPr>
              <a:t>(removed)</a:t>
            </a:r>
            <a:endParaRPr sz="800">
              <a:latin typeface="Arial"/>
              <a:cs typeface="Arial"/>
            </a:endParaRPr>
          </a:p>
        </p:txBody>
      </p:sp>
      <p:grpSp>
        <p:nvGrpSpPr>
          <p:cNvPr id="27" name="object 27"/>
          <p:cNvGrpSpPr/>
          <p:nvPr/>
        </p:nvGrpSpPr>
        <p:grpSpPr>
          <a:xfrm>
            <a:off x="3710876" y="938720"/>
            <a:ext cx="4325620" cy="4044950"/>
            <a:chOff x="3710876" y="938720"/>
            <a:chExt cx="4325620" cy="4044950"/>
          </a:xfrm>
        </p:grpSpPr>
        <p:sp>
          <p:nvSpPr>
            <p:cNvPr id="28" name="object 28"/>
            <p:cNvSpPr/>
            <p:nvPr/>
          </p:nvSpPr>
          <p:spPr>
            <a:xfrm>
              <a:off x="4005072" y="3843527"/>
              <a:ext cx="626745" cy="1018540"/>
            </a:xfrm>
            <a:custGeom>
              <a:avLst/>
              <a:gdLst/>
              <a:ahLst/>
              <a:cxnLst/>
              <a:rect l="l" t="t" r="r" b="b"/>
              <a:pathLst>
                <a:path w="626745" h="1018539">
                  <a:moveTo>
                    <a:pt x="626364" y="312039"/>
                  </a:moveTo>
                  <a:lnTo>
                    <a:pt x="522351" y="208026"/>
                  </a:lnTo>
                  <a:lnTo>
                    <a:pt x="522351" y="260032"/>
                  </a:lnTo>
                  <a:lnTo>
                    <a:pt x="104013" y="260032"/>
                  </a:lnTo>
                  <a:lnTo>
                    <a:pt x="104013" y="0"/>
                  </a:lnTo>
                  <a:lnTo>
                    <a:pt x="0" y="0"/>
                  </a:lnTo>
                  <a:lnTo>
                    <a:pt x="0" y="348996"/>
                  </a:lnTo>
                  <a:lnTo>
                    <a:pt x="0" y="364045"/>
                  </a:lnTo>
                  <a:lnTo>
                    <a:pt x="0" y="600456"/>
                  </a:lnTo>
                  <a:lnTo>
                    <a:pt x="0" y="960120"/>
                  </a:lnTo>
                  <a:lnTo>
                    <a:pt x="0" y="965835"/>
                  </a:lnTo>
                  <a:lnTo>
                    <a:pt x="521970" y="965835"/>
                  </a:lnTo>
                  <a:lnTo>
                    <a:pt x="521970" y="1018032"/>
                  </a:lnTo>
                  <a:lnTo>
                    <a:pt x="626364" y="913638"/>
                  </a:lnTo>
                  <a:lnTo>
                    <a:pt x="521970" y="809244"/>
                  </a:lnTo>
                  <a:lnTo>
                    <a:pt x="521970" y="861441"/>
                  </a:lnTo>
                  <a:lnTo>
                    <a:pt x="109728" y="861441"/>
                  </a:lnTo>
                  <a:lnTo>
                    <a:pt x="109728" y="364045"/>
                  </a:lnTo>
                  <a:lnTo>
                    <a:pt x="522351" y="364045"/>
                  </a:lnTo>
                  <a:lnTo>
                    <a:pt x="522351" y="416052"/>
                  </a:lnTo>
                  <a:lnTo>
                    <a:pt x="626364" y="312039"/>
                  </a:lnTo>
                  <a:close/>
                </a:path>
              </a:pathLst>
            </a:custGeom>
            <a:solidFill>
              <a:srgbClr val="BEBEBE"/>
            </a:solidFill>
          </p:spPr>
          <p:txBody>
            <a:bodyPr wrap="square" lIns="0" tIns="0" rIns="0" bIns="0" rtlCol="0"/>
            <a:lstStyle/>
            <a:p>
              <a:endParaRPr/>
            </a:p>
          </p:txBody>
        </p:sp>
        <p:sp>
          <p:nvSpPr>
            <p:cNvPr id="29" name="object 29"/>
            <p:cNvSpPr/>
            <p:nvPr/>
          </p:nvSpPr>
          <p:spPr>
            <a:xfrm>
              <a:off x="3712464" y="940308"/>
              <a:ext cx="4322445" cy="4041775"/>
            </a:xfrm>
            <a:custGeom>
              <a:avLst/>
              <a:gdLst/>
              <a:ahLst/>
              <a:cxnLst/>
              <a:rect l="l" t="t" r="r" b="b"/>
              <a:pathLst>
                <a:path w="4322445" h="4041775">
                  <a:moveTo>
                    <a:pt x="0" y="2416047"/>
                  </a:moveTo>
                  <a:lnTo>
                    <a:pt x="3524" y="2367999"/>
                  </a:lnTo>
                  <a:lnTo>
                    <a:pt x="13763" y="2322142"/>
                  </a:lnTo>
                  <a:lnTo>
                    <a:pt x="30214" y="2278977"/>
                  </a:lnTo>
                  <a:lnTo>
                    <a:pt x="52373" y="2239008"/>
                  </a:lnTo>
                  <a:lnTo>
                    <a:pt x="79739" y="2202737"/>
                  </a:lnTo>
                  <a:lnTo>
                    <a:pt x="111809" y="2170667"/>
                  </a:lnTo>
                  <a:lnTo>
                    <a:pt x="148080" y="2143301"/>
                  </a:lnTo>
                  <a:lnTo>
                    <a:pt x="188049" y="2121142"/>
                  </a:lnTo>
                  <a:lnTo>
                    <a:pt x="231214" y="2104691"/>
                  </a:lnTo>
                  <a:lnTo>
                    <a:pt x="277071" y="2094452"/>
                  </a:lnTo>
                  <a:lnTo>
                    <a:pt x="325120" y="2090927"/>
                  </a:lnTo>
                  <a:lnTo>
                    <a:pt x="3996943" y="2090927"/>
                  </a:lnTo>
                  <a:lnTo>
                    <a:pt x="4044992" y="2094452"/>
                  </a:lnTo>
                  <a:lnTo>
                    <a:pt x="4090849" y="2104691"/>
                  </a:lnTo>
                  <a:lnTo>
                    <a:pt x="4134014" y="2121142"/>
                  </a:lnTo>
                  <a:lnTo>
                    <a:pt x="4173983" y="2143301"/>
                  </a:lnTo>
                  <a:lnTo>
                    <a:pt x="4210254" y="2170667"/>
                  </a:lnTo>
                  <a:lnTo>
                    <a:pt x="4242324" y="2202737"/>
                  </a:lnTo>
                  <a:lnTo>
                    <a:pt x="4269690" y="2239008"/>
                  </a:lnTo>
                  <a:lnTo>
                    <a:pt x="4291849" y="2278977"/>
                  </a:lnTo>
                  <a:lnTo>
                    <a:pt x="4308300" y="2322142"/>
                  </a:lnTo>
                  <a:lnTo>
                    <a:pt x="4318539" y="2367999"/>
                  </a:lnTo>
                  <a:lnTo>
                    <a:pt x="4322064" y="2416047"/>
                  </a:lnTo>
                  <a:lnTo>
                    <a:pt x="4322064" y="3716515"/>
                  </a:lnTo>
                  <a:lnTo>
                    <a:pt x="4318539" y="3764560"/>
                  </a:lnTo>
                  <a:lnTo>
                    <a:pt x="4308300" y="3810417"/>
                  </a:lnTo>
                  <a:lnTo>
                    <a:pt x="4291849" y="3853582"/>
                  </a:lnTo>
                  <a:lnTo>
                    <a:pt x="4269690" y="3893553"/>
                  </a:lnTo>
                  <a:lnTo>
                    <a:pt x="4242324" y="3929826"/>
                  </a:lnTo>
                  <a:lnTo>
                    <a:pt x="4210254" y="3961898"/>
                  </a:lnTo>
                  <a:lnTo>
                    <a:pt x="4173983" y="3989266"/>
                  </a:lnTo>
                  <a:lnTo>
                    <a:pt x="4134014" y="4011429"/>
                  </a:lnTo>
                  <a:lnTo>
                    <a:pt x="4090849" y="4027882"/>
                  </a:lnTo>
                  <a:lnTo>
                    <a:pt x="4044992" y="4038122"/>
                  </a:lnTo>
                  <a:lnTo>
                    <a:pt x="3996943" y="4041647"/>
                  </a:lnTo>
                  <a:lnTo>
                    <a:pt x="325120" y="4041647"/>
                  </a:lnTo>
                  <a:lnTo>
                    <a:pt x="277071" y="4038122"/>
                  </a:lnTo>
                  <a:lnTo>
                    <a:pt x="231214" y="4027882"/>
                  </a:lnTo>
                  <a:lnTo>
                    <a:pt x="188049" y="4011429"/>
                  </a:lnTo>
                  <a:lnTo>
                    <a:pt x="148080" y="3989266"/>
                  </a:lnTo>
                  <a:lnTo>
                    <a:pt x="111809" y="3961898"/>
                  </a:lnTo>
                  <a:lnTo>
                    <a:pt x="79739" y="3929826"/>
                  </a:lnTo>
                  <a:lnTo>
                    <a:pt x="52373" y="3893553"/>
                  </a:lnTo>
                  <a:lnTo>
                    <a:pt x="30214" y="3853582"/>
                  </a:lnTo>
                  <a:lnTo>
                    <a:pt x="13763" y="3810417"/>
                  </a:lnTo>
                  <a:lnTo>
                    <a:pt x="3524" y="3764560"/>
                  </a:lnTo>
                  <a:lnTo>
                    <a:pt x="0" y="3716515"/>
                  </a:lnTo>
                  <a:lnTo>
                    <a:pt x="0" y="2416047"/>
                  </a:lnTo>
                  <a:close/>
                </a:path>
                <a:path w="4322445" h="4041775">
                  <a:moveTo>
                    <a:pt x="0" y="304800"/>
                  </a:moveTo>
                  <a:lnTo>
                    <a:pt x="3990" y="255374"/>
                  </a:lnTo>
                  <a:lnTo>
                    <a:pt x="15544" y="208483"/>
                  </a:lnTo>
                  <a:lnTo>
                    <a:pt x="34032" y="164753"/>
                  </a:lnTo>
                  <a:lnTo>
                    <a:pt x="58826" y="124815"/>
                  </a:lnTo>
                  <a:lnTo>
                    <a:pt x="89296" y="89296"/>
                  </a:lnTo>
                  <a:lnTo>
                    <a:pt x="124815" y="58826"/>
                  </a:lnTo>
                  <a:lnTo>
                    <a:pt x="164753" y="34032"/>
                  </a:lnTo>
                  <a:lnTo>
                    <a:pt x="208483" y="15544"/>
                  </a:lnTo>
                  <a:lnTo>
                    <a:pt x="255374" y="3990"/>
                  </a:lnTo>
                  <a:lnTo>
                    <a:pt x="304800" y="0"/>
                  </a:lnTo>
                  <a:lnTo>
                    <a:pt x="4017264" y="0"/>
                  </a:lnTo>
                  <a:lnTo>
                    <a:pt x="4066689" y="3990"/>
                  </a:lnTo>
                  <a:lnTo>
                    <a:pt x="4113580" y="15544"/>
                  </a:lnTo>
                  <a:lnTo>
                    <a:pt x="4157310" y="34032"/>
                  </a:lnTo>
                  <a:lnTo>
                    <a:pt x="4197248" y="58826"/>
                  </a:lnTo>
                  <a:lnTo>
                    <a:pt x="4232767" y="89296"/>
                  </a:lnTo>
                  <a:lnTo>
                    <a:pt x="4263237" y="124815"/>
                  </a:lnTo>
                  <a:lnTo>
                    <a:pt x="4288031" y="164753"/>
                  </a:lnTo>
                  <a:lnTo>
                    <a:pt x="4306519" y="208483"/>
                  </a:lnTo>
                  <a:lnTo>
                    <a:pt x="4318073" y="255374"/>
                  </a:lnTo>
                  <a:lnTo>
                    <a:pt x="4322064" y="304800"/>
                  </a:lnTo>
                  <a:lnTo>
                    <a:pt x="4322064" y="1523999"/>
                  </a:lnTo>
                  <a:lnTo>
                    <a:pt x="4318073" y="1573425"/>
                  </a:lnTo>
                  <a:lnTo>
                    <a:pt x="4306519" y="1620316"/>
                  </a:lnTo>
                  <a:lnTo>
                    <a:pt x="4288031" y="1664046"/>
                  </a:lnTo>
                  <a:lnTo>
                    <a:pt x="4263237" y="1703984"/>
                  </a:lnTo>
                  <a:lnTo>
                    <a:pt x="4232767" y="1739503"/>
                  </a:lnTo>
                  <a:lnTo>
                    <a:pt x="4197248" y="1769973"/>
                  </a:lnTo>
                  <a:lnTo>
                    <a:pt x="4157310" y="1794767"/>
                  </a:lnTo>
                  <a:lnTo>
                    <a:pt x="4113580" y="1813255"/>
                  </a:lnTo>
                  <a:lnTo>
                    <a:pt x="4066689" y="1824809"/>
                  </a:lnTo>
                  <a:lnTo>
                    <a:pt x="4017264" y="1828799"/>
                  </a:lnTo>
                  <a:lnTo>
                    <a:pt x="304800" y="1828799"/>
                  </a:lnTo>
                  <a:lnTo>
                    <a:pt x="255374" y="1824809"/>
                  </a:lnTo>
                  <a:lnTo>
                    <a:pt x="208483" y="1813255"/>
                  </a:lnTo>
                  <a:lnTo>
                    <a:pt x="164753" y="1794767"/>
                  </a:lnTo>
                  <a:lnTo>
                    <a:pt x="124815" y="1769973"/>
                  </a:lnTo>
                  <a:lnTo>
                    <a:pt x="89296" y="1739503"/>
                  </a:lnTo>
                  <a:lnTo>
                    <a:pt x="58826" y="1703984"/>
                  </a:lnTo>
                  <a:lnTo>
                    <a:pt x="34032" y="1664046"/>
                  </a:lnTo>
                  <a:lnTo>
                    <a:pt x="15544" y="1620316"/>
                  </a:lnTo>
                  <a:lnTo>
                    <a:pt x="3990" y="1573425"/>
                  </a:lnTo>
                  <a:lnTo>
                    <a:pt x="0" y="1523999"/>
                  </a:lnTo>
                  <a:lnTo>
                    <a:pt x="0" y="304800"/>
                  </a:lnTo>
                  <a:close/>
                </a:path>
              </a:pathLst>
            </a:custGeom>
            <a:ln w="3175">
              <a:solidFill>
                <a:srgbClr val="073762"/>
              </a:solidFill>
            </a:ln>
          </p:spPr>
          <p:txBody>
            <a:bodyPr wrap="square" lIns="0" tIns="0" rIns="0" bIns="0" rtlCol="0"/>
            <a:lstStyle/>
            <a:p>
              <a:endParaRPr/>
            </a:p>
          </p:txBody>
        </p:sp>
        <p:sp>
          <p:nvSpPr>
            <p:cNvPr id="30" name="object 30"/>
            <p:cNvSpPr/>
            <p:nvPr/>
          </p:nvSpPr>
          <p:spPr>
            <a:xfrm>
              <a:off x="5873496" y="2779775"/>
              <a:ext cx="0" cy="262890"/>
            </a:xfrm>
            <a:custGeom>
              <a:avLst/>
              <a:gdLst/>
              <a:ahLst/>
              <a:cxnLst/>
              <a:rect l="l" t="t" r="r" b="b"/>
              <a:pathLst>
                <a:path h="262889">
                  <a:moveTo>
                    <a:pt x="0" y="0"/>
                  </a:moveTo>
                  <a:lnTo>
                    <a:pt x="0" y="262509"/>
                  </a:lnTo>
                </a:path>
              </a:pathLst>
            </a:custGeom>
            <a:ln w="9525">
              <a:solidFill>
                <a:srgbClr val="073762"/>
              </a:solidFill>
              <a:prstDash val="sysDash"/>
            </a:ln>
          </p:spPr>
          <p:txBody>
            <a:bodyPr wrap="square" lIns="0" tIns="0" rIns="0" bIns="0" rtlCol="0"/>
            <a:lstStyle/>
            <a:p>
              <a:endParaRPr/>
            </a:p>
          </p:txBody>
        </p:sp>
      </p:grpSp>
      <p:pic>
        <p:nvPicPr>
          <p:cNvPr id="33" name="Graphic 32" descr="Return with solid fill">
            <a:hlinkClick r:id="rId2" action="ppaction://hlinksldjump"/>
            <a:extLst>
              <a:ext uri="{FF2B5EF4-FFF2-40B4-BE49-F238E27FC236}">
                <a16:creationId xmlns:a16="http://schemas.microsoft.com/office/drawing/2014/main" id="{ACA34E12-ADA3-3991-34D3-924291B66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3319" y="4765576"/>
            <a:ext cx="319667" cy="319667"/>
          </a:xfrm>
          <a:prstGeom prst="rect">
            <a:avLst/>
          </a:prstGeom>
        </p:spPr>
      </p:pic>
      <p:pic>
        <p:nvPicPr>
          <p:cNvPr id="34" name="Graphic 33" descr="Beginning with solid fill">
            <a:hlinkClick r:id="rId2" action="ppaction://hlinksldjump"/>
            <a:extLst>
              <a:ext uri="{FF2B5EF4-FFF2-40B4-BE49-F238E27FC236}">
                <a16:creationId xmlns:a16="http://schemas.microsoft.com/office/drawing/2014/main" id="{D91587C4-71BD-7C2F-CE04-4642078BD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B1B981-C23E-4E6D-A07A-BAC241A2C35B}"/>
              </a:ext>
            </a:extLst>
          </p:cNvPr>
          <p:cNvSpPr>
            <a:spLocks noGrp="1"/>
          </p:cNvSpPr>
          <p:nvPr>
            <p:ph idx="1"/>
          </p:nvPr>
        </p:nvSpPr>
        <p:spPr/>
        <p:txBody>
          <a:bodyPr/>
          <a:lstStyle/>
          <a:p>
            <a:pPr>
              <a:buFont typeface="Wingdings" panose="05000000000000000000" pitchFamily="2" charset="2"/>
              <a:buChar char="Ø"/>
            </a:pPr>
            <a:r>
              <a:rPr lang="en-SG" sz="1350"/>
              <a:t>A significant proportion of severe asthma patients remain hidden in primary care</a:t>
            </a:r>
          </a:p>
          <a:p>
            <a:pPr>
              <a:buFont typeface="Wingdings" panose="05000000000000000000" pitchFamily="2" charset="2"/>
              <a:buChar char="Ø"/>
            </a:pPr>
            <a:endParaRPr lang="en-SG" sz="1350"/>
          </a:p>
          <a:p>
            <a:pPr>
              <a:buFont typeface="Wingdings" panose="05000000000000000000" pitchFamily="2" charset="2"/>
              <a:buChar char="Ø"/>
            </a:pPr>
            <a:r>
              <a:rPr lang="en-SG" sz="1350"/>
              <a:t>The majority of these patients are never referred to a specialist and may be managed with long-term OCS</a:t>
            </a:r>
          </a:p>
          <a:p>
            <a:pPr>
              <a:buFont typeface="Wingdings" panose="05000000000000000000" pitchFamily="2" charset="2"/>
              <a:buChar char="Ø"/>
            </a:pPr>
            <a:endParaRPr lang="en-SG" sz="1350"/>
          </a:p>
          <a:p>
            <a:pPr>
              <a:buFont typeface="Wingdings" panose="05000000000000000000" pitchFamily="2" charset="2"/>
              <a:buChar char="Ø"/>
            </a:pPr>
            <a:r>
              <a:rPr lang="en-SG" sz="1350"/>
              <a:t>Understanding the characteristics associated with potential severe asthma may help with earlier identification</a:t>
            </a:r>
          </a:p>
        </p:txBody>
      </p:sp>
      <p:sp>
        <p:nvSpPr>
          <p:cNvPr id="3" name="Text Placeholder 2">
            <a:extLst>
              <a:ext uri="{FF2B5EF4-FFF2-40B4-BE49-F238E27FC236}">
                <a16:creationId xmlns:a16="http://schemas.microsoft.com/office/drawing/2014/main" id="{137CFF95-065D-44B4-B0A2-6F03BC37895C}"/>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092F8F0-BC39-4854-961F-211C644CD15B}"/>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DE07817F-6D4A-4255-833C-6053BA200287}"/>
              </a:ext>
            </a:extLst>
          </p:cNvPr>
          <p:cNvSpPr>
            <a:spLocks noGrp="1"/>
          </p:cNvSpPr>
          <p:nvPr>
            <p:ph type="title"/>
          </p:nvPr>
        </p:nvSpPr>
        <p:spPr/>
        <p:txBody>
          <a:bodyPr/>
          <a:lstStyle/>
          <a:p>
            <a:r>
              <a:rPr lang="en-SG"/>
              <a:t>Conclusion</a:t>
            </a:r>
            <a:endParaRPr lang="en-US"/>
          </a:p>
        </p:txBody>
      </p:sp>
      <p:sp>
        <p:nvSpPr>
          <p:cNvPr id="6" name="TextBox 5">
            <a:extLst>
              <a:ext uri="{FF2B5EF4-FFF2-40B4-BE49-F238E27FC236}">
                <a16:creationId xmlns:a16="http://schemas.microsoft.com/office/drawing/2014/main" id="{BF404AC8-7160-4615-B7ED-530612A56E9C}"/>
              </a:ext>
            </a:extLst>
          </p:cNvPr>
          <p:cNvSpPr txBox="1"/>
          <p:nvPr/>
        </p:nvSpPr>
        <p:spPr>
          <a:xfrm>
            <a:off x="5101952" y="4903243"/>
            <a:ext cx="3380454" cy="207749"/>
          </a:xfrm>
          <a:prstGeom prst="rect">
            <a:avLst/>
          </a:prstGeom>
          <a:noFill/>
        </p:spPr>
        <p:txBody>
          <a:bodyPr wrap="square" rtlCol="0">
            <a:spAutoFit/>
          </a:bodyPr>
          <a:lstStyle/>
          <a:p>
            <a:pPr algn="l" defTabSz="685800" rtl="0"/>
            <a:r>
              <a:rPr lang="en-GB" sz="750">
                <a:solidFill>
                  <a:srgbClr val="404040"/>
                </a:solidFill>
                <a:latin typeface="Arial"/>
                <a:ea typeface="+mn-ea"/>
                <a:cs typeface="+mn-cs"/>
              </a:rPr>
              <a:t>Ryan D, Price D et al. J Allergy Clin Immunol </a:t>
            </a:r>
            <a:r>
              <a:rPr lang="en-GB" sz="750" err="1">
                <a:solidFill>
                  <a:srgbClr val="404040"/>
                </a:solidFill>
                <a:latin typeface="Arial"/>
                <a:ea typeface="+mn-ea"/>
                <a:cs typeface="+mn-cs"/>
              </a:rPr>
              <a:t>Pract</a:t>
            </a:r>
            <a:r>
              <a:rPr lang="en-GB" sz="750">
                <a:solidFill>
                  <a:srgbClr val="404040"/>
                </a:solidFill>
                <a:latin typeface="Arial"/>
                <a:ea typeface="+mn-ea"/>
                <a:cs typeface="+mn-cs"/>
              </a:rPr>
              <a:t> 2021;9(4):1612-1623.e9</a:t>
            </a:r>
            <a:endParaRPr lang="en-US" sz="750" kern="1200">
              <a:solidFill>
                <a:srgbClr val="404040"/>
              </a:solidFill>
              <a:latin typeface="Arial"/>
              <a:ea typeface="+mn-ea"/>
              <a:cs typeface="+mn-cs"/>
            </a:endParaRPr>
          </a:p>
        </p:txBody>
      </p:sp>
      <p:pic>
        <p:nvPicPr>
          <p:cNvPr id="7" name="Graphic 6" descr="Beginning with solid fill">
            <a:hlinkClick r:id="rId2" action="ppaction://hlinksldjump"/>
            <a:extLst>
              <a:ext uri="{FF2B5EF4-FFF2-40B4-BE49-F238E27FC236}">
                <a16:creationId xmlns:a16="http://schemas.microsoft.com/office/drawing/2014/main" id="{07F4C302-4E52-29BC-276C-E34101D43B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36385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41398"/>
            <a:ext cx="9144000" cy="1224439"/>
          </a:xfrm>
          <a:custGeom>
            <a:avLst/>
            <a:gdLst/>
            <a:ahLst/>
            <a:cxnLst/>
            <a:rect l="l" t="t" r="r" b="b"/>
            <a:pathLst>
              <a:path w="12192000" h="1632585">
                <a:moveTo>
                  <a:pt x="12192000" y="0"/>
                </a:moveTo>
                <a:lnTo>
                  <a:pt x="0" y="0"/>
                </a:lnTo>
                <a:lnTo>
                  <a:pt x="0" y="1632204"/>
                </a:lnTo>
                <a:lnTo>
                  <a:pt x="12192000" y="1632204"/>
                </a:lnTo>
                <a:lnTo>
                  <a:pt x="12192000" y="0"/>
                </a:lnTo>
                <a:close/>
              </a:path>
            </a:pathLst>
          </a:custGeom>
          <a:solidFill>
            <a:srgbClr val="073762"/>
          </a:solidFill>
        </p:spPr>
        <p:txBody>
          <a:bodyPr wrap="square" lIns="0" tIns="0" rIns="0" bIns="0" rtlCol="0"/>
          <a:lstStyle/>
          <a:p>
            <a:pPr defTabSz="685800"/>
            <a:endParaRPr sz="1350"/>
          </a:p>
        </p:txBody>
      </p:sp>
      <p:pic>
        <p:nvPicPr>
          <p:cNvPr id="3" name="object 3"/>
          <p:cNvPicPr/>
          <p:nvPr/>
        </p:nvPicPr>
        <p:blipFill>
          <a:blip r:embed="rId2" cstate="print"/>
          <a:stretch>
            <a:fillRect/>
          </a:stretch>
        </p:blipFill>
        <p:spPr>
          <a:xfrm>
            <a:off x="3319299" y="1045872"/>
            <a:ext cx="2433328" cy="730959"/>
          </a:xfrm>
          <a:prstGeom prst="rect">
            <a:avLst/>
          </a:prstGeom>
        </p:spPr>
      </p:pic>
      <p:pic>
        <p:nvPicPr>
          <p:cNvPr id="4" name="object 4"/>
          <p:cNvPicPr/>
          <p:nvPr/>
        </p:nvPicPr>
        <p:blipFill>
          <a:blip r:embed="rId3" cstate="print"/>
          <a:stretch>
            <a:fillRect/>
          </a:stretch>
        </p:blipFill>
        <p:spPr>
          <a:xfrm>
            <a:off x="3958209" y="4298823"/>
            <a:ext cx="1234439" cy="613791"/>
          </a:xfrm>
          <a:prstGeom prst="rect">
            <a:avLst/>
          </a:prstGeom>
        </p:spPr>
      </p:pic>
      <p:sp>
        <p:nvSpPr>
          <p:cNvPr id="5" name="object 5"/>
          <p:cNvSpPr txBox="1"/>
          <p:nvPr/>
        </p:nvSpPr>
        <p:spPr>
          <a:xfrm>
            <a:off x="263652" y="3481006"/>
            <a:ext cx="8823008" cy="563135"/>
          </a:xfrm>
          <a:prstGeom prst="rect">
            <a:avLst/>
          </a:prstGeom>
        </p:spPr>
        <p:txBody>
          <a:bodyPr vert="horz" wrap="square" lIns="0" tIns="9049" rIns="0" bIns="0" rtlCol="0">
            <a:spAutoFit/>
          </a:bodyPr>
          <a:lstStyle/>
          <a:p>
            <a:pPr marL="96203" marR="3810" indent="-87154" defTabSz="685800">
              <a:spcBef>
                <a:spcPts val="71"/>
              </a:spcBef>
            </a:pPr>
            <a:r>
              <a:rPr sz="1200">
                <a:solidFill>
                  <a:srgbClr val="B97504"/>
                </a:solidFill>
                <a:latin typeface="Calibri"/>
                <a:cs typeface="Calibri"/>
              </a:rPr>
              <a:t>Eve</a:t>
            </a:r>
            <a:r>
              <a:rPr sz="1200" spc="-15">
                <a:solidFill>
                  <a:srgbClr val="B97504"/>
                </a:solidFill>
                <a:latin typeface="Calibri"/>
                <a:cs typeface="Calibri"/>
              </a:rPr>
              <a:t> </a:t>
            </a:r>
            <a:r>
              <a:rPr sz="1200">
                <a:solidFill>
                  <a:srgbClr val="B97504"/>
                </a:solidFill>
                <a:latin typeface="Calibri"/>
                <a:cs typeface="Calibri"/>
              </a:rPr>
              <a:t>Denton,</a:t>
            </a:r>
            <a:r>
              <a:rPr sz="1200" spc="-11">
                <a:solidFill>
                  <a:srgbClr val="B97504"/>
                </a:solidFill>
                <a:latin typeface="Calibri"/>
                <a:cs typeface="Calibri"/>
              </a:rPr>
              <a:t> </a:t>
            </a:r>
            <a:r>
              <a:rPr sz="1200">
                <a:solidFill>
                  <a:srgbClr val="B97504"/>
                </a:solidFill>
                <a:latin typeface="Calibri"/>
                <a:cs typeface="Calibri"/>
              </a:rPr>
              <a:t>David</a:t>
            </a:r>
            <a:r>
              <a:rPr sz="1200" spc="-30">
                <a:solidFill>
                  <a:srgbClr val="B97504"/>
                </a:solidFill>
                <a:latin typeface="Calibri"/>
                <a:cs typeface="Calibri"/>
              </a:rPr>
              <a:t> </a:t>
            </a:r>
            <a:r>
              <a:rPr sz="1200">
                <a:solidFill>
                  <a:srgbClr val="B97504"/>
                </a:solidFill>
                <a:latin typeface="Calibri"/>
                <a:cs typeface="Calibri"/>
              </a:rPr>
              <a:t>B.</a:t>
            </a:r>
            <a:r>
              <a:rPr sz="1200" spc="-19">
                <a:solidFill>
                  <a:srgbClr val="B97504"/>
                </a:solidFill>
                <a:latin typeface="Calibri"/>
                <a:cs typeface="Calibri"/>
              </a:rPr>
              <a:t> </a:t>
            </a:r>
            <a:r>
              <a:rPr sz="1200">
                <a:solidFill>
                  <a:srgbClr val="B97504"/>
                </a:solidFill>
                <a:latin typeface="Calibri"/>
                <a:cs typeface="Calibri"/>
              </a:rPr>
              <a:t>Price,</a:t>
            </a:r>
            <a:r>
              <a:rPr sz="1200" spc="-15">
                <a:solidFill>
                  <a:srgbClr val="B97504"/>
                </a:solidFill>
                <a:latin typeface="Calibri"/>
                <a:cs typeface="Calibri"/>
              </a:rPr>
              <a:t> </a:t>
            </a:r>
            <a:r>
              <a:rPr sz="1200">
                <a:solidFill>
                  <a:srgbClr val="B97504"/>
                </a:solidFill>
                <a:latin typeface="Calibri"/>
                <a:cs typeface="Calibri"/>
              </a:rPr>
              <a:t>Trung</a:t>
            </a:r>
            <a:r>
              <a:rPr sz="1200" spc="-23">
                <a:solidFill>
                  <a:srgbClr val="B97504"/>
                </a:solidFill>
                <a:latin typeface="Calibri"/>
                <a:cs typeface="Calibri"/>
              </a:rPr>
              <a:t> </a:t>
            </a:r>
            <a:r>
              <a:rPr sz="1200">
                <a:solidFill>
                  <a:srgbClr val="B97504"/>
                </a:solidFill>
                <a:latin typeface="Calibri"/>
                <a:cs typeface="Calibri"/>
              </a:rPr>
              <a:t>N.</a:t>
            </a:r>
            <a:r>
              <a:rPr sz="1200" spc="-23">
                <a:solidFill>
                  <a:srgbClr val="B97504"/>
                </a:solidFill>
                <a:latin typeface="Calibri"/>
                <a:cs typeface="Calibri"/>
              </a:rPr>
              <a:t> </a:t>
            </a:r>
            <a:r>
              <a:rPr sz="1200">
                <a:solidFill>
                  <a:srgbClr val="B97504"/>
                </a:solidFill>
                <a:latin typeface="Calibri"/>
                <a:cs typeface="Calibri"/>
              </a:rPr>
              <a:t>Tran,</a:t>
            </a:r>
            <a:r>
              <a:rPr sz="1200" spc="-26">
                <a:solidFill>
                  <a:srgbClr val="B97504"/>
                </a:solidFill>
                <a:latin typeface="Calibri"/>
                <a:cs typeface="Calibri"/>
              </a:rPr>
              <a:t> </a:t>
            </a:r>
            <a:r>
              <a:rPr sz="1200">
                <a:solidFill>
                  <a:srgbClr val="B97504"/>
                </a:solidFill>
                <a:latin typeface="Calibri"/>
                <a:cs typeface="Calibri"/>
              </a:rPr>
              <a:t>G.</a:t>
            </a:r>
            <a:r>
              <a:rPr sz="1200" spc="-23">
                <a:solidFill>
                  <a:srgbClr val="B97504"/>
                </a:solidFill>
                <a:latin typeface="Calibri"/>
                <a:cs typeface="Calibri"/>
              </a:rPr>
              <a:t> </a:t>
            </a:r>
            <a:r>
              <a:rPr sz="1200">
                <a:solidFill>
                  <a:srgbClr val="B97504"/>
                </a:solidFill>
                <a:latin typeface="Calibri"/>
                <a:cs typeface="Calibri"/>
              </a:rPr>
              <a:t>Walter</a:t>
            </a:r>
            <a:r>
              <a:rPr sz="1200" spc="-19">
                <a:solidFill>
                  <a:srgbClr val="B97504"/>
                </a:solidFill>
                <a:latin typeface="Calibri"/>
                <a:cs typeface="Calibri"/>
              </a:rPr>
              <a:t> </a:t>
            </a:r>
            <a:r>
              <a:rPr sz="1200">
                <a:solidFill>
                  <a:srgbClr val="B97504"/>
                </a:solidFill>
                <a:latin typeface="Calibri"/>
                <a:cs typeface="Calibri"/>
              </a:rPr>
              <a:t>Canonica,</a:t>
            </a:r>
            <a:r>
              <a:rPr sz="1200" spc="-34">
                <a:solidFill>
                  <a:srgbClr val="B97504"/>
                </a:solidFill>
                <a:latin typeface="Calibri"/>
                <a:cs typeface="Calibri"/>
              </a:rPr>
              <a:t> </a:t>
            </a:r>
            <a:r>
              <a:rPr sz="1200">
                <a:solidFill>
                  <a:srgbClr val="B97504"/>
                </a:solidFill>
                <a:latin typeface="Calibri"/>
                <a:cs typeface="Calibri"/>
              </a:rPr>
              <a:t>Andrew</a:t>
            </a:r>
            <a:r>
              <a:rPr sz="1200" spc="-15">
                <a:solidFill>
                  <a:srgbClr val="B97504"/>
                </a:solidFill>
                <a:latin typeface="Calibri"/>
                <a:cs typeface="Calibri"/>
              </a:rPr>
              <a:t> </a:t>
            </a:r>
            <a:r>
              <a:rPr sz="1200" spc="-8">
                <a:solidFill>
                  <a:srgbClr val="B97504"/>
                </a:solidFill>
                <a:latin typeface="Calibri"/>
                <a:cs typeface="Calibri"/>
              </a:rPr>
              <a:t>Menzies-</a:t>
            </a:r>
            <a:r>
              <a:rPr sz="1200">
                <a:solidFill>
                  <a:srgbClr val="B97504"/>
                </a:solidFill>
                <a:latin typeface="Calibri"/>
                <a:cs typeface="Calibri"/>
              </a:rPr>
              <a:t>Gow, J.</a:t>
            </a:r>
            <a:r>
              <a:rPr sz="1200" spc="-23">
                <a:solidFill>
                  <a:srgbClr val="B97504"/>
                </a:solidFill>
                <a:latin typeface="Calibri"/>
                <a:cs typeface="Calibri"/>
              </a:rPr>
              <a:t> </a:t>
            </a:r>
            <a:r>
              <a:rPr sz="1200">
                <a:solidFill>
                  <a:srgbClr val="B97504"/>
                </a:solidFill>
                <a:latin typeface="Calibri"/>
                <a:cs typeface="Calibri"/>
              </a:rPr>
              <a:t>Mark</a:t>
            </a:r>
            <a:r>
              <a:rPr sz="1200" spc="-23">
                <a:solidFill>
                  <a:srgbClr val="B97504"/>
                </a:solidFill>
                <a:latin typeface="Calibri"/>
                <a:cs typeface="Calibri"/>
              </a:rPr>
              <a:t> </a:t>
            </a:r>
            <a:r>
              <a:rPr sz="1200">
                <a:solidFill>
                  <a:srgbClr val="B97504"/>
                </a:solidFill>
                <a:latin typeface="Calibri"/>
                <a:cs typeface="Calibri"/>
              </a:rPr>
              <a:t>FitzGerald,</a:t>
            </a:r>
            <a:r>
              <a:rPr sz="1200" spc="-26">
                <a:solidFill>
                  <a:srgbClr val="B97504"/>
                </a:solidFill>
                <a:latin typeface="Calibri"/>
                <a:cs typeface="Calibri"/>
              </a:rPr>
              <a:t> </a:t>
            </a:r>
            <a:r>
              <a:rPr sz="1200">
                <a:solidFill>
                  <a:srgbClr val="B97504"/>
                </a:solidFill>
                <a:latin typeface="Calibri"/>
                <a:cs typeface="Calibri"/>
              </a:rPr>
              <a:t>Mohsen</a:t>
            </a:r>
            <a:r>
              <a:rPr sz="1200" spc="-8">
                <a:solidFill>
                  <a:srgbClr val="B97504"/>
                </a:solidFill>
                <a:latin typeface="Calibri"/>
                <a:cs typeface="Calibri"/>
              </a:rPr>
              <a:t> </a:t>
            </a:r>
            <a:r>
              <a:rPr sz="1200">
                <a:solidFill>
                  <a:srgbClr val="B97504"/>
                </a:solidFill>
                <a:latin typeface="Calibri"/>
                <a:cs typeface="Calibri"/>
              </a:rPr>
              <a:t>Sadatsafavi,</a:t>
            </a:r>
            <a:r>
              <a:rPr sz="1200" spc="-41">
                <a:solidFill>
                  <a:srgbClr val="B97504"/>
                </a:solidFill>
                <a:latin typeface="Calibri"/>
                <a:cs typeface="Calibri"/>
              </a:rPr>
              <a:t> </a:t>
            </a:r>
            <a:r>
              <a:rPr sz="1200">
                <a:solidFill>
                  <a:srgbClr val="B97504"/>
                </a:solidFill>
                <a:latin typeface="Calibri"/>
                <a:cs typeface="Calibri"/>
              </a:rPr>
              <a:t>Luis</a:t>
            </a:r>
            <a:r>
              <a:rPr sz="1200" spc="-26">
                <a:solidFill>
                  <a:srgbClr val="B97504"/>
                </a:solidFill>
                <a:latin typeface="Calibri"/>
                <a:cs typeface="Calibri"/>
              </a:rPr>
              <a:t> </a:t>
            </a:r>
            <a:r>
              <a:rPr sz="1200">
                <a:solidFill>
                  <a:srgbClr val="B97504"/>
                </a:solidFill>
                <a:latin typeface="Calibri"/>
                <a:cs typeface="Calibri"/>
              </a:rPr>
              <a:t>Perez</a:t>
            </a:r>
            <a:r>
              <a:rPr sz="1200" spc="-8">
                <a:solidFill>
                  <a:srgbClr val="B97504"/>
                </a:solidFill>
                <a:latin typeface="Calibri"/>
                <a:cs typeface="Calibri"/>
              </a:rPr>
              <a:t> </a:t>
            </a:r>
            <a:r>
              <a:rPr sz="1200" spc="-19">
                <a:solidFill>
                  <a:srgbClr val="B97504"/>
                </a:solidFill>
                <a:latin typeface="Calibri"/>
                <a:cs typeface="Calibri"/>
              </a:rPr>
              <a:t>de </a:t>
            </a:r>
            <a:r>
              <a:rPr sz="1200">
                <a:solidFill>
                  <a:srgbClr val="B97504"/>
                </a:solidFill>
                <a:latin typeface="Calibri"/>
                <a:cs typeface="Calibri"/>
              </a:rPr>
              <a:t>Llano,</a:t>
            </a:r>
            <a:r>
              <a:rPr sz="1200" spc="-30">
                <a:solidFill>
                  <a:srgbClr val="B97504"/>
                </a:solidFill>
                <a:latin typeface="Calibri"/>
                <a:cs typeface="Calibri"/>
              </a:rPr>
              <a:t> </a:t>
            </a:r>
            <a:r>
              <a:rPr sz="1200">
                <a:solidFill>
                  <a:srgbClr val="B97504"/>
                </a:solidFill>
                <a:latin typeface="Calibri"/>
                <a:cs typeface="Calibri"/>
              </a:rPr>
              <a:t>George Christoff,</a:t>
            </a:r>
            <a:r>
              <a:rPr sz="1200" spc="-19">
                <a:solidFill>
                  <a:srgbClr val="B97504"/>
                </a:solidFill>
                <a:latin typeface="Calibri"/>
                <a:cs typeface="Calibri"/>
              </a:rPr>
              <a:t> </a:t>
            </a:r>
            <a:r>
              <a:rPr sz="1200">
                <a:solidFill>
                  <a:srgbClr val="B97504"/>
                </a:solidFill>
                <a:latin typeface="Calibri"/>
                <a:cs typeface="Calibri"/>
              </a:rPr>
              <a:t>Anna</a:t>
            </a:r>
            <a:r>
              <a:rPr sz="1200" spc="-30">
                <a:solidFill>
                  <a:srgbClr val="B97504"/>
                </a:solidFill>
                <a:latin typeface="Calibri"/>
                <a:cs typeface="Calibri"/>
              </a:rPr>
              <a:t> </a:t>
            </a:r>
            <a:r>
              <a:rPr sz="1200">
                <a:solidFill>
                  <a:srgbClr val="B97504"/>
                </a:solidFill>
                <a:latin typeface="Calibri"/>
                <a:cs typeface="Calibri"/>
              </a:rPr>
              <a:t>Quinton,</a:t>
            </a:r>
            <a:r>
              <a:rPr sz="1200" spc="-26">
                <a:solidFill>
                  <a:srgbClr val="B97504"/>
                </a:solidFill>
                <a:latin typeface="Calibri"/>
                <a:cs typeface="Calibri"/>
              </a:rPr>
              <a:t> </a:t>
            </a:r>
            <a:r>
              <a:rPr sz="1200">
                <a:solidFill>
                  <a:srgbClr val="B97504"/>
                </a:solidFill>
                <a:latin typeface="Calibri"/>
                <a:cs typeface="Calibri"/>
              </a:rPr>
              <a:t>Chin</a:t>
            </a:r>
            <a:r>
              <a:rPr sz="1200" spc="-34">
                <a:solidFill>
                  <a:srgbClr val="B97504"/>
                </a:solidFill>
                <a:latin typeface="Calibri"/>
                <a:cs typeface="Calibri"/>
              </a:rPr>
              <a:t> </a:t>
            </a:r>
            <a:r>
              <a:rPr sz="1200">
                <a:solidFill>
                  <a:srgbClr val="B97504"/>
                </a:solidFill>
                <a:latin typeface="Calibri"/>
                <a:cs typeface="Calibri"/>
              </a:rPr>
              <a:t>Kook</a:t>
            </a:r>
            <a:r>
              <a:rPr sz="1200" spc="-11">
                <a:solidFill>
                  <a:srgbClr val="B97504"/>
                </a:solidFill>
                <a:latin typeface="Calibri"/>
                <a:cs typeface="Calibri"/>
              </a:rPr>
              <a:t> </a:t>
            </a:r>
            <a:r>
              <a:rPr sz="1200">
                <a:solidFill>
                  <a:srgbClr val="B97504"/>
                </a:solidFill>
                <a:latin typeface="Calibri"/>
                <a:cs typeface="Calibri"/>
              </a:rPr>
              <a:t>Rhee, Guy</a:t>
            </a:r>
            <a:r>
              <a:rPr sz="1200" spc="-15">
                <a:solidFill>
                  <a:srgbClr val="B97504"/>
                </a:solidFill>
                <a:latin typeface="Calibri"/>
                <a:cs typeface="Calibri"/>
              </a:rPr>
              <a:t> </a:t>
            </a:r>
            <a:r>
              <a:rPr sz="1200">
                <a:solidFill>
                  <a:srgbClr val="B97504"/>
                </a:solidFill>
                <a:latin typeface="Calibri"/>
                <a:cs typeface="Calibri"/>
              </a:rPr>
              <a:t>Brusselle,</a:t>
            </a:r>
            <a:r>
              <a:rPr sz="1200" spc="-11">
                <a:solidFill>
                  <a:srgbClr val="B97504"/>
                </a:solidFill>
                <a:latin typeface="Calibri"/>
                <a:cs typeface="Calibri"/>
              </a:rPr>
              <a:t> </a:t>
            </a:r>
            <a:r>
              <a:rPr sz="1200">
                <a:solidFill>
                  <a:srgbClr val="B97504"/>
                </a:solidFill>
                <a:latin typeface="Calibri"/>
                <a:cs typeface="Calibri"/>
              </a:rPr>
              <a:t>Charlotte</a:t>
            </a:r>
            <a:r>
              <a:rPr sz="1200" spc="-23">
                <a:solidFill>
                  <a:srgbClr val="B97504"/>
                </a:solidFill>
                <a:latin typeface="Calibri"/>
                <a:cs typeface="Calibri"/>
              </a:rPr>
              <a:t> </a:t>
            </a:r>
            <a:r>
              <a:rPr sz="1200">
                <a:solidFill>
                  <a:srgbClr val="B97504"/>
                </a:solidFill>
                <a:latin typeface="Calibri"/>
                <a:cs typeface="Calibri"/>
              </a:rPr>
              <a:t>Ulrik,</a:t>
            </a:r>
            <a:r>
              <a:rPr sz="1200" spc="-19">
                <a:solidFill>
                  <a:srgbClr val="B97504"/>
                </a:solidFill>
                <a:latin typeface="Calibri"/>
                <a:cs typeface="Calibri"/>
              </a:rPr>
              <a:t> </a:t>
            </a:r>
            <a:r>
              <a:rPr sz="1200">
                <a:solidFill>
                  <a:srgbClr val="B97504"/>
                </a:solidFill>
                <a:latin typeface="Calibri"/>
                <a:cs typeface="Calibri"/>
              </a:rPr>
              <a:t>Njira</a:t>
            </a:r>
            <a:r>
              <a:rPr sz="1200" spc="-26">
                <a:solidFill>
                  <a:srgbClr val="B97504"/>
                </a:solidFill>
                <a:latin typeface="Calibri"/>
                <a:cs typeface="Calibri"/>
              </a:rPr>
              <a:t> </a:t>
            </a:r>
            <a:r>
              <a:rPr sz="1200">
                <a:solidFill>
                  <a:srgbClr val="B97504"/>
                </a:solidFill>
                <a:latin typeface="Calibri"/>
                <a:cs typeface="Calibri"/>
              </a:rPr>
              <a:t>Lugogo,</a:t>
            </a:r>
            <a:r>
              <a:rPr sz="1200" spc="-8">
                <a:solidFill>
                  <a:srgbClr val="B97504"/>
                </a:solidFill>
                <a:latin typeface="Calibri"/>
                <a:cs typeface="Calibri"/>
              </a:rPr>
              <a:t> </a:t>
            </a:r>
            <a:r>
              <a:rPr sz="1200">
                <a:solidFill>
                  <a:srgbClr val="B97504"/>
                </a:solidFill>
                <a:latin typeface="Calibri"/>
                <a:cs typeface="Calibri"/>
              </a:rPr>
              <a:t>Fiona</a:t>
            </a:r>
            <a:r>
              <a:rPr sz="1200" spc="-19">
                <a:solidFill>
                  <a:srgbClr val="B97504"/>
                </a:solidFill>
                <a:latin typeface="Calibri"/>
                <a:cs typeface="Calibri"/>
              </a:rPr>
              <a:t> </a:t>
            </a:r>
            <a:r>
              <a:rPr sz="1200" spc="-8">
                <a:solidFill>
                  <a:srgbClr val="B97504"/>
                </a:solidFill>
                <a:latin typeface="Calibri"/>
                <a:cs typeface="Calibri"/>
              </a:rPr>
              <a:t>Hore-</a:t>
            </a:r>
            <a:r>
              <a:rPr sz="1200">
                <a:solidFill>
                  <a:srgbClr val="B97504"/>
                </a:solidFill>
                <a:latin typeface="Calibri"/>
                <a:cs typeface="Calibri"/>
              </a:rPr>
              <a:t>Lacy,</a:t>
            </a:r>
            <a:r>
              <a:rPr sz="1200" spc="-4">
                <a:solidFill>
                  <a:srgbClr val="B97504"/>
                </a:solidFill>
                <a:latin typeface="Calibri"/>
                <a:cs typeface="Calibri"/>
              </a:rPr>
              <a:t> </a:t>
            </a:r>
            <a:r>
              <a:rPr sz="1200">
                <a:solidFill>
                  <a:srgbClr val="B97504"/>
                </a:solidFill>
                <a:latin typeface="Calibri"/>
                <a:cs typeface="Calibri"/>
              </a:rPr>
              <a:t>Isha</a:t>
            </a:r>
            <a:r>
              <a:rPr sz="1200" spc="-30">
                <a:solidFill>
                  <a:srgbClr val="B97504"/>
                </a:solidFill>
                <a:latin typeface="Calibri"/>
                <a:cs typeface="Calibri"/>
              </a:rPr>
              <a:t> </a:t>
            </a:r>
            <a:r>
              <a:rPr sz="1200">
                <a:solidFill>
                  <a:srgbClr val="B97504"/>
                </a:solidFill>
                <a:latin typeface="Calibri"/>
                <a:cs typeface="Calibri"/>
              </a:rPr>
              <a:t>Chaudhry,</a:t>
            </a:r>
            <a:r>
              <a:rPr sz="1200" spc="-26">
                <a:solidFill>
                  <a:srgbClr val="B97504"/>
                </a:solidFill>
                <a:latin typeface="Calibri"/>
                <a:cs typeface="Calibri"/>
              </a:rPr>
              <a:t> </a:t>
            </a:r>
            <a:r>
              <a:rPr sz="1200" spc="-8">
                <a:solidFill>
                  <a:srgbClr val="B97504"/>
                </a:solidFill>
                <a:latin typeface="Calibri"/>
                <a:cs typeface="Calibri"/>
              </a:rPr>
              <a:t>Lakmini</a:t>
            </a:r>
            <a:endParaRPr sz="1200">
              <a:latin typeface="Calibri"/>
              <a:cs typeface="Calibri"/>
            </a:endParaRPr>
          </a:p>
          <a:p>
            <a:pPr marL="2606516" defTabSz="685800">
              <a:spcBef>
                <a:spcPts val="8"/>
              </a:spcBef>
            </a:pPr>
            <a:r>
              <a:rPr sz="1200">
                <a:solidFill>
                  <a:srgbClr val="B97504"/>
                </a:solidFill>
                <a:latin typeface="Calibri"/>
                <a:cs typeface="Calibri"/>
              </a:rPr>
              <a:t>Bulathsinhala,</a:t>
            </a:r>
            <a:r>
              <a:rPr sz="1200" spc="-45">
                <a:solidFill>
                  <a:srgbClr val="B97504"/>
                </a:solidFill>
                <a:latin typeface="Calibri"/>
                <a:cs typeface="Calibri"/>
              </a:rPr>
              <a:t> </a:t>
            </a:r>
            <a:r>
              <a:rPr sz="1200">
                <a:solidFill>
                  <a:srgbClr val="B97504"/>
                </a:solidFill>
                <a:latin typeface="Calibri"/>
                <a:cs typeface="Calibri"/>
              </a:rPr>
              <a:t>Ruth</a:t>
            </a:r>
            <a:r>
              <a:rPr sz="1200" spc="-26">
                <a:solidFill>
                  <a:srgbClr val="B97504"/>
                </a:solidFill>
                <a:latin typeface="Calibri"/>
                <a:cs typeface="Calibri"/>
              </a:rPr>
              <a:t> </a:t>
            </a:r>
            <a:r>
              <a:rPr sz="1200">
                <a:solidFill>
                  <a:srgbClr val="B97504"/>
                </a:solidFill>
                <a:latin typeface="Calibri"/>
                <a:cs typeface="Calibri"/>
              </a:rPr>
              <a:t>B.</a:t>
            </a:r>
            <a:r>
              <a:rPr sz="1200" spc="-15">
                <a:solidFill>
                  <a:srgbClr val="B97504"/>
                </a:solidFill>
                <a:latin typeface="Calibri"/>
                <a:cs typeface="Calibri"/>
              </a:rPr>
              <a:t> </a:t>
            </a:r>
            <a:r>
              <a:rPr sz="1200">
                <a:solidFill>
                  <a:srgbClr val="B97504"/>
                </a:solidFill>
                <a:latin typeface="Calibri"/>
                <a:cs typeface="Calibri"/>
              </a:rPr>
              <a:t>Murray,</a:t>
            </a:r>
            <a:r>
              <a:rPr sz="1200" spc="-23">
                <a:solidFill>
                  <a:srgbClr val="B97504"/>
                </a:solidFill>
                <a:latin typeface="Calibri"/>
                <a:cs typeface="Calibri"/>
              </a:rPr>
              <a:t> </a:t>
            </a:r>
            <a:r>
              <a:rPr sz="1200">
                <a:solidFill>
                  <a:srgbClr val="B97504"/>
                </a:solidFill>
                <a:latin typeface="Calibri"/>
                <a:cs typeface="Calibri"/>
              </a:rPr>
              <a:t>Victoria</a:t>
            </a:r>
            <a:r>
              <a:rPr sz="1200" spc="-15">
                <a:solidFill>
                  <a:srgbClr val="B97504"/>
                </a:solidFill>
                <a:latin typeface="Calibri"/>
                <a:cs typeface="Calibri"/>
              </a:rPr>
              <a:t> </a:t>
            </a:r>
            <a:r>
              <a:rPr sz="1200">
                <a:solidFill>
                  <a:srgbClr val="B97504"/>
                </a:solidFill>
                <a:latin typeface="Calibri"/>
                <a:cs typeface="Calibri"/>
              </a:rPr>
              <a:t>A.</a:t>
            </a:r>
            <a:r>
              <a:rPr sz="1200" spc="-23">
                <a:solidFill>
                  <a:srgbClr val="B97504"/>
                </a:solidFill>
                <a:latin typeface="Calibri"/>
                <a:cs typeface="Calibri"/>
              </a:rPr>
              <a:t> </a:t>
            </a:r>
            <a:r>
              <a:rPr sz="1200">
                <a:solidFill>
                  <a:srgbClr val="B97504"/>
                </a:solidFill>
                <a:latin typeface="Calibri"/>
                <a:cs typeface="Calibri"/>
              </a:rPr>
              <a:t>Carter,</a:t>
            </a:r>
            <a:r>
              <a:rPr sz="1200" spc="-11">
                <a:solidFill>
                  <a:srgbClr val="B97504"/>
                </a:solidFill>
                <a:latin typeface="Calibri"/>
                <a:cs typeface="Calibri"/>
              </a:rPr>
              <a:t> </a:t>
            </a:r>
            <a:r>
              <a:rPr sz="1200">
                <a:solidFill>
                  <a:srgbClr val="B97504"/>
                </a:solidFill>
                <a:latin typeface="Calibri"/>
                <a:cs typeface="Calibri"/>
              </a:rPr>
              <a:t>Mark</a:t>
            </a:r>
            <a:r>
              <a:rPr sz="1200" spc="-23">
                <a:solidFill>
                  <a:srgbClr val="B97504"/>
                </a:solidFill>
                <a:latin typeface="Calibri"/>
                <a:cs typeface="Calibri"/>
              </a:rPr>
              <a:t> </a:t>
            </a:r>
            <a:r>
              <a:rPr sz="1200" spc="-19">
                <a:solidFill>
                  <a:srgbClr val="B97504"/>
                </a:solidFill>
                <a:latin typeface="Calibri"/>
                <a:cs typeface="Calibri"/>
              </a:rPr>
              <a:t>Hew</a:t>
            </a:r>
            <a:endParaRPr sz="1200">
              <a:latin typeface="Calibri"/>
              <a:cs typeface="Calibri"/>
            </a:endParaRPr>
          </a:p>
        </p:txBody>
      </p:sp>
      <p:sp>
        <p:nvSpPr>
          <p:cNvPr id="6" name="object 6"/>
          <p:cNvSpPr txBox="1"/>
          <p:nvPr/>
        </p:nvSpPr>
        <p:spPr>
          <a:xfrm>
            <a:off x="1373695" y="2329243"/>
            <a:ext cx="6344603" cy="563616"/>
          </a:xfrm>
          <a:prstGeom prst="rect">
            <a:avLst/>
          </a:prstGeom>
        </p:spPr>
        <p:txBody>
          <a:bodyPr vert="horz" wrap="square" lIns="0" tIns="9525" rIns="0" bIns="0" rtlCol="0">
            <a:spAutoFit/>
          </a:bodyPr>
          <a:lstStyle/>
          <a:p>
            <a:pPr marL="938689" marR="3810" indent="-929640" defTabSz="685800">
              <a:spcBef>
                <a:spcPts val="75"/>
              </a:spcBef>
            </a:pPr>
            <a:r>
              <a:rPr b="1">
                <a:solidFill>
                  <a:srgbClr val="FFFFFF"/>
                </a:solidFill>
                <a:latin typeface="Arial"/>
                <a:cs typeface="Arial"/>
              </a:rPr>
              <a:t>Cluster</a:t>
            </a:r>
            <a:r>
              <a:rPr b="1" spc="-64">
                <a:solidFill>
                  <a:srgbClr val="FFFFFF"/>
                </a:solidFill>
                <a:latin typeface="Arial"/>
                <a:cs typeface="Arial"/>
              </a:rPr>
              <a:t> </a:t>
            </a:r>
            <a:r>
              <a:rPr b="1">
                <a:solidFill>
                  <a:srgbClr val="FFFFFF"/>
                </a:solidFill>
                <a:latin typeface="Arial"/>
                <a:cs typeface="Arial"/>
              </a:rPr>
              <a:t>Analysis</a:t>
            </a:r>
            <a:r>
              <a:rPr b="1" spc="-45">
                <a:solidFill>
                  <a:srgbClr val="FFFFFF"/>
                </a:solidFill>
                <a:latin typeface="Arial"/>
                <a:cs typeface="Arial"/>
              </a:rPr>
              <a:t> </a:t>
            </a:r>
            <a:r>
              <a:rPr b="1">
                <a:solidFill>
                  <a:srgbClr val="FFFFFF"/>
                </a:solidFill>
                <a:latin typeface="Arial"/>
                <a:cs typeface="Arial"/>
              </a:rPr>
              <a:t>of</a:t>
            </a:r>
            <a:r>
              <a:rPr b="1" spc="-64">
                <a:solidFill>
                  <a:srgbClr val="FFFFFF"/>
                </a:solidFill>
                <a:latin typeface="Arial"/>
                <a:cs typeface="Arial"/>
              </a:rPr>
              <a:t> </a:t>
            </a:r>
            <a:r>
              <a:rPr b="1" spc="-8">
                <a:solidFill>
                  <a:srgbClr val="FFFFFF"/>
                </a:solidFill>
                <a:latin typeface="Arial"/>
                <a:cs typeface="Arial"/>
              </a:rPr>
              <a:t>Inflammatory</a:t>
            </a:r>
            <a:r>
              <a:rPr b="1" spc="-79">
                <a:solidFill>
                  <a:srgbClr val="FFFFFF"/>
                </a:solidFill>
                <a:latin typeface="Arial"/>
                <a:cs typeface="Arial"/>
              </a:rPr>
              <a:t> </a:t>
            </a:r>
            <a:r>
              <a:rPr b="1">
                <a:solidFill>
                  <a:srgbClr val="FFFFFF"/>
                </a:solidFill>
                <a:latin typeface="Arial"/>
                <a:cs typeface="Arial"/>
              </a:rPr>
              <a:t>Biomarker</a:t>
            </a:r>
            <a:r>
              <a:rPr b="1" spc="-53">
                <a:solidFill>
                  <a:srgbClr val="FFFFFF"/>
                </a:solidFill>
                <a:latin typeface="Arial"/>
                <a:cs typeface="Arial"/>
              </a:rPr>
              <a:t> </a:t>
            </a:r>
            <a:r>
              <a:rPr b="1">
                <a:solidFill>
                  <a:srgbClr val="FFFFFF"/>
                </a:solidFill>
                <a:latin typeface="Arial"/>
                <a:cs typeface="Arial"/>
              </a:rPr>
              <a:t>Expression</a:t>
            </a:r>
            <a:r>
              <a:rPr b="1" spc="-60">
                <a:solidFill>
                  <a:srgbClr val="FFFFFF"/>
                </a:solidFill>
                <a:latin typeface="Arial"/>
                <a:cs typeface="Arial"/>
              </a:rPr>
              <a:t> </a:t>
            </a:r>
            <a:r>
              <a:rPr b="1" spc="-19">
                <a:solidFill>
                  <a:srgbClr val="FFFFFF"/>
                </a:solidFill>
                <a:latin typeface="Arial"/>
                <a:cs typeface="Arial"/>
              </a:rPr>
              <a:t>in </a:t>
            </a:r>
            <a:r>
              <a:rPr b="1">
                <a:solidFill>
                  <a:srgbClr val="FFFFFF"/>
                </a:solidFill>
                <a:latin typeface="Arial"/>
                <a:cs typeface="Arial"/>
              </a:rPr>
              <a:t>the</a:t>
            </a:r>
            <a:r>
              <a:rPr b="1" spc="-53">
                <a:solidFill>
                  <a:srgbClr val="FFFFFF"/>
                </a:solidFill>
                <a:latin typeface="Arial"/>
                <a:cs typeface="Arial"/>
              </a:rPr>
              <a:t> </a:t>
            </a:r>
            <a:r>
              <a:rPr b="1">
                <a:solidFill>
                  <a:srgbClr val="FFFFFF"/>
                </a:solidFill>
                <a:latin typeface="Arial"/>
                <a:cs typeface="Arial"/>
              </a:rPr>
              <a:t>International</a:t>
            </a:r>
            <a:r>
              <a:rPr b="1" spc="-68">
                <a:solidFill>
                  <a:srgbClr val="FFFFFF"/>
                </a:solidFill>
                <a:latin typeface="Arial"/>
                <a:cs typeface="Arial"/>
              </a:rPr>
              <a:t> </a:t>
            </a:r>
            <a:r>
              <a:rPr b="1">
                <a:solidFill>
                  <a:srgbClr val="FFFFFF"/>
                </a:solidFill>
                <a:latin typeface="Arial"/>
                <a:cs typeface="Arial"/>
              </a:rPr>
              <a:t>Severe</a:t>
            </a:r>
            <a:r>
              <a:rPr b="1" spc="-30">
                <a:solidFill>
                  <a:srgbClr val="FFFFFF"/>
                </a:solidFill>
                <a:latin typeface="Arial"/>
                <a:cs typeface="Arial"/>
              </a:rPr>
              <a:t> </a:t>
            </a:r>
            <a:r>
              <a:rPr b="1">
                <a:solidFill>
                  <a:srgbClr val="FFFFFF"/>
                </a:solidFill>
                <a:latin typeface="Arial"/>
                <a:cs typeface="Arial"/>
              </a:rPr>
              <a:t>Asthma</a:t>
            </a:r>
            <a:r>
              <a:rPr b="1" spc="-45">
                <a:solidFill>
                  <a:srgbClr val="FFFFFF"/>
                </a:solidFill>
                <a:latin typeface="Arial"/>
                <a:cs typeface="Arial"/>
              </a:rPr>
              <a:t> </a:t>
            </a:r>
            <a:r>
              <a:rPr b="1" spc="-8">
                <a:solidFill>
                  <a:srgbClr val="FFFFFF"/>
                </a:solidFill>
                <a:latin typeface="Arial"/>
                <a:cs typeface="Arial"/>
              </a:rPr>
              <a:t>Registry</a:t>
            </a:r>
            <a:endParaRPr>
              <a:latin typeface="Arial"/>
              <a:cs typeface="Arial"/>
            </a:endParaRPr>
          </a:p>
        </p:txBody>
      </p:sp>
      <p:sp>
        <p:nvSpPr>
          <p:cNvPr id="7" name="object 7"/>
          <p:cNvSpPr txBox="1"/>
          <p:nvPr/>
        </p:nvSpPr>
        <p:spPr>
          <a:xfrm>
            <a:off x="6421660" y="4870857"/>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4"/>
              </a:rPr>
              <a:t>Denton</a:t>
            </a:r>
            <a:r>
              <a:rPr sz="900" spc="-23">
                <a:solidFill>
                  <a:srgbClr val="073762"/>
                </a:solidFill>
                <a:latin typeface="Arial"/>
                <a:cs typeface="Arial"/>
                <a:hlinkClick r:id="rId4"/>
              </a:rPr>
              <a:t> </a:t>
            </a:r>
            <a:r>
              <a:rPr sz="900">
                <a:solidFill>
                  <a:srgbClr val="073762"/>
                </a:solidFill>
                <a:latin typeface="Arial"/>
                <a:cs typeface="Arial"/>
                <a:hlinkClick r:id="rId4"/>
              </a:rPr>
              <a:t>E.,</a:t>
            </a:r>
            <a:r>
              <a:rPr sz="900" spc="4">
                <a:solidFill>
                  <a:srgbClr val="073762"/>
                </a:solidFill>
                <a:latin typeface="Arial"/>
                <a:cs typeface="Arial"/>
                <a:hlinkClick r:id="rId4"/>
              </a:rPr>
              <a:t> </a:t>
            </a:r>
            <a:r>
              <a:rPr sz="900">
                <a:solidFill>
                  <a:srgbClr val="073762"/>
                </a:solidFill>
                <a:latin typeface="Arial"/>
                <a:cs typeface="Arial"/>
                <a:hlinkClick r:id="rId4"/>
              </a:rPr>
              <a:t>et</a:t>
            </a:r>
            <a:r>
              <a:rPr sz="900" spc="-4">
                <a:solidFill>
                  <a:srgbClr val="073762"/>
                </a:solidFill>
                <a:latin typeface="Arial"/>
                <a:cs typeface="Arial"/>
                <a:hlinkClick r:id="rId4"/>
              </a:rPr>
              <a:t> </a:t>
            </a:r>
            <a:r>
              <a:rPr sz="900">
                <a:solidFill>
                  <a:srgbClr val="073762"/>
                </a:solidFill>
                <a:latin typeface="Arial"/>
                <a:cs typeface="Arial"/>
                <a:hlinkClick r:id="rId4"/>
              </a:rPr>
              <a:t>al.</a:t>
            </a:r>
            <a:r>
              <a:rPr sz="900" spc="8">
                <a:solidFill>
                  <a:srgbClr val="073762"/>
                </a:solidFill>
                <a:latin typeface="Arial"/>
                <a:cs typeface="Arial"/>
                <a:hlinkClick r:id="rId4"/>
              </a:rPr>
              <a:t> </a:t>
            </a:r>
            <a:r>
              <a:rPr sz="900" i="1">
                <a:solidFill>
                  <a:srgbClr val="073762"/>
                </a:solidFill>
                <a:latin typeface="Arial"/>
                <a:cs typeface="Arial"/>
                <a:hlinkClick r:id="rId4"/>
              </a:rPr>
              <a:t>JACI</a:t>
            </a:r>
            <a:r>
              <a:rPr sz="900" i="1" spc="4">
                <a:solidFill>
                  <a:srgbClr val="073762"/>
                </a:solidFill>
                <a:latin typeface="Arial"/>
                <a:cs typeface="Arial"/>
                <a:hlinkClick r:id="rId4"/>
              </a:rPr>
              <a:t> </a:t>
            </a:r>
            <a:r>
              <a:rPr sz="900" i="1">
                <a:solidFill>
                  <a:srgbClr val="073762"/>
                </a:solidFill>
                <a:latin typeface="Arial"/>
                <a:cs typeface="Arial"/>
                <a:hlinkClick r:id="rId4"/>
              </a:rPr>
              <a:t>In Pract</a:t>
            </a:r>
            <a:r>
              <a:rPr sz="900" i="1" spc="4">
                <a:solidFill>
                  <a:srgbClr val="073762"/>
                </a:solidFill>
                <a:latin typeface="Arial"/>
                <a:cs typeface="Arial"/>
                <a:hlinkClick r:id="rId4"/>
              </a:rPr>
              <a:t> </a:t>
            </a:r>
            <a:r>
              <a:rPr sz="900" spc="-8">
                <a:solidFill>
                  <a:srgbClr val="073762"/>
                </a:solidFill>
                <a:latin typeface="Arial"/>
                <a:cs typeface="Arial"/>
                <a:hlinkClick r:id="rId4"/>
              </a:rPr>
              <a:t>2021:Article</a:t>
            </a:r>
            <a:r>
              <a:rPr sz="900" spc="-23">
                <a:solidFill>
                  <a:srgbClr val="073762"/>
                </a:solidFill>
                <a:latin typeface="Arial"/>
                <a:cs typeface="Arial"/>
                <a:hlinkClick r:id="rId4"/>
              </a:rPr>
              <a:t> </a:t>
            </a:r>
            <a:r>
              <a:rPr sz="900">
                <a:solidFill>
                  <a:srgbClr val="073762"/>
                </a:solidFill>
                <a:latin typeface="Arial"/>
                <a:cs typeface="Arial"/>
                <a:hlinkClick r:id="rId4"/>
              </a:rPr>
              <a:t>In </a:t>
            </a:r>
            <a:r>
              <a:rPr sz="900" spc="-8">
                <a:solidFill>
                  <a:srgbClr val="073762"/>
                </a:solidFill>
                <a:latin typeface="Arial"/>
                <a:cs typeface="Arial"/>
                <a:hlinkClick r:id="rId4"/>
              </a:rPr>
              <a:t>press</a:t>
            </a:r>
            <a:endParaRPr sz="900">
              <a:latin typeface="Arial"/>
              <a:cs typeface="Arial"/>
            </a:endParaRPr>
          </a:p>
        </p:txBody>
      </p:sp>
      <p:pic>
        <p:nvPicPr>
          <p:cNvPr id="8" name="Graphic 7" descr="Beginning with solid fill">
            <a:hlinkClick r:id="rId5" action="ppaction://hlinksldjump"/>
            <a:extLst>
              <a:ext uri="{FF2B5EF4-FFF2-40B4-BE49-F238E27FC236}">
                <a16:creationId xmlns:a16="http://schemas.microsoft.com/office/drawing/2014/main" id="{20A3428D-70C8-94CC-CD80-DD4C1CBAF1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25BE93CE-B34E-3FA9-2EDA-AEECD8E1D2E2}"/>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90372"/>
            <a:ext cx="9144000" cy="112395"/>
            <a:chOff x="0" y="920496"/>
            <a:chExt cx="12192000" cy="149860"/>
          </a:xfrm>
        </p:grpSpPr>
        <p:sp>
          <p:nvSpPr>
            <p:cNvPr id="3" name="object 3"/>
            <p:cNvSpPr/>
            <p:nvPr/>
          </p:nvSpPr>
          <p:spPr>
            <a:xfrm>
              <a:off x="0" y="920496"/>
              <a:ext cx="12192000" cy="6096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FF9900"/>
            </a:solidFill>
          </p:spPr>
          <p:txBody>
            <a:bodyPr wrap="square" lIns="0" tIns="0" rIns="0" bIns="0" rtlCol="0"/>
            <a:lstStyle/>
            <a:p>
              <a:pPr defTabSz="685800"/>
              <a:endParaRPr sz="1350"/>
            </a:p>
          </p:txBody>
        </p:sp>
        <p:sp>
          <p:nvSpPr>
            <p:cNvPr id="4" name="object 4"/>
            <p:cNvSpPr/>
            <p:nvPr/>
          </p:nvSpPr>
          <p:spPr>
            <a:xfrm>
              <a:off x="0" y="1008888"/>
              <a:ext cx="12192000" cy="6096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073762"/>
            </a:solidFill>
          </p:spPr>
          <p:txBody>
            <a:bodyPr wrap="square" lIns="0" tIns="0" rIns="0" bIns="0" rtlCol="0"/>
            <a:lstStyle/>
            <a:p>
              <a:pPr defTabSz="685800"/>
              <a:endParaRPr sz="1350"/>
            </a:p>
          </p:txBody>
        </p:sp>
      </p:grpSp>
      <p:pic>
        <p:nvPicPr>
          <p:cNvPr id="5" name="object 5"/>
          <p:cNvPicPr/>
          <p:nvPr/>
        </p:nvPicPr>
        <p:blipFill>
          <a:blip r:embed="rId2" cstate="print"/>
          <a:stretch>
            <a:fillRect/>
          </a:stretch>
        </p:blipFill>
        <p:spPr>
          <a:xfrm>
            <a:off x="8187332" y="134945"/>
            <a:ext cx="643393" cy="197489"/>
          </a:xfrm>
          <a:prstGeom prst="rect">
            <a:avLst/>
          </a:prstGeom>
        </p:spPr>
      </p:pic>
      <p:pic>
        <p:nvPicPr>
          <p:cNvPr id="6" name="object 6"/>
          <p:cNvPicPr/>
          <p:nvPr/>
        </p:nvPicPr>
        <p:blipFill>
          <a:blip r:embed="rId3" cstate="print"/>
          <a:stretch>
            <a:fillRect/>
          </a:stretch>
        </p:blipFill>
        <p:spPr>
          <a:xfrm>
            <a:off x="8325613" y="4752593"/>
            <a:ext cx="504062" cy="250317"/>
          </a:xfrm>
          <a:prstGeom prst="rect">
            <a:avLst/>
          </a:prstGeom>
        </p:spPr>
      </p:pic>
      <p:sp>
        <p:nvSpPr>
          <p:cNvPr id="7" name="object 7"/>
          <p:cNvSpPr txBox="1"/>
          <p:nvPr/>
        </p:nvSpPr>
        <p:spPr>
          <a:xfrm>
            <a:off x="357759" y="146272"/>
            <a:ext cx="2246948" cy="316498"/>
          </a:xfrm>
          <a:prstGeom prst="rect">
            <a:avLst/>
          </a:prstGeom>
        </p:spPr>
        <p:txBody>
          <a:bodyPr vert="horz" wrap="square" lIns="0" tIns="10478" rIns="0" bIns="0" rtlCol="0">
            <a:spAutoFit/>
          </a:bodyPr>
          <a:lstStyle/>
          <a:p>
            <a:pPr marL="9525" defTabSz="685800">
              <a:spcBef>
                <a:spcPts val="83"/>
              </a:spcBef>
            </a:pPr>
            <a:r>
              <a:rPr sz="1988" b="1">
                <a:solidFill>
                  <a:srgbClr val="073762"/>
                </a:solidFill>
                <a:latin typeface="Arial"/>
                <a:cs typeface="Arial"/>
              </a:rPr>
              <a:t>The</a:t>
            </a:r>
            <a:r>
              <a:rPr sz="1988" b="1" spc="-8">
                <a:solidFill>
                  <a:srgbClr val="073762"/>
                </a:solidFill>
                <a:latin typeface="Arial"/>
                <a:cs typeface="Arial"/>
              </a:rPr>
              <a:t> </a:t>
            </a:r>
            <a:r>
              <a:rPr sz="1988" b="1">
                <a:solidFill>
                  <a:srgbClr val="073762"/>
                </a:solidFill>
                <a:latin typeface="Arial"/>
                <a:cs typeface="Arial"/>
              </a:rPr>
              <a:t>ISAR</a:t>
            </a:r>
            <a:r>
              <a:rPr sz="1988" b="1" spc="4">
                <a:solidFill>
                  <a:srgbClr val="073762"/>
                </a:solidFill>
                <a:latin typeface="Arial"/>
                <a:cs typeface="Arial"/>
              </a:rPr>
              <a:t> </a:t>
            </a:r>
            <a:r>
              <a:rPr sz="1988" b="1" spc="-8">
                <a:solidFill>
                  <a:srgbClr val="073762"/>
                </a:solidFill>
                <a:latin typeface="Arial"/>
                <a:cs typeface="Arial"/>
              </a:rPr>
              <a:t>Initiative</a:t>
            </a:r>
            <a:endParaRPr sz="1988">
              <a:latin typeface="Arial"/>
              <a:cs typeface="Arial"/>
            </a:endParaRPr>
          </a:p>
        </p:txBody>
      </p:sp>
      <p:sp>
        <p:nvSpPr>
          <p:cNvPr id="8" name="object 8"/>
          <p:cNvSpPr txBox="1"/>
          <p:nvPr/>
        </p:nvSpPr>
        <p:spPr>
          <a:xfrm>
            <a:off x="3999453" y="1953959"/>
            <a:ext cx="1203484" cy="623728"/>
          </a:xfrm>
          <a:prstGeom prst="rect">
            <a:avLst/>
          </a:prstGeom>
        </p:spPr>
        <p:txBody>
          <a:bodyPr vert="horz" wrap="square" lIns="0" tIns="11906" rIns="0" bIns="0" rtlCol="0">
            <a:spAutoFit/>
          </a:bodyPr>
          <a:lstStyle/>
          <a:p>
            <a:pPr marL="9525" defTabSz="685800">
              <a:spcBef>
                <a:spcPts val="94"/>
              </a:spcBef>
            </a:pPr>
            <a:r>
              <a:rPr sz="3975" b="1" spc="-19">
                <a:solidFill>
                  <a:srgbClr val="073762"/>
                </a:solidFill>
                <a:latin typeface="Arial"/>
                <a:cs typeface="Arial"/>
              </a:rPr>
              <a:t>WHY</a:t>
            </a:r>
            <a:endParaRPr sz="3975">
              <a:latin typeface="Arial"/>
              <a:cs typeface="Arial"/>
            </a:endParaRPr>
          </a:p>
        </p:txBody>
      </p:sp>
      <p:sp>
        <p:nvSpPr>
          <p:cNvPr id="9" name="object 9"/>
          <p:cNvSpPr txBox="1"/>
          <p:nvPr/>
        </p:nvSpPr>
        <p:spPr>
          <a:xfrm>
            <a:off x="5283231" y="2562949"/>
            <a:ext cx="329565" cy="624210"/>
          </a:xfrm>
          <a:prstGeom prst="rect">
            <a:avLst/>
          </a:prstGeom>
        </p:spPr>
        <p:txBody>
          <a:bodyPr vert="horz" wrap="square" lIns="0" tIns="12383" rIns="0" bIns="0" rtlCol="0">
            <a:spAutoFit/>
          </a:bodyPr>
          <a:lstStyle/>
          <a:p>
            <a:pPr marL="9525" defTabSz="685800">
              <a:spcBef>
                <a:spcPts val="98"/>
              </a:spcBef>
            </a:pPr>
            <a:r>
              <a:rPr sz="3975" b="1" spc="-38">
                <a:solidFill>
                  <a:srgbClr val="073762"/>
                </a:solidFill>
                <a:latin typeface="Arial"/>
                <a:cs typeface="Arial"/>
              </a:rPr>
              <a:t>?</a:t>
            </a:r>
            <a:endParaRPr sz="3975">
              <a:latin typeface="Arial"/>
              <a:cs typeface="Arial"/>
            </a:endParaRPr>
          </a:p>
        </p:txBody>
      </p:sp>
      <p:pic>
        <p:nvPicPr>
          <p:cNvPr id="10" name="object 10"/>
          <p:cNvPicPr/>
          <p:nvPr/>
        </p:nvPicPr>
        <p:blipFill>
          <a:blip r:embed="rId4" cstate="print"/>
          <a:stretch>
            <a:fillRect/>
          </a:stretch>
        </p:blipFill>
        <p:spPr>
          <a:xfrm>
            <a:off x="3866783" y="2684999"/>
            <a:ext cx="1400150" cy="422801"/>
          </a:xfrm>
          <a:prstGeom prst="rect">
            <a:avLst/>
          </a:prstGeom>
        </p:spPr>
      </p:pic>
      <p:sp>
        <p:nvSpPr>
          <p:cNvPr id="11" name="object 11"/>
          <p:cNvSpPr/>
          <p:nvPr/>
        </p:nvSpPr>
        <p:spPr>
          <a:xfrm>
            <a:off x="5786818" y="2673477"/>
            <a:ext cx="2999422" cy="750094"/>
          </a:xfrm>
          <a:custGeom>
            <a:avLst/>
            <a:gdLst/>
            <a:ahLst/>
            <a:cxnLst/>
            <a:rect l="l" t="t" r="r" b="b"/>
            <a:pathLst>
              <a:path w="3999229" h="1000125">
                <a:moveTo>
                  <a:pt x="0" y="11429"/>
                </a:moveTo>
                <a:lnTo>
                  <a:pt x="651001" y="416559"/>
                </a:lnTo>
                <a:lnTo>
                  <a:pt x="651001" y="833119"/>
                </a:lnTo>
                <a:lnTo>
                  <a:pt x="656950" y="877433"/>
                </a:lnTo>
                <a:lnTo>
                  <a:pt x="673739" y="917241"/>
                </a:lnTo>
                <a:lnTo>
                  <a:pt x="699785" y="950960"/>
                </a:lnTo>
                <a:lnTo>
                  <a:pt x="733504" y="977006"/>
                </a:lnTo>
                <a:lnTo>
                  <a:pt x="773312" y="993795"/>
                </a:lnTo>
                <a:lnTo>
                  <a:pt x="817626" y="999744"/>
                </a:lnTo>
                <a:lnTo>
                  <a:pt x="3832606" y="999744"/>
                </a:lnTo>
                <a:lnTo>
                  <a:pt x="3876919" y="993795"/>
                </a:lnTo>
                <a:lnTo>
                  <a:pt x="3916727" y="977006"/>
                </a:lnTo>
                <a:lnTo>
                  <a:pt x="3950446" y="950960"/>
                </a:lnTo>
                <a:lnTo>
                  <a:pt x="3976492" y="917241"/>
                </a:lnTo>
                <a:lnTo>
                  <a:pt x="3993281" y="877433"/>
                </a:lnTo>
                <a:lnTo>
                  <a:pt x="3999230" y="833119"/>
                </a:lnTo>
                <a:lnTo>
                  <a:pt x="3999230" y="166624"/>
                </a:lnTo>
                <a:lnTo>
                  <a:pt x="651001" y="166624"/>
                </a:lnTo>
                <a:lnTo>
                  <a:pt x="0" y="11429"/>
                </a:lnTo>
                <a:close/>
              </a:path>
              <a:path w="3999229" h="1000125">
                <a:moveTo>
                  <a:pt x="3832606" y="0"/>
                </a:moveTo>
                <a:lnTo>
                  <a:pt x="817626" y="0"/>
                </a:lnTo>
                <a:lnTo>
                  <a:pt x="773312" y="5948"/>
                </a:lnTo>
                <a:lnTo>
                  <a:pt x="733504" y="22737"/>
                </a:lnTo>
                <a:lnTo>
                  <a:pt x="699785" y="48783"/>
                </a:lnTo>
                <a:lnTo>
                  <a:pt x="673739" y="82502"/>
                </a:lnTo>
                <a:lnTo>
                  <a:pt x="656950" y="122310"/>
                </a:lnTo>
                <a:lnTo>
                  <a:pt x="651001" y="166624"/>
                </a:lnTo>
                <a:lnTo>
                  <a:pt x="3999230" y="166624"/>
                </a:lnTo>
                <a:lnTo>
                  <a:pt x="3993281" y="122310"/>
                </a:lnTo>
                <a:lnTo>
                  <a:pt x="3976492" y="82502"/>
                </a:lnTo>
                <a:lnTo>
                  <a:pt x="3950446" y="48783"/>
                </a:lnTo>
                <a:lnTo>
                  <a:pt x="3916727" y="22737"/>
                </a:lnTo>
                <a:lnTo>
                  <a:pt x="3876919" y="5948"/>
                </a:lnTo>
                <a:lnTo>
                  <a:pt x="3832606" y="0"/>
                </a:lnTo>
                <a:close/>
              </a:path>
            </a:pathLst>
          </a:custGeom>
          <a:solidFill>
            <a:srgbClr val="073762"/>
          </a:solidFill>
        </p:spPr>
        <p:txBody>
          <a:bodyPr wrap="square" lIns="0" tIns="0" rIns="0" bIns="0" rtlCol="0"/>
          <a:lstStyle/>
          <a:p>
            <a:pPr defTabSz="685800"/>
            <a:endParaRPr sz="1350"/>
          </a:p>
        </p:txBody>
      </p:sp>
      <p:sp>
        <p:nvSpPr>
          <p:cNvPr id="12" name="object 12"/>
          <p:cNvSpPr txBox="1"/>
          <p:nvPr/>
        </p:nvSpPr>
        <p:spPr>
          <a:xfrm>
            <a:off x="6508051" y="2820542"/>
            <a:ext cx="2046923" cy="427137"/>
          </a:xfrm>
          <a:prstGeom prst="rect">
            <a:avLst/>
          </a:prstGeom>
        </p:spPr>
        <p:txBody>
          <a:bodyPr vert="horz" wrap="square" lIns="0" tIns="9049" rIns="0" bIns="0" rtlCol="0">
            <a:spAutoFit/>
          </a:bodyPr>
          <a:lstStyle/>
          <a:p>
            <a:pPr marL="661988" marR="3810" indent="-652939" defTabSz="685800">
              <a:lnSpc>
                <a:spcPct val="101200"/>
              </a:lnSpc>
              <a:spcBef>
                <a:spcPts val="71"/>
              </a:spcBef>
            </a:pPr>
            <a:r>
              <a:rPr sz="1388">
                <a:solidFill>
                  <a:srgbClr val="FFFFFF"/>
                </a:solidFill>
                <a:latin typeface="Arial"/>
                <a:cs typeface="Arial"/>
              </a:rPr>
              <a:t>Existing</a:t>
            </a:r>
            <a:r>
              <a:rPr sz="1388" spc="15">
                <a:solidFill>
                  <a:srgbClr val="FFFFFF"/>
                </a:solidFill>
                <a:latin typeface="Arial"/>
                <a:cs typeface="Arial"/>
              </a:rPr>
              <a:t> </a:t>
            </a:r>
            <a:r>
              <a:rPr sz="1388">
                <a:solidFill>
                  <a:srgbClr val="FFFFFF"/>
                </a:solidFill>
                <a:latin typeface="Arial"/>
                <a:cs typeface="Arial"/>
              </a:rPr>
              <a:t>country</a:t>
            </a:r>
            <a:r>
              <a:rPr sz="1388" spc="26">
                <a:solidFill>
                  <a:srgbClr val="FFFFFF"/>
                </a:solidFill>
                <a:latin typeface="Arial"/>
                <a:cs typeface="Arial"/>
              </a:rPr>
              <a:t> </a:t>
            </a:r>
            <a:r>
              <a:rPr sz="1388" spc="-8">
                <a:solidFill>
                  <a:srgbClr val="FFFFFF"/>
                </a:solidFill>
                <a:latin typeface="Arial"/>
                <a:cs typeface="Arial"/>
              </a:rPr>
              <a:t>registries </a:t>
            </a:r>
            <a:r>
              <a:rPr sz="1388">
                <a:solidFill>
                  <a:srgbClr val="FFFFFF"/>
                </a:solidFill>
                <a:latin typeface="Arial"/>
                <a:cs typeface="Arial"/>
              </a:rPr>
              <a:t>are</a:t>
            </a:r>
            <a:r>
              <a:rPr sz="1388" spc="4">
                <a:solidFill>
                  <a:srgbClr val="FFFFFF"/>
                </a:solidFill>
                <a:latin typeface="Arial"/>
                <a:cs typeface="Arial"/>
              </a:rPr>
              <a:t> </a:t>
            </a:r>
            <a:r>
              <a:rPr sz="1388" spc="-15">
                <a:solidFill>
                  <a:srgbClr val="FFFFFF"/>
                </a:solidFill>
                <a:latin typeface="Arial"/>
                <a:cs typeface="Arial"/>
              </a:rPr>
              <a:t>small</a:t>
            </a:r>
            <a:endParaRPr sz="1388">
              <a:latin typeface="Arial"/>
              <a:cs typeface="Arial"/>
            </a:endParaRPr>
          </a:p>
        </p:txBody>
      </p:sp>
      <p:sp>
        <p:nvSpPr>
          <p:cNvPr id="13" name="object 13"/>
          <p:cNvSpPr/>
          <p:nvPr/>
        </p:nvSpPr>
        <p:spPr>
          <a:xfrm>
            <a:off x="5351239" y="713231"/>
            <a:ext cx="3277553" cy="1382078"/>
          </a:xfrm>
          <a:custGeom>
            <a:avLst/>
            <a:gdLst/>
            <a:ahLst/>
            <a:cxnLst/>
            <a:rect l="l" t="t" r="r" b="b"/>
            <a:pathLst>
              <a:path w="4370070" h="1842770">
                <a:moveTo>
                  <a:pt x="4369689" y="1535429"/>
                </a:moveTo>
                <a:lnTo>
                  <a:pt x="684657" y="1535429"/>
                </a:lnTo>
                <a:lnTo>
                  <a:pt x="687987" y="1580796"/>
                </a:lnTo>
                <a:lnTo>
                  <a:pt x="697663" y="1624100"/>
                </a:lnTo>
                <a:lnTo>
                  <a:pt x="713207" y="1664866"/>
                </a:lnTo>
                <a:lnTo>
                  <a:pt x="734144" y="1702617"/>
                </a:lnTo>
                <a:lnTo>
                  <a:pt x="759998" y="1736879"/>
                </a:lnTo>
                <a:lnTo>
                  <a:pt x="790293" y="1767174"/>
                </a:lnTo>
                <a:lnTo>
                  <a:pt x="824555" y="1793028"/>
                </a:lnTo>
                <a:lnTo>
                  <a:pt x="862306" y="1813965"/>
                </a:lnTo>
                <a:lnTo>
                  <a:pt x="903072" y="1829509"/>
                </a:lnTo>
                <a:lnTo>
                  <a:pt x="946376" y="1839185"/>
                </a:lnTo>
                <a:lnTo>
                  <a:pt x="991743" y="1842515"/>
                </a:lnTo>
                <a:lnTo>
                  <a:pt x="4062603" y="1842515"/>
                </a:lnTo>
                <a:lnTo>
                  <a:pt x="4107969" y="1839185"/>
                </a:lnTo>
                <a:lnTo>
                  <a:pt x="4151273" y="1829509"/>
                </a:lnTo>
                <a:lnTo>
                  <a:pt x="4192039" y="1813965"/>
                </a:lnTo>
                <a:lnTo>
                  <a:pt x="4229790" y="1793028"/>
                </a:lnTo>
                <a:lnTo>
                  <a:pt x="4264052" y="1767174"/>
                </a:lnTo>
                <a:lnTo>
                  <a:pt x="4294347" y="1736879"/>
                </a:lnTo>
                <a:lnTo>
                  <a:pt x="4320201" y="1702617"/>
                </a:lnTo>
                <a:lnTo>
                  <a:pt x="4341138" y="1664866"/>
                </a:lnTo>
                <a:lnTo>
                  <a:pt x="4356682" y="1624100"/>
                </a:lnTo>
                <a:lnTo>
                  <a:pt x="4366358" y="1580796"/>
                </a:lnTo>
                <a:lnTo>
                  <a:pt x="4369689" y="1535429"/>
                </a:lnTo>
                <a:close/>
              </a:path>
              <a:path w="4370070" h="1842770">
                <a:moveTo>
                  <a:pt x="4062603" y="0"/>
                </a:moveTo>
                <a:lnTo>
                  <a:pt x="991743" y="0"/>
                </a:lnTo>
                <a:lnTo>
                  <a:pt x="946376" y="3330"/>
                </a:lnTo>
                <a:lnTo>
                  <a:pt x="903072" y="13006"/>
                </a:lnTo>
                <a:lnTo>
                  <a:pt x="862306" y="28550"/>
                </a:lnTo>
                <a:lnTo>
                  <a:pt x="824555" y="49487"/>
                </a:lnTo>
                <a:lnTo>
                  <a:pt x="790293" y="75341"/>
                </a:lnTo>
                <a:lnTo>
                  <a:pt x="759998" y="105636"/>
                </a:lnTo>
                <a:lnTo>
                  <a:pt x="734144" y="139898"/>
                </a:lnTo>
                <a:lnTo>
                  <a:pt x="713207" y="177649"/>
                </a:lnTo>
                <a:lnTo>
                  <a:pt x="697663" y="218415"/>
                </a:lnTo>
                <a:lnTo>
                  <a:pt x="687987" y="261719"/>
                </a:lnTo>
                <a:lnTo>
                  <a:pt x="684657" y="307086"/>
                </a:lnTo>
                <a:lnTo>
                  <a:pt x="684657" y="1074801"/>
                </a:lnTo>
                <a:lnTo>
                  <a:pt x="0" y="1816227"/>
                </a:lnTo>
                <a:lnTo>
                  <a:pt x="684657" y="1535429"/>
                </a:lnTo>
                <a:lnTo>
                  <a:pt x="4369689" y="1535429"/>
                </a:lnTo>
                <a:lnTo>
                  <a:pt x="4369689" y="307086"/>
                </a:lnTo>
                <a:lnTo>
                  <a:pt x="4366358" y="261719"/>
                </a:lnTo>
                <a:lnTo>
                  <a:pt x="4356682" y="218415"/>
                </a:lnTo>
                <a:lnTo>
                  <a:pt x="4341138" y="177649"/>
                </a:lnTo>
                <a:lnTo>
                  <a:pt x="4320201" y="139898"/>
                </a:lnTo>
                <a:lnTo>
                  <a:pt x="4294347" y="105636"/>
                </a:lnTo>
                <a:lnTo>
                  <a:pt x="4264052" y="75341"/>
                </a:lnTo>
                <a:lnTo>
                  <a:pt x="4229790" y="49487"/>
                </a:lnTo>
                <a:lnTo>
                  <a:pt x="4192039" y="28550"/>
                </a:lnTo>
                <a:lnTo>
                  <a:pt x="4151273" y="13006"/>
                </a:lnTo>
                <a:lnTo>
                  <a:pt x="4107969" y="3330"/>
                </a:lnTo>
                <a:lnTo>
                  <a:pt x="4062603" y="0"/>
                </a:lnTo>
                <a:close/>
              </a:path>
            </a:pathLst>
          </a:custGeom>
          <a:solidFill>
            <a:srgbClr val="073762"/>
          </a:solidFill>
        </p:spPr>
        <p:txBody>
          <a:bodyPr wrap="square" lIns="0" tIns="0" rIns="0" bIns="0" rtlCol="0"/>
          <a:lstStyle/>
          <a:p>
            <a:pPr defTabSz="685800"/>
            <a:endParaRPr sz="1350"/>
          </a:p>
        </p:txBody>
      </p:sp>
      <p:sp>
        <p:nvSpPr>
          <p:cNvPr id="14" name="object 14"/>
          <p:cNvSpPr txBox="1"/>
          <p:nvPr/>
        </p:nvSpPr>
        <p:spPr>
          <a:xfrm>
            <a:off x="6081521" y="962501"/>
            <a:ext cx="2330768" cy="859018"/>
          </a:xfrm>
          <a:prstGeom prst="rect">
            <a:avLst/>
          </a:prstGeom>
        </p:spPr>
        <p:txBody>
          <a:bodyPr vert="horz" wrap="square" lIns="0" tIns="9525" rIns="0" bIns="0" rtlCol="0">
            <a:spAutoFit/>
          </a:bodyPr>
          <a:lstStyle/>
          <a:p>
            <a:pPr marL="9049" marR="3810" indent="953" algn="ctr" defTabSz="685800">
              <a:lnSpc>
                <a:spcPct val="100899"/>
              </a:lnSpc>
              <a:spcBef>
                <a:spcPts val="75"/>
              </a:spcBef>
            </a:pPr>
            <a:r>
              <a:rPr sz="1388">
                <a:solidFill>
                  <a:srgbClr val="FFFFFF"/>
                </a:solidFill>
                <a:latin typeface="Arial"/>
                <a:cs typeface="Arial"/>
              </a:rPr>
              <a:t>Lack</a:t>
            </a:r>
            <a:r>
              <a:rPr sz="1388" spc="8">
                <a:solidFill>
                  <a:srgbClr val="FFFFFF"/>
                </a:solidFill>
                <a:latin typeface="Arial"/>
                <a:cs typeface="Arial"/>
              </a:rPr>
              <a:t> </a:t>
            </a:r>
            <a:r>
              <a:rPr sz="1388">
                <a:solidFill>
                  <a:srgbClr val="FFFFFF"/>
                </a:solidFill>
                <a:latin typeface="Arial"/>
                <a:cs typeface="Arial"/>
              </a:rPr>
              <a:t>of</a:t>
            </a:r>
            <a:r>
              <a:rPr sz="1388" spc="8">
                <a:solidFill>
                  <a:srgbClr val="FFFFFF"/>
                </a:solidFill>
                <a:latin typeface="Arial"/>
                <a:cs typeface="Arial"/>
              </a:rPr>
              <a:t> </a:t>
            </a:r>
            <a:r>
              <a:rPr sz="1388">
                <a:solidFill>
                  <a:srgbClr val="FFFFFF"/>
                </a:solidFill>
                <a:latin typeface="Arial"/>
                <a:cs typeface="Arial"/>
              </a:rPr>
              <a:t>data </a:t>
            </a:r>
            <a:r>
              <a:rPr sz="1388" spc="-8">
                <a:solidFill>
                  <a:srgbClr val="FFFFFF"/>
                </a:solidFill>
                <a:latin typeface="Arial"/>
                <a:cs typeface="Arial"/>
              </a:rPr>
              <a:t>interoperability </a:t>
            </a:r>
            <a:r>
              <a:rPr sz="1388">
                <a:solidFill>
                  <a:srgbClr val="FFFFFF"/>
                </a:solidFill>
                <a:latin typeface="Arial"/>
                <a:cs typeface="Arial"/>
              </a:rPr>
              <a:t>across</a:t>
            </a:r>
            <a:r>
              <a:rPr sz="1388" spc="15">
                <a:solidFill>
                  <a:srgbClr val="FFFFFF"/>
                </a:solidFill>
                <a:latin typeface="Arial"/>
                <a:cs typeface="Arial"/>
              </a:rPr>
              <a:t> </a:t>
            </a:r>
            <a:r>
              <a:rPr sz="1388">
                <a:solidFill>
                  <a:srgbClr val="FFFFFF"/>
                </a:solidFill>
                <a:latin typeface="Arial"/>
                <a:cs typeface="Arial"/>
              </a:rPr>
              <a:t>regional</a:t>
            </a:r>
            <a:r>
              <a:rPr sz="1388" spc="-8">
                <a:solidFill>
                  <a:srgbClr val="FFFFFF"/>
                </a:solidFill>
                <a:latin typeface="Arial"/>
                <a:cs typeface="Arial"/>
              </a:rPr>
              <a:t> </a:t>
            </a:r>
            <a:r>
              <a:rPr sz="1388">
                <a:solidFill>
                  <a:srgbClr val="FFFFFF"/>
                </a:solidFill>
                <a:latin typeface="Arial"/>
                <a:cs typeface="Arial"/>
              </a:rPr>
              <a:t>or</a:t>
            </a:r>
            <a:r>
              <a:rPr sz="1388" spc="23">
                <a:solidFill>
                  <a:srgbClr val="FFFFFF"/>
                </a:solidFill>
                <a:latin typeface="Arial"/>
                <a:cs typeface="Arial"/>
              </a:rPr>
              <a:t> </a:t>
            </a:r>
            <a:r>
              <a:rPr sz="1388" spc="-8">
                <a:solidFill>
                  <a:srgbClr val="FFFFFF"/>
                </a:solidFill>
                <a:latin typeface="Arial"/>
                <a:cs typeface="Arial"/>
              </a:rPr>
              <a:t>country- </a:t>
            </a:r>
            <a:r>
              <a:rPr sz="1388">
                <a:solidFill>
                  <a:srgbClr val="FFFFFF"/>
                </a:solidFill>
                <a:latin typeface="Arial"/>
                <a:cs typeface="Arial"/>
              </a:rPr>
              <a:t>specific registries due</a:t>
            </a:r>
            <a:r>
              <a:rPr sz="1388" spc="19">
                <a:solidFill>
                  <a:srgbClr val="FFFFFF"/>
                </a:solidFill>
                <a:latin typeface="Arial"/>
                <a:cs typeface="Arial"/>
              </a:rPr>
              <a:t> </a:t>
            </a:r>
            <a:r>
              <a:rPr sz="1388">
                <a:solidFill>
                  <a:srgbClr val="FFFFFF"/>
                </a:solidFill>
                <a:latin typeface="Arial"/>
                <a:cs typeface="Arial"/>
              </a:rPr>
              <a:t>to</a:t>
            </a:r>
            <a:r>
              <a:rPr sz="1388" spc="8">
                <a:solidFill>
                  <a:srgbClr val="FFFFFF"/>
                </a:solidFill>
                <a:latin typeface="Arial"/>
                <a:cs typeface="Arial"/>
              </a:rPr>
              <a:t> </a:t>
            </a:r>
            <a:r>
              <a:rPr sz="1388" spc="-15">
                <a:solidFill>
                  <a:srgbClr val="FFFFFF"/>
                </a:solidFill>
                <a:latin typeface="Arial"/>
                <a:cs typeface="Arial"/>
              </a:rPr>
              <a:t>non- </a:t>
            </a:r>
            <a:r>
              <a:rPr sz="1388">
                <a:solidFill>
                  <a:srgbClr val="FFFFFF"/>
                </a:solidFill>
                <a:latin typeface="Arial"/>
                <a:cs typeface="Arial"/>
              </a:rPr>
              <a:t>standardised</a:t>
            </a:r>
            <a:r>
              <a:rPr sz="1388" spc="-4">
                <a:solidFill>
                  <a:srgbClr val="FFFFFF"/>
                </a:solidFill>
                <a:latin typeface="Arial"/>
                <a:cs typeface="Arial"/>
              </a:rPr>
              <a:t> </a:t>
            </a:r>
            <a:r>
              <a:rPr sz="1388">
                <a:solidFill>
                  <a:srgbClr val="FFFFFF"/>
                </a:solidFill>
                <a:latin typeface="Arial"/>
                <a:cs typeface="Arial"/>
              </a:rPr>
              <a:t>data</a:t>
            </a:r>
            <a:r>
              <a:rPr sz="1388" spc="19">
                <a:solidFill>
                  <a:srgbClr val="FFFFFF"/>
                </a:solidFill>
                <a:latin typeface="Arial"/>
                <a:cs typeface="Arial"/>
              </a:rPr>
              <a:t> </a:t>
            </a:r>
            <a:r>
              <a:rPr sz="1388" spc="-8">
                <a:solidFill>
                  <a:srgbClr val="FFFFFF"/>
                </a:solidFill>
                <a:latin typeface="Arial"/>
                <a:cs typeface="Arial"/>
              </a:rPr>
              <a:t>collection</a:t>
            </a:r>
            <a:endParaRPr sz="1388">
              <a:latin typeface="Arial"/>
              <a:cs typeface="Arial"/>
            </a:endParaRPr>
          </a:p>
        </p:txBody>
      </p:sp>
      <p:sp>
        <p:nvSpPr>
          <p:cNvPr id="15" name="object 15"/>
          <p:cNvSpPr/>
          <p:nvPr/>
        </p:nvSpPr>
        <p:spPr>
          <a:xfrm>
            <a:off x="712089" y="806958"/>
            <a:ext cx="3226118" cy="1289209"/>
          </a:xfrm>
          <a:custGeom>
            <a:avLst/>
            <a:gdLst/>
            <a:ahLst/>
            <a:cxnLst/>
            <a:rect l="l" t="t" r="r" b="b"/>
            <a:pathLst>
              <a:path w="4301490" h="1718945">
                <a:moveTo>
                  <a:pt x="2790190" y="999743"/>
                </a:moveTo>
                <a:lnTo>
                  <a:pt x="1953133" y="999743"/>
                </a:lnTo>
                <a:lnTo>
                  <a:pt x="4301236" y="1718690"/>
                </a:lnTo>
                <a:lnTo>
                  <a:pt x="2790190" y="999743"/>
                </a:lnTo>
                <a:close/>
              </a:path>
              <a:path w="4301490" h="1718945">
                <a:moveTo>
                  <a:pt x="3181604" y="0"/>
                </a:moveTo>
                <a:lnTo>
                  <a:pt x="166623" y="0"/>
                </a:lnTo>
                <a:lnTo>
                  <a:pt x="122328" y="5948"/>
                </a:lnTo>
                <a:lnTo>
                  <a:pt x="82525" y="22737"/>
                </a:lnTo>
                <a:lnTo>
                  <a:pt x="48802" y="48783"/>
                </a:lnTo>
                <a:lnTo>
                  <a:pt x="22748" y="82502"/>
                </a:lnTo>
                <a:lnTo>
                  <a:pt x="5951" y="122310"/>
                </a:lnTo>
                <a:lnTo>
                  <a:pt x="0" y="166623"/>
                </a:lnTo>
                <a:lnTo>
                  <a:pt x="0" y="833119"/>
                </a:lnTo>
                <a:lnTo>
                  <a:pt x="5951" y="877433"/>
                </a:lnTo>
                <a:lnTo>
                  <a:pt x="22748" y="917241"/>
                </a:lnTo>
                <a:lnTo>
                  <a:pt x="48802" y="950960"/>
                </a:lnTo>
                <a:lnTo>
                  <a:pt x="82525" y="977006"/>
                </a:lnTo>
                <a:lnTo>
                  <a:pt x="122328" y="993795"/>
                </a:lnTo>
                <a:lnTo>
                  <a:pt x="166623" y="999743"/>
                </a:lnTo>
                <a:lnTo>
                  <a:pt x="3181604" y="999743"/>
                </a:lnTo>
                <a:lnTo>
                  <a:pt x="3225917" y="993795"/>
                </a:lnTo>
                <a:lnTo>
                  <a:pt x="3265725" y="977006"/>
                </a:lnTo>
                <a:lnTo>
                  <a:pt x="3299444" y="950960"/>
                </a:lnTo>
                <a:lnTo>
                  <a:pt x="3325490" y="917241"/>
                </a:lnTo>
                <a:lnTo>
                  <a:pt x="3342279" y="877433"/>
                </a:lnTo>
                <a:lnTo>
                  <a:pt x="3348228" y="833119"/>
                </a:lnTo>
                <a:lnTo>
                  <a:pt x="3348228" y="166623"/>
                </a:lnTo>
                <a:lnTo>
                  <a:pt x="3342279" y="122310"/>
                </a:lnTo>
                <a:lnTo>
                  <a:pt x="3325490" y="82502"/>
                </a:lnTo>
                <a:lnTo>
                  <a:pt x="3299444" y="48783"/>
                </a:lnTo>
                <a:lnTo>
                  <a:pt x="3265725" y="22737"/>
                </a:lnTo>
                <a:lnTo>
                  <a:pt x="3225917" y="5948"/>
                </a:lnTo>
                <a:lnTo>
                  <a:pt x="3181604" y="0"/>
                </a:lnTo>
                <a:close/>
              </a:path>
            </a:pathLst>
          </a:custGeom>
          <a:solidFill>
            <a:srgbClr val="073762"/>
          </a:solidFill>
        </p:spPr>
        <p:txBody>
          <a:bodyPr wrap="square" lIns="0" tIns="0" rIns="0" bIns="0" rtlCol="0"/>
          <a:lstStyle/>
          <a:p>
            <a:pPr defTabSz="685800"/>
            <a:endParaRPr sz="1350"/>
          </a:p>
        </p:txBody>
      </p:sp>
      <p:sp>
        <p:nvSpPr>
          <p:cNvPr id="16" name="object 16"/>
          <p:cNvSpPr txBox="1"/>
          <p:nvPr/>
        </p:nvSpPr>
        <p:spPr>
          <a:xfrm>
            <a:off x="969550" y="953547"/>
            <a:ext cx="1995964" cy="427137"/>
          </a:xfrm>
          <a:prstGeom prst="rect">
            <a:avLst/>
          </a:prstGeom>
        </p:spPr>
        <p:txBody>
          <a:bodyPr vert="horz" wrap="square" lIns="0" tIns="9049" rIns="0" bIns="0" rtlCol="0">
            <a:spAutoFit/>
          </a:bodyPr>
          <a:lstStyle/>
          <a:p>
            <a:pPr marL="635794" marR="3810" indent="-626745" defTabSz="685800">
              <a:lnSpc>
                <a:spcPct val="101099"/>
              </a:lnSpc>
              <a:spcBef>
                <a:spcPts val="71"/>
              </a:spcBef>
            </a:pPr>
            <a:r>
              <a:rPr sz="1388">
                <a:solidFill>
                  <a:srgbClr val="FFFFFF"/>
                </a:solidFill>
                <a:latin typeface="Arial"/>
                <a:cs typeface="Arial"/>
              </a:rPr>
              <a:t>Lack</a:t>
            </a:r>
            <a:r>
              <a:rPr sz="1388" spc="19">
                <a:solidFill>
                  <a:srgbClr val="FFFFFF"/>
                </a:solidFill>
                <a:latin typeface="Arial"/>
                <a:cs typeface="Arial"/>
              </a:rPr>
              <a:t> </a:t>
            </a:r>
            <a:r>
              <a:rPr sz="1388">
                <a:solidFill>
                  <a:srgbClr val="FFFFFF"/>
                </a:solidFill>
                <a:latin typeface="Arial"/>
                <a:cs typeface="Arial"/>
              </a:rPr>
              <a:t>of</a:t>
            </a:r>
            <a:r>
              <a:rPr sz="1388" spc="19">
                <a:solidFill>
                  <a:srgbClr val="FFFFFF"/>
                </a:solidFill>
                <a:latin typeface="Arial"/>
                <a:cs typeface="Arial"/>
              </a:rPr>
              <a:t> </a:t>
            </a:r>
            <a:r>
              <a:rPr sz="1388">
                <a:solidFill>
                  <a:srgbClr val="FFFFFF"/>
                </a:solidFill>
                <a:latin typeface="Arial"/>
                <a:cs typeface="Arial"/>
              </a:rPr>
              <a:t>non-drug</a:t>
            </a:r>
            <a:r>
              <a:rPr sz="1388" spc="-4">
                <a:solidFill>
                  <a:srgbClr val="FFFFFF"/>
                </a:solidFill>
                <a:latin typeface="Arial"/>
                <a:cs typeface="Arial"/>
              </a:rPr>
              <a:t> </a:t>
            </a:r>
            <a:r>
              <a:rPr sz="1388" spc="-8">
                <a:solidFill>
                  <a:srgbClr val="FFFFFF"/>
                </a:solidFill>
                <a:latin typeface="Arial"/>
                <a:cs typeface="Arial"/>
              </a:rPr>
              <a:t>specific registries</a:t>
            </a:r>
            <a:endParaRPr sz="1388">
              <a:latin typeface="Arial"/>
              <a:cs typeface="Arial"/>
            </a:endParaRPr>
          </a:p>
        </p:txBody>
      </p:sp>
      <p:sp>
        <p:nvSpPr>
          <p:cNvPr id="17" name="object 17"/>
          <p:cNvSpPr/>
          <p:nvPr/>
        </p:nvSpPr>
        <p:spPr>
          <a:xfrm>
            <a:off x="357759" y="2577465"/>
            <a:ext cx="3231833" cy="778669"/>
          </a:xfrm>
          <a:custGeom>
            <a:avLst/>
            <a:gdLst/>
            <a:ahLst/>
            <a:cxnLst/>
            <a:rect l="l" t="t" r="r" b="b"/>
            <a:pathLst>
              <a:path w="4309110" h="1038225">
                <a:moveTo>
                  <a:pt x="3180841" y="33527"/>
                </a:moveTo>
                <a:lnTo>
                  <a:pt x="167386" y="33527"/>
                </a:lnTo>
                <a:lnTo>
                  <a:pt x="122888" y="39506"/>
                </a:lnTo>
                <a:lnTo>
                  <a:pt x="82903" y="56378"/>
                </a:lnTo>
                <a:lnTo>
                  <a:pt x="49026" y="82550"/>
                </a:lnTo>
                <a:lnTo>
                  <a:pt x="22853" y="116426"/>
                </a:lnTo>
                <a:lnTo>
                  <a:pt x="5979" y="156412"/>
                </a:lnTo>
                <a:lnTo>
                  <a:pt x="0" y="200913"/>
                </a:lnTo>
                <a:lnTo>
                  <a:pt x="0" y="870457"/>
                </a:lnTo>
                <a:lnTo>
                  <a:pt x="5979" y="914959"/>
                </a:lnTo>
                <a:lnTo>
                  <a:pt x="22853" y="954945"/>
                </a:lnTo>
                <a:lnTo>
                  <a:pt x="49026" y="988821"/>
                </a:lnTo>
                <a:lnTo>
                  <a:pt x="82903" y="1014993"/>
                </a:lnTo>
                <a:lnTo>
                  <a:pt x="122888" y="1031865"/>
                </a:lnTo>
                <a:lnTo>
                  <a:pt x="167386" y="1037843"/>
                </a:lnTo>
                <a:lnTo>
                  <a:pt x="3180841" y="1037843"/>
                </a:lnTo>
                <a:lnTo>
                  <a:pt x="3225343" y="1031865"/>
                </a:lnTo>
                <a:lnTo>
                  <a:pt x="3265329" y="1014993"/>
                </a:lnTo>
                <a:lnTo>
                  <a:pt x="3299205" y="988821"/>
                </a:lnTo>
                <a:lnTo>
                  <a:pt x="3325377" y="954945"/>
                </a:lnTo>
                <a:lnTo>
                  <a:pt x="3342249" y="914959"/>
                </a:lnTo>
                <a:lnTo>
                  <a:pt x="3348228" y="870457"/>
                </a:lnTo>
                <a:lnTo>
                  <a:pt x="3348228" y="451992"/>
                </a:lnTo>
                <a:lnTo>
                  <a:pt x="3881991" y="200913"/>
                </a:lnTo>
                <a:lnTo>
                  <a:pt x="3348228" y="200913"/>
                </a:lnTo>
                <a:lnTo>
                  <a:pt x="3342249" y="156412"/>
                </a:lnTo>
                <a:lnTo>
                  <a:pt x="3325377" y="116426"/>
                </a:lnTo>
                <a:lnTo>
                  <a:pt x="3299205" y="82550"/>
                </a:lnTo>
                <a:lnTo>
                  <a:pt x="3265329" y="56378"/>
                </a:lnTo>
                <a:lnTo>
                  <a:pt x="3225343" y="39506"/>
                </a:lnTo>
                <a:lnTo>
                  <a:pt x="3180841" y="33527"/>
                </a:lnTo>
                <a:close/>
              </a:path>
              <a:path w="4309110" h="1038225">
                <a:moveTo>
                  <a:pt x="4309110" y="0"/>
                </a:moveTo>
                <a:lnTo>
                  <a:pt x="3348228" y="200913"/>
                </a:lnTo>
                <a:lnTo>
                  <a:pt x="3881991" y="200913"/>
                </a:lnTo>
                <a:lnTo>
                  <a:pt x="4309110" y="0"/>
                </a:lnTo>
                <a:close/>
              </a:path>
            </a:pathLst>
          </a:custGeom>
          <a:solidFill>
            <a:srgbClr val="073762"/>
          </a:solidFill>
        </p:spPr>
        <p:txBody>
          <a:bodyPr wrap="square" lIns="0" tIns="0" rIns="0" bIns="0" rtlCol="0"/>
          <a:lstStyle/>
          <a:p>
            <a:pPr defTabSz="685800"/>
            <a:endParaRPr sz="1350"/>
          </a:p>
        </p:txBody>
      </p:sp>
      <p:sp>
        <p:nvSpPr>
          <p:cNvPr id="18" name="object 18"/>
          <p:cNvSpPr txBox="1"/>
          <p:nvPr/>
        </p:nvSpPr>
        <p:spPr>
          <a:xfrm>
            <a:off x="627354" y="2750820"/>
            <a:ext cx="1982153" cy="427137"/>
          </a:xfrm>
          <a:prstGeom prst="rect">
            <a:avLst/>
          </a:prstGeom>
        </p:spPr>
        <p:txBody>
          <a:bodyPr vert="horz" wrap="square" lIns="0" tIns="9049" rIns="0" bIns="0" rtlCol="0">
            <a:spAutoFit/>
          </a:bodyPr>
          <a:lstStyle/>
          <a:p>
            <a:pPr marL="658654" marR="3810" indent="-649605" defTabSz="685800">
              <a:lnSpc>
                <a:spcPct val="101200"/>
              </a:lnSpc>
              <a:spcBef>
                <a:spcPts val="71"/>
              </a:spcBef>
            </a:pPr>
            <a:r>
              <a:rPr sz="1388">
                <a:solidFill>
                  <a:srgbClr val="FFFFFF"/>
                </a:solidFill>
                <a:latin typeface="Arial"/>
                <a:cs typeface="Arial"/>
              </a:rPr>
              <a:t>No</a:t>
            </a:r>
            <a:r>
              <a:rPr sz="1388" spc="15">
                <a:solidFill>
                  <a:srgbClr val="FFFFFF"/>
                </a:solidFill>
                <a:latin typeface="Arial"/>
                <a:cs typeface="Arial"/>
              </a:rPr>
              <a:t> </a:t>
            </a:r>
            <a:r>
              <a:rPr sz="1388">
                <a:solidFill>
                  <a:srgbClr val="FFFFFF"/>
                </a:solidFill>
                <a:latin typeface="Arial"/>
                <a:cs typeface="Arial"/>
              </a:rPr>
              <a:t>clear</a:t>
            </a:r>
            <a:r>
              <a:rPr sz="1388" spc="8">
                <a:solidFill>
                  <a:srgbClr val="FFFFFF"/>
                </a:solidFill>
                <a:latin typeface="Arial"/>
                <a:cs typeface="Arial"/>
              </a:rPr>
              <a:t> </a:t>
            </a:r>
            <a:r>
              <a:rPr sz="1388">
                <a:solidFill>
                  <a:srgbClr val="FFFFFF"/>
                </a:solidFill>
                <a:latin typeface="Arial"/>
                <a:cs typeface="Arial"/>
              </a:rPr>
              <a:t>guideline</a:t>
            </a:r>
            <a:r>
              <a:rPr sz="1388" spc="-15">
                <a:solidFill>
                  <a:srgbClr val="FFFFFF"/>
                </a:solidFill>
                <a:latin typeface="Arial"/>
                <a:cs typeface="Arial"/>
              </a:rPr>
              <a:t> </a:t>
            </a:r>
            <a:r>
              <a:rPr sz="1388">
                <a:solidFill>
                  <a:srgbClr val="FFFFFF"/>
                </a:solidFill>
                <a:latin typeface="Arial"/>
                <a:cs typeface="Arial"/>
              </a:rPr>
              <a:t>for</a:t>
            </a:r>
            <a:r>
              <a:rPr sz="1388" spc="11">
                <a:solidFill>
                  <a:srgbClr val="FFFFFF"/>
                </a:solidFill>
                <a:latin typeface="Arial"/>
                <a:cs typeface="Arial"/>
              </a:rPr>
              <a:t> </a:t>
            </a:r>
            <a:r>
              <a:rPr sz="1388" spc="-19">
                <a:solidFill>
                  <a:srgbClr val="FFFFFF"/>
                </a:solidFill>
                <a:latin typeface="Arial"/>
                <a:cs typeface="Arial"/>
              </a:rPr>
              <a:t>SA </a:t>
            </a:r>
            <a:r>
              <a:rPr sz="1388" spc="-8">
                <a:solidFill>
                  <a:srgbClr val="FFFFFF"/>
                </a:solidFill>
                <a:latin typeface="Arial"/>
                <a:cs typeface="Arial"/>
              </a:rPr>
              <a:t>referrals</a:t>
            </a:r>
            <a:endParaRPr sz="1388">
              <a:latin typeface="Arial"/>
              <a:cs typeface="Arial"/>
            </a:endParaRPr>
          </a:p>
        </p:txBody>
      </p:sp>
      <p:sp>
        <p:nvSpPr>
          <p:cNvPr id="19" name="object 19"/>
          <p:cNvSpPr txBox="1"/>
          <p:nvPr/>
        </p:nvSpPr>
        <p:spPr>
          <a:xfrm>
            <a:off x="226847" y="3801961"/>
            <a:ext cx="8483918" cy="936635"/>
          </a:xfrm>
          <a:prstGeom prst="rect">
            <a:avLst/>
          </a:prstGeom>
        </p:spPr>
        <p:txBody>
          <a:bodyPr vert="horz" wrap="square" lIns="0" tIns="9049" rIns="0" bIns="0" rtlCol="0">
            <a:spAutoFit/>
          </a:bodyPr>
          <a:lstStyle/>
          <a:p>
            <a:pPr marL="180975" marR="3810" indent="-171450" defTabSz="685800">
              <a:lnSpc>
                <a:spcPct val="151300"/>
              </a:lnSpc>
              <a:spcBef>
                <a:spcPts val="71"/>
              </a:spcBef>
              <a:buFont typeface="Arial"/>
              <a:buChar char="•"/>
              <a:tabLst>
                <a:tab pos="180975" algn="l"/>
              </a:tabLst>
            </a:pPr>
            <a:r>
              <a:rPr sz="1388" b="1">
                <a:solidFill>
                  <a:srgbClr val="073762"/>
                </a:solidFill>
                <a:latin typeface="Arial"/>
                <a:cs typeface="Arial"/>
              </a:rPr>
              <a:t>A</a:t>
            </a:r>
            <a:r>
              <a:rPr sz="1388" b="1" spc="-34">
                <a:solidFill>
                  <a:srgbClr val="073762"/>
                </a:solidFill>
                <a:latin typeface="Arial"/>
                <a:cs typeface="Arial"/>
              </a:rPr>
              <a:t> </a:t>
            </a:r>
            <a:r>
              <a:rPr sz="1388" b="1">
                <a:solidFill>
                  <a:srgbClr val="073762"/>
                </a:solidFill>
                <a:latin typeface="Arial"/>
                <a:cs typeface="Arial"/>
              </a:rPr>
              <a:t>large</a:t>
            </a:r>
            <a:r>
              <a:rPr sz="1388" b="1" spc="11">
                <a:solidFill>
                  <a:srgbClr val="073762"/>
                </a:solidFill>
                <a:latin typeface="Arial"/>
                <a:cs typeface="Arial"/>
              </a:rPr>
              <a:t> </a:t>
            </a:r>
            <a:r>
              <a:rPr sz="1388" b="1">
                <a:solidFill>
                  <a:srgbClr val="073762"/>
                </a:solidFill>
                <a:latin typeface="Arial"/>
                <a:cs typeface="Arial"/>
              </a:rPr>
              <a:t>observational</a:t>
            </a:r>
            <a:r>
              <a:rPr sz="1388" b="1" spc="11">
                <a:solidFill>
                  <a:srgbClr val="073762"/>
                </a:solidFill>
                <a:latin typeface="Arial"/>
                <a:cs typeface="Arial"/>
              </a:rPr>
              <a:t> </a:t>
            </a:r>
            <a:r>
              <a:rPr sz="1388" b="1">
                <a:solidFill>
                  <a:srgbClr val="073762"/>
                </a:solidFill>
                <a:latin typeface="Arial"/>
                <a:cs typeface="Arial"/>
              </a:rPr>
              <a:t>registry</a:t>
            </a:r>
            <a:r>
              <a:rPr sz="1388" b="1" spc="4">
                <a:solidFill>
                  <a:srgbClr val="073762"/>
                </a:solidFill>
                <a:latin typeface="Arial"/>
                <a:cs typeface="Arial"/>
              </a:rPr>
              <a:t> </a:t>
            </a:r>
            <a:r>
              <a:rPr sz="1388" b="1">
                <a:solidFill>
                  <a:srgbClr val="073762"/>
                </a:solidFill>
                <a:latin typeface="Arial"/>
                <a:cs typeface="Arial"/>
              </a:rPr>
              <a:t>with</a:t>
            </a:r>
            <a:r>
              <a:rPr sz="1388" b="1" spc="-4">
                <a:solidFill>
                  <a:srgbClr val="073762"/>
                </a:solidFill>
                <a:latin typeface="Arial"/>
                <a:cs typeface="Arial"/>
              </a:rPr>
              <a:t> </a:t>
            </a:r>
            <a:r>
              <a:rPr sz="1388" b="1">
                <a:solidFill>
                  <a:srgbClr val="073762"/>
                </a:solidFill>
                <a:latin typeface="Arial"/>
                <a:cs typeface="Arial"/>
              </a:rPr>
              <a:t>pooled</a:t>
            </a:r>
            <a:r>
              <a:rPr sz="1388" b="1" spc="11">
                <a:solidFill>
                  <a:srgbClr val="073762"/>
                </a:solidFill>
                <a:latin typeface="Arial"/>
                <a:cs typeface="Arial"/>
              </a:rPr>
              <a:t> </a:t>
            </a:r>
            <a:r>
              <a:rPr sz="1388" b="1">
                <a:solidFill>
                  <a:srgbClr val="073762"/>
                </a:solidFill>
                <a:latin typeface="Arial"/>
                <a:cs typeface="Arial"/>
              </a:rPr>
              <a:t>data</a:t>
            </a:r>
            <a:r>
              <a:rPr sz="1388" b="1" spc="19">
                <a:solidFill>
                  <a:srgbClr val="073762"/>
                </a:solidFill>
                <a:latin typeface="Arial"/>
                <a:cs typeface="Arial"/>
              </a:rPr>
              <a:t> </a:t>
            </a:r>
            <a:r>
              <a:rPr sz="1388" b="1">
                <a:solidFill>
                  <a:srgbClr val="073762"/>
                </a:solidFill>
                <a:latin typeface="Arial"/>
                <a:cs typeface="Arial"/>
              </a:rPr>
              <a:t>from</a:t>
            </a:r>
            <a:r>
              <a:rPr sz="1388" b="1" spc="23">
                <a:solidFill>
                  <a:srgbClr val="073762"/>
                </a:solidFill>
                <a:latin typeface="Arial"/>
                <a:cs typeface="Arial"/>
              </a:rPr>
              <a:t> </a:t>
            </a:r>
            <a:r>
              <a:rPr sz="1388" b="1">
                <a:solidFill>
                  <a:srgbClr val="073762"/>
                </a:solidFill>
                <a:latin typeface="Arial"/>
                <a:cs typeface="Arial"/>
              </a:rPr>
              <a:t>multiple</a:t>
            </a:r>
            <a:r>
              <a:rPr sz="1388" b="1" spc="4">
                <a:solidFill>
                  <a:srgbClr val="073762"/>
                </a:solidFill>
                <a:latin typeface="Arial"/>
                <a:cs typeface="Arial"/>
              </a:rPr>
              <a:t> </a:t>
            </a:r>
            <a:r>
              <a:rPr sz="1388" b="1">
                <a:solidFill>
                  <a:srgbClr val="073762"/>
                </a:solidFill>
                <a:latin typeface="Arial"/>
                <a:cs typeface="Arial"/>
              </a:rPr>
              <a:t>countries</a:t>
            </a:r>
            <a:r>
              <a:rPr sz="1388" b="1" spc="23">
                <a:solidFill>
                  <a:srgbClr val="073762"/>
                </a:solidFill>
                <a:latin typeface="Arial"/>
                <a:cs typeface="Arial"/>
              </a:rPr>
              <a:t> </a:t>
            </a:r>
            <a:r>
              <a:rPr sz="1388" b="1">
                <a:solidFill>
                  <a:srgbClr val="FF9900"/>
                </a:solidFill>
                <a:latin typeface="Arial"/>
                <a:cs typeface="Arial"/>
              </a:rPr>
              <a:t>has</a:t>
            </a:r>
            <a:r>
              <a:rPr sz="1388" b="1" spc="11">
                <a:solidFill>
                  <a:srgbClr val="FF9900"/>
                </a:solidFill>
                <a:latin typeface="Arial"/>
                <a:cs typeface="Arial"/>
              </a:rPr>
              <a:t> </a:t>
            </a:r>
            <a:r>
              <a:rPr sz="1388" b="1">
                <a:solidFill>
                  <a:srgbClr val="FF9900"/>
                </a:solidFill>
                <a:latin typeface="Arial"/>
                <a:cs typeface="Arial"/>
              </a:rPr>
              <a:t>the</a:t>
            </a:r>
            <a:r>
              <a:rPr sz="1388" b="1" spc="19">
                <a:solidFill>
                  <a:srgbClr val="FF9900"/>
                </a:solidFill>
                <a:latin typeface="Arial"/>
                <a:cs typeface="Arial"/>
              </a:rPr>
              <a:t> </a:t>
            </a:r>
            <a:r>
              <a:rPr sz="1388" b="1">
                <a:solidFill>
                  <a:srgbClr val="FF9900"/>
                </a:solidFill>
                <a:latin typeface="Arial"/>
                <a:cs typeface="Arial"/>
              </a:rPr>
              <a:t>statistical power </a:t>
            </a:r>
            <a:r>
              <a:rPr sz="1388" b="1" spc="-19">
                <a:solidFill>
                  <a:srgbClr val="FF9900"/>
                </a:solidFill>
                <a:latin typeface="Arial"/>
                <a:cs typeface="Arial"/>
              </a:rPr>
              <a:t>to </a:t>
            </a:r>
            <a:r>
              <a:rPr sz="1388" b="1">
                <a:solidFill>
                  <a:srgbClr val="FF9900"/>
                </a:solidFill>
                <a:latin typeface="Arial"/>
                <a:cs typeface="Arial"/>
              </a:rPr>
              <a:t>better</a:t>
            </a:r>
            <a:r>
              <a:rPr sz="1388" b="1" spc="11">
                <a:solidFill>
                  <a:srgbClr val="FF9900"/>
                </a:solidFill>
                <a:latin typeface="Arial"/>
                <a:cs typeface="Arial"/>
              </a:rPr>
              <a:t> </a:t>
            </a:r>
            <a:r>
              <a:rPr sz="1388" b="1">
                <a:solidFill>
                  <a:srgbClr val="FF9900"/>
                </a:solidFill>
                <a:latin typeface="Arial"/>
                <a:cs typeface="Arial"/>
              </a:rPr>
              <a:t>understand</a:t>
            </a:r>
            <a:r>
              <a:rPr sz="1388" b="1" spc="-4">
                <a:solidFill>
                  <a:srgbClr val="FF9900"/>
                </a:solidFill>
                <a:latin typeface="Arial"/>
                <a:cs typeface="Arial"/>
              </a:rPr>
              <a:t> </a:t>
            </a:r>
            <a:r>
              <a:rPr sz="1388" b="1">
                <a:solidFill>
                  <a:srgbClr val="FF9900"/>
                </a:solidFill>
                <a:latin typeface="Arial"/>
                <a:cs typeface="Arial"/>
              </a:rPr>
              <a:t>severe</a:t>
            </a:r>
            <a:r>
              <a:rPr sz="1388" b="1" spc="19">
                <a:solidFill>
                  <a:srgbClr val="FF9900"/>
                </a:solidFill>
                <a:latin typeface="Arial"/>
                <a:cs typeface="Arial"/>
              </a:rPr>
              <a:t> </a:t>
            </a:r>
            <a:r>
              <a:rPr sz="1388" b="1">
                <a:solidFill>
                  <a:srgbClr val="FF9900"/>
                </a:solidFill>
                <a:latin typeface="Arial"/>
                <a:cs typeface="Arial"/>
              </a:rPr>
              <a:t>asthma epidemiology</a:t>
            </a:r>
            <a:r>
              <a:rPr sz="1388" b="1">
                <a:solidFill>
                  <a:srgbClr val="073762"/>
                </a:solidFill>
                <a:latin typeface="Arial"/>
                <a:cs typeface="Arial"/>
              </a:rPr>
              <a:t>,</a:t>
            </a:r>
            <a:r>
              <a:rPr sz="1388" b="1" spc="-4">
                <a:solidFill>
                  <a:srgbClr val="073762"/>
                </a:solidFill>
                <a:latin typeface="Arial"/>
                <a:cs typeface="Arial"/>
              </a:rPr>
              <a:t> </a:t>
            </a:r>
            <a:r>
              <a:rPr sz="1388" b="1">
                <a:solidFill>
                  <a:srgbClr val="073762"/>
                </a:solidFill>
                <a:latin typeface="Arial"/>
                <a:cs typeface="Arial"/>
              </a:rPr>
              <a:t>clinical </a:t>
            </a:r>
            <a:r>
              <a:rPr sz="1388" b="1">
                <a:solidFill>
                  <a:srgbClr val="FF9900"/>
                </a:solidFill>
                <a:latin typeface="Arial"/>
                <a:cs typeface="Arial"/>
              </a:rPr>
              <a:t>management</a:t>
            </a:r>
            <a:r>
              <a:rPr sz="1388" b="1" spc="4">
                <a:solidFill>
                  <a:srgbClr val="FF9900"/>
                </a:solidFill>
                <a:latin typeface="Arial"/>
                <a:cs typeface="Arial"/>
              </a:rPr>
              <a:t> </a:t>
            </a:r>
            <a:r>
              <a:rPr sz="1388" b="1">
                <a:solidFill>
                  <a:srgbClr val="FF9900"/>
                </a:solidFill>
                <a:latin typeface="Arial"/>
                <a:cs typeface="Arial"/>
              </a:rPr>
              <a:t>and</a:t>
            </a:r>
            <a:r>
              <a:rPr sz="1388" b="1" spc="15">
                <a:solidFill>
                  <a:srgbClr val="FF9900"/>
                </a:solidFill>
                <a:latin typeface="Arial"/>
                <a:cs typeface="Arial"/>
              </a:rPr>
              <a:t> </a:t>
            </a:r>
            <a:r>
              <a:rPr sz="1388" b="1">
                <a:solidFill>
                  <a:srgbClr val="FF9900"/>
                </a:solidFill>
                <a:latin typeface="Arial"/>
                <a:cs typeface="Arial"/>
              </a:rPr>
              <a:t>outcomes</a:t>
            </a:r>
            <a:r>
              <a:rPr sz="1388" b="1" spc="8">
                <a:solidFill>
                  <a:srgbClr val="FF9900"/>
                </a:solidFill>
                <a:latin typeface="Arial"/>
                <a:cs typeface="Arial"/>
              </a:rPr>
              <a:t> </a:t>
            </a:r>
            <a:r>
              <a:rPr sz="1388" b="1" spc="-8">
                <a:solidFill>
                  <a:srgbClr val="073762"/>
                </a:solidFill>
                <a:latin typeface="Arial"/>
                <a:cs typeface="Arial"/>
              </a:rPr>
              <a:t>across </a:t>
            </a:r>
            <a:r>
              <a:rPr sz="1388" b="1">
                <a:solidFill>
                  <a:srgbClr val="073762"/>
                </a:solidFill>
                <a:latin typeface="Arial"/>
                <a:cs typeface="Arial"/>
              </a:rPr>
              <a:t>international</a:t>
            </a:r>
            <a:r>
              <a:rPr sz="1388" b="1" spc="23">
                <a:solidFill>
                  <a:srgbClr val="073762"/>
                </a:solidFill>
                <a:latin typeface="Arial"/>
                <a:cs typeface="Arial"/>
              </a:rPr>
              <a:t> </a:t>
            </a:r>
            <a:r>
              <a:rPr sz="1388" b="1" spc="-8">
                <a:solidFill>
                  <a:srgbClr val="073762"/>
                </a:solidFill>
                <a:latin typeface="Arial"/>
                <a:cs typeface="Arial"/>
              </a:rPr>
              <a:t>populations.</a:t>
            </a:r>
            <a:endParaRPr sz="1388">
              <a:latin typeface="Arial"/>
              <a:cs typeface="Arial"/>
            </a:endParaRPr>
          </a:p>
        </p:txBody>
      </p:sp>
      <p:pic>
        <p:nvPicPr>
          <p:cNvPr id="20" name="Graphic 19" descr="Beginning with solid fill">
            <a:hlinkClick r:id="rId5" action="ppaction://hlinksldjump"/>
            <a:extLst>
              <a:ext uri="{FF2B5EF4-FFF2-40B4-BE49-F238E27FC236}">
                <a16:creationId xmlns:a16="http://schemas.microsoft.com/office/drawing/2014/main" id="{5E73F797-D50F-CFA8-0088-7FF8E17C8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16330"/>
            <a:ext cx="275061" cy="275061"/>
          </a:xfrm>
          <a:prstGeom prst="rect">
            <a:avLst/>
          </a:prstGeom>
          <a:effectLst>
            <a:outerShdw blurRad="50800" dist="38100" dir="5400000" algn="t" rotWithShape="0">
              <a:prstClr val="black">
                <a:alpha val="40000"/>
              </a:prstClr>
            </a:outerShdw>
          </a:effectLst>
        </p:spPr>
      </p:pic>
      <p:pic>
        <p:nvPicPr>
          <p:cNvPr id="21" name="Graphic 20" descr="Beginning with solid fill">
            <a:hlinkClick r:id="rId5" action="ppaction://hlinksldjump"/>
            <a:extLst>
              <a:ext uri="{FF2B5EF4-FFF2-40B4-BE49-F238E27FC236}">
                <a16:creationId xmlns:a16="http://schemas.microsoft.com/office/drawing/2014/main" id="{833DBDFF-9FFF-BABB-C993-0A22241DEA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22" name="bg object 17">
            <a:extLst>
              <a:ext uri="{FF2B5EF4-FFF2-40B4-BE49-F238E27FC236}">
                <a16:creationId xmlns:a16="http://schemas.microsoft.com/office/drawing/2014/main" id="{3BE0C3FD-1BB7-1E53-B104-988E8B863802}"/>
              </a:ext>
            </a:extLst>
          </p:cNvPr>
          <p:cNvPicPr/>
          <p:nvPr/>
        </p:nvPicPr>
        <p:blipFill>
          <a:blip r:embed="rId10" cstate="print">
            <a:alphaModFix amt="1000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90372"/>
            <a:ext cx="9144000" cy="112395"/>
            <a:chOff x="0" y="920496"/>
            <a:chExt cx="12192000" cy="149860"/>
          </a:xfrm>
        </p:grpSpPr>
        <p:sp>
          <p:nvSpPr>
            <p:cNvPr id="3" name="object 3"/>
            <p:cNvSpPr/>
            <p:nvPr/>
          </p:nvSpPr>
          <p:spPr>
            <a:xfrm>
              <a:off x="0" y="920496"/>
              <a:ext cx="12192000" cy="6096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FF9900"/>
            </a:solidFill>
          </p:spPr>
          <p:txBody>
            <a:bodyPr wrap="square" lIns="0" tIns="0" rIns="0" bIns="0" rtlCol="0"/>
            <a:lstStyle/>
            <a:p>
              <a:pPr defTabSz="685800"/>
              <a:endParaRPr sz="1350"/>
            </a:p>
          </p:txBody>
        </p:sp>
        <p:sp>
          <p:nvSpPr>
            <p:cNvPr id="4" name="object 4"/>
            <p:cNvSpPr/>
            <p:nvPr/>
          </p:nvSpPr>
          <p:spPr>
            <a:xfrm>
              <a:off x="0" y="1008888"/>
              <a:ext cx="12192000" cy="60960"/>
            </a:xfrm>
            <a:custGeom>
              <a:avLst/>
              <a:gdLst/>
              <a:ahLst/>
              <a:cxnLst/>
              <a:rect l="l" t="t" r="r" b="b"/>
              <a:pathLst>
                <a:path w="12192000" h="60959">
                  <a:moveTo>
                    <a:pt x="12192000" y="0"/>
                  </a:moveTo>
                  <a:lnTo>
                    <a:pt x="0" y="0"/>
                  </a:lnTo>
                  <a:lnTo>
                    <a:pt x="0" y="60960"/>
                  </a:lnTo>
                  <a:lnTo>
                    <a:pt x="12192000" y="60960"/>
                  </a:lnTo>
                  <a:lnTo>
                    <a:pt x="12192000" y="0"/>
                  </a:lnTo>
                  <a:close/>
                </a:path>
              </a:pathLst>
            </a:custGeom>
            <a:solidFill>
              <a:srgbClr val="073762"/>
            </a:solidFill>
          </p:spPr>
          <p:txBody>
            <a:bodyPr wrap="square" lIns="0" tIns="0" rIns="0" bIns="0" rtlCol="0"/>
            <a:lstStyle/>
            <a:p>
              <a:pPr defTabSz="685800"/>
              <a:endParaRPr sz="1350"/>
            </a:p>
          </p:txBody>
        </p:sp>
      </p:grpSp>
      <p:sp>
        <p:nvSpPr>
          <p:cNvPr id="5" name="object 5"/>
          <p:cNvSpPr txBox="1">
            <a:spLocks noGrp="1"/>
          </p:cNvSpPr>
          <p:nvPr>
            <p:ph type="title"/>
          </p:nvPr>
        </p:nvSpPr>
        <p:spPr>
          <a:xfrm>
            <a:off x="164307" y="39648"/>
            <a:ext cx="9284493" cy="597888"/>
          </a:xfrm>
          <a:prstGeom prst="rect">
            <a:avLst/>
          </a:prstGeom>
        </p:spPr>
        <p:txBody>
          <a:bodyPr vert="horz" wrap="square" lIns="0" tIns="9049" rIns="0" bIns="0" rtlCol="0">
            <a:spAutoFit/>
          </a:bodyPr>
          <a:lstStyle/>
          <a:p>
            <a:pPr marL="2024539" marR="3810" indent="-1768793">
              <a:spcBef>
                <a:spcPts val="71"/>
              </a:spcBef>
            </a:pPr>
            <a:r>
              <a:rPr sz="1913">
                <a:solidFill>
                  <a:srgbClr val="09467D"/>
                </a:solidFill>
              </a:rPr>
              <a:t>The</a:t>
            </a:r>
            <a:r>
              <a:rPr sz="1913" spc="-45">
                <a:solidFill>
                  <a:srgbClr val="09467D"/>
                </a:solidFill>
              </a:rPr>
              <a:t> </a:t>
            </a:r>
            <a:r>
              <a:rPr sz="1913">
                <a:solidFill>
                  <a:srgbClr val="09467D"/>
                </a:solidFill>
              </a:rPr>
              <a:t>Broad</a:t>
            </a:r>
            <a:r>
              <a:rPr sz="1913" spc="-45">
                <a:solidFill>
                  <a:srgbClr val="09467D"/>
                </a:solidFill>
              </a:rPr>
              <a:t> </a:t>
            </a:r>
            <a:r>
              <a:rPr sz="1913">
                <a:solidFill>
                  <a:srgbClr val="09467D"/>
                </a:solidFill>
              </a:rPr>
              <a:t>Inclusion</a:t>
            </a:r>
            <a:r>
              <a:rPr sz="1913" spc="-19">
                <a:solidFill>
                  <a:srgbClr val="09467D"/>
                </a:solidFill>
              </a:rPr>
              <a:t> </a:t>
            </a:r>
            <a:r>
              <a:rPr sz="1913">
                <a:solidFill>
                  <a:srgbClr val="09467D"/>
                </a:solidFill>
              </a:rPr>
              <a:t>Criteria</a:t>
            </a:r>
            <a:r>
              <a:rPr sz="1913" spc="-68">
                <a:solidFill>
                  <a:srgbClr val="09467D"/>
                </a:solidFill>
              </a:rPr>
              <a:t> </a:t>
            </a:r>
            <a:r>
              <a:rPr sz="1913">
                <a:solidFill>
                  <a:srgbClr val="09467D"/>
                </a:solidFill>
              </a:rPr>
              <a:t>For</a:t>
            </a:r>
            <a:r>
              <a:rPr sz="1913" spc="-38">
                <a:solidFill>
                  <a:srgbClr val="09467D"/>
                </a:solidFill>
              </a:rPr>
              <a:t> </a:t>
            </a:r>
            <a:r>
              <a:rPr sz="1913">
                <a:solidFill>
                  <a:srgbClr val="09467D"/>
                </a:solidFill>
              </a:rPr>
              <a:t>Enrolment</a:t>
            </a:r>
            <a:r>
              <a:rPr sz="1913" spc="-26">
                <a:solidFill>
                  <a:srgbClr val="09467D"/>
                </a:solidFill>
              </a:rPr>
              <a:t> </a:t>
            </a:r>
            <a:r>
              <a:rPr sz="1913">
                <a:solidFill>
                  <a:srgbClr val="09467D"/>
                </a:solidFill>
              </a:rPr>
              <a:t>Captures</a:t>
            </a:r>
            <a:r>
              <a:rPr sz="1913" spc="-49">
                <a:solidFill>
                  <a:srgbClr val="09467D"/>
                </a:solidFill>
              </a:rPr>
              <a:t> </a:t>
            </a:r>
            <a:r>
              <a:rPr sz="1913">
                <a:solidFill>
                  <a:srgbClr val="09467D"/>
                </a:solidFill>
              </a:rPr>
              <a:t>a</a:t>
            </a:r>
            <a:r>
              <a:rPr sz="1913" spc="-60">
                <a:solidFill>
                  <a:srgbClr val="09467D"/>
                </a:solidFill>
              </a:rPr>
              <a:t> </a:t>
            </a:r>
            <a:r>
              <a:rPr sz="1913">
                <a:solidFill>
                  <a:srgbClr val="09467D"/>
                </a:solidFill>
              </a:rPr>
              <a:t>Diverse</a:t>
            </a:r>
            <a:r>
              <a:rPr sz="1913" spc="-60">
                <a:solidFill>
                  <a:srgbClr val="09467D"/>
                </a:solidFill>
              </a:rPr>
              <a:t> </a:t>
            </a:r>
            <a:r>
              <a:rPr sz="1913" spc="-8">
                <a:solidFill>
                  <a:srgbClr val="09467D"/>
                </a:solidFill>
              </a:rPr>
              <a:t>Patient </a:t>
            </a:r>
            <a:r>
              <a:rPr sz="1913">
                <a:solidFill>
                  <a:srgbClr val="09467D"/>
                </a:solidFill>
              </a:rPr>
              <a:t>Population</a:t>
            </a:r>
            <a:r>
              <a:rPr sz="1913" spc="-30">
                <a:solidFill>
                  <a:srgbClr val="09467D"/>
                </a:solidFill>
              </a:rPr>
              <a:t> </a:t>
            </a:r>
            <a:r>
              <a:rPr sz="1913">
                <a:solidFill>
                  <a:srgbClr val="09467D"/>
                </a:solidFill>
              </a:rPr>
              <a:t>Rarely</a:t>
            </a:r>
            <a:r>
              <a:rPr sz="1913" spc="-71">
                <a:solidFill>
                  <a:srgbClr val="09467D"/>
                </a:solidFill>
              </a:rPr>
              <a:t> </a:t>
            </a:r>
            <a:r>
              <a:rPr sz="1913">
                <a:solidFill>
                  <a:srgbClr val="09467D"/>
                </a:solidFill>
              </a:rPr>
              <a:t>Represented</a:t>
            </a:r>
            <a:r>
              <a:rPr sz="1913" spc="-64">
                <a:solidFill>
                  <a:srgbClr val="09467D"/>
                </a:solidFill>
              </a:rPr>
              <a:t> </a:t>
            </a:r>
            <a:r>
              <a:rPr sz="1913">
                <a:solidFill>
                  <a:srgbClr val="09467D"/>
                </a:solidFill>
              </a:rPr>
              <a:t>in</a:t>
            </a:r>
            <a:r>
              <a:rPr sz="1913" spc="-56">
                <a:solidFill>
                  <a:srgbClr val="09467D"/>
                </a:solidFill>
              </a:rPr>
              <a:t> </a:t>
            </a:r>
            <a:r>
              <a:rPr sz="1913" spc="-15">
                <a:solidFill>
                  <a:srgbClr val="09467D"/>
                </a:solidFill>
              </a:rPr>
              <a:t>RCTs</a:t>
            </a:r>
            <a:endParaRPr sz="1913"/>
          </a:p>
        </p:txBody>
      </p:sp>
      <p:grpSp>
        <p:nvGrpSpPr>
          <p:cNvPr id="6" name="object 6"/>
          <p:cNvGrpSpPr/>
          <p:nvPr/>
        </p:nvGrpSpPr>
        <p:grpSpPr>
          <a:xfrm>
            <a:off x="634507" y="1090613"/>
            <a:ext cx="7876223" cy="3442811"/>
            <a:chOff x="846010" y="1454150"/>
            <a:chExt cx="10501630" cy="4590415"/>
          </a:xfrm>
        </p:grpSpPr>
        <p:sp>
          <p:nvSpPr>
            <p:cNvPr id="7" name="object 7"/>
            <p:cNvSpPr/>
            <p:nvPr/>
          </p:nvSpPr>
          <p:spPr>
            <a:xfrm>
              <a:off x="860297" y="1466850"/>
              <a:ext cx="10473055" cy="466725"/>
            </a:xfrm>
            <a:custGeom>
              <a:avLst/>
              <a:gdLst/>
              <a:ahLst/>
              <a:cxnLst/>
              <a:rect l="l" t="t" r="r" b="b"/>
              <a:pathLst>
                <a:path w="10473055" h="466725">
                  <a:moveTo>
                    <a:pt x="10395204" y="0"/>
                  </a:moveTo>
                  <a:lnTo>
                    <a:pt x="77724" y="0"/>
                  </a:lnTo>
                  <a:lnTo>
                    <a:pt x="47470" y="6107"/>
                  </a:lnTo>
                  <a:lnTo>
                    <a:pt x="22764" y="22764"/>
                  </a:lnTo>
                  <a:lnTo>
                    <a:pt x="6107" y="47470"/>
                  </a:lnTo>
                  <a:lnTo>
                    <a:pt x="0" y="77724"/>
                  </a:lnTo>
                  <a:lnTo>
                    <a:pt x="0" y="388620"/>
                  </a:lnTo>
                  <a:lnTo>
                    <a:pt x="6107" y="418873"/>
                  </a:lnTo>
                  <a:lnTo>
                    <a:pt x="22764" y="443579"/>
                  </a:lnTo>
                  <a:lnTo>
                    <a:pt x="47470" y="460236"/>
                  </a:lnTo>
                  <a:lnTo>
                    <a:pt x="77724" y="466344"/>
                  </a:lnTo>
                  <a:lnTo>
                    <a:pt x="10395204" y="466344"/>
                  </a:lnTo>
                  <a:lnTo>
                    <a:pt x="10425457" y="460236"/>
                  </a:lnTo>
                  <a:lnTo>
                    <a:pt x="10450163" y="443579"/>
                  </a:lnTo>
                  <a:lnTo>
                    <a:pt x="10466820" y="418873"/>
                  </a:lnTo>
                  <a:lnTo>
                    <a:pt x="10472928" y="388620"/>
                  </a:lnTo>
                  <a:lnTo>
                    <a:pt x="10472928" y="77724"/>
                  </a:lnTo>
                  <a:lnTo>
                    <a:pt x="10466820" y="47470"/>
                  </a:lnTo>
                  <a:lnTo>
                    <a:pt x="10450163" y="22764"/>
                  </a:lnTo>
                  <a:lnTo>
                    <a:pt x="10425457" y="6107"/>
                  </a:lnTo>
                  <a:lnTo>
                    <a:pt x="10395204" y="0"/>
                  </a:lnTo>
                  <a:close/>
                </a:path>
              </a:pathLst>
            </a:custGeom>
            <a:solidFill>
              <a:srgbClr val="042949"/>
            </a:solidFill>
          </p:spPr>
          <p:txBody>
            <a:bodyPr wrap="square" lIns="0" tIns="0" rIns="0" bIns="0" rtlCol="0"/>
            <a:lstStyle/>
            <a:p>
              <a:pPr defTabSz="685800"/>
              <a:endParaRPr sz="1350"/>
            </a:p>
          </p:txBody>
        </p:sp>
        <p:sp>
          <p:nvSpPr>
            <p:cNvPr id="8" name="object 8"/>
            <p:cNvSpPr/>
            <p:nvPr/>
          </p:nvSpPr>
          <p:spPr>
            <a:xfrm>
              <a:off x="860297" y="1466850"/>
              <a:ext cx="10473055" cy="466725"/>
            </a:xfrm>
            <a:custGeom>
              <a:avLst/>
              <a:gdLst/>
              <a:ahLst/>
              <a:cxnLst/>
              <a:rect l="l" t="t" r="r" b="b"/>
              <a:pathLst>
                <a:path w="10473055" h="466725">
                  <a:moveTo>
                    <a:pt x="0" y="77724"/>
                  </a:moveTo>
                  <a:lnTo>
                    <a:pt x="6107" y="47470"/>
                  </a:lnTo>
                  <a:lnTo>
                    <a:pt x="22764" y="22764"/>
                  </a:lnTo>
                  <a:lnTo>
                    <a:pt x="47470" y="6107"/>
                  </a:lnTo>
                  <a:lnTo>
                    <a:pt x="77724" y="0"/>
                  </a:lnTo>
                  <a:lnTo>
                    <a:pt x="10395204" y="0"/>
                  </a:lnTo>
                  <a:lnTo>
                    <a:pt x="10425457" y="6107"/>
                  </a:lnTo>
                  <a:lnTo>
                    <a:pt x="10450163" y="22764"/>
                  </a:lnTo>
                  <a:lnTo>
                    <a:pt x="10466820" y="47470"/>
                  </a:lnTo>
                  <a:lnTo>
                    <a:pt x="10472928" y="77724"/>
                  </a:lnTo>
                  <a:lnTo>
                    <a:pt x="10472928" y="388620"/>
                  </a:lnTo>
                  <a:lnTo>
                    <a:pt x="10466820" y="418873"/>
                  </a:lnTo>
                  <a:lnTo>
                    <a:pt x="10450163" y="443579"/>
                  </a:lnTo>
                  <a:lnTo>
                    <a:pt x="10425457" y="460236"/>
                  </a:lnTo>
                  <a:lnTo>
                    <a:pt x="10395204" y="466344"/>
                  </a:lnTo>
                  <a:lnTo>
                    <a:pt x="77724" y="466344"/>
                  </a:lnTo>
                  <a:lnTo>
                    <a:pt x="47470" y="460236"/>
                  </a:lnTo>
                  <a:lnTo>
                    <a:pt x="22764" y="443579"/>
                  </a:lnTo>
                  <a:lnTo>
                    <a:pt x="6107" y="418873"/>
                  </a:lnTo>
                  <a:lnTo>
                    <a:pt x="0" y="388620"/>
                  </a:lnTo>
                  <a:lnTo>
                    <a:pt x="0" y="77724"/>
                  </a:lnTo>
                  <a:close/>
                </a:path>
              </a:pathLst>
            </a:custGeom>
            <a:ln w="25400">
              <a:solidFill>
                <a:srgbClr val="042949"/>
              </a:solidFill>
            </a:ln>
          </p:spPr>
          <p:txBody>
            <a:bodyPr wrap="square" lIns="0" tIns="0" rIns="0" bIns="0" rtlCol="0"/>
            <a:lstStyle/>
            <a:p>
              <a:pPr defTabSz="685800"/>
              <a:endParaRPr sz="1350"/>
            </a:p>
          </p:txBody>
        </p:sp>
        <p:sp>
          <p:nvSpPr>
            <p:cNvPr id="9" name="object 9"/>
            <p:cNvSpPr/>
            <p:nvPr/>
          </p:nvSpPr>
          <p:spPr>
            <a:xfrm>
              <a:off x="860297" y="1904237"/>
              <a:ext cx="10473055" cy="4125595"/>
            </a:xfrm>
            <a:custGeom>
              <a:avLst/>
              <a:gdLst/>
              <a:ahLst/>
              <a:cxnLst/>
              <a:rect l="l" t="t" r="r" b="b"/>
              <a:pathLst>
                <a:path w="10473055" h="4125595">
                  <a:moveTo>
                    <a:pt x="0" y="4125467"/>
                  </a:moveTo>
                  <a:lnTo>
                    <a:pt x="10472928" y="4125467"/>
                  </a:lnTo>
                  <a:lnTo>
                    <a:pt x="10472928" y="0"/>
                  </a:lnTo>
                  <a:lnTo>
                    <a:pt x="0" y="0"/>
                  </a:lnTo>
                  <a:lnTo>
                    <a:pt x="0" y="4125467"/>
                  </a:lnTo>
                  <a:close/>
                </a:path>
              </a:pathLst>
            </a:custGeom>
            <a:ln w="28575">
              <a:solidFill>
                <a:srgbClr val="042949"/>
              </a:solidFill>
            </a:ln>
          </p:spPr>
          <p:txBody>
            <a:bodyPr wrap="square" lIns="0" tIns="0" rIns="0" bIns="0" rtlCol="0"/>
            <a:lstStyle/>
            <a:p>
              <a:pPr defTabSz="685800"/>
              <a:endParaRPr sz="1350"/>
            </a:p>
          </p:txBody>
        </p:sp>
      </p:grpSp>
      <p:sp>
        <p:nvSpPr>
          <p:cNvPr id="10" name="object 10"/>
          <p:cNvSpPr txBox="1"/>
          <p:nvPr/>
        </p:nvSpPr>
        <p:spPr>
          <a:xfrm>
            <a:off x="703707" y="1073276"/>
            <a:ext cx="4255294" cy="600485"/>
          </a:xfrm>
          <a:prstGeom prst="rect">
            <a:avLst/>
          </a:prstGeom>
        </p:spPr>
        <p:txBody>
          <a:bodyPr vert="horz" wrap="square" lIns="0" tIns="94298" rIns="0" bIns="0" rtlCol="0">
            <a:spAutoFit/>
          </a:bodyPr>
          <a:lstStyle/>
          <a:p>
            <a:pPr marL="3491389" defTabSz="685800">
              <a:spcBef>
                <a:spcPts val="743"/>
              </a:spcBef>
            </a:pPr>
            <a:r>
              <a:rPr sz="1350" b="1" spc="-8">
                <a:solidFill>
                  <a:srgbClr val="FFFFFF"/>
                </a:solidFill>
                <a:latin typeface="Arial"/>
                <a:cs typeface="Arial"/>
              </a:rPr>
              <a:t>Inclusion</a:t>
            </a:r>
            <a:endParaRPr sz="1350">
              <a:latin typeface="Arial"/>
              <a:cs typeface="Arial"/>
            </a:endParaRPr>
          </a:p>
          <a:p>
            <a:pPr marL="224314" indent="-214789" defTabSz="685800">
              <a:spcBef>
                <a:spcPts val="668"/>
              </a:spcBef>
              <a:buFont typeface="Wingdings"/>
              <a:buChar char=""/>
              <a:tabLst>
                <a:tab pos="224314" algn="l"/>
              </a:tabLst>
            </a:pPr>
            <a:r>
              <a:rPr sz="1350">
                <a:solidFill>
                  <a:srgbClr val="404040"/>
                </a:solidFill>
                <a:latin typeface="Arial"/>
                <a:cs typeface="Arial"/>
              </a:rPr>
              <a:t>Adult</a:t>
            </a:r>
            <a:r>
              <a:rPr sz="1350" spc="-23">
                <a:solidFill>
                  <a:srgbClr val="404040"/>
                </a:solidFill>
                <a:latin typeface="Arial"/>
                <a:cs typeface="Arial"/>
              </a:rPr>
              <a:t> </a:t>
            </a:r>
            <a:r>
              <a:rPr sz="1350">
                <a:solidFill>
                  <a:srgbClr val="404040"/>
                </a:solidFill>
                <a:latin typeface="Arial"/>
                <a:cs typeface="Arial"/>
              </a:rPr>
              <a:t>≥18</a:t>
            </a:r>
            <a:r>
              <a:rPr sz="1350" spc="-19">
                <a:solidFill>
                  <a:srgbClr val="404040"/>
                </a:solidFill>
                <a:latin typeface="Arial"/>
                <a:cs typeface="Arial"/>
              </a:rPr>
              <a:t> </a:t>
            </a:r>
            <a:r>
              <a:rPr sz="1350">
                <a:solidFill>
                  <a:srgbClr val="404040"/>
                </a:solidFill>
                <a:latin typeface="Arial"/>
                <a:cs typeface="Arial"/>
              </a:rPr>
              <a:t>years</a:t>
            </a:r>
            <a:r>
              <a:rPr sz="1350" spc="-8">
                <a:solidFill>
                  <a:srgbClr val="404040"/>
                </a:solidFill>
                <a:latin typeface="Arial"/>
                <a:cs typeface="Arial"/>
              </a:rPr>
              <a:t> </a:t>
            </a:r>
            <a:r>
              <a:rPr sz="1350">
                <a:solidFill>
                  <a:srgbClr val="404040"/>
                </a:solidFill>
                <a:latin typeface="Arial"/>
                <a:cs typeface="Arial"/>
              </a:rPr>
              <a:t>old</a:t>
            </a:r>
            <a:r>
              <a:rPr sz="1350" spc="-19">
                <a:solidFill>
                  <a:srgbClr val="404040"/>
                </a:solidFill>
                <a:latin typeface="Arial"/>
                <a:cs typeface="Arial"/>
              </a:rPr>
              <a:t> </a:t>
            </a:r>
            <a:r>
              <a:rPr sz="1350">
                <a:solidFill>
                  <a:srgbClr val="404040"/>
                </a:solidFill>
                <a:latin typeface="Arial"/>
                <a:cs typeface="Arial"/>
              </a:rPr>
              <a:t>with</a:t>
            </a:r>
            <a:r>
              <a:rPr sz="1350" spc="-4">
                <a:solidFill>
                  <a:srgbClr val="404040"/>
                </a:solidFill>
                <a:latin typeface="Arial"/>
                <a:cs typeface="Arial"/>
              </a:rPr>
              <a:t> </a:t>
            </a:r>
            <a:r>
              <a:rPr sz="1350">
                <a:solidFill>
                  <a:srgbClr val="404040"/>
                </a:solidFill>
                <a:latin typeface="Arial"/>
                <a:cs typeface="Arial"/>
              </a:rPr>
              <a:t>severe</a:t>
            </a:r>
            <a:r>
              <a:rPr sz="1350" spc="-19">
                <a:solidFill>
                  <a:srgbClr val="404040"/>
                </a:solidFill>
                <a:latin typeface="Arial"/>
                <a:cs typeface="Arial"/>
              </a:rPr>
              <a:t> </a:t>
            </a:r>
            <a:r>
              <a:rPr sz="1350" spc="-8">
                <a:solidFill>
                  <a:srgbClr val="404040"/>
                </a:solidFill>
                <a:latin typeface="Arial"/>
                <a:cs typeface="Arial"/>
              </a:rPr>
              <a:t>asthma</a:t>
            </a:r>
            <a:endParaRPr sz="1350">
              <a:latin typeface="Arial"/>
              <a:cs typeface="Arial"/>
            </a:endParaRPr>
          </a:p>
        </p:txBody>
      </p:sp>
      <p:sp>
        <p:nvSpPr>
          <p:cNvPr id="11" name="object 11"/>
          <p:cNvSpPr txBox="1"/>
          <p:nvPr/>
        </p:nvSpPr>
        <p:spPr>
          <a:xfrm>
            <a:off x="703706" y="1860004"/>
            <a:ext cx="5415438" cy="586699"/>
          </a:xfrm>
          <a:prstGeom prst="rect">
            <a:avLst/>
          </a:prstGeom>
        </p:spPr>
        <p:txBody>
          <a:bodyPr vert="horz" wrap="square" lIns="0" tIns="9525" rIns="0" bIns="0" rtlCol="0">
            <a:spAutoFit/>
          </a:bodyPr>
          <a:lstStyle/>
          <a:p>
            <a:pPr marL="223838" indent="-214313" defTabSz="685800">
              <a:spcBef>
                <a:spcPts val="75"/>
              </a:spcBef>
              <a:buFont typeface="Wingdings"/>
              <a:buChar char=""/>
              <a:tabLst>
                <a:tab pos="223838" algn="l"/>
              </a:tabLst>
            </a:pPr>
            <a:r>
              <a:rPr sz="1350">
                <a:solidFill>
                  <a:srgbClr val="404040"/>
                </a:solidFill>
                <a:latin typeface="Arial"/>
                <a:cs typeface="Arial"/>
              </a:rPr>
              <a:t>Undergoing</a:t>
            </a:r>
            <a:r>
              <a:rPr sz="1350" spc="-15">
                <a:solidFill>
                  <a:srgbClr val="404040"/>
                </a:solidFill>
                <a:latin typeface="Arial"/>
                <a:cs typeface="Arial"/>
              </a:rPr>
              <a:t> </a:t>
            </a:r>
            <a:r>
              <a:rPr sz="1350">
                <a:solidFill>
                  <a:srgbClr val="404040"/>
                </a:solidFill>
                <a:latin typeface="Arial"/>
                <a:cs typeface="Arial"/>
              </a:rPr>
              <a:t>GINA</a:t>
            </a:r>
            <a:r>
              <a:rPr sz="1350" spc="-94">
                <a:solidFill>
                  <a:srgbClr val="404040"/>
                </a:solidFill>
                <a:latin typeface="Arial"/>
                <a:cs typeface="Arial"/>
              </a:rPr>
              <a:t> </a:t>
            </a:r>
            <a:r>
              <a:rPr sz="1350">
                <a:solidFill>
                  <a:srgbClr val="404040"/>
                </a:solidFill>
                <a:latin typeface="Arial"/>
                <a:cs typeface="Arial"/>
              </a:rPr>
              <a:t>Step</a:t>
            </a:r>
            <a:r>
              <a:rPr sz="1350" spc="-30">
                <a:solidFill>
                  <a:srgbClr val="404040"/>
                </a:solidFill>
                <a:latin typeface="Arial"/>
                <a:cs typeface="Arial"/>
              </a:rPr>
              <a:t> </a:t>
            </a:r>
            <a:r>
              <a:rPr sz="1350">
                <a:solidFill>
                  <a:srgbClr val="404040"/>
                </a:solidFill>
                <a:latin typeface="Arial"/>
                <a:cs typeface="Arial"/>
              </a:rPr>
              <a:t>5</a:t>
            </a:r>
            <a:r>
              <a:rPr sz="1350" spc="-23">
                <a:solidFill>
                  <a:srgbClr val="404040"/>
                </a:solidFill>
                <a:latin typeface="Arial"/>
                <a:cs typeface="Arial"/>
              </a:rPr>
              <a:t> </a:t>
            </a:r>
            <a:r>
              <a:rPr sz="1350">
                <a:solidFill>
                  <a:srgbClr val="404040"/>
                </a:solidFill>
                <a:latin typeface="Arial"/>
                <a:cs typeface="Arial"/>
              </a:rPr>
              <a:t>treatment</a:t>
            </a:r>
            <a:r>
              <a:rPr sz="1350" spc="-19">
                <a:solidFill>
                  <a:srgbClr val="404040"/>
                </a:solidFill>
                <a:latin typeface="Arial"/>
                <a:cs typeface="Arial"/>
              </a:rPr>
              <a:t> </a:t>
            </a:r>
            <a:r>
              <a:rPr sz="1350">
                <a:solidFill>
                  <a:srgbClr val="404040"/>
                </a:solidFill>
                <a:latin typeface="Arial"/>
                <a:cs typeface="Arial"/>
              </a:rPr>
              <a:t>OR</a:t>
            </a:r>
            <a:r>
              <a:rPr sz="1350" spc="-34">
                <a:solidFill>
                  <a:srgbClr val="404040"/>
                </a:solidFill>
                <a:latin typeface="Arial"/>
                <a:cs typeface="Arial"/>
              </a:rPr>
              <a:t> </a:t>
            </a:r>
            <a:r>
              <a:rPr sz="1350">
                <a:solidFill>
                  <a:srgbClr val="404040"/>
                </a:solidFill>
                <a:latin typeface="Arial"/>
                <a:cs typeface="Arial"/>
              </a:rPr>
              <a:t>uncontrolled on</a:t>
            </a:r>
            <a:r>
              <a:rPr sz="1350" spc="-23">
                <a:solidFill>
                  <a:srgbClr val="404040"/>
                </a:solidFill>
                <a:latin typeface="Arial"/>
                <a:cs typeface="Arial"/>
              </a:rPr>
              <a:t> </a:t>
            </a:r>
            <a:r>
              <a:rPr sz="1350">
                <a:solidFill>
                  <a:srgbClr val="404040"/>
                </a:solidFill>
                <a:latin typeface="Arial"/>
                <a:cs typeface="Arial"/>
              </a:rPr>
              <a:t>GINA</a:t>
            </a:r>
            <a:r>
              <a:rPr sz="1350" spc="-94">
                <a:solidFill>
                  <a:srgbClr val="404040"/>
                </a:solidFill>
                <a:latin typeface="Arial"/>
                <a:cs typeface="Arial"/>
              </a:rPr>
              <a:t> </a:t>
            </a:r>
            <a:r>
              <a:rPr sz="1350">
                <a:solidFill>
                  <a:srgbClr val="404040"/>
                </a:solidFill>
                <a:latin typeface="Arial"/>
                <a:cs typeface="Arial"/>
              </a:rPr>
              <a:t>Step</a:t>
            </a:r>
            <a:r>
              <a:rPr sz="1350" spc="-30">
                <a:solidFill>
                  <a:srgbClr val="404040"/>
                </a:solidFill>
                <a:latin typeface="Arial"/>
                <a:cs typeface="Arial"/>
              </a:rPr>
              <a:t> </a:t>
            </a:r>
            <a:r>
              <a:rPr sz="1350" spc="-38">
                <a:solidFill>
                  <a:srgbClr val="404040"/>
                </a:solidFill>
                <a:latin typeface="Arial"/>
                <a:cs typeface="Arial"/>
              </a:rPr>
              <a:t>4</a:t>
            </a:r>
            <a:endParaRPr sz="1350">
              <a:latin typeface="Arial"/>
              <a:cs typeface="Arial"/>
            </a:endParaRPr>
          </a:p>
          <a:p>
            <a:pPr marL="224314" defTabSz="685800">
              <a:spcBef>
                <a:spcPts val="4"/>
              </a:spcBef>
            </a:pPr>
            <a:r>
              <a:rPr sz="1350" spc="-8">
                <a:solidFill>
                  <a:srgbClr val="404040"/>
                </a:solidFill>
                <a:latin typeface="Arial"/>
                <a:cs typeface="Arial"/>
              </a:rPr>
              <a:t>treatment</a:t>
            </a:r>
            <a:endParaRPr sz="1350">
              <a:latin typeface="Arial"/>
              <a:cs typeface="Arial"/>
            </a:endParaRPr>
          </a:p>
          <a:p>
            <a:pPr marL="567214" lvl="1" indent="-214789" defTabSz="685800">
              <a:buFont typeface="Wingdings"/>
              <a:buChar char=""/>
              <a:tabLst>
                <a:tab pos="567214" algn="l"/>
              </a:tabLst>
            </a:pPr>
            <a:r>
              <a:rPr sz="1050">
                <a:solidFill>
                  <a:srgbClr val="404040"/>
                </a:solidFill>
                <a:latin typeface="Arial"/>
                <a:cs typeface="Arial"/>
              </a:rPr>
              <a:t>Uncontrolled</a:t>
            </a:r>
            <a:r>
              <a:rPr sz="1050" spc="-60">
                <a:solidFill>
                  <a:srgbClr val="404040"/>
                </a:solidFill>
                <a:latin typeface="Arial"/>
                <a:cs typeface="Arial"/>
              </a:rPr>
              <a:t> </a:t>
            </a:r>
            <a:r>
              <a:rPr sz="1050">
                <a:solidFill>
                  <a:srgbClr val="404040"/>
                </a:solidFill>
                <a:latin typeface="Arial"/>
                <a:cs typeface="Arial"/>
              </a:rPr>
              <a:t>as</a:t>
            </a:r>
            <a:r>
              <a:rPr sz="1050" spc="-26">
                <a:solidFill>
                  <a:srgbClr val="404040"/>
                </a:solidFill>
                <a:latin typeface="Arial"/>
                <a:cs typeface="Arial"/>
              </a:rPr>
              <a:t> </a:t>
            </a:r>
            <a:r>
              <a:rPr sz="1050">
                <a:solidFill>
                  <a:srgbClr val="404040"/>
                </a:solidFill>
                <a:latin typeface="Arial"/>
                <a:cs typeface="Arial"/>
              </a:rPr>
              <a:t>defined</a:t>
            </a:r>
            <a:r>
              <a:rPr sz="1050" spc="-49">
                <a:solidFill>
                  <a:srgbClr val="404040"/>
                </a:solidFill>
                <a:latin typeface="Arial"/>
                <a:cs typeface="Arial"/>
              </a:rPr>
              <a:t> </a:t>
            </a:r>
            <a:r>
              <a:rPr sz="1050">
                <a:solidFill>
                  <a:srgbClr val="404040"/>
                </a:solidFill>
                <a:latin typeface="Arial"/>
                <a:cs typeface="Arial"/>
              </a:rPr>
              <a:t>by</a:t>
            </a:r>
            <a:r>
              <a:rPr sz="1050" spc="-34">
                <a:solidFill>
                  <a:srgbClr val="404040"/>
                </a:solidFill>
                <a:latin typeface="Arial"/>
                <a:cs typeface="Arial"/>
              </a:rPr>
              <a:t> </a:t>
            </a:r>
            <a:r>
              <a:rPr sz="1050" spc="-8">
                <a:solidFill>
                  <a:srgbClr val="404040"/>
                </a:solidFill>
                <a:latin typeface="Arial"/>
                <a:cs typeface="Arial"/>
              </a:rPr>
              <a:t>ERS/ATS</a:t>
            </a:r>
            <a:r>
              <a:rPr sz="1050" spc="-15">
                <a:solidFill>
                  <a:srgbClr val="404040"/>
                </a:solidFill>
                <a:latin typeface="Arial"/>
                <a:cs typeface="Arial"/>
              </a:rPr>
              <a:t> </a:t>
            </a:r>
            <a:r>
              <a:rPr sz="1050" spc="-8">
                <a:solidFill>
                  <a:srgbClr val="404040"/>
                </a:solidFill>
                <a:latin typeface="Arial"/>
                <a:cs typeface="Arial"/>
              </a:rPr>
              <a:t>guidelines</a:t>
            </a:r>
            <a:endParaRPr sz="1050">
              <a:latin typeface="Arial"/>
              <a:cs typeface="Arial"/>
            </a:endParaRPr>
          </a:p>
        </p:txBody>
      </p:sp>
      <p:sp>
        <p:nvSpPr>
          <p:cNvPr id="12" name="object 12"/>
          <p:cNvSpPr txBox="1"/>
          <p:nvPr/>
        </p:nvSpPr>
        <p:spPr>
          <a:xfrm>
            <a:off x="656082" y="2591942"/>
            <a:ext cx="7564279" cy="1710084"/>
          </a:xfrm>
          <a:prstGeom prst="rect">
            <a:avLst/>
          </a:prstGeom>
        </p:spPr>
        <p:txBody>
          <a:bodyPr vert="horz" wrap="square" lIns="0" tIns="9525" rIns="0" bIns="0" rtlCol="0">
            <a:spAutoFit/>
          </a:bodyPr>
          <a:lstStyle/>
          <a:p>
            <a:pPr marL="271939" indent="-214789" defTabSz="685800">
              <a:spcBef>
                <a:spcPts val="75"/>
              </a:spcBef>
              <a:buFont typeface="Wingdings"/>
              <a:buChar char=""/>
              <a:tabLst>
                <a:tab pos="271939" algn="l"/>
              </a:tabLst>
            </a:pPr>
            <a:r>
              <a:rPr sz="1350">
                <a:solidFill>
                  <a:srgbClr val="404040"/>
                </a:solidFill>
                <a:latin typeface="Arial"/>
                <a:cs typeface="Arial"/>
              </a:rPr>
              <a:t>Poor</a:t>
            </a:r>
            <a:r>
              <a:rPr sz="1350" spc="-30">
                <a:solidFill>
                  <a:srgbClr val="404040"/>
                </a:solidFill>
                <a:latin typeface="Arial"/>
                <a:cs typeface="Arial"/>
              </a:rPr>
              <a:t> </a:t>
            </a:r>
            <a:r>
              <a:rPr sz="1350">
                <a:solidFill>
                  <a:srgbClr val="404040"/>
                </a:solidFill>
                <a:latin typeface="Arial"/>
                <a:cs typeface="Arial"/>
              </a:rPr>
              <a:t>symptom control</a:t>
            </a:r>
            <a:r>
              <a:rPr sz="1350" spc="-15">
                <a:solidFill>
                  <a:srgbClr val="404040"/>
                </a:solidFill>
                <a:latin typeface="Arial"/>
                <a:cs typeface="Arial"/>
              </a:rPr>
              <a:t> </a:t>
            </a:r>
            <a:r>
              <a:rPr sz="1350">
                <a:solidFill>
                  <a:srgbClr val="404040"/>
                </a:solidFill>
                <a:latin typeface="Arial"/>
                <a:cs typeface="Arial"/>
              </a:rPr>
              <a:t>where</a:t>
            </a:r>
            <a:r>
              <a:rPr sz="1350" spc="-56">
                <a:solidFill>
                  <a:srgbClr val="404040"/>
                </a:solidFill>
                <a:latin typeface="Arial"/>
                <a:cs typeface="Arial"/>
              </a:rPr>
              <a:t> </a:t>
            </a:r>
            <a:r>
              <a:rPr sz="1350">
                <a:solidFill>
                  <a:srgbClr val="404040"/>
                </a:solidFill>
                <a:latin typeface="Arial"/>
                <a:cs typeface="Arial"/>
              </a:rPr>
              <a:t>ACQ</a:t>
            </a:r>
            <a:r>
              <a:rPr sz="1350" spc="-23">
                <a:solidFill>
                  <a:srgbClr val="404040"/>
                </a:solidFill>
                <a:latin typeface="Arial"/>
                <a:cs typeface="Arial"/>
              </a:rPr>
              <a:t> </a:t>
            </a:r>
            <a:r>
              <a:rPr sz="1350">
                <a:solidFill>
                  <a:srgbClr val="404040"/>
                </a:solidFill>
                <a:latin typeface="Arial"/>
                <a:cs typeface="Arial"/>
              </a:rPr>
              <a:t>is</a:t>
            </a:r>
            <a:r>
              <a:rPr sz="1350" spc="-23">
                <a:solidFill>
                  <a:srgbClr val="404040"/>
                </a:solidFill>
                <a:latin typeface="Arial"/>
                <a:cs typeface="Arial"/>
              </a:rPr>
              <a:t> </a:t>
            </a:r>
            <a:r>
              <a:rPr sz="1350">
                <a:solidFill>
                  <a:srgbClr val="404040"/>
                </a:solidFill>
                <a:latin typeface="Arial"/>
                <a:cs typeface="Arial"/>
              </a:rPr>
              <a:t>consistently</a:t>
            </a:r>
            <a:r>
              <a:rPr sz="1350" spc="-11">
                <a:solidFill>
                  <a:srgbClr val="404040"/>
                </a:solidFill>
                <a:latin typeface="Arial"/>
                <a:cs typeface="Arial"/>
              </a:rPr>
              <a:t> </a:t>
            </a:r>
            <a:r>
              <a:rPr sz="1350">
                <a:solidFill>
                  <a:srgbClr val="404040"/>
                </a:solidFill>
                <a:latin typeface="Arial"/>
                <a:cs typeface="Arial"/>
              </a:rPr>
              <a:t>&gt;</a:t>
            </a:r>
            <a:r>
              <a:rPr sz="1350" spc="-15">
                <a:solidFill>
                  <a:srgbClr val="404040"/>
                </a:solidFill>
                <a:latin typeface="Arial"/>
                <a:cs typeface="Arial"/>
              </a:rPr>
              <a:t> </a:t>
            </a:r>
            <a:r>
              <a:rPr sz="1350">
                <a:solidFill>
                  <a:srgbClr val="404040"/>
                </a:solidFill>
                <a:latin typeface="Arial"/>
                <a:cs typeface="Arial"/>
              </a:rPr>
              <a:t>1.5,</a:t>
            </a:r>
            <a:r>
              <a:rPr sz="1350" spc="-94">
                <a:solidFill>
                  <a:srgbClr val="404040"/>
                </a:solidFill>
                <a:latin typeface="Arial"/>
                <a:cs typeface="Arial"/>
              </a:rPr>
              <a:t> </a:t>
            </a:r>
            <a:r>
              <a:rPr sz="1350">
                <a:solidFill>
                  <a:srgbClr val="404040"/>
                </a:solidFill>
                <a:latin typeface="Arial"/>
                <a:cs typeface="Arial"/>
              </a:rPr>
              <a:t>ACT</a:t>
            </a:r>
            <a:r>
              <a:rPr sz="1350" spc="-41">
                <a:solidFill>
                  <a:srgbClr val="404040"/>
                </a:solidFill>
                <a:latin typeface="Arial"/>
                <a:cs typeface="Arial"/>
              </a:rPr>
              <a:t> </a:t>
            </a:r>
            <a:r>
              <a:rPr sz="1350" spc="-19">
                <a:solidFill>
                  <a:srgbClr val="404040"/>
                </a:solidFill>
                <a:latin typeface="Arial"/>
                <a:cs typeface="Arial"/>
              </a:rPr>
              <a:t>&lt;20</a:t>
            </a:r>
            <a:endParaRPr sz="1350">
              <a:latin typeface="Arial"/>
              <a:cs typeface="Arial"/>
            </a:endParaRPr>
          </a:p>
          <a:p>
            <a:pPr defTabSz="685800">
              <a:spcBef>
                <a:spcPts val="68"/>
              </a:spcBef>
              <a:buClr>
                <a:srgbClr val="404040"/>
              </a:buClr>
              <a:buFont typeface="Wingdings"/>
              <a:buChar char=""/>
            </a:pPr>
            <a:endParaRPr sz="1350">
              <a:latin typeface="Arial"/>
              <a:cs typeface="Arial"/>
            </a:endParaRPr>
          </a:p>
          <a:p>
            <a:pPr marL="271463" indent="-214313" defTabSz="685800">
              <a:buFont typeface="Wingdings"/>
              <a:buChar char=""/>
              <a:tabLst>
                <a:tab pos="271463" algn="l"/>
              </a:tabLst>
            </a:pPr>
            <a:r>
              <a:rPr sz="1350">
                <a:solidFill>
                  <a:srgbClr val="404040"/>
                </a:solidFill>
                <a:latin typeface="Arial"/>
                <a:cs typeface="Arial"/>
              </a:rPr>
              <a:t>Airflow</a:t>
            </a:r>
            <a:r>
              <a:rPr sz="1350" spc="-41">
                <a:solidFill>
                  <a:srgbClr val="404040"/>
                </a:solidFill>
                <a:latin typeface="Arial"/>
                <a:cs typeface="Arial"/>
              </a:rPr>
              <a:t> </a:t>
            </a:r>
            <a:r>
              <a:rPr sz="1350">
                <a:solidFill>
                  <a:srgbClr val="404040"/>
                </a:solidFill>
                <a:latin typeface="Arial"/>
                <a:cs typeface="Arial"/>
              </a:rPr>
              <a:t>limitation</a:t>
            </a:r>
            <a:r>
              <a:rPr sz="1350" spc="-34">
                <a:solidFill>
                  <a:srgbClr val="404040"/>
                </a:solidFill>
                <a:latin typeface="Arial"/>
                <a:cs typeface="Arial"/>
              </a:rPr>
              <a:t> </a:t>
            </a:r>
            <a:r>
              <a:rPr sz="1350">
                <a:solidFill>
                  <a:srgbClr val="404040"/>
                </a:solidFill>
                <a:latin typeface="Arial"/>
                <a:cs typeface="Arial"/>
              </a:rPr>
              <a:t>where</a:t>
            </a:r>
            <a:r>
              <a:rPr sz="1350" spc="-8">
                <a:solidFill>
                  <a:srgbClr val="404040"/>
                </a:solidFill>
                <a:latin typeface="Arial"/>
                <a:cs typeface="Arial"/>
              </a:rPr>
              <a:t> pre-</a:t>
            </a:r>
            <a:r>
              <a:rPr sz="1350">
                <a:solidFill>
                  <a:srgbClr val="404040"/>
                </a:solidFill>
                <a:latin typeface="Arial"/>
                <a:cs typeface="Arial"/>
              </a:rPr>
              <a:t>bronchodilator</a:t>
            </a:r>
            <a:r>
              <a:rPr sz="1350" spc="-15">
                <a:solidFill>
                  <a:srgbClr val="404040"/>
                </a:solidFill>
                <a:latin typeface="Arial"/>
                <a:cs typeface="Arial"/>
              </a:rPr>
              <a:t> </a:t>
            </a:r>
            <a:r>
              <a:rPr sz="1350">
                <a:solidFill>
                  <a:srgbClr val="404040"/>
                </a:solidFill>
                <a:latin typeface="Arial"/>
                <a:cs typeface="Arial"/>
              </a:rPr>
              <a:t>FEV</a:t>
            </a:r>
            <a:r>
              <a:rPr sz="1350" baseline="-20833">
                <a:solidFill>
                  <a:srgbClr val="404040"/>
                </a:solidFill>
                <a:latin typeface="Arial"/>
                <a:cs typeface="Arial"/>
              </a:rPr>
              <a:t>1</a:t>
            </a:r>
            <a:r>
              <a:rPr sz="1350" spc="-39" baseline="-20833">
                <a:solidFill>
                  <a:srgbClr val="404040"/>
                </a:solidFill>
                <a:latin typeface="Arial"/>
                <a:cs typeface="Arial"/>
              </a:rPr>
              <a:t> </a:t>
            </a:r>
            <a:r>
              <a:rPr sz="1350">
                <a:solidFill>
                  <a:srgbClr val="404040"/>
                </a:solidFill>
                <a:latin typeface="Arial"/>
                <a:cs typeface="Arial"/>
              </a:rPr>
              <a:t>&lt;80%</a:t>
            </a:r>
            <a:r>
              <a:rPr sz="1350" spc="-34">
                <a:solidFill>
                  <a:srgbClr val="404040"/>
                </a:solidFill>
                <a:latin typeface="Arial"/>
                <a:cs typeface="Arial"/>
              </a:rPr>
              <a:t> </a:t>
            </a:r>
            <a:r>
              <a:rPr sz="1350">
                <a:solidFill>
                  <a:srgbClr val="404040"/>
                </a:solidFill>
                <a:latin typeface="Arial"/>
                <a:cs typeface="Arial"/>
              </a:rPr>
              <a:t>predicted,</a:t>
            </a:r>
            <a:r>
              <a:rPr sz="1350" spc="-26">
                <a:solidFill>
                  <a:srgbClr val="404040"/>
                </a:solidFill>
                <a:latin typeface="Arial"/>
                <a:cs typeface="Arial"/>
              </a:rPr>
              <a:t> </a:t>
            </a:r>
            <a:r>
              <a:rPr sz="1350">
                <a:solidFill>
                  <a:srgbClr val="404040"/>
                </a:solidFill>
                <a:latin typeface="Arial"/>
                <a:cs typeface="Arial"/>
              </a:rPr>
              <a:t>with</a:t>
            </a:r>
            <a:r>
              <a:rPr sz="1350" spc="-15">
                <a:solidFill>
                  <a:srgbClr val="404040"/>
                </a:solidFill>
                <a:latin typeface="Arial"/>
                <a:cs typeface="Arial"/>
              </a:rPr>
              <a:t> </a:t>
            </a:r>
            <a:r>
              <a:rPr sz="1350">
                <a:solidFill>
                  <a:srgbClr val="404040"/>
                </a:solidFill>
                <a:latin typeface="Arial"/>
                <a:cs typeface="Arial"/>
              </a:rPr>
              <a:t>reduced</a:t>
            </a:r>
            <a:r>
              <a:rPr sz="1350" spc="-30">
                <a:solidFill>
                  <a:srgbClr val="404040"/>
                </a:solidFill>
                <a:latin typeface="Arial"/>
                <a:cs typeface="Arial"/>
              </a:rPr>
              <a:t> </a:t>
            </a:r>
            <a:r>
              <a:rPr sz="1350" spc="-8">
                <a:solidFill>
                  <a:srgbClr val="404040"/>
                </a:solidFill>
                <a:latin typeface="Arial"/>
                <a:cs typeface="Arial"/>
              </a:rPr>
              <a:t>FEV</a:t>
            </a:r>
            <a:r>
              <a:rPr sz="1350" spc="-11" baseline="-20833">
                <a:solidFill>
                  <a:srgbClr val="404040"/>
                </a:solidFill>
                <a:latin typeface="Arial"/>
                <a:cs typeface="Arial"/>
              </a:rPr>
              <a:t>1</a:t>
            </a:r>
            <a:r>
              <a:rPr sz="1350" spc="-8">
                <a:solidFill>
                  <a:srgbClr val="404040"/>
                </a:solidFill>
                <a:latin typeface="Arial"/>
                <a:cs typeface="Arial"/>
              </a:rPr>
              <a:t>/FVC</a:t>
            </a:r>
            <a:endParaRPr sz="1350">
              <a:latin typeface="Arial"/>
              <a:cs typeface="Arial"/>
            </a:endParaRPr>
          </a:p>
          <a:p>
            <a:pPr defTabSz="685800">
              <a:spcBef>
                <a:spcPts val="68"/>
              </a:spcBef>
              <a:buClr>
                <a:srgbClr val="404040"/>
              </a:buClr>
              <a:buFont typeface="Wingdings"/>
              <a:buChar char=""/>
            </a:pPr>
            <a:endParaRPr sz="1350">
              <a:latin typeface="Arial"/>
              <a:cs typeface="Arial"/>
            </a:endParaRPr>
          </a:p>
          <a:p>
            <a:pPr marL="271939" marR="22860" indent="-215265" defTabSz="685800">
              <a:buFont typeface="Wingdings"/>
              <a:buChar char=""/>
              <a:tabLst>
                <a:tab pos="271939" algn="l"/>
              </a:tabLst>
            </a:pPr>
            <a:r>
              <a:rPr sz="1350">
                <a:solidFill>
                  <a:srgbClr val="404040"/>
                </a:solidFill>
                <a:latin typeface="Arial"/>
                <a:cs typeface="Arial"/>
              </a:rPr>
              <a:t>Serious</a:t>
            </a:r>
            <a:r>
              <a:rPr sz="1350" spc="-23">
                <a:solidFill>
                  <a:srgbClr val="404040"/>
                </a:solidFill>
                <a:latin typeface="Arial"/>
                <a:cs typeface="Arial"/>
              </a:rPr>
              <a:t> </a:t>
            </a:r>
            <a:r>
              <a:rPr sz="1350">
                <a:solidFill>
                  <a:srgbClr val="404040"/>
                </a:solidFill>
                <a:latin typeface="Arial"/>
                <a:cs typeface="Arial"/>
              </a:rPr>
              <a:t>exacerbations</a:t>
            </a:r>
            <a:r>
              <a:rPr sz="1350" spc="-4">
                <a:solidFill>
                  <a:srgbClr val="404040"/>
                </a:solidFill>
                <a:latin typeface="Arial"/>
                <a:cs typeface="Arial"/>
              </a:rPr>
              <a:t> </a:t>
            </a:r>
            <a:r>
              <a:rPr sz="1350">
                <a:solidFill>
                  <a:srgbClr val="404040"/>
                </a:solidFill>
                <a:latin typeface="Arial"/>
                <a:cs typeface="Arial"/>
              </a:rPr>
              <a:t>with</a:t>
            </a:r>
            <a:r>
              <a:rPr sz="1350" spc="-4">
                <a:solidFill>
                  <a:srgbClr val="404040"/>
                </a:solidFill>
                <a:latin typeface="Arial"/>
                <a:cs typeface="Arial"/>
              </a:rPr>
              <a:t> </a:t>
            </a:r>
            <a:r>
              <a:rPr sz="1350">
                <a:solidFill>
                  <a:srgbClr val="404040"/>
                </a:solidFill>
                <a:latin typeface="Arial"/>
                <a:cs typeface="Arial"/>
              </a:rPr>
              <a:t>≥1</a:t>
            </a:r>
            <a:r>
              <a:rPr sz="1350" spc="-23">
                <a:solidFill>
                  <a:srgbClr val="404040"/>
                </a:solidFill>
                <a:latin typeface="Arial"/>
                <a:cs typeface="Arial"/>
              </a:rPr>
              <a:t> </a:t>
            </a:r>
            <a:r>
              <a:rPr sz="1350">
                <a:solidFill>
                  <a:srgbClr val="404040"/>
                </a:solidFill>
                <a:latin typeface="Arial"/>
                <a:cs typeface="Arial"/>
              </a:rPr>
              <a:t>hospitalization,</a:t>
            </a:r>
            <a:r>
              <a:rPr sz="1350" spc="-8">
                <a:solidFill>
                  <a:srgbClr val="404040"/>
                </a:solidFill>
                <a:latin typeface="Arial"/>
                <a:cs typeface="Arial"/>
              </a:rPr>
              <a:t> </a:t>
            </a:r>
            <a:r>
              <a:rPr sz="1350">
                <a:solidFill>
                  <a:srgbClr val="404040"/>
                </a:solidFill>
                <a:latin typeface="Arial"/>
                <a:cs typeface="Arial"/>
              </a:rPr>
              <a:t>ICU</a:t>
            </a:r>
            <a:r>
              <a:rPr sz="1350" spc="-23">
                <a:solidFill>
                  <a:srgbClr val="404040"/>
                </a:solidFill>
                <a:latin typeface="Arial"/>
                <a:cs typeface="Arial"/>
              </a:rPr>
              <a:t> </a:t>
            </a:r>
            <a:r>
              <a:rPr sz="1350">
                <a:solidFill>
                  <a:srgbClr val="404040"/>
                </a:solidFill>
                <a:latin typeface="Arial"/>
                <a:cs typeface="Arial"/>
              </a:rPr>
              <a:t>stay</a:t>
            </a:r>
            <a:r>
              <a:rPr sz="1350" spc="-26">
                <a:solidFill>
                  <a:srgbClr val="404040"/>
                </a:solidFill>
                <a:latin typeface="Arial"/>
                <a:cs typeface="Arial"/>
              </a:rPr>
              <a:t> </a:t>
            </a:r>
            <a:r>
              <a:rPr sz="1350">
                <a:solidFill>
                  <a:srgbClr val="404040"/>
                </a:solidFill>
                <a:latin typeface="Arial"/>
                <a:cs typeface="Arial"/>
              </a:rPr>
              <a:t>or</a:t>
            </a:r>
            <a:r>
              <a:rPr sz="1350" spc="-26">
                <a:solidFill>
                  <a:srgbClr val="404040"/>
                </a:solidFill>
                <a:latin typeface="Arial"/>
                <a:cs typeface="Arial"/>
              </a:rPr>
              <a:t> </a:t>
            </a:r>
            <a:r>
              <a:rPr sz="1350">
                <a:solidFill>
                  <a:srgbClr val="404040"/>
                </a:solidFill>
                <a:latin typeface="Arial"/>
                <a:cs typeface="Arial"/>
              </a:rPr>
              <a:t>mechanical</a:t>
            </a:r>
            <a:r>
              <a:rPr sz="1350" spc="-11">
                <a:solidFill>
                  <a:srgbClr val="404040"/>
                </a:solidFill>
                <a:latin typeface="Arial"/>
                <a:cs typeface="Arial"/>
              </a:rPr>
              <a:t> </a:t>
            </a:r>
            <a:r>
              <a:rPr sz="1350">
                <a:solidFill>
                  <a:srgbClr val="404040"/>
                </a:solidFill>
                <a:latin typeface="Arial"/>
                <a:cs typeface="Arial"/>
              </a:rPr>
              <a:t>ventilation</a:t>
            </a:r>
            <a:r>
              <a:rPr sz="1350" spc="-23">
                <a:solidFill>
                  <a:srgbClr val="404040"/>
                </a:solidFill>
                <a:latin typeface="Arial"/>
                <a:cs typeface="Arial"/>
              </a:rPr>
              <a:t> </a:t>
            </a:r>
            <a:r>
              <a:rPr sz="1350">
                <a:solidFill>
                  <a:srgbClr val="404040"/>
                </a:solidFill>
                <a:latin typeface="Arial"/>
                <a:cs typeface="Arial"/>
              </a:rPr>
              <a:t>in</a:t>
            </a:r>
            <a:r>
              <a:rPr sz="1350" spc="-23">
                <a:solidFill>
                  <a:srgbClr val="404040"/>
                </a:solidFill>
                <a:latin typeface="Arial"/>
                <a:cs typeface="Arial"/>
              </a:rPr>
              <a:t> </a:t>
            </a:r>
            <a:r>
              <a:rPr sz="1350">
                <a:solidFill>
                  <a:srgbClr val="404040"/>
                </a:solidFill>
                <a:latin typeface="Arial"/>
                <a:cs typeface="Arial"/>
              </a:rPr>
              <a:t>the</a:t>
            </a:r>
            <a:r>
              <a:rPr sz="1350" spc="-30">
                <a:solidFill>
                  <a:srgbClr val="404040"/>
                </a:solidFill>
                <a:latin typeface="Arial"/>
                <a:cs typeface="Arial"/>
              </a:rPr>
              <a:t> </a:t>
            </a:r>
            <a:r>
              <a:rPr sz="1350" spc="-8">
                <a:solidFill>
                  <a:srgbClr val="404040"/>
                </a:solidFill>
                <a:latin typeface="Arial"/>
                <a:cs typeface="Arial"/>
              </a:rPr>
              <a:t>previous </a:t>
            </a:r>
            <a:r>
              <a:rPr sz="1350" spc="-15">
                <a:solidFill>
                  <a:srgbClr val="404040"/>
                </a:solidFill>
                <a:latin typeface="Arial"/>
                <a:cs typeface="Arial"/>
              </a:rPr>
              <a:t>year</a:t>
            </a:r>
            <a:endParaRPr sz="1350">
              <a:latin typeface="Arial"/>
              <a:cs typeface="Arial"/>
            </a:endParaRPr>
          </a:p>
          <a:p>
            <a:pPr defTabSz="685800">
              <a:spcBef>
                <a:spcPts val="68"/>
              </a:spcBef>
              <a:buClr>
                <a:srgbClr val="404040"/>
              </a:buClr>
              <a:buFont typeface="Wingdings"/>
              <a:buChar char=""/>
            </a:pPr>
            <a:endParaRPr sz="1350">
              <a:latin typeface="Arial"/>
              <a:cs typeface="Arial"/>
            </a:endParaRPr>
          </a:p>
          <a:p>
            <a:pPr marL="271463" indent="-214313" defTabSz="685800">
              <a:buFont typeface="Wingdings"/>
              <a:buChar char=""/>
              <a:tabLst>
                <a:tab pos="271463" algn="l"/>
              </a:tabLst>
            </a:pPr>
            <a:r>
              <a:rPr sz="1350">
                <a:solidFill>
                  <a:srgbClr val="404040"/>
                </a:solidFill>
                <a:latin typeface="Arial"/>
                <a:cs typeface="Arial"/>
              </a:rPr>
              <a:t>Frequent</a:t>
            </a:r>
            <a:r>
              <a:rPr sz="1350" spc="-19">
                <a:solidFill>
                  <a:srgbClr val="404040"/>
                </a:solidFill>
                <a:latin typeface="Arial"/>
                <a:cs typeface="Arial"/>
              </a:rPr>
              <a:t> </a:t>
            </a:r>
            <a:r>
              <a:rPr sz="1350">
                <a:solidFill>
                  <a:srgbClr val="404040"/>
                </a:solidFill>
                <a:latin typeface="Arial"/>
                <a:cs typeface="Arial"/>
              </a:rPr>
              <a:t>severe</a:t>
            </a:r>
            <a:r>
              <a:rPr sz="1350" spc="-30">
                <a:solidFill>
                  <a:srgbClr val="404040"/>
                </a:solidFill>
                <a:latin typeface="Arial"/>
                <a:cs typeface="Arial"/>
              </a:rPr>
              <a:t> </a:t>
            </a:r>
            <a:r>
              <a:rPr sz="1350">
                <a:solidFill>
                  <a:srgbClr val="404040"/>
                </a:solidFill>
                <a:latin typeface="Arial"/>
                <a:cs typeface="Arial"/>
              </a:rPr>
              <a:t>exacerbations</a:t>
            </a:r>
            <a:r>
              <a:rPr sz="1350" spc="4">
                <a:solidFill>
                  <a:srgbClr val="404040"/>
                </a:solidFill>
                <a:latin typeface="Arial"/>
                <a:cs typeface="Arial"/>
              </a:rPr>
              <a:t> </a:t>
            </a:r>
            <a:r>
              <a:rPr sz="1350">
                <a:solidFill>
                  <a:srgbClr val="404040"/>
                </a:solidFill>
                <a:latin typeface="Arial"/>
                <a:cs typeface="Arial"/>
              </a:rPr>
              <a:t>with</a:t>
            </a:r>
            <a:r>
              <a:rPr sz="1350" spc="8">
                <a:solidFill>
                  <a:srgbClr val="404040"/>
                </a:solidFill>
                <a:latin typeface="Arial"/>
                <a:cs typeface="Arial"/>
              </a:rPr>
              <a:t> </a:t>
            </a:r>
            <a:r>
              <a:rPr sz="1350">
                <a:solidFill>
                  <a:srgbClr val="404040"/>
                </a:solidFill>
                <a:latin typeface="Arial"/>
                <a:cs typeface="Arial"/>
              </a:rPr>
              <a:t>≥2</a:t>
            </a:r>
            <a:r>
              <a:rPr sz="1350" spc="-26">
                <a:solidFill>
                  <a:srgbClr val="404040"/>
                </a:solidFill>
                <a:latin typeface="Arial"/>
                <a:cs typeface="Arial"/>
              </a:rPr>
              <a:t> </a:t>
            </a:r>
            <a:r>
              <a:rPr sz="1350">
                <a:solidFill>
                  <a:srgbClr val="404040"/>
                </a:solidFill>
                <a:latin typeface="Arial"/>
                <a:cs typeface="Arial"/>
              </a:rPr>
              <a:t>bursts</a:t>
            </a:r>
            <a:r>
              <a:rPr sz="1350" spc="-23">
                <a:solidFill>
                  <a:srgbClr val="404040"/>
                </a:solidFill>
                <a:latin typeface="Arial"/>
                <a:cs typeface="Arial"/>
              </a:rPr>
              <a:t> </a:t>
            </a:r>
            <a:r>
              <a:rPr sz="1350">
                <a:solidFill>
                  <a:srgbClr val="404040"/>
                </a:solidFill>
                <a:latin typeface="Arial"/>
                <a:cs typeface="Arial"/>
              </a:rPr>
              <a:t>of</a:t>
            </a:r>
            <a:r>
              <a:rPr sz="1350" spc="-19">
                <a:solidFill>
                  <a:srgbClr val="404040"/>
                </a:solidFill>
                <a:latin typeface="Arial"/>
                <a:cs typeface="Arial"/>
              </a:rPr>
              <a:t> </a:t>
            </a:r>
            <a:r>
              <a:rPr sz="1350">
                <a:solidFill>
                  <a:srgbClr val="404040"/>
                </a:solidFill>
                <a:latin typeface="Arial"/>
                <a:cs typeface="Arial"/>
              </a:rPr>
              <a:t>SCS</a:t>
            </a:r>
            <a:r>
              <a:rPr sz="1350" spc="-30">
                <a:solidFill>
                  <a:srgbClr val="404040"/>
                </a:solidFill>
                <a:latin typeface="Arial"/>
                <a:cs typeface="Arial"/>
              </a:rPr>
              <a:t> </a:t>
            </a:r>
            <a:r>
              <a:rPr sz="1350">
                <a:solidFill>
                  <a:srgbClr val="404040"/>
                </a:solidFill>
                <a:latin typeface="Arial"/>
                <a:cs typeface="Arial"/>
              </a:rPr>
              <a:t>with each</a:t>
            </a:r>
            <a:r>
              <a:rPr sz="1350" spc="-19">
                <a:solidFill>
                  <a:srgbClr val="404040"/>
                </a:solidFill>
                <a:latin typeface="Arial"/>
                <a:cs typeface="Arial"/>
              </a:rPr>
              <a:t> </a:t>
            </a:r>
            <a:r>
              <a:rPr sz="1350">
                <a:solidFill>
                  <a:srgbClr val="404040"/>
                </a:solidFill>
                <a:latin typeface="Arial"/>
                <a:cs typeface="Arial"/>
              </a:rPr>
              <a:t>course</a:t>
            </a:r>
            <a:r>
              <a:rPr sz="1350" spc="-30">
                <a:solidFill>
                  <a:srgbClr val="404040"/>
                </a:solidFill>
                <a:latin typeface="Arial"/>
                <a:cs typeface="Arial"/>
              </a:rPr>
              <a:t> </a:t>
            </a:r>
            <a:r>
              <a:rPr sz="1350">
                <a:solidFill>
                  <a:srgbClr val="404040"/>
                </a:solidFill>
                <a:latin typeface="Arial"/>
                <a:cs typeface="Arial"/>
              </a:rPr>
              <a:t>&gt;3</a:t>
            </a:r>
            <a:r>
              <a:rPr sz="1350" spc="-23">
                <a:solidFill>
                  <a:srgbClr val="404040"/>
                </a:solidFill>
                <a:latin typeface="Arial"/>
                <a:cs typeface="Arial"/>
              </a:rPr>
              <a:t> </a:t>
            </a:r>
            <a:r>
              <a:rPr sz="1350">
                <a:solidFill>
                  <a:srgbClr val="404040"/>
                </a:solidFill>
                <a:latin typeface="Arial"/>
                <a:cs typeface="Arial"/>
              </a:rPr>
              <a:t>days</a:t>
            </a:r>
            <a:r>
              <a:rPr sz="1350" spc="-8">
                <a:solidFill>
                  <a:srgbClr val="404040"/>
                </a:solidFill>
                <a:latin typeface="Arial"/>
                <a:cs typeface="Arial"/>
              </a:rPr>
              <a:t> </a:t>
            </a:r>
            <a:r>
              <a:rPr sz="1350">
                <a:solidFill>
                  <a:srgbClr val="404040"/>
                </a:solidFill>
                <a:latin typeface="Arial"/>
                <a:cs typeface="Arial"/>
              </a:rPr>
              <a:t>in</a:t>
            </a:r>
            <a:r>
              <a:rPr sz="1350" spc="-34">
                <a:solidFill>
                  <a:srgbClr val="404040"/>
                </a:solidFill>
                <a:latin typeface="Arial"/>
                <a:cs typeface="Arial"/>
              </a:rPr>
              <a:t> </a:t>
            </a:r>
            <a:r>
              <a:rPr sz="1350">
                <a:solidFill>
                  <a:srgbClr val="404040"/>
                </a:solidFill>
                <a:latin typeface="Arial"/>
                <a:cs typeface="Arial"/>
              </a:rPr>
              <a:t>the</a:t>
            </a:r>
            <a:r>
              <a:rPr sz="1350" spc="-23">
                <a:solidFill>
                  <a:srgbClr val="404040"/>
                </a:solidFill>
                <a:latin typeface="Arial"/>
                <a:cs typeface="Arial"/>
              </a:rPr>
              <a:t> </a:t>
            </a:r>
            <a:r>
              <a:rPr sz="1350" spc="-8">
                <a:solidFill>
                  <a:srgbClr val="404040"/>
                </a:solidFill>
                <a:latin typeface="Arial"/>
                <a:cs typeface="Arial"/>
              </a:rPr>
              <a:t>previous</a:t>
            </a:r>
            <a:endParaRPr sz="1350">
              <a:latin typeface="Arial"/>
              <a:cs typeface="Arial"/>
            </a:endParaRPr>
          </a:p>
        </p:txBody>
      </p:sp>
      <p:sp>
        <p:nvSpPr>
          <p:cNvPr id="13" name="object 13"/>
          <p:cNvSpPr txBox="1"/>
          <p:nvPr/>
        </p:nvSpPr>
        <p:spPr>
          <a:xfrm>
            <a:off x="918591" y="4238320"/>
            <a:ext cx="349568" cy="217367"/>
          </a:xfrm>
          <a:prstGeom prst="rect">
            <a:avLst/>
          </a:prstGeom>
        </p:spPr>
        <p:txBody>
          <a:bodyPr vert="horz" wrap="square" lIns="0" tIns="9525" rIns="0" bIns="0" rtlCol="0">
            <a:spAutoFit/>
          </a:bodyPr>
          <a:lstStyle/>
          <a:p>
            <a:pPr marL="9525" defTabSz="685800">
              <a:spcBef>
                <a:spcPts val="75"/>
              </a:spcBef>
            </a:pPr>
            <a:r>
              <a:rPr sz="1350" spc="-15">
                <a:solidFill>
                  <a:srgbClr val="404040"/>
                </a:solidFill>
                <a:latin typeface="Arial"/>
                <a:cs typeface="Arial"/>
              </a:rPr>
              <a:t>year</a:t>
            </a:r>
            <a:endParaRPr sz="1350">
              <a:latin typeface="Arial"/>
              <a:cs typeface="Arial"/>
            </a:endParaRPr>
          </a:p>
        </p:txBody>
      </p:sp>
      <p:grpSp>
        <p:nvGrpSpPr>
          <p:cNvPr id="14" name="object 14"/>
          <p:cNvGrpSpPr/>
          <p:nvPr/>
        </p:nvGrpSpPr>
        <p:grpSpPr>
          <a:xfrm>
            <a:off x="635698" y="4270438"/>
            <a:ext cx="7873841" cy="436245"/>
            <a:chOff x="847597" y="5693917"/>
            <a:chExt cx="10498455" cy="581660"/>
          </a:xfrm>
        </p:grpSpPr>
        <p:sp>
          <p:nvSpPr>
            <p:cNvPr id="15" name="object 15"/>
            <p:cNvSpPr/>
            <p:nvPr/>
          </p:nvSpPr>
          <p:spPr>
            <a:xfrm>
              <a:off x="860297" y="5706617"/>
              <a:ext cx="10473055" cy="556260"/>
            </a:xfrm>
            <a:custGeom>
              <a:avLst/>
              <a:gdLst/>
              <a:ahLst/>
              <a:cxnLst/>
              <a:rect l="l" t="t" r="r" b="b"/>
              <a:pathLst>
                <a:path w="10473055" h="556260">
                  <a:moveTo>
                    <a:pt x="10380218" y="0"/>
                  </a:moveTo>
                  <a:lnTo>
                    <a:pt x="92710" y="0"/>
                  </a:lnTo>
                  <a:lnTo>
                    <a:pt x="56621" y="7285"/>
                  </a:lnTo>
                  <a:lnTo>
                    <a:pt x="27152" y="27152"/>
                  </a:lnTo>
                  <a:lnTo>
                    <a:pt x="7285" y="56621"/>
                  </a:lnTo>
                  <a:lnTo>
                    <a:pt x="0" y="92709"/>
                  </a:lnTo>
                  <a:lnTo>
                    <a:pt x="0" y="463549"/>
                  </a:lnTo>
                  <a:lnTo>
                    <a:pt x="7285" y="499633"/>
                  </a:lnTo>
                  <a:lnTo>
                    <a:pt x="27152" y="529102"/>
                  </a:lnTo>
                  <a:lnTo>
                    <a:pt x="56621" y="548973"/>
                  </a:lnTo>
                  <a:lnTo>
                    <a:pt x="92710" y="556259"/>
                  </a:lnTo>
                  <a:lnTo>
                    <a:pt x="10380218" y="556259"/>
                  </a:lnTo>
                  <a:lnTo>
                    <a:pt x="10416295" y="548973"/>
                  </a:lnTo>
                  <a:lnTo>
                    <a:pt x="10445765" y="529102"/>
                  </a:lnTo>
                  <a:lnTo>
                    <a:pt x="10465639" y="499633"/>
                  </a:lnTo>
                  <a:lnTo>
                    <a:pt x="10472928" y="463549"/>
                  </a:lnTo>
                  <a:lnTo>
                    <a:pt x="10472928" y="92709"/>
                  </a:lnTo>
                  <a:lnTo>
                    <a:pt x="10465639" y="56621"/>
                  </a:lnTo>
                  <a:lnTo>
                    <a:pt x="10445765" y="27152"/>
                  </a:lnTo>
                  <a:lnTo>
                    <a:pt x="10416295" y="7285"/>
                  </a:lnTo>
                  <a:lnTo>
                    <a:pt x="10380218" y="0"/>
                  </a:lnTo>
                  <a:close/>
                </a:path>
              </a:pathLst>
            </a:custGeom>
            <a:solidFill>
              <a:srgbClr val="C1DFFA"/>
            </a:solidFill>
          </p:spPr>
          <p:txBody>
            <a:bodyPr wrap="square" lIns="0" tIns="0" rIns="0" bIns="0" rtlCol="0"/>
            <a:lstStyle/>
            <a:p>
              <a:pPr defTabSz="685800"/>
              <a:endParaRPr sz="1350"/>
            </a:p>
          </p:txBody>
        </p:sp>
        <p:sp>
          <p:nvSpPr>
            <p:cNvPr id="16" name="object 16"/>
            <p:cNvSpPr/>
            <p:nvPr/>
          </p:nvSpPr>
          <p:spPr>
            <a:xfrm>
              <a:off x="860297" y="5706617"/>
              <a:ext cx="10473055" cy="556260"/>
            </a:xfrm>
            <a:custGeom>
              <a:avLst/>
              <a:gdLst/>
              <a:ahLst/>
              <a:cxnLst/>
              <a:rect l="l" t="t" r="r" b="b"/>
              <a:pathLst>
                <a:path w="10473055" h="556260">
                  <a:moveTo>
                    <a:pt x="0" y="92709"/>
                  </a:moveTo>
                  <a:lnTo>
                    <a:pt x="7285" y="56621"/>
                  </a:lnTo>
                  <a:lnTo>
                    <a:pt x="27152" y="27152"/>
                  </a:lnTo>
                  <a:lnTo>
                    <a:pt x="56621" y="7285"/>
                  </a:lnTo>
                  <a:lnTo>
                    <a:pt x="92710" y="0"/>
                  </a:lnTo>
                  <a:lnTo>
                    <a:pt x="10380218" y="0"/>
                  </a:lnTo>
                  <a:lnTo>
                    <a:pt x="10416295" y="7285"/>
                  </a:lnTo>
                  <a:lnTo>
                    <a:pt x="10445765" y="27152"/>
                  </a:lnTo>
                  <a:lnTo>
                    <a:pt x="10465639" y="56621"/>
                  </a:lnTo>
                  <a:lnTo>
                    <a:pt x="10472928" y="92709"/>
                  </a:lnTo>
                  <a:lnTo>
                    <a:pt x="10472928" y="463549"/>
                  </a:lnTo>
                  <a:lnTo>
                    <a:pt x="10465639" y="499633"/>
                  </a:lnTo>
                  <a:lnTo>
                    <a:pt x="10445765" y="529102"/>
                  </a:lnTo>
                  <a:lnTo>
                    <a:pt x="10416295" y="548973"/>
                  </a:lnTo>
                  <a:lnTo>
                    <a:pt x="10380218" y="556259"/>
                  </a:lnTo>
                  <a:lnTo>
                    <a:pt x="92710" y="556259"/>
                  </a:lnTo>
                  <a:lnTo>
                    <a:pt x="56621" y="548973"/>
                  </a:lnTo>
                  <a:lnTo>
                    <a:pt x="27152" y="529102"/>
                  </a:lnTo>
                  <a:lnTo>
                    <a:pt x="7285" y="499633"/>
                  </a:lnTo>
                  <a:lnTo>
                    <a:pt x="0" y="463549"/>
                  </a:lnTo>
                  <a:lnTo>
                    <a:pt x="0" y="92709"/>
                  </a:lnTo>
                  <a:close/>
                </a:path>
              </a:pathLst>
            </a:custGeom>
            <a:ln w="25400">
              <a:solidFill>
                <a:srgbClr val="838383"/>
              </a:solidFill>
            </a:ln>
          </p:spPr>
          <p:txBody>
            <a:bodyPr wrap="square" lIns="0" tIns="0" rIns="0" bIns="0" rtlCol="0"/>
            <a:lstStyle/>
            <a:p>
              <a:pPr defTabSz="685800"/>
              <a:endParaRPr sz="1350"/>
            </a:p>
          </p:txBody>
        </p:sp>
      </p:grpSp>
      <p:sp>
        <p:nvSpPr>
          <p:cNvPr id="17" name="object 17"/>
          <p:cNvSpPr txBox="1"/>
          <p:nvPr/>
        </p:nvSpPr>
        <p:spPr>
          <a:xfrm>
            <a:off x="4157377" y="4372280"/>
            <a:ext cx="829151" cy="217367"/>
          </a:xfrm>
          <a:prstGeom prst="rect">
            <a:avLst/>
          </a:prstGeom>
        </p:spPr>
        <p:txBody>
          <a:bodyPr vert="horz" wrap="square" lIns="0" tIns="9525" rIns="0" bIns="0" rtlCol="0">
            <a:spAutoFit/>
          </a:bodyPr>
          <a:lstStyle/>
          <a:p>
            <a:pPr marL="9525" defTabSz="685800">
              <a:spcBef>
                <a:spcPts val="75"/>
              </a:spcBef>
            </a:pPr>
            <a:r>
              <a:rPr sz="1350" b="1" spc="-8">
                <a:solidFill>
                  <a:srgbClr val="042949"/>
                </a:solidFill>
                <a:latin typeface="Arial"/>
                <a:cs typeface="Arial"/>
              </a:rPr>
              <a:t>Exclusion</a:t>
            </a:r>
            <a:endParaRPr sz="1350">
              <a:latin typeface="Arial"/>
              <a:cs typeface="Arial"/>
            </a:endParaRPr>
          </a:p>
        </p:txBody>
      </p:sp>
      <p:sp>
        <p:nvSpPr>
          <p:cNvPr id="18" name="object 18"/>
          <p:cNvSpPr/>
          <p:nvPr/>
        </p:nvSpPr>
        <p:spPr>
          <a:xfrm>
            <a:off x="645223" y="4669727"/>
            <a:ext cx="7854791" cy="276701"/>
          </a:xfrm>
          <a:custGeom>
            <a:avLst/>
            <a:gdLst/>
            <a:ahLst/>
            <a:cxnLst/>
            <a:rect l="l" t="t" r="r" b="b"/>
            <a:pathLst>
              <a:path w="10473055" h="368934">
                <a:moveTo>
                  <a:pt x="0" y="368808"/>
                </a:moveTo>
                <a:lnTo>
                  <a:pt x="10472928" y="368808"/>
                </a:lnTo>
                <a:lnTo>
                  <a:pt x="10472928" y="0"/>
                </a:lnTo>
                <a:lnTo>
                  <a:pt x="0" y="0"/>
                </a:lnTo>
                <a:lnTo>
                  <a:pt x="0" y="368808"/>
                </a:lnTo>
                <a:close/>
              </a:path>
            </a:pathLst>
          </a:custGeom>
          <a:ln w="28575">
            <a:solidFill>
              <a:srgbClr val="838383"/>
            </a:solidFill>
          </a:ln>
        </p:spPr>
        <p:txBody>
          <a:bodyPr wrap="square" lIns="0" tIns="0" rIns="0" bIns="0" rtlCol="0"/>
          <a:lstStyle/>
          <a:p>
            <a:pPr defTabSz="685800"/>
            <a:endParaRPr sz="1350"/>
          </a:p>
        </p:txBody>
      </p:sp>
      <p:sp>
        <p:nvSpPr>
          <p:cNvPr id="19" name="object 19"/>
          <p:cNvSpPr txBox="1"/>
          <p:nvPr/>
        </p:nvSpPr>
        <p:spPr>
          <a:xfrm>
            <a:off x="703707" y="4690034"/>
            <a:ext cx="3364706" cy="217367"/>
          </a:xfrm>
          <a:prstGeom prst="rect">
            <a:avLst/>
          </a:prstGeom>
        </p:spPr>
        <p:txBody>
          <a:bodyPr vert="horz" wrap="square" lIns="0" tIns="9525" rIns="0" bIns="0" rtlCol="0">
            <a:spAutoFit/>
          </a:bodyPr>
          <a:lstStyle/>
          <a:p>
            <a:pPr marL="224314" indent="-214789" defTabSz="685800">
              <a:spcBef>
                <a:spcPts val="75"/>
              </a:spcBef>
              <a:buFont typeface="Wingdings"/>
              <a:buChar char=""/>
              <a:tabLst>
                <a:tab pos="224314" algn="l"/>
              </a:tabLst>
            </a:pPr>
            <a:r>
              <a:rPr sz="1350">
                <a:solidFill>
                  <a:srgbClr val="404040"/>
                </a:solidFill>
                <a:latin typeface="Arial"/>
                <a:cs typeface="Arial"/>
              </a:rPr>
              <a:t>Lack</a:t>
            </a:r>
            <a:r>
              <a:rPr sz="1350" spc="-15">
                <a:solidFill>
                  <a:srgbClr val="404040"/>
                </a:solidFill>
                <a:latin typeface="Arial"/>
                <a:cs typeface="Arial"/>
              </a:rPr>
              <a:t> </a:t>
            </a:r>
            <a:r>
              <a:rPr sz="1350">
                <a:solidFill>
                  <a:srgbClr val="404040"/>
                </a:solidFill>
                <a:latin typeface="Arial"/>
                <a:cs typeface="Arial"/>
              </a:rPr>
              <a:t>of</a:t>
            </a:r>
            <a:r>
              <a:rPr sz="1350" spc="-15">
                <a:solidFill>
                  <a:srgbClr val="404040"/>
                </a:solidFill>
                <a:latin typeface="Arial"/>
                <a:cs typeface="Arial"/>
              </a:rPr>
              <a:t> </a:t>
            </a:r>
            <a:r>
              <a:rPr sz="1350">
                <a:solidFill>
                  <a:srgbClr val="404040"/>
                </a:solidFill>
                <a:latin typeface="Arial"/>
                <a:cs typeface="Arial"/>
              </a:rPr>
              <a:t>informed</a:t>
            </a:r>
            <a:r>
              <a:rPr sz="1350" spc="-11">
                <a:solidFill>
                  <a:srgbClr val="404040"/>
                </a:solidFill>
                <a:latin typeface="Arial"/>
                <a:cs typeface="Arial"/>
              </a:rPr>
              <a:t> </a:t>
            </a:r>
            <a:r>
              <a:rPr sz="1350">
                <a:solidFill>
                  <a:srgbClr val="404040"/>
                </a:solidFill>
                <a:latin typeface="Arial"/>
                <a:cs typeface="Arial"/>
              </a:rPr>
              <a:t>consent</a:t>
            </a:r>
            <a:r>
              <a:rPr sz="1350" spc="-4">
                <a:solidFill>
                  <a:srgbClr val="404040"/>
                </a:solidFill>
                <a:latin typeface="Arial"/>
                <a:cs typeface="Arial"/>
              </a:rPr>
              <a:t> </a:t>
            </a:r>
            <a:r>
              <a:rPr sz="1350">
                <a:solidFill>
                  <a:srgbClr val="404040"/>
                </a:solidFill>
                <a:latin typeface="Arial"/>
                <a:cs typeface="Arial"/>
              </a:rPr>
              <a:t>for</a:t>
            </a:r>
            <a:r>
              <a:rPr sz="1350" spc="-19">
                <a:solidFill>
                  <a:srgbClr val="404040"/>
                </a:solidFill>
                <a:latin typeface="Arial"/>
                <a:cs typeface="Arial"/>
              </a:rPr>
              <a:t> </a:t>
            </a:r>
            <a:r>
              <a:rPr sz="1350" spc="-8">
                <a:solidFill>
                  <a:srgbClr val="404040"/>
                </a:solidFill>
                <a:latin typeface="Arial"/>
                <a:cs typeface="Arial"/>
              </a:rPr>
              <a:t>participation</a:t>
            </a:r>
            <a:endParaRPr sz="1350">
              <a:latin typeface="Arial"/>
              <a:cs typeface="Arial"/>
            </a:endParaRPr>
          </a:p>
        </p:txBody>
      </p:sp>
      <p:grpSp>
        <p:nvGrpSpPr>
          <p:cNvPr id="20" name="object 20"/>
          <p:cNvGrpSpPr/>
          <p:nvPr/>
        </p:nvGrpSpPr>
        <p:grpSpPr>
          <a:xfrm>
            <a:off x="6587300" y="1540954"/>
            <a:ext cx="1807845" cy="1172528"/>
            <a:chOff x="8783066" y="2054605"/>
            <a:chExt cx="2410460" cy="1563370"/>
          </a:xfrm>
        </p:grpSpPr>
        <p:sp>
          <p:nvSpPr>
            <p:cNvPr id="21" name="object 21"/>
            <p:cNvSpPr/>
            <p:nvPr/>
          </p:nvSpPr>
          <p:spPr>
            <a:xfrm>
              <a:off x="8795766" y="2067305"/>
              <a:ext cx="2385060" cy="1537970"/>
            </a:xfrm>
            <a:custGeom>
              <a:avLst/>
              <a:gdLst/>
              <a:ahLst/>
              <a:cxnLst/>
              <a:rect l="l" t="t" r="r" b="b"/>
              <a:pathLst>
                <a:path w="2385059" h="1537970">
                  <a:moveTo>
                    <a:pt x="2128774" y="0"/>
                  </a:moveTo>
                  <a:lnTo>
                    <a:pt x="256285" y="0"/>
                  </a:lnTo>
                  <a:lnTo>
                    <a:pt x="210201" y="4127"/>
                  </a:lnTo>
                  <a:lnTo>
                    <a:pt x="166834" y="16026"/>
                  </a:lnTo>
                  <a:lnTo>
                    <a:pt x="126905" y="34976"/>
                  </a:lnTo>
                  <a:lnTo>
                    <a:pt x="91138" y="60254"/>
                  </a:lnTo>
                  <a:lnTo>
                    <a:pt x="60254" y="91138"/>
                  </a:lnTo>
                  <a:lnTo>
                    <a:pt x="34976" y="126905"/>
                  </a:lnTo>
                  <a:lnTo>
                    <a:pt x="16026" y="166834"/>
                  </a:lnTo>
                  <a:lnTo>
                    <a:pt x="4127" y="210201"/>
                  </a:lnTo>
                  <a:lnTo>
                    <a:pt x="0" y="256286"/>
                  </a:lnTo>
                  <a:lnTo>
                    <a:pt x="0" y="1281430"/>
                  </a:lnTo>
                  <a:lnTo>
                    <a:pt x="4127" y="1327480"/>
                  </a:lnTo>
                  <a:lnTo>
                    <a:pt x="16026" y="1370830"/>
                  </a:lnTo>
                  <a:lnTo>
                    <a:pt x="34976" y="1410753"/>
                  </a:lnTo>
                  <a:lnTo>
                    <a:pt x="60254" y="1446525"/>
                  </a:lnTo>
                  <a:lnTo>
                    <a:pt x="91138" y="1477419"/>
                  </a:lnTo>
                  <a:lnTo>
                    <a:pt x="126905" y="1502711"/>
                  </a:lnTo>
                  <a:lnTo>
                    <a:pt x="166834" y="1521674"/>
                  </a:lnTo>
                  <a:lnTo>
                    <a:pt x="210201" y="1533584"/>
                  </a:lnTo>
                  <a:lnTo>
                    <a:pt x="256285" y="1537716"/>
                  </a:lnTo>
                  <a:lnTo>
                    <a:pt x="2128774" y="1537716"/>
                  </a:lnTo>
                  <a:lnTo>
                    <a:pt x="2174824" y="1533584"/>
                  </a:lnTo>
                  <a:lnTo>
                    <a:pt x="2218174" y="1521674"/>
                  </a:lnTo>
                  <a:lnTo>
                    <a:pt x="2258097" y="1502711"/>
                  </a:lnTo>
                  <a:lnTo>
                    <a:pt x="2293869" y="1477419"/>
                  </a:lnTo>
                  <a:lnTo>
                    <a:pt x="2324763" y="1446525"/>
                  </a:lnTo>
                  <a:lnTo>
                    <a:pt x="2350055" y="1410753"/>
                  </a:lnTo>
                  <a:lnTo>
                    <a:pt x="2369018" y="1370830"/>
                  </a:lnTo>
                  <a:lnTo>
                    <a:pt x="2380928" y="1327480"/>
                  </a:lnTo>
                  <a:lnTo>
                    <a:pt x="2385059" y="1281430"/>
                  </a:lnTo>
                  <a:lnTo>
                    <a:pt x="2385059" y="256286"/>
                  </a:lnTo>
                  <a:lnTo>
                    <a:pt x="2380928" y="210201"/>
                  </a:lnTo>
                  <a:lnTo>
                    <a:pt x="2369018" y="166834"/>
                  </a:lnTo>
                  <a:lnTo>
                    <a:pt x="2350055" y="126905"/>
                  </a:lnTo>
                  <a:lnTo>
                    <a:pt x="2324763" y="91138"/>
                  </a:lnTo>
                  <a:lnTo>
                    <a:pt x="2293869" y="60254"/>
                  </a:lnTo>
                  <a:lnTo>
                    <a:pt x="2258097" y="34976"/>
                  </a:lnTo>
                  <a:lnTo>
                    <a:pt x="2218174" y="16026"/>
                  </a:lnTo>
                  <a:lnTo>
                    <a:pt x="2174824" y="4127"/>
                  </a:lnTo>
                  <a:lnTo>
                    <a:pt x="2128774" y="0"/>
                  </a:lnTo>
                  <a:close/>
                </a:path>
              </a:pathLst>
            </a:custGeom>
            <a:solidFill>
              <a:srgbClr val="09467D"/>
            </a:solidFill>
          </p:spPr>
          <p:txBody>
            <a:bodyPr wrap="square" lIns="0" tIns="0" rIns="0" bIns="0" rtlCol="0"/>
            <a:lstStyle/>
            <a:p>
              <a:pPr defTabSz="685800"/>
              <a:endParaRPr sz="1350"/>
            </a:p>
          </p:txBody>
        </p:sp>
        <p:sp>
          <p:nvSpPr>
            <p:cNvPr id="22" name="object 22"/>
            <p:cNvSpPr/>
            <p:nvPr/>
          </p:nvSpPr>
          <p:spPr>
            <a:xfrm>
              <a:off x="8795766" y="2067305"/>
              <a:ext cx="2385060" cy="1537970"/>
            </a:xfrm>
            <a:custGeom>
              <a:avLst/>
              <a:gdLst/>
              <a:ahLst/>
              <a:cxnLst/>
              <a:rect l="l" t="t" r="r" b="b"/>
              <a:pathLst>
                <a:path w="2385059" h="1537970">
                  <a:moveTo>
                    <a:pt x="0" y="256286"/>
                  </a:moveTo>
                  <a:lnTo>
                    <a:pt x="4127" y="210201"/>
                  </a:lnTo>
                  <a:lnTo>
                    <a:pt x="16026" y="166834"/>
                  </a:lnTo>
                  <a:lnTo>
                    <a:pt x="34976" y="126905"/>
                  </a:lnTo>
                  <a:lnTo>
                    <a:pt x="60254" y="91138"/>
                  </a:lnTo>
                  <a:lnTo>
                    <a:pt x="91138" y="60254"/>
                  </a:lnTo>
                  <a:lnTo>
                    <a:pt x="126905" y="34976"/>
                  </a:lnTo>
                  <a:lnTo>
                    <a:pt x="166834" y="16026"/>
                  </a:lnTo>
                  <a:lnTo>
                    <a:pt x="210201" y="4127"/>
                  </a:lnTo>
                  <a:lnTo>
                    <a:pt x="256285" y="0"/>
                  </a:lnTo>
                  <a:lnTo>
                    <a:pt x="2128774" y="0"/>
                  </a:lnTo>
                  <a:lnTo>
                    <a:pt x="2174824" y="4127"/>
                  </a:lnTo>
                  <a:lnTo>
                    <a:pt x="2218174" y="16026"/>
                  </a:lnTo>
                  <a:lnTo>
                    <a:pt x="2258097" y="34976"/>
                  </a:lnTo>
                  <a:lnTo>
                    <a:pt x="2293869" y="60254"/>
                  </a:lnTo>
                  <a:lnTo>
                    <a:pt x="2324763" y="91138"/>
                  </a:lnTo>
                  <a:lnTo>
                    <a:pt x="2350055" y="126905"/>
                  </a:lnTo>
                  <a:lnTo>
                    <a:pt x="2369018" y="166834"/>
                  </a:lnTo>
                  <a:lnTo>
                    <a:pt x="2380928" y="210201"/>
                  </a:lnTo>
                  <a:lnTo>
                    <a:pt x="2385059" y="256286"/>
                  </a:lnTo>
                  <a:lnTo>
                    <a:pt x="2385059" y="1281430"/>
                  </a:lnTo>
                  <a:lnTo>
                    <a:pt x="2380928" y="1327480"/>
                  </a:lnTo>
                  <a:lnTo>
                    <a:pt x="2369018" y="1370830"/>
                  </a:lnTo>
                  <a:lnTo>
                    <a:pt x="2350055" y="1410753"/>
                  </a:lnTo>
                  <a:lnTo>
                    <a:pt x="2324763" y="1446525"/>
                  </a:lnTo>
                  <a:lnTo>
                    <a:pt x="2293869" y="1477419"/>
                  </a:lnTo>
                  <a:lnTo>
                    <a:pt x="2258097" y="1502711"/>
                  </a:lnTo>
                  <a:lnTo>
                    <a:pt x="2218174" y="1521674"/>
                  </a:lnTo>
                  <a:lnTo>
                    <a:pt x="2174824" y="1533584"/>
                  </a:lnTo>
                  <a:lnTo>
                    <a:pt x="2128774" y="1537716"/>
                  </a:lnTo>
                  <a:lnTo>
                    <a:pt x="256285" y="1537716"/>
                  </a:lnTo>
                  <a:lnTo>
                    <a:pt x="210201" y="1533584"/>
                  </a:lnTo>
                  <a:lnTo>
                    <a:pt x="166834" y="1521674"/>
                  </a:lnTo>
                  <a:lnTo>
                    <a:pt x="126905" y="1502711"/>
                  </a:lnTo>
                  <a:lnTo>
                    <a:pt x="91138" y="1477419"/>
                  </a:lnTo>
                  <a:lnTo>
                    <a:pt x="60254" y="1446525"/>
                  </a:lnTo>
                  <a:lnTo>
                    <a:pt x="34976" y="1410753"/>
                  </a:lnTo>
                  <a:lnTo>
                    <a:pt x="16026" y="1370830"/>
                  </a:lnTo>
                  <a:lnTo>
                    <a:pt x="4127" y="1327480"/>
                  </a:lnTo>
                  <a:lnTo>
                    <a:pt x="0" y="1281430"/>
                  </a:lnTo>
                  <a:lnTo>
                    <a:pt x="0" y="256286"/>
                  </a:lnTo>
                  <a:close/>
                </a:path>
              </a:pathLst>
            </a:custGeom>
            <a:ln w="25400">
              <a:solidFill>
                <a:srgbClr val="A1A1A1"/>
              </a:solidFill>
            </a:ln>
          </p:spPr>
          <p:txBody>
            <a:bodyPr wrap="square" lIns="0" tIns="0" rIns="0" bIns="0" rtlCol="0"/>
            <a:lstStyle/>
            <a:p>
              <a:pPr defTabSz="685800"/>
              <a:endParaRPr sz="1350"/>
            </a:p>
          </p:txBody>
        </p:sp>
        <p:sp>
          <p:nvSpPr>
            <p:cNvPr id="23" name="object 23"/>
            <p:cNvSpPr/>
            <p:nvPr/>
          </p:nvSpPr>
          <p:spPr>
            <a:xfrm>
              <a:off x="9032291" y="2249196"/>
              <a:ext cx="376555" cy="262890"/>
            </a:xfrm>
            <a:custGeom>
              <a:avLst/>
              <a:gdLst/>
              <a:ahLst/>
              <a:cxnLst/>
              <a:rect l="l" t="t" r="r" b="b"/>
              <a:pathLst>
                <a:path w="376554" h="262889">
                  <a:moveTo>
                    <a:pt x="343037" y="0"/>
                  </a:moveTo>
                  <a:lnTo>
                    <a:pt x="134692" y="195925"/>
                  </a:lnTo>
                  <a:lnTo>
                    <a:pt x="34588" y="93914"/>
                  </a:lnTo>
                  <a:lnTo>
                    <a:pt x="0" y="126703"/>
                  </a:lnTo>
                  <a:lnTo>
                    <a:pt x="133065" y="262717"/>
                  </a:lnTo>
                  <a:lnTo>
                    <a:pt x="168061" y="230333"/>
                  </a:lnTo>
                  <a:lnTo>
                    <a:pt x="375998" y="34003"/>
                  </a:lnTo>
                  <a:lnTo>
                    <a:pt x="343037" y="0"/>
                  </a:lnTo>
                  <a:close/>
                </a:path>
              </a:pathLst>
            </a:custGeom>
            <a:solidFill>
              <a:srgbClr val="2EFF18"/>
            </a:solidFill>
          </p:spPr>
          <p:txBody>
            <a:bodyPr wrap="square" lIns="0" tIns="0" rIns="0" bIns="0" rtlCol="0"/>
            <a:lstStyle/>
            <a:p>
              <a:pPr defTabSz="685800"/>
              <a:endParaRPr sz="1350"/>
            </a:p>
          </p:txBody>
        </p:sp>
        <p:sp>
          <p:nvSpPr>
            <p:cNvPr id="24" name="object 24"/>
            <p:cNvSpPr/>
            <p:nvPr/>
          </p:nvSpPr>
          <p:spPr>
            <a:xfrm>
              <a:off x="9416796" y="2182367"/>
              <a:ext cx="1536700" cy="368935"/>
            </a:xfrm>
            <a:custGeom>
              <a:avLst/>
              <a:gdLst/>
              <a:ahLst/>
              <a:cxnLst/>
              <a:rect l="l" t="t" r="r" b="b"/>
              <a:pathLst>
                <a:path w="1536700" h="368935">
                  <a:moveTo>
                    <a:pt x="1536192" y="0"/>
                  </a:moveTo>
                  <a:lnTo>
                    <a:pt x="0" y="0"/>
                  </a:lnTo>
                  <a:lnTo>
                    <a:pt x="0" y="368808"/>
                  </a:lnTo>
                  <a:lnTo>
                    <a:pt x="1536192" y="368808"/>
                  </a:lnTo>
                  <a:lnTo>
                    <a:pt x="1536192" y="0"/>
                  </a:lnTo>
                  <a:close/>
                </a:path>
              </a:pathLst>
            </a:custGeom>
            <a:solidFill>
              <a:srgbClr val="09467D"/>
            </a:solidFill>
          </p:spPr>
          <p:txBody>
            <a:bodyPr wrap="square" lIns="0" tIns="0" rIns="0" bIns="0" rtlCol="0"/>
            <a:lstStyle/>
            <a:p>
              <a:pPr defTabSz="685800"/>
              <a:endParaRPr sz="1350"/>
            </a:p>
          </p:txBody>
        </p:sp>
        <p:sp>
          <p:nvSpPr>
            <p:cNvPr id="25" name="object 25"/>
            <p:cNvSpPr/>
            <p:nvPr/>
          </p:nvSpPr>
          <p:spPr>
            <a:xfrm>
              <a:off x="9032291" y="2607336"/>
              <a:ext cx="376555" cy="262890"/>
            </a:xfrm>
            <a:custGeom>
              <a:avLst/>
              <a:gdLst/>
              <a:ahLst/>
              <a:cxnLst/>
              <a:rect l="l" t="t" r="r" b="b"/>
              <a:pathLst>
                <a:path w="376554" h="262889">
                  <a:moveTo>
                    <a:pt x="343037" y="0"/>
                  </a:moveTo>
                  <a:lnTo>
                    <a:pt x="134692" y="195925"/>
                  </a:lnTo>
                  <a:lnTo>
                    <a:pt x="34588" y="93914"/>
                  </a:lnTo>
                  <a:lnTo>
                    <a:pt x="0" y="126703"/>
                  </a:lnTo>
                  <a:lnTo>
                    <a:pt x="133065" y="262717"/>
                  </a:lnTo>
                  <a:lnTo>
                    <a:pt x="168061" y="230333"/>
                  </a:lnTo>
                  <a:lnTo>
                    <a:pt x="375998" y="34003"/>
                  </a:lnTo>
                  <a:lnTo>
                    <a:pt x="343037" y="0"/>
                  </a:lnTo>
                  <a:close/>
                </a:path>
              </a:pathLst>
            </a:custGeom>
            <a:solidFill>
              <a:srgbClr val="2EFF18"/>
            </a:solidFill>
          </p:spPr>
          <p:txBody>
            <a:bodyPr wrap="square" lIns="0" tIns="0" rIns="0" bIns="0" rtlCol="0"/>
            <a:lstStyle/>
            <a:p>
              <a:pPr defTabSz="685800"/>
              <a:endParaRPr sz="1350"/>
            </a:p>
          </p:txBody>
        </p:sp>
        <p:sp>
          <p:nvSpPr>
            <p:cNvPr id="26" name="object 26"/>
            <p:cNvSpPr/>
            <p:nvPr/>
          </p:nvSpPr>
          <p:spPr>
            <a:xfrm>
              <a:off x="9416796" y="2540507"/>
              <a:ext cx="1536700" cy="368935"/>
            </a:xfrm>
            <a:custGeom>
              <a:avLst/>
              <a:gdLst/>
              <a:ahLst/>
              <a:cxnLst/>
              <a:rect l="l" t="t" r="r" b="b"/>
              <a:pathLst>
                <a:path w="1536700" h="368935">
                  <a:moveTo>
                    <a:pt x="1536192" y="0"/>
                  </a:moveTo>
                  <a:lnTo>
                    <a:pt x="0" y="0"/>
                  </a:lnTo>
                  <a:lnTo>
                    <a:pt x="0" y="368808"/>
                  </a:lnTo>
                  <a:lnTo>
                    <a:pt x="1536192" y="368808"/>
                  </a:lnTo>
                  <a:lnTo>
                    <a:pt x="1536192" y="0"/>
                  </a:lnTo>
                  <a:close/>
                </a:path>
              </a:pathLst>
            </a:custGeom>
            <a:solidFill>
              <a:srgbClr val="09467D"/>
            </a:solidFill>
          </p:spPr>
          <p:txBody>
            <a:bodyPr wrap="square" lIns="0" tIns="0" rIns="0" bIns="0" rtlCol="0"/>
            <a:lstStyle/>
            <a:p>
              <a:pPr defTabSz="685800"/>
              <a:endParaRPr sz="1350"/>
            </a:p>
          </p:txBody>
        </p:sp>
        <p:sp>
          <p:nvSpPr>
            <p:cNvPr id="27" name="object 27"/>
            <p:cNvSpPr/>
            <p:nvPr/>
          </p:nvSpPr>
          <p:spPr>
            <a:xfrm>
              <a:off x="9035339" y="3043200"/>
              <a:ext cx="376555" cy="262890"/>
            </a:xfrm>
            <a:custGeom>
              <a:avLst/>
              <a:gdLst/>
              <a:ahLst/>
              <a:cxnLst/>
              <a:rect l="l" t="t" r="r" b="b"/>
              <a:pathLst>
                <a:path w="376554" h="262889">
                  <a:moveTo>
                    <a:pt x="343037" y="0"/>
                  </a:moveTo>
                  <a:lnTo>
                    <a:pt x="134692" y="195925"/>
                  </a:lnTo>
                  <a:lnTo>
                    <a:pt x="34588" y="93914"/>
                  </a:lnTo>
                  <a:lnTo>
                    <a:pt x="0" y="126703"/>
                  </a:lnTo>
                  <a:lnTo>
                    <a:pt x="133065" y="262717"/>
                  </a:lnTo>
                  <a:lnTo>
                    <a:pt x="168061" y="230333"/>
                  </a:lnTo>
                  <a:lnTo>
                    <a:pt x="375998" y="34003"/>
                  </a:lnTo>
                  <a:lnTo>
                    <a:pt x="343037" y="0"/>
                  </a:lnTo>
                  <a:close/>
                </a:path>
              </a:pathLst>
            </a:custGeom>
            <a:solidFill>
              <a:srgbClr val="2EFF18"/>
            </a:solidFill>
          </p:spPr>
          <p:txBody>
            <a:bodyPr wrap="square" lIns="0" tIns="0" rIns="0" bIns="0" rtlCol="0"/>
            <a:lstStyle/>
            <a:p>
              <a:pPr defTabSz="685800"/>
              <a:endParaRPr sz="1350"/>
            </a:p>
          </p:txBody>
        </p:sp>
        <p:sp>
          <p:nvSpPr>
            <p:cNvPr id="28" name="object 28"/>
            <p:cNvSpPr/>
            <p:nvPr/>
          </p:nvSpPr>
          <p:spPr>
            <a:xfrm>
              <a:off x="9419844" y="2883408"/>
              <a:ext cx="1536700" cy="585470"/>
            </a:xfrm>
            <a:custGeom>
              <a:avLst/>
              <a:gdLst/>
              <a:ahLst/>
              <a:cxnLst/>
              <a:rect l="l" t="t" r="r" b="b"/>
              <a:pathLst>
                <a:path w="1536700" h="585470">
                  <a:moveTo>
                    <a:pt x="1536192" y="0"/>
                  </a:moveTo>
                  <a:lnTo>
                    <a:pt x="0" y="0"/>
                  </a:lnTo>
                  <a:lnTo>
                    <a:pt x="0" y="585215"/>
                  </a:lnTo>
                  <a:lnTo>
                    <a:pt x="1536192" y="585215"/>
                  </a:lnTo>
                  <a:lnTo>
                    <a:pt x="1536192" y="0"/>
                  </a:lnTo>
                  <a:close/>
                </a:path>
              </a:pathLst>
            </a:custGeom>
            <a:solidFill>
              <a:srgbClr val="09467D"/>
            </a:solidFill>
          </p:spPr>
          <p:txBody>
            <a:bodyPr wrap="square" lIns="0" tIns="0" rIns="0" bIns="0" rtlCol="0"/>
            <a:lstStyle/>
            <a:p>
              <a:pPr defTabSz="685800"/>
              <a:endParaRPr sz="1350"/>
            </a:p>
          </p:txBody>
        </p:sp>
      </p:grpSp>
      <p:sp>
        <p:nvSpPr>
          <p:cNvPr id="29" name="object 29"/>
          <p:cNvSpPr txBox="1"/>
          <p:nvPr/>
        </p:nvSpPr>
        <p:spPr>
          <a:xfrm>
            <a:off x="7122319" y="1594103"/>
            <a:ext cx="1019651" cy="974498"/>
          </a:xfrm>
          <a:prstGeom prst="rect">
            <a:avLst/>
          </a:prstGeom>
        </p:spPr>
        <p:txBody>
          <a:bodyPr vert="horz" wrap="square" lIns="0" tIns="9525" rIns="0" bIns="0" rtlCol="0">
            <a:spAutoFit/>
          </a:bodyPr>
          <a:lstStyle/>
          <a:p>
            <a:pPr marL="9525" marR="328613" defTabSz="685800">
              <a:lnSpc>
                <a:spcPct val="130600"/>
              </a:lnSpc>
              <a:spcBef>
                <a:spcPts val="75"/>
              </a:spcBef>
            </a:pPr>
            <a:r>
              <a:rPr sz="1350" spc="-8">
                <a:solidFill>
                  <a:srgbClr val="FFFFFF"/>
                </a:solidFill>
                <a:latin typeface="Arial"/>
                <a:cs typeface="Arial"/>
              </a:rPr>
              <a:t>Smokers </a:t>
            </a:r>
            <a:r>
              <a:rPr sz="1350" spc="-19">
                <a:solidFill>
                  <a:srgbClr val="FFFFFF"/>
                </a:solidFill>
                <a:latin typeface="Arial"/>
                <a:cs typeface="Arial"/>
              </a:rPr>
              <a:t>ACO</a:t>
            </a:r>
            <a:endParaRPr sz="1350">
              <a:latin typeface="Arial"/>
              <a:cs typeface="Arial"/>
            </a:endParaRPr>
          </a:p>
          <a:p>
            <a:pPr marL="11430" marR="3810" defTabSz="685800">
              <a:spcBef>
                <a:spcPts val="413"/>
              </a:spcBef>
            </a:pPr>
            <a:r>
              <a:rPr sz="1200" spc="-15">
                <a:solidFill>
                  <a:srgbClr val="FFFFFF"/>
                </a:solidFill>
                <a:latin typeface="Arial"/>
                <a:cs typeface="Arial"/>
              </a:rPr>
              <a:t>Moderate-</a:t>
            </a:r>
            <a:r>
              <a:rPr sz="1200" spc="-19">
                <a:solidFill>
                  <a:srgbClr val="FFFFFF"/>
                </a:solidFill>
                <a:latin typeface="Arial"/>
                <a:cs typeface="Arial"/>
              </a:rPr>
              <a:t>to- </a:t>
            </a:r>
            <a:r>
              <a:rPr sz="1200">
                <a:solidFill>
                  <a:srgbClr val="FFFFFF"/>
                </a:solidFill>
                <a:latin typeface="Arial"/>
                <a:cs typeface="Arial"/>
              </a:rPr>
              <a:t>severe</a:t>
            </a:r>
            <a:r>
              <a:rPr sz="1200" spc="-45">
                <a:solidFill>
                  <a:srgbClr val="FFFFFF"/>
                </a:solidFill>
                <a:latin typeface="Arial"/>
                <a:cs typeface="Arial"/>
              </a:rPr>
              <a:t> </a:t>
            </a:r>
            <a:r>
              <a:rPr sz="1200" spc="-8">
                <a:solidFill>
                  <a:srgbClr val="FFFFFF"/>
                </a:solidFill>
                <a:latin typeface="Arial"/>
                <a:cs typeface="Arial"/>
              </a:rPr>
              <a:t>asthma</a:t>
            </a:r>
            <a:endParaRPr sz="1200">
              <a:latin typeface="Arial"/>
              <a:cs typeface="Arial"/>
            </a:endParaRPr>
          </a:p>
        </p:txBody>
      </p:sp>
      <p:sp>
        <p:nvSpPr>
          <p:cNvPr id="30" name="object 30"/>
          <p:cNvSpPr txBox="1"/>
          <p:nvPr/>
        </p:nvSpPr>
        <p:spPr>
          <a:xfrm>
            <a:off x="5840159" y="4996587"/>
            <a:ext cx="2859881" cy="124554"/>
          </a:xfrm>
          <a:prstGeom prst="rect">
            <a:avLst/>
          </a:prstGeom>
        </p:spPr>
        <p:txBody>
          <a:bodyPr vert="horz" wrap="square" lIns="0" tIns="9049" rIns="0" bIns="0" rtlCol="0">
            <a:spAutoFit/>
          </a:bodyPr>
          <a:lstStyle/>
          <a:p>
            <a:pPr marL="9525" defTabSz="685800">
              <a:spcBef>
                <a:spcPts val="71"/>
              </a:spcBef>
            </a:pPr>
            <a:r>
              <a:rPr sz="750">
                <a:solidFill>
                  <a:srgbClr val="404040"/>
                </a:solidFill>
                <a:latin typeface="Arial"/>
                <a:cs typeface="Arial"/>
              </a:rPr>
              <a:t>Fitzgerald</a:t>
            </a:r>
            <a:r>
              <a:rPr sz="750" spc="-11">
                <a:solidFill>
                  <a:srgbClr val="404040"/>
                </a:solidFill>
                <a:latin typeface="Arial"/>
                <a:cs typeface="Arial"/>
              </a:rPr>
              <a:t> </a:t>
            </a:r>
            <a:r>
              <a:rPr sz="750">
                <a:solidFill>
                  <a:srgbClr val="404040"/>
                </a:solidFill>
                <a:latin typeface="Arial"/>
                <a:cs typeface="Arial"/>
              </a:rPr>
              <a:t>JM,</a:t>
            </a:r>
            <a:r>
              <a:rPr sz="750" spc="-15">
                <a:solidFill>
                  <a:srgbClr val="404040"/>
                </a:solidFill>
                <a:latin typeface="Arial"/>
                <a:cs typeface="Arial"/>
              </a:rPr>
              <a:t> </a:t>
            </a:r>
            <a:r>
              <a:rPr sz="750">
                <a:solidFill>
                  <a:srgbClr val="404040"/>
                </a:solidFill>
                <a:latin typeface="Arial"/>
                <a:cs typeface="Arial"/>
              </a:rPr>
              <a:t>Price</a:t>
            </a:r>
            <a:r>
              <a:rPr sz="750" spc="-19">
                <a:solidFill>
                  <a:srgbClr val="404040"/>
                </a:solidFill>
                <a:latin typeface="Arial"/>
                <a:cs typeface="Arial"/>
              </a:rPr>
              <a:t> </a:t>
            </a:r>
            <a:r>
              <a:rPr sz="750">
                <a:solidFill>
                  <a:srgbClr val="404040"/>
                </a:solidFill>
                <a:latin typeface="Arial"/>
                <a:cs typeface="Arial"/>
              </a:rPr>
              <a:t>DB</a:t>
            </a:r>
            <a:r>
              <a:rPr sz="750" spc="-19">
                <a:solidFill>
                  <a:srgbClr val="404040"/>
                </a:solidFill>
                <a:latin typeface="Arial"/>
                <a:cs typeface="Arial"/>
              </a:rPr>
              <a:t> </a:t>
            </a:r>
            <a:r>
              <a:rPr sz="750">
                <a:solidFill>
                  <a:srgbClr val="404040"/>
                </a:solidFill>
                <a:latin typeface="Arial"/>
                <a:cs typeface="Arial"/>
              </a:rPr>
              <a:t>et</a:t>
            </a:r>
            <a:r>
              <a:rPr sz="750" spc="-34">
                <a:solidFill>
                  <a:srgbClr val="404040"/>
                </a:solidFill>
                <a:latin typeface="Arial"/>
                <a:cs typeface="Arial"/>
              </a:rPr>
              <a:t> </a:t>
            </a:r>
            <a:r>
              <a:rPr sz="750">
                <a:solidFill>
                  <a:srgbClr val="404040"/>
                </a:solidFill>
                <a:latin typeface="Arial"/>
                <a:cs typeface="Arial"/>
              </a:rPr>
              <a:t>al.</a:t>
            </a:r>
            <a:r>
              <a:rPr sz="750" spc="-15">
                <a:solidFill>
                  <a:srgbClr val="404040"/>
                </a:solidFill>
                <a:latin typeface="Arial"/>
                <a:cs typeface="Arial"/>
              </a:rPr>
              <a:t> </a:t>
            </a:r>
            <a:r>
              <a:rPr sz="750">
                <a:solidFill>
                  <a:srgbClr val="404040"/>
                </a:solidFill>
                <a:latin typeface="Arial"/>
                <a:cs typeface="Arial"/>
              </a:rPr>
              <a:t>BMC</a:t>
            </a:r>
            <a:r>
              <a:rPr sz="750" spc="-11">
                <a:solidFill>
                  <a:srgbClr val="404040"/>
                </a:solidFill>
                <a:latin typeface="Arial"/>
                <a:cs typeface="Arial"/>
              </a:rPr>
              <a:t> </a:t>
            </a:r>
            <a:r>
              <a:rPr sz="750">
                <a:solidFill>
                  <a:srgbClr val="404040"/>
                </a:solidFill>
                <a:latin typeface="Arial"/>
                <a:cs typeface="Arial"/>
              </a:rPr>
              <a:t>Med</a:t>
            </a:r>
            <a:r>
              <a:rPr sz="750" spc="-15">
                <a:solidFill>
                  <a:srgbClr val="404040"/>
                </a:solidFill>
                <a:latin typeface="Arial"/>
                <a:cs typeface="Arial"/>
              </a:rPr>
              <a:t> </a:t>
            </a:r>
            <a:r>
              <a:rPr sz="750">
                <a:solidFill>
                  <a:srgbClr val="404040"/>
                </a:solidFill>
                <a:latin typeface="Arial"/>
                <a:cs typeface="Arial"/>
              </a:rPr>
              <a:t>Res</a:t>
            </a:r>
            <a:r>
              <a:rPr sz="750" spc="-15">
                <a:solidFill>
                  <a:srgbClr val="404040"/>
                </a:solidFill>
                <a:latin typeface="Arial"/>
                <a:cs typeface="Arial"/>
              </a:rPr>
              <a:t> </a:t>
            </a:r>
            <a:r>
              <a:rPr sz="750">
                <a:solidFill>
                  <a:srgbClr val="404040"/>
                </a:solidFill>
                <a:latin typeface="Arial"/>
                <a:cs typeface="Arial"/>
              </a:rPr>
              <a:t>Methodol</a:t>
            </a:r>
            <a:r>
              <a:rPr sz="750" spc="-15">
                <a:solidFill>
                  <a:srgbClr val="404040"/>
                </a:solidFill>
                <a:latin typeface="Arial"/>
                <a:cs typeface="Arial"/>
              </a:rPr>
              <a:t> </a:t>
            </a:r>
            <a:r>
              <a:rPr sz="750" spc="-8">
                <a:solidFill>
                  <a:srgbClr val="404040"/>
                </a:solidFill>
                <a:latin typeface="Arial"/>
                <a:cs typeface="Arial"/>
              </a:rPr>
              <a:t>2020;20:212</a:t>
            </a:r>
            <a:endParaRPr sz="750">
              <a:latin typeface="Arial"/>
              <a:cs typeface="Arial"/>
            </a:endParaRPr>
          </a:p>
        </p:txBody>
      </p:sp>
      <p:pic>
        <p:nvPicPr>
          <p:cNvPr id="31" name="Graphic 30" descr="Beginning with solid fill">
            <a:hlinkClick r:id="rId2" action="ppaction://hlinksldjump"/>
            <a:extLst>
              <a:ext uri="{FF2B5EF4-FFF2-40B4-BE49-F238E27FC236}">
                <a16:creationId xmlns:a16="http://schemas.microsoft.com/office/drawing/2014/main" id="{6C061584-454C-3C19-5BC9-185D3D982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32" name="bg object 17">
            <a:extLst>
              <a:ext uri="{FF2B5EF4-FFF2-40B4-BE49-F238E27FC236}">
                <a16:creationId xmlns:a16="http://schemas.microsoft.com/office/drawing/2014/main" id="{CA6A9CFF-91AF-BAC4-F0BE-20167C49900F}"/>
              </a:ext>
            </a:extLst>
          </p:cNvPr>
          <p:cNvPicPr/>
          <p:nvPr/>
        </p:nvPicPr>
        <p:blipFill>
          <a:blip r:embed="rId5" cstate="print">
            <a:alphaModFix amt="1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307" y="39648"/>
            <a:ext cx="7912893" cy="604685"/>
          </a:xfrm>
          <a:prstGeom prst="rect">
            <a:avLst/>
          </a:prstGeom>
        </p:spPr>
        <p:txBody>
          <a:bodyPr vert="horz" wrap="square" lIns="0" tIns="324517" rIns="0" bIns="0" rtlCol="0">
            <a:spAutoFit/>
          </a:bodyPr>
          <a:lstStyle/>
          <a:p>
            <a:pPr marL="3648551">
              <a:spcBef>
                <a:spcPts val="75"/>
              </a:spcBef>
            </a:pPr>
            <a:r>
              <a:t>BRISAR:</a:t>
            </a:r>
            <a:r>
              <a:rPr spc="-41"/>
              <a:t> </a:t>
            </a:r>
            <a:r>
              <a:t>Background</a:t>
            </a:r>
            <a:r>
              <a:rPr spc="-64"/>
              <a:t> </a:t>
            </a:r>
            <a:r>
              <a:t>&amp;</a:t>
            </a:r>
            <a:r>
              <a:rPr spc="-56"/>
              <a:t> </a:t>
            </a:r>
            <a:r>
              <a:rPr spc="-19"/>
              <a:t>Aim</a:t>
            </a:r>
          </a:p>
        </p:txBody>
      </p:sp>
      <p:sp>
        <p:nvSpPr>
          <p:cNvPr id="3" name="object 3"/>
          <p:cNvSpPr txBox="1"/>
          <p:nvPr/>
        </p:nvSpPr>
        <p:spPr>
          <a:xfrm>
            <a:off x="198958" y="2490406"/>
            <a:ext cx="8731091" cy="2636459"/>
          </a:xfrm>
          <a:prstGeom prst="rect">
            <a:avLst/>
          </a:prstGeom>
        </p:spPr>
        <p:txBody>
          <a:bodyPr vert="horz" wrap="square" lIns="0" tIns="10001" rIns="0" bIns="0" rtlCol="0">
            <a:spAutoFit/>
          </a:bodyPr>
          <a:lstStyle/>
          <a:p>
            <a:pPr marL="223361" marR="778193" indent="-214313" defTabSz="685800">
              <a:spcBef>
                <a:spcPts val="79"/>
              </a:spcBef>
              <a:buFont typeface="Wingdings"/>
              <a:buChar char=""/>
              <a:tabLst>
                <a:tab pos="224314" algn="l"/>
              </a:tabLst>
            </a:pPr>
            <a:r>
              <a:rPr sz="1500">
                <a:solidFill>
                  <a:srgbClr val="073762"/>
                </a:solidFill>
                <a:latin typeface="Arial"/>
                <a:cs typeface="Arial"/>
              </a:rPr>
              <a:t>Severe</a:t>
            </a:r>
            <a:r>
              <a:rPr sz="1500" spc="-23">
                <a:solidFill>
                  <a:srgbClr val="073762"/>
                </a:solidFill>
                <a:latin typeface="Arial"/>
                <a:cs typeface="Arial"/>
              </a:rPr>
              <a:t> </a:t>
            </a:r>
            <a:r>
              <a:rPr sz="1500">
                <a:solidFill>
                  <a:srgbClr val="073762"/>
                </a:solidFill>
                <a:latin typeface="Arial"/>
                <a:cs typeface="Arial"/>
              </a:rPr>
              <a:t>asthma</a:t>
            </a:r>
            <a:r>
              <a:rPr sz="1500" spc="-38">
                <a:solidFill>
                  <a:srgbClr val="073762"/>
                </a:solidFill>
                <a:latin typeface="Arial"/>
                <a:cs typeface="Arial"/>
              </a:rPr>
              <a:t> </a:t>
            </a:r>
            <a:r>
              <a:rPr sz="1500">
                <a:solidFill>
                  <a:srgbClr val="073762"/>
                </a:solidFill>
                <a:latin typeface="Arial"/>
                <a:cs typeface="Arial"/>
              </a:rPr>
              <a:t>is</a:t>
            </a:r>
            <a:r>
              <a:rPr sz="1500" spc="-23">
                <a:solidFill>
                  <a:srgbClr val="073762"/>
                </a:solidFill>
                <a:latin typeface="Arial"/>
                <a:cs typeface="Arial"/>
              </a:rPr>
              <a:t> </a:t>
            </a:r>
            <a:r>
              <a:rPr sz="1500">
                <a:solidFill>
                  <a:srgbClr val="073762"/>
                </a:solidFill>
                <a:latin typeface="Arial"/>
                <a:cs typeface="Arial"/>
              </a:rPr>
              <a:t>a</a:t>
            </a:r>
            <a:r>
              <a:rPr sz="1500" spc="-11">
                <a:solidFill>
                  <a:srgbClr val="073762"/>
                </a:solidFill>
                <a:latin typeface="Arial"/>
                <a:cs typeface="Arial"/>
              </a:rPr>
              <a:t> </a:t>
            </a:r>
            <a:r>
              <a:rPr sz="1500">
                <a:solidFill>
                  <a:srgbClr val="073762"/>
                </a:solidFill>
                <a:latin typeface="Arial"/>
                <a:cs typeface="Arial"/>
              </a:rPr>
              <a:t>heterogenous</a:t>
            </a:r>
            <a:r>
              <a:rPr sz="1500" spc="-45">
                <a:solidFill>
                  <a:srgbClr val="073762"/>
                </a:solidFill>
                <a:latin typeface="Arial"/>
                <a:cs typeface="Arial"/>
              </a:rPr>
              <a:t> </a:t>
            </a:r>
            <a:r>
              <a:rPr sz="1500">
                <a:solidFill>
                  <a:srgbClr val="073762"/>
                </a:solidFill>
                <a:latin typeface="Arial"/>
                <a:cs typeface="Arial"/>
              </a:rPr>
              <a:t>disease</a:t>
            </a:r>
            <a:r>
              <a:rPr sz="1500" spc="-19">
                <a:solidFill>
                  <a:srgbClr val="073762"/>
                </a:solidFill>
                <a:latin typeface="Arial"/>
                <a:cs typeface="Arial"/>
              </a:rPr>
              <a:t> </a:t>
            </a:r>
            <a:r>
              <a:rPr sz="1500">
                <a:solidFill>
                  <a:srgbClr val="073762"/>
                </a:solidFill>
                <a:latin typeface="Arial"/>
                <a:cs typeface="Arial"/>
              </a:rPr>
              <a:t>–</a:t>
            </a:r>
            <a:r>
              <a:rPr sz="1500" spc="-15">
                <a:solidFill>
                  <a:srgbClr val="073762"/>
                </a:solidFill>
                <a:latin typeface="Arial"/>
                <a:cs typeface="Arial"/>
              </a:rPr>
              <a:t> </a:t>
            </a:r>
            <a:r>
              <a:rPr sz="1500">
                <a:solidFill>
                  <a:srgbClr val="073762"/>
                </a:solidFill>
                <a:latin typeface="Arial"/>
                <a:cs typeface="Arial"/>
              </a:rPr>
              <a:t>a</a:t>
            </a:r>
            <a:r>
              <a:rPr sz="1500" spc="-23">
                <a:solidFill>
                  <a:srgbClr val="073762"/>
                </a:solidFill>
                <a:latin typeface="Arial"/>
                <a:cs typeface="Arial"/>
              </a:rPr>
              <a:t> </a:t>
            </a:r>
            <a:r>
              <a:rPr sz="1500">
                <a:solidFill>
                  <a:srgbClr val="073762"/>
                </a:solidFill>
                <a:latin typeface="Arial"/>
                <a:cs typeface="Arial"/>
              </a:rPr>
              <a:t>variety</a:t>
            </a:r>
            <a:r>
              <a:rPr sz="1500" spc="-19">
                <a:solidFill>
                  <a:srgbClr val="073762"/>
                </a:solidFill>
                <a:latin typeface="Arial"/>
                <a:cs typeface="Arial"/>
              </a:rPr>
              <a:t> </a:t>
            </a:r>
            <a:r>
              <a:rPr sz="1500">
                <a:solidFill>
                  <a:srgbClr val="073762"/>
                </a:solidFill>
                <a:latin typeface="Arial"/>
                <a:cs typeface="Arial"/>
              </a:rPr>
              <a:t>of</a:t>
            </a:r>
            <a:r>
              <a:rPr sz="1500" spc="-30">
                <a:solidFill>
                  <a:srgbClr val="073762"/>
                </a:solidFill>
                <a:latin typeface="Arial"/>
                <a:cs typeface="Arial"/>
              </a:rPr>
              <a:t> </a:t>
            </a:r>
            <a:r>
              <a:rPr sz="1500">
                <a:solidFill>
                  <a:srgbClr val="073762"/>
                </a:solidFill>
                <a:latin typeface="Arial"/>
                <a:cs typeface="Arial"/>
              </a:rPr>
              <a:t>cellular</a:t>
            </a:r>
            <a:r>
              <a:rPr sz="1500" spc="-23">
                <a:solidFill>
                  <a:srgbClr val="073762"/>
                </a:solidFill>
                <a:latin typeface="Arial"/>
                <a:cs typeface="Arial"/>
              </a:rPr>
              <a:t> </a:t>
            </a:r>
            <a:r>
              <a:rPr sz="1500">
                <a:solidFill>
                  <a:srgbClr val="073762"/>
                </a:solidFill>
                <a:latin typeface="Arial"/>
                <a:cs typeface="Arial"/>
              </a:rPr>
              <a:t>pathways</a:t>
            </a:r>
            <a:r>
              <a:rPr sz="1500" spc="-30">
                <a:solidFill>
                  <a:srgbClr val="073762"/>
                </a:solidFill>
                <a:latin typeface="Arial"/>
                <a:cs typeface="Arial"/>
              </a:rPr>
              <a:t> </a:t>
            </a:r>
            <a:r>
              <a:rPr sz="1500">
                <a:solidFill>
                  <a:srgbClr val="073762"/>
                </a:solidFill>
                <a:latin typeface="Arial"/>
                <a:cs typeface="Arial"/>
              </a:rPr>
              <a:t>are</a:t>
            </a:r>
            <a:r>
              <a:rPr sz="1500" spc="-23">
                <a:solidFill>
                  <a:srgbClr val="073762"/>
                </a:solidFill>
                <a:latin typeface="Arial"/>
                <a:cs typeface="Arial"/>
              </a:rPr>
              <a:t> </a:t>
            </a:r>
            <a:r>
              <a:rPr sz="1500">
                <a:solidFill>
                  <a:srgbClr val="073762"/>
                </a:solidFill>
                <a:latin typeface="Arial"/>
                <a:cs typeface="Arial"/>
              </a:rPr>
              <a:t>activated</a:t>
            </a:r>
            <a:r>
              <a:rPr sz="1500" spc="-34">
                <a:solidFill>
                  <a:srgbClr val="073762"/>
                </a:solidFill>
                <a:latin typeface="Arial"/>
                <a:cs typeface="Arial"/>
              </a:rPr>
              <a:t> </a:t>
            </a:r>
            <a:r>
              <a:rPr sz="1500" spc="-19">
                <a:solidFill>
                  <a:srgbClr val="073762"/>
                </a:solidFill>
                <a:latin typeface="Arial"/>
                <a:cs typeface="Arial"/>
              </a:rPr>
              <a:t>and 	</a:t>
            </a:r>
            <a:r>
              <a:rPr sz="1500">
                <a:solidFill>
                  <a:srgbClr val="073762"/>
                </a:solidFill>
                <a:latin typeface="Arial"/>
                <a:cs typeface="Arial"/>
              </a:rPr>
              <a:t>differentially</a:t>
            </a:r>
            <a:r>
              <a:rPr sz="1500" spc="-49">
                <a:solidFill>
                  <a:srgbClr val="073762"/>
                </a:solidFill>
                <a:latin typeface="Arial"/>
                <a:cs typeface="Arial"/>
              </a:rPr>
              <a:t> </a:t>
            </a:r>
            <a:r>
              <a:rPr sz="1500" spc="-8">
                <a:solidFill>
                  <a:srgbClr val="073762"/>
                </a:solidFill>
                <a:latin typeface="Arial"/>
                <a:cs typeface="Arial"/>
              </a:rPr>
              <a:t>expressed</a:t>
            </a:r>
            <a:endParaRPr sz="1500">
              <a:latin typeface="Arial"/>
              <a:cs typeface="Arial"/>
            </a:endParaRPr>
          </a:p>
          <a:p>
            <a:pPr defTabSz="685800">
              <a:spcBef>
                <a:spcPts val="75"/>
              </a:spcBef>
              <a:buClr>
                <a:srgbClr val="073762"/>
              </a:buClr>
              <a:buFont typeface="Wingdings"/>
              <a:buChar char=""/>
            </a:pPr>
            <a:endParaRPr sz="1500">
              <a:latin typeface="Arial"/>
              <a:cs typeface="Arial"/>
            </a:endParaRPr>
          </a:p>
          <a:p>
            <a:pPr marL="223361" marR="63818" indent="-214313" defTabSz="685800">
              <a:buFont typeface="Wingdings"/>
              <a:buChar char=""/>
              <a:tabLst>
                <a:tab pos="224314" algn="l"/>
              </a:tabLst>
            </a:pPr>
            <a:r>
              <a:rPr sz="1500">
                <a:solidFill>
                  <a:srgbClr val="073762"/>
                </a:solidFill>
                <a:latin typeface="Arial"/>
                <a:cs typeface="Arial"/>
              </a:rPr>
              <a:t>Inflammatory</a:t>
            </a:r>
            <a:r>
              <a:rPr sz="1500" spc="-45">
                <a:solidFill>
                  <a:srgbClr val="073762"/>
                </a:solidFill>
                <a:latin typeface="Arial"/>
                <a:cs typeface="Arial"/>
              </a:rPr>
              <a:t> </a:t>
            </a:r>
            <a:r>
              <a:rPr sz="1500">
                <a:solidFill>
                  <a:srgbClr val="073762"/>
                </a:solidFill>
                <a:latin typeface="Arial"/>
                <a:cs typeface="Arial"/>
              </a:rPr>
              <a:t>biomarkers</a:t>
            </a:r>
            <a:r>
              <a:rPr sz="1500" spc="-41">
                <a:solidFill>
                  <a:srgbClr val="073762"/>
                </a:solidFill>
                <a:latin typeface="Arial"/>
                <a:cs typeface="Arial"/>
              </a:rPr>
              <a:t> </a:t>
            </a:r>
            <a:r>
              <a:rPr sz="1500">
                <a:solidFill>
                  <a:srgbClr val="073762"/>
                </a:solidFill>
                <a:latin typeface="Arial"/>
                <a:cs typeface="Arial"/>
              </a:rPr>
              <a:t>are</a:t>
            </a:r>
            <a:r>
              <a:rPr sz="1500" spc="-19">
                <a:solidFill>
                  <a:srgbClr val="073762"/>
                </a:solidFill>
                <a:latin typeface="Arial"/>
                <a:cs typeface="Arial"/>
              </a:rPr>
              <a:t> </a:t>
            </a:r>
            <a:r>
              <a:rPr sz="1500">
                <a:solidFill>
                  <a:srgbClr val="073762"/>
                </a:solidFill>
                <a:latin typeface="Arial"/>
                <a:cs typeface="Arial"/>
              </a:rPr>
              <a:t>used</a:t>
            </a:r>
            <a:r>
              <a:rPr sz="1500" spc="-26">
                <a:solidFill>
                  <a:srgbClr val="073762"/>
                </a:solidFill>
                <a:latin typeface="Arial"/>
                <a:cs typeface="Arial"/>
              </a:rPr>
              <a:t> </a:t>
            </a:r>
            <a:r>
              <a:rPr sz="1500">
                <a:solidFill>
                  <a:srgbClr val="073762"/>
                </a:solidFill>
                <a:latin typeface="Arial"/>
                <a:cs typeface="Arial"/>
              </a:rPr>
              <a:t>to</a:t>
            </a:r>
            <a:r>
              <a:rPr sz="1500" spc="-26">
                <a:solidFill>
                  <a:srgbClr val="073762"/>
                </a:solidFill>
                <a:latin typeface="Arial"/>
                <a:cs typeface="Arial"/>
              </a:rPr>
              <a:t> </a:t>
            </a:r>
            <a:r>
              <a:rPr sz="1500">
                <a:solidFill>
                  <a:srgbClr val="073762"/>
                </a:solidFill>
                <a:latin typeface="Arial"/>
                <a:cs typeface="Arial"/>
              </a:rPr>
              <a:t>characterize</a:t>
            </a:r>
            <a:r>
              <a:rPr sz="1500" spc="-45">
                <a:solidFill>
                  <a:srgbClr val="073762"/>
                </a:solidFill>
                <a:latin typeface="Arial"/>
                <a:cs typeface="Arial"/>
              </a:rPr>
              <a:t> </a:t>
            </a:r>
            <a:r>
              <a:rPr sz="1500">
                <a:solidFill>
                  <a:srgbClr val="073762"/>
                </a:solidFill>
                <a:latin typeface="Arial"/>
                <a:cs typeface="Arial"/>
              </a:rPr>
              <a:t>severe</a:t>
            </a:r>
            <a:r>
              <a:rPr sz="1500" spc="-26">
                <a:solidFill>
                  <a:srgbClr val="073762"/>
                </a:solidFill>
                <a:latin typeface="Arial"/>
                <a:cs typeface="Arial"/>
              </a:rPr>
              <a:t> </a:t>
            </a:r>
            <a:r>
              <a:rPr sz="1500">
                <a:solidFill>
                  <a:srgbClr val="073762"/>
                </a:solidFill>
                <a:latin typeface="Arial"/>
                <a:cs typeface="Arial"/>
              </a:rPr>
              <a:t>asthma</a:t>
            </a:r>
            <a:r>
              <a:rPr sz="1500" spc="-34">
                <a:solidFill>
                  <a:srgbClr val="073762"/>
                </a:solidFill>
                <a:latin typeface="Arial"/>
                <a:cs typeface="Arial"/>
              </a:rPr>
              <a:t> </a:t>
            </a:r>
            <a:r>
              <a:rPr sz="1500">
                <a:solidFill>
                  <a:srgbClr val="073762"/>
                </a:solidFill>
                <a:latin typeface="Arial"/>
                <a:cs typeface="Arial"/>
              </a:rPr>
              <a:t>phenotypes</a:t>
            </a:r>
            <a:r>
              <a:rPr sz="1500" spc="-38">
                <a:solidFill>
                  <a:srgbClr val="073762"/>
                </a:solidFill>
                <a:latin typeface="Arial"/>
                <a:cs typeface="Arial"/>
              </a:rPr>
              <a:t> </a:t>
            </a:r>
            <a:r>
              <a:rPr sz="1500">
                <a:solidFill>
                  <a:srgbClr val="073762"/>
                </a:solidFill>
                <a:latin typeface="Arial"/>
                <a:cs typeface="Arial"/>
              </a:rPr>
              <a:t>and</a:t>
            </a:r>
            <a:r>
              <a:rPr sz="1500" spc="-19">
                <a:solidFill>
                  <a:srgbClr val="073762"/>
                </a:solidFill>
                <a:latin typeface="Arial"/>
                <a:cs typeface="Arial"/>
              </a:rPr>
              <a:t> </a:t>
            </a:r>
            <a:r>
              <a:rPr sz="1500">
                <a:solidFill>
                  <a:srgbClr val="073762"/>
                </a:solidFill>
                <a:latin typeface="Arial"/>
                <a:cs typeface="Arial"/>
              </a:rPr>
              <a:t>guide</a:t>
            </a:r>
            <a:r>
              <a:rPr sz="1500" spc="-19">
                <a:solidFill>
                  <a:srgbClr val="073762"/>
                </a:solidFill>
                <a:latin typeface="Arial"/>
                <a:cs typeface="Arial"/>
              </a:rPr>
              <a:t> </a:t>
            </a:r>
            <a:r>
              <a:rPr sz="1500">
                <a:solidFill>
                  <a:srgbClr val="073762"/>
                </a:solidFill>
                <a:latin typeface="Arial"/>
                <a:cs typeface="Arial"/>
              </a:rPr>
              <a:t>the</a:t>
            </a:r>
            <a:r>
              <a:rPr sz="1500" spc="-26">
                <a:solidFill>
                  <a:srgbClr val="073762"/>
                </a:solidFill>
                <a:latin typeface="Arial"/>
                <a:cs typeface="Arial"/>
              </a:rPr>
              <a:t> </a:t>
            </a:r>
            <a:r>
              <a:rPr sz="1500" spc="-8">
                <a:solidFill>
                  <a:srgbClr val="073762"/>
                </a:solidFill>
                <a:latin typeface="Arial"/>
                <a:cs typeface="Arial"/>
              </a:rPr>
              <a:t>delivery 	</a:t>
            </a:r>
            <a:r>
              <a:rPr sz="1500">
                <a:solidFill>
                  <a:srgbClr val="073762"/>
                </a:solidFill>
                <a:latin typeface="Arial"/>
                <a:cs typeface="Arial"/>
              </a:rPr>
              <a:t>of</a:t>
            </a:r>
            <a:r>
              <a:rPr sz="1500" spc="-30">
                <a:solidFill>
                  <a:srgbClr val="073762"/>
                </a:solidFill>
                <a:latin typeface="Arial"/>
                <a:cs typeface="Arial"/>
              </a:rPr>
              <a:t> </a:t>
            </a:r>
            <a:r>
              <a:rPr sz="1500">
                <a:solidFill>
                  <a:srgbClr val="073762"/>
                </a:solidFill>
                <a:latin typeface="Arial"/>
                <a:cs typeface="Arial"/>
              </a:rPr>
              <a:t>precision</a:t>
            </a:r>
            <a:r>
              <a:rPr sz="1500" spc="-34">
                <a:solidFill>
                  <a:srgbClr val="073762"/>
                </a:solidFill>
                <a:latin typeface="Arial"/>
                <a:cs typeface="Arial"/>
              </a:rPr>
              <a:t> </a:t>
            </a:r>
            <a:r>
              <a:rPr sz="1500">
                <a:solidFill>
                  <a:srgbClr val="073762"/>
                </a:solidFill>
                <a:latin typeface="Arial"/>
                <a:cs typeface="Arial"/>
              </a:rPr>
              <a:t>medicine;</a:t>
            </a:r>
            <a:r>
              <a:rPr sz="1500" spc="-38">
                <a:solidFill>
                  <a:srgbClr val="073762"/>
                </a:solidFill>
                <a:latin typeface="Arial"/>
                <a:cs typeface="Arial"/>
              </a:rPr>
              <a:t> </a:t>
            </a:r>
            <a:r>
              <a:rPr sz="1500" spc="-8">
                <a:solidFill>
                  <a:srgbClr val="073762"/>
                </a:solidFill>
                <a:latin typeface="Arial"/>
                <a:cs typeface="Arial"/>
              </a:rPr>
              <a:t>however,</a:t>
            </a:r>
            <a:r>
              <a:rPr sz="1500" spc="-41">
                <a:solidFill>
                  <a:srgbClr val="073762"/>
                </a:solidFill>
                <a:latin typeface="Arial"/>
                <a:cs typeface="Arial"/>
              </a:rPr>
              <a:t> </a:t>
            </a:r>
            <a:r>
              <a:rPr sz="1500">
                <a:solidFill>
                  <a:srgbClr val="073762"/>
                </a:solidFill>
                <a:latin typeface="Arial"/>
                <a:cs typeface="Arial"/>
              </a:rPr>
              <a:t>little</a:t>
            </a:r>
            <a:r>
              <a:rPr sz="1500" spc="-11">
                <a:solidFill>
                  <a:srgbClr val="073762"/>
                </a:solidFill>
                <a:latin typeface="Arial"/>
                <a:cs typeface="Arial"/>
              </a:rPr>
              <a:t> </a:t>
            </a:r>
            <a:r>
              <a:rPr sz="1500">
                <a:solidFill>
                  <a:srgbClr val="073762"/>
                </a:solidFill>
                <a:latin typeface="Arial"/>
                <a:cs typeface="Arial"/>
              </a:rPr>
              <a:t>is</a:t>
            </a:r>
            <a:r>
              <a:rPr sz="1500" spc="-26">
                <a:solidFill>
                  <a:srgbClr val="073762"/>
                </a:solidFill>
                <a:latin typeface="Arial"/>
                <a:cs typeface="Arial"/>
              </a:rPr>
              <a:t> </a:t>
            </a:r>
            <a:r>
              <a:rPr sz="1500">
                <a:solidFill>
                  <a:srgbClr val="073762"/>
                </a:solidFill>
                <a:latin typeface="Arial"/>
                <a:cs typeface="Arial"/>
              </a:rPr>
              <a:t>known</a:t>
            </a:r>
            <a:r>
              <a:rPr sz="1500" spc="-34">
                <a:solidFill>
                  <a:srgbClr val="073762"/>
                </a:solidFill>
                <a:latin typeface="Arial"/>
                <a:cs typeface="Arial"/>
              </a:rPr>
              <a:t> </a:t>
            </a:r>
            <a:r>
              <a:rPr sz="1500">
                <a:solidFill>
                  <a:srgbClr val="073762"/>
                </a:solidFill>
                <a:latin typeface="Arial"/>
                <a:cs typeface="Arial"/>
              </a:rPr>
              <a:t>about</a:t>
            </a:r>
            <a:r>
              <a:rPr sz="1500" spc="-34">
                <a:solidFill>
                  <a:srgbClr val="073762"/>
                </a:solidFill>
                <a:latin typeface="Arial"/>
                <a:cs typeface="Arial"/>
              </a:rPr>
              <a:t> </a:t>
            </a:r>
            <a:r>
              <a:rPr sz="1500">
                <a:solidFill>
                  <a:srgbClr val="073762"/>
                </a:solidFill>
                <a:latin typeface="Arial"/>
                <a:cs typeface="Arial"/>
              </a:rPr>
              <a:t>the</a:t>
            </a:r>
            <a:r>
              <a:rPr sz="1500" spc="-30">
                <a:solidFill>
                  <a:srgbClr val="073762"/>
                </a:solidFill>
                <a:latin typeface="Arial"/>
                <a:cs typeface="Arial"/>
              </a:rPr>
              <a:t> </a:t>
            </a:r>
            <a:r>
              <a:rPr sz="1500">
                <a:solidFill>
                  <a:srgbClr val="073762"/>
                </a:solidFill>
                <a:latin typeface="Arial"/>
                <a:cs typeface="Arial"/>
              </a:rPr>
              <a:t>overlap</a:t>
            </a:r>
            <a:r>
              <a:rPr sz="1500" spc="-23">
                <a:solidFill>
                  <a:srgbClr val="073762"/>
                </a:solidFill>
                <a:latin typeface="Arial"/>
                <a:cs typeface="Arial"/>
              </a:rPr>
              <a:t> </a:t>
            </a:r>
            <a:r>
              <a:rPr sz="1500">
                <a:solidFill>
                  <a:srgbClr val="073762"/>
                </a:solidFill>
                <a:latin typeface="Arial"/>
                <a:cs typeface="Arial"/>
              </a:rPr>
              <a:t>and</a:t>
            </a:r>
            <a:r>
              <a:rPr sz="1500" spc="-26">
                <a:solidFill>
                  <a:srgbClr val="073762"/>
                </a:solidFill>
                <a:latin typeface="Arial"/>
                <a:cs typeface="Arial"/>
              </a:rPr>
              <a:t> </a:t>
            </a:r>
            <a:r>
              <a:rPr sz="1500">
                <a:solidFill>
                  <a:srgbClr val="073762"/>
                </a:solidFill>
                <a:latin typeface="Arial"/>
                <a:cs typeface="Arial"/>
              </a:rPr>
              <a:t>relatability</a:t>
            </a:r>
            <a:r>
              <a:rPr sz="1500" spc="-23">
                <a:solidFill>
                  <a:srgbClr val="073762"/>
                </a:solidFill>
                <a:latin typeface="Arial"/>
                <a:cs typeface="Arial"/>
              </a:rPr>
              <a:t> </a:t>
            </a:r>
            <a:r>
              <a:rPr sz="1500">
                <a:solidFill>
                  <a:srgbClr val="073762"/>
                </a:solidFill>
                <a:latin typeface="Arial"/>
                <a:cs typeface="Arial"/>
              </a:rPr>
              <a:t>of</a:t>
            </a:r>
            <a:r>
              <a:rPr sz="1500" spc="-30">
                <a:solidFill>
                  <a:srgbClr val="073762"/>
                </a:solidFill>
                <a:latin typeface="Arial"/>
                <a:cs typeface="Arial"/>
              </a:rPr>
              <a:t> </a:t>
            </a:r>
            <a:r>
              <a:rPr sz="1500">
                <a:solidFill>
                  <a:srgbClr val="073762"/>
                </a:solidFill>
                <a:latin typeface="Arial"/>
                <a:cs typeface="Arial"/>
              </a:rPr>
              <a:t>these</a:t>
            </a:r>
            <a:r>
              <a:rPr sz="1500" spc="-30">
                <a:solidFill>
                  <a:srgbClr val="073762"/>
                </a:solidFill>
                <a:latin typeface="Arial"/>
                <a:cs typeface="Arial"/>
              </a:rPr>
              <a:t> </a:t>
            </a:r>
            <a:r>
              <a:rPr sz="1500" spc="-8">
                <a:solidFill>
                  <a:srgbClr val="073762"/>
                </a:solidFill>
                <a:latin typeface="Arial"/>
                <a:cs typeface="Arial"/>
              </a:rPr>
              <a:t>biomarkers 	</a:t>
            </a:r>
            <a:r>
              <a:rPr sz="1500">
                <a:solidFill>
                  <a:srgbClr val="073762"/>
                </a:solidFill>
                <a:latin typeface="Arial"/>
                <a:cs typeface="Arial"/>
              </a:rPr>
              <a:t>in</a:t>
            </a:r>
            <a:r>
              <a:rPr sz="1500" spc="-23">
                <a:solidFill>
                  <a:srgbClr val="073762"/>
                </a:solidFill>
                <a:latin typeface="Arial"/>
                <a:cs typeface="Arial"/>
              </a:rPr>
              <a:t> </a:t>
            </a:r>
            <a:r>
              <a:rPr sz="1500">
                <a:solidFill>
                  <a:srgbClr val="073762"/>
                </a:solidFill>
                <a:latin typeface="Arial"/>
                <a:cs typeface="Arial"/>
              </a:rPr>
              <a:t>severe</a:t>
            </a:r>
            <a:r>
              <a:rPr sz="1500" spc="-38">
                <a:solidFill>
                  <a:srgbClr val="073762"/>
                </a:solidFill>
                <a:latin typeface="Arial"/>
                <a:cs typeface="Arial"/>
              </a:rPr>
              <a:t> </a:t>
            </a:r>
            <a:r>
              <a:rPr sz="1500" spc="-8">
                <a:solidFill>
                  <a:srgbClr val="073762"/>
                </a:solidFill>
                <a:latin typeface="Arial"/>
                <a:cs typeface="Arial"/>
              </a:rPr>
              <a:t>asthma</a:t>
            </a:r>
            <a:endParaRPr sz="1500">
              <a:latin typeface="Arial"/>
              <a:cs typeface="Arial"/>
            </a:endParaRPr>
          </a:p>
          <a:p>
            <a:pPr defTabSz="685800">
              <a:spcBef>
                <a:spcPts val="75"/>
              </a:spcBef>
            </a:pPr>
            <a:endParaRPr sz="1500">
              <a:latin typeface="Arial"/>
              <a:cs typeface="Arial"/>
            </a:endParaRPr>
          </a:p>
          <a:p>
            <a:pPr marL="20479" marR="3810" indent="-953" algn="ctr" defTabSz="685800">
              <a:spcBef>
                <a:spcPts val="4"/>
              </a:spcBef>
            </a:pPr>
            <a:r>
              <a:rPr sz="1500" b="1">
                <a:solidFill>
                  <a:srgbClr val="7E4D00"/>
                </a:solidFill>
                <a:latin typeface="Arial"/>
                <a:cs typeface="Arial"/>
              </a:rPr>
              <a:t>The</a:t>
            </a:r>
            <a:r>
              <a:rPr sz="1500" b="1" spc="-19">
                <a:solidFill>
                  <a:srgbClr val="7E4D00"/>
                </a:solidFill>
                <a:latin typeface="Arial"/>
                <a:cs typeface="Arial"/>
              </a:rPr>
              <a:t> </a:t>
            </a:r>
            <a:r>
              <a:rPr sz="1500" b="1">
                <a:solidFill>
                  <a:srgbClr val="7E4D00"/>
                </a:solidFill>
                <a:latin typeface="Arial"/>
                <a:cs typeface="Arial"/>
              </a:rPr>
              <a:t>aim</a:t>
            </a:r>
            <a:r>
              <a:rPr sz="1500" b="1" spc="-30">
                <a:solidFill>
                  <a:srgbClr val="7E4D00"/>
                </a:solidFill>
                <a:latin typeface="Arial"/>
                <a:cs typeface="Arial"/>
              </a:rPr>
              <a:t> </a:t>
            </a:r>
            <a:r>
              <a:rPr sz="1500" b="1">
                <a:solidFill>
                  <a:srgbClr val="7E4D00"/>
                </a:solidFill>
                <a:latin typeface="Arial"/>
                <a:cs typeface="Arial"/>
              </a:rPr>
              <a:t>of</a:t>
            </a:r>
            <a:r>
              <a:rPr sz="1500" b="1" spc="-23">
                <a:solidFill>
                  <a:srgbClr val="7E4D00"/>
                </a:solidFill>
                <a:latin typeface="Arial"/>
                <a:cs typeface="Arial"/>
              </a:rPr>
              <a:t> </a:t>
            </a:r>
            <a:r>
              <a:rPr sz="1500" b="1">
                <a:solidFill>
                  <a:srgbClr val="7E4D00"/>
                </a:solidFill>
                <a:latin typeface="Arial"/>
                <a:cs typeface="Arial"/>
              </a:rPr>
              <a:t>this</a:t>
            </a:r>
            <a:r>
              <a:rPr sz="1500" b="1" spc="-23">
                <a:solidFill>
                  <a:srgbClr val="7E4D00"/>
                </a:solidFill>
                <a:latin typeface="Arial"/>
                <a:cs typeface="Arial"/>
              </a:rPr>
              <a:t> </a:t>
            </a:r>
            <a:r>
              <a:rPr sz="1500" b="1">
                <a:solidFill>
                  <a:srgbClr val="7E4D00"/>
                </a:solidFill>
                <a:latin typeface="Arial"/>
                <a:cs typeface="Arial"/>
              </a:rPr>
              <a:t>study</a:t>
            </a:r>
            <a:r>
              <a:rPr sz="1500" b="1" spc="-38">
                <a:solidFill>
                  <a:srgbClr val="7E4D00"/>
                </a:solidFill>
                <a:latin typeface="Arial"/>
                <a:cs typeface="Arial"/>
              </a:rPr>
              <a:t> </a:t>
            </a:r>
            <a:r>
              <a:rPr sz="1500" b="1">
                <a:solidFill>
                  <a:srgbClr val="7E4D00"/>
                </a:solidFill>
                <a:latin typeface="Arial"/>
                <a:cs typeface="Arial"/>
              </a:rPr>
              <a:t>is</a:t>
            </a:r>
            <a:r>
              <a:rPr sz="1500" b="1" spc="-19">
                <a:solidFill>
                  <a:srgbClr val="7E4D00"/>
                </a:solidFill>
                <a:latin typeface="Arial"/>
                <a:cs typeface="Arial"/>
              </a:rPr>
              <a:t> </a:t>
            </a:r>
            <a:r>
              <a:rPr sz="1500" b="1">
                <a:solidFill>
                  <a:srgbClr val="7E4D00"/>
                </a:solidFill>
                <a:latin typeface="Arial"/>
                <a:cs typeface="Arial"/>
              </a:rPr>
              <a:t>to</a:t>
            </a:r>
            <a:r>
              <a:rPr sz="1500" b="1" spc="-23">
                <a:solidFill>
                  <a:srgbClr val="7E4D00"/>
                </a:solidFill>
                <a:latin typeface="Arial"/>
                <a:cs typeface="Arial"/>
              </a:rPr>
              <a:t> </a:t>
            </a:r>
            <a:r>
              <a:rPr sz="1500" b="1">
                <a:solidFill>
                  <a:srgbClr val="7E4D00"/>
                </a:solidFill>
                <a:latin typeface="Arial"/>
                <a:cs typeface="Arial"/>
              </a:rPr>
              <a:t>therefore</a:t>
            </a:r>
            <a:r>
              <a:rPr sz="1500" b="1" spc="-41">
                <a:solidFill>
                  <a:srgbClr val="7E4D00"/>
                </a:solidFill>
                <a:latin typeface="Arial"/>
                <a:cs typeface="Arial"/>
              </a:rPr>
              <a:t> </a:t>
            </a:r>
            <a:r>
              <a:rPr sz="1500" b="1">
                <a:solidFill>
                  <a:srgbClr val="7E4D00"/>
                </a:solidFill>
                <a:latin typeface="Arial"/>
                <a:cs typeface="Arial"/>
              </a:rPr>
              <a:t>describe</a:t>
            </a:r>
            <a:r>
              <a:rPr sz="1500" b="1" spc="-30">
                <a:solidFill>
                  <a:srgbClr val="7E4D00"/>
                </a:solidFill>
                <a:latin typeface="Arial"/>
                <a:cs typeface="Arial"/>
              </a:rPr>
              <a:t> </a:t>
            </a:r>
            <a:r>
              <a:rPr sz="1500" b="1">
                <a:solidFill>
                  <a:srgbClr val="7E4D00"/>
                </a:solidFill>
                <a:latin typeface="Arial"/>
                <a:cs typeface="Arial"/>
              </a:rPr>
              <a:t>the</a:t>
            </a:r>
            <a:r>
              <a:rPr sz="1500" b="1" spc="-23">
                <a:solidFill>
                  <a:srgbClr val="7E4D00"/>
                </a:solidFill>
                <a:latin typeface="Arial"/>
                <a:cs typeface="Arial"/>
              </a:rPr>
              <a:t> </a:t>
            </a:r>
            <a:r>
              <a:rPr sz="1500" b="1">
                <a:solidFill>
                  <a:srgbClr val="7E4D00"/>
                </a:solidFill>
                <a:latin typeface="Arial"/>
                <a:cs typeface="Arial"/>
              </a:rPr>
              <a:t>interrelation</a:t>
            </a:r>
            <a:r>
              <a:rPr sz="1500" b="1" spc="-49">
                <a:solidFill>
                  <a:srgbClr val="7E4D00"/>
                </a:solidFill>
                <a:latin typeface="Arial"/>
                <a:cs typeface="Arial"/>
              </a:rPr>
              <a:t> </a:t>
            </a:r>
            <a:r>
              <a:rPr sz="1500" b="1">
                <a:solidFill>
                  <a:srgbClr val="7E4D00"/>
                </a:solidFill>
                <a:latin typeface="Arial"/>
                <a:cs typeface="Arial"/>
              </a:rPr>
              <a:t>between</a:t>
            </a:r>
            <a:r>
              <a:rPr sz="1500" b="1" spc="-41">
                <a:solidFill>
                  <a:srgbClr val="7E4D00"/>
                </a:solidFill>
                <a:latin typeface="Arial"/>
                <a:cs typeface="Arial"/>
              </a:rPr>
              <a:t> </a:t>
            </a:r>
            <a:r>
              <a:rPr sz="1500" b="1">
                <a:solidFill>
                  <a:srgbClr val="7E4D00"/>
                </a:solidFill>
                <a:latin typeface="Arial"/>
                <a:cs typeface="Arial"/>
              </a:rPr>
              <a:t>inflammatory</a:t>
            </a:r>
            <a:r>
              <a:rPr sz="1500" b="1" spc="-49">
                <a:solidFill>
                  <a:srgbClr val="7E4D00"/>
                </a:solidFill>
                <a:latin typeface="Arial"/>
                <a:cs typeface="Arial"/>
              </a:rPr>
              <a:t> </a:t>
            </a:r>
            <a:r>
              <a:rPr sz="1500" b="1" spc="-8">
                <a:solidFill>
                  <a:srgbClr val="7E4D00"/>
                </a:solidFill>
                <a:latin typeface="Arial"/>
                <a:cs typeface="Arial"/>
              </a:rPr>
              <a:t>biomarker </a:t>
            </a:r>
            <a:r>
              <a:rPr sz="1500" b="1">
                <a:solidFill>
                  <a:srgbClr val="7E4D00"/>
                </a:solidFill>
                <a:latin typeface="Arial"/>
                <a:cs typeface="Arial"/>
              </a:rPr>
              <a:t>expression</a:t>
            </a:r>
            <a:r>
              <a:rPr sz="1500" b="1" spc="-45">
                <a:solidFill>
                  <a:srgbClr val="7E4D00"/>
                </a:solidFill>
                <a:latin typeface="Arial"/>
                <a:cs typeface="Arial"/>
              </a:rPr>
              <a:t> </a:t>
            </a:r>
            <a:r>
              <a:rPr sz="1500" b="1">
                <a:solidFill>
                  <a:srgbClr val="7E4D00"/>
                </a:solidFill>
                <a:latin typeface="Arial"/>
                <a:cs typeface="Arial"/>
              </a:rPr>
              <a:t>in</a:t>
            </a:r>
            <a:r>
              <a:rPr sz="1500" b="1" spc="-26">
                <a:solidFill>
                  <a:srgbClr val="7E4D00"/>
                </a:solidFill>
                <a:latin typeface="Arial"/>
                <a:cs typeface="Arial"/>
              </a:rPr>
              <a:t> </a:t>
            </a:r>
            <a:r>
              <a:rPr sz="1500" b="1">
                <a:solidFill>
                  <a:srgbClr val="7E4D00"/>
                </a:solidFill>
                <a:latin typeface="Arial"/>
                <a:cs typeface="Arial"/>
              </a:rPr>
              <a:t>severe</a:t>
            </a:r>
            <a:r>
              <a:rPr sz="1500" b="1" spc="-23">
                <a:solidFill>
                  <a:srgbClr val="7E4D00"/>
                </a:solidFill>
                <a:latin typeface="Arial"/>
                <a:cs typeface="Arial"/>
              </a:rPr>
              <a:t> </a:t>
            </a:r>
            <a:r>
              <a:rPr sz="1500" b="1">
                <a:solidFill>
                  <a:srgbClr val="7E4D00"/>
                </a:solidFill>
                <a:latin typeface="Arial"/>
                <a:cs typeface="Arial"/>
              </a:rPr>
              <a:t>asthma</a:t>
            </a:r>
            <a:r>
              <a:rPr sz="1500" b="1" spc="-45">
                <a:solidFill>
                  <a:srgbClr val="7E4D00"/>
                </a:solidFill>
                <a:latin typeface="Arial"/>
                <a:cs typeface="Arial"/>
              </a:rPr>
              <a:t> </a:t>
            </a:r>
            <a:r>
              <a:rPr sz="1500" b="1">
                <a:solidFill>
                  <a:srgbClr val="7E4D00"/>
                </a:solidFill>
                <a:latin typeface="Arial"/>
                <a:cs typeface="Arial"/>
              </a:rPr>
              <a:t>to</a:t>
            </a:r>
            <a:r>
              <a:rPr sz="1500" b="1" spc="-30">
                <a:solidFill>
                  <a:srgbClr val="7E4D00"/>
                </a:solidFill>
                <a:latin typeface="Arial"/>
                <a:cs typeface="Arial"/>
              </a:rPr>
              <a:t> </a:t>
            </a:r>
            <a:r>
              <a:rPr sz="1500" b="1">
                <a:solidFill>
                  <a:srgbClr val="7E4D00"/>
                </a:solidFill>
                <a:latin typeface="Arial"/>
                <a:cs typeface="Arial"/>
              </a:rPr>
              <a:t>characterize</a:t>
            </a:r>
            <a:r>
              <a:rPr sz="1500" b="1" spc="-45">
                <a:solidFill>
                  <a:srgbClr val="7E4D00"/>
                </a:solidFill>
                <a:latin typeface="Arial"/>
                <a:cs typeface="Arial"/>
              </a:rPr>
              <a:t> </a:t>
            </a:r>
            <a:r>
              <a:rPr sz="1500" b="1">
                <a:solidFill>
                  <a:srgbClr val="7E4D00"/>
                </a:solidFill>
                <a:latin typeface="Arial"/>
                <a:cs typeface="Arial"/>
              </a:rPr>
              <a:t>the</a:t>
            </a:r>
            <a:r>
              <a:rPr sz="1500" b="1" spc="-30">
                <a:solidFill>
                  <a:srgbClr val="7E4D00"/>
                </a:solidFill>
                <a:latin typeface="Arial"/>
                <a:cs typeface="Arial"/>
              </a:rPr>
              <a:t> </a:t>
            </a:r>
            <a:r>
              <a:rPr sz="1500" b="1">
                <a:solidFill>
                  <a:srgbClr val="7E4D00"/>
                </a:solidFill>
                <a:latin typeface="Arial"/>
                <a:cs typeface="Arial"/>
              </a:rPr>
              <a:t>activation</a:t>
            </a:r>
            <a:r>
              <a:rPr sz="1500" b="1" spc="-38">
                <a:solidFill>
                  <a:srgbClr val="7E4D00"/>
                </a:solidFill>
                <a:latin typeface="Arial"/>
                <a:cs typeface="Arial"/>
              </a:rPr>
              <a:t> </a:t>
            </a:r>
            <a:r>
              <a:rPr sz="1500" b="1">
                <a:solidFill>
                  <a:srgbClr val="7E4D00"/>
                </a:solidFill>
                <a:latin typeface="Arial"/>
                <a:cs typeface="Arial"/>
              </a:rPr>
              <a:t>of</a:t>
            </a:r>
            <a:r>
              <a:rPr sz="1500" b="1" spc="-34">
                <a:solidFill>
                  <a:srgbClr val="7E4D00"/>
                </a:solidFill>
                <a:latin typeface="Arial"/>
                <a:cs typeface="Arial"/>
              </a:rPr>
              <a:t> </a:t>
            </a:r>
            <a:r>
              <a:rPr sz="1500" b="1">
                <a:solidFill>
                  <a:srgbClr val="7E4D00"/>
                </a:solidFill>
                <a:latin typeface="Arial"/>
                <a:cs typeface="Arial"/>
              </a:rPr>
              <a:t>underlying</a:t>
            </a:r>
            <a:r>
              <a:rPr sz="1500" b="1" spc="-11">
                <a:solidFill>
                  <a:srgbClr val="7E4D00"/>
                </a:solidFill>
                <a:latin typeface="Arial"/>
                <a:cs typeface="Arial"/>
              </a:rPr>
              <a:t> </a:t>
            </a:r>
            <a:r>
              <a:rPr sz="1500" b="1">
                <a:solidFill>
                  <a:srgbClr val="7E4D00"/>
                </a:solidFill>
                <a:latin typeface="Arial"/>
                <a:cs typeface="Arial"/>
              </a:rPr>
              <a:t>inflammatory</a:t>
            </a:r>
            <a:r>
              <a:rPr sz="1500" b="1" spc="-56">
                <a:solidFill>
                  <a:srgbClr val="7E4D00"/>
                </a:solidFill>
                <a:latin typeface="Arial"/>
                <a:cs typeface="Arial"/>
              </a:rPr>
              <a:t> </a:t>
            </a:r>
            <a:r>
              <a:rPr sz="1500" b="1" spc="-8">
                <a:solidFill>
                  <a:srgbClr val="7E4D00"/>
                </a:solidFill>
                <a:latin typeface="Arial"/>
                <a:cs typeface="Arial"/>
              </a:rPr>
              <a:t>pathways </a:t>
            </a:r>
            <a:r>
              <a:rPr sz="1500" b="1">
                <a:solidFill>
                  <a:srgbClr val="7E4D00"/>
                </a:solidFill>
                <a:latin typeface="Arial"/>
                <a:cs typeface="Arial"/>
              </a:rPr>
              <a:t>using</a:t>
            </a:r>
            <a:r>
              <a:rPr sz="1500" b="1" spc="-8">
                <a:solidFill>
                  <a:srgbClr val="7E4D00"/>
                </a:solidFill>
                <a:latin typeface="Arial"/>
                <a:cs typeface="Arial"/>
              </a:rPr>
              <a:t> </a:t>
            </a:r>
            <a:r>
              <a:rPr sz="1500" b="1">
                <a:solidFill>
                  <a:srgbClr val="7E4D00"/>
                </a:solidFill>
                <a:latin typeface="Arial"/>
                <a:cs typeface="Arial"/>
              </a:rPr>
              <a:t>a</a:t>
            </a:r>
            <a:r>
              <a:rPr sz="1500" b="1" spc="-11">
                <a:solidFill>
                  <a:srgbClr val="7E4D00"/>
                </a:solidFill>
                <a:latin typeface="Arial"/>
                <a:cs typeface="Arial"/>
              </a:rPr>
              <a:t> </a:t>
            </a:r>
            <a:r>
              <a:rPr sz="1500" b="1">
                <a:solidFill>
                  <a:srgbClr val="7E4D00"/>
                </a:solidFill>
                <a:latin typeface="Arial"/>
                <a:cs typeface="Arial"/>
              </a:rPr>
              <a:t>large,</a:t>
            </a:r>
            <a:r>
              <a:rPr sz="1500" b="1" spc="-19">
                <a:solidFill>
                  <a:srgbClr val="7E4D00"/>
                </a:solidFill>
                <a:latin typeface="Arial"/>
                <a:cs typeface="Arial"/>
              </a:rPr>
              <a:t> </a:t>
            </a:r>
            <a:r>
              <a:rPr sz="1500" b="1">
                <a:solidFill>
                  <a:srgbClr val="7E4D00"/>
                </a:solidFill>
                <a:latin typeface="Arial"/>
                <a:cs typeface="Arial"/>
              </a:rPr>
              <a:t>international</a:t>
            </a:r>
            <a:r>
              <a:rPr sz="1500" b="1" spc="-38">
                <a:solidFill>
                  <a:srgbClr val="7E4D00"/>
                </a:solidFill>
                <a:latin typeface="Arial"/>
                <a:cs typeface="Arial"/>
              </a:rPr>
              <a:t> </a:t>
            </a:r>
            <a:r>
              <a:rPr sz="1500" b="1" spc="-8">
                <a:solidFill>
                  <a:srgbClr val="7E4D00"/>
                </a:solidFill>
                <a:latin typeface="Arial"/>
                <a:cs typeface="Arial"/>
              </a:rPr>
              <a:t>cohort</a:t>
            </a:r>
            <a:endParaRPr sz="1500">
              <a:latin typeface="Arial"/>
              <a:cs typeface="Arial"/>
            </a:endParaRPr>
          </a:p>
          <a:p>
            <a:pPr marL="5472588" defTabSz="685800">
              <a:spcBef>
                <a:spcPts val="1155"/>
              </a:spcBef>
            </a:pPr>
            <a:r>
              <a:rPr sz="900">
                <a:solidFill>
                  <a:srgbClr val="073762"/>
                </a:solidFill>
                <a:latin typeface="Arial"/>
                <a:cs typeface="Arial"/>
                <a:hlinkClick r:id="rId2"/>
              </a:rPr>
              <a:t>Denton</a:t>
            </a:r>
            <a:r>
              <a:rPr sz="900" spc="-23">
                <a:solidFill>
                  <a:srgbClr val="073762"/>
                </a:solidFill>
                <a:latin typeface="Arial"/>
                <a:cs typeface="Arial"/>
                <a:hlinkClick r:id="rId2"/>
              </a:rPr>
              <a:t> </a:t>
            </a:r>
            <a:r>
              <a:rPr sz="900">
                <a:solidFill>
                  <a:srgbClr val="073762"/>
                </a:solidFill>
                <a:latin typeface="Arial"/>
                <a:cs typeface="Arial"/>
                <a:hlinkClick r:id="rId2"/>
              </a:rPr>
              <a:t>E.,</a:t>
            </a:r>
            <a:r>
              <a:rPr sz="900" spc="4">
                <a:solidFill>
                  <a:srgbClr val="073762"/>
                </a:solidFill>
                <a:latin typeface="Arial"/>
                <a:cs typeface="Arial"/>
                <a:hlinkClick r:id="rId2"/>
              </a:rPr>
              <a:t> </a:t>
            </a:r>
            <a:r>
              <a:rPr sz="900">
                <a:solidFill>
                  <a:srgbClr val="073762"/>
                </a:solidFill>
                <a:latin typeface="Arial"/>
                <a:cs typeface="Arial"/>
                <a:hlinkClick r:id="rId2"/>
              </a:rPr>
              <a:t>et</a:t>
            </a:r>
            <a:r>
              <a:rPr sz="900" spc="-4">
                <a:solidFill>
                  <a:srgbClr val="073762"/>
                </a:solidFill>
                <a:latin typeface="Arial"/>
                <a:cs typeface="Arial"/>
                <a:hlinkClick r:id="rId2"/>
              </a:rPr>
              <a:t> </a:t>
            </a:r>
            <a:r>
              <a:rPr sz="900">
                <a:solidFill>
                  <a:srgbClr val="073762"/>
                </a:solidFill>
                <a:latin typeface="Arial"/>
                <a:cs typeface="Arial"/>
                <a:hlinkClick r:id="rId2"/>
              </a:rPr>
              <a:t>al.</a:t>
            </a:r>
            <a:r>
              <a:rPr sz="900" spc="8">
                <a:solidFill>
                  <a:srgbClr val="073762"/>
                </a:solidFill>
                <a:latin typeface="Arial"/>
                <a:cs typeface="Arial"/>
                <a:hlinkClick r:id="rId2"/>
              </a:rPr>
              <a:t> </a:t>
            </a:r>
            <a:r>
              <a:rPr sz="900" i="1">
                <a:solidFill>
                  <a:srgbClr val="073762"/>
                </a:solidFill>
                <a:latin typeface="Arial"/>
                <a:cs typeface="Arial"/>
                <a:hlinkClick r:id="rId2"/>
              </a:rPr>
              <a:t>JACI</a:t>
            </a:r>
            <a:r>
              <a:rPr sz="900" i="1" spc="4">
                <a:solidFill>
                  <a:srgbClr val="073762"/>
                </a:solidFill>
                <a:latin typeface="Arial"/>
                <a:cs typeface="Arial"/>
                <a:hlinkClick r:id="rId2"/>
              </a:rPr>
              <a:t> </a:t>
            </a:r>
            <a:r>
              <a:rPr sz="900" i="1">
                <a:solidFill>
                  <a:srgbClr val="073762"/>
                </a:solidFill>
                <a:latin typeface="Arial"/>
                <a:cs typeface="Arial"/>
                <a:hlinkClick r:id="rId2"/>
              </a:rPr>
              <a:t>In </a:t>
            </a:r>
            <a:r>
              <a:rPr sz="900" i="1" err="1">
                <a:solidFill>
                  <a:srgbClr val="073762"/>
                </a:solidFill>
                <a:latin typeface="Arial"/>
                <a:cs typeface="Arial"/>
                <a:hlinkClick r:id="rId2"/>
              </a:rPr>
              <a:t>Pract</a:t>
            </a:r>
            <a:r>
              <a:rPr sz="900" i="1" spc="4">
                <a:solidFill>
                  <a:srgbClr val="073762"/>
                </a:solidFill>
                <a:latin typeface="Arial"/>
                <a:cs typeface="Arial"/>
                <a:hlinkClick r:id="rId2"/>
              </a:rPr>
              <a:t> </a:t>
            </a:r>
            <a:r>
              <a:rPr sz="900" spc="-8">
                <a:solidFill>
                  <a:srgbClr val="073762"/>
                </a:solidFill>
                <a:latin typeface="Arial"/>
                <a:cs typeface="Arial"/>
                <a:hlinkClick r:id="rId2"/>
              </a:rPr>
              <a:t>2021:Article</a:t>
            </a:r>
            <a:r>
              <a:rPr sz="900" spc="-23">
                <a:solidFill>
                  <a:srgbClr val="073762"/>
                </a:solidFill>
                <a:latin typeface="Arial"/>
                <a:cs typeface="Arial"/>
                <a:hlinkClick r:id="rId2"/>
              </a:rPr>
              <a:t> </a:t>
            </a:r>
            <a:r>
              <a:rPr sz="900">
                <a:solidFill>
                  <a:srgbClr val="073762"/>
                </a:solidFill>
                <a:latin typeface="Arial"/>
                <a:cs typeface="Arial"/>
                <a:hlinkClick r:id="rId2"/>
              </a:rPr>
              <a:t>In </a:t>
            </a:r>
            <a:r>
              <a:rPr sz="900" spc="-8">
                <a:solidFill>
                  <a:srgbClr val="073762"/>
                </a:solidFill>
                <a:latin typeface="Arial"/>
                <a:cs typeface="Arial"/>
                <a:hlinkClick r:id="rId2"/>
              </a:rPr>
              <a:t>press</a:t>
            </a:r>
            <a:endParaRPr sz="900">
              <a:latin typeface="Arial"/>
              <a:cs typeface="Arial"/>
            </a:endParaRPr>
          </a:p>
        </p:txBody>
      </p:sp>
      <p:graphicFrame>
        <p:nvGraphicFramePr>
          <p:cNvPr id="4" name="object 4"/>
          <p:cNvGraphicFramePr>
            <a:graphicFrameLocks noGrp="1"/>
          </p:cNvGraphicFramePr>
          <p:nvPr/>
        </p:nvGraphicFramePr>
        <p:xfrm>
          <a:off x="2922365" y="1224915"/>
          <a:ext cx="6076950" cy="1110616"/>
        </p:xfrm>
        <a:graphic>
          <a:graphicData uri="http://schemas.openxmlformats.org/drawingml/2006/table">
            <a:tbl>
              <a:tblPr firstRow="1" bandRow="1">
                <a:tableStyleId>{2D5ABB26-0587-4C30-8999-92F81FD0307C}</a:tableStyleId>
              </a:tblPr>
              <a:tblGrid>
                <a:gridCol w="3479959">
                  <a:extLst>
                    <a:ext uri="{9D8B030D-6E8A-4147-A177-3AD203B41FA5}">
                      <a16:colId xmlns:a16="http://schemas.microsoft.com/office/drawing/2014/main" val="20000"/>
                    </a:ext>
                  </a:extLst>
                </a:gridCol>
                <a:gridCol w="2596991">
                  <a:extLst>
                    <a:ext uri="{9D8B030D-6E8A-4147-A177-3AD203B41FA5}">
                      <a16:colId xmlns:a16="http://schemas.microsoft.com/office/drawing/2014/main" val="20001"/>
                    </a:ext>
                  </a:extLst>
                </a:gridCol>
              </a:tblGrid>
              <a:tr h="277654">
                <a:tc>
                  <a:txBody>
                    <a:bodyPr/>
                    <a:lstStyle/>
                    <a:p>
                      <a:pPr algn="ctr">
                        <a:lnSpc>
                          <a:spcPct val="100000"/>
                        </a:lnSpc>
                        <a:spcBef>
                          <a:spcPts val="315"/>
                        </a:spcBef>
                      </a:pPr>
                      <a:r>
                        <a:rPr sz="1400" b="1">
                          <a:solidFill>
                            <a:srgbClr val="FFFFFF"/>
                          </a:solidFill>
                          <a:latin typeface="Arial"/>
                          <a:cs typeface="Arial"/>
                        </a:rPr>
                        <a:t>Inflammatory</a:t>
                      </a:r>
                      <a:r>
                        <a:rPr sz="1400" b="1" spc="-40">
                          <a:solidFill>
                            <a:srgbClr val="FFFFFF"/>
                          </a:solidFill>
                          <a:latin typeface="Arial"/>
                          <a:cs typeface="Arial"/>
                        </a:rPr>
                        <a:t> </a:t>
                      </a:r>
                      <a:r>
                        <a:rPr sz="1400" b="1">
                          <a:solidFill>
                            <a:srgbClr val="FFFFFF"/>
                          </a:solidFill>
                          <a:latin typeface="Arial"/>
                          <a:cs typeface="Arial"/>
                        </a:rPr>
                        <a:t>pathway</a:t>
                      </a:r>
                      <a:r>
                        <a:rPr sz="1400" b="1" spc="-75">
                          <a:solidFill>
                            <a:srgbClr val="FFFFFF"/>
                          </a:solidFill>
                          <a:latin typeface="Arial"/>
                          <a:cs typeface="Arial"/>
                        </a:rPr>
                        <a:t> </a:t>
                      </a:r>
                      <a:r>
                        <a:rPr sz="1400" b="1">
                          <a:solidFill>
                            <a:srgbClr val="FFFFFF"/>
                          </a:solidFill>
                          <a:latin typeface="Arial"/>
                          <a:cs typeface="Arial"/>
                        </a:rPr>
                        <a:t>in</a:t>
                      </a:r>
                      <a:r>
                        <a:rPr sz="1400" b="1" spc="-30">
                          <a:solidFill>
                            <a:srgbClr val="FFFFFF"/>
                          </a:solidFill>
                          <a:latin typeface="Arial"/>
                          <a:cs typeface="Arial"/>
                        </a:rPr>
                        <a:t> </a:t>
                      </a:r>
                      <a:r>
                        <a:rPr sz="1400" b="1">
                          <a:solidFill>
                            <a:srgbClr val="FFFFFF"/>
                          </a:solidFill>
                          <a:latin typeface="Arial"/>
                          <a:cs typeface="Arial"/>
                        </a:rPr>
                        <a:t>severe</a:t>
                      </a:r>
                      <a:r>
                        <a:rPr sz="1400" b="1" spc="20">
                          <a:solidFill>
                            <a:srgbClr val="FFFFFF"/>
                          </a:solidFill>
                          <a:latin typeface="Arial"/>
                          <a:cs typeface="Arial"/>
                        </a:rPr>
                        <a:t> </a:t>
                      </a:r>
                      <a:r>
                        <a:rPr sz="1400" b="1" spc="-10">
                          <a:solidFill>
                            <a:srgbClr val="FFFFFF"/>
                          </a:solidFill>
                          <a:latin typeface="Arial"/>
                          <a:cs typeface="Arial"/>
                        </a:rPr>
                        <a:t>asthma</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62"/>
                    </a:solidFill>
                  </a:tcPr>
                </a:tc>
                <a:tc>
                  <a:txBody>
                    <a:bodyPr/>
                    <a:lstStyle/>
                    <a:p>
                      <a:pPr marL="1905" algn="ctr">
                        <a:lnSpc>
                          <a:spcPct val="100000"/>
                        </a:lnSpc>
                        <a:spcBef>
                          <a:spcPts val="315"/>
                        </a:spcBef>
                      </a:pPr>
                      <a:r>
                        <a:rPr sz="1400" b="1">
                          <a:solidFill>
                            <a:srgbClr val="FFFFFF"/>
                          </a:solidFill>
                          <a:latin typeface="Arial"/>
                          <a:cs typeface="Arial"/>
                        </a:rPr>
                        <a:t>Associated</a:t>
                      </a:r>
                      <a:r>
                        <a:rPr sz="1400" b="1" spc="-65">
                          <a:solidFill>
                            <a:srgbClr val="FFFFFF"/>
                          </a:solidFill>
                          <a:latin typeface="Arial"/>
                          <a:cs typeface="Arial"/>
                        </a:rPr>
                        <a:t> </a:t>
                      </a:r>
                      <a:r>
                        <a:rPr sz="1400" b="1" spc="-10">
                          <a:solidFill>
                            <a:srgbClr val="FFFFFF"/>
                          </a:solidFill>
                          <a:latin typeface="Arial"/>
                          <a:cs typeface="Arial"/>
                        </a:rPr>
                        <a:t>biomarker</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62"/>
                    </a:solidFill>
                  </a:tcPr>
                </a:tc>
                <a:extLst>
                  <a:ext uri="{0D108BD9-81ED-4DB2-BD59-A6C34878D82A}">
                    <a16:rowId xmlns:a16="http://schemas.microsoft.com/office/drawing/2014/main" val="10000"/>
                  </a:ext>
                </a:extLst>
              </a:tr>
              <a:tr h="277654">
                <a:tc>
                  <a:txBody>
                    <a:bodyPr/>
                    <a:lstStyle/>
                    <a:p>
                      <a:pPr marL="3175" algn="ctr">
                        <a:lnSpc>
                          <a:spcPct val="100000"/>
                        </a:lnSpc>
                        <a:spcBef>
                          <a:spcPts val="315"/>
                        </a:spcBef>
                      </a:pPr>
                      <a:r>
                        <a:rPr sz="1400" spc="-10">
                          <a:solidFill>
                            <a:srgbClr val="404040"/>
                          </a:solidFill>
                          <a:latin typeface="Arial"/>
                          <a:cs typeface="Arial"/>
                        </a:rPr>
                        <a:t>Allergy</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tc>
                  <a:txBody>
                    <a:bodyPr/>
                    <a:lstStyle/>
                    <a:p>
                      <a:pPr marL="2540" algn="ctr">
                        <a:lnSpc>
                          <a:spcPct val="100000"/>
                        </a:lnSpc>
                        <a:spcBef>
                          <a:spcPts val="315"/>
                        </a:spcBef>
                      </a:pPr>
                      <a:r>
                        <a:rPr sz="1400">
                          <a:solidFill>
                            <a:srgbClr val="404040"/>
                          </a:solidFill>
                          <a:latin typeface="Arial"/>
                          <a:cs typeface="Arial"/>
                        </a:rPr>
                        <a:t>Serum</a:t>
                      </a:r>
                      <a:r>
                        <a:rPr sz="1400" spc="-55">
                          <a:solidFill>
                            <a:srgbClr val="404040"/>
                          </a:solidFill>
                          <a:latin typeface="Arial"/>
                          <a:cs typeface="Arial"/>
                        </a:rPr>
                        <a:t> </a:t>
                      </a:r>
                      <a:r>
                        <a:rPr sz="1400" spc="-25">
                          <a:solidFill>
                            <a:srgbClr val="404040"/>
                          </a:solidFill>
                          <a:latin typeface="Arial"/>
                          <a:cs typeface="Arial"/>
                        </a:rPr>
                        <a:t>IgE</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extLst>
                  <a:ext uri="{0D108BD9-81ED-4DB2-BD59-A6C34878D82A}">
                    <a16:rowId xmlns:a16="http://schemas.microsoft.com/office/drawing/2014/main" val="10001"/>
                  </a:ext>
                </a:extLst>
              </a:tr>
              <a:tr h="277654">
                <a:tc>
                  <a:txBody>
                    <a:bodyPr/>
                    <a:lstStyle/>
                    <a:p>
                      <a:pPr marL="1270" algn="ctr">
                        <a:lnSpc>
                          <a:spcPct val="100000"/>
                        </a:lnSpc>
                        <a:spcBef>
                          <a:spcPts val="315"/>
                        </a:spcBef>
                      </a:pPr>
                      <a:r>
                        <a:rPr sz="1400">
                          <a:solidFill>
                            <a:srgbClr val="404040"/>
                          </a:solidFill>
                          <a:latin typeface="Arial"/>
                          <a:cs typeface="Arial"/>
                        </a:rPr>
                        <a:t>Eosinophilic</a:t>
                      </a:r>
                      <a:r>
                        <a:rPr sz="1400" spc="-55">
                          <a:solidFill>
                            <a:srgbClr val="404040"/>
                          </a:solidFill>
                          <a:latin typeface="Arial"/>
                          <a:cs typeface="Arial"/>
                        </a:rPr>
                        <a:t> </a:t>
                      </a:r>
                      <a:r>
                        <a:rPr sz="1400" spc="-10">
                          <a:solidFill>
                            <a:srgbClr val="404040"/>
                          </a:solidFill>
                          <a:latin typeface="Arial"/>
                          <a:cs typeface="Arial"/>
                        </a:rPr>
                        <a:t>inflammation</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1905" algn="ctr">
                        <a:lnSpc>
                          <a:spcPct val="100000"/>
                        </a:lnSpc>
                        <a:spcBef>
                          <a:spcPts val="315"/>
                        </a:spcBef>
                      </a:pPr>
                      <a:r>
                        <a:rPr sz="1400">
                          <a:solidFill>
                            <a:srgbClr val="404040"/>
                          </a:solidFill>
                          <a:latin typeface="Arial"/>
                          <a:cs typeface="Arial"/>
                        </a:rPr>
                        <a:t>Blood</a:t>
                      </a:r>
                      <a:r>
                        <a:rPr sz="1400" spc="-45">
                          <a:solidFill>
                            <a:srgbClr val="404040"/>
                          </a:solidFill>
                          <a:latin typeface="Arial"/>
                          <a:cs typeface="Arial"/>
                        </a:rPr>
                        <a:t> </a:t>
                      </a:r>
                      <a:r>
                        <a:rPr sz="1400">
                          <a:solidFill>
                            <a:srgbClr val="404040"/>
                          </a:solidFill>
                          <a:latin typeface="Arial"/>
                          <a:cs typeface="Arial"/>
                        </a:rPr>
                        <a:t>eosinophil</a:t>
                      </a:r>
                      <a:r>
                        <a:rPr sz="1400" spc="-15">
                          <a:solidFill>
                            <a:srgbClr val="404040"/>
                          </a:solidFill>
                          <a:latin typeface="Arial"/>
                          <a:cs typeface="Arial"/>
                        </a:rPr>
                        <a:t> </a:t>
                      </a:r>
                      <a:r>
                        <a:rPr sz="1400" spc="-20">
                          <a:solidFill>
                            <a:srgbClr val="404040"/>
                          </a:solidFill>
                          <a:latin typeface="Arial"/>
                          <a:cs typeface="Arial"/>
                        </a:rPr>
                        <a:t>count</a:t>
                      </a:r>
                      <a:endParaRPr sz="1400">
                        <a:latin typeface="Arial"/>
                        <a:cs typeface="Arial"/>
                      </a:endParaRPr>
                    </a:p>
                  </a:txBody>
                  <a:tcPr marL="0" marR="0" marT="300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2"/>
                  </a:ext>
                </a:extLst>
              </a:tr>
              <a:tr h="277654">
                <a:tc>
                  <a:txBody>
                    <a:bodyPr/>
                    <a:lstStyle/>
                    <a:p>
                      <a:pPr marL="635" algn="ctr">
                        <a:lnSpc>
                          <a:spcPct val="100000"/>
                        </a:lnSpc>
                        <a:spcBef>
                          <a:spcPts val="320"/>
                        </a:spcBef>
                      </a:pPr>
                      <a:r>
                        <a:rPr sz="1400">
                          <a:solidFill>
                            <a:srgbClr val="404040"/>
                          </a:solidFill>
                          <a:latin typeface="Arial"/>
                          <a:cs typeface="Arial"/>
                        </a:rPr>
                        <a:t>Airway</a:t>
                      </a:r>
                      <a:r>
                        <a:rPr sz="1400" spc="-50">
                          <a:solidFill>
                            <a:srgbClr val="404040"/>
                          </a:solidFill>
                          <a:latin typeface="Arial"/>
                          <a:cs typeface="Arial"/>
                        </a:rPr>
                        <a:t> </a:t>
                      </a:r>
                      <a:r>
                        <a:rPr sz="1400">
                          <a:solidFill>
                            <a:srgbClr val="404040"/>
                          </a:solidFill>
                          <a:latin typeface="Arial"/>
                          <a:cs typeface="Arial"/>
                        </a:rPr>
                        <a:t>epithelial</a:t>
                      </a:r>
                      <a:r>
                        <a:rPr sz="1400" spc="-60">
                          <a:solidFill>
                            <a:srgbClr val="404040"/>
                          </a:solidFill>
                          <a:latin typeface="Arial"/>
                          <a:cs typeface="Arial"/>
                        </a:rPr>
                        <a:t> </a:t>
                      </a:r>
                      <a:r>
                        <a:rPr sz="1400" spc="-10">
                          <a:solidFill>
                            <a:srgbClr val="404040"/>
                          </a:solidFill>
                          <a:latin typeface="Arial"/>
                          <a:cs typeface="Arial"/>
                        </a:rPr>
                        <a:t>dysregulation</a:t>
                      </a:r>
                      <a:endParaRPr sz="14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tc>
                  <a:txBody>
                    <a:bodyPr/>
                    <a:lstStyle/>
                    <a:p>
                      <a:pPr marL="2540" algn="ctr">
                        <a:lnSpc>
                          <a:spcPct val="100000"/>
                        </a:lnSpc>
                        <a:spcBef>
                          <a:spcPts val="320"/>
                        </a:spcBef>
                      </a:pPr>
                      <a:r>
                        <a:rPr sz="1400" spc="-20">
                          <a:solidFill>
                            <a:srgbClr val="404040"/>
                          </a:solidFill>
                          <a:latin typeface="Arial"/>
                          <a:cs typeface="Arial"/>
                        </a:rPr>
                        <a:t>FeNO</a:t>
                      </a:r>
                      <a:endParaRPr sz="1400">
                        <a:latin typeface="Arial"/>
                        <a:cs typeface="Arial"/>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extLst>
                  <a:ext uri="{0D108BD9-81ED-4DB2-BD59-A6C34878D82A}">
                    <a16:rowId xmlns:a16="http://schemas.microsoft.com/office/drawing/2014/main" val="10003"/>
                  </a:ext>
                </a:extLst>
              </a:tr>
            </a:tbl>
          </a:graphicData>
        </a:graphic>
      </p:graphicFrame>
      <p:grpSp>
        <p:nvGrpSpPr>
          <p:cNvPr id="5" name="object 5"/>
          <p:cNvGrpSpPr/>
          <p:nvPr/>
        </p:nvGrpSpPr>
        <p:grpSpPr>
          <a:xfrm>
            <a:off x="87535" y="390330"/>
            <a:ext cx="2735580" cy="2085023"/>
            <a:chOff x="85343" y="16764"/>
            <a:chExt cx="3647440" cy="2780030"/>
          </a:xfrm>
        </p:grpSpPr>
        <p:pic>
          <p:nvPicPr>
            <p:cNvPr id="6" name="object 6"/>
            <p:cNvPicPr/>
            <p:nvPr/>
          </p:nvPicPr>
          <p:blipFill>
            <a:blip r:embed="rId3" cstate="print"/>
            <a:stretch>
              <a:fillRect/>
            </a:stretch>
          </p:blipFill>
          <p:spPr>
            <a:xfrm>
              <a:off x="85343" y="16764"/>
              <a:ext cx="3646932" cy="2779776"/>
            </a:xfrm>
            <a:prstGeom prst="rect">
              <a:avLst/>
            </a:prstGeom>
          </p:spPr>
        </p:pic>
        <p:pic>
          <p:nvPicPr>
            <p:cNvPr id="7" name="object 7"/>
            <p:cNvPicPr/>
            <p:nvPr/>
          </p:nvPicPr>
          <p:blipFill>
            <a:blip r:embed="rId4" cstate="print"/>
            <a:stretch>
              <a:fillRect/>
            </a:stretch>
          </p:blipFill>
          <p:spPr>
            <a:xfrm>
              <a:off x="185927" y="787908"/>
              <a:ext cx="3450336" cy="1921764"/>
            </a:xfrm>
            <a:prstGeom prst="rect">
              <a:avLst/>
            </a:prstGeom>
          </p:spPr>
        </p:pic>
        <p:pic>
          <p:nvPicPr>
            <p:cNvPr id="8" name="object 8"/>
            <p:cNvPicPr/>
            <p:nvPr/>
          </p:nvPicPr>
          <p:blipFill>
            <a:blip r:embed="rId5" cstate="print"/>
            <a:stretch>
              <a:fillRect/>
            </a:stretch>
          </p:blipFill>
          <p:spPr>
            <a:xfrm>
              <a:off x="185927" y="108203"/>
              <a:ext cx="2680716" cy="679704"/>
            </a:xfrm>
            <a:prstGeom prst="rect">
              <a:avLst/>
            </a:prstGeom>
          </p:spPr>
        </p:pic>
      </p:grpSp>
      <p:pic>
        <p:nvPicPr>
          <p:cNvPr id="9" name="Graphic 8" descr="Beginning with solid fill">
            <a:hlinkClick r:id="rId6" action="ppaction://hlinksldjump"/>
            <a:extLst>
              <a:ext uri="{FF2B5EF4-FFF2-40B4-BE49-F238E27FC236}">
                <a16:creationId xmlns:a16="http://schemas.microsoft.com/office/drawing/2014/main" id="{84BC6BBE-AC79-A374-2FB7-3EEEAEF978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85814899-7F61-F2EB-6963-36FE5019CB62}"/>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97740"/>
            <a:ext cx="5849256" cy="17780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62231" y="4754956"/>
            <a:ext cx="2616518" cy="319959"/>
          </a:xfrm>
          <a:prstGeom prst="rect">
            <a:avLst/>
          </a:prstGeom>
        </p:spPr>
        <p:txBody>
          <a:bodyPr vert="horz" wrap="square" lIns="0" tIns="9525" rIns="0" bIns="0" rtlCol="0">
            <a:spAutoFit/>
          </a:bodyPr>
          <a:lstStyle/>
          <a:p>
            <a:pPr marL="840581" defTabSz="685800">
              <a:spcBef>
                <a:spcPts val="75"/>
              </a:spcBef>
            </a:pPr>
            <a:r>
              <a:rPr sz="600">
                <a:latin typeface="Calibri"/>
                <a:cs typeface="Calibri"/>
              </a:rPr>
              <a:t>Ortega</a:t>
            </a:r>
            <a:r>
              <a:rPr sz="600" spc="-15">
                <a:latin typeface="Calibri"/>
                <a:cs typeface="Calibri"/>
              </a:rPr>
              <a:t> </a:t>
            </a:r>
            <a:r>
              <a:rPr sz="600">
                <a:latin typeface="Calibri"/>
                <a:cs typeface="Calibri"/>
              </a:rPr>
              <a:t>HG,</a:t>
            </a:r>
            <a:r>
              <a:rPr sz="600" spc="-11">
                <a:latin typeface="Calibri"/>
                <a:cs typeface="Calibri"/>
              </a:rPr>
              <a:t> </a:t>
            </a:r>
            <a:r>
              <a:rPr sz="600">
                <a:latin typeface="Calibri"/>
                <a:cs typeface="Calibri"/>
              </a:rPr>
              <a:t>et</a:t>
            </a:r>
            <a:r>
              <a:rPr sz="600" spc="-19">
                <a:latin typeface="Calibri"/>
                <a:cs typeface="Calibri"/>
              </a:rPr>
              <a:t> </a:t>
            </a:r>
            <a:r>
              <a:rPr sz="600">
                <a:latin typeface="Calibri"/>
                <a:cs typeface="Calibri"/>
              </a:rPr>
              <a:t>al.</a:t>
            </a:r>
            <a:r>
              <a:rPr sz="600" spc="8">
                <a:latin typeface="Calibri"/>
                <a:cs typeface="Calibri"/>
              </a:rPr>
              <a:t> </a:t>
            </a:r>
            <a:r>
              <a:rPr sz="600">
                <a:latin typeface="Calibri"/>
                <a:cs typeface="Calibri"/>
              </a:rPr>
              <a:t>Lancet</a:t>
            </a:r>
            <a:r>
              <a:rPr sz="600" spc="-8">
                <a:latin typeface="Calibri"/>
                <a:cs typeface="Calibri"/>
              </a:rPr>
              <a:t> </a:t>
            </a:r>
            <a:r>
              <a:rPr sz="600">
                <a:latin typeface="Calibri"/>
                <a:cs typeface="Calibri"/>
              </a:rPr>
              <a:t>Respir</a:t>
            </a:r>
            <a:r>
              <a:rPr sz="600" spc="8">
                <a:latin typeface="Calibri"/>
                <a:cs typeface="Calibri"/>
              </a:rPr>
              <a:t> </a:t>
            </a:r>
            <a:r>
              <a:rPr sz="600">
                <a:latin typeface="Calibri"/>
                <a:cs typeface="Calibri"/>
              </a:rPr>
              <a:t>Med</a:t>
            </a:r>
            <a:r>
              <a:rPr sz="600" spc="-8">
                <a:latin typeface="Calibri"/>
                <a:cs typeface="Calibri"/>
              </a:rPr>
              <a:t> 2016;4(7):549-</a:t>
            </a:r>
            <a:r>
              <a:rPr sz="600" spc="-19">
                <a:latin typeface="Calibri"/>
                <a:cs typeface="Calibri"/>
              </a:rPr>
              <a:t>556</a:t>
            </a:r>
            <a:endParaRPr sz="600">
              <a:latin typeface="Calibri"/>
              <a:cs typeface="Calibri"/>
            </a:endParaRPr>
          </a:p>
          <a:p>
            <a:pPr marL="1157288" defTabSz="685800">
              <a:lnSpc>
                <a:spcPts val="656"/>
              </a:lnSpc>
              <a:spcBef>
                <a:spcPts val="19"/>
              </a:spcBef>
            </a:pPr>
            <a:r>
              <a:rPr sz="600">
                <a:solidFill>
                  <a:srgbClr val="073762"/>
                </a:solidFill>
                <a:latin typeface="Arial"/>
                <a:cs typeface="Arial"/>
              </a:rPr>
              <a:t>Pavord</a:t>
            </a:r>
            <a:r>
              <a:rPr sz="600" spc="-8">
                <a:solidFill>
                  <a:srgbClr val="073762"/>
                </a:solidFill>
                <a:latin typeface="Arial"/>
                <a:cs typeface="Arial"/>
              </a:rPr>
              <a:t> </a:t>
            </a:r>
            <a:r>
              <a:rPr sz="600">
                <a:solidFill>
                  <a:srgbClr val="073762"/>
                </a:solidFill>
                <a:latin typeface="Arial"/>
                <a:cs typeface="Arial"/>
              </a:rPr>
              <a:t>ID</a:t>
            </a:r>
            <a:r>
              <a:rPr sz="600" spc="-15">
                <a:solidFill>
                  <a:srgbClr val="073762"/>
                </a:solidFill>
                <a:latin typeface="Arial"/>
                <a:cs typeface="Arial"/>
              </a:rPr>
              <a:t> </a:t>
            </a:r>
            <a:r>
              <a:rPr sz="600">
                <a:solidFill>
                  <a:srgbClr val="073762"/>
                </a:solidFill>
                <a:latin typeface="Arial"/>
                <a:cs typeface="Arial"/>
              </a:rPr>
              <a:t>et</a:t>
            </a:r>
            <a:r>
              <a:rPr sz="600" spc="-11">
                <a:solidFill>
                  <a:srgbClr val="073762"/>
                </a:solidFill>
                <a:latin typeface="Arial"/>
                <a:cs typeface="Arial"/>
              </a:rPr>
              <a:t> </a:t>
            </a:r>
            <a:r>
              <a:rPr sz="600">
                <a:solidFill>
                  <a:srgbClr val="073762"/>
                </a:solidFill>
                <a:latin typeface="Arial"/>
                <a:cs typeface="Arial"/>
              </a:rPr>
              <a:t>al.</a:t>
            </a:r>
            <a:r>
              <a:rPr sz="600" spc="-19">
                <a:solidFill>
                  <a:srgbClr val="073762"/>
                </a:solidFill>
                <a:latin typeface="Arial"/>
                <a:cs typeface="Arial"/>
              </a:rPr>
              <a:t> </a:t>
            </a:r>
            <a:r>
              <a:rPr sz="600">
                <a:solidFill>
                  <a:srgbClr val="073762"/>
                </a:solidFill>
                <a:latin typeface="Arial"/>
                <a:cs typeface="Arial"/>
              </a:rPr>
              <a:t>Presented</a:t>
            </a:r>
            <a:r>
              <a:rPr sz="600" spc="-8">
                <a:solidFill>
                  <a:srgbClr val="073762"/>
                </a:solidFill>
                <a:latin typeface="Arial"/>
                <a:cs typeface="Arial"/>
              </a:rPr>
              <a:t> </a:t>
            </a:r>
            <a:r>
              <a:rPr sz="600">
                <a:solidFill>
                  <a:srgbClr val="073762"/>
                </a:solidFill>
                <a:latin typeface="Arial"/>
                <a:cs typeface="Arial"/>
              </a:rPr>
              <a:t>at</a:t>
            </a:r>
            <a:r>
              <a:rPr sz="600" spc="-15">
                <a:solidFill>
                  <a:srgbClr val="073762"/>
                </a:solidFill>
                <a:latin typeface="Arial"/>
                <a:cs typeface="Arial"/>
              </a:rPr>
              <a:t> </a:t>
            </a:r>
            <a:r>
              <a:rPr sz="600">
                <a:solidFill>
                  <a:srgbClr val="073762"/>
                </a:solidFill>
                <a:latin typeface="Arial"/>
                <a:cs typeface="Arial"/>
              </a:rPr>
              <a:t>AACI</a:t>
            </a:r>
            <a:r>
              <a:rPr sz="600" spc="-11">
                <a:solidFill>
                  <a:srgbClr val="073762"/>
                </a:solidFill>
                <a:latin typeface="Arial"/>
                <a:cs typeface="Arial"/>
              </a:rPr>
              <a:t> </a:t>
            </a:r>
            <a:r>
              <a:rPr sz="600" spc="-15">
                <a:solidFill>
                  <a:srgbClr val="073762"/>
                </a:solidFill>
                <a:latin typeface="Arial"/>
                <a:cs typeface="Arial"/>
              </a:rPr>
              <a:t>2020</a:t>
            </a:r>
            <a:endParaRPr sz="600">
              <a:latin typeface="Arial"/>
              <a:cs typeface="Arial"/>
            </a:endParaRPr>
          </a:p>
          <a:p>
            <a:pPr marL="9525" defTabSz="685800">
              <a:lnSpc>
                <a:spcPts val="1016"/>
              </a:lnSpc>
            </a:pPr>
            <a:r>
              <a:rPr sz="900">
                <a:solidFill>
                  <a:srgbClr val="073762"/>
                </a:solidFill>
                <a:latin typeface="Arial"/>
                <a:cs typeface="Arial"/>
                <a:hlinkClick r:id="rId2"/>
              </a:rPr>
              <a:t>Denton</a:t>
            </a:r>
            <a:r>
              <a:rPr sz="900" spc="-23">
                <a:solidFill>
                  <a:srgbClr val="073762"/>
                </a:solidFill>
                <a:latin typeface="Arial"/>
                <a:cs typeface="Arial"/>
                <a:hlinkClick r:id="rId2"/>
              </a:rPr>
              <a:t> </a:t>
            </a:r>
            <a:r>
              <a:rPr sz="900">
                <a:solidFill>
                  <a:srgbClr val="073762"/>
                </a:solidFill>
                <a:latin typeface="Arial"/>
                <a:cs typeface="Arial"/>
                <a:hlinkClick r:id="rId2"/>
              </a:rPr>
              <a:t>E.,</a:t>
            </a:r>
            <a:r>
              <a:rPr sz="900" spc="4">
                <a:solidFill>
                  <a:srgbClr val="073762"/>
                </a:solidFill>
                <a:latin typeface="Arial"/>
                <a:cs typeface="Arial"/>
                <a:hlinkClick r:id="rId2"/>
              </a:rPr>
              <a:t> </a:t>
            </a:r>
            <a:r>
              <a:rPr sz="900">
                <a:solidFill>
                  <a:srgbClr val="073762"/>
                </a:solidFill>
                <a:latin typeface="Arial"/>
                <a:cs typeface="Arial"/>
                <a:hlinkClick r:id="rId2"/>
              </a:rPr>
              <a:t>et</a:t>
            </a:r>
            <a:r>
              <a:rPr sz="900" spc="-4">
                <a:solidFill>
                  <a:srgbClr val="073762"/>
                </a:solidFill>
                <a:latin typeface="Arial"/>
                <a:cs typeface="Arial"/>
                <a:hlinkClick r:id="rId2"/>
              </a:rPr>
              <a:t> </a:t>
            </a:r>
            <a:r>
              <a:rPr sz="900">
                <a:solidFill>
                  <a:srgbClr val="073762"/>
                </a:solidFill>
                <a:latin typeface="Arial"/>
                <a:cs typeface="Arial"/>
                <a:hlinkClick r:id="rId2"/>
              </a:rPr>
              <a:t>al.</a:t>
            </a:r>
            <a:r>
              <a:rPr sz="900" spc="8">
                <a:solidFill>
                  <a:srgbClr val="073762"/>
                </a:solidFill>
                <a:latin typeface="Arial"/>
                <a:cs typeface="Arial"/>
                <a:hlinkClick r:id="rId2"/>
              </a:rPr>
              <a:t> </a:t>
            </a:r>
            <a:r>
              <a:rPr sz="900" i="1">
                <a:solidFill>
                  <a:srgbClr val="073762"/>
                </a:solidFill>
                <a:latin typeface="Arial"/>
                <a:cs typeface="Arial"/>
                <a:hlinkClick r:id="rId2"/>
              </a:rPr>
              <a:t>JACI</a:t>
            </a:r>
            <a:r>
              <a:rPr sz="900" i="1" spc="4">
                <a:solidFill>
                  <a:srgbClr val="073762"/>
                </a:solidFill>
                <a:latin typeface="Arial"/>
                <a:cs typeface="Arial"/>
                <a:hlinkClick r:id="rId2"/>
              </a:rPr>
              <a:t> </a:t>
            </a:r>
            <a:r>
              <a:rPr sz="900" i="1">
                <a:solidFill>
                  <a:srgbClr val="073762"/>
                </a:solidFill>
                <a:latin typeface="Arial"/>
                <a:cs typeface="Arial"/>
                <a:hlinkClick r:id="rId2"/>
              </a:rPr>
              <a:t>In Pract</a:t>
            </a:r>
            <a:r>
              <a:rPr sz="900" i="1" spc="4">
                <a:solidFill>
                  <a:srgbClr val="073762"/>
                </a:solidFill>
                <a:latin typeface="Arial"/>
                <a:cs typeface="Arial"/>
                <a:hlinkClick r:id="rId2"/>
              </a:rPr>
              <a:t> </a:t>
            </a:r>
            <a:r>
              <a:rPr sz="900" spc="-8">
                <a:solidFill>
                  <a:srgbClr val="073762"/>
                </a:solidFill>
                <a:latin typeface="Arial"/>
                <a:cs typeface="Arial"/>
                <a:hlinkClick r:id="rId2"/>
              </a:rPr>
              <a:t>2021:Article</a:t>
            </a:r>
            <a:r>
              <a:rPr sz="900" spc="-23">
                <a:solidFill>
                  <a:srgbClr val="073762"/>
                </a:solidFill>
                <a:latin typeface="Arial"/>
                <a:cs typeface="Arial"/>
                <a:hlinkClick r:id="rId2"/>
              </a:rPr>
              <a:t> </a:t>
            </a:r>
            <a:r>
              <a:rPr sz="900">
                <a:solidFill>
                  <a:srgbClr val="073762"/>
                </a:solidFill>
                <a:latin typeface="Arial"/>
                <a:cs typeface="Arial"/>
                <a:hlinkClick r:id="rId2"/>
              </a:rPr>
              <a:t>In </a:t>
            </a:r>
            <a:r>
              <a:rPr sz="900" spc="-8">
                <a:solidFill>
                  <a:srgbClr val="073762"/>
                </a:solidFill>
                <a:latin typeface="Arial"/>
                <a:cs typeface="Arial"/>
                <a:hlinkClick r:id="rId2"/>
              </a:rPr>
              <a:t>press</a:t>
            </a:r>
            <a:endParaRPr sz="900">
              <a:latin typeface="Arial"/>
              <a:cs typeface="Arial"/>
            </a:endParaRPr>
          </a:p>
        </p:txBody>
      </p:sp>
      <p:sp>
        <p:nvSpPr>
          <p:cNvPr id="3" name="object 3"/>
          <p:cNvSpPr txBox="1">
            <a:spLocks noGrp="1"/>
          </p:cNvSpPr>
          <p:nvPr>
            <p:ph type="title"/>
          </p:nvPr>
        </p:nvSpPr>
        <p:spPr>
          <a:xfrm>
            <a:off x="302323" y="81520"/>
            <a:ext cx="7766685" cy="563616"/>
          </a:xfrm>
          <a:prstGeom prst="rect">
            <a:avLst/>
          </a:prstGeom>
        </p:spPr>
        <p:txBody>
          <a:bodyPr vert="horz" wrap="square" lIns="0" tIns="9525" rIns="0" bIns="0" rtlCol="0">
            <a:spAutoFit/>
          </a:bodyPr>
          <a:lstStyle/>
          <a:p>
            <a:pPr marL="9525" marR="3810">
              <a:spcBef>
                <a:spcPts val="75"/>
              </a:spcBef>
            </a:pPr>
            <a:r>
              <a:t>Differential</a:t>
            </a:r>
            <a:r>
              <a:rPr spc="-71"/>
              <a:t> </a:t>
            </a:r>
            <a:r>
              <a:t>Expression</a:t>
            </a:r>
            <a:r>
              <a:rPr spc="-53"/>
              <a:t> </a:t>
            </a:r>
            <a:r>
              <a:t>of</a:t>
            </a:r>
            <a:r>
              <a:rPr spc="-53"/>
              <a:t> </a:t>
            </a:r>
            <a:r>
              <a:rPr spc="-8"/>
              <a:t>Biomarkers</a:t>
            </a:r>
            <a:r>
              <a:rPr spc="-45"/>
              <a:t> </a:t>
            </a:r>
            <a:r>
              <a:t>Can</a:t>
            </a:r>
            <a:r>
              <a:rPr spc="-45"/>
              <a:t> </a:t>
            </a:r>
            <a:r>
              <a:t>Predict</a:t>
            </a:r>
            <a:r>
              <a:rPr spc="-53"/>
              <a:t> </a:t>
            </a:r>
            <a:r>
              <a:t>Treatment</a:t>
            </a:r>
            <a:r>
              <a:rPr spc="-49"/>
              <a:t> </a:t>
            </a:r>
            <a:r>
              <a:rPr spc="-8"/>
              <a:t>Response </a:t>
            </a:r>
            <a:r>
              <a:t>to</a:t>
            </a:r>
            <a:r>
              <a:rPr spc="-8"/>
              <a:t> </a:t>
            </a:r>
            <a:r>
              <a:t>Different</a:t>
            </a:r>
            <a:r>
              <a:rPr spc="-8"/>
              <a:t> Therapies</a:t>
            </a:r>
          </a:p>
        </p:txBody>
      </p:sp>
      <p:pic>
        <p:nvPicPr>
          <p:cNvPr id="4" name="object 4"/>
          <p:cNvPicPr/>
          <p:nvPr/>
        </p:nvPicPr>
        <p:blipFill>
          <a:blip r:embed="rId3" cstate="print"/>
          <a:stretch>
            <a:fillRect/>
          </a:stretch>
        </p:blipFill>
        <p:spPr>
          <a:xfrm>
            <a:off x="330637" y="1399068"/>
            <a:ext cx="3855029" cy="2262122"/>
          </a:xfrm>
          <a:prstGeom prst="rect">
            <a:avLst/>
          </a:prstGeom>
        </p:spPr>
      </p:pic>
      <p:sp>
        <p:nvSpPr>
          <p:cNvPr id="5" name="object 5"/>
          <p:cNvSpPr txBox="1"/>
          <p:nvPr/>
        </p:nvSpPr>
        <p:spPr>
          <a:xfrm>
            <a:off x="689533" y="854583"/>
            <a:ext cx="7853363" cy="1048364"/>
          </a:xfrm>
          <a:prstGeom prst="rect">
            <a:avLst/>
          </a:prstGeom>
        </p:spPr>
        <p:txBody>
          <a:bodyPr vert="horz" wrap="square" lIns="0" tIns="9525" rIns="0" bIns="0" rtlCol="0">
            <a:spAutoFit/>
          </a:bodyPr>
          <a:lstStyle/>
          <a:p>
            <a:pPr marL="36671" marR="4322921" indent="-27623" defTabSz="685800">
              <a:spcBef>
                <a:spcPts val="75"/>
              </a:spcBef>
            </a:pPr>
            <a:r>
              <a:rPr sz="1350">
                <a:solidFill>
                  <a:srgbClr val="073762"/>
                </a:solidFill>
                <a:latin typeface="Calibri"/>
                <a:cs typeface="Calibri"/>
              </a:rPr>
              <a:t>DREAM/MENSA:</a:t>
            </a:r>
            <a:r>
              <a:rPr sz="1350" spc="-45">
                <a:solidFill>
                  <a:srgbClr val="073762"/>
                </a:solidFill>
                <a:latin typeface="Calibri"/>
                <a:cs typeface="Calibri"/>
              </a:rPr>
              <a:t> </a:t>
            </a:r>
            <a:r>
              <a:rPr sz="1350">
                <a:solidFill>
                  <a:srgbClr val="073762"/>
                </a:solidFill>
                <a:latin typeface="Calibri"/>
                <a:cs typeface="Calibri"/>
              </a:rPr>
              <a:t>Increased</a:t>
            </a:r>
            <a:r>
              <a:rPr sz="1350" spc="-53">
                <a:solidFill>
                  <a:srgbClr val="073762"/>
                </a:solidFill>
                <a:latin typeface="Calibri"/>
                <a:cs typeface="Calibri"/>
              </a:rPr>
              <a:t> </a:t>
            </a:r>
            <a:r>
              <a:rPr sz="1350">
                <a:solidFill>
                  <a:srgbClr val="073762"/>
                </a:solidFill>
                <a:latin typeface="Calibri"/>
                <a:cs typeface="Calibri"/>
              </a:rPr>
              <a:t>blood</a:t>
            </a:r>
            <a:r>
              <a:rPr sz="1350" spc="-41">
                <a:solidFill>
                  <a:srgbClr val="073762"/>
                </a:solidFill>
                <a:latin typeface="Calibri"/>
                <a:cs typeface="Calibri"/>
              </a:rPr>
              <a:t> </a:t>
            </a:r>
            <a:r>
              <a:rPr sz="1350">
                <a:solidFill>
                  <a:srgbClr val="073762"/>
                </a:solidFill>
                <a:latin typeface="Calibri"/>
                <a:cs typeface="Calibri"/>
              </a:rPr>
              <a:t>eosinophil</a:t>
            </a:r>
            <a:r>
              <a:rPr sz="1350" spc="-38">
                <a:solidFill>
                  <a:srgbClr val="073762"/>
                </a:solidFill>
                <a:latin typeface="Calibri"/>
                <a:cs typeface="Calibri"/>
              </a:rPr>
              <a:t> </a:t>
            </a:r>
            <a:r>
              <a:rPr sz="1350" spc="-8">
                <a:solidFill>
                  <a:srgbClr val="073762"/>
                </a:solidFill>
                <a:latin typeface="Calibri"/>
                <a:cs typeface="Calibri"/>
              </a:rPr>
              <a:t>count </a:t>
            </a:r>
            <a:r>
              <a:rPr sz="1350">
                <a:solidFill>
                  <a:srgbClr val="073762"/>
                </a:solidFill>
                <a:latin typeface="Calibri"/>
                <a:cs typeface="Calibri"/>
              </a:rPr>
              <a:t>associated</a:t>
            </a:r>
            <a:r>
              <a:rPr sz="1350" spc="-38">
                <a:solidFill>
                  <a:srgbClr val="073762"/>
                </a:solidFill>
                <a:latin typeface="Calibri"/>
                <a:cs typeface="Calibri"/>
              </a:rPr>
              <a:t> </a:t>
            </a:r>
            <a:r>
              <a:rPr sz="1350">
                <a:solidFill>
                  <a:srgbClr val="073762"/>
                </a:solidFill>
                <a:latin typeface="Calibri"/>
                <a:cs typeface="Calibri"/>
              </a:rPr>
              <a:t>with</a:t>
            </a:r>
            <a:r>
              <a:rPr sz="1350" spc="-30">
                <a:solidFill>
                  <a:srgbClr val="073762"/>
                </a:solidFill>
                <a:latin typeface="Calibri"/>
                <a:cs typeface="Calibri"/>
              </a:rPr>
              <a:t> </a:t>
            </a:r>
            <a:r>
              <a:rPr sz="1350">
                <a:solidFill>
                  <a:srgbClr val="073762"/>
                </a:solidFill>
                <a:latin typeface="Calibri"/>
                <a:cs typeface="Calibri"/>
              </a:rPr>
              <a:t>better</a:t>
            </a:r>
            <a:r>
              <a:rPr sz="1350" spc="-30">
                <a:solidFill>
                  <a:srgbClr val="073762"/>
                </a:solidFill>
                <a:latin typeface="Calibri"/>
                <a:cs typeface="Calibri"/>
              </a:rPr>
              <a:t> </a:t>
            </a:r>
            <a:r>
              <a:rPr sz="1350">
                <a:solidFill>
                  <a:srgbClr val="073762"/>
                </a:solidFill>
                <a:latin typeface="Calibri"/>
                <a:cs typeface="Calibri"/>
              </a:rPr>
              <a:t>response</a:t>
            </a:r>
            <a:r>
              <a:rPr sz="1350" spc="-34">
                <a:solidFill>
                  <a:srgbClr val="073762"/>
                </a:solidFill>
                <a:latin typeface="Calibri"/>
                <a:cs typeface="Calibri"/>
              </a:rPr>
              <a:t> </a:t>
            </a:r>
            <a:r>
              <a:rPr sz="1350">
                <a:solidFill>
                  <a:srgbClr val="073762"/>
                </a:solidFill>
                <a:latin typeface="Calibri"/>
                <a:cs typeface="Calibri"/>
              </a:rPr>
              <a:t>to</a:t>
            </a:r>
            <a:r>
              <a:rPr sz="1350" spc="-41">
                <a:solidFill>
                  <a:srgbClr val="073762"/>
                </a:solidFill>
                <a:latin typeface="Calibri"/>
                <a:cs typeface="Calibri"/>
              </a:rPr>
              <a:t> </a:t>
            </a:r>
            <a:r>
              <a:rPr sz="1350" spc="-8">
                <a:solidFill>
                  <a:srgbClr val="073762"/>
                </a:solidFill>
                <a:latin typeface="Calibri"/>
                <a:cs typeface="Calibri"/>
              </a:rPr>
              <a:t>Mepolizumab:</a:t>
            </a:r>
            <a:endParaRPr sz="1350">
              <a:latin typeface="Calibri"/>
              <a:cs typeface="Calibri"/>
            </a:endParaRPr>
          </a:p>
          <a:p>
            <a:pPr defTabSz="685800">
              <a:spcBef>
                <a:spcPts val="41"/>
              </a:spcBef>
            </a:pPr>
            <a:endParaRPr sz="1350">
              <a:latin typeface="Calibri"/>
              <a:cs typeface="Calibri"/>
            </a:endParaRPr>
          </a:p>
          <a:p>
            <a:pPr marL="5758338" marR="3810" indent="-1274445" defTabSz="685800"/>
            <a:r>
              <a:rPr sz="1350">
                <a:solidFill>
                  <a:srgbClr val="073762"/>
                </a:solidFill>
                <a:latin typeface="Calibri"/>
                <a:cs typeface="Calibri"/>
              </a:rPr>
              <a:t>Patients</a:t>
            </a:r>
            <a:r>
              <a:rPr sz="1350" spc="-38">
                <a:solidFill>
                  <a:srgbClr val="073762"/>
                </a:solidFill>
                <a:latin typeface="Calibri"/>
                <a:cs typeface="Calibri"/>
              </a:rPr>
              <a:t> </a:t>
            </a:r>
            <a:r>
              <a:rPr sz="1350">
                <a:solidFill>
                  <a:srgbClr val="073762"/>
                </a:solidFill>
                <a:latin typeface="Calibri"/>
                <a:cs typeface="Calibri"/>
              </a:rPr>
              <a:t>with</a:t>
            </a:r>
            <a:r>
              <a:rPr sz="1350" spc="-26">
                <a:solidFill>
                  <a:srgbClr val="073762"/>
                </a:solidFill>
                <a:latin typeface="Calibri"/>
                <a:cs typeface="Calibri"/>
              </a:rPr>
              <a:t> </a:t>
            </a:r>
            <a:r>
              <a:rPr sz="1350">
                <a:solidFill>
                  <a:srgbClr val="073762"/>
                </a:solidFill>
                <a:latin typeface="Calibri"/>
                <a:cs typeface="Calibri"/>
              </a:rPr>
              <a:t>low</a:t>
            </a:r>
            <a:r>
              <a:rPr sz="1350" spc="-15">
                <a:solidFill>
                  <a:srgbClr val="073762"/>
                </a:solidFill>
                <a:latin typeface="Calibri"/>
                <a:cs typeface="Calibri"/>
              </a:rPr>
              <a:t> </a:t>
            </a:r>
            <a:r>
              <a:rPr sz="1350">
                <a:solidFill>
                  <a:srgbClr val="073762"/>
                </a:solidFill>
                <a:latin typeface="Calibri"/>
                <a:cs typeface="Calibri"/>
              </a:rPr>
              <a:t>eos</a:t>
            </a:r>
            <a:r>
              <a:rPr sz="1350" spc="-26">
                <a:solidFill>
                  <a:srgbClr val="073762"/>
                </a:solidFill>
                <a:latin typeface="Calibri"/>
                <a:cs typeface="Calibri"/>
              </a:rPr>
              <a:t> </a:t>
            </a:r>
            <a:r>
              <a:rPr sz="1350">
                <a:solidFill>
                  <a:srgbClr val="073762"/>
                </a:solidFill>
                <a:latin typeface="Calibri"/>
                <a:cs typeface="Calibri"/>
              </a:rPr>
              <a:t>and</a:t>
            </a:r>
            <a:r>
              <a:rPr sz="1350" spc="-34">
                <a:solidFill>
                  <a:srgbClr val="073762"/>
                </a:solidFill>
                <a:latin typeface="Calibri"/>
                <a:cs typeface="Calibri"/>
              </a:rPr>
              <a:t> </a:t>
            </a:r>
            <a:r>
              <a:rPr sz="1350">
                <a:solidFill>
                  <a:srgbClr val="073762"/>
                </a:solidFill>
                <a:latin typeface="Calibri"/>
                <a:cs typeface="Calibri"/>
              </a:rPr>
              <a:t>high</a:t>
            </a:r>
            <a:r>
              <a:rPr sz="1350" spc="-19">
                <a:solidFill>
                  <a:srgbClr val="073762"/>
                </a:solidFill>
                <a:latin typeface="Calibri"/>
                <a:cs typeface="Calibri"/>
              </a:rPr>
              <a:t> </a:t>
            </a:r>
            <a:r>
              <a:rPr sz="1350">
                <a:solidFill>
                  <a:srgbClr val="073762"/>
                </a:solidFill>
                <a:latin typeface="Calibri"/>
                <a:cs typeface="Calibri"/>
              </a:rPr>
              <a:t>FeNO</a:t>
            </a:r>
            <a:r>
              <a:rPr sz="1350" spc="-34">
                <a:solidFill>
                  <a:srgbClr val="073762"/>
                </a:solidFill>
                <a:latin typeface="Calibri"/>
                <a:cs typeface="Calibri"/>
              </a:rPr>
              <a:t> </a:t>
            </a:r>
            <a:r>
              <a:rPr sz="1350">
                <a:solidFill>
                  <a:srgbClr val="073762"/>
                </a:solidFill>
                <a:latin typeface="Calibri"/>
                <a:cs typeface="Calibri"/>
              </a:rPr>
              <a:t>respond</a:t>
            </a:r>
            <a:r>
              <a:rPr sz="1350" spc="-34">
                <a:solidFill>
                  <a:srgbClr val="073762"/>
                </a:solidFill>
                <a:latin typeface="Calibri"/>
                <a:cs typeface="Calibri"/>
              </a:rPr>
              <a:t> </a:t>
            </a:r>
            <a:r>
              <a:rPr sz="1350" spc="-19">
                <a:solidFill>
                  <a:srgbClr val="073762"/>
                </a:solidFill>
                <a:latin typeface="Calibri"/>
                <a:cs typeface="Calibri"/>
              </a:rPr>
              <a:t>to </a:t>
            </a:r>
            <a:r>
              <a:rPr sz="1350" spc="-8">
                <a:solidFill>
                  <a:srgbClr val="073762"/>
                </a:solidFill>
                <a:latin typeface="Calibri"/>
                <a:cs typeface="Calibri"/>
              </a:rPr>
              <a:t>Dupilumab:</a:t>
            </a:r>
            <a:endParaRPr sz="1350">
              <a:latin typeface="Calibri"/>
              <a:cs typeface="Calibri"/>
            </a:endParaRPr>
          </a:p>
        </p:txBody>
      </p:sp>
      <p:graphicFrame>
        <p:nvGraphicFramePr>
          <p:cNvPr id="6" name="object 6"/>
          <p:cNvGraphicFramePr>
            <a:graphicFrameLocks noGrp="1"/>
          </p:cNvGraphicFramePr>
          <p:nvPr/>
        </p:nvGraphicFramePr>
        <p:xfrm>
          <a:off x="4567238" y="1964340"/>
          <a:ext cx="4464845" cy="1486853"/>
        </p:xfrm>
        <a:graphic>
          <a:graphicData uri="http://schemas.openxmlformats.org/drawingml/2006/table">
            <a:tbl>
              <a:tblPr firstRow="1" bandRow="1">
                <a:tableStyleId>{2D5ABB26-0587-4C30-8999-92F81FD0307C}</a:tableStyleId>
              </a:tblPr>
              <a:tblGrid>
                <a:gridCol w="892969">
                  <a:extLst>
                    <a:ext uri="{9D8B030D-6E8A-4147-A177-3AD203B41FA5}">
                      <a16:colId xmlns:a16="http://schemas.microsoft.com/office/drawing/2014/main" val="20000"/>
                    </a:ext>
                  </a:extLst>
                </a:gridCol>
                <a:gridCol w="892969">
                  <a:extLst>
                    <a:ext uri="{9D8B030D-6E8A-4147-A177-3AD203B41FA5}">
                      <a16:colId xmlns:a16="http://schemas.microsoft.com/office/drawing/2014/main" val="20001"/>
                    </a:ext>
                  </a:extLst>
                </a:gridCol>
                <a:gridCol w="892969">
                  <a:extLst>
                    <a:ext uri="{9D8B030D-6E8A-4147-A177-3AD203B41FA5}">
                      <a16:colId xmlns:a16="http://schemas.microsoft.com/office/drawing/2014/main" val="20002"/>
                    </a:ext>
                  </a:extLst>
                </a:gridCol>
                <a:gridCol w="892969">
                  <a:extLst>
                    <a:ext uri="{9D8B030D-6E8A-4147-A177-3AD203B41FA5}">
                      <a16:colId xmlns:a16="http://schemas.microsoft.com/office/drawing/2014/main" val="20003"/>
                    </a:ext>
                  </a:extLst>
                </a:gridCol>
                <a:gridCol w="892969">
                  <a:extLst>
                    <a:ext uri="{9D8B030D-6E8A-4147-A177-3AD203B41FA5}">
                      <a16:colId xmlns:a16="http://schemas.microsoft.com/office/drawing/2014/main" val="20004"/>
                    </a:ext>
                  </a:extLst>
                </a:gridCol>
              </a:tblGrid>
              <a:tr h="277654">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62"/>
                    </a:solidFill>
                  </a:tcPr>
                </a:tc>
                <a:tc gridSpan="4">
                  <a:txBody>
                    <a:bodyPr/>
                    <a:lstStyle/>
                    <a:p>
                      <a:pPr marL="1270" algn="ctr">
                        <a:lnSpc>
                          <a:spcPct val="100000"/>
                        </a:lnSpc>
                        <a:spcBef>
                          <a:spcPts val="580"/>
                        </a:spcBef>
                      </a:pPr>
                      <a:r>
                        <a:rPr sz="1100" b="1">
                          <a:solidFill>
                            <a:srgbClr val="FFFFFF"/>
                          </a:solidFill>
                          <a:latin typeface="Arial"/>
                          <a:cs typeface="Arial"/>
                        </a:rPr>
                        <a:t>AER</a:t>
                      </a:r>
                      <a:r>
                        <a:rPr sz="1100" b="1" spc="10">
                          <a:solidFill>
                            <a:srgbClr val="FFFFFF"/>
                          </a:solidFill>
                          <a:latin typeface="Arial"/>
                          <a:cs typeface="Arial"/>
                        </a:rPr>
                        <a:t> </a:t>
                      </a:r>
                      <a:r>
                        <a:rPr sz="1100" b="1">
                          <a:solidFill>
                            <a:srgbClr val="FFFFFF"/>
                          </a:solidFill>
                          <a:latin typeface="Arial"/>
                          <a:cs typeface="Arial"/>
                        </a:rPr>
                        <a:t>relative</a:t>
                      </a:r>
                      <a:r>
                        <a:rPr sz="1100" b="1" spc="-55">
                          <a:solidFill>
                            <a:srgbClr val="FFFFFF"/>
                          </a:solidFill>
                          <a:latin typeface="Arial"/>
                          <a:cs typeface="Arial"/>
                        </a:rPr>
                        <a:t> </a:t>
                      </a:r>
                      <a:r>
                        <a:rPr sz="1100" b="1">
                          <a:solidFill>
                            <a:srgbClr val="FFFFFF"/>
                          </a:solidFill>
                          <a:latin typeface="Arial"/>
                          <a:cs typeface="Arial"/>
                        </a:rPr>
                        <a:t>risk</a:t>
                      </a:r>
                      <a:r>
                        <a:rPr sz="1100" b="1" spc="-50">
                          <a:solidFill>
                            <a:srgbClr val="FFFFFF"/>
                          </a:solidFill>
                          <a:latin typeface="Arial"/>
                          <a:cs typeface="Arial"/>
                        </a:rPr>
                        <a:t> </a:t>
                      </a:r>
                      <a:r>
                        <a:rPr sz="1100" b="1">
                          <a:solidFill>
                            <a:srgbClr val="FFFFFF"/>
                          </a:solidFill>
                          <a:latin typeface="Arial"/>
                          <a:cs typeface="Arial"/>
                        </a:rPr>
                        <a:t>in</a:t>
                      </a:r>
                      <a:r>
                        <a:rPr sz="1100" b="1" spc="-30">
                          <a:solidFill>
                            <a:srgbClr val="FFFFFF"/>
                          </a:solidFill>
                          <a:latin typeface="Arial"/>
                          <a:cs typeface="Arial"/>
                        </a:rPr>
                        <a:t> </a:t>
                      </a:r>
                      <a:r>
                        <a:rPr sz="1100" b="1">
                          <a:solidFill>
                            <a:srgbClr val="FFFFFF"/>
                          </a:solidFill>
                          <a:latin typeface="Arial"/>
                          <a:cs typeface="Arial"/>
                        </a:rPr>
                        <a:t>dupilumab</a:t>
                      </a:r>
                      <a:r>
                        <a:rPr sz="1100" b="1" spc="-60">
                          <a:solidFill>
                            <a:srgbClr val="FFFFFF"/>
                          </a:solidFill>
                          <a:latin typeface="Arial"/>
                          <a:cs typeface="Arial"/>
                        </a:rPr>
                        <a:t> </a:t>
                      </a:r>
                      <a:r>
                        <a:rPr sz="1100" b="1">
                          <a:solidFill>
                            <a:srgbClr val="FFFFFF"/>
                          </a:solidFill>
                          <a:latin typeface="Arial"/>
                          <a:cs typeface="Arial"/>
                        </a:rPr>
                        <a:t>vs</a:t>
                      </a:r>
                      <a:r>
                        <a:rPr sz="1100" b="1" spc="-35">
                          <a:solidFill>
                            <a:srgbClr val="FFFFFF"/>
                          </a:solidFill>
                          <a:latin typeface="Arial"/>
                          <a:cs typeface="Arial"/>
                        </a:rPr>
                        <a:t> </a:t>
                      </a:r>
                      <a:r>
                        <a:rPr sz="1100" b="1" spc="-10">
                          <a:solidFill>
                            <a:srgbClr val="FFFFFF"/>
                          </a:solidFill>
                          <a:latin typeface="Arial"/>
                          <a:cs typeface="Arial"/>
                        </a:rPr>
                        <a:t>placebo</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7376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7654">
                <a:tc gridSpan="2">
                  <a:txBody>
                    <a:bodyPr/>
                    <a:lstStyle/>
                    <a:p>
                      <a:pPr marL="708025">
                        <a:lnSpc>
                          <a:spcPct val="100000"/>
                        </a:lnSpc>
                        <a:spcBef>
                          <a:spcPts val="580"/>
                        </a:spcBef>
                      </a:pPr>
                      <a:r>
                        <a:rPr sz="1100" b="1">
                          <a:solidFill>
                            <a:srgbClr val="404040"/>
                          </a:solidFill>
                          <a:latin typeface="Arial"/>
                          <a:cs typeface="Arial"/>
                        </a:rPr>
                        <a:t>FeNO</a:t>
                      </a:r>
                      <a:r>
                        <a:rPr sz="1100" b="1" spc="-40">
                          <a:solidFill>
                            <a:srgbClr val="404040"/>
                          </a:solidFill>
                          <a:latin typeface="Arial"/>
                          <a:cs typeface="Arial"/>
                        </a:rPr>
                        <a:t> </a:t>
                      </a:r>
                      <a:r>
                        <a:rPr sz="1100" b="1" spc="-10">
                          <a:solidFill>
                            <a:srgbClr val="404040"/>
                          </a:solidFill>
                          <a:latin typeface="Arial"/>
                          <a:cs typeface="Arial"/>
                        </a:rPr>
                        <a:t>(ppb)</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tc hMerge="1">
                  <a:txBody>
                    <a:bodyPr/>
                    <a:lstStyle/>
                    <a:p>
                      <a:endParaRPr/>
                    </a:p>
                  </a:txBody>
                  <a:tcPr marL="0" marR="0" marT="0" marB="0"/>
                </a:tc>
                <a:tc>
                  <a:txBody>
                    <a:bodyPr/>
                    <a:lstStyle/>
                    <a:p>
                      <a:pPr marL="1270" algn="ctr">
                        <a:lnSpc>
                          <a:spcPct val="100000"/>
                        </a:lnSpc>
                        <a:spcBef>
                          <a:spcPts val="580"/>
                        </a:spcBef>
                      </a:pPr>
                      <a:r>
                        <a:rPr sz="1100" b="1" spc="-25">
                          <a:solidFill>
                            <a:srgbClr val="404040"/>
                          </a:solidFill>
                          <a:latin typeface="Arial"/>
                          <a:cs typeface="Arial"/>
                        </a:rPr>
                        <a:t>&lt;25</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tc>
                  <a:txBody>
                    <a:bodyPr/>
                    <a:lstStyle/>
                    <a:p>
                      <a:pPr algn="ctr">
                        <a:lnSpc>
                          <a:spcPct val="100000"/>
                        </a:lnSpc>
                        <a:spcBef>
                          <a:spcPts val="580"/>
                        </a:spcBef>
                      </a:pPr>
                      <a:r>
                        <a:rPr sz="1100" b="1">
                          <a:solidFill>
                            <a:srgbClr val="404040"/>
                          </a:solidFill>
                          <a:latin typeface="Arial"/>
                          <a:cs typeface="Arial"/>
                        </a:rPr>
                        <a:t>25</a:t>
                      </a:r>
                      <a:r>
                        <a:rPr sz="1100" b="1" spc="-20">
                          <a:solidFill>
                            <a:srgbClr val="404040"/>
                          </a:solidFill>
                          <a:latin typeface="Arial"/>
                          <a:cs typeface="Arial"/>
                        </a:rPr>
                        <a:t> </a:t>
                      </a:r>
                      <a:r>
                        <a:rPr sz="1100" b="1">
                          <a:solidFill>
                            <a:srgbClr val="404040"/>
                          </a:solidFill>
                          <a:latin typeface="Arial"/>
                          <a:cs typeface="Arial"/>
                        </a:rPr>
                        <a:t>to</a:t>
                      </a:r>
                      <a:r>
                        <a:rPr sz="1100" b="1" spc="-10">
                          <a:solidFill>
                            <a:srgbClr val="404040"/>
                          </a:solidFill>
                          <a:latin typeface="Arial"/>
                          <a:cs typeface="Arial"/>
                        </a:rPr>
                        <a:t> </a:t>
                      </a:r>
                      <a:r>
                        <a:rPr sz="1100" b="1" spc="-25">
                          <a:solidFill>
                            <a:srgbClr val="404040"/>
                          </a:solidFill>
                          <a:latin typeface="Arial"/>
                          <a:cs typeface="Arial"/>
                        </a:rPr>
                        <a:t>&lt;50</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tc>
                  <a:txBody>
                    <a:bodyPr/>
                    <a:lstStyle/>
                    <a:p>
                      <a:pPr marL="2540" algn="ctr">
                        <a:lnSpc>
                          <a:spcPct val="100000"/>
                        </a:lnSpc>
                        <a:spcBef>
                          <a:spcPts val="580"/>
                        </a:spcBef>
                      </a:pPr>
                      <a:r>
                        <a:rPr sz="1100" b="1" spc="-25">
                          <a:solidFill>
                            <a:srgbClr val="404040"/>
                          </a:solidFill>
                          <a:latin typeface="Arial"/>
                          <a:cs typeface="Arial"/>
                        </a:rPr>
                        <a:t>≥50</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CED2"/>
                    </a:solidFill>
                  </a:tcPr>
                </a:tc>
                <a:extLst>
                  <a:ext uri="{0D108BD9-81ED-4DB2-BD59-A6C34878D82A}">
                    <a16:rowId xmlns:a16="http://schemas.microsoft.com/office/drawing/2014/main" val="10001"/>
                  </a:ext>
                </a:extLst>
              </a:tr>
              <a:tr h="278130">
                <a:tc rowSpan="3">
                  <a:txBody>
                    <a:bodyPr/>
                    <a:lstStyle/>
                    <a:p>
                      <a:pPr marL="160020" marR="152400" algn="ctr">
                        <a:lnSpc>
                          <a:spcPct val="100000"/>
                        </a:lnSpc>
                        <a:spcBef>
                          <a:spcPts val="980"/>
                        </a:spcBef>
                      </a:pPr>
                      <a:r>
                        <a:rPr sz="1100" b="1" spc="-10">
                          <a:solidFill>
                            <a:srgbClr val="404040"/>
                          </a:solidFill>
                          <a:latin typeface="Arial"/>
                          <a:cs typeface="Arial"/>
                        </a:rPr>
                        <a:t>Baseline </a:t>
                      </a:r>
                      <a:r>
                        <a:rPr sz="1100" b="1">
                          <a:solidFill>
                            <a:srgbClr val="404040"/>
                          </a:solidFill>
                          <a:latin typeface="Arial"/>
                          <a:cs typeface="Arial"/>
                        </a:rPr>
                        <a:t>Eos</a:t>
                      </a:r>
                      <a:r>
                        <a:rPr sz="1100" b="1" spc="-20">
                          <a:solidFill>
                            <a:srgbClr val="404040"/>
                          </a:solidFill>
                          <a:latin typeface="Arial"/>
                          <a:cs typeface="Arial"/>
                        </a:rPr>
                        <a:t> </a:t>
                      </a:r>
                      <a:r>
                        <a:rPr sz="1100" b="1" spc="-10">
                          <a:solidFill>
                            <a:srgbClr val="404040"/>
                          </a:solidFill>
                          <a:latin typeface="Arial"/>
                          <a:cs typeface="Arial"/>
                        </a:rPr>
                        <a:t>levels (cells/µL)</a:t>
                      </a:r>
                      <a:endParaRPr sz="1100">
                        <a:latin typeface="Arial"/>
                        <a:cs typeface="Arial"/>
                      </a:endParaRPr>
                    </a:p>
                  </a:txBody>
                  <a:tcPr marL="0" marR="0" marT="933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b="1" spc="-20">
                          <a:solidFill>
                            <a:srgbClr val="404040"/>
                          </a:solidFill>
                          <a:latin typeface="Arial"/>
                          <a:cs typeface="Arial"/>
                        </a:rPr>
                        <a:t>&lt;150</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spc="-10">
                          <a:solidFill>
                            <a:srgbClr val="404040"/>
                          </a:solidFill>
                          <a:latin typeface="Arial"/>
                          <a:cs typeface="Arial"/>
                        </a:rPr>
                        <a:t>1.154</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spc="-10">
                          <a:solidFill>
                            <a:srgbClr val="404040"/>
                          </a:solidFill>
                          <a:latin typeface="Arial"/>
                          <a:cs typeface="Arial"/>
                        </a:rPr>
                        <a:t>0.643</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4C0F6"/>
                    </a:solidFill>
                  </a:tcPr>
                </a:tc>
                <a:tc>
                  <a:txBody>
                    <a:bodyPr/>
                    <a:lstStyle/>
                    <a:p>
                      <a:pPr marL="635" algn="ctr">
                        <a:lnSpc>
                          <a:spcPct val="100000"/>
                        </a:lnSpc>
                        <a:spcBef>
                          <a:spcPts val="580"/>
                        </a:spcBef>
                      </a:pPr>
                      <a:r>
                        <a:rPr sz="1100" spc="-10">
                          <a:solidFill>
                            <a:srgbClr val="404040"/>
                          </a:solidFill>
                          <a:latin typeface="Arial"/>
                          <a:cs typeface="Arial"/>
                        </a:rPr>
                        <a:t>0.551</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4C0F6"/>
                    </a:solidFill>
                  </a:tcPr>
                </a:tc>
                <a:extLst>
                  <a:ext uri="{0D108BD9-81ED-4DB2-BD59-A6C34878D82A}">
                    <a16:rowId xmlns:a16="http://schemas.microsoft.com/office/drawing/2014/main" val="10002"/>
                  </a:ext>
                </a:extLst>
              </a:tr>
              <a:tr h="277654">
                <a:tc vMerge="1">
                  <a:txBody>
                    <a:bodyPr/>
                    <a:lstStyle/>
                    <a:p>
                      <a:endParaRPr/>
                    </a:p>
                  </a:txBody>
                  <a:tcPr marL="0" marR="0" marT="1244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b="1">
                          <a:solidFill>
                            <a:srgbClr val="404040"/>
                          </a:solidFill>
                          <a:latin typeface="Arial"/>
                          <a:cs typeface="Arial"/>
                        </a:rPr>
                        <a:t>150</a:t>
                      </a:r>
                      <a:r>
                        <a:rPr sz="1100" b="1" spc="-30">
                          <a:solidFill>
                            <a:srgbClr val="404040"/>
                          </a:solidFill>
                          <a:latin typeface="Arial"/>
                          <a:cs typeface="Arial"/>
                        </a:rPr>
                        <a:t> </a:t>
                      </a:r>
                      <a:r>
                        <a:rPr sz="1100" b="1">
                          <a:solidFill>
                            <a:srgbClr val="404040"/>
                          </a:solidFill>
                          <a:latin typeface="Arial"/>
                          <a:cs typeface="Arial"/>
                        </a:rPr>
                        <a:t>to</a:t>
                      </a:r>
                      <a:r>
                        <a:rPr sz="1100" b="1" spc="-10">
                          <a:solidFill>
                            <a:srgbClr val="404040"/>
                          </a:solidFill>
                          <a:latin typeface="Arial"/>
                          <a:cs typeface="Arial"/>
                        </a:rPr>
                        <a:t> </a:t>
                      </a:r>
                      <a:r>
                        <a:rPr sz="1100" b="1" spc="-20">
                          <a:solidFill>
                            <a:srgbClr val="404040"/>
                          </a:solidFill>
                          <a:latin typeface="Arial"/>
                          <a:cs typeface="Arial"/>
                        </a:rPr>
                        <a:t>&lt;300</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tc>
                  <a:txBody>
                    <a:bodyPr/>
                    <a:lstStyle/>
                    <a:p>
                      <a:pPr algn="ctr">
                        <a:lnSpc>
                          <a:spcPct val="100000"/>
                        </a:lnSpc>
                        <a:spcBef>
                          <a:spcPts val="580"/>
                        </a:spcBef>
                      </a:pPr>
                      <a:r>
                        <a:rPr sz="1100" spc="-10">
                          <a:solidFill>
                            <a:srgbClr val="404040"/>
                          </a:solidFill>
                          <a:latin typeface="Arial"/>
                          <a:cs typeface="Arial"/>
                        </a:rPr>
                        <a:t>0.601</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tc>
                  <a:txBody>
                    <a:bodyPr/>
                    <a:lstStyle/>
                    <a:p>
                      <a:pPr algn="ctr">
                        <a:lnSpc>
                          <a:spcPct val="100000"/>
                        </a:lnSpc>
                        <a:spcBef>
                          <a:spcPts val="580"/>
                        </a:spcBef>
                      </a:pPr>
                      <a:r>
                        <a:rPr sz="1100" spc="-10">
                          <a:solidFill>
                            <a:srgbClr val="404040"/>
                          </a:solidFill>
                          <a:latin typeface="Arial"/>
                          <a:cs typeface="Arial"/>
                        </a:rPr>
                        <a:t>0.494</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tc>
                  <a:txBody>
                    <a:bodyPr/>
                    <a:lstStyle/>
                    <a:p>
                      <a:pPr marL="635" algn="ctr">
                        <a:lnSpc>
                          <a:spcPct val="100000"/>
                        </a:lnSpc>
                        <a:spcBef>
                          <a:spcPts val="580"/>
                        </a:spcBef>
                      </a:pPr>
                      <a:r>
                        <a:rPr sz="1100" spc="-10">
                          <a:solidFill>
                            <a:srgbClr val="404040"/>
                          </a:solidFill>
                          <a:latin typeface="Arial"/>
                          <a:cs typeface="Arial"/>
                        </a:rPr>
                        <a:t>1.182</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CCED2"/>
                    </a:solidFill>
                  </a:tcPr>
                </a:tc>
                <a:extLst>
                  <a:ext uri="{0D108BD9-81ED-4DB2-BD59-A6C34878D82A}">
                    <a16:rowId xmlns:a16="http://schemas.microsoft.com/office/drawing/2014/main" val="10003"/>
                  </a:ext>
                </a:extLst>
              </a:tr>
              <a:tr h="277654">
                <a:tc vMerge="1">
                  <a:txBody>
                    <a:bodyPr/>
                    <a:lstStyle/>
                    <a:p>
                      <a:endParaRPr/>
                    </a:p>
                  </a:txBody>
                  <a:tcPr marL="0" marR="0" marT="1244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b="1" spc="-20">
                          <a:solidFill>
                            <a:srgbClr val="404040"/>
                          </a:solidFill>
                          <a:latin typeface="Arial"/>
                          <a:cs typeface="Arial"/>
                        </a:rPr>
                        <a:t>≥300</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spc="-10">
                          <a:solidFill>
                            <a:srgbClr val="404040"/>
                          </a:solidFill>
                          <a:latin typeface="Arial"/>
                          <a:cs typeface="Arial"/>
                        </a:rPr>
                        <a:t>0.564</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algn="ctr">
                        <a:lnSpc>
                          <a:spcPct val="100000"/>
                        </a:lnSpc>
                        <a:spcBef>
                          <a:spcPts val="580"/>
                        </a:spcBef>
                      </a:pPr>
                      <a:r>
                        <a:rPr sz="1100" spc="-10">
                          <a:solidFill>
                            <a:srgbClr val="404040"/>
                          </a:solidFill>
                          <a:latin typeface="Arial"/>
                          <a:cs typeface="Arial"/>
                        </a:rPr>
                        <a:t>0.347</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tc>
                  <a:txBody>
                    <a:bodyPr/>
                    <a:lstStyle/>
                    <a:p>
                      <a:pPr marL="635" algn="ctr">
                        <a:lnSpc>
                          <a:spcPct val="100000"/>
                        </a:lnSpc>
                        <a:spcBef>
                          <a:spcPts val="580"/>
                        </a:spcBef>
                      </a:pPr>
                      <a:r>
                        <a:rPr sz="1100" spc="-10">
                          <a:solidFill>
                            <a:srgbClr val="404040"/>
                          </a:solidFill>
                          <a:latin typeface="Arial"/>
                          <a:cs typeface="Arial"/>
                        </a:rPr>
                        <a:t>0.194</a:t>
                      </a:r>
                      <a:endParaRPr sz="1100">
                        <a:latin typeface="Arial"/>
                        <a:cs typeface="Arial"/>
                      </a:endParaRPr>
                    </a:p>
                  </a:txBody>
                  <a:tcPr marL="0" marR="0" marT="55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8EA"/>
                    </a:solidFill>
                  </a:tcPr>
                </a:tc>
                <a:extLst>
                  <a:ext uri="{0D108BD9-81ED-4DB2-BD59-A6C34878D82A}">
                    <a16:rowId xmlns:a16="http://schemas.microsoft.com/office/drawing/2014/main" val="10004"/>
                  </a:ext>
                </a:extLst>
              </a:tr>
            </a:tbl>
          </a:graphicData>
        </a:graphic>
      </p:graphicFrame>
      <p:grpSp>
        <p:nvGrpSpPr>
          <p:cNvPr id="7" name="object 7"/>
          <p:cNvGrpSpPr/>
          <p:nvPr/>
        </p:nvGrpSpPr>
        <p:grpSpPr>
          <a:xfrm>
            <a:off x="135065" y="4056697"/>
            <a:ext cx="2945130" cy="657225"/>
            <a:chOff x="180086" y="5408929"/>
            <a:chExt cx="3926840" cy="876300"/>
          </a:xfrm>
        </p:grpSpPr>
        <p:sp>
          <p:nvSpPr>
            <p:cNvPr id="8" name="object 8"/>
            <p:cNvSpPr/>
            <p:nvPr/>
          </p:nvSpPr>
          <p:spPr>
            <a:xfrm>
              <a:off x="192786" y="5421629"/>
              <a:ext cx="3901440" cy="850900"/>
            </a:xfrm>
            <a:custGeom>
              <a:avLst/>
              <a:gdLst/>
              <a:ahLst/>
              <a:cxnLst/>
              <a:rect l="l" t="t" r="r" b="b"/>
              <a:pathLst>
                <a:path w="3901440" h="850900">
                  <a:moveTo>
                    <a:pt x="3476243" y="0"/>
                  </a:moveTo>
                  <a:lnTo>
                    <a:pt x="0" y="0"/>
                  </a:lnTo>
                  <a:lnTo>
                    <a:pt x="0" y="850392"/>
                  </a:lnTo>
                  <a:lnTo>
                    <a:pt x="3476243" y="850392"/>
                  </a:lnTo>
                  <a:lnTo>
                    <a:pt x="3901440" y="425196"/>
                  </a:lnTo>
                  <a:lnTo>
                    <a:pt x="3476243" y="0"/>
                  </a:lnTo>
                  <a:close/>
                </a:path>
              </a:pathLst>
            </a:custGeom>
            <a:solidFill>
              <a:srgbClr val="B4D7F9"/>
            </a:solidFill>
          </p:spPr>
          <p:txBody>
            <a:bodyPr wrap="square" lIns="0" tIns="0" rIns="0" bIns="0" rtlCol="0"/>
            <a:lstStyle/>
            <a:p>
              <a:pPr defTabSz="685800"/>
              <a:endParaRPr sz="1350"/>
            </a:p>
          </p:txBody>
        </p:sp>
        <p:sp>
          <p:nvSpPr>
            <p:cNvPr id="9" name="object 9"/>
            <p:cNvSpPr/>
            <p:nvPr/>
          </p:nvSpPr>
          <p:spPr>
            <a:xfrm>
              <a:off x="192786" y="5421629"/>
              <a:ext cx="3901440" cy="850900"/>
            </a:xfrm>
            <a:custGeom>
              <a:avLst/>
              <a:gdLst/>
              <a:ahLst/>
              <a:cxnLst/>
              <a:rect l="l" t="t" r="r" b="b"/>
              <a:pathLst>
                <a:path w="3901440" h="850900">
                  <a:moveTo>
                    <a:pt x="0" y="0"/>
                  </a:moveTo>
                  <a:lnTo>
                    <a:pt x="3476243" y="0"/>
                  </a:lnTo>
                  <a:lnTo>
                    <a:pt x="3901440" y="425196"/>
                  </a:lnTo>
                  <a:lnTo>
                    <a:pt x="3476243" y="850392"/>
                  </a:lnTo>
                  <a:lnTo>
                    <a:pt x="0" y="850392"/>
                  </a:lnTo>
                  <a:lnTo>
                    <a:pt x="0" y="0"/>
                  </a:lnTo>
                  <a:close/>
                </a:path>
              </a:pathLst>
            </a:custGeom>
            <a:ln w="25400">
              <a:solidFill>
                <a:srgbClr val="032546"/>
              </a:solidFill>
            </a:ln>
          </p:spPr>
          <p:txBody>
            <a:bodyPr wrap="square" lIns="0" tIns="0" rIns="0" bIns="0" rtlCol="0"/>
            <a:lstStyle/>
            <a:p>
              <a:pPr defTabSz="685800"/>
              <a:endParaRPr sz="1350"/>
            </a:p>
          </p:txBody>
        </p:sp>
      </p:grpSp>
      <p:sp>
        <p:nvSpPr>
          <p:cNvPr id="10" name="object 10"/>
          <p:cNvSpPr txBox="1"/>
          <p:nvPr/>
        </p:nvSpPr>
        <p:spPr>
          <a:xfrm>
            <a:off x="540944" y="4165625"/>
            <a:ext cx="1971675" cy="425116"/>
          </a:xfrm>
          <a:prstGeom prst="rect">
            <a:avLst/>
          </a:prstGeom>
        </p:spPr>
        <p:txBody>
          <a:bodyPr vert="horz" wrap="square" lIns="0" tIns="9525" rIns="0" bIns="0" rtlCol="0">
            <a:spAutoFit/>
          </a:bodyPr>
          <a:lstStyle/>
          <a:p>
            <a:pPr marL="9525" defTabSz="685800">
              <a:spcBef>
                <a:spcPts val="75"/>
              </a:spcBef>
            </a:pPr>
            <a:r>
              <a:rPr sz="1350" b="1">
                <a:solidFill>
                  <a:srgbClr val="073762"/>
                </a:solidFill>
                <a:latin typeface="Arial"/>
                <a:cs typeface="Arial"/>
              </a:rPr>
              <a:t>Differential</a:t>
            </a:r>
            <a:r>
              <a:rPr sz="1350" b="1" spc="-53">
                <a:solidFill>
                  <a:srgbClr val="073762"/>
                </a:solidFill>
                <a:latin typeface="Arial"/>
                <a:cs typeface="Arial"/>
              </a:rPr>
              <a:t> </a:t>
            </a:r>
            <a:r>
              <a:rPr sz="1350" b="1">
                <a:solidFill>
                  <a:srgbClr val="073762"/>
                </a:solidFill>
                <a:latin typeface="Arial"/>
                <a:cs typeface="Arial"/>
              </a:rPr>
              <a:t>activation</a:t>
            </a:r>
            <a:r>
              <a:rPr sz="1350" b="1" spc="-23">
                <a:solidFill>
                  <a:srgbClr val="073762"/>
                </a:solidFill>
                <a:latin typeface="Arial"/>
                <a:cs typeface="Arial"/>
              </a:rPr>
              <a:t> </a:t>
            </a:r>
            <a:r>
              <a:rPr sz="1350" b="1" spc="-19">
                <a:solidFill>
                  <a:srgbClr val="073762"/>
                </a:solidFill>
                <a:latin typeface="Arial"/>
                <a:cs typeface="Arial"/>
              </a:rPr>
              <a:t>of</a:t>
            </a:r>
            <a:endParaRPr sz="1350">
              <a:latin typeface="Arial"/>
              <a:cs typeface="Arial"/>
            </a:endParaRPr>
          </a:p>
          <a:p>
            <a:pPr marL="31909" defTabSz="685800">
              <a:spcBef>
                <a:spcPts val="4"/>
              </a:spcBef>
            </a:pPr>
            <a:r>
              <a:rPr sz="1350" b="1">
                <a:solidFill>
                  <a:srgbClr val="073762"/>
                </a:solidFill>
                <a:latin typeface="Arial"/>
                <a:cs typeface="Arial"/>
              </a:rPr>
              <a:t>inflammatory</a:t>
            </a:r>
            <a:r>
              <a:rPr sz="1350" b="1" spc="-56">
                <a:solidFill>
                  <a:srgbClr val="073762"/>
                </a:solidFill>
                <a:latin typeface="Arial"/>
                <a:cs typeface="Arial"/>
              </a:rPr>
              <a:t> </a:t>
            </a:r>
            <a:r>
              <a:rPr sz="1350" b="1" spc="-8">
                <a:solidFill>
                  <a:srgbClr val="073762"/>
                </a:solidFill>
                <a:latin typeface="Arial"/>
                <a:cs typeface="Arial"/>
              </a:rPr>
              <a:t>pathways</a:t>
            </a:r>
            <a:endParaRPr sz="1350">
              <a:latin typeface="Arial"/>
              <a:cs typeface="Arial"/>
            </a:endParaRPr>
          </a:p>
        </p:txBody>
      </p:sp>
      <p:grpSp>
        <p:nvGrpSpPr>
          <p:cNvPr id="11" name="object 11"/>
          <p:cNvGrpSpPr/>
          <p:nvPr/>
        </p:nvGrpSpPr>
        <p:grpSpPr>
          <a:xfrm>
            <a:off x="3193732" y="4056697"/>
            <a:ext cx="2869883" cy="657225"/>
            <a:chOff x="4258309" y="5408929"/>
            <a:chExt cx="3826510" cy="876300"/>
          </a:xfrm>
        </p:grpSpPr>
        <p:sp>
          <p:nvSpPr>
            <p:cNvPr id="12" name="object 12"/>
            <p:cNvSpPr/>
            <p:nvPr/>
          </p:nvSpPr>
          <p:spPr>
            <a:xfrm>
              <a:off x="4271009" y="5421629"/>
              <a:ext cx="3801110" cy="850900"/>
            </a:xfrm>
            <a:custGeom>
              <a:avLst/>
              <a:gdLst/>
              <a:ahLst/>
              <a:cxnLst/>
              <a:rect l="l" t="t" r="r" b="b"/>
              <a:pathLst>
                <a:path w="3801109" h="850900">
                  <a:moveTo>
                    <a:pt x="3375660" y="0"/>
                  </a:moveTo>
                  <a:lnTo>
                    <a:pt x="0" y="0"/>
                  </a:lnTo>
                  <a:lnTo>
                    <a:pt x="0" y="850392"/>
                  </a:lnTo>
                  <a:lnTo>
                    <a:pt x="3375660" y="850392"/>
                  </a:lnTo>
                  <a:lnTo>
                    <a:pt x="3800856" y="425196"/>
                  </a:lnTo>
                  <a:lnTo>
                    <a:pt x="3375660" y="0"/>
                  </a:lnTo>
                  <a:close/>
                </a:path>
              </a:pathLst>
            </a:custGeom>
            <a:solidFill>
              <a:srgbClr val="B4D7F9"/>
            </a:solidFill>
          </p:spPr>
          <p:txBody>
            <a:bodyPr wrap="square" lIns="0" tIns="0" rIns="0" bIns="0" rtlCol="0"/>
            <a:lstStyle/>
            <a:p>
              <a:pPr defTabSz="685800"/>
              <a:endParaRPr sz="1350"/>
            </a:p>
          </p:txBody>
        </p:sp>
        <p:sp>
          <p:nvSpPr>
            <p:cNvPr id="13" name="object 13"/>
            <p:cNvSpPr/>
            <p:nvPr/>
          </p:nvSpPr>
          <p:spPr>
            <a:xfrm>
              <a:off x="4271009" y="5421629"/>
              <a:ext cx="3801110" cy="850900"/>
            </a:xfrm>
            <a:custGeom>
              <a:avLst/>
              <a:gdLst/>
              <a:ahLst/>
              <a:cxnLst/>
              <a:rect l="l" t="t" r="r" b="b"/>
              <a:pathLst>
                <a:path w="3801109" h="850900">
                  <a:moveTo>
                    <a:pt x="0" y="0"/>
                  </a:moveTo>
                  <a:lnTo>
                    <a:pt x="3375660" y="0"/>
                  </a:lnTo>
                  <a:lnTo>
                    <a:pt x="3800856" y="425196"/>
                  </a:lnTo>
                  <a:lnTo>
                    <a:pt x="3375660" y="850392"/>
                  </a:lnTo>
                  <a:lnTo>
                    <a:pt x="0" y="850392"/>
                  </a:lnTo>
                  <a:lnTo>
                    <a:pt x="0" y="0"/>
                  </a:lnTo>
                  <a:close/>
                </a:path>
              </a:pathLst>
            </a:custGeom>
            <a:ln w="25400">
              <a:solidFill>
                <a:srgbClr val="032546"/>
              </a:solidFill>
            </a:ln>
          </p:spPr>
          <p:txBody>
            <a:bodyPr wrap="square" lIns="0" tIns="0" rIns="0" bIns="0" rtlCol="0"/>
            <a:lstStyle/>
            <a:p>
              <a:pPr defTabSz="685800"/>
              <a:endParaRPr sz="1350"/>
            </a:p>
          </p:txBody>
        </p:sp>
      </p:grpSp>
      <p:sp>
        <p:nvSpPr>
          <p:cNvPr id="14" name="object 14"/>
          <p:cNvSpPr txBox="1"/>
          <p:nvPr/>
        </p:nvSpPr>
        <p:spPr>
          <a:xfrm>
            <a:off x="3509581" y="4165625"/>
            <a:ext cx="2075974" cy="425116"/>
          </a:xfrm>
          <a:prstGeom prst="rect">
            <a:avLst/>
          </a:prstGeom>
        </p:spPr>
        <p:txBody>
          <a:bodyPr vert="horz" wrap="square" lIns="0" tIns="9525" rIns="0" bIns="0" rtlCol="0">
            <a:spAutoFit/>
          </a:bodyPr>
          <a:lstStyle/>
          <a:p>
            <a:pPr algn="ctr" defTabSz="685800">
              <a:spcBef>
                <a:spcPts val="75"/>
              </a:spcBef>
            </a:pPr>
            <a:r>
              <a:rPr sz="1350" b="1">
                <a:solidFill>
                  <a:srgbClr val="073762"/>
                </a:solidFill>
                <a:latin typeface="Arial"/>
                <a:cs typeface="Arial"/>
              </a:rPr>
              <a:t>Differential</a:t>
            </a:r>
            <a:r>
              <a:rPr sz="1350" b="1" spc="-45">
                <a:solidFill>
                  <a:srgbClr val="073762"/>
                </a:solidFill>
                <a:latin typeface="Arial"/>
                <a:cs typeface="Arial"/>
              </a:rPr>
              <a:t> </a:t>
            </a:r>
            <a:r>
              <a:rPr sz="1350" b="1">
                <a:solidFill>
                  <a:srgbClr val="073762"/>
                </a:solidFill>
                <a:latin typeface="Arial"/>
                <a:cs typeface="Arial"/>
              </a:rPr>
              <a:t>expression</a:t>
            </a:r>
            <a:r>
              <a:rPr sz="1350" b="1" spc="-45">
                <a:solidFill>
                  <a:srgbClr val="073762"/>
                </a:solidFill>
                <a:latin typeface="Arial"/>
                <a:cs typeface="Arial"/>
              </a:rPr>
              <a:t> </a:t>
            </a:r>
            <a:r>
              <a:rPr sz="1350" b="1" spc="-19">
                <a:solidFill>
                  <a:srgbClr val="073762"/>
                </a:solidFill>
                <a:latin typeface="Arial"/>
                <a:cs typeface="Arial"/>
              </a:rPr>
              <a:t>of</a:t>
            </a:r>
            <a:endParaRPr sz="1350">
              <a:latin typeface="Arial"/>
              <a:cs typeface="Arial"/>
            </a:endParaRPr>
          </a:p>
          <a:p>
            <a:pPr marL="2858" algn="ctr" defTabSz="685800">
              <a:spcBef>
                <a:spcPts val="4"/>
              </a:spcBef>
            </a:pPr>
            <a:r>
              <a:rPr sz="1350" b="1" spc="-8">
                <a:solidFill>
                  <a:srgbClr val="073762"/>
                </a:solidFill>
                <a:latin typeface="Arial"/>
                <a:cs typeface="Arial"/>
              </a:rPr>
              <a:t>biomarkers</a:t>
            </a:r>
            <a:endParaRPr sz="1350">
              <a:latin typeface="Arial"/>
              <a:cs typeface="Arial"/>
            </a:endParaRPr>
          </a:p>
        </p:txBody>
      </p:sp>
      <p:grpSp>
        <p:nvGrpSpPr>
          <p:cNvPr id="15" name="object 15"/>
          <p:cNvGrpSpPr/>
          <p:nvPr/>
        </p:nvGrpSpPr>
        <p:grpSpPr>
          <a:xfrm>
            <a:off x="6176962" y="4056697"/>
            <a:ext cx="2869883" cy="657225"/>
            <a:chOff x="8235950" y="5408929"/>
            <a:chExt cx="3826510" cy="876300"/>
          </a:xfrm>
        </p:grpSpPr>
        <p:sp>
          <p:nvSpPr>
            <p:cNvPr id="16" name="object 16"/>
            <p:cNvSpPr/>
            <p:nvPr/>
          </p:nvSpPr>
          <p:spPr>
            <a:xfrm>
              <a:off x="8248650" y="5421629"/>
              <a:ext cx="3801110" cy="850900"/>
            </a:xfrm>
            <a:custGeom>
              <a:avLst/>
              <a:gdLst/>
              <a:ahLst/>
              <a:cxnLst/>
              <a:rect l="l" t="t" r="r" b="b"/>
              <a:pathLst>
                <a:path w="3801109" h="850900">
                  <a:moveTo>
                    <a:pt x="3375659" y="0"/>
                  </a:moveTo>
                  <a:lnTo>
                    <a:pt x="0" y="0"/>
                  </a:lnTo>
                  <a:lnTo>
                    <a:pt x="0" y="850392"/>
                  </a:lnTo>
                  <a:lnTo>
                    <a:pt x="3375659" y="850392"/>
                  </a:lnTo>
                  <a:lnTo>
                    <a:pt x="3800855" y="425196"/>
                  </a:lnTo>
                  <a:lnTo>
                    <a:pt x="3375659" y="0"/>
                  </a:lnTo>
                  <a:close/>
                </a:path>
              </a:pathLst>
            </a:custGeom>
            <a:solidFill>
              <a:srgbClr val="B4D7F9"/>
            </a:solidFill>
          </p:spPr>
          <p:txBody>
            <a:bodyPr wrap="square" lIns="0" tIns="0" rIns="0" bIns="0" rtlCol="0"/>
            <a:lstStyle/>
            <a:p>
              <a:pPr defTabSz="685800"/>
              <a:endParaRPr sz="1350"/>
            </a:p>
          </p:txBody>
        </p:sp>
        <p:sp>
          <p:nvSpPr>
            <p:cNvPr id="17" name="object 17"/>
            <p:cNvSpPr/>
            <p:nvPr/>
          </p:nvSpPr>
          <p:spPr>
            <a:xfrm>
              <a:off x="8248650" y="5421629"/>
              <a:ext cx="3801110" cy="850900"/>
            </a:xfrm>
            <a:custGeom>
              <a:avLst/>
              <a:gdLst/>
              <a:ahLst/>
              <a:cxnLst/>
              <a:rect l="l" t="t" r="r" b="b"/>
              <a:pathLst>
                <a:path w="3801109" h="850900">
                  <a:moveTo>
                    <a:pt x="0" y="0"/>
                  </a:moveTo>
                  <a:lnTo>
                    <a:pt x="3375659" y="0"/>
                  </a:lnTo>
                  <a:lnTo>
                    <a:pt x="3800855" y="425196"/>
                  </a:lnTo>
                  <a:lnTo>
                    <a:pt x="3375659" y="850392"/>
                  </a:lnTo>
                  <a:lnTo>
                    <a:pt x="0" y="850392"/>
                  </a:lnTo>
                  <a:lnTo>
                    <a:pt x="0" y="0"/>
                  </a:lnTo>
                  <a:close/>
                </a:path>
              </a:pathLst>
            </a:custGeom>
            <a:ln w="25400">
              <a:solidFill>
                <a:srgbClr val="032546"/>
              </a:solidFill>
            </a:ln>
          </p:spPr>
          <p:txBody>
            <a:bodyPr wrap="square" lIns="0" tIns="0" rIns="0" bIns="0" rtlCol="0"/>
            <a:lstStyle/>
            <a:p>
              <a:pPr defTabSz="685800"/>
              <a:endParaRPr sz="1350"/>
            </a:p>
          </p:txBody>
        </p:sp>
      </p:grpSp>
      <p:sp>
        <p:nvSpPr>
          <p:cNvPr id="18" name="object 18"/>
          <p:cNvSpPr txBox="1"/>
          <p:nvPr/>
        </p:nvSpPr>
        <p:spPr>
          <a:xfrm>
            <a:off x="6398610" y="4165625"/>
            <a:ext cx="2265521" cy="425116"/>
          </a:xfrm>
          <a:prstGeom prst="rect">
            <a:avLst/>
          </a:prstGeom>
        </p:spPr>
        <p:txBody>
          <a:bodyPr vert="horz" wrap="square" lIns="0" tIns="9525" rIns="0" bIns="0" rtlCol="0">
            <a:spAutoFit/>
          </a:bodyPr>
          <a:lstStyle/>
          <a:p>
            <a:pPr algn="ctr" defTabSz="685800">
              <a:spcBef>
                <a:spcPts val="75"/>
              </a:spcBef>
            </a:pPr>
            <a:r>
              <a:rPr sz="1350" b="1">
                <a:solidFill>
                  <a:srgbClr val="073762"/>
                </a:solidFill>
                <a:latin typeface="Arial"/>
                <a:cs typeface="Arial"/>
              </a:rPr>
              <a:t>Manifestation</a:t>
            </a:r>
            <a:r>
              <a:rPr sz="1350" b="1" spc="-30">
                <a:solidFill>
                  <a:srgbClr val="073762"/>
                </a:solidFill>
                <a:latin typeface="Arial"/>
                <a:cs typeface="Arial"/>
              </a:rPr>
              <a:t> </a:t>
            </a:r>
            <a:r>
              <a:rPr sz="1350" b="1">
                <a:solidFill>
                  <a:srgbClr val="073762"/>
                </a:solidFill>
                <a:latin typeface="Arial"/>
                <a:cs typeface="Arial"/>
              </a:rPr>
              <a:t>of</a:t>
            </a:r>
            <a:r>
              <a:rPr sz="1350" b="1" spc="-19">
                <a:solidFill>
                  <a:srgbClr val="073762"/>
                </a:solidFill>
                <a:latin typeface="Arial"/>
                <a:cs typeface="Arial"/>
              </a:rPr>
              <a:t> </a:t>
            </a:r>
            <a:r>
              <a:rPr sz="1350" b="1" spc="-8">
                <a:solidFill>
                  <a:srgbClr val="073762"/>
                </a:solidFill>
                <a:latin typeface="Arial"/>
                <a:cs typeface="Arial"/>
              </a:rPr>
              <a:t>associated</a:t>
            </a:r>
            <a:endParaRPr sz="1350">
              <a:latin typeface="Arial"/>
              <a:cs typeface="Arial"/>
            </a:endParaRPr>
          </a:p>
          <a:p>
            <a:pPr marL="1429" algn="ctr" defTabSz="685800">
              <a:spcBef>
                <a:spcPts val="4"/>
              </a:spcBef>
            </a:pPr>
            <a:r>
              <a:rPr sz="1350" b="1">
                <a:solidFill>
                  <a:srgbClr val="073762"/>
                </a:solidFill>
                <a:latin typeface="Arial"/>
                <a:cs typeface="Arial"/>
              </a:rPr>
              <a:t>clinical</a:t>
            </a:r>
            <a:r>
              <a:rPr sz="1350" b="1" spc="-11">
                <a:solidFill>
                  <a:srgbClr val="073762"/>
                </a:solidFill>
                <a:latin typeface="Arial"/>
                <a:cs typeface="Arial"/>
              </a:rPr>
              <a:t> </a:t>
            </a:r>
            <a:r>
              <a:rPr sz="1350" b="1" spc="-8">
                <a:solidFill>
                  <a:srgbClr val="073762"/>
                </a:solidFill>
                <a:latin typeface="Arial"/>
                <a:cs typeface="Arial"/>
              </a:rPr>
              <a:t>characteristics</a:t>
            </a:r>
            <a:endParaRPr sz="1350">
              <a:latin typeface="Arial"/>
              <a:cs typeface="Arial"/>
            </a:endParaRPr>
          </a:p>
        </p:txBody>
      </p:sp>
      <p:pic>
        <p:nvPicPr>
          <p:cNvPr id="20" name="Graphic 19" descr="Beginning with solid fill">
            <a:hlinkClick r:id="rId4" action="ppaction://hlinksldjump"/>
            <a:extLst>
              <a:ext uri="{FF2B5EF4-FFF2-40B4-BE49-F238E27FC236}">
                <a16:creationId xmlns:a16="http://schemas.microsoft.com/office/drawing/2014/main" id="{7445B898-9AC8-BF25-01E5-909BF79FFC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9" name="bg object 17">
            <a:extLst>
              <a:ext uri="{FF2B5EF4-FFF2-40B4-BE49-F238E27FC236}">
                <a16:creationId xmlns:a16="http://schemas.microsoft.com/office/drawing/2014/main" id="{CFA1E317-3464-D8B1-D104-79DE519EAF7E}"/>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5166" y="4710151"/>
            <a:ext cx="3619976" cy="239970"/>
          </a:xfrm>
          <a:prstGeom prst="rect">
            <a:avLst/>
          </a:prstGeom>
        </p:spPr>
        <p:txBody>
          <a:bodyPr vert="horz" wrap="square" lIns="0" tIns="9049" rIns="0" bIns="0" rtlCol="0">
            <a:spAutoFit/>
          </a:bodyPr>
          <a:lstStyle/>
          <a:p>
            <a:pPr marL="180975" marR="3810" indent="-171450" defTabSz="685800">
              <a:spcBef>
                <a:spcPts val="71"/>
              </a:spcBef>
            </a:pPr>
            <a:r>
              <a:rPr sz="750">
                <a:solidFill>
                  <a:srgbClr val="073762"/>
                </a:solidFill>
                <a:latin typeface="Arial"/>
                <a:cs typeface="Arial"/>
              </a:rPr>
              <a:t>*Biomarkers</a:t>
            </a:r>
            <a:r>
              <a:rPr sz="750" spc="-34">
                <a:solidFill>
                  <a:srgbClr val="073762"/>
                </a:solidFill>
                <a:latin typeface="Arial"/>
                <a:cs typeface="Arial"/>
              </a:rPr>
              <a:t> </a:t>
            </a:r>
            <a:r>
              <a:rPr sz="750">
                <a:solidFill>
                  <a:srgbClr val="073762"/>
                </a:solidFill>
                <a:latin typeface="Arial"/>
                <a:cs typeface="Arial"/>
              </a:rPr>
              <a:t>were</a:t>
            </a:r>
            <a:r>
              <a:rPr sz="750" spc="-11">
                <a:solidFill>
                  <a:srgbClr val="073762"/>
                </a:solidFill>
                <a:latin typeface="Arial"/>
                <a:cs typeface="Arial"/>
              </a:rPr>
              <a:t> </a:t>
            </a:r>
            <a:r>
              <a:rPr sz="750">
                <a:solidFill>
                  <a:srgbClr val="073762"/>
                </a:solidFill>
                <a:latin typeface="Arial"/>
                <a:cs typeface="Arial"/>
              </a:rPr>
              <a:t>measured</a:t>
            </a:r>
            <a:r>
              <a:rPr sz="750" spc="-38">
                <a:solidFill>
                  <a:srgbClr val="073762"/>
                </a:solidFill>
                <a:latin typeface="Arial"/>
                <a:cs typeface="Arial"/>
              </a:rPr>
              <a:t> </a:t>
            </a:r>
            <a:r>
              <a:rPr sz="750">
                <a:solidFill>
                  <a:srgbClr val="073762"/>
                </a:solidFill>
                <a:latin typeface="Arial"/>
                <a:cs typeface="Arial"/>
              </a:rPr>
              <a:t>at</a:t>
            </a:r>
            <a:r>
              <a:rPr sz="750" spc="-23">
                <a:solidFill>
                  <a:srgbClr val="073762"/>
                </a:solidFill>
                <a:latin typeface="Arial"/>
                <a:cs typeface="Arial"/>
              </a:rPr>
              <a:t> </a:t>
            </a:r>
            <a:r>
              <a:rPr sz="750">
                <a:solidFill>
                  <a:srgbClr val="073762"/>
                </a:solidFill>
                <a:latin typeface="Arial"/>
                <a:cs typeface="Arial"/>
              </a:rPr>
              <a:t>baseline;</a:t>
            </a:r>
            <a:r>
              <a:rPr sz="750" spc="-19">
                <a:solidFill>
                  <a:srgbClr val="073762"/>
                </a:solidFill>
                <a:latin typeface="Arial"/>
                <a:cs typeface="Arial"/>
              </a:rPr>
              <a:t> </a:t>
            </a:r>
            <a:r>
              <a:rPr sz="750">
                <a:solidFill>
                  <a:srgbClr val="073762"/>
                </a:solidFill>
                <a:latin typeface="Arial"/>
                <a:cs typeface="Arial"/>
              </a:rPr>
              <a:t>the</a:t>
            </a:r>
            <a:r>
              <a:rPr sz="750" spc="-30">
                <a:solidFill>
                  <a:srgbClr val="073762"/>
                </a:solidFill>
                <a:latin typeface="Arial"/>
                <a:cs typeface="Arial"/>
              </a:rPr>
              <a:t> </a:t>
            </a:r>
            <a:r>
              <a:rPr sz="750">
                <a:solidFill>
                  <a:srgbClr val="073762"/>
                </a:solidFill>
                <a:latin typeface="Arial"/>
                <a:cs typeface="Arial"/>
              </a:rPr>
              <a:t>highest</a:t>
            </a:r>
            <a:r>
              <a:rPr sz="750" spc="-23">
                <a:solidFill>
                  <a:srgbClr val="073762"/>
                </a:solidFill>
                <a:latin typeface="Arial"/>
                <a:cs typeface="Arial"/>
              </a:rPr>
              <a:t> </a:t>
            </a:r>
            <a:r>
              <a:rPr sz="750">
                <a:solidFill>
                  <a:srgbClr val="073762"/>
                </a:solidFill>
                <a:latin typeface="Arial"/>
                <a:cs typeface="Arial"/>
              </a:rPr>
              <a:t>measurement</a:t>
            </a:r>
            <a:r>
              <a:rPr sz="750" spc="-45">
                <a:solidFill>
                  <a:srgbClr val="073762"/>
                </a:solidFill>
                <a:latin typeface="Arial"/>
                <a:cs typeface="Arial"/>
              </a:rPr>
              <a:t> </a:t>
            </a:r>
            <a:r>
              <a:rPr sz="750">
                <a:solidFill>
                  <a:srgbClr val="073762"/>
                </a:solidFill>
                <a:latin typeface="Arial"/>
                <a:cs typeface="Arial"/>
              </a:rPr>
              <a:t>was</a:t>
            </a:r>
            <a:r>
              <a:rPr sz="750" spc="-8">
                <a:solidFill>
                  <a:srgbClr val="073762"/>
                </a:solidFill>
                <a:latin typeface="Arial"/>
                <a:cs typeface="Arial"/>
              </a:rPr>
              <a:t> </a:t>
            </a:r>
            <a:r>
              <a:rPr sz="750">
                <a:solidFill>
                  <a:srgbClr val="073762"/>
                </a:solidFill>
                <a:latin typeface="Arial"/>
                <a:cs typeface="Arial"/>
              </a:rPr>
              <a:t>used</a:t>
            </a:r>
            <a:r>
              <a:rPr sz="750" spc="-34">
                <a:solidFill>
                  <a:srgbClr val="073762"/>
                </a:solidFill>
                <a:latin typeface="Arial"/>
                <a:cs typeface="Arial"/>
              </a:rPr>
              <a:t> </a:t>
            </a:r>
            <a:r>
              <a:rPr sz="750">
                <a:solidFill>
                  <a:srgbClr val="073762"/>
                </a:solidFill>
                <a:latin typeface="Arial"/>
                <a:cs typeface="Arial"/>
              </a:rPr>
              <a:t>in</a:t>
            </a:r>
            <a:r>
              <a:rPr sz="750" spc="-19">
                <a:solidFill>
                  <a:srgbClr val="073762"/>
                </a:solidFill>
                <a:latin typeface="Arial"/>
                <a:cs typeface="Arial"/>
              </a:rPr>
              <a:t> </a:t>
            </a:r>
            <a:r>
              <a:rPr sz="750" spc="-8">
                <a:solidFill>
                  <a:srgbClr val="073762"/>
                </a:solidFill>
                <a:latin typeface="Arial"/>
                <a:cs typeface="Arial"/>
              </a:rPr>
              <a:t>cases </a:t>
            </a:r>
            <a:r>
              <a:rPr sz="750">
                <a:solidFill>
                  <a:srgbClr val="073762"/>
                </a:solidFill>
                <a:latin typeface="Arial"/>
                <a:cs typeface="Arial"/>
              </a:rPr>
              <a:t>of</a:t>
            </a:r>
            <a:r>
              <a:rPr sz="750" spc="-30">
                <a:solidFill>
                  <a:srgbClr val="073762"/>
                </a:solidFill>
                <a:latin typeface="Arial"/>
                <a:cs typeface="Arial"/>
              </a:rPr>
              <a:t> </a:t>
            </a:r>
            <a:r>
              <a:rPr sz="750">
                <a:solidFill>
                  <a:srgbClr val="073762"/>
                </a:solidFill>
                <a:latin typeface="Arial"/>
                <a:cs typeface="Arial"/>
              </a:rPr>
              <a:t>multiple</a:t>
            </a:r>
            <a:r>
              <a:rPr sz="750" spc="-23">
                <a:solidFill>
                  <a:srgbClr val="073762"/>
                </a:solidFill>
                <a:latin typeface="Arial"/>
                <a:cs typeface="Arial"/>
              </a:rPr>
              <a:t> </a:t>
            </a:r>
            <a:r>
              <a:rPr sz="750">
                <a:solidFill>
                  <a:srgbClr val="073762"/>
                </a:solidFill>
                <a:latin typeface="Arial"/>
                <a:cs typeface="Arial"/>
              </a:rPr>
              <a:t>baseline</a:t>
            </a:r>
            <a:r>
              <a:rPr sz="750" spc="-26">
                <a:solidFill>
                  <a:srgbClr val="073762"/>
                </a:solidFill>
                <a:latin typeface="Arial"/>
                <a:cs typeface="Arial"/>
              </a:rPr>
              <a:t> </a:t>
            </a:r>
            <a:r>
              <a:rPr sz="750" spc="-8">
                <a:solidFill>
                  <a:srgbClr val="073762"/>
                </a:solidFill>
                <a:latin typeface="Arial"/>
                <a:cs typeface="Arial"/>
              </a:rPr>
              <a:t>measurements</a:t>
            </a:r>
            <a:endParaRPr sz="750">
              <a:latin typeface="Arial"/>
              <a:cs typeface="Arial"/>
            </a:endParaRPr>
          </a:p>
        </p:txBody>
      </p:sp>
      <p:sp>
        <p:nvSpPr>
          <p:cNvPr id="3" name="object 3"/>
          <p:cNvSpPr txBox="1">
            <a:spLocks noGrp="1"/>
          </p:cNvSpPr>
          <p:nvPr>
            <p:ph type="title"/>
          </p:nvPr>
        </p:nvSpPr>
        <p:spPr>
          <a:xfrm>
            <a:off x="164307" y="39648"/>
            <a:ext cx="6290029" cy="595067"/>
          </a:xfrm>
          <a:prstGeom prst="rect">
            <a:avLst/>
          </a:prstGeom>
        </p:spPr>
        <p:txBody>
          <a:bodyPr vert="horz" wrap="square" lIns="0" tIns="314992" rIns="0" bIns="0" rtlCol="0">
            <a:spAutoFit/>
          </a:bodyPr>
          <a:lstStyle/>
          <a:p>
            <a:pPr marL="104775">
              <a:spcBef>
                <a:spcPts val="75"/>
              </a:spcBef>
            </a:pPr>
            <a:r>
              <a:t>A</a:t>
            </a:r>
            <a:r>
              <a:rPr spc="-23"/>
              <a:t> </a:t>
            </a:r>
            <a:r>
              <a:rPr spc="-19"/>
              <a:t>Cross-</a:t>
            </a:r>
            <a:r>
              <a:t>Sectional</a:t>
            </a:r>
            <a:r>
              <a:rPr spc="-15"/>
              <a:t> </a:t>
            </a:r>
            <a:r>
              <a:t>Study:</a:t>
            </a:r>
            <a:r>
              <a:rPr spc="-11"/>
              <a:t> </a:t>
            </a:r>
            <a:r>
              <a:rPr spc="-8"/>
              <a:t>Design</a:t>
            </a:r>
          </a:p>
        </p:txBody>
      </p:sp>
      <p:sp>
        <p:nvSpPr>
          <p:cNvPr id="4" name="object 4"/>
          <p:cNvSpPr/>
          <p:nvPr/>
        </p:nvSpPr>
        <p:spPr>
          <a:xfrm>
            <a:off x="533781" y="864108"/>
            <a:ext cx="3387090" cy="689610"/>
          </a:xfrm>
          <a:custGeom>
            <a:avLst/>
            <a:gdLst/>
            <a:ahLst/>
            <a:cxnLst/>
            <a:rect l="l" t="t" r="r" b="b"/>
            <a:pathLst>
              <a:path w="4516120" h="919480">
                <a:moveTo>
                  <a:pt x="4362450" y="0"/>
                </a:moveTo>
                <a:lnTo>
                  <a:pt x="153161" y="0"/>
                </a:lnTo>
                <a:lnTo>
                  <a:pt x="104748" y="7808"/>
                </a:lnTo>
                <a:lnTo>
                  <a:pt x="62704" y="29553"/>
                </a:lnTo>
                <a:lnTo>
                  <a:pt x="29549" y="62709"/>
                </a:lnTo>
                <a:lnTo>
                  <a:pt x="7807" y="104753"/>
                </a:lnTo>
                <a:lnTo>
                  <a:pt x="0" y="153161"/>
                </a:lnTo>
                <a:lnTo>
                  <a:pt x="0" y="765809"/>
                </a:lnTo>
                <a:lnTo>
                  <a:pt x="7807" y="814218"/>
                </a:lnTo>
                <a:lnTo>
                  <a:pt x="29549" y="856262"/>
                </a:lnTo>
                <a:lnTo>
                  <a:pt x="62704" y="889418"/>
                </a:lnTo>
                <a:lnTo>
                  <a:pt x="104748" y="911163"/>
                </a:lnTo>
                <a:lnTo>
                  <a:pt x="153161" y="918971"/>
                </a:lnTo>
                <a:lnTo>
                  <a:pt x="4362450" y="918971"/>
                </a:lnTo>
                <a:lnTo>
                  <a:pt x="4410858" y="911163"/>
                </a:lnTo>
                <a:lnTo>
                  <a:pt x="4452902" y="889418"/>
                </a:lnTo>
                <a:lnTo>
                  <a:pt x="4486058" y="856262"/>
                </a:lnTo>
                <a:lnTo>
                  <a:pt x="4507803" y="814218"/>
                </a:lnTo>
                <a:lnTo>
                  <a:pt x="4515612" y="765809"/>
                </a:lnTo>
                <a:lnTo>
                  <a:pt x="4515612" y="153161"/>
                </a:lnTo>
                <a:lnTo>
                  <a:pt x="4507803" y="104753"/>
                </a:lnTo>
                <a:lnTo>
                  <a:pt x="4486058" y="62709"/>
                </a:lnTo>
                <a:lnTo>
                  <a:pt x="4452902" y="29553"/>
                </a:lnTo>
                <a:lnTo>
                  <a:pt x="4410858" y="7808"/>
                </a:lnTo>
                <a:lnTo>
                  <a:pt x="4362450" y="0"/>
                </a:lnTo>
                <a:close/>
              </a:path>
            </a:pathLst>
          </a:custGeom>
          <a:solidFill>
            <a:srgbClr val="B4D7F9"/>
          </a:solidFill>
        </p:spPr>
        <p:txBody>
          <a:bodyPr wrap="square" lIns="0" tIns="0" rIns="0" bIns="0" rtlCol="0"/>
          <a:lstStyle/>
          <a:p>
            <a:pPr defTabSz="685800"/>
            <a:endParaRPr sz="1350"/>
          </a:p>
        </p:txBody>
      </p:sp>
      <p:sp>
        <p:nvSpPr>
          <p:cNvPr id="5" name="object 5"/>
          <p:cNvSpPr txBox="1"/>
          <p:nvPr/>
        </p:nvSpPr>
        <p:spPr>
          <a:xfrm>
            <a:off x="819836" y="919544"/>
            <a:ext cx="2851309" cy="563135"/>
          </a:xfrm>
          <a:prstGeom prst="rect">
            <a:avLst/>
          </a:prstGeom>
        </p:spPr>
        <p:txBody>
          <a:bodyPr vert="horz" wrap="square" lIns="0" tIns="9049" rIns="0" bIns="0" rtlCol="0">
            <a:spAutoFit/>
          </a:bodyPr>
          <a:lstStyle/>
          <a:p>
            <a:pPr marR="31433" algn="ctr" defTabSz="685800">
              <a:spcBef>
                <a:spcPts val="71"/>
              </a:spcBef>
            </a:pPr>
            <a:r>
              <a:rPr sz="1200" b="1">
                <a:solidFill>
                  <a:srgbClr val="073762"/>
                </a:solidFill>
                <a:latin typeface="Arial"/>
                <a:cs typeface="Arial"/>
              </a:rPr>
              <a:t>Objective</a:t>
            </a:r>
            <a:r>
              <a:rPr sz="1200" b="1" spc="-23">
                <a:solidFill>
                  <a:srgbClr val="073762"/>
                </a:solidFill>
                <a:latin typeface="Arial"/>
                <a:cs typeface="Arial"/>
              </a:rPr>
              <a:t> </a:t>
            </a:r>
            <a:r>
              <a:rPr sz="1200" b="1" spc="-38">
                <a:solidFill>
                  <a:srgbClr val="073762"/>
                </a:solidFill>
                <a:latin typeface="Arial"/>
                <a:cs typeface="Arial"/>
              </a:rPr>
              <a:t>1</a:t>
            </a:r>
            <a:endParaRPr sz="1200">
              <a:latin typeface="Arial"/>
              <a:cs typeface="Arial"/>
            </a:endParaRPr>
          </a:p>
          <a:p>
            <a:pPr marL="9525" marR="3810" algn="ctr" defTabSz="685800"/>
            <a:r>
              <a:rPr sz="1200" spc="-49">
                <a:solidFill>
                  <a:srgbClr val="073762"/>
                </a:solidFill>
                <a:latin typeface="Arial"/>
                <a:cs typeface="Arial"/>
              </a:rPr>
              <a:t>To</a:t>
            </a:r>
            <a:r>
              <a:rPr sz="1200" spc="-30">
                <a:solidFill>
                  <a:srgbClr val="073762"/>
                </a:solidFill>
                <a:latin typeface="Arial"/>
                <a:cs typeface="Arial"/>
              </a:rPr>
              <a:t> </a:t>
            </a:r>
            <a:r>
              <a:rPr sz="1200">
                <a:solidFill>
                  <a:srgbClr val="073762"/>
                </a:solidFill>
                <a:latin typeface="Arial"/>
                <a:cs typeface="Arial"/>
              </a:rPr>
              <a:t>distinguish</a:t>
            </a:r>
            <a:r>
              <a:rPr sz="1200" spc="-53">
                <a:solidFill>
                  <a:srgbClr val="073762"/>
                </a:solidFill>
                <a:latin typeface="Arial"/>
                <a:cs typeface="Arial"/>
              </a:rPr>
              <a:t> </a:t>
            </a:r>
            <a:r>
              <a:rPr sz="1200">
                <a:solidFill>
                  <a:srgbClr val="073762"/>
                </a:solidFill>
                <a:latin typeface="Arial"/>
                <a:cs typeface="Arial"/>
              </a:rPr>
              <a:t>patient</a:t>
            </a:r>
            <a:r>
              <a:rPr sz="1200" spc="-38">
                <a:solidFill>
                  <a:srgbClr val="073762"/>
                </a:solidFill>
                <a:latin typeface="Arial"/>
                <a:cs typeface="Arial"/>
              </a:rPr>
              <a:t> </a:t>
            </a:r>
            <a:r>
              <a:rPr sz="1200">
                <a:solidFill>
                  <a:srgbClr val="073762"/>
                </a:solidFill>
                <a:latin typeface="Arial"/>
                <a:cs typeface="Arial"/>
              </a:rPr>
              <a:t>groups</a:t>
            </a:r>
            <a:r>
              <a:rPr sz="1200" spc="-26">
                <a:solidFill>
                  <a:srgbClr val="073762"/>
                </a:solidFill>
                <a:latin typeface="Arial"/>
                <a:cs typeface="Arial"/>
              </a:rPr>
              <a:t> </a:t>
            </a:r>
            <a:r>
              <a:rPr sz="1200">
                <a:solidFill>
                  <a:srgbClr val="073762"/>
                </a:solidFill>
                <a:latin typeface="Arial"/>
                <a:cs typeface="Arial"/>
              </a:rPr>
              <a:t>with</a:t>
            </a:r>
            <a:r>
              <a:rPr sz="1200" spc="-30">
                <a:solidFill>
                  <a:srgbClr val="073762"/>
                </a:solidFill>
                <a:latin typeface="Arial"/>
                <a:cs typeface="Arial"/>
              </a:rPr>
              <a:t> </a:t>
            </a:r>
            <a:r>
              <a:rPr sz="1200" spc="-8">
                <a:solidFill>
                  <a:srgbClr val="073762"/>
                </a:solidFill>
                <a:latin typeface="Arial"/>
                <a:cs typeface="Arial"/>
              </a:rPr>
              <a:t>different </a:t>
            </a:r>
            <a:r>
              <a:rPr sz="1200">
                <a:solidFill>
                  <a:srgbClr val="073762"/>
                </a:solidFill>
                <a:latin typeface="Arial"/>
                <a:cs typeface="Arial"/>
              </a:rPr>
              <a:t>patterns</a:t>
            </a:r>
            <a:r>
              <a:rPr sz="1200" spc="-19">
                <a:solidFill>
                  <a:srgbClr val="073762"/>
                </a:solidFill>
                <a:latin typeface="Arial"/>
                <a:cs typeface="Arial"/>
              </a:rPr>
              <a:t> </a:t>
            </a:r>
            <a:r>
              <a:rPr sz="1200">
                <a:solidFill>
                  <a:srgbClr val="073762"/>
                </a:solidFill>
                <a:latin typeface="Arial"/>
                <a:cs typeface="Arial"/>
              </a:rPr>
              <a:t>of</a:t>
            </a:r>
            <a:r>
              <a:rPr sz="1200" spc="-26">
                <a:solidFill>
                  <a:srgbClr val="073762"/>
                </a:solidFill>
                <a:latin typeface="Arial"/>
                <a:cs typeface="Arial"/>
              </a:rPr>
              <a:t> </a:t>
            </a:r>
            <a:r>
              <a:rPr sz="1200">
                <a:solidFill>
                  <a:srgbClr val="073762"/>
                </a:solidFill>
                <a:latin typeface="Arial"/>
                <a:cs typeface="Arial"/>
              </a:rPr>
              <a:t>biomarker</a:t>
            </a:r>
            <a:r>
              <a:rPr sz="1200" spc="-26">
                <a:solidFill>
                  <a:srgbClr val="073762"/>
                </a:solidFill>
                <a:latin typeface="Arial"/>
                <a:cs typeface="Arial"/>
              </a:rPr>
              <a:t> </a:t>
            </a:r>
            <a:r>
              <a:rPr sz="1200" spc="-8">
                <a:solidFill>
                  <a:srgbClr val="073762"/>
                </a:solidFill>
                <a:latin typeface="Arial"/>
                <a:cs typeface="Arial"/>
              </a:rPr>
              <a:t>activation</a:t>
            </a:r>
            <a:endParaRPr sz="1200">
              <a:latin typeface="Arial"/>
              <a:cs typeface="Arial"/>
            </a:endParaRPr>
          </a:p>
        </p:txBody>
      </p:sp>
      <p:sp>
        <p:nvSpPr>
          <p:cNvPr id="6" name="object 6"/>
          <p:cNvSpPr/>
          <p:nvPr/>
        </p:nvSpPr>
        <p:spPr>
          <a:xfrm>
            <a:off x="5433821" y="865250"/>
            <a:ext cx="3387090" cy="689610"/>
          </a:xfrm>
          <a:custGeom>
            <a:avLst/>
            <a:gdLst/>
            <a:ahLst/>
            <a:cxnLst/>
            <a:rect l="l" t="t" r="r" b="b"/>
            <a:pathLst>
              <a:path w="4516120" h="919480">
                <a:moveTo>
                  <a:pt x="4362450" y="0"/>
                </a:moveTo>
                <a:lnTo>
                  <a:pt x="153161" y="0"/>
                </a:lnTo>
                <a:lnTo>
                  <a:pt x="104753" y="7808"/>
                </a:lnTo>
                <a:lnTo>
                  <a:pt x="62709" y="29553"/>
                </a:lnTo>
                <a:lnTo>
                  <a:pt x="29553" y="62709"/>
                </a:lnTo>
                <a:lnTo>
                  <a:pt x="7808" y="104753"/>
                </a:lnTo>
                <a:lnTo>
                  <a:pt x="0" y="153162"/>
                </a:lnTo>
                <a:lnTo>
                  <a:pt x="0" y="765810"/>
                </a:lnTo>
                <a:lnTo>
                  <a:pt x="7808" y="814218"/>
                </a:lnTo>
                <a:lnTo>
                  <a:pt x="29553" y="856262"/>
                </a:lnTo>
                <a:lnTo>
                  <a:pt x="62709" y="889418"/>
                </a:lnTo>
                <a:lnTo>
                  <a:pt x="104753" y="911163"/>
                </a:lnTo>
                <a:lnTo>
                  <a:pt x="153161" y="918972"/>
                </a:lnTo>
                <a:lnTo>
                  <a:pt x="4362450" y="918972"/>
                </a:lnTo>
                <a:lnTo>
                  <a:pt x="4410858" y="911163"/>
                </a:lnTo>
                <a:lnTo>
                  <a:pt x="4452902" y="889418"/>
                </a:lnTo>
                <a:lnTo>
                  <a:pt x="4486058" y="856262"/>
                </a:lnTo>
                <a:lnTo>
                  <a:pt x="4507803" y="814218"/>
                </a:lnTo>
                <a:lnTo>
                  <a:pt x="4515611" y="765810"/>
                </a:lnTo>
                <a:lnTo>
                  <a:pt x="4515611" y="153162"/>
                </a:lnTo>
                <a:lnTo>
                  <a:pt x="4507803" y="104753"/>
                </a:lnTo>
                <a:lnTo>
                  <a:pt x="4486058" y="62709"/>
                </a:lnTo>
                <a:lnTo>
                  <a:pt x="4452902" y="29553"/>
                </a:lnTo>
                <a:lnTo>
                  <a:pt x="4410858" y="7808"/>
                </a:lnTo>
                <a:lnTo>
                  <a:pt x="4362450" y="0"/>
                </a:lnTo>
                <a:close/>
              </a:path>
            </a:pathLst>
          </a:custGeom>
          <a:solidFill>
            <a:srgbClr val="B4D7F9"/>
          </a:solidFill>
        </p:spPr>
        <p:txBody>
          <a:bodyPr wrap="square" lIns="0" tIns="0" rIns="0" bIns="0" rtlCol="0"/>
          <a:lstStyle/>
          <a:p>
            <a:pPr defTabSz="685800"/>
            <a:endParaRPr sz="1350"/>
          </a:p>
        </p:txBody>
      </p:sp>
      <p:sp>
        <p:nvSpPr>
          <p:cNvPr id="7" name="object 7"/>
          <p:cNvSpPr txBox="1"/>
          <p:nvPr/>
        </p:nvSpPr>
        <p:spPr>
          <a:xfrm>
            <a:off x="5537645" y="920211"/>
            <a:ext cx="3178016" cy="563135"/>
          </a:xfrm>
          <a:prstGeom prst="rect">
            <a:avLst/>
          </a:prstGeom>
        </p:spPr>
        <p:txBody>
          <a:bodyPr vert="horz" wrap="square" lIns="0" tIns="9049" rIns="0" bIns="0" rtlCol="0">
            <a:spAutoFit/>
          </a:bodyPr>
          <a:lstStyle/>
          <a:p>
            <a:pPr marL="953" algn="ctr" defTabSz="685800">
              <a:spcBef>
                <a:spcPts val="71"/>
              </a:spcBef>
            </a:pPr>
            <a:r>
              <a:rPr sz="1200" b="1">
                <a:solidFill>
                  <a:srgbClr val="073762"/>
                </a:solidFill>
                <a:latin typeface="Arial"/>
                <a:cs typeface="Arial"/>
              </a:rPr>
              <a:t>Objective</a:t>
            </a:r>
            <a:r>
              <a:rPr sz="1200" b="1" spc="-26">
                <a:solidFill>
                  <a:srgbClr val="073762"/>
                </a:solidFill>
                <a:latin typeface="Arial"/>
                <a:cs typeface="Arial"/>
              </a:rPr>
              <a:t> </a:t>
            </a:r>
            <a:r>
              <a:rPr sz="1200" b="1" spc="-38">
                <a:solidFill>
                  <a:srgbClr val="073762"/>
                </a:solidFill>
                <a:latin typeface="Arial"/>
                <a:cs typeface="Arial"/>
              </a:rPr>
              <a:t>2</a:t>
            </a:r>
            <a:endParaRPr sz="1200">
              <a:latin typeface="Arial"/>
              <a:cs typeface="Arial"/>
            </a:endParaRPr>
          </a:p>
          <a:p>
            <a:pPr marL="9525" marR="3810" indent="39052" algn="ctr" defTabSz="685800"/>
            <a:r>
              <a:rPr sz="1200" spc="-49">
                <a:solidFill>
                  <a:srgbClr val="073762"/>
                </a:solidFill>
                <a:latin typeface="Arial"/>
                <a:cs typeface="Arial"/>
              </a:rPr>
              <a:t>To</a:t>
            </a:r>
            <a:r>
              <a:rPr sz="1200" spc="-19">
                <a:solidFill>
                  <a:srgbClr val="073762"/>
                </a:solidFill>
                <a:latin typeface="Arial"/>
                <a:cs typeface="Arial"/>
              </a:rPr>
              <a:t> </a:t>
            </a:r>
            <a:r>
              <a:rPr sz="1200">
                <a:solidFill>
                  <a:srgbClr val="073762"/>
                </a:solidFill>
                <a:latin typeface="Arial"/>
                <a:cs typeface="Arial"/>
              </a:rPr>
              <a:t>compare</a:t>
            </a:r>
            <a:r>
              <a:rPr sz="1200" spc="-15">
                <a:solidFill>
                  <a:srgbClr val="073762"/>
                </a:solidFill>
                <a:latin typeface="Arial"/>
                <a:cs typeface="Arial"/>
              </a:rPr>
              <a:t> </a:t>
            </a:r>
            <a:r>
              <a:rPr sz="1200">
                <a:solidFill>
                  <a:srgbClr val="073762"/>
                </a:solidFill>
                <a:latin typeface="Arial"/>
                <a:cs typeface="Arial"/>
              </a:rPr>
              <a:t>the</a:t>
            </a:r>
            <a:r>
              <a:rPr sz="1200" spc="-19">
                <a:solidFill>
                  <a:srgbClr val="073762"/>
                </a:solidFill>
                <a:latin typeface="Arial"/>
                <a:cs typeface="Arial"/>
              </a:rPr>
              <a:t> </a:t>
            </a:r>
            <a:r>
              <a:rPr sz="1200">
                <a:solidFill>
                  <a:srgbClr val="073762"/>
                </a:solidFill>
                <a:latin typeface="Arial"/>
                <a:cs typeface="Arial"/>
              </a:rPr>
              <a:t>clinical</a:t>
            </a:r>
            <a:r>
              <a:rPr sz="1200" spc="-30">
                <a:solidFill>
                  <a:srgbClr val="073762"/>
                </a:solidFill>
                <a:latin typeface="Arial"/>
                <a:cs typeface="Arial"/>
              </a:rPr>
              <a:t> </a:t>
            </a:r>
            <a:r>
              <a:rPr sz="1200" spc="-8">
                <a:solidFill>
                  <a:srgbClr val="073762"/>
                </a:solidFill>
                <a:latin typeface="Arial"/>
                <a:cs typeface="Arial"/>
              </a:rPr>
              <a:t>characteristics</a:t>
            </a:r>
            <a:r>
              <a:rPr sz="1200" spc="-49">
                <a:solidFill>
                  <a:srgbClr val="073762"/>
                </a:solidFill>
                <a:latin typeface="Arial"/>
                <a:cs typeface="Arial"/>
              </a:rPr>
              <a:t> </a:t>
            </a:r>
            <a:r>
              <a:rPr sz="1200">
                <a:solidFill>
                  <a:srgbClr val="073762"/>
                </a:solidFill>
                <a:latin typeface="Arial"/>
                <a:cs typeface="Arial"/>
              </a:rPr>
              <a:t>of</a:t>
            </a:r>
            <a:r>
              <a:rPr sz="1200" spc="-15">
                <a:solidFill>
                  <a:srgbClr val="073762"/>
                </a:solidFill>
                <a:latin typeface="Arial"/>
                <a:cs typeface="Arial"/>
              </a:rPr>
              <a:t> </a:t>
            </a:r>
            <a:r>
              <a:rPr sz="1200" spc="-19">
                <a:solidFill>
                  <a:srgbClr val="073762"/>
                </a:solidFill>
                <a:latin typeface="Arial"/>
                <a:cs typeface="Arial"/>
              </a:rPr>
              <a:t>the </a:t>
            </a:r>
            <a:r>
              <a:rPr sz="1200">
                <a:solidFill>
                  <a:srgbClr val="073762"/>
                </a:solidFill>
                <a:latin typeface="Arial"/>
                <a:cs typeface="Arial"/>
              </a:rPr>
              <a:t>patient</a:t>
            </a:r>
            <a:r>
              <a:rPr sz="1200" spc="-38">
                <a:solidFill>
                  <a:srgbClr val="073762"/>
                </a:solidFill>
                <a:latin typeface="Arial"/>
                <a:cs typeface="Arial"/>
              </a:rPr>
              <a:t> </a:t>
            </a:r>
            <a:r>
              <a:rPr sz="1200">
                <a:solidFill>
                  <a:srgbClr val="073762"/>
                </a:solidFill>
                <a:latin typeface="Arial"/>
                <a:cs typeface="Arial"/>
              </a:rPr>
              <a:t>subgroups</a:t>
            </a:r>
            <a:r>
              <a:rPr sz="1200" spc="-23">
                <a:solidFill>
                  <a:srgbClr val="073762"/>
                </a:solidFill>
                <a:latin typeface="Arial"/>
                <a:cs typeface="Arial"/>
              </a:rPr>
              <a:t> </a:t>
            </a:r>
            <a:r>
              <a:rPr sz="1200">
                <a:solidFill>
                  <a:srgbClr val="073762"/>
                </a:solidFill>
                <a:latin typeface="Arial"/>
                <a:cs typeface="Arial"/>
              </a:rPr>
              <a:t>derived</a:t>
            </a:r>
            <a:r>
              <a:rPr sz="1200" spc="-38">
                <a:solidFill>
                  <a:srgbClr val="073762"/>
                </a:solidFill>
                <a:latin typeface="Arial"/>
                <a:cs typeface="Arial"/>
              </a:rPr>
              <a:t> </a:t>
            </a:r>
            <a:r>
              <a:rPr sz="1200">
                <a:solidFill>
                  <a:srgbClr val="073762"/>
                </a:solidFill>
                <a:latin typeface="Arial"/>
                <a:cs typeface="Arial"/>
              </a:rPr>
              <a:t>from</a:t>
            </a:r>
            <a:r>
              <a:rPr sz="1200" spc="-19">
                <a:solidFill>
                  <a:srgbClr val="073762"/>
                </a:solidFill>
                <a:latin typeface="Arial"/>
                <a:cs typeface="Arial"/>
              </a:rPr>
              <a:t> </a:t>
            </a:r>
            <a:r>
              <a:rPr sz="1200">
                <a:solidFill>
                  <a:srgbClr val="073762"/>
                </a:solidFill>
                <a:latin typeface="Arial"/>
                <a:cs typeface="Arial"/>
              </a:rPr>
              <a:t>these</a:t>
            </a:r>
            <a:r>
              <a:rPr sz="1200" spc="-23">
                <a:solidFill>
                  <a:srgbClr val="073762"/>
                </a:solidFill>
                <a:latin typeface="Arial"/>
                <a:cs typeface="Arial"/>
              </a:rPr>
              <a:t> </a:t>
            </a:r>
            <a:r>
              <a:rPr sz="1200" spc="-8">
                <a:solidFill>
                  <a:srgbClr val="073762"/>
                </a:solidFill>
                <a:latin typeface="Arial"/>
                <a:cs typeface="Arial"/>
              </a:rPr>
              <a:t>analyses</a:t>
            </a:r>
            <a:endParaRPr sz="1200">
              <a:latin typeface="Arial"/>
              <a:cs typeface="Arial"/>
            </a:endParaRPr>
          </a:p>
        </p:txBody>
      </p:sp>
      <p:sp>
        <p:nvSpPr>
          <p:cNvPr id="8" name="object 8"/>
          <p:cNvSpPr/>
          <p:nvPr/>
        </p:nvSpPr>
        <p:spPr>
          <a:xfrm>
            <a:off x="310325" y="2243137"/>
            <a:ext cx="2225516" cy="1262063"/>
          </a:xfrm>
          <a:custGeom>
            <a:avLst/>
            <a:gdLst/>
            <a:ahLst/>
            <a:cxnLst/>
            <a:rect l="l" t="t" r="r" b="b"/>
            <a:pathLst>
              <a:path w="2967354" h="1682750">
                <a:moveTo>
                  <a:pt x="0" y="280415"/>
                </a:moveTo>
                <a:lnTo>
                  <a:pt x="3670" y="234944"/>
                </a:lnTo>
                <a:lnTo>
                  <a:pt x="14296" y="191804"/>
                </a:lnTo>
                <a:lnTo>
                  <a:pt x="31300" y="151573"/>
                </a:lnTo>
                <a:lnTo>
                  <a:pt x="54105" y="114830"/>
                </a:lnTo>
                <a:lnTo>
                  <a:pt x="82134" y="82153"/>
                </a:lnTo>
                <a:lnTo>
                  <a:pt x="114808" y="54120"/>
                </a:lnTo>
                <a:lnTo>
                  <a:pt x="151551" y="31310"/>
                </a:lnTo>
                <a:lnTo>
                  <a:pt x="191785" y="14301"/>
                </a:lnTo>
                <a:lnTo>
                  <a:pt x="234932" y="3671"/>
                </a:lnTo>
                <a:lnTo>
                  <a:pt x="280416" y="0"/>
                </a:lnTo>
                <a:lnTo>
                  <a:pt x="2686812" y="0"/>
                </a:lnTo>
                <a:lnTo>
                  <a:pt x="2732283" y="3671"/>
                </a:lnTo>
                <a:lnTo>
                  <a:pt x="2775423" y="14301"/>
                </a:lnTo>
                <a:lnTo>
                  <a:pt x="2815654" y="31310"/>
                </a:lnTo>
                <a:lnTo>
                  <a:pt x="2852397" y="54120"/>
                </a:lnTo>
                <a:lnTo>
                  <a:pt x="2885074" y="82153"/>
                </a:lnTo>
                <a:lnTo>
                  <a:pt x="2913107" y="114830"/>
                </a:lnTo>
                <a:lnTo>
                  <a:pt x="2935917" y="151573"/>
                </a:lnTo>
                <a:lnTo>
                  <a:pt x="2952926" y="191804"/>
                </a:lnTo>
                <a:lnTo>
                  <a:pt x="2963556" y="234944"/>
                </a:lnTo>
                <a:lnTo>
                  <a:pt x="2967228" y="280415"/>
                </a:lnTo>
                <a:lnTo>
                  <a:pt x="2967228" y="1402080"/>
                </a:lnTo>
                <a:lnTo>
                  <a:pt x="2963556" y="1447551"/>
                </a:lnTo>
                <a:lnTo>
                  <a:pt x="2952926" y="1490691"/>
                </a:lnTo>
                <a:lnTo>
                  <a:pt x="2935917" y="1530922"/>
                </a:lnTo>
                <a:lnTo>
                  <a:pt x="2913107" y="1567665"/>
                </a:lnTo>
                <a:lnTo>
                  <a:pt x="2885074" y="1600342"/>
                </a:lnTo>
                <a:lnTo>
                  <a:pt x="2852397" y="1628375"/>
                </a:lnTo>
                <a:lnTo>
                  <a:pt x="2815654" y="1651185"/>
                </a:lnTo>
                <a:lnTo>
                  <a:pt x="2775423" y="1668194"/>
                </a:lnTo>
                <a:lnTo>
                  <a:pt x="2732283" y="1678824"/>
                </a:lnTo>
                <a:lnTo>
                  <a:pt x="2686812" y="1682495"/>
                </a:lnTo>
                <a:lnTo>
                  <a:pt x="280416" y="1682495"/>
                </a:lnTo>
                <a:lnTo>
                  <a:pt x="234932" y="1678824"/>
                </a:lnTo>
                <a:lnTo>
                  <a:pt x="191785" y="1668194"/>
                </a:lnTo>
                <a:lnTo>
                  <a:pt x="151551" y="1651185"/>
                </a:lnTo>
                <a:lnTo>
                  <a:pt x="114808" y="1628375"/>
                </a:lnTo>
                <a:lnTo>
                  <a:pt x="82134" y="1600342"/>
                </a:lnTo>
                <a:lnTo>
                  <a:pt x="54105" y="1567665"/>
                </a:lnTo>
                <a:lnTo>
                  <a:pt x="31300" y="1530922"/>
                </a:lnTo>
                <a:lnTo>
                  <a:pt x="14296" y="1490691"/>
                </a:lnTo>
                <a:lnTo>
                  <a:pt x="3670" y="1447551"/>
                </a:lnTo>
                <a:lnTo>
                  <a:pt x="0" y="1402080"/>
                </a:lnTo>
                <a:lnTo>
                  <a:pt x="0" y="280415"/>
                </a:lnTo>
                <a:close/>
              </a:path>
            </a:pathLst>
          </a:custGeom>
          <a:ln w="28575">
            <a:solidFill>
              <a:srgbClr val="073762"/>
            </a:solidFill>
          </a:ln>
        </p:spPr>
        <p:txBody>
          <a:bodyPr wrap="square" lIns="0" tIns="0" rIns="0" bIns="0" rtlCol="0"/>
          <a:lstStyle/>
          <a:p>
            <a:pPr defTabSz="685800"/>
            <a:endParaRPr sz="1350"/>
          </a:p>
        </p:txBody>
      </p:sp>
      <p:sp>
        <p:nvSpPr>
          <p:cNvPr id="9" name="object 9"/>
          <p:cNvSpPr txBox="1"/>
          <p:nvPr/>
        </p:nvSpPr>
        <p:spPr>
          <a:xfrm>
            <a:off x="425272" y="2453372"/>
            <a:ext cx="1979771" cy="800700"/>
          </a:xfrm>
          <a:prstGeom prst="rect">
            <a:avLst/>
          </a:prstGeom>
        </p:spPr>
        <p:txBody>
          <a:bodyPr vert="horz" wrap="square" lIns="0" tIns="23336" rIns="0" bIns="0" rtlCol="0">
            <a:spAutoFit/>
          </a:bodyPr>
          <a:lstStyle/>
          <a:p>
            <a:pPr marL="638175" defTabSz="685800">
              <a:spcBef>
                <a:spcPts val="183"/>
              </a:spcBef>
            </a:pPr>
            <a:r>
              <a:rPr sz="1200" b="1" spc="-8">
                <a:solidFill>
                  <a:srgbClr val="7E4D00"/>
                </a:solidFill>
                <a:latin typeface="Arial"/>
                <a:cs typeface="Arial"/>
              </a:rPr>
              <a:t>Inclusion:</a:t>
            </a:r>
            <a:endParaRPr sz="1200">
              <a:latin typeface="Arial"/>
              <a:cs typeface="Arial"/>
            </a:endParaRPr>
          </a:p>
          <a:p>
            <a:pPr marL="73819" indent="-64294" defTabSz="685800">
              <a:spcBef>
                <a:spcPts val="105"/>
              </a:spcBef>
              <a:buClr>
                <a:srgbClr val="FF9900"/>
              </a:buClr>
              <a:buSzPct val="68750"/>
              <a:buFont typeface="Arial"/>
              <a:buChar char="•"/>
              <a:tabLst>
                <a:tab pos="73819" algn="l"/>
              </a:tabLst>
            </a:pPr>
            <a:r>
              <a:rPr sz="1200" b="1">
                <a:solidFill>
                  <a:srgbClr val="073762"/>
                </a:solidFill>
                <a:latin typeface="Arial"/>
                <a:cs typeface="Arial"/>
              </a:rPr>
              <a:t>ISAR</a:t>
            </a:r>
            <a:r>
              <a:rPr sz="1200" b="1" spc="-23">
                <a:solidFill>
                  <a:srgbClr val="073762"/>
                </a:solidFill>
                <a:latin typeface="Arial"/>
                <a:cs typeface="Arial"/>
              </a:rPr>
              <a:t> </a:t>
            </a:r>
            <a:r>
              <a:rPr sz="1200" b="1" spc="-8">
                <a:solidFill>
                  <a:srgbClr val="073762"/>
                </a:solidFill>
                <a:latin typeface="Arial"/>
                <a:cs typeface="Arial"/>
              </a:rPr>
              <a:t>population</a:t>
            </a:r>
            <a:endParaRPr sz="1200">
              <a:latin typeface="Arial"/>
              <a:cs typeface="Arial"/>
            </a:endParaRPr>
          </a:p>
          <a:p>
            <a:pPr marL="73819" indent="-64294" defTabSz="685800">
              <a:spcBef>
                <a:spcPts val="101"/>
              </a:spcBef>
              <a:buClr>
                <a:srgbClr val="FF9900"/>
              </a:buClr>
              <a:buSzPct val="68750"/>
              <a:buFont typeface="Arial"/>
              <a:buChar char="•"/>
              <a:tabLst>
                <a:tab pos="73819" algn="l"/>
              </a:tabLst>
            </a:pPr>
            <a:r>
              <a:rPr sz="1200" b="1">
                <a:solidFill>
                  <a:srgbClr val="073762"/>
                </a:solidFill>
                <a:latin typeface="Arial"/>
                <a:cs typeface="Arial"/>
              </a:rPr>
              <a:t>At</a:t>
            </a:r>
            <a:r>
              <a:rPr sz="1200" b="1" spc="8">
                <a:solidFill>
                  <a:srgbClr val="073762"/>
                </a:solidFill>
                <a:latin typeface="Arial"/>
                <a:cs typeface="Arial"/>
              </a:rPr>
              <a:t> </a:t>
            </a:r>
            <a:r>
              <a:rPr sz="1200" b="1">
                <a:solidFill>
                  <a:srgbClr val="073762"/>
                </a:solidFill>
                <a:latin typeface="Arial"/>
                <a:cs typeface="Arial"/>
              </a:rPr>
              <a:t>least</a:t>
            </a:r>
            <a:r>
              <a:rPr sz="1200" b="1" spc="-11">
                <a:solidFill>
                  <a:srgbClr val="073762"/>
                </a:solidFill>
                <a:latin typeface="Arial"/>
                <a:cs typeface="Arial"/>
              </a:rPr>
              <a:t> </a:t>
            </a:r>
            <a:r>
              <a:rPr sz="1200" b="1">
                <a:solidFill>
                  <a:srgbClr val="073762"/>
                </a:solidFill>
                <a:latin typeface="Arial"/>
                <a:cs typeface="Arial"/>
              </a:rPr>
              <a:t>one</a:t>
            </a:r>
            <a:r>
              <a:rPr sz="1200" b="1" spc="-23">
                <a:solidFill>
                  <a:srgbClr val="073762"/>
                </a:solidFill>
                <a:latin typeface="Arial"/>
                <a:cs typeface="Arial"/>
              </a:rPr>
              <a:t> </a:t>
            </a:r>
            <a:r>
              <a:rPr sz="1200" b="1" spc="-8">
                <a:solidFill>
                  <a:srgbClr val="073762"/>
                </a:solidFill>
                <a:latin typeface="Arial"/>
                <a:cs typeface="Arial"/>
              </a:rPr>
              <a:t>measurement</a:t>
            </a:r>
            <a:endParaRPr sz="1200">
              <a:latin typeface="Arial"/>
              <a:cs typeface="Arial"/>
            </a:endParaRPr>
          </a:p>
          <a:p>
            <a:pPr marL="74295" defTabSz="685800">
              <a:spcBef>
                <a:spcPts val="101"/>
              </a:spcBef>
            </a:pPr>
            <a:r>
              <a:rPr sz="1200" b="1">
                <a:solidFill>
                  <a:srgbClr val="073762"/>
                </a:solidFill>
                <a:latin typeface="Arial"/>
                <a:cs typeface="Arial"/>
              </a:rPr>
              <a:t>of</a:t>
            </a:r>
            <a:r>
              <a:rPr sz="1200" b="1" spc="4">
                <a:solidFill>
                  <a:srgbClr val="073762"/>
                </a:solidFill>
                <a:latin typeface="Arial"/>
                <a:cs typeface="Arial"/>
              </a:rPr>
              <a:t> </a:t>
            </a:r>
            <a:r>
              <a:rPr sz="1200" b="1">
                <a:solidFill>
                  <a:srgbClr val="073762"/>
                </a:solidFill>
                <a:latin typeface="Arial"/>
                <a:cs typeface="Arial"/>
              </a:rPr>
              <a:t>each</a:t>
            </a:r>
            <a:r>
              <a:rPr sz="1200" b="1" spc="-11">
                <a:solidFill>
                  <a:srgbClr val="073762"/>
                </a:solidFill>
                <a:latin typeface="Arial"/>
                <a:cs typeface="Arial"/>
              </a:rPr>
              <a:t> </a:t>
            </a:r>
            <a:r>
              <a:rPr sz="1200" b="1" spc="-8">
                <a:solidFill>
                  <a:srgbClr val="073762"/>
                </a:solidFill>
                <a:latin typeface="Arial"/>
                <a:cs typeface="Arial"/>
              </a:rPr>
              <a:t>biomarker</a:t>
            </a:r>
            <a:endParaRPr sz="1200">
              <a:latin typeface="Arial"/>
              <a:cs typeface="Arial"/>
            </a:endParaRPr>
          </a:p>
        </p:txBody>
      </p:sp>
      <p:grpSp>
        <p:nvGrpSpPr>
          <p:cNvPr id="10" name="object 10"/>
          <p:cNvGrpSpPr/>
          <p:nvPr/>
        </p:nvGrpSpPr>
        <p:grpSpPr>
          <a:xfrm>
            <a:off x="1628918" y="1543193"/>
            <a:ext cx="2245995" cy="2940844"/>
            <a:chOff x="2171890" y="2057590"/>
            <a:chExt cx="2994660" cy="3921125"/>
          </a:xfrm>
        </p:grpSpPr>
        <p:sp>
          <p:nvSpPr>
            <p:cNvPr id="11" name="object 11"/>
            <p:cNvSpPr/>
            <p:nvPr/>
          </p:nvSpPr>
          <p:spPr>
            <a:xfrm>
              <a:off x="3669030" y="2071877"/>
              <a:ext cx="0" cy="3491865"/>
            </a:xfrm>
            <a:custGeom>
              <a:avLst/>
              <a:gdLst/>
              <a:ahLst/>
              <a:cxnLst/>
              <a:rect l="l" t="t" r="r" b="b"/>
              <a:pathLst>
                <a:path h="3491865">
                  <a:moveTo>
                    <a:pt x="0" y="0"/>
                  </a:moveTo>
                  <a:lnTo>
                    <a:pt x="0" y="3491484"/>
                  </a:lnTo>
                </a:path>
              </a:pathLst>
            </a:custGeom>
            <a:ln w="28575">
              <a:solidFill>
                <a:srgbClr val="BE7300"/>
              </a:solidFill>
              <a:prstDash val="sysDash"/>
            </a:ln>
          </p:spPr>
          <p:txBody>
            <a:bodyPr wrap="square" lIns="0" tIns="0" rIns="0" bIns="0" rtlCol="0"/>
            <a:lstStyle/>
            <a:p>
              <a:pPr defTabSz="685800"/>
              <a:endParaRPr sz="1350"/>
            </a:p>
          </p:txBody>
        </p:sp>
        <p:sp>
          <p:nvSpPr>
            <p:cNvPr id="12" name="object 12"/>
            <p:cNvSpPr/>
            <p:nvPr/>
          </p:nvSpPr>
          <p:spPr>
            <a:xfrm>
              <a:off x="2186177" y="5563362"/>
              <a:ext cx="2966085" cy="401320"/>
            </a:xfrm>
            <a:custGeom>
              <a:avLst/>
              <a:gdLst/>
              <a:ahLst/>
              <a:cxnLst/>
              <a:rect l="l" t="t" r="r" b="b"/>
              <a:pathLst>
                <a:path w="2966085" h="401320">
                  <a:moveTo>
                    <a:pt x="0" y="66801"/>
                  </a:moveTo>
                  <a:lnTo>
                    <a:pt x="5258" y="40799"/>
                  </a:lnTo>
                  <a:lnTo>
                    <a:pt x="19589" y="19565"/>
                  </a:lnTo>
                  <a:lnTo>
                    <a:pt x="40826" y="5249"/>
                  </a:lnTo>
                  <a:lnTo>
                    <a:pt x="66802" y="0"/>
                  </a:lnTo>
                  <a:lnTo>
                    <a:pt x="2898902" y="0"/>
                  </a:lnTo>
                  <a:lnTo>
                    <a:pt x="2924877" y="5249"/>
                  </a:lnTo>
                  <a:lnTo>
                    <a:pt x="2946114" y="19565"/>
                  </a:lnTo>
                  <a:lnTo>
                    <a:pt x="2960445" y="40799"/>
                  </a:lnTo>
                  <a:lnTo>
                    <a:pt x="2965704" y="66801"/>
                  </a:lnTo>
                  <a:lnTo>
                    <a:pt x="2965704" y="334009"/>
                  </a:lnTo>
                  <a:lnTo>
                    <a:pt x="2960445" y="360012"/>
                  </a:lnTo>
                  <a:lnTo>
                    <a:pt x="2946114" y="381246"/>
                  </a:lnTo>
                  <a:lnTo>
                    <a:pt x="2924877" y="395562"/>
                  </a:lnTo>
                  <a:lnTo>
                    <a:pt x="2898902" y="400812"/>
                  </a:lnTo>
                  <a:lnTo>
                    <a:pt x="66802" y="400812"/>
                  </a:lnTo>
                  <a:lnTo>
                    <a:pt x="40826" y="395562"/>
                  </a:lnTo>
                  <a:lnTo>
                    <a:pt x="19589" y="381246"/>
                  </a:lnTo>
                  <a:lnTo>
                    <a:pt x="5258" y="360012"/>
                  </a:lnTo>
                  <a:lnTo>
                    <a:pt x="0" y="334009"/>
                  </a:lnTo>
                  <a:lnTo>
                    <a:pt x="0" y="66801"/>
                  </a:lnTo>
                  <a:close/>
                </a:path>
              </a:pathLst>
            </a:custGeom>
            <a:ln w="28574">
              <a:solidFill>
                <a:srgbClr val="073762"/>
              </a:solidFill>
            </a:ln>
          </p:spPr>
          <p:txBody>
            <a:bodyPr wrap="square" lIns="0" tIns="0" rIns="0" bIns="0" rtlCol="0"/>
            <a:lstStyle/>
            <a:p>
              <a:pPr defTabSz="685800"/>
              <a:endParaRPr sz="1350"/>
            </a:p>
          </p:txBody>
        </p:sp>
      </p:grpSp>
      <p:sp>
        <p:nvSpPr>
          <p:cNvPr id="13" name="object 13"/>
          <p:cNvSpPr txBox="1"/>
          <p:nvPr/>
        </p:nvSpPr>
        <p:spPr>
          <a:xfrm>
            <a:off x="1719834" y="4236034"/>
            <a:ext cx="2061686" cy="148117"/>
          </a:xfrm>
          <a:prstGeom prst="rect">
            <a:avLst/>
          </a:prstGeom>
        </p:spPr>
        <p:txBody>
          <a:bodyPr vert="horz" wrap="square" lIns="0" tIns="9525" rIns="0" bIns="0" rtlCol="0">
            <a:spAutoFit/>
          </a:bodyPr>
          <a:lstStyle/>
          <a:p>
            <a:pPr marL="9525" defTabSz="685800">
              <a:spcBef>
                <a:spcPts val="75"/>
              </a:spcBef>
            </a:pPr>
            <a:r>
              <a:rPr sz="900" b="1">
                <a:solidFill>
                  <a:srgbClr val="073762"/>
                </a:solidFill>
                <a:latin typeface="Arial"/>
                <a:cs typeface="Arial"/>
              </a:rPr>
              <a:t>Index</a:t>
            </a:r>
            <a:r>
              <a:rPr sz="900" b="1" spc="-15">
                <a:solidFill>
                  <a:srgbClr val="073762"/>
                </a:solidFill>
                <a:latin typeface="Arial"/>
                <a:cs typeface="Arial"/>
              </a:rPr>
              <a:t> </a:t>
            </a:r>
            <a:r>
              <a:rPr sz="900" b="1">
                <a:solidFill>
                  <a:srgbClr val="073762"/>
                </a:solidFill>
                <a:latin typeface="Arial"/>
                <a:cs typeface="Arial"/>
              </a:rPr>
              <a:t>date:</a:t>
            </a:r>
            <a:r>
              <a:rPr sz="900" b="1" spc="-26">
                <a:solidFill>
                  <a:srgbClr val="073762"/>
                </a:solidFill>
                <a:latin typeface="Arial"/>
                <a:cs typeface="Arial"/>
              </a:rPr>
              <a:t> </a:t>
            </a:r>
            <a:r>
              <a:rPr sz="900" b="1">
                <a:solidFill>
                  <a:srgbClr val="073762"/>
                </a:solidFill>
                <a:latin typeface="Arial"/>
                <a:cs typeface="Arial"/>
              </a:rPr>
              <a:t>Date</a:t>
            </a:r>
            <a:r>
              <a:rPr sz="900" b="1" spc="-23">
                <a:solidFill>
                  <a:srgbClr val="073762"/>
                </a:solidFill>
                <a:latin typeface="Arial"/>
                <a:cs typeface="Arial"/>
              </a:rPr>
              <a:t> </a:t>
            </a:r>
            <a:r>
              <a:rPr sz="900" b="1">
                <a:solidFill>
                  <a:srgbClr val="073762"/>
                </a:solidFill>
                <a:latin typeface="Arial"/>
                <a:cs typeface="Arial"/>
              </a:rPr>
              <a:t>of</a:t>
            </a:r>
            <a:r>
              <a:rPr sz="900" b="1" spc="-11">
                <a:solidFill>
                  <a:srgbClr val="073762"/>
                </a:solidFill>
                <a:latin typeface="Arial"/>
                <a:cs typeface="Arial"/>
              </a:rPr>
              <a:t> </a:t>
            </a:r>
            <a:r>
              <a:rPr sz="900" b="1">
                <a:solidFill>
                  <a:srgbClr val="073762"/>
                </a:solidFill>
                <a:latin typeface="Arial"/>
                <a:cs typeface="Arial"/>
              </a:rPr>
              <a:t>enrolment</a:t>
            </a:r>
            <a:r>
              <a:rPr sz="900" b="1" spc="-23">
                <a:solidFill>
                  <a:srgbClr val="073762"/>
                </a:solidFill>
                <a:latin typeface="Arial"/>
                <a:cs typeface="Arial"/>
              </a:rPr>
              <a:t> </a:t>
            </a:r>
            <a:r>
              <a:rPr sz="900" b="1">
                <a:solidFill>
                  <a:srgbClr val="073762"/>
                </a:solidFill>
                <a:latin typeface="Arial"/>
                <a:cs typeface="Arial"/>
              </a:rPr>
              <a:t>in</a:t>
            </a:r>
            <a:r>
              <a:rPr sz="900" b="1" spc="-8">
                <a:solidFill>
                  <a:srgbClr val="073762"/>
                </a:solidFill>
                <a:latin typeface="Arial"/>
                <a:cs typeface="Arial"/>
              </a:rPr>
              <a:t> </a:t>
            </a:r>
            <a:r>
              <a:rPr sz="900" b="1" spc="-15">
                <a:solidFill>
                  <a:srgbClr val="073762"/>
                </a:solidFill>
                <a:latin typeface="Arial"/>
                <a:cs typeface="Arial"/>
              </a:rPr>
              <a:t>ISAR</a:t>
            </a:r>
            <a:endParaRPr sz="900">
              <a:latin typeface="Arial"/>
              <a:cs typeface="Arial"/>
            </a:endParaRPr>
          </a:p>
        </p:txBody>
      </p:sp>
      <p:grpSp>
        <p:nvGrpSpPr>
          <p:cNvPr id="14" name="object 14"/>
          <p:cNvGrpSpPr/>
          <p:nvPr/>
        </p:nvGrpSpPr>
        <p:grpSpPr>
          <a:xfrm>
            <a:off x="3202877" y="2001583"/>
            <a:ext cx="2427446" cy="1830705"/>
            <a:chOff x="4270502" y="2668777"/>
            <a:chExt cx="3236595" cy="2440940"/>
          </a:xfrm>
        </p:grpSpPr>
        <p:sp>
          <p:nvSpPr>
            <p:cNvPr id="15" name="object 15"/>
            <p:cNvSpPr/>
            <p:nvPr/>
          </p:nvSpPr>
          <p:spPr>
            <a:xfrm>
              <a:off x="4958334" y="2681477"/>
              <a:ext cx="1784985" cy="1645920"/>
            </a:xfrm>
            <a:custGeom>
              <a:avLst/>
              <a:gdLst/>
              <a:ahLst/>
              <a:cxnLst/>
              <a:rect l="l" t="t" r="r" b="b"/>
              <a:pathLst>
                <a:path w="1784984" h="1645920">
                  <a:moveTo>
                    <a:pt x="892301" y="0"/>
                  </a:moveTo>
                  <a:lnTo>
                    <a:pt x="841671" y="1302"/>
                  </a:lnTo>
                  <a:lnTo>
                    <a:pt x="791782" y="5164"/>
                  </a:lnTo>
                  <a:lnTo>
                    <a:pt x="742708" y="11515"/>
                  </a:lnTo>
                  <a:lnTo>
                    <a:pt x="694525" y="20287"/>
                  </a:lnTo>
                  <a:lnTo>
                    <a:pt x="647309" y="31409"/>
                  </a:lnTo>
                  <a:lnTo>
                    <a:pt x="601134" y="44812"/>
                  </a:lnTo>
                  <a:lnTo>
                    <a:pt x="556077" y="60427"/>
                  </a:lnTo>
                  <a:lnTo>
                    <a:pt x="512212" y="78184"/>
                  </a:lnTo>
                  <a:lnTo>
                    <a:pt x="469616" y="98015"/>
                  </a:lnTo>
                  <a:lnTo>
                    <a:pt x="428362" y="119848"/>
                  </a:lnTo>
                  <a:lnTo>
                    <a:pt x="388527" y="143616"/>
                  </a:lnTo>
                  <a:lnTo>
                    <a:pt x="350187" y="169248"/>
                  </a:lnTo>
                  <a:lnTo>
                    <a:pt x="313415" y="196675"/>
                  </a:lnTo>
                  <a:lnTo>
                    <a:pt x="278289" y="225828"/>
                  </a:lnTo>
                  <a:lnTo>
                    <a:pt x="244882" y="256637"/>
                  </a:lnTo>
                  <a:lnTo>
                    <a:pt x="213271" y="289032"/>
                  </a:lnTo>
                  <a:lnTo>
                    <a:pt x="183530" y="322945"/>
                  </a:lnTo>
                  <a:lnTo>
                    <a:pt x="155736" y="358305"/>
                  </a:lnTo>
                  <a:lnTo>
                    <a:pt x="129963" y="395044"/>
                  </a:lnTo>
                  <a:lnTo>
                    <a:pt x="106288" y="433092"/>
                  </a:lnTo>
                  <a:lnTo>
                    <a:pt x="84784" y="472379"/>
                  </a:lnTo>
                  <a:lnTo>
                    <a:pt x="65528" y="512836"/>
                  </a:lnTo>
                  <a:lnTo>
                    <a:pt x="48595" y="554394"/>
                  </a:lnTo>
                  <a:lnTo>
                    <a:pt x="34060" y="596982"/>
                  </a:lnTo>
                  <a:lnTo>
                    <a:pt x="21999" y="640532"/>
                  </a:lnTo>
                  <a:lnTo>
                    <a:pt x="12488" y="684974"/>
                  </a:lnTo>
                  <a:lnTo>
                    <a:pt x="5600" y="730239"/>
                  </a:lnTo>
                  <a:lnTo>
                    <a:pt x="1412" y="776258"/>
                  </a:lnTo>
                  <a:lnTo>
                    <a:pt x="0" y="822960"/>
                  </a:lnTo>
                  <a:lnTo>
                    <a:pt x="1412" y="869661"/>
                  </a:lnTo>
                  <a:lnTo>
                    <a:pt x="5600" y="915680"/>
                  </a:lnTo>
                  <a:lnTo>
                    <a:pt x="12488" y="960945"/>
                  </a:lnTo>
                  <a:lnTo>
                    <a:pt x="21999" y="1005387"/>
                  </a:lnTo>
                  <a:lnTo>
                    <a:pt x="34060" y="1048937"/>
                  </a:lnTo>
                  <a:lnTo>
                    <a:pt x="48595" y="1091525"/>
                  </a:lnTo>
                  <a:lnTo>
                    <a:pt x="65528" y="1133083"/>
                  </a:lnTo>
                  <a:lnTo>
                    <a:pt x="84784" y="1173540"/>
                  </a:lnTo>
                  <a:lnTo>
                    <a:pt x="106288" y="1212827"/>
                  </a:lnTo>
                  <a:lnTo>
                    <a:pt x="129963" y="1250875"/>
                  </a:lnTo>
                  <a:lnTo>
                    <a:pt x="155736" y="1287614"/>
                  </a:lnTo>
                  <a:lnTo>
                    <a:pt x="183530" y="1322974"/>
                  </a:lnTo>
                  <a:lnTo>
                    <a:pt x="213271" y="1356887"/>
                  </a:lnTo>
                  <a:lnTo>
                    <a:pt x="244882" y="1389282"/>
                  </a:lnTo>
                  <a:lnTo>
                    <a:pt x="278289" y="1420091"/>
                  </a:lnTo>
                  <a:lnTo>
                    <a:pt x="313415" y="1449244"/>
                  </a:lnTo>
                  <a:lnTo>
                    <a:pt x="350187" y="1476671"/>
                  </a:lnTo>
                  <a:lnTo>
                    <a:pt x="388527" y="1502303"/>
                  </a:lnTo>
                  <a:lnTo>
                    <a:pt x="428362" y="1526071"/>
                  </a:lnTo>
                  <a:lnTo>
                    <a:pt x="469616" y="1547904"/>
                  </a:lnTo>
                  <a:lnTo>
                    <a:pt x="512212" y="1567735"/>
                  </a:lnTo>
                  <a:lnTo>
                    <a:pt x="556077" y="1585492"/>
                  </a:lnTo>
                  <a:lnTo>
                    <a:pt x="601134" y="1601107"/>
                  </a:lnTo>
                  <a:lnTo>
                    <a:pt x="647309" y="1614510"/>
                  </a:lnTo>
                  <a:lnTo>
                    <a:pt x="694525" y="1625632"/>
                  </a:lnTo>
                  <a:lnTo>
                    <a:pt x="742708" y="1634404"/>
                  </a:lnTo>
                  <a:lnTo>
                    <a:pt x="791782" y="1640755"/>
                  </a:lnTo>
                  <a:lnTo>
                    <a:pt x="841671" y="1644617"/>
                  </a:lnTo>
                  <a:lnTo>
                    <a:pt x="892301" y="1645920"/>
                  </a:lnTo>
                  <a:lnTo>
                    <a:pt x="942932" y="1644617"/>
                  </a:lnTo>
                  <a:lnTo>
                    <a:pt x="992821" y="1640755"/>
                  </a:lnTo>
                  <a:lnTo>
                    <a:pt x="1041895" y="1634404"/>
                  </a:lnTo>
                  <a:lnTo>
                    <a:pt x="1090078" y="1625632"/>
                  </a:lnTo>
                  <a:lnTo>
                    <a:pt x="1137294" y="1614510"/>
                  </a:lnTo>
                  <a:lnTo>
                    <a:pt x="1183469" y="1601107"/>
                  </a:lnTo>
                  <a:lnTo>
                    <a:pt x="1228526" y="1585492"/>
                  </a:lnTo>
                  <a:lnTo>
                    <a:pt x="1272391" y="1567735"/>
                  </a:lnTo>
                  <a:lnTo>
                    <a:pt x="1314987" y="1547904"/>
                  </a:lnTo>
                  <a:lnTo>
                    <a:pt x="1356241" y="1526071"/>
                  </a:lnTo>
                  <a:lnTo>
                    <a:pt x="1396076" y="1502303"/>
                  </a:lnTo>
                  <a:lnTo>
                    <a:pt x="1434416" y="1476671"/>
                  </a:lnTo>
                  <a:lnTo>
                    <a:pt x="1471188" y="1449244"/>
                  </a:lnTo>
                  <a:lnTo>
                    <a:pt x="1506314" y="1420091"/>
                  </a:lnTo>
                  <a:lnTo>
                    <a:pt x="1539721" y="1389282"/>
                  </a:lnTo>
                  <a:lnTo>
                    <a:pt x="1571332" y="1356887"/>
                  </a:lnTo>
                  <a:lnTo>
                    <a:pt x="1601073" y="1322974"/>
                  </a:lnTo>
                  <a:lnTo>
                    <a:pt x="1628867" y="1287614"/>
                  </a:lnTo>
                  <a:lnTo>
                    <a:pt x="1654640" y="1250875"/>
                  </a:lnTo>
                  <a:lnTo>
                    <a:pt x="1678315" y="1212827"/>
                  </a:lnTo>
                  <a:lnTo>
                    <a:pt x="1699819" y="1173540"/>
                  </a:lnTo>
                  <a:lnTo>
                    <a:pt x="1719075" y="1133083"/>
                  </a:lnTo>
                  <a:lnTo>
                    <a:pt x="1736008" y="1091525"/>
                  </a:lnTo>
                  <a:lnTo>
                    <a:pt x="1750543" y="1048937"/>
                  </a:lnTo>
                  <a:lnTo>
                    <a:pt x="1762604" y="1005387"/>
                  </a:lnTo>
                  <a:lnTo>
                    <a:pt x="1772115" y="960945"/>
                  </a:lnTo>
                  <a:lnTo>
                    <a:pt x="1779003" y="915680"/>
                  </a:lnTo>
                  <a:lnTo>
                    <a:pt x="1783191" y="869661"/>
                  </a:lnTo>
                  <a:lnTo>
                    <a:pt x="1784604" y="822960"/>
                  </a:lnTo>
                  <a:lnTo>
                    <a:pt x="1783191" y="776258"/>
                  </a:lnTo>
                  <a:lnTo>
                    <a:pt x="1779003" y="730239"/>
                  </a:lnTo>
                  <a:lnTo>
                    <a:pt x="1772115" y="684974"/>
                  </a:lnTo>
                  <a:lnTo>
                    <a:pt x="1762604" y="640532"/>
                  </a:lnTo>
                  <a:lnTo>
                    <a:pt x="1750543" y="596982"/>
                  </a:lnTo>
                  <a:lnTo>
                    <a:pt x="1736008" y="554394"/>
                  </a:lnTo>
                  <a:lnTo>
                    <a:pt x="1719075" y="512836"/>
                  </a:lnTo>
                  <a:lnTo>
                    <a:pt x="1699819" y="472379"/>
                  </a:lnTo>
                  <a:lnTo>
                    <a:pt x="1678315" y="433092"/>
                  </a:lnTo>
                  <a:lnTo>
                    <a:pt x="1654640" y="395044"/>
                  </a:lnTo>
                  <a:lnTo>
                    <a:pt x="1628867" y="358305"/>
                  </a:lnTo>
                  <a:lnTo>
                    <a:pt x="1601073" y="322945"/>
                  </a:lnTo>
                  <a:lnTo>
                    <a:pt x="1571332" y="289032"/>
                  </a:lnTo>
                  <a:lnTo>
                    <a:pt x="1539721" y="256637"/>
                  </a:lnTo>
                  <a:lnTo>
                    <a:pt x="1506314" y="225828"/>
                  </a:lnTo>
                  <a:lnTo>
                    <a:pt x="1471188" y="196675"/>
                  </a:lnTo>
                  <a:lnTo>
                    <a:pt x="1434416" y="169248"/>
                  </a:lnTo>
                  <a:lnTo>
                    <a:pt x="1396076" y="143616"/>
                  </a:lnTo>
                  <a:lnTo>
                    <a:pt x="1356241" y="119848"/>
                  </a:lnTo>
                  <a:lnTo>
                    <a:pt x="1314987" y="98015"/>
                  </a:lnTo>
                  <a:lnTo>
                    <a:pt x="1272391" y="78184"/>
                  </a:lnTo>
                  <a:lnTo>
                    <a:pt x="1228526" y="60427"/>
                  </a:lnTo>
                  <a:lnTo>
                    <a:pt x="1183469" y="44812"/>
                  </a:lnTo>
                  <a:lnTo>
                    <a:pt x="1137294" y="31409"/>
                  </a:lnTo>
                  <a:lnTo>
                    <a:pt x="1090078" y="20287"/>
                  </a:lnTo>
                  <a:lnTo>
                    <a:pt x="1041895" y="11515"/>
                  </a:lnTo>
                  <a:lnTo>
                    <a:pt x="992821" y="5164"/>
                  </a:lnTo>
                  <a:lnTo>
                    <a:pt x="942932" y="1302"/>
                  </a:lnTo>
                  <a:lnTo>
                    <a:pt x="892301" y="0"/>
                  </a:lnTo>
                  <a:close/>
                </a:path>
              </a:pathLst>
            </a:custGeom>
            <a:solidFill>
              <a:srgbClr val="FF8483">
                <a:alpha val="89802"/>
              </a:srgbClr>
            </a:solidFill>
          </p:spPr>
          <p:txBody>
            <a:bodyPr wrap="square" lIns="0" tIns="0" rIns="0" bIns="0" rtlCol="0"/>
            <a:lstStyle/>
            <a:p>
              <a:pPr defTabSz="685800"/>
              <a:endParaRPr sz="1350"/>
            </a:p>
          </p:txBody>
        </p:sp>
        <p:sp>
          <p:nvSpPr>
            <p:cNvPr id="16" name="object 16"/>
            <p:cNvSpPr/>
            <p:nvPr/>
          </p:nvSpPr>
          <p:spPr>
            <a:xfrm>
              <a:off x="4958334" y="2681477"/>
              <a:ext cx="1784985" cy="1645920"/>
            </a:xfrm>
            <a:custGeom>
              <a:avLst/>
              <a:gdLst/>
              <a:ahLst/>
              <a:cxnLst/>
              <a:rect l="l" t="t" r="r" b="b"/>
              <a:pathLst>
                <a:path w="1784984" h="1645920">
                  <a:moveTo>
                    <a:pt x="0" y="822960"/>
                  </a:moveTo>
                  <a:lnTo>
                    <a:pt x="1412" y="776258"/>
                  </a:lnTo>
                  <a:lnTo>
                    <a:pt x="5600" y="730239"/>
                  </a:lnTo>
                  <a:lnTo>
                    <a:pt x="12488" y="684974"/>
                  </a:lnTo>
                  <a:lnTo>
                    <a:pt x="21999" y="640532"/>
                  </a:lnTo>
                  <a:lnTo>
                    <a:pt x="34060" y="596982"/>
                  </a:lnTo>
                  <a:lnTo>
                    <a:pt x="48595" y="554394"/>
                  </a:lnTo>
                  <a:lnTo>
                    <a:pt x="65528" y="512836"/>
                  </a:lnTo>
                  <a:lnTo>
                    <a:pt x="84784" y="472379"/>
                  </a:lnTo>
                  <a:lnTo>
                    <a:pt x="106288" y="433092"/>
                  </a:lnTo>
                  <a:lnTo>
                    <a:pt x="129963" y="395044"/>
                  </a:lnTo>
                  <a:lnTo>
                    <a:pt x="155736" y="358305"/>
                  </a:lnTo>
                  <a:lnTo>
                    <a:pt x="183530" y="322945"/>
                  </a:lnTo>
                  <a:lnTo>
                    <a:pt x="213271" y="289032"/>
                  </a:lnTo>
                  <a:lnTo>
                    <a:pt x="244882" y="256637"/>
                  </a:lnTo>
                  <a:lnTo>
                    <a:pt x="278289" y="225828"/>
                  </a:lnTo>
                  <a:lnTo>
                    <a:pt x="313415" y="196675"/>
                  </a:lnTo>
                  <a:lnTo>
                    <a:pt x="350187" y="169248"/>
                  </a:lnTo>
                  <a:lnTo>
                    <a:pt x="388527" y="143616"/>
                  </a:lnTo>
                  <a:lnTo>
                    <a:pt x="428362" y="119848"/>
                  </a:lnTo>
                  <a:lnTo>
                    <a:pt x="469616" y="98015"/>
                  </a:lnTo>
                  <a:lnTo>
                    <a:pt x="512212" y="78184"/>
                  </a:lnTo>
                  <a:lnTo>
                    <a:pt x="556077" y="60427"/>
                  </a:lnTo>
                  <a:lnTo>
                    <a:pt x="601134" y="44812"/>
                  </a:lnTo>
                  <a:lnTo>
                    <a:pt x="647309" y="31409"/>
                  </a:lnTo>
                  <a:lnTo>
                    <a:pt x="694525" y="20287"/>
                  </a:lnTo>
                  <a:lnTo>
                    <a:pt x="742708" y="11515"/>
                  </a:lnTo>
                  <a:lnTo>
                    <a:pt x="791782" y="5164"/>
                  </a:lnTo>
                  <a:lnTo>
                    <a:pt x="841671" y="1302"/>
                  </a:lnTo>
                  <a:lnTo>
                    <a:pt x="892301" y="0"/>
                  </a:lnTo>
                  <a:lnTo>
                    <a:pt x="942932" y="1302"/>
                  </a:lnTo>
                  <a:lnTo>
                    <a:pt x="992821" y="5164"/>
                  </a:lnTo>
                  <a:lnTo>
                    <a:pt x="1041895" y="11515"/>
                  </a:lnTo>
                  <a:lnTo>
                    <a:pt x="1090078" y="20287"/>
                  </a:lnTo>
                  <a:lnTo>
                    <a:pt x="1137294" y="31409"/>
                  </a:lnTo>
                  <a:lnTo>
                    <a:pt x="1183469" y="44812"/>
                  </a:lnTo>
                  <a:lnTo>
                    <a:pt x="1228526" y="60427"/>
                  </a:lnTo>
                  <a:lnTo>
                    <a:pt x="1272391" y="78184"/>
                  </a:lnTo>
                  <a:lnTo>
                    <a:pt x="1314987" y="98015"/>
                  </a:lnTo>
                  <a:lnTo>
                    <a:pt x="1356241" y="119848"/>
                  </a:lnTo>
                  <a:lnTo>
                    <a:pt x="1396076" y="143616"/>
                  </a:lnTo>
                  <a:lnTo>
                    <a:pt x="1434416" y="169248"/>
                  </a:lnTo>
                  <a:lnTo>
                    <a:pt x="1471188" y="196675"/>
                  </a:lnTo>
                  <a:lnTo>
                    <a:pt x="1506314" y="225828"/>
                  </a:lnTo>
                  <a:lnTo>
                    <a:pt x="1539721" y="256637"/>
                  </a:lnTo>
                  <a:lnTo>
                    <a:pt x="1571332" y="289032"/>
                  </a:lnTo>
                  <a:lnTo>
                    <a:pt x="1601073" y="322945"/>
                  </a:lnTo>
                  <a:lnTo>
                    <a:pt x="1628867" y="358305"/>
                  </a:lnTo>
                  <a:lnTo>
                    <a:pt x="1654640" y="395044"/>
                  </a:lnTo>
                  <a:lnTo>
                    <a:pt x="1678315" y="433092"/>
                  </a:lnTo>
                  <a:lnTo>
                    <a:pt x="1699819" y="472379"/>
                  </a:lnTo>
                  <a:lnTo>
                    <a:pt x="1719075" y="512836"/>
                  </a:lnTo>
                  <a:lnTo>
                    <a:pt x="1736008" y="554394"/>
                  </a:lnTo>
                  <a:lnTo>
                    <a:pt x="1750543" y="596982"/>
                  </a:lnTo>
                  <a:lnTo>
                    <a:pt x="1762604" y="640532"/>
                  </a:lnTo>
                  <a:lnTo>
                    <a:pt x="1772115" y="684974"/>
                  </a:lnTo>
                  <a:lnTo>
                    <a:pt x="1779003" y="730239"/>
                  </a:lnTo>
                  <a:lnTo>
                    <a:pt x="1783191" y="776258"/>
                  </a:lnTo>
                  <a:lnTo>
                    <a:pt x="1784604" y="822960"/>
                  </a:lnTo>
                  <a:lnTo>
                    <a:pt x="1783191" y="869661"/>
                  </a:lnTo>
                  <a:lnTo>
                    <a:pt x="1779003" y="915680"/>
                  </a:lnTo>
                  <a:lnTo>
                    <a:pt x="1772115" y="960945"/>
                  </a:lnTo>
                  <a:lnTo>
                    <a:pt x="1762604" y="1005387"/>
                  </a:lnTo>
                  <a:lnTo>
                    <a:pt x="1750543" y="1048937"/>
                  </a:lnTo>
                  <a:lnTo>
                    <a:pt x="1736008" y="1091525"/>
                  </a:lnTo>
                  <a:lnTo>
                    <a:pt x="1719075" y="1133083"/>
                  </a:lnTo>
                  <a:lnTo>
                    <a:pt x="1699819" y="1173540"/>
                  </a:lnTo>
                  <a:lnTo>
                    <a:pt x="1678315" y="1212827"/>
                  </a:lnTo>
                  <a:lnTo>
                    <a:pt x="1654640" y="1250875"/>
                  </a:lnTo>
                  <a:lnTo>
                    <a:pt x="1628867" y="1287614"/>
                  </a:lnTo>
                  <a:lnTo>
                    <a:pt x="1601073" y="1322974"/>
                  </a:lnTo>
                  <a:lnTo>
                    <a:pt x="1571332" y="1356887"/>
                  </a:lnTo>
                  <a:lnTo>
                    <a:pt x="1539721" y="1389282"/>
                  </a:lnTo>
                  <a:lnTo>
                    <a:pt x="1506314" y="1420091"/>
                  </a:lnTo>
                  <a:lnTo>
                    <a:pt x="1471188" y="1449244"/>
                  </a:lnTo>
                  <a:lnTo>
                    <a:pt x="1434416" y="1476671"/>
                  </a:lnTo>
                  <a:lnTo>
                    <a:pt x="1396076" y="1502303"/>
                  </a:lnTo>
                  <a:lnTo>
                    <a:pt x="1356241" y="1526071"/>
                  </a:lnTo>
                  <a:lnTo>
                    <a:pt x="1314987" y="1547904"/>
                  </a:lnTo>
                  <a:lnTo>
                    <a:pt x="1272391" y="1567735"/>
                  </a:lnTo>
                  <a:lnTo>
                    <a:pt x="1228526" y="1585492"/>
                  </a:lnTo>
                  <a:lnTo>
                    <a:pt x="1183469" y="1601107"/>
                  </a:lnTo>
                  <a:lnTo>
                    <a:pt x="1137294" y="1614510"/>
                  </a:lnTo>
                  <a:lnTo>
                    <a:pt x="1090078" y="1625632"/>
                  </a:lnTo>
                  <a:lnTo>
                    <a:pt x="1041895" y="1634404"/>
                  </a:lnTo>
                  <a:lnTo>
                    <a:pt x="992821" y="1640755"/>
                  </a:lnTo>
                  <a:lnTo>
                    <a:pt x="942932" y="1644617"/>
                  </a:lnTo>
                  <a:lnTo>
                    <a:pt x="892301" y="1645920"/>
                  </a:lnTo>
                  <a:lnTo>
                    <a:pt x="841671" y="1644617"/>
                  </a:lnTo>
                  <a:lnTo>
                    <a:pt x="791782" y="1640755"/>
                  </a:lnTo>
                  <a:lnTo>
                    <a:pt x="742708" y="1634404"/>
                  </a:lnTo>
                  <a:lnTo>
                    <a:pt x="694525" y="1625632"/>
                  </a:lnTo>
                  <a:lnTo>
                    <a:pt x="647309" y="1614510"/>
                  </a:lnTo>
                  <a:lnTo>
                    <a:pt x="601134" y="1601107"/>
                  </a:lnTo>
                  <a:lnTo>
                    <a:pt x="556077" y="1585492"/>
                  </a:lnTo>
                  <a:lnTo>
                    <a:pt x="512212" y="1567735"/>
                  </a:lnTo>
                  <a:lnTo>
                    <a:pt x="469616" y="1547904"/>
                  </a:lnTo>
                  <a:lnTo>
                    <a:pt x="428362" y="1526071"/>
                  </a:lnTo>
                  <a:lnTo>
                    <a:pt x="388527" y="1502303"/>
                  </a:lnTo>
                  <a:lnTo>
                    <a:pt x="350187" y="1476671"/>
                  </a:lnTo>
                  <a:lnTo>
                    <a:pt x="313415" y="1449244"/>
                  </a:lnTo>
                  <a:lnTo>
                    <a:pt x="278289" y="1420091"/>
                  </a:lnTo>
                  <a:lnTo>
                    <a:pt x="244882" y="1389282"/>
                  </a:lnTo>
                  <a:lnTo>
                    <a:pt x="213271" y="1356887"/>
                  </a:lnTo>
                  <a:lnTo>
                    <a:pt x="183530" y="1322974"/>
                  </a:lnTo>
                  <a:lnTo>
                    <a:pt x="155736" y="1287614"/>
                  </a:lnTo>
                  <a:lnTo>
                    <a:pt x="129963" y="1250875"/>
                  </a:lnTo>
                  <a:lnTo>
                    <a:pt x="106288" y="1212827"/>
                  </a:lnTo>
                  <a:lnTo>
                    <a:pt x="84784" y="1173540"/>
                  </a:lnTo>
                  <a:lnTo>
                    <a:pt x="65528" y="1133083"/>
                  </a:lnTo>
                  <a:lnTo>
                    <a:pt x="48595" y="1091525"/>
                  </a:lnTo>
                  <a:lnTo>
                    <a:pt x="34060" y="1048937"/>
                  </a:lnTo>
                  <a:lnTo>
                    <a:pt x="21999" y="1005387"/>
                  </a:lnTo>
                  <a:lnTo>
                    <a:pt x="12488" y="960945"/>
                  </a:lnTo>
                  <a:lnTo>
                    <a:pt x="5600" y="915680"/>
                  </a:lnTo>
                  <a:lnTo>
                    <a:pt x="1412" y="869661"/>
                  </a:lnTo>
                  <a:lnTo>
                    <a:pt x="0" y="822960"/>
                  </a:lnTo>
                  <a:close/>
                </a:path>
              </a:pathLst>
            </a:custGeom>
            <a:ln w="25400">
              <a:solidFill>
                <a:srgbClr val="FF6060"/>
              </a:solidFill>
            </a:ln>
          </p:spPr>
          <p:txBody>
            <a:bodyPr wrap="square" lIns="0" tIns="0" rIns="0" bIns="0" rtlCol="0"/>
            <a:lstStyle/>
            <a:p>
              <a:pPr defTabSz="685800"/>
              <a:endParaRPr sz="1350"/>
            </a:p>
          </p:txBody>
        </p:sp>
        <p:sp>
          <p:nvSpPr>
            <p:cNvPr id="17" name="object 17"/>
            <p:cNvSpPr/>
            <p:nvPr/>
          </p:nvSpPr>
          <p:spPr>
            <a:xfrm>
              <a:off x="5709666" y="3449573"/>
              <a:ext cx="1784985" cy="1647825"/>
            </a:xfrm>
            <a:custGeom>
              <a:avLst/>
              <a:gdLst/>
              <a:ahLst/>
              <a:cxnLst/>
              <a:rect l="l" t="t" r="r" b="b"/>
              <a:pathLst>
                <a:path w="1784984" h="1647825">
                  <a:moveTo>
                    <a:pt x="892302" y="0"/>
                  </a:moveTo>
                  <a:lnTo>
                    <a:pt x="841671" y="1304"/>
                  </a:lnTo>
                  <a:lnTo>
                    <a:pt x="791782" y="5169"/>
                  </a:lnTo>
                  <a:lnTo>
                    <a:pt x="742708" y="11527"/>
                  </a:lnTo>
                  <a:lnTo>
                    <a:pt x="694525" y="20307"/>
                  </a:lnTo>
                  <a:lnTo>
                    <a:pt x="647309" y="31441"/>
                  </a:lnTo>
                  <a:lnTo>
                    <a:pt x="601134" y="44858"/>
                  </a:lnTo>
                  <a:lnTo>
                    <a:pt x="556077" y="60488"/>
                  </a:lnTo>
                  <a:lnTo>
                    <a:pt x="512212" y="78263"/>
                  </a:lnTo>
                  <a:lnTo>
                    <a:pt x="469616" y="98113"/>
                  </a:lnTo>
                  <a:lnTo>
                    <a:pt x="428362" y="119969"/>
                  </a:lnTo>
                  <a:lnTo>
                    <a:pt x="388527" y="143760"/>
                  </a:lnTo>
                  <a:lnTo>
                    <a:pt x="350187" y="169417"/>
                  </a:lnTo>
                  <a:lnTo>
                    <a:pt x="313415" y="196871"/>
                  </a:lnTo>
                  <a:lnTo>
                    <a:pt x="278289" y="226051"/>
                  </a:lnTo>
                  <a:lnTo>
                    <a:pt x="244882" y="256890"/>
                  </a:lnTo>
                  <a:lnTo>
                    <a:pt x="213271" y="289316"/>
                  </a:lnTo>
                  <a:lnTo>
                    <a:pt x="183530" y="323261"/>
                  </a:lnTo>
                  <a:lnTo>
                    <a:pt x="155736" y="358655"/>
                  </a:lnTo>
                  <a:lnTo>
                    <a:pt x="129963" y="395428"/>
                  </a:lnTo>
                  <a:lnTo>
                    <a:pt x="106288" y="433511"/>
                  </a:lnTo>
                  <a:lnTo>
                    <a:pt x="84784" y="472834"/>
                  </a:lnTo>
                  <a:lnTo>
                    <a:pt x="65528" y="513327"/>
                  </a:lnTo>
                  <a:lnTo>
                    <a:pt x="48595" y="554922"/>
                  </a:lnTo>
                  <a:lnTo>
                    <a:pt x="34060" y="597549"/>
                  </a:lnTo>
                  <a:lnTo>
                    <a:pt x="21999" y="641138"/>
                  </a:lnTo>
                  <a:lnTo>
                    <a:pt x="12488" y="685619"/>
                  </a:lnTo>
                  <a:lnTo>
                    <a:pt x="5600" y="730923"/>
                  </a:lnTo>
                  <a:lnTo>
                    <a:pt x="1412" y="776980"/>
                  </a:lnTo>
                  <a:lnTo>
                    <a:pt x="0" y="823721"/>
                  </a:lnTo>
                  <a:lnTo>
                    <a:pt x="1412" y="870463"/>
                  </a:lnTo>
                  <a:lnTo>
                    <a:pt x="5600" y="916520"/>
                  </a:lnTo>
                  <a:lnTo>
                    <a:pt x="12488" y="961824"/>
                  </a:lnTo>
                  <a:lnTo>
                    <a:pt x="21999" y="1006305"/>
                  </a:lnTo>
                  <a:lnTo>
                    <a:pt x="34060" y="1049894"/>
                  </a:lnTo>
                  <a:lnTo>
                    <a:pt x="48595" y="1092521"/>
                  </a:lnTo>
                  <a:lnTo>
                    <a:pt x="65528" y="1134116"/>
                  </a:lnTo>
                  <a:lnTo>
                    <a:pt x="84784" y="1174609"/>
                  </a:lnTo>
                  <a:lnTo>
                    <a:pt x="106288" y="1213932"/>
                  </a:lnTo>
                  <a:lnTo>
                    <a:pt x="129963" y="1252015"/>
                  </a:lnTo>
                  <a:lnTo>
                    <a:pt x="155736" y="1288788"/>
                  </a:lnTo>
                  <a:lnTo>
                    <a:pt x="183530" y="1324182"/>
                  </a:lnTo>
                  <a:lnTo>
                    <a:pt x="213271" y="1358127"/>
                  </a:lnTo>
                  <a:lnTo>
                    <a:pt x="244882" y="1390553"/>
                  </a:lnTo>
                  <a:lnTo>
                    <a:pt x="278289" y="1421392"/>
                  </a:lnTo>
                  <a:lnTo>
                    <a:pt x="313415" y="1450572"/>
                  </a:lnTo>
                  <a:lnTo>
                    <a:pt x="350187" y="1478026"/>
                  </a:lnTo>
                  <a:lnTo>
                    <a:pt x="388527" y="1503683"/>
                  </a:lnTo>
                  <a:lnTo>
                    <a:pt x="428362" y="1527474"/>
                  </a:lnTo>
                  <a:lnTo>
                    <a:pt x="469616" y="1549330"/>
                  </a:lnTo>
                  <a:lnTo>
                    <a:pt x="512212" y="1569180"/>
                  </a:lnTo>
                  <a:lnTo>
                    <a:pt x="556077" y="1586955"/>
                  </a:lnTo>
                  <a:lnTo>
                    <a:pt x="601134" y="1602585"/>
                  </a:lnTo>
                  <a:lnTo>
                    <a:pt x="647309" y="1616002"/>
                  </a:lnTo>
                  <a:lnTo>
                    <a:pt x="694525" y="1627136"/>
                  </a:lnTo>
                  <a:lnTo>
                    <a:pt x="742708" y="1635916"/>
                  </a:lnTo>
                  <a:lnTo>
                    <a:pt x="791782" y="1642274"/>
                  </a:lnTo>
                  <a:lnTo>
                    <a:pt x="841671" y="1646139"/>
                  </a:lnTo>
                  <a:lnTo>
                    <a:pt x="892302" y="1647444"/>
                  </a:lnTo>
                  <a:lnTo>
                    <a:pt x="942932" y="1646139"/>
                  </a:lnTo>
                  <a:lnTo>
                    <a:pt x="992821" y="1642274"/>
                  </a:lnTo>
                  <a:lnTo>
                    <a:pt x="1041895" y="1635916"/>
                  </a:lnTo>
                  <a:lnTo>
                    <a:pt x="1090078" y="1627136"/>
                  </a:lnTo>
                  <a:lnTo>
                    <a:pt x="1137294" y="1616002"/>
                  </a:lnTo>
                  <a:lnTo>
                    <a:pt x="1183469" y="1602585"/>
                  </a:lnTo>
                  <a:lnTo>
                    <a:pt x="1228526" y="1586955"/>
                  </a:lnTo>
                  <a:lnTo>
                    <a:pt x="1272391" y="1569180"/>
                  </a:lnTo>
                  <a:lnTo>
                    <a:pt x="1314987" y="1549330"/>
                  </a:lnTo>
                  <a:lnTo>
                    <a:pt x="1356241" y="1527474"/>
                  </a:lnTo>
                  <a:lnTo>
                    <a:pt x="1396076" y="1503683"/>
                  </a:lnTo>
                  <a:lnTo>
                    <a:pt x="1434416" y="1478026"/>
                  </a:lnTo>
                  <a:lnTo>
                    <a:pt x="1471188" y="1450572"/>
                  </a:lnTo>
                  <a:lnTo>
                    <a:pt x="1506314" y="1421392"/>
                  </a:lnTo>
                  <a:lnTo>
                    <a:pt x="1539721" y="1390553"/>
                  </a:lnTo>
                  <a:lnTo>
                    <a:pt x="1571332" y="1358127"/>
                  </a:lnTo>
                  <a:lnTo>
                    <a:pt x="1601073" y="1324182"/>
                  </a:lnTo>
                  <a:lnTo>
                    <a:pt x="1628867" y="1288788"/>
                  </a:lnTo>
                  <a:lnTo>
                    <a:pt x="1654640" y="1252015"/>
                  </a:lnTo>
                  <a:lnTo>
                    <a:pt x="1678315" y="1213932"/>
                  </a:lnTo>
                  <a:lnTo>
                    <a:pt x="1699819" y="1174609"/>
                  </a:lnTo>
                  <a:lnTo>
                    <a:pt x="1719075" y="1134116"/>
                  </a:lnTo>
                  <a:lnTo>
                    <a:pt x="1736008" y="1092521"/>
                  </a:lnTo>
                  <a:lnTo>
                    <a:pt x="1750543" y="1049894"/>
                  </a:lnTo>
                  <a:lnTo>
                    <a:pt x="1762604" y="1006305"/>
                  </a:lnTo>
                  <a:lnTo>
                    <a:pt x="1772115" y="961824"/>
                  </a:lnTo>
                  <a:lnTo>
                    <a:pt x="1779003" y="916520"/>
                  </a:lnTo>
                  <a:lnTo>
                    <a:pt x="1783191" y="870463"/>
                  </a:lnTo>
                  <a:lnTo>
                    <a:pt x="1784604" y="823721"/>
                  </a:lnTo>
                  <a:lnTo>
                    <a:pt x="1783191" y="776980"/>
                  </a:lnTo>
                  <a:lnTo>
                    <a:pt x="1779003" y="730923"/>
                  </a:lnTo>
                  <a:lnTo>
                    <a:pt x="1772115" y="685619"/>
                  </a:lnTo>
                  <a:lnTo>
                    <a:pt x="1762604" y="641138"/>
                  </a:lnTo>
                  <a:lnTo>
                    <a:pt x="1750543" y="597549"/>
                  </a:lnTo>
                  <a:lnTo>
                    <a:pt x="1736008" y="554922"/>
                  </a:lnTo>
                  <a:lnTo>
                    <a:pt x="1719075" y="513327"/>
                  </a:lnTo>
                  <a:lnTo>
                    <a:pt x="1699819" y="472834"/>
                  </a:lnTo>
                  <a:lnTo>
                    <a:pt x="1678315" y="433511"/>
                  </a:lnTo>
                  <a:lnTo>
                    <a:pt x="1654640" y="395428"/>
                  </a:lnTo>
                  <a:lnTo>
                    <a:pt x="1628867" y="358655"/>
                  </a:lnTo>
                  <a:lnTo>
                    <a:pt x="1601073" y="323261"/>
                  </a:lnTo>
                  <a:lnTo>
                    <a:pt x="1571332" y="289316"/>
                  </a:lnTo>
                  <a:lnTo>
                    <a:pt x="1539721" y="256890"/>
                  </a:lnTo>
                  <a:lnTo>
                    <a:pt x="1506314" y="226051"/>
                  </a:lnTo>
                  <a:lnTo>
                    <a:pt x="1471188" y="196871"/>
                  </a:lnTo>
                  <a:lnTo>
                    <a:pt x="1434416" y="169417"/>
                  </a:lnTo>
                  <a:lnTo>
                    <a:pt x="1396076" y="143760"/>
                  </a:lnTo>
                  <a:lnTo>
                    <a:pt x="1356241" y="119969"/>
                  </a:lnTo>
                  <a:lnTo>
                    <a:pt x="1314987" y="98113"/>
                  </a:lnTo>
                  <a:lnTo>
                    <a:pt x="1272391" y="78263"/>
                  </a:lnTo>
                  <a:lnTo>
                    <a:pt x="1228526" y="60488"/>
                  </a:lnTo>
                  <a:lnTo>
                    <a:pt x="1183469" y="44858"/>
                  </a:lnTo>
                  <a:lnTo>
                    <a:pt x="1137294" y="31441"/>
                  </a:lnTo>
                  <a:lnTo>
                    <a:pt x="1090078" y="20307"/>
                  </a:lnTo>
                  <a:lnTo>
                    <a:pt x="1041895" y="11527"/>
                  </a:lnTo>
                  <a:lnTo>
                    <a:pt x="992821" y="5169"/>
                  </a:lnTo>
                  <a:lnTo>
                    <a:pt x="942932" y="1304"/>
                  </a:lnTo>
                  <a:lnTo>
                    <a:pt x="892302" y="0"/>
                  </a:lnTo>
                  <a:close/>
                </a:path>
              </a:pathLst>
            </a:custGeom>
            <a:solidFill>
              <a:srgbClr val="7EB7DF">
                <a:alpha val="69802"/>
              </a:srgbClr>
            </a:solidFill>
          </p:spPr>
          <p:txBody>
            <a:bodyPr wrap="square" lIns="0" tIns="0" rIns="0" bIns="0" rtlCol="0"/>
            <a:lstStyle/>
            <a:p>
              <a:pPr defTabSz="685800"/>
              <a:endParaRPr sz="1350"/>
            </a:p>
          </p:txBody>
        </p:sp>
        <p:sp>
          <p:nvSpPr>
            <p:cNvPr id="18" name="object 18"/>
            <p:cNvSpPr/>
            <p:nvPr/>
          </p:nvSpPr>
          <p:spPr>
            <a:xfrm>
              <a:off x="5709666" y="3449573"/>
              <a:ext cx="1784985" cy="1647825"/>
            </a:xfrm>
            <a:custGeom>
              <a:avLst/>
              <a:gdLst/>
              <a:ahLst/>
              <a:cxnLst/>
              <a:rect l="l" t="t" r="r" b="b"/>
              <a:pathLst>
                <a:path w="1784984" h="1647825">
                  <a:moveTo>
                    <a:pt x="0" y="823721"/>
                  </a:moveTo>
                  <a:lnTo>
                    <a:pt x="1412" y="776980"/>
                  </a:lnTo>
                  <a:lnTo>
                    <a:pt x="5600" y="730923"/>
                  </a:lnTo>
                  <a:lnTo>
                    <a:pt x="12488" y="685619"/>
                  </a:lnTo>
                  <a:lnTo>
                    <a:pt x="21999" y="641138"/>
                  </a:lnTo>
                  <a:lnTo>
                    <a:pt x="34060" y="597549"/>
                  </a:lnTo>
                  <a:lnTo>
                    <a:pt x="48595" y="554922"/>
                  </a:lnTo>
                  <a:lnTo>
                    <a:pt x="65528" y="513327"/>
                  </a:lnTo>
                  <a:lnTo>
                    <a:pt x="84784" y="472834"/>
                  </a:lnTo>
                  <a:lnTo>
                    <a:pt x="106288" y="433511"/>
                  </a:lnTo>
                  <a:lnTo>
                    <a:pt x="129963" y="395428"/>
                  </a:lnTo>
                  <a:lnTo>
                    <a:pt x="155736" y="358655"/>
                  </a:lnTo>
                  <a:lnTo>
                    <a:pt x="183530" y="323261"/>
                  </a:lnTo>
                  <a:lnTo>
                    <a:pt x="213271" y="289316"/>
                  </a:lnTo>
                  <a:lnTo>
                    <a:pt x="244882" y="256890"/>
                  </a:lnTo>
                  <a:lnTo>
                    <a:pt x="278289" y="226051"/>
                  </a:lnTo>
                  <a:lnTo>
                    <a:pt x="313415" y="196871"/>
                  </a:lnTo>
                  <a:lnTo>
                    <a:pt x="350187" y="169417"/>
                  </a:lnTo>
                  <a:lnTo>
                    <a:pt x="388527" y="143760"/>
                  </a:lnTo>
                  <a:lnTo>
                    <a:pt x="428362" y="119969"/>
                  </a:lnTo>
                  <a:lnTo>
                    <a:pt x="469616" y="98113"/>
                  </a:lnTo>
                  <a:lnTo>
                    <a:pt x="512212" y="78263"/>
                  </a:lnTo>
                  <a:lnTo>
                    <a:pt x="556077" y="60488"/>
                  </a:lnTo>
                  <a:lnTo>
                    <a:pt x="601134" y="44858"/>
                  </a:lnTo>
                  <a:lnTo>
                    <a:pt x="647309" y="31441"/>
                  </a:lnTo>
                  <a:lnTo>
                    <a:pt x="694525" y="20307"/>
                  </a:lnTo>
                  <a:lnTo>
                    <a:pt x="742708" y="11527"/>
                  </a:lnTo>
                  <a:lnTo>
                    <a:pt x="791782" y="5169"/>
                  </a:lnTo>
                  <a:lnTo>
                    <a:pt x="841671" y="1304"/>
                  </a:lnTo>
                  <a:lnTo>
                    <a:pt x="892302" y="0"/>
                  </a:lnTo>
                  <a:lnTo>
                    <a:pt x="942932" y="1304"/>
                  </a:lnTo>
                  <a:lnTo>
                    <a:pt x="992821" y="5169"/>
                  </a:lnTo>
                  <a:lnTo>
                    <a:pt x="1041895" y="11527"/>
                  </a:lnTo>
                  <a:lnTo>
                    <a:pt x="1090078" y="20307"/>
                  </a:lnTo>
                  <a:lnTo>
                    <a:pt x="1137294" y="31441"/>
                  </a:lnTo>
                  <a:lnTo>
                    <a:pt x="1183469" y="44858"/>
                  </a:lnTo>
                  <a:lnTo>
                    <a:pt x="1228526" y="60488"/>
                  </a:lnTo>
                  <a:lnTo>
                    <a:pt x="1272391" y="78263"/>
                  </a:lnTo>
                  <a:lnTo>
                    <a:pt x="1314987" y="98113"/>
                  </a:lnTo>
                  <a:lnTo>
                    <a:pt x="1356241" y="119969"/>
                  </a:lnTo>
                  <a:lnTo>
                    <a:pt x="1396076" y="143760"/>
                  </a:lnTo>
                  <a:lnTo>
                    <a:pt x="1434416" y="169417"/>
                  </a:lnTo>
                  <a:lnTo>
                    <a:pt x="1471188" y="196871"/>
                  </a:lnTo>
                  <a:lnTo>
                    <a:pt x="1506314" y="226051"/>
                  </a:lnTo>
                  <a:lnTo>
                    <a:pt x="1539721" y="256890"/>
                  </a:lnTo>
                  <a:lnTo>
                    <a:pt x="1571332" y="289316"/>
                  </a:lnTo>
                  <a:lnTo>
                    <a:pt x="1601073" y="323261"/>
                  </a:lnTo>
                  <a:lnTo>
                    <a:pt x="1628867" y="358655"/>
                  </a:lnTo>
                  <a:lnTo>
                    <a:pt x="1654640" y="395428"/>
                  </a:lnTo>
                  <a:lnTo>
                    <a:pt x="1678315" y="433511"/>
                  </a:lnTo>
                  <a:lnTo>
                    <a:pt x="1699819" y="472834"/>
                  </a:lnTo>
                  <a:lnTo>
                    <a:pt x="1719075" y="513327"/>
                  </a:lnTo>
                  <a:lnTo>
                    <a:pt x="1736008" y="554922"/>
                  </a:lnTo>
                  <a:lnTo>
                    <a:pt x="1750543" y="597549"/>
                  </a:lnTo>
                  <a:lnTo>
                    <a:pt x="1762604" y="641138"/>
                  </a:lnTo>
                  <a:lnTo>
                    <a:pt x="1772115" y="685619"/>
                  </a:lnTo>
                  <a:lnTo>
                    <a:pt x="1779003" y="730923"/>
                  </a:lnTo>
                  <a:lnTo>
                    <a:pt x="1783191" y="776980"/>
                  </a:lnTo>
                  <a:lnTo>
                    <a:pt x="1784604" y="823721"/>
                  </a:lnTo>
                  <a:lnTo>
                    <a:pt x="1783191" y="870463"/>
                  </a:lnTo>
                  <a:lnTo>
                    <a:pt x="1779003" y="916520"/>
                  </a:lnTo>
                  <a:lnTo>
                    <a:pt x="1772115" y="961824"/>
                  </a:lnTo>
                  <a:lnTo>
                    <a:pt x="1762604" y="1006305"/>
                  </a:lnTo>
                  <a:lnTo>
                    <a:pt x="1750543" y="1049894"/>
                  </a:lnTo>
                  <a:lnTo>
                    <a:pt x="1736008" y="1092521"/>
                  </a:lnTo>
                  <a:lnTo>
                    <a:pt x="1719075" y="1134116"/>
                  </a:lnTo>
                  <a:lnTo>
                    <a:pt x="1699819" y="1174609"/>
                  </a:lnTo>
                  <a:lnTo>
                    <a:pt x="1678315" y="1213932"/>
                  </a:lnTo>
                  <a:lnTo>
                    <a:pt x="1654640" y="1252015"/>
                  </a:lnTo>
                  <a:lnTo>
                    <a:pt x="1628867" y="1288788"/>
                  </a:lnTo>
                  <a:lnTo>
                    <a:pt x="1601073" y="1324182"/>
                  </a:lnTo>
                  <a:lnTo>
                    <a:pt x="1571332" y="1358127"/>
                  </a:lnTo>
                  <a:lnTo>
                    <a:pt x="1539721" y="1390553"/>
                  </a:lnTo>
                  <a:lnTo>
                    <a:pt x="1506314" y="1421392"/>
                  </a:lnTo>
                  <a:lnTo>
                    <a:pt x="1471188" y="1450572"/>
                  </a:lnTo>
                  <a:lnTo>
                    <a:pt x="1434416" y="1478026"/>
                  </a:lnTo>
                  <a:lnTo>
                    <a:pt x="1396076" y="1503683"/>
                  </a:lnTo>
                  <a:lnTo>
                    <a:pt x="1356241" y="1527474"/>
                  </a:lnTo>
                  <a:lnTo>
                    <a:pt x="1314987" y="1549330"/>
                  </a:lnTo>
                  <a:lnTo>
                    <a:pt x="1272391" y="1569180"/>
                  </a:lnTo>
                  <a:lnTo>
                    <a:pt x="1228526" y="1586955"/>
                  </a:lnTo>
                  <a:lnTo>
                    <a:pt x="1183469" y="1602585"/>
                  </a:lnTo>
                  <a:lnTo>
                    <a:pt x="1137294" y="1616002"/>
                  </a:lnTo>
                  <a:lnTo>
                    <a:pt x="1090078" y="1627136"/>
                  </a:lnTo>
                  <a:lnTo>
                    <a:pt x="1041895" y="1635916"/>
                  </a:lnTo>
                  <a:lnTo>
                    <a:pt x="992821" y="1642274"/>
                  </a:lnTo>
                  <a:lnTo>
                    <a:pt x="942932" y="1646139"/>
                  </a:lnTo>
                  <a:lnTo>
                    <a:pt x="892302" y="1647444"/>
                  </a:lnTo>
                  <a:lnTo>
                    <a:pt x="841671" y="1646139"/>
                  </a:lnTo>
                  <a:lnTo>
                    <a:pt x="791782" y="1642274"/>
                  </a:lnTo>
                  <a:lnTo>
                    <a:pt x="742708" y="1635916"/>
                  </a:lnTo>
                  <a:lnTo>
                    <a:pt x="694525" y="1627136"/>
                  </a:lnTo>
                  <a:lnTo>
                    <a:pt x="647309" y="1616002"/>
                  </a:lnTo>
                  <a:lnTo>
                    <a:pt x="601134" y="1602585"/>
                  </a:lnTo>
                  <a:lnTo>
                    <a:pt x="556077" y="1586955"/>
                  </a:lnTo>
                  <a:lnTo>
                    <a:pt x="512212" y="1569180"/>
                  </a:lnTo>
                  <a:lnTo>
                    <a:pt x="469616" y="1549330"/>
                  </a:lnTo>
                  <a:lnTo>
                    <a:pt x="428362" y="1527474"/>
                  </a:lnTo>
                  <a:lnTo>
                    <a:pt x="388527" y="1503683"/>
                  </a:lnTo>
                  <a:lnTo>
                    <a:pt x="350187" y="1478026"/>
                  </a:lnTo>
                  <a:lnTo>
                    <a:pt x="313415" y="1450572"/>
                  </a:lnTo>
                  <a:lnTo>
                    <a:pt x="278289" y="1421392"/>
                  </a:lnTo>
                  <a:lnTo>
                    <a:pt x="244882" y="1390553"/>
                  </a:lnTo>
                  <a:lnTo>
                    <a:pt x="213271" y="1358127"/>
                  </a:lnTo>
                  <a:lnTo>
                    <a:pt x="183530" y="1324182"/>
                  </a:lnTo>
                  <a:lnTo>
                    <a:pt x="155736" y="1288788"/>
                  </a:lnTo>
                  <a:lnTo>
                    <a:pt x="129963" y="1252015"/>
                  </a:lnTo>
                  <a:lnTo>
                    <a:pt x="106288" y="1213932"/>
                  </a:lnTo>
                  <a:lnTo>
                    <a:pt x="84784" y="1174609"/>
                  </a:lnTo>
                  <a:lnTo>
                    <a:pt x="65528" y="1134116"/>
                  </a:lnTo>
                  <a:lnTo>
                    <a:pt x="48595" y="1092521"/>
                  </a:lnTo>
                  <a:lnTo>
                    <a:pt x="34060" y="1049894"/>
                  </a:lnTo>
                  <a:lnTo>
                    <a:pt x="21999" y="1006305"/>
                  </a:lnTo>
                  <a:lnTo>
                    <a:pt x="12488" y="961824"/>
                  </a:lnTo>
                  <a:lnTo>
                    <a:pt x="5600" y="916520"/>
                  </a:lnTo>
                  <a:lnTo>
                    <a:pt x="1412" y="870463"/>
                  </a:lnTo>
                  <a:lnTo>
                    <a:pt x="0" y="823721"/>
                  </a:lnTo>
                  <a:close/>
                </a:path>
              </a:pathLst>
            </a:custGeom>
            <a:ln w="25400">
              <a:solidFill>
                <a:srgbClr val="4D78AC"/>
              </a:solidFill>
            </a:ln>
          </p:spPr>
          <p:txBody>
            <a:bodyPr wrap="square" lIns="0" tIns="0" rIns="0" bIns="0" rtlCol="0"/>
            <a:lstStyle/>
            <a:p>
              <a:pPr defTabSz="685800"/>
              <a:endParaRPr sz="1350"/>
            </a:p>
          </p:txBody>
        </p:sp>
        <p:sp>
          <p:nvSpPr>
            <p:cNvPr id="19" name="object 19"/>
            <p:cNvSpPr/>
            <p:nvPr/>
          </p:nvSpPr>
          <p:spPr>
            <a:xfrm>
              <a:off x="4283202" y="3449573"/>
              <a:ext cx="1784985" cy="1647825"/>
            </a:xfrm>
            <a:custGeom>
              <a:avLst/>
              <a:gdLst/>
              <a:ahLst/>
              <a:cxnLst/>
              <a:rect l="l" t="t" r="r" b="b"/>
              <a:pathLst>
                <a:path w="1784985" h="1647825">
                  <a:moveTo>
                    <a:pt x="892301" y="0"/>
                  </a:moveTo>
                  <a:lnTo>
                    <a:pt x="841671" y="1304"/>
                  </a:lnTo>
                  <a:lnTo>
                    <a:pt x="791782" y="5169"/>
                  </a:lnTo>
                  <a:lnTo>
                    <a:pt x="742708" y="11527"/>
                  </a:lnTo>
                  <a:lnTo>
                    <a:pt x="694525" y="20307"/>
                  </a:lnTo>
                  <a:lnTo>
                    <a:pt x="647309" y="31441"/>
                  </a:lnTo>
                  <a:lnTo>
                    <a:pt x="601134" y="44858"/>
                  </a:lnTo>
                  <a:lnTo>
                    <a:pt x="556077" y="60488"/>
                  </a:lnTo>
                  <a:lnTo>
                    <a:pt x="512212" y="78263"/>
                  </a:lnTo>
                  <a:lnTo>
                    <a:pt x="469616" y="98113"/>
                  </a:lnTo>
                  <a:lnTo>
                    <a:pt x="428362" y="119969"/>
                  </a:lnTo>
                  <a:lnTo>
                    <a:pt x="388527" y="143760"/>
                  </a:lnTo>
                  <a:lnTo>
                    <a:pt x="350187" y="169417"/>
                  </a:lnTo>
                  <a:lnTo>
                    <a:pt x="313415" y="196871"/>
                  </a:lnTo>
                  <a:lnTo>
                    <a:pt x="278289" y="226051"/>
                  </a:lnTo>
                  <a:lnTo>
                    <a:pt x="244882" y="256890"/>
                  </a:lnTo>
                  <a:lnTo>
                    <a:pt x="213271" y="289316"/>
                  </a:lnTo>
                  <a:lnTo>
                    <a:pt x="183530" y="323261"/>
                  </a:lnTo>
                  <a:lnTo>
                    <a:pt x="155736" y="358655"/>
                  </a:lnTo>
                  <a:lnTo>
                    <a:pt x="129963" y="395428"/>
                  </a:lnTo>
                  <a:lnTo>
                    <a:pt x="106288" y="433511"/>
                  </a:lnTo>
                  <a:lnTo>
                    <a:pt x="84784" y="472834"/>
                  </a:lnTo>
                  <a:lnTo>
                    <a:pt x="65528" y="513327"/>
                  </a:lnTo>
                  <a:lnTo>
                    <a:pt x="48595" y="554922"/>
                  </a:lnTo>
                  <a:lnTo>
                    <a:pt x="34060" y="597549"/>
                  </a:lnTo>
                  <a:lnTo>
                    <a:pt x="21999" y="641138"/>
                  </a:lnTo>
                  <a:lnTo>
                    <a:pt x="12488" y="685619"/>
                  </a:lnTo>
                  <a:lnTo>
                    <a:pt x="5600" y="730923"/>
                  </a:lnTo>
                  <a:lnTo>
                    <a:pt x="1412" y="776980"/>
                  </a:lnTo>
                  <a:lnTo>
                    <a:pt x="0" y="823721"/>
                  </a:lnTo>
                  <a:lnTo>
                    <a:pt x="1412" y="870463"/>
                  </a:lnTo>
                  <a:lnTo>
                    <a:pt x="5600" y="916520"/>
                  </a:lnTo>
                  <a:lnTo>
                    <a:pt x="12488" y="961824"/>
                  </a:lnTo>
                  <a:lnTo>
                    <a:pt x="21999" y="1006305"/>
                  </a:lnTo>
                  <a:lnTo>
                    <a:pt x="34060" y="1049894"/>
                  </a:lnTo>
                  <a:lnTo>
                    <a:pt x="48595" y="1092521"/>
                  </a:lnTo>
                  <a:lnTo>
                    <a:pt x="65528" y="1134116"/>
                  </a:lnTo>
                  <a:lnTo>
                    <a:pt x="84784" y="1174609"/>
                  </a:lnTo>
                  <a:lnTo>
                    <a:pt x="106288" y="1213932"/>
                  </a:lnTo>
                  <a:lnTo>
                    <a:pt x="129963" y="1252015"/>
                  </a:lnTo>
                  <a:lnTo>
                    <a:pt x="155736" y="1288788"/>
                  </a:lnTo>
                  <a:lnTo>
                    <a:pt x="183530" y="1324182"/>
                  </a:lnTo>
                  <a:lnTo>
                    <a:pt x="213271" y="1358127"/>
                  </a:lnTo>
                  <a:lnTo>
                    <a:pt x="244882" y="1390553"/>
                  </a:lnTo>
                  <a:lnTo>
                    <a:pt x="278289" y="1421392"/>
                  </a:lnTo>
                  <a:lnTo>
                    <a:pt x="313415" y="1450572"/>
                  </a:lnTo>
                  <a:lnTo>
                    <a:pt x="350187" y="1478026"/>
                  </a:lnTo>
                  <a:lnTo>
                    <a:pt x="388527" y="1503683"/>
                  </a:lnTo>
                  <a:lnTo>
                    <a:pt x="428362" y="1527474"/>
                  </a:lnTo>
                  <a:lnTo>
                    <a:pt x="469616" y="1549330"/>
                  </a:lnTo>
                  <a:lnTo>
                    <a:pt x="512212" y="1569180"/>
                  </a:lnTo>
                  <a:lnTo>
                    <a:pt x="556077" y="1586955"/>
                  </a:lnTo>
                  <a:lnTo>
                    <a:pt x="601134" y="1602585"/>
                  </a:lnTo>
                  <a:lnTo>
                    <a:pt x="647309" y="1616002"/>
                  </a:lnTo>
                  <a:lnTo>
                    <a:pt x="694525" y="1627136"/>
                  </a:lnTo>
                  <a:lnTo>
                    <a:pt x="742708" y="1635916"/>
                  </a:lnTo>
                  <a:lnTo>
                    <a:pt x="791782" y="1642274"/>
                  </a:lnTo>
                  <a:lnTo>
                    <a:pt x="841671" y="1646139"/>
                  </a:lnTo>
                  <a:lnTo>
                    <a:pt x="892301" y="1647444"/>
                  </a:lnTo>
                  <a:lnTo>
                    <a:pt x="942932" y="1646139"/>
                  </a:lnTo>
                  <a:lnTo>
                    <a:pt x="992821" y="1642274"/>
                  </a:lnTo>
                  <a:lnTo>
                    <a:pt x="1041895" y="1635916"/>
                  </a:lnTo>
                  <a:lnTo>
                    <a:pt x="1090078" y="1627136"/>
                  </a:lnTo>
                  <a:lnTo>
                    <a:pt x="1137294" y="1616002"/>
                  </a:lnTo>
                  <a:lnTo>
                    <a:pt x="1183469" y="1602585"/>
                  </a:lnTo>
                  <a:lnTo>
                    <a:pt x="1228526" y="1586955"/>
                  </a:lnTo>
                  <a:lnTo>
                    <a:pt x="1272391" y="1569180"/>
                  </a:lnTo>
                  <a:lnTo>
                    <a:pt x="1314987" y="1549330"/>
                  </a:lnTo>
                  <a:lnTo>
                    <a:pt x="1356241" y="1527474"/>
                  </a:lnTo>
                  <a:lnTo>
                    <a:pt x="1396076" y="1503683"/>
                  </a:lnTo>
                  <a:lnTo>
                    <a:pt x="1434416" y="1478026"/>
                  </a:lnTo>
                  <a:lnTo>
                    <a:pt x="1471188" y="1450572"/>
                  </a:lnTo>
                  <a:lnTo>
                    <a:pt x="1506314" y="1421392"/>
                  </a:lnTo>
                  <a:lnTo>
                    <a:pt x="1539721" y="1390553"/>
                  </a:lnTo>
                  <a:lnTo>
                    <a:pt x="1571332" y="1358127"/>
                  </a:lnTo>
                  <a:lnTo>
                    <a:pt x="1601073" y="1324182"/>
                  </a:lnTo>
                  <a:lnTo>
                    <a:pt x="1628867" y="1288788"/>
                  </a:lnTo>
                  <a:lnTo>
                    <a:pt x="1654640" y="1252015"/>
                  </a:lnTo>
                  <a:lnTo>
                    <a:pt x="1678315" y="1213932"/>
                  </a:lnTo>
                  <a:lnTo>
                    <a:pt x="1699819" y="1174609"/>
                  </a:lnTo>
                  <a:lnTo>
                    <a:pt x="1719075" y="1134116"/>
                  </a:lnTo>
                  <a:lnTo>
                    <a:pt x="1736008" y="1092521"/>
                  </a:lnTo>
                  <a:lnTo>
                    <a:pt x="1750543" y="1049894"/>
                  </a:lnTo>
                  <a:lnTo>
                    <a:pt x="1762604" y="1006305"/>
                  </a:lnTo>
                  <a:lnTo>
                    <a:pt x="1772115" y="961824"/>
                  </a:lnTo>
                  <a:lnTo>
                    <a:pt x="1779003" y="916520"/>
                  </a:lnTo>
                  <a:lnTo>
                    <a:pt x="1783191" y="870463"/>
                  </a:lnTo>
                  <a:lnTo>
                    <a:pt x="1784603" y="823721"/>
                  </a:lnTo>
                  <a:lnTo>
                    <a:pt x="1783191" y="776980"/>
                  </a:lnTo>
                  <a:lnTo>
                    <a:pt x="1779003" y="730923"/>
                  </a:lnTo>
                  <a:lnTo>
                    <a:pt x="1772115" y="685619"/>
                  </a:lnTo>
                  <a:lnTo>
                    <a:pt x="1762604" y="641138"/>
                  </a:lnTo>
                  <a:lnTo>
                    <a:pt x="1750543" y="597549"/>
                  </a:lnTo>
                  <a:lnTo>
                    <a:pt x="1736008" y="554922"/>
                  </a:lnTo>
                  <a:lnTo>
                    <a:pt x="1719075" y="513327"/>
                  </a:lnTo>
                  <a:lnTo>
                    <a:pt x="1699819" y="472834"/>
                  </a:lnTo>
                  <a:lnTo>
                    <a:pt x="1678315" y="433511"/>
                  </a:lnTo>
                  <a:lnTo>
                    <a:pt x="1654640" y="395428"/>
                  </a:lnTo>
                  <a:lnTo>
                    <a:pt x="1628867" y="358655"/>
                  </a:lnTo>
                  <a:lnTo>
                    <a:pt x="1601073" y="323261"/>
                  </a:lnTo>
                  <a:lnTo>
                    <a:pt x="1571332" y="289316"/>
                  </a:lnTo>
                  <a:lnTo>
                    <a:pt x="1539721" y="256890"/>
                  </a:lnTo>
                  <a:lnTo>
                    <a:pt x="1506314" y="226051"/>
                  </a:lnTo>
                  <a:lnTo>
                    <a:pt x="1471188" y="196871"/>
                  </a:lnTo>
                  <a:lnTo>
                    <a:pt x="1434416" y="169417"/>
                  </a:lnTo>
                  <a:lnTo>
                    <a:pt x="1396076" y="143760"/>
                  </a:lnTo>
                  <a:lnTo>
                    <a:pt x="1356241" y="119969"/>
                  </a:lnTo>
                  <a:lnTo>
                    <a:pt x="1314987" y="98113"/>
                  </a:lnTo>
                  <a:lnTo>
                    <a:pt x="1272391" y="78263"/>
                  </a:lnTo>
                  <a:lnTo>
                    <a:pt x="1228526" y="60488"/>
                  </a:lnTo>
                  <a:lnTo>
                    <a:pt x="1183469" y="44858"/>
                  </a:lnTo>
                  <a:lnTo>
                    <a:pt x="1137294" y="31441"/>
                  </a:lnTo>
                  <a:lnTo>
                    <a:pt x="1090078" y="20307"/>
                  </a:lnTo>
                  <a:lnTo>
                    <a:pt x="1041895" y="11527"/>
                  </a:lnTo>
                  <a:lnTo>
                    <a:pt x="992821" y="5169"/>
                  </a:lnTo>
                  <a:lnTo>
                    <a:pt x="942932" y="1304"/>
                  </a:lnTo>
                  <a:lnTo>
                    <a:pt x="892301" y="0"/>
                  </a:lnTo>
                  <a:close/>
                </a:path>
              </a:pathLst>
            </a:custGeom>
            <a:solidFill>
              <a:srgbClr val="7ED6A7">
                <a:alpha val="69802"/>
              </a:srgbClr>
            </a:solidFill>
          </p:spPr>
          <p:txBody>
            <a:bodyPr wrap="square" lIns="0" tIns="0" rIns="0" bIns="0" rtlCol="0"/>
            <a:lstStyle/>
            <a:p>
              <a:pPr defTabSz="685800"/>
              <a:endParaRPr sz="1350"/>
            </a:p>
          </p:txBody>
        </p:sp>
        <p:sp>
          <p:nvSpPr>
            <p:cNvPr id="20" name="object 20"/>
            <p:cNvSpPr/>
            <p:nvPr/>
          </p:nvSpPr>
          <p:spPr>
            <a:xfrm>
              <a:off x="4283202" y="3449573"/>
              <a:ext cx="1784985" cy="1647825"/>
            </a:xfrm>
            <a:custGeom>
              <a:avLst/>
              <a:gdLst/>
              <a:ahLst/>
              <a:cxnLst/>
              <a:rect l="l" t="t" r="r" b="b"/>
              <a:pathLst>
                <a:path w="1784985" h="1647825">
                  <a:moveTo>
                    <a:pt x="0" y="823721"/>
                  </a:moveTo>
                  <a:lnTo>
                    <a:pt x="1412" y="776980"/>
                  </a:lnTo>
                  <a:lnTo>
                    <a:pt x="5600" y="730923"/>
                  </a:lnTo>
                  <a:lnTo>
                    <a:pt x="12488" y="685619"/>
                  </a:lnTo>
                  <a:lnTo>
                    <a:pt x="21999" y="641138"/>
                  </a:lnTo>
                  <a:lnTo>
                    <a:pt x="34060" y="597549"/>
                  </a:lnTo>
                  <a:lnTo>
                    <a:pt x="48595" y="554922"/>
                  </a:lnTo>
                  <a:lnTo>
                    <a:pt x="65528" y="513327"/>
                  </a:lnTo>
                  <a:lnTo>
                    <a:pt x="84784" y="472834"/>
                  </a:lnTo>
                  <a:lnTo>
                    <a:pt x="106288" y="433511"/>
                  </a:lnTo>
                  <a:lnTo>
                    <a:pt x="129963" y="395428"/>
                  </a:lnTo>
                  <a:lnTo>
                    <a:pt x="155736" y="358655"/>
                  </a:lnTo>
                  <a:lnTo>
                    <a:pt x="183530" y="323261"/>
                  </a:lnTo>
                  <a:lnTo>
                    <a:pt x="213271" y="289316"/>
                  </a:lnTo>
                  <a:lnTo>
                    <a:pt x="244882" y="256890"/>
                  </a:lnTo>
                  <a:lnTo>
                    <a:pt x="278289" y="226051"/>
                  </a:lnTo>
                  <a:lnTo>
                    <a:pt x="313415" y="196871"/>
                  </a:lnTo>
                  <a:lnTo>
                    <a:pt x="350187" y="169417"/>
                  </a:lnTo>
                  <a:lnTo>
                    <a:pt x="388527" y="143760"/>
                  </a:lnTo>
                  <a:lnTo>
                    <a:pt x="428362" y="119969"/>
                  </a:lnTo>
                  <a:lnTo>
                    <a:pt x="469616" y="98113"/>
                  </a:lnTo>
                  <a:lnTo>
                    <a:pt x="512212" y="78263"/>
                  </a:lnTo>
                  <a:lnTo>
                    <a:pt x="556077" y="60488"/>
                  </a:lnTo>
                  <a:lnTo>
                    <a:pt x="601134" y="44858"/>
                  </a:lnTo>
                  <a:lnTo>
                    <a:pt x="647309" y="31441"/>
                  </a:lnTo>
                  <a:lnTo>
                    <a:pt x="694525" y="20307"/>
                  </a:lnTo>
                  <a:lnTo>
                    <a:pt x="742708" y="11527"/>
                  </a:lnTo>
                  <a:lnTo>
                    <a:pt x="791782" y="5169"/>
                  </a:lnTo>
                  <a:lnTo>
                    <a:pt x="841671" y="1304"/>
                  </a:lnTo>
                  <a:lnTo>
                    <a:pt x="892301" y="0"/>
                  </a:lnTo>
                  <a:lnTo>
                    <a:pt x="942932" y="1304"/>
                  </a:lnTo>
                  <a:lnTo>
                    <a:pt x="992821" y="5169"/>
                  </a:lnTo>
                  <a:lnTo>
                    <a:pt x="1041895" y="11527"/>
                  </a:lnTo>
                  <a:lnTo>
                    <a:pt x="1090078" y="20307"/>
                  </a:lnTo>
                  <a:lnTo>
                    <a:pt x="1137294" y="31441"/>
                  </a:lnTo>
                  <a:lnTo>
                    <a:pt x="1183469" y="44858"/>
                  </a:lnTo>
                  <a:lnTo>
                    <a:pt x="1228526" y="60488"/>
                  </a:lnTo>
                  <a:lnTo>
                    <a:pt x="1272391" y="78263"/>
                  </a:lnTo>
                  <a:lnTo>
                    <a:pt x="1314987" y="98113"/>
                  </a:lnTo>
                  <a:lnTo>
                    <a:pt x="1356241" y="119969"/>
                  </a:lnTo>
                  <a:lnTo>
                    <a:pt x="1396076" y="143760"/>
                  </a:lnTo>
                  <a:lnTo>
                    <a:pt x="1434416" y="169417"/>
                  </a:lnTo>
                  <a:lnTo>
                    <a:pt x="1471188" y="196871"/>
                  </a:lnTo>
                  <a:lnTo>
                    <a:pt x="1506314" y="226051"/>
                  </a:lnTo>
                  <a:lnTo>
                    <a:pt x="1539721" y="256890"/>
                  </a:lnTo>
                  <a:lnTo>
                    <a:pt x="1571332" y="289316"/>
                  </a:lnTo>
                  <a:lnTo>
                    <a:pt x="1601073" y="323261"/>
                  </a:lnTo>
                  <a:lnTo>
                    <a:pt x="1628867" y="358655"/>
                  </a:lnTo>
                  <a:lnTo>
                    <a:pt x="1654640" y="395428"/>
                  </a:lnTo>
                  <a:lnTo>
                    <a:pt x="1678315" y="433511"/>
                  </a:lnTo>
                  <a:lnTo>
                    <a:pt x="1699819" y="472834"/>
                  </a:lnTo>
                  <a:lnTo>
                    <a:pt x="1719075" y="513327"/>
                  </a:lnTo>
                  <a:lnTo>
                    <a:pt x="1736008" y="554922"/>
                  </a:lnTo>
                  <a:lnTo>
                    <a:pt x="1750543" y="597549"/>
                  </a:lnTo>
                  <a:lnTo>
                    <a:pt x="1762604" y="641138"/>
                  </a:lnTo>
                  <a:lnTo>
                    <a:pt x="1772115" y="685619"/>
                  </a:lnTo>
                  <a:lnTo>
                    <a:pt x="1779003" y="730923"/>
                  </a:lnTo>
                  <a:lnTo>
                    <a:pt x="1783191" y="776980"/>
                  </a:lnTo>
                  <a:lnTo>
                    <a:pt x="1784603" y="823721"/>
                  </a:lnTo>
                  <a:lnTo>
                    <a:pt x="1783191" y="870463"/>
                  </a:lnTo>
                  <a:lnTo>
                    <a:pt x="1779003" y="916520"/>
                  </a:lnTo>
                  <a:lnTo>
                    <a:pt x="1772115" y="961824"/>
                  </a:lnTo>
                  <a:lnTo>
                    <a:pt x="1762604" y="1006305"/>
                  </a:lnTo>
                  <a:lnTo>
                    <a:pt x="1750543" y="1049894"/>
                  </a:lnTo>
                  <a:lnTo>
                    <a:pt x="1736008" y="1092521"/>
                  </a:lnTo>
                  <a:lnTo>
                    <a:pt x="1719075" y="1134116"/>
                  </a:lnTo>
                  <a:lnTo>
                    <a:pt x="1699819" y="1174609"/>
                  </a:lnTo>
                  <a:lnTo>
                    <a:pt x="1678315" y="1213932"/>
                  </a:lnTo>
                  <a:lnTo>
                    <a:pt x="1654640" y="1252015"/>
                  </a:lnTo>
                  <a:lnTo>
                    <a:pt x="1628867" y="1288788"/>
                  </a:lnTo>
                  <a:lnTo>
                    <a:pt x="1601073" y="1324182"/>
                  </a:lnTo>
                  <a:lnTo>
                    <a:pt x="1571332" y="1358127"/>
                  </a:lnTo>
                  <a:lnTo>
                    <a:pt x="1539721" y="1390553"/>
                  </a:lnTo>
                  <a:lnTo>
                    <a:pt x="1506314" y="1421392"/>
                  </a:lnTo>
                  <a:lnTo>
                    <a:pt x="1471188" y="1450572"/>
                  </a:lnTo>
                  <a:lnTo>
                    <a:pt x="1434416" y="1478026"/>
                  </a:lnTo>
                  <a:lnTo>
                    <a:pt x="1396076" y="1503683"/>
                  </a:lnTo>
                  <a:lnTo>
                    <a:pt x="1356241" y="1527474"/>
                  </a:lnTo>
                  <a:lnTo>
                    <a:pt x="1314987" y="1549330"/>
                  </a:lnTo>
                  <a:lnTo>
                    <a:pt x="1272391" y="1569180"/>
                  </a:lnTo>
                  <a:lnTo>
                    <a:pt x="1228526" y="1586955"/>
                  </a:lnTo>
                  <a:lnTo>
                    <a:pt x="1183469" y="1602585"/>
                  </a:lnTo>
                  <a:lnTo>
                    <a:pt x="1137294" y="1616002"/>
                  </a:lnTo>
                  <a:lnTo>
                    <a:pt x="1090078" y="1627136"/>
                  </a:lnTo>
                  <a:lnTo>
                    <a:pt x="1041895" y="1635916"/>
                  </a:lnTo>
                  <a:lnTo>
                    <a:pt x="992821" y="1642274"/>
                  </a:lnTo>
                  <a:lnTo>
                    <a:pt x="942932" y="1646139"/>
                  </a:lnTo>
                  <a:lnTo>
                    <a:pt x="892301" y="1647444"/>
                  </a:lnTo>
                  <a:lnTo>
                    <a:pt x="841671" y="1646139"/>
                  </a:lnTo>
                  <a:lnTo>
                    <a:pt x="791782" y="1642274"/>
                  </a:lnTo>
                  <a:lnTo>
                    <a:pt x="742708" y="1635916"/>
                  </a:lnTo>
                  <a:lnTo>
                    <a:pt x="694525" y="1627136"/>
                  </a:lnTo>
                  <a:lnTo>
                    <a:pt x="647309" y="1616002"/>
                  </a:lnTo>
                  <a:lnTo>
                    <a:pt x="601134" y="1602585"/>
                  </a:lnTo>
                  <a:lnTo>
                    <a:pt x="556077" y="1586955"/>
                  </a:lnTo>
                  <a:lnTo>
                    <a:pt x="512212" y="1569180"/>
                  </a:lnTo>
                  <a:lnTo>
                    <a:pt x="469616" y="1549330"/>
                  </a:lnTo>
                  <a:lnTo>
                    <a:pt x="428362" y="1527474"/>
                  </a:lnTo>
                  <a:lnTo>
                    <a:pt x="388527" y="1503683"/>
                  </a:lnTo>
                  <a:lnTo>
                    <a:pt x="350187" y="1478026"/>
                  </a:lnTo>
                  <a:lnTo>
                    <a:pt x="313415" y="1450572"/>
                  </a:lnTo>
                  <a:lnTo>
                    <a:pt x="278289" y="1421392"/>
                  </a:lnTo>
                  <a:lnTo>
                    <a:pt x="244882" y="1390553"/>
                  </a:lnTo>
                  <a:lnTo>
                    <a:pt x="213271" y="1358127"/>
                  </a:lnTo>
                  <a:lnTo>
                    <a:pt x="183530" y="1324182"/>
                  </a:lnTo>
                  <a:lnTo>
                    <a:pt x="155736" y="1288788"/>
                  </a:lnTo>
                  <a:lnTo>
                    <a:pt x="129963" y="1252015"/>
                  </a:lnTo>
                  <a:lnTo>
                    <a:pt x="106288" y="1213932"/>
                  </a:lnTo>
                  <a:lnTo>
                    <a:pt x="84784" y="1174609"/>
                  </a:lnTo>
                  <a:lnTo>
                    <a:pt x="65528" y="1134116"/>
                  </a:lnTo>
                  <a:lnTo>
                    <a:pt x="48595" y="1092521"/>
                  </a:lnTo>
                  <a:lnTo>
                    <a:pt x="34060" y="1049894"/>
                  </a:lnTo>
                  <a:lnTo>
                    <a:pt x="21999" y="1006305"/>
                  </a:lnTo>
                  <a:lnTo>
                    <a:pt x="12488" y="961824"/>
                  </a:lnTo>
                  <a:lnTo>
                    <a:pt x="5600" y="916520"/>
                  </a:lnTo>
                  <a:lnTo>
                    <a:pt x="1412" y="870463"/>
                  </a:lnTo>
                  <a:lnTo>
                    <a:pt x="0" y="823721"/>
                  </a:lnTo>
                  <a:close/>
                </a:path>
              </a:pathLst>
            </a:custGeom>
            <a:ln w="25400">
              <a:solidFill>
                <a:srgbClr val="22BA68"/>
              </a:solidFill>
            </a:ln>
          </p:spPr>
          <p:txBody>
            <a:bodyPr wrap="square" lIns="0" tIns="0" rIns="0" bIns="0" rtlCol="0"/>
            <a:lstStyle/>
            <a:p>
              <a:pPr defTabSz="685800"/>
              <a:endParaRPr sz="1350"/>
            </a:p>
          </p:txBody>
        </p:sp>
      </p:grpSp>
      <p:sp>
        <p:nvSpPr>
          <p:cNvPr id="21" name="object 21"/>
          <p:cNvSpPr txBox="1"/>
          <p:nvPr/>
        </p:nvSpPr>
        <p:spPr>
          <a:xfrm>
            <a:off x="2960464" y="1685067"/>
            <a:ext cx="3159443" cy="193803"/>
          </a:xfrm>
          <a:prstGeom prst="rect">
            <a:avLst/>
          </a:prstGeom>
        </p:spPr>
        <p:txBody>
          <a:bodyPr vert="horz" wrap="square" lIns="0" tIns="9049" rIns="0" bIns="0" rtlCol="0">
            <a:spAutoFit/>
          </a:bodyPr>
          <a:lstStyle/>
          <a:p>
            <a:pPr marL="9525" defTabSz="685800">
              <a:spcBef>
                <a:spcPts val="71"/>
              </a:spcBef>
            </a:pPr>
            <a:r>
              <a:rPr sz="1200">
                <a:solidFill>
                  <a:srgbClr val="073762"/>
                </a:solidFill>
                <a:latin typeface="Arial"/>
                <a:cs typeface="Arial"/>
              </a:rPr>
              <a:t>Categorized</a:t>
            </a:r>
            <a:r>
              <a:rPr sz="1200" spc="-49">
                <a:solidFill>
                  <a:srgbClr val="073762"/>
                </a:solidFill>
                <a:latin typeface="Arial"/>
                <a:cs typeface="Arial"/>
              </a:rPr>
              <a:t> </a:t>
            </a:r>
            <a:r>
              <a:rPr sz="1200">
                <a:solidFill>
                  <a:srgbClr val="073762"/>
                </a:solidFill>
                <a:latin typeface="Arial"/>
                <a:cs typeface="Arial"/>
              </a:rPr>
              <a:t>according</a:t>
            </a:r>
            <a:r>
              <a:rPr sz="1200" spc="-45">
                <a:solidFill>
                  <a:srgbClr val="073762"/>
                </a:solidFill>
                <a:latin typeface="Arial"/>
                <a:cs typeface="Arial"/>
              </a:rPr>
              <a:t> </a:t>
            </a:r>
            <a:r>
              <a:rPr sz="1200">
                <a:solidFill>
                  <a:srgbClr val="073762"/>
                </a:solidFill>
                <a:latin typeface="Arial"/>
                <a:cs typeface="Arial"/>
              </a:rPr>
              <a:t>to</a:t>
            </a:r>
            <a:r>
              <a:rPr sz="1200" spc="-38">
                <a:solidFill>
                  <a:srgbClr val="073762"/>
                </a:solidFill>
                <a:latin typeface="Arial"/>
                <a:cs typeface="Arial"/>
              </a:rPr>
              <a:t> </a:t>
            </a:r>
            <a:r>
              <a:rPr sz="1200">
                <a:solidFill>
                  <a:srgbClr val="073762"/>
                </a:solidFill>
                <a:latin typeface="Arial"/>
                <a:cs typeface="Arial"/>
              </a:rPr>
              <a:t>biomarker</a:t>
            </a:r>
            <a:r>
              <a:rPr sz="1200" spc="-41">
                <a:solidFill>
                  <a:srgbClr val="073762"/>
                </a:solidFill>
                <a:latin typeface="Arial"/>
                <a:cs typeface="Arial"/>
              </a:rPr>
              <a:t> </a:t>
            </a:r>
            <a:r>
              <a:rPr sz="1200" spc="-8">
                <a:solidFill>
                  <a:srgbClr val="073762"/>
                </a:solidFill>
                <a:latin typeface="Arial"/>
                <a:cs typeface="Arial"/>
              </a:rPr>
              <a:t>positivity*:</a:t>
            </a:r>
            <a:endParaRPr sz="1200">
              <a:latin typeface="Arial"/>
              <a:cs typeface="Arial"/>
            </a:endParaRPr>
          </a:p>
        </p:txBody>
      </p:sp>
      <p:sp>
        <p:nvSpPr>
          <p:cNvPr id="22" name="object 22"/>
          <p:cNvSpPr txBox="1"/>
          <p:nvPr/>
        </p:nvSpPr>
        <p:spPr>
          <a:xfrm>
            <a:off x="4017169" y="2052409"/>
            <a:ext cx="762000" cy="504145"/>
          </a:xfrm>
          <a:prstGeom prst="rect">
            <a:avLst/>
          </a:prstGeom>
        </p:spPr>
        <p:txBody>
          <a:bodyPr vert="horz" wrap="square" lIns="0" tIns="9049" rIns="0" bIns="0" rtlCol="0">
            <a:spAutoFit/>
          </a:bodyPr>
          <a:lstStyle/>
          <a:p>
            <a:pPr marL="355282" defTabSz="685800">
              <a:lnSpc>
                <a:spcPts val="1406"/>
              </a:lnSpc>
              <a:spcBef>
                <a:spcPts val="71"/>
              </a:spcBef>
            </a:pPr>
            <a:r>
              <a:rPr sz="1200" b="1" spc="-38">
                <a:solidFill>
                  <a:srgbClr val="404040"/>
                </a:solidFill>
                <a:latin typeface="Arial"/>
                <a:cs typeface="Arial"/>
              </a:rPr>
              <a:t>1</a:t>
            </a:r>
            <a:endParaRPr sz="1200">
              <a:latin typeface="Arial"/>
              <a:cs typeface="Arial"/>
            </a:endParaRPr>
          </a:p>
          <a:p>
            <a:pPr defTabSz="685800">
              <a:lnSpc>
                <a:spcPts val="1226"/>
              </a:lnSpc>
            </a:pPr>
            <a:r>
              <a:rPr sz="1050">
                <a:solidFill>
                  <a:srgbClr val="073762"/>
                </a:solidFill>
                <a:latin typeface="Arial"/>
                <a:cs typeface="Arial"/>
              </a:rPr>
              <a:t>Eos</a:t>
            </a:r>
            <a:r>
              <a:rPr sz="1050" spc="-11">
                <a:solidFill>
                  <a:srgbClr val="073762"/>
                </a:solidFill>
                <a:latin typeface="Arial"/>
                <a:cs typeface="Arial"/>
              </a:rPr>
              <a:t> </a:t>
            </a:r>
            <a:r>
              <a:rPr sz="1050" spc="-8">
                <a:solidFill>
                  <a:srgbClr val="073762"/>
                </a:solidFill>
                <a:latin typeface="Arial"/>
                <a:cs typeface="Arial"/>
              </a:rPr>
              <a:t>count:</a:t>
            </a:r>
            <a:endParaRPr sz="1050">
              <a:latin typeface="Arial"/>
              <a:cs typeface="Arial"/>
            </a:endParaRPr>
          </a:p>
          <a:p>
            <a:pPr defTabSz="685800"/>
            <a:r>
              <a:rPr sz="1050" spc="-8">
                <a:solidFill>
                  <a:srgbClr val="073762"/>
                </a:solidFill>
                <a:latin typeface="Arial"/>
                <a:cs typeface="Arial"/>
              </a:rPr>
              <a:t>≥300cells/µL</a:t>
            </a:r>
            <a:endParaRPr sz="1050">
              <a:latin typeface="Arial"/>
              <a:cs typeface="Arial"/>
            </a:endParaRPr>
          </a:p>
        </p:txBody>
      </p:sp>
      <p:sp>
        <p:nvSpPr>
          <p:cNvPr id="23" name="object 23"/>
          <p:cNvSpPr txBox="1"/>
          <p:nvPr/>
        </p:nvSpPr>
        <p:spPr>
          <a:xfrm>
            <a:off x="4794885" y="2910707"/>
            <a:ext cx="676751" cy="626454"/>
          </a:xfrm>
          <a:prstGeom prst="rect">
            <a:avLst/>
          </a:prstGeom>
        </p:spPr>
        <p:txBody>
          <a:bodyPr vert="horz" wrap="square" lIns="0" tIns="66675" rIns="0" bIns="0" rtlCol="0">
            <a:spAutoFit/>
          </a:bodyPr>
          <a:lstStyle/>
          <a:p>
            <a:pPr marR="10478" algn="ctr" defTabSz="685800">
              <a:spcBef>
                <a:spcPts val="525"/>
              </a:spcBef>
            </a:pPr>
            <a:r>
              <a:rPr sz="1200" b="1" spc="-38">
                <a:solidFill>
                  <a:srgbClr val="404040"/>
                </a:solidFill>
                <a:latin typeface="Arial"/>
                <a:cs typeface="Arial"/>
              </a:rPr>
              <a:t>2</a:t>
            </a:r>
            <a:endParaRPr sz="1200">
              <a:latin typeface="Arial"/>
              <a:cs typeface="Arial"/>
            </a:endParaRPr>
          </a:p>
          <a:p>
            <a:pPr marR="3810" algn="ctr" defTabSz="685800">
              <a:spcBef>
                <a:spcPts val="398"/>
              </a:spcBef>
            </a:pPr>
            <a:r>
              <a:rPr sz="1050">
                <a:solidFill>
                  <a:srgbClr val="073762"/>
                </a:solidFill>
                <a:latin typeface="Arial"/>
                <a:cs typeface="Arial"/>
              </a:rPr>
              <a:t>Serum</a:t>
            </a:r>
            <a:r>
              <a:rPr sz="1050" spc="-19">
                <a:solidFill>
                  <a:srgbClr val="073762"/>
                </a:solidFill>
                <a:latin typeface="Arial"/>
                <a:cs typeface="Arial"/>
              </a:rPr>
              <a:t> </a:t>
            </a:r>
            <a:r>
              <a:rPr sz="1050" spc="-15">
                <a:solidFill>
                  <a:srgbClr val="073762"/>
                </a:solidFill>
                <a:latin typeface="Arial"/>
                <a:cs typeface="Arial"/>
              </a:rPr>
              <a:t>IgE:</a:t>
            </a:r>
            <a:endParaRPr sz="1050">
              <a:latin typeface="Arial"/>
              <a:cs typeface="Arial"/>
            </a:endParaRPr>
          </a:p>
          <a:p>
            <a:pPr marL="36195" defTabSz="685800"/>
            <a:r>
              <a:rPr sz="1050">
                <a:solidFill>
                  <a:srgbClr val="073762"/>
                </a:solidFill>
                <a:latin typeface="Arial"/>
                <a:cs typeface="Arial"/>
              </a:rPr>
              <a:t>≥</a:t>
            </a:r>
            <a:r>
              <a:rPr sz="1050" spc="-4">
                <a:solidFill>
                  <a:srgbClr val="073762"/>
                </a:solidFill>
                <a:latin typeface="Arial"/>
                <a:cs typeface="Arial"/>
              </a:rPr>
              <a:t> </a:t>
            </a:r>
            <a:r>
              <a:rPr sz="1050" spc="-8">
                <a:solidFill>
                  <a:srgbClr val="073762"/>
                </a:solidFill>
                <a:latin typeface="Arial"/>
                <a:cs typeface="Arial"/>
              </a:rPr>
              <a:t>75kU/L</a:t>
            </a:r>
            <a:endParaRPr sz="1050">
              <a:latin typeface="Arial"/>
              <a:cs typeface="Arial"/>
            </a:endParaRPr>
          </a:p>
        </p:txBody>
      </p:sp>
      <p:sp>
        <p:nvSpPr>
          <p:cNvPr id="24" name="object 24"/>
          <p:cNvSpPr txBox="1"/>
          <p:nvPr/>
        </p:nvSpPr>
        <p:spPr>
          <a:xfrm>
            <a:off x="3517487" y="3026462"/>
            <a:ext cx="454343" cy="577242"/>
          </a:xfrm>
          <a:prstGeom prst="rect">
            <a:avLst/>
          </a:prstGeom>
        </p:spPr>
        <p:txBody>
          <a:bodyPr vert="horz" wrap="square" lIns="0" tIns="43339" rIns="0" bIns="0" rtlCol="0">
            <a:spAutoFit/>
          </a:bodyPr>
          <a:lstStyle/>
          <a:p>
            <a:pPr marL="127635" defTabSz="685800">
              <a:spcBef>
                <a:spcPts val="341"/>
              </a:spcBef>
            </a:pPr>
            <a:r>
              <a:rPr sz="1200" b="1" spc="-38">
                <a:solidFill>
                  <a:srgbClr val="404040"/>
                </a:solidFill>
                <a:latin typeface="Arial"/>
                <a:cs typeface="Arial"/>
              </a:rPr>
              <a:t>3</a:t>
            </a:r>
            <a:endParaRPr sz="1200">
              <a:latin typeface="Arial"/>
              <a:cs typeface="Arial"/>
            </a:endParaRPr>
          </a:p>
          <a:p>
            <a:pPr defTabSz="685800">
              <a:spcBef>
                <a:spcPts val="240"/>
              </a:spcBef>
            </a:pPr>
            <a:r>
              <a:rPr sz="1050" spc="-8">
                <a:solidFill>
                  <a:srgbClr val="073762"/>
                </a:solidFill>
                <a:latin typeface="Arial"/>
                <a:cs typeface="Arial"/>
              </a:rPr>
              <a:t>FeNO:</a:t>
            </a:r>
            <a:endParaRPr sz="1050">
              <a:latin typeface="Arial"/>
              <a:cs typeface="Arial"/>
            </a:endParaRPr>
          </a:p>
          <a:p>
            <a:pPr defTabSz="685800"/>
            <a:r>
              <a:rPr sz="1050" spc="-8">
                <a:solidFill>
                  <a:srgbClr val="073762"/>
                </a:solidFill>
                <a:latin typeface="Arial"/>
                <a:cs typeface="Arial"/>
              </a:rPr>
              <a:t>≥25ppb</a:t>
            </a:r>
            <a:endParaRPr sz="1050">
              <a:latin typeface="Arial"/>
              <a:cs typeface="Arial"/>
            </a:endParaRPr>
          </a:p>
        </p:txBody>
      </p:sp>
      <p:sp>
        <p:nvSpPr>
          <p:cNvPr id="25" name="object 25"/>
          <p:cNvSpPr txBox="1"/>
          <p:nvPr/>
        </p:nvSpPr>
        <p:spPr>
          <a:xfrm>
            <a:off x="3965542" y="2764308"/>
            <a:ext cx="94298" cy="193803"/>
          </a:xfrm>
          <a:prstGeom prst="rect">
            <a:avLst/>
          </a:prstGeom>
        </p:spPr>
        <p:txBody>
          <a:bodyPr vert="horz" wrap="square" lIns="0" tIns="9049" rIns="0" bIns="0" rtlCol="0">
            <a:spAutoFit/>
          </a:bodyPr>
          <a:lstStyle/>
          <a:p>
            <a:pPr defTabSz="685800">
              <a:spcBef>
                <a:spcPts val="71"/>
              </a:spcBef>
            </a:pPr>
            <a:r>
              <a:rPr sz="1200" b="1" spc="-38">
                <a:solidFill>
                  <a:srgbClr val="404040"/>
                </a:solidFill>
                <a:latin typeface="Arial"/>
                <a:cs typeface="Arial"/>
              </a:rPr>
              <a:t>4</a:t>
            </a:r>
            <a:endParaRPr sz="1200">
              <a:latin typeface="Arial"/>
              <a:cs typeface="Arial"/>
            </a:endParaRPr>
          </a:p>
        </p:txBody>
      </p:sp>
      <p:sp>
        <p:nvSpPr>
          <p:cNvPr id="26" name="object 26"/>
          <p:cNvSpPr txBox="1"/>
          <p:nvPr/>
        </p:nvSpPr>
        <p:spPr>
          <a:xfrm>
            <a:off x="4741354" y="2749011"/>
            <a:ext cx="94298" cy="193803"/>
          </a:xfrm>
          <a:prstGeom prst="rect">
            <a:avLst/>
          </a:prstGeom>
        </p:spPr>
        <p:txBody>
          <a:bodyPr vert="horz" wrap="square" lIns="0" tIns="9049" rIns="0" bIns="0" rtlCol="0">
            <a:spAutoFit/>
          </a:bodyPr>
          <a:lstStyle/>
          <a:p>
            <a:pPr defTabSz="685800">
              <a:spcBef>
                <a:spcPts val="71"/>
              </a:spcBef>
            </a:pPr>
            <a:r>
              <a:rPr sz="1200" b="1" spc="-38">
                <a:solidFill>
                  <a:srgbClr val="404040"/>
                </a:solidFill>
                <a:latin typeface="Arial"/>
                <a:cs typeface="Arial"/>
              </a:rPr>
              <a:t>5</a:t>
            </a:r>
            <a:endParaRPr sz="1200">
              <a:latin typeface="Arial"/>
              <a:cs typeface="Arial"/>
            </a:endParaRPr>
          </a:p>
        </p:txBody>
      </p:sp>
      <p:sp>
        <p:nvSpPr>
          <p:cNvPr id="27" name="object 27"/>
          <p:cNvSpPr txBox="1"/>
          <p:nvPr/>
        </p:nvSpPr>
        <p:spPr>
          <a:xfrm>
            <a:off x="4355782" y="2864951"/>
            <a:ext cx="111443" cy="585417"/>
          </a:xfrm>
          <a:prstGeom prst="rect">
            <a:avLst/>
          </a:prstGeom>
        </p:spPr>
        <p:txBody>
          <a:bodyPr vert="horz" wrap="square" lIns="0" tIns="112395" rIns="0" bIns="0" rtlCol="0">
            <a:spAutoFit/>
          </a:bodyPr>
          <a:lstStyle/>
          <a:p>
            <a:pPr defTabSz="685800">
              <a:spcBef>
                <a:spcPts val="885"/>
              </a:spcBef>
            </a:pPr>
            <a:r>
              <a:rPr sz="1200" b="1" spc="-38">
                <a:solidFill>
                  <a:srgbClr val="404040"/>
                </a:solidFill>
                <a:latin typeface="Arial"/>
                <a:cs typeface="Arial"/>
              </a:rPr>
              <a:t>7</a:t>
            </a:r>
            <a:endParaRPr sz="1200">
              <a:latin typeface="Arial"/>
              <a:cs typeface="Arial"/>
            </a:endParaRPr>
          </a:p>
          <a:p>
            <a:pPr marL="16669" defTabSz="685800">
              <a:spcBef>
                <a:spcPts val="810"/>
              </a:spcBef>
            </a:pPr>
            <a:r>
              <a:rPr sz="1200" b="1" spc="-38">
                <a:solidFill>
                  <a:srgbClr val="404040"/>
                </a:solidFill>
                <a:latin typeface="Arial"/>
                <a:cs typeface="Arial"/>
              </a:rPr>
              <a:t>6</a:t>
            </a:r>
            <a:endParaRPr sz="1200">
              <a:latin typeface="Arial"/>
              <a:cs typeface="Arial"/>
            </a:endParaRPr>
          </a:p>
        </p:txBody>
      </p:sp>
      <p:sp>
        <p:nvSpPr>
          <p:cNvPr id="28" name="object 28"/>
          <p:cNvSpPr txBox="1"/>
          <p:nvPr/>
        </p:nvSpPr>
        <p:spPr>
          <a:xfrm>
            <a:off x="4332636" y="3848290"/>
            <a:ext cx="94298" cy="193803"/>
          </a:xfrm>
          <a:prstGeom prst="rect">
            <a:avLst/>
          </a:prstGeom>
        </p:spPr>
        <p:txBody>
          <a:bodyPr vert="horz" wrap="square" lIns="0" tIns="9049" rIns="0" bIns="0" rtlCol="0">
            <a:spAutoFit/>
          </a:bodyPr>
          <a:lstStyle/>
          <a:p>
            <a:pPr defTabSz="685800">
              <a:spcBef>
                <a:spcPts val="71"/>
              </a:spcBef>
            </a:pPr>
            <a:r>
              <a:rPr sz="1200" b="1" spc="-38">
                <a:solidFill>
                  <a:srgbClr val="404040"/>
                </a:solidFill>
                <a:latin typeface="Arial"/>
                <a:cs typeface="Arial"/>
              </a:rPr>
              <a:t>8</a:t>
            </a:r>
            <a:endParaRPr sz="1200">
              <a:latin typeface="Arial"/>
              <a:cs typeface="Arial"/>
            </a:endParaRPr>
          </a:p>
        </p:txBody>
      </p:sp>
      <p:grpSp>
        <p:nvGrpSpPr>
          <p:cNvPr id="29" name="object 29"/>
          <p:cNvGrpSpPr/>
          <p:nvPr/>
        </p:nvGrpSpPr>
        <p:grpSpPr>
          <a:xfrm>
            <a:off x="3016568" y="1532906"/>
            <a:ext cx="5780246" cy="2640330"/>
            <a:chOff x="4022090" y="2043874"/>
            <a:chExt cx="7706995" cy="3520440"/>
          </a:xfrm>
        </p:grpSpPr>
        <p:sp>
          <p:nvSpPr>
            <p:cNvPr id="30" name="object 30"/>
            <p:cNvSpPr/>
            <p:nvPr/>
          </p:nvSpPr>
          <p:spPr>
            <a:xfrm>
              <a:off x="4034790" y="2545841"/>
              <a:ext cx="3697604" cy="2903220"/>
            </a:xfrm>
            <a:custGeom>
              <a:avLst/>
              <a:gdLst/>
              <a:ahLst/>
              <a:cxnLst/>
              <a:rect l="l" t="t" r="r" b="b"/>
              <a:pathLst>
                <a:path w="3697604" h="2903220">
                  <a:moveTo>
                    <a:pt x="0" y="2903219"/>
                  </a:moveTo>
                  <a:lnTo>
                    <a:pt x="3697223" y="2903219"/>
                  </a:lnTo>
                  <a:lnTo>
                    <a:pt x="3697223" y="0"/>
                  </a:lnTo>
                  <a:lnTo>
                    <a:pt x="0" y="0"/>
                  </a:lnTo>
                  <a:lnTo>
                    <a:pt x="0" y="2903219"/>
                  </a:lnTo>
                  <a:close/>
                </a:path>
              </a:pathLst>
            </a:custGeom>
            <a:ln w="25400">
              <a:solidFill>
                <a:srgbClr val="032546"/>
              </a:solidFill>
            </a:ln>
          </p:spPr>
          <p:txBody>
            <a:bodyPr wrap="square" lIns="0" tIns="0" rIns="0" bIns="0" rtlCol="0"/>
            <a:lstStyle/>
            <a:p>
              <a:pPr defTabSz="685800"/>
              <a:endParaRPr sz="1350"/>
            </a:p>
          </p:txBody>
        </p:sp>
        <p:sp>
          <p:nvSpPr>
            <p:cNvPr id="31" name="object 31"/>
            <p:cNvSpPr/>
            <p:nvPr/>
          </p:nvSpPr>
          <p:spPr>
            <a:xfrm>
              <a:off x="8241030" y="2058161"/>
              <a:ext cx="0" cy="3491865"/>
            </a:xfrm>
            <a:custGeom>
              <a:avLst/>
              <a:gdLst/>
              <a:ahLst/>
              <a:cxnLst/>
              <a:rect l="l" t="t" r="r" b="b"/>
              <a:pathLst>
                <a:path h="3491865">
                  <a:moveTo>
                    <a:pt x="0" y="0"/>
                  </a:moveTo>
                  <a:lnTo>
                    <a:pt x="0" y="3491484"/>
                  </a:lnTo>
                </a:path>
              </a:pathLst>
            </a:custGeom>
            <a:ln w="28575">
              <a:solidFill>
                <a:srgbClr val="BE7300"/>
              </a:solidFill>
              <a:prstDash val="sysDash"/>
            </a:ln>
          </p:spPr>
          <p:txBody>
            <a:bodyPr wrap="square" lIns="0" tIns="0" rIns="0" bIns="0" rtlCol="0"/>
            <a:lstStyle/>
            <a:p>
              <a:pPr defTabSz="685800"/>
              <a:endParaRPr sz="1350"/>
            </a:p>
          </p:txBody>
        </p:sp>
        <p:sp>
          <p:nvSpPr>
            <p:cNvPr id="32" name="object 32"/>
            <p:cNvSpPr/>
            <p:nvPr/>
          </p:nvSpPr>
          <p:spPr>
            <a:xfrm>
              <a:off x="8748522" y="2586989"/>
              <a:ext cx="2966085" cy="2578735"/>
            </a:xfrm>
            <a:custGeom>
              <a:avLst/>
              <a:gdLst/>
              <a:ahLst/>
              <a:cxnLst/>
              <a:rect l="l" t="t" r="r" b="b"/>
              <a:pathLst>
                <a:path w="2966084" h="2578735">
                  <a:moveTo>
                    <a:pt x="0" y="429768"/>
                  </a:moveTo>
                  <a:lnTo>
                    <a:pt x="2521" y="382938"/>
                  </a:lnTo>
                  <a:lnTo>
                    <a:pt x="9912" y="337570"/>
                  </a:lnTo>
                  <a:lnTo>
                    <a:pt x="21909" y="293924"/>
                  </a:lnTo>
                  <a:lnTo>
                    <a:pt x="38250" y="252264"/>
                  </a:lnTo>
                  <a:lnTo>
                    <a:pt x="58674" y="212851"/>
                  </a:lnTo>
                  <a:lnTo>
                    <a:pt x="82917" y="175948"/>
                  </a:lnTo>
                  <a:lnTo>
                    <a:pt x="110719" y="141817"/>
                  </a:lnTo>
                  <a:lnTo>
                    <a:pt x="141817" y="110719"/>
                  </a:lnTo>
                  <a:lnTo>
                    <a:pt x="175948" y="82917"/>
                  </a:lnTo>
                  <a:lnTo>
                    <a:pt x="212851" y="58674"/>
                  </a:lnTo>
                  <a:lnTo>
                    <a:pt x="252264" y="38250"/>
                  </a:lnTo>
                  <a:lnTo>
                    <a:pt x="293924" y="21909"/>
                  </a:lnTo>
                  <a:lnTo>
                    <a:pt x="337570" y="9912"/>
                  </a:lnTo>
                  <a:lnTo>
                    <a:pt x="382938" y="2521"/>
                  </a:lnTo>
                  <a:lnTo>
                    <a:pt x="429768" y="0"/>
                  </a:lnTo>
                  <a:lnTo>
                    <a:pt x="2535935" y="0"/>
                  </a:lnTo>
                  <a:lnTo>
                    <a:pt x="2582765" y="2521"/>
                  </a:lnTo>
                  <a:lnTo>
                    <a:pt x="2628133" y="9912"/>
                  </a:lnTo>
                  <a:lnTo>
                    <a:pt x="2671779" y="21909"/>
                  </a:lnTo>
                  <a:lnTo>
                    <a:pt x="2713439" y="38250"/>
                  </a:lnTo>
                  <a:lnTo>
                    <a:pt x="2752851" y="58674"/>
                  </a:lnTo>
                  <a:lnTo>
                    <a:pt x="2789755" y="82917"/>
                  </a:lnTo>
                  <a:lnTo>
                    <a:pt x="2823886" y="110719"/>
                  </a:lnTo>
                  <a:lnTo>
                    <a:pt x="2854984" y="141817"/>
                  </a:lnTo>
                  <a:lnTo>
                    <a:pt x="2882786" y="175948"/>
                  </a:lnTo>
                  <a:lnTo>
                    <a:pt x="2907029" y="212851"/>
                  </a:lnTo>
                  <a:lnTo>
                    <a:pt x="2927453" y="252264"/>
                  </a:lnTo>
                  <a:lnTo>
                    <a:pt x="2943794" y="293924"/>
                  </a:lnTo>
                  <a:lnTo>
                    <a:pt x="2955791" y="337570"/>
                  </a:lnTo>
                  <a:lnTo>
                    <a:pt x="2963182" y="382938"/>
                  </a:lnTo>
                  <a:lnTo>
                    <a:pt x="2965704" y="429768"/>
                  </a:lnTo>
                  <a:lnTo>
                    <a:pt x="2965704" y="2148840"/>
                  </a:lnTo>
                  <a:lnTo>
                    <a:pt x="2963182" y="2195669"/>
                  </a:lnTo>
                  <a:lnTo>
                    <a:pt x="2955791" y="2241037"/>
                  </a:lnTo>
                  <a:lnTo>
                    <a:pt x="2943794" y="2284683"/>
                  </a:lnTo>
                  <a:lnTo>
                    <a:pt x="2927453" y="2326343"/>
                  </a:lnTo>
                  <a:lnTo>
                    <a:pt x="2907029" y="2365756"/>
                  </a:lnTo>
                  <a:lnTo>
                    <a:pt x="2882786" y="2402659"/>
                  </a:lnTo>
                  <a:lnTo>
                    <a:pt x="2854984" y="2436790"/>
                  </a:lnTo>
                  <a:lnTo>
                    <a:pt x="2823886" y="2467888"/>
                  </a:lnTo>
                  <a:lnTo>
                    <a:pt x="2789755" y="2495690"/>
                  </a:lnTo>
                  <a:lnTo>
                    <a:pt x="2752852" y="2519934"/>
                  </a:lnTo>
                  <a:lnTo>
                    <a:pt x="2713439" y="2540357"/>
                  </a:lnTo>
                  <a:lnTo>
                    <a:pt x="2671779" y="2556698"/>
                  </a:lnTo>
                  <a:lnTo>
                    <a:pt x="2628133" y="2568695"/>
                  </a:lnTo>
                  <a:lnTo>
                    <a:pt x="2582765" y="2576086"/>
                  </a:lnTo>
                  <a:lnTo>
                    <a:pt x="2535935" y="2578608"/>
                  </a:lnTo>
                  <a:lnTo>
                    <a:pt x="429768" y="2578608"/>
                  </a:lnTo>
                  <a:lnTo>
                    <a:pt x="382938" y="2576086"/>
                  </a:lnTo>
                  <a:lnTo>
                    <a:pt x="337570" y="2568695"/>
                  </a:lnTo>
                  <a:lnTo>
                    <a:pt x="293924" y="2556698"/>
                  </a:lnTo>
                  <a:lnTo>
                    <a:pt x="252264" y="2540357"/>
                  </a:lnTo>
                  <a:lnTo>
                    <a:pt x="212852" y="2519934"/>
                  </a:lnTo>
                  <a:lnTo>
                    <a:pt x="175948" y="2495690"/>
                  </a:lnTo>
                  <a:lnTo>
                    <a:pt x="141817" y="2467888"/>
                  </a:lnTo>
                  <a:lnTo>
                    <a:pt x="110719" y="2436790"/>
                  </a:lnTo>
                  <a:lnTo>
                    <a:pt x="82917" y="2402659"/>
                  </a:lnTo>
                  <a:lnTo>
                    <a:pt x="58674" y="2365756"/>
                  </a:lnTo>
                  <a:lnTo>
                    <a:pt x="38250" y="2326343"/>
                  </a:lnTo>
                  <a:lnTo>
                    <a:pt x="21909" y="2284683"/>
                  </a:lnTo>
                  <a:lnTo>
                    <a:pt x="9912" y="2241037"/>
                  </a:lnTo>
                  <a:lnTo>
                    <a:pt x="2521" y="2195669"/>
                  </a:lnTo>
                  <a:lnTo>
                    <a:pt x="0" y="2148840"/>
                  </a:lnTo>
                  <a:lnTo>
                    <a:pt x="0" y="429768"/>
                  </a:lnTo>
                  <a:close/>
                </a:path>
              </a:pathLst>
            </a:custGeom>
            <a:ln w="28575">
              <a:solidFill>
                <a:srgbClr val="073762"/>
              </a:solidFill>
            </a:ln>
          </p:spPr>
          <p:txBody>
            <a:bodyPr wrap="square" lIns="0" tIns="0" rIns="0" bIns="0" rtlCol="0"/>
            <a:lstStyle/>
            <a:p>
              <a:pPr defTabSz="685800"/>
              <a:endParaRPr sz="1350"/>
            </a:p>
          </p:txBody>
        </p:sp>
      </p:grpSp>
      <p:sp>
        <p:nvSpPr>
          <p:cNvPr id="33" name="object 33"/>
          <p:cNvSpPr txBox="1"/>
          <p:nvPr/>
        </p:nvSpPr>
        <p:spPr>
          <a:xfrm>
            <a:off x="6709505" y="2180087"/>
            <a:ext cx="1787366" cy="1416253"/>
          </a:xfrm>
          <a:prstGeom prst="rect">
            <a:avLst/>
          </a:prstGeom>
        </p:spPr>
        <p:txBody>
          <a:bodyPr vert="horz" wrap="square" lIns="0" tIns="23336" rIns="0" bIns="0" rtlCol="0">
            <a:spAutoFit/>
          </a:bodyPr>
          <a:lstStyle/>
          <a:p>
            <a:pPr marL="567214" defTabSz="685800">
              <a:spcBef>
                <a:spcPts val="184"/>
              </a:spcBef>
            </a:pPr>
            <a:r>
              <a:rPr sz="1200" b="1" spc="-8">
                <a:solidFill>
                  <a:srgbClr val="7E4D00"/>
                </a:solidFill>
                <a:latin typeface="Arial"/>
                <a:cs typeface="Arial"/>
              </a:rPr>
              <a:t>Outcomes:</a:t>
            </a:r>
            <a:endParaRPr sz="1200">
              <a:latin typeface="Arial"/>
              <a:cs typeface="Arial"/>
            </a:endParaRPr>
          </a:p>
          <a:p>
            <a:pPr marL="73819" indent="-64294" defTabSz="685800">
              <a:spcBef>
                <a:spcPts val="113"/>
              </a:spcBef>
              <a:buClr>
                <a:srgbClr val="FF9900"/>
              </a:buClr>
              <a:buSzPct val="68750"/>
              <a:buFont typeface="Arial"/>
              <a:buChar char="•"/>
              <a:tabLst>
                <a:tab pos="73819" algn="l"/>
              </a:tabLst>
            </a:pPr>
            <a:r>
              <a:rPr sz="1200" b="1" spc="-8">
                <a:solidFill>
                  <a:srgbClr val="073762"/>
                </a:solidFill>
                <a:latin typeface="Arial"/>
                <a:cs typeface="Arial"/>
              </a:rPr>
              <a:t>Demographics</a:t>
            </a:r>
            <a:endParaRPr sz="1200">
              <a:latin typeface="Arial"/>
              <a:cs typeface="Arial"/>
            </a:endParaRPr>
          </a:p>
          <a:p>
            <a:pPr marL="73819" indent="-64294" defTabSz="685800">
              <a:spcBef>
                <a:spcPts val="98"/>
              </a:spcBef>
              <a:buClr>
                <a:srgbClr val="FF9900"/>
              </a:buClr>
              <a:buSzPct val="68750"/>
              <a:buFont typeface="Arial"/>
              <a:buChar char="•"/>
              <a:tabLst>
                <a:tab pos="73819" algn="l"/>
              </a:tabLst>
            </a:pPr>
            <a:r>
              <a:rPr sz="1200" b="1">
                <a:solidFill>
                  <a:srgbClr val="073762"/>
                </a:solidFill>
                <a:latin typeface="Arial"/>
                <a:cs typeface="Arial"/>
              </a:rPr>
              <a:t>Lung</a:t>
            </a:r>
            <a:r>
              <a:rPr sz="1200" b="1" spc="-23">
                <a:solidFill>
                  <a:srgbClr val="073762"/>
                </a:solidFill>
                <a:latin typeface="Arial"/>
                <a:cs typeface="Arial"/>
              </a:rPr>
              <a:t> </a:t>
            </a:r>
            <a:r>
              <a:rPr sz="1200" b="1" spc="-8">
                <a:solidFill>
                  <a:srgbClr val="073762"/>
                </a:solidFill>
                <a:latin typeface="Arial"/>
                <a:cs typeface="Arial"/>
              </a:rPr>
              <a:t>function</a:t>
            </a:r>
            <a:endParaRPr sz="1200">
              <a:latin typeface="Arial"/>
              <a:cs typeface="Arial"/>
            </a:endParaRPr>
          </a:p>
          <a:p>
            <a:pPr marL="73819" indent="-64294" defTabSz="685800">
              <a:spcBef>
                <a:spcPts val="98"/>
              </a:spcBef>
              <a:buClr>
                <a:srgbClr val="FF9900"/>
              </a:buClr>
              <a:buSzPct val="68750"/>
              <a:buFont typeface="Arial"/>
              <a:buChar char="•"/>
              <a:tabLst>
                <a:tab pos="73819" algn="l"/>
              </a:tabLst>
            </a:pPr>
            <a:r>
              <a:rPr sz="1200" b="1">
                <a:solidFill>
                  <a:srgbClr val="073762"/>
                </a:solidFill>
                <a:latin typeface="Arial"/>
                <a:cs typeface="Arial"/>
              </a:rPr>
              <a:t>Asthma</a:t>
            </a:r>
            <a:r>
              <a:rPr sz="1200" b="1" spc="-38">
                <a:solidFill>
                  <a:srgbClr val="073762"/>
                </a:solidFill>
                <a:latin typeface="Arial"/>
                <a:cs typeface="Arial"/>
              </a:rPr>
              <a:t> </a:t>
            </a:r>
            <a:r>
              <a:rPr sz="1200" b="1" spc="-8">
                <a:solidFill>
                  <a:srgbClr val="073762"/>
                </a:solidFill>
                <a:latin typeface="Arial"/>
                <a:cs typeface="Arial"/>
              </a:rPr>
              <a:t>symptoms</a:t>
            </a:r>
            <a:endParaRPr sz="1200">
              <a:latin typeface="Arial"/>
              <a:cs typeface="Arial"/>
            </a:endParaRPr>
          </a:p>
          <a:p>
            <a:pPr marL="73819" indent="-64294" defTabSz="685800">
              <a:spcBef>
                <a:spcPts val="101"/>
              </a:spcBef>
              <a:buClr>
                <a:srgbClr val="FF9900"/>
              </a:buClr>
              <a:buSzPct val="68750"/>
              <a:buFont typeface="Arial"/>
              <a:buChar char="•"/>
              <a:tabLst>
                <a:tab pos="73819" algn="l"/>
              </a:tabLst>
            </a:pPr>
            <a:r>
              <a:rPr sz="1200" b="1" spc="-8">
                <a:solidFill>
                  <a:srgbClr val="073762"/>
                </a:solidFill>
                <a:latin typeface="Arial"/>
                <a:cs typeface="Arial"/>
              </a:rPr>
              <a:t>Exacerbations</a:t>
            </a:r>
            <a:endParaRPr sz="1200">
              <a:latin typeface="Arial"/>
              <a:cs typeface="Arial"/>
            </a:endParaRPr>
          </a:p>
          <a:p>
            <a:pPr marL="73819" indent="-64294" defTabSz="685800">
              <a:spcBef>
                <a:spcPts val="105"/>
              </a:spcBef>
              <a:buClr>
                <a:srgbClr val="FF9900"/>
              </a:buClr>
              <a:buSzPct val="64705"/>
              <a:buFont typeface="Arial"/>
              <a:buChar char="•"/>
              <a:tabLst>
                <a:tab pos="73819" algn="l"/>
              </a:tabLst>
            </a:pPr>
            <a:r>
              <a:rPr sz="1275" b="1">
                <a:solidFill>
                  <a:srgbClr val="073762"/>
                </a:solidFill>
                <a:latin typeface="Arial"/>
                <a:cs typeface="Arial"/>
              </a:rPr>
              <a:t>Allergic</a:t>
            </a:r>
            <a:r>
              <a:rPr sz="1275" b="1" spc="-34">
                <a:solidFill>
                  <a:srgbClr val="073762"/>
                </a:solidFill>
                <a:latin typeface="Arial"/>
                <a:cs typeface="Arial"/>
              </a:rPr>
              <a:t> </a:t>
            </a:r>
            <a:r>
              <a:rPr sz="1275" b="1" spc="-8">
                <a:solidFill>
                  <a:srgbClr val="073762"/>
                </a:solidFill>
                <a:latin typeface="Arial"/>
                <a:cs typeface="Arial"/>
              </a:rPr>
              <a:t>comorbidities</a:t>
            </a:r>
            <a:endParaRPr sz="1275">
              <a:latin typeface="Arial"/>
              <a:cs typeface="Arial"/>
            </a:endParaRPr>
          </a:p>
          <a:p>
            <a:pPr marL="73819" indent="-64294" defTabSz="685800">
              <a:spcBef>
                <a:spcPts val="101"/>
              </a:spcBef>
              <a:buClr>
                <a:srgbClr val="FF9900"/>
              </a:buClr>
              <a:buSzPct val="64705"/>
              <a:buFont typeface="Arial"/>
              <a:buChar char="•"/>
              <a:tabLst>
                <a:tab pos="73819" algn="l"/>
              </a:tabLst>
            </a:pPr>
            <a:r>
              <a:rPr sz="1275" b="1">
                <a:solidFill>
                  <a:srgbClr val="073762"/>
                </a:solidFill>
                <a:latin typeface="Arial"/>
                <a:cs typeface="Arial"/>
              </a:rPr>
              <a:t>Asthma</a:t>
            </a:r>
            <a:r>
              <a:rPr sz="1275" b="1" spc="-34">
                <a:solidFill>
                  <a:srgbClr val="073762"/>
                </a:solidFill>
                <a:latin typeface="Arial"/>
                <a:cs typeface="Arial"/>
              </a:rPr>
              <a:t> </a:t>
            </a:r>
            <a:r>
              <a:rPr sz="1275" b="1" spc="-8">
                <a:solidFill>
                  <a:srgbClr val="073762"/>
                </a:solidFill>
                <a:latin typeface="Arial"/>
                <a:cs typeface="Arial"/>
              </a:rPr>
              <a:t>medications</a:t>
            </a:r>
            <a:endParaRPr sz="1275">
              <a:latin typeface="Arial"/>
              <a:cs typeface="Arial"/>
            </a:endParaRPr>
          </a:p>
        </p:txBody>
      </p:sp>
      <p:sp>
        <p:nvSpPr>
          <p:cNvPr id="34" name="object 34"/>
          <p:cNvSpPr/>
          <p:nvPr/>
        </p:nvSpPr>
        <p:spPr>
          <a:xfrm>
            <a:off x="4673155" y="4183952"/>
            <a:ext cx="2898934" cy="323850"/>
          </a:xfrm>
          <a:custGeom>
            <a:avLst/>
            <a:gdLst/>
            <a:ahLst/>
            <a:cxnLst/>
            <a:rect l="l" t="t" r="r" b="b"/>
            <a:pathLst>
              <a:path w="3865245" h="431800">
                <a:moveTo>
                  <a:pt x="0" y="71882"/>
                </a:moveTo>
                <a:lnTo>
                  <a:pt x="5641" y="43901"/>
                </a:lnTo>
                <a:lnTo>
                  <a:pt x="21034" y="21053"/>
                </a:lnTo>
                <a:lnTo>
                  <a:pt x="43880" y="5648"/>
                </a:lnTo>
                <a:lnTo>
                  <a:pt x="71881" y="0"/>
                </a:lnTo>
                <a:lnTo>
                  <a:pt x="3792981" y="0"/>
                </a:lnTo>
                <a:lnTo>
                  <a:pt x="3820983" y="5648"/>
                </a:lnTo>
                <a:lnTo>
                  <a:pt x="3843829" y="21053"/>
                </a:lnTo>
                <a:lnTo>
                  <a:pt x="3859222" y="43901"/>
                </a:lnTo>
                <a:lnTo>
                  <a:pt x="3864864" y="71882"/>
                </a:lnTo>
                <a:lnTo>
                  <a:pt x="3864864" y="359410"/>
                </a:lnTo>
                <a:lnTo>
                  <a:pt x="3859222" y="387390"/>
                </a:lnTo>
                <a:lnTo>
                  <a:pt x="3843829" y="410238"/>
                </a:lnTo>
                <a:lnTo>
                  <a:pt x="3820983" y="425643"/>
                </a:lnTo>
                <a:lnTo>
                  <a:pt x="3792981" y="431292"/>
                </a:lnTo>
                <a:lnTo>
                  <a:pt x="71881" y="431292"/>
                </a:lnTo>
                <a:lnTo>
                  <a:pt x="43880" y="425643"/>
                </a:lnTo>
                <a:lnTo>
                  <a:pt x="21034" y="410238"/>
                </a:lnTo>
                <a:lnTo>
                  <a:pt x="5641" y="387390"/>
                </a:lnTo>
                <a:lnTo>
                  <a:pt x="0" y="359410"/>
                </a:lnTo>
                <a:lnTo>
                  <a:pt x="0" y="71882"/>
                </a:lnTo>
                <a:close/>
              </a:path>
            </a:pathLst>
          </a:custGeom>
          <a:ln w="28575">
            <a:solidFill>
              <a:srgbClr val="073762"/>
            </a:solidFill>
          </a:ln>
        </p:spPr>
        <p:txBody>
          <a:bodyPr wrap="square" lIns="0" tIns="0" rIns="0" bIns="0" rtlCol="0"/>
          <a:lstStyle/>
          <a:p>
            <a:pPr defTabSz="685800"/>
            <a:endParaRPr sz="1350"/>
          </a:p>
        </p:txBody>
      </p:sp>
      <p:sp>
        <p:nvSpPr>
          <p:cNvPr id="35" name="object 35"/>
          <p:cNvSpPr txBox="1"/>
          <p:nvPr/>
        </p:nvSpPr>
        <p:spPr>
          <a:xfrm>
            <a:off x="4772786" y="4258438"/>
            <a:ext cx="2698433" cy="148117"/>
          </a:xfrm>
          <a:prstGeom prst="rect">
            <a:avLst/>
          </a:prstGeom>
        </p:spPr>
        <p:txBody>
          <a:bodyPr vert="horz" wrap="square" lIns="0" tIns="9525" rIns="0" bIns="0" rtlCol="0">
            <a:spAutoFit/>
          </a:bodyPr>
          <a:lstStyle/>
          <a:p>
            <a:pPr marL="9525" defTabSz="685800">
              <a:spcBef>
                <a:spcPts val="75"/>
              </a:spcBef>
            </a:pPr>
            <a:r>
              <a:rPr sz="900" b="1">
                <a:solidFill>
                  <a:srgbClr val="073762"/>
                </a:solidFill>
                <a:latin typeface="Arial"/>
                <a:cs typeface="Arial"/>
              </a:rPr>
              <a:t>Biomarker</a:t>
            </a:r>
            <a:r>
              <a:rPr sz="900" b="1" spc="-49">
                <a:solidFill>
                  <a:srgbClr val="073762"/>
                </a:solidFill>
                <a:latin typeface="Arial"/>
                <a:cs typeface="Arial"/>
              </a:rPr>
              <a:t> </a:t>
            </a:r>
            <a:r>
              <a:rPr sz="900" b="1">
                <a:solidFill>
                  <a:srgbClr val="073762"/>
                </a:solidFill>
                <a:latin typeface="Arial"/>
                <a:cs typeface="Arial"/>
              </a:rPr>
              <a:t>levels</a:t>
            </a:r>
            <a:r>
              <a:rPr sz="900" b="1" spc="-26">
                <a:solidFill>
                  <a:srgbClr val="073762"/>
                </a:solidFill>
                <a:latin typeface="Arial"/>
                <a:cs typeface="Arial"/>
              </a:rPr>
              <a:t> </a:t>
            </a:r>
            <a:r>
              <a:rPr sz="900" b="1">
                <a:solidFill>
                  <a:srgbClr val="073762"/>
                </a:solidFill>
                <a:latin typeface="Arial"/>
                <a:cs typeface="Arial"/>
              </a:rPr>
              <a:t>measured</a:t>
            </a:r>
            <a:r>
              <a:rPr sz="900" b="1" spc="-41">
                <a:solidFill>
                  <a:srgbClr val="073762"/>
                </a:solidFill>
                <a:latin typeface="Arial"/>
                <a:cs typeface="Arial"/>
              </a:rPr>
              <a:t> </a:t>
            </a:r>
            <a:r>
              <a:rPr sz="900" b="1" spc="-8">
                <a:solidFill>
                  <a:srgbClr val="073762"/>
                </a:solidFill>
                <a:latin typeface="Arial"/>
                <a:cs typeface="Arial"/>
              </a:rPr>
              <a:t>pre-</a:t>
            </a:r>
            <a:r>
              <a:rPr sz="900" b="1">
                <a:solidFill>
                  <a:srgbClr val="073762"/>
                </a:solidFill>
                <a:latin typeface="Arial"/>
                <a:cs typeface="Arial"/>
              </a:rPr>
              <a:t>biologic</a:t>
            </a:r>
            <a:r>
              <a:rPr sz="900" b="1" spc="-15">
                <a:solidFill>
                  <a:srgbClr val="073762"/>
                </a:solidFill>
                <a:latin typeface="Arial"/>
                <a:cs typeface="Arial"/>
              </a:rPr>
              <a:t> </a:t>
            </a:r>
            <a:r>
              <a:rPr sz="900" b="1" spc="-8">
                <a:solidFill>
                  <a:srgbClr val="073762"/>
                </a:solidFill>
                <a:latin typeface="Arial"/>
                <a:cs typeface="Arial"/>
              </a:rPr>
              <a:t>initiation</a:t>
            </a:r>
            <a:endParaRPr sz="900">
              <a:latin typeface="Arial"/>
              <a:cs typeface="Arial"/>
            </a:endParaRPr>
          </a:p>
        </p:txBody>
      </p:sp>
      <p:sp>
        <p:nvSpPr>
          <p:cNvPr id="36" name="object 36"/>
          <p:cNvSpPr txBox="1"/>
          <p:nvPr/>
        </p:nvSpPr>
        <p:spPr>
          <a:xfrm>
            <a:off x="5556218" y="4800448"/>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2"/>
              </a:rPr>
              <a:t>Denton</a:t>
            </a:r>
            <a:r>
              <a:rPr sz="900" spc="-23">
                <a:solidFill>
                  <a:srgbClr val="073762"/>
                </a:solidFill>
                <a:latin typeface="Arial"/>
                <a:cs typeface="Arial"/>
                <a:hlinkClick r:id="rId2"/>
              </a:rPr>
              <a:t> </a:t>
            </a:r>
            <a:r>
              <a:rPr sz="900">
                <a:solidFill>
                  <a:srgbClr val="073762"/>
                </a:solidFill>
                <a:latin typeface="Arial"/>
                <a:cs typeface="Arial"/>
                <a:hlinkClick r:id="rId2"/>
              </a:rPr>
              <a:t>E.,</a:t>
            </a:r>
            <a:r>
              <a:rPr sz="900" spc="4">
                <a:solidFill>
                  <a:srgbClr val="073762"/>
                </a:solidFill>
                <a:latin typeface="Arial"/>
                <a:cs typeface="Arial"/>
                <a:hlinkClick r:id="rId2"/>
              </a:rPr>
              <a:t> </a:t>
            </a:r>
            <a:r>
              <a:rPr sz="900">
                <a:solidFill>
                  <a:srgbClr val="073762"/>
                </a:solidFill>
                <a:latin typeface="Arial"/>
                <a:cs typeface="Arial"/>
                <a:hlinkClick r:id="rId2"/>
              </a:rPr>
              <a:t>et</a:t>
            </a:r>
            <a:r>
              <a:rPr sz="900" spc="-4">
                <a:solidFill>
                  <a:srgbClr val="073762"/>
                </a:solidFill>
                <a:latin typeface="Arial"/>
                <a:cs typeface="Arial"/>
                <a:hlinkClick r:id="rId2"/>
              </a:rPr>
              <a:t> </a:t>
            </a:r>
            <a:r>
              <a:rPr sz="900">
                <a:solidFill>
                  <a:srgbClr val="073762"/>
                </a:solidFill>
                <a:latin typeface="Arial"/>
                <a:cs typeface="Arial"/>
                <a:hlinkClick r:id="rId2"/>
              </a:rPr>
              <a:t>al.</a:t>
            </a:r>
            <a:r>
              <a:rPr sz="900" spc="8">
                <a:solidFill>
                  <a:srgbClr val="073762"/>
                </a:solidFill>
                <a:latin typeface="Arial"/>
                <a:cs typeface="Arial"/>
                <a:hlinkClick r:id="rId2"/>
              </a:rPr>
              <a:t> </a:t>
            </a:r>
            <a:r>
              <a:rPr sz="900" i="1">
                <a:solidFill>
                  <a:srgbClr val="073762"/>
                </a:solidFill>
                <a:latin typeface="Arial"/>
                <a:cs typeface="Arial"/>
                <a:hlinkClick r:id="rId2"/>
              </a:rPr>
              <a:t>JACI</a:t>
            </a:r>
            <a:r>
              <a:rPr sz="900" i="1" spc="4">
                <a:solidFill>
                  <a:srgbClr val="073762"/>
                </a:solidFill>
                <a:latin typeface="Arial"/>
                <a:cs typeface="Arial"/>
                <a:hlinkClick r:id="rId2"/>
              </a:rPr>
              <a:t> </a:t>
            </a:r>
            <a:r>
              <a:rPr sz="900" i="1">
                <a:solidFill>
                  <a:srgbClr val="073762"/>
                </a:solidFill>
                <a:latin typeface="Arial"/>
                <a:cs typeface="Arial"/>
                <a:hlinkClick r:id="rId2"/>
              </a:rPr>
              <a:t>In Pract</a:t>
            </a:r>
            <a:r>
              <a:rPr sz="900" i="1" spc="4">
                <a:solidFill>
                  <a:srgbClr val="073762"/>
                </a:solidFill>
                <a:latin typeface="Arial"/>
                <a:cs typeface="Arial"/>
                <a:hlinkClick r:id="rId2"/>
              </a:rPr>
              <a:t> </a:t>
            </a:r>
            <a:r>
              <a:rPr sz="900" spc="-8">
                <a:solidFill>
                  <a:srgbClr val="073762"/>
                </a:solidFill>
                <a:latin typeface="Arial"/>
                <a:cs typeface="Arial"/>
                <a:hlinkClick r:id="rId2"/>
              </a:rPr>
              <a:t>2021:Article</a:t>
            </a:r>
            <a:r>
              <a:rPr sz="900" spc="-23">
                <a:solidFill>
                  <a:srgbClr val="073762"/>
                </a:solidFill>
                <a:latin typeface="Arial"/>
                <a:cs typeface="Arial"/>
                <a:hlinkClick r:id="rId2"/>
              </a:rPr>
              <a:t> </a:t>
            </a:r>
            <a:r>
              <a:rPr sz="900">
                <a:solidFill>
                  <a:srgbClr val="073762"/>
                </a:solidFill>
                <a:latin typeface="Arial"/>
                <a:cs typeface="Arial"/>
                <a:hlinkClick r:id="rId2"/>
              </a:rPr>
              <a:t>In </a:t>
            </a:r>
            <a:r>
              <a:rPr sz="900" spc="-8">
                <a:solidFill>
                  <a:srgbClr val="073762"/>
                </a:solidFill>
                <a:latin typeface="Arial"/>
                <a:cs typeface="Arial"/>
                <a:hlinkClick r:id="rId2"/>
              </a:rPr>
              <a:t>press</a:t>
            </a:r>
            <a:endParaRPr sz="900">
              <a:latin typeface="Arial"/>
              <a:cs typeface="Arial"/>
            </a:endParaRPr>
          </a:p>
        </p:txBody>
      </p:sp>
      <p:pic>
        <p:nvPicPr>
          <p:cNvPr id="37" name="Graphic 36" descr="Beginning with solid fill">
            <a:hlinkClick r:id="rId3" action="ppaction://hlinksldjump"/>
            <a:extLst>
              <a:ext uri="{FF2B5EF4-FFF2-40B4-BE49-F238E27FC236}">
                <a16:creationId xmlns:a16="http://schemas.microsoft.com/office/drawing/2014/main" id="{6191AB3B-46C0-26A0-D427-E03264D1B9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49699" y="851533"/>
            <a:ext cx="4694301" cy="4200524"/>
          </a:xfrm>
          <a:prstGeom prst="rect">
            <a:avLst/>
          </a:prstGeom>
        </p:spPr>
      </p:pic>
      <p:sp>
        <p:nvSpPr>
          <p:cNvPr id="3" name="object 3"/>
          <p:cNvSpPr txBox="1">
            <a:spLocks noGrp="1"/>
          </p:cNvSpPr>
          <p:nvPr>
            <p:ph type="title"/>
          </p:nvPr>
        </p:nvSpPr>
        <p:spPr>
          <a:xfrm>
            <a:off x="164307" y="39648"/>
            <a:ext cx="7684293" cy="555345"/>
          </a:xfrm>
          <a:prstGeom prst="rect">
            <a:avLst/>
          </a:prstGeom>
        </p:spPr>
        <p:txBody>
          <a:bodyPr vert="horz" wrap="square" lIns="0" tIns="275654" rIns="0" bIns="0" rtlCol="0">
            <a:spAutoFit/>
          </a:bodyPr>
          <a:lstStyle/>
          <a:p>
            <a:pPr marL="104775">
              <a:spcBef>
                <a:spcPts val="75"/>
              </a:spcBef>
            </a:pPr>
            <a:r>
              <a:t>Triple</a:t>
            </a:r>
            <a:r>
              <a:rPr spc="-56"/>
              <a:t> </a:t>
            </a:r>
            <a:r>
              <a:t>Positivity</a:t>
            </a:r>
            <a:r>
              <a:rPr spc="-56"/>
              <a:t> </a:t>
            </a:r>
            <a:r>
              <a:t>Was</a:t>
            </a:r>
            <a:r>
              <a:rPr spc="-49"/>
              <a:t> </a:t>
            </a:r>
            <a:r>
              <a:t>The</a:t>
            </a:r>
            <a:r>
              <a:rPr spc="-38"/>
              <a:t> </a:t>
            </a:r>
            <a:r>
              <a:t>Most</a:t>
            </a:r>
            <a:r>
              <a:rPr spc="-38"/>
              <a:t> </a:t>
            </a:r>
            <a:r>
              <a:t>Common</a:t>
            </a:r>
            <a:r>
              <a:rPr spc="-38"/>
              <a:t> </a:t>
            </a:r>
            <a:r>
              <a:t>Biomarker</a:t>
            </a:r>
            <a:r>
              <a:rPr spc="-38"/>
              <a:t> </a:t>
            </a:r>
            <a:r>
              <a:t>Overlap</a:t>
            </a:r>
            <a:r>
              <a:rPr spc="-41"/>
              <a:t> </a:t>
            </a:r>
            <a:r>
              <a:rPr spc="-8"/>
              <a:t>Group</a:t>
            </a:r>
          </a:p>
        </p:txBody>
      </p:sp>
      <p:sp>
        <p:nvSpPr>
          <p:cNvPr id="4" name="object 4"/>
          <p:cNvSpPr txBox="1"/>
          <p:nvPr/>
        </p:nvSpPr>
        <p:spPr>
          <a:xfrm>
            <a:off x="277825" y="1342644"/>
            <a:ext cx="3832384" cy="425116"/>
          </a:xfrm>
          <a:prstGeom prst="rect">
            <a:avLst/>
          </a:prstGeom>
        </p:spPr>
        <p:txBody>
          <a:bodyPr vert="horz" wrap="square" lIns="0" tIns="9525" rIns="0" bIns="0" rtlCol="0">
            <a:spAutoFit/>
          </a:bodyPr>
          <a:lstStyle/>
          <a:p>
            <a:pPr marL="224314" marR="3810" indent="-215265" defTabSz="685800">
              <a:spcBef>
                <a:spcPts val="75"/>
              </a:spcBef>
              <a:buFont typeface="Wingdings"/>
              <a:buChar char=""/>
              <a:tabLst>
                <a:tab pos="224314" algn="l"/>
              </a:tabLst>
            </a:pPr>
            <a:r>
              <a:rPr sz="1350">
                <a:solidFill>
                  <a:srgbClr val="073762"/>
                </a:solidFill>
                <a:latin typeface="Arial"/>
                <a:cs typeface="Arial"/>
              </a:rPr>
              <a:t>There</a:t>
            </a:r>
            <a:r>
              <a:rPr sz="1350" spc="-41">
                <a:solidFill>
                  <a:srgbClr val="073762"/>
                </a:solidFill>
                <a:latin typeface="Arial"/>
                <a:cs typeface="Arial"/>
              </a:rPr>
              <a:t> </a:t>
            </a:r>
            <a:r>
              <a:rPr sz="1350">
                <a:solidFill>
                  <a:srgbClr val="073762"/>
                </a:solidFill>
                <a:latin typeface="Arial"/>
                <a:cs typeface="Arial"/>
              </a:rPr>
              <a:t>is</a:t>
            </a:r>
            <a:r>
              <a:rPr sz="1350" spc="-30">
                <a:solidFill>
                  <a:srgbClr val="073762"/>
                </a:solidFill>
                <a:latin typeface="Arial"/>
                <a:cs typeface="Arial"/>
              </a:rPr>
              <a:t> </a:t>
            </a:r>
            <a:r>
              <a:rPr sz="1350">
                <a:solidFill>
                  <a:srgbClr val="073762"/>
                </a:solidFill>
                <a:latin typeface="Arial"/>
                <a:cs typeface="Arial"/>
              </a:rPr>
              <a:t>substantial</a:t>
            </a:r>
            <a:r>
              <a:rPr sz="1350" spc="-19">
                <a:solidFill>
                  <a:srgbClr val="073762"/>
                </a:solidFill>
                <a:latin typeface="Arial"/>
                <a:cs typeface="Arial"/>
              </a:rPr>
              <a:t> </a:t>
            </a:r>
            <a:r>
              <a:rPr sz="1350">
                <a:solidFill>
                  <a:srgbClr val="073762"/>
                </a:solidFill>
                <a:latin typeface="Arial"/>
                <a:cs typeface="Arial"/>
              </a:rPr>
              <a:t>overlap</a:t>
            </a:r>
            <a:r>
              <a:rPr sz="1350" spc="-23">
                <a:solidFill>
                  <a:srgbClr val="073762"/>
                </a:solidFill>
                <a:latin typeface="Arial"/>
                <a:cs typeface="Arial"/>
              </a:rPr>
              <a:t> </a:t>
            </a:r>
            <a:r>
              <a:rPr sz="1350">
                <a:solidFill>
                  <a:srgbClr val="073762"/>
                </a:solidFill>
                <a:latin typeface="Arial"/>
                <a:cs typeface="Arial"/>
              </a:rPr>
              <a:t>between </a:t>
            </a:r>
            <a:r>
              <a:rPr sz="1350" spc="-8">
                <a:solidFill>
                  <a:srgbClr val="073762"/>
                </a:solidFill>
                <a:latin typeface="Arial"/>
                <a:cs typeface="Arial"/>
              </a:rPr>
              <a:t>biomarker </a:t>
            </a:r>
            <a:r>
              <a:rPr sz="1350">
                <a:solidFill>
                  <a:srgbClr val="073762"/>
                </a:solidFill>
                <a:latin typeface="Arial"/>
                <a:cs typeface="Arial"/>
              </a:rPr>
              <a:t>positivity</a:t>
            </a:r>
            <a:r>
              <a:rPr sz="1350" spc="-53">
                <a:solidFill>
                  <a:srgbClr val="073762"/>
                </a:solidFill>
                <a:latin typeface="Arial"/>
                <a:cs typeface="Arial"/>
              </a:rPr>
              <a:t> </a:t>
            </a:r>
            <a:r>
              <a:rPr sz="1350" spc="-8">
                <a:solidFill>
                  <a:srgbClr val="073762"/>
                </a:solidFill>
                <a:latin typeface="Arial"/>
                <a:cs typeface="Arial"/>
              </a:rPr>
              <a:t>groups</a:t>
            </a:r>
            <a:endParaRPr sz="1350">
              <a:latin typeface="Arial"/>
              <a:cs typeface="Arial"/>
            </a:endParaRPr>
          </a:p>
        </p:txBody>
      </p:sp>
      <p:sp>
        <p:nvSpPr>
          <p:cNvPr id="5" name="object 5"/>
          <p:cNvSpPr txBox="1"/>
          <p:nvPr/>
        </p:nvSpPr>
        <p:spPr>
          <a:xfrm>
            <a:off x="277825" y="2111655"/>
            <a:ext cx="3897630" cy="1007327"/>
          </a:xfrm>
          <a:prstGeom prst="rect">
            <a:avLst/>
          </a:prstGeom>
        </p:spPr>
        <p:txBody>
          <a:bodyPr vert="horz" wrap="square" lIns="0" tIns="9525" rIns="0" bIns="0" rtlCol="0">
            <a:spAutoFit/>
          </a:bodyPr>
          <a:lstStyle/>
          <a:p>
            <a:pPr marL="224314" indent="-214789" defTabSz="685800">
              <a:spcBef>
                <a:spcPts val="75"/>
              </a:spcBef>
              <a:buFont typeface="Wingdings"/>
              <a:buChar char=""/>
              <a:tabLst>
                <a:tab pos="224314" algn="l"/>
              </a:tabLst>
            </a:pPr>
            <a:r>
              <a:rPr sz="1350">
                <a:solidFill>
                  <a:srgbClr val="073762"/>
                </a:solidFill>
                <a:latin typeface="Arial"/>
                <a:cs typeface="Arial"/>
              </a:rPr>
              <a:t>A</a:t>
            </a:r>
            <a:r>
              <a:rPr sz="1350" spc="-101">
                <a:solidFill>
                  <a:srgbClr val="073762"/>
                </a:solidFill>
                <a:latin typeface="Arial"/>
                <a:cs typeface="Arial"/>
              </a:rPr>
              <a:t> </a:t>
            </a:r>
            <a:r>
              <a:rPr sz="1350">
                <a:solidFill>
                  <a:srgbClr val="073762"/>
                </a:solidFill>
                <a:latin typeface="Arial"/>
                <a:cs typeface="Arial"/>
              </a:rPr>
              <a:t>greater</a:t>
            </a:r>
            <a:r>
              <a:rPr sz="1350" spc="-41">
                <a:solidFill>
                  <a:srgbClr val="073762"/>
                </a:solidFill>
                <a:latin typeface="Arial"/>
                <a:cs typeface="Arial"/>
              </a:rPr>
              <a:t> </a:t>
            </a:r>
            <a:r>
              <a:rPr sz="1350">
                <a:solidFill>
                  <a:srgbClr val="073762"/>
                </a:solidFill>
                <a:latin typeface="Arial"/>
                <a:cs typeface="Arial"/>
              </a:rPr>
              <a:t>overlap</a:t>
            </a:r>
            <a:r>
              <a:rPr sz="1350" spc="-26">
                <a:solidFill>
                  <a:srgbClr val="073762"/>
                </a:solidFill>
                <a:latin typeface="Arial"/>
                <a:cs typeface="Arial"/>
              </a:rPr>
              <a:t> </a:t>
            </a:r>
            <a:r>
              <a:rPr sz="1350">
                <a:solidFill>
                  <a:srgbClr val="073762"/>
                </a:solidFill>
                <a:latin typeface="Arial"/>
                <a:cs typeface="Arial"/>
              </a:rPr>
              <a:t>was observed</a:t>
            </a:r>
            <a:r>
              <a:rPr sz="1350" spc="-30">
                <a:solidFill>
                  <a:srgbClr val="073762"/>
                </a:solidFill>
                <a:latin typeface="Arial"/>
                <a:cs typeface="Arial"/>
              </a:rPr>
              <a:t> </a:t>
            </a:r>
            <a:r>
              <a:rPr sz="1350">
                <a:solidFill>
                  <a:srgbClr val="073762"/>
                </a:solidFill>
                <a:latin typeface="Arial"/>
                <a:cs typeface="Arial"/>
              </a:rPr>
              <a:t>with</a:t>
            </a:r>
            <a:r>
              <a:rPr sz="1350" spc="-8">
                <a:solidFill>
                  <a:srgbClr val="073762"/>
                </a:solidFill>
                <a:latin typeface="Arial"/>
                <a:cs typeface="Arial"/>
              </a:rPr>
              <a:t> eosinophils</a:t>
            </a:r>
            <a:endParaRPr sz="1350">
              <a:latin typeface="Arial"/>
              <a:cs typeface="Arial"/>
            </a:endParaRPr>
          </a:p>
          <a:p>
            <a:pPr marL="224314" defTabSz="685800">
              <a:spcBef>
                <a:spcPts val="4"/>
              </a:spcBef>
            </a:pPr>
            <a:r>
              <a:rPr sz="1350">
                <a:solidFill>
                  <a:srgbClr val="073762"/>
                </a:solidFill>
                <a:latin typeface="Arial"/>
                <a:cs typeface="Arial"/>
              </a:rPr>
              <a:t>and</a:t>
            </a:r>
            <a:r>
              <a:rPr sz="1350" spc="-11">
                <a:solidFill>
                  <a:srgbClr val="073762"/>
                </a:solidFill>
                <a:latin typeface="Arial"/>
                <a:cs typeface="Arial"/>
              </a:rPr>
              <a:t> </a:t>
            </a:r>
            <a:r>
              <a:rPr sz="1350">
                <a:solidFill>
                  <a:srgbClr val="073762"/>
                </a:solidFill>
                <a:latin typeface="Arial"/>
                <a:cs typeface="Arial"/>
              </a:rPr>
              <a:t>FeNO</a:t>
            </a:r>
            <a:r>
              <a:rPr sz="1350" spc="-23">
                <a:solidFill>
                  <a:srgbClr val="073762"/>
                </a:solidFill>
                <a:latin typeface="Arial"/>
                <a:cs typeface="Arial"/>
              </a:rPr>
              <a:t> </a:t>
            </a:r>
            <a:r>
              <a:rPr sz="1350">
                <a:solidFill>
                  <a:srgbClr val="073762"/>
                </a:solidFill>
                <a:latin typeface="Arial"/>
                <a:cs typeface="Arial"/>
              </a:rPr>
              <a:t>than</a:t>
            </a:r>
            <a:r>
              <a:rPr sz="1350" spc="-15">
                <a:solidFill>
                  <a:srgbClr val="073762"/>
                </a:solidFill>
                <a:latin typeface="Arial"/>
                <a:cs typeface="Arial"/>
              </a:rPr>
              <a:t> </a:t>
            </a:r>
            <a:r>
              <a:rPr sz="1350">
                <a:solidFill>
                  <a:srgbClr val="073762"/>
                </a:solidFill>
                <a:latin typeface="Arial"/>
                <a:cs typeface="Arial"/>
              </a:rPr>
              <a:t>with</a:t>
            </a:r>
            <a:r>
              <a:rPr sz="1350" spc="11">
                <a:solidFill>
                  <a:srgbClr val="073762"/>
                </a:solidFill>
                <a:latin typeface="Arial"/>
                <a:cs typeface="Arial"/>
              </a:rPr>
              <a:t> </a:t>
            </a:r>
            <a:r>
              <a:rPr sz="1350" spc="-19">
                <a:solidFill>
                  <a:srgbClr val="073762"/>
                </a:solidFill>
                <a:latin typeface="Arial"/>
                <a:cs typeface="Arial"/>
              </a:rPr>
              <a:t>IgE</a:t>
            </a:r>
            <a:endParaRPr sz="1350">
              <a:latin typeface="Arial"/>
              <a:cs typeface="Arial"/>
            </a:endParaRPr>
          </a:p>
          <a:p>
            <a:pPr defTabSz="685800">
              <a:spcBef>
                <a:spcPts val="1271"/>
              </a:spcBef>
            </a:pPr>
            <a:endParaRPr sz="1350">
              <a:latin typeface="Arial"/>
              <a:cs typeface="Arial"/>
            </a:endParaRPr>
          </a:p>
          <a:p>
            <a:pPr marL="224314" indent="-214789" defTabSz="685800">
              <a:buFont typeface="Wingdings"/>
              <a:buChar char=""/>
              <a:tabLst>
                <a:tab pos="224314" algn="l"/>
              </a:tabLst>
            </a:pPr>
            <a:r>
              <a:rPr sz="1350" spc="-8">
                <a:solidFill>
                  <a:srgbClr val="073762"/>
                </a:solidFill>
                <a:latin typeface="Arial"/>
                <a:cs typeface="Arial"/>
              </a:rPr>
              <a:t>Overall:</a:t>
            </a:r>
            <a:endParaRPr sz="1350">
              <a:latin typeface="Arial"/>
              <a:cs typeface="Arial"/>
            </a:endParaRPr>
          </a:p>
        </p:txBody>
      </p:sp>
      <p:sp>
        <p:nvSpPr>
          <p:cNvPr id="6" name="object 6"/>
          <p:cNvSpPr txBox="1"/>
          <p:nvPr/>
        </p:nvSpPr>
        <p:spPr>
          <a:xfrm>
            <a:off x="620954" y="3086481"/>
            <a:ext cx="2773680" cy="864660"/>
          </a:xfrm>
          <a:prstGeom prst="rect">
            <a:avLst/>
          </a:prstGeom>
        </p:spPr>
        <p:txBody>
          <a:bodyPr vert="horz" wrap="square" lIns="0" tIns="86678" rIns="0" bIns="0" rtlCol="0">
            <a:spAutoFit/>
          </a:bodyPr>
          <a:lstStyle/>
          <a:p>
            <a:pPr marL="223838" indent="-214313" defTabSz="685800">
              <a:spcBef>
                <a:spcPts val="683"/>
              </a:spcBef>
              <a:buFont typeface="Wingdings"/>
              <a:buChar char=""/>
              <a:tabLst>
                <a:tab pos="223838" algn="l"/>
              </a:tabLst>
            </a:pPr>
            <a:r>
              <a:rPr sz="1350">
                <a:solidFill>
                  <a:srgbClr val="073762"/>
                </a:solidFill>
                <a:latin typeface="Arial"/>
                <a:cs typeface="Arial"/>
              </a:rPr>
              <a:t>57%</a:t>
            </a:r>
            <a:r>
              <a:rPr sz="1350" spc="-23">
                <a:solidFill>
                  <a:srgbClr val="073762"/>
                </a:solidFill>
                <a:latin typeface="Arial"/>
                <a:cs typeface="Arial"/>
              </a:rPr>
              <a:t> </a:t>
            </a:r>
            <a:r>
              <a:rPr sz="1350">
                <a:solidFill>
                  <a:srgbClr val="073762"/>
                </a:solidFill>
                <a:latin typeface="Arial"/>
                <a:cs typeface="Arial"/>
              </a:rPr>
              <a:t>were</a:t>
            </a:r>
            <a:r>
              <a:rPr sz="1350" spc="-4">
                <a:solidFill>
                  <a:srgbClr val="073762"/>
                </a:solidFill>
                <a:latin typeface="Arial"/>
                <a:cs typeface="Arial"/>
              </a:rPr>
              <a:t> </a:t>
            </a:r>
            <a:r>
              <a:rPr sz="1350">
                <a:solidFill>
                  <a:srgbClr val="073762"/>
                </a:solidFill>
                <a:latin typeface="Arial"/>
                <a:cs typeface="Arial"/>
              </a:rPr>
              <a:t>positive</a:t>
            </a:r>
            <a:r>
              <a:rPr sz="1350" spc="-19">
                <a:solidFill>
                  <a:srgbClr val="073762"/>
                </a:solidFill>
                <a:latin typeface="Arial"/>
                <a:cs typeface="Arial"/>
              </a:rPr>
              <a:t> </a:t>
            </a:r>
            <a:r>
              <a:rPr sz="1350">
                <a:solidFill>
                  <a:srgbClr val="073762"/>
                </a:solidFill>
                <a:latin typeface="Arial"/>
                <a:cs typeface="Arial"/>
              </a:rPr>
              <a:t>for</a:t>
            </a:r>
            <a:r>
              <a:rPr sz="1350" spc="-23">
                <a:solidFill>
                  <a:srgbClr val="073762"/>
                </a:solidFill>
                <a:latin typeface="Arial"/>
                <a:cs typeface="Arial"/>
              </a:rPr>
              <a:t> </a:t>
            </a:r>
            <a:r>
              <a:rPr sz="1350" spc="-8">
                <a:solidFill>
                  <a:srgbClr val="073762"/>
                </a:solidFill>
                <a:latin typeface="Arial"/>
                <a:cs typeface="Arial"/>
              </a:rPr>
              <a:t>eosinophils</a:t>
            </a:r>
            <a:endParaRPr sz="1350">
              <a:latin typeface="Arial"/>
              <a:cs typeface="Arial"/>
            </a:endParaRPr>
          </a:p>
          <a:p>
            <a:pPr marL="224314" indent="-214789" defTabSz="685800">
              <a:spcBef>
                <a:spcPts val="604"/>
              </a:spcBef>
              <a:buFont typeface="Wingdings"/>
              <a:buChar char=""/>
              <a:tabLst>
                <a:tab pos="224314" algn="l"/>
              </a:tabLst>
            </a:pPr>
            <a:r>
              <a:rPr sz="1350">
                <a:solidFill>
                  <a:srgbClr val="073762"/>
                </a:solidFill>
                <a:latin typeface="Arial"/>
                <a:cs typeface="Arial"/>
              </a:rPr>
              <a:t>58%</a:t>
            </a:r>
            <a:r>
              <a:rPr sz="1350" spc="-23">
                <a:solidFill>
                  <a:srgbClr val="073762"/>
                </a:solidFill>
                <a:latin typeface="Arial"/>
                <a:cs typeface="Arial"/>
              </a:rPr>
              <a:t> </a:t>
            </a:r>
            <a:r>
              <a:rPr sz="1350">
                <a:solidFill>
                  <a:srgbClr val="073762"/>
                </a:solidFill>
                <a:latin typeface="Arial"/>
                <a:cs typeface="Arial"/>
              </a:rPr>
              <a:t>were</a:t>
            </a:r>
            <a:r>
              <a:rPr sz="1350" spc="-4">
                <a:solidFill>
                  <a:srgbClr val="073762"/>
                </a:solidFill>
                <a:latin typeface="Arial"/>
                <a:cs typeface="Arial"/>
              </a:rPr>
              <a:t> </a:t>
            </a:r>
            <a:r>
              <a:rPr sz="1350">
                <a:solidFill>
                  <a:srgbClr val="073762"/>
                </a:solidFill>
                <a:latin typeface="Arial"/>
                <a:cs typeface="Arial"/>
              </a:rPr>
              <a:t>positive</a:t>
            </a:r>
            <a:r>
              <a:rPr sz="1350" spc="-15">
                <a:solidFill>
                  <a:srgbClr val="073762"/>
                </a:solidFill>
                <a:latin typeface="Arial"/>
                <a:cs typeface="Arial"/>
              </a:rPr>
              <a:t> </a:t>
            </a:r>
            <a:r>
              <a:rPr sz="1350">
                <a:solidFill>
                  <a:srgbClr val="073762"/>
                </a:solidFill>
                <a:latin typeface="Arial"/>
                <a:cs typeface="Arial"/>
              </a:rPr>
              <a:t>for</a:t>
            </a:r>
            <a:r>
              <a:rPr sz="1350" spc="-8">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a:p>
            <a:pPr marL="224314" indent="-214789" defTabSz="685800">
              <a:spcBef>
                <a:spcPts val="604"/>
              </a:spcBef>
              <a:buFont typeface="Wingdings"/>
              <a:buChar char=""/>
              <a:tabLst>
                <a:tab pos="224314" algn="l"/>
              </a:tabLst>
            </a:pPr>
            <a:r>
              <a:rPr sz="1350">
                <a:solidFill>
                  <a:srgbClr val="073762"/>
                </a:solidFill>
                <a:latin typeface="Arial"/>
                <a:cs typeface="Arial"/>
              </a:rPr>
              <a:t>59%</a:t>
            </a:r>
            <a:r>
              <a:rPr sz="1350" spc="-23">
                <a:solidFill>
                  <a:srgbClr val="073762"/>
                </a:solidFill>
                <a:latin typeface="Arial"/>
                <a:cs typeface="Arial"/>
              </a:rPr>
              <a:t> </a:t>
            </a:r>
            <a:r>
              <a:rPr sz="1350">
                <a:solidFill>
                  <a:srgbClr val="073762"/>
                </a:solidFill>
                <a:latin typeface="Arial"/>
                <a:cs typeface="Arial"/>
              </a:rPr>
              <a:t>were</a:t>
            </a:r>
            <a:r>
              <a:rPr sz="1350" spc="-4">
                <a:solidFill>
                  <a:srgbClr val="073762"/>
                </a:solidFill>
                <a:latin typeface="Arial"/>
                <a:cs typeface="Arial"/>
              </a:rPr>
              <a:t> </a:t>
            </a:r>
            <a:r>
              <a:rPr sz="1350">
                <a:solidFill>
                  <a:srgbClr val="073762"/>
                </a:solidFill>
                <a:latin typeface="Arial"/>
                <a:cs typeface="Arial"/>
              </a:rPr>
              <a:t>positive</a:t>
            </a:r>
            <a:r>
              <a:rPr sz="1350" spc="-15">
                <a:solidFill>
                  <a:srgbClr val="073762"/>
                </a:solidFill>
                <a:latin typeface="Arial"/>
                <a:cs typeface="Arial"/>
              </a:rPr>
              <a:t> </a:t>
            </a:r>
            <a:r>
              <a:rPr sz="1350">
                <a:solidFill>
                  <a:srgbClr val="073762"/>
                </a:solidFill>
                <a:latin typeface="Arial"/>
                <a:cs typeface="Arial"/>
              </a:rPr>
              <a:t>for</a:t>
            </a:r>
            <a:r>
              <a:rPr sz="1350" spc="-8">
                <a:solidFill>
                  <a:srgbClr val="073762"/>
                </a:solidFill>
                <a:latin typeface="Arial"/>
                <a:cs typeface="Arial"/>
              </a:rPr>
              <a:t> </a:t>
            </a:r>
            <a:r>
              <a:rPr sz="1350" spc="-19">
                <a:solidFill>
                  <a:srgbClr val="073762"/>
                </a:solidFill>
                <a:latin typeface="Arial"/>
                <a:cs typeface="Arial"/>
              </a:rPr>
              <a:t>IgE</a:t>
            </a:r>
            <a:endParaRPr sz="1350">
              <a:latin typeface="Arial"/>
              <a:cs typeface="Arial"/>
            </a:endParaRPr>
          </a:p>
        </p:txBody>
      </p:sp>
      <p:sp>
        <p:nvSpPr>
          <p:cNvPr id="7" name="object 7"/>
          <p:cNvSpPr txBox="1"/>
          <p:nvPr/>
        </p:nvSpPr>
        <p:spPr>
          <a:xfrm>
            <a:off x="4721543" y="3304508"/>
            <a:ext cx="525304" cy="193803"/>
          </a:xfrm>
          <a:prstGeom prst="rect">
            <a:avLst/>
          </a:prstGeom>
        </p:spPr>
        <p:txBody>
          <a:bodyPr vert="horz" wrap="square" lIns="0" tIns="9049" rIns="0" bIns="0" rtlCol="0">
            <a:spAutoFit/>
          </a:bodyPr>
          <a:lstStyle/>
          <a:p>
            <a:pPr marL="9525" defTabSz="685800">
              <a:spcBef>
                <a:spcPts val="71"/>
              </a:spcBef>
            </a:pPr>
            <a:r>
              <a:rPr sz="1200" spc="-8">
                <a:latin typeface="Arial"/>
                <a:cs typeface="Arial"/>
              </a:rPr>
              <a:t>≥25ppb</a:t>
            </a:r>
            <a:endParaRPr sz="1200">
              <a:latin typeface="Arial"/>
              <a:cs typeface="Arial"/>
            </a:endParaRPr>
          </a:p>
        </p:txBody>
      </p:sp>
      <p:sp>
        <p:nvSpPr>
          <p:cNvPr id="8" name="object 8"/>
          <p:cNvSpPr txBox="1"/>
          <p:nvPr/>
        </p:nvSpPr>
        <p:spPr>
          <a:xfrm>
            <a:off x="6136862" y="1392459"/>
            <a:ext cx="876776" cy="193803"/>
          </a:xfrm>
          <a:prstGeom prst="rect">
            <a:avLst/>
          </a:prstGeom>
        </p:spPr>
        <p:txBody>
          <a:bodyPr vert="horz" wrap="square" lIns="0" tIns="9049" rIns="0" bIns="0" rtlCol="0">
            <a:spAutoFit/>
          </a:bodyPr>
          <a:lstStyle/>
          <a:p>
            <a:pPr marL="9525" defTabSz="685800">
              <a:spcBef>
                <a:spcPts val="71"/>
              </a:spcBef>
            </a:pPr>
            <a:r>
              <a:rPr sz="1200" spc="-8">
                <a:latin typeface="Arial"/>
                <a:cs typeface="Arial"/>
              </a:rPr>
              <a:t>≥300cells/µL</a:t>
            </a:r>
            <a:endParaRPr sz="1200">
              <a:latin typeface="Arial"/>
              <a:cs typeface="Arial"/>
            </a:endParaRPr>
          </a:p>
        </p:txBody>
      </p:sp>
      <p:sp>
        <p:nvSpPr>
          <p:cNvPr id="9" name="object 9"/>
          <p:cNvSpPr txBox="1"/>
          <p:nvPr/>
        </p:nvSpPr>
        <p:spPr>
          <a:xfrm>
            <a:off x="7775923" y="3304508"/>
            <a:ext cx="627221" cy="193803"/>
          </a:xfrm>
          <a:prstGeom prst="rect">
            <a:avLst/>
          </a:prstGeom>
        </p:spPr>
        <p:txBody>
          <a:bodyPr vert="horz" wrap="square" lIns="0" tIns="9049" rIns="0" bIns="0" rtlCol="0">
            <a:spAutoFit/>
          </a:bodyPr>
          <a:lstStyle/>
          <a:p>
            <a:pPr marL="9525" defTabSz="685800">
              <a:spcBef>
                <a:spcPts val="71"/>
              </a:spcBef>
            </a:pPr>
            <a:r>
              <a:rPr sz="1200">
                <a:latin typeface="Arial"/>
                <a:cs typeface="Arial"/>
              </a:rPr>
              <a:t>≥</a:t>
            </a:r>
            <a:r>
              <a:rPr sz="1200" spc="-4">
                <a:latin typeface="Arial"/>
                <a:cs typeface="Arial"/>
              </a:rPr>
              <a:t> </a:t>
            </a:r>
            <a:r>
              <a:rPr sz="1200" spc="-8">
                <a:latin typeface="Arial"/>
                <a:cs typeface="Arial"/>
              </a:rPr>
              <a:t>75kU/L</a:t>
            </a:r>
            <a:endParaRPr sz="1200">
              <a:latin typeface="Arial"/>
              <a:cs typeface="Arial"/>
            </a:endParaRPr>
          </a:p>
        </p:txBody>
      </p:sp>
      <p:sp>
        <p:nvSpPr>
          <p:cNvPr id="10" name="object 10"/>
          <p:cNvSpPr/>
          <p:nvPr/>
        </p:nvSpPr>
        <p:spPr>
          <a:xfrm>
            <a:off x="6181915" y="2392871"/>
            <a:ext cx="627698" cy="718185"/>
          </a:xfrm>
          <a:custGeom>
            <a:avLst/>
            <a:gdLst/>
            <a:ahLst/>
            <a:cxnLst/>
            <a:rect l="l" t="t" r="r" b="b"/>
            <a:pathLst>
              <a:path w="836929" h="957579">
                <a:moveTo>
                  <a:pt x="0" y="478535"/>
                </a:moveTo>
                <a:lnTo>
                  <a:pt x="2455" y="426394"/>
                </a:lnTo>
                <a:lnTo>
                  <a:pt x="9650" y="375879"/>
                </a:lnTo>
                <a:lnTo>
                  <a:pt x="21329" y="327282"/>
                </a:lnTo>
                <a:lnTo>
                  <a:pt x="37238" y="280895"/>
                </a:lnTo>
                <a:lnTo>
                  <a:pt x="57121" y="237010"/>
                </a:lnTo>
                <a:lnTo>
                  <a:pt x="80723" y="195919"/>
                </a:lnTo>
                <a:lnTo>
                  <a:pt x="107787" y="157914"/>
                </a:lnTo>
                <a:lnTo>
                  <a:pt x="138060" y="123287"/>
                </a:lnTo>
                <a:lnTo>
                  <a:pt x="171285" y="92330"/>
                </a:lnTo>
                <a:lnTo>
                  <a:pt x="207207" y="65334"/>
                </a:lnTo>
                <a:lnTo>
                  <a:pt x="245571" y="42592"/>
                </a:lnTo>
                <a:lnTo>
                  <a:pt x="286121" y="24396"/>
                </a:lnTo>
                <a:lnTo>
                  <a:pt x="328603" y="11037"/>
                </a:lnTo>
                <a:lnTo>
                  <a:pt x="372760" y="2807"/>
                </a:lnTo>
                <a:lnTo>
                  <a:pt x="418338" y="0"/>
                </a:lnTo>
                <a:lnTo>
                  <a:pt x="463915" y="2807"/>
                </a:lnTo>
                <a:lnTo>
                  <a:pt x="508072" y="11037"/>
                </a:lnTo>
                <a:lnTo>
                  <a:pt x="550554" y="24396"/>
                </a:lnTo>
                <a:lnTo>
                  <a:pt x="591104" y="42592"/>
                </a:lnTo>
                <a:lnTo>
                  <a:pt x="629468" y="65334"/>
                </a:lnTo>
                <a:lnTo>
                  <a:pt x="665390" y="92330"/>
                </a:lnTo>
                <a:lnTo>
                  <a:pt x="698615" y="123287"/>
                </a:lnTo>
                <a:lnTo>
                  <a:pt x="728888" y="157914"/>
                </a:lnTo>
                <a:lnTo>
                  <a:pt x="755952" y="195919"/>
                </a:lnTo>
                <a:lnTo>
                  <a:pt x="779554" y="237010"/>
                </a:lnTo>
                <a:lnTo>
                  <a:pt x="799437" y="280895"/>
                </a:lnTo>
                <a:lnTo>
                  <a:pt x="815346" y="327282"/>
                </a:lnTo>
                <a:lnTo>
                  <a:pt x="827025" y="375879"/>
                </a:lnTo>
                <a:lnTo>
                  <a:pt x="834220" y="426394"/>
                </a:lnTo>
                <a:lnTo>
                  <a:pt x="836676" y="478535"/>
                </a:lnTo>
                <a:lnTo>
                  <a:pt x="834220" y="530677"/>
                </a:lnTo>
                <a:lnTo>
                  <a:pt x="827025" y="581192"/>
                </a:lnTo>
                <a:lnTo>
                  <a:pt x="815346" y="629789"/>
                </a:lnTo>
                <a:lnTo>
                  <a:pt x="799437" y="676176"/>
                </a:lnTo>
                <a:lnTo>
                  <a:pt x="779554" y="720061"/>
                </a:lnTo>
                <a:lnTo>
                  <a:pt x="755952" y="761152"/>
                </a:lnTo>
                <a:lnTo>
                  <a:pt x="728888" y="799157"/>
                </a:lnTo>
                <a:lnTo>
                  <a:pt x="698615" y="833784"/>
                </a:lnTo>
                <a:lnTo>
                  <a:pt x="665390" y="864741"/>
                </a:lnTo>
                <a:lnTo>
                  <a:pt x="629468" y="891737"/>
                </a:lnTo>
                <a:lnTo>
                  <a:pt x="591104" y="914479"/>
                </a:lnTo>
                <a:lnTo>
                  <a:pt x="550554" y="932675"/>
                </a:lnTo>
                <a:lnTo>
                  <a:pt x="508072" y="946034"/>
                </a:lnTo>
                <a:lnTo>
                  <a:pt x="463915" y="954264"/>
                </a:lnTo>
                <a:lnTo>
                  <a:pt x="418338" y="957071"/>
                </a:lnTo>
                <a:lnTo>
                  <a:pt x="372760" y="954264"/>
                </a:lnTo>
                <a:lnTo>
                  <a:pt x="328603" y="946034"/>
                </a:lnTo>
                <a:lnTo>
                  <a:pt x="286121" y="932675"/>
                </a:lnTo>
                <a:lnTo>
                  <a:pt x="245571" y="914479"/>
                </a:lnTo>
                <a:lnTo>
                  <a:pt x="207207" y="891737"/>
                </a:lnTo>
                <a:lnTo>
                  <a:pt x="171285" y="864741"/>
                </a:lnTo>
                <a:lnTo>
                  <a:pt x="138060" y="833784"/>
                </a:lnTo>
                <a:lnTo>
                  <a:pt x="107787" y="799157"/>
                </a:lnTo>
                <a:lnTo>
                  <a:pt x="80723" y="761152"/>
                </a:lnTo>
                <a:lnTo>
                  <a:pt x="57121" y="720061"/>
                </a:lnTo>
                <a:lnTo>
                  <a:pt x="37238" y="676176"/>
                </a:lnTo>
                <a:lnTo>
                  <a:pt x="21329" y="629789"/>
                </a:lnTo>
                <a:lnTo>
                  <a:pt x="9650" y="581192"/>
                </a:lnTo>
                <a:lnTo>
                  <a:pt x="2455" y="530677"/>
                </a:lnTo>
                <a:lnTo>
                  <a:pt x="0" y="478535"/>
                </a:lnTo>
                <a:close/>
              </a:path>
            </a:pathLst>
          </a:custGeom>
          <a:ln w="25400">
            <a:solidFill>
              <a:srgbClr val="FFFF00"/>
            </a:solidFill>
          </a:ln>
        </p:spPr>
        <p:txBody>
          <a:bodyPr wrap="square" lIns="0" tIns="0" rIns="0" bIns="0" rtlCol="0"/>
          <a:lstStyle/>
          <a:p>
            <a:pPr defTabSz="685800"/>
            <a:endParaRPr sz="1350"/>
          </a:p>
        </p:txBody>
      </p:sp>
      <p:sp>
        <p:nvSpPr>
          <p:cNvPr id="11" name="object 11"/>
          <p:cNvSpPr txBox="1"/>
          <p:nvPr/>
        </p:nvSpPr>
        <p:spPr>
          <a:xfrm>
            <a:off x="3750279" y="871500"/>
            <a:ext cx="582454" cy="217367"/>
          </a:xfrm>
          <a:prstGeom prst="rect">
            <a:avLst/>
          </a:prstGeom>
        </p:spPr>
        <p:txBody>
          <a:bodyPr vert="horz" wrap="square" lIns="0" tIns="9525" rIns="0" bIns="0" rtlCol="0">
            <a:spAutoFit/>
          </a:bodyPr>
          <a:lstStyle/>
          <a:p>
            <a:pPr marL="9525" defTabSz="685800">
              <a:spcBef>
                <a:spcPts val="75"/>
              </a:spcBef>
            </a:pPr>
            <a:r>
              <a:rPr sz="1350" spc="-15">
                <a:solidFill>
                  <a:srgbClr val="404040"/>
                </a:solidFill>
                <a:latin typeface="Arial"/>
                <a:cs typeface="Arial"/>
              </a:rPr>
              <a:t>n=1175</a:t>
            </a:r>
            <a:endParaRPr sz="1350">
              <a:latin typeface="Arial"/>
              <a:cs typeface="Arial"/>
            </a:endParaRPr>
          </a:p>
        </p:txBody>
      </p:sp>
      <p:sp>
        <p:nvSpPr>
          <p:cNvPr id="12" name="object 12"/>
          <p:cNvSpPr txBox="1"/>
          <p:nvPr/>
        </p:nvSpPr>
        <p:spPr>
          <a:xfrm>
            <a:off x="5662231" y="4924349"/>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3"/>
              </a:rPr>
              <a:t>Denton</a:t>
            </a:r>
            <a:r>
              <a:rPr sz="900" spc="-23">
                <a:solidFill>
                  <a:srgbClr val="073762"/>
                </a:solidFill>
                <a:latin typeface="Arial"/>
                <a:cs typeface="Arial"/>
                <a:hlinkClick r:id="rId3"/>
              </a:rPr>
              <a:t> </a:t>
            </a:r>
            <a:r>
              <a:rPr sz="900">
                <a:solidFill>
                  <a:srgbClr val="073762"/>
                </a:solidFill>
                <a:latin typeface="Arial"/>
                <a:cs typeface="Arial"/>
                <a:hlinkClick r:id="rId3"/>
              </a:rPr>
              <a:t>E.,</a:t>
            </a:r>
            <a:r>
              <a:rPr sz="900" spc="4">
                <a:solidFill>
                  <a:srgbClr val="073762"/>
                </a:solidFill>
                <a:latin typeface="Arial"/>
                <a:cs typeface="Arial"/>
                <a:hlinkClick r:id="rId3"/>
              </a:rPr>
              <a:t> </a:t>
            </a:r>
            <a:r>
              <a:rPr sz="900">
                <a:solidFill>
                  <a:srgbClr val="073762"/>
                </a:solidFill>
                <a:latin typeface="Arial"/>
                <a:cs typeface="Arial"/>
                <a:hlinkClick r:id="rId3"/>
              </a:rPr>
              <a:t>et</a:t>
            </a:r>
            <a:r>
              <a:rPr sz="900" spc="-4">
                <a:solidFill>
                  <a:srgbClr val="073762"/>
                </a:solidFill>
                <a:latin typeface="Arial"/>
                <a:cs typeface="Arial"/>
                <a:hlinkClick r:id="rId3"/>
              </a:rPr>
              <a:t> </a:t>
            </a:r>
            <a:r>
              <a:rPr sz="900">
                <a:solidFill>
                  <a:srgbClr val="073762"/>
                </a:solidFill>
                <a:latin typeface="Arial"/>
                <a:cs typeface="Arial"/>
                <a:hlinkClick r:id="rId3"/>
              </a:rPr>
              <a:t>al.</a:t>
            </a:r>
            <a:r>
              <a:rPr sz="900" spc="8">
                <a:solidFill>
                  <a:srgbClr val="073762"/>
                </a:solidFill>
                <a:latin typeface="Arial"/>
                <a:cs typeface="Arial"/>
                <a:hlinkClick r:id="rId3"/>
              </a:rPr>
              <a:t> </a:t>
            </a:r>
            <a:r>
              <a:rPr sz="900" i="1">
                <a:solidFill>
                  <a:srgbClr val="073762"/>
                </a:solidFill>
                <a:latin typeface="Arial"/>
                <a:cs typeface="Arial"/>
                <a:hlinkClick r:id="rId3"/>
              </a:rPr>
              <a:t>JACI</a:t>
            </a:r>
            <a:r>
              <a:rPr sz="900" i="1" spc="4">
                <a:solidFill>
                  <a:srgbClr val="073762"/>
                </a:solidFill>
                <a:latin typeface="Arial"/>
                <a:cs typeface="Arial"/>
                <a:hlinkClick r:id="rId3"/>
              </a:rPr>
              <a:t> </a:t>
            </a:r>
            <a:r>
              <a:rPr sz="900" i="1">
                <a:solidFill>
                  <a:srgbClr val="073762"/>
                </a:solidFill>
                <a:latin typeface="Arial"/>
                <a:cs typeface="Arial"/>
                <a:hlinkClick r:id="rId3"/>
              </a:rPr>
              <a:t>In Pract</a:t>
            </a:r>
            <a:r>
              <a:rPr sz="900" i="1" spc="4">
                <a:solidFill>
                  <a:srgbClr val="073762"/>
                </a:solidFill>
                <a:latin typeface="Arial"/>
                <a:cs typeface="Arial"/>
                <a:hlinkClick r:id="rId3"/>
              </a:rPr>
              <a:t> </a:t>
            </a:r>
            <a:r>
              <a:rPr sz="900" spc="-8">
                <a:solidFill>
                  <a:srgbClr val="073762"/>
                </a:solidFill>
                <a:latin typeface="Arial"/>
                <a:cs typeface="Arial"/>
                <a:hlinkClick r:id="rId3"/>
              </a:rPr>
              <a:t>2021:Article</a:t>
            </a:r>
            <a:r>
              <a:rPr sz="900" spc="-23">
                <a:solidFill>
                  <a:srgbClr val="073762"/>
                </a:solidFill>
                <a:latin typeface="Arial"/>
                <a:cs typeface="Arial"/>
                <a:hlinkClick r:id="rId3"/>
              </a:rPr>
              <a:t> </a:t>
            </a:r>
            <a:r>
              <a:rPr sz="900">
                <a:solidFill>
                  <a:srgbClr val="073762"/>
                </a:solidFill>
                <a:latin typeface="Arial"/>
                <a:cs typeface="Arial"/>
                <a:hlinkClick r:id="rId3"/>
              </a:rPr>
              <a:t>In </a:t>
            </a:r>
            <a:r>
              <a:rPr sz="900" spc="-8">
                <a:solidFill>
                  <a:srgbClr val="073762"/>
                </a:solidFill>
                <a:latin typeface="Arial"/>
                <a:cs typeface="Arial"/>
                <a:hlinkClick r:id="rId3"/>
              </a:rPr>
              <a:t>press</a:t>
            </a:r>
            <a:endParaRPr sz="900">
              <a:latin typeface="Arial"/>
              <a:cs typeface="Arial"/>
            </a:endParaRPr>
          </a:p>
        </p:txBody>
      </p:sp>
      <p:pic>
        <p:nvPicPr>
          <p:cNvPr id="13" name="Graphic 12" descr="Beginning with solid fill">
            <a:hlinkClick r:id="rId4" action="ppaction://hlinksldjump"/>
            <a:extLst>
              <a:ext uri="{FF2B5EF4-FFF2-40B4-BE49-F238E27FC236}">
                <a16:creationId xmlns:a16="http://schemas.microsoft.com/office/drawing/2014/main" id="{0B1E7642-34B0-D517-B4BA-B424F7C2A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307" y="39648"/>
            <a:ext cx="6290029" cy="567559"/>
          </a:xfrm>
          <a:prstGeom prst="rect">
            <a:avLst/>
          </a:prstGeom>
        </p:spPr>
        <p:txBody>
          <a:bodyPr vert="horz" wrap="square" lIns="0" tIns="287750" rIns="0" bIns="0" rtlCol="0">
            <a:spAutoFit/>
          </a:bodyPr>
          <a:lstStyle/>
          <a:p>
            <a:pPr marL="104775">
              <a:spcBef>
                <a:spcPts val="75"/>
              </a:spcBef>
            </a:pPr>
            <a:r>
              <a:t>Likelihood</a:t>
            </a:r>
            <a:r>
              <a:rPr spc="-83"/>
              <a:t> </a:t>
            </a:r>
            <a:r>
              <a:t>of</a:t>
            </a:r>
            <a:r>
              <a:rPr spc="-56"/>
              <a:t> </a:t>
            </a:r>
            <a:r>
              <a:t>alternate</a:t>
            </a:r>
            <a:r>
              <a:rPr spc="-64"/>
              <a:t> </a:t>
            </a:r>
            <a:r>
              <a:t>biomarker</a:t>
            </a:r>
            <a:r>
              <a:rPr spc="-56"/>
              <a:t> </a:t>
            </a:r>
            <a:r>
              <a:rPr spc="-8"/>
              <a:t>positivity</a:t>
            </a:r>
          </a:p>
        </p:txBody>
      </p:sp>
      <p:pic>
        <p:nvPicPr>
          <p:cNvPr id="3" name="object 3"/>
          <p:cNvPicPr/>
          <p:nvPr/>
        </p:nvPicPr>
        <p:blipFill>
          <a:blip r:embed="rId2" cstate="print"/>
          <a:stretch>
            <a:fillRect/>
          </a:stretch>
        </p:blipFill>
        <p:spPr>
          <a:xfrm>
            <a:off x="1452145" y="1334453"/>
            <a:ext cx="6061874" cy="2722054"/>
          </a:xfrm>
          <a:prstGeom prst="rect">
            <a:avLst/>
          </a:prstGeom>
        </p:spPr>
      </p:pic>
      <p:sp>
        <p:nvSpPr>
          <p:cNvPr id="4" name="object 4"/>
          <p:cNvSpPr txBox="1"/>
          <p:nvPr/>
        </p:nvSpPr>
        <p:spPr>
          <a:xfrm>
            <a:off x="5662231" y="4924349"/>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3"/>
              </a:rPr>
              <a:t>Denton</a:t>
            </a:r>
            <a:r>
              <a:rPr sz="900" spc="-23">
                <a:solidFill>
                  <a:srgbClr val="073762"/>
                </a:solidFill>
                <a:latin typeface="Arial"/>
                <a:cs typeface="Arial"/>
                <a:hlinkClick r:id="rId3"/>
              </a:rPr>
              <a:t> </a:t>
            </a:r>
            <a:r>
              <a:rPr sz="900">
                <a:solidFill>
                  <a:srgbClr val="073762"/>
                </a:solidFill>
                <a:latin typeface="Arial"/>
                <a:cs typeface="Arial"/>
                <a:hlinkClick r:id="rId3"/>
              </a:rPr>
              <a:t>E.,</a:t>
            </a:r>
            <a:r>
              <a:rPr sz="900" spc="4">
                <a:solidFill>
                  <a:srgbClr val="073762"/>
                </a:solidFill>
                <a:latin typeface="Arial"/>
                <a:cs typeface="Arial"/>
                <a:hlinkClick r:id="rId3"/>
              </a:rPr>
              <a:t> </a:t>
            </a:r>
            <a:r>
              <a:rPr sz="900">
                <a:solidFill>
                  <a:srgbClr val="073762"/>
                </a:solidFill>
                <a:latin typeface="Arial"/>
                <a:cs typeface="Arial"/>
                <a:hlinkClick r:id="rId3"/>
              </a:rPr>
              <a:t>et</a:t>
            </a:r>
            <a:r>
              <a:rPr sz="900" spc="-4">
                <a:solidFill>
                  <a:srgbClr val="073762"/>
                </a:solidFill>
                <a:latin typeface="Arial"/>
                <a:cs typeface="Arial"/>
                <a:hlinkClick r:id="rId3"/>
              </a:rPr>
              <a:t> </a:t>
            </a:r>
            <a:r>
              <a:rPr sz="900">
                <a:solidFill>
                  <a:srgbClr val="073762"/>
                </a:solidFill>
                <a:latin typeface="Arial"/>
                <a:cs typeface="Arial"/>
                <a:hlinkClick r:id="rId3"/>
              </a:rPr>
              <a:t>al.</a:t>
            </a:r>
            <a:r>
              <a:rPr sz="900" spc="8">
                <a:solidFill>
                  <a:srgbClr val="073762"/>
                </a:solidFill>
                <a:latin typeface="Arial"/>
                <a:cs typeface="Arial"/>
                <a:hlinkClick r:id="rId3"/>
              </a:rPr>
              <a:t> </a:t>
            </a:r>
            <a:r>
              <a:rPr sz="900" i="1">
                <a:solidFill>
                  <a:srgbClr val="073762"/>
                </a:solidFill>
                <a:latin typeface="Arial"/>
                <a:cs typeface="Arial"/>
                <a:hlinkClick r:id="rId3"/>
              </a:rPr>
              <a:t>JACI</a:t>
            </a:r>
            <a:r>
              <a:rPr sz="900" i="1" spc="4">
                <a:solidFill>
                  <a:srgbClr val="073762"/>
                </a:solidFill>
                <a:latin typeface="Arial"/>
                <a:cs typeface="Arial"/>
                <a:hlinkClick r:id="rId3"/>
              </a:rPr>
              <a:t> </a:t>
            </a:r>
            <a:r>
              <a:rPr sz="900" i="1">
                <a:solidFill>
                  <a:srgbClr val="073762"/>
                </a:solidFill>
                <a:latin typeface="Arial"/>
                <a:cs typeface="Arial"/>
                <a:hlinkClick r:id="rId3"/>
              </a:rPr>
              <a:t>In Pract</a:t>
            </a:r>
            <a:r>
              <a:rPr sz="900" i="1" spc="4">
                <a:solidFill>
                  <a:srgbClr val="073762"/>
                </a:solidFill>
                <a:latin typeface="Arial"/>
                <a:cs typeface="Arial"/>
                <a:hlinkClick r:id="rId3"/>
              </a:rPr>
              <a:t> </a:t>
            </a:r>
            <a:r>
              <a:rPr sz="900" spc="-8">
                <a:solidFill>
                  <a:srgbClr val="073762"/>
                </a:solidFill>
                <a:latin typeface="Arial"/>
                <a:cs typeface="Arial"/>
                <a:hlinkClick r:id="rId3"/>
              </a:rPr>
              <a:t>2021:Article</a:t>
            </a:r>
            <a:r>
              <a:rPr sz="900" spc="-23">
                <a:solidFill>
                  <a:srgbClr val="073762"/>
                </a:solidFill>
                <a:latin typeface="Arial"/>
                <a:cs typeface="Arial"/>
                <a:hlinkClick r:id="rId3"/>
              </a:rPr>
              <a:t> </a:t>
            </a:r>
            <a:r>
              <a:rPr sz="900">
                <a:solidFill>
                  <a:srgbClr val="073762"/>
                </a:solidFill>
                <a:latin typeface="Arial"/>
                <a:cs typeface="Arial"/>
                <a:hlinkClick r:id="rId3"/>
              </a:rPr>
              <a:t>In </a:t>
            </a:r>
            <a:r>
              <a:rPr sz="900" spc="-8">
                <a:solidFill>
                  <a:srgbClr val="073762"/>
                </a:solidFill>
                <a:latin typeface="Arial"/>
                <a:cs typeface="Arial"/>
                <a:hlinkClick r:id="rId3"/>
              </a:rPr>
              <a:t>press</a:t>
            </a:r>
            <a:endParaRPr sz="900">
              <a:latin typeface="Arial"/>
              <a:cs typeface="Arial"/>
            </a:endParaRPr>
          </a:p>
        </p:txBody>
      </p:sp>
      <p:pic>
        <p:nvPicPr>
          <p:cNvPr id="5" name="Graphic 4" descr="Beginning with solid fill">
            <a:hlinkClick r:id="rId4" action="ppaction://hlinksldjump"/>
            <a:extLst>
              <a:ext uri="{FF2B5EF4-FFF2-40B4-BE49-F238E27FC236}">
                <a16:creationId xmlns:a16="http://schemas.microsoft.com/office/drawing/2014/main" id="{54A20270-3CD9-BAED-9003-257258BDF2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CD83CD3D-2AF6-E35C-3DDB-0A1E9BA449B7}"/>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307" y="39648"/>
            <a:ext cx="6290029" cy="596221"/>
          </a:xfrm>
          <a:prstGeom prst="rect">
            <a:avLst/>
          </a:prstGeom>
        </p:spPr>
        <p:txBody>
          <a:bodyPr vert="horz" wrap="square" lIns="0" tIns="316135" rIns="0" bIns="0" rtlCol="0">
            <a:spAutoFit/>
          </a:bodyPr>
          <a:lstStyle/>
          <a:p>
            <a:pPr marL="104775">
              <a:spcBef>
                <a:spcPts val="75"/>
              </a:spcBef>
            </a:pPr>
            <a:r>
              <a:t>Five</a:t>
            </a:r>
            <a:r>
              <a:rPr spc="-53"/>
              <a:t> </a:t>
            </a:r>
            <a:r>
              <a:t>Distinct</a:t>
            </a:r>
            <a:r>
              <a:rPr spc="-53"/>
              <a:t> </a:t>
            </a:r>
            <a:r>
              <a:t>Clusters</a:t>
            </a:r>
            <a:r>
              <a:rPr spc="-49"/>
              <a:t> </a:t>
            </a:r>
            <a:r>
              <a:t>Based</a:t>
            </a:r>
            <a:r>
              <a:rPr spc="-38"/>
              <a:t> </a:t>
            </a:r>
            <a:r>
              <a:t>on</a:t>
            </a:r>
            <a:r>
              <a:rPr spc="-56"/>
              <a:t> </a:t>
            </a:r>
            <a:r>
              <a:t>Biomarker</a:t>
            </a:r>
            <a:r>
              <a:rPr spc="-38"/>
              <a:t> </a:t>
            </a:r>
            <a:r>
              <a:rPr spc="-8"/>
              <a:t>Profiles</a:t>
            </a:r>
          </a:p>
        </p:txBody>
      </p:sp>
      <p:pic>
        <p:nvPicPr>
          <p:cNvPr id="3" name="object 3"/>
          <p:cNvPicPr/>
          <p:nvPr/>
        </p:nvPicPr>
        <p:blipFill>
          <a:blip r:embed="rId2" cstate="print"/>
          <a:stretch>
            <a:fillRect/>
          </a:stretch>
        </p:blipFill>
        <p:spPr>
          <a:xfrm>
            <a:off x="1860865" y="895963"/>
            <a:ext cx="5930599" cy="4019479"/>
          </a:xfrm>
          <a:prstGeom prst="rect">
            <a:avLst/>
          </a:prstGeom>
        </p:spPr>
      </p:pic>
      <p:sp>
        <p:nvSpPr>
          <p:cNvPr id="4" name="object 4"/>
          <p:cNvSpPr txBox="1"/>
          <p:nvPr/>
        </p:nvSpPr>
        <p:spPr>
          <a:xfrm>
            <a:off x="705536" y="1326641"/>
            <a:ext cx="1197769" cy="632866"/>
          </a:xfrm>
          <a:prstGeom prst="rect">
            <a:avLst/>
          </a:prstGeom>
        </p:spPr>
        <p:txBody>
          <a:bodyPr vert="horz" wrap="square" lIns="0" tIns="9525" rIns="0" bIns="0" rtlCol="0">
            <a:spAutoFit/>
          </a:bodyPr>
          <a:lstStyle/>
          <a:p>
            <a:pPr marL="140494" indent="-130969" defTabSz="685800">
              <a:spcBef>
                <a:spcPts val="75"/>
              </a:spcBef>
              <a:buFontTx/>
              <a:buChar char="•"/>
              <a:tabLst>
                <a:tab pos="140494" algn="l"/>
              </a:tabLst>
            </a:pPr>
            <a:r>
              <a:rPr sz="1350">
                <a:solidFill>
                  <a:srgbClr val="073762"/>
                </a:solidFill>
                <a:latin typeface="Arial"/>
                <a:cs typeface="Arial"/>
              </a:rPr>
              <a:t>High</a:t>
            </a:r>
            <a:r>
              <a:rPr sz="1350" spc="-26">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Moderate</a:t>
            </a:r>
            <a:r>
              <a:rPr sz="1350" spc="-30">
                <a:solidFill>
                  <a:srgbClr val="073762"/>
                </a:solidFill>
                <a:latin typeface="Arial"/>
                <a:cs typeface="Arial"/>
              </a:rPr>
              <a:t> </a:t>
            </a:r>
            <a:r>
              <a:rPr sz="1350" spc="-19">
                <a:solidFill>
                  <a:srgbClr val="073762"/>
                </a:solidFill>
                <a:latin typeface="Arial"/>
                <a:cs typeface="Arial"/>
              </a:rPr>
              <a:t>IgE</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Moderate</a:t>
            </a:r>
            <a:r>
              <a:rPr sz="1350" spc="-23">
                <a:solidFill>
                  <a:srgbClr val="073762"/>
                </a:solidFill>
                <a:latin typeface="Arial"/>
                <a:cs typeface="Arial"/>
              </a:rPr>
              <a:t> </a:t>
            </a:r>
            <a:r>
              <a:rPr sz="1350" spc="-19">
                <a:solidFill>
                  <a:srgbClr val="073762"/>
                </a:solidFill>
                <a:latin typeface="Arial"/>
                <a:cs typeface="Arial"/>
              </a:rPr>
              <a:t>eos</a:t>
            </a:r>
            <a:endParaRPr sz="1350">
              <a:latin typeface="Arial"/>
              <a:cs typeface="Arial"/>
            </a:endParaRPr>
          </a:p>
        </p:txBody>
      </p:sp>
      <p:sp>
        <p:nvSpPr>
          <p:cNvPr id="5" name="object 5"/>
          <p:cNvSpPr/>
          <p:nvPr/>
        </p:nvSpPr>
        <p:spPr>
          <a:xfrm>
            <a:off x="1670495" y="1621250"/>
            <a:ext cx="5769769" cy="2524125"/>
          </a:xfrm>
          <a:custGeom>
            <a:avLst/>
            <a:gdLst/>
            <a:ahLst/>
            <a:cxnLst/>
            <a:rect l="l" t="t" r="r" b="b"/>
            <a:pathLst>
              <a:path w="7693025" h="3365500">
                <a:moveTo>
                  <a:pt x="719455" y="3308096"/>
                </a:moveTo>
                <a:lnTo>
                  <a:pt x="382905" y="3308096"/>
                </a:lnTo>
                <a:lnTo>
                  <a:pt x="382905" y="3279521"/>
                </a:lnTo>
                <a:lnTo>
                  <a:pt x="297180" y="3322447"/>
                </a:lnTo>
                <a:lnTo>
                  <a:pt x="382905" y="3365246"/>
                </a:lnTo>
                <a:lnTo>
                  <a:pt x="382905" y="3336671"/>
                </a:lnTo>
                <a:lnTo>
                  <a:pt x="719455" y="3336671"/>
                </a:lnTo>
                <a:lnTo>
                  <a:pt x="719455" y="3308096"/>
                </a:lnTo>
                <a:close/>
              </a:path>
              <a:path w="7693025" h="3365500">
                <a:moveTo>
                  <a:pt x="1263650" y="2043176"/>
                </a:moveTo>
                <a:lnTo>
                  <a:pt x="85725" y="2043176"/>
                </a:lnTo>
                <a:lnTo>
                  <a:pt x="85725" y="2014601"/>
                </a:lnTo>
                <a:lnTo>
                  <a:pt x="0" y="2057527"/>
                </a:lnTo>
                <a:lnTo>
                  <a:pt x="85725" y="2100326"/>
                </a:lnTo>
                <a:lnTo>
                  <a:pt x="85725" y="2071751"/>
                </a:lnTo>
                <a:lnTo>
                  <a:pt x="1263650" y="2071751"/>
                </a:lnTo>
                <a:lnTo>
                  <a:pt x="1263650" y="2043176"/>
                </a:lnTo>
                <a:close/>
              </a:path>
              <a:path w="7693025" h="3365500">
                <a:moveTo>
                  <a:pt x="2103501" y="28575"/>
                </a:moveTo>
                <a:lnTo>
                  <a:pt x="510921" y="28575"/>
                </a:lnTo>
                <a:lnTo>
                  <a:pt x="510921" y="0"/>
                </a:lnTo>
                <a:lnTo>
                  <a:pt x="425196" y="42799"/>
                </a:lnTo>
                <a:lnTo>
                  <a:pt x="510921" y="85725"/>
                </a:lnTo>
                <a:lnTo>
                  <a:pt x="510921" y="57150"/>
                </a:lnTo>
                <a:lnTo>
                  <a:pt x="2103501" y="57150"/>
                </a:lnTo>
                <a:lnTo>
                  <a:pt x="2103501" y="28575"/>
                </a:lnTo>
                <a:close/>
              </a:path>
              <a:path w="7693025" h="3365500">
                <a:moveTo>
                  <a:pt x="7297801" y="652399"/>
                </a:moveTo>
                <a:lnTo>
                  <a:pt x="7269302" y="638175"/>
                </a:lnTo>
                <a:lnTo>
                  <a:pt x="7212076" y="609600"/>
                </a:lnTo>
                <a:lnTo>
                  <a:pt x="7212076" y="638175"/>
                </a:lnTo>
                <a:lnTo>
                  <a:pt x="6150864" y="638175"/>
                </a:lnTo>
                <a:lnTo>
                  <a:pt x="6150864" y="666750"/>
                </a:lnTo>
                <a:lnTo>
                  <a:pt x="7212076" y="666750"/>
                </a:lnTo>
                <a:lnTo>
                  <a:pt x="7212076" y="695325"/>
                </a:lnTo>
                <a:lnTo>
                  <a:pt x="7269137" y="666750"/>
                </a:lnTo>
                <a:lnTo>
                  <a:pt x="7297801" y="652399"/>
                </a:lnTo>
                <a:close/>
              </a:path>
              <a:path w="7693025" h="3365500">
                <a:moveTo>
                  <a:pt x="7692517" y="2356231"/>
                </a:moveTo>
                <a:lnTo>
                  <a:pt x="7663853" y="2341880"/>
                </a:lnTo>
                <a:lnTo>
                  <a:pt x="7606792" y="2313305"/>
                </a:lnTo>
                <a:lnTo>
                  <a:pt x="7606792" y="2341880"/>
                </a:lnTo>
                <a:lnTo>
                  <a:pt x="6545580" y="2341880"/>
                </a:lnTo>
                <a:lnTo>
                  <a:pt x="6545580" y="2370455"/>
                </a:lnTo>
                <a:lnTo>
                  <a:pt x="7606792" y="2370455"/>
                </a:lnTo>
                <a:lnTo>
                  <a:pt x="7606792" y="2399030"/>
                </a:lnTo>
                <a:lnTo>
                  <a:pt x="7664018" y="2370455"/>
                </a:lnTo>
                <a:lnTo>
                  <a:pt x="7692517" y="2356231"/>
                </a:lnTo>
                <a:close/>
              </a:path>
            </a:pathLst>
          </a:custGeom>
          <a:solidFill>
            <a:srgbClr val="043662"/>
          </a:solidFill>
        </p:spPr>
        <p:txBody>
          <a:bodyPr wrap="square" lIns="0" tIns="0" rIns="0" bIns="0" rtlCol="0"/>
          <a:lstStyle/>
          <a:p>
            <a:pPr defTabSz="685800"/>
            <a:endParaRPr sz="1350"/>
          </a:p>
        </p:txBody>
      </p:sp>
      <p:sp>
        <p:nvSpPr>
          <p:cNvPr id="6" name="object 6"/>
          <p:cNvSpPr txBox="1"/>
          <p:nvPr/>
        </p:nvSpPr>
        <p:spPr>
          <a:xfrm>
            <a:off x="7203282" y="1784032"/>
            <a:ext cx="1008221" cy="632866"/>
          </a:xfrm>
          <a:prstGeom prst="rect">
            <a:avLst/>
          </a:prstGeom>
        </p:spPr>
        <p:txBody>
          <a:bodyPr vert="horz" wrap="square" lIns="0" tIns="9525" rIns="0" bIns="0" rtlCol="0">
            <a:spAutoFit/>
          </a:bodyPr>
          <a:lstStyle/>
          <a:p>
            <a:pPr marL="140494" indent="-130969" defTabSz="685800">
              <a:spcBef>
                <a:spcPts val="75"/>
              </a:spcBef>
              <a:buFontTx/>
              <a:buChar char="•"/>
              <a:tabLst>
                <a:tab pos="140494" algn="l"/>
              </a:tabLst>
            </a:pPr>
            <a:r>
              <a:rPr sz="1350">
                <a:solidFill>
                  <a:srgbClr val="073762"/>
                </a:solidFill>
                <a:latin typeface="Arial"/>
                <a:cs typeface="Arial"/>
              </a:rPr>
              <a:t>High</a:t>
            </a:r>
            <a:r>
              <a:rPr sz="1350" spc="-26">
                <a:solidFill>
                  <a:srgbClr val="073762"/>
                </a:solidFill>
                <a:latin typeface="Arial"/>
                <a:cs typeface="Arial"/>
              </a:rPr>
              <a:t> </a:t>
            </a:r>
            <a:r>
              <a:rPr sz="1350" spc="-19">
                <a:solidFill>
                  <a:srgbClr val="073762"/>
                </a:solidFill>
                <a:latin typeface="Arial"/>
                <a:cs typeface="Arial"/>
              </a:rPr>
              <a:t>eos</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High</a:t>
            </a:r>
            <a:r>
              <a:rPr sz="1350" spc="-26">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Low</a:t>
            </a:r>
            <a:r>
              <a:rPr sz="1350" spc="-19">
                <a:solidFill>
                  <a:srgbClr val="073762"/>
                </a:solidFill>
                <a:latin typeface="Arial"/>
                <a:cs typeface="Arial"/>
              </a:rPr>
              <a:t> IgE</a:t>
            </a:r>
            <a:endParaRPr sz="1350">
              <a:latin typeface="Arial"/>
              <a:cs typeface="Arial"/>
            </a:endParaRPr>
          </a:p>
        </p:txBody>
      </p:sp>
      <p:sp>
        <p:nvSpPr>
          <p:cNvPr id="7" name="object 7"/>
          <p:cNvSpPr txBox="1"/>
          <p:nvPr/>
        </p:nvSpPr>
        <p:spPr>
          <a:xfrm>
            <a:off x="7498842" y="3062668"/>
            <a:ext cx="1188244" cy="632866"/>
          </a:xfrm>
          <a:prstGeom prst="rect">
            <a:avLst/>
          </a:prstGeom>
        </p:spPr>
        <p:txBody>
          <a:bodyPr vert="horz" wrap="square" lIns="0" tIns="9525" rIns="0" bIns="0" rtlCol="0">
            <a:spAutoFit/>
          </a:bodyPr>
          <a:lstStyle/>
          <a:p>
            <a:pPr marL="140494" indent="-130969" defTabSz="685800">
              <a:spcBef>
                <a:spcPts val="75"/>
              </a:spcBef>
              <a:buFontTx/>
              <a:buChar char="•"/>
              <a:tabLst>
                <a:tab pos="140494" algn="l"/>
              </a:tabLst>
            </a:pPr>
            <a:r>
              <a:rPr sz="1350">
                <a:solidFill>
                  <a:srgbClr val="073762"/>
                </a:solidFill>
                <a:latin typeface="Arial"/>
                <a:cs typeface="Arial"/>
              </a:rPr>
              <a:t>Very</a:t>
            </a:r>
            <a:r>
              <a:rPr sz="1350" spc="-49">
                <a:solidFill>
                  <a:srgbClr val="073762"/>
                </a:solidFill>
                <a:latin typeface="Arial"/>
                <a:cs typeface="Arial"/>
              </a:rPr>
              <a:t> </a:t>
            </a:r>
            <a:r>
              <a:rPr sz="1350">
                <a:solidFill>
                  <a:srgbClr val="073762"/>
                </a:solidFill>
                <a:latin typeface="Arial"/>
                <a:cs typeface="Arial"/>
              </a:rPr>
              <a:t>high</a:t>
            </a:r>
            <a:r>
              <a:rPr sz="1350" spc="-38">
                <a:solidFill>
                  <a:srgbClr val="073762"/>
                </a:solidFill>
                <a:latin typeface="Arial"/>
                <a:cs typeface="Arial"/>
              </a:rPr>
              <a:t> </a:t>
            </a:r>
            <a:r>
              <a:rPr sz="1350" spc="-19">
                <a:solidFill>
                  <a:srgbClr val="073762"/>
                </a:solidFill>
                <a:latin typeface="Arial"/>
                <a:cs typeface="Arial"/>
              </a:rPr>
              <a:t>eos</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High</a:t>
            </a:r>
            <a:r>
              <a:rPr sz="1350" spc="-26">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High</a:t>
            </a:r>
            <a:r>
              <a:rPr sz="1350" spc="-26">
                <a:solidFill>
                  <a:srgbClr val="073762"/>
                </a:solidFill>
                <a:latin typeface="Arial"/>
                <a:cs typeface="Arial"/>
              </a:rPr>
              <a:t> </a:t>
            </a:r>
            <a:r>
              <a:rPr sz="1350" spc="-19">
                <a:solidFill>
                  <a:srgbClr val="073762"/>
                </a:solidFill>
                <a:latin typeface="Arial"/>
                <a:cs typeface="Arial"/>
              </a:rPr>
              <a:t>eos</a:t>
            </a:r>
            <a:endParaRPr sz="1350">
              <a:latin typeface="Arial"/>
              <a:cs typeface="Arial"/>
            </a:endParaRPr>
          </a:p>
        </p:txBody>
      </p:sp>
      <p:sp>
        <p:nvSpPr>
          <p:cNvPr id="8" name="object 8"/>
          <p:cNvSpPr txBox="1"/>
          <p:nvPr/>
        </p:nvSpPr>
        <p:spPr>
          <a:xfrm>
            <a:off x="609295" y="2838830"/>
            <a:ext cx="970598" cy="632866"/>
          </a:xfrm>
          <a:prstGeom prst="rect">
            <a:avLst/>
          </a:prstGeom>
        </p:spPr>
        <p:txBody>
          <a:bodyPr vert="horz" wrap="square" lIns="0" tIns="9525" rIns="0" bIns="0" rtlCol="0">
            <a:spAutoFit/>
          </a:bodyPr>
          <a:lstStyle/>
          <a:p>
            <a:pPr marL="140494" indent="-130969" defTabSz="685800">
              <a:spcBef>
                <a:spcPts val="75"/>
              </a:spcBef>
              <a:buFontTx/>
              <a:buChar char="•"/>
              <a:tabLst>
                <a:tab pos="140494" algn="l"/>
              </a:tabLst>
            </a:pPr>
            <a:r>
              <a:rPr sz="1350">
                <a:solidFill>
                  <a:srgbClr val="073762"/>
                </a:solidFill>
                <a:latin typeface="Arial"/>
                <a:cs typeface="Arial"/>
              </a:rPr>
              <a:t>Low</a:t>
            </a:r>
            <a:r>
              <a:rPr sz="1350" spc="-19">
                <a:solidFill>
                  <a:srgbClr val="073762"/>
                </a:solidFill>
                <a:latin typeface="Arial"/>
                <a:cs typeface="Arial"/>
              </a:rPr>
              <a:t> eos</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Low</a:t>
            </a:r>
            <a:r>
              <a:rPr sz="1350" spc="-19">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Low</a:t>
            </a:r>
            <a:r>
              <a:rPr sz="1350" spc="-11">
                <a:solidFill>
                  <a:srgbClr val="073762"/>
                </a:solidFill>
                <a:latin typeface="Arial"/>
                <a:cs typeface="Arial"/>
              </a:rPr>
              <a:t> </a:t>
            </a:r>
            <a:r>
              <a:rPr sz="1350" spc="-19">
                <a:solidFill>
                  <a:srgbClr val="073762"/>
                </a:solidFill>
                <a:latin typeface="Arial"/>
                <a:cs typeface="Arial"/>
              </a:rPr>
              <a:t>IgE</a:t>
            </a:r>
            <a:endParaRPr sz="1350">
              <a:latin typeface="Arial"/>
              <a:cs typeface="Arial"/>
            </a:endParaRPr>
          </a:p>
        </p:txBody>
      </p:sp>
      <p:sp>
        <p:nvSpPr>
          <p:cNvPr id="9" name="object 9"/>
          <p:cNvSpPr txBox="1"/>
          <p:nvPr/>
        </p:nvSpPr>
        <p:spPr>
          <a:xfrm>
            <a:off x="382296" y="3787712"/>
            <a:ext cx="1379696" cy="632866"/>
          </a:xfrm>
          <a:prstGeom prst="rect">
            <a:avLst/>
          </a:prstGeom>
        </p:spPr>
        <p:txBody>
          <a:bodyPr vert="horz" wrap="square" lIns="0" tIns="9525" rIns="0" bIns="0" rtlCol="0">
            <a:spAutoFit/>
          </a:bodyPr>
          <a:lstStyle/>
          <a:p>
            <a:pPr marL="140494" indent="-130969" defTabSz="685800">
              <a:spcBef>
                <a:spcPts val="75"/>
              </a:spcBef>
              <a:buFontTx/>
              <a:buChar char="•"/>
              <a:tabLst>
                <a:tab pos="140494" algn="l"/>
              </a:tabLst>
            </a:pPr>
            <a:r>
              <a:rPr sz="1350">
                <a:solidFill>
                  <a:srgbClr val="073762"/>
                </a:solidFill>
                <a:latin typeface="Arial"/>
                <a:cs typeface="Arial"/>
              </a:rPr>
              <a:t>Very</a:t>
            </a:r>
            <a:r>
              <a:rPr sz="1350" spc="-49">
                <a:solidFill>
                  <a:srgbClr val="073762"/>
                </a:solidFill>
                <a:latin typeface="Arial"/>
                <a:cs typeface="Arial"/>
              </a:rPr>
              <a:t> </a:t>
            </a:r>
            <a:r>
              <a:rPr sz="1350">
                <a:solidFill>
                  <a:srgbClr val="073762"/>
                </a:solidFill>
                <a:latin typeface="Arial"/>
                <a:cs typeface="Arial"/>
              </a:rPr>
              <a:t>high</a:t>
            </a:r>
            <a:r>
              <a:rPr sz="1350" spc="-38">
                <a:solidFill>
                  <a:srgbClr val="073762"/>
                </a:solidFill>
                <a:latin typeface="Arial"/>
                <a:cs typeface="Arial"/>
              </a:rPr>
              <a:t> </a:t>
            </a:r>
            <a:r>
              <a:rPr sz="1350" spc="-19">
                <a:solidFill>
                  <a:srgbClr val="073762"/>
                </a:solidFill>
                <a:latin typeface="Arial"/>
                <a:cs typeface="Arial"/>
              </a:rPr>
              <a:t>IgE</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Moderate</a:t>
            </a:r>
            <a:r>
              <a:rPr sz="1350" spc="-30">
                <a:solidFill>
                  <a:srgbClr val="073762"/>
                </a:solidFill>
                <a:latin typeface="Arial"/>
                <a:cs typeface="Arial"/>
              </a:rPr>
              <a:t> </a:t>
            </a:r>
            <a:r>
              <a:rPr sz="1350" spc="-19">
                <a:solidFill>
                  <a:srgbClr val="073762"/>
                </a:solidFill>
                <a:latin typeface="Arial"/>
                <a:cs typeface="Arial"/>
              </a:rPr>
              <a:t>eos</a:t>
            </a:r>
            <a:endParaRPr sz="1350">
              <a:latin typeface="Arial"/>
              <a:cs typeface="Arial"/>
            </a:endParaRPr>
          </a:p>
          <a:p>
            <a:pPr marL="140494" indent="-130969" defTabSz="685800">
              <a:buFontTx/>
              <a:buChar char="•"/>
              <a:tabLst>
                <a:tab pos="140494" algn="l"/>
              </a:tabLst>
            </a:pPr>
            <a:r>
              <a:rPr sz="1350">
                <a:solidFill>
                  <a:srgbClr val="073762"/>
                </a:solidFill>
                <a:latin typeface="Arial"/>
                <a:cs typeface="Arial"/>
              </a:rPr>
              <a:t>Moderate</a:t>
            </a:r>
            <a:r>
              <a:rPr sz="1350" spc="-23">
                <a:solidFill>
                  <a:srgbClr val="073762"/>
                </a:solidFill>
                <a:latin typeface="Arial"/>
                <a:cs typeface="Arial"/>
              </a:rPr>
              <a:t> </a:t>
            </a:r>
            <a:r>
              <a:rPr sz="1350" spc="-15">
                <a:solidFill>
                  <a:srgbClr val="073762"/>
                </a:solidFill>
                <a:latin typeface="Arial"/>
                <a:cs typeface="Arial"/>
              </a:rPr>
              <a:t>FeNO</a:t>
            </a:r>
            <a:endParaRPr sz="1350">
              <a:latin typeface="Arial"/>
              <a:cs typeface="Arial"/>
            </a:endParaRPr>
          </a:p>
        </p:txBody>
      </p:sp>
      <p:sp>
        <p:nvSpPr>
          <p:cNvPr id="10" name="object 10"/>
          <p:cNvSpPr txBox="1"/>
          <p:nvPr/>
        </p:nvSpPr>
        <p:spPr>
          <a:xfrm>
            <a:off x="5662231" y="4924349"/>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3"/>
              </a:rPr>
              <a:t>Denton</a:t>
            </a:r>
            <a:r>
              <a:rPr sz="900" spc="-23">
                <a:solidFill>
                  <a:srgbClr val="073762"/>
                </a:solidFill>
                <a:latin typeface="Arial"/>
                <a:cs typeface="Arial"/>
                <a:hlinkClick r:id="rId3"/>
              </a:rPr>
              <a:t> </a:t>
            </a:r>
            <a:r>
              <a:rPr sz="900">
                <a:solidFill>
                  <a:srgbClr val="073762"/>
                </a:solidFill>
                <a:latin typeface="Arial"/>
                <a:cs typeface="Arial"/>
                <a:hlinkClick r:id="rId3"/>
              </a:rPr>
              <a:t>E.,</a:t>
            </a:r>
            <a:r>
              <a:rPr sz="900" spc="4">
                <a:solidFill>
                  <a:srgbClr val="073762"/>
                </a:solidFill>
                <a:latin typeface="Arial"/>
                <a:cs typeface="Arial"/>
                <a:hlinkClick r:id="rId3"/>
              </a:rPr>
              <a:t> </a:t>
            </a:r>
            <a:r>
              <a:rPr sz="900">
                <a:solidFill>
                  <a:srgbClr val="073762"/>
                </a:solidFill>
                <a:latin typeface="Arial"/>
                <a:cs typeface="Arial"/>
                <a:hlinkClick r:id="rId3"/>
              </a:rPr>
              <a:t>et</a:t>
            </a:r>
            <a:r>
              <a:rPr sz="900" spc="-4">
                <a:solidFill>
                  <a:srgbClr val="073762"/>
                </a:solidFill>
                <a:latin typeface="Arial"/>
                <a:cs typeface="Arial"/>
                <a:hlinkClick r:id="rId3"/>
              </a:rPr>
              <a:t> </a:t>
            </a:r>
            <a:r>
              <a:rPr sz="900">
                <a:solidFill>
                  <a:srgbClr val="073762"/>
                </a:solidFill>
                <a:latin typeface="Arial"/>
                <a:cs typeface="Arial"/>
                <a:hlinkClick r:id="rId3"/>
              </a:rPr>
              <a:t>al.</a:t>
            </a:r>
            <a:r>
              <a:rPr sz="900" spc="8">
                <a:solidFill>
                  <a:srgbClr val="073762"/>
                </a:solidFill>
                <a:latin typeface="Arial"/>
                <a:cs typeface="Arial"/>
                <a:hlinkClick r:id="rId3"/>
              </a:rPr>
              <a:t> </a:t>
            </a:r>
            <a:r>
              <a:rPr sz="900" i="1">
                <a:solidFill>
                  <a:srgbClr val="073762"/>
                </a:solidFill>
                <a:latin typeface="Arial"/>
                <a:cs typeface="Arial"/>
                <a:hlinkClick r:id="rId3"/>
              </a:rPr>
              <a:t>JACI</a:t>
            </a:r>
            <a:r>
              <a:rPr sz="900" i="1" spc="4">
                <a:solidFill>
                  <a:srgbClr val="073762"/>
                </a:solidFill>
                <a:latin typeface="Arial"/>
                <a:cs typeface="Arial"/>
                <a:hlinkClick r:id="rId3"/>
              </a:rPr>
              <a:t> </a:t>
            </a:r>
            <a:r>
              <a:rPr sz="900" i="1">
                <a:solidFill>
                  <a:srgbClr val="073762"/>
                </a:solidFill>
                <a:latin typeface="Arial"/>
                <a:cs typeface="Arial"/>
                <a:hlinkClick r:id="rId3"/>
              </a:rPr>
              <a:t>In Pract</a:t>
            </a:r>
            <a:r>
              <a:rPr sz="900" i="1" spc="4">
                <a:solidFill>
                  <a:srgbClr val="073762"/>
                </a:solidFill>
                <a:latin typeface="Arial"/>
                <a:cs typeface="Arial"/>
                <a:hlinkClick r:id="rId3"/>
              </a:rPr>
              <a:t> </a:t>
            </a:r>
            <a:r>
              <a:rPr sz="900" spc="-8">
                <a:solidFill>
                  <a:srgbClr val="073762"/>
                </a:solidFill>
                <a:latin typeface="Arial"/>
                <a:cs typeface="Arial"/>
                <a:hlinkClick r:id="rId3"/>
              </a:rPr>
              <a:t>2021:Article</a:t>
            </a:r>
            <a:r>
              <a:rPr sz="900" spc="-23">
                <a:solidFill>
                  <a:srgbClr val="073762"/>
                </a:solidFill>
                <a:latin typeface="Arial"/>
                <a:cs typeface="Arial"/>
                <a:hlinkClick r:id="rId3"/>
              </a:rPr>
              <a:t> </a:t>
            </a:r>
            <a:r>
              <a:rPr sz="900">
                <a:solidFill>
                  <a:srgbClr val="073762"/>
                </a:solidFill>
                <a:latin typeface="Arial"/>
                <a:cs typeface="Arial"/>
                <a:hlinkClick r:id="rId3"/>
              </a:rPr>
              <a:t>In </a:t>
            </a:r>
            <a:r>
              <a:rPr sz="900" spc="-8">
                <a:solidFill>
                  <a:srgbClr val="073762"/>
                </a:solidFill>
                <a:latin typeface="Arial"/>
                <a:cs typeface="Arial"/>
                <a:hlinkClick r:id="rId3"/>
              </a:rPr>
              <a:t>press</a:t>
            </a:r>
            <a:endParaRPr sz="900">
              <a:latin typeface="Arial"/>
              <a:cs typeface="Arial"/>
            </a:endParaRPr>
          </a:p>
        </p:txBody>
      </p:sp>
      <p:pic>
        <p:nvPicPr>
          <p:cNvPr id="11" name="Graphic 10" descr="Beginning with solid fill">
            <a:hlinkClick r:id="rId4" action="ppaction://hlinksldjump"/>
            <a:extLst>
              <a:ext uri="{FF2B5EF4-FFF2-40B4-BE49-F238E27FC236}">
                <a16:creationId xmlns:a16="http://schemas.microsoft.com/office/drawing/2014/main" id="{8E6CAA4D-921B-E459-05DE-3B4713695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2" name="bg object 17">
            <a:extLst>
              <a:ext uri="{FF2B5EF4-FFF2-40B4-BE49-F238E27FC236}">
                <a16:creationId xmlns:a16="http://schemas.microsoft.com/office/drawing/2014/main" id="{9D42DDC4-EE5D-D956-5C6A-991BCA4D8522}"/>
              </a:ext>
            </a:extLst>
          </p:cNvPr>
          <p:cNvPicPr/>
          <p:nvPr/>
        </p:nvPicPr>
        <p:blipFill>
          <a:blip r:embed="rId7" cstate="print">
            <a:alphaModFix amt="1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Results:</a:t>
            </a:r>
            <a:r>
              <a:rPr spc="-15"/>
              <a:t> </a:t>
            </a:r>
            <a:r>
              <a:t>Delphi</a:t>
            </a:r>
            <a:r>
              <a:rPr spc="-40"/>
              <a:t> </a:t>
            </a:r>
            <a:r>
              <a:t>R2</a:t>
            </a:r>
            <a:r>
              <a:rPr spc="-15"/>
              <a:t> </a:t>
            </a:r>
            <a:r>
              <a:t>and</a:t>
            </a:r>
            <a:r>
              <a:rPr spc="-30"/>
              <a:t> </a:t>
            </a:r>
            <a:r>
              <a:rPr spc="-25"/>
              <a:t>R3</a:t>
            </a:r>
          </a:p>
        </p:txBody>
      </p:sp>
      <p:sp>
        <p:nvSpPr>
          <p:cNvPr id="3" name="object 3"/>
          <p:cNvSpPr/>
          <p:nvPr/>
        </p:nvSpPr>
        <p:spPr>
          <a:xfrm>
            <a:off x="2863596" y="2237231"/>
            <a:ext cx="3312160" cy="1490980"/>
          </a:xfrm>
          <a:custGeom>
            <a:avLst/>
            <a:gdLst/>
            <a:ahLst/>
            <a:cxnLst/>
            <a:rect l="l" t="t" r="r" b="b"/>
            <a:pathLst>
              <a:path w="3312160" h="1490979">
                <a:moveTo>
                  <a:pt x="2866644" y="43688"/>
                </a:moveTo>
                <a:lnTo>
                  <a:pt x="2863202" y="26682"/>
                </a:lnTo>
                <a:lnTo>
                  <a:pt x="2853842" y="12801"/>
                </a:lnTo>
                <a:lnTo>
                  <a:pt x="2839961" y="3441"/>
                </a:lnTo>
                <a:lnTo>
                  <a:pt x="2822956" y="0"/>
                </a:lnTo>
                <a:lnTo>
                  <a:pt x="488696" y="0"/>
                </a:lnTo>
                <a:lnTo>
                  <a:pt x="471678" y="3441"/>
                </a:lnTo>
                <a:lnTo>
                  <a:pt x="457796" y="12801"/>
                </a:lnTo>
                <a:lnTo>
                  <a:pt x="448437" y="26682"/>
                </a:lnTo>
                <a:lnTo>
                  <a:pt x="444995" y="43688"/>
                </a:lnTo>
                <a:lnTo>
                  <a:pt x="444995" y="218440"/>
                </a:lnTo>
                <a:lnTo>
                  <a:pt x="448437" y="235458"/>
                </a:lnTo>
                <a:lnTo>
                  <a:pt x="457796" y="249339"/>
                </a:lnTo>
                <a:lnTo>
                  <a:pt x="471678" y="258699"/>
                </a:lnTo>
                <a:lnTo>
                  <a:pt x="488696" y="262128"/>
                </a:lnTo>
                <a:lnTo>
                  <a:pt x="2822956" y="262128"/>
                </a:lnTo>
                <a:lnTo>
                  <a:pt x="2839961" y="258699"/>
                </a:lnTo>
                <a:lnTo>
                  <a:pt x="2853842" y="249339"/>
                </a:lnTo>
                <a:lnTo>
                  <a:pt x="2863202" y="235458"/>
                </a:lnTo>
                <a:lnTo>
                  <a:pt x="2866644" y="218440"/>
                </a:lnTo>
                <a:lnTo>
                  <a:pt x="2866644" y="43688"/>
                </a:lnTo>
                <a:close/>
              </a:path>
              <a:path w="3312160" h="1490979">
                <a:moveTo>
                  <a:pt x="3311652" y="587502"/>
                </a:moveTo>
                <a:lnTo>
                  <a:pt x="3305187" y="539508"/>
                </a:lnTo>
                <a:lnTo>
                  <a:pt x="3286976" y="496379"/>
                </a:lnTo>
                <a:lnTo>
                  <a:pt x="3258731" y="459828"/>
                </a:lnTo>
                <a:lnTo>
                  <a:pt x="3222180" y="431584"/>
                </a:lnTo>
                <a:lnTo>
                  <a:pt x="3179051" y="413372"/>
                </a:lnTo>
                <a:lnTo>
                  <a:pt x="3131058" y="406908"/>
                </a:lnTo>
                <a:lnTo>
                  <a:pt x="180594" y="406908"/>
                </a:lnTo>
                <a:lnTo>
                  <a:pt x="132588" y="413372"/>
                </a:lnTo>
                <a:lnTo>
                  <a:pt x="89458" y="431584"/>
                </a:lnTo>
                <a:lnTo>
                  <a:pt x="52908" y="459828"/>
                </a:lnTo>
                <a:lnTo>
                  <a:pt x="24663" y="496379"/>
                </a:lnTo>
                <a:lnTo>
                  <a:pt x="6451" y="539508"/>
                </a:lnTo>
                <a:lnTo>
                  <a:pt x="0" y="587502"/>
                </a:lnTo>
                <a:lnTo>
                  <a:pt x="0" y="1309878"/>
                </a:lnTo>
                <a:lnTo>
                  <a:pt x="6451" y="1357884"/>
                </a:lnTo>
                <a:lnTo>
                  <a:pt x="24663" y="1401013"/>
                </a:lnTo>
                <a:lnTo>
                  <a:pt x="52908" y="1437563"/>
                </a:lnTo>
                <a:lnTo>
                  <a:pt x="89458" y="1465808"/>
                </a:lnTo>
                <a:lnTo>
                  <a:pt x="132588" y="1484020"/>
                </a:lnTo>
                <a:lnTo>
                  <a:pt x="180594" y="1490472"/>
                </a:lnTo>
                <a:lnTo>
                  <a:pt x="3131058" y="1490472"/>
                </a:lnTo>
                <a:lnTo>
                  <a:pt x="3179051" y="1484020"/>
                </a:lnTo>
                <a:lnTo>
                  <a:pt x="3222180" y="1465808"/>
                </a:lnTo>
                <a:lnTo>
                  <a:pt x="3258731" y="1437563"/>
                </a:lnTo>
                <a:lnTo>
                  <a:pt x="3286976" y="1401013"/>
                </a:lnTo>
                <a:lnTo>
                  <a:pt x="3305187" y="1357884"/>
                </a:lnTo>
                <a:lnTo>
                  <a:pt x="3311652" y="1309878"/>
                </a:lnTo>
                <a:lnTo>
                  <a:pt x="3311652" y="587502"/>
                </a:lnTo>
                <a:close/>
              </a:path>
            </a:pathLst>
          </a:custGeom>
          <a:solidFill>
            <a:srgbClr val="073762"/>
          </a:solidFill>
        </p:spPr>
        <p:txBody>
          <a:bodyPr wrap="square" lIns="0" tIns="0" rIns="0" bIns="0" rtlCol="0"/>
          <a:lstStyle/>
          <a:p>
            <a:endParaRPr/>
          </a:p>
        </p:txBody>
      </p:sp>
      <p:sp>
        <p:nvSpPr>
          <p:cNvPr id="4" name="object 4"/>
          <p:cNvSpPr txBox="1"/>
          <p:nvPr/>
        </p:nvSpPr>
        <p:spPr>
          <a:xfrm>
            <a:off x="2995041" y="2268474"/>
            <a:ext cx="2973070" cy="1346200"/>
          </a:xfrm>
          <a:prstGeom prst="rect">
            <a:avLst/>
          </a:prstGeom>
        </p:spPr>
        <p:txBody>
          <a:bodyPr vert="horz" wrap="square" lIns="0" tIns="12700" rIns="0" bIns="0" rtlCol="0">
            <a:spAutoFit/>
          </a:bodyPr>
          <a:lstStyle/>
          <a:p>
            <a:pPr marL="692150">
              <a:lnSpc>
                <a:spcPct val="100000"/>
              </a:lnSpc>
              <a:spcBef>
                <a:spcPts val="100"/>
              </a:spcBef>
            </a:pPr>
            <a:r>
              <a:rPr sz="1100">
                <a:solidFill>
                  <a:srgbClr val="FFFFFF"/>
                </a:solidFill>
                <a:latin typeface="Arial"/>
                <a:cs typeface="Arial"/>
              </a:rPr>
              <a:t>106</a:t>
            </a:r>
            <a:r>
              <a:rPr sz="1100" spc="-45">
                <a:solidFill>
                  <a:srgbClr val="FFFFFF"/>
                </a:solidFill>
                <a:latin typeface="Arial"/>
                <a:cs typeface="Arial"/>
              </a:rPr>
              <a:t> </a:t>
            </a:r>
            <a:r>
              <a:rPr sz="1100">
                <a:solidFill>
                  <a:srgbClr val="FFFFFF"/>
                </a:solidFill>
                <a:latin typeface="Arial"/>
                <a:cs typeface="Arial"/>
              </a:rPr>
              <a:t>variables</a:t>
            </a:r>
            <a:r>
              <a:rPr sz="1100" spc="-20">
                <a:solidFill>
                  <a:srgbClr val="FFFFFF"/>
                </a:solidFill>
                <a:latin typeface="Arial"/>
                <a:cs typeface="Arial"/>
              </a:rPr>
              <a:t> </a:t>
            </a:r>
            <a:r>
              <a:rPr sz="1100">
                <a:solidFill>
                  <a:srgbClr val="FFFFFF"/>
                </a:solidFill>
                <a:latin typeface="Arial"/>
                <a:cs typeface="Arial"/>
              </a:rPr>
              <a:t>were</a:t>
            </a:r>
            <a:r>
              <a:rPr sz="1100" spc="-30">
                <a:solidFill>
                  <a:srgbClr val="FFFFFF"/>
                </a:solidFill>
                <a:latin typeface="Arial"/>
                <a:cs typeface="Arial"/>
              </a:rPr>
              <a:t> </a:t>
            </a:r>
            <a:r>
              <a:rPr sz="1100" spc="-10">
                <a:solidFill>
                  <a:srgbClr val="FFFFFF"/>
                </a:solidFill>
                <a:latin typeface="Arial"/>
                <a:cs typeface="Arial"/>
              </a:rPr>
              <a:t>chosen</a:t>
            </a:r>
            <a:endParaRPr sz="1100">
              <a:latin typeface="Arial"/>
              <a:cs typeface="Arial"/>
            </a:endParaRPr>
          </a:p>
          <a:p>
            <a:pPr>
              <a:lnSpc>
                <a:spcPct val="100000"/>
              </a:lnSpc>
              <a:spcBef>
                <a:spcPts val="1205"/>
              </a:spcBef>
            </a:pPr>
            <a:endParaRPr sz="1100">
              <a:latin typeface="Arial"/>
              <a:cs typeface="Arial"/>
            </a:endParaRPr>
          </a:p>
          <a:p>
            <a:pPr marL="12700" marR="5080">
              <a:lnSpc>
                <a:spcPct val="100000"/>
              </a:lnSpc>
            </a:pPr>
            <a:r>
              <a:rPr sz="1100">
                <a:solidFill>
                  <a:srgbClr val="FFFFFF"/>
                </a:solidFill>
                <a:latin typeface="Arial"/>
                <a:cs typeface="Arial"/>
              </a:rPr>
              <a:t>R3</a:t>
            </a:r>
            <a:r>
              <a:rPr sz="1100" spc="-30">
                <a:solidFill>
                  <a:srgbClr val="FFFFFF"/>
                </a:solidFill>
                <a:latin typeface="Arial"/>
                <a:cs typeface="Arial"/>
              </a:rPr>
              <a:t> </a:t>
            </a:r>
            <a:r>
              <a:rPr sz="1100">
                <a:solidFill>
                  <a:srgbClr val="FFFFFF"/>
                </a:solidFill>
                <a:latin typeface="Arial"/>
                <a:cs typeface="Arial"/>
              </a:rPr>
              <a:t>results</a:t>
            </a:r>
            <a:r>
              <a:rPr sz="1100" spc="-50">
                <a:solidFill>
                  <a:srgbClr val="FFFFFF"/>
                </a:solidFill>
                <a:latin typeface="Arial"/>
                <a:cs typeface="Arial"/>
              </a:rPr>
              <a:t> </a:t>
            </a:r>
            <a:r>
              <a:rPr sz="1100">
                <a:solidFill>
                  <a:srgbClr val="FFFFFF"/>
                </a:solidFill>
                <a:latin typeface="Arial"/>
                <a:cs typeface="Arial"/>
              </a:rPr>
              <a:t>were</a:t>
            </a:r>
            <a:r>
              <a:rPr sz="1100" spc="-25">
                <a:solidFill>
                  <a:srgbClr val="FFFFFF"/>
                </a:solidFill>
                <a:latin typeface="Arial"/>
                <a:cs typeface="Arial"/>
              </a:rPr>
              <a:t> </a:t>
            </a:r>
            <a:r>
              <a:rPr sz="1100">
                <a:solidFill>
                  <a:srgbClr val="FFFFFF"/>
                </a:solidFill>
                <a:latin typeface="Arial"/>
                <a:cs typeface="Arial"/>
              </a:rPr>
              <a:t>discussed</a:t>
            </a:r>
            <a:r>
              <a:rPr sz="1100" spc="-25">
                <a:solidFill>
                  <a:srgbClr val="FFFFFF"/>
                </a:solidFill>
                <a:latin typeface="Arial"/>
                <a:cs typeface="Arial"/>
              </a:rPr>
              <a:t> </a:t>
            </a:r>
            <a:r>
              <a:rPr sz="1100">
                <a:solidFill>
                  <a:srgbClr val="FFFFFF"/>
                </a:solidFill>
                <a:latin typeface="Arial"/>
                <a:cs typeface="Arial"/>
              </a:rPr>
              <a:t>and</a:t>
            </a:r>
            <a:r>
              <a:rPr sz="1100" spc="-35">
                <a:solidFill>
                  <a:srgbClr val="FFFFFF"/>
                </a:solidFill>
                <a:latin typeface="Arial"/>
                <a:cs typeface="Arial"/>
              </a:rPr>
              <a:t> </a:t>
            </a:r>
            <a:r>
              <a:rPr sz="1100">
                <a:solidFill>
                  <a:srgbClr val="FFFFFF"/>
                </a:solidFill>
                <a:latin typeface="Arial"/>
                <a:cs typeface="Arial"/>
              </a:rPr>
              <a:t>presented</a:t>
            </a:r>
            <a:r>
              <a:rPr sz="1100" spc="-60">
                <a:solidFill>
                  <a:srgbClr val="FFFFFF"/>
                </a:solidFill>
                <a:latin typeface="Arial"/>
                <a:cs typeface="Arial"/>
              </a:rPr>
              <a:t> </a:t>
            </a:r>
            <a:r>
              <a:rPr sz="1100">
                <a:solidFill>
                  <a:srgbClr val="FFFFFF"/>
                </a:solidFill>
                <a:latin typeface="Arial"/>
                <a:cs typeface="Arial"/>
              </a:rPr>
              <a:t>at</a:t>
            </a:r>
            <a:r>
              <a:rPr sz="1100" spc="-35">
                <a:solidFill>
                  <a:srgbClr val="FFFFFF"/>
                </a:solidFill>
                <a:latin typeface="Arial"/>
                <a:cs typeface="Arial"/>
              </a:rPr>
              <a:t> </a:t>
            </a:r>
            <a:r>
              <a:rPr sz="1100" spc="-25">
                <a:solidFill>
                  <a:srgbClr val="FFFFFF"/>
                </a:solidFill>
                <a:latin typeface="Arial"/>
                <a:cs typeface="Arial"/>
              </a:rPr>
              <a:t>the </a:t>
            </a:r>
            <a:r>
              <a:rPr sz="1100">
                <a:solidFill>
                  <a:srgbClr val="FFFFFF"/>
                </a:solidFill>
                <a:latin typeface="Arial"/>
                <a:cs typeface="Arial"/>
              </a:rPr>
              <a:t>second</a:t>
            </a:r>
            <a:r>
              <a:rPr sz="1100" spc="-30">
                <a:solidFill>
                  <a:srgbClr val="FFFFFF"/>
                </a:solidFill>
                <a:latin typeface="Arial"/>
                <a:cs typeface="Arial"/>
              </a:rPr>
              <a:t> </a:t>
            </a:r>
            <a:r>
              <a:rPr sz="1100">
                <a:solidFill>
                  <a:srgbClr val="FFFFFF"/>
                </a:solidFill>
                <a:latin typeface="Arial"/>
                <a:cs typeface="Arial"/>
              </a:rPr>
              <a:t>ISC</a:t>
            </a:r>
            <a:r>
              <a:rPr sz="1100" spc="-35">
                <a:solidFill>
                  <a:srgbClr val="FFFFFF"/>
                </a:solidFill>
                <a:latin typeface="Arial"/>
                <a:cs typeface="Arial"/>
              </a:rPr>
              <a:t> </a:t>
            </a:r>
            <a:r>
              <a:rPr sz="1100">
                <a:solidFill>
                  <a:srgbClr val="FFFFFF"/>
                </a:solidFill>
                <a:latin typeface="Arial"/>
                <a:cs typeface="Arial"/>
              </a:rPr>
              <a:t>meeting</a:t>
            </a:r>
            <a:r>
              <a:rPr sz="1100" spc="-45">
                <a:solidFill>
                  <a:srgbClr val="FFFFFF"/>
                </a:solidFill>
                <a:latin typeface="Arial"/>
                <a:cs typeface="Arial"/>
              </a:rPr>
              <a:t> </a:t>
            </a:r>
            <a:r>
              <a:rPr sz="1100">
                <a:solidFill>
                  <a:srgbClr val="FFFFFF"/>
                </a:solidFill>
                <a:latin typeface="Arial"/>
                <a:cs typeface="Arial"/>
              </a:rPr>
              <a:t>in</a:t>
            </a:r>
            <a:r>
              <a:rPr sz="1100" spc="-20">
                <a:solidFill>
                  <a:srgbClr val="FFFFFF"/>
                </a:solidFill>
                <a:latin typeface="Arial"/>
                <a:cs typeface="Arial"/>
              </a:rPr>
              <a:t> </a:t>
            </a:r>
            <a:r>
              <a:rPr sz="1100">
                <a:solidFill>
                  <a:srgbClr val="FFFFFF"/>
                </a:solidFill>
                <a:latin typeface="Arial"/>
                <a:cs typeface="Arial"/>
              </a:rPr>
              <a:t>May</a:t>
            </a:r>
            <a:r>
              <a:rPr sz="1100" spc="-20">
                <a:solidFill>
                  <a:srgbClr val="FFFFFF"/>
                </a:solidFill>
                <a:latin typeface="Arial"/>
                <a:cs typeface="Arial"/>
              </a:rPr>
              <a:t> 2017</a:t>
            </a:r>
            <a:endParaRPr sz="1100">
              <a:latin typeface="Arial"/>
              <a:cs typeface="Arial"/>
            </a:endParaRPr>
          </a:p>
          <a:p>
            <a:pPr marL="182245" indent="-169545">
              <a:lnSpc>
                <a:spcPct val="100000"/>
              </a:lnSpc>
              <a:buClr>
                <a:srgbClr val="FF9900"/>
              </a:buClr>
              <a:buFont typeface="Arial"/>
              <a:buChar char="•"/>
              <a:tabLst>
                <a:tab pos="182245" algn="l"/>
              </a:tabLst>
            </a:pPr>
            <a:r>
              <a:rPr sz="1100" b="1">
                <a:solidFill>
                  <a:srgbClr val="FFFFFF"/>
                </a:solidFill>
                <a:latin typeface="Arial"/>
                <a:cs typeface="Arial"/>
              </a:rPr>
              <a:t>1</a:t>
            </a:r>
            <a:r>
              <a:rPr sz="1100" b="1" spc="-30">
                <a:solidFill>
                  <a:srgbClr val="FFFFFF"/>
                </a:solidFill>
                <a:latin typeface="Arial"/>
                <a:cs typeface="Arial"/>
              </a:rPr>
              <a:t> </a:t>
            </a:r>
            <a:r>
              <a:rPr sz="1100">
                <a:solidFill>
                  <a:srgbClr val="FFFFFF"/>
                </a:solidFill>
                <a:latin typeface="Arial"/>
                <a:cs typeface="Arial"/>
              </a:rPr>
              <a:t>undecided</a:t>
            </a:r>
            <a:r>
              <a:rPr sz="1100" spc="-25">
                <a:solidFill>
                  <a:srgbClr val="FFFFFF"/>
                </a:solidFill>
                <a:latin typeface="Arial"/>
                <a:cs typeface="Arial"/>
              </a:rPr>
              <a:t> </a:t>
            </a:r>
            <a:r>
              <a:rPr sz="1100">
                <a:solidFill>
                  <a:srgbClr val="FFFFFF"/>
                </a:solidFill>
                <a:latin typeface="Arial"/>
                <a:cs typeface="Arial"/>
              </a:rPr>
              <a:t>variable</a:t>
            </a:r>
            <a:r>
              <a:rPr sz="1100" spc="-5">
                <a:solidFill>
                  <a:srgbClr val="FFFFFF"/>
                </a:solidFill>
                <a:latin typeface="Arial"/>
                <a:cs typeface="Arial"/>
              </a:rPr>
              <a:t> </a:t>
            </a:r>
            <a:r>
              <a:rPr sz="1100">
                <a:solidFill>
                  <a:srgbClr val="FFFFFF"/>
                </a:solidFill>
                <a:latin typeface="Arial"/>
                <a:cs typeface="Arial"/>
              </a:rPr>
              <a:t>added</a:t>
            </a:r>
            <a:r>
              <a:rPr sz="1100" spc="-30">
                <a:solidFill>
                  <a:srgbClr val="FFFFFF"/>
                </a:solidFill>
                <a:latin typeface="Arial"/>
                <a:cs typeface="Arial"/>
              </a:rPr>
              <a:t> </a:t>
            </a:r>
            <a:r>
              <a:rPr sz="1100">
                <a:solidFill>
                  <a:srgbClr val="FFFFFF"/>
                </a:solidFill>
                <a:latin typeface="Arial"/>
                <a:cs typeface="Arial"/>
              </a:rPr>
              <a:t>to</a:t>
            </a:r>
            <a:r>
              <a:rPr sz="1100" spc="-40">
                <a:solidFill>
                  <a:srgbClr val="FFFFFF"/>
                </a:solidFill>
                <a:latin typeface="Arial"/>
                <a:cs typeface="Arial"/>
              </a:rPr>
              <a:t> </a:t>
            </a:r>
            <a:r>
              <a:rPr sz="1100">
                <a:solidFill>
                  <a:srgbClr val="FFFFFF"/>
                </a:solidFill>
                <a:latin typeface="Arial"/>
                <a:cs typeface="Arial"/>
              </a:rPr>
              <a:t>the</a:t>
            </a:r>
            <a:r>
              <a:rPr sz="1100" spc="-40">
                <a:solidFill>
                  <a:srgbClr val="FFFFFF"/>
                </a:solidFill>
                <a:latin typeface="Arial"/>
                <a:cs typeface="Arial"/>
              </a:rPr>
              <a:t> </a:t>
            </a:r>
            <a:r>
              <a:rPr sz="1100" spc="-20">
                <a:solidFill>
                  <a:srgbClr val="FFFFFF"/>
                </a:solidFill>
                <a:latin typeface="Arial"/>
                <a:cs typeface="Arial"/>
              </a:rPr>
              <a:t>core</a:t>
            </a:r>
            <a:endParaRPr sz="1100">
              <a:latin typeface="Arial"/>
              <a:cs typeface="Arial"/>
            </a:endParaRPr>
          </a:p>
          <a:p>
            <a:pPr marL="184785">
              <a:lnSpc>
                <a:spcPct val="100000"/>
              </a:lnSpc>
            </a:pPr>
            <a:r>
              <a:rPr sz="1100">
                <a:solidFill>
                  <a:srgbClr val="FFFFFF"/>
                </a:solidFill>
                <a:latin typeface="Arial"/>
                <a:cs typeface="Arial"/>
              </a:rPr>
              <a:t>variable</a:t>
            </a:r>
            <a:r>
              <a:rPr sz="1100" spc="-20">
                <a:solidFill>
                  <a:srgbClr val="FFFFFF"/>
                </a:solidFill>
                <a:latin typeface="Arial"/>
                <a:cs typeface="Arial"/>
              </a:rPr>
              <a:t> </a:t>
            </a:r>
            <a:r>
              <a:rPr sz="1100">
                <a:solidFill>
                  <a:srgbClr val="FFFFFF"/>
                </a:solidFill>
                <a:latin typeface="Arial"/>
                <a:cs typeface="Arial"/>
              </a:rPr>
              <a:t>list</a:t>
            </a:r>
            <a:r>
              <a:rPr sz="1100" spc="-30">
                <a:solidFill>
                  <a:srgbClr val="FFFFFF"/>
                </a:solidFill>
                <a:latin typeface="Arial"/>
                <a:cs typeface="Arial"/>
              </a:rPr>
              <a:t> </a:t>
            </a:r>
            <a:r>
              <a:rPr sz="1100">
                <a:solidFill>
                  <a:srgbClr val="FFFFFF"/>
                </a:solidFill>
                <a:latin typeface="Arial"/>
                <a:cs typeface="Arial"/>
              </a:rPr>
              <a:t>(Date</a:t>
            </a:r>
            <a:r>
              <a:rPr sz="1100" spc="-45">
                <a:solidFill>
                  <a:srgbClr val="FFFFFF"/>
                </a:solidFill>
                <a:latin typeface="Arial"/>
                <a:cs typeface="Arial"/>
              </a:rPr>
              <a:t> </a:t>
            </a:r>
            <a:r>
              <a:rPr sz="1100">
                <a:solidFill>
                  <a:srgbClr val="FFFFFF"/>
                </a:solidFill>
                <a:latin typeface="Arial"/>
                <a:cs typeface="Arial"/>
              </a:rPr>
              <a:t>of</a:t>
            </a:r>
            <a:r>
              <a:rPr sz="1100" spc="-45">
                <a:solidFill>
                  <a:srgbClr val="FFFFFF"/>
                </a:solidFill>
                <a:latin typeface="Arial"/>
                <a:cs typeface="Arial"/>
              </a:rPr>
              <a:t> </a:t>
            </a:r>
            <a:r>
              <a:rPr sz="1100">
                <a:solidFill>
                  <a:srgbClr val="FFFFFF"/>
                </a:solidFill>
                <a:latin typeface="Arial"/>
                <a:cs typeface="Arial"/>
              </a:rPr>
              <a:t>Bone</a:t>
            </a:r>
            <a:r>
              <a:rPr sz="1100" spc="-25">
                <a:solidFill>
                  <a:srgbClr val="FFFFFF"/>
                </a:solidFill>
                <a:latin typeface="Arial"/>
                <a:cs typeface="Arial"/>
              </a:rPr>
              <a:t> </a:t>
            </a:r>
            <a:r>
              <a:rPr sz="1100" spc="-10">
                <a:solidFill>
                  <a:srgbClr val="FFFFFF"/>
                </a:solidFill>
                <a:latin typeface="Arial"/>
                <a:cs typeface="Arial"/>
              </a:rPr>
              <a:t>Densitometry)</a:t>
            </a:r>
            <a:endParaRPr sz="1100">
              <a:latin typeface="Arial"/>
              <a:cs typeface="Arial"/>
            </a:endParaRPr>
          </a:p>
          <a:p>
            <a:pPr marL="182245" indent="-169545">
              <a:lnSpc>
                <a:spcPct val="100000"/>
              </a:lnSpc>
              <a:spcBef>
                <a:spcPts val="5"/>
              </a:spcBef>
              <a:buClr>
                <a:srgbClr val="FF9900"/>
              </a:buClr>
              <a:buFont typeface="Arial"/>
              <a:buChar char="•"/>
              <a:tabLst>
                <a:tab pos="182245" algn="l"/>
              </a:tabLst>
            </a:pPr>
            <a:r>
              <a:rPr sz="1100" b="1">
                <a:solidFill>
                  <a:srgbClr val="FFFFFF"/>
                </a:solidFill>
                <a:latin typeface="Arial"/>
                <a:cs typeface="Arial"/>
              </a:rPr>
              <a:t>12</a:t>
            </a:r>
            <a:r>
              <a:rPr sz="1100" b="1" spc="-60">
                <a:solidFill>
                  <a:srgbClr val="FFFFFF"/>
                </a:solidFill>
                <a:latin typeface="Arial"/>
                <a:cs typeface="Arial"/>
              </a:rPr>
              <a:t> </a:t>
            </a:r>
            <a:r>
              <a:rPr sz="1100">
                <a:solidFill>
                  <a:srgbClr val="FFFFFF"/>
                </a:solidFill>
                <a:latin typeface="Arial"/>
                <a:cs typeface="Arial"/>
              </a:rPr>
              <a:t>inapplicable</a:t>
            </a:r>
            <a:r>
              <a:rPr sz="1100" spc="-25">
                <a:solidFill>
                  <a:srgbClr val="FFFFFF"/>
                </a:solidFill>
                <a:latin typeface="Arial"/>
                <a:cs typeface="Arial"/>
              </a:rPr>
              <a:t> </a:t>
            </a:r>
            <a:r>
              <a:rPr sz="1100">
                <a:solidFill>
                  <a:srgbClr val="FFFFFF"/>
                </a:solidFill>
                <a:latin typeface="Arial"/>
                <a:cs typeface="Arial"/>
              </a:rPr>
              <a:t>variables</a:t>
            </a:r>
            <a:r>
              <a:rPr sz="1100" spc="-50">
                <a:solidFill>
                  <a:srgbClr val="FFFFFF"/>
                </a:solidFill>
                <a:latin typeface="Arial"/>
                <a:cs typeface="Arial"/>
              </a:rPr>
              <a:t> </a:t>
            </a:r>
            <a:r>
              <a:rPr sz="1100" spc="-10">
                <a:solidFill>
                  <a:srgbClr val="FFFFFF"/>
                </a:solidFill>
                <a:latin typeface="Arial"/>
                <a:cs typeface="Arial"/>
              </a:rPr>
              <a:t>removed</a:t>
            </a:r>
            <a:endParaRPr sz="1100">
              <a:latin typeface="Arial"/>
              <a:cs typeface="Arial"/>
            </a:endParaRPr>
          </a:p>
        </p:txBody>
      </p:sp>
      <p:sp>
        <p:nvSpPr>
          <p:cNvPr id="5" name="object 5"/>
          <p:cNvSpPr/>
          <p:nvPr/>
        </p:nvSpPr>
        <p:spPr>
          <a:xfrm>
            <a:off x="3453384" y="4072128"/>
            <a:ext cx="2013585" cy="596265"/>
          </a:xfrm>
          <a:custGeom>
            <a:avLst/>
            <a:gdLst/>
            <a:ahLst/>
            <a:cxnLst/>
            <a:rect l="l" t="t" r="r" b="b"/>
            <a:pathLst>
              <a:path w="2013585" h="596264">
                <a:moveTo>
                  <a:pt x="1913889" y="0"/>
                </a:moveTo>
                <a:lnTo>
                  <a:pt x="99313" y="0"/>
                </a:lnTo>
                <a:lnTo>
                  <a:pt x="60650" y="7804"/>
                </a:lnTo>
                <a:lnTo>
                  <a:pt x="29083" y="29087"/>
                </a:lnTo>
                <a:lnTo>
                  <a:pt x="7802" y="60655"/>
                </a:lnTo>
                <a:lnTo>
                  <a:pt x="0" y="99314"/>
                </a:lnTo>
                <a:lnTo>
                  <a:pt x="0" y="496570"/>
                </a:lnTo>
                <a:lnTo>
                  <a:pt x="7802" y="535228"/>
                </a:lnTo>
                <a:lnTo>
                  <a:pt x="29083" y="566796"/>
                </a:lnTo>
                <a:lnTo>
                  <a:pt x="60650" y="588079"/>
                </a:lnTo>
                <a:lnTo>
                  <a:pt x="99313" y="595884"/>
                </a:lnTo>
                <a:lnTo>
                  <a:pt x="1913889" y="595884"/>
                </a:lnTo>
                <a:lnTo>
                  <a:pt x="1952553" y="588079"/>
                </a:lnTo>
                <a:lnTo>
                  <a:pt x="1984120" y="566796"/>
                </a:lnTo>
                <a:lnTo>
                  <a:pt x="2005401" y="535228"/>
                </a:lnTo>
                <a:lnTo>
                  <a:pt x="2013203" y="496570"/>
                </a:lnTo>
                <a:lnTo>
                  <a:pt x="2013203" y="99314"/>
                </a:lnTo>
                <a:lnTo>
                  <a:pt x="2005401" y="60655"/>
                </a:lnTo>
                <a:lnTo>
                  <a:pt x="1984120" y="29087"/>
                </a:lnTo>
                <a:lnTo>
                  <a:pt x="1952553" y="7804"/>
                </a:lnTo>
                <a:lnTo>
                  <a:pt x="1913889" y="0"/>
                </a:lnTo>
                <a:close/>
              </a:path>
            </a:pathLst>
          </a:custGeom>
          <a:solidFill>
            <a:srgbClr val="FF9900"/>
          </a:solidFill>
        </p:spPr>
        <p:txBody>
          <a:bodyPr wrap="square" lIns="0" tIns="0" rIns="0" bIns="0" rtlCol="0"/>
          <a:lstStyle/>
          <a:p>
            <a:endParaRPr/>
          </a:p>
        </p:txBody>
      </p:sp>
      <p:sp>
        <p:nvSpPr>
          <p:cNvPr id="6" name="object 6"/>
          <p:cNvSpPr txBox="1"/>
          <p:nvPr/>
        </p:nvSpPr>
        <p:spPr>
          <a:xfrm>
            <a:off x="3564382" y="4102709"/>
            <a:ext cx="1789430" cy="528955"/>
          </a:xfrm>
          <a:prstGeom prst="rect">
            <a:avLst/>
          </a:prstGeom>
        </p:spPr>
        <p:txBody>
          <a:bodyPr vert="horz" wrap="square" lIns="0" tIns="12700" rIns="0" bIns="0" rtlCol="0">
            <a:spAutoFit/>
          </a:bodyPr>
          <a:lstStyle/>
          <a:p>
            <a:pPr marL="12700" marR="5080" algn="ctr">
              <a:lnSpc>
                <a:spcPct val="100000"/>
              </a:lnSpc>
              <a:spcBef>
                <a:spcPts val="100"/>
              </a:spcBef>
            </a:pPr>
            <a:r>
              <a:rPr sz="1100" b="1">
                <a:solidFill>
                  <a:srgbClr val="073762"/>
                </a:solidFill>
                <a:latin typeface="Arial"/>
                <a:cs typeface="Arial"/>
              </a:rPr>
              <a:t>Final</a:t>
            </a:r>
            <a:r>
              <a:rPr sz="1100" b="1" spc="-45">
                <a:solidFill>
                  <a:srgbClr val="073762"/>
                </a:solidFill>
                <a:latin typeface="Arial"/>
                <a:cs typeface="Arial"/>
              </a:rPr>
              <a:t> </a:t>
            </a:r>
            <a:r>
              <a:rPr sz="1100" b="1">
                <a:solidFill>
                  <a:srgbClr val="073762"/>
                </a:solidFill>
                <a:latin typeface="Arial"/>
                <a:cs typeface="Arial"/>
              </a:rPr>
              <a:t>ISAR</a:t>
            </a:r>
            <a:r>
              <a:rPr sz="1100" b="1" spc="-15">
                <a:solidFill>
                  <a:srgbClr val="073762"/>
                </a:solidFill>
                <a:latin typeface="Arial"/>
                <a:cs typeface="Arial"/>
              </a:rPr>
              <a:t> </a:t>
            </a:r>
            <a:r>
              <a:rPr sz="1100" b="1">
                <a:solidFill>
                  <a:srgbClr val="073762"/>
                </a:solidFill>
                <a:latin typeface="Arial"/>
                <a:cs typeface="Arial"/>
              </a:rPr>
              <a:t>Core</a:t>
            </a:r>
            <a:r>
              <a:rPr sz="1100" b="1" spc="-35">
                <a:solidFill>
                  <a:srgbClr val="073762"/>
                </a:solidFill>
                <a:latin typeface="Arial"/>
                <a:cs typeface="Arial"/>
              </a:rPr>
              <a:t> </a:t>
            </a:r>
            <a:r>
              <a:rPr sz="1100" b="1" spc="-10">
                <a:solidFill>
                  <a:srgbClr val="073762"/>
                </a:solidFill>
                <a:latin typeface="Arial"/>
                <a:cs typeface="Arial"/>
              </a:rPr>
              <a:t>Variables: </a:t>
            </a:r>
            <a:r>
              <a:rPr sz="1100" b="1">
                <a:solidFill>
                  <a:srgbClr val="073762"/>
                </a:solidFill>
                <a:latin typeface="Arial"/>
                <a:cs typeface="Arial"/>
              </a:rPr>
              <a:t>95</a:t>
            </a:r>
            <a:r>
              <a:rPr sz="1100" b="1" spc="-15">
                <a:solidFill>
                  <a:srgbClr val="073762"/>
                </a:solidFill>
                <a:latin typeface="Arial"/>
                <a:cs typeface="Arial"/>
              </a:rPr>
              <a:t> </a:t>
            </a:r>
            <a:r>
              <a:rPr sz="1100" b="1">
                <a:solidFill>
                  <a:srgbClr val="073762"/>
                </a:solidFill>
                <a:latin typeface="Arial"/>
                <a:cs typeface="Arial"/>
              </a:rPr>
              <a:t>(86</a:t>
            </a:r>
            <a:r>
              <a:rPr sz="1100" b="1" spc="-25">
                <a:solidFill>
                  <a:srgbClr val="073762"/>
                </a:solidFill>
                <a:latin typeface="Arial"/>
                <a:cs typeface="Arial"/>
              </a:rPr>
              <a:t> </a:t>
            </a:r>
            <a:r>
              <a:rPr sz="1100" b="1">
                <a:solidFill>
                  <a:srgbClr val="073762"/>
                </a:solidFill>
                <a:latin typeface="Arial"/>
                <a:cs typeface="Arial"/>
              </a:rPr>
              <a:t>requiring</a:t>
            </a:r>
            <a:r>
              <a:rPr sz="1100" b="1" spc="-35">
                <a:solidFill>
                  <a:srgbClr val="073762"/>
                </a:solidFill>
                <a:latin typeface="Arial"/>
                <a:cs typeface="Arial"/>
              </a:rPr>
              <a:t> </a:t>
            </a:r>
            <a:r>
              <a:rPr sz="1100" b="1">
                <a:solidFill>
                  <a:srgbClr val="073762"/>
                </a:solidFill>
                <a:latin typeface="Arial"/>
                <a:cs typeface="Arial"/>
              </a:rPr>
              <a:t>data</a:t>
            </a:r>
            <a:r>
              <a:rPr sz="1100" b="1" spc="-10">
                <a:solidFill>
                  <a:srgbClr val="073762"/>
                </a:solidFill>
                <a:latin typeface="Arial"/>
                <a:cs typeface="Arial"/>
              </a:rPr>
              <a:t> </a:t>
            </a:r>
            <a:r>
              <a:rPr sz="1100" b="1" spc="-20">
                <a:solidFill>
                  <a:srgbClr val="073762"/>
                </a:solidFill>
                <a:latin typeface="Arial"/>
                <a:cs typeface="Arial"/>
              </a:rPr>
              <a:t>entry </a:t>
            </a:r>
            <a:r>
              <a:rPr sz="1100" b="1">
                <a:solidFill>
                  <a:srgbClr val="073762"/>
                </a:solidFill>
                <a:latin typeface="Arial"/>
                <a:cs typeface="Arial"/>
              </a:rPr>
              <a:t>and</a:t>
            </a:r>
            <a:r>
              <a:rPr sz="1100" b="1" spc="-10">
                <a:solidFill>
                  <a:srgbClr val="073762"/>
                </a:solidFill>
                <a:latin typeface="Arial"/>
                <a:cs typeface="Arial"/>
              </a:rPr>
              <a:t> </a:t>
            </a:r>
            <a:r>
              <a:rPr sz="1100" b="1">
                <a:solidFill>
                  <a:srgbClr val="073762"/>
                </a:solidFill>
                <a:latin typeface="Arial"/>
                <a:cs typeface="Arial"/>
              </a:rPr>
              <a:t>12</a:t>
            </a:r>
            <a:r>
              <a:rPr sz="1100" b="1" spc="-20">
                <a:solidFill>
                  <a:srgbClr val="073762"/>
                </a:solidFill>
                <a:latin typeface="Arial"/>
                <a:cs typeface="Arial"/>
              </a:rPr>
              <a:t> </a:t>
            </a:r>
            <a:r>
              <a:rPr sz="1100" b="1">
                <a:solidFill>
                  <a:srgbClr val="073762"/>
                </a:solidFill>
                <a:latin typeface="Arial"/>
                <a:cs typeface="Arial"/>
              </a:rPr>
              <a:t>do</a:t>
            </a:r>
            <a:r>
              <a:rPr sz="1100" b="1" spc="-25">
                <a:solidFill>
                  <a:srgbClr val="073762"/>
                </a:solidFill>
                <a:latin typeface="Arial"/>
                <a:cs typeface="Arial"/>
              </a:rPr>
              <a:t> </a:t>
            </a:r>
            <a:r>
              <a:rPr sz="1100" b="1" spc="-20">
                <a:solidFill>
                  <a:srgbClr val="073762"/>
                </a:solidFill>
                <a:latin typeface="Arial"/>
                <a:cs typeface="Arial"/>
              </a:rPr>
              <a:t>not)</a:t>
            </a:r>
            <a:endParaRPr sz="1100">
              <a:latin typeface="Arial"/>
              <a:cs typeface="Arial"/>
            </a:endParaRPr>
          </a:p>
        </p:txBody>
      </p:sp>
      <p:grpSp>
        <p:nvGrpSpPr>
          <p:cNvPr id="7" name="object 7"/>
          <p:cNvGrpSpPr/>
          <p:nvPr/>
        </p:nvGrpSpPr>
        <p:grpSpPr>
          <a:xfrm>
            <a:off x="2668523" y="996696"/>
            <a:ext cx="1850389" cy="615950"/>
            <a:chOff x="2668523" y="996696"/>
            <a:chExt cx="1850389" cy="615950"/>
          </a:xfrm>
        </p:grpSpPr>
        <p:sp>
          <p:nvSpPr>
            <p:cNvPr id="8" name="object 8"/>
            <p:cNvSpPr/>
            <p:nvPr/>
          </p:nvSpPr>
          <p:spPr>
            <a:xfrm>
              <a:off x="2668523" y="996696"/>
              <a:ext cx="1530350" cy="344805"/>
            </a:xfrm>
            <a:custGeom>
              <a:avLst/>
              <a:gdLst/>
              <a:ahLst/>
              <a:cxnLst/>
              <a:rect l="l" t="t" r="r" b="b"/>
              <a:pathLst>
                <a:path w="1530350" h="344805">
                  <a:moveTo>
                    <a:pt x="1472691" y="0"/>
                  </a:moveTo>
                  <a:lnTo>
                    <a:pt x="57403" y="0"/>
                  </a:lnTo>
                  <a:lnTo>
                    <a:pt x="35040" y="4504"/>
                  </a:lnTo>
                  <a:lnTo>
                    <a:pt x="16795" y="16795"/>
                  </a:lnTo>
                  <a:lnTo>
                    <a:pt x="4504" y="35040"/>
                  </a:lnTo>
                  <a:lnTo>
                    <a:pt x="0" y="57403"/>
                  </a:lnTo>
                  <a:lnTo>
                    <a:pt x="0" y="287019"/>
                  </a:lnTo>
                  <a:lnTo>
                    <a:pt x="4504" y="309383"/>
                  </a:lnTo>
                  <a:lnTo>
                    <a:pt x="16795" y="327628"/>
                  </a:lnTo>
                  <a:lnTo>
                    <a:pt x="35040" y="339919"/>
                  </a:lnTo>
                  <a:lnTo>
                    <a:pt x="57403" y="344424"/>
                  </a:lnTo>
                  <a:lnTo>
                    <a:pt x="1472691" y="344424"/>
                  </a:lnTo>
                  <a:lnTo>
                    <a:pt x="1495055" y="339919"/>
                  </a:lnTo>
                  <a:lnTo>
                    <a:pt x="1513300" y="327628"/>
                  </a:lnTo>
                  <a:lnTo>
                    <a:pt x="1525591" y="309383"/>
                  </a:lnTo>
                  <a:lnTo>
                    <a:pt x="1530096" y="287019"/>
                  </a:lnTo>
                  <a:lnTo>
                    <a:pt x="1530096" y="57403"/>
                  </a:lnTo>
                  <a:lnTo>
                    <a:pt x="1525591" y="35040"/>
                  </a:lnTo>
                  <a:lnTo>
                    <a:pt x="1513300" y="16795"/>
                  </a:lnTo>
                  <a:lnTo>
                    <a:pt x="1495055" y="4504"/>
                  </a:lnTo>
                  <a:lnTo>
                    <a:pt x="1472691" y="0"/>
                  </a:lnTo>
                  <a:close/>
                </a:path>
              </a:pathLst>
            </a:custGeom>
            <a:solidFill>
              <a:srgbClr val="FF9900"/>
            </a:solidFill>
          </p:spPr>
          <p:txBody>
            <a:bodyPr wrap="square" lIns="0" tIns="0" rIns="0" bIns="0" rtlCol="0"/>
            <a:lstStyle/>
            <a:p>
              <a:endParaRPr/>
            </a:p>
          </p:txBody>
        </p:sp>
        <p:sp>
          <p:nvSpPr>
            <p:cNvPr id="9" name="object 9"/>
            <p:cNvSpPr/>
            <p:nvPr/>
          </p:nvSpPr>
          <p:spPr>
            <a:xfrm>
              <a:off x="2668523" y="1374648"/>
              <a:ext cx="1850389" cy="238125"/>
            </a:xfrm>
            <a:custGeom>
              <a:avLst/>
              <a:gdLst/>
              <a:ahLst/>
              <a:cxnLst/>
              <a:rect l="l" t="t" r="r" b="b"/>
              <a:pathLst>
                <a:path w="1850389" h="238125">
                  <a:moveTo>
                    <a:pt x="1810512" y="0"/>
                  </a:moveTo>
                  <a:lnTo>
                    <a:pt x="39624" y="0"/>
                  </a:lnTo>
                  <a:lnTo>
                    <a:pt x="24217" y="3119"/>
                  </a:lnTo>
                  <a:lnTo>
                    <a:pt x="11620" y="11620"/>
                  </a:lnTo>
                  <a:lnTo>
                    <a:pt x="3119" y="24217"/>
                  </a:lnTo>
                  <a:lnTo>
                    <a:pt x="0" y="39624"/>
                  </a:lnTo>
                  <a:lnTo>
                    <a:pt x="0" y="198119"/>
                  </a:lnTo>
                  <a:lnTo>
                    <a:pt x="3119" y="213526"/>
                  </a:lnTo>
                  <a:lnTo>
                    <a:pt x="11620" y="226123"/>
                  </a:lnTo>
                  <a:lnTo>
                    <a:pt x="24217" y="234624"/>
                  </a:lnTo>
                  <a:lnTo>
                    <a:pt x="39624" y="237743"/>
                  </a:lnTo>
                  <a:lnTo>
                    <a:pt x="1810512" y="237743"/>
                  </a:lnTo>
                  <a:lnTo>
                    <a:pt x="1825918" y="234624"/>
                  </a:lnTo>
                  <a:lnTo>
                    <a:pt x="1838515" y="226123"/>
                  </a:lnTo>
                  <a:lnTo>
                    <a:pt x="1847016" y="213526"/>
                  </a:lnTo>
                  <a:lnTo>
                    <a:pt x="1850136" y="198119"/>
                  </a:lnTo>
                  <a:lnTo>
                    <a:pt x="1850136" y="39624"/>
                  </a:lnTo>
                  <a:lnTo>
                    <a:pt x="1847016" y="24217"/>
                  </a:lnTo>
                  <a:lnTo>
                    <a:pt x="1838515" y="11620"/>
                  </a:lnTo>
                  <a:lnTo>
                    <a:pt x="1825918" y="3119"/>
                  </a:lnTo>
                  <a:lnTo>
                    <a:pt x="1810512" y="0"/>
                  </a:lnTo>
                  <a:close/>
                </a:path>
              </a:pathLst>
            </a:custGeom>
            <a:solidFill>
              <a:srgbClr val="073762"/>
            </a:solidFill>
          </p:spPr>
          <p:txBody>
            <a:bodyPr wrap="square" lIns="0" tIns="0" rIns="0" bIns="0" rtlCol="0"/>
            <a:lstStyle/>
            <a:p>
              <a:endParaRPr/>
            </a:p>
          </p:txBody>
        </p:sp>
      </p:grpSp>
      <p:sp>
        <p:nvSpPr>
          <p:cNvPr id="10" name="object 10"/>
          <p:cNvSpPr txBox="1"/>
          <p:nvPr/>
        </p:nvSpPr>
        <p:spPr>
          <a:xfrm>
            <a:off x="2835401" y="992251"/>
            <a:ext cx="1516380" cy="594360"/>
          </a:xfrm>
          <a:prstGeom prst="rect">
            <a:avLst/>
          </a:prstGeom>
        </p:spPr>
        <p:txBody>
          <a:bodyPr vert="horz" wrap="square" lIns="0" tIns="12700" rIns="0" bIns="0" rtlCol="0">
            <a:spAutoFit/>
          </a:bodyPr>
          <a:lstStyle/>
          <a:p>
            <a:pPr marL="36195">
              <a:lnSpc>
                <a:spcPct val="100000"/>
              </a:lnSpc>
              <a:spcBef>
                <a:spcPts val="100"/>
              </a:spcBef>
            </a:pPr>
            <a:r>
              <a:rPr sz="1200" b="1">
                <a:solidFill>
                  <a:srgbClr val="073762"/>
                </a:solidFill>
                <a:latin typeface="Arial"/>
                <a:cs typeface="Arial"/>
              </a:rPr>
              <a:t>Delphi</a:t>
            </a:r>
            <a:r>
              <a:rPr sz="1200" b="1" spc="-30">
                <a:solidFill>
                  <a:srgbClr val="073762"/>
                </a:solidFill>
                <a:latin typeface="Arial"/>
                <a:cs typeface="Arial"/>
              </a:rPr>
              <a:t> </a:t>
            </a:r>
            <a:r>
              <a:rPr sz="1200" b="1">
                <a:solidFill>
                  <a:srgbClr val="073762"/>
                </a:solidFill>
                <a:latin typeface="Arial"/>
                <a:cs typeface="Arial"/>
              </a:rPr>
              <a:t>Round</a:t>
            </a:r>
            <a:r>
              <a:rPr sz="1200" b="1" spc="-10">
                <a:solidFill>
                  <a:srgbClr val="073762"/>
                </a:solidFill>
                <a:latin typeface="Arial"/>
                <a:cs typeface="Arial"/>
              </a:rPr>
              <a:t> </a:t>
            </a:r>
            <a:r>
              <a:rPr sz="1200" b="1" spc="-50">
                <a:solidFill>
                  <a:srgbClr val="073762"/>
                </a:solidFill>
                <a:latin typeface="Arial"/>
                <a:cs typeface="Arial"/>
              </a:rPr>
              <a:t>3</a:t>
            </a:r>
            <a:endParaRPr sz="1200">
              <a:latin typeface="Arial"/>
              <a:cs typeface="Arial"/>
            </a:endParaRPr>
          </a:p>
          <a:p>
            <a:pPr marL="97155">
              <a:lnSpc>
                <a:spcPct val="100000"/>
              </a:lnSpc>
              <a:spcBef>
                <a:spcPts val="10"/>
              </a:spcBef>
            </a:pPr>
            <a:r>
              <a:rPr sz="900" b="1">
                <a:solidFill>
                  <a:srgbClr val="073762"/>
                </a:solidFill>
                <a:latin typeface="Arial"/>
                <a:cs typeface="Arial"/>
              </a:rPr>
              <a:t>14</a:t>
            </a:r>
            <a:r>
              <a:rPr sz="900" b="1" spc="-25">
                <a:solidFill>
                  <a:srgbClr val="073762"/>
                </a:solidFill>
                <a:latin typeface="Arial"/>
                <a:cs typeface="Arial"/>
              </a:rPr>
              <a:t> </a:t>
            </a:r>
            <a:r>
              <a:rPr sz="900" b="1">
                <a:solidFill>
                  <a:srgbClr val="073762"/>
                </a:solidFill>
                <a:latin typeface="Arial"/>
                <a:cs typeface="Arial"/>
              </a:rPr>
              <a:t>panel</a:t>
            </a:r>
            <a:r>
              <a:rPr sz="900" b="1" spc="-15">
                <a:solidFill>
                  <a:srgbClr val="073762"/>
                </a:solidFill>
                <a:latin typeface="Arial"/>
                <a:cs typeface="Arial"/>
              </a:rPr>
              <a:t> </a:t>
            </a:r>
            <a:r>
              <a:rPr sz="900" b="1" spc="-10">
                <a:solidFill>
                  <a:srgbClr val="073762"/>
                </a:solidFill>
                <a:latin typeface="Arial"/>
                <a:cs typeface="Arial"/>
              </a:rPr>
              <a:t>members</a:t>
            </a:r>
            <a:endParaRPr sz="900">
              <a:latin typeface="Arial"/>
              <a:cs typeface="Arial"/>
            </a:endParaRPr>
          </a:p>
          <a:p>
            <a:pPr marL="12700">
              <a:lnSpc>
                <a:spcPct val="100000"/>
              </a:lnSpc>
              <a:spcBef>
                <a:spcPts val="625"/>
              </a:spcBef>
            </a:pPr>
            <a:r>
              <a:rPr sz="1100">
                <a:solidFill>
                  <a:srgbClr val="FFFFFF"/>
                </a:solidFill>
                <a:latin typeface="Arial"/>
                <a:cs typeface="Arial"/>
              </a:rPr>
              <a:t>12</a:t>
            </a:r>
            <a:r>
              <a:rPr sz="1100" spc="-40">
                <a:solidFill>
                  <a:srgbClr val="FFFFFF"/>
                </a:solidFill>
                <a:latin typeface="Arial"/>
                <a:cs typeface="Arial"/>
              </a:rPr>
              <a:t> </a:t>
            </a:r>
            <a:r>
              <a:rPr sz="1100">
                <a:solidFill>
                  <a:srgbClr val="FFFFFF"/>
                </a:solidFill>
                <a:latin typeface="Arial"/>
                <a:cs typeface="Arial"/>
              </a:rPr>
              <a:t>Nominated</a:t>
            </a:r>
            <a:r>
              <a:rPr sz="1100" spc="-35">
                <a:solidFill>
                  <a:srgbClr val="FFFFFF"/>
                </a:solidFill>
                <a:latin typeface="Arial"/>
                <a:cs typeface="Arial"/>
              </a:rPr>
              <a:t> </a:t>
            </a:r>
            <a:r>
              <a:rPr sz="1100" spc="-10">
                <a:solidFill>
                  <a:srgbClr val="FFFFFF"/>
                </a:solidFill>
                <a:latin typeface="Arial"/>
                <a:cs typeface="Arial"/>
              </a:rPr>
              <a:t>Variables</a:t>
            </a:r>
            <a:endParaRPr sz="1100">
              <a:latin typeface="Arial"/>
              <a:cs typeface="Arial"/>
            </a:endParaRPr>
          </a:p>
        </p:txBody>
      </p:sp>
      <p:sp>
        <p:nvSpPr>
          <p:cNvPr id="11" name="object 11"/>
          <p:cNvSpPr txBox="1"/>
          <p:nvPr/>
        </p:nvSpPr>
        <p:spPr>
          <a:xfrm>
            <a:off x="4682109" y="1314069"/>
            <a:ext cx="1535430" cy="552450"/>
          </a:xfrm>
          <a:prstGeom prst="rect">
            <a:avLst/>
          </a:prstGeom>
        </p:spPr>
        <p:txBody>
          <a:bodyPr vert="horz" wrap="square" lIns="0" tIns="13335" rIns="0" bIns="0" rtlCol="0">
            <a:spAutoFit/>
          </a:bodyPr>
          <a:lstStyle/>
          <a:p>
            <a:pPr marL="184785" indent="-172085">
              <a:lnSpc>
                <a:spcPct val="100000"/>
              </a:lnSpc>
              <a:spcBef>
                <a:spcPts val="105"/>
              </a:spcBef>
              <a:buClr>
                <a:srgbClr val="FF9900"/>
              </a:buClr>
              <a:buFont typeface="Arial"/>
              <a:buChar char="•"/>
              <a:tabLst>
                <a:tab pos="184785" algn="l"/>
              </a:tabLst>
            </a:pPr>
            <a:r>
              <a:rPr sz="800" b="1">
                <a:solidFill>
                  <a:srgbClr val="073762"/>
                </a:solidFill>
                <a:latin typeface="Arial"/>
                <a:cs typeface="Arial"/>
              </a:rPr>
              <a:t>4</a:t>
            </a:r>
            <a:r>
              <a:rPr sz="800" b="1" spc="-40">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a:solidFill>
                  <a:srgbClr val="073762"/>
                </a:solidFill>
                <a:latin typeface="Arial"/>
                <a:cs typeface="Arial"/>
              </a:rPr>
              <a:t>consensus</a:t>
            </a:r>
            <a:r>
              <a:rPr sz="800" spc="-40">
                <a:solidFill>
                  <a:srgbClr val="073762"/>
                </a:solidFill>
                <a:latin typeface="Arial"/>
                <a:cs typeface="Arial"/>
              </a:rPr>
              <a:t> </a:t>
            </a:r>
            <a:r>
              <a:rPr sz="800" spc="-10">
                <a:solidFill>
                  <a:srgbClr val="073762"/>
                </a:solidFill>
                <a:latin typeface="Arial"/>
                <a:cs typeface="Arial"/>
              </a:rPr>
              <a:t>(</a:t>
            </a:r>
            <a:r>
              <a:rPr sz="800" b="1" spc="-10">
                <a:solidFill>
                  <a:srgbClr val="073762"/>
                </a:solidFill>
                <a:latin typeface="Arial"/>
                <a:cs typeface="Arial"/>
              </a:rPr>
              <a:t>Core</a:t>
            </a:r>
            <a:r>
              <a:rPr sz="800" spc="-10">
                <a:solidFill>
                  <a:srgbClr val="073762"/>
                </a:solidFill>
                <a:latin typeface="Arial"/>
                <a:cs typeface="Arial"/>
              </a:rPr>
              <a:t>)</a:t>
            </a:r>
            <a:endParaRPr sz="800">
              <a:latin typeface="Arial"/>
              <a:cs typeface="Arial"/>
            </a:endParaRPr>
          </a:p>
          <a:p>
            <a:pPr marL="184785" indent="-172085">
              <a:lnSpc>
                <a:spcPct val="100000"/>
              </a:lnSpc>
              <a:buClr>
                <a:srgbClr val="FF9900"/>
              </a:buClr>
              <a:buChar char="•"/>
              <a:tabLst>
                <a:tab pos="184785" algn="l"/>
              </a:tabLst>
            </a:pPr>
            <a:r>
              <a:rPr sz="800">
                <a:solidFill>
                  <a:srgbClr val="073762"/>
                </a:solidFill>
                <a:latin typeface="Arial"/>
                <a:cs typeface="Arial"/>
              </a:rPr>
              <a:t>5</a:t>
            </a:r>
            <a:r>
              <a:rPr sz="800" spc="-40">
                <a:solidFill>
                  <a:srgbClr val="073762"/>
                </a:solidFill>
                <a:latin typeface="Arial"/>
                <a:cs typeface="Arial"/>
              </a:rPr>
              <a:t> </a:t>
            </a:r>
            <a:r>
              <a:rPr sz="800">
                <a:solidFill>
                  <a:srgbClr val="073762"/>
                </a:solidFill>
                <a:latin typeface="Wingdings"/>
                <a:cs typeface="Wingdings"/>
              </a:rPr>
              <a:t></a:t>
            </a:r>
            <a:r>
              <a:rPr sz="800" spc="-5">
                <a:solidFill>
                  <a:srgbClr val="073762"/>
                </a:solidFill>
                <a:latin typeface="Times New Roman"/>
                <a:cs typeface="Times New Roman"/>
              </a:rPr>
              <a:t> </a:t>
            </a:r>
            <a:r>
              <a:rPr sz="800" spc="-10">
                <a:solidFill>
                  <a:srgbClr val="073762"/>
                </a:solidFill>
                <a:latin typeface="Arial"/>
                <a:cs typeface="Arial"/>
              </a:rPr>
              <a:t>undecided</a:t>
            </a:r>
            <a:endParaRPr sz="800">
              <a:latin typeface="Arial"/>
              <a:cs typeface="Arial"/>
            </a:endParaRPr>
          </a:p>
          <a:p>
            <a:pPr marL="316865" lvl="1" indent="-170180">
              <a:lnSpc>
                <a:spcPct val="100000"/>
              </a:lnSpc>
              <a:buClr>
                <a:srgbClr val="FF9900"/>
              </a:buClr>
              <a:buFont typeface="Arial"/>
              <a:buChar char="•"/>
              <a:tabLst>
                <a:tab pos="316865" algn="l"/>
              </a:tabLst>
            </a:pPr>
            <a:r>
              <a:rPr sz="800" b="1">
                <a:solidFill>
                  <a:srgbClr val="073762"/>
                </a:solidFill>
                <a:latin typeface="Arial"/>
                <a:cs typeface="Arial"/>
              </a:rPr>
              <a:t>1</a:t>
            </a:r>
            <a:r>
              <a:rPr sz="800" b="1" spc="-40">
                <a:solidFill>
                  <a:srgbClr val="073762"/>
                </a:solidFill>
                <a:latin typeface="Arial"/>
                <a:cs typeface="Arial"/>
              </a:rPr>
              <a:t> </a:t>
            </a:r>
            <a:r>
              <a:rPr sz="800">
                <a:solidFill>
                  <a:srgbClr val="073762"/>
                </a:solidFill>
                <a:latin typeface="Wingdings"/>
                <a:cs typeface="Wingdings"/>
              </a:rPr>
              <a:t></a:t>
            </a:r>
            <a:r>
              <a:rPr sz="800" spc="-15">
                <a:solidFill>
                  <a:srgbClr val="073762"/>
                </a:solidFill>
                <a:latin typeface="Times New Roman"/>
                <a:cs typeface="Times New Roman"/>
              </a:rPr>
              <a:t> </a:t>
            </a:r>
            <a:r>
              <a:rPr sz="800">
                <a:solidFill>
                  <a:srgbClr val="073762"/>
                </a:solidFill>
                <a:latin typeface="Arial"/>
                <a:cs typeface="Arial"/>
              </a:rPr>
              <a:t>consensus</a:t>
            </a:r>
            <a:r>
              <a:rPr sz="800" spc="-40">
                <a:solidFill>
                  <a:srgbClr val="073762"/>
                </a:solidFill>
                <a:latin typeface="Arial"/>
                <a:cs typeface="Arial"/>
              </a:rPr>
              <a:t> </a:t>
            </a:r>
            <a:r>
              <a:rPr sz="800" spc="-10">
                <a:solidFill>
                  <a:srgbClr val="073762"/>
                </a:solidFill>
                <a:latin typeface="Arial"/>
                <a:cs typeface="Arial"/>
              </a:rPr>
              <a:t>(</a:t>
            </a:r>
            <a:r>
              <a:rPr sz="800" b="1" spc="-10">
                <a:solidFill>
                  <a:srgbClr val="073762"/>
                </a:solidFill>
                <a:latin typeface="Arial"/>
                <a:cs typeface="Arial"/>
              </a:rPr>
              <a:t>Core</a:t>
            </a:r>
            <a:r>
              <a:rPr sz="800" spc="-10">
                <a:solidFill>
                  <a:srgbClr val="073762"/>
                </a:solidFill>
                <a:latin typeface="Arial"/>
                <a:cs typeface="Arial"/>
              </a:rPr>
              <a:t>)</a:t>
            </a:r>
            <a:endParaRPr sz="800">
              <a:latin typeface="Arial"/>
              <a:cs typeface="Arial"/>
            </a:endParaRPr>
          </a:p>
          <a:p>
            <a:pPr marL="184785" indent="-172085">
              <a:lnSpc>
                <a:spcPct val="100000"/>
              </a:lnSpc>
              <a:spcBef>
                <a:spcPts val="300"/>
              </a:spcBef>
              <a:buClr>
                <a:srgbClr val="FF9900"/>
              </a:buClr>
              <a:buChar char="•"/>
              <a:tabLst>
                <a:tab pos="184785" algn="l"/>
              </a:tabLst>
            </a:pPr>
            <a:r>
              <a:rPr sz="800">
                <a:solidFill>
                  <a:srgbClr val="073762"/>
                </a:solidFill>
                <a:latin typeface="Arial"/>
                <a:cs typeface="Arial"/>
              </a:rPr>
              <a:t>3</a:t>
            </a:r>
            <a:r>
              <a:rPr sz="800" spc="-35">
                <a:solidFill>
                  <a:srgbClr val="073762"/>
                </a:solidFill>
                <a:latin typeface="Arial"/>
                <a:cs typeface="Arial"/>
              </a:rPr>
              <a:t> </a:t>
            </a:r>
            <a:r>
              <a:rPr sz="800">
                <a:solidFill>
                  <a:srgbClr val="073762"/>
                </a:solidFill>
                <a:latin typeface="Wingdings"/>
                <a:cs typeface="Wingdings"/>
              </a:rPr>
              <a:t></a:t>
            </a:r>
            <a:r>
              <a:rPr sz="800" spc="-5">
                <a:solidFill>
                  <a:srgbClr val="073762"/>
                </a:solidFill>
                <a:latin typeface="Times New Roman"/>
                <a:cs typeface="Times New Roman"/>
              </a:rPr>
              <a:t> </a:t>
            </a:r>
            <a:r>
              <a:rPr sz="800">
                <a:solidFill>
                  <a:srgbClr val="073762"/>
                </a:solidFill>
                <a:latin typeface="Arial"/>
                <a:cs typeface="Arial"/>
              </a:rPr>
              <a:t>no</a:t>
            </a:r>
            <a:r>
              <a:rPr sz="800" spc="-30">
                <a:solidFill>
                  <a:srgbClr val="073762"/>
                </a:solidFill>
                <a:latin typeface="Arial"/>
                <a:cs typeface="Arial"/>
              </a:rPr>
              <a:t> </a:t>
            </a:r>
            <a:r>
              <a:rPr sz="800">
                <a:solidFill>
                  <a:srgbClr val="073762"/>
                </a:solidFill>
                <a:latin typeface="Arial"/>
                <a:cs typeface="Arial"/>
              </a:rPr>
              <a:t>consensus</a:t>
            </a:r>
            <a:r>
              <a:rPr sz="800" spc="-25">
                <a:solidFill>
                  <a:srgbClr val="073762"/>
                </a:solidFill>
                <a:latin typeface="Arial"/>
                <a:cs typeface="Arial"/>
              </a:rPr>
              <a:t> </a:t>
            </a:r>
            <a:r>
              <a:rPr sz="800" spc="-10">
                <a:solidFill>
                  <a:srgbClr val="073762"/>
                </a:solidFill>
                <a:latin typeface="Arial"/>
                <a:cs typeface="Arial"/>
              </a:rPr>
              <a:t>(removed)</a:t>
            </a:r>
            <a:endParaRPr sz="800">
              <a:latin typeface="Arial"/>
              <a:cs typeface="Arial"/>
            </a:endParaRPr>
          </a:p>
        </p:txBody>
      </p:sp>
      <p:grpSp>
        <p:nvGrpSpPr>
          <p:cNvPr id="12" name="object 12"/>
          <p:cNvGrpSpPr/>
          <p:nvPr/>
        </p:nvGrpSpPr>
        <p:grpSpPr>
          <a:xfrm>
            <a:off x="2596832" y="938720"/>
            <a:ext cx="3706495" cy="3132455"/>
            <a:chOff x="2596832" y="938720"/>
            <a:chExt cx="3706495" cy="3132455"/>
          </a:xfrm>
        </p:grpSpPr>
        <p:sp>
          <p:nvSpPr>
            <p:cNvPr id="13" name="object 13"/>
            <p:cNvSpPr/>
            <p:nvPr/>
          </p:nvSpPr>
          <p:spPr>
            <a:xfrm>
              <a:off x="2598420" y="940308"/>
              <a:ext cx="3703320" cy="2868295"/>
            </a:xfrm>
            <a:custGeom>
              <a:avLst/>
              <a:gdLst/>
              <a:ahLst/>
              <a:cxnLst/>
              <a:rect l="l" t="t" r="r" b="b"/>
              <a:pathLst>
                <a:path w="3703320" h="2868295">
                  <a:moveTo>
                    <a:pt x="0" y="162305"/>
                  </a:moveTo>
                  <a:lnTo>
                    <a:pt x="5796" y="119150"/>
                  </a:lnTo>
                  <a:lnTo>
                    <a:pt x="22154" y="80376"/>
                  </a:lnTo>
                  <a:lnTo>
                    <a:pt x="47529" y="47529"/>
                  </a:lnTo>
                  <a:lnTo>
                    <a:pt x="80376" y="22154"/>
                  </a:lnTo>
                  <a:lnTo>
                    <a:pt x="119150" y="5796"/>
                  </a:lnTo>
                  <a:lnTo>
                    <a:pt x="162306" y="0"/>
                  </a:lnTo>
                  <a:lnTo>
                    <a:pt x="3541014" y="0"/>
                  </a:lnTo>
                  <a:lnTo>
                    <a:pt x="3584169" y="5796"/>
                  </a:lnTo>
                  <a:lnTo>
                    <a:pt x="3622943" y="22154"/>
                  </a:lnTo>
                  <a:lnTo>
                    <a:pt x="3655790" y="47529"/>
                  </a:lnTo>
                  <a:lnTo>
                    <a:pt x="3681165" y="80376"/>
                  </a:lnTo>
                  <a:lnTo>
                    <a:pt x="3697523" y="119150"/>
                  </a:lnTo>
                  <a:lnTo>
                    <a:pt x="3703320" y="162305"/>
                  </a:lnTo>
                  <a:lnTo>
                    <a:pt x="3703320" y="811529"/>
                  </a:lnTo>
                  <a:lnTo>
                    <a:pt x="3697523" y="854685"/>
                  </a:lnTo>
                  <a:lnTo>
                    <a:pt x="3681165" y="893459"/>
                  </a:lnTo>
                  <a:lnTo>
                    <a:pt x="3655790" y="926306"/>
                  </a:lnTo>
                  <a:lnTo>
                    <a:pt x="3622943" y="951681"/>
                  </a:lnTo>
                  <a:lnTo>
                    <a:pt x="3584169" y="968039"/>
                  </a:lnTo>
                  <a:lnTo>
                    <a:pt x="3541014" y="973835"/>
                  </a:lnTo>
                  <a:lnTo>
                    <a:pt x="162306" y="973835"/>
                  </a:lnTo>
                  <a:lnTo>
                    <a:pt x="119150" y="968039"/>
                  </a:lnTo>
                  <a:lnTo>
                    <a:pt x="80376" y="951681"/>
                  </a:lnTo>
                  <a:lnTo>
                    <a:pt x="47529" y="926306"/>
                  </a:lnTo>
                  <a:lnTo>
                    <a:pt x="22154" y="893459"/>
                  </a:lnTo>
                  <a:lnTo>
                    <a:pt x="5796" y="854685"/>
                  </a:lnTo>
                  <a:lnTo>
                    <a:pt x="0" y="811529"/>
                  </a:lnTo>
                  <a:lnTo>
                    <a:pt x="0" y="162305"/>
                  </a:lnTo>
                  <a:close/>
                </a:path>
                <a:path w="3703320" h="2868295">
                  <a:moveTo>
                    <a:pt x="0" y="1500377"/>
                  </a:moveTo>
                  <a:lnTo>
                    <a:pt x="4405" y="1451192"/>
                  </a:lnTo>
                  <a:lnTo>
                    <a:pt x="17108" y="1404905"/>
                  </a:lnTo>
                  <a:lnTo>
                    <a:pt x="37337" y="1362286"/>
                  </a:lnTo>
                  <a:lnTo>
                    <a:pt x="64321" y="1324108"/>
                  </a:lnTo>
                  <a:lnTo>
                    <a:pt x="97288" y="1291141"/>
                  </a:lnTo>
                  <a:lnTo>
                    <a:pt x="135466" y="1264157"/>
                  </a:lnTo>
                  <a:lnTo>
                    <a:pt x="178085" y="1243928"/>
                  </a:lnTo>
                  <a:lnTo>
                    <a:pt x="224372" y="1231225"/>
                  </a:lnTo>
                  <a:lnTo>
                    <a:pt x="273557" y="1226819"/>
                  </a:lnTo>
                  <a:lnTo>
                    <a:pt x="3429762" y="1226819"/>
                  </a:lnTo>
                  <a:lnTo>
                    <a:pt x="3478947" y="1231225"/>
                  </a:lnTo>
                  <a:lnTo>
                    <a:pt x="3525234" y="1243928"/>
                  </a:lnTo>
                  <a:lnTo>
                    <a:pt x="3567853" y="1264157"/>
                  </a:lnTo>
                  <a:lnTo>
                    <a:pt x="3606031" y="1291141"/>
                  </a:lnTo>
                  <a:lnTo>
                    <a:pt x="3638998" y="1324108"/>
                  </a:lnTo>
                  <a:lnTo>
                    <a:pt x="3665981" y="1362286"/>
                  </a:lnTo>
                  <a:lnTo>
                    <a:pt x="3686211" y="1404905"/>
                  </a:lnTo>
                  <a:lnTo>
                    <a:pt x="3698914" y="1451192"/>
                  </a:lnTo>
                  <a:lnTo>
                    <a:pt x="3703320" y="1500377"/>
                  </a:lnTo>
                  <a:lnTo>
                    <a:pt x="3703320" y="2594610"/>
                  </a:lnTo>
                  <a:lnTo>
                    <a:pt x="3698914" y="2643795"/>
                  </a:lnTo>
                  <a:lnTo>
                    <a:pt x="3686211" y="2690082"/>
                  </a:lnTo>
                  <a:lnTo>
                    <a:pt x="3665981" y="2732701"/>
                  </a:lnTo>
                  <a:lnTo>
                    <a:pt x="3638998" y="2770879"/>
                  </a:lnTo>
                  <a:lnTo>
                    <a:pt x="3606031" y="2803846"/>
                  </a:lnTo>
                  <a:lnTo>
                    <a:pt x="3567853" y="2830829"/>
                  </a:lnTo>
                  <a:lnTo>
                    <a:pt x="3525234" y="2851059"/>
                  </a:lnTo>
                  <a:lnTo>
                    <a:pt x="3478947" y="2863762"/>
                  </a:lnTo>
                  <a:lnTo>
                    <a:pt x="3429762" y="2868167"/>
                  </a:lnTo>
                  <a:lnTo>
                    <a:pt x="273557" y="2868167"/>
                  </a:lnTo>
                  <a:lnTo>
                    <a:pt x="224372" y="2863762"/>
                  </a:lnTo>
                  <a:lnTo>
                    <a:pt x="178085" y="2851059"/>
                  </a:lnTo>
                  <a:lnTo>
                    <a:pt x="135466" y="2830829"/>
                  </a:lnTo>
                  <a:lnTo>
                    <a:pt x="97288" y="2803846"/>
                  </a:lnTo>
                  <a:lnTo>
                    <a:pt x="64321" y="2770879"/>
                  </a:lnTo>
                  <a:lnTo>
                    <a:pt x="37337" y="2732701"/>
                  </a:lnTo>
                  <a:lnTo>
                    <a:pt x="17108" y="2690082"/>
                  </a:lnTo>
                  <a:lnTo>
                    <a:pt x="4405" y="2643795"/>
                  </a:lnTo>
                  <a:lnTo>
                    <a:pt x="0" y="2594610"/>
                  </a:lnTo>
                  <a:lnTo>
                    <a:pt x="0" y="1500377"/>
                  </a:lnTo>
                  <a:close/>
                </a:path>
              </a:pathLst>
            </a:custGeom>
            <a:ln w="3175">
              <a:solidFill>
                <a:srgbClr val="073762"/>
              </a:solidFill>
            </a:ln>
          </p:spPr>
          <p:txBody>
            <a:bodyPr wrap="square" lIns="0" tIns="0" rIns="0" bIns="0" rtlCol="0"/>
            <a:lstStyle/>
            <a:p>
              <a:endParaRPr/>
            </a:p>
          </p:txBody>
        </p:sp>
        <p:sp>
          <p:nvSpPr>
            <p:cNvPr id="14" name="object 14"/>
            <p:cNvSpPr/>
            <p:nvPr/>
          </p:nvSpPr>
          <p:spPr>
            <a:xfrm>
              <a:off x="4459224" y="1914144"/>
              <a:ext cx="6350" cy="2157095"/>
            </a:xfrm>
            <a:custGeom>
              <a:avLst/>
              <a:gdLst/>
              <a:ahLst/>
              <a:cxnLst/>
              <a:rect l="l" t="t" r="r" b="b"/>
              <a:pathLst>
                <a:path w="6350" h="2157095">
                  <a:moveTo>
                    <a:pt x="0" y="0"/>
                  </a:moveTo>
                  <a:lnTo>
                    <a:pt x="0" y="262508"/>
                  </a:lnTo>
                </a:path>
                <a:path w="6350" h="2157095">
                  <a:moveTo>
                    <a:pt x="6096" y="1894332"/>
                  </a:moveTo>
                  <a:lnTo>
                    <a:pt x="6096" y="2156828"/>
                  </a:lnTo>
                </a:path>
              </a:pathLst>
            </a:custGeom>
            <a:ln w="9525">
              <a:solidFill>
                <a:srgbClr val="073762"/>
              </a:solidFill>
              <a:prstDash val="sysDash"/>
            </a:ln>
          </p:spPr>
          <p:txBody>
            <a:bodyPr wrap="square" lIns="0" tIns="0" rIns="0" bIns="0" rtlCol="0"/>
            <a:lstStyle/>
            <a:p>
              <a:endParaRPr/>
            </a:p>
          </p:txBody>
        </p:sp>
      </p:grpSp>
      <p:sp>
        <p:nvSpPr>
          <p:cNvPr id="15" name="object 15"/>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pic>
        <p:nvPicPr>
          <p:cNvPr id="19" name="Graphic 18" descr="Beginning with solid fill">
            <a:hlinkClick r:id="rId2" action="ppaction://hlinksldjump"/>
            <a:extLst>
              <a:ext uri="{FF2B5EF4-FFF2-40B4-BE49-F238E27FC236}">
                <a16:creationId xmlns:a16="http://schemas.microsoft.com/office/drawing/2014/main" id="{29C87CB2-2A22-E0A8-E6E7-DA68C2B74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23555" y="840296"/>
            <a:ext cx="8506301" cy="4162901"/>
            <a:chOff x="431406" y="1120394"/>
            <a:chExt cx="11341735" cy="5550535"/>
          </a:xfrm>
        </p:grpSpPr>
        <p:pic>
          <p:nvPicPr>
            <p:cNvPr id="3" name="object 3"/>
            <p:cNvPicPr/>
            <p:nvPr/>
          </p:nvPicPr>
          <p:blipFill>
            <a:blip r:embed="rId2" cstate="print"/>
            <a:stretch>
              <a:fillRect/>
            </a:stretch>
          </p:blipFill>
          <p:spPr>
            <a:xfrm>
              <a:off x="431406" y="2101710"/>
              <a:ext cx="10795889" cy="4519930"/>
            </a:xfrm>
            <a:prstGeom prst="rect">
              <a:avLst/>
            </a:prstGeom>
          </p:spPr>
        </p:pic>
        <p:sp>
          <p:nvSpPr>
            <p:cNvPr id="4" name="object 4"/>
            <p:cNvSpPr/>
            <p:nvPr/>
          </p:nvSpPr>
          <p:spPr>
            <a:xfrm>
              <a:off x="715518" y="1133094"/>
              <a:ext cx="1793875" cy="935990"/>
            </a:xfrm>
            <a:custGeom>
              <a:avLst/>
              <a:gdLst/>
              <a:ahLst/>
              <a:cxnLst/>
              <a:rect l="l" t="t" r="r" b="b"/>
              <a:pathLst>
                <a:path w="1793875" h="935989">
                  <a:moveTo>
                    <a:pt x="1637792" y="0"/>
                  </a:moveTo>
                  <a:lnTo>
                    <a:pt x="155956" y="0"/>
                  </a:lnTo>
                  <a:lnTo>
                    <a:pt x="106662" y="7953"/>
                  </a:lnTo>
                  <a:lnTo>
                    <a:pt x="63850" y="30097"/>
                  </a:lnTo>
                  <a:lnTo>
                    <a:pt x="30090" y="63861"/>
                  </a:lnTo>
                  <a:lnTo>
                    <a:pt x="7950" y="106671"/>
                  </a:lnTo>
                  <a:lnTo>
                    <a:pt x="0" y="155955"/>
                  </a:lnTo>
                  <a:lnTo>
                    <a:pt x="0" y="779779"/>
                  </a:lnTo>
                  <a:lnTo>
                    <a:pt x="7950" y="829064"/>
                  </a:lnTo>
                  <a:lnTo>
                    <a:pt x="30090" y="871874"/>
                  </a:lnTo>
                  <a:lnTo>
                    <a:pt x="63850" y="905638"/>
                  </a:lnTo>
                  <a:lnTo>
                    <a:pt x="106662" y="927782"/>
                  </a:lnTo>
                  <a:lnTo>
                    <a:pt x="155956" y="935735"/>
                  </a:lnTo>
                  <a:lnTo>
                    <a:pt x="1637792" y="935735"/>
                  </a:lnTo>
                  <a:lnTo>
                    <a:pt x="1687076" y="927782"/>
                  </a:lnTo>
                  <a:lnTo>
                    <a:pt x="1729886" y="905638"/>
                  </a:lnTo>
                  <a:lnTo>
                    <a:pt x="1763650" y="871874"/>
                  </a:lnTo>
                  <a:lnTo>
                    <a:pt x="1785794" y="829064"/>
                  </a:lnTo>
                  <a:lnTo>
                    <a:pt x="1793748" y="779779"/>
                  </a:lnTo>
                  <a:lnTo>
                    <a:pt x="1793748" y="155955"/>
                  </a:lnTo>
                  <a:lnTo>
                    <a:pt x="1785794" y="106671"/>
                  </a:lnTo>
                  <a:lnTo>
                    <a:pt x="1763650" y="63861"/>
                  </a:lnTo>
                  <a:lnTo>
                    <a:pt x="1729886" y="30097"/>
                  </a:lnTo>
                  <a:lnTo>
                    <a:pt x="1687076" y="7953"/>
                  </a:lnTo>
                  <a:lnTo>
                    <a:pt x="1637792" y="0"/>
                  </a:lnTo>
                  <a:close/>
                </a:path>
              </a:pathLst>
            </a:custGeom>
            <a:solidFill>
              <a:srgbClr val="F74242"/>
            </a:solidFill>
          </p:spPr>
          <p:txBody>
            <a:bodyPr wrap="square" lIns="0" tIns="0" rIns="0" bIns="0" rtlCol="0"/>
            <a:lstStyle/>
            <a:p>
              <a:pPr defTabSz="685800"/>
              <a:endParaRPr sz="1350"/>
            </a:p>
          </p:txBody>
        </p:sp>
        <p:sp>
          <p:nvSpPr>
            <p:cNvPr id="5" name="object 5"/>
            <p:cNvSpPr/>
            <p:nvPr/>
          </p:nvSpPr>
          <p:spPr>
            <a:xfrm>
              <a:off x="715518" y="1133094"/>
              <a:ext cx="1793875" cy="935990"/>
            </a:xfrm>
            <a:custGeom>
              <a:avLst/>
              <a:gdLst/>
              <a:ahLst/>
              <a:cxnLst/>
              <a:rect l="l" t="t" r="r" b="b"/>
              <a:pathLst>
                <a:path w="1793875" h="935989">
                  <a:moveTo>
                    <a:pt x="0" y="155955"/>
                  </a:moveTo>
                  <a:lnTo>
                    <a:pt x="7950" y="106671"/>
                  </a:lnTo>
                  <a:lnTo>
                    <a:pt x="30090" y="63861"/>
                  </a:lnTo>
                  <a:lnTo>
                    <a:pt x="63850" y="30097"/>
                  </a:lnTo>
                  <a:lnTo>
                    <a:pt x="106662" y="7953"/>
                  </a:lnTo>
                  <a:lnTo>
                    <a:pt x="155956" y="0"/>
                  </a:lnTo>
                  <a:lnTo>
                    <a:pt x="1637792" y="0"/>
                  </a:lnTo>
                  <a:lnTo>
                    <a:pt x="1687076" y="7953"/>
                  </a:lnTo>
                  <a:lnTo>
                    <a:pt x="1729886" y="30097"/>
                  </a:lnTo>
                  <a:lnTo>
                    <a:pt x="1763650" y="63861"/>
                  </a:lnTo>
                  <a:lnTo>
                    <a:pt x="1785794" y="106671"/>
                  </a:lnTo>
                  <a:lnTo>
                    <a:pt x="1793748" y="155955"/>
                  </a:lnTo>
                  <a:lnTo>
                    <a:pt x="1793748" y="779779"/>
                  </a:lnTo>
                  <a:lnTo>
                    <a:pt x="1785794" y="829064"/>
                  </a:lnTo>
                  <a:lnTo>
                    <a:pt x="1763650" y="871874"/>
                  </a:lnTo>
                  <a:lnTo>
                    <a:pt x="1729886" y="905638"/>
                  </a:lnTo>
                  <a:lnTo>
                    <a:pt x="1687076" y="927782"/>
                  </a:lnTo>
                  <a:lnTo>
                    <a:pt x="1637792" y="935735"/>
                  </a:lnTo>
                  <a:lnTo>
                    <a:pt x="155956" y="935735"/>
                  </a:lnTo>
                  <a:lnTo>
                    <a:pt x="106662" y="927782"/>
                  </a:lnTo>
                  <a:lnTo>
                    <a:pt x="63850" y="905638"/>
                  </a:lnTo>
                  <a:lnTo>
                    <a:pt x="30090" y="871874"/>
                  </a:lnTo>
                  <a:lnTo>
                    <a:pt x="7950" y="829064"/>
                  </a:lnTo>
                  <a:lnTo>
                    <a:pt x="0" y="779779"/>
                  </a:lnTo>
                  <a:lnTo>
                    <a:pt x="0" y="155955"/>
                  </a:lnTo>
                  <a:close/>
                </a:path>
              </a:pathLst>
            </a:custGeom>
            <a:ln w="25400">
              <a:solidFill>
                <a:srgbClr val="032546"/>
              </a:solidFill>
            </a:ln>
          </p:spPr>
          <p:txBody>
            <a:bodyPr wrap="square" lIns="0" tIns="0" rIns="0" bIns="0" rtlCol="0"/>
            <a:lstStyle/>
            <a:p>
              <a:pPr defTabSz="685800"/>
              <a:endParaRPr sz="1350"/>
            </a:p>
          </p:txBody>
        </p:sp>
      </p:grpSp>
      <p:sp>
        <p:nvSpPr>
          <p:cNvPr id="6" name="object 6"/>
          <p:cNvSpPr txBox="1">
            <a:spLocks noGrp="1"/>
          </p:cNvSpPr>
          <p:nvPr>
            <p:ph type="title"/>
          </p:nvPr>
        </p:nvSpPr>
        <p:spPr>
          <a:xfrm>
            <a:off x="164307" y="57150"/>
            <a:ext cx="7684293" cy="555345"/>
          </a:xfrm>
          <a:prstGeom prst="rect">
            <a:avLst/>
          </a:prstGeom>
        </p:spPr>
        <p:txBody>
          <a:bodyPr vert="horz" wrap="square" lIns="0" tIns="275654" rIns="0" bIns="0" rtlCol="0">
            <a:spAutoFit/>
          </a:bodyPr>
          <a:lstStyle/>
          <a:p>
            <a:pPr marL="104775">
              <a:spcBef>
                <a:spcPts val="75"/>
              </a:spcBef>
            </a:pPr>
            <a:r>
              <a:t>Clinical</a:t>
            </a:r>
            <a:r>
              <a:rPr spc="-49"/>
              <a:t> </a:t>
            </a:r>
            <a:r>
              <a:rPr spc="-8"/>
              <a:t>Characteristics</a:t>
            </a:r>
            <a:r>
              <a:rPr spc="-26"/>
              <a:t> </a:t>
            </a:r>
            <a:r>
              <a:t>Associated</a:t>
            </a:r>
            <a:r>
              <a:rPr spc="-26"/>
              <a:t> </a:t>
            </a:r>
            <a:r>
              <a:t>With</a:t>
            </a:r>
            <a:r>
              <a:rPr spc="-53"/>
              <a:t> </a:t>
            </a:r>
            <a:r>
              <a:t>Each</a:t>
            </a:r>
            <a:r>
              <a:rPr spc="-34"/>
              <a:t> </a:t>
            </a:r>
            <a:r>
              <a:t>Patient</a:t>
            </a:r>
            <a:r>
              <a:rPr spc="-38"/>
              <a:t> </a:t>
            </a:r>
            <a:r>
              <a:rPr spc="-8"/>
              <a:t>Subgroup</a:t>
            </a:r>
          </a:p>
        </p:txBody>
      </p:sp>
      <p:sp>
        <p:nvSpPr>
          <p:cNvPr id="7" name="object 7"/>
          <p:cNvSpPr txBox="1"/>
          <p:nvPr/>
        </p:nvSpPr>
        <p:spPr>
          <a:xfrm>
            <a:off x="629412" y="866204"/>
            <a:ext cx="873443" cy="656429"/>
          </a:xfrm>
          <a:prstGeom prst="rect">
            <a:avLst/>
          </a:prstGeom>
        </p:spPr>
        <p:txBody>
          <a:bodyPr vert="horz" wrap="square" lIns="0" tIns="10001" rIns="0" bIns="0" rtlCol="0">
            <a:spAutoFit/>
          </a:bodyPr>
          <a:lstStyle/>
          <a:p>
            <a:pPr marL="293846" defTabSz="685800">
              <a:spcBef>
                <a:spcPts val="79"/>
              </a:spcBef>
            </a:pPr>
            <a:r>
              <a:rPr sz="1050">
                <a:solidFill>
                  <a:srgbClr val="FFFFFF"/>
                </a:solidFill>
                <a:latin typeface="Arial"/>
                <a:cs typeface="Arial"/>
              </a:rPr>
              <a:t>Cluster</a:t>
            </a:r>
            <a:r>
              <a:rPr sz="1050" spc="-30">
                <a:solidFill>
                  <a:srgbClr val="FFFFFF"/>
                </a:solidFill>
                <a:latin typeface="Arial"/>
                <a:cs typeface="Arial"/>
              </a:rPr>
              <a:t> </a:t>
            </a:r>
            <a:r>
              <a:rPr sz="1050" spc="-19">
                <a:solidFill>
                  <a:srgbClr val="FFFFFF"/>
                </a:solidFill>
                <a:latin typeface="Arial"/>
                <a:cs typeface="Arial"/>
              </a:rPr>
              <a:t>1:</a:t>
            </a:r>
            <a:endParaRPr sz="1050">
              <a:latin typeface="Arial"/>
              <a:cs typeface="Arial"/>
            </a:endParaRPr>
          </a:p>
          <a:p>
            <a:pPr marL="140494" indent="-130969" defTabSz="685800">
              <a:buFontTx/>
              <a:buChar char="•"/>
              <a:tabLst>
                <a:tab pos="140494" algn="l"/>
              </a:tabLst>
            </a:pPr>
            <a:r>
              <a:rPr sz="1050">
                <a:solidFill>
                  <a:srgbClr val="FFFFFF"/>
                </a:solidFill>
                <a:latin typeface="Arial"/>
                <a:cs typeface="Arial"/>
              </a:rPr>
              <a:t>Low</a:t>
            </a:r>
            <a:r>
              <a:rPr sz="1050" spc="-19">
                <a:solidFill>
                  <a:srgbClr val="FFFFFF"/>
                </a:solidFill>
                <a:latin typeface="Arial"/>
                <a:cs typeface="Arial"/>
              </a:rPr>
              <a:t> eos</a:t>
            </a:r>
            <a:endParaRPr sz="1050">
              <a:latin typeface="Arial"/>
              <a:cs typeface="Arial"/>
            </a:endParaRPr>
          </a:p>
          <a:p>
            <a:pPr marL="140494" indent="-130969" defTabSz="685800">
              <a:buFontTx/>
              <a:buChar char="•"/>
              <a:tabLst>
                <a:tab pos="140494" algn="l"/>
              </a:tabLst>
            </a:pPr>
            <a:r>
              <a:rPr sz="1050">
                <a:solidFill>
                  <a:srgbClr val="FFFFFF"/>
                </a:solidFill>
                <a:latin typeface="Arial"/>
                <a:cs typeface="Arial"/>
              </a:rPr>
              <a:t>Low</a:t>
            </a:r>
            <a:r>
              <a:rPr sz="1050" spc="-26">
                <a:solidFill>
                  <a:srgbClr val="FFFFFF"/>
                </a:solidFill>
                <a:latin typeface="Arial"/>
                <a:cs typeface="Arial"/>
              </a:rPr>
              <a:t> </a:t>
            </a:r>
            <a:r>
              <a:rPr sz="1050" spc="-15">
                <a:solidFill>
                  <a:srgbClr val="FFFFFF"/>
                </a:solidFill>
                <a:latin typeface="Arial"/>
                <a:cs typeface="Arial"/>
              </a:rPr>
              <a:t>FeNO</a:t>
            </a:r>
            <a:endParaRPr sz="1050">
              <a:latin typeface="Arial"/>
              <a:cs typeface="Arial"/>
            </a:endParaRPr>
          </a:p>
          <a:p>
            <a:pPr marL="140018" indent="-130493" defTabSz="685800">
              <a:buFontTx/>
              <a:buChar char="•"/>
              <a:tabLst>
                <a:tab pos="140018" algn="l"/>
              </a:tabLst>
            </a:pPr>
            <a:r>
              <a:rPr sz="1050">
                <a:solidFill>
                  <a:srgbClr val="FFFFFF"/>
                </a:solidFill>
                <a:latin typeface="Arial"/>
                <a:cs typeface="Arial"/>
              </a:rPr>
              <a:t>Low</a:t>
            </a:r>
            <a:r>
              <a:rPr sz="1050" spc="-23">
                <a:solidFill>
                  <a:srgbClr val="FFFFFF"/>
                </a:solidFill>
                <a:latin typeface="Arial"/>
                <a:cs typeface="Arial"/>
              </a:rPr>
              <a:t> </a:t>
            </a:r>
            <a:r>
              <a:rPr sz="1050" spc="-19">
                <a:solidFill>
                  <a:srgbClr val="FFFFFF"/>
                </a:solidFill>
                <a:latin typeface="Arial"/>
                <a:cs typeface="Arial"/>
              </a:rPr>
              <a:t>IgE</a:t>
            </a:r>
            <a:endParaRPr sz="1050">
              <a:latin typeface="Arial"/>
              <a:cs typeface="Arial"/>
            </a:endParaRPr>
          </a:p>
        </p:txBody>
      </p:sp>
      <p:grpSp>
        <p:nvGrpSpPr>
          <p:cNvPr id="8" name="object 8"/>
          <p:cNvGrpSpPr/>
          <p:nvPr/>
        </p:nvGrpSpPr>
        <p:grpSpPr>
          <a:xfrm>
            <a:off x="2120455" y="848296"/>
            <a:ext cx="1285875" cy="721043"/>
            <a:chOff x="2827273" y="1131061"/>
            <a:chExt cx="1714500" cy="961390"/>
          </a:xfrm>
        </p:grpSpPr>
        <p:sp>
          <p:nvSpPr>
            <p:cNvPr id="9" name="object 9"/>
            <p:cNvSpPr/>
            <p:nvPr/>
          </p:nvSpPr>
          <p:spPr>
            <a:xfrm>
              <a:off x="2839973" y="1143761"/>
              <a:ext cx="1689100" cy="935990"/>
            </a:xfrm>
            <a:custGeom>
              <a:avLst/>
              <a:gdLst/>
              <a:ahLst/>
              <a:cxnLst/>
              <a:rect l="l" t="t" r="r" b="b"/>
              <a:pathLst>
                <a:path w="1689100" h="935989">
                  <a:moveTo>
                    <a:pt x="1532636" y="0"/>
                  </a:moveTo>
                  <a:lnTo>
                    <a:pt x="155956" y="0"/>
                  </a:lnTo>
                  <a:lnTo>
                    <a:pt x="106671" y="7953"/>
                  </a:lnTo>
                  <a:lnTo>
                    <a:pt x="63861" y="30097"/>
                  </a:lnTo>
                  <a:lnTo>
                    <a:pt x="30097" y="63861"/>
                  </a:lnTo>
                  <a:lnTo>
                    <a:pt x="7953" y="106671"/>
                  </a:lnTo>
                  <a:lnTo>
                    <a:pt x="0" y="155955"/>
                  </a:lnTo>
                  <a:lnTo>
                    <a:pt x="0" y="779779"/>
                  </a:lnTo>
                  <a:lnTo>
                    <a:pt x="7953" y="829064"/>
                  </a:lnTo>
                  <a:lnTo>
                    <a:pt x="30097" y="871874"/>
                  </a:lnTo>
                  <a:lnTo>
                    <a:pt x="63861" y="905638"/>
                  </a:lnTo>
                  <a:lnTo>
                    <a:pt x="106671" y="927782"/>
                  </a:lnTo>
                  <a:lnTo>
                    <a:pt x="155956" y="935736"/>
                  </a:lnTo>
                  <a:lnTo>
                    <a:pt x="1532636" y="935736"/>
                  </a:lnTo>
                  <a:lnTo>
                    <a:pt x="1581920" y="927782"/>
                  </a:lnTo>
                  <a:lnTo>
                    <a:pt x="1624730" y="905638"/>
                  </a:lnTo>
                  <a:lnTo>
                    <a:pt x="1658494" y="871874"/>
                  </a:lnTo>
                  <a:lnTo>
                    <a:pt x="1680638" y="829064"/>
                  </a:lnTo>
                  <a:lnTo>
                    <a:pt x="1688591" y="779779"/>
                  </a:lnTo>
                  <a:lnTo>
                    <a:pt x="1688591" y="155955"/>
                  </a:lnTo>
                  <a:lnTo>
                    <a:pt x="1680638" y="106671"/>
                  </a:lnTo>
                  <a:lnTo>
                    <a:pt x="1658494" y="63861"/>
                  </a:lnTo>
                  <a:lnTo>
                    <a:pt x="1624730" y="30097"/>
                  </a:lnTo>
                  <a:lnTo>
                    <a:pt x="1581920" y="7953"/>
                  </a:lnTo>
                  <a:lnTo>
                    <a:pt x="1532636" y="0"/>
                  </a:lnTo>
                  <a:close/>
                </a:path>
              </a:pathLst>
            </a:custGeom>
            <a:solidFill>
              <a:srgbClr val="EEBA1C"/>
            </a:solidFill>
          </p:spPr>
          <p:txBody>
            <a:bodyPr wrap="square" lIns="0" tIns="0" rIns="0" bIns="0" rtlCol="0"/>
            <a:lstStyle/>
            <a:p>
              <a:pPr defTabSz="685800"/>
              <a:endParaRPr sz="1350"/>
            </a:p>
          </p:txBody>
        </p:sp>
        <p:sp>
          <p:nvSpPr>
            <p:cNvPr id="10" name="object 10"/>
            <p:cNvSpPr/>
            <p:nvPr/>
          </p:nvSpPr>
          <p:spPr>
            <a:xfrm>
              <a:off x="2839973" y="1143761"/>
              <a:ext cx="1689100" cy="935990"/>
            </a:xfrm>
            <a:custGeom>
              <a:avLst/>
              <a:gdLst/>
              <a:ahLst/>
              <a:cxnLst/>
              <a:rect l="l" t="t" r="r" b="b"/>
              <a:pathLst>
                <a:path w="1689100" h="935989">
                  <a:moveTo>
                    <a:pt x="0" y="155955"/>
                  </a:moveTo>
                  <a:lnTo>
                    <a:pt x="7953" y="106671"/>
                  </a:lnTo>
                  <a:lnTo>
                    <a:pt x="30097" y="63861"/>
                  </a:lnTo>
                  <a:lnTo>
                    <a:pt x="63861" y="30097"/>
                  </a:lnTo>
                  <a:lnTo>
                    <a:pt x="106671" y="7953"/>
                  </a:lnTo>
                  <a:lnTo>
                    <a:pt x="155956" y="0"/>
                  </a:lnTo>
                  <a:lnTo>
                    <a:pt x="1532636" y="0"/>
                  </a:lnTo>
                  <a:lnTo>
                    <a:pt x="1581920" y="7953"/>
                  </a:lnTo>
                  <a:lnTo>
                    <a:pt x="1624730" y="30097"/>
                  </a:lnTo>
                  <a:lnTo>
                    <a:pt x="1658494" y="63861"/>
                  </a:lnTo>
                  <a:lnTo>
                    <a:pt x="1680638" y="106671"/>
                  </a:lnTo>
                  <a:lnTo>
                    <a:pt x="1688591" y="155955"/>
                  </a:lnTo>
                  <a:lnTo>
                    <a:pt x="1688591" y="779779"/>
                  </a:lnTo>
                  <a:lnTo>
                    <a:pt x="1680638" y="829064"/>
                  </a:lnTo>
                  <a:lnTo>
                    <a:pt x="1658494" y="871874"/>
                  </a:lnTo>
                  <a:lnTo>
                    <a:pt x="1624730" y="905638"/>
                  </a:lnTo>
                  <a:lnTo>
                    <a:pt x="1581920" y="927782"/>
                  </a:lnTo>
                  <a:lnTo>
                    <a:pt x="1532636" y="935736"/>
                  </a:lnTo>
                  <a:lnTo>
                    <a:pt x="155956" y="935736"/>
                  </a:lnTo>
                  <a:lnTo>
                    <a:pt x="106671" y="927782"/>
                  </a:lnTo>
                  <a:lnTo>
                    <a:pt x="63861" y="905638"/>
                  </a:lnTo>
                  <a:lnTo>
                    <a:pt x="30097" y="871874"/>
                  </a:lnTo>
                  <a:lnTo>
                    <a:pt x="7953" y="829064"/>
                  </a:lnTo>
                  <a:lnTo>
                    <a:pt x="0" y="779779"/>
                  </a:lnTo>
                  <a:lnTo>
                    <a:pt x="0" y="155955"/>
                  </a:lnTo>
                  <a:close/>
                </a:path>
              </a:pathLst>
            </a:custGeom>
            <a:ln w="25400">
              <a:solidFill>
                <a:srgbClr val="032546"/>
              </a:solidFill>
            </a:ln>
          </p:spPr>
          <p:txBody>
            <a:bodyPr wrap="square" lIns="0" tIns="0" rIns="0" bIns="0" rtlCol="0"/>
            <a:lstStyle/>
            <a:p>
              <a:pPr defTabSz="685800"/>
              <a:endParaRPr sz="1350"/>
            </a:p>
          </p:txBody>
        </p:sp>
      </p:grpSp>
      <p:sp>
        <p:nvSpPr>
          <p:cNvPr id="11" name="object 11"/>
          <p:cNvSpPr txBox="1"/>
          <p:nvPr/>
        </p:nvSpPr>
        <p:spPr>
          <a:xfrm>
            <a:off x="2223706" y="874490"/>
            <a:ext cx="833438" cy="656429"/>
          </a:xfrm>
          <a:prstGeom prst="rect">
            <a:avLst/>
          </a:prstGeom>
        </p:spPr>
        <p:txBody>
          <a:bodyPr vert="horz" wrap="square" lIns="0" tIns="10001" rIns="0" bIns="0" rtlCol="0">
            <a:spAutoFit/>
          </a:bodyPr>
          <a:lstStyle/>
          <a:p>
            <a:pPr marL="253841" defTabSz="685800">
              <a:spcBef>
                <a:spcPts val="79"/>
              </a:spcBef>
            </a:pPr>
            <a:r>
              <a:rPr sz="1050">
                <a:solidFill>
                  <a:srgbClr val="073762"/>
                </a:solidFill>
                <a:latin typeface="Arial"/>
                <a:cs typeface="Arial"/>
              </a:rPr>
              <a:t>Cluster</a:t>
            </a:r>
            <a:r>
              <a:rPr sz="1050" spc="-30">
                <a:solidFill>
                  <a:srgbClr val="073762"/>
                </a:solidFill>
                <a:latin typeface="Arial"/>
                <a:cs typeface="Arial"/>
              </a:rPr>
              <a:t> </a:t>
            </a:r>
            <a:r>
              <a:rPr sz="1050" spc="-19">
                <a:solidFill>
                  <a:srgbClr val="073762"/>
                </a:solidFill>
                <a:latin typeface="Arial"/>
                <a:cs typeface="Arial"/>
              </a:rPr>
              <a:t>2:</a:t>
            </a:r>
            <a:endParaRPr sz="1050">
              <a:latin typeface="Arial"/>
              <a:cs typeface="Arial"/>
            </a:endParaRPr>
          </a:p>
          <a:p>
            <a:pPr marL="140018" indent="-130493" defTabSz="685800">
              <a:buFontTx/>
              <a:buChar char="•"/>
              <a:tabLst>
                <a:tab pos="140018" algn="l"/>
              </a:tabLst>
            </a:pPr>
            <a:r>
              <a:rPr sz="1050">
                <a:solidFill>
                  <a:srgbClr val="073762"/>
                </a:solidFill>
                <a:latin typeface="Arial"/>
                <a:cs typeface="Arial"/>
              </a:rPr>
              <a:t>High</a:t>
            </a:r>
            <a:r>
              <a:rPr sz="1050" spc="-23">
                <a:solidFill>
                  <a:srgbClr val="073762"/>
                </a:solidFill>
                <a:latin typeface="Arial"/>
                <a:cs typeface="Arial"/>
              </a:rPr>
              <a:t> </a:t>
            </a:r>
            <a:r>
              <a:rPr sz="1050" spc="-19">
                <a:solidFill>
                  <a:srgbClr val="073762"/>
                </a:solidFill>
                <a:latin typeface="Arial"/>
                <a:cs typeface="Arial"/>
              </a:rPr>
              <a:t>eos</a:t>
            </a:r>
            <a:endParaRPr sz="1050">
              <a:latin typeface="Arial"/>
              <a:cs typeface="Arial"/>
            </a:endParaRPr>
          </a:p>
          <a:p>
            <a:pPr marL="140494" indent="-130969" defTabSz="685800">
              <a:buFontTx/>
              <a:buChar char="•"/>
              <a:tabLst>
                <a:tab pos="140494" algn="l"/>
              </a:tabLst>
            </a:pPr>
            <a:r>
              <a:rPr sz="1050">
                <a:solidFill>
                  <a:srgbClr val="073762"/>
                </a:solidFill>
                <a:latin typeface="Arial"/>
                <a:cs typeface="Arial"/>
              </a:rPr>
              <a:t>High</a:t>
            </a:r>
            <a:r>
              <a:rPr sz="1050" spc="-30">
                <a:solidFill>
                  <a:srgbClr val="073762"/>
                </a:solidFill>
                <a:latin typeface="Arial"/>
                <a:cs typeface="Arial"/>
              </a:rPr>
              <a:t> </a:t>
            </a:r>
            <a:r>
              <a:rPr sz="1050" spc="-15">
                <a:solidFill>
                  <a:srgbClr val="073762"/>
                </a:solidFill>
                <a:latin typeface="Arial"/>
                <a:cs typeface="Arial"/>
              </a:rPr>
              <a:t>FeNO</a:t>
            </a:r>
            <a:endParaRPr sz="1050">
              <a:latin typeface="Arial"/>
              <a:cs typeface="Arial"/>
            </a:endParaRPr>
          </a:p>
          <a:p>
            <a:pPr marL="140494" indent="-130969" defTabSz="685800">
              <a:buFontTx/>
              <a:buChar char="•"/>
              <a:tabLst>
                <a:tab pos="140494" algn="l"/>
              </a:tabLst>
            </a:pPr>
            <a:r>
              <a:rPr sz="1050">
                <a:solidFill>
                  <a:srgbClr val="073762"/>
                </a:solidFill>
                <a:latin typeface="Arial"/>
                <a:cs typeface="Arial"/>
              </a:rPr>
              <a:t>Low</a:t>
            </a:r>
            <a:r>
              <a:rPr sz="1050" spc="-19">
                <a:solidFill>
                  <a:srgbClr val="073762"/>
                </a:solidFill>
                <a:latin typeface="Arial"/>
                <a:cs typeface="Arial"/>
              </a:rPr>
              <a:t> IgE</a:t>
            </a:r>
            <a:endParaRPr sz="1050">
              <a:latin typeface="Arial"/>
              <a:cs typeface="Arial"/>
            </a:endParaRPr>
          </a:p>
        </p:txBody>
      </p:sp>
      <p:grpSp>
        <p:nvGrpSpPr>
          <p:cNvPr id="12" name="object 12"/>
          <p:cNvGrpSpPr/>
          <p:nvPr/>
        </p:nvGrpSpPr>
        <p:grpSpPr>
          <a:xfrm>
            <a:off x="3634930" y="848296"/>
            <a:ext cx="1364456" cy="721043"/>
            <a:chOff x="4846573" y="1131061"/>
            <a:chExt cx="1819275" cy="961390"/>
          </a:xfrm>
        </p:grpSpPr>
        <p:sp>
          <p:nvSpPr>
            <p:cNvPr id="13" name="object 13"/>
            <p:cNvSpPr/>
            <p:nvPr/>
          </p:nvSpPr>
          <p:spPr>
            <a:xfrm>
              <a:off x="4859273" y="1143761"/>
              <a:ext cx="1793875" cy="935990"/>
            </a:xfrm>
            <a:custGeom>
              <a:avLst/>
              <a:gdLst/>
              <a:ahLst/>
              <a:cxnLst/>
              <a:rect l="l" t="t" r="r" b="b"/>
              <a:pathLst>
                <a:path w="1793875" h="935989">
                  <a:moveTo>
                    <a:pt x="1637791" y="0"/>
                  </a:moveTo>
                  <a:lnTo>
                    <a:pt x="155955" y="0"/>
                  </a:lnTo>
                  <a:lnTo>
                    <a:pt x="106671" y="7953"/>
                  </a:lnTo>
                  <a:lnTo>
                    <a:pt x="63861" y="30097"/>
                  </a:lnTo>
                  <a:lnTo>
                    <a:pt x="30097" y="63861"/>
                  </a:lnTo>
                  <a:lnTo>
                    <a:pt x="7953" y="106671"/>
                  </a:lnTo>
                  <a:lnTo>
                    <a:pt x="0" y="155955"/>
                  </a:lnTo>
                  <a:lnTo>
                    <a:pt x="0" y="779779"/>
                  </a:lnTo>
                  <a:lnTo>
                    <a:pt x="7953" y="829064"/>
                  </a:lnTo>
                  <a:lnTo>
                    <a:pt x="30097" y="871874"/>
                  </a:lnTo>
                  <a:lnTo>
                    <a:pt x="63861" y="905638"/>
                  </a:lnTo>
                  <a:lnTo>
                    <a:pt x="106671" y="927782"/>
                  </a:lnTo>
                  <a:lnTo>
                    <a:pt x="155955" y="935736"/>
                  </a:lnTo>
                  <a:lnTo>
                    <a:pt x="1637791" y="935736"/>
                  </a:lnTo>
                  <a:lnTo>
                    <a:pt x="1687076" y="927782"/>
                  </a:lnTo>
                  <a:lnTo>
                    <a:pt x="1729886" y="905638"/>
                  </a:lnTo>
                  <a:lnTo>
                    <a:pt x="1763650" y="871874"/>
                  </a:lnTo>
                  <a:lnTo>
                    <a:pt x="1785794" y="829064"/>
                  </a:lnTo>
                  <a:lnTo>
                    <a:pt x="1793748" y="779779"/>
                  </a:lnTo>
                  <a:lnTo>
                    <a:pt x="1793748" y="155955"/>
                  </a:lnTo>
                  <a:lnTo>
                    <a:pt x="1785794" y="106671"/>
                  </a:lnTo>
                  <a:lnTo>
                    <a:pt x="1763650" y="63861"/>
                  </a:lnTo>
                  <a:lnTo>
                    <a:pt x="1729886" y="30097"/>
                  </a:lnTo>
                  <a:lnTo>
                    <a:pt x="1687076" y="7953"/>
                  </a:lnTo>
                  <a:lnTo>
                    <a:pt x="1637791" y="0"/>
                  </a:lnTo>
                  <a:close/>
                </a:path>
              </a:pathLst>
            </a:custGeom>
            <a:solidFill>
              <a:srgbClr val="82B846"/>
            </a:solidFill>
          </p:spPr>
          <p:txBody>
            <a:bodyPr wrap="square" lIns="0" tIns="0" rIns="0" bIns="0" rtlCol="0"/>
            <a:lstStyle/>
            <a:p>
              <a:pPr defTabSz="685800"/>
              <a:endParaRPr sz="1350"/>
            </a:p>
          </p:txBody>
        </p:sp>
        <p:sp>
          <p:nvSpPr>
            <p:cNvPr id="14" name="object 14"/>
            <p:cNvSpPr/>
            <p:nvPr/>
          </p:nvSpPr>
          <p:spPr>
            <a:xfrm>
              <a:off x="4859273" y="1143761"/>
              <a:ext cx="1793875" cy="935990"/>
            </a:xfrm>
            <a:custGeom>
              <a:avLst/>
              <a:gdLst/>
              <a:ahLst/>
              <a:cxnLst/>
              <a:rect l="l" t="t" r="r" b="b"/>
              <a:pathLst>
                <a:path w="1793875" h="935989">
                  <a:moveTo>
                    <a:pt x="0" y="155955"/>
                  </a:moveTo>
                  <a:lnTo>
                    <a:pt x="7953" y="106671"/>
                  </a:lnTo>
                  <a:lnTo>
                    <a:pt x="30097" y="63861"/>
                  </a:lnTo>
                  <a:lnTo>
                    <a:pt x="63861" y="30097"/>
                  </a:lnTo>
                  <a:lnTo>
                    <a:pt x="106671" y="7953"/>
                  </a:lnTo>
                  <a:lnTo>
                    <a:pt x="155955" y="0"/>
                  </a:lnTo>
                  <a:lnTo>
                    <a:pt x="1637791" y="0"/>
                  </a:lnTo>
                  <a:lnTo>
                    <a:pt x="1687076" y="7953"/>
                  </a:lnTo>
                  <a:lnTo>
                    <a:pt x="1729886" y="30097"/>
                  </a:lnTo>
                  <a:lnTo>
                    <a:pt x="1763650" y="63861"/>
                  </a:lnTo>
                  <a:lnTo>
                    <a:pt x="1785794" y="106671"/>
                  </a:lnTo>
                  <a:lnTo>
                    <a:pt x="1793748" y="155955"/>
                  </a:lnTo>
                  <a:lnTo>
                    <a:pt x="1793748" y="779779"/>
                  </a:lnTo>
                  <a:lnTo>
                    <a:pt x="1785794" y="829064"/>
                  </a:lnTo>
                  <a:lnTo>
                    <a:pt x="1763650" y="871874"/>
                  </a:lnTo>
                  <a:lnTo>
                    <a:pt x="1729886" y="905638"/>
                  </a:lnTo>
                  <a:lnTo>
                    <a:pt x="1687076" y="927782"/>
                  </a:lnTo>
                  <a:lnTo>
                    <a:pt x="1637791" y="935736"/>
                  </a:lnTo>
                  <a:lnTo>
                    <a:pt x="155955" y="935736"/>
                  </a:lnTo>
                  <a:lnTo>
                    <a:pt x="106671" y="927782"/>
                  </a:lnTo>
                  <a:lnTo>
                    <a:pt x="63861" y="905638"/>
                  </a:lnTo>
                  <a:lnTo>
                    <a:pt x="30097" y="871874"/>
                  </a:lnTo>
                  <a:lnTo>
                    <a:pt x="7953" y="829064"/>
                  </a:lnTo>
                  <a:lnTo>
                    <a:pt x="0" y="779779"/>
                  </a:lnTo>
                  <a:lnTo>
                    <a:pt x="0" y="155955"/>
                  </a:lnTo>
                  <a:close/>
                </a:path>
              </a:pathLst>
            </a:custGeom>
            <a:ln w="25400">
              <a:solidFill>
                <a:srgbClr val="032546"/>
              </a:solidFill>
            </a:ln>
          </p:spPr>
          <p:txBody>
            <a:bodyPr wrap="square" lIns="0" tIns="0" rIns="0" bIns="0" rtlCol="0"/>
            <a:lstStyle/>
            <a:p>
              <a:pPr defTabSz="685800"/>
              <a:endParaRPr sz="1350"/>
            </a:p>
          </p:txBody>
        </p:sp>
      </p:grpSp>
      <p:sp>
        <p:nvSpPr>
          <p:cNvPr id="15" name="object 15"/>
          <p:cNvSpPr txBox="1"/>
          <p:nvPr/>
        </p:nvSpPr>
        <p:spPr>
          <a:xfrm>
            <a:off x="3737895" y="874490"/>
            <a:ext cx="963930" cy="656429"/>
          </a:xfrm>
          <a:prstGeom prst="rect">
            <a:avLst/>
          </a:prstGeom>
        </p:spPr>
        <p:txBody>
          <a:bodyPr vert="horz" wrap="square" lIns="0" tIns="10001" rIns="0" bIns="0" rtlCol="0">
            <a:spAutoFit/>
          </a:bodyPr>
          <a:lstStyle/>
          <a:p>
            <a:pPr marL="293846" defTabSz="685800">
              <a:spcBef>
                <a:spcPts val="79"/>
              </a:spcBef>
            </a:pPr>
            <a:r>
              <a:rPr sz="1050">
                <a:solidFill>
                  <a:srgbClr val="073762"/>
                </a:solidFill>
                <a:latin typeface="Arial"/>
                <a:cs typeface="Arial"/>
              </a:rPr>
              <a:t>Cluster</a:t>
            </a:r>
            <a:r>
              <a:rPr sz="1050" spc="-30">
                <a:solidFill>
                  <a:srgbClr val="073762"/>
                </a:solidFill>
                <a:latin typeface="Arial"/>
                <a:cs typeface="Arial"/>
              </a:rPr>
              <a:t> </a:t>
            </a:r>
            <a:r>
              <a:rPr sz="1050" spc="-19">
                <a:solidFill>
                  <a:srgbClr val="073762"/>
                </a:solidFill>
                <a:latin typeface="Arial"/>
                <a:cs typeface="Arial"/>
              </a:rPr>
              <a:t>3:</a:t>
            </a:r>
            <a:endParaRPr sz="1050">
              <a:latin typeface="Arial"/>
              <a:cs typeface="Arial"/>
            </a:endParaRPr>
          </a:p>
          <a:p>
            <a:pPr marL="140018" indent="-130493" defTabSz="685800">
              <a:buFontTx/>
              <a:buChar char="•"/>
              <a:tabLst>
                <a:tab pos="140018" algn="l"/>
              </a:tabLst>
            </a:pPr>
            <a:r>
              <a:rPr sz="1050">
                <a:solidFill>
                  <a:srgbClr val="073762"/>
                </a:solidFill>
                <a:latin typeface="Arial"/>
                <a:cs typeface="Arial"/>
              </a:rPr>
              <a:t>High</a:t>
            </a:r>
            <a:r>
              <a:rPr sz="1050" spc="-30">
                <a:solidFill>
                  <a:srgbClr val="073762"/>
                </a:solidFill>
                <a:latin typeface="Arial"/>
                <a:cs typeface="Arial"/>
              </a:rPr>
              <a:t> </a:t>
            </a:r>
            <a:r>
              <a:rPr sz="1050" spc="-15">
                <a:solidFill>
                  <a:srgbClr val="073762"/>
                </a:solidFill>
                <a:latin typeface="Arial"/>
                <a:cs typeface="Arial"/>
              </a:rPr>
              <a:t>FeNO</a:t>
            </a:r>
            <a:endParaRPr sz="1050">
              <a:latin typeface="Arial"/>
              <a:cs typeface="Arial"/>
            </a:endParaRPr>
          </a:p>
          <a:p>
            <a:pPr marL="140494" indent="-130969" defTabSz="685800">
              <a:buFontTx/>
              <a:buChar char="•"/>
              <a:tabLst>
                <a:tab pos="140494" algn="l"/>
              </a:tabLst>
            </a:pPr>
            <a:r>
              <a:rPr sz="1050">
                <a:solidFill>
                  <a:srgbClr val="073762"/>
                </a:solidFill>
                <a:latin typeface="Arial"/>
                <a:cs typeface="Arial"/>
              </a:rPr>
              <a:t>Moderate</a:t>
            </a:r>
            <a:r>
              <a:rPr sz="1050" spc="-60">
                <a:solidFill>
                  <a:srgbClr val="073762"/>
                </a:solidFill>
                <a:latin typeface="Arial"/>
                <a:cs typeface="Arial"/>
              </a:rPr>
              <a:t> </a:t>
            </a:r>
            <a:r>
              <a:rPr sz="1050" spc="-19">
                <a:solidFill>
                  <a:srgbClr val="073762"/>
                </a:solidFill>
                <a:latin typeface="Arial"/>
                <a:cs typeface="Arial"/>
              </a:rPr>
              <a:t>IgE</a:t>
            </a:r>
            <a:endParaRPr sz="1050">
              <a:latin typeface="Arial"/>
              <a:cs typeface="Arial"/>
            </a:endParaRPr>
          </a:p>
          <a:p>
            <a:pPr marL="140494" indent="-130969" defTabSz="685800">
              <a:buFontTx/>
              <a:buChar char="•"/>
              <a:tabLst>
                <a:tab pos="140494" algn="l"/>
              </a:tabLst>
            </a:pPr>
            <a:r>
              <a:rPr sz="1050">
                <a:solidFill>
                  <a:srgbClr val="073762"/>
                </a:solidFill>
                <a:latin typeface="Arial"/>
                <a:cs typeface="Arial"/>
              </a:rPr>
              <a:t>Moderate</a:t>
            </a:r>
            <a:r>
              <a:rPr sz="1050" spc="-60">
                <a:solidFill>
                  <a:srgbClr val="073762"/>
                </a:solidFill>
                <a:latin typeface="Arial"/>
                <a:cs typeface="Arial"/>
              </a:rPr>
              <a:t> </a:t>
            </a:r>
            <a:r>
              <a:rPr sz="1050" spc="-19">
                <a:solidFill>
                  <a:srgbClr val="073762"/>
                </a:solidFill>
                <a:latin typeface="Arial"/>
                <a:cs typeface="Arial"/>
              </a:rPr>
              <a:t>eos</a:t>
            </a:r>
            <a:endParaRPr sz="1050">
              <a:latin typeface="Arial"/>
              <a:cs typeface="Arial"/>
            </a:endParaRPr>
          </a:p>
        </p:txBody>
      </p:sp>
      <p:grpSp>
        <p:nvGrpSpPr>
          <p:cNvPr id="16" name="object 16"/>
          <p:cNvGrpSpPr/>
          <p:nvPr/>
        </p:nvGrpSpPr>
        <p:grpSpPr>
          <a:xfrm>
            <a:off x="5184838" y="840295"/>
            <a:ext cx="1526858" cy="721043"/>
            <a:chOff x="6913118" y="1120394"/>
            <a:chExt cx="2035810" cy="961390"/>
          </a:xfrm>
        </p:grpSpPr>
        <p:sp>
          <p:nvSpPr>
            <p:cNvPr id="17" name="object 17"/>
            <p:cNvSpPr/>
            <p:nvPr/>
          </p:nvSpPr>
          <p:spPr>
            <a:xfrm>
              <a:off x="6925818" y="1133094"/>
              <a:ext cx="2010410" cy="935990"/>
            </a:xfrm>
            <a:custGeom>
              <a:avLst/>
              <a:gdLst/>
              <a:ahLst/>
              <a:cxnLst/>
              <a:rect l="l" t="t" r="r" b="b"/>
              <a:pathLst>
                <a:path w="2010409" h="935989">
                  <a:moveTo>
                    <a:pt x="1854200" y="0"/>
                  </a:moveTo>
                  <a:lnTo>
                    <a:pt x="155955" y="0"/>
                  </a:lnTo>
                  <a:lnTo>
                    <a:pt x="106671" y="7953"/>
                  </a:lnTo>
                  <a:lnTo>
                    <a:pt x="63861" y="30097"/>
                  </a:lnTo>
                  <a:lnTo>
                    <a:pt x="30097" y="63861"/>
                  </a:lnTo>
                  <a:lnTo>
                    <a:pt x="7953" y="106671"/>
                  </a:lnTo>
                  <a:lnTo>
                    <a:pt x="0" y="155955"/>
                  </a:lnTo>
                  <a:lnTo>
                    <a:pt x="0" y="779779"/>
                  </a:lnTo>
                  <a:lnTo>
                    <a:pt x="7953" y="829064"/>
                  </a:lnTo>
                  <a:lnTo>
                    <a:pt x="30097" y="871874"/>
                  </a:lnTo>
                  <a:lnTo>
                    <a:pt x="63861" y="905638"/>
                  </a:lnTo>
                  <a:lnTo>
                    <a:pt x="106671" y="927782"/>
                  </a:lnTo>
                  <a:lnTo>
                    <a:pt x="155955" y="935735"/>
                  </a:lnTo>
                  <a:lnTo>
                    <a:pt x="1854200" y="935735"/>
                  </a:lnTo>
                  <a:lnTo>
                    <a:pt x="1903484" y="927782"/>
                  </a:lnTo>
                  <a:lnTo>
                    <a:pt x="1946294" y="905638"/>
                  </a:lnTo>
                  <a:lnTo>
                    <a:pt x="1980058" y="871874"/>
                  </a:lnTo>
                  <a:lnTo>
                    <a:pt x="2002202" y="829064"/>
                  </a:lnTo>
                  <a:lnTo>
                    <a:pt x="2010155" y="779779"/>
                  </a:lnTo>
                  <a:lnTo>
                    <a:pt x="2010155" y="155955"/>
                  </a:lnTo>
                  <a:lnTo>
                    <a:pt x="2002202" y="106671"/>
                  </a:lnTo>
                  <a:lnTo>
                    <a:pt x="1980058" y="63861"/>
                  </a:lnTo>
                  <a:lnTo>
                    <a:pt x="1946294" y="30097"/>
                  </a:lnTo>
                  <a:lnTo>
                    <a:pt x="1903484" y="7953"/>
                  </a:lnTo>
                  <a:lnTo>
                    <a:pt x="1854200" y="0"/>
                  </a:lnTo>
                  <a:close/>
                </a:path>
              </a:pathLst>
            </a:custGeom>
            <a:solidFill>
              <a:srgbClr val="2185CD"/>
            </a:solidFill>
          </p:spPr>
          <p:txBody>
            <a:bodyPr wrap="square" lIns="0" tIns="0" rIns="0" bIns="0" rtlCol="0"/>
            <a:lstStyle/>
            <a:p>
              <a:pPr defTabSz="685800"/>
              <a:endParaRPr sz="1350"/>
            </a:p>
          </p:txBody>
        </p:sp>
        <p:sp>
          <p:nvSpPr>
            <p:cNvPr id="18" name="object 18"/>
            <p:cNvSpPr/>
            <p:nvPr/>
          </p:nvSpPr>
          <p:spPr>
            <a:xfrm>
              <a:off x="6925818" y="1133094"/>
              <a:ext cx="2010410" cy="935990"/>
            </a:xfrm>
            <a:custGeom>
              <a:avLst/>
              <a:gdLst/>
              <a:ahLst/>
              <a:cxnLst/>
              <a:rect l="l" t="t" r="r" b="b"/>
              <a:pathLst>
                <a:path w="2010409" h="935989">
                  <a:moveTo>
                    <a:pt x="0" y="155955"/>
                  </a:moveTo>
                  <a:lnTo>
                    <a:pt x="7953" y="106671"/>
                  </a:lnTo>
                  <a:lnTo>
                    <a:pt x="30097" y="63861"/>
                  </a:lnTo>
                  <a:lnTo>
                    <a:pt x="63861" y="30097"/>
                  </a:lnTo>
                  <a:lnTo>
                    <a:pt x="106671" y="7953"/>
                  </a:lnTo>
                  <a:lnTo>
                    <a:pt x="155955" y="0"/>
                  </a:lnTo>
                  <a:lnTo>
                    <a:pt x="1854200" y="0"/>
                  </a:lnTo>
                  <a:lnTo>
                    <a:pt x="1903484" y="7953"/>
                  </a:lnTo>
                  <a:lnTo>
                    <a:pt x="1946294" y="30097"/>
                  </a:lnTo>
                  <a:lnTo>
                    <a:pt x="1980058" y="63861"/>
                  </a:lnTo>
                  <a:lnTo>
                    <a:pt x="2002202" y="106671"/>
                  </a:lnTo>
                  <a:lnTo>
                    <a:pt x="2010155" y="155955"/>
                  </a:lnTo>
                  <a:lnTo>
                    <a:pt x="2010155" y="779779"/>
                  </a:lnTo>
                  <a:lnTo>
                    <a:pt x="2002202" y="829064"/>
                  </a:lnTo>
                  <a:lnTo>
                    <a:pt x="1980058" y="871874"/>
                  </a:lnTo>
                  <a:lnTo>
                    <a:pt x="1946294" y="905638"/>
                  </a:lnTo>
                  <a:lnTo>
                    <a:pt x="1903484" y="927782"/>
                  </a:lnTo>
                  <a:lnTo>
                    <a:pt x="1854200" y="935735"/>
                  </a:lnTo>
                  <a:lnTo>
                    <a:pt x="155955" y="935735"/>
                  </a:lnTo>
                  <a:lnTo>
                    <a:pt x="106671" y="927782"/>
                  </a:lnTo>
                  <a:lnTo>
                    <a:pt x="63861" y="905638"/>
                  </a:lnTo>
                  <a:lnTo>
                    <a:pt x="30097" y="871874"/>
                  </a:lnTo>
                  <a:lnTo>
                    <a:pt x="7953" y="829064"/>
                  </a:lnTo>
                  <a:lnTo>
                    <a:pt x="0" y="779779"/>
                  </a:lnTo>
                  <a:lnTo>
                    <a:pt x="0" y="155955"/>
                  </a:lnTo>
                  <a:close/>
                </a:path>
              </a:pathLst>
            </a:custGeom>
            <a:ln w="25400">
              <a:solidFill>
                <a:srgbClr val="032546"/>
              </a:solidFill>
            </a:ln>
          </p:spPr>
          <p:txBody>
            <a:bodyPr wrap="square" lIns="0" tIns="0" rIns="0" bIns="0" rtlCol="0"/>
            <a:lstStyle/>
            <a:p>
              <a:pPr defTabSz="685800"/>
              <a:endParaRPr sz="1350"/>
            </a:p>
          </p:txBody>
        </p:sp>
      </p:grpSp>
      <p:sp>
        <p:nvSpPr>
          <p:cNvPr id="19" name="object 19"/>
          <p:cNvSpPr txBox="1"/>
          <p:nvPr/>
        </p:nvSpPr>
        <p:spPr>
          <a:xfrm>
            <a:off x="5287327" y="866204"/>
            <a:ext cx="1104424" cy="656429"/>
          </a:xfrm>
          <a:prstGeom prst="rect">
            <a:avLst/>
          </a:prstGeom>
        </p:spPr>
        <p:txBody>
          <a:bodyPr vert="horz" wrap="square" lIns="0" tIns="10001" rIns="0" bIns="0" rtlCol="0">
            <a:spAutoFit/>
          </a:bodyPr>
          <a:lstStyle/>
          <a:p>
            <a:pPr marR="152876" algn="r" defTabSz="685800">
              <a:spcBef>
                <a:spcPts val="79"/>
              </a:spcBef>
            </a:pPr>
            <a:r>
              <a:rPr sz="1050">
                <a:solidFill>
                  <a:srgbClr val="FFFFFF"/>
                </a:solidFill>
                <a:latin typeface="Arial"/>
                <a:cs typeface="Arial"/>
              </a:rPr>
              <a:t>Cluster</a:t>
            </a:r>
            <a:r>
              <a:rPr sz="1050" spc="-30">
                <a:solidFill>
                  <a:srgbClr val="FFFFFF"/>
                </a:solidFill>
                <a:latin typeface="Arial"/>
                <a:cs typeface="Arial"/>
              </a:rPr>
              <a:t> </a:t>
            </a:r>
            <a:r>
              <a:rPr sz="1050" spc="-19">
                <a:solidFill>
                  <a:srgbClr val="FFFFFF"/>
                </a:solidFill>
                <a:latin typeface="Arial"/>
                <a:cs typeface="Arial"/>
              </a:rPr>
              <a:t>4:</a:t>
            </a:r>
            <a:endParaRPr sz="1050">
              <a:latin typeface="Arial"/>
              <a:cs typeface="Arial"/>
            </a:endParaRPr>
          </a:p>
          <a:p>
            <a:pPr marL="130969" marR="163830" indent="-130969" algn="r" defTabSz="685800">
              <a:buFontTx/>
              <a:buChar char="•"/>
              <a:tabLst>
                <a:tab pos="130969" algn="l"/>
              </a:tabLst>
            </a:pPr>
            <a:r>
              <a:rPr sz="1050" spc="-8">
                <a:solidFill>
                  <a:srgbClr val="FFFFFF"/>
                </a:solidFill>
                <a:latin typeface="Arial"/>
                <a:cs typeface="Arial"/>
              </a:rPr>
              <a:t>Very</a:t>
            </a:r>
            <a:r>
              <a:rPr sz="1050" spc="-41">
                <a:solidFill>
                  <a:srgbClr val="FFFFFF"/>
                </a:solidFill>
                <a:latin typeface="Arial"/>
                <a:cs typeface="Arial"/>
              </a:rPr>
              <a:t> </a:t>
            </a:r>
            <a:r>
              <a:rPr sz="1050">
                <a:solidFill>
                  <a:srgbClr val="FFFFFF"/>
                </a:solidFill>
                <a:latin typeface="Arial"/>
                <a:cs typeface="Arial"/>
              </a:rPr>
              <a:t>high</a:t>
            </a:r>
            <a:r>
              <a:rPr sz="1050" spc="-26">
                <a:solidFill>
                  <a:srgbClr val="FFFFFF"/>
                </a:solidFill>
                <a:latin typeface="Arial"/>
                <a:cs typeface="Arial"/>
              </a:rPr>
              <a:t> </a:t>
            </a:r>
            <a:r>
              <a:rPr sz="1050" spc="-19">
                <a:solidFill>
                  <a:srgbClr val="FFFFFF"/>
                </a:solidFill>
                <a:latin typeface="Arial"/>
                <a:cs typeface="Arial"/>
              </a:rPr>
              <a:t>IgE</a:t>
            </a:r>
            <a:endParaRPr sz="1050">
              <a:latin typeface="Arial"/>
              <a:cs typeface="Arial"/>
            </a:endParaRPr>
          </a:p>
          <a:p>
            <a:pPr marL="130969" marR="143828" indent="-130969" algn="r" defTabSz="685800">
              <a:buFontTx/>
              <a:buChar char="•"/>
              <a:tabLst>
                <a:tab pos="130969" algn="l"/>
              </a:tabLst>
            </a:pPr>
            <a:r>
              <a:rPr sz="1050">
                <a:solidFill>
                  <a:srgbClr val="FFFFFF"/>
                </a:solidFill>
                <a:latin typeface="Arial"/>
                <a:cs typeface="Arial"/>
              </a:rPr>
              <a:t>Moderate</a:t>
            </a:r>
            <a:r>
              <a:rPr sz="1050" spc="-56">
                <a:solidFill>
                  <a:srgbClr val="FFFFFF"/>
                </a:solidFill>
                <a:latin typeface="Arial"/>
                <a:cs typeface="Arial"/>
              </a:rPr>
              <a:t> </a:t>
            </a:r>
            <a:r>
              <a:rPr sz="1050" spc="-19">
                <a:solidFill>
                  <a:srgbClr val="FFFFFF"/>
                </a:solidFill>
                <a:latin typeface="Arial"/>
                <a:cs typeface="Arial"/>
              </a:rPr>
              <a:t>eos</a:t>
            </a:r>
            <a:endParaRPr sz="1050">
              <a:latin typeface="Arial"/>
              <a:cs typeface="Arial"/>
            </a:endParaRPr>
          </a:p>
          <a:p>
            <a:pPr marL="140018" indent="-130493" defTabSz="685800">
              <a:buFontTx/>
              <a:buChar char="•"/>
              <a:tabLst>
                <a:tab pos="140018" algn="l"/>
              </a:tabLst>
            </a:pPr>
            <a:r>
              <a:rPr sz="1050">
                <a:solidFill>
                  <a:srgbClr val="FFFFFF"/>
                </a:solidFill>
                <a:latin typeface="Arial"/>
                <a:cs typeface="Arial"/>
              </a:rPr>
              <a:t>Moderate</a:t>
            </a:r>
            <a:r>
              <a:rPr sz="1050" spc="-64">
                <a:solidFill>
                  <a:srgbClr val="FFFFFF"/>
                </a:solidFill>
                <a:latin typeface="Arial"/>
                <a:cs typeface="Arial"/>
              </a:rPr>
              <a:t> </a:t>
            </a:r>
            <a:r>
              <a:rPr sz="1050" spc="-15">
                <a:solidFill>
                  <a:srgbClr val="FFFFFF"/>
                </a:solidFill>
                <a:latin typeface="Arial"/>
                <a:cs typeface="Arial"/>
              </a:rPr>
              <a:t>FeNO</a:t>
            </a:r>
            <a:endParaRPr sz="1050">
              <a:latin typeface="Arial"/>
              <a:cs typeface="Arial"/>
            </a:endParaRPr>
          </a:p>
        </p:txBody>
      </p:sp>
      <p:grpSp>
        <p:nvGrpSpPr>
          <p:cNvPr id="20" name="object 20"/>
          <p:cNvGrpSpPr/>
          <p:nvPr/>
        </p:nvGrpSpPr>
        <p:grpSpPr>
          <a:xfrm>
            <a:off x="6862763" y="840295"/>
            <a:ext cx="1467326" cy="721043"/>
            <a:chOff x="9150350" y="1120394"/>
            <a:chExt cx="1956435" cy="961390"/>
          </a:xfrm>
        </p:grpSpPr>
        <p:sp>
          <p:nvSpPr>
            <p:cNvPr id="21" name="object 21"/>
            <p:cNvSpPr/>
            <p:nvPr/>
          </p:nvSpPr>
          <p:spPr>
            <a:xfrm>
              <a:off x="9163050" y="1133094"/>
              <a:ext cx="1931035" cy="935990"/>
            </a:xfrm>
            <a:custGeom>
              <a:avLst/>
              <a:gdLst/>
              <a:ahLst/>
              <a:cxnLst/>
              <a:rect l="l" t="t" r="r" b="b"/>
              <a:pathLst>
                <a:path w="1931034" h="935989">
                  <a:moveTo>
                    <a:pt x="1774952" y="0"/>
                  </a:moveTo>
                  <a:lnTo>
                    <a:pt x="155955" y="0"/>
                  </a:lnTo>
                  <a:lnTo>
                    <a:pt x="106671" y="7953"/>
                  </a:lnTo>
                  <a:lnTo>
                    <a:pt x="63861" y="30097"/>
                  </a:lnTo>
                  <a:lnTo>
                    <a:pt x="30097" y="63861"/>
                  </a:lnTo>
                  <a:lnTo>
                    <a:pt x="7953" y="106671"/>
                  </a:lnTo>
                  <a:lnTo>
                    <a:pt x="0" y="155955"/>
                  </a:lnTo>
                  <a:lnTo>
                    <a:pt x="0" y="779779"/>
                  </a:lnTo>
                  <a:lnTo>
                    <a:pt x="7953" y="829064"/>
                  </a:lnTo>
                  <a:lnTo>
                    <a:pt x="30097" y="871874"/>
                  </a:lnTo>
                  <a:lnTo>
                    <a:pt x="63861" y="905638"/>
                  </a:lnTo>
                  <a:lnTo>
                    <a:pt x="106671" y="927782"/>
                  </a:lnTo>
                  <a:lnTo>
                    <a:pt x="155955" y="935735"/>
                  </a:lnTo>
                  <a:lnTo>
                    <a:pt x="1774952" y="935735"/>
                  </a:lnTo>
                  <a:lnTo>
                    <a:pt x="1824236" y="927782"/>
                  </a:lnTo>
                  <a:lnTo>
                    <a:pt x="1867046" y="905638"/>
                  </a:lnTo>
                  <a:lnTo>
                    <a:pt x="1900810" y="871874"/>
                  </a:lnTo>
                  <a:lnTo>
                    <a:pt x="1922954" y="829064"/>
                  </a:lnTo>
                  <a:lnTo>
                    <a:pt x="1930907" y="779779"/>
                  </a:lnTo>
                  <a:lnTo>
                    <a:pt x="1930907" y="155955"/>
                  </a:lnTo>
                  <a:lnTo>
                    <a:pt x="1922954" y="106671"/>
                  </a:lnTo>
                  <a:lnTo>
                    <a:pt x="1900810" y="63861"/>
                  </a:lnTo>
                  <a:lnTo>
                    <a:pt x="1867046" y="30097"/>
                  </a:lnTo>
                  <a:lnTo>
                    <a:pt x="1824236" y="7953"/>
                  </a:lnTo>
                  <a:lnTo>
                    <a:pt x="1774952" y="0"/>
                  </a:lnTo>
                  <a:close/>
                </a:path>
              </a:pathLst>
            </a:custGeom>
            <a:solidFill>
              <a:srgbClr val="662D90"/>
            </a:solidFill>
          </p:spPr>
          <p:txBody>
            <a:bodyPr wrap="square" lIns="0" tIns="0" rIns="0" bIns="0" rtlCol="0"/>
            <a:lstStyle/>
            <a:p>
              <a:pPr defTabSz="685800"/>
              <a:endParaRPr sz="1350"/>
            </a:p>
          </p:txBody>
        </p:sp>
        <p:sp>
          <p:nvSpPr>
            <p:cNvPr id="22" name="object 22"/>
            <p:cNvSpPr/>
            <p:nvPr/>
          </p:nvSpPr>
          <p:spPr>
            <a:xfrm>
              <a:off x="9163050" y="1133094"/>
              <a:ext cx="1931035" cy="935990"/>
            </a:xfrm>
            <a:custGeom>
              <a:avLst/>
              <a:gdLst/>
              <a:ahLst/>
              <a:cxnLst/>
              <a:rect l="l" t="t" r="r" b="b"/>
              <a:pathLst>
                <a:path w="1931034" h="935989">
                  <a:moveTo>
                    <a:pt x="0" y="155955"/>
                  </a:moveTo>
                  <a:lnTo>
                    <a:pt x="7953" y="106671"/>
                  </a:lnTo>
                  <a:lnTo>
                    <a:pt x="30097" y="63861"/>
                  </a:lnTo>
                  <a:lnTo>
                    <a:pt x="63861" y="30097"/>
                  </a:lnTo>
                  <a:lnTo>
                    <a:pt x="106671" y="7953"/>
                  </a:lnTo>
                  <a:lnTo>
                    <a:pt x="155955" y="0"/>
                  </a:lnTo>
                  <a:lnTo>
                    <a:pt x="1774952" y="0"/>
                  </a:lnTo>
                  <a:lnTo>
                    <a:pt x="1824236" y="7953"/>
                  </a:lnTo>
                  <a:lnTo>
                    <a:pt x="1867046" y="30097"/>
                  </a:lnTo>
                  <a:lnTo>
                    <a:pt x="1900810" y="63861"/>
                  </a:lnTo>
                  <a:lnTo>
                    <a:pt x="1922954" y="106671"/>
                  </a:lnTo>
                  <a:lnTo>
                    <a:pt x="1930907" y="155955"/>
                  </a:lnTo>
                  <a:lnTo>
                    <a:pt x="1930907" y="779779"/>
                  </a:lnTo>
                  <a:lnTo>
                    <a:pt x="1922954" y="829064"/>
                  </a:lnTo>
                  <a:lnTo>
                    <a:pt x="1900810" y="871874"/>
                  </a:lnTo>
                  <a:lnTo>
                    <a:pt x="1867046" y="905638"/>
                  </a:lnTo>
                  <a:lnTo>
                    <a:pt x="1824236" y="927782"/>
                  </a:lnTo>
                  <a:lnTo>
                    <a:pt x="1774952" y="935735"/>
                  </a:lnTo>
                  <a:lnTo>
                    <a:pt x="155955" y="935735"/>
                  </a:lnTo>
                  <a:lnTo>
                    <a:pt x="106671" y="927782"/>
                  </a:lnTo>
                  <a:lnTo>
                    <a:pt x="63861" y="905638"/>
                  </a:lnTo>
                  <a:lnTo>
                    <a:pt x="30097" y="871874"/>
                  </a:lnTo>
                  <a:lnTo>
                    <a:pt x="7953" y="829064"/>
                  </a:lnTo>
                  <a:lnTo>
                    <a:pt x="0" y="779779"/>
                  </a:lnTo>
                  <a:lnTo>
                    <a:pt x="0" y="155955"/>
                  </a:lnTo>
                  <a:close/>
                </a:path>
              </a:pathLst>
            </a:custGeom>
            <a:ln w="25400">
              <a:solidFill>
                <a:srgbClr val="032546"/>
              </a:solidFill>
            </a:ln>
          </p:spPr>
          <p:txBody>
            <a:bodyPr wrap="square" lIns="0" tIns="0" rIns="0" bIns="0" rtlCol="0"/>
            <a:lstStyle/>
            <a:p>
              <a:pPr defTabSz="685800"/>
              <a:endParaRPr sz="1350"/>
            </a:p>
          </p:txBody>
        </p:sp>
      </p:grpSp>
      <p:sp>
        <p:nvSpPr>
          <p:cNvPr id="23" name="object 23"/>
          <p:cNvSpPr txBox="1"/>
          <p:nvPr/>
        </p:nvSpPr>
        <p:spPr>
          <a:xfrm>
            <a:off x="6966014" y="866204"/>
            <a:ext cx="958215" cy="656429"/>
          </a:xfrm>
          <a:prstGeom prst="rect">
            <a:avLst/>
          </a:prstGeom>
        </p:spPr>
        <p:txBody>
          <a:bodyPr vert="horz" wrap="square" lIns="0" tIns="10001" rIns="0" bIns="0" rtlCol="0">
            <a:spAutoFit/>
          </a:bodyPr>
          <a:lstStyle/>
          <a:p>
            <a:pPr marR="38100" algn="r" defTabSz="685800">
              <a:spcBef>
                <a:spcPts val="79"/>
              </a:spcBef>
            </a:pPr>
            <a:r>
              <a:rPr sz="1050">
                <a:solidFill>
                  <a:srgbClr val="FFFFFF"/>
                </a:solidFill>
                <a:latin typeface="Arial"/>
                <a:cs typeface="Arial"/>
              </a:rPr>
              <a:t>Cluster</a:t>
            </a:r>
            <a:r>
              <a:rPr sz="1050" spc="-30">
                <a:solidFill>
                  <a:srgbClr val="FFFFFF"/>
                </a:solidFill>
                <a:latin typeface="Arial"/>
                <a:cs typeface="Arial"/>
              </a:rPr>
              <a:t> </a:t>
            </a:r>
            <a:r>
              <a:rPr sz="1050" spc="-19">
                <a:solidFill>
                  <a:srgbClr val="FFFFFF"/>
                </a:solidFill>
                <a:latin typeface="Arial"/>
                <a:cs typeface="Arial"/>
              </a:rPr>
              <a:t>5:</a:t>
            </a:r>
            <a:endParaRPr sz="1050">
              <a:latin typeface="Arial"/>
              <a:cs typeface="Arial"/>
            </a:endParaRPr>
          </a:p>
          <a:p>
            <a:pPr marL="130969" marR="3810" indent="-130969" algn="r" defTabSz="685800">
              <a:buFontTx/>
              <a:buChar char="•"/>
              <a:tabLst>
                <a:tab pos="130969" algn="l"/>
              </a:tabLst>
            </a:pPr>
            <a:r>
              <a:rPr sz="1050" spc="-8">
                <a:solidFill>
                  <a:srgbClr val="FFFFFF"/>
                </a:solidFill>
                <a:latin typeface="Arial"/>
                <a:cs typeface="Arial"/>
              </a:rPr>
              <a:t>Very</a:t>
            </a:r>
            <a:r>
              <a:rPr sz="1050" spc="-41">
                <a:solidFill>
                  <a:srgbClr val="FFFFFF"/>
                </a:solidFill>
                <a:latin typeface="Arial"/>
                <a:cs typeface="Arial"/>
              </a:rPr>
              <a:t> </a:t>
            </a:r>
            <a:r>
              <a:rPr sz="1050">
                <a:solidFill>
                  <a:srgbClr val="FFFFFF"/>
                </a:solidFill>
                <a:latin typeface="Arial"/>
                <a:cs typeface="Arial"/>
              </a:rPr>
              <a:t>high</a:t>
            </a:r>
            <a:r>
              <a:rPr sz="1050" spc="-26">
                <a:solidFill>
                  <a:srgbClr val="FFFFFF"/>
                </a:solidFill>
                <a:latin typeface="Arial"/>
                <a:cs typeface="Arial"/>
              </a:rPr>
              <a:t> </a:t>
            </a:r>
            <a:r>
              <a:rPr sz="1050" spc="-19">
                <a:solidFill>
                  <a:srgbClr val="FFFFFF"/>
                </a:solidFill>
                <a:latin typeface="Arial"/>
                <a:cs typeface="Arial"/>
              </a:rPr>
              <a:t>eos</a:t>
            </a:r>
            <a:endParaRPr sz="1050">
              <a:latin typeface="Arial"/>
              <a:cs typeface="Arial"/>
            </a:endParaRPr>
          </a:p>
          <a:p>
            <a:pPr marL="140494" indent="-130969" defTabSz="685800">
              <a:buFontTx/>
              <a:buChar char="•"/>
              <a:tabLst>
                <a:tab pos="140494" algn="l"/>
              </a:tabLst>
            </a:pPr>
            <a:r>
              <a:rPr sz="1050">
                <a:solidFill>
                  <a:srgbClr val="FFFFFF"/>
                </a:solidFill>
                <a:latin typeface="Arial"/>
                <a:cs typeface="Arial"/>
              </a:rPr>
              <a:t>High</a:t>
            </a:r>
            <a:r>
              <a:rPr sz="1050" spc="-26">
                <a:solidFill>
                  <a:srgbClr val="FFFFFF"/>
                </a:solidFill>
                <a:latin typeface="Arial"/>
                <a:cs typeface="Arial"/>
              </a:rPr>
              <a:t> </a:t>
            </a:r>
            <a:r>
              <a:rPr sz="1050" spc="-15">
                <a:solidFill>
                  <a:srgbClr val="FFFFFF"/>
                </a:solidFill>
                <a:latin typeface="Arial"/>
                <a:cs typeface="Arial"/>
              </a:rPr>
              <a:t>FeNO</a:t>
            </a:r>
            <a:endParaRPr sz="1050">
              <a:latin typeface="Arial"/>
              <a:cs typeface="Arial"/>
            </a:endParaRPr>
          </a:p>
          <a:p>
            <a:pPr marL="140018" indent="-130493" defTabSz="685800">
              <a:buFontTx/>
              <a:buChar char="•"/>
              <a:tabLst>
                <a:tab pos="140018" algn="l"/>
              </a:tabLst>
            </a:pPr>
            <a:r>
              <a:rPr sz="1050">
                <a:solidFill>
                  <a:srgbClr val="FFFFFF"/>
                </a:solidFill>
                <a:latin typeface="Arial"/>
                <a:cs typeface="Arial"/>
              </a:rPr>
              <a:t>High</a:t>
            </a:r>
            <a:r>
              <a:rPr sz="1050" spc="-23">
                <a:solidFill>
                  <a:srgbClr val="FFFFFF"/>
                </a:solidFill>
                <a:latin typeface="Arial"/>
                <a:cs typeface="Arial"/>
              </a:rPr>
              <a:t> </a:t>
            </a:r>
            <a:r>
              <a:rPr sz="1050" spc="-19">
                <a:solidFill>
                  <a:srgbClr val="FFFFFF"/>
                </a:solidFill>
                <a:latin typeface="Arial"/>
                <a:cs typeface="Arial"/>
              </a:rPr>
              <a:t>eos</a:t>
            </a:r>
            <a:endParaRPr sz="1050">
              <a:latin typeface="Arial"/>
              <a:cs typeface="Arial"/>
            </a:endParaRPr>
          </a:p>
        </p:txBody>
      </p:sp>
      <p:sp>
        <p:nvSpPr>
          <p:cNvPr id="24" name="object 24"/>
          <p:cNvSpPr txBox="1"/>
          <p:nvPr/>
        </p:nvSpPr>
        <p:spPr>
          <a:xfrm>
            <a:off x="5596889" y="4965268"/>
            <a:ext cx="2616518" cy="148117"/>
          </a:xfrm>
          <a:prstGeom prst="rect">
            <a:avLst/>
          </a:prstGeom>
        </p:spPr>
        <p:txBody>
          <a:bodyPr vert="horz" wrap="square" lIns="0" tIns="9525" rIns="0" bIns="0" rtlCol="0">
            <a:spAutoFit/>
          </a:bodyPr>
          <a:lstStyle/>
          <a:p>
            <a:pPr marL="9525" defTabSz="685800">
              <a:spcBef>
                <a:spcPts val="75"/>
              </a:spcBef>
            </a:pPr>
            <a:r>
              <a:rPr sz="900">
                <a:solidFill>
                  <a:srgbClr val="073762"/>
                </a:solidFill>
                <a:latin typeface="Arial"/>
                <a:cs typeface="Arial"/>
                <a:hlinkClick r:id="rId3"/>
              </a:rPr>
              <a:t>Denton</a:t>
            </a:r>
            <a:r>
              <a:rPr sz="900" spc="-23">
                <a:solidFill>
                  <a:srgbClr val="073762"/>
                </a:solidFill>
                <a:latin typeface="Arial"/>
                <a:cs typeface="Arial"/>
                <a:hlinkClick r:id="rId3"/>
              </a:rPr>
              <a:t> </a:t>
            </a:r>
            <a:r>
              <a:rPr sz="900">
                <a:solidFill>
                  <a:srgbClr val="073762"/>
                </a:solidFill>
                <a:latin typeface="Arial"/>
                <a:cs typeface="Arial"/>
                <a:hlinkClick r:id="rId3"/>
              </a:rPr>
              <a:t>E.,</a:t>
            </a:r>
            <a:r>
              <a:rPr sz="900" spc="4">
                <a:solidFill>
                  <a:srgbClr val="073762"/>
                </a:solidFill>
                <a:latin typeface="Arial"/>
                <a:cs typeface="Arial"/>
                <a:hlinkClick r:id="rId3"/>
              </a:rPr>
              <a:t> </a:t>
            </a:r>
            <a:r>
              <a:rPr sz="900">
                <a:solidFill>
                  <a:srgbClr val="073762"/>
                </a:solidFill>
                <a:latin typeface="Arial"/>
                <a:cs typeface="Arial"/>
                <a:hlinkClick r:id="rId3"/>
              </a:rPr>
              <a:t>et</a:t>
            </a:r>
            <a:r>
              <a:rPr sz="900" spc="-4">
                <a:solidFill>
                  <a:srgbClr val="073762"/>
                </a:solidFill>
                <a:latin typeface="Arial"/>
                <a:cs typeface="Arial"/>
                <a:hlinkClick r:id="rId3"/>
              </a:rPr>
              <a:t> </a:t>
            </a:r>
            <a:r>
              <a:rPr sz="900">
                <a:solidFill>
                  <a:srgbClr val="073762"/>
                </a:solidFill>
                <a:latin typeface="Arial"/>
                <a:cs typeface="Arial"/>
                <a:hlinkClick r:id="rId3"/>
              </a:rPr>
              <a:t>al.</a:t>
            </a:r>
            <a:r>
              <a:rPr sz="900" spc="8">
                <a:solidFill>
                  <a:srgbClr val="073762"/>
                </a:solidFill>
                <a:latin typeface="Arial"/>
                <a:cs typeface="Arial"/>
                <a:hlinkClick r:id="rId3"/>
              </a:rPr>
              <a:t> </a:t>
            </a:r>
            <a:r>
              <a:rPr sz="900" i="1">
                <a:solidFill>
                  <a:srgbClr val="073762"/>
                </a:solidFill>
                <a:latin typeface="Arial"/>
                <a:cs typeface="Arial"/>
                <a:hlinkClick r:id="rId3"/>
              </a:rPr>
              <a:t>JACI</a:t>
            </a:r>
            <a:r>
              <a:rPr sz="900" i="1" spc="4">
                <a:solidFill>
                  <a:srgbClr val="073762"/>
                </a:solidFill>
                <a:latin typeface="Arial"/>
                <a:cs typeface="Arial"/>
                <a:hlinkClick r:id="rId3"/>
              </a:rPr>
              <a:t> </a:t>
            </a:r>
            <a:r>
              <a:rPr sz="900" i="1">
                <a:solidFill>
                  <a:srgbClr val="073762"/>
                </a:solidFill>
                <a:latin typeface="Arial"/>
                <a:cs typeface="Arial"/>
                <a:hlinkClick r:id="rId3"/>
              </a:rPr>
              <a:t>In Pract</a:t>
            </a:r>
            <a:r>
              <a:rPr sz="900" i="1" spc="4">
                <a:solidFill>
                  <a:srgbClr val="073762"/>
                </a:solidFill>
                <a:latin typeface="Arial"/>
                <a:cs typeface="Arial"/>
                <a:hlinkClick r:id="rId3"/>
              </a:rPr>
              <a:t> </a:t>
            </a:r>
            <a:r>
              <a:rPr sz="900" spc="-8">
                <a:solidFill>
                  <a:srgbClr val="073762"/>
                </a:solidFill>
                <a:latin typeface="Arial"/>
                <a:cs typeface="Arial"/>
                <a:hlinkClick r:id="rId3"/>
              </a:rPr>
              <a:t>2021:Article</a:t>
            </a:r>
            <a:r>
              <a:rPr sz="900" spc="-23">
                <a:solidFill>
                  <a:srgbClr val="073762"/>
                </a:solidFill>
                <a:latin typeface="Arial"/>
                <a:cs typeface="Arial"/>
                <a:hlinkClick r:id="rId3"/>
              </a:rPr>
              <a:t> </a:t>
            </a:r>
            <a:r>
              <a:rPr sz="900">
                <a:solidFill>
                  <a:srgbClr val="073762"/>
                </a:solidFill>
                <a:latin typeface="Arial"/>
                <a:cs typeface="Arial"/>
                <a:hlinkClick r:id="rId3"/>
              </a:rPr>
              <a:t>In </a:t>
            </a:r>
            <a:r>
              <a:rPr sz="900" spc="-8">
                <a:solidFill>
                  <a:srgbClr val="073762"/>
                </a:solidFill>
                <a:latin typeface="Arial"/>
                <a:cs typeface="Arial"/>
                <a:hlinkClick r:id="rId3"/>
              </a:rPr>
              <a:t>press</a:t>
            </a:r>
            <a:endParaRPr sz="900">
              <a:latin typeface="Arial"/>
              <a:cs typeface="Arial"/>
            </a:endParaRPr>
          </a:p>
        </p:txBody>
      </p:sp>
      <p:sp>
        <p:nvSpPr>
          <p:cNvPr id="25" name="object 25"/>
          <p:cNvSpPr/>
          <p:nvPr/>
        </p:nvSpPr>
        <p:spPr>
          <a:xfrm>
            <a:off x="324041" y="1617916"/>
            <a:ext cx="6047899" cy="1084898"/>
          </a:xfrm>
          <a:custGeom>
            <a:avLst/>
            <a:gdLst/>
            <a:ahLst/>
            <a:cxnLst/>
            <a:rect l="l" t="t" r="r" b="b"/>
            <a:pathLst>
              <a:path w="8063865" h="1446529">
                <a:moveTo>
                  <a:pt x="0" y="1446276"/>
                </a:moveTo>
                <a:lnTo>
                  <a:pt x="8063483" y="1446276"/>
                </a:lnTo>
                <a:lnTo>
                  <a:pt x="8063483" y="0"/>
                </a:lnTo>
                <a:lnTo>
                  <a:pt x="0" y="0"/>
                </a:lnTo>
                <a:lnTo>
                  <a:pt x="0" y="1446276"/>
                </a:lnTo>
                <a:close/>
              </a:path>
            </a:pathLst>
          </a:custGeom>
          <a:ln w="38100">
            <a:solidFill>
              <a:srgbClr val="CC00CC"/>
            </a:solidFill>
          </a:ln>
        </p:spPr>
        <p:txBody>
          <a:bodyPr wrap="square" lIns="0" tIns="0" rIns="0" bIns="0" rtlCol="0"/>
          <a:lstStyle/>
          <a:p>
            <a:pPr defTabSz="685800"/>
            <a:endParaRPr sz="1350"/>
          </a:p>
        </p:txBody>
      </p:sp>
      <p:sp>
        <p:nvSpPr>
          <p:cNvPr id="26" name="object 26"/>
          <p:cNvSpPr txBox="1"/>
          <p:nvPr/>
        </p:nvSpPr>
        <p:spPr>
          <a:xfrm>
            <a:off x="1903761" y="1809654"/>
            <a:ext cx="319563" cy="131350"/>
          </a:xfrm>
          <a:prstGeom prst="rect">
            <a:avLst/>
          </a:prstGeom>
        </p:spPr>
        <p:txBody>
          <a:bodyPr vert="horz" wrap="square" lIns="0" tIns="10001" rIns="0" bIns="0" rtlCol="0">
            <a:spAutoFit/>
          </a:bodyPr>
          <a:lstStyle/>
          <a:p>
            <a:pPr defTabSz="685800">
              <a:spcBef>
                <a:spcPts val="79"/>
              </a:spcBef>
            </a:pPr>
            <a:r>
              <a:rPr sz="788" spc="-8">
                <a:solidFill>
                  <a:srgbClr val="404040"/>
                </a:solidFill>
                <a:latin typeface="Arial"/>
                <a:cs typeface="Arial"/>
              </a:rPr>
              <a:t>p=0.01</a:t>
            </a:r>
            <a:endParaRPr sz="788">
              <a:latin typeface="Arial"/>
              <a:cs typeface="Arial"/>
            </a:endParaRPr>
          </a:p>
        </p:txBody>
      </p:sp>
      <p:sp>
        <p:nvSpPr>
          <p:cNvPr id="27" name="object 27"/>
          <p:cNvSpPr txBox="1"/>
          <p:nvPr/>
        </p:nvSpPr>
        <p:spPr>
          <a:xfrm>
            <a:off x="3942207" y="1809654"/>
            <a:ext cx="319563" cy="131350"/>
          </a:xfrm>
          <a:prstGeom prst="rect">
            <a:avLst/>
          </a:prstGeom>
        </p:spPr>
        <p:txBody>
          <a:bodyPr vert="horz" wrap="square" lIns="0" tIns="10001" rIns="0" bIns="0" rtlCol="0">
            <a:spAutoFit/>
          </a:bodyPr>
          <a:lstStyle/>
          <a:p>
            <a:pPr defTabSz="685800">
              <a:spcBef>
                <a:spcPts val="79"/>
              </a:spcBef>
            </a:pPr>
            <a:r>
              <a:rPr sz="788" spc="-8">
                <a:solidFill>
                  <a:srgbClr val="404040"/>
                </a:solidFill>
                <a:latin typeface="Arial"/>
                <a:cs typeface="Arial"/>
              </a:rPr>
              <a:t>p=0.03</a:t>
            </a:r>
            <a:endParaRPr sz="788">
              <a:latin typeface="Arial"/>
              <a:cs typeface="Arial"/>
            </a:endParaRPr>
          </a:p>
        </p:txBody>
      </p:sp>
      <p:sp>
        <p:nvSpPr>
          <p:cNvPr id="28" name="object 28"/>
          <p:cNvSpPr txBox="1"/>
          <p:nvPr/>
        </p:nvSpPr>
        <p:spPr>
          <a:xfrm>
            <a:off x="5920074" y="1795938"/>
            <a:ext cx="433864" cy="131350"/>
          </a:xfrm>
          <a:prstGeom prst="rect">
            <a:avLst/>
          </a:prstGeom>
        </p:spPr>
        <p:txBody>
          <a:bodyPr vert="horz" wrap="square" lIns="0" tIns="10001" rIns="0" bIns="0" rtlCol="0">
            <a:spAutoFit/>
          </a:bodyPr>
          <a:lstStyle/>
          <a:p>
            <a:pPr defTabSz="685800">
              <a:spcBef>
                <a:spcPts val="79"/>
              </a:spcBef>
            </a:pPr>
            <a:r>
              <a:rPr sz="788" spc="-8">
                <a:solidFill>
                  <a:srgbClr val="404040"/>
                </a:solidFill>
                <a:latin typeface="Arial"/>
                <a:cs typeface="Arial"/>
              </a:rPr>
              <a:t>p=&lt;0.001</a:t>
            </a:r>
            <a:endParaRPr sz="788">
              <a:latin typeface="Arial"/>
              <a:cs typeface="Arial"/>
            </a:endParaRPr>
          </a:p>
        </p:txBody>
      </p:sp>
      <p:sp>
        <p:nvSpPr>
          <p:cNvPr id="29" name="object 29"/>
          <p:cNvSpPr/>
          <p:nvPr/>
        </p:nvSpPr>
        <p:spPr>
          <a:xfrm>
            <a:off x="6360223" y="2710624"/>
            <a:ext cx="2061210" cy="1085850"/>
          </a:xfrm>
          <a:custGeom>
            <a:avLst/>
            <a:gdLst/>
            <a:ahLst/>
            <a:cxnLst/>
            <a:rect l="l" t="t" r="r" b="b"/>
            <a:pathLst>
              <a:path w="2748279" h="1447800">
                <a:moveTo>
                  <a:pt x="0" y="1447799"/>
                </a:moveTo>
                <a:lnTo>
                  <a:pt x="2747772" y="1447799"/>
                </a:lnTo>
                <a:lnTo>
                  <a:pt x="2747772" y="0"/>
                </a:lnTo>
                <a:lnTo>
                  <a:pt x="0" y="0"/>
                </a:lnTo>
                <a:lnTo>
                  <a:pt x="0" y="1447799"/>
                </a:lnTo>
                <a:close/>
              </a:path>
            </a:pathLst>
          </a:custGeom>
          <a:ln w="38100">
            <a:solidFill>
              <a:srgbClr val="CC00CC"/>
            </a:solidFill>
          </a:ln>
        </p:spPr>
        <p:txBody>
          <a:bodyPr wrap="square" lIns="0" tIns="0" rIns="0" bIns="0" rtlCol="0"/>
          <a:lstStyle/>
          <a:p>
            <a:pPr defTabSz="685800"/>
            <a:endParaRPr sz="1350"/>
          </a:p>
        </p:txBody>
      </p:sp>
      <p:sp>
        <p:nvSpPr>
          <p:cNvPr id="30" name="object 30"/>
          <p:cNvSpPr txBox="1"/>
          <p:nvPr/>
        </p:nvSpPr>
        <p:spPr>
          <a:xfrm>
            <a:off x="8003952" y="2810732"/>
            <a:ext cx="375285" cy="131350"/>
          </a:xfrm>
          <a:prstGeom prst="rect">
            <a:avLst/>
          </a:prstGeom>
        </p:spPr>
        <p:txBody>
          <a:bodyPr vert="horz" wrap="square" lIns="0" tIns="10001" rIns="0" bIns="0" rtlCol="0">
            <a:spAutoFit/>
          </a:bodyPr>
          <a:lstStyle/>
          <a:p>
            <a:pPr defTabSz="685800">
              <a:spcBef>
                <a:spcPts val="79"/>
              </a:spcBef>
            </a:pPr>
            <a:r>
              <a:rPr sz="788" spc="-8">
                <a:solidFill>
                  <a:srgbClr val="404040"/>
                </a:solidFill>
                <a:latin typeface="Arial"/>
                <a:cs typeface="Arial"/>
              </a:rPr>
              <a:t>p=0.003</a:t>
            </a:r>
            <a:endParaRPr sz="788">
              <a:latin typeface="Arial"/>
              <a:cs typeface="Arial"/>
            </a:endParaRPr>
          </a:p>
        </p:txBody>
      </p:sp>
      <p:sp>
        <p:nvSpPr>
          <p:cNvPr id="31" name="object 31"/>
          <p:cNvSpPr/>
          <p:nvPr/>
        </p:nvSpPr>
        <p:spPr>
          <a:xfrm>
            <a:off x="4310824" y="3827336"/>
            <a:ext cx="2061210" cy="1085850"/>
          </a:xfrm>
          <a:custGeom>
            <a:avLst/>
            <a:gdLst/>
            <a:ahLst/>
            <a:cxnLst/>
            <a:rect l="l" t="t" r="r" b="b"/>
            <a:pathLst>
              <a:path w="2748279" h="1447800">
                <a:moveTo>
                  <a:pt x="0" y="1447800"/>
                </a:moveTo>
                <a:lnTo>
                  <a:pt x="2747772" y="1447800"/>
                </a:lnTo>
                <a:lnTo>
                  <a:pt x="2747772" y="0"/>
                </a:lnTo>
                <a:lnTo>
                  <a:pt x="0" y="0"/>
                </a:lnTo>
                <a:lnTo>
                  <a:pt x="0" y="1447800"/>
                </a:lnTo>
                <a:close/>
              </a:path>
            </a:pathLst>
          </a:custGeom>
          <a:ln w="38100">
            <a:solidFill>
              <a:srgbClr val="CC00CC"/>
            </a:solidFill>
          </a:ln>
        </p:spPr>
        <p:txBody>
          <a:bodyPr wrap="square" lIns="0" tIns="0" rIns="0" bIns="0" rtlCol="0"/>
          <a:lstStyle/>
          <a:p>
            <a:pPr defTabSz="685800"/>
            <a:endParaRPr sz="1350"/>
          </a:p>
        </p:txBody>
      </p:sp>
      <p:sp>
        <p:nvSpPr>
          <p:cNvPr id="32" name="object 32"/>
          <p:cNvSpPr txBox="1"/>
          <p:nvPr/>
        </p:nvSpPr>
        <p:spPr>
          <a:xfrm>
            <a:off x="6003702" y="3849966"/>
            <a:ext cx="319563" cy="131350"/>
          </a:xfrm>
          <a:prstGeom prst="rect">
            <a:avLst/>
          </a:prstGeom>
        </p:spPr>
        <p:txBody>
          <a:bodyPr vert="horz" wrap="square" lIns="0" tIns="10001" rIns="0" bIns="0" rtlCol="0">
            <a:spAutoFit/>
          </a:bodyPr>
          <a:lstStyle/>
          <a:p>
            <a:pPr defTabSz="685800">
              <a:spcBef>
                <a:spcPts val="79"/>
              </a:spcBef>
            </a:pPr>
            <a:r>
              <a:rPr sz="788" spc="-8">
                <a:solidFill>
                  <a:srgbClr val="404040"/>
                </a:solidFill>
                <a:latin typeface="Arial"/>
                <a:cs typeface="Arial"/>
              </a:rPr>
              <a:t>p=0.01</a:t>
            </a:r>
            <a:endParaRPr sz="788">
              <a:latin typeface="Arial"/>
              <a:cs typeface="Arial"/>
            </a:endParaRPr>
          </a:p>
        </p:txBody>
      </p:sp>
      <p:pic>
        <p:nvPicPr>
          <p:cNvPr id="33" name="Graphic 32" descr="Beginning with solid fill">
            <a:hlinkClick r:id="rId4" action="ppaction://hlinksldjump"/>
            <a:extLst>
              <a:ext uri="{FF2B5EF4-FFF2-40B4-BE49-F238E27FC236}">
                <a16:creationId xmlns:a16="http://schemas.microsoft.com/office/drawing/2014/main" id="{669FE777-7380-7666-6CAA-BC0CE0E872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9270" y="1348359"/>
            <a:ext cx="8191024" cy="2472311"/>
          </a:xfrm>
          <a:prstGeom prst="rect">
            <a:avLst/>
          </a:prstGeom>
        </p:spPr>
        <p:txBody>
          <a:bodyPr vert="horz" wrap="square" lIns="0" tIns="10001" rIns="0" bIns="0" rtlCol="0">
            <a:spAutoFit/>
          </a:bodyPr>
          <a:lstStyle/>
          <a:p>
            <a:pPr marL="257175" marR="192405" indent="-248126" defTabSz="685800">
              <a:spcBef>
                <a:spcPts val="79"/>
              </a:spcBef>
              <a:buClr>
                <a:srgbClr val="FF9900"/>
              </a:buClr>
              <a:buSzPct val="80000"/>
              <a:buFontTx/>
              <a:buChar char="•"/>
              <a:tabLst>
                <a:tab pos="257175" algn="l"/>
              </a:tabLst>
            </a:pPr>
            <a:r>
              <a:rPr sz="1500">
                <a:solidFill>
                  <a:srgbClr val="073762"/>
                </a:solidFill>
                <a:latin typeface="Arial"/>
                <a:cs typeface="Arial"/>
              </a:rPr>
              <a:t>New</a:t>
            </a:r>
            <a:r>
              <a:rPr sz="1500" spc="-23">
                <a:solidFill>
                  <a:srgbClr val="073762"/>
                </a:solidFill>
                <a:latin typeface="Arial"/>
                <a:cs typeface="Arial"/>
              </a:rPr>
              <a:t> </a:t>
            </a:r>
            <a:r>
              <a:rPr sz="1500">
                <a:solidFill>
                  <a:srgbClr val="073762"/>
                </a:solidFill>
                <a:latin typeface="Arial"/>
                <a:cs typeface="Arial"/>
              </a:rPr>
              <a:t>methods</a:t>
            </a:r>
            <a:r>
              <a:rPr sz="1500" spc="-30">
                <a:solidFill>
                  <a:srgbClr val="073762"/>
                </a:solidFill>
                <a:latin typeface="Arial"/>
                <a:cs typeface="Arial"/>
              </a:rPr>
              <a:t> </a:t>
            </a:r>
            <a:r>
              <a:rPr sz="1500">
                <a:solidFill>
                  <a:srgbClr val="073762"/>
                </a:solidFill>
                <a:latin typeface="Arial"/>
                <a:cs typeface="Arial"/>
              </a:rPr>
              <a:t>are</a:t>
            </a:r>
            <a:r>
              <a:rPr sz="1500" spc="-34">
                <a:solidFill>
                  <a:srgbClr val="073762"/>
                </a:solidFill>
                <a:latin typeface="Arial"/>
                <a:cs typeface="Arial"/>
              </a:rPr>
              <a:t> </a:t>
            </a:r>
            <a:r>
              <a:rPr sz="1500">
                <a:solidFill>
                  <a:srgbClr val="073762"/>
                </a:solidFill>
                <a:latin typeface="Arial"/>
                <a:cs typeface="Arial"/>
              </a:rPr>
              <a:t>required</a:t>
            </a:r>
            <a:r>
              <a:rPr sz="1500" spc="-41">
                <a:solidFill>
                  <a:srgbClr val="073762"/>
                </a:solidFill>
                <a:latin typeface="Arial"/>
                <a:cs typeface="Arial"/>
              </a:rPr>
              <a:t> </a:t>
            </a:r>
            <a:r>
              <a:rPr sz="1500">
                <a:solidFill>
                  <a:srgbClr val="073762"/>
                </a:solidFill>
                <a:latin typeface="Arial"/>
                <a:cs typeface="Arial"/>
              </a:rPr>
              <a:t>to</a:t>
            </a:r>
            <a:r>
              <a:rPr sz="1500" spc="-19">
                <a:solidFill>
                  <a:srgbClr val="073762"/>
                </a:solidFill>
                <a:latin typeface="Arial"/>
                <a:cs typeface="Arial"/>
              </a:rPr>
              <a:t> </a:t>
            </a:r>
            <a:r>
              <a:rPr sz="1500">
                <a:solidFill>
                  <a:srgbClr val="073762"/>
                </a:solidFill>
                <a:latin typeface="Arial"/>
                <a:cs typeface="Arial"/>
              </a:rPr>
              <a:t>determine</a:t>
            </a:r>
            <a:r>
              <a:rPr sz="1500" spc="-41">
                <a:solidFill>
                  <a:srgbClr val="073762"/>
                </a:solidFill>
                <a:latin typeface="Arial"/>
                <a:cs typeface="Arial"/>
              </a:rPr>
              <a:t> </a:t>
            </a:r>
            <a:r>
              <a:rPr sz="1500">
                <a:solidFill>
                  <a:srgbClr val="073762"/>
                </a:solidFill>
                <a:latin typeface="Arial"/>
                <a:cs typeface="Arial"/>
              </a:rPr>
              <a:t>the</a:t>
            </a:r>
            <a:r>
              <a:rPr sz="1500" spc="-26">
                <a:solidFill>
                  <a:srgbClr val="073762"/>
                </a:solidFill>
                <a:latin typeface="Arial"/>
                <a:cs typeface="Arial"/>
              </a:rPr>
              <a:t> </a:t>
            </a:r>
            <a:r>
              <a:rPr sz="1500">
                <a:solidFill>
                  <a:srgbClr val="073762"/>
                </a:solidFill>
                <a:latin typeface="Arial"/>
                <a:cs typeface="Arial"/>
              </a:rPr>
              <a:t>most</a:t>
            </a:r>
            <a:r>
              <a:rPr sz="1500" spc="-30">
                <a:solidFill>
                  <a:srgbClr val="073762"/>
                </a:solidFill>
                <a:latin typeface="Arial"/>
                <a:cs typeface="Arial"/>
              </a:rPr>
              <a:t> </a:t>
            </a:r>
            <a:r>
              <a:rPr sz="1500">
                <a:solidFill>
                  <a:srgbClr val="073762"/>
                </a:solidFill>
                <a:latin typeface="Arial"/>
                <a:cs typeface="Arial"/>
              </a:rPr>
              <a:t>appropriate</a:t>
            </a:r>
            <a:r>
              <a:rPr sz="1500" spc="-41">
                <a:solidFill>
                  <a:srgbClr val="073762"/>
                </a:solidFill>
                <a:latin typeface="Arial"/>
                <a:cs typeface="Arial"/>
              </a:rPr>
              <a:t> </a:t>
            </a:r>
            <a:r>
              <a:rPr sz="1500">
                <a:solidFill>
                  <a:srgbClr val="073762"/>
                </a:solidFill>
                <a:latin typeface="Arial"/>
                <a:cs typeface="Arial"/>
              </a:rPr>
              <a:t>choice</a:t>
            </a:r>
            <a:r>
              <a:rPr sz="1500" spc="-34">
                <a:solidFill>
                  <a:srgbClr val="073762"/>
                </a:solidFill>
                <a:latin typeface="Arial"/>
                <a:cs typeface="Arial"/>
              </a:rPr>
              <a:t> </a:t>
            </a:r>
            <a:r>
              <a:rPr sz="1500">
                <a:solidFill>
                  <a:srgbClr val="073762"/>
                </a:solidFill>
                <a:latin typeface="Arial"/>
                <a:cs typeface="Arial"/>
              </a:rPr>
              <a:t>of</a:t>
            </a:r>
            <a:r>
              <a:rPr sz="1500" spc="-19">
                <a:solidFill>
                  <a:srgbClr val="073762"/>
                </a:solidFill>
                <a:latin typeface="Arial"/>
                <a:cs typeface="Arial"/>
              </a:rPr>
              <a:t> </a:t>
            </a:r>
            <a:r>
              <a:rPr sz="1500">
                <a:solidFill>
                  <a:srgbClr val="073762"/>
                </a:solidFill>
                <a:latin typeface="Arial"/>
                <a:cs typeface="Arial"/>
              </a:rPr>
              <a:t>targeted</a:t>
            </a:r>
            <a:r>
              <a:rPr sz="1500" spc="-38">
                <a:solidFill>
                  <a:srgbClr val="073762"/>
                </a:solidFill>
                <a:latin typeface="Arial"/>
                <a:cs typeface="Arial"/>
              </a:rPr>
              <a:t> </a:t>
            </a:r>
            <a:r>
              <a:rPr sz="1500">
                <a:solidFill>
                  <a:srgbClr val="073762"/>
                </a:solidFill>
                <a:latin typeface="Arial"/>
                <a:cs typeface="Arial"/>
              </a:rPr>
              <a:t>therapy</a:t>
            </a:r>
            <a:r>
              <a:rPr sz="1500" spc="-15">
                <a:solidFill>
                  <a:srgbClr val="073762"/>
                </a:solidFill>
                <a:latin typeface="Arial"/>
                <a:cs typeface="Arial"/>
              </a:rPr>
              <a:t> </a:t>
            </a:r>
            <a:r>
              <a:rPr sz="1500" spc="-38">
                <a:solidFill>
                  <a:srgbClr val="073762"/>
                </a:solidFill>
                <a:latin typeface="Arial"/>
                <a:cs typeface="Arial"/>
              </a:rPr>
              <a:t>– </a:t>
            </a:r>
            <a:r>
              <a:rPr sz="1500">
                <a:solidFill>
                  <a:srgbClr val="073762"/>
                </a:solidFill>
                <a:latin typeface="Arial"/>
                <a:cs typeface="Arial"/>
              </a:rPr>
              <a:t>simply</a:t>
            </a:r>
            <a:r>
              <a:rPr sz="1500" spc="-19">
                <a:solidFill>
                  <a:srgbClr val="073762"/>
                </a:solidFill>
                <a:latin typeface="Arial"/>
                <a:cs typeface="Arial"/>
              </a:rPr>
              <a:t> </a:t>
            </a:r>
            <a:r>
              <a:rPr sz="1500">
                <a:solidFill>
                  <a:srgbClr val="073762"/>
                </a:solidFill>
                <a:latin typeface="Arial"/>
                <a:cs typeface="Arial"/>
              </a:rPr>
              <a:t>relying</a:t>
            </a:r>
            <a:r>
              <a:rPr sz="1500" spc="-26">
                <a:solidFill>
                  <a:srgbClr val="073762"/>
                </a:solidFill>
                <a:latin typeface="Arial"/>
                <a:cs typeface="Arial"/>
              </a:rPr>
              <a:t> </a:t>
            </a:r>
            <a:r>
              <a:rPr sz="1500">
                <a:solidFill>
                  <a:srgbClr val="073762"/>
                </a:solidFill>
                <a:latin typeface="Arial"/>
                <a:cs typeface="Arial"/>
              </a:rPr>
              <a:t>on</a:t>
            </a:r>
            <a:r>
              <a:rPr sz="1500" spc="-15">
                <a:solidFill>
                  <a:srgbClr val="073762"/>
                </a:solidFill>
                <a:latin typeface="Arial"/>
                <a:cs typeface="Arial"/>
              </a:rPr>
              <a:t> </a:t>
            </a:r>
            <a:r>
              <a:rPr sz="1500">
                <a:solidFill>
                  <a:srgbClr val="073762"/>
                </a:solidFill>
                <a:latin typeface="Arial"/>
                <a:cs typeface="Arial"/>
              </a:rPr>
              <a:t>biomarker</a:t>
            </a:r>
            <a:r>
              <a:rPr sz="1500" spc="-49">
                <a:solidFill>
                  <a:srgbClr val="073762"/>
                </a:solidFill>
                <a:latin typeface="Arial"/>
                <a:cs typeface="Arial"/>
              </a:rPr>
              <a:t> </a:t>
            </a:r>
            <a:r>
              <a:rPr sz="1500">
                <a:solidFill>
                  <a:srgbClr val="073762"/>
                </a:solidFill>
                <a:latin typeface="Arial"/>
                <a:cs typeface="Arial"/>
              </a:rPr>
              <a:t>positivity</a:t>
            </a:r>
            <a:r>
              <a:rPr sz="1500" spc="-26">
                <a:solidFill>
                  <a:srgbClr val="073762"/>
                </a:solidFill>
                <a:latin typeface="Arial"/>
                <a:cs typeface="Arial"/>
              </a:rPr>
              <a:t> </a:t>
            </a:r>
            <a:r>
              <a:rPr sz="1500">
                <a:solidFill>
                  <a:srgbClr val="073762"/>
                </a:solidFill>
                <a:latin typeface="Arial"/>
                <a:cs typeface="Arial"/>
              </a:rPr>
              <a:t>is</a:t>
            </a:r>
            <a:r>
              <a:rPr sz="1500" spc="-15">
                <a:solidFill>
                  <a:srgbClr val="073762"/>
                </a:solidFill>
                <a:latin typeface="Arial"/>
                <a:cs typeface="Arial"/>
              </a:rPr>
              <a:t> </a:t>
            </a:r>
            <a:r>
              <a:rPr sz="1500">
                <a:solidFill>
                  <a:srgbClr val="073762"/>
                </a:solidFill>
                <a:latin typeface="Arial"/>
                <a:cs typeface="Arial"/>
              </a:rPr>
              <a:t>not</a:t>
            </a:r>
            <a:r>
              <a:rPr sz="1500" spc="-34">
                <a:solidFill>
                  <a:srgbClr val="073762"/>
                </a:solidFill>
                <a:latin typeface="Arial"/>
                <a:cs typeface="Arial"/>
              </a:rPr>
              <a:t> </a:t>
            </a:r>
            <a:r>
              <a:rPr sz="1500">
                <a:solidFill>
                  <a:srgbClr val="073762"/>
                </a:solidFill>
                <a:latin typeface="Arial"/>
                <a:cs typeface="Arial"/>
              </a:rPr>
              <a:t>appropriate</a:t>
            </a:r>
            <a:r>
              <a:rPr sz="1500" spc="-45">
                <a:solidFill>
                  <a:srgbClr val="073762"/>
                </a:solidFill>
                <a:latin typeface="Arial"/>
                <a:cs typeface="Arial"/>
              </a:rPr>
              <a:t> </a:t>
            </a:r>
            <a:r>
              <a:rPr sz="1500">
                <a:solidFill>
                  <a:srgbClr val="073762"/>
                </a:solidFill>
                <a:latin typeface="Arial"/>
                <a:cs typeface="Arial"/>
              </a:rPr>
              <a:t>due</a:t>
            </a:r>
            <a:r>
              <a:rPr sz="1500" spc="-26">
                <a:solidFill>
                  <a:srgbClr val="073762"/>
                </a:solidFill>
                <a:latin typeface="Arial"/>
                <a:cs typeface="Arial"/>
              </a:rPr>
              <a:t> </a:t>
            </a:r>
            <a:r>
              <a:rPr sz="1500">
                <a:solidFill>
                  <a:srgbClr val="073762"/>
                </a:solidFill>
                <a:latin typeface="Arial"/>
                <a:cs typeface="Arial"/>
              </a:rPr>
              <a:t>to</a:t>
            </a:r>
            <a:r>
              <a:rPr sz="1500" spc="-30">
                <a:solidFill>
                  <a:srgbClr val="073762"/>
                </a:solidFill>
                <a:latin typeface="Arial"/>
                <a:cs typeface="Arial"/>
              </a:rPr>
              <a:t> </a:t>
            </a:r>
            <a:r>
              <a:rPr sz="1500">
                <a:solidFill>
                  <a:srgbClr val="073762"/>
                </a:solidFill>
                <a:latin typeface="Arial"/>
                <a:cs typeface="Arial"/>
              </a:rPr>
              <a:t>the</a:t>
            </a:r>
            <a:r>
              <a:rPr sz="1500" spc="-26">
                <a:solidFill>
                  <a:srgbClr val="073762"/>
                </a:solidFill>
                <a:latin typeface="Arial"/>
                <a:cs typeface="Arial"/>
              </a:rPr>
              <a:t> </a:t>
            </a:r>
            <a:r>
              <a:rPr sz="1500">
                <a:solidFill>
                  <a:srgbClr val="073762"/>
                </a:solidFill>
                <a:latin typeface="Arial"/>
                <a:cs typeface="Arial"/>
              </a:rPr>
              <a:t>significant</a:t>
            </a:r>
            <a:r>
              <a:rPr sz="1500" spc="-30">
                <a:solidFill>
                  <a:srgbClr val="073762"/>
                </a:solidFill>
                <a:latin typeface="Arial"/>
                <a:cs typeface="Arial"/>
              </a:rPr>
              <a:t> </a:t>
            </a:r>
            <a:r>
              <a:rPr sz="1500">
                <a:solidFill>
                  <a:srgbClr val="073762"/>
                </a:solidFill>
                <a:latin typeface="Arial"/>
                <a:cs typeface="Arial"/>
              </a:rPr>
              <a:t>overlap</a:t>
            </a:r>
            <a:r>
              <a:rPr sz="1500" spc="-34">
                <a:solidFill>
                  <a:srgbClr val="073762"/>
                </a:solidFill>
                <a:latin typeface="Arial"/>
                <a:cs typeface="Arial"/>
              </a:rPr>
              <a:t> </a:t>
            </a:r>
            <a:r>
              <a:rPr sz="1500" spc="-8">
                <a:solidFill>
                  <a:srgbClr val="073762"/>
                </a:solidFill>
                <a:latin typeface="Arial"/>
                <a:cs typeface="Arial"/>
              </a:rPr>
              <a:t>groups</a:t>
            </a:r>
            <a:endParaRPr sz="1500">
              <a:latin typeface="Arial"/>
              <a:cs typeface="Arial"/>
            </a:endParaRPr>
          </a:p>
          <a:p>
            <a:pPr defTabSz="685800">
              <a:spcBef>
                <a:spcPts val="1020"/>
              </a:spcBef>
              <a:buClr>
                <a:srgbClr val="FF9900"/>
              </a:buClr>
              <a:buFont typeface="Arial"/>
              <a:buChar char="•"/>
            </a:pPr>
            <a:endParaRPr sz="1500">
              <a:latin typeface="Arial"/>
              <a:cs typeface="Arial"/>
            </a:endParaRPr>
          </a:p>
          <a:p>
            <a:pPr marL="257175" marR="704374" indent="-248126" defTabSz="685800">
              <a:buClr>
                <a:srgbClr val="FF9900"/>
              </a:buClr>
              <a:buSzPct val="80000"/>
              <a:buFontTx/>
              <a:buChar char="•"/>
              <a:tabLst>
                <a:tab pos="257175" algn="l"/>
              </a:tabLst>
            </a:pPr>
            <a:r>
              <a:rPr sz="1500">
                <a:solidFill>
                  <a:srgbClr val="073762"/>
                </a:solidFill>
                <a:latin typeface="Arial"/>
                <a:cs typeface="Arial"/>
              </a:rPr>
              <a:t>There</a:t>
            </a:r>
            <a:r>
              <a:rPr sz="1500" spc="-34">
                <a:solidFill>
                  <a:srgbClr val="073762"/>
                </a:solidFill>
                <a:latin typeface="Arial"/>
                <a:cs typeface="Arial"/>
              </a:rPr>
              <a:t> </a:t>
            </a:r>
            <a:r>
              <a:rPr sz="1500">
                <a:solidFill>
                  <a:srgbClr val="073762"/>
                </a:solidFill>
                <a:latin typeface="Arial"/>
                <a:cs typeface="Arial"/>
              </a:rPr>
              <a:t>is</a:t>
            </a:r>
            <a:r>
              <a:rPr sz="1500" spc="-8">
                <a:solidFill>
                  <a:srgbClr val="073762"/>
                </a:solidFill>
                <a:latin typeface="Arial"/>
                <a:cs typeface="Arial"/>
              </a:rPr>
              <a:t> </a:t>
            </a:r>
            <a:r>
              <a:rPr sz="1500">
                <a:solidFill>
                  <a:srgbClr val="073762"/>
                </a:solidFill>
                <a:latin typeface="Arial"/>
                <a:cs typeface="Arial"/>
              </a:rPr>
              <a:t>an</a:t>
            </a:r>
            <a:r>
              <a:rPr sz="1500" spc="-19">
                <a:solidFill>
                  <a:srgbClr val="073762"/>
                </a:solidFill>
                <a:latin typeface="Arial"/>
                <a:cs typeface="Arial"/>
              </a:rPr>
              <a:t> </a:t>
            </a:r>
            <a:r>
              <a:rPr sz="1500">
                <a:solidFill>
                  <a:srgbClr val="073762"/>
                </a:solidFill>
                <a:latin typeface="Arial"/>
                <a:cs typeface="Arial"/>
              </a:rPr>
              <a:t>urgent</a:t>
            </a:r>
            <a:r>
              <a:rPr sz="1500" spc="-30">
                <a:solidFill>
                  <a:srgbClr val="073762"/>
                </a:solidFill>
                <a:latin typeface="Arial"/>
                <a:cs typeface="Arial"/>
              </a:rPr>
              <a:t> </a:t>
            </a:r>
            <a:r>
              <a:rPr sz="1500">
                <a:solidFill>
                  <a:srgbClr val="073762"/>
                </a:solidFill>
                <a:latin typeface="Arial"/>
                <a:cs typeface="Arial"/>
              </a:rPr>
              <a:t>unmet</a:t>
            </a:r>
            <a:r>
              <a:rPr sz="1500" spc="-34">
                <a:solidFill>
                  <a:srgbClr val="073762"/>
                </a:solidFill>
                <a:latin typeface="Arial"/>
                <a:cs typeface="Arial"/>
              </a:rPr>
              <a:t> </a:t>
            </a:r>
            <a:r>
              <a:rPr sz="1500">
                <a:solidFill>
                  <a:srgbClr val="073762"/>
                </a:solidFill>
                <a:latin typeface="Arial"/>
                <a:cs typeface="Arial"/>
              </a:rPr>
              <a:t>need</a:t>
            </a:r>
            <a:r>
              <a:rPr sz="1500" spc="-19">
                <a:solidFill>
                  <a:srgbClr val="073762"/>
                </a:solidFill>
                <a:latin typeface="Arial"/>
                <a:cs typeface="Arial"/>
              </a:rPr>
              <a:t> </a:t>
            </a:r>
            <a:r>
              <a:rPr sz="1500">
                <a:solidFill>
                  <a:srgbClr val="073762"/>
                </a:solidFill>
                <a:latin typeface="Arial"/>
                <a:cs typeface="Arial"/>
              </a:rPr>
              <a:t>in</a:t>
            </a:r>
            <a:r>
              <a:rPr sz="1500" spc="-8">
                <a:solidFill>
                  <a:srgbClr val="073762"/>
                </a:solidFill>
                <a:latin typeface="Arial"/>
                <a:cs typeface="Arial"/>
              </a:rPr>
              <a:t> </a:t>
            </a:r>
            <a:r>
              <a:rPr sz="1500">
                <a:solidFill>
                  <a:srgbClr val="073762"/>
                </a:solidFill>
                <a:latin typeface="Arial"/>
                <a:cs typeface="Arial"/>
              </a:rPr>
              <a:t>severe</a:t>
            </a:r>
            <a:r>
              <a:rPr sz="1500" spc="-26">
                <a:solidFill>
                  <a:srgbClr val="073762"/>
                </a:solidFill>
                <a:latin typeface="Arial"/>
                <a:cs typeface="Arial"/>
              </a:rPr>
              <a:t> </a:t>
            </a:r>
            <a:r>
              <a:rPr sz="1500">
                <a:solidFill>
                  <a:srgbClr val="073762"/>
                </a:solidFill>
                <a:latin typeface="Arial"/>
                <a:cs typeface="Arial"/>
              </a:rPr>
              <a:t>asthma,</a:t>
            </a:r>
            <a:r>
              <a:rPr sz="1500" spc="-45">
                <a:solidFill>
                  <a:srgbClr val="073762"/>
                </a:solidFill>
                <a:latin typeface="Arial"/>
                <a:cs typeface="Arial"/>
              </a:rPr>
              <a:t> </a:t>
            </a:r>
            <a:r>
              <a:rPr sz="1500">
                <a:solidFill>
                  <a:srgbClr val="073762"/>
                </a:solidFill>
                <a:latin typeface="Arial"/>
                <a:cs typeface="Arial"/>
              </a:rPr>
              <a:t>where</a:t>
            </a:r>
            <a:r>
              <a:rPr sz="1500" spc="-34">
                <a:solidFill>
                  <a:srgbClr val="073762"/>
                </a:solidFill>
                <a:latin typeface="Arial"/>
                <a:cs typeface="Arial"/>
              </a:rPr>
              <a:t> </a:t>
            </a:r>
            <a:r>
              <a:rPr sz="1500">
                <a:solidFill>
                  <a:srgbClr val="073762"/>
                </a:solidFill>
                <a:latin typeface="Arial"/>
                <a:cs typeface="Arial"/>
              </a:rPr>
              <a:t>patients</a:t>
            </a:r>
            <a:r>
              <a:rPr sz="1500" spc="-30">
                <a:solidFill>
                  <a:srgbClr val="073762"/>
                </a:solidFill>
                <a:latin typeface="Arial"/>
                <a:cs typeface="Arial"/>
              </a:rPr>
              <a:t> </a:t>
            </a:r>
            <a:r>
              <a:rPr sz="1500">
                <a:solidFill>
                  <a:srgbClr val="073762"/>
                </a:solidFill>
                <a:latin typeface="Arial"/>
                <a:cs typeface="Arial"/>
              </a:rPr>
              <a:t>negative</a:t>
            </a:r>
            <a:r>
              <a:rPr sz="1500" spc="-19">
                <a:solidFill>
                  <a:srgbClr val="073762"/>
                </a:solidFill>
                <a:latin typeface="Arial"/>
                <a:cs typeface="Arial"/>
              </a:rPr>
              <a:t> </a:t>
            </a:r>
            <a:r>
              <a:rPr sz="1500">
                <a:solidFill>
                  <a:srgbClr val="073762"/>
                </a:solidFill>
                <a:latin typeface="Arial"/>
                <a:cs typeface="Arial"/>
              </a:rPr>
              <a:t>for</a:t>
            </a:r>
            <a:r>
              <a:rPr sz="1500" spc="-19">
                <a:solidFill>
                  <a:srgbClr val="073762"/>
                </a:solidFill>
                <a:latin typeface="Arial"/>
                <a:cs typeface="Arial"/>
              </a:rPr>
              <a:t> </a:t>
            </a:r>
            <a:r>
              <a:rPr sz="1500">
                <a:solidFill>
                  <a:srgbClr val="073762"/>
                </a:solidFill>
                <a:latin typeface="Arial"/>
                <a:cs typeface="Arial"/>
              </a:rPr>
              <a:t>all</a:t>
            </a:r>
            <a:r>
              <a:rPr sz="1500" spc="-8">
                <a:solidFill>
                  <a:srgbClr val="073762"/>
                </a:solidFill>
                <a:latin typeface="Arial"/>
                <a:cs typeface="Arial"/>
              </a:rPr>
              <a:t> three </a:t>
            </a:r>
            <a:r>
              <a:rPr sz="1500">
                <a:solidFill>
                  <a:srgbClr val="073762"/>
                </a:solidFill>
                <a:latin typeface="Arial"/>
                <a:cs typeface="Arial"/>
              </a:rPr>
              <a:t>biomarkers</a:t>
            </a:r>
            <a:r>
              <a:rPr sz="1500" spc="-49">
                <a:solidFill>
                  <a:srgbClr val="073762"/>
                </a:solidFill>
                <a:latin typeface="Arial"/>
                <a:cs typeface="Arial"/>
              </a:rPr>
              <a:t> </a:t>
            </a:r>
            <a:r>
              <a:rPr sz="1500">
                <a:solidFill>
                  <a:srgbClr val="073762"/>
                </a:solidFill>
                <a:latin typeface="Arial"/>
                <a:cs typeface="Arial"/>
              </a:rPr>
              <a:t>cannot</a:t>
            </a:r>
            <a:r>
              <a:rPr sz="1500" spc="-41">
                <a:solidFill>
                  <a:srgbClr val="073762"/>
                </a:solidFill>
                <a:latin typeface="Arial"/>
                <a:cs typeface="Arial"/>
              </a:rPr>
              <a:t> </a:t>
            </a:r>
            <a:r>
              <a:rPr sz="1500">
                <a:solidFill>
                  <a:srgbClr val="073762"/>
                </a:solidFill>
                <a:latin typeface="Arial"/>
                <a:cs typeface="Arial"/>
              </a:rPr>
              <a:t>be</a:t>
            </a:r>
            <a:r>
              <a:rPr sz="1500" spc="-26">
                <a:solidFill>
                  <a:srgbClr val="073762"/>
                </a:solidFill>
                <a:latin typeface="Arial"/>
                <a:cs typeface="Arial"/>
              </a:rPr>
              <a:t> </a:t>
            </a:r>
            <a:r>
              <a:rPr sz="1500">
                <a:solidFill>
                  <a:srgbClr val="073762"/>
                </a:solidFill>
                <a:latin typeface="Arial"/>
                <a:cs typeface="Arial"/>
              </a:rPr>
              <a:t>appropriately</a:t>
            </a:r>
            <a:r>
              <a:rPr sz="1500" spc="-56">
                <a:solidFill>
                  <a:srgbClr val="073762"/>
                </a:solidFill>
                <a:latin typeface="Arial"/>
                <a:cs typeface="Arial"/>
              </a:rPr>
              <a:t> </a:t>
            </a:r>
            <a:r>
              <a:rPr sz="1500">
                <a:solidFill>
                  <a:srgbClr val="073762"/>
                </a:solidFill>
                <a:latin typeface="Arial"/>
                <a:cs typeface="Arial"/>
              </a:rPr>
              <a:t>treated</a:t>
            </a:r>
            <a:r>
              <a:rPr sz="1500" spc="-38">
                <a:solidFill>
                  <a:srgbClr val="073762"/>
                </a:solidFill>
                <a:latin typeface="Arial"/>
                <a:cs typeface="Arial"/>
              </a:rPr>
              <a:t> </a:t>
            </a:r>
            <a:r>
              <a:rPr sz="1500">
                <a:solidFill>
                  <a:srgbClr val="073762"/>
                </a:solidFill>
                <a:latin typeface="Arial"/>
                <a:cs typeface="Arial"/>
              </a:rPr>
              <a:t>by</a:t>
            </a:r>
            <a:r>
              <a:rPr sz="1500" spc="-23">
                <a:solidFill>
                  <a:srgbClr val="073762"/>
                </a:solidFill>
                <a:latin typeface="Arial"/>
                <a:cs typeface="Arial"/>
              </a:rPr>
              <a:t> </a:t>
            </a:r>
            <a:r>
              <a:rPr sz="1500">
                <a:solidFill>
                  <a:srgbClr val="073762"/>
                </a:solidFill>
                <a:latin typeface="Arial"/>
                <a:cs typeface="Arial"/>
              </a:rPr>
              <a:t>currently</a:t>
            </a:r>
            <a:r>
              <a:rPr sz="1500" spc="-41">
                <a:solidFill>
                  <a:srgbClr val="073762"/>
                </a:solidFill>
                <a:latin typeface="Arial"/>
                <a:cs typeface="Arial"/>
              </a:rPr>
              <a:t> </a:t>
            </a:r>
            <a:r>
              <a:rPr sz="1500">
                <a:solidFill>
                  <a:srgbClr val="073762"/>
                </a:solidFill>
                <a:latin typeface="Arial"/>
                <a:cs typeface="Arial"/>
              </a:rPr>
              <a:t>available</a:t>
            </a:r>
            <a:r>
              <a:rPr sz="1500" spc="-15">
                <a:solidFill>
                  <a:srgbClr val="073762"/>
                </a:solidFill>
                <a:latin typeface="Arial"/>
                <a:cs typeface="Arial"/>
              </a:rPr>
              <a:t> </a:t>
            </a:r>
            <a:r>
              <a:rPr sz="1500" spc="-8">
                <a:solidFill>
                  <a:srgbClr val="073762"/>
                </a:solidFill>
                <a:latin typeface="Arial"/>
                <a:cs typeface="Arial"/>
              </a:rPr>
              <a:t>biologics</a:t>
            </a:r>
            <a:endParaRPr sz="1500">
              <a:latin typeface="Arial"/>
              <a:cs typeface="Arial"/>
            </a:endParaRPr>
          </a:p>
          <a:p>
            <a:pPr defTabSz="685800">
              <a:buClr>
                <a:srgbClr val="FF9900"/>
              </a:buClr>
              <a:buFont typeface="Arial"/>
              <a:buChar char="•"/>
            </a:pPr>
            <a:endParaRPr sz="1500">
              <a:latin typeface="Arial"/>
              <a:cs typeface="Arial"/>
            </a:endParaRPr>
          </a:p>
          <a:p>
            <a:pPr defTabSz="685800">
              <a:spcBef>
                <a:spcPts val="150"/>
              </a:spcBef>
              <a:buClr>
                <a:srgbClr val="FF9900"/>
              </a:buClr>
              <a:buFont typeface="Arial"/>
              <a:buChar char="•"/>
            </a:pPr>
            <a:endParaRPr sz="1500">
              <a:latin typeface="Arial"/>
              <a:cs typeface="Arial"/>
            </a:endParaRPr>
          </a:p>
          <a:p>
            <a:pPr marL="257175" marR="3810" indent="-248126" defTabSz="685800">
              <a:spcBef>
                <a:spcPts val="4"/>
              </a:spcBef>
              <a:buClr>
                <a:srgbClr val="FF9900"/>
              </a:buClr>
              <a:buSzPct val="80000"/>
              <a:buFontTx/>
              <a:buChar char="•"/>
              <a:tabLst>
                <a:tab pos="257175" algn="l"/>
              </a:tabLst>
            </a:pPr>
            <a:r>
              <a:rPr sz="1500">
                <a:solidFill>
                  <a:srgbClr val="073762"/>
                </a:solidFill>
                <a:latin typeface="Arial"/>
                <a:cs typeface="Arial"/>
              </a:rPr>
              <a:t>Discrete</a:t>
            </a:r>
            <a:r>
              <a:rPr sz="1500" spc="-45">
                <a:solidFill>
                  <a:srgbClr val="073762"/>
                </a:solidFill>
                <a:latin typeface="Arial"/>
                <a:cs typeface="Arial"/>
              </a:rPr>
              <a:t> </a:t>
            </a:r>
            <a:r>
              <a:rPr sz="1500">
                <a:solidFill>
                  <a:srgbClr val="073762"/>
                </a:solidFill>
                <a:latin typeface="Arial"/>
                <a:cs typeface="Arial"/>
              </a:rPr>
              <a:t>clusters</a:t>
            </a:r>
            <a:r>
              <a:rPr sz="1500" spc="-38">
                <a:solidFill>
                  <a:srgbClr val="073762"/>
                </a:solidFill>
                <a:latin typeface="Arial"/>
                <a:cs typeface="Arial"/>
              </a:rPr>
              <a:t> </a:t>
            </a:r>
            <a:r>
              <a:rPr sz="1500">
                <a:solidFill>
                  <a:srgbClr val="073762"/>
                </a:solidFill>
                <a:latin typeface="Arial"/>
                <a:cs typeface="Arial"/>
              </a:rPr>
              <a:t>of</a:t>
            </a:r>
            <a:r>
              <a:rPr sz="1500" spc="-23">
                <a:solidFill>
                  <a:srgbClr val="073762"/>
                </a:solidFill>
                <a:latin typeface="Arial"/>
                <a:cs typeface="Arial"/>
              </a:rPr>
              <a:t> </a:t>
            </a:r>
            <a:r>
              <a:rPr sz="1500">
                <a:solidFill>
                  <a:srgbClr val="073762"/>
                </a:solidFill>
                <a:latin typeface="Arial"/>
                <a:cs typeface="Arial"/>
              </a:rPr>
              <a:t>severe</a:t>
            </a:r>
            <a:r>
              <a:rPr sz="1500" spc="-30">
                <a:solidFill>
                  <a:srgbClr val="073762"/>
                </a:solidFill>
                <a:latin typeface="Arial"/>
                <a:cs typeface="Arial"/>
              </a:rPr>
              <a:t> </a:t>
            </a:r>
            <a:r>
              <a:rPr sz="1500">
                <a:solidFill>
                  <a:srgbClr val="073762"/>
                </a:solidFill>
                <a:latin typeface="Arial"/>
                <a:cs typeface="Arial"/>
              </a:rPr>
              <a:t>asthma</a:t>
            </a:r>
            <a:r>
              <a:rPr sz="1500" spc="-34">
                <a:solidFill>
                  <a:srgbClr val="073762"/>
                </a:solidFill>
                <a:latin typeface="Arial"/>
                <a:cs typeface="Arial"/>
              </a:rPr>
              <a:t> </a:t>
            </a:r>
            <a:r>
              <a:rPr sz="1500">
                <a:solidFill>
                  <a:srgbClr val="073762"/>
                </a:solidFill>
                <a:latin typeface="Arial"/>
                <a:cs typeface="Arial"/>
              </a:rPr>
              <a:t>phenotypes</a:t>
            </a:r>
            <a:r>
              <a:rPr sz="1500" spc="-38">
                <a:solidFill>
                  <a:srgbClr val="073762"/>
                </a:solidFill>
                <a:latin typeface="Arial"/>
                <a:cs typeface="Arial"/>
              </a:rPr>
              <a:t> </a:t>
            </a:r>
            <a:r>
              <a:rPr sz="1500">
                <a:solidFill>
                  <a:srgbClr val="073762"/>
                </a:solidFill>
                <a:latin typeface="Arial"/>
                <a:cs typeface="Arial"/>
              </a:rPr>
              <a:t>based</a:t>
            </a:r>
            <a:r>
              <a:rPr sz="1500" spc="-30">
                <a:solidFill>
                  <a:srgbClr val="073762"/>
                </a:solidFill>
                <a:latin typeface="Arial"/>
                <a:cs typeface="Arial"/>
              </a:rPr>
              <a:t> </a:t>
            </a:r>
            <a:r>
              <a:rPr sz="1500">
                <a:solidFill>
                  <a:srgbClr val="073762"/>
                </a:solidFill>
                <a:latin typeface="Arial"/>
                <a:cs typeface="Arial"/>
              </a:rPr>
              <a:t>on</a:t>
            </a:r>
            <a:r>
              <a:rPr sz="1500" spc="-8">
                <a:solidFill>
                  <a:srgbClr val="073762"/>
                </a:solidFill>
                <a:latin typeface="Arial"/>
                <a:cs typeface="Arial"/>
              </a:rPr>
              <a:t> </a:t>
            </a:r>
            <a:r>
              <a:rPr sz="1500">
                <a:solidFill>
                  <a:srgbClr val="073762"/>
                </a:solidFill>
                <a:latin typeface="Arial"/>
                <a:cs typeface="Arial"/>
              </a:rPr>
              <a:t>specific</a:t>
            </a:r>
            <a:r>
              <a:rPr sz="1500" spc="-30">
                <a:solidFill>
                  <a:srgbClr val="073762"/>
                </a:solidFill>
                <a:latin typeface="Arial"/>
                <a:cs typeface="Arial"/>
              </a:rPr>
              <a:t> </a:t>
            </a:r>
            <a:r>
              <a:rPr sz="1500">
                <a:solidFill>
                  <a:srgbClr val="073762"/>
                </a:solidFill>
                <a:latin typeface="Arial"/>
                <a:cs typeface="Arial"/>
              </a:rPr>
              <a:t>combinations</a:t>
            </a:r>
            <a:r>
              <a:rPr sz="1500" spc="-41">
                <a:solidFill>
                  <a:srgbClr val="073762"/>
                </a:solidFill>
                <a:latin typeface="Arial"/>
                <a:cs typeface="Arial"/>
              </a:rPr>
              <a:t> </a:t>
            </a:r>
            <a:r>
              <a:rPr sz="1500">
                <a:solidFill>
                  <a:srgbClr val="073762"/>
                </a:solidFill>
                <a:latin typeface="Arial"/>
                <a:cs typeface="Arial"/>
              </a:rPr>
              <a:t>of</a:t>
            </a:r>
            <a:r>
              <a:rPr sz="1500" spc="-23">
                <a:solidFill>
                  <a:srgbClr val="073762"/>
                </a:solidFill>
                <a:latin typeface="Arial"/>
                <a:cs typeface="Arial"/>
              </a:rPr>
              <a:t> </a:t>
            </a:r>
            <a:r>
              <a:rPr sz="1500" spc="-8">
                <a:solidFill>
                  <a:srgbClr val="073762"/>
                </a:solidFill>
                <a:latin typeface="Arial"/>
                <a:cs typeface="Arial"/>
              </a:rPr>
              <a:t>biomarker </a:t>
            </a:r>
            <a:r>
              <a:rPr sz="1500">
                <a:solidFill>
                  <a:srgbClr val="073762"/>
                </a:solidFill>
                <a:latin typeface="Arial"/>
                <a:cs typeface="Arial"/>
              </a:rPr>
              <a:t>profiles</a:t>
            </a:r>
            <a:r>
              <a:rPr sz="1500" spc="-26">
                <a:solidFill>
                  <a:srgbClr val="073762"/>
                </a:solidFill>
                <a:latin typeface="Arial"/>
                <a:cs typeface="Arial"/>
              </a:rPr>
              <a:t> </a:t>
            </a:r>
            <a:r>
              <a:rPr sz="1500">
                <a:solidFill>
                  <a:srgbClr val="073762"/>
                </a:solidFill>
                <a:latin typeface="Arial"/>
                <a:cs typeface="Arial"/>
              </a:rPr>
              <a:t>can</a:t>
            </a:r>
            <a:r>
              <a:rPr sz="1500" spc="-15">
                <a:solidFill>
                  <a:srgbClr val="073762"/>
                </a:solidFill>
                <a:latin typeface="Arial"/>
                <a:cs typeface="Arial"/>
              </a:rPr>
              <a:t> </a:t>
            </a:r>
            <a:r>
              <a:rPr sz="1500">
                <a:solidFill>
                  <a:srgbClr val="073762"/>
                </a:solidFill>
                <a:latin typeface="Arial"/>
                <a:cs typeface="Arial"/>
              </a:rPr>
              <a:t>be</a:t>
            </a:r>
            <a:r>
              <a:rPr sz="1500" spc="-15">
                <a:solidFill>
                  <a:srgbClr val="073762"/>
                </a:solidFill>
                <a:latin typeface="Arial"/>
                <a:cs typeface="Arial"/>
              </a:rPr>
              <a:t> </a:t>
            </a:r>
            <a:r>
              <a:rPr sz="1500">
                <a:solidFill>
                  <a:srgbClr val="073762"/>
                </a:solidFill>
                <a:latin typeface="Arial"/>
                <a:cs typeface="Arial"/>
              </a:rPr>
              <a:t>identified</a:t>
            </a:r>
            <a:r>
              <a:rPr sz="1500" spc="-4">
                <a:solidFill>
                  <a:srgbClr val="073762"/>
                </a:solidFill>
                <a:latin typeface="Arial"/>
                <a:cs typeface="Arial"/>
              </a:rPr>
              <a:t> </a:t>
            </a:r>
            <a:r>
              <a:rPr sz="1500">
                <a:solidFill>
                  <a:srgbClr val="073762"/>
                </a:solidFill>
                <a:latin typeface="Arial"/>
                <a:cs typeface="Arial"/>
              </a:rPr>
              <a:t>–</a:t>
            </a:r>
            <a:r>
              <a:rPr sz="1500" spc="-15">
                <a:solidFill>
                  <a:srgbClr val="073762"/>
                </a:solidFill>
                <a:latin typeface="Arial"/>
                <a:cs typeface="Arial"/>
              </a:rPr>
              <a:t> </a:t>
            </a:r>
            <a:r>
              <a:rPr sz="1500">
                <a:solidFill>
                  <a:srgbClr val="073762"/>
                </a:solidFill>
                <a:latin typeface="Arial"/>
                <a:cs typeface="Arial"/>
              </a:rPr>
              <a:t>future</a:t>
            </a:r>
            <a:r>
              <a:rPr sz="1500" spc="-26">
                <a:solidFill>
                  <a:srgbClr val="073762"/>
                </a:solidFill>
                <a:latin typeface="Arial"/>
                <a:cs typeface="Arial"/>
              </a:rPr>
              <a:t> </a:t>
            </a:r>
            <a:r>
              <a:rPr sz="1500">
                <a:solidFill>
                  <a:srgbClr val="073762"/>
                </a:solidFill>
                <a:latin typeface="Arial"/>
                <a:cs typeface="Arial"/>
              </a:rPr>
              <a:t>research</a:t>
            </a:r>
            <a:r>
              <a:rPr sz="1500" spc="-38">
                <a:solidFill>
                  <a:srgbClr val="073762"/>
                </a:solidFill>
                <a:latin typeface="Arial"/>
                <a:cs typeface="Arial"/>
              </a:rPr>
              <a:t> </a:t>
            </a:r>
            <a:r>
              <a:rPr sz="1500">
                <a:solidFill>
                  <a:srgbClr val="073762"/>
                </a:solidFill>
                <a:latin typeface="Arial"/>
                <a:cs typeface="Arial"/>
              </a:rPr>
              <a:t>can</a:t>
            </a:r>
            <a:r>
              <a:rPr sz="1500" spc="-26">
                <a:solidFill>
                  <a:srgbClr val="073762"/>
                </a:solidFill>
                <a:latin typeface="Arial"/>
                <a:cs typeface="Arial"/>
              </a:rPr>
              <a:t> </a:t>
            </a:r>
            <a:r>
              <a:rPr sz="1500">
                <a:solidFill>
                  <a:srgbClr val="073762"/>
                </a:solidFill>
                <a:latin typeface="Arial"/>
                <a:cs typeface="Arial"/>
              </a:rPr>
              <a:t>use</a:t>
            </a:r>
            <a:r>
              <a:rPr sz="1500" spc="-15">
                <a:solidFill>
                  <a:srgbClr val="073762"/>
                </a:solidFill>
                <a:latin typeface="Arial"/>
                <a:cs typeface="Arial"/>
              </a:rPr>
              <a:t> </a:t>
            </a:r>
            <a:r>
              <a:rPr sz="1500">
                <a:solidFill>
                  <a:srgbClr val="073762"/>
                </a:solidFill>
                <a:latin typeface="Arial"/>
                <a:cs typeface="Arial"/>
              </a:rPr>
              <a:t>these</a:t>
            </a:r>
            <a:r>
              <a:rPr sz="1500" spc="-23">
                <a:solidFill>
                  <a:srgbClr val="073762"/>
                </a:solidFill>
                <a:latin typeface="Arial"/>
                <a:cs typeface="Arial"/>
              </a:rPr>
              <a:t> </a:t>
            </a:r>
            <a:r>
              <a:rPr sz="1500">
                <a:solidFill>
                  <a:srgbClr val="073762"/>
                </a:solidFill>
                <a:latin typeface="Arial"/>
                <a:cs typeface="Arial"/>
              </a:rPr>
              <a:t>patient</a:t>
            </a:r>
            <a:r>
              <a:rPr sz="1500" spc="-23">
                <a:solidFill>
                  <a:srgbClr val="073762"/>
                </a:solidFill>
                <a:latin typeface="Arial"/>
                <a:cs typeface="Arial"/>
              </a:rPr>
              <a:t> </a:t>
            </a:r>
            <a:r>
              <a:rPr sz="1500">
                <a:solidFill>
                  <a:srgbClr val="073762"/>
                </a:solidFill>
                <a:latin typeface="Arial"/>
                <a:cs typeface="Arial"/>
              </a:rPr>
              <a:t>sub-populations</a:t>
            </a:r>
            <a:r>
              <a:rPr sz="1500" spc="-41">
                <a:solidFill>
                  <a:srgbClr val="073762"/>
                </a:solidFill>
                <a:latin typeface="Arial"/>
                <a:cs typeface="Arial"/>
              </a:rPr>
              <a:t> </a:t>
            </a:r>
            <a:r>
              <a:rPr sz="1500">
                <a:solidFill>
                  <a:srgbClr val="073762"/>
                </a:solidFill>
                <a:latin typeface="Arial"/>
                <a:cs typeface="Arial"/>
              </a:rPr>
              <a:t>as</a:t>
            </a:r>
            <a:r>
              <a:rPr sz="1500" spc="-19">
                <a:solidFill>
                  <a:srgbClr val="073762"/>
                </a:solidFill>
                <a:latin typeface="Arial"/>
                <a:cs typeface="Arial"/>
              </a:rPr>
              <a:t> </a:t>
            </a:r>
            <a:r>
              <a:rPr sz="1500">
                <a:solidFill>
                  <a:srgbClr val="073762"/>
                </a:solidFill>
                <a:latin typeface="Arial"/>
                <a:cs typeface="Arial"/>
              </a:rPr>
              <a:t>a</a:t>
            </a:r>
            <a:r>
              <a:rPr sz="1500" spc="-15">
                <a:solidFill>
                  <a:srgbClr val="073762"/>
                </a:solidFill>
                <a:latin typeface="Arial"/>
                <a:cs typeface="Arial"/>
              </a:rPr>
              <a:t> </a:t>
            </a:r>
            <a:r>
              <a:rPr sz="1500">
                <a:solidFill>
                  <a:srgbClr val="073762"/>
                </a:solidFill>
                <a:latin typeface="Arial"/>
                <a:cs typeface="Arial"/>
              </a:rPr>
              <a:t>basis</a:t>
            </a:r>
            <a:r>
              <a:rPr sz="1500" spc="-15">
                <a:solidFill>
                  <a:srgbClr val="073762"/>
                </a:solidFill>
                <a:latin typeface="Arial"/>
                <a:cs typeface="Arial"/>
              </a:rPr>
              <a:t> </a:t>
            </a:r>
            <a:r>
              <a:rPr sz="1500" spc="-19">
                <a:solidFill>
                  <a:srgbClr val="073762"/>
                </a:solidFill>
                <a:latin typeface="Arial"/>
                <a:cs typeface="Arial"/>
              </a:rPr>
              <a:t>to </a:t>
            </a:r>
            <a:r>
              <a:rPr sz="1500">
                <a:solidFill>
                  <a:srgbClr val="073762"/>
                </a:solidFill>
                <a:latin typeface="Arial"/>
                <a:cs typeface="Arial"/>
              </a:rPr>
              <a:t>better</a:t>
            </a:r>
            <a:r>
              <a:rPr sz="1500" spc="-34">
                <a:solidFill>
                  <a:srgbClr val="073762"/>
                </a:solidFill>
                <a:latin typeface="Arial"/>
                <a:cs typeface="Arial"/>
              </a:rPr>
              <a:t> </a:t>
            </a:r>
            <a:r>
              <a:rPr sz="1500">
                <a:solidFill>
                  <a:srgbClr val="073762"/>
                </a:solidFill>
                <a:latin typeface="Arial"/>
                <a:cs typeface="Arial"/>
              </a:rPr>
              <a:t>understand</a:t>
            </a:r>
            <a:r>
              <a:rPr sz="1500" spc="-41">
                <a:solidFill>
                  <a:srgbClr val="073762"/>
                </a:solidFill>
                <a:latin typeface="Arial"/>
                <a:cs typeface="Arial"/>
              </a:rPr>
              <a:t> </a:t>
            </a:r>
            <a:r>
              <a:rPr sz="1500">
                <a:solidFill>
                  <a:srgbClr val="073762"/>
                </a:solidFill>
                <a:latin typeface="Arial"/>
                <a:cs typeface="Arial"/>
              </a:rPr>
              <a:t>severe</a:t>
            </a:r>
            <a:r>
              <a:rPr sz="1500" spc="-34">
                <a:solidFill>
                  <a:srgbClr val="073762"/>
                </a:solidFill>
                <a:latin typeface="Arial"/>
                <a:cs typeface="Arial"/>
              </a:rPr>
              <a:t> </a:t>
            </a:r>
            <a:r>
              <a:rPr sz="1500">
                <a:solidFill>
                  <a:srgbClr val="073762"/>
                </a:solidFill>
                <a:latin typeface="Arial"/>
                <a:cs typeface="Arial"/>
              </a:rPr>
              <a:t>asthma</a:t>
            </a:r>
            <a:r>
              <a:rPr sz="1500" spc="-38">
                <a:solidFill>
                  <a:srgbClr val="073762"/>
                </a:solidFill>
                <a:latin typeface="Arial"/>
                <a:cs typeface="Arial"/>
              </a:rPr>
              <a:t> </a:t>
            </a:r>
            <a:r>
              <a:rPr sz="1500">
                <a:solidFill>
                  <a:srgbClr val="073762"/>
                </a:solidFill>
                <a:latin typeface="Arial"/>
                <a:cs typeface="Arial"/>
              </a:rPr>
              <a:t>disease</a:t>
            </a:r>
            <a:r>
              <a:rPr sz="1500" spc="-45">
                <a:solidFill>
                  <a:srgbClr val="073762"/>
                </a:solidFill>
                <a:latin typeface="Arial"/>
                <a:cs typeface="Arial"/>
              </a:rPr>
              <a:t> </a:t>
            </a:r>
            <a:r>
              <a:rPr sz="1500" spc="-8">
                <a:solidFill>
                  <a:srgbClr val="073762"/>
                </a:solidFill>
                <a:latin typeface="Arial"/>
                <a:cs typeface="Arial"/>
              </a:rPr>
              <a:t>mechanisms</a:t>
            </a:r>
            <a:endParaRPr sz="1500">
              <a:latin typeface="Arial"/>
              <a:cs typeface="Arial"/>
            </a:endParaRPr>
          </a:p>
        </p:txBody>
      </p:sp>
      <p:sp>
        <p:nvSpPr>
          <p:cNvPr id="3" name="object 3"/>
          <p:cNvSpPr txBox="1">
            <a:spLocks noGrp="1"/>
          </p:cNvSpPr>
          <p:nvPr>
            <p:ph type="title"/>
          </p:nvPr>
        </p:nvSpPr>
        <p:spPr>
          <a:xfrm>
            <a:off x="164307" y="39649"/>
            <a:ext cx="6290029" cy="579582"/>
          </a:xfrm>
          <a:prstGeom prst="rect">
            <a:avLst/>
          </a:prstGeom>
        </p:spPr>
        <p:txBody>
          <a:bodyPr vert="horz" wrap="square" lIns="0" tIns="299657" rIns="0" bIns="0" rtlCol="0">
            <a:spAutoFit/>
          </a:bodyPr>
          <a:lstStyle/>
          <a:p>
            <a:pPr marL="104775">
              <a:spcBef>
                <a:spcPts val="75"/>
              </a:spcBef>
            </a:pPr>
            <a:r>
              <a:t>Implications</a:t>
            </a:r>
            <a:r>
              <a:rPr spc="-49"/>
              <a:t> </a:t>
            </a:r>
            <a:r>
              <a:t>for</a:t>
            </a:r>
            <a:r>
              <a:rPr spc="-15"/>
              <a:t> </a:t>
            </a:r>
            <a:r>
              <a:t>Clinical</a:t>
            </a:r>
            <a:r>
              <a:rPr spc="-38"/>
              <a:t> </a:t>
            </a:r>
            <a:r>
              <a:rPr spc="-8"/>
              <a:t>Practice</a:t>
            </a:r>
          </a:p>
        </p:txBody>
      </p:sp>
      <p:pic>
        <p:nvPicPr>
          <p:cNvPr id="4" name="Graphic 3" descr="Beginning with solid fill">
            <a:hlinkClick r:id="rId2" action="ppaction://hlinksldjump"/>
            <a:extLst>
              <a:ext uri="{FF2B5EF4-FFF2-40B4-BE49-F238E27FC236}">
                <a16:creationId xmlns:a16="http://schemas.microsoft.com/office/drawing/2014/main" id="{13FDC30B-0CDF-AE99-70A2-8131D4A68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307" y="39648"/>
            <a:ext cx="6290029" cy="593624"/>
          </a:xfrm>
          <a:prstGeom prst="rect">
            <a:avLst/>
          </a:prstGeom>
        </p:spPr>
        <p:txBody>
          <a:bodyPr vert="horz" wrap="square" lIns="0" tIns="313563" rIns="0" bIns="0" rtlCol="0">
            <a:spAutoFit/>
          </a:bodyPr>
          <a:lstStyle/>
          <a:p>
            <a:pPr marL="104775">
              <a:spcBef>
                <a:spcPts val="75"/>
              </a:spcBef>
            </a:pPr>
            <a:r>
              <a:rPr spc="-8"/>
              <a:t>Conclusion</a:t>
            </a:r>
          </a:p>
        </p:txBody>
      </p:sp>
      <p:sp>
        <p:nvSpPr>
          <p:cNvPr id="3" name="object 3"/>
          <p:cNvSpPr txBox="1"/>
          <p:nvPr/>
        </p:nvSpPr>
        <p:spPr>
          <a:xfrm>
            <a:off x="508025" y="1268350"/>
            <a:ext cx="7309485" cy="1651574"/>
          </a:xfrm>
          <a:prstGeom prst="rect">
            <a:avLst/>
          </a:prstGeom>
        </p:spPr>
        <p:txBody>
          <a:bodyPr vert="horz" wrap="square" lIns="0" tIns="10001" rIns="0" bIns="0" rtlCol="0">
            <a:spAutoFit/>
          </a:bodyPr>
          <a:lstStyle/>
          <a:p>
            <a:pPr marL="223361" marR="3810" indent="-214313" defTabSz="685800">
              <a:spcBef>
                <a:spcPts val="79"/>
              </a:spcBef>
              <a:buFont typeface="Wingdings"/>
              <a:buChar char=""/>
              <a:tabLst>
                <a:tab pos="224314" algn="l"/>
              </a:tabLst>
            </a:pPr>
            <a:r>
              <a:rPr sz="1500">
                <a:solidFill>
                  <a:srgbClr val="073762"/>
                </a:solidFill>
                <a:latin typeface="Arial"/>
                <a:cs typeface="Arial"/>
              </a:rPr>
              <a:t>Many</a:t>
            </a:r>
            <a:r>
              <a:rPr sz="1500" spc="-34">
                <a:solidFill>
                  <a:srgbClr val="073762"/>
                </a:solidFill>
                <a:latin typeface="Arial"/>
                <a:cs typeface="Arial"/>
              </a:rPr>
              <a:t> </a:t>
            </a:r>
            <a:r>
              <a:rPr sz="1500">
                <a:solidFill>
                  <a:srgbClr val="073762"/>
                </a:solidFill>
                <a:latin typeface="Arial"/>
                <a:cs typeface="Arial"/>
              </a:rPr>
              <a:t>patients</a:t>
            </a:r>
            <a:r>
              <a:rPr sz="1500" spc="-38">
                <a:solidFill>
                  <a:srgbClr val="073762"/>
                </a:solidFill>
                <a:latin typeface="Arial"/>
                <a:cs typeface="Arial"/>
              </a:rPr>
              <a:t> </a:t>
            </a:r>
            <a:r>
              <a:rPr sz="1500">
                <a:solidFill>
                  <a:srgbClr val="073762"/>
                </a:solidFill>
                <a:latin typeface="Arial"/>
                <a:cs typeface="Arial"/>
              </a:rPr>
              <a:t>have</a:t>
            </a:r>
            <a:r>
              <a:rPr sz="1500" spc="-15">
                <a:solidFill>
                  <a:srgbClr val="073762"/>
                </a:solidFill>
                <a:latin typeface="Arial"/>
                <a:cs typeface="Arial"/>
              </a:rPr>
              <a:t> </a:t>
            </a:r>
            <a:r>
              <a:rPr sz="1500">
                <a:solidFill>
                  <a:srgbClr val="073762"/>
                </a:solidFill>
                <a:latin typeface="Arial"/>
                <a:cs typeface="Arial"/>
              </a:rPr>
              <a:t>an</a:t>
            </a:r>
            <a:r>
              <a:rPr sz="1500" spc="-30">
                <a:solidFill>
                  <a:srgbClr val="073762"/>
                </a:solidFill>
                <a:latin typeface="Arial"/>
                <a:cs typeface="Arial"/>
              </a:rPr>
              <a:t> </a:t>
            </a:r>
            <a:r>
              <a:rPr sz="1500">
                <a:solidFill>
                  <a:srgbClr val="073762"/>
                </a:solidFill>
                <a:latin typeface="Arial"/>
                <a:cs typeface="Arial"/>
              </a:rPr>
              <a:t>overlap</a:t>
            </a:r>
            <a:r>
              <a:rPr sz="1500" spc="-26">
                <a:solidFill>
                  <a:srgbClr val="073762"/>
                </a:solidFill>
                <a:latin typeface="Arial"/>
                <a:cs typeface="Arial"/>
              </a:rPr>
              <a:t> </a:t>
            </a:r>
            <a:r>
              <a:rPr sz="1500">
                <a:solidFill>
                  <a:srgbClr val="073762"/>
                </a:solidFill>
                <a:latin typeface="Arial"/>
                <a:cs typeface="Arial"/>
              </a:rPr>
              <a:t>in</a:t>
            </a:r>
            <a:r>
              <a:rPr sz="1500" spc="-19">
                <a:solidFill>
                  <a:srgbClr val="073762"/>
                </a:solidFill>
                <a:latin typeface="Arial"/>
                <a:cs typeface="Arial"/>
              </a:rPr>
              <a:t> </a:t>
            </a:r>
            <a:r>
              <a:rPr sz="1500">
                <a:solidFill>
                  <a:srgbClr val="073762"/>
                </a:solidFill>
                <a:latin typeface="Arial"/>
                <a:cs typeface="Arial"/>
              </a:rPr>
              <a:t>biomarker</a:t>
            </a:r>
            <a:r>
              <a:rPr sz="1500" spc="-49">
                <a:solidFill>
                  <a:srgbClr val="073762"/>
                </a:solidFill>
                <a:latin typeface="Arial"/>
                <a:cs typeface="Arial"/>
              </a:rPr>
              <a:t> </a:t>
            </a:r>
            <a:r>
              <a:rPr sz="1500" spc="-8">
                <a:solidFill>
                  <a:srgbClr val="073762"/>
                </a:solidFill>
                <a:latin typeface="Arial"/>
                <a:cs typeface="Arial"/>
              </a:rPr>
              <a:t>positivity,</a:t>
            </a:r>
            <a:r>
              <a:rPr sz="1500" spc="-23">
                <a:solidFill>
                  <a:srgbClr val="073762"/>
                </a:solidFill>
                <a:latin typeface="Arial"/>
                <a:cs typeface="Arial"/>
              </a:rPr>
              <a:t> </a:t>
            </a:r>
            <a:r>
              <a:rPr sz="1500">
                <a:solidFill>
                  <a:srgbClr val="073762"/>
                </a:solidFill>
                <a:latin typeface="Arial"/>
                <a:cs typeface="Arial"/>
              </a:rPr>
              <a:t>which</a:t>
            </a:r>
            <a:r>
              <a:rPr sz="1500" spc="-26">
                <a:solidFill>
                  <a:srgbClr val="073762"/>
                </a:solidFill>
                <a:latin typeface="Arial"/>
                <a:cs typeface="Arial"/>
              </a:rPr>
              <a:t> </a:t>
            </a:r>
            <a:r>
              <a:rPr sz="1500">
                <a:solidFill>
                  <a:srgbClr val="073762"/>
                </a:solidFill>
                <a:latin typeface="Arial"/>
                <a:cs typeface="Arial"/>
              </a:rPr>
              <a:t>may</a:t>
            </a:r>
            <a:r>
              <a:rPr sz="1500" spc="-34">
                <a:solidFill>
                  <a:srgbClr val="073762"/>
                </a:solidFill>
                <a:latin typeface="Arial"/>
                <a:cs typeface="Arial"/>
              </a:rPr>
              <a:t> </a:t>
            </a:r>
            <a:r>
              <a:rPr sz="1500">
                <a:solidFill>
                  <a:srgbClr val="073762"/>
                </a:solidFill>
                <a:latin typeface="Arial"/>
                <a:cs typeface="Arial"/>
              </a:rPr>
              <a:t>assist</a:t>
            </a:r>
            <a:r>
              <a:rPr sz="1500" spc="-41">
                <a:solidFill>
                  <a:srgbClr val="073762"/>
                </a:solidFill>
                <a:latin typeface="Arial"/>
                <a:cs typeface="Arial"/>
              </a:rPr>
              <a:t> </a:t>
            </a:r>
            <a:r>
              <a:rPr sz="1500">
                <a:solidFill>
                  <a:srgbClr val="073762"/>
                </a:solidFill>
                <a:latin typeface="Arial"/>
                <a:cs typeface="Arial"/>
              </a:rPr>
              <a:t>in</a:t>
            </a:r>
            <a:r>
              <a:rPr sz="1500" spc="-15">
                <a:solidFill>
                  <a:srgbClr val="073762"/>
                </a:solidFill>
                <a:latin typeface="Arial"/>
                <a:cs typeface="Arial"/>
              </a:rPr>
              <a:t> </a:t>
            </a:r>
            <a:r>
              <a:rPr sz="1500" spc="-8">
                <a:solidFill>
                  <a:srgbClr val="073762"/>
                </a:solidFill>
                <a:latin typeface="Arial"/>
                <a:cs typeface="Arial"/>
              </a:rPr>
              <a:t>delivering 	</a:t>
            </a:r>
            <a:r>
              <a:rPr sz="1500">
                <a:solidFill>
                  <a:srgbClr val="073762"/>
                </a:solidFill>
                <a:latin typeface="Arial"/>
                <a:cs typeface="Arial"/>
              </a:rPr>
              <a:t>precision</a:t>
            </a:r>
            <a:r>
              <a:rPr sz="1500" spc="-64">
                <a:solidFill>
                  <a:srgbClr val="073762"/>
                </a:solidFill>
                <a:latin typeface="Arial"/>
                <a:cs typeface="Arial"/>
              </a:rPr>
              <a:t> </a:t>
            </a:r>
            <a:r>
              <a:rPr sz="1500" spc="-8">
                <a:solidFill>
                  <a:srgbClr val="073762"/>
                </a:solidFill>
                <a:latin typeface="Arial"/>
                <a:cs typeface="Arial"/>
              </a:rPr>
              <a:t>medicine</a:t>
            </a:r>
            <a:endParaRPr sz="1500">
              <a:latin typeface="Arial"/>
              <a:cs typeface="Arial"/>
            </a:endParaRPr>
          </a:p>
          <a:p>
            <a:pPr defTabSz="685800">
              <a:spcBef>
                <a:spcPts val="75"/>
              </a:spcBef>
              <a:buClr>
                <a:srgbClr val="073762"/>
              </a:buClr>
              <a:buFont typeface="Wingdings"/>
              <a:buChar char=""/>
            </a:pPr>
            <a:endParaRPr sz="1500">
              <a:latin typeface="Arial"/>
              <a:cs typeface="Arial"/>
            </a:endParaRPr>
          </a:p>
          <a:p>
            <a:pPr marL="223361" marR="328136" indent="-214313" defTabSz="685800">
              <a:buFont typeface="Wingdings"/>
              <a:buChar char=""/>
              <a:tabLst>
                <a:tab pos="224314" algn="l"/>
              </a:tabLst>
            </a:pPr>
            <a:r>
              <a:rPr sz="1500">
                <a:solidFill>
                  <a:srgbClr val="073762"/>
                </a:solidFill>
                <a:latin typeface="Arial"/>
                <a:cs typeface="Arial"/>
              </a:rPr>
              <a:t>Specific</a:t>
            </a:r>
            <a:r>
              <a:rPr sz="1500" spc="-30">
                <a:solidFill>
                  <a:srgbClr val="073762"/>
                </a:solidFill>
                <a:latin typeface="Arial"/>
                <a:cs typeface="Arial"/>
              </a:rPr>
              <a:t> </a:t>
            </a:r>
            <a:r>
              <a:rPr sz="1500">
                <a:solidFill>
                  <a:srgbClr val="073762"/>
                </a:solidFill>
                <a:latin typeface="Arial"/>
                <a:cs typeface="Arial"/>
              </a:rPr>
              <a:t>combinations</a:t>
            </a:r>
            <a:r>
              <a:rPr sz="1500" spc="-45">
                <a:solidFill>
                  <a:srgbClr val="073762"/>
                </a:solidFill>
                <a:latin typeface="Arial"/>
                <a:cs typeface="Arial"/>
              </a:rPr>
              <a:t> </a:t>
            </a:r>
            <a:r>
              <a:rPr sz="1500">
                <a:solidFill>
                  <a:srgbClr val="073762"/>
                </a:solidFill>
                <a:latin typeface="Arial"/>
                <a:cs typeface="Arial"/>
              </a:rPr>
              <a:t>of</a:t>
            </a:r>
            <a:r>
              <a:rPr sz="1500" spc="-23">
                <a:solidFill>
                  <a:srgbClr val="073762"/>
                </a:solidFill>
                <a:latin typeface="Arial"/>
                <a:cs typeface="Arial"/>
              </a:rPr>
              <a:t> </a:t>
            </a:r>
            <a:r>
              <a:rPr sz="1500">
                <a:solidFill>
                  <a:srgbClr val="073762"/>
                </a:solidFill>
                <a:latin typeface="Arial"/>
                <a:cs typeface="Arial"/>
              </a:rPr>
              <a:t>inflammatory</a:t>
            </a:r>
            <a:r>
              <a:rPr sz="1500" spc="-41">
                <a:solidFill>
                  <a:srgbClr val="073762"/>
                </a:solidFill>
                <a:latin typeface="Arial"/>
                <a:cs typeface="Arial"/>
              </a:rPr>
              <a:t> </a:t>
            </a:r>
            <a:r>
              <a:rPr sz="1500">
                <a:solidFill>
                  <a:srgbClr val="073762"/>
                </a:solidFill>
                <a:latin typeface="Arial"/>
                <a:cs typeface="Arial"/>
              </a:rPr>
              <a:t>pathway</a:t>
            </a:r>
            <a:r>
              <a:rPr sz="1500" spc="-41">
                <a:solidFill>
                  <a:srgbClr val="073762"/>
                </a:solidFill>
                <a:latin typeface="Arial"/>
                <a:cs typeface="Arial"/>
              </a:rPr>
              <a:t> </a:t>
            </a:r>
            <a:r>
              <a:rPr sz="1500">
                <a:solidFill>
                  <a:srgbClr val="073762"/>
                </a:solidFill>
                <a:latin typeface="Arial"/>
                <a:cs typeface="Arial"/>
              </a:rPr>
              <a:t>activation</a:t>
            </a:r>
            <a:r>
              <a:rPr sz="1500" spc="-30">
                <a:solidFill>
                  <a:srgbClr val="073762"/>
                </a:solidFill>
                <a:latin typeface="Arial"/>
                <a:cs typeface="Arial"/>
              </a:rPr>
              <a:t> </a:t>
            </a:r>
            <a:r>
              <a:rPr sz="1500">
                <a:solidFill>
                  <a:srgbClr val="073762"/>
                </a:solidFill>
                <a:latin typeface="Arial"/>
                <a:cs typeface="Arial"/>
              </a:rPr>
              <a:t>predominate</a:t>
            </a:r>
            <a:r>
              <a:rPr sz="1500" spc="-49">
                <a:solidFill>
                  <a:srgbClr val="073762"/>
                </a:solidFill>
                <a:latin typeface="Arial"/>
                <a:cs typeface="Arial"/>
              </a:rPr>
              <a:t> </a:t>
            </a:r>
            <a:r>
              <a:rPr sz="1500">
                <a:solidFill>
                  <a:srgbClr val="073762"/>
                </a:solidFill>
                <a:latin typeface="Arial"/>
                <a:cs typeface="Arial"/>
              </a:rPr>
              <a:t>in</a:t>
            </a:r>
            <a:r>
              <a:rPr sz="1500" spc="-15">
                <a:solidFill>
                  <a:srgbClr val="073762"/>
                </a:solidFill>
                <a:latin typeface="Arial"/>
                <a:cs typeface="Arial"/>
              </a:rPr>
              <a:t> </a:t>
            </a:r>
            <a:r>
              <a:rPr sz="1500" spc="-8">
                <a:solidFill>
                  <a:srgbClr val="073762"/>
                </a:solidFill>
                <a:latin typeface="Arial"/>
                <a:cs typeface="Arial"/>
              </a:rPr>
              <a:t>severe 	asthma</a:t>
            </a:r>
            <a:endParaRPr sz="1500">
              <a:latin typeface="Arial"/>
              <a:cs typeface="Arial"/>
            </a:endParaRPr>
          </a:p>
          <a:p>
            <a:pPr defTabSz="685800">
              <a:spcBef>
                <a:spcPts val="75"/>
              </a:spcBef>
              <a:buClr>
                <a:srgbClr val="073762"/>
              </a:buClr>
              <a:buFont typeface="Wingdings"/>
              <a:buChar char=""/>
            </a:pPr>
            <a:endParaRPr sz="1500">
              <a:latin typeface="Arial"/>
              <a:cs typeface="Arial"/>
            </a:endParaRPr>
          </a:p>
          <a:p>
            <a:pPr marL="223838" indent="-214313" defTabSz="685800">
              <a:buFont typeface="Wingdings"/>
              <a:buChar char=""/>
              <a:tabLst>
                <a:tab pos="223838" algn="l"/>
              </a:tabLst>
            </a:pPr>
            <a:r>
              <a:rPr sz="1500">
                <a:solidFill>
                  <a:srgbClr val="073762"/>
                </a:solidFill>
                <a:latin typeface="Arial"/>
                <a:cs typeface="Arial"/>
              </a:rPr>
              <a:t>Distinct</a:t>
            </a:r>
            <a:r>
              <a:rPr sz="1500" spc="-41">
                <a:solidFill>
                  <a:srgbClr val="073762"/>
                </a:solidFill>
                <a:latin typeface="Arial"/>
                <a:cs typeface="Arial"/>
              </a:rPr>
              <a:t> </a:t>
            </a:r>
            <a:r>
              <a:rPr sz="1500">
                <a:solidFill>
                  <a:srgbClr val="073762"/>
                </a:solidFill>
                <a:latin typeface="Arial"/>
                <a:cs typeface="Arial"/>
              </a:rPr>
              <a:t>inflammatory</a:t>
            </a:r>
            <a:r>
              <a:rPr sz="1500" spc="-49">
                <a:solidFill>
                  <a:srgbClr val="073762"/>
                </a:solidFill>
                <a:latin typeface="Arial"/>
                <a:cs typeface="Arial"/>
              </a:rPr>
              <a:t> </a:t>
            </a:r>
            <a:r>
              <a:rPr sz="1500">
                <a:solidFill>
                  <a:srgbClr val="073762"/>
                </a:solidFill>
                <a:latin typeface="Arial"/>
                <a:cs typeface="Arial"/>
              </a:rPr>
              <a:t>endotypes</a:t>
            </a:r>
            <a:r>
              <a:rPr sz="1500" spc="-45">
                <a:solidFill>
                  <a:srgbClr val="073762"/>
                </a:solidFill>
                <a:latin typeface="Arial"/>
                <a:cs typeface="Arial"/>
              </a:rPr>
              <a:t> </a:t>
            </a:r>
            <a:r>
              <a:rPr sz="1500">
                <a:solidFill>
                  <a:srgbClr val="073762"/>
                </a:solidFill>
                <a:latin typeface="Arial"/>
                <a:cs typeface="Arial"/>
              </a:rPr>
              <a:t>underpin</a:t>
            </a:r>
            <a:r>
              <a:rPr sz="1500" spc="-45">
                <a:solidFill>
                  <a:srgbClr val="073762"/>
                </a:solidFill>
                <a:latin typeface="Arial"/>
                <a:cs typeface="Arial"/>
              </a:rPr>
              <a:t> </a:t>
            </a:r>
            <a:r>
              <a:rPr sz="1500">
                <a:solidFill>
                  <a:srgbClr val="073762"/>
                </a:solidFill>
                <a:latin typeface="Arial"/>
                <a:cs typeface="Arial"/>
              </a:rPr>
              <a:t>clinically</a:t>
            </a:r>
            <a:r>
              <a:rPr sz="1500" spc="-23">
                <a:solidFill>
                  <a:srgbClr val="073762"/>
                </a:solidFill>
                <a:latin typeface="Arial"/>
                <a:cs typeface="Arial"/>
              </a:rPr>
              <a:t> </a:t>
            </a:r>
            <a:r>
              <a:rPr sz="1500">
                <a:solidFill>
                  <a:srgbClr val="073762"/>
                </a:solidFill>
                <a:latin typeface="Arial"/>
                <a:cs typeface="Arial"/>
              </a:rPr>
              <a:t>recognizable</a:t>
            </a:r>
            <a:r>
              <a:rPr sz="1500" spc="-49">
                <a:solidFill>
                  <a:srgbClr val="073762"/>
                </a:solidFill>
                <a:latin typeface="Arial"/>
                <a:cs typeface="Arial"/>
              </a:rPr>
              <a:t> </a:t>
            </a:r>
            <a:r>
              <a:rPr sz="1500" spc="-8">
                <a:solidFill>
                  <a:srgbClr val="073762"/>
                </a:solidFill>
                <a:latin typeface="Arial"/>
                <a:cs typeface="Arial"/>
              </a:rPr>
              <a:t>phenotypes</a:t>
            </a:r>
            <a:endParaRPr sz="1500">
              <a:latin typeface="Arial"/>
              <a:cs typeface="Arial"/>
            </a:endParaRPr>
          </a:p>
        </p:txBody>
      </p:sp>
      <p:pic>
        <p:nvPicPr>
          <p:cNvPr id="4" name="Graphic 3" descr="Beginning with solid fill">
            <a:hlinkClick r:id="rId2" action="ppaction://hlinksldjump"/>
            <a:extLst>
              <a:ext uri="{FF2B5EF4-FFF2-40B4-BE49-F238E27FC236}">
                <a16:creationId xmlns:a16="http://schemas.microsoft.com/office/drawing/2014/main" id="{DCBA718A-58BE-0D67-FD96-0B93E377C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42160"/>
            <a:ext cx="9144000" cy="1224280"/>
          </a:xfrm>
          <a:custGeom>
            <a:avLst/>
            <a:gdLst/>
            <a:ahLst/>
            <a:cxnLst/>
            <a:rect l="l" t="t" r="r" b="b"/>
            <a:pathLst>
              <a:path w="9144000" h="1224279">
                <a:moveTo>
                  <a:pt x="9144000" y="0"/>
                </a:moveTo>
                <a:lnTo>
                  <a:pt x="0" y="0"/>
                </a:lnTo>
                <a:lnTo>
                  <a:pt x="0" y="1223771"/>
                </a:lnTo>
                <a:lnTo>
                  <a:pt x="9144000" y="1223771"/>
                </a:lnTo>
                <a:lnTo>
                  <a:pt x="914400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7929371" y="4521708"/>
            <a:ext cx="786383" cy="390143"/>
          </a:xfrm>
          <a:prstGeom prst="rect">
            <a:avLst/>
          </a:prstGeom>
        </p:spPr>
      </p:pic>
      <p:sp>
        <p:nvSpPr>
          <p:cNvPr id="4" name="object 4"/>
          <p:cNvSpPr txBox="1">
            <a:spLocks noGrp="1"/>
          </p:cNvSpPr>
          <p:nvPr>
            <p:ph type="title"/>
          </p:nvPr>
        </p:nvSpPr>
        <p:spPr>
          <a:xfrm>
            <a:off x="235711" y="2146757"/>
            <a:ext cx="8603615" cy="941705"/>
          </a:xfrm>
          <a:prstGeom prst="rect">
            <a:avLst/>
          </a:prstGeom>
        </p:spPr>
        <p:txBody>
          <a:bodyPr vert="horz" wrap="square" lIns="0" tIns="13335" rIns="0" bIns="0" rtlCol="0">
            <a:spAutoFit/>
          </a:bodyPr>
          <a:lstStyle/>
          <a:p>
            <a:pPr marL="12065" marR="5080" indent="3175" algn="ctr">
              <a:lnSpc>
                <a:spcPct val="100000"/>
              </a:lnSpc>
              <a:spcBef>
                <a:spcPts val="105"/>
              </a:spcBef>
            </a:pPr>
            <a:r>
              <a:rPr sz="2000">
                <a:solidFill>
                  <a:srgbClr val="FFFFFF"/>
                </a:solidFill>
              </a:rPr>
              <a:t>Characterization</a:t>
            </a:r>
            <a:r>
              <a:rPr sz="2000" spc="-70">
                <a:solidFill>
                  <a:srgbClr val="FFFFFF"/>
                </a:solidFill>
              </a:rPr>
              <a:t> </a:t>
            </a:r>
            <a:r>
              <a:rPr sz="2000">
                <a:solidFill>
                  <a:srgbClr val="FFFFFF"/>
                </a:solidFill>
              </a:rPr>
              <a:t>of</a:t>
            </a:r>
            <a:r>
              <a:rPr sz="2000" spc="-40">
                <a:solidFill>
                  <a:srgbClr val="FFFFFF"/>
                </a:solidFill>
              </a:rPr>
              <a:t> </a:t>
            </a:r>
            <a:r>
              <a:rPr sz="2000">
                <a:solidFill>
                  <a:srgbClr val="FFFFFF"/>
                </a:solidFill>
              </a:rPr>
              <a:t>the</a:t>
            </a:r>
            <a:r>
              <a:rPr sz="2000" spc="-40">
                <a:solidFill>
                  <a:srgbClr val="FFFFFF"/>
                </a:solidFill>
              </a:rPr>
              <a:t> </a:t>
            </a:r>
            <a:r>
              <a:rPr sz="2000">
                <a:solidFill>
                  <a:srgbClr val="FFFFFF"/>
                </a:solidFill>
              </a:rPr>
              <a:t>Eosinophilic</a:t>
            </a:r>
            <a:r>
              <a:rPr sz="2000" spc="-105">
                <a:solidFill>
                  <a:srgbClr val="FFFFFF"/>
                </a:solidFill>
              </a:rPr>
              <a:t> </a:t>
            </a:r>
            <a:r>
              <a:rPr sz="2000">
                <a:solidFill>
                  <a:srgbClr val="FFFFFF"/>
                </a:solidFill>
              </a:rPr>
              <a:t>Asthma</a:t>
            </a:r>
            <a:r>
              <a:rPr sz="2000" spc="-45">
                <a:solidFill>
                  <a:srgbClr val="FFFFFF"/>
                </a:solidFill>
              </a:rPr>
              <a:t> </a:t>
            </a:r>
            <a:r>
              <a:rPr sz="2000">
                <a:solidFill>
                  <a:srgbClr val="FFFFFF"/>
                </a:solidFill>
              </a:rPr>
              <a:t>Phenotype</a:t>
            </a:r>
            <a:r>
              <a:rPr sz="2000" spc="-10">
                <a:solidFill>
                  <a:srgbClr val="FFFFFF"/>
                </a:solidFill>
              </a:rPr>
              <a:t> </a:t>
            </a:r>
            <a:r>
              <a:rPr sz="2000">
                <a:solidFill>
                  <a:srgbClr val="FFFFFF"/>
                </a:solidFill>
              </a:rPr>
              <a:t>in</a:t>
            </a:r>
            <a:r>
              <a:rPr sz="2000" spc="-50">
                <a:solidFill>
                  <a:srgbClr val="FFFFFF"/>
                </a:solidFill>
              </a:rPr>
              <a:t> </a:t>
            </a:r>
            <a:r>
              <a:rPr sz="2000">
                <a:solidFill>
                  <a:srgbClr val="FFFFFF"/>
                </a:solidFill>
              </a:rPr>
              <a:t>a</a:t>
            </a:r>
            <a:r>
              <a:rPr sz="2000" spc="-25">
                <a:solidFill>
                  <a:srgbClr val="FFFFFF"/>
                </a:solidFill>
              </a:rPr>
              <a:t> </a:t>
            </a:r>
            <a:r>
              <a:rPr sz="2000" spc="-10">
                <a:solidFill>
                  <a:srgbClr val="FFFFFF"/>
                </a:solidFill>
              </a:rPr>
              <a:t>Global Real-</a:t>
            </a:r>
            <a:r>
              <a:rPr sz="2000">
                <a:solidFill>
                  <a:srgbClr val="FFFFFF"/>
                </a:solidFill>
              </a:rPr>
              <a:t>Life</a:t>
            </a:r>
            <a:r>
              <a:rPr sz="2000" spc="-70">
                <a:solidFill>
                  <a:srgbClr val="FFFFFF"/>
                </a:solidFill>
              </a:rPr>
              <a:t> </a:t>
            </a:r>
            <a:r>
              <a:rPr sz="2000">
                <a:solidFill>
                  <a:srgbClr val="FFFFFF"/>
                </a:solidFill>
              </a:rPr>
              <a:t>Severe</a:t>
            </a:r>
            <a:r>
              <a:rPr sz="2000" spc="-95">
                <a:solidFill>
                  <a:srgbClr val="FFFFFF"/>
                </a:solidFill>
              </a:rPr>
              <a:t> </a:t>
            </a:r>
            <a:r>
              <a:rPr sz="2000">
                <a:solidFill>
                  <a:srgbClr val="FFFFFF"/>
                </a:solidFill>
              </a:rPr>
              <a:t>Asthma</a:t>
            </a:r>
            <a:r>
              <a:rPr sz="2000" spc="-60">
                <a:solidFill>
                  <a:srgbClr val="FFFFFF"/>
                </a:solidFill>
              </a:rPr>
              <a:t> </a:t>
            </a:r>
            <a:r>
              <a:rPr sz="2000">
                <a:solidFill>
                  <a:srgbClr val="FFFFFF"/>
                </a:solidFill>
              </a:rPr>
              <a:t>Cohort</a:t>
            </a:r>
            <a:r>
              <a:rPr sz="2000" spc="-50">
                <a:solidFill>
                  <a:srgbClr val="FFFFFF"/>
                </a:solidFill>
              </a:rPr>
              <a:t> </a:t>
            </a:r>
            <a:r>
              <a:rPr sz="2000">
                <a:solidFill>
                  <a:srgbClr val="FFFFFF"/>
                </a:solidFill>
              </a:rPr>
              <a:t>(International</a:t>
            </a:r>
            <a:r>
              <a:rPr sz="2000" spc="-80">
                <a:solidFill>
                  <a:srgbClr val="FFFFFF"/>
                </a:solidFill>
              </a:rPr>
              <a:t> </a:t>
            </a:r>
            <a:r>
              <a:rPr sz="2000">
                <a:solidFill>
                  <a:srgbClr val="FFFFFF"/>
                </a:solidFill>
              </a:rPr>
              <a:t>Severe</a:t>
            </a:r>
            <a:r>
              <a:rPr sz="2000" spc="-105">
                <a:solidFill>
                  <a:srgbClr val="FFFFFF"/>
                </a:solidFill>
              </a:rPr>
              <a:t> </a:t>
            </a:r>
            <a:r>
              <a:rPr sz="2000">
                <a:solidFill>
                  <a:srgbClr val="FFFFFF"/>
                </a:solidFill>
              </a:rPr>
              <a:t>Asthma</a:t>
            </a:r>
            <a:r>
              <a:rPr sz="2000" spc="-60">
                <a:solidFill>
                  <a:srgbClr val="FFFFFF"/>
                </a:solidFill>
              </a:rPr>
              <a:t> </a:t>
            </a:r>
            <a:r>
              <a:rPr sz="2000" spc="-10">
                <a:solidFill>
                  <a:srgbClr val="FFFFFF"/>
                </a:solidFill>
              </a:rPr>
              <a:t>Registry, </a:t>
            </a:r>
            <a:r>
              <a:rPr sz="2000">
                <a:solidFill>
                  <a:srgbClr val="FFFFFF"/>
                </a:solidFill>
              </a:rPr>
              <a:t>ISAR)</a:t>
            </a:r>
            <a:r>
              <a:rPr sz="2000" spc="-50">
                <a:solidFill>
                  <a:srgbClr val="FFFFFF"/>
                </a:solidFill>
              </a:rPr>
              <a:t> </a:t>
            </a:r>
            <a:r>
              <a:rPr sz="2000">
                <a:solidFill>
                  <a:srgbClr val="FFFFFF"/>
                </a:solidFill>
              </a:rPr>
              <a:t>and</a:t>
            </a:r>
            <a:r>
              <a:rPr sz="2000" spc="-100">
                <a:solidFill>
                  <a:srgbClr val="FFFFFF"/>
                </a:solidFill>
              </a:rPr>
              <a:t> </a:t>
            </a:r>
            <a:r>
              <a:rPr sz="2000">
                <a:solidFill>
                  <a:srgbClr val="FFFFFF"/>
                </a:solidFill>
              </a:rPr>
              <a:t>Across</a:t>
            </a:r>
            <a:r>
              <a:rPr sz="2000" spc="-125">
                <a:solidFill>
                  <a:srgbClr val="FFFFFF"/>
                </a:solidFill>
              </a:rPr>
              <a:t> </a:t>
            </a:r>
            <a:r>
              <a:rPr sz="2000">
                <a:solidFill>
                  <a:srgbClr val="FFFFFF"/>
                </a:solidFill>
              </a:rPr>
              <a:t>All</a:t>
            </a:r>
            <a:r>
              <a:rPr sz="2000" spc="-120">
                <a:solidFill>
                  <a:srgbClr val="FFFFFF"/>
                </a:solidFill>
              </a:rPr>
              <a:t> </a:t>
            </a:r>
            <a:r>
              <a:rPr sz="2000">
                <a:solidFill>
                  <a:srgbClr val="FFFFFF"/>
                </a:solidFill>
              </a:rPr>
              <a:t>Asthma</a:t>
            </a:r>
            <a:r>
              <a:rPr sz="2000" spc="-60">
                <a:solidFill>
                  <a:srgbClr val="FFFFFF"/>
                </a:solidFill>
              </a:rPr>
              <a:t> </a:t>
            </a:r>
            <a:r>
              <a:rPr sz="2000">
                <a:solidFill>
                  <a:srgbClr val="FFFFFF"/>
                </a:solidFill>
              </a:rPr>
              <a:t>Severities</a:t>
            </a:r>
            <a:r>
              <a:rPr sz="2000" spc="-30">
                <a:solidFill>
                  <a:srgbClr val="FFFFFF"/>
                </a:solidFill>
              </a:rPr>
              <a:t> </a:t>
            </a:r>
            <a:r>
              <a:rPr sz="2000">
                <a:solidFill>
                  <a:srgbClr val="FFFFFF"/>
                </a:solidFill>
              </a:rPr>
              <a:t>in</a:t>
            </a:r>
            <a:r>
              <a:rPr sz="2000" spc="-55">
                <a:solidFill>
                  <a:srgbClr val="FFFFFF"/>
                </a:solidFill>
              </a:rPr>
              <a:t> </a:t>
            </a:r>
            <a:r>
              <a:rPr sz="2000">
                <a:solidFill>
                  <a:srgbClr val="FFFFFF"/>
                </a:solidFill>
              </a:rPr>
              <a:t>UK</a:t>
            </a:r>
            <a:r>
              <a:rPr sz="2000" spc="-25">
                <a:solidFill>
                  <a:srgbClr val="FFFFFF"/>
                </a:solidFill>
              </a:rPr>
              <a:t> </a:t>
            </a:r>
            <a:r>
              <a:rPr sz="2000">
                <a:solidFill>
                  <a:srgbClr val="FFFFFF"/>
                </a:solidFill>
              </a:rPr>
              <a:t>Primary</a:t>
            </a:r>
            <a:r>
              <a:rPr sz="2000" spc="-60">
                <a:solidFill>
                  <a:srgbClr val="FFFFFF"/>
                </a:solidFill>
              </a:rPr>
              <a:t> </a:t>
            </a:r>
            <a:r>
              <a:rPr sz="2000" spc="-20">
                <a:solidFill>
                  <a:srgbClr val="FFFFFF"/>
                </a:solidFill>
              </a:rPr>
              <a:t>Care</a:t>
            </a:r>
            <a:endParaRPr sz="2000"/>
          </a:p>
        </p:txBody>
      </p:sp>
      <p:pic>
        <p:nvPicPr>
          <p:cNvPr id="5" name="object 5"/>
          <p:cNvPicPr/>
          <p:nvPr/>
        </p:nvPicPr>
        <p:blipFill>
          <a:blip r:embed="rId3" cstate="print"/>
          <a:stretch>
            <a:fillRect/>
          </a:stretch>
        </p:blipFill>
        <p:spPr>
          <a:xfrm>
            <a:off x="5067300" y="3416808"/>
            <a:ext cx="2601468" cy="1248009"/>
          </a:xfrm>
          <a:prstGeom prst="rect">
            <a:avLst/>
          </a:prstGeom>
        </p:spPr>
      </p:pic>
      <p:pic>
        <p:nvPicPr>
          <p:cNvPr id="6" name="object 6"/>
          <p:cNvPicPr/>
          <p:nvPr/>
        </p:nvPicPr>
        <p:blipFill>
          <a:blip r:embed="rId4" cstate="print"/>
          <a:stretch>
            <a:fillRect/>
          </a:stretch>
        </p:blipFill>
        <p:spPr>
          <a:xfrm>
            <a:off x="1054608" y="3470147"/>
            <a:ext cx="3442716" cy="1235964"/>
          </a:xfrm>
          <a:prstGeom prst="rect">
            <a:avLst/>
          </a:prstGeom>
        </p:spPr>
      </p:pic>
      <p:pic>
        <p:nvPicPr>
          <p:cNvPr id="7" name="object 7"/>
          <p:cNvPicPr/>
          <p:nvPr/>
        </p:nvPicPr>
        <p:blipFill>
          <a:blip r:embed="rId5" cstate="print"/>
          <a:stretch>
            <a:fillRect/>
          </a:stretch>
        </p:blipFill>
        <p:spPr>
          <a:xfrm>
            <a:off x="3406158" y="1071774"/>
            <a:ext cx="2186905" cy="653307"/>
          </a:xfrm>
          <a:prstGeom prst="rect">
            <a:avLst/>
          </a:prstGeom>
        </p:spPr>
      </p:pic>
      <p:pic>
        <p:nvPicPr>
          <p:cNvPr id="8" name="Graphic 7" descr="Beginning with solid fill">
            <a:hlinkClick r:id="rId6" action="ppaction://hlinksldjump"/>
            <a:extLst>
              <a:ext uri="{FF2B5EF4-FFF2-40B4-BE49-F238E27FC236}">
                <a16:creationId xmlns:a16="http://schemas.microsoft.com/office/drawing/2014/main" id="{97F7D526-BD73-EAB6-D497-17339C44F4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034B4AAD-B26E-7D9B-D09E-07CB211DF6E4}"/>
              </a:ext>
            </a:extLst>
          </p:cNvPr>
          <p:cNvPicPr/>
          <p:nvPr/>
        </p:nvPicPr>
        <p:blipFill>
          <a:blip r:embed="rId9" cstate="print">
            <a:alphaModFix amt="10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7" y="140443"/>
            <a:ext cx="621792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a:ln>
                  <a:noFill/>
                </a:ln>
                <a:solidFill>
                  <a:srgbClr val="073762"/>
                </a:solidFill>
                <a:effectLst/>
                <a:uLnTx/>
                <a:uFillTx/>
                <a:latin typeface="Arial"/>
                <a:cs typeface="Arial"/>
              </a:rPr>
              <a:t>ISAR’s</a:t>
            </a:r>
            <a:r>
              <a:rPr kumimoji="0" sz="1600" b="1" i="0" u="none" strike="noStrike" kern="0" cap="none" spc="-2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overarching</a:t>
            </a:r>
            <a:r>
              <a:rPr kumimoji="0" sz="1600" b="1" i="0" u="none" strike="noStrike" kern="0" cap="none" spc="-1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aim</a:t>
            </a:r>
            <a:r>
              <a:rPr kumimoji="0" sz="1600" b="1" i="0" u="none" strike="noStrike" kern="0" cap="none" spc="-5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as</a:t>
            </a:r>
            <a:r>
              <a:rPr kumimoji="0" sz="1600" b="1" i="0" u="none" strike="noStrike" kern="0" cap="none" spc="-5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a:t>
            </a:r>
            <a:r>
              <a:rPr kumimoji="0" sz="1600" b="1" i="0" u="none" strike="noStrike" kern="0" cap="none" spc="-6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global</a:t>
            </a:r>
            <a:r>
              <a:rPr kumimoji="0" sz="1600" b="1" i="0" u="none" strike="noStrike" kern="0" cap="none" spc="-3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adult</a:t>
            </a:r>
            <a:r>
              <a:rPr kumimoji="0" sz="1600" b="1" i="0" u="none" strike="noStrike" kern="0" cap="none" spc="-4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severe</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asthma</a:t>
            </a:r>
            <a:r>
              <a:rPr kumimoji="0" sz="1600" b="1" i="0" u="none" strike="noStrike" kern="0" cap="none" spc="-40"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registry</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p:nvPr/>
        </p:nvSpPr>
        <p:spPr>
          <a:xfrm>
            <a:off x="3894201" y="1960321"/>
            <a:ext cx="1209040" cy="635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000" b="1" i="0" u="none" strike="noStrike" kern="0" cap="none" spc="-25" normalizeH="0" baseline="0" noProof="0">
                <a:ln>
                  <a:noFill/>
                </a:ln>
                <a:solidFill>
                  <a:srgbClr val="073762"/>
                </a:solidFill>
                <a:effectLst/>
                <a:uLnTx/>
                <a:uFillTx/>
                <a:latin typeface="Arial"/>
                <a:cs typeface="Arial"/>
              </a:rPr>
              <a:t>WHY</a:t>
            </a:r>
            <a:endParaRPr kumimoji="0" sz="40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5174741" y="2570479"/>
            <a:ext cx="335915" cy="635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000" b="1" i="0" u="none" strike="noStrike" kern="0" cap="none" spc="-50" normalizeH="0" baseline="0" noProof="0">
                <a:ln>
                  <a:noFill/>
                </a:ln>
                <a:solidFill>
                  <a:srgbClr val="073762"/>
                </a:solidFill>
                <a:effectLst/>
                <a:uLnTx/>
                <a:uFillTx/>
                <a:latin typeface="Arial"/>
                <a:cs typeface="Arial"/>
              </a:rPr>
              <a:t>?</a:t>
            </a:r>
            <a:endParaRPr kumimoji="0" sz="40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2" cstate="print"/>
          <a:stretch>
            <a:fillRect/>
          </a:stretch>
        </p:blipFill>
        <p:spPr>
          <a:xfrm>
            <a:off x="3777996" y="2633472"/>
            <a:ext cx="1431036" cy="467868"/>
          </a:xfrm>
          <a:prstGeom prst="rect">
            <a:avLst/>
          </a:prstGeom>
        </p:spPr>
      </p:pic>
      <p:grpSp>
        <p:nvGrpSpPr>
          <p:cNvPr id="6" name="object 6"/>
          <p:cNvGrpSpPr/>
          <p:nvPr/>
        </p:nvGrpSpPr>
        <p:grpSpPr>
          <a:xfrm>
            <a:off x="5559425" y="2601293"/>
            <a:ext cx="3118485" cy="824865"/>
            <a:chOff x="5559425" y="2601293"/>
            <a:chExt cx="3118485" cy="824865"/>
          </a:xfrm>
        </p:grpSpPr>
        <p:pic>
          <p:nvPicPr>
            <p:cNvPr id="7" name="object 7"/>
            <p:cNvPicPr/>
            <p:nvPr/>
          </p:nvPicPr>
          <p:blipFill>
            <a:blip r:embed="rId3" cstate="print"/>
            <a:stretch>
              <a:fillRect/>
            </a:stretch>
          </p:blipFill>
          <p:spPr>
            <a:xfrm>
              <a:off x="5561062" y="2601293"/>
              <a:ext cx="3116597" cy="824739"/>
            </a:xfrm>
            <a:prstGeom prst="rect">
              <a:avLst/>
            </a:prstGeom>
          </p:spPr>
        </p:pic>
        <p:pic>
          <p:nvPicPr>
            <p:cNvPr id="8" name="object 8"/>
            <p:cNvPicPr/>
            <p:nvPr/>
          </p:nvPicPr>
          <p:blipFill>
            <a:blip r:embed="rId4" cstate="print"/>
            <a:stretch>
              <a:fillRect/>
            </a:stretch>
          </p:blipFill>
          <p:spPr>
            <a:xfrm>
              <a:off x="6210300" y="2691371"/>
              <a:ext cx="2385059" cy="688860"/>
            </a:xfrm>
            <a:prstGeom prst="rect">
              <a:avLst/>
            </a:prstGeom>
          </p:spPr>
        </p:pic>
        <p:sp>
          <p:nvSpPr>
            <p:cNvPr id="9" name="object 9"/>
            <p:cNvSpPr/>
            <p:nvPr/>
          </p:nvSpPr>
          <p:spPr>
            <a:xfrm>
              <a:off x="5559425" y="2609087"/>
              <a:ext cx="3051175" cy="749935"/>
            </a:xfrm>
            <a:custGeom>
              <a:avLst/>
              <a:gdLst/>
              <a:ahLst/>
              <a:cxnLst/>
              <a:rect l="l" t="t" r="r" b="b"/>
              <a:pathLst>
                <a:path w="3051175" h="749935">
                  <a:moveTo>
                    <a:pt x="2926206" y="0"/>
                  </a:moveTo>
                  <a:lnTo>
                    <a:pt x="666114" y="0"/>
                  </a:lnTo>
                  <a:lnTo>
                    <a:pt x="617495" y="9828"/>
                  </a:lnTo>
                  <a:lnTo>
                    <a:pt x="577770" y="36623"/>
                  </a:lnTo>
                  <a:lnTo>
                    <a:pt x="550975" y="76348"/>
                  </a:lnTo>
                  <a:lnTo>
                    <a:pt x="541147" y="124968"/>
                  </a:lnTo>
                  <a:lnTo>
                    <a:pt x="0" y="252984"/>
                  </a:lnTo>
                  <a:lnTo>
                    <a:pt x="541147" y="312419"/>
                  </a:lnTo>
                  <a:lnTo>
                    <a:pt x="541147" y="624839"/>
                  </a:lnTo>
                  <a:lnTo>
                    <a:pt x="550975" y="673459"/>
                  </a:lnTo>
                  <a:lnTo>
                    <a:pt x="577770" y="713184"/>
                  </a:lnTo>
                  <a:lnTo>
                    <a:pt x="617495" y="739979"/>
                  </a:lnTo>
                  <a:lnTo>
                    <a:pt x="666114" y="749807"/>
                  </a:lnTo>
                  <a:lnTo>
                    <a:pt x="2926206" y="749807"/>
                  </a:lnTo>
                  <a:lnTo>
                    <a:pt x="2974826" y="739979"/>
                  </a:lnTo>
                  <a:lnTo>
                    <a:pt x="3014551" y="713184"/>
                  </a:lnTo>
                  <a:lnTo>
                    <a:pt x="3041346" y="673459"/>
                  </a:lnTo>
                  <a:lnTo>
                    <a:pt x="3051175" y="624839"/>
                  </a:lnTo>
                  <a:lnTo>
                    <a:pt x="3051175" y="124968"/>
                  </a:lnTo>
                  <a:lnTo>
                    <a:pt x="3041346" y="76348"/>
                  </a:lnTo>
                  <a:lnTo>
                    <a:pt x="3014551" y="36623"/>
                  </a:lnTo>
                  <a:lnTo>
                    <a:pt x="2974826" y="9828"/>
                  </a:lnTo>
                  <a:lnTo>
                    <a:pt x="2926206"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p:nvPr/>
        </p:nvSpPr>
        <p:spPr>
          <a:xfrm>
            <a:off x="6331077" y="2752471"/>
            <a:ext cx="2055495" cy="452755"/>
          </a:xfrm>
          <a:prstGeom prst="rect">
            <a:avLst/>
          </a:prstGeom>
        </p:spPr>
        <p:txBody>
          <a:bodyPr vert="horz" wrap="square" lIns="0" tIns="12700" rIns="0" bIns="0" rtlCol="0">
            <a:spAutoFit/>
          </a:bodyPr>
          <a:lstStyle/>
          <a:p>
            <a:pPr marL="210820" marR="5080" lvl="0" indent="-198755"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Arial"/>
                <a:cs typeface="Arial"/>
              </a:rPr>
              <a:t>Existing</a:t>
            </a:r>
            <a:r>
              <a:rPr kumimoji="0" sz="1400" b="0" i="0" u="none" strike="noStrike" kern="0" cap="none" spc="-2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country</a:t>
            </a:r>
            <a:r>
              <a:rPr kumimoji="0" sz="1400" b="0" i="0" u="none" strike="noStrike" kern="0" cap="none" spc="-5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registries </a:t>
            </a:r>
            <a:r>
              <a:rPr kumimoji="0" sz="1400" b="0" i="0" u="none" strike="noStrike" kern="0" cap="none" spc="0" normalizeH="0" baseline="0" noProof="0">
                <a:ln>
                  <a:noFill/>
                </a:ln>
                <a:solidFill>
                  <a:srgbClr val="FFFFFF"/>
                </a:solidFill>
                <a:effectLst/>
                <a:uLnTx/>
                <a:uFillTx/>
                <a:latin typeface="Arial"/>
                <a:cs typeface="Arial"/>
              </a:rPr>
              <a:t>are</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small</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and</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limited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1" name="object 11"/>
          <p:cNvGrpSpPr/>
          <p:nvPr/>
        </p:nvGrpSpPr>
        <p:grpSpPr>
          <a:xfrm>
            <a:off x="5148960" y="705545"/>
            <a:ext cx="3545840" cy="1631314"/>
            <a:chOff x="5148960" y="705545"/>
            <a:chExt cx="3545840" cy="1631314"/>
          </a:xfrm>
        </p:grpSpPr>
        <p:pic>
          <p:nvPicPr>
            <p:cNvPr id="12" name="object 12"/>
            <p:cNvPicPr/>
            <p:nvPr/>
          </p:nvPicPr>
          <p:blipFill>
            <a:blip r:embed="rId5" cstate="print"/>
            <a:stretch>
              <a:fillRect/>
            </a:stretch>
          </p:blipFill>
          <p:spPr>
            <a:xfrm>
              <a:off x="5149572" y="705545"/>
              <a:ext cx="3544855" cy="1630845"/>
            </a:xfrm>
            <a:prstGeom prst="rect">
              <a:avLst/>
            </a:prstGeom>
          </p:spPr>
        </p:pic>
        <p:pic>
          <p:nvPicPr>
            <p:cNvPr id="13" name="object 13"/>
            <p:cNvPicPr/>
            <p:nvPr/>
          </p:nvPicPr>
          <p:blipFill>
            <a:blip r:embed="rId6" cstate="print"/>
            <a:stretch>
              <a:fillRect/>
            </a:stretch>
          </p:blipFill>
          <p:spPr>
            <a:xfrm>
              <a:off x="5958839" y="897623"/>
              <a:ext cx="2622804" cy="1115580"/>
            </a:xfrm>
            <a:prstGeom prst="rect">
              <a:avLst/>
            </a:prstGeom>
          </p:spPr>
        </p:pic>
        <p:sp>
          <p:nvSpPr>
            <p:cNvPr id="14" name="object 14"/>
            <p:cNvSpPr/>
            <p:nvPr/>
          </p:nvSpPr>
          <p:spPr>
            <a:xfrm>
              <a:off x="5148960" y="713232"/>
              <a:ext cx="3478529" cy="1575435"/>
            </a:xfrm>
            <a:custGeom>
              <a:avLst/>
              <a:gdLst/>
              <a:ahLst/>
              <a:cxnLst/>
              <a:rect l="l" t="t" r="r" b="b"/>
              <a:pathLst>
                <a:path w="3478529" h="1575435">
                  <a:moveTo>
                    <a:pt x="3248024" y="0"/>
                  </a:moveTo>
                  <a:lnTo>
                    <a:pt x="945768" y="0"/>
                  </a:lnTo>
                  <a:lnTo>
                    <a:pt x="899334" y="4679"/>
                  </a:lnTo>
                  <a:lnTo>
                    <a:pt x="856087" y="18101"/>
                  </a:lnTo>
                  <a:lnTo>
                    <a:pt x="816953" y="39339"/>
                  </a:lnTo>
                  <a:lnTo>
                    <a:pt x="782859" y="67468"/>
                  </a:lnTo>
                  <a:lnTo>
                    <a:pt x="754730" y="101562"/>
                  </a:lnTo>
                  <a:lnTo>
                    <a:pt x="733492" y="140696"/>
                  </a:lnTo>
                  <a:lnTo>
                    <a:pt x="720070" y="183943"/>
                  </a:lnTo>
                  <a:lnTo>
                    <a:pt x="715390" y="230377"/>
                  </a:lnTo>
                  <a:lnTo>
                    <a:pt x="715390" y="806322"/>
                  </a:lnTo>
                  <a:lnTo>
                    <a:pt x="0" y="1575307"/>
                  </a:lnTo>
                  <a:lnTo>
                    <a:pt x="715390" y="1151889"/>
                  </a:lnTo>
                  <a:lnTo>
                    <a:pt x="3478403" y="1151889"/>
                  </a:lnTo>
                  <a:lnTo>
                    <a:pt x="3478403" y="230377"/>
                  </a:lnTo>
                  <a:lnTo>
                    <a:pt x="3473723" y="183943"/>
                  </a:lnTo>
                  <a:lnTo>
                    <a:pt x="3460301" y="140696"/>
                  </a:lnTo>
                  <a:lnTo>
                    <a:pt x="3439063" y="101562"/>
                  </a:lnTo>
                  <a:lnTo>
                    <a:pt x="3410934" y="67468"/>
                  </a:lnTo>
                  <a:lnTo>
                    <a:pt x="3376840" y="39339"/>
                  </a:lnTo>
                  <a:lnTo>
                    <a:pt x="3337706" y="18101"/>
                  </a:lnTo>
                  <a:lnTo>
                    <a:pt x="3294459" y="4679"/>
                  </a:lnTo>
                  <a:lnTo>
                    <a:pt x="3248024" y="0"/>
                  </a:lnTo>
                  <a:close/>
                </a:path>
                <a:path w="3478529" h="1575435">
                  <a:moveTo>
                    <a:pt x="3478403" y="1151889"/>
                  </a:moveTo>
                  <a:lnTo>
                    <a:pt x="715390" y="1151889"/>
                  </a:lnTo>
                  <a:lnTo>
                    <a:pt x="720070" y="1198324"/>
                  </a:lnTo>
                  <a:lnTo>
                    <a:pt x="733492" y="1241571"/>
                  </a:lnTo>
                  <a:lnTo>
                    <a:pt x="754730" y="1280705"/>
                  </a:lnTo>
                  <a:lnTo>
                    <a:pt x="782859" y="1314799"/>
                  </a:lnTo>
                  <a:lnTo>
                    <a:pt x="816953" y="1342928"/>
                  </a:lnTo>
                  <a:lnTo>
                    <a:pt x="856087" y="1364166"/>
                  </a:lnTo>
                  <a:lnTo>
                    <a:pt x="899334" y="1377588"/>
                  </a:lnTo>
                  <a:lnTo>
                    <a:pt x="945768" y="1382267"/>
                  </a:lnTo>
                  <a:lnTo>
                    <a:pt x="3248024" y="1382267"/>
                  </a:lnTo>
                  <a:lnTo>
                    <a:pt x="3294459" y="1377588"/>
                  </a:lnTo>
                  <a:lnTo>
                    <a:pt x="3337706" y="1364166"/>
                  </a:lnTo>
                  <a:lnTo>
                    <a:pt x="3376840" y="1342928"/>
                  </a:lnTo>
                  <a:lnTo>
                    <a:pt x="3410934" y="1314799"/>
                  </a:lnTo>
                  <a:lnTo>
                    <a:pt x="3439063" y="1280705"/>
                  </a:lnTo>
                  <a:lnTo>
                    <a:pt x="3460301" y="1241571"/>
                  </a:lnTo>
                  <a:lnTo>
                    <a:pt x="3473723" y="1198324"/>
                  </a:lnTo>
                  <a:lnTo>
                    <a:pt x="3478403" y="1151889"/>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object 15"/>
          <p:cNvSpPr txBox="1"/>
          <p:nvPr/>
        </p:nvSpPr>
        <p:spPr>
          <a:xfrm>
            <a:off x="6080886" y="958976"/>
            <a:ext cx="2332990" cy="880110"/>
          </a:xfrm>
          <a:prstGeom prst="rect">
            <a:avLst/>
          </a:prstGeom>
        </p:spPr>
        <p:txBody>
          <a:bodyPr vert="horz" wrap="square" lIns="0" tIns="13335" rIns="0" bIns="0" rtlCol="0">
            <a:spAutoFit/>
          </a:bodyPr>
          <a:lstStyle/>
          <a:p>
            <a:pPr marL="12700" marR="5080" lvl="0" indent="1270"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Arial"/>
                <a:cs typeface="Arial"/>
              </a:rPr>
              <a:t>Lack</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of</a:t>
            </a:r>
            <a:r>
              <a:rPr kumimoji="0" sz="1400" b="0" i="0" u="none" strike="noStrike" kern="0" cap="none" spc="-1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data</a:t>
            </a:r>
            <a:r>
              <a:rPr kumimoji="0" sz="1400" b="0" i="0" u="none" strike="noStrike" kern="0" cap="none" spc="-2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interoperability </a:t>
            </a:r>
            <a:r>
              <a:rPr kumimoji="0" sz="1400" b="0" i="0" u="none" strike="noStrike" kern="0" cap="none" spc="0" normalizeH="0" baseline="0" noProof="0">
                <a:ln>
                  <a:noFill/>
                </a:ln>
                <a:solidFill>
                  <a:srgbClr val="FFFFFF"/>
                </a:solidFill>
                <a:effectLst/>
                <a:uLnTx/>
                <a:uFillTx/>
                <a:latin typeface="Arial"/>
                <a:cs typeface="Arial"/>
              </a:rPr>
              <a:t>across</a:t>
            </a:r>
            <a:r>
              <a:rPr kumimoji="0" sz="1400" b="0" i="0" u="none" strike="noStrike" kern="0" cap="none" spc="-5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regional</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or</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country- </a:t>
            </a:r>
            <a:r>
              <a:rPr kumimoji="0" sz="1400" b="0" i="0" u="none" strike="noStrike" kern="0" cap="none" spc="0" normalizeH="0" baseline="0" noProof="0">
                <a:ln>
                  <a:noFill/>
                </a:ln>
                <a:solidFill>
                  <a:srgbClr val="FFFFFF"/>
                </a:solidFill>
                <a:effectLst/>
                <a:uLnTx/>
                <a:uFillTx/>
                <a:latin typeface="Arial"/>
                <a:cs typeface="Arial"/>
              </a:rPr>
              <a:t>specific</a:t>
            </a:r>
            <a:r>
              <a:rPr kumimoji="0" sz="1400" b="0" i="0" u="none" strike="noStrike" kern="0" cap="none" spc="-5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registries</a:t>
            </a:r>
            <a:r>
              <a:rPr kumimoji="0" sz="1400" b="0" i="0" u="none" strike="noStrike" kern="0" cap="none" spc="-5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due</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to</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20" normalizeH="0" baseline="0" noProof="0">
                <a:ln>
                  <a:noFill/>
                </a:ln>
                <a:solidFill>
                  <a:srgbClr val="FFFFFF"/>
                </a:solidFill>
                <a:effectLst/>
                <a:uLnTx/>
                <a:uFillTx/>
                <a:latin typeface="Arial"/>
                <a:cs typeface="Arial"/>
              </a:rPr>
              <a:t>non- </a:t>
            </a:r>
            <a:r>
              <a:rPr kumimoji="0" sz="1400" b="0" i="0" u="none" strike="noStrike" kern="0" cap="none" spc="0" normalizeH="0" baseline="0" noProof="0">
                <a:ln>
                  <a:noFill/>
                </a:ln>
                <a:solidFill>
                  <a:srgbClr val="FFFFFF"/>
                </a:solidFill>
                <a:effectLst/>
                <a:uLnTx/>
                <a:uFillTx/>
                <a:latin typeface="Arial"/>
                <a:cs typeface="Arial"/>
              </a:rPr>
              <a:t>standardised</a:t>
            </a:r>
            <a:r>
              <a:rPr kumimoji="0" sz="1400" b="0" i="0" u="none" strike="noStrike" kern="0" cap="none" spc="-6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data</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collection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6" name="object 16"/>
          <p:cNvGrpSpPr/>
          <p:nvPr/>
        </p:nvGrpSpPr>
        <p:grpSpPr>
          <a:xfrm>
            <a:off x="694930" y="798558"/>
            <a:ext cx="3122930" cy="1507490"/>
            <a:chOff x="694930" y="798558"/>
            <a:chExt cx="3122930" cy="1507490"/>
          </a:xfrm>
        </p:grpSpPr>
        <p:pic>
          <p:nvPicPr>
            <p:cNvPr id="17" name="object 17"/>
            <p:cNvPicPr/>
            <p:nvPr/>
          </p:nvPicPr>
          <p:blipFill>
            <a:blip r:embed="rId7" cstate="print"/>
            <a:stretch>
              <a:fillRect/>
            </a:stretch>
          </p:blipFill>
          <p:spPr>
            <a:xfrm>
              <a:off x="694930" y="798558"/>
              <a:ext cx="3122741" cy="1507280"/>
            </a:xfrm>
            <a:prstGeom prst="rect">
              <a:avLst/>
            </a:prstGeom>
          </p:spPr>
        </p:pic>
        <p:pic>
          <p:nvPicPr>
            <p:cNvPr id="18" name="object 18"/>
            <p:cNvPicPr/>
            <p:nvPr/>
          </p:nvPicPr>
          <p:blipFill>
            <a:blip r:embed="rId8" cstate="print"/>
            <a:stretch>
              <a:fillRect/>
            </a:stretch>
          </p:blipFill>
          <p:spPr>
            <a:xfrm>
              <a:off x="845820" y="888479"/>
              <a:ext cx="2334768" cy="688860"/>
            </a:xfrm>
            <a:prstGeom prst="rect">
              <a:avLst/>
            </a:prstGeom>
          </p:spPr>
        </p:pic>
        <p:sp>
          <p:nvSpPr>
            <p:cNvPr id="19" name="object 19"/>
            <p:cNvSpPr/>
            <p:nvPr/>
          </p:nvSpPr>
          <p:spPr>
            <a:xfrm>
              <a:off x="711708" y="806196"/>
              <a:ext cx="3067050" cy="1451610"/>
            </a:xfrm>
            <a:custGeom>
              <a:avLst/>
              <a:gdLst/>
              <a:ahLst/>
              <a:cxnLst/>
              <a:rect l="l" t="t" r="r" b="b"/>
              <a:pathLst>
                <a:path w="3067050" h="1451610">
                  <a:moveTo>
                    <a:pt x="2092960" y="751331"/>
                  </a:moveTo>
                  <a:lnTo>
                    <a:pt x="1465072" y="751331"/>
                  </a:lnTo>
                  <a:lnTo>
                    <a:pt x="3066922" y="1451355"/>
                  </a:lnTo>
                  <a:lnTo>
                    <a:pt x="2092960" y="751331"/>
                  </a:lnTo>
                  <a:close/>
                </a:path>
                <a:path w="3067050" h="1451610">
                  <a:moveTo>
                    <a:pt x="2386330" y="0"/>
                  </a:moveTo>
                  <a:lnTo>
                    <a:pt x="125222" y="0"/>
                  </a:lnTo>
                  <a:lnTo>
                    <a:pt x="76482" y="9832"/>
                  </a:lnTo>
                  <a:lnTo>
                    <a:pt x="36679" y="36655"/>
                  </a:lnTo>
                  <a:lnTo>
                    <a:pt x="9841" y="76455"/>
                  </a:lnTo>
                  <a:lnTo>
                    <a:pt x="0" y="125221"/>
                  </a:lnTo>
                  <a:lnTo>
                    <a:pt x="0" y="626109"/>
                  </a:lnTo>
                  <a:lnTo>
                    <a:pt x="9841" y="674876"/>
                  </a:lnTo>
                  <a:lnTo>
                    <a:pt x="36679" y="714676"/>
                  </a:lnTo>
                  <a:lnTo>
                    <a:pt x="76482" y="741499"/>
                  </a:lnTo>
                  <a:lnTo>
                    <a:pt x="125222" y="751331"/>
                  </a:lnTo>
                  <a:lnTo>
                    <a:pt x="2386330" y="751331"/>
                  </a:lnTo>
                  <a:lnTo>
                    <a:pt x="2435096" y="741499"/>
                  </a:lnTo>
                  <a:lnTo>
                    <a:pt x="2474896" y="714676"/>
                  </a:lnTo>
                  <a:lnTo>
                    <a:pt x="2501719" y="674876"/>
                  </a:lnTo>
                  <a:lnTo>
                    <a:pt x="2511552" y="626109"/>
                  </a:lnTo>
                  <a:lnTo>
                    <a:pt x="2511552" y="125221"/>
                  </a:lnTo>
                  <a:lnTo>
                    <a:pt x="2501719" y="76455"/>
                  </a:lnTo>
                  <a:lnTo>
                    <a:pt x="2474896" y="36655"/>
                  </a:lnTo>
                  <a:lnTo>
                    <a:pt x="2435096" y="9832"/>
                  </a:lnTo>
                  <a:lnTo>
                    <a:pt x="2386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966927" y="950213"/>
            <a:ext cx="1999614" cy="452755"/>
          </a:xfrm>
          <a:prstGeom prst="rect">
            <a:avLst/>
          </a:prstGeom>
        </p:spPr>
        <p:txBody>
          <a:bodyPr vert="horz" wrap="square" lIns="0" tIns="13335" rIns="0" bIns="0" rtlCol="0">
            <a:spAutoFit/>
          </a:bodyPr>
          <a:lstStyle/>
          <a:p>
            <a:pPr marL="638810" marR="5080" lvl="0" indent="-626745"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Arial"/>
                <a:cs typeface="Arial"/>
              </a:rPr>
              <a:t>Lack</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of</a:t>
            </a:r>
            <a:r>
              <a:rPr kumimoji="0" sz="1400" b="0" i="0" u="none" strike="noStrike" kern="0" cap="none" spc="-10" normalizeH="0" baseline="0" noProof="0">
                <a:ln>
                  <a:noFill/>
                </a:ln>
                <a:solidFill>
                  <a:srgbClr val="FFFFFF"/>
                </a:solidFill>
                <a:effectLst/>
                <a:uLnTx/>
                <a:uFillTx/>
                <a:latin typeface="Arial"/>
                <a:cs typeface="Arial"/>
              </a:rPr>
              <a:t> non-</a:t>
            </a:r>
            <a:r>
              <a:rPr kumimoji="0" sz="1400" b="0" i="0" u="none" strike="noStrike" kern="0" cap="none" spc="0" normalizeH="0" baseline="0" noProof="0">
                <a:ln>
                  <a:noFill/>
                </a:ln>
                <a:solidFill>
                  <a:srgbClr val="FFFFFF"/>
                </a:solidFill>
                <a:effectLst/>
                <a:uLnTx/>
                <a:uFillTx/>
                <a:latin typeface="Arial"/>
                <a:cs typeface="Arial"/>
              </a:rPr>
              <a:t>drug</a:t>
            </a:r>
            <a:r>
              <a:rPr kumimoji="0" sz="1400" b="0" i="0" u="none" strike="noStrike" kern="0" cap="none" spc="-4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specific registries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21" name="object 21"/>
          <p:cNvGrpSpPr/>
          <p:nvPr/>
        </p:nvGrpSpPr>
        <p:grpSpPr>
          <a:xfrm>
            <a:off x="341355" y="2595274"/>
            <a:ext cx="3339465" cy="828040"/>
            <a:chOff x="341355" y="2595274"/>
            <a:chExt cx="3339465" cy="828040"/>
          </a:xfrm>
        </p:grpSpPr>
        <p:pic>
          <p:nvPicPr>
            <p:cNvPr id="22" name="object 22"/>
            <p:cNvPicPr/>
            <p:nvPr/>
          </p:nvPicPr>
          <p:blipFill>
            <a:blip r:embed="rId9" cstate="print"/>
            <a:stretch>
              <a:fillRect/>
            </a:stretch>
          </p:blipFill>
          <p:spPr>
            <a:xfrm>
              <a:off x="341355" y="2595274"/>
              <a:ext cx="3339186" cy="827677"/>
            </a:xfrm>
            <a:prstGeom prst="rect">
              <a:avLst/>
            </a:prstGeom>
          </p:spPr>
        </p:pic>
        <p:pic>
          <p:nvPicPr>
            <p:cNvPr id="23" name="object 23"/>
            <p:cNvPicPr/>
            <p:nvPr/>
          </p:nvPicPr>
          <p:blipFill>
            <a:blip r:embed="rId10" cstate="print"/>
            <a:stretch>
              <a:fillRect/>
            </a:stretch>
          </p:blipFill>
          <p:spPr>
            <a:xfrm>
              <a:off x="547116" y="2685275"/>
              <a:ext cx="2180844" cy="688860"/>
            </a:xfrm>
            <a:prstGeom prst="rect">
              <a:avLst/>
            </a:prstGeom>
          </p:spPr>
        </p:pic>
        <p:sp>
          <p:nvSpPr>
            <p:cNvPr id="24" name="object 24"/>
            <p:cNvSpPr/>
            <p:nvPr/>
          </p:nvSpPr>
          <p:spPr>
            <a:xfrm>
              <a:off x="358140" y="2602992"/>
              <a:ext cx="3283585" cy="753110"/>
            </a:xfrm>
            <a:custGeom>
              <a:avLst/>
              <a:gdLst/>
              <a:ahLst/>
              <a:cxnLst/>
              <a:rect l="l" t="t" r="r" b="b"/>
              <a:pathLst>
                <a:path w="3283585" h="753110">
                  <a:moveTo>
                    <a:pt x="2384552" y="0"/>
                  </a:moveTo>
                  <a:lnTo>
                    <a:pt x="125475" y="0"/>
                  </a:lnTo>
                  <a:lnTo>
                    <a:pt x="76638" y="9854"/>
                  </a:lnTo>
                  <a:lnTo>
                    <a:pt x="36753" y="36734"/>
                  </a:lnTo>
                  <a:lnTo>
                    <a:pt x="9861" y="76616"/>
                  </a:lnTo>
                  <a:lnTo>
                    <a:pt x="0" y="125475"/>
                  </a:lnTo>
                  <a:lnTo>
                    <a:pt x="0" y="627380"/>
                  </a:lnTo>
                  <a:lnTo>
                    <a:pt x="9861" y="676239"/>
                  </a:lnTo>
                  <a:lnTo>
                    <a:pt x="36753" y="716121"/>
                  </a:lnTo>
                  <a:lnTo>
                    <a:pt x="76638" y="743001"/>
                  </a:lnTo>
                  <a:lnTo>
                    <a:pt x="125475" y="752856"/>
                  </a:lnTo>
                  <a:lnTo>
                    <a:pt x="2384552" y="752856"/>
                  </a:lnTo>
                  <a:lnTo>
                    <a:pt x="2433411" y="743001"/>
                  </a:lnTo>
                  <a:lnTo>
                    <a:pt x="2473293" y="716121"/>
                  </a:lnTo>
                  <a:lnTo>
                    <a:pt x="2500173" y="676239"/>
                  </a:lnTo>
                  <a:lnTo>
                    <a:pt x="2510028" y="627380"/>
                  </a:lnTo>
                  <a:lnTo>
                    <a:pt x="2510028" y="313689"/>
                  </a:lnTo>
                  <a:lnTo>
                    <a:pt x="3283458" y="187451"/>
                  </a:lnTo>
                  <a:lnTo>
                    <a:pt x="2510028" y="125475"/>
                  </a:lnTo>
                  <a:lnTo>
                    <a:pt x="2500173" y="76616"/>
                  </a:lnTo>
                  <a:lnTo>
                    <a:pt x="2473293" y="36734"/>
                  </a:lnTo>
                  <a:lnTo>
                    <a:pt x="2433411" y="9854"/>
                  </a:lnTo>
                  <a:lnTo>
                    <a:pt x="2384552"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667004" y="2747518"/>
            <a:ext cx="1889760" cy="452755"/>
          </a:xfrm>
          <a:prstGeom prst="rect">
            <a:avLst/>
          </a:prstGeom>
        </p:spPr>
        <p:txBody>
          <a:bodyPr vert="horz" wrap="square" lIns="0" tIns="12700" rIns="0" bIns="0" rtlCol="0">
            <a:spAutoFit/>
          </a:bodyPr>
          <a:lstStyle/>
          <a:p>
            <a:pPr marL="12700" marR="5080" lvl="0" indent="9398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Arial"/>
                <a:cs typeface="Arial"/>
              </a:rPr>
              <a:t>No</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clear</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guideline</a:t>
            </a:r>
            <a:r>
              <a:rPr kumimoji="0" sz="1400" b="0" i="0" u="none" strike="noStrike" kern="0" cap="none" spc="-50" normalizeH="0" baseline="0" noProof="0">
                <a:ln>
                  <a:noFill/>
                </a:ln>
                <a:solidFill>
                  <a:srgbClr val="FFFFFF"/>
                </a:solidFill>
                <a:effectLst/>
                <a:uLnTx/>
                <a:uFillTx/>
                <a:latin typeface="Arial"/>
                <a:cs typeface="Arial"/>
              </a:rPr>
              <a:t> </a:t>
            </a:r>
            <a:r>
              <a:rPr kumimoji="0" sz="1400" b="0" i="0" u="none" strike="noStrike" kern="0" cap="none" spc="-25" normalizeH="0" baseline="0" noProof="0">
                <a:ln>
                  <a:noFill/>
                </a:ln>
                <a:solidFill>
                  <a:srgbClr val="FFFFFF"/>
                </a:solidFill>
                <a:effectLst/>
                <a:uLnTx/>
                <a:uFillTx/>
                <a:latin typeface="Arial"/>
                <a:cs typeface="Arial"/>
              </a:rPr>
              <a:t>for </a:t>
            </a:r>
            <a:r>
              <a:rPr kumimoji="0" sz="1400" b="0" i="0" u="none" strike="noStrike" kern="0" cap="none" spc="0" normalizeH="0" baseline="0" noProof="0">
                <a:ln>
                  <a:noFill/>
                </a:ln>
                <a:solidFill>
                  <a:srgbClr val="FFFFFF"/>
                </a:solidFill>
                <a:effectLst/>
                <a:uLnTx/>
                <a:uFillTx/>
                <a:latin typeface="Arial"/>
                <a:cs typeface="Arial"/>
              </a:rPr>
              <a:t>severe</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asthma</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referrals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1629282" y="3783279"/>
            <a:ext cx="5727700" cy="666115"/>
          </a:xfrm>
          <a:prstGeom prst="rect">
            <a:avLst/>
          </a:prstGeom>
        </p:spPr>
        <p:txBody>
          <a:bodyPr vert="horz" wrap="square" lIns="0" tIns="12700" rIns="0" bIns="0" rtlCol="0">
            <a:spAutoFit/>
          </a:bodyPr>
          <a:lstStyle/>
          <a:p>
            <a:pPr marL="125095" marR="5080" lvl="0" indent="-113030" defTabSz="914400" eaLnBrk="1" fontAlgn="auto" latinLnBrk="0" hangingPunct="1">
              <a:lnSpc>
                <a:spcPct val="150100"/>
              </a:lnSpc>
              <a:spcBef>
                <a:spcPts val="100"/>
              </a:spcBef>
              <a:spcAft>
                <a:spcPts val="0"/>
              </a:spcAft>
              <a:buClrTx/>
              <a:buSzTx/>
              <a:buFontTx/>
              <a:buNone/>
              <a:tabLst/>
              <a:defRPr/>
            </a:pPr>
            <a:r>
              <a:rPr kumimoji="0" sz="1400" b="1" i="0" u="none" strike="noStrike" kern="0" cap="none" spc="0" normalizeH="0" baseline="0" noProof="0">
                <a:ln>
                  <a:noFill/>
                </a:ln>
                <a:solidFill>
                  <a:srgbClr val="073762"/>
                </a:solidFill>
                <a:effectLst/>
                <a:uLnTx/>
                <a:uFillTx/>
                <a:latin typeface="Arial"/>
                <a:cs typeface="Arial"/>
              </a:rPr>
              <a:t>ISAR</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provides</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statistical</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power</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better</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understand</a:t>
            </a:r>
            <a:r>
              <a:rPr kumimoji="0" sz="1400" b="1" i="0" u="none" strike="noStrike" kern="0" cap="none" spc="-8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 epidemiology,</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clinical</a:t>
            </a:r>
            <a:r>
              <a:rPr kumimoji="0" sz="1400" b="1" i="0" u="none" strike="noStrike" kern="0" cap="none" spc="-7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management</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outcomes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internationally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23266" y="4914696"/>
            <a:ext cx="204851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Canonica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GW,</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DB</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2020;157(4):805-</a:t>
            </a:r>
            <a:r>
              <a:rPr kumimoji="0" sz="600" b="0" i="0" u="none" strike="noStrike" kern="0" cap="none" spc="-25" normalizeH="0" baseline="0" noProof="0">
                <a:ln>
                  <a:noFill/>
                </a:ln>
                <a:solidFill>
                  <a:sysClr val="windowText" lastClr="000000"/>
                </a:solidFill>
                <a:effectLst/>
                <a:uLnTx/>
                <a:uFillTx/>
                <a:latin typeface="Arial"/>
                <a:cs typeface="Arial"/>
              </a:rPr>
              <a:t>814</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28" name="Graphic 27" descr="Beginning with solid fill">
            <a:hlinkClick r:id="rId11" action="ppaction://hlinksldjump"/>
            <a:extLst>
              <a:ext uri="{FF2B5EF4-FFF2-40B4-BE49-F238E27FC236}">
                <a16:creationId xmlns:a16="http://schemas.microsoft.com/office/drawing/2014/main" id="{AF71F8A0-82C7-8F2C-6DEA-C56C75CBBB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720" y="38005"/>
            <a:ext cx="7684770" cy="525525"/>
          </a:xfrm>
          <a:prstGeom prst="rect">
            <a:avLst/>
          </a:prstGeom>
        </p:spPr>
        <p:txBody>
          <a:bodyPr vert="horz" wrap="square" lIns="0" tIns="163448" rIns="0" bIns="0" rtlCol="0">
            <a:spAutoFit/>
          </a:bodyPr>
          <a:lstStyle/>
          <a:p>
            <a:pPr marL="25400">
              <a:lnSpc>
                <a:spcPct val="100000"/>
              </a:lnSpc>
              <a:spcBef>
                <a:spcPts val="95"/>
              </a:spcBef>
            </a:pPr>
            <a:r>
              <a:t>Why</a:t>
            </a:r>
            <a:r>
              <a:rPr spc="-60"/>
              <a:t> </a:t>
            </a:r>
            <a:r>
              <a:t>is</a:t>
            </a:r>
            <a:r>
              <a:rPr spc="-55"/>
              <a:t> </a:t>
            </a:r>
            <a:r>
              <a:t>characterization</a:t>
            </a:r>
            <a:r>
              <a:rPr spc="-40"/>
              <a:t> </a:t>
            </a:r>
            <a:r>
              <a:t>of</a:t>
            </a:r>
            <a:r>
              <a:rPr spc="-50"/>
              <a:t> </a:t>
            </a:r>
            <a:r>
              <a:t>the</a:t>
            </a:r>
            <a:r>
              <a:rPr spc="-55"/>
              <a:t> </a:t>
            </a:r>
            <a:r>
              <a:t>eosinophilic</a:t>
            </a:r>
            <a:r>
              <a:rPr spc="-25"/>
              <a:t> </a:t>
            </a:r>
            <a:r>
              <a:t>asthma</a:t>
            </a:r>
            <a:r>
              <a:rPr spc="-50"/>
              <a:t> </a:t>
            </a:r>
            <a:r>
              <a:t>phenotype</a:t>
            </a:r>
            <a:r>
              <a:rPr spc="-20"/>
              <a:t> </a:t>
            </a:r>
            <a:r>
              <a:rPr spc="-10"/>
              <a:t>important?</a:t>
            </a:r>
          </a:p>
        </p:txBody>
      </p:sp>
      <p:sp>
        <p:nvSpPr>
          <p:cNvPr id="3" name="object 3"/>
          <p:cNvSpPr txBox="1"/>
          <p:nvPr/>
        </p:nvSpPr>
        <p:spPr>
          <a:xfrm>
            <a:off x="78739" y="4917440"/>
            <a:ext cx="485394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err="1">
                <a:ln>
                  <a:noFill/>
                </a:ln>
                <a:solidFill>
                  <a:sysClr val="windowText" lastClr="000000"/>
                </a:solidFill>
                <a:effectLst/>
                <a:uLnTx/>
                <a:uFillTx/>
                <a:latin typeface="Arial"/>
                <a:cs typeface="Arial"/>
              </a:rPr>
              <a:t>FeNO</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GINA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Global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Initiative</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 </a:t>
            </a:r>
            <a:r>
              <a:rPr kumimoji="0" sz="600" b="0" i="0" u="none" strike="noStrike" kern="0" cap="none" spc="-10" normalizeH="0" baseline="0" noProof="0">
                <a:ln>
                  <a:noFill/>
                </a:ln>
                <a:solidFill>
                  <a:sysClr val="windowText" lastClr="000000"/>
                </a:solidFill>
                <a:effectLst/>
                <a:uLnTx/>
                <a:uFillTx/>
                <a:latin typeface="Arial"/>
                <a:cs typeface="Arial"/>
              </a:rPr>
              <a:t>Asthma;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Inhaled </a:t>
            </a:r>
            <a:r>
              <a:rPr kumimoji="0" sz="600" b="0" i="0" u="none" strike="noStrike" kern="0" cap="none" spc="-10" normalizeH="0" baseline="0" noProof="0">
                <a:ln>
                  <a:noFill/>
                </a:ln>
                <a:solidFill>
                  <a:sysClr val="windowText" lastClr="000000"/>
                </a:solidFill>
                <a:effectLst/>
                <a:uLnTx/>
                <a:uFillTx/>
                <a:latin typeface="Arial"/>
                <a:cs typeface="Arial"/>
              </a:rPr>
              <a:t>corticosteroids;</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GINA. </a:t>
            </a:r>
            <a:r>
              <a:rPr kumimoji="0" sz="600" b="0" i="0" u="none" strike="noStrike" kern="0" cap="none" spc="-10" normalizeH="0" baseline="0" noProof="0">
                <a:ln>
                  <a:noFill/>
                </a:ln>
                <a:solidFill>
                  <a:sysClr val="windowText" lastClr="000000"/>
                </a:solidFill>
                <a:effectLst/>
                <a:uLnTx/>
                <a:uFillTx/>
                <a:latin typeface="Arial"/>
                <a:cs typeface="Arial"/>
              </a:rPr>
              <a:t>Diagnosis</a:t>
            </a:r>
            <a:r>
              <a:rPr kumimoji="0" sz="600" b="0" i="0" u="none" strike="noStrike" kern="0" cap="none" spc="0" normalizeH="0" baseline="0" noProof="0">
                <a:ln>
                  <a:noFill/>
                </a:ln>
                <a:solidFill>
                  <a:sysClr val="windowText" lastClr="000000"/>
                </a:solidFill>
                <a:effectLst/>
                <a:uLnTx/>
                <a:uFillTx/>
                <a:latin typeface="Arial"/>
                <a:cs typeface="Arial"/>
              </a:rPr>
              <a:t> and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management</a:t>
            </a:r>
            <a:r>
              <a:rPr kumimoji="0" sz="600" b="0" i="0" u="none" strike="noStrike" kern="0" cap="none" spc="7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difficult-</a:t>
            </a:r>
            <a:r>
              <a:rPr kumimoji="0" sz="600" b="0" i="0" u="none" strike="noStrike" kern="0" cap="none" spc="-10" normalizeH="0" baseline="0" noProof="0">
                <a:ln>
                  <a:noFill/>
                </a:ln>
                <a:solidFill>
                  <a:sysClr val="windowText" lastClr="000000"/>
                </a:solidFill>
                <a:effectLst/>
                <a:uLnTx/>
                <a:uFillTx/>
                <a:latin typeface="Arial"/>
                <a:cs typeface="Arial"/>
              </a:rPr>
              <a:t>to-treat</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severe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https://ginasthma.org/severeasthma/.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Accessed</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30</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September</a:t>
            </a:r>
            <a:r>
              <a:rPr kumimoji="0" sz="600" b="0" i="0" u="none" strike="noStrike" kern="0" cap="none" spc="4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3791203" y="3297173"/>
            <a:ext cx="1294130" cy="6350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4000" b="1" i="0" u="none" strike="noStrike" kern="0" cap="none" spc="-20" normalizeH="0" baseline="0" noProof="0">
                <a:ln>
                  <a:noFill/>
                </a:ln>
                <a:solidFill>
                  <a:srgbClr val="073762"/>
                </a:solidFill>
                <a:effectLst/>
                <a:uLnTx/>
                <a:uFillTx/>
                <a:latin typeface="Arial"/>
                <a:cs typeface="Arial"/>
              </a:rPr>
              <a:t>GINA</a:t>
            </a:r>
            <a:endParaRPr kumimoji="0" sz="4000" b="0" i="0" u="none" strike="noStrike" kern="0" cap="none" spc="0" normalizeH="0" baseline="0" noProof="0">
              <a:ln>
                <a:noFill/>
              </a:ln>
              <a:solidFill>
                <a:sysClr val="windowText" lastClr="000000"/>
              </a:solidFill>
              <a:effectLst/>
              <a:uLnTx/>
              <a:uFillTx/>
              <a:latin typeface="Arial"/>
              <a:cs typeface="Arial"/>
            </a:endParaRPr>
          </a:p>
        </p:txBody>
      </p:sp>
      <p:grpSp>
        <p:nvGrpSpPr>
          <p:cNvPr id="5" name="object 5"/>
          <p:cNvGrpSpPr/>
          <p:nvPr/>
        </p:nvGrpSpPr>
        <p:grpSpPr>
          <a:xfrm>
            <a:off x="5306821" y="2930651"/>
            <a:ext cx="3488690" cy="1229995"/>
            <a:chOff x="5306821" y="2930651"/>
            <a:chExt cx="3488690" cy="1229995"/>
          </a:xfrm>
        </p:grpSpPr>
        <p:pic>
          <p:nvPicPr>
            <p:cNvPr id="6" name="object 6"/>
            <p:cNvPicPr/>
            <p:nvPr/>
          </p:nvPicPr>
          <p:blipFill>
            <a:blip r:embed="rId2" cstate="print"/>
            <a:stretch>
              <a:fillRect/>
            </a:stretch>
          </p:blipFill>
          <p:spPr>
            <a:xfrm>
              <a:off x="5308044" y="2932108"/>
              <a:ext cx="3486975" cy="1194906"/>
            </a:xfrm>
            <a:prstGeom prst="rect">
              <a:avLst/>
            </a:prstGeom>
          </p:spPr>
        </p:pic>
        <p:pic>
          <p:nvPicPr>
            <p:cNvPr id="7" name="object 7"/>
            <p:cNvPicPr/>
            <p:nvPr/>
          </p:nvPicPr>
          <p:blipFill>
            <a:blip r:embed="rId3" cstate="print"/>
            <a:stretch>
              <a:fillRect/>
            </a:stretch>
          </p:blipFill>
          <p:spPr>
            <a:xfrm>
              <a:off x="5833871" y="3044951"/>
              <a:ext cx="2956560" cy="1115580"/>
            </a:xfrm>
            <a:prstGeom prst="rect">
              <a:avLst/>
            </a:prstGeom>
          </p:spPr>
        </p:pic>
        <p:sp>
          <p:nvSpPr>
            <p:cNvPr id="8" name="object 8"/>
            <p:cNvSpPr/>
            <p:nvPr/>
          </p:nvSpPr>
          <p:spPr>
            <a:xfrm>
              <a:off x="5306821" y="2930651"/>
              <a:ext cx="3421379" cy="1129665"/>
            </a:xfrm>
            <a:custGeom>
              <a:avLst/>
              <a:gdLst/>
              <a:ahLst/>
              <a:cxnLst/>
              <a:rect l="l" t="t" r="r" b="b"/>
              <a:pathLst>
                <a:path w="3421379" h="1129664">
                  <a:moveTo>
                    <a:pt x="0" y="0"/>
                  </a:moveTo>
                  <a:lnTo>
                    <a:pt x="496569" y="536321"/>
                  </a:lnTo>
                  <a:lnTo>
                    <a:pt x="496569" y="959866"/>
                  </a:lnTo>
                  <a:lnTo>
                    <a:pt x="502619" y="1004901"/>
                  </a:lnTo>
                  <a:lnTo>
                    <a:pt x="519693" y="1045371"/>
                  </a:lnTo>
                  <a:lnTo>
                    <a:pt x="546179" y="1079660"/>
                  </a:lnTo>
                  <a:lnTo>
                    <a:pt x="580465" y="1106152"/>
                  </a:lnTo>
                  <a:lnTo>
                    <a:pt x="620938" y="1123231"/>
                  </a:lnTo>
                  <a:lnTo>
                    <a:pt x="665988" y="1129284"/>
                  </a:lnTo>
                  <a:lnTo>
                    <a:pt x="3251707" y="1129284"/>
                  </a:lnTo>
                  <a:lnTo>
                    <a:pt x="3296757" y="1123231"/>
                  </a:lnTo>
                  <a:lnTo>
                    <a:pt x="3337230" y="1106152"/>
                  </a:lnTo>
                  <a:lnTo>
                    <a:pt x="3371516" y="1079660"/>
                  </a:lnTo>
                  <a:lnTo>
                    <a:pt x="3398002" y="1045371"/>
                  </a:lnTo>
                  <a:lnTo>
                    <a:pt x="3415076" y="1004901"/>
                  </a:lnTo>
                  <a:lnTo>
                    <a:pt x="3421126" y="959866"/>
                  </a:lnTo>
                  <a:lnTo>
                    <a:pt x="3421126" y="282194"/>
                  </a:lnTo>
                  <a:lnTo>
                    <a:pt x="496569" y="282194"/>
                  </a:lnTo>
                  <a:lnTo>
                    <a:pt x="0" y="0"/>
                  </a:lnTo>
                  <a:close/>
                </a:path>
                <a:path w="3421379" h="1129664">
                  <a:moveTo>
                    <a:pt x="3251707" y="112775"/>
                  </a:moveTo>
                  <a:lnTo>
                    <a:pt x="665988" y="112775"/>
                  </a:lnTo>
                  <a:lnTo>
                    <a:pt x="620938" y="118825"/>
                  </a:lnTo>
                  <a:lnTo>
                    <a:pt x="580465" y="135899"/>
                  </a:lnTo>
                  <a:lnTo>
                    <a:pt x="546179" y="162385"/>
                  </a:lnTo>
                  <a:lnTo>
                    <a:pt x="519693" y="196671"/>
                  </a:lnTo>
                  <a:lnTo>
                    <a:pt x="502619" y="237144"/>
                  </a:lnTo>
                  <a:lnTo>
                    <a:pt x="496569" y="282194"/>
                  </a:lnTo>
                  <a:lnTo>
                    <a:pt x="3421126" y="282194"/>
                  </a:lnTo>
                  <a:lnTo>
                    <a:pt x="3415076" y="237144"/>
                  </a:lnTo>
                  <a:lnTo>
                    <a:pt x="3398002" y="196671"/>
                  </a:lnTo>
                  <a:lnTo>
                    <a:pt x="3371516" y="162385"/>
                  </a:lnTo>
                  <a:lnTo>
                    <a:pt x="3337230" y="135899"/>
                  </a:lnTo>
                  <a:lnTo>
                    <a:pt x="3296757" y="118825"/>
                  </a:lnTo>
                  <a:lnTo>
                    <a:pt x="3251707" y="112775"/>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5955029" y="3107563"/>
            <a:ext cx="2623185" cy="879475"/>
          </a:xfrm>
          <a:prstGeom prst="rect">
            <a:avLst/>
          </a:prstGeom>
        </p:spPr>
        <p:txBody>
          <a:bodyPr vert="horz" wrap="square" lIns="0" tIns="12700" rIns="0" bIns="0" rtlCol="0">
            <a:spAutoFit/>
          </a:bodyPr>
          <a:lstStyle/>
          <a:p>
            <a:pPr marL="12700" marR="5080" lvl="0" indent="-1270" algn="ctr"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rgbClr val="FFFFFF"/>
                </a:solidFill>
                <a:effectLst/>
                <a:uLnTx/>
                <a:uFillTx/>
                <a:latin typeface="Arial"/>
                <a:cs typeface="Arial"/>
              </a:rPr>
              <a:t>Type</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2</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targeted</a:t>
            </a:r>
            <a:r>
              <a:rPr kumimoji="0" sz="1400" b="0" i="0" u="none" strike="noStrike" kern="0" cap="none" spc="-7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treatments</a:t>
            </a:r>
            <a:r>
              <a:rPr kumimoji="0" sz="1400" b="0" i="0" u="none" strike="noStrike" kern="0" cap="none" spc="-60" normalizeH="0" baseline="0" noProof="0">
                <a:ln>
                  <a:noFill/>
                </a:ln>
                <a:solidFill>
                  <a:srgbClr val="FFFFFF"/>
                </a:solidFill>
                <a:effectLst/>
                <a:uLnTx/>
                <a:uFillTx/>
                <a:latin typeface="Arial"/>
                <a:cs typeface="Arial"/>
              </a:rPr>
              <a:t> </a:t>
            </a:r>
            <a:r>
              <a:rPr kumimoji="0" sz="1400" b="0" i="0" u="none" strike="noStrike" kern="0" cap="none" spc="-25" normalizeH="0" baseline="0" noProof="0">
                <a:ln>
                  <a:noFill/>
                </a:ln>
                <a:solidFill>
                  <a:srgbClr val="FFFFFF"/>
                </a:solidFill>
                <a:effectLst/>
                <a:uLnTx/>
                <a:uFillTx/>
                <a:latin typeface="Arial"/>
                <a:cs typeface="Arial"/>
              </a:rPr>
              <a:t>are </a:t>
            </a:r>
            <a:r>
              <a:rPr kumimoji="0" sz="1400" b="0" i="0" u="none" strike="noStrike" kern="0" cap="none" spc="0" normalizeH="0" baseline="0" noProof="0">
                <a:ln>
                  <a:noFill/>
                </a:ln>
                <a:solidFill>
                  <a:srgbClr val="FFFFFF"/>
                </a:solidFill>
                <a:effectLst/>
                <a:uLnTx/>
                <a:uFillTx/>
                <a:latin typeface="Arial"/>
                <a:cs typeface="Arial"/>
              </a:rPr>
              <a:t>available,</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including</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non-biologics </a:t>
            </a:r>
            <a:r>
              <a:rPr kumimoji="0" sz="1400" b="0" i="0" u="none" strike="noStrike" kern="0" cap="none" spc="0" normalizeH="0" baseline="0" noProof="0">
                <a:ln>
                  <a:noFill/>
                </a:ln>
                <a:solidFill>
                  <a:srgbClr val="FFFFFF"/>
                </a:solidFill>
                <a:effectLst/>
                <a:uLnTx/>
                <a:uFillTx/>
                <a:latin typeface="Arial"/>
                <a:cs typeface="Arial"/>
              </a:rPr>
              <a:t>(ICS</a:t>
            </a:r>
            <a:r>
              <a:rPr kumimoji="0" sz="1400" b="0" i="0" u="none" strike="noStrike" kern="0" cap="none" spc="-1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and</a:t>
            </a:r>
            <a:r>
              <a:rPr kumimoji="0" sz="1400" b="0" i="0" u="none" strike="noStrike" kern="0" cap="none" spc="-2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add-</a:t>
            </a:r>
            <a:r>
              <a:rPr kumimoji="0" sz="1400" b="0" i="0" u="none" strike="noStrike" kern="0" cap="none" spc="0" normalizeH="0" baseline="0" noProof="0">
                <a:ln>
                  <a:noFill/>
                </a:ln>
                <a:solidFill>
                  <a:srgbClr val="FFFFFF"/>
                </a:solidFill>
                <a:effectLst/>
                <a:uLnTx/>
                <a:uFillTx/>
                <a:latin typeface="Arial"/>
                <a:cs typeface="Arial"/>
              </a:rPr>
              <a:t>on</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therapies</a:t>
            </a:r>
            <a:r>
              <a:rPr kumimoji="0" sz="1400" b="0" i="0" u="none" strike="noStrike" kern="0" cap="none" spc="-40" normalizeH="0" baseline="0" noProof="0">
                <a:ln>
                  <a:noFill/>
                </a:ln>
                <a:solidFill>
                  <a:srgbClr val="FFFFFF"/>
                </a:solidFill>
                <a:effectLst/>
                <a:uLnTx/>
                <a:uFillTx/>
                <a:latin typeface="Arial"/>
                <a:cs typeface="Arial"/>
              </a:rPr>
              <a:t> </a:t>
            </a:r>
            <a:r>
              <a:rPr kumimoji="0" sz="1400" b="0" i="0" u="none" strike="noStrike" kern="0" cap="none" spc="-20" normalizeH="0" baseline="0" noProof="0">
                <a:ln>
                  <a:noFill/>
                </a:ln>
                <a:solidFill>
                  <a:srgbClr val="FFFFFF"/>
                </a:solidFill>
                <a:effectLst/>
                <a:uLnTx/>
                <a:uFillTx/>
                <a:latin typeface="Arial"/>
                <a:cs typeface="Arial"/>
              </a:rPr>
              <a:t>like </a:t>
            </a:r>
            <a:r>
              <a:rPr kumimoji="0" sz="1400" b="0" i="0" u="none" strike="noStrike" kern="0" cap="none" spc="0" normalizeH="0" baseline="0" noProof="0">
                <a:ln>
                  <a:noFill/>
                </a:ln>
                <a:solidFill>
                  <a:srgbClr val="FFFFFF"/>
                </a:solidFill>
                <a:effectLst/>
                <a:uLnTx/>
                <a:uFillTx/>
                <a:latin typeface="Arial"/>
                <a:cs typeface="Arial"/>
              </a:rPr>
              <a:t>OCS)</a:t>
            </a:r>
            <a:r>
              <a:rPr kumimoji="0" sz="1400" b="0" i="0" u="none" strike="noStrike" kern="0" cap="none" spc="-2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and</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biologics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0" name="object 10"/>
          <p:cNvGrpSpPr/>
          <p:nvPr/>
        </p:nvGrpSpPr>
        <p:grpSpPr>
          <a:xfrm>
            <a:off x="527288" y="1504200"/>
            <a:ext cx="2702560" cy="1164590"/>
            <a:chOff x="527288" y="1504200"/>
            <a:chExt cx="2702560" cy="1164590"/>
          </a:xfrm>
        </p:grpSpPr>
        <p:pic>
          <p:nvPicPr>
            <p:cNvPr id="11" name="object 11"/>
            <p:cNvPicPr/>
            <p:nvPr/>
          </p:nvPicPr>
          <p:blipFill>
            <a:blip r:embed="rId4" cstate="print"/>
            <a:stretch>
              <a:fillRect/>
            </a:stretch>
          </p:blipFill>
          <p:spPr>
            <a:xfrm>
              <a:off x="527288" y="1522382"/>
              <a:ext cx="2702127" cy="1146235"/>
            </a:xfrm>
            <a:prstGeom prst="rect">
              <a:avLst/>
            </a:prstGeom>
          </p:spPr>
        </p:pic>
        <p:pic>
          <p:nvPicPr>
            <p:cNvPr id="12" name="object 12"/>
            <p:cNvPicPr/>
            <p:nvPr/>
          </p:nvPicPr>
          <p:blipFill>
            <a:blip r:embed="rId5" cstate="print"/>
            <a:stretch>
              <a:fillRect/>
            </a:stretch>
          </p:blipFill>
          <p:spPr>
            <a:xfrm>
              <a:off x="707135" y="1504200"/>
              <a:ext cx="2281428" cy="902195"/>
            </a:xfrm>
            <a:prstGeom prst="rect">
              <a:avLst/>
            </a:prstGeom>
          </p:spPr>
        </p:pic>
        <p:sp>
          <p:nvSpPr>
            <p:cNvPr id="13" name="object 13"/>
            <p:cNvSpPr/>
            <p:nvPr/>
          </p:nvSpPr>
          <p:spPr>
            <a:xfrm>
              <a:off x="544067" y="1530096"/>
              <a:ext cx="2646680" cy="1082040"/>
            </a:xfrm>
            <a:custGeom>
              <a:avLst/>
              <a:gdLst/>
              <a:ahLst/>
              <a:cxnLst/>
              <a:rect l="l" t="t" r="r" b="b"/>
              <a:pathLst>
                <a:path w="2646680" h="1082039">
                  <a:moveTo>
                    <a:pt x="2092959" y="749807"/>
                  </a:moveTo>
                  <a:lnTo>
                    <a:pt x="1465071" y="749807"/>
                  </a:lnTo>
                  <a:lnTo>
                    <a:pt x="2646299" y="1081531"/>
                  </a:lnTo>
                  <a:lnTo>
                    <a:pt x="2092959" y="749807"/>
                  </a:lnTo>
                  <a:close/>
                </a:path>
                <a:path w="2646680" h="1082039">
                  <a:moveTo>
                    <a:pt x="2386584" y="0"/>
                  </a:moveTo>
                  <a:lnTo>
                    <a:pt x="124967" y="0"/>
                  </a:lnTo>
                  <a:lnTo>
                    <a:pt x="76327" y="9828"/>
                  </a:lnTo>
                  <a:lnTo>
                    <a:pt x="36604" y="36623"/>
                  </a:lnTo>
                  <a:lnTo>
                    <a:pt x="9821" y="76348"/>
                  </a:lnTo>
                  <a:lnTo>
                    <a:pt x="0" y="124967"/>
                  </a:lnTo>
                  <a:lnTo>
                    <a:pt x="0" y="624839"/>
                  </a:lnTo>
                  <a:lnTo>
                    <a:pt x="9821" y="673459"/>
                  </a:lnTo>
                  <a:lnTo>
                    <a:pt x="36604" y="713184"/>
                  </a:lnTo>
                  <a:lnTo>
                    <a:pt x="76327" y="739979"/>
                  </a:lnTo>
                  <a:lnTo>
                    <a:pt x="124967" y="749807"/>
                  </a:lnTo>
                  <a:lnTo>
                    <a:pt x="2386584" y="749807"/>
                  </a:lnTo>
                  <a:lnTo>
                    <a:pt x="2435203" y="739979"/>
                  </a:lnTo>
                  <a:lnTo>
                    <a:pt x="2474928" y="713184"/>
                  </a:lnTo>
                  <a:lnTo>
                    <a:pt x="2501723" y="673459"/>
                  </a:lnTo>
                  <a:lnTo>
                    <a:pt x="2511552" y="624839"/>
                  </a:lnTo>
                  <a:lnTo>
                    <a:pt x="2511552" y="124967"/>
                  </a:lnTo>
                  <a:lnTo>
                    <a:pt x="2501723" y="76348"/>
                  </a:lnTo>
                  <a:lnTo>
                    <a:pt x="2474928" y="36623"/>
                  </a:lnTo>
                  <a:lnTo>
                    <a:pt x="2435203" y="9828"/>
                  </a:lnTo>
                  <a:lnTo>
                    <a:pt x="2386584"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4"/>
          <p:cNvSpPr txBox="1"/>
          <p:nvPr/>
        </p:nvSpPr>
        <p:spPr>
          <a:xfrm>
            <a:off x="827633" y="1566163"/>
            <a:ext cx="1945005" cy="666750"/>
          </a:xfrm>
          <a:prstGeom prst="rect">
            <a:avLst/>
          </a:prstGeom>
        </p:spPr>
        <p:txBody>
          <a:bodyPr vert="horz" wrap="square" lIns="0" tIns="13335" rIns="0" bIns="0" rtlCol="0">
            <a:spAutoFit/>
          </a:bodyPr>
          <a:lstStyle/>
          <a:p>
            <a:pPr marL="12700" marR="5080" lvl="0" indent="-3175"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10" normalizeH="0" baseline="0" noProof="0">
                <a:ln>
                  <a:noFill/>
                </a:ln>
                <a:solidFill>
                  <a:srgbClr val="FFFFFF"/>
                </a:solidFill>
                <a:effectLst/>
                <a:uLnTx/>
                <a:uFillTx/>
                <a:latin typeface="Arial"/>
                <a:cs typeface="Arial"/>
              </a:rPr>
              <a:t>Type</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2</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inflammation</a:t>
            </a:r>
            <a:r>
              <a:rPr kumimoji="0" sz="1400" b="0" i="0" u="none" strike="noStrike" kern="0" cap="none" spc="-70" normalizeH="0" baseline="0" noProof="0">
                <a:ln>
                  <a:noFill/>
                </a:ln>
                <a:solidFill>
                  <a:srgbClr val="FFFFFF"/>
                </a:solidFill>
                <a:effectLst/>
                <a:uLnTx/>
                <a:uFillTx/>
                <a:latin typeface="Arial"/>
                <a:cs typeface="Arial"/>
              </a:rPr>
              <a:t> </a:t>
            </a:r>
            <a:r>
              <a:rPr kumimoji="0" sz="1400" b="0" i="0" u="none" strike="noStrike" kern="0" cap="none" spc="-25" normalizeH="0" baseline="0" noProof="0">
                <a:ln>
                  <a:noFill/>
                </a:ln>
                <a:solidFill>
                  <a:srgbClr val="FFFFFF"/>
                </a:solidFill>
                <a:effectLst/>
                <a:uLnTx/>
                <a:uFillTx/>
                <a:latin typeface="Arial"/>
                <a:cs typeface="Arial"/>
              </a:rPr>
              <a:t>is </a:t>
            </a:r>
            <a:r>
              <a:rPr kumimoji="0" sz="1400" b="0" i="0" u="none" strike="noStrike" kern="0" cap="none" spc="0" normalizeH="0" baseline="0" noProof="0">
                <a:ln>
                  <a:noFill/>
                </a:ln>
                <a:solidFill>
                  <a:srgbClr val="FFFFFF"/>
                </a:solidFill>
                <a:effectLst/>
                <a:uLnTx/>
                <a:uFillTx/>
                <a:latin typeface="Arial"/>
                <a:cs typeface="Arial"/>
              </a:rPr>
              <a:t>found</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a:t>
            </a:r>
            <a:r>
              <a:rPr kumimoji="0" sz="1400" b="0" i="0" u="none" strike="noStrike" kern="0" cap="none" spc="-1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~50%</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of</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people </a:t>
            </a:r>
            <a:r>
              <a:rPr kumimoji="0" sz="1400" b="0" i="0" u="none" strike="noStrike" kern="0" cap="none" spc="0" normalizeH="0" baseline="0" noProof="0">
                <a:ln>
                  <a:noFill/>
                </a:ln>
                <a:solidFill>
                  <a:srgbClr val="FFFFFF"/>
                </a:solidFill>
                <a:effectLst/>
                <a:uLnTx/>
                <a:uFillTx/>
                <a:latin typeface="Arial"/>
                <a:cs typeface="Arial"/>
              </a:rPr>
              <a:t>with</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severe</a:t>
            </a:r>
            <a:r>
              <a:rPr kumimoji="0" sz="1400" b="0" i="0" u="none" strike="noStrike" kern="0" cap="none" spc="-40"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15" name="object 15"/>
          <p:cNvPicPr/>
          <p:nvPr/>
        </p:nvPicPr>
        <p:blipFill>
          <a:blip r:embed="rId6" cstate="print"/>
          <a:stretch>
            <a:fillRect/>
          </a:stretch>
        </p:blipFill>
        <p:spPr>
          <a:xfrm>
            <a:off x="3684847" y="1892961"/>
            <a:ext cx="1284962" cy="1305319"/>
          </a:xfrm>
          <a:prstGeom prst="rect">
            <a:avLst/>
          </a:prstGeom>
        </p:spPr>
      </p:pic>
      <p:sp>
        <p:nvSpPr>
          <p:cNvPr id="16" name="object 16"/>
          <p:cNvSpPr txBox="1"/>
          <p:nvPr/>
        </p:nvSpPr>
        <p:spPr>
          <a:xfrm>
            <a:off x="6365240" y="1110488"/>
            <a:ext cx="13792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FF9900"/>
                </a:solidFill>
                <a:effectLst/>
                <a:uLnTx/>
                <a:uFillTx/>
                <a:latin typeface="Arial"/>
                <a:cs typeface="Arial"/>
              </a:rPr>
              <a:t>2021</a:t>
            </a:r>
            <a:r>
              <a:rPr kumimoji="0" sz="1400" b="1" i="0" u="none" strike="noStrike" kern="0" cap="none" spc="-35" normalizeH="0" baseline="0" noProof="0">
                <a:ln>
                  <a:noFill/>
                </a:ln>
                <a:solidFill>
                  <a:srgbClr val="FF9900"/>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Guidelines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1116888" y="1111376"/>
            <a:ext cx="137922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FF9900"/>
                </a:solidFill>
                <a:effectLst/>
                <a:uLnTx/>
                <a:uFillTx/>
                <a:latin typeface="Arial"/>
                <a:cs typeface="Arial"/>
              </a:rPr>
              <a:t>2020</a:t>
            </a:r>
            <a:r>
              <a:rPr kumimoji="0" sz="1400" b="1" i="0" u="none" strike="noStrike" kern="0" cap="none" spc="-35" normalizeH="0" baseline="0" noProof="0">
                <a:ln>
                  <a:noFill/>
                </a:ln>
                <a:solidFill>
                  <a:srgbClr val="FF9900"/>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Guidelines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5308219" y="1450860"/>
            <a:ext cx="3096895" cy="911860"/>
            <a:chOff x="5308219" y="1450860"/>
            <a:chExt cx="3096895" cy="911860"/>
          </a:xfrm>
        </p:grpSpPr>
        <p:pic>
          <p:nvPicPr>
            <p:cNvPr id="19" name="object 19"/>
            <p:cNvPicPr/>
            <p:nvPr/>
          </p:nvPicPr>
          <p:blipFill>
            <a:blip r:embed="rId7" cstate="print"/>
            <a:stretch>
              <a:fillRect/>
            </a:stretch>
          </p:blipFill>
          <p:spPr>
            <a:xfrm>
              <a:off x="5309576" y="1469088"/>
              <a:ext cx="3095297" cy="893171"/>
            </a:xfrm>
            <a:prstGeom prst="rect">
              <a:avLst/>
            </a:prstGeom>
          </p:spPr>
        </p:pic>
        <p:pic>
          <p:nvPicPr>
            <p:cNvPr id="20" name="object 20"/>
            <p:cNvPicPr/>
            <p:nvPr/>
          </p:nvPicPr>
          <p:blipFill>
            <a:blip r:embed="rId8" cstate="print"/>
            <a:stretch>
              <a:fillRect/>
            </a:stretch>
          </p:blipFill>
          <p:spPr>
            <a:xfrm>
              <a:off x="6051804" y="1450860"/>
              <a:ext cx="2156459" cy="902195"/>
            </a:xfrm>
            <a:prstGeom prst="rect">
              <a:avLst/>
            </a:prstGeom>
          </p:spPr>
        </p:pic>
        <p:sp>
          <p:nvSpPr>
            <p:cNvPr id="21" name="object 21"/>
            <p:cNvSpPr/>
            <p:nvPr/>
          </p:nvSpPr>
          <p:spPr>
            <a:xfrm>
              <a:off x="5308219" y="1476755"/>
              <a:ext cx="3029585" cy="828040"/>
            </a:xfrm>
            <a:custGeom>
              <a:avLst/>
              <a:gdLst/>
              <a:ahLst/>
              <a:cxnLst/>
              <a:rect l="l" t="t" r="r" b="b"/>
              <a:pathLst>
                <a:path w="3029584" h="828039">
                  <a:moveTo>
                    <a:pt x="2904616" y="0"/>
                  </a:moveTo>
                  <a:lnTo>
                    <a:pt x="643001" y="0"/>
                  </a:lnTo>
                  <a:lnTo>
                    <a:pt x="594381" y="9828"/>
                  </a:lnTo>
                  <a:lnTo>
                    <a:pt x="554656" y="36623"/>
                  </a:lnTo>
                  <a:lnTo>
                    <a:pt x="527861" y="76348"/>
                  </a:lnTo>
                  <a:lnTo>
                    <a:pt x="518032" y="124968"/>
                  </a:lnTo>
                  <a:lnTo>
                    <a:pt x="518032" y="437388"/>
                  </a:lnTo>
                  <a:lnTo>
                    <a:pt x="0" y="827913"/>
                  </a:lnTo>
                  <a:lnTo>
                    <a:pt x="518032" y="624840"/>
                  </a:lnTo>
                  <a:lnTo>
                    <a:pt x="3029584" y="624840"/>
                  </a:lnTo>
                  <a:lnTo>
                    <a:pt x="3029584" y="124968"/>
                  </a:lnTo>
                  <a:lnTo>
                    <a:pt x="3019756" y="76348"/>
                  </a:lnTo>
                  <a:lnTo>
                    <a:pt x="2992961" y="36623"/>
                  </a:lnTo>
                  <a:lnTo>
                    <a:pt x="2953236" y="9828"/>
                  </a:lnTo>
                  <a:lnTo>
                    <a:pt x="2904616" y="0"/>
                  </a:lnTo>
                  <a:close/>
                </a:path>
                <a:path w="3029584" h="828039">
                  <a:moveTo>
                    <a:pt x="3029584" y="624840"/>
                  </a:moveTo>
                  <a:lnTo>
                    <a:pt x="518032" y="624840"/>
                  </a:lnTo>
                  <a:lnTo>
                    <a:pt x="527861" y="673459"/>
                  </a:lnTo>
                  <a:lnTo>
                    <a:pt x="554656" y="713184"/>
                  </a:lnTo>
                  <a:lnTo>
                    <a:pt x="594381" y="739979"/>
                  </a:lnTo>
                  <a:lnTo>
                    <a:pt x="643001" y="749808"/>
                  </a:lnTo>
                  <a:lnTo>
                    <a:pt x="2904616" y="749808"/>
                  </a:lnTo>
                  <a:lnTo>
                    <a:pt x="2953236" y="739979"/>
                  </a:lnTo>
                  <a:lnTo>
                    <a:pt x="2992961" y="713184"/>
                  </a:lnTo>
                  <a:lnTo>
                    <a:pt x="3019756" y="673459"/>
                  </a:lnTo>
                  <a:lnTo>
                    <a:pt x="3029584" y="62484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object 22"/>
          <p:cNvSpPr txBox="1"/>
          <p:nvPr/>
        </p:nvSpPr>
        <p:spPr>
          <a:xfrm>
            <a:off x="6173215" y="1512824"/>
            <a:ext cx="1819275" cy="666750"/>
          </a:xfrm>
          <a:prstGeom prst="rect">
            <a:avLst/>
          </a:prstGeom>
        </p:spPr>
        <p:txBody>
          <a:bodyPr vert="horz" wrap="square" lIns="0" tIns="13335" rIns="0" bIns="0" rtlCol="0">
            <a:spAutoFit/>
          </a:bodyPr>
          <a:lstStyle/>
          <a:p>
            <a:pPr marL="12065" marR="5080" lvl="0" indent="-1905" algn="ctr"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10" normalizeH="0" baseline="0" noProof="0">
                <a:ln>
                  <a:noFill/>
                </a:ln>
                <a:solidFill>
                  <a:srgbClr val="FFFFFF"/>
                </a:solidFill>
                <a:effectLst/>
                <a:uLnTx/>
                <a:uFillTx/>
                <a:latin typeface="Arial"/>
                <a:cs typeface="Arial"/>
              </a:rPr>
              <a:t>Type</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2</a:t>
            </a:r>
            <a:r>
              <a:rPr kumimoji="0" sz="1400" b="0" i="0" u="none" strike="noStrike" kern="0" cap="none" spc="-4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inflammation</a:t>
            </a:r>
            <a:r>
              <a:rPr kumimoji="0" sz="1400" b="0" i="0" u="none" strike="noStrike" kern="0" cap="none" spc="-70" normalizeH="0" baseline="0" noProof="0">
                <a:ln>
                  <a:noFill/>
                </a:ln>
                <a:solidFill>
                  <a:srgbClr val="FFFFFF"/>
                </a:solidFill>
                <a:effectLst/>
                <a:uLnTx/>
                <a:uFillTx/>
                <a:latin typeface="Arial"/>
                <a:cs typeface="Arial"/>
              </a:rPr>
              <a:t> </a:t>
            </a:r>
            <a:r>
              <a:rPr kumimoji="0" sz="1400" b="0" i="0" u="none" strike="noStrike" kern="0" cap="none" spc="-25" normalizeH="0" baseline="0" noProof="0">
                <a:ln>
                  <a:noFill/>
                </a:ln>
                <a:solidFill>
                  <a:srgbClr val="FFFFFF"/>
                </a:solidFill>
                <a:effectLst/>
                <a:uLnTx/>
                <a:uFillTx/>
                <a:latin typeface="Arial"/>
                <a:cs typeface="Arial"/>
              </a:rPr>
              <a:t>is </a:t>
            </a:r>
            <a:r>
              <a:rPr kumimoji="0" sz="1400" b="0" i="0" u="none" strike="noStrike" kern="0" cap="none" spc="0" normalizeH="0" baseline="0" noProof="0">
                <a:ln>
                  <a:noFill/>
                </a:ln>
                <a:solidFill>
                  <a:srgbClr val="FFFFFF"/>
                </a:solidFill>
                <a:effectLst/>
                <a:uLnTx/>
                <a:uFillTx/>
                <a:latin typeface="Arial"/>
                <a:cs typeface="Arial"/>
              </a:rPr>
              <a:t>found</a:t>
            </a:r>
            <a:r>
              <a:rPr kumimoji="0" sz="1400" b="0" i="0" u="none" strike="noStrike" kern="0" cap="none" spc="-5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a:t>
            </a:r>
            <a:r>
              <a:rPr kumimoji="0" sz="1400" b="0" i="0" u="none" strike="noStrike" kern="0" cap="none" spc="-2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the</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majority</a:t>
            </a:r>
            <a:r>
              <a:rPr kumimoji="0" sz="1400" b="0" i="0" u="none" strike="noStrike" kern="0" cap="none" spc="-50" normalizeH="0" baseline="0" noProof="0">
                <a:ln>
                  <a:noFill/>
                </a:ln>
                <a:solidFill>
                  <a:srgbClr val="FFFFFF"/>
                </a:solidFill>
                <a:effectLst/>
                <a:uLnTx/>
                <a:uFillTx/>
                <a:latin typeface="Arial"/>
                <a:cs typeface="Arial"/>
              </a:rPr>
              <a:t> </a:t>
            </a:r>
            <a:r>
              <a:rPr kumimoji="0" sz="1400" b="0" i="0" u="none" strike="noStrike" kern="0" cap="none" spc="-25" normalizeH="0" baseline="0" noProof="0">
                <a:ln>
                  <a:noFill/>
                </a:ln>
                <a:solidFill>
                  <a:srgbClr val="FFFFFF"/>
                </a:solidFill>
                <a:effectLst/>
                <a:uLnTx/>
                <a:uFillTx/>
                <a:latin typeface="Arial"/>
                <a:cs typeface="Arial"/>
              </a:rPr>
              <a:t>of </a:t>
            </a:r>
            <a:r>
              <a:rPr kumimoji="0" sz="1400" b="0" i="0" u="none" strike="noStrike" kern="0" cap="none" spc="0" normalizeH="0" baseline="0" noProof="0">
                <a:ln>
                  <a:noFill/>
                </a:ln>
                <a:solidFill>
                  <a:srgbClr val="FFFFFF"/>
                </a:solidFill>
                <a:effectLst/>
                <a:uLnTx/>
                <a:uFillTx/>
                <a:latin typeface="Arial"/>
                <a:cs typeface="Arial"/>
              </a:rPr>
              <a:t>people</a:t>
            </a:r>
            <a:r>
              <a:rPr kumimoji="0" sz="1400" b="0" i="0" u="none" strike="noStrike" kern="0" cap="none" spc="-7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with</a:t>
            </a:r>
            <a:r>
              <a:rPr kumimoji="0" sz="1400" b="0" i="0" u="none" strike="noStrike" kern="0" cap="none" spc="-1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23" name="object 23"/>
          <p:cNvGrpSpPr/>
          <p:nvPr/>
        </p:nvGrpSpPr>
        <p:grpSpPr>
          <a:xfrm>
            <a:off x="440422" y="2877692"/>
            <a:ext cx="3104515" cy="1223645"/>
            <a:chOff x="440422" y="2877692"/>
            <a:chExt cx="3104515" cy="1223645"/>
          </a:xfrm>
        </p:grpSpPr>
        <p:pic>
          <p:nvPicPr>
            <p:cNvPr id="24" name="object 24"/>
            <p:cNvPicPr/>
            <p:nvPr/>
          </p:nvPicPr>
          <p:blipFill>
            <a:blip r:embed="rId9" cstate="print"/>
            <a:stretch>
              <a:fillRect/>
            </a:stretch>
          </p:blipFill>
          <p:spPr>
            <a:xfrm>
              <a:off x="440422" y="2878769"/>
              <a:ext cx="3104441" cy="1222336"/>
            </a:xfrm>
            <a:prstGeom prst="rect">
              <a:avLst/>
            </a:prstGeom>
          </p:spPr>
        </p:pic>
        <p:pic>
          <p:nvPicPr>
            <p:cNvPr id="25" name="object 25"/>
            <p:cNvPicPr/>
            <p:nvPr/>
          </p:nvPicPr>
          <p:blipFill>
            <a:blip r:embed="rId10" cstate="print"/>
            <a:stretch>
              <a:fillRect/>
            </a:stretch>
          </p:blipFill>
          <p:spPr>
            <a:xfrm>
              <a:off x="486156" y="2982467"/>
              <a:ext cx="2639568" cy="1115580"/>
            </a:xfrm>
            <a:prstGeom prst="rect">
              <a:avLst/>
            </a:prstGeom>
          </p:spPr>
        </p:pic>
        <p:sp>
          <p:nvSpPr>
            <p:cNvPr id="26" name="object 26"/>
            <p:cNvSpPr/>
            <p:nvPr/>
          </p:nvSpPr>
          <p:spPr>
            <a:xfrm>
              <a:off x="457200" y="2877692"/>
              <a:ext cx="3040380" cy="1156335"/>
            </a:xfrm>
            <a:custGeom>
              <a:avLst/>
              <a:gdLst/>
              <a:ahLst/>
              <a:cxnLst/>
              <a:rect l="l" t="t" r="r" b="b"/>
              <a:pathLst>
                <a:path w="3040379" h="1156335">
                  <a:moveTo>
                    <a:pt x="2416810" y="66675"/>
                  </a:moveTo>
                  <a:lnTo>
                    <a:pt x="181609" y="66675"/>
                  </a:lnTo>
                  <a:lnTo>
                    <a:pt x="133329" y="73160"/>
                  </a:lnTo>
                  <a:lnTo>
                    <a:pt x="89946" y="91463"/>
                  </a:lnTo>
                  <a:lnTo>
                    <a:pt x="53190" y="119856"/>
                  </a:lnTo>
                  <a:lnTo>
                    <a:pt x="24794" y="156609"/>
                  </a:lnTo>
                  <a:lnTo>
                    <a:pt x="6486" y="199995"/>
                  </a:lnTo>
                  <a:lnTo>
                    <a:pt x="0" y="248284"/>
                  </a:lnTo>
                  <a:lnTo>
                    <a:pt x="0" y="974725"/>
                  </a:lnTo>
                  <a:lnTo>
                    <a:pt x="6486" y="1023005"/>
                  </a:lnTo>
                  <a:lnTo>
                    <a:pt x="24794" y="1066388"/>
                  </a:lnTo>
                  <a:lnTo>
                    <a:pt x="53190" y="1103144"/>
                  </a:lnTo>
                  <a:lnTo>
                    <a:pt x="89946" y="1131540"/>
                  </a:lnTo>
                  <a:lnTo>
                    <a:pt x="133329" y="1149848"/>
                  </a:lnTo>
                  <a:lnTo>
                    <a:pt x="181609" y="1156335"/>
                  </a:lnTo>
                  <a:lnTo>
                    <a:pt x="2416810" y="1156335"/>
                  </a:lnTo>
                  <a:lnTo>
                    <a:pt x="2465099" y="1149848"/>
                  </a:lnTo>
                  <a:lnTo>
                    <a:pt x="2508485" y="1131540"/>
                  </a:lnTo>
                  <a:lnTo>
                    <a:pt x="2545238" y="1103144"/>
                  </a:lnTo>
                  <a:lnTo>
                    <a:pt x="2573631" y="1066388"/>
                  </a:lnTo>
                  <a:lnTo>
                    <a:pt x="2591934" y="1023005"/>
                  </a:lnTo>
                  <a:lnTo>
                    <a:pt x="2598420" y="974725"/>
                  </a:lnTo>
                  <a:lnTo>
                    <a:pt x="2598420" y="520700"/>
                  </a:lnTo>
                  <a:lnTo>
                    <a:pt x="2829441" y="248284"/>
                  </a:lnTo>
                  <a:lnTo>
                    <a:pt x="2598420" y="248284"/>
                  </a:lnTo>
                  <a:lnTo>
                    <a:pt x="2591934" y="199995"/>
                  </a:lnTo>
                  <a:lnTo>
                    <a:pt x="2573631" y="156609"/>
                  </a:lnTo>
                  <a:lnTo>
                    <a:pt x="2545238" y="119856"/>
                  </a:lnTo>
                  <a:lnTo>
                    <a:pt x="2508485" y="91463"/>
                  </a:lnTo>
                  <a:lnTo>
                    <a:pt x="2465099" y="73160"/>
                  </a:lnTo>
                  <a:lnTo>
                    <a:pt x="2416810" y="66675"/>
                  </a:lnTo>
                  <a:close/>
                </a:path>
                <a:path w="3040379" h="1156335">
                  <a:moveTo>
                    <a:pt x="3039999" y="0"/>
                  </a:moveTo>
                  <a:lnTo>
                    <a:pt x="2598420" y="248284"/>
                  </a:lnTo>
                  <a:lnTo>
                    <a:pt x="2829441" y="248284"/>
                  </a:lnTo>
                  <a:lnTo>
                    <a:pt x="303999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607263" y="3045079"/>
            <a:ext cx="2301875" cy="879475"/>
          </a:xfrm>
          <a:prstGeom prst="rect">
            <a:avLst/>
          </a:prstGeom>
        </p:spPr>
        <p:txBody>
          <a:bodyPr vert="horz" wrap="square" lIns="0" tIns="12700" rIns="0" bIns="0" rtlCol="0">
            <a:spAutoFit/>
          </a:bodyPr>
          <a:lstStyle/>
          <a:p>
            <a:pPr marL="12065" marR="5080" lvl="0" indent="-3175" algn="ctr"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10" normalizeH="0" baseline="0" noProof="0">
                <a:ln>
                  <a:noFill/>
                </a:ln>
                <a:solidFill>
                  <a:srgbClr val="FFFFFF"/>
                </a:solidFill>
                <a:effectLst/>
                <a:uLnTx/>
                <a:uFillTx/>
                <a:latin typeface="Arial"/>
                <a:cs typeface="Arial"/>
              </a:rPr>
              <a:t>Type</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2</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inflammation</a:t>
            </a:r>
            <a:r>
              <a:rPr kumimoji="0" sz="1400" b="0" i="0" u="none" strike="noStrike" kern="0" cap="none" spc="-7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is</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20" normalizeH="0" baseline="0" noProof="0">
                <a:ln>
                  <a:noFill/>
                </a:ln>
                <a:solidFill>
                  <a:srgbClr val="FFFFFF"/>
                </a:solidFill>
                <a:effectLst/>
                <a:uLnTx/>
                <a:uFillTx/>
                <a:latin typeface="Arial"/>
                <a:cs typeface="Arial"/>
              </a:rPr>
              <a:t>often </a:t>
            </a:r>
            <a:r>
              <a:rPr kumimoji="0" sz="1400" b="0" i="0" u="none" strike="noStrike" kern="0" cap="none" spc="0" normalizeH="0" baseline="0" noProof="0">
                <a:ln>
                  <a:noFill/>
                </a:ln>
                <a:solidFill>
                  <a:srgbClr val="FFFFFF"/>
                </a:solidFill>
                <a:effectLst/>
                <a:uLnTx/>
                <a:uFillTx/>
                <a:latin typeface="Arial"/>
                <a:cs typeface="Arial"/>
              </a:rPr>
              <a:t>characterized</a:t>
            </a:r>
            <a:r>
              <a:rPr kumimoji="0" sz="1400" b="0" i="0" u="none" strike="noStrike" kern="0" cap="none" spc="-7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by</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eosinophils </a:t>
            </a:r>
            <a:r>
              <a:rPr kumimoji="0" sz="1400" b="0" i="0" u="none" strike="noStrike" kern="0" cap="none" spc="0" normalizeH="0" baseline="0" noProof="0">
                <a:ln>
                  <a:noFill/>
                </a:ln>
                <a:solidFill>
                  <a:srgbClr val="FFFFFF"/>
                </a:solidFill>
                <a:effectLst/>
                <a:uLnTx/>
                <a:uFillTx/>
                <a:latin typeface="Arial"/>
                <a:cs typeface="Arial"/>
              </a:rPr>
              <a:t>or</a:t>
            </a:r>
            <a:r>
              <a:rPr kumimoji="0" sz="1400" b="0" i="0" u="none" strike="noStrike" kern="0" cap="none" spc="-30"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increased</a:t>
            </a:r>
            <a:r>
              <a:rPr kumimoji="0" sz="1400" b="0" i="0" u="none" strike="noStrike" kern="0" cap="none" spc="-5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FeNO,</a:t>
            </a:r>
            <a:r>
              <a:rPr kumimoji="0" sz="1400" b="0" i="0" u="none" strike="noStrike" kern="0" cap="none" spc="-2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and</a:t>
            </a:r>
            <a:r>
              <a:rPr kumimoji="0" sz="1400" b="0" i="0" u="none" strike="noStrike" kern="0" cap="none" spc="-25" normalizeH="0" baseline="0" noProof="0">
                <a:ln>
                  <a:noFill/>
                </a:ln>
                <a:solidFill>
                  <a:srgbClr val="FFFFFF"/>
                </a:solidFill>
                <a:effectLst/>
                <a:uLnTx/>
                <a:uFillTx/>
                <a:latin typeface="Arial"/>
                <a:cs typeface="Arial"/>
              </a:rPr>
              <a:t> may </a:t>
            </a:r>
            <a:r>
              <a:rPr kumimoji="0" sz="1400" b="0" i="0" u="none" strike="noStrike" kern="0" cap="none" spc="0" normalizeH="0" baseline="0" noProof="0">
                <a:ln>
                  <a:noFill/>
                </a:ln>
                <a:solidFill>
                  <a:srgbClr val="FFFFFF"/>
                </a:solidFill>
                <a:effectLst/>
                <a:uLnTx/>
                <a:uFillTx/>
                <a:latin typeface="Arial"/>
                <a:cs typeface="Arial"/>
              </a:rPr>
              <a:t>be</a:t>
            </a:r>
            <a:r>
              <a:rPr kumimoji="0" sz="1400" b="0" i="0" u="none" strike="noStrike" kern="0" cap="none" spc="-3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accompanied</a:t>
            </a:r>
            <a:r>
              <a:rPr kumimoji="0" sz="1400" b="0" i="0" u="none" strike="noStrike" kern="0" cap="none" spc="-75" normalizeH="0" baseline="0" noProof="0">
                <a:ln>
                  <a:noFill/>
                </a:ln>
                <a:solidFill>
                  <a:srgbClr val="FFFFFF"/>
                </a:solidFill>
                <a:effectLst/>
                <a:uLnTx/>
                <a:uFillTx/>
                <a:latin typeface="Arial"/>
                <a:cs typeface="Arial"/>
              </a:rPr>
              <a:t> </a:t>
            </a:r>
            <a:r>
              <a:rPr kumimoji="0" sz="1400" b="0" i="0" u="none" strike="noStrike" kern="0" cap="none" spc="0" normalizeH="0" baseline="0" noProof="0">
                <a:ln>
                  <a:noFill/>
                </a:ln>
                <a:solidFill>
                  <a:srgbClr val="FFFFFF"/>
                </a:solidFill>
                <a:effectLst/>
                <a:uLnTx/>
                <a:uFillTx/>
                <a:latin typeface="Arial"/>
                <a:cs typeface="Arial"/>
              </a:rPr>
              <a:t>by</a:t>
            </a:r>
            <a:r>
              <a:rPr kumimoji="0" sz="1400" b="0" i="0" u="none" strike="noStrike" kern="0" cap="none" spc="-15" normalizeH="0" baseline="0" noProof="0">
                <a:ln>
                  <a:noFill/>
                </a:ln>
                <a:solidFill>
                  <a:srgbClr val="FFFFFF"/>
                </a:solidFill>
                <a:effectLst/>
                <a:uLnTx/>
                <a:uFillTx/>
                <a:latin typeface="Arial"/>
                <a:cs typeface="Arial"/>
              </a:rPr>
              <a:t> </a:t>
            </a:r>
            <a:r>
              <a:rPr kumimoji="0" sz="1400" b="0" i="0" u="none" strike="noStrike" kern="0" cap="none" spc="-10" normalizeH="0" baseline="0" noProof="0">
                <a:ln>
                  <a:noFill/>
                </a:ln>
                <a:solidFill>
                  <a:srgbClr val="FFFFFF"/>
                </a:solidFill>
                <a:effectLst/>
                <a:uLnTx/>
                <a:uFillTx/>
                <a:latin typeface="Arial"/>
                <a:cs typeface="Arial"/>
              </a:rPr>
              <a:t>atopy</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28" name="Graphic 27" descr="Beginning with solid fill">
            <a:hlinkClick r:id="rId11" action="ppaction://hlinksldjump"/>
            <a:extLst>
              <a:ext uri="{FF2B5EF4-FFF2-40B4-BE49-F238E27FC236}">
                <a16:creationId xmlns:a16="http://schemas.microsoft.com/office/drawing/2014/main" id="{8D4239B1-8AA5-9918-74EA-E8C0B222B4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29371" y="4521708"/>
            <a:ext cx="786383" cy="390143"/>
          </a:xfrm>
          <a:prstGeom prst="rect">
            <a:avLst/>
          </a:prstGeom>
        </p:spPr>
      </p:pic>
      <p:sp>
        <p:nvSpPr>
          <p:cNvPr id="3" name="object 3"/>
          <p:cNvSpPr txBox="1"/>
          <p:nvPr/>
        </p:nvSpPr>
        <p:spPr>
          <a:xfrm>
            <a:off x="0" y="1537716"/>
            <a:ext cx="7134225" cy="1224280"/>
          </a:xfrm>
          <a:prstGeom prst="rect">
            <a:avLst/>
          </a:prstGeom>
          <a:solidFill>
            <a:srgbClr val="073762"/>
          </a:solidFill>
        </p:spPr>
        <p:txBody>
          <a:bodyPr vert="horz" wrap="square" lIns="0" tIns="120014" rIns="0" bIns="0" rtlCol="0">
            <a:spAutoFit/>
          </a:bodyPr>
          <a:lstStyle/>
          <a:p>
            <a:pPr marL="391160" marR="0" lvl="0" indent="0" defTabSz="914400" eaLnBrk="1" fontAlgn="auto" latinLnBrk="0" hangingPunct="1">
              <a:lnSpc>
                <a:spcPct val="100000"/>
              </a:lnSpc>
              <a:spcBef>
                <a:spcPts val="944"/>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a:cs typeface="Arial"/>
              </a:rPr>
              <a:t>Eosinophilic</a:t>
            </a:r>
            <a:r>
              <a:rPr kumimoji="0" sz="2400" b="0" i="0" u="none" strike="noStrike" kern="0" cap="none" spc="-10" normalizeH="0" baseline="0" noProof="0">
                <a:ln>
                  <a:noFill/>
                </a:ln>
                <a:solidFill>
                  <a:srgbClr val="FFFFFF"/>
                </a:solidFill>
                <a:effectLst/>
                <a:uLnTx/>
                <a:uFillTx/>
                <a:latin typeface="Arial"/>
                <a:cs typeface="Arial"/>
              </a:rPr>
              <a:t> </a:t>
            </a:r>
            <a:r>
              <a:rPr kumimoji="0" sz="2400" b="0" i="0" u="none" strike="noStrike" kern="0" cap="none" spc="0" normalizeH="0" baseline="0" noProof="0">
                <a:ln>
                  <a:noFill/>
                </a:ln>
                <a:solidFill>
                  <a:srgbClr val="FFFFFF"/>
                </a:solidFill>
                <a:effectLst/>
                <a:uLnTx/>
                <a:uFillTx/>
                <a:latin typeface="Arial"/>
                <a:cs typeface="Arial"/>
              </a:rPr>
              <a:t>and</a:t>
            </a:r>
            <a:r>
              <a:rPr kumimoji="0" sz="2400" b="0" i="0" u="none" strike="noStrike" kern="0" cap="none" spc="-40" normalizeH="0" baseline="0" noProof="0">
                <a:ln>
                  <a:noFill/>
                </a:ln>
                <a:solidFill>
                  <a:srgbClr val="FFFFFF"/>
                </a:solidFill>
                <a:effectLst/>
                <a:uLnTx/>
                <a:uFillTx/>
                <a:latin typeface="Arial"/>
                <a:cs typeface="Arial"/>
              </a:rPr>
              <a:t> </a:t>
            </a:r>
            <a:r>
              <a:rPr kumimoji="0" sz="2400" b="0" i="0" u="none" strike="noStrike" kern="0" cap="none" spc="-20" normalizeH="0" baseline="0" noProof="0">
                <a:ln>
                  <a:noFill/>
                </a:ln>
                <a:solidFill>
                  <a:srgbClr val="FFFFFF"/>
                </a:solidFill>
                <a:effectLst/>
                <a:uLnTx/>
                <a:uFillTx/>
                <a:latin typeface="Arial"/>
                <a:cs typeface="Arial"/>
              </a:rPr>
              <a:t>Noneosinophilic</a:t>
            </a:r>
            <a:r>
              <a:rPr kumimoji="0" sz="2400" b="0" i="0" u="none" strike="noStrike" kern="0" cap="none" spc="-130" normalizeH="0" baseline="0" noProof="0">
                <a:ln>
                  <a:noFill/>
                </a:ln>
                <a:solidFill>
                  <a:srgbClr val="FFFFFF"/>
                </a:solidFill>
                <a:effectLst/>
                <a:uLnTx/>
                <a:uFillTx/>
                <a:latin typeface="Arial"/>
                <a:cs typeface="Arial"/>
              </a:rPr>
              <a:t> </a:t>
            </a:r>
            <a:r>
              <a:rPr kumimoji="0" sz="2400" b="0" i="0" u="none" strike="noStrike" kern="0" cap="none" spc="-10" normalizeH="0" baseline="0" noProof="0">
                <a:ln>
                  <a:noFill/>
                </a:ln>
                <a:solidFill>
                  <a:srgbClr val="FFFFFF"/>
                </a:solidFill>
                <a:effectLst/>
                <a:uLnTx/>
                <a:uFillTx/>
                <a:latin typeface="Arial"/>
                <a:cs typeface="Arial"/>
              </a:rPr>
              <a:t>Asthma:</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91160" marR="1026794" lvl="0" indent="0" defTabSz="914400" eaLnBrk="1" fontAlgn="auto" latinLnBrk="0" hangingPunct="1">
              <a:lnSpc>
                <a:spcPct val="100000"/>
              </a:lnSpc>
              <a:spcBef>
                <a:spcPts val="15"/>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a:cs typeface="Arial"/>
              </a:rPr>
              <a:t>An</a:t>
            </a:r>
            <a:r>
              <a:rPr kumimoji="0" sz="1800" b="0" i="0" u="none" strike="noStrike" kern="0" cap="none" spc="-45"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Expert</a:t>
            </a:r>
            <a:r>
              <a:rPr kumimoji="0" sz="1800" b="0" i="0" u="none" strike="noStrike" kern="0" cap="none" spc="-2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Consensus</a:t>
            </a:r>
            <a:r>
              <a:rPr kumimoji="0" sz="1800" b="0" i="0" u="none" strike="noStrike" kern="0" cap="none" spc="-1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Framework</a:t>
            </a:r>
            <a:r>
              <a:rPr kumimoji="0" sz="1800" b="0" i="0" u="none" strike="noStrike" kern="0" cap="none" spc="-5"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to</a:t>
            </a:r>
            <a:r>
              <a:rPr kumimoji="0" sz="1800" b="0" i="0" u="none" strike="noStrike" kern="0" cap="none" spc="-35" normalizeH="0" baseline="0" noProof="0">
                <a:ln>
                  <a:noFill/>
                </a:ln>
                <a:solidFill>
                  <a:srgbClr val="FFFFFF"/>
                </a:solidFill>
                <a:effectLst/>
                <a:uLnTx/>
                <a:uFillTx/>
                <a:latin typeface="Arial"/>
                <a:cs typeface="Arial"/>
              </a:rPr>
              <a:t> </a:t>
            </a:r>
            <a:r>
              <a:rPr kumimoji="0" sz="1800" b="0" i="0" u="none" strike="noStrike" kern="0" cap="none" spc="-10" normalizeH="0" baseline="0" noProof="0">
                <a:ln>
                  <a:noFill/>
                </a:ln>
                <a:solidFill>
                  <a:srgbClr val="FFFFFF"/>
                </a:solidFill>
                <a:effectLst/>
                <a:uLnTx/>
                <a:uFillTx/>
                <a:latin typeface="Arial"/>
                <a:cs typeface="Arial"/>
              </a:rPr>
              <a:t>Characterize </a:t>
            </a:r>
            <a:r>
              <a:rPr kumimoji="0" sz="1800" b="0" i="0" u="none" strike="noStrike" kern="0" cap="none" spc="0" normalizeH="0" baseline="0" noProof="0">
                <a:ln>
                  <a:noFill/>
                </a:ln>
                <a:solidFill>
                  <a:srgbClr val="FFFFFF"/>
                </a:solidFill>
                <a:effectLst/>
                <a:uLnTx/>
                <a:uFillTx/>
                <a:latin typeface="Arial"/>
                <a:cs typeface="Arial"/>
              </a:rPr>
              <a:t>Phenotypes</a:t>
            </a:r>
            <a:r>
              <a:rPr kumimoji="0" sz="1800" b="0" i="0" u="none" strike="noStrike" kern="0" cap="none" spc="1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in</a:t>
            </a:r>
            <a:r>
              <a:rPr kumimoji="0" sz="1800" b="0" i="0" u="none" strike="noStrike" kern="0" cap="none" spc="-15"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a:t>
            </a:r>
            <a:r>
              <a:rPr kumimoji="0" sz="1800" b="0" i="0" u="none" strike="noStrike" kern="0" cap="none" spc="-2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Global</a:t>
            </a:r>
            <a:r>
              <a:rPr kumimoji="0" sz="1800" b="0" i="0" u="none" strike="noStrike" kern="0" cap="none" spc="-15" normalizeH="0" baseline="0" noProof="0">
                <a:ln>
                  <a:noFill/>
                </a:ln>
                <a:solidFill>
                  <a:srgbClr val="FFFFFF"/>
                </a:solidFill>
                <a:effectLst/>
                <a:uLnTx/>
                <a:uFillTx/>
                <a:latin typeface="Arial"/>
                <a:cs typeface="Arial"/>
              </a:rPr>
              <a:t> </a:t>
            </a:r>
            <a:r>
              <a:rPr kumimoji="0" sz="1800" b="0" i="0" u="none" strike="noStrike" kern="0" cap="none" spc="-10" normalizeH="0" baseline="0" noProof="0">
                <a:ln>
                  <a:noFill/>
                </a:ln>
                <a:solidFill>
                  <a:srgbClr val="FFFFFF"/>
                </a:solidFill>
                <a:effectLst/>
                <a:uLnTx/>
                <a:uFillTx/>
                <a:latin typeface="Arial"/>
                <a:cs typeface="Arial"/>
              </a:rPr>
              <a:t>Real-</a:t>
            </a:r>
            <a:r>
              <a:rPr kumimoji="0" sz="1800" b="0" i="0" u="none" strike="noStrike" kern="0" cap="none" spc="0" normalizeH="0" baseline="0" noProof="0">
                <a:ln>
                  <a:noFill/>
                </a:ln>
                <a:solidFill>
                  <a:srgbClr val="FFFFFF"/>
                </a:solidFill>
                <a:effectLst/>
                <a:uLnTx/>
                <a:uFillTx/>
                <a:latin typeface="Arial"/>
                <a:cs typeface="Arial"/>
              </a:rPr>
              <a:t>Life</a:t>
            </a:r>
            <a:r>
              <a:rPr kumimoji="0" sz="1800" b="0" i="0" u="none" strike="noStrike" kern="0" cap="none" spc="-1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Severe</a:t>
            </a:r>
            <a:r>
              <a:rPr kumimoji="0" sz="1800" b="0" i="0" u="none" strike="noStrike" kern="0" cap="none" spc="-10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Asthma</a:t>
            </a:r>
            <a:r>
              <a:rPr kumimoji="0" sz="1800" b="0" i="0" u="none" strike="noStrike" kern="0" cap="none" spc="-20" normalizeH="0" baseline="0" noProof="0">
                <a:ln>
                  <a:noFill/>
                </a:ln>
                <a:solidFill>
                  <a:srgbClr val="FFFFFF"/>
                </a:solidFill>
                <a:effectLst/>
                <a:uLnTx/>
                <a:uFillTx/>
                <a:latin typeface="Arial"/>
                <a:cs typeface="Arial"/>
              </a:rPr>
              <a:t> </a:t>
            </a:r>
            <a:r>
              <a:rPr kumimoji="0" sz="1800" b="0" i="0" u="none" strike="noStrike" kern="0" cap="none" spc="-10" normalizeH="0" baseline="0" noProof="0">
                <a:ln>
                  <a:noFill/>
                </a:ln>
                <a:solidFill>
                  <a:srgbClr val="FFFFFF"/>
                </a:solidFill>
                <a:effectLst/>
                <a:uLnTx/>
                <a:uFillTx/>
                <a:latin typeface="Arial"/>
                <a:cs typeface="Arial"/>
              </a:rPr>
              <a:t>Cohort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3" cstate="print"/>
          <a:stretch>
            <a:fillRect/>
          </a:stretch>
        </p:blipFill>
        <p:spPr>
          <a:xfrm>
            <a:off x="391668" y="2990088"/>
            <a:ext cx="2706624" cy="970788"/>
          </a:xfrm>
          <a:prstGeom prst="rect">
            <a:avLst/>
          </a:prstGeom>
        </p:spPr>
      </p:pic>
      <p:sp>
        <p:nvSpPr>
          <p:cNvPr id="5" name="object 5"/>
          <p:cNvSpPr txBox="1"/>
          <p:nvPr/>
        </p:nvSpPr>
        <p:spPr>
          <a:xfrm>
            <a:off x="1200099" y="4090517"/>
            <a:ext cx="118872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rgbClr val="073762"/>
                </a:solidFill>
                <a:effectLst/>
                <a:uLnTx/>
                <a:uFillTx/>
                <a:latin typeface="Arial"/>
                <a:cs typeface="Arial"/>
              </a:rPr>
              <a:t>Click</a:t>
            </a:r>
            <a:r>
              <a:rPr kumimoji="0" sz="800" b="1" i="0" u="none" strike="noStrike" kern="0" cap="none" spc="-15" normalizeH="0" baseline="0" noProof="0">
                <a:ln>
                  <a:noFill/>
                </a:ln>
                <a:solidFill>
                  <a:srgbClr val="073762"/>
                </a:solidFill>
                <a:effectLst/>
                <a:uLnTx/>
                <a:uFillTx/>
                <a:latin typeface="Arial"/>
                <a:cs typeface="Arial"/>
              </a:rPr>
              <a:t> </a:t>
            </a:r>
            <a:r>
              <a:rPr kumimoji="0" sz="800" b="1" i="0" u="sng" strike="noStrike" kern="0" cap="none" spc="0" normalizeH="0" baseline="0" noProof="0">
                <a:ln>
                  <a:noFill/>
                </a:ln>
                <a:solidFill>
                  <a:srgbClr val="0C5EA8"/>
                </a:solidFill>
                <a:effectLst/>
                <a:uLnTx/>
                <a:uFill>
                  <a:solidFill>
                    <a:srgbClr val="0C5EA8"/>
                  </a:solidFill>
                </a:uFill>
                <a:latin typeface="Arial"/>
                <a:cs typeface="Arial"/>
                <a:hlinkClick r:id="rId4"/>
              </a:rPr>
              <a:t>here</a:t>
            </a:r>
            <a:r>
              <a:rPr kumimoji="0" sz="800" b="1" i="0" u="none" strike="noStrike" kern="0" cap="none" spc="5" normalizeH="0" baseline="0" noProof="0">
                <a:ln>
                  <a:noFill/>
                </a:ln>
                <a:solidFill>
                  <a:srgbClr val="0C5EA8"/>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for</a:t>
            </a:r>
            <a:r>
              <a:rPr kumimoji="0" sz="800" b="1" i="0" u="none" strike="noStrike" kern="0" cap="none" spc="-20"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the</a:t>
            </a:r>
            <a:r>
              <a:rPr kumimoji="0" sz="800" b="1" i="0" u="none" strike="noStrike" kern="0" cap="none" spc="-10" normalizeH="0" baseline="0" noProof="0">
                <a:ln>
                  <a:noFill/>
                </a:ln>
                <a:solidFill>
                  <a:srgbClr val="073762"/>
                </a:solidFill>
                <a:effectLst/>
                <a:uLnTx/>
                <a:uFillTx/>
                <a:latin typeface="Arial"/>
                <a:cs typeface="Arial"/>
              </a:rPr>
              <a:t> article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3334892" y="3030981"/>
            <a:ext cx="4717415" cy="87884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a:ln>
                  <a:noFill/>
                </a:ln>
                <a:solidFill>
                  <a:srgbClr val="2F2F2F"/>
                </a:solidFill>
                <a:effectLst/>
                <a:uLnTx/>
                <a:uFillTx/>
                <a:latin typeface="Arial"/>
                <a:cs typeface="Arial"/>
              </a:rPr>
              <a:t>Liam</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Heaney,</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Luis</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Perez</a:t>
            </a:r>
            <a:r>
              <a:rPr kumimoji="0" sz="700" b="1" i="0" u="none" strike="noStrike" kern="0" cap="none" spc="-3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de</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Llano,</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Mona</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Al-</a:t>
            </a:r>
            <a:r>
              <a:rPr kumimoji="0" sz="700" b="1" i="0" u="none" strike="noStrike" kern="0" cap="none" spc="0" normalizeH="0" baseline="0" noProof="0">
                <a:ln>
                  <a:noFill/>
                </a:ln>
                <a:solidFill>
                  <a:srgbClr val="2F2F2F"/>
                </a:solidFill>
                <a:effectLst/>
                <a:uLnTx/>
                <a:uFillTx/>
                <a:latin typeface="Arial"/>
                <a:cs typeface="Arial"/>
              </a:rPr>
              <a:t>Ahmad,</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Vibeke</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Backer,</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John</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Busby,</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Giorgio</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Walter</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Canonica,</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George</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Christoff,</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Borja</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Cosio,</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J.</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Mark</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FitzGerald,</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Enrico</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Heffler,</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Takashi</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Iwanaga,</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David</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J.</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Jackson,</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Andrew 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Menzies-</a:t>
            </a:r>
            <a:r>
              <a:rPr kumimoji="0" sz="700" b="1" i="0" u="none" strike="noStrike" kern="0" cap="none" spc="0" normalizeH="0" baseline="0" noProof="0">
                <a:ln>
                  <a:noFill/>
                </a:ln>
                <a:solidFill>
                  <a:srgbClr val="2F2F2F"/>
                </a:solidFill>
                <a:effectLst/>
                <a:uLnTx/>
                <a:uFillTx/>
                <a:latin typeface="Arial"/>
                <a:cs typeface="Arial"/>
              </a:rPr>
              <a:t>Gow,</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Nikolaos</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Papadopoulos,</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Andriana</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I.</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Papaioannou,</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Paul</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E.</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Pfeffer, Todor</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a:t>
            </a:r>
            <a:r>
              <a:rPr kumimoji="0" sz="700" b="1" i="0" u="none" strike="noStrike" kern="0" cap="none" spc="-10" normalizeH="0" baseline="0" noProof="0">
                <a:ln>
                  <a:noFill/>
                </a:ln>
                <a:solidFill>
                  <a:srgbClr val="2F2F2F"/>
                </a:solidFill>
                <a:effectLst/>
                <a:uLnTx/>
                <a:uFillTx/>
                <a:latin typeface="Arial"/>
                <a:cs typeface="Arial"/>
              </a:rPr>
              <a:t> Popov,</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Celeste</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Porsbjerg,</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Chin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Kook</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Rhee,</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Mohsen</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Sadatsafavi,</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Yuji</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Tohda, Eileen</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Wang,</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Michael</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E.</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Wechsler,</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Marianna</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Alacqua,</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Alan</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Altraja,</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Leif</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Bjermer,</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Unnur</a:t>
            </a:r>
            <a:r>
              <a:rPr kumimoji="0" sz="700" b="1" i="0" u="none" strike="noStrike" kern="0" cap="none" spc="-3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S.</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Björnsdóttir,</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Arnaud</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Bourdin,</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Guy</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Brusselle,</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Roland</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Buhl,</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Richard</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W.</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Costello,</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Mark</a:t>
            </a:r>
            <a:r>
              <a:rPr kumimoji="0" sz="700" b="1" i="0" u="none" strike="noStrike" kern="0" cap="none" spc="-3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Hew,</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Mariko</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Siyue</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Koh,</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Sverre</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Lehmann,</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Lauri</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Lehtimäki,</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Matthew</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Peters,</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Camille</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Taillé,</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Christian</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Taube,</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Trung</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Tran,</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James</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Zangrilli,</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Lakmini </a:t>
            </a:r>
            <a:r>
              <a:rPr kumimoji="0" sz="700" b="1" i="0" u="none" strike="noStrike" kern="0" cap="none" spc="-10" normalizeH="0" baseline="0" noProof="0">
                <a:ln>
                  <a:noFill/>
                </a:ln>
                <a:solidFill>
                  <a:srgbClr val="2F2F2F"/>
                </a:solidFill>
                <a:effectLst/>
                <a:uLnTx/>
                <a:uFillTx/>
                <a:latin typeface="Arial"/>
                <a:cs typeface="Arial"/>
              </a:rPr>
              <a:t>Bulathsinhala,</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Victoria A.</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Carter,</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20" normalizeH="0" baseline="0" noProof="0">
                <a:ln>
                  <a:noFill/>
                </a:ln>
                <a:solidFill>
                  <a:srgbClr val="2F2F2F"/>
                </a:solidFill>
                <a:effectLst/>
                <a:uLnTx/>
                <a:uFillTx/>
                <a:latin typeface="Arial"/>
                <a:cs typeface="Arial"/>
              </a:rPr>
              <a:t>Isha</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Chaudhry,</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Neva</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Eleangovan,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Naeimeh</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Hosseini, Marjan</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Kerkhof,</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Ruth</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Murray,</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Chris</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Price,</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David</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Price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pic>
        <p:nvPicPr>
          <p:cNvPr id="7" name="Graphic 6" descr="Beginning with solid fill">
            <a:hlinkClick r:id="rId5" action="ppaction://hlinksldjump"/>
            <a:extLst>
              <a:ext uri="{FF2B5EF4-FFF2-40B4-BE49-F238E27FC236}">
                <a16:creationId xmlns:a16="http://schemas.microsoft.com/office/drawing/2014/main" id="{1377937F-96F4-0EDA-F517-7AAAF4BE83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68338E45-5591-90A7-23B9-06EB096FDF18}"/>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682" rIns="0" bIns="0" rtlCol="0">
            <a:spAutoFit/>
          </a:bodyPr>
          <a:lstStyle/>
          <a:p>
            <a:pPr marL="168910">
              <a:lnSpc>
                <a:spcPct val="100000"/>
              </a:lnSpc>
              <a:spcBef>
                <a:spcPts val="95"/>
              </a:spcBef>
            </a:pPr>
            <a:r>
              <a:t>Background</a:t>
            </a:r>
            <a:r>
              <a:rPr spc="-40"/>
              <a:t> </a:t>
            </a:r>
            <a:r>
              <a:t>and</a:t>
            </a:r>
            <a:r>
              <a:rPr spc="-50"/>
              <a:t> </a:t>
            </a:r>
            <a:r>
              <a:rPr spc="-10"/>
              <a:t>Objectives</a:t>
            </a:r>
            <a:r>
              <a:rPr sz="1575" spc="-15" baseline="26455"/>
              <a:t>1</a:t>
            </a:r>
            <a:endParaRPr sz="1575" baseline="26455"/>
          </a:p>
        </p:txBody>
      </p:sp>
      <p:sp>
        <p:nvSpPr>
          <p:cNvPr id="3" name="object 3"/>
          <p:cNvSpPr txBox="1"/>
          <p:nvPr/>
        </p:nvSpPr>
        <p:spPr>
          <a:xfrm>
            <a:off x="573430" y="1602994"/>
            <a:ext cx="3258185" cy="2350770"/>
          </a:xfrm>
          <a:prstGeom prst="rect">
            <a:avLst/>
          </a:prstGeom>
        </p:spPr>
        <p:txBody>
          <a:bodyPr vert="horz" wrap="square" lIns="0" tIns="13335" rIns="0" bIns="0" rtlCol="0">
            <a:spAutoFit/>
          </a:bodyPr>
          <a:lstStyle/>
          <a:p>
            <a:pPr marL="183515" marR="67945" lvl="0" indent="-133350" defTabSz="914400" eaLnBrk="1" fontAlgn="auto" latinLnBrk="0" hangingPunct="1">
              <a:lnSpc>
                <a:spcPct val="100000"/>
              </a:lnSpc>
              <a:spcBef>
                <a:spcPts val="105"/>
              </a:spcBef>
              <a:spcAft>
                <a:spcPts val="0"/>
              </a:spcAft>
              <a:buClr>
                <a:srgbClr val="FF9900"/>
              </a:buClr>
              <a:buSzTx/>
              <a:buFont typeface="Arial"/>
              <a:buChar char="•"/>
              <a:tabLst>
                <a:tab pos="184785" algn="l"/>
              </a:tabLst>
              <a:defRPr/>
            </a:pP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consists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different 	phenotypes</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endotypes </a:t>
            </a:r>
            <a:r>
              <a:rPr kumimoji="0" sz="1400" b="1" i="0" u="none" strike="noStrike" kern="0" cap="none" spc="-20" normalizeH="0" baseline="0" noProof="0">
                <a:ln>
                  <a:noFill/>
                </a:ln>
                <a:solidFill>
                  <a:srgbClr val="073762"/>
                </a:solidFill>
                <a:effectLst/>
                <a:uLnTx/>
                <a:uFillTx/>
                <a:latin typeface="Arial"/>
                <a:cs typeface="Arial"/>
              </a:rPr>
              <a:t>that 	</a:t>
            </a:r>
            <a:r>
              <a:rPr kumimoji="0" sz="1400" b="1" i="0" u="none" strike="noStrike" kern="0" cap="none" spc="0" normalizeH="0" baseline="0" noProof="0">
                <a:ln>
                  <a:noFill/>
                </a:ln>
                <a:solidFill>
                  <a:srgbClr val="073762"/>
                </a:solidFill>
                <a:effectLst/>
                <a:uLnTx/>
                <a:uFillTx/>
                <a:latin typeface="Arial"/>
                <a:cs typeface="Arial"/>
              </a:rPr>
              <a:t>differ</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their</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clinical</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presentation, 	</a:t>
            </a:r>
            <a:r>
              <a:rPr kumimoji="0" sz="1400" b="1" i="0" u="none" strike="noStrike" kern="0" cap="none" spc="0" normalizeH="0" baseline="0" noProof="0">
                <a:ln>
                  <a:noFill/>
                </a:ln>
                <a:solidFill>
                  <a:srgbClr val="073762"/>
                </a:solidFill>
                <a:effectLst/>
                <a:uLnTx/>
                <a:uFillTx/>
                <a:latin typeface="Arial"/>
                <a:cs typeface="Arial"/>
              </a:rPr>
              <a:t>underlying</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pathways</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7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response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10" normalizeH="0" baseline="0" noProof="0">
                <a:ln>
                  <a:noFill/>
                </a:ln>
                <a:solidFill>
                  <a:srgbClr val="073762"/>
                </a:solidFill>
                <a:effectLst/>
                <a:uLnTx/>
                <a:uFillTx/>
                <a:latin typeface="Arial"/>
                <a:cs typeface="Arial"/>
              </a:rPr>
              <a:t> treatment</a:t>
            </a:r>
            <a:r>
              <a:rPr kumimoji="0" sz="1350" b="1" i="0" u="none" strike="noStrike" kern="0" cap="none" spc="-15" normalizeH="0" baseline="24691" noProof="0">
                <a:ln>
                  <a:noFill/>
                </a:ln>
                <a:solidFill>
                  <a:srgbClr val="073762"/>
                </a:solidFill>
                <a:effectLst/>
                <a:uLnTx/>
                <a:uFillTx/>
                <a:latin typeface="Arial"/>
                <a:cs typeface="Arial"/>
              </a:rPr>
              <a:t>2</a:t>
            </a:r>
            <a:endParaRPr kumimoji="0" sz="1350" b="0" i="0" u="none" strike="noStrike" kern="0" cap="none" spc="0" normalizeH="0" baseline="24691" noProof="0">
              <a:ln>
                <a:noFill/>
              </a:ln>
              <a:solidFill>
                <a:sysClr val="windowText" lastClr="000000"/>
              </a:solidFill>
              <a:effectLst/>
              <a:uLnTx/>
              <a:uFillTx/>
              <a:latin typeface="Arial"/>
              <a:cs typeface="Arial"/>
            </a:endParaRPr>
          </a:p>
          <a:p>
            <a:pPr marL="183515" marR="17780" lvl="0" indent="-133350" defTabSz="914400" eaLnBrk="1" fontAlgn="auto" latinLnBrk="0" hangingPunct="1">
              <a:lnSpc>
                <a:spcPct val="100000"/>
              </a:lnSpc>
              <a:spcBef>
                <a:spcPts val="1500"/>
              </a:spcBef>
              <a:spcAft>
                <a:spcPts val="0"/>
              </a:spcAft>
              <a:buClr>
                <a:srgbClr val="FF9900"/>
              </a:buClr>
              <a:buSzTx/>
              <a:buFontTx/>
              <a:buChar char="•"/>
              <a:tabLst>
                <a:tab pos="184785" algn="l"/>
              </a:tabLst>
              <a:defRPr/>
            </a:pPr>
            <a:r>
              <a:rPr kumimoji="0" sz="1400" b="0" i="0" u="none" strike="noStrike" kern="0" cap="none" spc="-10" normalizeH="0" baseline="0" noProof="0">
                <a:ln>
                  <a:noFill/>
                </a:ln>
                <a:solidFill>
                  <a:srgbClr val="073762"/>
                </a:solidFill>
                <a:effectLst/>
                <a:uLnTx/>
                <a:uFillTx/>
                <a:latin typeface="Arial"/>
                <a:cs typeface="Arial"/>
              </a:rPr>
              <a:t>Various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classifications</a:t>
            </a:r>
            <a:r>
              <a:rPr kumimoji="0" sz="1400" b="0" i="0" u="none" strike="noStrike" kern="0" cap="none" spc="-8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for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0" normalizeH="0" baseline="0" noProof="0">
                <a:ln>
                  <a:noFill/>
                </a:ln>
                <a:solidFill>
                  <a:srgbClr val="073762"/>
                </a:solidFill>
                <a:effectLst/>
                <a:uLnTx/>
                <a:uFillTx/>
                <a:latin typeface="Arial"/>
                <a:cs typeface="Arial"/>
              </a:rPr>
              <a:t>eosinophilic</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10" normalizeH="0" baseline="0" noProof="0">
                <a:ln>
                  <a:noFill/>
                </a:ln>
                <a:solidFill>
                  <a:srgbClr val="073762"/>
                </a:solidFill>
                <a:effectLst/>
                <a:uLnTx/>
                <a:uFillTx/>
                <a:latin typeface="Arial"/>
                <a:cs typeface="Arial"/>
              </a:rPr>
              <a:t> non-eosinophilic 	</a:t>
            </a:r>
            <a:r>
              <a:rPr kumimoji="0" sz="1400" b="0" i="0" u="none" strike="noStrike" kern="0" cap="none" spc="0" normalizeH="0" baseline="0" noProof="0">
                <a:ln>
                  <a:noFill/>
                </a:ln>
                <a:solidFill>
                  <a:srgbClr val="073762"/>
                </a:solidFill>
                <a:effectLst/>
                <a:uLnTx/>
                <a:uFillTx/>
                <a:latin typeface="Arial"/>
                <a:cs typeface="Arial"/>
              </a:rPr>
              <a:t>phenotypes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have 	</a:t>
            </a:r>
            <a:r>
              <a:rPr kumimoji="0" sz="1400" b="0" i="0" u="none" strike="noStrike" kern="0" cap="none" spc="0" normalizeH="0" baseline="0" noProof="0">
                <a:ln>
                  <a:noFill/>
                </a:ln>
                <a:solidFill>
                  <a:srgbClr val="073762"/>
                </a:solidFill>
                <a:effectLst/>
                <a:uLnTx/>
                <a:uFillTx/>
                <a:latin typeface="Arial"/>
                <a:cs typeface="Arial"/>
              </a:rPr>
              <a:t>been</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suggested;</a:t>
            </a:r>
            <a:r>
              <a:rPr kumimoji="0" sz="1400" b="0"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however,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their</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clinical 	</a:t>
            </a:r>
            <a:r>
              <a:rPr kumimoji="0" sz="1400" b="0" i="0" u="none" strike="noStrike" kern="0" cap="none" spc="0" normalizeH="0" baseline="0" noProof="0">
                <a:ln>
                  <a:noFill/>
                </a:ln>
                <a:solidFill>
                  <a:srgbClr val="073762"/>
                </a:solidFill>
                <a:effectLst/>
                <a:uLnTx/>
                <a:uFillTx/>
                <a:latin typeface="Arial"/>
                <a:cs typeface="Arial"/>
              </a:rPr>
              <a:t>applicability</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real</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world</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is</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limited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53339" y="4899456"/>
            <a:ext cx="3279775" cy="208279"/>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Severe</a:t>
            </a:r>
            <a:r>
              <a:rPr kumimoji="0" sz="600" b="0" i="0" u="none" strike="noStrike" kern="0" cap="none" spc="0" normalizeH="0" baseline="0" noProof="0">
                <a:ln>
                  <a:noFill/>
                </a:ln>
                <a:solidFill>
                  <a:sysClr val="windowText" lastClr="000000"/>
                </a:solidFill>
                <a:effectLst/>
                <a:uLnTx/>
                <a:uFillTx/>
                <a:latin typeface="Arial"/>
                <a:cs typeface="Arial"/>
              </a:rPr>
              <a:t> Asthma</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15" normalizeH="0" baseline="27777" noProof="0">
                <a:ln>
                  <a:noFill/>
                </a:ln>
                <a:solidFill>
                  <a:sysClr val="windowText" lastClr="000000"/>
                </a:solidFill>
                <a:effectLst/>
                <a:uLnTx/>
                <a:uFillTx/>
                <a:latin typeface="Arial"/>
                <a:cs typeface="Arial"/>
              </a:rPr>
              <a:t>1</a:t>
            </a: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0" normalizeH="0" baseline="0" noProof="0">
                <a:ln>
                  <a:noFill/>
                </a:ln>
                <a:solidFill>
                  <a:sysClr val="windowText" lastClr="000000"/>
                </a:solidFill>
                <a:effectLst/>
                <a:uLnTx/>
                <a:uFillTx/>
                <a:latin typeface="Arial"/>
                <a:cs typeface="Arial"/>
              </a:rPr>
              <a:t> LG,</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0" normalizeH="0" baseline="0" noProof="0">
                <a:ln>
                  <a:noFill/>
                </a:ln>
                <a:solidFill>
                  <a:sysClr val="windowText" lastClr="000000"/>
                </a:solidFill>
                <a:effectLst/>
                <a:uLnTx/>
                <a:uFillTx/>
                <a:latin typeface="Arial"/>
                <a:cs typeface="Arial"/>
              </a:rPr>
              <a:t>830;</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27777" noProof="0">
                <a:ln>
                  <a:noFill/>
                </a:ln>
                <a:solidFill>
                  <a:sysClr val="windowText" lastClr="000000"/>
                </a:solidFill>
                <a:effectLst/>
                <a:uLnTx/>
                <a:uFillTx/>
                <a:latin typeface="Arial"/>
                <a:cs typeface="Arial"/>
              </a:rPr>
              <a:t>2</a:t>
            </a:r>
            <a:r>
              <a:rPr kumimoji="0" sz="600" b="0" i="0" u="none" strike="noStrike" kern="0" cap="none" spc="0" normalizeH="0" baseline="0" noProof="0">
                <a:ln>
                  <a:noFill/>
                </a:ln>
                <a:solidFill>
                  <a:sysClr val="windowText" lastClr="000000"/>
                </a:solidFill>
                <a:effectLst/>
                <a:uLnTx/>
                <a:uFillTx/>
                <a:latin typeface="Arial"/>
                <a:cs typeface="Arial"/>
              </a:rPr>
              <a:t>Bakakos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Med</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2019;8:1375</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1034796" y="923544"/>
            <a:ext cx="2308860" cy="297180"/>
          </a:xfrm>
          <a:custGeom>
            <a:avLst/>
            <a:gdLst/>
            <a:ahLst/>
            <a:cxnLst/>
            <a:rect l="l" t="t" r="r" b="b"/>
            <a:pathLst>
              <a:path w="2308860" h="297180">
                <a:moveTo>
                  <a:pt x="2259329"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2259329" y="297179"/>
                </a:lnTo>
                <a:lnTo>
                  <a:pt x="2278588" y="293280"/>
                </a:lnTo>
                <a:lnTo>
                  <a:pt x="2294334" y="282654"/>
                </a:lnTo>
                <a:lnTo>
                  <a:pt x="2304960" y="266908"/>
                </a:lnTo>
                <a:lnTo>
                  <a:pt x="2308859" y="247650"/>
                </a:lnTo>
                <a:lnTo>
                  <a:pt x="2308859" y="49529"/>
                </a:lnTo>
                <a:lnTo>
                  <a:pt x="2304960" y="30271"/>
                </a:lnTo>
                <a:lnTo>
                  <a:pt x="2294334" y="14525"/>
                </a:lnTo>
                <a:lnTo>
                  <a:pt x="2278588" y="3899"/>
                </a:lnTo>
                <a:lnTo>
                  <a:pt x="225932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1768601" y="964184"/>
            <a:ext cx="83946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Background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5734811" y="947927"/>
            <a:ext cx="2308860" cy="297180"/>
          </a:xfrm>
          <a:custGeom>
            <a:avLst/>
            <a:gdLst/>
            <a:ahLst/>
            <a:cxnLst/>
            <a:rect l="l" t="t" r="r" b="b"/>
            <a:pathLst>
              <a:path w="2308859" h="297180">
                <a:moveTo>
                  <a:pt x="2259330" y="0"/>
                </a:moveTo>
                <a:lnTo>
                  <a:pt x="49529" y="0"/>
                </a:lnTo>
                <a:lnTo>
                  <a:pt x="30271" y="3899"/>
                </a:lnTo>
                <a:lnTo>
                  <a:pt x="14525" y="14525"/>
                </a:lnTo>
                <a:lnTo>
                  <a:pt x="3899" y="30271"/>
                </a:lnTo>
                <a:lnTo>
                  <a:pt x="0" y="49530"/>
                </a:lnTo>
                <a:lnTo>
                  <a:pt x="0" y="247650"/>
                </a:lnTo>
                <a:lnTo>
                  <a:pt x="3899" y="266908"/>
                </a:lnTo>
                <a:lnTo>
                  <a:pt x="14525" y="282654"/>
                </a:lnTo>
                <a:lnTo>
                  <a:pt x="30271" y="293280"/>
                </a:lnTo>
                <a:lnTo>
                  <a:pt x="49529" y="297180"/>
                </a:lnTo>
                <a:lnTo>
                  <a:pt x="2259330" y="297180"/>
                </a:lnTo>
                <a:lnTo>
                  <a:pt x="2278588" y="293280"/>
                </a:lnTo>
                <a:lnTo>
                  <a:pt x="2294334" y="282654"/>
                </a:lnTo>
                <a:lnTo>
                  <a:pt x="2304960" y="266908"/>
                </a:lnTo>
                <a:lnTo>
                  <a:pt x="2308860" y="247650"/>
                </a:lnTo>
                <a:lnTo>
                  <a:pt x="2308860" y="49530"/>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521577" y="988009"/>
            <a:ext cx="73660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Objectives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5318505" y="1640205"/>
            <a:ext cx="3442335" cy="2327910"/>
          </a:xfrm>
          <a:prstGeom prst="rect">
            <a:avLst/>
          </a:prstGeom>
        </p:spPr>
        <p:txBody>
          <a:bodyPr vert="horz" wrap="square" lIns="0" tIns="13335" rIns="0" bIns="0" rtlCol="0">
            <a:spAutoFit/>
          </a:bodyPr>
          <a:lstStyle/>
          <a:p>
            <a:pPr marL="239395" marR="5080" lvl="0" indent="-227329" defTabSz="914400" eaLnBrk="1" fontAlgn="auto" latinLnBrk="0" hangingPunct="1">
              <a:lnSpc>
                <a:spcPct val="100000"/>
              </a:lnSpc>
              <a:spcBef>
                <a:spcPts val="105"/>
              </a:spcBef>
              <a:spcAft>
                <a:spcPts val="0"/>
              </a:spcAft>
              <a:buClr>
                <a:srgbClr val="FF9900"/>
              </a:buClr>
              <a:buSzTx/>
              <a:buFontTx/>
              <a:buAutoNum type="arabicPeriod"/>
              <a:tabLst>
                <a:tab pos="241300" algn="l"/>
              </a:tabLst>
              <a:defRPr/>
            </a:pPr>
            <a:r>
              <a:rPr kumimoji="0" sz="1400" b="0" i="0" u="none" strike="noStrike" kern="0" cap="none" spc="0" normalizeH="0" baseline="0" noProof="0">
                <a:ln>
                  <a:noFill/>
                </a:ln>
                <a:solidFill>
                  <a:srgbClr val="073762"/>
                </a:solidFill>
                <a:effectLst/>
                <a:uLnTx/>
                <a:uFillTx/>
                <a:latin typeface="Arial"/>
                <a:cs typeface="Arial"/>
              </a:rPr>
              <a:t>Develop</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algorithm</a:t>
            </a:r>
            <a:r>
              <a:rPr kumimoji="0" sz="1400" b="1" i="0" u="none" strike="noStrike" kern="0" cap="none" spc="-6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to</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characterize 	</a:t>
            </a:r>
            <a:r>
              <a:rPr kumimoji="0" sz="1400" b="0" i="0" u="none" strike="noStrike" kern="0" cap="none" spc="0" normalizeH="0" baseline="0" noProof="0">
                <a:ln>
                  <a:noFill/>
                </a:ln>
                <a:solidFill>
                  <a:srgbClr val="073762"/>
                </a:solidFill>
                <a:effectLst/>
                <a:uLnTx/>
                <a:uFillTx/>
                <a:latin typeface="Arial"/>
                <a:cs typeface="Arial"/>
              </a:rPr>
              <a:t>severe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eosinophilic</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non-eosinophilic 	</a:t>
            </a:r>
            <a:r>
              <a:rPr kumimoji="0" sz="1400" b="0" i="0" u="none" strike="noStrike" kern="0" cap="none" spc="0" normalizeH="0" baseline="0" noProof="0">
                <a:ln>
                  <a:noFill/>
                </a:ln>
                <a:solidFill>
                  <a:srgbClr val="073762"/>
                </a:solidFill>
                <a:effectLst/>
                <a:uLnTx/>
                <a:uFillTx/>
                <a:latin typeface="Arial"/>
                <a:cs typeface="Arial"/>
              </a:rPr>
              <a:t>asthma</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using</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both</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phenotypic 	</a:t>
            </a:r>
            <a:r>
              <a:rPr kumimoji="0" sz="1400" b="0" i="0" u="none" strike="noStrike" kern="0" cap="none" spc="0" normalizeH="0" baseline="0" noProof="0">
                <a:ln>
                  <a:noFill/>
                </a:ln>
                <a:solidFill>
                  <a:srgbClr val="073762"/>
                </a:solidFill>
                <a:effectLst/>
                <a:uLnTx/>
                <a:uFillTx/>
                <a:latin typeface="Arial"/>
                <a:cs typeface="Arial"/>
              </a:rPr>
              <a:t>characteristics</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biomarkers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39395" marR="321945" lvl="0" indent="-227329" defTabSz="914400" eaLnBrk="1" fontAlgn="auto" latinLnBrk="0" hangingPunct="1">
              <a:lnSpc>
                <a:spcPct val="100000"/>
              </a:lnSpc>
              <a:spcBef>
                <a:spcPts val="1500"/>
              </a:spcBef>
              <a:spcAft>
                <a:spcPts val="0"/>
              </a:spcAft>
              <a:buClr>
                <a:srgbClr val="FF9900"/>
              </a:buClr>
              <a:buSzTx/>
              <a:buFontTx/>
              <a:buAutoNum type="arabicPeriod"/>
              <a:tabLst>
                <a:tab pos="241300" algn="l"/>
              </a:tabLst>
              <a:defRPr/>
            </a:pPr>
            <a:r>
              <a:rPr kumimoji="0" sz="1400" b="0" i="0" u="none" strike="noStrike" kern="0" cap="none" spc="0" normalizeH="0" baseline="0" noProof="0">
                <a:ln>
                  <a:noFill/>
                </a:ln>
                <a:solidFill>
                  <a:srgbClr val="073762"/>
                </a:solidFill>
                <a:effectLst/>
                <a:uLnTx/>
                <a:uFillTx/>
                <a:latin typeface="Arial"/>
                <a:cs typeface="Arial"/>
              </a:rPr>
              <a:t>Quantify</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proportions</a:t>
            </a:r>
            <a:r>
              <a:rPr kumimoji="0" sz="1400" b="1"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patients 	</a:t>
            </a:r>
            <a:r>
              <a:rPr kumimoji="0" sz="1400" b="0" i="0" u="none" strike="noStrike" kern="0" cap="none" spc="0" normalizeH="0" baseline="0" noProof="0">
                <a:ln>
                  <a:noFill/>
                </a:ln>
                <a:solidFill>
                  <a:srgbClr val="073762"/>
                </a:solidFill>
                <a:effectLst/>
                <a:uLnTx/>
                <a:uFillTx/>
                <a:latin typeface="Arial"/>
                <a:cs typeface="Arial"/>
              </a:rPr>
              <a:t>with</a:t>
            </a:r>
            <a:r>
              <a:rPr kumimoji="0" sz="1400" b="0" i="0" u="none" strike="noStrike" kern="0" cap="none" spc="-1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these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phenotypes</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ISAR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39395" marR="981710" lvl="0" indent="-227329" algn="just" defTabSz="914400" eaLnBrk="1" fontAlgn="auto" latinLnBrk="0" hangingPunct="1">
              <a:lnSpc>
                <a:spcPct val="100000"/>
              </a:lnSpc>
              <a:spcBef>
                <a:spcPts val="1500"/>
              </a:spcBef>
              <a:spcAft>
                <a:spcPts val="0"/>
              </a:spcAft>
              <a:buClr>
                <a:srgbClr val="FF9900"/>
              </a:buClr>
              <a:buSzTx/>
              <a:buFontTx/>
              <a:buAutoNum type="arabicPeriod"/>
              <a:tabLst>
                <a:tab pos="241300" algn="l"/>
              </a:tabLst>
              <a:defRPr/>
            </a:pPr>
            <a:r>
              <a:rPr kumimoji="0" sz="1400" b="0" i="0" u="none" strike="noStrike" kern="0" cap="none" spc="0" normalizeH="0" baseline="0" noProof="0">
                <a:ln>
                  <a:noFill/>
                </a:ln>
                <a:solidFill>
                  <a:srgbClr val="073762"/>
                </a:solidFill>
                <a:effectLst/>
                <a:uLnTx/>
                <a:uFillTx/>
                <a:latin typeface="Arial"/>
                <a:cs typeface="Arial"/>
              </a:rPr>
              <a:t>Describe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compare</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their 	</a:t>
            </a:r>
            <a:r>
              <a:rPr kumimoji="0" sz="1400" b="1" i="0" u="none" strike="noStrike" kern="0" cap="none" spc="-10" normalizeH="0" baseline="0" noProof="0">
                <a:ln>
                  <a:noFill/>
                </a:ln>
                <a:solidFill>
                  <a:srgbClr val="073762"/>
                </a:solidFill>
                <a:effectLst/>
                <a:uLnTx/>
                <a:uFillTx/>
                <a:latin typeface="Arial"/>
                <a:cs typeface="Arial"/>
              </a:rPr>
              <a:t>demographics</a:t>
            </a:r>
            <a:r>
              <a:rPr kumimoji="0" sz="1400" b="1"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clinical 	characteristics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4189476" y="2452116"/>
            <a:ext cx="881380" cy="239395"/>
          </a:xfrm>
          <a:custGeom>
            <a:avLst/>
            <a:gdLst/>
            <a:ahLst/>
            <a:cxnLst/>
            <a:rect l="l" t="t" r="r" b="b"/>
            <a:pathLst>
              <a:path w="881379" h="239394">
                <a:moveTo>
                  <a:pt x="761238" y="0"/>
                </a:moveTo>
                <a:lnTo>
                  <a:pt x="761238" y="59816"/>
                </a:lnTo>
                <a:lnTo>
                  <a:pt x="0" y="59816"/>
                </a:lnTo>
                <a:lnTo>
                  <a:pt x="0" y="179450"/>
                </a:lnTo>
                <a:lnTo>
                  <a:pt x="761238" y="179450"/>
                </a:lnTo>
                <a:lnTo>
                  <a:pt x="761238" y="239267"/>
                </a:lnTo>
                <a:lnTo>
                  <a:pt x="880872" y="119633"/>
                </a:lnTo>
                <a:lnTo>
                  <a:pt x="76123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Graphic 10" descr="Beginning with solid fill">
            <a:hlinkClick r:id="rId2" action="ppaction://hlinksldjump"/>
            <a:extLst>
              <a:ext uri="{FF2B5EF4-FFF2-40B4-BE49-F238E27FC236}">
                <a16:creationId xmlns:a16="http://schemas.microsoft.com/office/drawing/2014/main" id="{078A909D-6F55-4A01-023A-D4D4A5BBB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039" y="0"/>
            <a:ext cx="7684770" cy="525525"/>
          </a:xfrm>
          <a:prstGeom prst="rect">
            <a:avLst/>
          </a:prstGeom>
        </p:spPr>
        <p:txBody>
          <a:bodyPr vert="horz" wrap="square" lIns="0" tIns="146430" rIns="0" bIns="0" rtlCol="0">
            <a:spAutoFit/>
          </a:bodyPr>
          <a:lstStyle/>
          <a:p>
            <a:pPr marL="12700">
              <a:lnSpc>
                <a:spcPct val="100000"/>
              </a:lnSpc>
              <a:spcBef>
                <a:spcPts val="95"/>
              </a:spcBef>
            </a:pPr>
            <a:r>
              <a:t>Study</a:t>
            </a:r>
            <a:r>
              <a:rPr spc="-40"/>
              <a:t> </a:t>
            </a:r>
            <a:r>
              <a:rPr spc="-10"/>
              <a:t>design</a:t>
            </a:r>
          </a:p>
        </p:txBody>
      </p:sp>
      <p:sp>
        <p:nvSpPr>
          <p:cNvPr id="3" name="object 3"/>
          <p:cNvSpPr txBox="1"/>
          <p:nvPr/>
        </p:nvSpPr>
        <p:spPr>
          <a:xfrm>
            <a:off x="32105" y="4900371"/>
            <a:ext cx="261175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517838" y="1175766"/>
            <a:ext cx="2916555" cy="2416175"/>
            <a:chOff x="2517838" y="1175766"/>
            <a:chExt cx="2916555" cy="2416175"/>
          </a:xfrm>
        </p:grpSpPr>
        <p:sp>
          <p:nvSpPr>
            <p:cNvPr id="5" name="object 5"/>
            <p:cNvSpPr/>
            <p:nvPr/>
          </p:nvSpPr>
          <p:spPr>
            <a:xfrm>
              <a:off x="2532126" y="1806702"/>
              <a:ext cx="605155" cy="1771014"/>
            </a:xfrm>
            <a:custGeom>
              <a:avLst/>
              <a:gdLst/>
              <a:ahLst/>
              <a:cxnLst/>
              <a:rect l="l" t="t" r="r" b="b"/>
              <a:pathLst>
                <a:path w="605155" h="1771014">
                  <a:moveTo>
                    <a:pt x="605028" y="1770888"/>
                  </a:moveTo>
                  <a:lnTo>
                    <a:pt x="522931" y="1770427"/>
                  </a:lnTo>
                  <a:lnTo>
                    <a:pt x="444191" y="1769084"/>
                  </a:lnTo>
                  <a:lnTo>
                    <a:pt x="369528" y="1766921"/>
                  </a:lnTo>
                  <a:lnTo>
                    <a:pt x="299663" y="1763997"/>
                  </a:lnTo>
                  <a:lnTo>
                    <a:pt x="235317" y="1760372"/>
                  </a:lnTo>
                  <a:lnTo>
                    <a:pt x="177212" y="1756108"/>
                  </a:lnTo>
                  <a:lnTo>
                    <a:pt x="126068" y="1751264"/>
                  </a:lnTo>
                  <a:lnTo>
                    <a:pt x="82606" y="1745901"/>
                  </a:lnTo>
                  <a:lnTo>
                    <a:pt x="21612" y="1733861"/>
                  </a:lnTo>
                  <a:lnTo>
                    <a:pt x="0" y="1720469"/>
                  </a:lnTo>
                  <a:lnTo>
                    <a:pt x="0" y="50419"/>
                  </a:lnTo>
                  <a:lnTo>
                    <a:pt x="47547" y="30807"/>
                  </a:lnTo>
                  <a:lnTo>
                    <a:pt x="126068" y="19623"/>
                  </a:lnTo>
                  <a:lnTo>
                    <a:pt x="177212" y="14779"/>
                  </a:lnTo>
                  <a:lnTo>
                    <a:pt x="235317" y="10515"/>
                  </a:lnTo>
                  <a:lnTo>
                    <a:pt x="299663" y="6890"/>
                  </a:lnTo>
                  <a:lnTo>
                    <a:pt x="369528" y="3966"/>
                  </a:lnTo>
                  <a:lnTo>
                    <a:pt x="444191" y="1803"/>
                  </a:lnTo>
                  <a:lnTo>
                    <a:pt x="522931" y="460"/>
                  </a:lnTo>
                  <a:lnTo>
                    <a:pt x="605028" y="0"/>
                  </a:lnTo>
                </a:path>
              </a:pathLst>
            </a:custGeom>
            <a:ln w="28574">
              <a:solidFill>
                <a:srgbClr val="0436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067050" y="1175766"/>
              <a:ext cx="2367280" cy="1254760"/>
            </a:xfrm>
            <a:custGeom>
              <a:avLst/>
              <a:gdLst/>
              <a:ahLst/>
              <a:cxnLst/>
              <a:rect l="l" t="t" r="r" b="b"/>
              <a:pathLst>
                <a:path w="2367279" h="1254760">
                  <a:moveTo>
                    <a:pt x="2366772" y="0"/>
                  </a:moveTo>
                  <a:lnTo>
                    <a:pt x="0" y="0"/>
                  </a:lnTo>
                  <a:lnTo>
                    <a:pt x="0" y="1254252"/>
                  </a:lnTo>
                  <a:lnTo>
                    <a:pt x="2366772" y="1254252"/>
                  </a:lnTo>
                  <a:lnTo>
                    <a:pt x="23667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067050" y="1175766"/>
            <a:ext cx="2367280" cy="1254760"/>
          </a:xfrm>
          <a:prstGeom prst="rect">
            <a:avLst/>
          </a:prstGeom>
          <a:ln w="25400">
            <a:solidFill>
              <a:srgbClr val="073762"/>
            </a:solidFill>
          </a:ln>
        </p:spPr>
        <p:txBody>
          <a:bodyPr vert="horz" wrap="square" lIns="0" tIns="157480" rIns="0" bIns="0" rtlCol="0">
            <a:spAutoFit/>
          </a:bodyPr>
          <a:lstStyle/>
          <a:p>
            <a:pPr marL="224790" marR="0" lvl="0" indent="-134620" defTabSz="914400" eaLnBrk="1" fontAlgn="auto" latinLnBrk="0" hangingPunct="1">
              <a:lnSpc>
                <a:spcPct val="100000"/>
              </a:lnSpc>
              <a:spcBef>
                <a:spcPts val="124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Aged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≥18</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years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old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diagnosis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≥1</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BEC</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recorded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3067050" y="3254502"/>
            <a:ext cx="2359660" cy="1254760"/>
          </a:xfrm>
          <a:custGeom>
            <a:avLst/>
            <a:gdLst/>
            <a:ahLst/>
            <a:cxnLst/>
            <a:rect l="l" t="t" r="r" b="b"/>
            <a:pathLst>
              <a:path w="2359660" h="1254760">
                <a:moveTo>
                  <a:pt x="2359152" y="0"/>
                </a:moveTo>
                <a:lnTo>
                  <a:pt x="0" y="0"/>
                </a:lnTo>
                <a:lnTo>
                  <a:pt x="0" y="1254252"/>
                </a:lnTo>
                <a:lnTo>
                  <a:pt x="2359152" y="1254252"/>
                </a:lnTo>
                <a:lnTo>
                  <a:pt x="235915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3067050" y="3254502"/>
            <a:ext cx="2359660" cy="1254760"/>
          </a:xfrm>
          <a:prstGeom prst="rect">
            <a:avLst/>
          </a:prstGeom>
          <a:ln w="25400">
            <a:solidFill>
              <a:srgbClr val="073762"/>
            </a:solidFill>
          </a:ln>
        </p:spPr>
        <p:txBody>
          <a:bodyPr vert="horz" wrap="square" lIns="0" tIns="41275" rIns="0" bIns="0" rtlCol="0">
            <a:spAutoFit/>
          </a:bodyPr>
          <a:lstStyle/>
          <a:p>
            <a:pPr marL="224154" marR="209550" lvl="0" indent="-134620" defTabSz="914400" eaLnBrk="1" fontAlgn="auto" latinLnBrk="0" hangingPunct="1">
              <a:lnSpc>
                <a:spcPct val="100000"/>
              </a:lnSpc>
              <a:spcBef>
                <a:spcPts val="325"/>
              </a:spcBef>
              <a:spcAft>
                <a:spcPts val="0"/>
              </a:spcAft>
              <a:buClr>
                <a:srgbClr val="FF9900"/>
              </a:buClr>
              <a:buSzTx/>
              <a:buFontTx/>
              <a:buChar char="•"/>
              <a:tabLst>
                <a:tab pos="224154" algn="l"/>
              </a:tabLst>
              <a:defRPr/>
            </a:pPr>
            <a:r>
              <a:rPr kumimoji="0" sz="1200" b="0" i="0" u="none" strike="noStrike" kern="0" cap="none" spc="0" normalizeH="0" baseline="0" noProof="0">
                <a:ln>
                  <a:noFill/>
                </a:ln>
                <a:solidFill>
                  <a:srgbClr val="073762"/>
                </a:solidFill>
                <a:effectLst/>
                <a:uLnTx/>
                <a:uFillTx/>
                <a:latin typeface="Arial"/>
                <a:cs typeface="Arial"/>
              </a:rPr>
              <a:t>Phenotypes</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were </a:t>
            </a:r>
            <a:r>
              <a:rPr kumimoji="0" sz="1200" b="0" i="0" u="none" strike="noStrike" kern="0" cap="none" spc="0" normalizeH="0" baseline="0" noProof="0">
                <a:ln>
                  <a:noFill/>
                </a:ln>
                <a:solidFill>
                  <a:srgbClr val="073762"/>
                </a:solidFill>
                <a:effectLst/>
                <a:uLnTx/>
                <a:uFillTx/>
                <a:latin typeface="Arial"/>
                <a:cs typeface="Arial"/>
              </a:rPr>
              <a:t>classified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1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3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3</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2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most</a:t>
            </a:r>
            <a:r>
              <a:rPr kumimoji="0" sz="1000" b="0" i="0" u="none" strike="noStrike" kern="0" cap="none" spc="-4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0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4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2</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775" marR="0" lvl="1" indent="-134620" defTabSz="914400" eaLnBrk="1" fontAlgn="auto" latinLnBrk="0" hangingPunct="1">
              <a:lnSpc>
                <a:spcPct val="100000"/>
              </a:lnSpc>
              <a:spcBef>
                <a:spcPts val="300"/>
              </a:spcBef>
              <a:spcAft>
                <a:spcPts val="0"/>
              </a:spcAft>
              <a:buClr>
                <a:srgbClr val="FF9900"/>
              </a:buClr>
              <a:buSzTx/>
              <a:buFont typeface="Arial"/>
              <a:buChar char="–"/>
              <a:tabLst>
                <a:tab pos="358775"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4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1</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least</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0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2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0</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10" normalizeH="0" baseline="0" noProof="0">
                <a:ln>
                  <a:noFill/>
                </a:ln>
                <a:solidFill>
                  <a:srgbClr val="073762"/>
                </a:solidFill>
                <a:effectLst/>
                <a:uLnTx/>
                <a:uFillTx/>
                <a:latin typeface="Arial"/>
                <a:cs typeface="Arial"/>
              </a:rPr>
              <a:t> non-eosinophilic</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566927" y="2622804"/>
            <a:ext cx="1816735" cy="297180"/>
          </a:xfrm>
          <a:custGeom>
            <a:avLst/>
            <a:gdLst/>
            <a:ahLst/>
            <a:cxnLst/>
            <a:rect l="l" t="t" r="r" b="b"/>
            <a:pathLst>
              <a:path w="1816735" h="297180">
                <a:moveTo>
                  <a:pt x="1767077"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1767077" y="297179"/>
                </a:lnTo>
                <a:lnTo>
                  <a:pt x="1786336" y="293280"/>
                </a:lnTo>
                <a:lnTo>
                  <a:pt x="1802082" y="282654"/>
                </a:lnTo>
                <a:lnTo>
                  <a:pt x="1812708" y="266908"/>
                </a:lnTo>
                <a:lnTo>
                  <a:pt x="1816608" y="247650"/>
                </a:lnTo>
                <a:lnTo>
                  <a:pt x="1816608" y="49529"/>
                </a:lnTo>
                <a:lnTo>
                  <a:pt x="1812708" y="30271"/>
                </a:lnTo>
                <a:lnTo>
                  <a:pt x="1802082" y="14525"/>
                </a:lnTo>
                <a:lnTo>
                  <a:pt x="1786336" y="3899"/>
                </a:lnTo>
                <a:lnTo>
                  <a:pt x="176707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675233" y="2663698"/>
            <a:ext cx="159893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Historical</a:t>
            </a:r>
            <a:r>
              <a:rPr kumimoji="0" sz="1200" b="0" i="0" u="none" strike="noStrike" kern="0" cap="none" spc="-65"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registry</a:t>
            </a:r>
            <a:r>
              <a:rPr kumimoji="0" sz="1200" b="0" i="0" u="none" strike="noStrike" kern="0" cap="none" spc="-30" normalizeH="0" baseline="0" noProof="0">
                <a:ln>
                  <a:noFill/>
                </a:ln>
                <a:solidFill>
                  <a:srgbClr val="FF9900"/>
                </a:solidFill>
                <a:effectLst/>
                <a:uLnTx/>
                <a:uFillTx/>
                <a:latin typeface="Arial"/>
                <a:cs typeface="Arial"/>
              </a:rPr>
              <a:t> </a:t>
            </a:r>
            <a:r>
              <a:rPr kumimoji="0" sz="1200" b="0" i="0" u="none" strike="noStrike" kern="0" cap="none" spc="-20" normalizeH="0" baseline="0" noProof="0">
                <a:ln>
                  <a:noFill/>
                </a:ln>
                <a:solidFill>
                  <a:srgbClr val="FF9900"/>
                </a:solidFill>
                <a:effectLst/>
                <a:uLnTx/>
                <a:uFillTx/>
                <a:latin typeface="Arial"/>
                <a:cs typeface="Arial"/>
              </a:rPr>
              <a:t>study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3422396" y="827277"/>
            <a:ext cx="145161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Inclusion</a:t>
            </a:r>
            <a:r>
              <a:rPr kumimoji="0" sz="1400" b="1" i="0" u="none" strike="noStrike" kern="0" cap="none" spc="-4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3207257" y="2631694"/>
            <a:ext cx="1918335" cy="452755"/>
          </a:xfrm>
          <a:prstGeom prst="rect">
            <a:avLst/>
          </a:prstGeom>
        </p:spPr>
        <p:txBody>
          <a:bodyPr vert="horz" wrap="square" lIns="0" tIns="12700" rIns="0" bIns="0" rtlCol="0">
            <a:spAutoFit/>
          </a:bodyPr>
          <a:lstStyle/>
          <a:p>
            <a:pPr marL="12700" marR="5080" lvl="0" indent="35814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ISAR</a:t>
            </a:r>
            <a:r>
              <a:rPr kumimoji="0" sz="1400" b="1" i="0" u="none" strike="noStrike" kern="0" cap="none" spc="-2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gradient eosinophilic</a:t>
            </a:r>
            <a:r>
              <a:rPr kumimoji="0" sz="1400" b="1" i="0" u="none" strike="noStrike" kern="0" cap="none" spc="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algorithm</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6114288" y="2132076"/>
            <a:ext cx="2308860" cy="297180"/>
          </a:xfrm>
          <a:custGeom>
            <a:avLst/>
            <a:gdLst/>
            <a:ahLst/>
            <a:cxnLst/>
            <a:rect l="l" t="t" r="r" b="b"/>
            <a:pathLst>
              <a:path w="2308859" h="297180">
                <a:moveTo>
                  <a:pt x="2259330" y="0"/>
                </a:moveTo>
                <a:lnTo>
                  <a:pt x="49529" y="0"/>
                </a:lnTo>
                <a:lnTo>
                  <a:pt x="30271" y="3899"/>
                </a:lnTo>
                <a:lnTo>
                  <a:pt x="14525" y="14525"/>
                </a:lnTo>
                <a:lnTo>
                  <a:pt x="3899" y="30271"/>
                </a:lnTo>
                <a:lnTo>
                  <a:pt x="0" y="49530"/>
                </a:lnTo>
                <a:lnTo>
                  <a:pt x="0" y="247650"/>
                </a:lnTo>
                <a:lnTo>
                  <a:pt x="3899" y="266908"/>
                </a:lnTo>
                <a:lnTo>
                  <a:pt x="14525" y="282654"/>
                </a:lnTo>
                <a:lnTo>
                  <a:pt x="30271" y="293280"/>
                </a:lnTo>
                <a:lnTo>
                  <a:pt x="49529" y="297180"/>
                </a:lnTo>
                <a:lnTo>
                  <a:pt x="2259330" y="297180"/>
                </a:lnTo>
                <a:lnTo>
                  <a:pt x="2278588" y="293280"/>
                </a:lnTo>
                <a:lnTo>
                  <a:pt x="2294334" y="282654"/>
                </a:lnTo>
                <a:lnTo>
                  <a:pt x="2304960" y="266908"/>
                </a:lnTo>
                <a:lnTo>
                  <a:pt x="2308860" y="247650"/>
                </a:lnTo>
                <a:lnTo>
                  <a:pt x="2308860" y="49530"/>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6275070" y="2172970"/>
            <a:ext cx="19875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cs typeface="Arial"/>
              </a:rPr>
              <a:t>Analyses</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for</a:t>
            </a:r>
            <a:r>
              <a:rPr kumimoji="0" sz="1200" b="0" i="0" u="none" strike="noStrike" kern="0" cap="none" spc="-2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each</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phenotype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6194297" y="2534792"/>
            <a:ext cx="2078989"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Demographic</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characteristics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6194297" y="2908554"/>
            <a:ext cx="1242695"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features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6194297" y="3281933"/>
            <a:ext cx="2202815"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Healthcare</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resource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utilization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p:nvPr/>
        </p:nvSpPr>
        <p:spPr>
          <a:xfrm>
            <a:off x="5543550" y="2736214"/>
            <a:ext cx="324485" cy="85725"/>
          </a:xfrm>
          <a:custGeom>
            <a:avLst/>
            <a:gdLst/>
            <a:ahLst/>
            <a:cxnLst/>
            <a:rect l="l" t="t" r="r" b="b"/>
            <a:pathLst>
              <a:path w="324485" h="85725">
                <a:moveTo>
                  <a:pt x="238760" y="0"/>
                </a:moveTo>
                <a:lnTo>
                  <a:pt x="238760" y="85725"/>
                </a:lnTo>
                <a:lnTo>
                  <a:pt x="295825" y="57150"/>
                </a:lnTo>
                <a:lnTo>
                  <a:pt x="253111" y="57150"/>
                </a:lnTo>
                <a:lnTo>
                  <a:pt x="253111" y="28575"/>
                </a:lnTo>
                <a:lnTo>
                  <a:pt x="295994" y="28575"/>
                </a:lnTo>
                <a:lnTo>
                  <a:pt x="238760" y="0"/>
                </a:lnTo>
                <a:close/>
              </a:path>
              <a:path w="324485" h="85725">
                <a:moveTo>
                  <a:pt x="238760" y="28575"/>
                </a:moveTo>
                <a:lnTo>
                  <a:pt x="0" y="28575"/>
                </a:lnTo>
                <a:lnTo>
                  <a:pt x="0" y="57150"/>
                </a:lnTo>
                <a:lnTo>
                  <a:pt x="238760" y="57150"/>
                </a:lnTo>
                <a:lnTo>
                  <a:pt x="238760" y="28575"/>
                </a:lnTo>
                <a:close/>
              </a:path>
              <a:path w="324485" h="85725">
                <a:moveTo>
                  <a:pt x="295994" y="28575"/>
                </a:moveTo>
                <a:lnTo>
                  <a:pt x="253111" y="28575"/>
                </a:lnTo>
                <a:lnTo>
                  <a:pt x="253111" y="57150"/>
                </a:lnTo>
                <a:lnTo>
                  <a:pt x="295825" y="57150"/>
                </a:lnTo>
                <a:lnTo>
                  <a:pt x="324485" y="42799"/>
                </a:lnTo>
                <a:lnTo>
                  <a:pt x="295994" y="28575"/>
                </a:lnTo>
                <a:close/>
              </a:path>
            </a:pathLst>
          </a:custGeom>
          <a:solidFill>
            <a:srgbClr val="0436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2" cstate="print"/>
          <a:stretch>
            <a:fillRect/>
          </a:stretch>
        </p:blipFill>
        <p:spPr>
          <a:xfrm>
            <a:off x="776529" y="2087927"/>
            <a:ext cx="1400334" cy="417844"/>
          </a:xfrm>
          <a:prstGeom prst="rect">
            <a:avLst/>
          </a:prstGeom>
        </p:spPr>
      </p:pic>
      <p:sp>
        <p:nvSpPr>
          <p:cNvPr id="21" name="object 21"/>
          <p:cNvSpPr txBox="1"/>
          <p:nvPr/>
        </p:nvSpPr>
        <p:spPr>
          <a:xfrm>
            <a:off x="29667" y="5033471"/>
            <a:ext cx="1729739"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22" name="Graphic 21" descr="Beginning with solid fill">
            <a:hlinkClick r:id="rId3" action="ppaction://hlinksldjump"/>
            <a:extLst>
              <a:ext uri="{FF2B5EF4-FFF2-40B4-BE49-F238E27FC236}">
                <a16:creationId xmlns:a16="http://schemas.microsoft.com/office/drawing/2014/main" id="{7A3E9321-776E-5FE8-960C-CAD04BDB10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210" y="12447"/>
            <a:ext cx="7684770" cy="525525"/>
          </a:xfrm>
          <a:prstGeom prst="rect">
            <a:avLst/>
          </a:prstGeom>
        </p:spPr>
        <p:txBody>
          <a:bodyPr vert="horz" wrap="square" lIns="0" tIns="170560" rIns="0" bIns="0" rtlCol="0">
            <a:spAutoFit/>
          </a:bodyPr>
          <a:lstStyle/>
          <a:p>
            <a:pPr marL="27940">
              <a:lnSpc>
                <a:spcPct val="100000"/>
              </a:lnSpc>
              <a:spcBef>
                <a:spcPts val="95"/>
              </a:spcBef>
            </a:pPr>
            <a:r>
              <a:t>ISAR</a:t>
            </a:r>
            <a:r>
              <a:rPr spc="-55"/>
              <a:t> </a:t>
            </a:r>
            <a:r>
              <a:t>eosinophilic</a:t>
            </a:r>
            <a:r>
              <a:rPr spc="-50"/>
              <a:t> </a:t>
            </a:r>
            <a:r>
              <a:t>severe</a:t>
            </a:r>
            <a:r>
              <a:rPr spc="-60"/>
              <a:t> </a:t>
            </a:r>
            <a:r>
              <a:t>asthma</a:t>
            </a:r>
            <a:r>
              <a:rPr spc="-75"/>
              <a:t> </a:t>
            </a:r>
            <a:r>
              <a:t>phenotype</a:t>
            </a:r>
            <a:r>
              <a:rPr spc="-35"/>
              <a:t> </a:t>
            </a:r>
            <a:r>
              <a:rPr spc="-10"/>
              <a:t>algorithm</a:t>
            </a:r>
          </a:p>
        </p:txBody>
      </p:sp>
      <p:sp>
        <p:nvSpPr>
          <p:cNvPr id="3" name="object 3"/>
          <p:cNvSpPr txBox="1"/>
          <p:nvPr/>
        </p:nvSpPr>
        <p:spPr>
          <a:xfrm>
            <a:off x="78739" y="4872634"/>
            <a:ext cx="586867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Anti-</a:t>
            </a:r>
            <a:r>
              <a:rPr kumimoji="0" sz="600" b="0" i="0" u="none" strike="noStrike" kern="0" cap="none" spc="0" normalizeH="0" baseline="0" noProof="0">
                <a:ln>
                  <a:noFill/>
                </a:ln>
                <a:solidFill>
                  <a:sysClr val="windowText" lastClr="000000"/>
                </a:solidFill>
                <a:effectLst/>
                <a:uLnTx/>
                <a:uFillTx/>
                <a:latin typeface="Arial"/>
                <a:cs typeface="Arial"/>
              </a:rPr>
              <a:t>IL5</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Anti-interleukin</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Blood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0" normalizeH="0" baseline="0" noProof="0">
                <a:ln>
                  <a:noFill/>
                </a:ln>
                <a:solidFill>
                  <a:sysClr val="windowText" lastClr="000000"/>
                </a:solidFill>
                <a:effectLst/>
                <a:uLnTx/>
                <a:uFillTx/>
                <a:latin typeface="Arial"/>
                <a:cs typeface="Arial"/>
              </a:rPr>
              <a:t> count;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International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Registry;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Oral</a:t>
            </a:r>
            <a:r>
              <a:rPr kumimoji="0" sz="600" b="0" i="0" u="none" strike="noStrike" kern="0" cap="none" spc="-10" normalizeH="0" baseline="0" noProof="0">
                <a:ln>
                  <a:noFill/>
                </a:ln>
                <a:solidFill>
                  <a:sysClr val="windowText" lastClr="000000"/>
                </a:solidFill>
                <a:effectLst/>
                <a:uLnTx/>
                <a:uFillTx/>
                <a:latin typeface="Arial"/>
                <a:cs typeface="Arial"/>
              </a:rPr>
              <a:t> 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2575560" y="961644"/>
            <a:ext cx="4242816" cy="3643884"/>
          </a:xfrm>
          <a:prstGeom prst="rect">
            <a:avLst/>
          </a:prstGeom>
        </p:spPr>
      </p:pic>
      <p:sp>
        <p:nvSpPr>
          <p:cNvPr id="5" name="object 5"/>
          <p:cNvSpPr txBox="1"/>
          <p:nvPr/>
        </p:nvSpPr>
        <p:spPr>
          <a:xfrm>
            <a:off x="78739" y="4999029"/>
            <a:ext cx="1729739"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3A35C3F0-F381-0A95-CE4B-22EC0048A5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3335" rIns="0" bIns="0" rtlCol="0">
            <a:spAutoFit/>
          </a:bodyPr>
          <a:lstStyle/>
          <a:p>
            <a:pPr marL="145415" indent="-132715">
              <a:lnSpc>
                <a:spcPct val="100000"/>
              </a:lnSpc>
              <a:spcBef>
                <a:spcPts val="105"/>
              </a:spcBef>
              <a:buClr>
                <a:srgbClr val="FF9900"/>
              </a:buClr>
              <a:buFont typeface="Arial"/>
              <a:buChar char="•"/>
              <a:tabLst>
                <a:tab pos="145415" algn="l"/>
              </a:tabLst>
            </a:pPr>
            <a:r>
              <a:rPr b="0">
                <a:latin typeface="Arial"/>
                <a:cs typeface="Arial"/>
              </a:rPr>
              <a:t>Of</a:t>
            </a:r>
            <a:r>
              <a:rPr b="0" spc="-30">
                <a:latin typeface="Arial"/>
                <a:cs typeface="Arial"/>
              </a:rPr>
              <a:t> </a:t>
            </a:r>
            <a:r>
              <a:rPr b="0">
                <a:latin typeface="Arial"/>
                <a:cs typeface="Arial"/>
              </a:rPr>
              <a:t>the</a:t>
            </a:r>
            <a:r>
              <a:rPr b="0" spc="-35">
                <a:latin typeface="Arial"/>
                <a:cs typeface="Arial"/>
              </a:rPr>
              <a:t> </a:t>
            </a:r>
            <a:r>
              <a:rPr b="0">
                <a:latin typeface="Arial"/>
                <a:cs typeface="Arial"/>
              </a:rPr>
              <a:t>initial</a:t>
            </a:r>
            <a:r>
              <a:rPr b="0" spc="-35">
                <a:latin typeface="Arial"/>
                <a:cs typeface="Arial"/>
              </a:rPr>
              <a:t> </a:t>
            </a:r>
            <a:r>
              <a:rPr b="0">
                <a:latin typeface="Arial"/>
                <a:cs typeface="Arial"/>
              </a:rPr>
              <a:t>747</a:t>
            </a:r>
            <a:r>
              <a:rPr b="0" spc="-35">
                <a:latin typeface="Arial"/>
                <a:cs typeface="Arial"/>
              </a:rPr>
              <a:t> </a:t>
            </a:r>
            <a:r>
              <a:rPr b="0">
                <a:latin typeface="Arial"/>
                <a:cs typeface="Arial"/>
              </a:rPr>
              <a:t>selected</a:t>
            </a:r>
            <a:r>
              <a:rPr b="0" spc="-55">
                <a:latin typeface="Arial"/>
                <a:cs typeface="Arial"/>
              </a:rPr>
              <a:t> </a:t>
            </a:r>
            <a:r>
              <a:rPr b="0">
                <a:latin typeface="Arial"/>
                <a:cs typeface="Arial"/>
              </a:rPr>
              <a:t>variables,</a:t>
            </a:r>
            <a:r>
              <a:rPr b="0" spc="-40">
                <a:latin typeface="Arial"/>
                <a:cs typeface="Arial"/>
              </a:rPr>
              <a:t> </a:t>
            </a:r>
            <a:r>
              <a:rPr b="0">
                <a:latin typeface="Arial"/>
                <a:cs typeface="Arial"/>
              </a:rPr>
              <a:t>the</a:t>
            </a:r>
            <a:r>
              <a:rPr b="0" spc="-35">
                <a:latin typeface="Arial"/>
                <a:cs typeface="Arial"/>
              </a:rPr>
              <a:t> </a:t>
            </a:r>
            <a:r>
              <a:rPr b="0">
                <a:latin typeface="Arial"/>
                <a:cs typeface="Arial"/>
              </a:rPr>
              <a:t>Delphi</a:t>
            </a:r>
            <a:r>
              <a:rPr b="0" spc="-35">
                <a:latin typeface="Arial"/>
                <a:cs typeface="Arial"/>
              </a:rPr>
              <a:t> </a:t>
            </a:r>
            <a:r>
              <a:rPr b="0">
                <a:latin typeface="Arial"/>
                <a:cs typeface="Arial"/>
              </a:rPr>
              <a:t>panel</a:t>
            </a:r>
            <a:r>
              <a:rPr b="0" spc="-25">
                <a:latin typeface="Arial"/>
                <a:cs typeface="Arial"/>
              </a:rPr>
              <a:t> </a:t>
            </a:r>
            <a:r>
              <a:t>reached</a:t>
            </a:r>
            <a:r>
              <a:rPr spc="-50"/>
              <a:t> </a:t>
            </a:r>
            <a:r>
              <a:t>a</a:t>
            </a:r>
            <a:r>
              <a:rPr spc="-25"/>
              <a:t> </a:t>
            </a:r>
            <a:r>
              <a:t>consensus</a:t>
            </a:r>
            <a:r>
              <a:rPr spc="-55"/>
              <a:t> </a:t>
            </a:r>
            <a:r>
              <a:t>on</a:t>
            </a:r>
            <a:r>
              <a:rPr spc="-30"/>
              <a:t> </a:t>
            </a:r>
            <a:r>
              <a:rPr spc="-25"/>
              <a:t>95</a:t>
            </a:r>
            <a:r>
              <a:rPr b="0" spc="-25">
                <a:latin typeface="Arial"/>
                <a:cs typeface="Arial"/>
              </a:rPr>
              <a:t>.</a:t>
            </a:r>
          </a:p>
          <a:p>
            <a:pPr marL="146050" indent="-133350">
              <a:lnSpc>
                <a:spcPct val="100000"/>
              </a:lnSpc>
              <a:spcBef>
                <a:spcPts val="1505"/>
              </a:spcBef>
              <a:buClr>
                <a:srgbClr val="FF9900"/>
              </a:buClr>
              <a:buChar char="•"/>
              <a:tabLst>
                <a:tab pos="146050" algn="l"/>
              </a:tabLst>
            </a:pPr>
            <a:r>
              <a:rPr b="0">
                <a:latin typeface="Arial"/>
                <a:cs typeface="Arial"/>
              </a:rPr>
              <a:t>The</a:t>
            </a:r>
            <a:r>
              <a:rPr b="0" spc="-40">
                <a:latin typeface="Arial"/>
                <a:cs typeface="Arial"/>
              </a:rPr>
              <a:t> </a:t>
            </a:r>
            <a:r>
              <a:rPr b="0">
                <a:latin typeface="Arial"/>
                <a:cs typeface="Arial"/>
              </a:rPr>
              <a:t>chosen</a:t>
            </a:r>
            <a:r>
              <a:rPr b="0" spc="-45">
                <a:latin typeface="Arial"/>
                <a:cs typeface="Arial"/>
              </a:rPr>
              <a:t> </a:t>
            </a:r>
            <a:r>
              <a:rPr b="0">
                <a:latin typeface="Arial"/>
                <a:cs typeface="Arial"/>
              </a:rPr>
              <a:t>variables</a:t>
            </a:r>
            <a:r>
              <a:rPr b="0" spc="-30">
                <a:latin typeface="Arial"/>
                <a:cs typeface="Arial"/>
              </a:rPr>
              <a:t> </a:t>
            </a:r>
            <a:r>
              <a:rPr b="0">
                <a:latin typeface="Arial"/>
                <a:cs typeface="Arial"/>
              </a:rPr>
              <a:t>will</a:t>
            </a:r>
            <a:r>
              <a:rPr b="0" spc="-10">
                <a:latin typeface="Arial"/>
                <a:cs typeface="Arial"/>
              </a:rPr>
              <a:t> </a:t>
            </a:r>
            <a:r>
              <a:rPr b="0">
                <a:latin typeface="Arial"/>
                <a:cs typeface="Arial"/>
              </a:rPr>
              <a:t>allow</a:t>
            </a:r>
            <a:r>
              <a:rPr b="0" spc="-35">
                <a:latin typeface="Arial"/>
                <a:cs typeface="Arial"/>
              </a:rPr>
              <a:t> </a:t>
            </a:r>
            <a:r>
              <a:rPr b="0">
                <a:latin typeface="Arial"/>
                <a:cs typeface="Arial"/>
              </a:rPr>
              <a:t>severe</a:t>
            </a:r>
            <a:r>
              <a:rPr b="0" spc="-35">
                <a:latin typeface="Arial"/>
                <a:cs typeface="Arial"/>
              </a:rPr>
              <a:t> </a:t>
            </a:r>
            <a:r>
              <a:rPr b="0">
                <a:latin typeface="Arial"/>
                <a:cs typeface="Arial"/>
              </a:rPr>
              <a:t>asthma</a:t>
            </a:r>
            <a:r>
              <a:rPr b="0" spc="-45">
                <a:latin typeface="Arial"/>
                <a:cs typeface="Arial"/>
              </a:rPr>
              <a:t> </a:t>
            </a:r>
            <a:r>
              <a:rPr b="0">
                <a:latin typeface="Arial"/>
                <a:cs typeface="Arial"/>
              </a:rPr>
              <a:t>to</a:t>
            </a:r>
            <a:r>
              <a:rPr b="0" spc="-35">
                <a:latin typeface="Arial"/>
                <a:cs typeface="Arial"/>
              </a:rPr>
              <a:t> </a:t>
            </a:r>
            <a:r>
              <a:rPr b="0">
                <a:latin typeface="Arial"/>
                <a:cs typeface="Arial"/>
              </a:rPr>
              <a:t>be</a:t>
            </a:r>
            <a:r>
              <a:rPr b="0" spc="-25">
                <a:latin typeface="Arial"/>
                <a:cs typeface="Arial"/>
              </a:rPr>
              <a:t> </a:t>
            </a:r>
            <a:r>
              <a:rPr b="0">
                <a:latin typeface="Arial"/>
                <a:cs typeface="Arial"/>
              </a:rPr>
              <a:t>assessed</a:t>
            </a:r>
            <a:r>
              <a:rPr b="0" spc="-60">
                <a:latin typeface="Arial"/>
                <a:cs typeface="Arial"/>
              </a:rPr>
              <a:t> </a:t>
            </a:r>
            <a:r>
              <a:rPr b="0" spc="-10">
                <a:latin typeface="Arial"/>
                <a:cs typeface="Arial"/>
              </a:rPr>
              <a:t>against:</a:t>
            </a:r>
          </a:p>
          <a:p>
            <a:pPr marL="281940" lvl="1" indent="-135255">
              <a:lnSpc>
                <a:spcPct val="100000"/>
              </a:lnSpc>
              <a:spcBef>
                <a:spcPts val="305"/>
              </a:spcBef>
              <a:buClr>
                <a:srgbClr val="FF9900"/>
              </a:buClr>
              <a:buChar char="–"/>
              <a:tabLst>
                <a:tab pos="281940" algn="l"/>
              </a:tabLst>
            </a:pPr>
            <a:r>
              <a:rPr sz="1200">
                <a:solidFill>
                  <a:srgbClr val="073762"/>
                </a:solidFill>
                <a:latin typeface="Arial"/>
                <a:cs typeface="Arial"/>
              </a:rPr>
              <a:t>Patient</a:t>
            </a:r>
            <a:r>
              <a:rPr sz="1200" spc="-40">
                <a:solidFill>
                  <a:srgbClr val="073762"/>
                </a:solidFill>
                <a:latin typeface="Arial"/>
                <a:cs typeface="Arial"/>
              </a:rPr>
              <a:t> </a:t>
            </a:r>
            <a:r>
              <a:rPr sz="1200" spc="-10">
                <a:solidFill>
                  <a:srgbClr val="073762"/>
                </a:solidFill>
                <a:latin typeface="Arial"/>
                <a:cs typeface="Arial"/>
              </a:rPr>
              <a:t>demographics</a:t>
            </a:r>
            <a:endParaRPr sz="1200">
              <a:latin typeface="Arial"/>
              <a:cs typeface="Arial"/>
            </a:endParaRPr>
          </a:p>
          <a:p>
            <a:pPr marL="281940" lvl="1" indent="-135255">
              <a:lnSpc>
                <a:spcPct val="100000"/>
              </a:lnSpc>
              <a:spcBef>
                <a:spcPts val="300"/>
              </a:spcBef>
              <a:buClr>
                <a:srgbClr val="FF9900"/>
              </a:buClr>
              <a:buChar char="–"/>
              <a:tabLst>
                <a:tab pos="281940" algn="l"/>
              </a:tabLst>
            </a:pPr>
            <a:r>
              <a:rPr sz="1200">
                <a:solidFill>
                  <a:srgbClr val="073762"/>
                </a:solidFill>
                <a:latin typeface="Arial"/>
                <a:cs typeface="Arial"/>
              </a:rPr>
              <a:t>Medical</a:t>
            </a:r>
            <a:r>
              <a:rPr sz="1200" spc="-45">
                <a:solidFill>
                  <a:srgbClr val="073762"/>
                </a:solidFill>
                <a:latin typeface="Arial"/>
                <a:cs typeface="Arial"/>
              </a:rPr>
              <a:t> </a:t>
            </a:r>
            <a:r>
              <a:rPr sz="1200">
                <a:solidFill>
                  <a:srgbClr val="073762"/>
                </a:solidFill>
                <a:latin typeface="Arial"/>
                <a:cs typeface="Arial"/>
              </a:rPr>
              <a:t>history</a:t>
            </a:r>
            <a:r>
              <a:rPr sz="1200" spc="-35">
                <a:solidFill>
                  <a:srgbClr val="073762"/>
                </a:solidFill>
                <a:latin typeface="Arial"/>
                <a:cs typeface="Arial"/>
              </a:rPr>
              <a:t> </a:t>
            </a:r>
            <a:r>
              <a:rPr sz="1200">
                <a:solidFill>
                  <a:srgbClr val="073762"/>
                </a:solidFill>
                <a:latin typeface="Arial"/>
                <a:cs typeface="Arial"/>
              </a:rPr>
              <a:t>and</a:t>
            </a:r>
            <a:r>
              <a:rPr sz="1200" spc="-45">
                <a:solidFill>
                  <a:srgbClr val="073762"/>
                </a:solidFill>
                <a:latin typeface="Arial"/>
                <a:cs typeface="Arial"/>
              </a:rPr>
              <a:t> </a:t>
            </a:r>
            <a:r>
              <a:rPr sz="1200" spc="-10">
                <a:solidFill>
                  <a:srgbClr val="073762"/>
                </a:solidFill>
                <a:latin typeface="Arial"/>
                <a:cs typeface="Arial"/>
              </a:rPr>
              <a:t>diagnostics</a:t>
            </a:r>
            <a:endParaRPr sz="1200">
              <a:latin typeface="Arial"/>
              <a:cs typeface="Arial"/>
            </a:endParaRPr>
          </a:p>
          <a:p>
            <a:pPr marL="282575" lvl="1" indent="-135890">
              <a:lnSpc>
                <a:spcPct val="100000"/>
              </a:lnSpc>
              <a:spcBef>
                <a:spcPts val="300"/>
              </a:spcBef>
              <a:buClr>
                <a:srgbClr val="FF9900"/>
              </a:buClr>
              <a:buChar char="–"/>
              <a:tabLst>
                <a:tab pos="282575" algn="l"/>
              </a:tabLst>
            </a:pPr>
            <a:r>
              <a:rPr sz="1200">
                <a:solidFill>
                  <a:srgbClr val="073762"/>
                </a:solidFill>
                <a:latin typeface="Arial"/>
                <a:cs typeface="Arial"/>
              </a:rPr>
              <a:t>Clinical</a:t>
            </a:r>
            <a:r>
              <a:rPr sz="1200" spc="-60">
                <a:solidFill>
                  <a:srgbClr val="073762"/>
                </a:solidFill>
                <a:latin typeface="Arial"/>
                <a:cs typeface="Arial"/>
              </a:rPr>
              <a:t> </a:t>
            </a:r>
            <a:r>
              <a:rPr sz="1200" spc="-10">
                <a:solidFill>
                  <a:srgbClr val="073762"/>
                </a:solidFill>
                <a:latin typeface="Arial"/>
                <a:cs typeface="Arial"/>
              </a:rPr>
              <a:t>characteristics</a:t>
            </a:r>
            <a:endParaRPr sz="1200">
              <a:latin typeface="Arial"/>
              <a:cs typeface="Arial"/>
            </a:endParaRPr>
          </a:p>
          <a:p>
            <a:pPr marL="281940" lvl="1" indent="-135255">
              <a:lnSpc>
                <a:spcPct val="100000"/>
              </a:lnSpc>
              <a:spcBef>
                <a:spcPts val="305"/>
              </a:spcBef>
              <a:buClr>
                <a:srgbClr val="FF9900"/>
              </a:buClr>
              <a:buChar char="–"/>
              <a:tabLst>
                <a:tab pos="281940" algn="l"/>
              </a:tabLst>
            </a:pPr>
            <a:r>
              <a:rPr sz="1200" spc="-10">
                <a:solidFill>
                  <a:srgbClr val="073762"/>
                </a:solidFill>
                <a:latin typeface="Arial"/>
                <a:cs typeface="Arial"/>
              </a:rPr>
              <a:t>Patient-</a:t>
            </a:r>
            <a:r>
              <a:rPr sz="1200">
                <a:solidFill>
                  <a:srgbClr val="073762"/>
                </a:solidFill>
                <a:latin typeface="Arial"/>
                <a:cs typeface="Arial"/>
              </a:rPr>
              <a:t>reported</a:t>
            </a:r>
            <a:r>
              <a:rPr sz="1200" spc="-15">
                <a:solidFill>
                  <a:srgbClr val="073762"/>
                </a:solidFill>
                <a:latin typeface="Arial"/>
                <a:cs typeface="Arial"/>
              </a:rPr>
              <a:t> </a:t>
            </a:r>
            <a:r>
              <a:rPr sz="1200" spc="-10">
                <a:solidFill>
                  <a:srgbClr val="073762"/>
                </a:solidFill>
                <a:latin typeface="Arial"/>
                <a:cs typeface="Arial"/>
              </a:rPr>
              <a:t>outcomes</a:t>
            </a:r>
            <a:endParaRPr sz="1200">
              <a:latin typeface="Arial"/>
              <a:cs typeface="Arial"/>
            </a:endParaRPr>
          </a:p>
          <a:p>
            <a:pPr lvl="1">
              <a:lnSpc>
                <a:spcPct val="100000"/>
              </a:lnSpc>
              <a:spcBef>
                <a:spcPts val="114"/>
              </a:spcBef>
              <a:buClr>
                <a:srgbClr val="FF9900"/>
              </a:buClr>
              <a:buFont typeface="Arial"/>
              <a:buChar char="–"/>
            </a:pPr>
            <a:endParaRPr sz="1200">
              <a:latin typeface="Arial"/>
              <a:cs typeface="Arial"/>
            </a:endParaRPr>
          </a:p>
          <a:p>
            <a:pPr marL="146685" marR="5080" indent="-134620">
              <a:lnSpc>
                <a:spcPct val="100000"/>
              </a:lnSpc>
              <a:buClr>
                <a:srgbClr val="FF9900"/>
              </a:buClr>
              <a:buChar char="•"/>
              <a:tabLst>
                <a:tab pos="146685" algn="l"/>
              </a:tabLst>
            </a:pPr>
            <a:r>
              <a:rPr sz="1600" b="0" spc="-10">
                <a:latin typeface="Arial"/>
                <a:cs typeface="Arial"/>
              </a:rPr>
              <a:t>Physician-</a:t>
            </a:r>
            <a:r>
              <a:rPr sz="1600" b="0">
                <a:latin typeface="Arial"/>
                <a:cs typeface="Arial"/>
              </a:rPr>
              <a:t>reported</a:t>
            </a:r>
            <a:r>
              <a:rPr sz="1600" b="0" spc="-25">
                <a:latin typeface="Arial"/>
                <a:cs typeface="Arial"/>
              </a:rPr>
              <a:t> </a:t>
            </a:r>
            <a:r>
              <a:rPr sz="1600" b="0">
                <a:latin typeface="Arial"/>
                <a:cs typeface="Arial"/>
              </a:rPr>
              <a:t>outcomes</a:t>
            </a:r>
            <a:r>
              <a:rPr sz="1600" b="0" spc="-25">
                <a:latin typeface="Arial"/>
                <a:cs typeface="Arial"/>
              </a:rPr>
              <a:t> </a:t>
            </a:r>
            <a:r>
              <a:rPr sz="1600" b="0">
                <a:latin typeface="Arial"/>
                <a:cs typeface="Arial"/>
              </a:rPr>
              <a:t>such</a:t>
            </a:r>
            <a:r>
              <a:rPr sz="1600" b="0" spc="-55">
                <a:latin typeface="Arial"/>
                <a:cs typeface="Arial"/>
              </a:rPr>
              <a:t> </a:t>
            </a:r>
            <a:r>
              <a:rPr sz="1600" b="0">
                <a:latin typeface="Arial"/>
                <a:cs typeface="Arial"/>
              </a:rPr>
              <a:t>as</a:t>
            </a:r>
            <a:r>
              <a:rPr sz="1600" b="0" spc="-30">
                <a:latin typeface="Arial"/>
                <a:cs typeface="Arial"/>
              </a:rPr>
              <a:t> </a:t>
            </a:r>
            <a:r>
              <a:rPr sz="1600" spc="-10"/>
              <a:t>nonadherence</a:t>
            </a:r>
            <a:r>
              <a:rPr sz="1600" spc="-20"/>
              <a:t> </a:t>
            </a:r>
            <a:r>
              <a:rPr sz="1600" b="0">
                <a:latin typeface="Arial"/>
                <a:cs typeface="Arial"/>
              </a:rPr>
              <a:t>and</a:t>
            </a:r>
            <a:r>
              <a:rPr sz="1600" b="0" spc="-30">
                <a:latin typeface="Arial"/>
                <a:cs typeface="Arial"/>
              </a:rPr>
              <a:t> </a:t>
            </a:r>
            <a:r>
              <a:rPr sz="1600" b="0">
                <a:latin typeface="Arial"/>
                <a:cs typeface="Arial"/>
              </a:rPr>
              <a:t>information</a:t>
            </a:r>
            <a:r>
              <a:rPr sz="1600" b="0" spc="-35">
                <a:latin typeface="Arial"/>
                <a:cs typeface="Arial"/>
              </a:rPr>
              <a:t> </a:t>
            </a:r>
            <a:r>
              <a:rPr sz="1600" b="0">
                <a:latin typeface="Arial"/>
                <a:cs typeface="Arial"/>
              </a:rPr>
              <a:t>about</a:t>
            </a:r>
            <a:r>
              <a:rPr sz="1600" b="0" spc="-30">
                <a:latin typeface="Arial"/>
                <a:cs typeface="Arial"/>
              </a:rPr>
              <a:t> </a:t>
            </a:r>
            <a:r>
              <a:rPr sz="1600"/>
              <a:t>treatment</a:t>
            </a:r>
            <a:r>
              <a:rPr sz="1600" spc="5"/>
              <a:t> </a:t>
            </a:r>
            <a:r>
              <a:rPr sz="1600" spc="-25"/>
              <a:t>and </a:t>
            </a:r>
            <a:r>
              <a:rPr sz="1600"/>
              <a:t>management</a:t>
            </a:r>
            <a:r>
              <a:rPr sz="1600" spc="-20"/>
              <a:t> </a:t>
            </a:r>
            <a:r>
              <a:rPr sz="1600"/>
              <a:t>strategies</a:t>
            </a:r>
            <a:r>
              <a:rPr sz="1600" spc="-15"/>
              <a:t> </a:t>
            </a:r>
            <a:r>
              <a:rPr sz="1600" b="0">
                <a:latin typeface="Arial"/>
                <a:cs typeface="Arial"/>
              </a:rPr>
              <a:t>will</a:t>
            </a:r>
            <a:r>
              <a:rPr sz="1600" b="0" spc="-55">
                <a:latin typeface="Arial"/>
                <a:cs typeface="Arial"/>
              </a:rPr>
              <a:t> </a:t>
            </a:r>
            <a:r>
              <a:rPr sz="1600" b="0">
                <a:latin typeface="Arial"/>
                <a:cs typeface="Arial"/>
              </a:rPr>
              <a:t>also</a:t>
            </a:r>
            <a:r>
              <a:rPr sz="1600" b="0" spc="-60">
                <a:latin typeface="Arial"/>
                <a:cs typeface="Arial"/>
              </a:rPr>
              <a:t> </a:t>
            </a:r>
            <a:r>
              <a:rPr sz="1600" b="0">
                <a:latin typeface="Arial"/>
                <a:cs typeface="Arial"/>
              </a:rPr>
              <a:t>be</a:t>
            </a:r>
            <a:r>
              <a:rPr sz="1600" b="0" spc="-35">
                <a:latin typeface="Arial"/>
                <a:cs typeface="Arial"/>
              </a:rPr>
              <a:t> </a:t>
            </a:r>
            <a:r>
              <a:rPr sz="1600" b="0" spc="-10">
                <a:latin typeface="Arial"/>
                <a:cs typeface="Arial"/>
              </a:rPr>
              <a:t>recorded.</a:t>
            </a:r>
            <a:endParaRPr sz="1600">
              <a:latin typeface="Arial"/>
              <a:cs typeface="Arial"/>
            </a:endParaRPr>
          </a:p>
        </p:txBody>
      </p:sp>
      <p:sp>
        <p:nvSpPr>
          <p:cNvPr id="4" name="object 4"/>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t>ISAR:</a:t>
            </a:r>
            <a:r>
              <a:rPr spc="-10"/>
              <a:t> International</a:t>
            </a:r>
            <a:r>
              <a:rPr spc="10"/>
              <a:t> </a:t>
            </a:r>
            <a:r>
              <a:t>Severe</a:t>
            </a:r>
            <a:r>
              <a:rPr spc="20"/>
              <a:t> </a:t>
            </a:r>
            <a:r>
              <a:t>Asthma</a:t>
            </a:r>
            <a:r>
              <a:rPr spc="-40"/>
              <a:t> </a:t>
            </a:r>
            <a:r>
              <a:rPr spc="-10"/>
              <a:t>Registry</a:t>
            </a:r>
          </a:p>
        </p:txBody>
      </p:sp>
      <p:sp>
        <p:nvSpPr>
          <p:cNvPr id="3" name="object 3"/>
          <p:cNvSpPr txBox="1">
            <a:spLocks noGrp="1"/>
          </p:cNvSpPr>
          <p:nvPr>
            <p:ph type="title"/>
          </p:nvPr>
        </p:nvSpPr>
        <p:spPr>
          <a:prstGeom prst="rect">
            <a:avLst/>
          </a:prstGeom>
        </p:spPr>
        <p:txBody>
          <a:bodyPr vert="horz" wrap="square" lIns="0" tIns="239521" rIns="0" bIns="0" rtlCol="0">
            <a:spAutoFit/>
          </a:bodyPr>
          <a:lstStyle/>
          <a:p>
            <a:pPr marL="12700">
              <a:lnSpc>
                <a:spcPct val="100000"/>
              </a:lnSpc>
              <a:spcBef>
                <a:spcPts val="100"/>
              </a:spcBef>
            </a:pPr>
            <a:r>
              <a:t>Results:</a:t>
            </a:r>
            <a:r>
              <a:rPr spc="-45"/>
              <a:t> </a:t>
            </a:r>
            <a:r>
              <a:t>Consensus</a:t>
            </a:r>
            <a:r>
              <a:rPr spc="-40"/>
              <a:t> </a:t>
            </a:r>
            <a:r>
              <a:t>on</a:t>
            </a:r>
            <a:r>
              <a:rPr spc="-60"/>
              <a:t> </a:t>
            </a:r>
            <a:r>
              <a:t>95</a:t>
            </a:r>
            <a:r>
              <a:rPr spc="-45"/>
              <a:t> </a:t>
            </a:r>
            <a:r>
              <a:t>core</a:t>
            </a:r>
            <a:r>
              <a:rPr spc="-45"/>
              <a:t> </a:t>
            </a:r>
            <a:r>
              <a:rPr spc="-10"/>
              <a:t>variables</a:t>
            </a:r>
          </a:p>
        </p:txBody>
      </p:sp>
      <p:pic>
        <p:nvPicPr>
          <p:cNvPr id="8" name="Graphic 7" descr="Beginning with solid fill">
            <a:hlinkClick r:id="rId2" action="ppaction://hlinksldjump"/>
            <a:extLst>
              <a:ext uri="{FF2B5EF4-FFF2-40B4-BE49-F238E27FC236}">
                <a16:creationId xmlns:a16="http://schemas.microsoft.com/office/drawing/2014/main" id="{B373CB8F-1617-3E8D-EF78-6B41CB5AC6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4766" y="21856"/>
            <a:ext cx="7684770" cy="525525"/>
          </a:xfrm>
          <a:prstGeom prst="rect">
            <a:avLst/>
          </a:prstGeom>
        </p:spPr>
        <p:txBody>
          <a:bodyPr vert="horz" wrap="square" lIns="0" tIns="203784" rIns="0" bIns="0" rtlCol="0">
            <a:spAutoFit/>
          </a:bodyPr>
          <a:lstStyle/>
          <a:p>
            <a:pPr marL="48260">
              <a:lnSpc>
                <a:spcPct val="100000"/>
              </a:lnSpc>
              <a:spcBef>
                <a:spcPts val="95"/>
              </a:spcBef>
            </a:pPr>
            <a:r>
              <a:t>Prevalence</a:t>
            </a:r>
            <a:r>
              <a:rPr spc="-10"/>
              <a:t> </a:t>
            </a:r>
            <a:r>
              <a:t>of</a:t>
            </a:r>
            <a:r>
              <a:rPr spc="-50"/>
              <a:t> </a:t>
            </a:r>
            <a:r>
              <a:t>eosinophilic</a:t>
            </a:r>
            <a:r>
              <a:rPr spc="-10"/>
              <a:t> </a:t>
            </a:r>
            <a:r>
              <a:t>severe</a:t>
            </a:r>
            <a:r>
              <a:rPr spc="-20"/>
              <a:t> </a:t>
            </a:r>
            <a:r>
              <a:t>asthma</a:t>
            </a:r>
            <a:r>
              <a:rPr spc="-35"/>
              <a:t> </a:t>
            </a:r>
            <a:r>
              <a:t>phenotypes</a:t>
            </a:r>
            <a:r>
              <a:rPr spc="10"/>
              <a:t> </a:t>
            </a:r>
            <a:r>
              <a:t>in</a:t>
            </a:r>
            <a:r>
              <a:rPr spc="-50"/>
              <a:t> </a:t>
            </a:r>
            <a:r>
              <a:rPr spc="-20"/>
              <a:t>ISAR</a:t>
            </a:r>
          </a:p>
        </p:txBody>
      </p:sp>
      <p:pic>
        <p:nvPicPr>
          <p:cNvPr id="3" name="object 3"/>
          <p:cNvPicPr/>
          <p:nvPr/>
        </p:nvPicPr>
        <p:blipFill>
          <a:blip r:embed="rId2" cstate="print"/>
          <a:stretch>
            <a:fillRect/>
          </a:stretch>
        </p:blipFill>
        <p:spPr>
          <a:xfrm>
            <a:off x="547741" y="847491"/>
            <a:ext cx="6724089" cy="3843233"/>
          </a:xfrm>
          <a:prstGeom prst="rect">
            <a:avLst/>
          </a:prstGeom>
        </p:spPr>
      </p:pic>
      <p:sp>
        <p:nvSpPr>
          <p:cNvPr id="4" name="object 4"/>
          <p:cNvSpPr/>
          <p:nvPr/>
        </p:nvSpPr>
        <p:spPr>
          <a:xfrm>
            <a:off x="7879080" y="2033016"/>
            <a:ext cx="125095" cy="2273935"/>
          </a:xfrm>
          <a:custGeom>
            <a:avLst/>
            <a:gdLst/>
            <a:ahLst/>
            <a:cxnLst/>
            <a:rect l="l" t="t" r="r" b="b"/>
            <a:pathLst>
              <a:path w="125095" h="2273935">
                <a:moveTo>
                  <a:pt x="62484" y="0"/>
                </a:moveTo>
                <a:lnTo>
                  <a:pt x="0" y="188213"/>
                </a:lnTo>
                <a:lnTo>
                  <a:pt x="31242" y="188213"/>
                </a:lnTo>
                <a:lnTo>
                  <a:pt x="31242" y="2085568"/>
                </a:lnTo>
                <a:lnTo>
                  <a:pt x="0" y="2085568"/>
                </a:lnTo>
                <a:lnTo>
                  <a:pt x="62484" y="2273808"/>
                </a:lnTo>
                <a:lnTo>
                  <a:pt x="124968" y="2085568"/>
                </a:lnTo>
                <a:lnTo>
                  <a:pt x="93725" y="2085568"/>
                </a:lnTo>
                <a:lnTo>
                  <a:pt x="93725" y="188213"/>
                </a:lnTo>
                <a:lnTo>
                  <a:pt x="124968" y="188213"/>
                </a:lnTo>
                <a:lnTo>
                  <a:pt x="62484"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p:nvPr/>
        </p:nvSpPr>
        <p:spPr>
          <a:xfrm>
            <a:off x="7432675" y="1764919"/>
            <a:ext cx="1172845" cy="14795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800" b="1" i="0" u="none" strike="noStrike" kern="0" cap="none" spc="0" normalizeH="0" baseline="0" noProof="0">
                <a:ln>
                  <a:noFill/>
                </a:ln>
                <a:solidFill>
                  <a:srgbClr val="AC004D"/>
                </a:solidFill>
                <a:effectLst/>
                <a:uLnTx/>
                <a:uFillTx/>
                <a:latin typeface="Arial"/>
                <a:cs typeface="Arial"/>
              </a:rPr>
              <a:t>Most</a:t>
            </a:r>
            <a:r>
              <a:rPr kumimoji="0" sz="800" b="1" i="0" u="none" strike="noStrike" kern="0" cap="none" spc="-35" normalizeH="0" baseline="0" noProof="0">
                <a:ln>
                  <a:noFill/>
                </a:ln>
                <a:solidFill>
                  <a:srgbClr val="AC004D"/>
                </a:solidFill>
                <a:effectLst/>
                <a:uLnTx/>
                <a:uFillTx/>
                <a:latin typeface="Arial"/>
                <a:cs typeface="Arial"/>
              </a:rPr>
              <a:t> </a:t>
            </a:r>
            <a:r>
              <a:rPr kumimoji="0" sz="800" b="1" i="0" u="none" strike="noStrike" kern="0" cap="none" spc="0" normalizeH="0" baseline="0" noProof="0">
                <a:ln>
                  <a:noFill/>
                </a:ln>
                <a:solidFill>
                  <a:srgbClr val="AC004D"/>
                </a:solidFill>
                <a:effectLst/>
                <a:uLnTx/>
                <a:uFillTx/>
                <a:latin typeface="Arial"/>
                <a:cs typeface="Arial"/>
              </a:rPr>
              <a:t>likely</a:t>
            </a:r>
            <a:r>
              <a:rPr kumimoji="0" sz="800" b="1" i="0" u="none" strike="noStrike" kern="0" cap="none" spc="-5" normalizeH="0" baseline="0" noProof="0">
                <a:ln>
                  <a:noFill/>
                </a:ln>
                <a:solidFill>
                  <a:srgbClr val="AC004D"/>
                </a:solidFill>
                <a:effectLst/>
                <a:uLnTx/>
                <a:uFillTx/>
                <a:latin typeface="Arial"/>
                <a:cs typeface="Arial"/>
              </a:rPr>
              <a:t> </a:t>
            </a:r>
            <a:r>
              <a:rPr kumimoji="0" sz="800" b="1" i="0" u="none" strike="noStrike" kern="0" cap="none" spc="-10" normalizeH="0" baseline="0" noProof="0">
                <a:ln>
                  <a:noFill/>
                </a:ln>
                <a:solidFill>
                  <a:srgbClr val="AC004D"/>
                </a:solidFill>
                <a:effectLst/>
                <a:uLnTx/>
                <a:uFillTx/>
                <a:latin typeface="Arial"/>
                <a:cs typeface="Arial"/>
              </a:rPr>
              <a:t>eosinophilic</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78739" y="4999029"/>
            <a:ext cx="1729739"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7551546" y="4359961"/>
            <a:ext cx="85598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10" normalizeH="0" baseline="0" noProof="0">
                <a:ln>
                  <a:noFill/>
                </a:ln>
                <a:solidFill>
                  <a:srgbClr val="EA8901"/>
                </a:solidFill>
                <a:effectLst/>
                <a:uLnTx/>
                <a:uFillTx/>
                <a:latin typeface="Arial"/>
                <a:cs typeface="Arial"/>
              </a:rPr>
              <a:t>Non-eosinophilic</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78739" y="4872634"/>
            <a:ext cx="7324090"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Anti-</a:t>
            </a:r>
            <a:r>
              <a:rPr kumimoji="0" sz="600" b="0" i="0" u="none" strike="noStrike" kern="0" cap="none" spc="0" normalizeH="0" baseline="0" noProof="0">
                <a:ln>
                  <a:noFill/>
                </a:ln>
                <a:solidFill>
                  <a:sysClr val="windowText" lastClr="000000"/>
                </a:solidFill>
                <a:effectLst/>
                <a:uLnTx/>
                <a:uFillTx/>
                <a:latin typeface="Arial"/>
                <a:cs typeface="Arial"/>
              </a:rPr>
              <a:t>IL5</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Anti-interleukin</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a:t>
            </a:r>
            <a:r>
              <a:rPr kumimoji="0" sz="600" b="0" i="0" u="none" strike="noStrike" kern="0" cap="none" spc="-10" normalizeH="0" baseline="0" noProof="0">
                <a:ln>
                  <a:noFill/>
                </a:ln>
                <a:solidFill>
                  <a:sysClr val="windowText" lastClr="000000"/>
                </a:solidFill>
                <a:effectLst/>
                <a:uLnTx/>
                <a:uFillTx/>
                <a:latin typeface="Arial"/>
                <a:cs typeface="Arial"/>
              </a:rPr>
              <a:t> eosinophil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 ISAR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International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Registry;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NP</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 Nasal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polyps;</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ppb = parts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billion;</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 </a:t>
            </a:r>
            <a:r>
              <a:rPr kumimoji="0" sz="600" b="0" i="0" u="none" strike="noStrike" kern="0" cap="none" spc="-10" normalizeH="0" baseline="0" noProof="0">
                <a:ln>
                  <a:noFill/>
                </a:ln>
                <a:solidFill>
                  <a:sysClr val="windowText" lastClr="000000"/>
                </a:solidFill>
                <a:effectLst/>
                <a:uLnTx/>
                <a:uFillTx/>
                <a:latin typeface="Arial"/>
                <a:cs typeface="Arial"/>
              </a:rPr>
              <a:t>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9" name="Graphic 8" descr="Beginning with solid fill">
            <a:hlinkClick r:id="rId3" action="ppaction://hlinksldjump"/>
            <a:extLst>
              <a:ext uri="{FF2B5EF4-FFF2-40B4-BE49-F238E27FC236}">
                <a16:creationId xmlns:a16="http://schemas.microsoft.com/office/drawing/2014/main" id="{BC4890E5-326F-FAEE-A63D-7FF520203E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10" name="bg object 17">
            <a:extLst>
              <a:ext uri="{FF2B5EF4-FFF2-40B4-BE49-F238E27FC236}">
                <a16:creationId xmlns:a16="http://schemas.microsoft.com/office/drawing/2014/main" id="{BD180C53-FA88-5126-5460-38DB70EFC963}"/>
              </a:ext>
            </a:extLst>
          </p:cNvPr>
          <p:cNvPicPr/>
          <p:nvPr/>
        </p:nvPicPr>
        <p:blipFill>
          <a:blip r:embed="rId6" cstate="print">
            <a:alphaModFix amt="3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5014" y="140443"/>
            <a:ext cx="6871334"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a:ln>
                  <a:noFill/>
                </a:ln>
                <a:solidFill>
                  <a:srgbClr val="073762"/>
                </a:solidFill>
                <a:effectLst/>
                <a:uLnTx/>
                <a:uFillTx/>
                <a:latin typeface="Arial"/>
                <a:cs typeface="Arial"/>
              </a:rPr>
              <a:t>Eosinophilic</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severe</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asthma</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was</a:t>
            </a:r>
            <a:r>
              <a:rPr kumimoji="0" sz="1600" b="1" i="0" u="none" strike="noStrike" kern="0" cap="none" spc="-8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the</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most</a:t>
            </a:r>
            <a:r>
              <a:rPr kumimoji="0" sz="1600" b="1" i="0" u="none" strike="noStrike" kern="0" cap="none" spc="-3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common</a:t>
            </a:r>
            <a:r>
              <a:rPr kumimoji="0" sz="1600" b="1" i="0" u="none" strike="noStrike" kern="0" cap="none" spc="-20" normalizeH="0" baseline="0" noProof="0">
                <a:ln>
                  <a:noFill/>
                </a:ln>
                <a:solidFill>
                  <a:srgbClr val="073762"/>
                </a:solidFill>
                <a:effectLst/>
                <a:uLnTx/>
                <a:uFillTx/>
                <a:latin typeface="Arial"/>
                <a:cs typeface="Arial"/>
              </a:rPr>
              <a:t> </a:t>
            </a:r>
            <a:r>
              <a:rPr kumimoji="0" sz="1600" b="1" i="0" u="none" strike="noStrike" kern="0" cap="none" spc="0" normalizeH="0" baseline="0" noProof="0">
                <a:ln>
                  <a:noFill/>
                </a:ln>
                <a:solidFill>
                  <a:srgbClr val="073762"/>
                </a:solidFill>
                <a:effectLst/>
                <a:uLnTx/>
                <a:uFillTx/>
                <a:latin typeface="Arial"/>
                <a:cs typeface="Arial"/>
              </a:rPr>
              <a:t>phenotype</a:t>
            </a:r>
            <a:r>
              <a:rPr kumimoji="0" sz="1600" b="1" i="0" u="none" strike="noStrike" kern="0" cap="none" spc="5" normalizeH="0" baseline="0" noProof="0">
                <a:ln>
                  <a:noFill/>
                </a:ln>
                <a:solidFill>
                  <a:srgbClr val="073762"/>
                </a:solidFill>
                <a:effectLst/>
                <a:uLnTx/>
                <a:uFillTx/>
                <a:latin typeface="Arial"/>
                <a:cs typeface="Arial"/>
              </a:rPr>
              <a:t> </a:t>
            </a:r>
            <a:r>
              <a:rPr kumimoji="0" sz="1600" b="1" i="0" u="none" strike="noStrike" kern="0" cap="none" spc="-10" normalizeH="0" baseline="0" noProof="0">
                <a:ln>
                  <a:noFill/>
                </a:ln>
                <a:solidFill>
                  <a:srgbClr val="073762"/>
                </a:solidFill>
                <a:effectLst/>
                <a:uLnTx/>
                <a:uFillTx/>
                <a:latin typeface="Arial"/>
                <a:cs typeface="Arial"/>
              </a:rPr>
              <a:t>globally</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pic>
        <p:nvPicPr>
          <p:cNvPr id="3" name="object 3"/>
          <p:cNvPicPr/>
          <p:nvPr/>
        </p:nvPicPr>
        <p:blipFill>
          <a:blip r:embed="rId2" cstate="print"/>
          <a:stretch>
            <a:fillRect/>
          </a:stretch>
        </p:blipFill>
        <p:spPr>
          <a:xfrm>
            <a:off x="1099206" y="945290"/>
            <a:ext cx="6730876" cy="3636281"/>
          </a:xfrm>
          <a:prstGeom prst="rect">
            <a:avLst/>
          </a:prstGeom>
        </p:spPr>
      </p:pic>
      <p:sp>
        <p:nvSpPr>
          <p:cNvPr id="4" name="object 4"/>
          <p:cNvSpPr txBox="1"/>
          <p:nvPr/>
        </p:nvSpPr>
        <p:spPr>
          <a:xfrm>
            <a:off x="78739" y="4999029"/>
            <a:ext cx="1729739"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5" name="Graphic 4" descr="Beginning with solid fill">
            <a:hlinkClick r:id="rId3" action="ppaction://hlinksldjump"/>
            <a:extLst>
              <a:ext uri="{FF2B5EF4-FFF2-40B4-BE49-F238E27FC236}">
                <a16:creationId xmlns:a16="http://schemas.microsoft.com/office/drawing/2014/main" id="{AC3383D8-AC9C-7519-B608-72E635084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6" name="bg object 17">
            <a:extLst>
              <a:ext uri="{FF2B5EF4-FFF2-40B4-BE49-F238E27FC236}">
                <a16:creationId xmlns:a16="http://schemas.microsoft.com/office/drawing/2014/main" id="{766FD97E-817A-B319-9FB7-253660DD2B57}"/>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673" y="2845"/>
            <a:ext cx="6396355" cy="513080"/>
          </a:xfrm>
          <a:prstGeom prst="rect">
            <a:avLst/>
          </a:prstGeom>
        </p:spPr>
        <p:txBody>
          <a:bodyPr vert="horz" wrap="square" lIns="0" tIns="12065" rIns="0" bIns="0" rtlCol="0">
            <a:spAutoFit/>
          </a:bodyPr>
          <a:lstStyle/>
          <a:p>
            <a:pPr marL="12700" marR="5080">
              <a:lnSpc>
                <a:spcPct val="100000"/>
              </a:lnSpc>
              <a:spcBef>
                <a:spcPts val="95"/>
              </a:spcBef>
            </a:pPr>
            <a:r>
              <a:t>Patients</a:t>
            </a:r>
            <a:r>
              <a:rPr spc="-35"/>
              <a:t> </a:t>
            </a:r>
            <a:r>
              <a:t>with</a:t>
            </a:r>
            <a:r>
              <a:rPr spc="-70"/>
              <a:t> </a:t>
            </a:r>
            <a:r>
              <a:t>eosinophilic</a:t>
            </a:r>
            <a:r>
              <a:rPr spc="-10"/>
              <a:t> </a:t>
            </a:r>
            <a:r>
              <a:t>severe</a:t>
            </a:r>
            <a:r>
              <a:rPr spc="-15"/>
              <a:t> </a:t>
            </a:r>
            <a:r>
              <a:t>asthma</a:t>
            </a:r>
            <a:r>
              <a:rPr spc="-25"/>
              <a:t> </a:t>
            </a:r>
            <a:r>
              <a:t>were</a:t>
            </a:r>
            <a:r>
              <a:rPr spc="-80"/>
              <a:t> </a:t>
            </a:r>
            <a:r>
              <a:t>more</a:t>
            </a:r>
            <a:r>
              <a:rPr spc="-30"/>
              <a:t> </a:t>
            </a:r>
            <a:r>
              <a:t>likely</a:t>
            </a:r>
            <a:r>
              <a:rPr spc="-30"/>
              <a:t> </a:t>
            </a:r>
            <a:r>
              <a:t>to</a:t>
            </a:r>
            <a:r>
              <a:rPr spc="-50"/>
              <a:t> </a:t>
            </a:r>
            <a:r>
              <a:rPr spc="-20"/>
              <a:t>have </a:t>
            </a:r>
            <a:r>
              <a:t>poorer</a:t>
            </a:r>
            <a:r>
              <a:rPr spc="-40"/>
              <a:t> </a:t>
            </a:r>
            <a:r>
              <a:t>lung</a:t>
            </a:r>
            <a:r>
              <a:rPr spc="-30"/>
              <a:t> </a:t>
            </a:r>
            <a:r>
              <a:t>function</a:t>
            </a:r>
            <a:r>
              <a:rPr spc="-15"/>
              <a:t> </a:t>
            </a:r>
            <a:r>
              <a:t>and</a:t>
            </a:r>
            <a:r>
              <a:rPr spc="-45"/>
              <a:t> </a:t>
            </a:r>
            <a:r>
              <a:rPr spc="-10"/>
              <a:t>adult-</a:t>
            </a:r>
            <a:r>
              <a:t>onset</a:t>
            </a:r>
            <a:r>
              <a:rPr spc="-10"/>
              <a:t> asthma</a:t>
            </a:r>
          </a:p>
        </p:txBody>
      </p:sp>
      <p:grpSp>
        <p:nvGrpSpPr>
          <p:cNvPr id="3" name="object 3"/>
          <p:cNvGrpSpPr/>
          <p:nvPr/>
        </p:nvGrpSpPr>
        <p:grpSpPr>
          <a:xfrm>
            <a:off x="2107882" y="882396"/>
            <a:ext cx="4419600" cy="3705225"/>
            <a:chOff x="2107882" y="882396"/>
            <a:chExt cx="4419600" cy="3705225"/>
          </a:xfrm>
        </p:grpSpPr>
        <p:pic>
          <p:nvPicPr>
            <p:cNvPr id="4" name="object 4"/>
            <p:cNvPicPr/>
            <p:nvPr/>
          </p:nvPicPr>
          <p:blipFill>
            <a:blip r:embed="rId2" cstate="print"/>
            <a:stretch>
              <a:fillRect/>
            </a:stretch>
          </p:blipFill>
          <p:spPr>
            <a:xfrm>
              <a:off x="2250948" y="882396"/>
              <a:ext cx="4276344" cy="3704844"/>
            </a:xfrm>
            <a:prstGeom prst="rect">
              <a:avLst/>
            </a:prstGeom>
          </p:spPr>
        </p:pic>
        <p:sp>
          <p:nvSpPr>
            <p:cNvPr id="5" name="object 5"/>
            <p:cNvSpPr/>
            <p:nvPr/>
          </p:nvSpPr>
          <p:spPr>
            <a:xfrm>
              <a:off x="2122170" y="1282446"/>
              <a:ext cx="1516380" cy="2190115"/>
            </a:xfrm>
            <a:custGeom>
              <a:avLst/>
              <a:gdLst/>
              <a:ahLst/>
              <a:cxnLst/>
              <a:rect l="l" t="t" r="r" b="b"/>
              <a:pathLst>
                <a:path w="1516379" h="2190115">
                  <a:moveTo>
                    <a:pt x="505968" y="233172"/>
                  </a:moveTo>
                  <a:lnTo>
                    <a:pt x="1516380" y="233172"/>
                  </a:lnTo>
                  <a:lnTo>
                    <a:pt x="1516380" y="0"/>
                  </a:lnTo>
                  <a:lnTo>
                    <a:pt x="505968" y="0"/>
                  </a:lnTo>
                  <a:lnTo>
                    <a:pt x="505968" y="233172"/>
                  </a:lnTo>
                  <a:close/>
                </a:path>
                <a:path w="1516379" h="2190115">
                  <a:moveTo>
                    <a:pt x="0" y="2189988"/>
                  </a:moveTo>
                  <a:lnTo>
                    <a:pt x="1216152" y="2189988"/>
                  </a:lnTo>
                  <a:lnTo>
                    <a:pt x="1216152" y="1912620"/>
                  </a:lnTo>
                  <a:lnTo>
                    <a:pt x="0" y="1912620"/>
                  </a:lnTo>
                  <a:lnTo>
                    <a:pt x="0" y="2189988"/>
                  </a:lnTo>
                  <a:close/>
                </a:path>
              </a:pathLst>
            </a:custGeom>
            <a:ln w="28575">
              <a:solidFill>
                <a:srgbClr val="FF99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object 6"/>
          <p:cNvSpPr txBox="1"/>
          <p:nvPr/>
        </p:nvSpPr>
        <p:spPr>
          <a:xfrm>
            <a:off x="78739" y="4807102"/>
            <a:ext cx="7806690" cy="208279"/>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Anti-</a:t>
            </a:r>
            <a:r>
              <a:rPr kumimoji="0" sz="600" b="0" i="0" u="none" strike="noStrike" kern="0" cap="none" spc="0" normalizeH="0" baseline="0" noProof="0">
                <a:ln>
                  <a:noFill/>
                </a:ln>
                <a:solidFill>
                  <a:sysClr val="windowText" lastClr="000000"/>
                </a:solidFill>
                <a:effectLst/>
                <a:uLnTx/>
                <a:uFillTx/>
                <a:latin typeface="Arial"/>
                <a:cs typeface="Arial"/>
              </a:rPr>
              <a:t>IgE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Anti-immunoglobulin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 BEC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FeNO</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Fractional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exhaled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nitric</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oxide; FEV1/FVC</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ratio</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of</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forced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expiratory volume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in</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one second to</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forced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vital</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capacity;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LRTA</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leukotriene</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receptor antagonist;</a:t>
            </a:r>
            <a:r>
              <a:rPr kumimoji="0" sz="600" b="0" i="0" u="none" strike="noStrike" kern="0" cap="none" spc="50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ppb</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parts</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per</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billion</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78739" y="4999029"/>
            <a:ext cx="1729739"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8" name="Graphic 7" descr="Beginning with solid fill">
            <a:hlinkClick r:id="rId3" action="ppaction://hlinksldjump"/>
            <a:extLst>
              <a:ext uri="{FF2B5EF4-FFF2-40B4-BE49-F238E27FC236}">
                <a16:creationId xmlns:a16="http://schemas.microsoft.com/office/drawing/2014/main" id="{13EEBEB7-F8CC-5439-890C-D8AE78C972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9" name="bg object 17">
            <a:extLst>
              <a:ext uri="{FF2B5EF4-FFF2-40B4-BE49-F238E27FC236}">
                <a16:creationId xmlns:a16="http://schemas.microsoft.com/office/drawing/2014/main" id="{AF84D9B9-5E01-6CFD-F508-FB59FB7133DF}"/>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1302" y="1033652"/>
            <a:ext cx="8390890" cy="2533650"/>
          </a:xfrm>
          <a:prstGeom prst="rect">
            <a:avLst/>
          </a:prstGeom>
        </p:spPr>
        <p:txBody>
          <a:bodyPr vert="horz" wrap="square" lIns="0" tIns="13335" rIns="0" bIns="0" rtlCol="0">
            <a:spAutoFit/>
          </a:bodyPr>
          <a:lstStyle/>
          <a:p>
            <a:pPr marL="145415" marR="18415" lvl="0" indent="-133350" defTabSz="914400" eaLnBrk="1" fontAlgn="auto" latinLnBrk="0" hangingPunct="1">
              <a:lnSpc>
                <a:spcPct val="100000"/>
              </a:lnSpc>
              <a:spcBef>
                <a:spcPts val="105"/>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ISAR</a:t>
            </a:r>
            <a:r>
              <a:rPr kumimoji="0" sz="1400" b="1" i="0" u="none" strike="noStrike" kern="0" cap="none" spc="-5"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eosinophil</a:t>
            </a:r>
            <a:r>
              <a:rPr kumimoji="0" sz="1400" b="1" i="0" u="none" strike="noStrike" kern="0" cap="none" spc="-60" normalizeH="0" baseline="0" noProof="0">
                <a:ln>
                  <a:noFill/>
                </a:ln>
                <a:solidFill>
                  <a:srgbClr val="FF9900"/>
                </a:solidFill>
                <a:effectLst/>
                <a:uLnTx/>
                <a:uFillTx/>
                <a:latin typeface="Arial"/>
                <a:cs typeface="Arial"/>
              </a:rPr>
              <a:t> </a:t>
            </a:r>
            <a:r>
              <a:rPr kumimoji="0" sz="1400" b="1" i="0" u="none" strike="noStrike" kern="0" cap="none" spc="-10" normalizeH="0" baseline="0" noProof="0">
                <a:ln>
                  <a:noFill/>
                </a:ln>
                <a:solidFill>
                  <a:srgbClr val="FF9900"/>
                </a:solidFill>
                <a:effectLst/>
                <a:uLnTx/>
                <a:uFillTx/>
                <a:latin typeface="Arial"/>
                <a:cs typeface="Arial"/>
              </a:rPr>
              <a:t>phenotype</a:t>
            </a:r>
            <a:r>
              <a:rPr kumimoji="0" sz="1400" b="1" i="0" u="none" strike="noStrike" kern="0" cap="none" spc="-2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algorithm</a:t>
            </a:r>
            <a:r>
              <a:rPr kumimoji="0" sz="1400" b="1" i="0" u="none" strike="noStrike" kern="0" cap="none" spc="-45"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was</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developed</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by</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expert</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consensus</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characterize</a:t>
            </a:r>
            <a:r>
              <a:rPr kumimoji="0" sz="1400" b="1" i="0" u="none" strike="noStrike" kern="0" cap="none" spc="50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quantify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eosinophilic</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non-eosinophilic</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phenotypes</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20" normalizeH="0" baseline="0" noProof="0">
                <a:ln>
                  <a:noFill/>
                </a:ln>
                <a:solidFill>
                  <a:srgbClr val="073762"/>
                </a:solidFill>
                <a:effectLst/>
                <a:uLnTx/>
                <a:uFillTx/>
                <a:latin typeface="Arial"/>
                <a:cs typeface="Arial"/>
              </a:rPr>
              <a:t> ISAR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6050" marR="0" lvl="0" indent="-133350" defTabSz="914400" eaLnBrk="1" fontAlgn="auto" latinLnBrk="0" hangingPunct="1">
              <a:lnSpc>
                <a:spcPct val="100000"/>
              </a:lnSpc>
              <a:spcBef>
                <a:spcPts val="1500"/>
              </a:spcBef>
              <a:spcAft>
                <a:spcPts val="0"/>
              </a:spcAft>
              <a:buClr>
                <a:srgbClr val="FF9900"/>
              </a:buClr>
              <a:buSzTx/>
              <a:buFont typeface="Arial"/>
              <a:buChar char="•"/>
              <a:tabLst>
                <a:tab pos="146050" algn="l"/>
              </a:tabLst>
              <a:defRPr/>
            </a:pP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eosinophilic</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phenotype</a:t>
            </a:r>
            <a:r>
              <a:rPr kumimoji="0" sz="1400" b="1" i="0" u="none" strike="noStrike" kern="0" cap="none" spc="0" normalizeH="0" baseline="0" noProof="0">
                <a:ln>
                  <a:noFill/>
                </a:ln>
                <a:solidFill>
                  <a:srgbClr val="073762"/>
                </a:solidFill>
                <a:effectLst/>
                <a:uLnTx/>
                <a:uFillTx/>
                <a:latin typeface="Arial"/>
                <a:cs typeface="Arial"/>
              </a:rPr>
              <a:t> was</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predominant</a:t>
            </a:r>
            <a:r>
              <a:rPr kumimoji="0" sz="1400" b="1" i="0" u="none" strike="noStrike" kern="0" cap="none" spc="-45"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1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281940" marR="0" lvl="1" indent="-135255" defTabSz="914400" eaLnBrk="1" fontAlgn="auto" latinLnBrk="0" hangingPunct="1">
              <a:lnSpc>
                <a:spcPct val="100000"/>
              </a:lnSpc>
              <a:spcBef>
                <a:spcPts val="305"/>
              </a:spcBef>
              <a:spcAft>
                <a:spcPts val="0"/>
              </a:spcAft>
              <a:buClr>
                <a:srgbClr val="FF9900"/>
              </a:buClr>
              <a:buSzTx/>
              <a:buFontTx/>
              <a:buChar char="–"/>
              <a:tabLst>
                <a:tab pos="281940" algn="l"/>
              </a:tabLst>
              <a:defRPr/>
            </a:pPr>
            <a:r>
              <a:rPr kumimoji="0" sz="1200" b="0" i="0" u="none" strike="noStrike" kern="0" cap="none" spc="0" normalizeH="0" baseline="0" noProof="0">
                <a:ln>
                  <a:noFill/>
                </a:ln>
                <a:solidFill>
                  <a:srgbClr val="073762"/>
                </a:solidFill>
                <a:effectLst/>
                <a:uLnTx/>
                <a:uFillTx/>
                <a:latin typeface="Arial"/>
                <a:cs typeface="Arial"/>
              </a:rPr>
              <a:t>83.8%</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likely</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eosinophilic</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and</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1.6%</a:t>
            </a:r>
            <a:r>
              <a:rPr kumimoji="0" sz="1200" b="0" i="0" u="none" strike="noStrike" kern="0" cap="none" spc="-3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were</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non-</a:t>
            </a:r>
            <a:r>
              <a:rPr kumimoji="0" sz="1200" b="0" i="0" u="none" strike="noStrike" kern="0" cap="none" spc="-10" normalizeH="0" baseline="0" noProof="0">
                <a:ln>
                  <a:noFill/>
                </a:ln>
                <a:solidFill>
                  <a:srgbClr val="073762"/>
                </a:solidFill>
                <a:effectLst/>
                <a:uLnTx/>
                <a:uFillTx/>
                <a:latin typeface="Arial"/>
                <a:cs typeface="Arial"/>
              </a:rPr>
              <a:t>eosinophilic</a:t>
            </a:r>
            <a:endParaRPr kumimoji="0" sz="1200" b="0" i="0" u="none" strike="noStrike" kern="0" cap="none" spc="0" normalizeH="0" baseline="0" noProof="0">
              <a:ln>
                <a:noFill/>
              </a:ln>
              <a:solidFill>
                <a:sysClr val="windowText" lastClr="000000"/>
              </a:solidFill>
              <a:effectLst/>
              <a:uLnTx/>
              <a:uFillTx/>
              <a:latin typeface="Arial"/>
              <a:cs typeface="Arial"/>
            </a:endParaRPr>
          </a:p>
          <a:p>
            <a:pPr marL="282575" marR="0" lvl="1" indent="-135890" defTabSz="914400" eaLnBrk="1" fontAlgn="auto" latinLnBrk="0" hangingPunct="1">
              <a:lnSpc>
                <a:spcPct val="100000"/>
              </a:lnSpc>
              <a:spcBef>
                <a:spcPts val="300"/>
              </a:spcBef>
              <a:spcAft>
                <a:spcPts val="0"/>
              </a:spcAft>
              <a:buClr>
                <a:srgbClr val="FF9900"/>
              </a:buClr>
              <a:buSzTx/>
              <a:buFontTx/>
              <a:buChar char="–"/>
              <a:tabLst>
                <a:tab pos="282575" algn="l"/>
              </a:tabLst>
              <a:defRPr/>
            </a:pPr>
            <a:r>
              <a:rPr kumimoji="0" sz="1200" b="0" i="0" u="none" strike="noStrike" kern="0" cap="none" spc="0" normalizeH="0" baseline="0" noProof="0">
                <a:ln>
                  <a:noFill/>
                </a:ln>
                <a:solidFill>
                  <a:srgbClr val="073762"/>
                </a:solidFill>
                <a:effectLst/>
                <a:uLnTx/>
                <a:uFillTx/>
                <a:latin typeface="Arial"/>
                <a:cs typeface="Arial"/>
              </a:rPr>
              <a:t>Eosinophilic</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severe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was</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the</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most</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common</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phenotype</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globally</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1" indent="0" defTabSz="914400" eaLnBrk="1" fontAlgn="auto" latinLnBrk="0" hangingPunct="1">
              <a:lnSpc>
                <a:spcPct val="100000"/>
              </a:lnSpc>
              <a:spcBef>
                <a:spcPts val="114"/>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145415" marR="5080" lvl="0" indent="-133350" defTabSz="914400" eaLnBrk="1" fontAlgn="auto" latinLnBrk="0" hangingPunct="1">
              <a:lnSpc>
                <a:spcPct val="100000"/>
              </a:lnSpc>
              <a:spcBef>
                <a:spcPts val="0"/>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with</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eosinophilic</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were</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more</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likely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have </a:t>
            </a:r>
            <a:r>
              <a:rPr kumimoji="0" sz="1400" b="1" i="0" u="none" strike="noStrike" kern="0" cap="none" spc="0" normalizeH="0" baseline="0" noProof="0">
                <a:ln>
                  <a:noFill/>
                </a:ln>
                <a:solidFill>
                  <a:srgbClr val="FF9900"/>
                </a:solidFill>
                <a:effectLst/>
                <a:uLnTx/>
                <a:uFillTx/>
                <a:latin typeface="Arial"/>
                <a:cs typeface="Arial"/>
              </a:rPr>
              <a:t>poorer</a:t>
            </a:r>
            <a:r>
              <a:rPr kumimoji="0" sz="1400" b="1" i="0" u="none" strike="noStrike" kern="0" cap="none" spc="-25"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lung</a:t>
            </a:r>
            <a:r>
              <a:rPr kumimoji="0" sz="1400" b="1" i="0" u="none" strike="noStrike" kern="0" cap="none" spc="-35"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function</a:t>
            </a:r>
            <a:r>
              <a:rPr kumimoji="0" sz="1400" b="1" i="0" u="none" strike="noStrike" kern="0" cap="none" spc="-4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adult- 	</a:t>
            </a:r>
            <a:r>
              <a:rPr kumimoji="0" sz="1400" b="1" i="0" u="none" strike="noStrike" kern="0" cap="none" spc="0" normalizeH="0" baseline="0" noProof="0">
                <a:ln>
                  <a:noFill/>
                </a:ln>
                <a:solidFill>
                  <a:srgbClr val="073762"/>
                </a:solidFill>
                <a:effectLst/>
                <a:uLnTx/>
                <a:uFillTx/>
                <a:latin typeface="Arial"/>
                <a:cs typeface="Arial"/>
              </a:rPr>
              <a:t>onset</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than</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those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with</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non-eosinophilic</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a:p>
            <a:pPr marL="145415" marR="173990" lvl="0" indent="-133350" defTabSz="914400" eaLnBrk="1" fontAlgn="auto" latinLnBrk="0" hangingPunct="1">
              <a:lnSpc>
                <a:spcPct val="100000"/>
              </a:lnSpc>
              <a:spcBef>
                <a:spcPts val="1500"/>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eosinophilic</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phenotyping</a:t>
            </a:r>
            <a:r>
              <a:rPr kumimoji="0" sz="1400" b="1" i="0" u="none" strike="noStrike" kern="0" cap="none" spc="0" normalizeH="0" baseline="0" noProof="0">
                <a:ln>
                  <a:noFill/>
                </a:ln>
                <a:solidFill>
                  <a:srgbClr val="073762"/>
                </a:solidFill>
                <a:effectLst/>
                <a:uLnTx/>
                <a:uFillTx/>
                <a:latin typeface="Arial"/>
                <a:cs typeface="Arial"/>
              </a:rPr>
              <a:t> can</a:t>
            </a:r>
            <a:r>
              <a:rPr kumimoji="0" sz="1400" b="1" i="0" u="none" strike="noStrike" kern="0" cap="none" spc="-2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potentially</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lead</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to</a:t>
            </a:r>
            <a:r>
              <a:rPr kumimoji="0" sz="1400" b="1" i="0" u="none" strike="noStrike" kern="0" cap="none" spc="-1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the</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identification</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treatable</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traits</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and 	</a:t>
            </a:r>
            <a:r>
              <a:rPr kumimoji="0" sz="1400" b="1" i="0" u="none" strike="noStrike" kern="0" cap="none" spc="0" normalizeH="0" baseline="0" noProof="0">
                <a:ln>
                  <a:noFill/>
                </a:ln>
                <a:solidFill>
                  <a:srgbClr val="073762"/>
                </a:solidFill>
                <a:effectLst/>
                <a:uLnTx/>
                <a:uFillTx/>
                <a:latin typeface="Arial"/>
                <a:cs typeface="Arial"/>
              </a:rPr>
              <a:t>delivery</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of</a:t>
            </a:r>
            <a:r>
              <a:rPr kumimoji="0" sz="1400" b="1" i="0" u="none" strike="noStrike" kern="0" cap="none" spc="-2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precision</a:t>
            </a:r>
            <a:r>
              <a:rPr kumimoji="0" sz="1400" b="1" i="0" u="none" strike="noStrike" kern="0" cap="none" spc="-5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FF9900"/>
                </a:solidFill>
                <a:effectLst/>
                <a:uLnTx/>
                <a:uFillTx/>
                <a:latin typeface="Arial"/>
                <a:cs typeface="Arial"/>
              </a:rPr>
              <a:t>medicine</a:t>
            </a:r>
            <a:r>
              <a:rPr kumimoji="0" sz="1400" b="1" i="0" u="none" strike="noStrike" kern="0" cap="none" spc="-5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in</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patients</a:t>
            </a:r>
            <a:r>
              <a:rPr kumimoji="0" sz="1400" b="1" i="0" u="none" strike="noStrike" kern="0" cap="none" spc="-6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with</a:t>
            </a:r>
            <a:r>
              <a:rPr kumimoji="0" sz="1400" b="1" i="0" u="none" strike="noStrike" kern="0" cap="none" spc="-6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severe</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asthma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23266" y="4921943"/>
            <a:ext cx="1729739" cy="202565"/>
          </a:xfrm>
          <a:prstGeom prst="rect">
            <a:avLst/>
          </a:prstGeom>
        </p:spPr>
        <p:txBody>
          <a:bodyPr vert="horz" wrap="square" lIns="0" tIns="5715" rIns="0" bIns="0" rtlCol="0">
            <a:spAutoFit/>
          </a:bodyPr>
          <a:lstStyle/>
          <a:p>
            <a:pPr marL="12700" marR="0" lvl="0" indent="0" defTabSz="914400" eaLnBrk="1" fontAlgn="auto" latinLnBrk="0" hangingPunct="1">
              <a:lnSpc>
                <a:spcPct val="100000"/>
              </a:lnSpc>
              <a:spcBef>
                <a:spcPts val="45"/>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3" name="object 3"/>
          <p:cNvSpPr txBox="1">
            <a:spLocks noGrp="1"/>
          </p:cNvSpPr>
          <p:nvPr>
            <p:ph type="title"/>
          </p:nvPr>
        </p:nvSpPr>
        <p:spPr>
          <a:prstGeom prst="rect">
            <a:avLst/>
          </a:prstGeom>
        </p:spPr>
        <p:txBody>
          <a:bodyPr vert="horz" wrap="square" lIns="0" tIns="257682" rIns="0" bIns="0" rtlCol="0">
            <a:spAutoFit/>
          </a:bodyPr>
          <a:lstStyle/>
          <a:p>
            <a:pPr marL="168910">
              <a:lnSpc>
                <a:spcPct val="100000"/>
              </a:lnSpc>
              <a:spcBef>
                <a:spcPts val="95"/>
              </a:spcBef>
            </a:pPr>
            <a:r>
              <a:rPr spc="-10"/>
              <a:t>Conclusions</a:t>
            </a:r>
          </a:p>
        </p:txBody>
      </p:sp>
      <p:pic>
        <p:nvPicPr>
          <p:cNvPr id="5" name="Graphic 4" descr="Beginning with solid fill">
            <a:hlinkClick r:id="rId2" action="ppaction://hlinksldjump"/>
            <a:extLst>
              <a:ext uri="{FF2B5EF4-FFF2-40B4-BE49-F238E27FC236}">
                <a16:creationId xmlns:a16="http://schemas.microsoft.com/office/drawing/2014/main" id="{A8E51E31-0F21-9222-A4C9-D8F1C40386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682" rIns="0" bIns="0" rtlCol="0">
            <a:spAutoFit/>
          </a:bodyPr>
          <a:lstStyle/>
          <a:p>
            <a:pPr marL="168910">
              <a:lnSpc>
                <a:spcPct val="100000"/>
              </a:lnSpc>
              <a:spcBef>
                <a:spcPts val="95"/>
              </a:spcBef>
            </a:pPr>
            <a:r>
              <a:t>Editorial</a:t>
            </a:r>
            <a:r>
              <a:rPr spc="-5"/>
              <a:t> </a:t>
            </a:r>
            <a:r>
              <a:t>and</a:t>
            </a:r>
            <a:r>
              <a:rPr spc="-40"/>
              <a:t> </a:t>
            </a:r>
            <a:r>
              <a:t>Podcast</a:t>
            </a:r>
            <a:r>
              <a:rPr spc="-30"/>
              <a:t> </a:t>
            </a:r>
            <a:r>
              <a:t>in</a:t>
            </a:r>
            <a:r>
              <a:rPr spc="-30"/>
              <a:t> </a:t>
            </a:r>
            <a:r>
              <a:rPr i="1" spc="-10">
                <a:latin typeface="Arial"/>
                <a:cs typeface="Arial"/>
              </a:rPr>
              <a:t>CHEST</a:t>
            </a:r>
          </a:p>
        </p:txBody>
      </p:sp>
      <p:sp>
        <p:nvSpPr>
          <p:cNvPr id="3" name="object 3"/>
          <p:cNvSpPr/>
          <p:nvPr/>
        </p:nvSpPr>
        <p:spPr>
          <a:xfrm>
            <a:off x="659891" y="1152144"/>
            <a:ext cx="1461770" cy="295910"/>
          </a:xfrm>
          <a:custGeom>
            <a:avLst/>
            <a:gdLst/>
            <a:ahLst/>
            <a:cxnLst/>
            <a:rect l="l" t="t" r="r" b="b"/>
            <a:pathLst>
              <a:path w="1461770" h="295909">
                <a:moveTo>
                  <a:pt x="1412239" y="0"/>
                </a:moveTo>
                <a:lnTo>
                  <a:pt x="49276" y="0"/>
                </a:lnTo>
                <a:lnTo>
                  <a:pt x="30094" y="3877"/>
                </a:lnTo>
                <a:lnTo>
                  <a:pt x="14431" y="14446"/>
                </a:lnTo>
                <a:lnTo>
                  <a:pt x="3872" y="30110"/>
                </a:lnTo>
                <a:lnTo>
                  <a:pt x="0" y="49275"/>
                </a:lnTo>
                <a:lnTo>
                  <a:pt x="0" y="246379"/>
                </a:lnTo>
                <a:lnTo>
                  <a:pt x="3872" y="265545"/>
                </a:lnTo>
                <a:lnTo>
                  <a:pt x="14431" y="281209"/>
                </a:lnTo>
                <a:lnTo>
                  <a:pt x="30094" y="291778"/>
                </a:lnTo>
                <a:lnTo>
                  <a:pt x="49276" y="295655"/>
                </a:lnTo>
                <a:lnTo>
                  <a:pt x="1412239" y="295655"/>
                </a:lnTo>
                <a:lnTo>
                  <a:pt x="1431405" y="291778"/>
                </a:lnTo>
                <a:lnTo>
                  <a:pt x="1447069" y="281209"/>
                </a:lnTo>
                <a:lnTo>
                  <a:pt x="1457638" y="265545"/>
                </a:lnTo>
                <a:lnTo>
                  <a:pt x="1461515" y="246379"/>
                </a:lnTo>
                <a:lnTo>
                  <a:pt x="1461515" y="49275"/>
                </a:lnTo>
                <a:lnTo>
                  <a:pt x="1457638" y="30110"/>
                </a:lnTo>
                <a:lnTo>
                  <a:pt x="1447069" y="14446"/>
                </a:lnTo>
                <a:lnTo>
                  <a:pt x="1431405" y="3877"/>
                </a:lnTo>
                <a:lnTo>
                  <a:pt x="141223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1102867" y="1191514"/>
            <a:ext cx="57721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Editorial</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659891" y="3128772"/>
            <a:ext cx="1461770" cy="297180"/>
          </a:xfrm>
          <a:custGeom>
            <a:avLst/>
            <a:gdLst/>
            <a:ahLst/>
            <a:cxnLst/>
            <a:rect l="l" t="t" r="r" b="b"/>
            <a:pathLst>
              <a:path w="1461770" h="297179">
                <a:moveTo>
                  <a:pt x="1411985"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1411985" y="297179"/>
                </a:lnTo>
                <a:lnTo>
                  <a:pt x="1431244" y="293280"/>
                </a:lnTo>
                <a:lnTo>
                  <a:pt x="1446990" y="282654"/>
                </a:lnTo>
                <a:lnTo>
                  <a:pt x="1457616" y="266908"/>
                </a:lnTo>
                <a:lnTo>
                  <a:pt x="1461515" y="247650"/>
                </a:lnTo>
                <a:lnTo>
                  <a:pt x="1461515" y="49529"/>
                </a:lnTo>
                <a:lnTo>
                  <a:pt x="1457616" y="30271"/>
                </a:lnTo>
                <a:lnTo>
                  <a:pt x="1446990" y="14525"/>
                </a:lnTo>
                <a:lnTo>
                  <a:pt x="1431244" y="3899"/>
                </a:lnTo>
                <a:lnTo>
                  <a:pt x="1411985"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1101344" y="3170047"/>
            <a:ext cx="5778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Podcast</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7" name="object 7"/>
          <p:cNvPicPr/>
          <p:nvPr/>
        </p:nvPicPr>
        <p:blipFill>
          <a:blip r:embed="rId2" cstate="print"/>
          <a:stretch>
            <a:fillRect/>
          </a:stretch>
        </p:blipFill>
        <p:spPr>
          <a:xfrm>
            <a:off x="2590800" y="1143000"/>
            <a:ext cx="2628900" cy="972312"/>
          </a:xfrm>
          <a:prstGeom prst="rect">
            <a:avLst/>
          </a:prstGeom>
        </p:spPr>
      </p:pic>
      <p:pic>
        <p:nvPicPr>
          <p:cNvPr id="8" name="object 8"/>
          <p:cNvPicPr/>
          <p:nvPr/>
        </p:nvPicPr>
        <p:blipFill>
          <a:blip r:embed="rId3" cstate="print"/>
          <a:stretch>
            <a:fillRect/>
          </a:stretch>
        </p:blipFill>
        <p:spPr>
          <a:xfrm>
            <a:off x="2652076" y="3186052"/>
            <a:ext cx="2732215" cy="656212"/>
          </a:xfrm>
          <a:prstGeom prst="rect">
            <a:avLst/>
          </a:prstGeom>
        </p:spPr>
      </p:pic>
      <p:sp>
        <p:nvSpPr>
          <p:cNvPr id="9" name="object 9"/>
          <p:cNvSpPr txBox="1"/>
          <p:nvPr/>
        </p:nvSpPr>
        <p:spPr>
          <a:xfrm>
            <a:off x="3316351" y="2264791"/>
            <a:ext cx="128524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rgbClr val="073762"/>
                </a:solidFill>
                <a:effectLst/>
                <a:uLnTx/>
                <a:uFillTx/>
                <a:latin typeface="Arial"/>
                <a:cs typeface="Arial"/>
              </a:rPr>
              <a:t>Click</a:t>
            </a:r>
            <a:r>
              <a:rPr kumimoji="0" sz="800" b="1" i="0" u="none" strike="noStrike" kern="0" cap="none" spc="-15" normalizeH="0" baseline="0" noProof="0">
                <a:ln>
                  <a:noFill/>
                </a:ln>
                <a:solidFill>
                  <a:srgbClr val="073762"/>
                </a:solidFill>
                <a:effectLst/>
                <a:uLnTx/>
                <a:uFillTx/>
                <a:latin typeface="Arial"/>
                <a:cs typeface="Arial"/>
              </a:rPr>
              <a:t> </a:t>
            </a:r>
            <a:r>
              <a:rPr kumimoji="0" sz="800" b="1" i="0" u="sng" strike="noStrike" kern="0" cap="none" spc="0" normalizeH="0" baseline="0" noProof="0">
                <a:ln>
                  <a:noFill/>
                </a:ln>
                <a:solidFill>
                  <a:srgbClr val="0C5EA8"/>
                </a:solidFill>
                <a:effectLst/>
                <a:uLnTx/>
                <a:uFill>
                  <a:solidFill>
                    <a:srgbClr val="0C5EA8"/>
                  </a:solidFill>
                </a:uFill>
                <a:latin typeface="Arial"/>
                <a:cs typeface="Arial"/>
                <a:hlinkClick r:id="rId4"/>
              </a:rPr>
              <a:t>here</a:t>
            </a:r>
            <a:r>
              <a:rPr kumimoji="0" sz="800" b="1" i="0" u="none" strike="noStrike" kern="0" cap="none" spc="0" normalizeH="0" baseline="0" noProof="0">
                <a:ln>
                  <a:noFill/>
                </a:ln>
                <a:solidFill>
                  <a:srgbClr val="0C5EA8"/>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for</a:t>
            </a:r>
            <a:r>
              <a:rPr kumimoji="0" sz="800" b="1"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the</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10" normalizeH="0" baseline="0" noProof="0">
                <a:ln>
                  <a:noFill/>
                </a:ln>
                <a:solidFill>
                  <a:srgbClr val="073762"/>
                </a:solidFill>
                <a:effectLst/>
                <a:uLnTx/>
                <a:uFillTx/>
                <a:latin typeface="Arial"/>
                <a:cs typeface="Arial"/>
              </a:rPr>
              <a:t>editorial</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78739" y="4906674"/>
            <a:ext cx="6245860" cy="20256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Severe</a:t>
            </a:r>
            <a:r>
              <a:rPr kumimoji="0" sz="600" b="0" i="0" u="none" strike="noStrike" kern="0" cap="none" spc="0" normalizeH="0" baseline="0" noProof="0">
                <a:ln>
                  <a:noFill/>
                </a:ln>
                <a:solidFill>
                  <a:sysClr val="windowText" lastClr="000000"/>
                </a:solidFill>
                <a:effectLst/>
                <a:uLnTx/>
                <a:uFillTx/>
                <a:latin typeface="Arial"/>
                <a:cs typeface="Arial"/>
              </a:rPr>
              <a:t> Asthma</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600" b="0" i="0" u="none" strike="noStrike" kern="0" cap="none" spc="-15" normalizeH="0" baseline="27777" noProof="0">
                <a:ln>
                  <a:noFill/>
                </a:ln>
                <a:solidFill>
                  <a:sysClr val="windowText" lastClr="000000"/>
                </a:solidFill>
                <a:effectLst/>
                <a:uLnTx/>
                <a:uFillTx/>
                <a:latin typeface="Arial"/>
                <a:cs typeface="Arial"/>
              </a:rPr>
              <a:t>1</a:t>
            </a:r>
            <a:r>
              <a:rPr kumimoji="0" sz="600" b="0" i="0" u="none" strike="noStrike" kern="0" cap="none" spc="-10" normalizeH="0" baseline="0" noProof="0">
                <a:ln>
                  <a:noFill/>
                </a:ln>
                <a:solidFill>
                  <a:sysClr val="windowText" lastClr="000000"/>
                </a:solidFill>
                <a:effectLst/>
                <a:uLnTx/>
                <a:uFillTx/>
                <a:latin typeface="Arial"/>
                <a:cs typeface="Arial"/>
              </a:rPr>
              <a:t>Kurukulaaratchy</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RJ</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and</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Mistry</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H.</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3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2021;160:P789-</a:t>
            </a:r>
            <a:r>
              <a:rPr kumimoji="0" sz="600" b="0" i="0" u="none" strike="noStrike" kern="0" cap="none" spc="0" normalizeH="0" baseline="0" noProof="0">
                <a:ln>
                  <a:noFill/>
                </a:ln>
                <a:solidFill>
                  <a:sysClr val="windowText" lastClr="000000"/>
                </a:solidFill>
                <a:effectLst/>
                <a:uLnTx/>
                <a:uFillTx/>
                <a:latin typeface="Arial"/>
                <a:cs typeface="Arial"/>
              </a:rPr>
              <a:t>790;</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27777" noProof="0">
                <a:ln>
                  <a:noFill/>
                </a:ln>
                <a:solidFill>
                  <a:sysClr val="windowText" lastClr="000000"/>
                </a:solidFill>
                <a:effectLst/>
                <a:uLnTx/>
                <a:uFillTx/>
                <a:latin typeface="Arial"/>
                <a:cs typeface="Arial"/>
              </a:rPr>
              <a:t>2</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3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Podcasts: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September</a:t>
            </a:r>
            <a:r>
              <a:rPr kumimoji="0" sz="600" b="0" i="0" u="none" strike="noStrike" kern="0" cap="none" spc="5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https://journal.chestnet.org/podcast-archive-2021.</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Accessed</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30</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September</a:t>
            </a:r>
            <a:r>
              <a:rPr kumimoji="0" sz="600" b="0" i="0" u="none" strike="noStrike" kern="0" cap="none" spc="4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3395217" y="4015232"/>
            <a:ext cx="127889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rgbClr val="073762"/>
                </a:solidFill>
                <a:effectLst/>
                <a:uLnTx/>
                <a:uFillTx/>
                <a:latin typeface="Arial"/>
                <a:cs typeface="Arial"/>
              </a:rPr>
              <a:t>Click</a:t>
            </a:r>
            <a:r>
              <a:rPr kumimoji="0" sz="800" b="1" i="0" u="none" strike="noStrike" kern="0" cap="none" spc="-15" normalizeH="0" baseline="0" noProof="0">
                <a:ln>
                  <a:noFill/>
                </a:ln>
                <a:solidFill>
                  <a:srgbClr val="073762"/>
                </a:solidFill>
                <a:effectLst/>
                <a:uLnTx/>
                <a:uFillTx/>
                <a:latin typeface="Arial"/>
                <a:cs typeface="Arial"/>
              </a:rPr>
              <a:t> </a:t>
            </a:r>
            <a:r>
              <a:rPr kumimoji="0" sz="800" b="1" i="0" u="sng" strike="noStrike" kern="0" cap="none" spc="0" normalizeH="0" baseline="0" noProof="0">
                <a:ln>
                  <a:noFill/>
                </a:ln>
                <a:solidFill>
                  <a:srgbClr val="0C5EA8"/>
                </a:solidFill>
                <a:effectLst/>
                <a:uLnTx/>
                <a:uFill>
                  <a:solidFill>
                    <a:srgbClr val="0C5EA8"/>
                  </a:solidFill>
                </a:uFill>
                <a:latin typeface="Arial"/>
                <a:cs typeface="Arial"/>
                <a:hlinkClick r:id="rId5"/>
              </a:rPr>
              <a:t>here</a:t>
            </a:r>
            <a:r>
              <a:rPr kumimoji="0" sz="800" b="1" i="0" u="none" strike="noStrike" kern="0" cap="none" spc="0" normalizeH="0" baseline="0" noProof="0">
                <a:ln>
                  <a:noFill/>
                </a:ln>
                <a:solidFill>
                  <a:srgbClr val="0C5EA8"/>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for</a:t>
            </a:r>
            <a:r>
              <a:rPr kumimoji="0" sz="800" b="1"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the</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10" normalizeH="0" baseline="0" noProof="0">
                <a:ln>
                  <a:noFill/>
                </a:ln>
                <a:solidFill>
                  <a:srgbClr val="073762"/>
                </a:solidFill>
                <a:effectLst/>
                <a:uLnTx/>
                <a:uFillTx/>
                <a:latin typeface="Arial"/>
                <a:cs typeface="Arial"/>
              </a:rPr>
              <a:t>podcast</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5554090" y="1336040"/>
            <a:ext cx="2940050" cy="574040"/>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Ramesh</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J.</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Kurukulaaratchy</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and</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Heena</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Mistry </a:t>
            </a:r>
            <a:r>
              <a:rPr kumimoji="0" sz="900" b="1" i="0" u="none" strike="noStrike" kern="0" cap="none" spc="0" normalizeH="0" baseline="0" noProof="0">
                <a:ln>
                  <a:noFill/>
                </a:ln>
                <a:solidFill>
                  <a:srgbClr val="073762"/>
                </a:solidFill>
                <a:effectLst/>
                <a:uLnTx/>
                <a:uFillTx/>
                <a:latin typeface="Arial"/>
                <a:cs typeface="Arial"/>
              </a:rPr>
              <a:t>discussed</a:t>
            </a:r>
            <a:r>
              <a:rPr kumimoji="0" sz="900" b="1" i="0" u="none" strike="noStrike" kern="0" cap="none" spc="-5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the</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clinical</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importance</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of</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the</a:t>
            </a:r>
            <a:r>
              <a:rPr kumimoji="0" sz="900" b="1" i="0" u="none" strike="noStrike" kern="0" cap="none" spc="-20" normalizeH="0" baseline="0" noProof="0">
                <a:ln>
                  <a:noFill/>
                </a:ln>
                <a:solidFill>
                  <a:srgbClr val="073762"/>
                </a:solidFill>
                <a:effectLst/>
                <a:uLnTx/>
                <a:uFillTx/>
                <a:latin typeface="Arial"/>
                <a:cs typeface="Arial"/>
              </a:rPr>
              <a:t> ISAR </a:t>
            </a:r>
            <a:r>
              <a:rPr kumimoji="0" sz="900" b="1" i="0" u="none" strike="noStrike" kern="0" cap="none" spc="-10" normalizeH="0" baseline="0" noProof="0">
                <a:ln>
                  <a:noFill/>
                </a:ln>
                <a:solidFill>
                  <a:srgbClr val="073762"/>
                </a:solidFill>
                <a:effectLst/>
                <a:uLnTx/>
                <a:uFillTx/>
                <a:latin typeface="Arial"/>
                <a:cs typeface="Arial"/>
              </a:rPr>
              <a:t>eosinophilic</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gradient</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algorithm</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in </a:t>
            </a:r>
            <a:r>
              <a:rPr kumimoji="0" sz="900" b="1" i="0" u="none" strike="noStrike" kern="0" cap="none" spc="-10" normalizeH="0" baseline="0" noProof="0">
                <a:ln>
                  <a:noFill/>
                </a:ln>
                <a:solidFill>
                  <a:srgbClr val="073762"/>
                </a:solidFill>
                <a:effectLst/>
                <a:uLnTx/>
                <a:uFillTx/>
                <a:latin typeface="Arial"/>
                <a:cs typeface="Arial"/>
              </a:rPr>
              <a:t>characterizing </a:t>
            </a:r>
            <a:r>
              <a:rPr kumimoji="0" sz="900" b="1" i="0" u="none" strike="noStrike" kern="0" cap="none" spc="0" normalizeH="0" baseline="0" noProof="0">
                <a:ln>
                  <a:noFill/>
                </a:ln>
                <a:solidFill>
                  <a:srgbClr val="073762"/>
                </a:solidFill>
                <a:effectLst/>
                <a:uLnTx/>
                <a:uFillTx/>
                <a:latin typeface="Arial"/>
                <a:cs typeface="Arial"/>
              </a:rPr>
              <a:t>severe</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asthma</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phenotypes</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in</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the</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real-world</a:t>
            </a:r>
            <a:r>
              <a:rPr kumimoji="0" sz="900" b="1" i="0" u="none" strike="noStrike" kern="0" cap="none" spc="-50"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setting.</a:t>
            </a:r>
            <a:r>
              <a:rPr kumimoji="0" sz="900" b="1" i="0" u="none" strike="noStrike" kern="0" cap="none" spc="-15" normalizeH="0" baseline="27777" noProof="0">
                <a:ln>
                  <a:noFill/>
                </a:ln>
                <a:solidFill>
                  <a:srgbClr val="073762"/>
                </a:solidFill>
                <a:effectLst/>
                <a:uLnTx/>
                <a:uFillTx/>
                <a:latin typeface="Arial"/>
                <a:cs typeface="Arial"/>
              </a:rPr>
              <a:t>1</a:t>
            </a:r>
            <a:endParaRPr kumimoji="0" sz="900" b="0" i="0" u="none" strike="noStrike" kern="0" cap="none" spc="0" normalizeH="0" baseline="27777" noProof="0">
              <a:ln>
                <a:noFill/>
              </a:ln>
              <a:solidFill>
                <a:sysClr val="windowText" lastClr="000000"/>
              </a:solidFill>
              <a:effectLst/>
              <a:uLnTx/>
              <a:uFillTx/>
              <a:latin typeface="Arial"/>
              <a:cs typeface="Arial"/>
            </a:endParaRPr>
          </a:p>
        </p:txBody>
      </p:sp>
      <p:sp>
        <p:nvSpPr>
          <p:cNvPr id="12" name="object 12"/>
          <p:cNvSpPr txBox="1"/>
          <p:nvPr/>
        </p:nvSpPr>
        <p:spPr>
          <a:xfrm>
            <a:off x="5623559" y="3304413"/>
            <a:ext cx="2975610" cy="711835"/>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900" b="1" i="0" u="none" strike="noStrike" kern="0" cap="none" spc="0" normalizeH="0" baseline="0" noProof="0">
                <a:ln>
                  <a:noFill/>
                </a:ln>
                <a:solidFill>
                  <a:srgbClr val="073762"/>
                </a:solidFill>
                <a:effectLst/>
                <a:uLnTx/>
                <a:uFillTx/>
                <a:latin typeface="Arial"/>
                <a:cs typeface="Arial"/>
              </a:rPr>
              <a:t>David</a:t>
            </a:r>
            <a:r>
              <a:rPr kumimoji="0" sz="900" b="1" i="0" u="none" strike="noStrike" kern="0" cap="none" spc="-1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B.</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Price</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and</a:t>
            </a:r>
            <a:r>
              <a:rPr kumimoji="0" sz="900" b="1" i="0" u="none" strike="noStrike" kern="0" cap="none" spc="-2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Ramesh</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J.</a:t>
            </a:r>
            <a:r>
              <a:rPr kumimoji="0" sz="900" b="1" i="0" u="none" strike="noStrike" kern="0" cap="none" spc="-10" normalizeH="0" baseline="0" noProof="0">
                <a:ln>
                  <a:noFill/>
                </a:ln>
                <a:solidFill>
                  <a:srgbClr val="073762"/>
                </a:solidFill>
                <a:effectLst/>
                <a:uLnTx/>
                <a:uFillTx/>
                <a:latin typeface="Arial"/>
                <a:cs typeface="Arial"/>
              </a:rPr>
              <a:t> Kurukulaaratchy, </a:t>
            </a:r>
            <a:r>
              <a:rPr kumimoji="0" sz="900" b="1" i="0" u="none" strike="noStrike" kern="0" cap="none" spc="0" normalizeH="0" baseline="0" noProof="0">
                <a:ln>
                  <a:noFill/>
                </a:ln>
                <a:solidFill>
                  <a:srgbClr val="073762"/>
                </a:solidFill>
                <a:effectLst/>
                <a:uLnTx/>
                <a:uFillTx/>
                <a:latin typeface="Arial"/>
                <a:cs typeface="Arial"/>
              </a:rPr>
              <a:t>together</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with</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the</a:t>
            </a:r>
            <a:r>
              <a:rPr kumimoji="0" sz="900" b="1" i="0" u="none" strike="noStrike" kern="0" cap="none" spc="-15" normalizeH="0" baseline="0" noProof="0">
                <a:ln>
                  <a:noFill/>
                </a:ln>
                <a:solidFill>
                  <a:srgbClr val="073762"/>
                </a:solidFill>
                <a:effectLst/>
                <a:uLnTx/>
                <a:uFillTx/>
                <a:latin typeface="Arial"/>
                <a:cs typeface="Arial"/>
              </a:rPr>
              <a:t> </a:t>
            </a:r>
            <a:r>
              <a:rPr kumimoji="0" sz="900" b="1" i="1" u="none" strike="noStrike" kern="0" cap="none" spc="0" normalizeH="0" baseline="0" noProof="0">
                <a:ln>
                  <a:noFill/>
                </a:ln>
                <a:solidFill>
                  <a:srgbClr val="073762"/>
                </a:solidFill>
                <a:effectLst/>
                <a:uLnTx/>
                <a:uFillTx/>
                <a:latin typeface="Arial"/>
                <a:cs typeface="Arial"/>
              </a:rPr>
              <a:t>CHEST</a:t>
            </a:r>
            <a:r>
              <a:rPr kumimoji="0" sz="900" b="1" i="1" u="none" strike="noStrike" kern="0" cap="none" spc="-1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podcast</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moderator Dominique</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Pepper,</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discussed</a:t>
            </a:r>
            <a:r>
              <a:rPr kumimoji="0" sz="900" b="1" i="0" u="none" strike="noStrike" kern="0" cap="none" spc="-3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the</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prevalence</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25" normalizeH="0" baseline="0" noProof="0">
                <a:ln>
                  <a:noFill/>
                </a:ln>
                <a:solidFill>
                  <a:srgbClr val="073762"/>
                </a:solidFill>
                <a:effectLst/>
                <a:uLnTx/>
                <a:uFillTx/>
                <a:latin typeface="Arial"/>
                <a:cs typeface="Arial"/>
              </a:rPr>
              <a:t>and </a:t>
            </a:r>
            <a:r>
              <a:rPr kumimoji="0" sz="900" b="1" i="0" u="none" strike="noStrike" kern="0" cap="none" spc="-10" normalizeH="0" baseline="0" noProof="0">
                <a:ln>
                  <a:noFill/>
                </a:ln>
                <a:solidFill>
                  <a:srgbClr val="073762"/>
                </a:solidFill>
                <a:effectLst/>
                <a:uLnTx/>
                <a:uFillTx/>
                <a:latin typeface="Arial"/>
                <a:cs typeface="Arial"/>
              </a:rPr>
              <a:t>characterization</a:t>
            </a:r>
            <a:r>
              <a:rPr kumimoji="0" sz="900" b="1" i="0" u="none" strike="noStrike" kern="0" cap="none" spc="-2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of</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eosinophilic</a:t>
            </a:r>
            <a:r>
              <a:rPr kumimoji="0" sz="900" b="1" i="0" u="none" strike="noStrike" kern="0" cap="none" spc="-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and</a:t>
            </a:r>
            <a:r>
              <a:rPr kumimoji="0" sz="900" b="1" i="0" u="none" strike="noStrike" kern="0" cap="none" spc="10"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non-</a:t>
            </a:r>
            <a:r>
              <a:rPr kumimoji="0" sz="900" b="1" i="0" u="none" strike="noStrike" kern="0" cap="none" spc="-10" normalizeH="0" baseline="0" noProof="0">
                <a:ln>
                  <a:noFill/>
                </a:ln>
                <a:solidFill>
                  <a:srgbClr val="073762"/>
                </a:solidFill>
                <a:effectLst/>
                <a:uLnTx/>
                <a:uFillTx/>
                <a:latin typeface="Arial"/>
                <a:cs typeface="Arial"/>
              </a:rPr>
              <a:t>eosinophilic </a:t>
            </a:r>
            <a:r>
              <a:rPr kumimoji="0" sz="900" b="1" i="0" u="none" strike="noStrike" kern="0" cap="none" spc="0" normalizeH="0" baseline="0" noProof="0">
                <a:ln>
                  <a:noFill/>
                </a:ln>
                <a:solidFill>
                  <a:srgbClr val="073762"/>
                </a:solidFill>
                <a:effectLst/>
                <a:uLnTx/>
                <a:uFillTx/>
                <a:latin typeface="Arial"/>
                <a:cs typeface="Arial"/>
              </a:rPr>
              <a:t>severe</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0" normalizeH="0" baseline="0" noProof="0">
                <a:ln>
                  <a:noFill/>
                </a:ln>
                <a:solidFill>
                  <a:srgbClr val="073762"/>
                </a:solidFill>
                <a:effectLst/>
                <a:uLnTx/>
                <a:uFillTx/>
                <a:latin typeface="Arial"/>
                <a:cs typeface="Arial"/>
              </a:rPr>
              <a:t>asthma</a:t>
            </a:r>
            <a:r>
              <a:rPr kumimoji="0" sz="900" b="1" i="0" u="none" strike="noStrike" kern="0" cap="none" spc="-35" normalizeH="0" baseline="0" noProof="0">
                <a:ln>
                  <a:noFill/>
                </a:ln>
                <a:solidFill>
                  <a:srgbClr val="073762"/>
                </a:solidFill>
                <a:effectLst/>
                <a:uLnTx/>
                <a:uFillTx/>
                <a:latin typeface="Arial"/>
                <a:cs typeface="Arial"/>
              </a:rPr>
              <a:t> </a:t>
            </a:r>
            <a:r>
              <a:rPr kumimoji="0" sz="900" b="1" i="0" u="none" strike="noStrike" kern="0" cap="none" spc="-10" normalizeH="0" baseline="0" noProof="0">
                <a:ln>
                  <a:noFill/>
                </a:ln>
                <a:solidFill>
                  <a:srgbClr val="073762"/>
                </a:solidFill>
                <a:effectLst/>
                <a:uLnTx/>
                <a:uFillTx/>
                <a:latin typeface="Arial"/>
                <a:cs typeface="Arial"/>
              </a:rPr>
              <a:t>phenotypes.</a:t>
            </a:r>
            <a:r>
              <a:rPr kumimoji="0" sz="900" b="1" i="0" u="none" strike="noStrike" kern="0" cap="none" spc="-15" normalizeH="0" baseline="27777" noProof="0">
                <a:ln>
                  <a:noFill/>
                </a:ln>
                <a:solidFill>
                  <a:srgbClr val="073762"/>
                </a:solidFill>
                <a:effectLst/>
                <a:uLnTx/>
                <a:uFillTx/>
                <a:latin typeface="Arial"/>
                <a:cs typeface="Arial"/>
              </a:rPr>
              <a:t>2</a:t>
            </a:r>
            <a:endParaRPr kumimoji="0" sz="900" b="0" i="0" u="none" strike="noStrike" kern="0" cap="none" spc="0" normalizeH="0" baseline="27777" noProof="0">
              <a:ln>
                <a:noFill/>
              </a:ln>
              <a:solidFill>
                <a:sysClr val="windowText" lastClr="000000"/>
              </a:solidFill>
              <a:effectLst/>
              <a:uLnTx/>
              <a:uFillTx/>
              <a:latin typeface="Arial"/>
              <a:cs typeface="Arial"/>
            </a:endParaRPr>
          </a:p>
        </p:txBody>
      </p:sp>
      <p:pic>
        <p:nvPicPr>
          <p:cNvPr id="14" name="Graphic 13" descr="Beginning with solid fill">
            <a:hlinkClick r:id="rId6" action="ppaction://hlinksldjump"/>
            <a:extLst>
              <a:ext uri="{FF2B5EF4-FFF2-40B4-BE49-F238E27FC236}">
                <a16:creationId xmlns:a16="http://schemas.microsoft.com/office/drawing/2014/main" id="{2917BEA4-D93D-D8B1-5EBC-119DE067BE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29371" y="4521708"/>
            <a:ext cx="786383" cy="390143"/>
          </a:xfrm>
          <a:prstGeom prst="rect">
            <a:avLst/>
          </a:prstGeom>
        </p:spPr>
      </p:pic>
      <p:sp>
        <p:nvSpPr>
          <p:cNvPr id="3" name="object 3"/>
          <p:cNvSpPr txBox="1"/>
          <p:nvPr/>
        </p:nvSpPr>
        <p:spPr>
          <a:xfrm>
            <a:off x="0" y="1537716"/>
            <a:ext cx="7134225" cy="1224280"/>
          </a:xfrm>
          <a:prstGeom prst="rect">
            <a:avLst/>
          </a:prstGeom>
          <a:solidFill>
            <a:srgbClr val="073762"/>
          </a:solidFill>
        </p:spPr>
        <p:txBody>
          <a:bodyPr vert="horz" wrap="square" lIns="0" tIns="120014" rIns="0" bIns="0" rtlCol="0">
            <a:spAutoFit/>
          </a:bodyPr>
          <a:lstStyle/>
          <a:p>
            <a:pPr marL="391160" marR="0" lvl="0" indent="0" defTabSz="914400" eaLnBrk="1" fontAlgn="auto" latinLnBrk="0" hangingPunct="1">
              <a:lnSpc>
                <a:spcPct val="100000"/>
              </a:lnSpc>
              <a:spcBef>
                <a:spcPts val="944"/>
              </a:spcBef>
              <a:spcAft>
                <a:spcPts val="0"/>
              </a:spcAft>
              <a:buClrTx/>
              <a:buSzTx/>
              <a:buFontTx/>
              <a:buNone/>
              <a:tabLst/>
              <a:defRPr/>
            </a:pPr>
            <a:r>
              <a:rPr kumimoji="0" sz="2400" b="0" i="0" u="none" strike="noStrike" kern="0" cap="none" spc="0" normalizeH="0" baseline="0" noProof="0">
                <a:ln>
                  <a:noFill/>
                </a:ln>
                <a:solidFill>
                  <a:srgbClr val="FFFFFF"/>
                </a:solidFill>
                <a:effectLst/>
                <a:uLnTx/>
                <a:uFillTx/>
                <a:latin typeface="Arial"/>
                <a:cs typeface="Arial"/>
              </a:rPr>
              <a:t>Asthma</a:t>
            </a:r>
            <a:r>
              <a:rPr kumimoji="0" sz="2400" b="0" i="0" u="none" strike="noStrike" kern="0" cap="none" spc="-80" normalizeH="0" baseline="0" noProof="0">
                <a:ln>
                  <a:noFill/>
                </a:ln>
                <a:solidFill>
                  <a:srgbClr val="FFFFFF"/>
                </a:solidFill>
                <a:effectLst/>
                <a:uLnTx/>
                <a:uFillTx/>
                <a:latin typeface="Arial"/>
                <a:cs typeface="Arial"/>
              </a:rPr>
              <a:t> </a:t>
            </a:r>
            <a:r>
              <a:rPr kumimoji="0" sz="2400" b="0" i="0" u="none" strike="noStrike" kern="0" cap="none" spc="0" normalizeH="0" baseline="0" noProof="0">
                <a:ln>
                  <a:noFill/>
                </a:ln>
                <a:solidFill>
                  <a:srgbClr val="FFFFFF"/>
                </a:solidFill>
                <a:effectLst/>
                <a:uLnTx/>
                <a:uFillTx/>
                <a:latin typeface="Arial"/>
                <a:cs typeface="Arial"/>
              </a:rPr>
              <a:t>Phenotyping</a:t>
            </a:r>
            <a:r>
              <a:rPr kumimoji="0" sz="2400" b="0" i="0" u="none" strike="noStrike" kern="0" cap="none" spc="-35" normalizeH="0" baseline="0" noProof="0">
                <a:ln>
                  <a:noFill/>
                </a:ln>
                <a:solidFill>
                  <a:srgbClr val="FFFFFF"/>
                </a:solidFill>
                <a:effectLst/>
                <a:uLnTx/>
                <a:uFillTx/>
                <a:latin typeface="Arial"/>
                <a:cs typeface="Arial"/>
              </a:rPr>
              <a:t> </a:t>
            </a:r>
            <a:r>
              <a:rPr kumimoji="0" sz="2400" b="0" i="0" u="none" strike="noStrike" kern="0" cap="none" spc="0" normalizeH="0" baseline="0" noProof="0">
                <a:ln>
                  <a:noFill/>
                </a:ln>
                <a:solidFill>
                  <a:srgbClr val="FFFFFF"/>
                </a:solidFill>
                <a:effectLst/>
                <a:uLnTx/>
                <a:uFillTx/>
                <a:latin typeface="Arial"/>
                <a:cs typeface="Arial"/>
              </a:rPr>
              <a:t>in</a:t>
            </a:r>
            <a:r>
              <a:rPr kumimoji="0" sz="2400" b="0" i="0" u="none" strike="noStrike" kern="0" cap="none" spc="-65" normalizeH="0" baseline="0" noProof="0">
                <a:ln>
                  <a:noFill/>
                </a:ln>
                <a:solidFill>
                  <a:srgbClr val="FFFFFF"/>
                </a:solidFill>
                <a:effectLst/>
                <a:uLnTx/>
                <a:uFillTx/>
                <a:latin typeface="Arial"/>
                <a:cs typeface="Arial"/>
              </a:rPr>
              <a:t> </a:t>
            </a:r>
            <a:r>
              <a:rPr kumimoji="0" sz="2400" b="0" i="0" u="none" strike="noStrike" kern="0" cap="none" spc="0" normalizeH="0" baseline="0" noProof="0">
                <a:ln>
                  <a:noFill/>
                </a:ln>
                <a:solidFill>
                  <a:srgbClr val="FFFFFF"/>
                </a:solidFill>
                <a:effectLst/>
                <a:uLnTx/>
                <a:uFillTx/>
                <a:latin typeface="Arial"/>
                <a:cs typeface="Arial"/>
              </a:rPr>
              <a:t>Primary</a:t>
            </a:r>
            <a:r>
              <a:rPr kumimoji="0" sz="2400" b="0" i="0" u="none" strike="noStrike" kern="0" cap="none" spc="-65" normalizeH="0" baseline="0" noProof="0">
                <a:ln>
                  <a:noFill/>
                </a:ln>
                <a:solidFill>
                  <a:srgbClr val="FFFFFF"/>
                </a:solidFill>
                <a:effectLst/>
                <a:uLnTx/>
                <a:uFillTx/>
                <a:latin typeface="Arial"/>
                <a:cs typeface="Arial"/>
              </a:rPr>
              <a:t> </a:t>
            </a:r>
            <a:r>
              <a:rPr kumimoji="0" sz="2400" b="0" i="0" u="none" strike="noStrike" kern="0" cap="none" spc="-10" normalizeH="0" baseline="0" noProof="0">
                <a:ln>
                  <a:noFill/>
                </a:ln>
                <a:solidFill>
                  <a:srgbClr val="FFFFFF"/>
                </a:solidFill>
                <a:effectLst/>
                <a:uLnTx/>
                <a:uFillTx/>
                <a:latin typeface="Arial"/>
                <a:cs typeface="Arial"/>
              </a:rPr>
              <a:t>Care:</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91160" marR="529590" lvl="0" indent="0" defTabSz="914400" eaLnBrk="1" fontAlgn="auto" latinLnBrk="0" hangingPunct="1">
              <a:lnSpc>
                <a:spcPct val="100000"/>
              </a:lnSpc>
              <a:spcBef>
                <a:spcPts val="15"/>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a:cs typeface="Arial"/>
              </a:rPr>
              <a:t>Applying</a:t>
            </a:r>
            <a:r>
              <a:rPr kumimoji="0" sz="1800" b="0" i="0" u="none" strike="noStrike" kern="0" cap="none" spc="-5"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the</a:t>
            </a:r>
            <a:r>
              <a:rPr kumimoji="0" sz="1800" b="0" i="0" u="none" strike="noStrike" kern="0" cap="none" spc="-5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International</a:t>
            </a:r>
            <a:r>
              <a:rPr kumimoji="0" sz="1800" b="0" i="0" u="none" strike="noStrike" kern="0" cap="none" spc="-4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Severe</a:t>
            </a:r>
            <a:r>
              <a:rPr kumimoji="0" sz="1800" b="0" i="0" u="none" strike="noStrike" kern="0" cap="none" spc="-125"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Asthma</a:t>
            </a:r>
            <a:r>
              <a:rPr kumimoji="0" sz="1800" b="0" i="0" u="none" strike="noStrike" kern="0" cap="none" spc="-5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Registry</a:t>
            </a:r>
            <a:r>
              <a:rPr kumimoji="0" sz="1800" b="0" i="0" u="none" strike="noStrike" kern="0" cap="none" spc="-45" normalizeH="0" baseline="0" noProof="0">
                <a:ln>
                  <a:noFill/>
                </a:ln>
                <a:solidFill>
                  <a:srgbClr val="FFFFFF"/>
                </a:solidFill>
                <a:effectLst/>
                <a:uLnTx/>
                <a:uFillTx/>
                <a:latin typeface="Arial"/>
                <a:cs typeface="Arial"/>
              </a:rPr>
              <a:t> </a:t>
            </a:r>
            <a:r>
              <a:rPr kumimoji="0" sz="1800" b="0" i="0" u="none" strike="noStrike" kern="0" cap="none" spc="-10" normalizeH="0" baseline="0" noProof="0">
                <a:ln>
                  <a:noFill/>
                </a:ln>
                <a:solidFill>
                  <a:srgbClr val="FFFFFF"/>
                </a:solidFill>
                <a:effectLst/>
                <a:uLnTx/>
                <a:uFillTx/>
                <a:latin typeface="Arial"/>
                <a:cs typeface="Arial"/>
              </a:rPr>
              <a:t>Eosinophil Phenotype</a:t>
            </a:r>
            <a:r>
              <a:rPr kumimoji="0" sz="1800" b="0" i="0" u="none" strike="noStrike" kern="0" cap="none" spc="-9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Algorithm</a:t>
            </a:r>
            <a:r>
              <a:rPr kumimoji="0" sz="1800" b="0" i="0" u="none" strike="noStrike" kern="0" cap="none" spc="-9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Across</a:t>
            </a:r>
            <a:r>
              <a:rPr kumimoji="0" sz="1800" b="0" i="0" u="none" strike="noStrike" kern="0" cap="none" spc="-12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All</a:t>
            </a:r>
            <a:r>
              <a:rPr kumimoji="0" sz="1800" b="0" i="0" u="none" strike="noStrike" kern="0" cap="none" spc="-100" normalizeH="0" baseline="0" noProof="0">
                <a:ln>
                  <a:noFill/>
                </a:ln>
                <a:solidFill>
                  <a:srgbClr val="FFFFFF"/>
                </a:solidFill>
                <a:effectLst/>
                <a:uLnTx/>
                <a:uFillTx/>
                <a:latin typeface="Arial"/>
                <a:cs typeface="Arial"/>
              </a:rPr>
              <a:t> </a:t>
            </a:r>
            <a:r>
              <a:rPr kumimoji="0" sz="1800" b="0" i="0" u="none" strike="noStrike" kern="0" cap="none" spc="0" normalizeH="0" baseline="0" noProof="0">
                <a:ln>
                  <a:noFill/>
                </a:ln>
                <a:solidFill>
                  <a:srgbClr val="FFFFFF"/>
                </a:solidFill>
                <a:effectLst/>
                <a:uLnTx/>
                <a:uFillTx/>
                <a:latin typeface="Arial"/>
                <a:cs typeface="Arial"/>
              </a:rPr>
              <a:t>Asthma</a:t>
            </a:r>
            <a:r>
              <a:rPr kumimoji="0" sz="1800" b="0" i="0" u="none" strike="noStrike" kern="0" cap="none" spc="-20" normalizeH="0" baseline="0" noProof="0">
                <a:ln>
                  <a:noFill/>
                </a:ln>
                <a:solidFill>
                  <a:srgbClr val="FFFFFF"/>
                </a:solidFill>
                <a:effectLst/>
                <a:uLnTx/>
                <a:uFillTx/>
                <a:latin typeface="Arial"/>
                <a:cs typeface="Arial"/>
              </a:rPr>
              <a:t> </a:t>
            </a:r>
            <a:r>
              <a:rPr kumimoji="0" sz="1800" b="0" i="0" u="none" strike="noStrike" kern="0" cap="none" spc="-10" normalizeH="0" baseline="0" noProof="0">
                <a:ln>
                  <a:noFill/>
                </a:ln>
                <a:solidFill>
                  <a:srgbClr val="FFFFFF"/>
                </a:solidFill>
                <a:effectLst/>
                <a:uLnTx/>
                <a:uFillTx/>
                <a:latin typeface="Arial"/>
                <a:cs typeface="Arial"/>
              </a:rPr>
              <a:t>Severities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174800" y="4439513"/>
            <a:ext cx="118872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rgbClr val="073762"/>
                </a:solidFill>
                <a:effectLst/>
                <a:uLnTx/>
                <a:uFillTx/>
                <a:latin typeface="Arial"/>
                <a:cs typeface="Arial"/>
              </a:rPr>
              <a:t>Click</a:t>
            </a:r>
            <a:r>
              <a:rPr kumimoji="0" sz="800" b="1" i="0" u="none" strike="noStrike" kern="0" cap="none" spc="-15" normalizeH="0" baseline="0" noProof="0">
                <a:ln>
                  <a:noFill/>
                </a:ln>
                <a:solidFill>
                  <a:srgbClr val="073762"/>
                </a:solidFill>
                <a:effectLst/>
                <a:uLnTx/>
                <a:uFillTx/>
                <a:latin typeface="Arial"/>
                <a:cs typeface="Arial"/>
              </a:rPr>
              <a:t> </a:t>
            </a:r>
            <a:r>
              <a:rPr kumimoji="0" sz="800" b="1" i="0" u="sng" strike="noStrike" kern="0" cap="none" spc="0" normalizeH="0" baseline="0" noProof="0">
                <a:ln>
                  <a:noFill/>
                </a:ln>
                <a:solidFill>
                  <a:srgbClr val="0C5EA8"/>
                </a:solidFill>
                <a:effectLst/>
                <a:uLnTx/>
                <a:uFill>
                  <a:solidFill>
                    <a:srgbClr val="0C5EA8"/>
                  </a:solidFill>
                </a:uFill>
                <a:latin typeface="Arial"/>
                <a:cs typeface="Arial"/>
                <a:hlinkClick r:id="rId3"/>
              </a:rPr>
              <a:t>here</a:t>
            </a:r>
            <a:r>
              <a:rPr kumimoji="0" sz="800" b="1" i="0" u="none" strike="noStrike" kern="0" cap="none" spc="0" normalizeH="0" baseline="0" noProof="0">
                <a:ln>
                  <a:noFill/>
                </a:ln>
                <a:solidFill>
                  <a:srgbClr val="0C5EA8"/>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for</a:t>
            </a:r>
            <a:r>
              <a:rPr kumimoji="0" sz="800" b="1" i="0" u="none" strike="noStrike" kern="0" cap="none" spc="-25" normalizeH="0" baseline="0" noProof="0">
                <a:ln>
                  <a:noFill/>
                </a:ln>
                <a:solidFill>
                  <a:srgbClr val="073762"/>
                </a:solidFill>
                <a:effectLst/>
                <a:uLnTx/>
                <a:uFillTx/>
                <a:latin typeface="Arial"/>
                <a:cs typeface="Arial"/>
              </a:rPr>
              <a:t> </a:t>
            </a:r>
            <a:r>
              <a:rPr kumimoji="0" sz="800" b="1" i="0" u="none" strike="noStrike" kern="0" cap="none" spc="0" normalizeH="0" baseline="0" noProof="0">
                <a:ln>
                  <a:noFill/>
                </a:ln>
                <a:solidFill>
                  <a:srgbClr val="073762"/>
                </a:solidFill>
                <a:effectLst/>
                <a:uLnTx/>
                <a:uFillTx/>
                <a:latin typeface="Arial"/>
                <a:cs typeface="Arial"/>
              </a:rPr>
              <a:t>the</a:t>
            </a:r>
            <a:r>
              <a:rPr kumimoji="0" sz="800" b="1" i="0" u="none" strike="noStrike" kern="0" cap="none" spc="-15" normalizeH="0" baseline="0" noProof="0">
                <a:ln>
                  <a:noFill/>
                </a:ln>
                <a:solidFill>
                  <a:srgbClr val="073762"/>
                </a:solidFill>
                <a:effectLst/>
                <a:uLnTx/>
                <a:uFillTx/>
                <a:latin typeface="Arial"/>
                <a:cs typeface="Arial"/>
              </a:rPr>
              <a:t> </a:t>
            </a:r>
            <a:r>
              <a:rPr kumimoji="0" sz="800" b="1" i="0" u="none" strike="noStrike" kern="0" cap="none" spc="-10" normalizeH="0" baseline="0" noProof="0">
                <a:ln>
                  <a:noFill/>
                </a:ln>
                <a:solidFill>
                  <a:srgbClr val="073762"/>
                </a:solidFill>
                <a:effectLst/>
                <a:uLnTx/>
                <a:uFillTx/>
                <a:latin typeface="Arial"/>
                <a:cs typeface="Arial"/>
              </a:rPr>
              <a:t>article</a:t>
            </a:r>
            <a:endParaRPr kumimoji="0" sz="8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4" cstate="print"/>
          <a:stretch>
            <a:fillRect/>
          </a:stretch>
        </p:blipFill>
        <p:spPr>
          <a:xfrm>
            <a:off x="391668" y="3009900"/>
            <a:ext cx="2601468" cy="1248009"/>
          </a:xfrm>
          <a:prstGeom prst="rect">
            <a:avLst/>
          </a:prstGeom>
        </p:spPr>
      </p:pic>
      <p:sp>
        <p:nvSpPr>
          <p:cNvPr id="6" name="object 6"/>
          <p:cNvSpPr txBox="1"/>
          <p:nvPr/>
        </p:nvSpPr>
        <p:spPr>
          <a:xfrm>
            <a:off x="3266059" y="3498341"/>
            <a:ext cx="3721735" cy="34544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700" b="1" i="0" u="none" strike="noStrike" kern="0" cap="none" spc="0" normalizeH="0" baseline="0" noProof="0">
                <a:ln>
                  <a:noFill/>
                </a:ln>
                <a:solidFill>
                  <a:srgbClr val="2F2F2F"/>
                </a:solidFill>
                <a:effectLst/>
                <a:uLnTx/>
                <a:uFillTx/>
                <a:latin typeface="Arial"/>
                <a:cs typeface="Arial"/>
              </a:rPr>
              <a:t>Marjan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Kerkhof,</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Trung</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Tran,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Riyad </a:t>
            </a:r>
            <a:r>
              <a:rPr kumimoji="0" sz="700" b="1" i="0" u="none" strike="noStrike" kern="0" cap="none" spc="-10" normalizeH="0" baseline="0" noProof="0">
                <a:ln>
                  <a:noFill/>
                </a:ln>
                <a:solidFill>
                  <a:srgbClr val="2F2F2F"/>
                </a:solidFill>
                <a:effectLst/>
                <a:uLnTx/>
                <a:uFillTx/>
                <a:latin typeface="Arial"/>
                <a:cs typeface="Arial"/>
              </a:rPr>
              <a:t>Allehebi,</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Walter</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Canonica, Liam</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G.</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Heaney,</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Mark</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Hew,</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Luis</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Perez</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de</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Llano,</a:t>
            </a:r>
            <a:r>
              <a:rPr kumimoji="0" sz="700" b="1" i="0" u="none" strike="noStrike" kern="0" cap="none" spc="-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Michael E.</a:t>
            </a:r>
            <a:r>
              <a:rPr kumimoji="0" sz="700" b="1" i="0" u="none" strike="noStrike" kern="0" cap="none" spc="-3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Wechsler, Lakmini </a:t>
            </a:r>
            <a:r>
              <a:rPr kumimoji="0" sz="700" b="1" i="0" u="none" strike="noStrike" kern="0" cap="none" spc="-10" normalizeH="0" baseline="0" noProof="0">
                <a:ln>
                  <a:noFill/>
                </a:ln>
                <a:solidFill>
                  <a:srgbClr val="2F2F2F"/>
                </a:solidFill>
                <a:effectLst/>
                <a:uLnTx/>
                <a:uFillTx/>
                <a:latin typeface="Arial"/>
                <a:cs typeface="Arial"/>
              </a:rPr>
              <a:t>Bulathsinhala,</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Victoria </a:t>
            </a:r>
            <a:r>
              <a:rPr kumimoji="0" sz="700" b="1" i="0" u="none" strike="noStrike" kern="0" cap="none" spc="-25" normalizeH="0" baseline="0" noProof="0">
                <a:ln>
                  <a:noFill/>
                </a:ln>
                <a:solidFill>
                  <a:srgbClr val="2F2F2F"/>
                </a:solidFill>
                <a:effectLst/>
                <a:uLnTx/>
                <a:uFillTx/>
                <a:latin typeface="Arial"/>
                <a:cs typeface="Arial"/>
              </a:rPr>
              <a:t>A.</a:t>
            </a:r>
            <a:r>
              <a:rPr kumimoji="0" sz="700" b="1" i="0" u="none" strike="noStrike" kern="0" cap="none" spc="50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Carter,</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Isha </a:t>
            </a:r>
            <a:r>
              <a:rPr kumimoji="0" sz="700" b="1" i="0" u="none" strike="noStrike" kern="0" cap="none" spc="-10" normalizeH="0" baseline="0" noProof="0">
                <a:ln>
                  <a:noFill/>
                </a:ln>
                <a:solidFill>
                  <a:srgbClr val="2F2F2F"/>
                </a:solidFill>
                <a:effectLst/>
                <a:uLnTx/>
                <a:uFillTx/>
                <a:latin typeface="Arial"/>
                <a:cs typeface="Arial"/>
              </a:rPr>
              <a:t>Chaudhry,</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Neva</a:t>
            </a:r>
            <a:r>
              <a:rPr kumimoji="0" sz="700" b="1" i="0" u="none" strike="noStrike" kern="0" cap="none" spc="-10" normalizeH="0" baseline="0" noProof="0">
                <a:ln>
                  <a:noFill/>
                </a:ln>
                <a:solidFill>
                  <a:srgbClr val="2F2F2F"/>
                </a:solidFill>
                <a:effectLst/>
                <a:uLnTx/>
                <a:uFillTx/>
                <a:latin typeface="Arial"/>
                <a:cs typeface="Arial"/>
              </a:rPr>
              <a:t> Eleangovan,</a:t>
            </a:r>
            <a:r>
              <a:rPr kumimoji="0" sz="700" b="1" i="0" u="none" strike="noStrike" kern="0" cap="none" spc="2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Ruth</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B.</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Murray,</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Chris</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A.</a:t>
            </a:r>
            <a:r>
              <a:rPr kumimoji="0" sz="700" b="1" i="0" u="none" strike="noStrike" kern="0" cap="none" spc="-10"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Price,</a:t>
            </a:r>
            <a:r>
              <a:rPr kumimoji="0" sz="700" b="1" i="0" u="none" strike="noStrike" kern="0" cap="none" spc="-15" normalizeH="0" baseline="0" noProof="0">
                <a:ln>
                  <a:noFill/>
                </a:ln>
                <a:solidFill>
                  <a:srgbClr val="2F2F2F"/>
                </a:solidFill>
                <a:effectLst/>
                <a:uLnTx/>
                <a:uFillTx/>
                <a:latin typeface="Arial"/>
                <a:cs typeface="Arial"/>
              </a:rPr>
              <a:t> </a:t>
            </a:r>
            <a:r>
              <a:rPr kumimoji="0" sz="700" b="1" i="0" u="none" strike="noStrike" kern="0" cap="none" spc="0" normalizeH="0" baseline="0" noProof="0">
                <a:ln>
                  <a:noFill/>
                </a:ln>
                <a:solidFill>
                  <a:srgbClr val="2F2F2F"/>
                </a:solidFill>
                <a:effectLst/>
                <a:uLnTx/>
                <a:uFillTx/>
                <a:latin typeface="Arial"/>
                <a:cs typeface="Arial"/>
              </a:rPr>
              <a:t>David B.</a:t>
            </a:r>
            <a:r>
              <a:rPr kumimoji="0" sz="700" b="1" i="0" u="none" strike="noStrike" kern="0" cap="none" spc="-20" normalizeH="0" baseline="0" noProof="0">
                <a:ln>
                  <a:noFill/>
                </a:ln>
                <a:solidFill>
                  <a:srgbClr val="2F2F2F"/>
                </a:solidFill>
                <a:effectLst/>
                <a:uLnTx/>
                <a:uFillTx/>
                <a:latin typeface="Arial"/>
                <a:cs typeface="Arial"/>
              </a:rPr>
              <a:t> </a:t>
            </a:r>
            <a:r>
              <a:rPr kumimoji="0" sz="700" b="1" i="0" u="none" strike="noStrike" kern="0" cap="none" spc="-10" normalizeH="0" baseline="0" noProof="0">
                <a:ln>
                  <a:noFill/>
                </a:ln>
                <a:solidFill>
                  <a:srgbClr val="2F2F2F"/>
                </a:solidFill>
                <a:effectLst/>
                <a:uLnTx/>
                <a:uFillTx/>
                <a:latin typeface="Arial"/>
                <a:cs typeface="Arial"/>
              </a:rPr>
              <a:t>Price</a:t>
            </a:r>
            <a:endParaRPr kumimoji="0" sz="700" b="0" i="0" u="none" strike="noStrike" kern="0" cap="none" spc="0" normalizeH="0" baseline="0" noProof="0">
              <a:ln>
                <a:noFill/>
              </a:ln>
              <a:solidFill>
                <a:sysClr val="windowText" lastClr="000000"/>
              </a:solidFill>
              <a:effectLst/>
              <a:uLnTx/>
              <a:uFillTx/>
              <a:latin typeface="Arial"/>
              <a:cs typeface="Arial"/>
            </a:endParaRPr>
          </a:p>
        </p:txBody>
      </p:sp>
      <p:pic>
        <p:nvPicPr>
          <p:cNvPr id="7" name="Graphic 6" descr="Beginning with solid fill">
            <a:hlinkClick r:id="rId5" action="ppaction://hlinksldjump"/>
            <a:extLst>
              <a:ext uri="{FF2B5EF4-FFF2-40B4-BE49-F238E27FC236}">
                <a16:creationId xmlns:a16="http://schemas.microsoft.com/office/drawing/2014/main" id="{CC079B9B-53E9-6AAE-46C8-D56205476B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8" name="bg object 17">
            <a:extLst>
              <a:ext uri="{FF2B5EF4-FFF2-40B4-BE49-F238E27FC236}">
                <a16:creationId xmlns:a16="http://schemas.microsoft.com/office/drawing/2014/main" id="{8D93C95B-A14C-4B66-2781-95F11B594312}"/>
              </a:ext>
            </a:extLst>
          </p:cNvPr>
          <p:cNvPicPr/>
          <p:nvPr/>
        </p:nvPicPr>
        <p:blipFill>
          <a:blip r:embed="rId8" cstate="print">
            <a:alphaModFix amt="1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682" rIns="0" bIns="0" rtlCol="0">
            <a:spAutoFit/>
          </a:bodyPr>
          <a:lstStyle/>
          <a:p>
            <a:pPr marL="168910">
              <a:lnSpc>
                <a:spcPct val="100000"/>
              </a:lnSpc>
              <a:spcBef>
                <a:spcPts val="95"/>
              </a:spcBef>
            </a:pPr>
            <a:r>
              <a:t>Background</a:t>
            </a:r>
            <a:r>
              <a:rPr spc="-40"/>
              <a:t> </a:t>
            </a:r>
            <a:r>
              <a:t>and</a:t>
            </a:r>
            <a:r>
              <a:rPr spc="-50"/>
              <a:t> </a:t>
            </a:r>
            <a:r>
              <a:rPr spc="-10"/>
              <a:t>Objectives</a:t>
            </a:r>
            <a:r>
              <a:rPr sz="1575" spc="-15" baseline="26455"/>
              <a:t>1</a:t>
            </a:r>
            <a:endParaRPr sz="1575" baseline="26455"/>
          </a:p>
        </p:txBody>
      </p:sp>
      <p:sp>
        <p:nvSpPr>
          <p:cNvPr id="3" name="object 3"/>
          <p:cNvSpPr txBox="1"/>
          <p:nvPr/>
        </p:nvSpPr>
        <p:spPr>
          <a:xfrm>
            <a:off x="711504" y="1450086"/>
            <a:ext cx="3046095" cy="1093470"/>
          </a:xfrm>
          <a:prstGeom prst="rect">
            <a:avLst/>
          </a:prstGeom>
        </p:spPr>
        <p:txBody>
          <a:bodyPr vert="horz" wrap="square" lIns="0" tIns="13335" rIns="0" bIns="0" rtlCol="0">
            <a:spAutoFit/>
          </a:bodyPr>
          <a:lstStyle/>
          <a:p>
            <a:pPr marL="145415" marR="5080" lvl="0" indent="-133350" defTabSz="914400" eaLnBrk="1" fontAlgn="auto" latinLnBrk="0" hangingPunct="1">
              <a:lnSpc>
                <a:spcPct val="100000"/>
              </a:lnSpc>
              <a:spcBef>
                <a:spcPts val="105"/>
              </a:spcBef>
              <a:spcAft>
                <a:spcPts val="0"/>
              </a:spcAft>
              <a:buClr>
                <a:srgbClr val="FF9900"/>
              </a:buClr>
              <a:buSzTx/>
              <a:buFont typeface="Arial"/>
              <a:buChar char="•"/>
              <a:tabLst>
                <a:tab pos="146685" algn="l"/>
              </a:tabLst>
              <a:defRPr/>
            </a:pPr>
            <a:r>
              <a:rPr kumimoji="0" sz="1400" b="1" i="0" u="none" strike="noStrike" kern="0" cap="none" spc="0" normalizeH="0" baseline="0" noProof="0">
                <a:ln>
                  <a:noFill/>
                </a:ln>
                <a:solidFill>
                  <a:srgbClr val="073762"/>
                </a:solidFill>
                <a:effectLst/>
                <a:uLnTx/>
                <a:uFillTx/>
                <a:latin typeface="Arial"/>
                <a:cs typeface="Arial"/>
              </a:rPr>
              <a:t>Asthma</a:t>
            </a:r>
            <a:r>
              <a:rPr kumimoji="0" sz="1400" b="1" i="0" u="none" strike="noStrike" kern="0" cap="none" spc="-4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types</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should</a:t>
            </a:r>
            <a:r>
              <a:rPr kumimoji="0" sz="1400" b="1" i="0" u="none" strike="noStrike" kern="0" cap="none" spc="-8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be 	</a:t>
            </a:r>
            <a:r>
              <a:rPr kumimoji="0" sz="1400" b="1" i="0" u="none" strike="noStrike" kern="0" cap="none" spc="0" normalizeH="0" baseline="0" noProof="0">
                <a:ln>
                  <a:noFill/>
                </a:ln>
                <a:solidFill>
                  <a:srgbClr val="073762"/>
                </a:solidFill>
                <a:effectLst/>
                <a:uLnTx/>
                <a:uFillTx/>
                <a:latin typeface="Arial"/>
                <a:cs typeface="Arial"/>
              </a:rPr>
              <a:t>characterized</a:t>
            </a:r>
            <a:r>
              <a:rPr kumimoji="0" sz="1400" b="1" i="0" u="none" strike="noStrike" kern="0" cap="none" spc="-5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using</a:t>
            </a:r>
            <a:r>
              <a:rPr kumimoji="0" sz="1400" b="1" i="0" u="none" strike="noStrike" kern="0" cap="none" spc="-3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phenotypic 	characteristics</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and biomarkers,</a:t>
            </a:r>
            <a:r>
              <a:rPr kumimoji="0" sz="1400" b="1"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25" normalizeH="0" baseline="0" noProof="0">
                <a:ln>
                  <a:noFill/>
                </a:ln>
                <a:solidFill>
                  <a:srgbClr val="073762"/>
                </a:solidFill>
                <a:effectLst/>
                <a:uLnTx/>
                <a:uFillTx/>
                <a:latin typeface="Arial"/>
                <a:cs typeface="Arial"/>
              </a:rPr>
              <a:t>to 	</a:t>
            </a:r>
            <a:r>
              <a:rPr kumimoji="0" sz="1400" b="1" i="0" u="none" strike="noStrike" kern="0" cap="none" spc="0" normalizeH="0" baseline="0" noProof="0">
                <a:ln>
                  <a:noFill/>
                </a:ln>
                <a:solidFill>
                  <a:srgbClr val="073762"/>
                </a:solidFill>
                <a:effectLst/>
                <a:uLnTx/>
                <a:uFillTx/>
                <a:latin typeface="Arial"/>
                <a:cs typeface="Arial"/>
              </a:rPr>
              <a:t>potentially</a:t>
            </a:r>
            <a:r>
              <a:rPr kumimoji="0" sz="1400" b="1" i="0" u="none" strike="noStrike" kern="0" cap="none" spc="-8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identify</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treatable</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traits 	</a:t>
            </a:r>
            <a:r>
              <a:rPr kumimoji="0" sz="1400" b="1" i="0" u="none" strike="noStrike" kern="0" cap="none" spc="0" normalizeH="0" baseline="0" noProof="0">
                <a:ln>
                  <a:noFill/>
                </a:ln>
                <a:solidFill>
                  <a:srgbClr val="073762"/>
                </a:solidFill>
                <a:effectLst/>
                <a:uLnTx/>
                <a:uFillTx/>
                <a:latin typeface="Arial"/>
                <a:cs typeface="Arial"/>
              </a:rPr>
              <a:t>and</a:t>
            </a:r>
            <a:r>
              <a:rPr kumimoji="0" sz="1400" b="1"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deliver</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precision</a:t>
            </a:r>
            <a:r>
              <a:rPr kumimoji="0" sz="1400" b="1" i="0" u="none" strike="noStrike" kern="0" cap="none" spc="-7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treatment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711504" y="2707640"/>
            <a:ext cx="3224530" cy="1520190"/>
          </a:xfrm>
          <a:prstGeom prst="rect">
            <a:avLst/>
          </a:prstGeom>
        </p:spPr>
        <p:txBody>
          <a:bodyPr vert="horz" wrap="square" lIns="0" tIns="12700" rIns="0" bIns="0" rtlCol="0">
            <a:spAutoFit/>
          </a:bodyPr>
          <a:lstStyle/>
          <a:p>
            <a:pPr marL="145415" marR="5080" lvl="0" indent="-133350" defTabSz="914400" eaLnBrk="1" fontAlgn="auto" latinLnBrk="0" hangingPunct="1">
              <a:lnSpc>
                <a:spcPct val="100000"/>
              </a:lnSpc>
              <a:spcBef>
                <a:spcPts val="100"/>
              </a:spcBef>
              <a:spcAft>
                <a:spcPts val="0"/>
              </a:spcAft>
              <a:buClr>
                <a:srgbClr val="FF9900"/>
              </a:buClr>
              <a:buSzTx/>
              <a:buFontTx/>
              <a:buChar char="•"/>
              <a:tabLst>
                <a:tab pos="146685" algn="l"/>
              </a:tabLst>
              <a:defRPr/>
            </a:pPr>
            <a:r>
              <a:rPr kumimoji="0" sz="1400" b="0" i="0" u="none" strike="noStrike" kern="0" cap="none" spc="-10" normalizeH="0" baseline="0" noProof="0">
                <a:ln>
                  <a:noFill/>
                </a:ln>
                <a:solidFill>
                  <a:srgbClr val="073762"/>
                </a:solidFill>
                <a:effectLst/>
                <a:uLnTx/>
                <a:uFillTx/>
                <a:latin typeface="Arial"/>
                <a:cs typeface="Arial"/>
              </a:rPr>
              <a:t>Various</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classifications</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 	</a:t>
            </a:r>
            <a:r>
              <a:rPr kumimoji="0" sz="1400" b="0" i="0" u="none" strike="noStrike" kern="0" cap="none" spc="0" normalizeH="0" baseline="0" noProof="0">
                <a:ln>
                  <a:noFill/>
                </a:ln>
                <a:solidFill>
                  <a:srgbClr val="073762"/>
                </a:solidFill>
                <a:effectLst/>
                <a:uLnTx/>
                <a:uFillTx/>
                <a:latin typeface="Arial"/>
                <a:cs typeface="Arial"/>
              </a:rPr>
              <a:t>phenotypes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primary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care</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have</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been 	</a:t>
            </a:r>
            <a:r>
              <a:rPr kumimoji="0" sz="1400" b="0" i="0" u="none" strike="noStrike" kern="0" cap="none" spc="0" normalizeH="0" baseline="0" noProof="0">
                <a:ln>
                  <a:noFill/>
                </a:ln>
                <a:solidFill>
                  <a:srgbClr val="073762"/>
                </a:solidFill>
                <a:effectLst/>
                <a:uLnTx/>
                <a:uFillTx/>
                <a:latin typeface="Arial"/>
                <a:cs typeface="Arial"/>
              </a:rPr>
              <a:t>proposed;</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however,</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20" normalizeH="0" baseline="0" noProof="0">
                <a:ln>
                  <a:noFill/>
                </a:ln>
                <a:solidFill>
                  <a:srgbClr val="073762"/>
                </a:solidFill>
                <a:effectLst/>
                <a:uLnTx/>
                <a:uFillTx/>
                <a:latin typeface="Arial"/>
                <a:cs typeface="Arial"/>
              </a:rPr>
              <a:t>used</a:t>
            </a:r>
            <a:r>
              <a:rPr kumimoji="0" sz="1400" b="0" i="0" u="none" strike="noStrike" kern="0" cap="none" spc="50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variables</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that</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were</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not</a:t>
            </a:r>
            <a:r>
              <a:rPr kumimoji="0" sz="1400" b="0" i="0" u="none" strike="noStrike" kern="0" cap="none" spc="-25"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readily 	</a:t>
            </a:r>
            <a:r>
              <a:rPr kumimoji="0" sz="1400" b="0" i="0" u="none" strike="noStrike" kern="0" cap="none" spc="0" normalizeH="0" baseline="0" noProof="0">
                <a:ln>
                  <a:noFill/>
                </a:ln>
                <a:solidFill>
                  <a:srgbClr val="073762"/>
                </a:solidFill>
                <a:effectLst/>
                <a:uLnTx/>
                <a:uFillTx/>
                <a:latin typeface="Arial"/>
                <a:cs typeface="Arial"/>
              </a:rPr>
              <a:t>accessible</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routine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clinical</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practice</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or 	</a:t>
            </a:r>
            <a:r>
              <a:rPr kumimoji="0" sz="1400" b="0" i="0" u="none" strike="noStrike" kern="0" cap="none" spc="0" normalizeH="0" baseline="0" noProof="0">
                <a:ln>
                  <a:noFill/>
                </a:ln>
                <a:solidFill>
                  <a:srgbClr val="073762"/>
                </a:solidFill>
                <a:effectLst/>
                <a:uLnTx/>
                <a:uFillTx/>
                <a:latin typeface="Arial"/>
                <a:cs typeface="Arial"/>
              </a:rPr>
              <a:t>lacked </a:t>
            </a:r>
            <a:r>
              <a:rPr kumimoji="0" sz="1400" b="0" i="0" u="none" strike="noStrike" kern="0" cap="none" spc="-10" normalizeH="0" baseline="0" noProof="0">
                <a:ln>
                  <a:noFill/>
                </a:ln>
                <a:solidFill>
                  <a:srgbClr val="073762"/>
                </a:solidFill>
                <a:effectLst/>
                <a:uLnTx/>
                <a:uFillTx/>
                <a:latin typeface="Arial"/>
                <a:cs typeface="Arial"/>
              </a:rPr>
              <a:t>characterization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underlying 	</a:t>
            </a:r>
            <a:r>
              <a:rPr kumimoji="0" sz="1400" b="0" i="0" u="none" strike="noStrike" kern="0" cap="none" spc="0" normalizeH="0" baseline="0" noProof="0">
                <a:ln>
                  <a:noFill/>
                </a:ln>
                <a:solidFill>
                  <a:srgbClr val="073762"/>
                </a:solidFill>
                <a:effectLst/>
                <a:uLnTx/>
                <a:uFillTx/>
                <a:latin typeface="Arial"/>
                <a:cs typeface="Arial"/>
              </a:rPr>
              <a:t>inflammatory</a:t>
            </a:r>
            <a:r>
              <a:rPr kumimoji="0" sz="1400" b="0" i="0" u="none" strike="noStrike" kern="0" cap="none" spc="-7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disease</a:t>
            </a:r>
            <a:r>
              <a:rPr kumimoji="0" sz="1400" b="0" i="0" u="none" strike="noStrike" kern="0" cap="none" spc="-7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pathways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1034796" y="923544"/>
            <a:ext cx="2308860" cy="297180"/>
          </a:xfrm>
          <a:custGeom>
            <a:avLst/>
            <a:gdLst/>
            <a:ahLst/>
            <a:cxnLst/>
            <a:rect l="l" t="t" r="r" b="b"/>
            <a:pathLst>
              <a:path w="2308860" h="297180">
                <a:moveTo>
                  <a:pt x="2259329" y="0"/>
                </a:moveTo>
                <a:lnTo>
                  <a:pt x="49529" y="0"/>
                </a:lnTo>
                <a:lnTo>
                  <a:pt x="30250" y="3899"/>
                </a:lnTo>
                <a:lnTo>
                  <a:pt x="14506" y="14525"/>
                </a:lnTo>
                <a:lnTo>
                  <a:pt x="3892" y="30271"/>
                </a:lnTo>
                <a:lnTo>
                  <a:pt x="0" y="49529"/>
                </a:lnTo>
                <a:lnTo>
                  <a:pt x="0" y="247650"/>
                </a:lnTo>
                <a:lnTo>
                  <a:pt x="3892" y="266908"/>
                </a:lnTo>
                <a:lnTo>
                  <a:pt x="14506" y="282654"/>
                </a:lnTo>
                <a:lnTo>
                  <a:pt x="30250" y="293280"/>
                </a:lnTo>
                <a:lnTo>
                  <a:pt x="49529" y="297179"/>
                </a:lnTo>
                <a:lnTo>
                  <a:pt x="2259329" y="297179"/>
                </a:lnTo>
                <a:lnTo>
                  <a:pt x="2278588" y="293280"/>
                </a:lnTo>
                <a:lnTo>
                  <a:pt x="2294334" y="282654"/>
                </a:lnTo>
                <a:lnTo>
                  <a:pt x="2304960" y="266908"/>
                </a:lnTo>
                <a:lnTo>
                  <a:pt x="2308859" y="247650"/>
                </a:lnTo>
                <a:lnTo>
                  <a:pt x="2308859" y="49529"/>
                </a:lnTo>
                <a:lnTo>
                  <a:pt x="2304960" y="30271"/>
                </a:lnTo>
                <a:lnTo>
                  <a:pt x="2294334" y="14525"/>
                </a:lnTo>
                <a:lnTo>
                  <a:pt x="2278588" y="3899"/>
                </a:lnTo>
                <a:lnTo>
                  <a:pt x="2259329"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1768601" y="964184"/>
            <a:ext cx="83946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Background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5734811" y="947927"/>
            <a:ext cx="2308860" cy="297180"/>
          </a:xfrm>
          <a:custGeom>
            <a:avLst/>
            <a:gdLst/>
            <a:ahLst/>
            <a:cxnLst/>
            <a:rect l="l" t="t" r="r" b="b"/>
            <a:pathLst>
              <a:path w="2308859" h="297180">
                <a:moveTo>
                  <a:pt x="2259330" y="0"/>
                </a:moveTo>
                <a:lnTo>
                  <a:pt x="49529" y="0"/>
                </a:lnTo>
                <a:lnTo>
                  <a:pt x="30271" y="3899"/>
                </a:lnTo>
                <a:lnTo>
                  <a:pt x="14525" y="14525"/>
                </a:lnTo>
                <a:lnTo>
                  <a:pt x="3899" y="30271"/>
                </a:lnTo>
                <a:lnTo>
                  <a:pt x="0" y="49530"/>
                </a:lnTo>
                <a:lnTo>
                  <a:pt x="0" y="247650"/>
                </a:lnTo>
                <a:lnTo>
                  <a:pt x="3899" y="266908"/>
                </a:lnTo>
                <a:lnTo>
                  <a:pt x="14525" y="282654"/>
                </a:lnTo>
                <a:lnTo>
                  <a:pt x="30271" y="293280"/>
                </a:lnTo>
                <a:lnTo>
                  <a:pt x="49529" y="297180"/>
                </a:lnTo>
                <a:lnTo>
                  <a:pt x="2259330" y="297180"/>
                </a:lnTo>
                <a:lnTo>
                  <a:pt x="2278588" y="293280"/>
                </a:lnTo>
                <a:lnTo>
                  <a:pt x="2294334" y="282654"/>
                </a:lnTo>
                <a:lnTo>
                  <a:pt x="2304960" y="266908"/>
                </a:lnTo>
                <a:lnTo>
                  <a:pt x="2308860" y="247650"/>
                </a:lnTo>
                <a:lnTo>
                  <a:pt x="2308860" y="49530"/>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6521577" y="988009"/>
            <a:ext cx="736600"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Arial"/>
                <a:cs typeface="Arial"/>
              </a:rPr>
              <a:t>Objectives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5368416" y="1592707"/>
            <a:ext cx="3394075" cy="666115"/>
          </a:xfrm>
          <a:prstGeom prst="rect">
            <a:avLst/>
          </a:prstGeom>
        </p:spPr>
        <p:txBody>
          <a:bodyPr vert="horz" wrap="square" lIns="0" tIns="13335" rIns="0" bIns="0" rtlCol="0">
            <a:spAutoFit/>
          </a:bodyPr>
          <a:lstStyle/>
          <a:p>
            <a:pPr marL="266700" marR="30480" lvl="0" indent="-228600" algn="just" defTabSz="914400" eaLnBrk="1" fontAlgn="auto" latinLnBrk="0" hangingPunct="1">
              <a:lnSpc>
                <a:spcPct val="100000"/>
              </a:lnSpc>
              <a:spcBef>
                <a:spcPts val="105"/>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1.</a:t>
            </a:r>
            <a:r>
              <a:rPr kumimoji="0" sz="1400" b="0" i="0" u="none" strike="noStrike" kern="0" cap="none" spc="200"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Apply</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ISAR eosinophil</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phenotype </a:t>
            </a:r>
            <a:r>
              <a:rPr kumimoji="0" sz="1400" b="1" i="0" u="none" strike="noStrike" kern="0" cap="none" spc="0" normalizeH="0" baseline="0" noProof="0">
                <a:ln>
                  <a:noFill/>
                </a:ln>
                <a:solidFill>
                  <a:srgbClr val="073762"/>
                </a:solidFill>
                <a:effectLst/>
                <a:uLnTx/>
                <a:uFillTx/>
                <a:latin typeface="Arial"/>
                <a:cs typeface="Arial"/>
              </a:rPr>
              <a:t>gradient</a:t>
            </a:r>
            <a:r>
              <a:rPr kumimoji="0" sz="1400" b="1" i="0" u="none" strike="noStrike" kern="0" cap="none" spc="-5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algorithm</a:t>
            </a:r>
            <a:r>
              <a:rPr kumimoji="0" sz="1350" b="1" i="0" u="none" strike="noStrike" kern="0" cap="none" spc="0" normalizeH="0" baseline="24691" noProof="0">
                <a:ln>
                  <a:noFill/>
                </a:ln>
                <a:solidFill>
                  <a:srgbClr val="073762"/>
                </a:solidFill>
                <a:effectLst/>
                <a:uLnTx/>
                <a:uFillTx/>
                <a:latin typeface="Arial"/>
                <a:cs typeface="Arial"/>
              </a:rPr>
              <a:t>2</a:t>
            </a:r>
            <a:r>
              <a:rPr kumimoji="0" sz="1350" b="1" i="0" u="none" strike="noStrike" kern="0" cap="none" spc="135" normalizeH="0" baseline="24691"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across</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all</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 </a:t>
            </a:r>
            <a:r>
              <a:rPr kumimoji="0" sz="1400" b="0" i="0" u="none" strike="noStrike" kern="0" cap="none" spc="0" normalizeH="0" baseline="0" noProof="0">
                <a:ln>
                  <a:noFill/>
                </a:ln>
                <a:solidFill>
                  <a:srgbClr val="073762"/>
                </a:solidFill>
                <a:effectLst/>
                <a:uLnTx/>
                <a:uFillTx/>
                <a:latin typeface="Arial"/>
                <a:cs typeface="Arial"/>
              </a:rPr>
              <a:t>severities</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UK</a:t>
            </a:r>
            <a:r>
              <a:rPr kumimoji="0" sz="1400" b="0" i="0" u="none" strike="noStrike" kern="0" cap="none" spc="-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primary</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care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cohort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5393816" y="2423541"/>
            <a:ext cx="2861310" cy="666115"/>
          </a:xfrm>
          <a:prstGeom prst="rect">
            <a:avLst/>
          </a:prstGeom>
        </p:spPr>
        <p:txBody>
          <a:bodyPr vert="horz" wrap="square" lIns="0" tIns="12700" rIns="0" bIns="0" rtlCol="0">
            <a:spAutoFit/>
          </a:bodyPr>
          <a:lstStyle/>
          <a:p>
            <a:pPr marL="241300" marR="5080" lvl="0" indent="-22860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FF9900"/>
                </a:solidFill>
                <a:effectLst/>
                <a:uLnTx/>
                <a:uFillTx/>
                <a:latin typeface="Arial"/>
                <a:cs typeface="Arial"/>
              </a:rPr>
              <a:t>2.</a:t>
            </a:r>
            <a:r>
              <a:rPr kumimoji="0" sz="1400" b="1" i="0" u="none" strike="noStrike" kern="0" cap="none" spc="200" normalizeH="0" baseline="0" noProof="0">
                <a:ln>
                  <a:noFill/>
                </a:ln>
                <a:solidFill>
                  <a:srgbClr val="FF9900"/>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Quantify</a:t>
            </a:r>
            <a:r>
              <a:rPr kumimoji="0" sz="1400" b="1"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40" normalizeH="0" baseline="0" noProof="0">
                <a:ln>
                  <a:noFill/>
                </a:ln>
                <a:solidFill>
                  <a:srgbClr val="073762"/>
                </a:solidFill>
                <a:effectLst/>
                <a:uLnTx/>
                <a:uFillTx/>
                <a:latin typeface="Arial"/>
                <a:cs typeface="Arial"/>
              </a:rPr>
              <a:t> </a:t>
            </a:r>
            <a:r>
              <a:rPr kumimoji="0" sz="1400" b="1" i="0" u="none" strike="noStrike" kern="0" cap="none" spc="0" normalizeH="0" baseline="0" noProof="0">
                <a:ln>
                  <a:noFill/>
                </a:ln>
                <a:solidFill>
                  <a:srgbClr val="073762"/>
                </a:solidFill>
                <a:effectLst/>
                <a:uLnTx/>
                <a:uFillTx/>
                <a:latin typeface="Arial"/>
                <a:cs typeface="Arial"/>
              </a:rPr>
              <a:t>characterize</a:t>
            </a:r>
            <a:r>
              <a:rPr kumimoji="0" sz="1400" b="1"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0" normalizeH="0" baseline="0" noProof="0">
                <a:ln>
                  <a:noFill/>
                </a:ln>
                <a:solidFill>
                  <a:srgbClr val="073762"/>
                </a:solidFill>
                <a:effectLst/>
                <a:uLnTx/>
                <a:uFillTx/>
                <a:latin typeface="Arial"/>
                <a:cs typeface="Arial"/>
              </a:rPr>
              <a:t>eosinophilic</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10" normalizeH="0" baseline="0" noProof="0">
                <a:ln>
                  <a:noFill/>
                </a:ln>
                <a:solidFill>
                  <a:srgbClr val="073762"/>
                </a:solidFill>
                <a:effectLst/>
                <a:uLnTx/>
                <a:uFillTx/>
                <a:latin typeface="Arial"/>
                <a:cs typeface="Arial"/>
              </a:rPr>
              <a:t> non-eosinophilic </a:t>
            </a:r>
            <a:r>
              <a:rPr kumimoji="0" sz="1400" b="0" i="0" u="none" strike="noStrike" kern="0" cap="none" spc="0" normalizeH="0" baseline="0" noProof="0">
                <a:ln>
                  <a:noFill/>
                </a:ln>
                <a:solidFill>
                  <a:srgbClr val="073762"/>
                </a:solidFill>
                <a:effectLst/>
                <a:uLnTx/>
                <a:uFillTx/>
                <a:latin typeface="Arial"/>
                <a:cs typeface="Arial"/>
              </a:rPr>
              <a:t>phenotypes</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in</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this</a:t>
            </a:r>
            <a:r>
              <a:rPr kumimoji="0" sz="1400" b="0" i="0" u="none" strike="noStrike" kern="0" cap="none" spc="-2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cohort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5393816" y="3254121"/>
            <a:ext cx="3026410" cy="880110"/>
          </a:xfrm>
          <a:prstGeom prst="rect">
            <a:avLst/>
          </a:prstGeom>
        </p:spPr>
        <p:txBody>
          <a:bodyPr vert="horz" wrap="square" lIns="0" tIns="12700" rIns="0" bIns="0" rtlCol="0">
            <a:spAutoFit/>
          </a:bodyPr>
          <a:lstStyle/>
          <a:p>
            <a:pPr marL="241300" marR="5080" lvl="0" indent="-22860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a:ln>
                  <a:noFill/>
                </a:ln>
                <a:solidFill>
                  <a:srgbClr val="FF9900"/>
                </a:solidFill>
                <a:effectLst/>
                <a:uLnTx/>
                <a:uFillTx/>
                <a:latin typeface="Arial"/>
                <a:cs typeface="Arial"/>
              </a:rPr>
              <a:t>3.</a:t>
            </a:r>
            <a:r>
              <a:rPr kumimoji="0" sz="1400" b="0" i="0" u="none" strike="noStrike" kern="0" cap="none" spc="215" normalizeH="0" baseline="0" noProof="0">
                <a:ln>
                  <a:noFill/>
                </a:ln>
                <a:solidFill>
                  <a:srgbClr val="FF9900"/>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Study</a:t>
            </a:r>
            <a:r>
              <a:rPr kumimoji="0" sz="1400" b="0" i="0" u="none" strike="noStrike" kern="0" cap="none" spc="-3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the</a:t>
            </a:r>
            <a:r>
              <a:rPr kumimoji="0" sz="1400" b="0" i="0" u="none" strike="noStrike" kern="0" cap="none" spc="-3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association</a:t>
            </a:r>
            <a:r>
              <a:rPr kumimoji="0" sz="1400" b="0" i="0" u="none" strike="noStrike" kern="0" cap="none" spc="-5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between</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25" normalizeH="0" baseline="0" noProof="0">
                <a:ln>
                  <a:noFill/>
                </a:ln>
                <a:solidFill>
                  <a:srgbClr val="073762"/>
                </a:solidFill>
                <a:effectLst/>
                <a:uLnTx/>
                <a:uFillTx/>
                <a:latin typeface="Arial"/>
                <a:cs typeface="Arial"/>
              </a:rPr>
              <a:t>the </a:t>
            </a:r>
            <a:r>
              <a:rPr kumimoji="0" sz="1400" b="0" i="0" u="none" strike="noStrike" kern="0" cap="none" spc="0" normalizeH="0" baseline="0" noProof="0">
                <a:ln>
                  <a:noFill/>
                </a:ln>
                <a:solidFill>
                  <a:srgbClr val="073762"/>
                </a:solidFill>
                <a:effectLst/>
                <a:uLnTx/>
                <a:uFillTx/>
                <a:latin typeface="Arial"/>
                <a:cs typeface="Arial"/>
              </a:rPr>
              <a:t>likelihood</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of</a:t>
            </a:r>
            <a:r>
              <a:rPr kumimoji="0" sz="1400" b="0" i="0" u="none" strike="noStrike" kern="0" cap="none" spc="-4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eosinophilic</a:t>
            </a:r>
            <a:r>
              <a:rPr kumimoji="0" sz="1400" b="0" i="0" u="none" strike="noStrike" kern="0" cap="none" spc="-60" normalizeH="0" baseline="0" noProof="0">
                <a:ln>
                  <a:noFill/>
                </a:ln>
                <a:solidFill>
                  <a:srgbClr val="073762"/>
                </a:solidFill>
                <a:effectLst/>
                <a:uLnTx/>
                <a:uFillTx/>
                <a:latin typeface="Arial"/>
                <a:cs typeface="Arial"/>
              </a:rPr>
              <a:t> </a:t>
            </a:r>
            <a:r>
              <a:rPr kumimoji="0" sz="1400" b="0" i="0" u="none" strike="noStrike" kern="0" cap="none" spc="-10" normalizeH="0" baseline="0" noProof="0">
                <a:ln>
                  <a:noFill/>
                </a:ln>
                <a:solidFill>
                  <a:srgbClr val="073762"/>
                </a:solidFill>
                <a:effectLst/>
                <a:uLnTx/>
                <a:uFillTx/>
                <a:latin typeface="Arial"/>
                <a:cs typeface="Arial"/>
              </a:rPr>
              <a:t>asthma </a:t>
            </a:r>
            <a:r>
              <a:rPr kumimoji="0" sz="1400" b="0" i="0" u="none" strike="noStrike" kern="0" cap="none" spc="0" normalizeH="0" baseline="0" noProof="0">
                <a:ln>
                  <a:noFill/>
                </a:ln>
                <a:solidFill>
                  <a:srgbClr val="073762"/>
                </a:solidFill>
                <a:effectLst/>
                <a:uLnTx/>
                <a:uFillTx/>
                <a:latin typeface="Arial"/>
                <a:cs typeface="Arial"/>
              </a:rPr>
              <a:t>phenotype</a:t>
            </a:r>
            <a:r>
              <a:rPr kumimoji="0" sz="1400" b="0" i="0" u="none" strike="noStrike" kern="0" cap="none" spc="-50"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severity</a:t>
            </a:r>
            <a:r>
              <a:rPr kumimoji="0" sz="1400" b="0" i="0" u="none" strike="noStrike" kern="0" cap="none" spc="-45" normalizeH="0" baseline="0" noProof="0">
                <a:ln>
                  <a:noFill/>
                </a:ln>
                <a:solidFill>
                  <a:srgbClr val="073762"/>
                </a:solidFill>
                <a:effectLst/>
                <a:uLnTx/>
                <a:uFillTx/>
                <a:latin typeface="Arial"/>
                <a:cs typeface="Arial"/>
              </a:rPr>
              <a:t> </a:t>
            </a:r>
            <a:r>
              <a:rPr kumimoji="0" sz="1400" b="0" i="0" u="none" strike="noStrike" kern="0" cap="none" spc="0" normalizeH="0" baseline="0" noProof="0">
                <a:ln>
                  <a:noFill/>
                </a:ln>
                <a:solidFill>
                  <a:srgbClr val="073762"/>
                </a:solidFill>
                <a:effectLst/>
                <a:uLnTx/>
                <a:uFillTx/>
                <a:latin typeface="Arial"/>
                <a:cs typeface="Arial"/>
              </a:rPr>
              <a:t>and</a:t>
            </a:r>
            <a:r>
              <a:rPr kumimoji="0" sz="1400" b="0" i="0" u="none" strike="noStrike" kern="0" cap="none" spc="-35"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healthcare </a:t>
            </a:r>
            <a:r>
              <a:rPr kumimoji="0" sz="1400" b="1" i="0" u="none" strike="noStrike" kern="0" cap="none" spc="0" normalizeH="0" baseline="0" noProof="0">
                <a:ln>
                  <a:noFill/>
                </a:ln>
                <a:solidFill>
                  <a:srgbClr val="073762"/>
                </a:solidFill>
                <a:effectLst/>
                <a:uLnTx/>
                <a:uFillTx/>
                <a:latin typeface="Arial"/>
                <a:cs typeface="Arial"/>
              </a:rPr>
              <a:t>resource</a:t>
            </a:r>
            <a:r>
              <a:rPr kumimoji="0" sz="1400" b="1" i="0" u="none" strike="noStrike" kern="0" cap="none" spc="-70" normalizeH="0" baseline="0" noProof="0">
                <a:ln>
                  <a:noFill/>
                </a:ln>
                <a:solidFill>
                  <a:srgbClr val="073762"/>
                </a:solidFill>
                <a:effectLst/>
                <a:uLnTx/>
                <a:uFillTx/>
                <a:latin typeface="Arial"/>
                <a:cs typeface="Arial"/>
              </a:rPr>
              <a:t> </a:t>
            </a:r>
            <a:r>
              <a:rPr kumimoji="0" sz="1400" b="1" i="0" u="none" strike="noStrike" kern="0" cap="none" spc="-10" normalizeH="0" baseline="0" noProof="0">
                <a:ln>
                  <a:noFill/>
                </a:ln>
                <a:solidFill>
                  <a:srgbClr val="073762"/>
                </a:solidFill>
                <a:effectLst/>
                <a:uLnTx/>
                <a:uFillTx/>
                <a:latin typeface="Arial"/>
                <a:cs typeface="Arial"/>
              </a:rPr>
              <a:t>utilization</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4189476" y="2452116"/>
            <a:ext cx="881380" cy="239395"/>
          </a:xfrm>
          <a:custGeom>
            <a:avLst/>
            <a:gdLst/>
            <a:ahLst/>
            <a:cxnLst/>
            <a:rect l="l" t="t" r="r" b="b"/>
            <a:pathLst>
              <a:path w="881379" h="239394">
                <a:moveTo>
                  <a:pt x="761238" y="0"/>
                </a:moveTo>
                <a:lnTo>
                  <a:pt x="761238" y="59816"/>
                </a:lnTo>
                <a:lnTo>
                  <a:pt x="0" y="59816"/>
                </a:lnTo>
                <a:lnTo>
                  <a:pt x="0" y="179450"/>
                </a:lnTo>
                <a:lnTo>
                  <a:pt x="761238" y="179450"/>
                </a:lnTo>
                <a:lnTo>
                  <a:pt x="761238" y="239267"/>
                </a:lnTo>
                <a:lnTo>
                  <a:pt x="880872" y="119633"/>
                </a:lnTo>
                <a:lnTo>
                  <a:pt x="761238"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2133" y="4914696"/>
            <a:ext cx="4769485" cy="208915"/>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 </a:t>
            </a:r>
            <a:r>
              <a:rPr kumimoji="0" sz="600" b="0" i="0" u="none" strike="noStrike" kern="0" cap="none" spc="0" normalizeH="0" baseline="0" noProof="0">
                <a:ln>
                  <a:noFill/>
                </a:ln>
                <a:solidFill>
                  <a:sysClr val="windowText" lastClr="000000"/>
                </a:solidFill>
                <a:effectLst/>
                <a:uLnTx/>
                <a:uFillTx/>
                <a:latin typeface="Arial"/>
                <a:cs typeface="Arial"/>
              </a:rPr>
              <a:t>Severe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a:p>
            <a:pPr marL="38100" marR="0" lvl="0" indent="0" defTabSz="914400" eaLnBrk="1" fontAlgn="auto" latinLnBrk="0" hangingPunct="1">
              <a:lnSpc>
                <a:spcPct val="100000"/>
              </a:lnSpc>
              <a:spcBef>
                <a:spcPts val="5"/>
              </a:spcBef>
              <a:spcAft>
                <a:spcPts val="0"/>
              </a:spcAft>
              <a:buClrTx/>
              <a:buSzTx/>
              <a:buFontTx/>
              <a:buNone/>
              <a:tabLst/>
              <a:defRPr/>
            </a:pPr>
            <a:r>
              <a:rPr kumimoji="0" sz="600" b="0" i="0" u="none" strike="noStrike" kern="0" cap="none" spc="0" normalizeH="0" baseline="27777" noProof="0">
                <a:ln>
                  <a:noFill/>
                </a:ln>
                <a:solidFill>
                  <a:sysClr val="windowText" lastClr="000000"/>
                </a:solidFill>
                <a:effectLst/>
                <a:uLnTx/>
                <a:uFillTx/>
                <a:latin typeface="Arial"/>
                <a:cs typeface="Arial"/>
              </a:rPr>
              <a:t>1</a:t>
            </a: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 Price</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 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Allergy</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10" normalizeH="0" baseline="0" noProof="0">
                <a:ln>
                  <a:noFill/>
                </a:ln>
                <a:solidFill>
                  <a:sysClr val="windowText" lastClr="000000"/>
                </a:solidFill>
                <a:effectLst/>
                <a:uLnTx/>
                <a:uFillTx/>
                <a:latin typeface="Arial"/>
                <a:cs typeface="Arial"/>
              </a:rPr>
              <a:t> 10.1016/j.jaip.2021.07.056;</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5" normalizeH="0" baseline="27777" noProof="0">
                <a:ln>
                  <a:noFill/>
                </a:ln>
                <a:solidFill>
                  <a:sysClr val="windowText" lastClr="000000"/>
                </a:solidFill>
                <a:effectLst/>
                <a:uLnTx/>
                <a:uFillTx/>
                <a:latin typeface="Arial"/>
                <a:cs typeface="Arial"/>
              </a:rPr>
              <a:t>2</a:t>
            </a:r>
            <a:r>
              <a:rPr kumimoji="0" sz="600" b="0" i="0" u="none" strike="noStrike" kern="0" cap="none" spc="-10" normalizeH="0" baseline="0" noProof="0">
                <a:ln>
                  <a:noFill/>
                </a:ln>
                <a:solidFill>
                  <a:sysClr val="windowText" lastClr="000000"/>
                </a:solidFill>
                <a:effectLst/>
                <a:uLnTx/>
                <a:uFillTx/>
                <a:latin typeface="Arial"/>
                <a:cs typeface="Arial"/>
              </a:rPr>
              <a:t>Heaney</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LG,</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 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CHEST</a:t>
            </a:r>
            <a:r>
              <a:rPr kumimoji="0" sz="600" b="0" i="1"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2021;3:814-</a:t>
            </a:r>
            <a:r>
              <a:rPr kumimoji="0" sz="600" b="0" i="0" u="none" strike="noStrike" kern="0" cap="none" spc="-25" normalizeH="0" baseline="0" noProof="0">
                <a:ln>
                  <a:noFill/>
                </a:ln>
                <a:solidFill>
                  <a:sysClr val="windowText" lastClr="000000"/>
                </a:solidFill>
                <a:effectLst/>
                <a:uLnTx/>
                <a:uFillTx/>
                <a:latin typeface="Arial"/>
                <a:cs typeface="Arial"/>
              </a:rPr>
              <a:t>830</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14" name="Graphic 13" descr="Beginning with solid fill">
            <a:hlinkClick r:id="rId2" action="ppaction://hlinksldjump"/>
            <a:extLst>
              <a:ext uri="{FF2B5EF4-FFF2-40B4-BE49-F238E27FC236}">
                <a16:creationId xmlns:a16="http://schemas.microsoft.com/office/drawing/2014/main" id="{9E2B8E92-9DC7-644B-4ED8-B5DD44764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039" y="3825"/>
            <a:ext cx="7684770" cy="525525"/>
          </a:xfrm>
          <a:prstGeom prst="rect">
            <a:avLst/>
          </a:prstGeom>
        </p:spPr>
        <p:txBody>
          <a:bodyPr vert="horz" wrap="square" lIns="0" tIns="146430" rIns="0" bIns="0" rtlCol="0">
            <a:spAutoFit/>
          </a:bodyPr>
          <a:lstStyle/>
          <a:p>
            <a:pPr marL="12700">
              <a:lnSpc>
                <a:spcPct val="100000"/>
              </a:lnSpc>
              <a:spcBef>
                <a:spcPts val="95"/>
              </a:spcBef>
            </a:pPr>
            <a:r>
              <a:t>Study</a:t>
            </a:r>
            <a:r>
              <a:rPr spc="-40"/>
              <a:t> </a:t>
            </a:r>
            <a:r>
              <a:rPr spc="-10"/>
              <a:t>design</a:t>
            </a:r>
          </a:p>
        </p:txBody>
      </p:sp>
      <p:sp>
        <p:nvSpPr>
          <p:cNvPr id="3" name="object 3"/>
          <p:cNvSpPr txBox="1"/>
          <p:nvPr/>
        </p:nvSpPr>
        <p:spPr>
          <a:xfrm>
            <a:off x="32105" y="4900371"/>
            <a:ext cx="261175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 =</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Severe Asthma</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a:t>
            </a:r>
            <a:endParaRPr kumimoji="0" sz="6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517838" y="1175766"/>
            <a:ext cx="2916555" cy="2416175"/>
            <a:chOff x="2517838" y="1175766"/>
            <a:chExt cx="2916555" cy="2416175"/>
          </a:xfrm>
        </p:grpSpPr>
        <p:sp>
          <p:nvSpPr>
            <p:cNvPr id="5" name="object 5"/>
            <p:cNvSpPr/>
            <p:nvPr/>
          </p:nvSpPr>
          <p:spPr>
            <a:xfrm>
              <a:off x="2532126" y="1806702"/>
              <a:ext cx="605155" cy="1771014"/>
            </a:xfrm>
            <a:custGeom>
              <a:avLst/>
              <a:gdLst/>
              <a:ahLst/>
              <a:cxnLst/>
              <a:rect l="l" t="t" r="r" b="b"/>
              <a:pathLst>
                <a:path w="605155" h="1771014">
                  <a:moveTo>
                    <a:pt x="605028" y="1770888"/>
                  </a:moveTo>
                  <a:lnTo>
                    <a:pt x="522931" y="1770427"/>
                  </a:lnTo>
                  <a:lnTo>
                    <a:pt x="444191" y="1769084"/>
                  </a:lnTo>
                  <a:lnTo>
                    <a:pt x="369528" y="1766921"/>
                  </a:lnTo>
                  <a:lnTo>
                    <a:pt x="299663" y="1763997"/>
                  </a:lnTo>
                  <a:lnTo>
                    <a:pt x="235317" y="1760372"/>
                  </a:lnTo>
                  <a:lnTo>
                    <a:pt x="177212" y="1756108"/>
                  </a:lnTo>
                  <a:lnTo>
                    <a:pt x="126068" y="1751264"/>
                  </a:lnTo>
                  <a:lnTo>
                    <a:pt x="82606" y="1745901"/>
                  </a:lnTo>
                  <a:lnTo>
                    <a:pt x="21612" y="1733861"/>
                  </a:lnTo>
                  <a:lnTo>
                    <a:pt x="0" y="1720469"/>
                  </a:lnTo>
                  <a:lnTo>
                    <a:pt x="0" y="50419"/>
                  </a:lnTo>
                  <a:lnTo>
                    <a:pt x="47547" y="30807"/>
                  </a:lnTo>
                  <a:lnTo>
                    <a:pt x="126068" y="19623"/>
                  </a:lnTo>
                  <a:lnTo>
                    <a:pt x="177212" y="14779"/>
                  </a:lnTo>
                  <a:lnTo>
                    <a:pt x="235317" y="10515"/>
                  </a:lnTo>
                  <a:lnTo>
                    <a:pt x="299663" y="6890"/>
                  </a:lnTo>
                  <a:lnTo>
                    <a:pt x="369528" y="3966"/>
                  </a:lnTo>
                  <a:lnTo>
                    <a:pt x="444191" y="1803"/>
                  </a:lnTo>
                  <a:lnTo>
                    <a:pt x="522931" y="460"/>
                  </a:lnTo>
                  <a:lnTo>
                    <a:pt x="605028" y="0"/>
                  </a:lnTo>
                </a:path>
              </a:pathLst>
            </a:custGeom>
            <a:ln w="28574">
              <a:solidFill>
                <a:srgbClr val="04366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3067050" y="1175766"/>
              <a:ext cx="2367280" cy="1254760"/>
            </a:xfrm>
            <a:custGeom>
              <a:avLst/>
              <a:gdLst/>
              <a:ahLst/>
              <a:cxnLst/>
              <a:rect l="l" t="t" r="r" b="b"/>
              <a:pathLst>
                <a:path w="2367279" h="1254760">
                  <a:moveTo>
                    <a:pt x="2366772" y="0"/>
                  </a:moveTo>
                  <a:lnTo>
                    <a:pt x="0" y="0"/>
                  </a:lnTo>
                  <a:lnTo>
                    <a:pt x="0" y="1254252"/>
                  </a:lnTo>
                  <a:lnTo>
                    <a:pt x="2366772" y="1254252"/>
                  </a:lnTo>
                  <a:lnTo>
                    <a:pt x="236677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067050" y="1175766"/>
            <a:ext cx="2367280" cy="1254760"/>
          </a:xfrm>
          <a:prstGeom prst="rect">
            <a:avLst/>
          </a:prstGeom>
          <a:ln w="25400">
            <a:solidFill>
              <a:srgbClr val="073762"/>
            </a:solidFill>
          </a:ln>
        </p:spPr>
        <p:txBody>
          <a:bodyPr vert="horz" wrap="square" lIns="0" tIns="157480" rIns="0" bIns="0" rtlCol="0">
            <a:spAutoFit/>
          </a:bodyPr>
          <a:lstStyle/>
          <a:p>
            <a:pPr marL="224790" marR="0" lvl="0" indent="-134620" defTabSz="914400" eaLnBrk="1" fontAlgn="auto" latinLnBrk="0" hangingPunct="1">
              <a:lnSpc>
                <a:spcPct val="100000"/>
              </a:lnSpc>
              <a:spcBef>
                <a:spcPts val="124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Aged</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≥13</a:t>
            </a:r>
            <a:r>
              <a:rPr kumimoji="0" sz="1200" b="0" i="0" u="none" strike="noStrike" kern="0" cap="none" spc="-2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years</a:t>
            </a:r>
            <a:r>
              <a:rPr kumimoji="0" sz="1200" b="0" i="0" u="none" strike="noStrike" kern="0" cap="none" spc="-1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old</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Active</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asthma</a:t>
            </a:r>
            <a:r>
              <a:rPr kumimoji="0" sz="1200" b="0" i="0" u="none" strike="noStrike" kern="0" cap="none" spc="-3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diagnosis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20"/>
              </a:spcBef>
              <a:spcAft>
                <a:spcPts val="0"/>
              </a:spcAft>
              <a:buClr>
                <a:srgbClr val="FF9900"/>
              </a:buClr>
              <a:buSzTx/>
              <a:buFont typeface="Arial"/>
              <a:buChar char="•"/>
              <a:tabLst/>
              <a:defRPr/>
            </a:pPr>
            <a:endParaRPr kumimoji="0" sz="1200" b="0" i="0" u="none" strike="noStrike" kern="0" cap="none" spc="0" normalizeH="0" baseline="0" noProof="0">
              <a:ln>
                <a:noFill/>
              </a:ln>
              <a:solidFill>
                <a:sysClr val="windowText" lastClr="000000"/>
              </a:solidFill>
              <a:effectLst/>
              <a:uLnTx/>
              <a:uFillTx/>
              <a:latin typeface="Arial"/>
              <a:cs typeface="Arial"/>
            </a:endParaRPr>
          </a:p>
          <a:p>
            <a:pPr marL="224790" marR="0" lvl="0" indent="-134620" defTabSz="914400" eaLnBrk="1" fontAlgn="auto" latinLnBrk="0" hangingPunct="1">
              <a:lnSpc>
                <a:spcPct val="100000"/>
              </a:lnSpc>
              <a:spcBef>
                <a:spcPts val="0"/>
              </a:spcBef>
              <a:spcAft>
                <a:spcPts val="0"/>
              </a:spcAft>
              <a:buClr>
                <a:srgbClr val="FF9900"/>
              </a:buClr>
              <a:buSzTx/>
              <a:buFontTx/>
              <a:buChar char="•"/>
              <a:tabLst>
                <a:tab pos="224790" algn="l"/>
              </a:tabLst>
              <a:defRPr/>
            </a:pPr>
            <a:r>
              <a:rPr kumimoji="0" sz="1200" b="0" i="0" u="none" strike="noStrike" kern="0" cap="none" spc="0" normalizeH="0" baseline="0" noProof="0">
                <a:ln>
                  <a:noFill/>
                </a:ln>
                <a:solidFill>
                  <a:srgbClr val="073762"/>
                </a:solidFill>
                <a:effectLst/>
                <a:uLnTx/>
                <a:uFillTx/>
                <a:latin typeface="Arial"/>
                <a:cs typeface="Arial"/>
              </a:rPr>
              <a:t>≥1</a:t>
            </a:r>
            <a:r>
              <a:rPr kumimoji="0" sz="1200" b="0" i="0" u="none" strike="noStrike" kern="0" cap="none" spc="-5"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BEC</a:t>
            </a:r>
            <a:r>
              <a:rPr kumimoji="0" sz="1200" b="0" i="0" u="none" strike="noStrike" kern="0" cap="none" spc="-1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recorded</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3067050" y="3254502"/>
            <a:ext cx="2359660" cy="1254760"/>
          </a:xfrm>
          <a:custGeom>
            <a:avLst/>
            <a:gdLst/>
            <a:ahLst/>
            <a:cxnLst/>
            <a:rect l="l" t="t" r="r" b="b"/>
            <a:pathLst>
              <a:path w="2359660" h="1254760">
                <a:moveTo>
                  <a:pt x="2359152" y="0"/>
                </a:moveTo>
                <a:lnTo>
                  <a:pt x="0" y="0"/>
                </a:lnTo>
                <a:lnTo>
                  <a:pt x="0" y="1254252"/>
                </a:lnTo>
                <a:lnTo>
                  <a:pt x="2359152" y="1254252"/>
                </a:lnTo>
                <a:lnTo>
                  <a:pt x="235915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3067050" y="3254502"/>
            <a:ext cx="2359660" cy="1254760"/>
          </a:xfrm>
          <a:prstGeom prst="rect">
            <a:avLst/>
          </a:prstGeom>
          <a:ln w="25400">
            <a:solidFill>
              <a:srgbClr val="073762"/>
            </a:solidFill>
          </a:ln>
        </p:spPr>
        <p:txBody>
          <a:bodyPr vert="horz" wrap="square" lIns="0" tIns="41275" rIns="0" bIns="0" rtlCol="0">
            <a:spAutoFit/>
          </a:bodyPr>
          <a:lstStyle/>
          <a:p>
            <a:pPr marL="224154" marR="209550" lvl="0" indent="-134620" defTabSz="914400" eaLnBrk="1" fontAlgn="auto" latinLnBrk="0" hangingPunct="1">
              <a:lnSpc>
                <a:spcPct val="100000"/>
              </a:lnSpc>
              <a:spcBef>
                <a:spcPts val="325"/>
              </a:spcBef>
              <a:spcAft>
                <a:spcPts val="0"/>
              </a:spcAft>
              <a:buClr>
                <a:srgbClr val="FF9900"/>
              </a:buClr>
              <a:buSzTx/>
              <a:buFontTx/>
              <a:buChar char="•"/>
              <a:tabLst>
                <a:tab pos="224154" algn="l"/>
              </a:tabLst>
              <a:defRPr/>
            </a:pPr>
            <a:r>
              <a:rPr kumimoji="0" sz="1200" b="0" i="0" u="none" strike="noStrike" kern="0" cap="none" spc="0" normalizeH="0" baseline="0" noProof="0">
                <a:ln>
                  <a:noFill/>
                </a:ln>
                <a:solidFill>
                  <a:srgbClr val="073762"/>
                </a:solidFill>
                <a:effectLst/>
                <a:uLnTx/>
                <a:uFillTx/>
                <a:latin typeface="Arial"/>
                <a:cs typeface="Arial"/>
              </a:rPr>
              <a:t>Phenotypes</a:t>
            </a:r>
            <a:r>
              <a:rPr kumimoji="0" sz="1200" b="0" i="0" u="none" strike="noStrike" kern="0" cap="none" spc="-6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of</a:t>
            </a:r>
            <a:r>
              <a:rPr kumimoji="0" sz="1200" b="0" i="0" u="none" strike="noStrike" kern="0" cap="none" spc="-2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patients</a:t>
            </a:r>
            <a:r>
              <a:rPr kumimoji="0" sz="1200" b="0" i="0" u="none" strike="noStrike" kern="0" cap="none" spc="-45" normalizeH="0" baseline="0" noProof="0">
                <a:ln>
                  <a:noFill/>
                </a:ln>
                <a:solidFill>
                  <a:srgbClr val="073762"/>
                </a:solidFill>
                <a:effectLst/>
                <a:uLnTx/>
                <a:uFillTx/>
                <a:latin typeface="Arial"/>
                <a:cs typeface="Arial"/>
              </a:rPr>
              <a:t> </a:t>
            </a:r>
            <a:r>
              <a:rPr kumimoji="0" sz="1200" b="0" i="0" u="none" strike="noStrike" kern="0" cap="none" spc="-20" normalizeH="0" baseline="0" noProof="0">
                <a:ln>
                  <a:noFill/>
                </a:ln>
                <a:solidFill>
                  <a:srgbClr val="073762"/>
                </a:solidFill>
                <a:effectLst/>
                <a:uLnTx/>
                <a:uFillTx/>
                <a:latin typeface="Arial"/>
                <a:cs typeface="Arial"/>
              </a:rPr>
              <a:t>were </a:t>
            </a:r>
            <a:r>
              <a:rPr kumimoji="0" sz="1200" b="0" i="0" u="none" strike="noStrike" kern="0" cap="none" spc="0" normalizeH="0" baseline="0" noProof="0">
                <a:ln>
                  <a:noFill/>
                </a:ln>
                <a:solidFill>
                  <a:srgbClr val="073762"/>
                </a:solidFill>
                <a:effectLst/>
                <a:uLnTx/>
                <a:uFillTx/>
                <a:latin typeface="Arial"/>
                <a:cs typeface="Arial"/>
              </a:rPr>
              <a:t>classified</a:t>
            </a:r>
            <a:r>
              <a:rPr kumimoji="0" sz="1200" b="0" i="0" u="none" strike="noStrike" kern="0" cap="none" spc="-40" normalizeH="0" baseline="0" noProof="0">
                <a:ln>
                  <a:noFill/>
                </a:ln>
                <a:solidFill>
                  <a:srgbClr val="073762"/>
                </a:solidFill>
                <a:effectLst/>
                <a:uLnTx/>
                <a:uFillTx/>
                <a:latin typeface="Arial"/>
                <a:cs typeface="Arial"/>
              </a:rPr>
              <a:t> </a:t>
            </a:r>
            <a:r>
              <a:rPr kumimoji="0" sz="1200" b="0" i="0" u="none" strike="noStrike" kern="0" cap="none" spc="-25" normalizeH="0" baseline="0" noProof="0">
                <a:ln>
                  <a:noFill/>
                </a:ln>
                <a:solidFill>
                  <a:srgbClr val="073762"/>
                </a:solidFill>
                <a:effectLst/>
                <a:uLnTx/>
                <a:uFillTx/>
                <a:latin typeface="Arial"/>
                <a:cs typeface="Arial"/>
              </a:rPr>
              <a:t>as:</a:t>
            </a:r>
            <a:endParaRPr kumimoji="0" sz="12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1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3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3</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2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most</a:t>
            </a:r>
            <a:r>
              <a:rPr kumimoji="0" sz="1000" b="0" i="0" u="none" strike="noStrike" kern="0" cap="none" spc="-4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0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4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2</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775" marR="0" lvl="1" indent="-134620" defTabSz="914400" eaLnBrk="1" fontAlgn="auto" latinLnBrk="0" hangingPunct="1">
              <a:lnSpc>
                <a:spcPct val="100000"/>
              </a:lnSpc>
              <a:spcBef>
                <a:spcPts val="300"/>
              </a:spcBef>
              <a:spcAft>
                <a:spcPts val="0"/>
              </a:spcAft>
              <a:buClr>
                <a:srgbClr val="FF9900"/>
              </a:buClr>
              <a:buSzTx/>
              <a:buFont typeface="Arial"/>
              <a:buChar char="–"/>
              <a:tabLst>
                <a:tab pos="358775"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45"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1</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30"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least</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0" normalizeH="0" baseline="0" noProof="0">
                <a:ln>
                  <a:noFill/>
                </a:ln>
                <a:solidFill>
                  <a:srgbClr val="073762"/>
                </a:solidFill>
                <a:effectLst/>
                <a:uLnTx/>
                <a:uFillTx/>
                <a:latin typeface="Arial"/>
                <a:cs typeface="Arial"/>
              </a:rPr>
              <a:t>likely</a:t>
            </a:r>
            <a:r>
              <a:rPr kumimoji="0" sz="1000" b="0" i="0" u="none" strike="noStrike" kern="0" cap="none" spc="-25" normalizeH="0" baseline="0" noProof="0">
                <a:ln>
                  <a:noFill/>
                </a:ln>
                <a:solidFill>
                  <a:srgbClr val="073762"/>
                </a:solidFill>
                <a:effectLst/>
                <a:uLnTx/>
                <a:uFillTx/>
                <a:latin typeface="Arial"/>
                <a:cs typeface="Arial"/>
              </a:rPr>
              <a:t> </a:t>
            </a:r>
            <a:r>
              <a:rPr kumimoji="0" sz="1000" b="0" i="0" u="none" strike="noStrike" kern="0" cap="none" spc="-10" normalizeH="0" baseline="0" noProof="0">
                <a:ln>
                  <a:noFill/>
                </a:ln>
                <a:solidFill>
                  <a:srgbClr val="073762"/>
                </a:solidFill>
                <a:effectLst/>
                <a:uLnTx/>
                <a:uFillTx/>
                <a:latin typeface="Arial"/>
                <a:cs typeface="Arial"/>
              </a:rPr>
              <a:t>eosinophilic</a:t>
            </a:r>
            <a:endParaRPr kumimoji="0" sz="1000" b="0" i="0" u="none" strike="noStrike" kern="0" cap="none" spc="0" normalizeH="0" baseline="0" noProof="0">
              <a:ln>
                <a:noFill/>
              </a:ln>
              <a:solidFill>
                <a:sysClr val="windowText" lastClr="000000"/>
              </a:solidFill>
              <a:effectLst/>
              <a:uLnTx/>
              <a:uFillTx/>
              <a:latin typeface="Arial"/>
              <a:cs typeface="Arial"/>
            </a:endParaRPr>
          </a:p>
          <a:p>
            <a:pPr marL="358140" marR="0" lvl="1" indent="-133985" defTabSz="914400" eaLnBrk="1" fontAlgn="auto" latinLnBrk="0" hangingPunct="1">
              <a:lnSpc>
                <a:spcPct val="100000"/>
              </a:lnSpc>
              <a:spcBef>
                <a:spcPts val="300"/>
              </a:spcBef>
              <a:spcAft>
                <a:spcPts val="0"/>
              </a:spcAft>
              <a:buClr>
                <a:srgbClr val="FF9900"/>
              </a:buClr>
              <a:buSzTx/>
              <a:buFont typeface="Arial"/>
              <a:buChar char="–"/>
              <a:tabLst>
                <a:tab pos="358140" algn="l"/>
              </a:tabLst>
              <a:defRPr/>
            </a:pPr>
            <a:r>
              <a:rPr kumimoji="0" sz="1000" b="1" i="0" u="none" strike="noStrike" kern="0" cap="none" spc="0" normalizeH="0" baseline="0" noProof="0">
                <a:ln>
                  <a:noFill/>
                </a:ln>
                <a:solidFill>
                  <a:srgbClr val="073762"/>
                </a:solidFill>
                <a:effectLst/>
                <a:uLnTx/>
                <a:uFillTx/>
                <a:latin typeface="Arial"/>
                <a:cs typeface="Arial"/>
              </a:rPr>
              <a:t>Grade</a:t>
            </a:r>
            <a:r>
              <a:rPr kumimoji="0" sz="1000" b="1" i="0" u="none" strike="noStrike" kern="0" cap="none" spc="-20" normalizeH="0" baseline="0" noProof="0">
                <a:ln>
                  <a:noFill/>
                </a:ln>
                <a:solidFill>
                  <a:srgbClr val="073762"/>
                </a:solidFill>
                <a:effectLst/>
                <a:uLnTx/>
                <a:uFillTx/>
                <a:latin typeface="Arial"/>
                <a:cs typeface="Arial"/>
              </a:rPr>
              <a:t> </a:t>
            </a:r>
            <a:r>
              <a:rPr kumimoji="0" sz="1000" b="1" i="0" u="none" strike="noStrike" kern="0" cap="none" spc="0" normalizeH="0" baseline="0" noProof="0">
                <a:ln>
                  <a:noFill/>
                </a:ln>
                <a:solidFill>
                  <a:srgbClr val="073762"/>
                </a:solidFill>
                <a:effectLst/>
                <a:uLnTx/>
                <a:uFillTx/>
                <a:latin typeface="Arial"/>
                <a:cs typeface="Arial"/>
              </a:rPr>
              <a:t>0</a:t>
            </a:r>
            <a:r>
              <a:rPr kumimoji="0" sz="1000" b="0" i="0" u="none" strike="noStrike" kern="0" cap="none" spc="0" normalizeH="0" baseline="0" noProof="0">
                <a:ln>
                  <a:noFill/>
                </a:ln>
                <a:solidFill>
                  <a:srgbClr val="073762"/>
                </a:solidFill>
                <a:effectLst/>
                <a:uLnTx/>
                <a:uFillTx/>
                <a:latin typeface="Arial"/>
                <a:cs typeface="Arial"/>
              </a:rPr>
              <a:t>:</a:t>
            </a:r>
            <a:r>
              <a:rPr kumimoji="0" sz="1000" b="0" i="0" u="none" strike="noStrike" kern="0" cap="none" spc="-10" normalizeH="0" baseline="0" noProof="0">
                <a:ln>
                  <a:noFill/>
                </a:ln>
                <a:solidFill>
                  <a:srgbClr val="073762"/>
                </a:solidFill>
                <a:effectLst/>
                <a:uLnTx/>
                <a:uFillTx/>
                <a:latin typeface="Arial"/>
                <a:cs typeface="Arial"/>
              </a:rPr>
              <a:t> non-eosinophilic</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p:nvPr/>
        </p:nvSpPr>
        <p:spPr>
          <a:xfrm>
            <a:off x="591312" y="2615183"/>
            <a:ext cx="1754505" cy="297180"/>
          </a:xfrm>
          <a:custGeom>
            <a:avLst/>
            <a:gdLst/>
            <a:ahLst/>
            <a:cxnLst/>
            <a:rect l="l" t="t" r="r" b="b"/>
            <a:pathLst>
              <a:path w="1754505" h="297180">
                <a:moveTo>
                  <a:pt x="1704594" y="0"/>
                </a:moveTo>
                <a:lnTo>
                  <a:pt x="49529" y="0"/>
                </a:lnTo>
                <a:lnTo>
                  <a:pt x="30250" y="3899"/>
                </a:lnTo>
                <a:lnTo>
                  <a:pt x="14506" y="14525"/>
                </a:lnTo>
                <a:lnTo>
                  <a:pt x="3892" y="30271"/>
                </a:lnTo>
                <a:lnTo>
                  <a:pt x="0" y="49530"/>
                </a:lnTo>
                <a:lnTo>
                  <a:pt x="0" y="247650"/>
                </a:lnTo>
                <a:lnTo>
                  <a:pt x="3892" y="266908"/>
                </a:lnTo>
                <a:lnTo>
                  <a:pt x="14506" y="282654"/>
                </a:lnTo>
                <a:lnTo>
                  <a:pt x="30250" y="293280"/>
                </a:lnTo>
                <a:lnTo>
                  <a:pt x="49529" y="297180"/>
                </a:lnTo>
                <a:lnTo>
                  <a:pt x="1704594" y="297180"/>
                </a:lnTo>
                <a:lnTo>
                  <a:pt x="1723852" y="293280"/>
                </a:lnTo>
                <a:lnTo>
                  <a:pt x="1739598" y="282654"/>
                </a:lnTo>
                <a:lnTo>
                  <a:pt x="1750224" y="266908"/>
                </a:lnTo>
                <a:lnTo>
                  <a:pt x="1754124" y="247650"/>
                </a:lnTo>
                <a:lnTo>
                  <a:pt x="1754124" y="49530"/>
                </a:lnTo>
                <a:lnTo>
                  <a:pt x="1750224" y="30271"/>
                </a:lnTo>
                <a:lnTo>
                  <a:pt x="1739598" y="14525"/>
                </a:lnTo>
                <a:lnTo>
                  <a:pt x="1723852" y="3899"/>
                </a:lnTo>
                <a:lnTo>
                  <a:pt x="1704594"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706323" y="2655570"/>
            <a:ext cx="152273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9900"/>
                </a:solidFill>
                <a:effectLst/>
                <a:uLnTx/>
                <a:uFillTx/>
                <a:latin typeface="Arial"/>
                <a:cs typeface="Arial"/>
              </a:rPr>
              <a:t>Historical</a:t>
            </a:r>
            <a:r>
              <a:rPr kumimoji="0" sz="1200" b="0" i="0" u="none" strike="noStrike" kern="0" cap="none" spc="-50" normalizeH="0" baseline="0" noProof="0">
                <a:ln>
                  <a:noFill/>
                </a:ln>
                <a:solidFill>
                  <a:srgbClr val="FF9900"/>
                </a:solidFill>
                <a:effectLst/>
                <a:uLnTx/>
                <a:uFillTx/>
                <a:latin typeface="Arial"/>
                <a:cs typeface="Arial"/>
              </a:rPr>
              <a:t> </a:t>
            </a:r>
            <a:r>
              <a:rPr kumimoji="0" sz="1200" b="0" i="0" u="none" strike="noStrike" kern="0" cap="none" spc="0" normalizeH="0" baseline="0" noProof="0">
                <a:ln>
                  <a:noFill/>
                </a:ln>
                <a:solidFill>
                  <a:srgbClr val="FF9900"/>
                </a:solidFill>
                <a:effectLst/>
                <a:uLnTx/>
                <a:uFillTx/>
                <a:latin typeface="Arial"/>
                <a:cs typeface="Arial"/>
              </a:rPr>
              <a:t>cohort</a:t>
            </a:r>
            <a:r>
              <a:rPr kumimoji="0" sz="1200" b="0" i="0" u="none" strike="noStrike" kern="0" cap="none" spc="-35" normalizeH="0" baseline="0" noProof="0">
                <a:ln>
                  <a:noFill/>
                </a:ln>
                <a:solidFill>
                  <a:srgbClr val="FF9900"/>
                </a:solidFill>
                <a:effectLst/>
                <a:uLnTx/>
                <a:uFillTx/>
                <a:latin typeface="Arial"/>
                <a:cs typeface="Arial"/>
              </a:rPr>
              <a:t> </a:t>
            </a:r>
            <a:r>
              <a:rPr kumimoji="0" sz="1200" b="0" i="0" u="none" strike="noStrike" kern="0" cap="none" spc="-20" normalizeH="0" baseline="0" noProof="0">
                <a:ln>
                  <a:noFill/>
                </a:ln>
                <a:solidFill>
                  <a:srgbClr val="FF9900"/>
                </a:solidFill>
                <a:effectLst/>
                <a:uLnTx/>
                <a:uFillTx/>
                <a:latin typeface="Arial"/>
                <a:cs typeface="Arial"/>
              </a:rPr>
              <a:t>study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3422396" y="827277"/>
            <a:ext cx="1451610" cy="23939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Inclusion</a:t>
            </a:r>
            <a:r>
              <a:rPr kumimoji="0" sz="1400" b="1" i="0" u="none" strike="noStrike" kern="0" cap="none" spc="-4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criteria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3207257" y="2631694"/>
            <a:ext cx="1918335" cy="452755"/>
          </a:xfrm>
          <a:prstGeom prst="rect">
            <a:avLst/>
          </a:prstGeom>
        </p:spPr>
        <p:txBody>
          <a:bodyPr vert="horz" wrap="square" lIns="0" tIns="12700" rIns="0" bIns="0" rtlCol="0">
            <a:spAutoFit/>
          </a:bodyPr>
          <a:lstStyle/>
          <a:p>
            <a:pPr marL="12700" marR="5080" lvl="0" indent="35814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a:ln>
                  <a:noFill/>
                </a:ln>
                <a:solidFill>
                  <a:srgbClr val="001F5F"/>
                </a:solidFill>
                <a:effectLst/>
                <a:uLnTx/>
                <a:uFillTx/>
                <a:latin typeface="Arial"/>
                <a:cs typeface="Arial"/>
              </a:rPr>
              <a:t>ISAR</a:t>
            </a:r>
            <a:r>
              <a:rPr kumimoji="0" sz="1400" b="1" i="0" u="none" strike="noStrike" kern="0" cap="none" spc="-2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gradient eosinophilic</a:t>
            </a:r>
            <a:r>
              <a:rPr kumimoji="0" sz="1400" b="1" i="0" u="none" strike="noStrike" kern="0" cap="none" spc="5" normalizeH="0" baseline="0" noProof="0">
                <a:ln>
                  <a:noFill/>
                </a:ln>
                <a:solidFill>
                  <a:srgbClr val="001F5F"/>
                </a:solidFill>
                <a:effectLst/>
                <a:uLnTx/>
                <a:uFillTx/>
                <a:latin typeface="Arial"/>
                <a:cs typeface="Arial"/>
              </a:rPr>
              <a:t> </a:t>
            </a:r>
            <a:r>
              <a:rPr kumimoji="0" sz="1400" b="1" i="0" u="none" strike="noStrike" kern="0" cap="none" spc="-10" normalizeH="0" baseline="0" noProof="0">
                <a:ln>
                  <a:noFill/>
                </a:ln>
                <a:solidFill>
                  <a:srgbClr val="001F5F"/>
                </a:solidFill>
                <a:effectLst/>
                <a:uLnTx/>
                <a:uFillTx/>
                <a:latin typeface="Arial"/>
                <a:cs typeface="Arial"/>
              </a:rPr>
              <a:t>algorithm</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pic>
        <p:nvPicPr>
          <p:cNvPr id="14" name="object 14"/>
          <p:cNvPicPr/>
          <p:nvPr/>
        </p:nvPicPr>
        <p:blipFill>
          <a:blip r:embed="rId2" cstate="print"/>
          <a:stretch>
            <a:fillRect/>
          </a:stretch>
        </p:blipFill>
        <p:spPr>
          <a:xfrm>
            <a:off x="605413" y="1794662"/>
            <a:ext cx="1725921" cy="368807"/>
          </a:xfrm>
          <a:prstGeom prst="rect">
            <a:avLst/>
          </a:prstGeom>
        </p:spPr>
      </p:pic>
      <p:sp>
        <p:nvSpPr>
          <p:cNvPr id="15" name="object 15"/>
          <p:cNvSpPr/>
          <p:nvPr/>
        </p:nvSpPr>
        <p:spPr>
          <a:xfrm>
            <a:off x="6114288" y="2132076"/>
            <a:ext cx="2308860" cy="297180"/>
          </a:xfrm>
          <a:custGeom>
            <a:avLst/>
            <a:gdLst/>
            <a:ahLst/>
            <a:cxnLst/>
            <a:rect l="l" t="t" r="r" b="b"/>
            <a:pathLst>
              <a:path w="2308859" h="297180">
                <a:moveTo>
                  <a:pt x="2259330" y="0"/>
                </a:moveTo>
                <a:lnTo>
                  <a:pt x="49529" y="0"/>
                </a:lnTo>
                <a:lnTo>
                  <a:pt x="30271" y="3899"/>
                </a:lnTo>
                <a:lnTo>
                  <a:pt x="14525" y="14525"/>
                </a:lnTo>
                <a:lnTo>
                  <a:pt x="3899" y="30271"/>
                </a:lnTo>
                <a:lnTo>
                  <a:pt x="0" y="49530"/>
                </a:lnTo>
                <a:lnTo>
                  <a:pt x="0" y="247650"/>
                </a:lnTo>
                <a:lnTo>
                  <a:pt x="3899" y="266908"/>
                </a:lnTo>
                <a:lnTo>
                  <a:pt x="14525" y="282654"/>
                </a:lnTo>
                <a:lnTo>
                  <a:pt x="30271" y="293280"/>
                </a:lnTo>
                <a:lnTo>
                  <a:pt x="49529" y="297180"/>
                </a:lnTo>
                <a:lnTo>
                  <a:pt x="2259330" y="297180"/>
                </a:lnTo>
                <a:lnTo>
                  <a:pt x="2278588" y="293280"/>
                </a:lnTo>
                <a:lnTo>
                  <a:pt x="2294334" y="282654"/>
                </a:lnTo>
                <a:lnTo>
                  <a:pt x="2304960" y="266908"/>
                </a:lnTo>
                <a:lnTo>
                  <a:pt x="2308860" y="247650"/>
                </a:lnTo>
                <a:lnTo>
                  <a:pt x="2308860" y="49530"/>
                </a:lnTo>
                <a:lnTo>
                  <a:pt x="2304960" y="30271"/>
                </a:lnTo>
                <a:lnTo>
                  <a:pt x="2294334" y="14525"/>
                </a:lnTo>
                <a:lnTo>
                  <a:pt x="2278588" y="3899"/>
                </a:lnTo>
                <a:lnTo>
                  <a:pt x="2259330"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txBox="1"/>
          <p:nvPr/>
        </p:nvSpPr>
        <p:spPr>
          <a:xfrm>
            <a:off x="6275070" y="2172970"/>
            <a:ext cx="19875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cs typeface="Arial"/>
              </a:rPr>
              <a:t>Analyses</a:t>
            </a:r>
            <a:r>
              <a:rPr kumimoji="0" sz="1200" b="0" i="0" u="none" strike="noStrike" kern="0" cap="none" spc="-3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for</a:t>
            </a:r>
            <a:r>
              <a:rPr kumimoji="0" sz="1200" b="0" i="0" u="none" strike="noStrike" kern="0" cap="none" spc="-25" normalizeH="0" baseline="0" noProof="0">
                <a:ln>
                  <a:noFill/>
                </a:ln>
                <a:solidFill>
                  <a:srgbClr val="FFFFFF"/>
                </a:solidFill>
                <a:effectLst/>
                <a:uLnTx/>
                <a:uFillTx/>
                <a:latin typeface="Arial"/>
                <a:cs typeface="Arial"/>
              </a:rPr>
              <a:t> </a:t>
            </a:r>
            <a:r>
              <a:rPr kumimoji="0" sz="1200" b="0" i="0" u="none" strike="noStrike" kern="0" cap="none" spc="0" normalizeH="0" baseline="0" noProof="0">
                <a:ln>
                  <a:noFill/>
                </a:ln>
                <a:solidFill>
                  <a:srgbClr val="FFFFFF"/>
                </a:solidFill>
                <a:effectLst/>
                <a:uLnTx/>
                <a:uFillTx/>
                <a:latin typeface="Arial"/>
                <a:cs typeface="Arial"/>
              </a:rPr>
              <a:t>each</a:t>
            </a:r>
            <a:r>
              <a:rPr kumimoji="0" sz="1200" b="0" i="0" u="none" strike="noStrike" kern="0" cap="none" spc="-30" normalizeH="0" baseline="0" noProof="0">
                <a:ln>
                  <a:noFill/>
                </a:ln>
                <a:solidFill>
                  <a:srgbClr val="FFFFFF"/>
                </a:solidFill>
                <a:effectLst/>
                <a:uLnTx/>
                <a:uFillTx/>
                <a:latin typeface="Arial"/>
                <a:cs typeface="Arial"/>
              </a:rPr>
              <a:t> </a:t>
            </a:r>
            <a:r>
              <a:rPr kumimoji="0" sz="1200" b="0" i="0" u="none" strike="noStrike" kern="0" cap="none" spc="-10" normalizeH="0" baseline="0" noProof="0">
                <a:ln>
                  <a:noFill/>
                </a:ln>
                <a:solidFill>
                  <a:srgbClr val="FFFFFF"/>
                </a:solidFill>
                <a:effectLst/>
                <a:uLnTx/>
                <a:uFillTx/>
                <a:latin typeface="Arial"/>
                <a:cs typeface="Arial"/>
              </a:rPr>
              <a:t>phenotype</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6194297" y="2534792"/>
            <a:ext cx="2078989"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Demographic</a:t>
            </a:r>
            <a:r>
              <a:rPr kumimoji="0" sz="1200" b="0" i="0" u="none" strike="noStrike" kern="0" cap="none" spc="-6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characteristics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6194297" y="2908554"/>
            <a:ext cx="1242695"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Clinical</a:t>
            </a:r>
            <a:r>
              <a:rPr kumimoji="0" sz="1200" b="0" i="0" u="none" strike="noStrike" kern="0" cap="none" spc="-55"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features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6194297" y="3281933"/>
            <a:ext cx="2202815" cy="208279"/>
          </a:xfrm>
          <a:prstGeom prst="rect">
            <a:avLst/>
          </a:prstGeom>
        </p:spPr>
        <p:txBody>
          <a:bodyPr vert="horz" wrap="square" lIns="0" tIns="12700" rIns="0" bIns="0" rtlCol="0">
            <a:spAutoFit/>
          </a:bodyPr>
          <a:lstStyle/>
          <a:p>
            <a:pPr marL="147320" marR="0" lvl="0" indent="-134620" defTabSz="914400" eaLnBrk="1" fontAlgn="auto" latinLnBrk="0" hangingPunct="1">
              <a:lnSpc>
                <a:spcPct val="100000"/>
              </a:lnSpc>
              <a:spcBef>
                <a:spcPts val="100"/>
              </a:spcBef>
              <a:spcAft>
                <a:spcPts val="0"/>
              </a:spcAft>
              <a:buClr>
                <a:srgbClr val="FF9900"/>
              </a:buClr>
              <a:buSzTx/>
              <a:buFontTx/>
              <a:buChar char="•"/>
              <a:tabLst>
                <a:tab pos="147320" algn="l"/>
              </a:tabLst>
              <a:defRPr/>
            </a:pPr>
            <a:r>
              <a:rPr kumimoji="0" sz="1200" b="0" i="0" u="none" strike="noStrike" kern="0" cap="none" spc="0" normalizeH="0" baseline="0" noProof="0">
                <a:ln>
                  <a:noFill/>
                </a:ln>
                <a:solidFill>
                  <a:srgbClr val="073762"/>
                </a:solidFill>
                <a:effectLst/>
                <a:uLnTx/>
                <a:uFillTx/>
                <a:latin typeface="Arial"/>
                <a:cs typeface="Arial"/>
              </a:rPr>
              <a:t>Healthcare</a:t>
            </a:r>
            <a:r>
              <a:rPr kumimoji="0" sz="1200" b="0" i="0" u="none" strike="noStrike" kern="0" cap="none" spc="-70" normalizeH="0" baseline="0" noProof="0">
                <a:ln>
                  <a:noFill/>
                </a:ln>
                <a:solidFill>
                  <a:srgbClr val="073762"/>
                </a:solidFill>
                <a:effectLst/>
                <a:uLnTx/>
                <a:uFillTx/>
                <a:latin typeface="Arial"/>
                <a:cs typeface="Arial"/>
              </a:rPr>
              <a:t> </a:t>
            </a:r>
            <a:r>
              <a:rPr kumimoji="0" sz="1200" b="0" i="0" u="none" strike="noStrike" kern="0" cap="none" spc="0" normalizeH="0" baseline="0" noProof="0">
                <a:ln>
                  <a:noFill/>
                </a:ln>
                <a:solidFill>
                  <a:srgbClr val="073762"/>
                </a:solidFill>
                <a:effectLst/>
                <a:uLnTx/>
                <a:uFillTx/>
                <a:latin typeface="Arial"/>
                <a:cs typeface="Arial"/>
              </a:rPr>
              <a:t>resource</a:t>
            </a:r>
            <a:r>
              <a:rPr kumimoji="0" sz="1200" b="0" i="0" u="none" strike="noStrike" kern="0" cap="none" spc="-50" normalizeH="0" baseline="0" noProof="0">
                <a:ln>
                  <a:noFill/>
                </a:ln>
                <a:solidFill>
                  <a:srgbClr val="073762"/>
                </a:solidFill>
                <a:effectLst/>
                <a:uLnTx/>
                <a:uFillTx/>
                <a:latin typeface="Arial"/>
                <a:cs typeface="Arial"/>
              </a:rPr>
              <a:t> </a:t>
            </a:r>
            <a:r>
              <a:rPr kumimoji="0" sz="1200" b="0" i="0" u="none" strike="noStrike" kern="0" cap="none" spc="-10" normalizeH="0" baseline="0" noProof="0">
                <a:ln>
                  <a:noFill/>
                </a:ln>
                <a:solidFill>
                  <a:srgbClr val="073762"/>
                </a:solidFill>
                <a:effectLst/>
                <a:uLnTx/>
                <a:uFillTx/>
                <a:latin typeface="Arial"/>
                <a:cs typeface="Arial"/>
              </a:rPr>
              <a:t>utilization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p:nvPr/>
        </p:nvSpPr>
        <p:spPr>
          <a:xfrm>
            <a:off x="5543550" y="2736214"/>
            <a:ext cx="324485" cy="85725"/>
          </a:xfrm>
          <a:custGeom>
            <a:avLst/>
            <a:gdLst/>
            <a:ahLst/>
            <a:cxnLst/>
            <a:rect l="l" t="t" r="r" b="b"/>
            <a:pathLst>
              <a:path w="324485" h="85725">
                <a:moveTo>
                  <a:pt x="238760" y="0"/>
                </a:moveTo>
                <a:lnTo>
                  <a:pt x="238760" y="85725"/>
                </a:lnTo>
                <a:lnTo>
                  <a:pt x="295825" y="57150"/>
                </a:lnTo>
                <a:lnTo>
                  <a:pt x="253111" y="57150"/>
                </a:lnTo>
                <a:lnTo>
                  <a:pt x="253111" y="28575"/>
                </a:lnTo>
                <a:lnTo>
                  <a:pt x="295994" y="28575"/>
                </a:lnTo>
                <a:lnTo>
                  <a:pt x="238760" y="0"/>
                </a:lnTo>
                <a:close/>
              </a:path>
              <a:path w="324485" h="85725">
                <a:moveTo>
                  <a:pt x="238760" y="28575"/>
                </a:moveTo>
                <a:lnTo>
                  <a:pt x="0" y="28575"/>
                </a:lnTo>
                <a:lnTo>
                  <a:pt x="0" y="57150"/>
                </a:lnTo>
                <a:lnTo>
                  <a:pt x="238760" y="57150"/>
                </a:lnTo>
                <a:lnTo>
                  <a:pt x="238760" y="28575"/>
                </a:lnTo>
                <a:close/>
              </a:path>
              <a:path w="324485" h="85725">
                <a:moveTo>
                  <a:pt x="295994" y="28575"/>
                </a:moveTo>
                <a:lnTo>
                  <a:pt x="253111" y="28575"/>
                </a:lnTo>
                <a:lnTo>
                  <a:pt x="253111" y="57150"/>
                </a:lnTo>
                <a:lnTo>
                  <a:pt x="295825" y="57150"/>
                </a:lnTo>
                <a:lnTo>
                  <a:pt x="324485" y="42799"/>
                </a:lnTo>
                <a:lnTo>
                  <a:pt x="295994" y="28575"/>
                </a:lnTo>
                <a:close/>
              </a:path>
            </a:pathLst>
          </a:custGeom>
          <a:solidFill>
            <a:srgbClr val="0436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833729" y="2174494"/>
            <a:ext cx="1240790" cy="361315"/>
          </a:xfrm>
          <a:prstGeom prst="rect">
            <a:avLst/>
          </a:prstGeom>
        </p:spPr>
        <p:txBody>
          <a:bodyPr vert="horz" wrap="square" lIns="0" tIns="12700" rIns="0" bIns="0" rtlCol="0">
            <a:spAutoFit/>
          </a:bodyPr>
          <a:lstStyle/>
          <a:p>
            <a:pPr marL="12700" marR="5080" lvl="0" indent="68580" defTabSz="91440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a:ln>
                  <a:noFill/>
                </a:ln>
                <a:solidFill>
                  <a:srgbClr val="404040"/>
                </a:solidFill>
                <a:effectLst/>
                <a:uLnTx/>
                <a:uFillTx/>
                <a:latin typeface="Arial"/>
                <a:cs typeface="Arial"/>
              </a:rPr>
              <a:t>Clinical</a:t>
            </a:r>
            <a:r>
              <a:rPr kumimoji="0" sz="1100" b="1" i="0" u="none" strike="noStrike" kern="0" cap="none" spc="-50" normalizeH="0" baseline="0" noProof="0">
                <a:ln>
                  <a:noFill/>
                </a:ln>
                <a:solidFill>
                  <a:srgbClr val="404040"/>
                </a:solidFill>
                <a:effectLst/>
                <a:uLnTx/>
                <a:uFillTx/>
                <a:latin typeface="Arial"/>
                <a:cs typeface="Arial"/>
              </a:rPr>
              <a:t> </a:t>
            </a:r>
            <a:r>
              <a:rPr kumimoji="0" sz="1100" b="1" i="0" u="none" strike="noStrike" kern="0" cap="none" spc="-10" normalizeH="0" baseline="0" noProof="0">
                <a:ln>
                  <a:noFill/>
                </a:ln>
                <a:solidFill>
                  <a:srgbClr val="404040"/>
                </a:solidFill>
                <a:effectLst/>
                <a:uLnTx/>
                <a:uFillTx/>
                <a:latin typeface="Arial"/>
                <a:cs typeface="Arial"/>
              </a:rPr>
              <a:t>Practice </a:t>
            </a:r>
            <a:r>
              <a:rPr kumimoji="0" sz="1100" b="1" i="0" u="none" strike="noStrike" kern="0" cap="none" spc="0" normalizeH="0" baseline="0" noProof="0">
                <a:ln>
                  <a:noFill/>
                </a:ln>
                <a:solidFill>
                  <a:srgbClr val="404040"/>
                </a:solidFill>
                <a:effectLst/>
                <a:uLnTx/>
                <a:uFillTx/>
                <a:latin typeface="Arial"/>
                <a:cs typeface="Arial"/>
              </a:rPr>
              <a:t>Research</a:t>
            </a:r>
            <a:r>
              <a:rPr kumimoji="0" sz="1100" b="1" i="0" u="none" strike="noStrike" kern="0" cap="none" spc="-40" normalizeH="0" baseline="0" noProof="0">
                <a:ln>
                  <a:noFill/>
                </a:ln>
                <a:solidFill>
                  <a:srgbClr val="404040"/>
                </a:solidFill>
                <a:effectLst/>
                <a:uLnTx/>
                <a:uFillTx/>
                <a:latin typeface="Arial"/>
                <a:cs typeface="Arial"/>
              </a:rPr>
              <a:t> </a:t>
            </a:r>
            <a:r>
              <a:rPr kumimoji="0" sz="1100" b="1" i="0" u="none" strike="noStrike" kern="0" cap="none" spc="-10" normalizeH="0" baseline="0" noProof="0">
                <a:ln>
                  <a:noFill/>
                </a:ln>
                <a:solidFill>
                  <a:srgbClr val="404040"/>
                </a:solidFill>
                <a:effectLst/>
                <a:uLnTx/>
                <a:uFillTx/>
                <a:latin typeface="Arial"/>
                <a:cs typeface="Arial"/>
              </a:rPr>
              <a:t>Datalink</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29667" y="5033471"/>
            <a:ext cx="29121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Allergy</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10.1016/j.jaip.2021.07.056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23" name="Graphic 22" descr="Beginning with solid fill">
            <a:hlinkClick r:id="rId3" action="ppaction://hlinksldjump"/>
            <a:extLst>
              <a:ext uri="{FF2B5EF4-FFF2-40B4-BE49-F238E27FC236}">
                <a16:creationId xmlns:a16="http://schemas.microsoft.com/office/drawing/2014/main" id="{2F873FD6-5F3A-C3FD-15AE-3EFDB28A7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940" y="780287"/>
            <a:ext cx="8580120" cy="3960876"/>
          </a:xfrm>
          <a:prstGeom prst="rect">
            <a:avLst/>
          </a:prstGeom>
        </p:spPr>
      </p:pic>
      <p:sp>
        <p:nvSpPr>
          <p:cNvPr id="3" name="object 3"/>
          <p:cNvSpPr txBox="1">
            <a:spLocks noGrp="1"/>
          </p:cNvSpPr>
          <p:nvPr>
            <p:ph type="title"/>
          </p:nvPr>
        </p:nvSpPr>
        <p:spPr>
          <a:xfrm>
            <a:off x="424360" y="12300"/>
            <a:ext cx="7684770" cy="525525"/>
          </a:xfrm>
          <a:prstGeom prst="rect">
            <a:avLst/>
          </a:prstGeom>
        </p:spPr>
        <p:txBody>
          <a:bodyPr vert="horz" wrap="square" lIns="0" tIns="12065" rIns="0" bIns="0" rtlCol="0">
            <a:spAutoFit/>
          </a:bodyPr>
          <a:lstStyle/>
          <a:p>
            <a:pPr marL="12700" marR="5080">
              <a:lnSpc>
                <a:spcPct val="100000"/>
              </a:lnSpc>
              <a:spcBef>
                <a:spcPts val="95"/>
              </a:spcBef>
            </a:pPr>
            <a:r>
              <a:t>ISAR</a:t>
            </a:r>
            <a:r>
              <a:rPr spc="-20"/>
              <a:t> </a:t>
            </a:r>
            <a:r>
              <a:t>eosinophil</a:t>
            </a:r>
            <a:r>
              <a:rPr spc="-30"/>
              <a:t> </a:t>
            </a:r>
            <a:r>
              <a:t>phenotype algorithm</a:t>
            </a:r>
            <a:r>
              <a:rPr spc="-25"/>
              <a:t> </a:t>
            </a:r>
            <a:r>
              <a:t>applied</a:t>
            </a:r>
            <a:r>
              <a:rPr spc="-40"/>
              <a:t> </a:t>
            </a:r>
            <a:r>
              <a:t>to</a:t>
            </a:r>
            <a:r>
              <a:rPr spc="-55"/>
              <a:t> </a:t>
            </a:r>
            <a:r>
              <a:t>a</a:t>
            </a:r>
            <a:r>
              <a:rPr spc="-50"/>
              <a:t> </a:t>
            </a:r>
            <a:r>
              <a:t>UK</a:t>
            </a:r>
            <a:r>
              <a:rPr spc="-60"/>
              <a:t> </a:t>
            </a:r>
            <a:r>
              <a:t>primary</a:t>
            </a:r>
            <a:r>
              <a:rPr spc="-35"/>
              <a:t> </a:t>
            </a:r>
            <a:r>
              <a:t>care</a:t>
            </a:r>
            <a:r>
              <a:rPr spc="-50"/>
              <a:t> </a:t>
            </a:r>
            <a:r>
              <a:rPr spc="-10"/>
              <a:t>asthma cohort</a:t>
            </a:r>
          </a:p>
        </p:txBody>
      </p:sp>
      <p:sp>
        <p:nvSpPr>
          <p:cNvPr id="5" name="object 5"/>
          <p:cNvSpPr txBox="1"/>
          <p:nvPr/>
        </p:nvSpPr>
        <p:spPr>
          <a:xfrm>
            <a:off x="29667" y="5033471"/>
            <a:ext cx="29121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Allergy</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10.1016/j.jaip.2021.07.056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78739" y="4899456"/>
            <a:ext cx="4529455" cy="11683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600" b="0" i="0" u="none" strike="noStrike" kern="0" cap="none" spc="-10" normalizeH="0" baseline="0" noProof="0">
                <a:ln>
                  <a:noFill/>
                </a:ln>
                <a:solidFill>
                  <a:sysClr val="windowText" lastClr="000000"/>
                </a:solidFill>
                <a:effectLst/>
                <a:uLnTx/>
                <a:uFillTx/>
                <a:latin typeface="Arial"/>
                <a:cs typeface="Arial"/>
              </a:rPr>
              <a:t>Anti-</a:t>
            </a:r>
            <a:r>
              <a:rPr kumimoji="0" sz="600" b="0" i="0" u="none" strike="noStrike" kern="0" cap="none" spc="0" normalizeH="0" baseline="0" noProof="0">
                <a:ln>
                  <a:noFill/>
                </a:ln>
                <a:solidFill>
                  <a:sysClr val="windowText" lastClr="000000"/>
                </a:solidFill>
                <a:effectLst/>
                <a:uLnTx/>
                <a:uFillTx/>
                <a:latin typeface="Arial"/>
                <a:cs typeface="Arial"/>
              </a:rPr>
              <a:t>IL5</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Anti-interleukin</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5;</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BEC</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Blood</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eosinophil</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count;</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ISAR</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International</a:t>
            </a:r>
            <a:r>
              <a:rPr kumimoji="0" sz="600" b="0" i="0" u="none" strike="noStrike" kern="0" cap="none" spc="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Severe</a:t>
            </a:r>
            <a:r>
              <a:rPr kumimoji="0" sz="600" b="0" i="0" u="none" strike="noStrike" kern="0" cap="none" spc="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Asthma</a:t>
            </a:r>
            <a:r>
              <a:rPr kumimoji="0" sz="600" b="0" i="0" u="none" strike="noStrike" kern="0" cap="none" spc="4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Registry; </a:t>
            </a:r>
            <a:r>
              <a:rPr kumimoji="0" sz="600" b="0" i="0" u="none" strike="noStrike" kern="0" cap="none" spc="0" normalizeH="0" baseline="0" noProof="0">
                <a:ln>
                  <a:noFill/>
                </a:ln>
                <a:solidFill>
                  <a:sysClr val="windowText" lastClr="000000"/>
                </a:solidFill>
                <a:effectLst/>
                <a:uLnTx/>
                <a:uFillTx/>
                <a:latin typeface="Arial"/>
                <a:cs typeface="Arial"/>
              </a:rPr>
              <a:t>OCS</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Oral </a:t>
            </a:r>
            <a:r>
              <a:rPr kumimoji="0" sz="600" b="0" i="0" u="none" strike="noStrike" kern="0" cap="none" spc="-10" normalizeH="0" baseline="0" noProof="0">
                <a:ln>
                  <a:noFill/>
                </a:ln>
                <a:solidFill>
                  <a:sysClr val="windowText" lastClr="000000"/>
                </a:solidFill>
                <a:effectLst/>
                <a:uLnTx/>
                <a:uFillTx/>
                <a:latin typeface="Arial"/>
                <a:cs typeface="Arial"/>
              </a:rPr>
              <a:t>corticosteroids</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6" name="Graphic 5" descr="Beginning with solid fill">
            <a:hlinkClick r:id="rId3" action="ppaction://hlinksldjump"/>
            <a:extLst>
              <a:ext uri="{FF2B5EF4-FFF2-40B4-BE49-F238E27FC236}">
                <a16:creationId xmlns:a16="http://schemas.microsoft.com/office/drawing/2014/main" id="{308A6758-8285-2A1B-C89A-FF6DBA659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pic>
        <p:nvPicPr>
          <p:cNvPr id="7" name="bg object 17">
            <a:extLst>
              <a:ext uri="{FF2B5EF4-FFF2-40B4-BE49-F238E27FC236}">
                <a16:creationId xmlns:a16="http://schemas.microsoft.com/office/drawing/2014/main" id="{6ED4F765-77CC-6FE6-5386-29460E71C052}"/>
              </a:ext>
            </a:extLst>
          </p:cNvPr>
          <p:cNvPicPr/>
          <p:nvPr/>
        </p:nvPicPr>
        <p:blipFill>
          <a:blip r:embed="rId6" cstate="print">
            <a:alphaModFix amt="1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524002" y="1682750"/>
            <a:ext cx="5849256" cy="1778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211" y="12805"/>
            <a:ext cx="7684770" cy="525525"/>
          </a:xfrm>
          <a:prstGeom prst="rect">
            <a:avLst/>
          </a:prstGeom>
        </p:spPr>
        <p:txBody>
          <a:bodyPr vert="horz" wrap="square" lIns="0" tIns="146430" rIns="0" bIns="0" rtlCol="0">
            <a:spAutoFit/>
          </a:bodyPr>
          <a:lstStyle/>
          <a:p>
            <a:pPr marL="12700">
              <a:lnSpc>
                <a:spcPct val="100000"/>
              </a:lnSpc>
              <a:spcBef>
                <a:spcPts val="95"/>
              </a:spcBef>
            </a:pPr>
            <a:r>
              <a:t>Prevalence</a:t>
            </a:r>
            <a:r>
              <a:rPr spc="-30"/>
              <a:t> </a:t>
            </a:r>
            <a:r>
              <a:t>of</a:t>
            </a:r>
            <a:r>
              <a:rPr spc="-65"/>
              <a:t> </a:t>
            </a:r>
            <a:r>
              <a:t>phenotypes</a:t>
            </a:r>
            <a:r>
              <a:rPr spc="-5"/>
              <a:t> </a:t>
            </a:r>
            <a:r>
              <a:t>across</a:t>
            </a:r>
            <a:r>
              <a:rPr spc="-70"/>
              <a:t> </a:t>
            </a:r>
            <a:r>
              <a:t>all</a:t>
            </a:r>
            <a:r>
              <a:rPr spc="-45"/>
              <a:t> </a:t>
            </a:r>
            <a:r>
              <a:t>asthma</a:t>
            </a:r>
            <a:r>
              <a:rPr spc="-45"/>
              <a:t> </a:t>
            </a:r>
            <a:r>
              <a:t>severities</a:t>
            </a:r>
            <a:r>
              <a:rPr spc="-20"/>
              <a:t> </a:t>
            </a:r>
            <a:r>
              <a:t>in</a:t>
            </a:r>
            <a:r>
              <a:rPr spc="-60"/>
              <a:t> </a:t>
            </a:r>
            <a:r>
              <a:t>UK</a:t>
            </a:r>
            <a:r>
              <a:rPr spc="-70"/>
              <a:t> </a:t>
            </a:r>
            <a:r>
              <a:t>primary</a:t>
            </a:r>
            <a:r>
              <a:rPr spc="-40"/>
              <a:t> </a:t>
            </a:r>
            <a:r>
              <a:rPr spc="-20"/>
              <a:t>care</a:t>
            </a:r>
          </a:p>
        </p:txBody>
      </p:sp>
      <p:grpSp>
        <p:nvGrpSpPr>
          <p:cNvPr id="3" name="object 3"/>
          <p:cNvGrpSpPr/>
          <p:nvPr/>
        </p:nvGrpSpPr>
        <p:grpSpPr>
          <a:xfrm>
            <a:off x="2151922" y="1094358"/>
            <a:ext cx="2433955" cy="2433955"/>
            <a:chOff x="2151922" y="1094358"/>
            <a:chExt cx="2433955" cy="2433955"/>
          </a:xfrm>
        </p:grpSpPr>
        <p:sp>
          <p:nvSpPr>
            <p:cNvPr id="4" name="object 4"/>
            <p:cNvSpPr/>
            <p:nvPr/>
          </p:nvSpPr>
          <p:spPr>
            <a:xfrm>
              <a:off x="3345942" y="1094358"/>
              <a:ext cx="1240155" cy="2433955"/>
            </a:xfrm>
            <a:custGeom>
              <a:avLst/>
              <a:gdLst/>
              <a:ahLst/>
              <a:cxnLst/>
              <a:rect l="l" t="t" r="r" b="b"/>
              <a:pathLst>
                <a:path w="1240154" h="2433954">
                  <a:moveTo>
                    <a:pt x="22987" y="0"/>
                  </a:moveTo>
                  <a:lnTo>
                    <a:pt x="22987" y="1216914"/>
                  </a:lnTo>
                  <a:lnTo>
                    <a:pt x="0" y="2433701"/>
                  </a:lnTo>
                  <a:lnTo>
                    <a:pt x="15367" y="2433954"/>
                  </a:lnTo>
                  <a:lnTo>
                    <a:pt x="70770" y="2433033"/>
                  </a:lnTo>
                  <a:lnTo>
                    <a:pt x="118088" y="2430292"/>
                  </a:lnTo>
                  <a:lnTo>
                    <a:pt x="164905" y="2425766"/>
                  </a:lnTo>
                  <a:lnTo>
                    <a:pt x="211187" y="2419487"/>
                  </a:lnTo>
                  <a:lnTo>
                    <a:pt x="256902" y="2411490"/>
                  </a:lnTo>
                  <a:lnTo>
                    <a:pt x="302014" y="2401808"/>
                  </a:lnTo>
                  <a:lnTo>
                    <a:pt x="346491" y="2390476"/>
                  </a:lnTo>
                  <a:lnTo>
                    <a:pt x="390298" y="2377527"/>
                  </a:lnTo>
                  <a:lnTo>
                    <a:pt x="433402" y="2362995"/>
                  </a:lnTo>
                  <a:lnTo>
                    <a:pt x="475768" y="2346914"/>
                  </a:lnTo>
                  <a:lnTo>
                    <a:pt x="517364" y="2329318"/>
                  </a:lnTo>
                  <a:lnTo>
                    <a:pt x="558155" y="2310241"/>
                  </a:lnTo>
                  <a:lnTo>
                    <a:pt x="598107" y="2289716"/>
                  </a:lnTo>
                  <a:lnTo>
                    <a:pt x="637187" y="2267777"/>
                  </a:lnTo>
                  <a:lnTo>
                    <a:pt x="675360" y="2244459"/>
                  </a:lnTo>
                  <a:lnTo>
                    <a:pt x="712593" y="2219794"/>
                  </a:lnTo>
                  <a:lnTo>
                    <a:pt x="748853" y="2193818"/>
                  </a:lnTo>
                  <a:lnTo>
                    <a:pt x="784105" y="2166562"/>
                  </a:lnTo>
                  <a:lnTo>
                    <a:pt x="818315" y="2138063"/>
                  </a:lnTo>
                  <a:lnTo>
                    <a:pt x="851449" y="2108353"/>
                  </a:lnTo>
                  <a:lnTo>
                    <a:pt x="883475" y="2077465"/>
                  </a:lnTo>
                  <a:lnTo>
                    <a:pt x="914358" y="2045435"/>
                  </a:lnTo>
                  <a:lnTo>
                    <a:pt x="944063" y="2012296"/>
                  </a:lnTo>
                  <a:lnTo>
                    <a:pt x="972558" y="1978082"/>
                  </a:lnTo>
                  <a:lnTo>
                    <a:pt x="999809" y="1942825"/>
                  </a:lnTo>
                  <a:lnTo>
                    <a:pt x="1025782" y="1906562"/>
                  </a:lnTo>
                  <a:lnTo>
                    <a:pt x="1050442" y="1869324"/>
                  </a:lnTo>
                  <a:lnTo>
                    <a:pt x="1073756" y="1831147"/>
                  </a:lnTo>
                  <a:lnTo>
                    <a:pt x="1095691" y="1792063"/>
                  </a:lnTo>
                  <a:lnTo>
                    <a:pt x="1116212" y="1752107"/>
                  </a:lnTo>
                  <a:lnTo>
                    <a:pt x="1135286" y="1711313"/>
                  </a:lnTo>
                  <a:lnTo>
                    <a:pt x="1152879" y="1669714"/>
                  </a:lnTo>
                  <a:lnTo>
                    <a:pt x="1168956" y="1627344"/>
                  </a:lnTo>
                  <a:lnTo>
                    <a:pt x="1183485" y="1584237"/>
                  </a:lnTo>
                  <a:lnTo>
                    <a:pt x="1196431" y="1540427"/>
                  </a:lnTo>
                  <a:lnTo>
                    <a:pt x="1207761" y="1495948"/>
                  </a:lnTo>
                  <a:lnTo>
                    <a:pt x="1217440" y="1450833"/>
                  </a:lnTo>
                  <a:lnTo>
                    <a:pt x="1225436" y="1405117"/>
                  </a:lnTo>
                  <a:lnTo>
                    <a:pt x="1231713" y="1358833"/>
                  </a:lnTo>
                  <a:lnTo>
                    <a:pt x="1236239" y="1312016"/>
                  </a:lnTo>
                  <a:lnTo>
                    <a:pt x="1238980" y="1264698"/>
                  </a:lnTo>
                  <a:lnTo>
                    <a:pt x="1239901" y="1216914"/>
                  </a:lnTo>
                  <a:lnTo>
                    <a:pt x="1238980" y="1169130"/>
                  </a:lnTo>
                  <a:lnTo>
                    <a:pt x="1236239" y="1121812"/>
                  </a:lnTo>
                  <a:lnTo>
                    <a:pt x="1231713" y="1074995"/>
                  </a:lnTo>
                  <a:lnTo>
                    <a:pt x="1225436" y="1028713"/>
                  </a:lnTo>
                  <a:lnTo>
                    <a:pt x="1217440" y="982998"/>
                  </a:lnTo>
                  <a:lnTo>
                    <a:pt x="1207761" y="937886"/>
                  </a:lnTo>
                  <a:lnTo>
                    <a:pt x="1196431" y="893409"/>
                  </a:lnTo>
                  <a:lnTo>
                    <a:pt x="1183485" y="849602"/>
                  </a:lnTo>
                  <a:lnTo>
                    <a:pt x="1168956" y="806498"/>
                  </a:lnTo>
                  <a:lnTo>
                    <a:pt x="1152879" y="764132"/>
                  </a:lnTo>
                  <a:lnTo>
                    <a:pt x="1135286" y="722536"/>
                  </a:lnTo>
                  <a:lnTo>
                    <a:pt x="1116212" y="681745"/>
                  </a:lnTo>
                  <a:lnTo>
                    <a:pt x="1095691" y="641793"/>
                  </a:lnTo>
                  <a:lnTo>
                    <a:pt x="1073756" y="602713"/>
                  </a:lnTo>
                  <a:lnTo>
                    <a:pt x="1050442" y="564540"/>
                  </a:lnTo>
                  <a:lnTo>
                    <a:pt x="1025782" y="527307"/>
                  </a:lnTo>
                  <a:lnTo>
                    <a:pt x="999809" y="491047"/>
                  </a:lnTo>
                  <a:lnTo>
                    <a:pt x="972558" y="455795"/>
                  </a:lnTo>
                  <a:lnTo>
                    <a:pt x="944063" y="421585"/>
                  </a:lnTo>
                  <a:lnTo>
                    <a:pt x="914358" y="388451"/>
                  </a:lnTo>
                  <a:lnTo>
                    <a:pt x="883475" y="356425"/>
                  </a:lnTo>
                  <a:lnTo>
                    <a:pt x="851449" y="325542"/>
                  </a:lnTo>
                  <a:lnTo>
                    <a:pt x="818315" y="295837"/>
                  </a:lnTo>
                  <a:lnTo>
                    <a:pt x="784105" y="267342"/>
                  </a:lnTo>
                  <a:lnTo>
                    <a:pt x="748853" y="240091"/>
                  </a:lnTo>
                  <a:lnTo>
                    <a:pt x="712593" y="214118"/>
                  </a:lnTo>
                  <a:lnTo>
                    <a:pt x="675360" y="189458"/>
                  </a:lnTo>
                  <a:lnTo>
                    <a:pt x="637187" y="166144"/>
                  </a:lnTo>
                  <a:lnTo>
                    <a:pt x="598107" y="144209"/>
                  </a:lnTo>
                  <a:lnTo>
                    <a:pt x="558155" y="123688"/>
                  </a:lnTo>
                  <a:lnTo>
                    <a:pt x="517364" y="104614"/>
                  </a:lnTo>
                  <a:lnTo>
                    <a:pt x="475768" y="87021"/>
                  </a:lnTo>
                  <a:lnTo>
                    <a:pt x="433402" y="70944"/>
                  </a:lnTo>
                  <a:lnTo>
                    <a:pt x="390298" y="56415"/>
                  </a:lnTo>
                  <a:lnTo>
                    <a:pt x="346491" y="43469"/>
                  </a:lnTo>
                  <a:lnTo>
                    <a:pt x="302014" y="32139"/>
                  </a:lnTo>
                  <a:lnTo>
                    <a:pt x="256902" y="22460"/>
                  </a:lnTo>
                  <a:lnTo>
                    <a:pt x="211187" y="14464"/>
                  </a:lnTo>
                  <a:lnTo>
                    <a:pt x="164905" y="8187"/>
                  </a:lnTo>
                  <a:lnTo>
                    <a:pt x="118088" y="3661"/>
                  </a:lnTo>
                  <a:lnTo>
                    <a:pt x="70770" y="920"/>
                  </a:lnTo>
                  <a:lnTo>
                    <a:pt x="2298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2167001" y="2311272"/>
              <a:ext cx="1202055" cy="1217295"/>
            </a:xfrm>
            <a:custGeom>
              <a:avLst/>
              <a:gdLst/>
              <a:ahLst/>
              <a:cxnLst/>
              <a:rect l="l" t="t" r="r" b="b"/>
              <a:pathLst>
                <a:path w="1202054" h="1217295">
                  <a:moveTo>
                    <a:pt x="1201927" y="0"/>
                  </a:moveTo>
                  <a:lnTo>
                    <a:pt x="0" y="190372"/>
                  </a:lnTo>
                  <a:lnTo>
                    <a:pt x="8613" y="238576"/>
                  </a:lnTo>
                  <a:lnTo>
                    <a:pt x="19061" y="286049"/>
                  </a:lnTo>
                  <a:lnTo>
                    <a:pt x="31302" y="332757"/>
                  </a:lnTo>
                  <a:lnTo>
                    <a:pt x="45296" y="378666"/>
                  </a:lnTo>
                  <a:lnTo>
                    <a:pt x="61004" y="423740"/>
                  </a:lnTo>
                  <a:lnTo>
                    <a:pt x="78386" y="467945"/>
                  </a:lnTo>
                  <a:lnTo>
                    <a:pt x="97400" y="511246"/>
                  </a:lnTo>
                  <a:lnTo>
                    <a:pt x="118007" y="553607"/>
                  </a:lnTo>
                  <a:lnTo>
                    <a:pt x="140168" y="594994"/>
                  </a:lnTo>
                  <a:lnTo>
                    <a:pt x="163841" y="635373"/>
                  </a:lnTo>
                  <a:lnTo>
                    <a:pt x="188987" y="674708"/>
                  </a:lnTo>
                  <a:lnTo>
                    <a:pt x="215566" y="712963"/>
                  </a:lnTo>
                  <a:lnTo>
                    <a:pt x="243537" y="750106"/>
                  </a:lnTo>
                  <a:lnTo>
                    <a:pt x="272860" y="786099"/>
                  </a:lnTo>
                  <a:lnTo>
                    <a:pt x="303496" y="820910"/>
                  </a:lnTo>
                  <a:lnTo>
                    <a:pt x="335404" y="854502"/>
                  </a:lnTo>
                  <a:lnTo>
                    <a:pt x="368543" y="886841"/>
                  </a:lnTo>
                  <a:lnTo>
                    <a:pt x="402875" y="917892"/>
                  </a:lnTo>
                  <a:lnTo>
                    <a:pt x="438359" y="947620"/>
                  </a:lnTo>
                  <a:lnTo>
                    <a:pt x="474954" y="975990"/>
                  </a:lnTo>
                  <a:lnTo>
                    <a:pt x="512621" y="1002968"/>
                  </a:lnTo>
                  <a:lnTo>
                    <a:pt x="551320" y="1028518"/>
                  </a:lnTo>
                  <a:lnTo>
                    <a:pt x="591009" y="1052605"/>
                  </a:lnTo>
                  <a:lnTo>
                    <a:pt x="631650" y="1075196"/>
                  </a:lnTo>
                  <a:lnTo>
                    <a:pt x="673203" y="1096254"/>
                  </a:lnTo>
                  <a:lnTo>
                    <a:pt x="715626" y="1115744"/>
                  </a:lnTo>
                  <a:lnTo>
                    <a:pt x="758880" y="1133633"/>
                  </a:lnTo>
                  <a:lnTo>
                    <a:pt x="802925" y="1149885"/>
                  </a:lnTo>
                  <a:lnTo>
                    <a:pt x="847721" y="1164465"/>
                  </a:lnTo>
                  <a:lnTo>
                    <a:pt x="893227" y="1177339"/>
                  </a:lnTo>
                  <a:lnTo>
                    <a:pt x="939404" y="1188471"/>
                  </a:lnTo>
                  <a:lnTo>
                    <a:pt x="986211" y="1197826"/>
                  </a:lnTo>
                  <a:lnTo>
                    <a:pt x="1033608" y="1205371"/>
                  </a:lnTo>
                  <a:lnTo>
                    <a:pt x="1081556" y="1211069"/>
                  </a:lnTo>
                  <a:lnTo>
                    <a:pt x="1130013" y="1214886"/>
                  </a:lnTo>
                  <a:lnTo>
                    <a:pt x="1178940" y="1216786"/>
                  </a:lnTo>
                  <a:lnTo>
                    <a:pt x="1201927"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2151922" y="1168907"/>
              <a:ext cx="1217295" cy="1332865"/>
            </a:xfrm>
            <a:custGeom>
              <a:avLst/>
              <a:gdLst/>
              <a:ahLst/>
              <a:cxnLst/>
              <a:rect l="l" t="t" r="r" b="b"/>
              <a:pathLst>
                <a:path w="1217295" h="1332864">
                  <a:moveTo>
                    <a:pt x="797525" y="0"/>
                  </a:moveTo>
                  <a:lnTo>
                    <a:pt x="752567" y="17521"/>
                  </a:lnTo>
                  <a:lnTo>
                    <a:pt x="708644" y="36656"/>
                  </a:lnTo>
                  <a:lnTo>
                    <a:pt x="665781" y="57359"/>
                  </a:lnTo>
                  <a:lnTo>
                    <a:pt x="624003" y="79587"/>
                  </a:lnTo>
                  <a:lnTo>
                    <a:pt x="583337" y="103296"/>
                  </a:lnTo>
                  <a:lnTo>
                    <a:pt x="543809" y="128442"/>
                  </a:lnTo>
                  <a:lnTo>
                    <a:pt x="505444" y="154981"/>
                  </a:lnTo>
                  <a:lnTo>
                    <a:pt x="468269" y="182869"/>
                  </a:lnTo>
                  <a:lnTo>
                    <a:pt x="432308" y="212062"/>
                  </a:lnTo>
                  <a:lnTo>
                    <a:pt x="397589" y="242515"/>
                  </a:lnTo>
                  <a:lnTo>
                    <a:pt x="364136" y="274186"/>
                  </a:lnTo>
                  <a:lnTo>
                    <a:pt x="331976" y="307029"/>
                  </a:lnTo>
                  <a:lnTo>
                    <a:pt x="301134" y="341001"/>
                  </a:lnTo>
                  <a:lnTo>
                    <a:pt x="271636" y="376058"/>
                  </a:lnTo>
                  <a:lnTo>
                    <a:pt x="243508" y="412156"/>
                  </a:lnTo>
                  <a:lnTo>
                    <a:pt x="216777" y="449251"/>
                  </a:lnTo>
                  <a:lnTo>
                    <a:pt x="191467" y="487299"/>
                  </a:lnTo>
                  <a:lnTo>
                    <a:pt x="167605" y="526256"/>
                  </a:lnTo>
                  <a:lnTo>
                    <a:pt x="145216" y="566077"/>
                  </a:lnTo>
                  <a:lnTo>
                    <a:pt x="124326" y="606720"/>
                  </a:lnTo>
                  <a:lnTo>
                    <a:pt x="104962" y="648139"/>
                  </a:lnTo>
                  <a:lnTo>
                    <a:pt x="87148" y="690291"/>
                  </a:lnTo>
                  <a:lnTo>
                    <a:pt x="70912" y="733133"/>
                  </a:lnTo>
                  <a:lnTo>
                    <a:pt x="56277" y="776619"/>
                  </a:lnTo>
                  <a:lnTo>
                    <a:pt x="43272" y="820706"/>
                  </a:lnTo>
                  <a:lnTo>
                    <a:pt x="31920" y="865349"/>
                  </a:lnTo>
                  <a:lnTo>
                    <a:pt x="22249" y="910506"/>
                  </a:lnTo>
                  <a:lnTo>
                    <a:pt x="14284" y="956132"/>
                  </a:lnTo>
                  <a:lnTo>
                    <a:pt x="8051" y="1002182"/>
                  </a:lnTo>
                  <a:lnTo>
                    <a:pt x="3575" y="1048614"/>
                  </a:lnTo>
                  <a:lnTo>
                    <a:pt x="882" y="1095382"/>
                  </a:lnTo>
                  <a:lnTo>
                    <a:pt x="0" y="1142443"/>
                  </a:lnTo>
                  <a:lnTo>
                    <a:pt x="952" y="1189754"/>
                  </a:lnTo>
                  <a:lnTo>
                    <a:pt x="3765" y="1237269"/>
                  </a:lnTo>
                  <a:lnTo>
                    <a:pt x="8465" y="1284945"/>
                  </a:lnTo>
                  <a:lnTo>
                    <a:pt x="15078" y="1332737"/>
                  </a:lnTo>
                  <a:lnTo>
                    <a:pt x="1217006" y="1142364"/>
                  </a:lnTo>
                  <a:lnTo>
                    <a:pt x="797525"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2949448" y="1094358"/>
              <a:ext cx="419734" cy="1217295"/>
            </a:xfrm>
            <a:custGeom>
              <a:avLst/>
              <a:gdLst/>
              <a:ahLst/>
              <a:cxnLst/>
              <a:rect l="l" t="t" r="r" b="b"/>
              <a:pathLst>
                <a:path w="419735" h="1217295">
                  <a:moveTo>
                    <a:pt x="419480" y="0"/>
                  </a:moveTo>
                  <a:lnTo>
                    <a:pt x="365873" y="1182"/>
                  </a:lnTo>
                  <a:lnTo>
                    <a:pt x="312449" y="4718"/>
                  </a:lnTo>
                  <a:lnTo>
                    <a:pt x="259284" y="10595"/>
                  </a:lnTo>
                  <a:lnTo>
                    <a:pt x="206454" y="18796"/>
                  </a:lnTo>
                  <a:lnTo>
                    <a:pt x="154034" y="29306"/>
                  </a:lnTo>
                  <a:lnTo>
                    <a:pt x="102102" y="42112"/>
                  </a:lnTo>
                  <a:lnTo>
                    <a:pt x="50731" y="57198"/>
                  </a:lnTo>
                  <a:lnTo>
                    <a:pt x="0" y="74549"/>
                  </a:lnTo>
                  <a:lnTo>
                    <a:pt x="419480" y="1216914"/>
                  </a:lnTo>
                  <a:lnTo>
                    <a:pt x="419480" y="0"/>
                  </a:lnTo>
                  <a:close/>
                </a:path>
              </a:pathLst>
            </a:custGeom>
            <a:solidFill>
              <a:srgbClr val="4DAE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4678807" y="2231516"/>
            <a:ext cx="38354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50.3%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2115057" y="3265119"/>
            <a:ext cx="38354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22.2%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1852041" y="1523492"/>
            <a:ext cx="38354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a:ln>
                  <a:noFill/>
                </a:ln>
                <a:solidFill>
                  <a:sysClr val="windowText" lastClr="000000"/>
                </a:solidFill>
                <a:effectLst/>
                <a:uLnTx/>
                <a:uFillTx/>
                <a:latin typeface="Arial"/>
                <a:cs typeface="Arial"/>
              </a:rPr>
              <a:t>21.9%</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2888995" y="880110"/>
            <a:ext cx="31369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0" normalizeH="0" baseline="0" noProof="0">
                <a:ln>
                  <a:noFill/>
                </a:ln>
                <a:solidFill>
                  <a:sysClr val="windowText" lastClr="000000"/>
                </a:solidFill>
                <a:effectLst/>
                <a:uLnTx/>
                <a:uFillTx/>
                <a:latin typeface="Arial"/>
                <a:cs typeface="Arial"/>
              </a:rPr>
              <a:t>5.6%</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p:nvPr/>
        </p:nvSpPr>
        <p:spPr>
          <a:xfrm>
            <a:off x="1949195" y="3860291"/>
            <a:ext cx="64135" cy="64135"/>
          </a:xfrm>
          <a:custGeom>
            <a:avLst/>
            <a:gdLst/>
            <a:ahLst/>
            <a:cxnLst/>
            <a:rect l="l" t="t" r="r" b="b"/>
            <a:pathLst>
              <a:path w="64135" h="64135">
                <a:moveTo>
                  <a:pt x="64007" y="0"/>
                </a:moveTo>
                <a:lnTo>
                  <a:pt x="0" y="0"/>
                </a:lnTo>
                <a:lnTo>
                  <a:pt x="0" y="64008"/>
                </a:lnTo>
                <a:lnTo>
                  <a:pt x="64007" y="64008"/>
                </a:lnTo>
                <a:lnTo>
                  <a:pt x="64007" y="0"/>
                </a:lnTo>
                <a:close/>
              </a:path>
            </a:pathLst>
          </a:custGeom>
          <a:solidFill>
            <a:srgbClr val="07376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2027935" y="3794252"/>
            <a:ext cx="48450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Grade</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50" normalizeH="0" baseline="0" noProof="0">
                <a:ln>
                  <a:noFill/>
                </a:ln>
                <a:solidFill>
                  <a:sysClr val="windowText" lastClr="000000"/>
                </a:solidFill>
                <a:effectLst/>
                <a:uLnTx/>
                <a:uFillTx/>
                <a:latin typeface="Arial"/>
                <a:cs typeface="Arial"/>
              </a:rPr>
              <a:t>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p:nvPr/>
        </p:nvSpPr>
        <p:spPr>
          <a:xfrm>
            <a:off x="2734055" y="3860291"/>
            <a:ext cx="64135" cy="64135"/>
          </a:xfrm>
          <a:custGeom>
            <a:avLst/>
            <a:gdLst/>
            <a:ahLst/>
            <a:cxnLst/>
            <a:rect l="l" t="t" r="r" b="b"/>
            <a:pathLst>
              <a:path w="64135" h="64135">
                <a:moveTo>
                  <a:pt x="64007" y="0"/>
                </a:moveTo>
                <a:lnTo>
                  <a:pt x="0" y="0"/>
                </a:lnTo>
                <a:lnTo>
                  <a:pt x="0" y="64008"/>
                </a:lnTo>
                <a:lnTo>
                  <a:pt x="64007" y="64008"/>
                </a:lnTo>
                <a:lnTo>
                  <a:pt x="64007" y="0"/>
                </a:lnTo>
                <a:close/>
              </a:path>
            </a:pathLst>
          </a:custGeom>
          <a:solidFill>
            <a:srgbClr val="FF99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2813050" y="3794252"/>
            <a:ext cx="48450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Grade</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50" normalizeH="0" baseline="0" noProof="0">
                <a:ln>
                  <a:noFill/>
                </a:ln>
                <a:solidFill>
                  <a:sysClr val="windowText" lastClr="000000"/>
                </a:solidFill>
                <a:effectLst/>
                <a:uLnTx/>
                <a:uFillTx/>
                <a:latin typeface="Arial"/>
                <a:cs typeface="Arial"/>
              </a:rPr>
              <a:t>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p:nvPr/>
        </p:nvSpPr>
        <p:spPr>
          <a:xfrm>
            <a:off x="3518915" y="3860291"/>
            <a:ext cx="64135" cy="64135"/>
          </a:xfrm>
          <a:custGeom>
            <a:avLst/>
            <a:gdLst/>
            <a:ahLst/>
            <a:cxnLst/>
            <a:rect l="l" t="t" r="r" b="b"/>
            <a:pathLst>
              <a:path w="64135" h="64135">
                <a:moveTo>
                  <a:pt x="64008" y="0"/>
                </a:moveTo>
                <a:lnTo>
                  <a:pt x="0" y="0"/>
                </a:lnTo>
                <a:lnTo>
                  <a:pt x="0" y="64008"/>
                </a:lnTo>
                <a:lnTo>
                  <a:pt x="64008" y="64008"/>
                </a:lnTo>
                <a:lnTo>
                  <a:pt x="64008"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txBox="1"/>
          <p:nvPr/>
        </p:nvSpPr>
        <p:spPr>
          <a:xfrm>
            <a:off x="3597909" y="3794252"/>
            <a:ext cx="48450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Grade</a:t>
            </a:r>
            <a:r>
              <a:rPr kumimoji="0" sz="1000" b="0" i="0" u="none" strike="noStrike" kern="0" cap="none" spc="-20" normalizeH="0" baseline="0" noProof="0">
                <a:ln>
                  <a:noFill/>
                </a:ln>
                <a:solidFill>
                  <a:sysClr val="windowText" lastClr="000000"/>
                </a:solidFill>
                <a:effectLst/>
                <a:uLnTx/>
                <a:uFillTx/>
                <a:latin typeface="Arial"/>
                <a:cs typeface="Arial"/>
              </a:rPr>
              <a:t> </a:t>
            </a:r>
            <a:r>
              <a:rPr kumimoji="0" sz="1000" b="0" i="0" u="none" strike="noStrike" kern="0" cap="none" spc="-50" normalizeH="0" baseline="0" noProof="0">
                <a:ln>
                  <a:noFill/>
                </a:ln>
                <a:solidFill>
                  <a:sysClr val="windowText" lastClr="000000"/>
                </a:solidFill>
                <a:effectLst/>
                <a:uLnTx/>
                <a:uFillTx/>
                <a:latin typeface="Arial"/>
                <a:cs typeface="Arial"/>
              </a:rPr>
              <a:t>1</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p:nvPr/>
        </p:nvSpPr>
        <p:spPr>
          <a:xfrm>
            <a:off x="4303776" y="3860291"/>
            <a:ext cx="64135" cy="64135"/>
          </a:xfrm>
          <a:custGeom>
            <a:avLst/>
            <a:gdLst/>
            <a:ahLst/>
            <a:cxnLst/>
            <a:rect l="l" t="t" r="r" b="b"/>
            <a:pathLst>
              <a:path w="64135" h="64135">
                <a:moveTo>
                  <a:pt x="64008" y="0"/>
                </a:moveTo>
                <a:lnTo>
                  <a:pt x="0" y="0"/>
                </a:lnTo>
                <a:lnTo>
                  <a:pt x="0" y="64008"/>
                </a:lnTo>
                <a:lnTo>
                  <a:pt x="64008" y="64008"/>
                </a:lnTo>
                <a:lnTo>
                  <a:pt x="64008" y="0"/>
                </a:lnTo>
                <a:close/>
              </a:path>
            </a:pathLst>
          </a:custGeom>
          <a:solidFill>
            <a:srgbClr val="4DAE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4382770" y="3794252"/>
            <a:ext cx="48577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a:ln>
                  <a:noFill/>
                </a:ln>
                <a:solidFill>
                  <a:sysClr val="windowText" lastClr="000000"/>
                </a:solidFill>
                <a:effectLst/>
                <a:uLnTx/>
                <a:uFillTx/>
                <a:latin typeface="Arial"/>
                <a:cs typeface="Arial"/>
              </a:rPr>
              <a:t>Grade</a:t>
            </a:r>
            <a:r>
              <a:rPr kumimoji="0" sz="1000" b="0" i="0" u="none" strike="noStrike" kern="0" cap="none" spc="-10" normalizeH="0" baseline="0" noProof="0">
                <a:ln>
                  <a:noFill/>
                </a:ln>
                <a:solidFill>
                  <a:sysClr val="windowText" lastClr="000000"/>
                </a:solidFill>
                <a:effectLst/>
                <a:uLnTx/>
                <a:uFillTx/>
                <a:latin typeface="Arial"/>
                <a:cs typeface="Arial"/>
              </a:rPr>
              <a:t> </a:t>
            </a:r>
            <a:r>
              <a:rPr kumimoji="0" sz="1000" b="0" i="0" u="none" strike="noStrike" kern="0" cap="none" spc="-50" normalizeH="0" baseline="0" noProof="0">
                <a:ln>
                  <a:noFill/>
                </a:ln>
                <a:solidFill>
                  <a:sysClr val="windowText" lastClr="000000"/>
                </a:solidFill>
                <a:effectLst/>
                <a:uLnTx/>
                <a:uFillTx/>
                <a:latin typeface="Arial"/>
                <a:cs typeface="Arial"/>
              </a:rPr>
              <a:t>0</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p:nvPr/>
        </p:nvSpPr>
        <p:spPr>
          <a:xfrm>
            <a:off x="1702307" y="4200144"/>
            <a:ext cx="3473450" cy="149860"/>
          </a:xfrm>
          <a:custGeom>
            <a:avLst/>
            <a:gdLst/>
            <a:ahLst/>
            <a:cxnLst/>
            <a:rect l="l" t="t" r="r" b="b"/>
            <a:pathLst>
              <a:path w="3473450" h="149860">
                <a:moveTo>
                  <a:pt x="3248279" y="0"/>
                </a:moveTo>
                <a:lnTo>
                  <a:pt x="3248279" y="37337"/>
                </a:lnTo>
                <a:lnTo>
                  <a:pt x="224917" y="37337"/>
                </a:lnTo>
                <a:lnTo>
                  <a:pt x="224917" y="0"/>
                </a:lnTo>
                <a:lnTo>
                  <a:pt x="0" y="74675"/>
                </a:lnTo>
                <a:lnTo>
                  <a:pt x="224917" y="149351"/>
                </a:lnTo>
                <a:lnTo>
                  <a:pt x="224917" y="112013"/>
                </a:lnTo>
                <a:lnTo>
                  <a:pt x="3248279" y="112013"/>
                </a:lnTo>
                <a:lnTo>
                  <a:pt x="3248279" y="149351"/>
                </a:lnTo>
                <a:lnTo>
                  <a:pt x="3473196" y="74675"/>
                </a:lnTo>
                <a:lnTo>
                  <a:pt x="3248279" y="0"/>
                </a:lnTo>
                <a:close/>
              </a:path>
            </a:pathLst>
          </a:custGeom>
          <a:solidFill>
            <a:srgbClr val="FFCC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1243380" y="4471822"/>
            <a:ext cx="1172845"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0" normalizeH="0" baseline="0" noProof="0">
                <a:ln>
                  <a:noFill/>
                </a:ln>
                <a:solidFill>
                  <a:sysClr val="windowText" lastClr="000000"/>
                </a:solidFill>
                <a:effectLst/>
                <a:uLnTx/>
                <a:uFillTx/>
                <a:latin typeface="Arial"/>
                <a:cs typeface="Arial"/>
              </a:rPr>
              <a:t>Most</a:t>
            </a:r>
            <a:r>
              <a:rPr kumimoji="0" sz="800" b="1" i="0" u="none" strike="noStrike" kern="0" cap="none" spc="-35" normalizeH="0" baseline="0" noProof="0">
                <a:ln>
                  <a:noFill/>
                </a:ln>
                <a:solidFill>
                  <a:sysClr val="windowText" lastClr="000000"/>
                </a:solidFill>
                <a:effectLst/>
                <a:uLnTx/>
                <a:uFillTx/>
                <a:latin typeface="Arial"/>
                <a:cs typeface="Arial"/>
              </a:rPr>
              <a:t> </a:t>
            </a:r>
            <a:r>
              <a:rPr kumimoji="0" sz="800" b="1" i="0" u="none" strike="noStrike" kern="0" cap="none" spc="0" normalizeH="0" baseline="0" noProof="0">
                <a:ln>
                  <a:noFill/>
                </a:ln>
                <a:solidFill>
                  <a:sysClr val="windowText" lastClr="000000"/>
                </a:solidFill>
                <a:effectLst/>
                <a:uLnTx/>
                <a:uFillTx/>
                <a:latin typeface="Arial"/>
                <a:cs typeface="Arial"/>
              </a:rPr>
              <a:t>likely</a:t>
            </a:r>
            <a:r>
              <a:rPr kumimoji="0" sz="800" b="1" i="0" u="none" strike="noStrike" kern="0" cap="none" spc="-5" normalizeH="0" baseline="0" noProof="0">
                <a:ln>
                  <a:noFill/>
                </a:ln>
                <a:solidFill>
                  <a:sysClr val="windowText" lastClr="000000"/>
                </a:solidFill>
                <a:effectLst/>
                <a:uLnTx/>
                <a:uFillTx/>
                <a:latin typeface="Arial"/>
                <a:cs typeface="Arial"/>
              </a:rPr>
              <a:t> </a:t>
            </a:r>
            <a:r>
              <a:rPr kumimoji="0" sz="800" b="1" i="0" u="none" strike="noStrike" kern="0" cap="none" spc="-10" normalizeH="0" baseline="0" noProof="0">
                <a:ln>
                  <a:noFill/>
                </a:ln>
                <a:solidFill>
                  <a:sysClr val="windowText" lastClr="000000"/>
                </a:solidFill>
                <a:effectLst/>
                <a:uLnTx/>
                <a:uFillTx/>
                <a:latin typeface="Arial"/>
                <a:cs typeface="Arial"/>
              </a:rPr>
              <a:t>eosinophilic</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4651628" y="4471822"/>
            <a:ext cx="85471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10" normalizeH="0" baseline="0" noProof="0">
                <a:ln>
                  <a:noFill/>
                </a:ln>
                <a:solidFill>
                  <a:sysClr val="windowText" lastClr="000000"/>
                </a:solidFill>
                <a:effectLst/>
                <a:uLnTx/>
                <a:uFillTx/>
                <a:latin typeface="Arial"/>
                <a:cs typeface="Arial"/>
              </a:rPr>
              <a:t>Non-eosinophilic</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3" name="object 23"/>
          <p:cNvSpPr txBox="1"/>
          <p:nvPr/>
        </p:nvSpPr>
        <p:spPr>
          <a:xfrm>
            <a:off x="3108198" y="4066133"/>
            <a:ext cx="525780" cy="1479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800" b="1" i="0" u="none" strike="noStrike" kern="0" cap="none" spc="-10" normalizeH="0" baseline="0" noProof="0">
                <a:ln>
                  <a:noFill/>
                </a:ln>
                <a:solidFill>
                  <a:sysClr val="windowText" lastClr="000000"/>
                </a:solidFill>
                <a:effectLst/>
                <a:uLnTx/>
                <a:uFillTx/>
                <a:latin typeface="Arial"/>
                <a:cs typeface="Arial"/>
              </a:rPr>
              <a:t>N=241,006</a:t>
            </a:r>
            <a:endParaRPr kumimoji="0" sz="8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p:nvPr/>
        </p:nvSpPr>
        <p:spPr>
          <a:xfrm>
            <a:off x="5632703" y="2205227"/>
            <a:ext cx="2871470" cy="733425"/>
          </a:xfrm>
          <a:custGeom>
            <a:avLst/>
            <a:gdLst/>
            <a:ahLst/>
            <a:cxnLst/>
            <a:rect l="l" t="t" r="r" b="b"/>
            <a:pathLst>
              <a:path w="2871470" h="733425">
                <a:moveTo>
                  <a:pt x="2749042" y="0"/>
                </a:moveTo>
                <a:lnTo>
                  <a:pt x="122174" y="0"/>
                </a:lnTo>
                <a:lnTo>
                  <a:pt x="74634" y="9606"/>
                </a:lnTo>
                <a:lnTo>
                  <a:pt x="35798" y="35798"/>
                </a:lnTo>
                <a:lnTo>
                  <a:pt x="9606" y="74634"/>
                </a:lnTo>
                <a:lnTo>
                  <a:pt x="0" y="122174"/>
                </a:lnTo>
                <a:lnTo>
                  <a:pt x="0" y="610870"/>
                </a:lnTo>
                <a:lnTo>
                  <a:pt x="9606" y="658409"/>
                </a:lnTo>
                <a:lnTo>
                  <a:pt x="35798" y="697245"/>
                </a:lnTo>
                <a:lnTo>
                  <a:pt x="74634" y="723437"/>
                </a:lnTo>
                <a:lnTo>
                  <a:pt x="122174" y="733044"/>
                </a:lnTo>
                <a:lnTo>
                  <a:pt x="2749042" y="733044"/>
                </a:lnTo>
                <a:lnTo>
                  <a:pt x="2796581" y="723437"/>
                </a:lnTo>
                <a:lnTo>
                  <a:pt x="2835417" y="697245"/>
                </a:lnTo>
                <a:lnTo>
                  <a:pt x="2861609" y="658409"/>
                </a:lnTo>
                <a:lnTo>
                  <a:pt x="2871216" y="610870"/>
                </a:lnTo>
                <a:lnTo>
                  <a:pt x="2871216" y="122174"/>
                </a:lnTo>
                <a:lnTo>
                  <a:pt x="2861609" y="74634"/>
                </a:lnTo>
                <a:lnTo>
                  <a:pt x="2835417" y="35798"/>
                </a:lnTo>
                <a:lnTo>
                  <a:pt x="2796581" y="9606"/>
                </a:lnTo>
                <a:lnTo>
                  <a:pt x="2749042" y="0"/>
                </a:lnTo>
                <a:close/>
              </a:path>
            </a:pathLst>
          </a:custGeom>
          <a:solidFill>
            <a:srgbClr val="D7D7D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txBox="1"/>
          <p:nvPr/>
        </p:nvSpPr>
        <p:spPr>
          <a:xfrm>
            <a:off x="5823965" y="2280920"/>
            <a:ext cx="2487930" cy="574040"/>
          </a:xfrm>
          <a:prstGeom prst="rect">
            <a:avLst/>
          </a:prstGeom>
        </p:spPr>
        <p:txBody>
          <a:bodyPr vert="horz" wrap="square" lIns="0" tIns="12700" rIns="0" bIns="0" rtlCol="0">
            <a:spAutoFit/>
          </a:bodyPr>
          <a:lstStyle/>
          <a:p>
            <a:pPr marL="35560" marR="5080" lvl="0" indent="-22860" algn="just"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a:ln>
                  <a:noFill/>
                </a:ln>
                <a:solidFill>
                  <a:srgbClr val="001F5F"/>
                </a:solidFill>
                <a:effectLst/>
                <a:uLnTx/>
                <a:uFillTx/>
                <a:latin typeface="Arial"/>
                <a:cs typeface="Arial"/>
              </a:rPr>
              <a:t>Many</a:t>
            </a:r>
            <a:r>
              <a:rPr kumimoji="0" sz="1200" b="1" i="0" u="none" strike="noStrike" kern="0" cap="none" spc="-3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patients</a:t>
            </a:r>
            <a:r>
              <a:rPr kumimoji="0" sz="1200" b="1" i="0" u="none" strike="noStrike" kern="0" cap="none" spc="-2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in</a:t>
            </a:r>
            <a:r>
              <a:rPr kumimoji="0" sz="1200" b="1" i="0" u="none" strike="noStrike" kern="0" cap="none" spc="-2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primary</a:t>
            </a:r>
            <a:r>
              <a:rPr kumimoji="0" sz="1200" b="1" i="0" u="none" strike="noStrike" kern="0" cap="none" spc="-4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care</a:t>
            </a:r>
            <a:r>
              <a:rPr kumimoji="0" sz="1200" b="1" i="0" u="none" strike="noStrike" kern="0" cap="none" spc="-40" normalizeH="0" baseline="0" noProof="0">
                <a:ln>
                  <a:noFill/>
                </a:ln>
                <a:solidFill>
                  <a:srgbClr val="001F5F"/>
                </a:solidFill>
                <a:effectLst/>
                <a:uLnTx/>
                <a:uFillTx/>
                <a:latin typeface="Arial"/>
                <a:cs typeface="Arial"/>
              </a:rPr>
              <a:t> </a:t>
            </a:r>
            <a:r>
              <a:rPr kumimoji="0" sz="1200" b="1" i="0" u="none" strike="noStrike" kern="0" cap="none" spc="-25" normalizeH="0" baseline="0" noProof="0">
                <a:ln>
                  <a:noFill/>
                </a:ln>
                <a:solidFill>
                  <a:srgbClr val="001F5F"/>
                </a:solidFill>
                <a:effectLst/>
                <a:uLnTx/>
                <a:uFillTx/>
                <a:latin typeface="Arial"/>
                <a:cs typeface="Arial"/>
              </a:rPr>
              <a:t>had </a:t>
            </a:r>
            <a:r>
              <a:rPr kumimoji="0" sz="1200" b="1" i="0" u="none" strike="noStrike" kern="0" cap="none" spc="0" normalizeH="0" baseline="0" noProof="0">
                <a:ln>
                  <a:noFill/>
                </a:ln>
                <a:solidFill>
                  <a:srgbClr val="001F5F"/>
                </a:solidFill>
                <a:effectLst/>
                <a:uLnTx/>
                <a:uFillTx/>
                <a:latin typeface="Arial"/>
                <a:cs typeface="Arial"/>
              </a:rPr>
              <a:t>‘most</a:t>
            </a:r>
            <a:r>
              <a:rPr kumimoji="0" sz="1200" b="1" i="0" u="none" strike="noStrike" kern="0" cap="none" spc="1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likely</a:t>
            </a:r>
            <a:r>
              <a:rPr kumimoji="0" sz="1200" b="1" i="0" u="none" strike="noStrike" kern="0" cap="none" spc="-5"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eosinophilic’</a:t>
            </a:r>
            <a:r>
              <a:rPr kumimoji="0" sz="1200" b="1" i="0" u="none" strike="noStrike" kern="0" cap="none" spc="-50"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asthma, </a:t>
            </a:r>
            <a:r>
              <a:rPr kumimoji="0" sz="1200" b="1" i="0" u="none" strike="noStrike" kern="0" cap="none" spc="0" normalizeH="0" baseline="0" noProof="0">
                <a:ln>
                  <a:noFill/>
                </a:ln>
                <a:solidFill>
                  <a:srgbClr val="001F5F"/>
                </a:solidFill>
                <a:effectLst/>
                <a:uLnTx/>
                <a:uFillTx/>
                <a:latin typeface="Arial"/>
                <a:cs typeface="Arial"/>
              </a:rPr>
              <a:t>irrespective</a:t>
            </a:r>
            <a:r>
              <a:rPr kumimoji="0" sz="1200" b="1" i="0" u="none" strike="noStrike" kern="0" cap="none" spc="-55"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of</a:t>
            </a:r>
            <a:r>
              <a:rPr kumimoji="0" sz="1200" b="1" i="0" u="none" strike="noStrike" kern="0" cap="none" spc="-30" normalizeH="0" baseline="0" noProof="0">
                <a:ln>
                  <a:noFill/>
                </a:ln>
                <a:solidFill>
                  <a:srgbClr val="001F5F"/>
                </a:solidFill>
                <a:effectLst/>
                <a:uLnTx/>
                <a:uFillTx/>
                <a:latin typeface="Arial"/>
                <a:cs typeface="Arial"/>
              </a:rPr>
              <a:t> </a:t>
            </a:r>
            <a:r>
              <a:rPr kumimoji="0" sz="1200" b="1" i="0" u="none" strike="noStrike" kern="0" cap="none" spc="0" normalizeH="0" baseline="0" noProof="0">
                <a:ln>
                  <a:noFill/>
                </a:ln>
                <a:solidFill>
                  <a:srgbClr val="001F5F"/>
                </a:solidFill>
                <a:effectLst/>
                <a:uLnTx/>
                <a:uFillTx/>
                <a:latin typeface="Arial"/>
                <a:cs typeface="Arial"/>
              </a:rPr>
              <a:t>disease</a:t>
            </a:r>
            <a:r>
              <a:rPr kumimoji="0" sz="1200" b="1" i="0" u="none" strike="noStrike" kern="0" cap="none" spc="-60" normalizeH="0" baseline="0" noProof="0">
                <a:ln>
                  <a:noFill/>
                </a:ln>
                <a:solidFill>
                  <a:srgbClr val="001F5F"/>
                </a:solidFill>
                <a:effectLst/>
                <a:uLnTx/>
                <a:uFillTx/>
                <a:latin typeface="Arial"/>
                <a:cs typeface="Arial"/>
              </a:rPr>
              <a:t> </a:t>
            </a:r>
            <a:r>
              <a:rPr kumimoji="0" sz="1200" b="1" i="0" u="none" strike="noStrike" kern="0" cap="none" spc="-10" normalizeH="0" baseline="0" noProof="0">
                <a:ln>
                  <a:noFill/>
                </a:ln>
                <a:solidFill>
                  <a:srgbClr val="001F5F"/>
                </a:solidFill>
                <a:effectLst/>
                <a:uLnTx/>
                <a:uFillTx/>
                <a:latin typeface="Arial"/>
                <a:cs typeface="Arial"/>
              </a:rPr>
              <a:t>severity</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29667" y="5033471"/>
            <a:ext cx="2912110" cy="111125"/>
          </a:xfrm>
          <a:prstGeom prst="rect">
            <a:avLst/>
          </a:prstGeom>
        </p:spPr>
        <p:txBody>
          <a:bodyPr vert="horz" wrap="square" lIns="0" tIns="5080" rIns="0" bIns="0" rtlCol="0">
            <a:spAutoFit/>
          </a:bodyPr>
          <a:lstStyle/>
          <a:p>
            <a:pPr marL="12700" marR="0" lvl="0" indent="0" defTabSz="914400" eaLnBrk="1" fontAlgn="auto" latinLnBrk="0" hangingPunct="1">
              <a:lnSpc>
                <a:spcPct val="100000"/>
              </a:lnSpc>
              <a:spcBef>
                <a:spcPts val="40"/>
              </a:spcBef>
              <a:spcAft>
                <a:spcPts val="0"/>
              </a:spcAft>
              <a:buClrTx/>
              <a:buSzTx/>
              <a:buFontTx/>
              <a:buNone/>
              <a:tabLst/>
              <a:defRPr/>
            </a:pPr>
            <a:r>
              <a:rPr kumimoji="0" sz="600" b="0" i="0" u="none" strike="noStrike" kern="0" cap="none" spc="0" normalizeH="0" baseline="0" noProof="0">
                <a:ln>
                  <a:noFill/>
                </a:ln>
                <a:solidFill>
                  <a:sysClr val="windowText" lastClr="000000"/>
                </a:solidFill>
                <a:effectLst/>
                <a:uLnTx/>
                <a:uFillTx/>
                <a:latin typeface="Arial"/>
                <a:cs typeface="Arial"/>
              </a:rPr>
              <a:t>Kerkhof</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M,</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Price</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a:t>
            </a:r>
            <a:r>
              <a:rPr kumimoji="0" sz="600" b="0" i="0" u="none" strike="noStrike" kern="0" cap="none" spc="-15"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et</a:t>
            </a:r>
            <a:r>
              <a:rPr kumimoji="0" sz="600" b="0" i="0"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al.</a:t>
            </a:r>
            <a:r>
              <a:rPr kumimoji="0" sz="600" b="0" i="0" u="none" strike="noStrike" kern="0" cap="none" spc="-2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J</a:t>
            </a:r>
            <a:r>
              <a:rPr kumimoji="0" sz="600" b="0" i="1" u="none" strike="noStrike" kern="0" cap="none" spc="-10" normalizeH="0" baseline="0" noProof="0">
                <a:ln>
                  <a:noFill/>
                </a:ln>
                <a:solidFill>
                  <a:sysClr val="windowText" lastClr="000000"/>
                </a:solidFill>
                <a:effectLst/>
                <a:uLnTx/>
                <a:uFillTx/>
                <a:latin typeface="Arial"/>
                <a:cs typeface="Arial"/>
              </a:rPr>
              <a:t> Allergy</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Clin</a:t>
            </a:r>
            <a:r>
              <a:rPr kumimoji="0" sz="600" b="0" i="1" u="none" strike="noStrike" kern="0" cap="none" spc="15" normalizeH="0" baseline="0" noProof="0">
                <a:ln>
                  <a:noFill/>
                </a:ln>
                <a:solidFill>
                  <a:sysClr val="windowText" lastClr="000000"/>
                </a:solidFill>
                <a:effectLst/>
                <a:uLnTx/>
                <a:uFillTx/>
                <a:latin typeface="Arial"/>
                <a:cs typeface="Arial"/>
              </a:rPr>
              <a:t> </a:t>
            </a:r>
            <a:r>
              <a:rPr kumimoji="0" sz="600" b="0" i="1" u="none" strike="noStrike" kern="0" cap="none" spc="0" normalizeH="0" baseline="0" noProof="0">
                <a:ln>
                  <a:noFill/>
                </a:ln>
                <a:solidFill>
                  <a:sysClr val="windowText" lastClr="000000"/>
                </a:solidFill>
                <a:effectLst/>
                <a:uLnTx/>
                <a:uFillTx/>
                <a:latin typeface="Arial"/>
                <a:cs typeface="Arial"/>
              </a:rPr>
              <a:t>Immunol</a:t>
            </a:r>
            <a:r>
              <a:rPr kumimoji="0" sz="600" b="0" i="1" u="none" strike="noStrike" kern="0" cap="none" spc="-1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2021;</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0" normalizeH="0" baseline="0" noProof="0">
                <a:ln>
                  <a:noFill/>
                </a:ln>
                <a:solidFill>
                  <a:sysClr val="windowText" lastClr="000000"/>
                </a:solidFill>
                <a:effectLst/>
                <a:uLnTx/>
                <a:uFillTx/>
                <a:latin typeface="Arial"/>
                <a:cs typeface="Arial"/>
              </a:rPr>
              <a:t>doi:</a:t>
            </a:r>
            <a:r>
              <a:rPr kumimoji="0" sz="600" b="0" i="0" u="none" strike="noStrike" kern="0" cap="none" spc="-20" normalizeH="0" baseline="0" noProof="0">
                <a:ln>
                  <a:noFill/>
                </a:ln>
                <a:solidFill>
                  <a:sysClr val="windowText" lastClr="000000"/>
                </a:solidFill>
                <a:effectLst/>
                <a:uLnTx/>
                <a:uFillTx/>
                <a:latin typeface="Arial"/>
                <a:cs typeface="Arial"/>
              </a:rPr>
              <a:t> </a:t>
            </a:r>
            <a:r>
              <a:rPr kumimoji="0" sz="600" b="0" i="0" u="none" strike="noStrike" kern="0" cap="none" spc="-10" normalizeH="0" baseline="0" noProof="0">
                <a:ln>
                  <a:noFill/>
                </a:ln>
                <a:solidFill>
                  <a:sysClr val="windowText" lastClr="000000"/>
                </a:solidFill>
                <a:effectLst/>
                <a:uLnTx/>
                <a:uFillTx/>
                <a:latin typeface="Arial"/>
                <a:cs typeface="Arial"/>
              </a:rPr>
              <a:t>10.1016/j.jaip.2021.07.056</a:t>
            </a:r>
            <a:endParaRPr kumimoji="0" sz="600" b="0" i="0" u="none" strike="noStrike" kern="0" cap="none" spc="0" normalizeH="0" baseline="0" noProof="0">
              <a:ln>
                <a:noFill/>
              </a:ln>
              <a:solidFill>
                <a:sysClr val="windowText" lastClr="000000"/>
              </a:solidFill>
              <a:effectLst/>
              <a:uLnTx/>
              <a:uFillTx/>
              <a:latin typeface="Arial"/>
              <a:cs typeface="Arial"/>
            </a:endParaRPr>
          </a:p>
        </p:txBody>
      </p:sp>
      <p:pic>
        <p:nvPicPr>
          <p:cNvPr id="27" name="Graphic 26" descr="Beginning with solid fill">
            <a:hlinkClick r:id="rId2" action="ppaction://hlinksldjump"/>
            <a:extLst>
              <a:ext uri="{FF2B5EF4-FFF2-40B4-BE49-F238E27FC236}">
                <a16:creationId xmlns:a16="http://schemas.microsoft.com/office/drawing/2014/main" id="{E161F8F8-C58F-F10C-7B47-2B46B3D9E2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 y="2"/>
            <a:ext cx="275061" cy="275061"/>
          </a:xfrm>
          <a:prstGeom prst="rect">
            <a:avLst/>
          </a:prstGeom>
          <a:effectLst>
            <a:outerShdw blurRad="50800" dist="38100" dir="5400000" algn="t" rotWithShape="0">
              <a:prstClr val="black">
                <a:alpha val="40000"/>
              </a:prst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Custom Design">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99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SAR theme">
  <a:themeElements>
    <a:clrScheme name="Custom 46">
      <a:dk1>
        <a:srgbClr val="404040"/>
      </a:dk1>
      <a:lt1>
        <a:srgbClr val="FFFFFF"/>
      </a:lt1>
      <a:dk2>
        <a:srgbClr val="000000"/>
      </a:dk2>
      <a:lt2>
        <a:srgbClr val="C9C2D1"/>
      </a:lt2>
      <a:accent1>
        <a:srgbClr val="073763"/>
      </a:accent1>
      <a:accent2>
        <a:srgbClr val="0C5EA8"/>
      </a:accent2>
      <a:accent3>
        <a:srgbClr val="FF9900"/>
      </a:accent3>
      <a:accent4>
        <a:srgbClr val="FCCD80"/>
      </a:accent4>
      <a:accent5>
        <a:srgbClr val="D8D8D8"/>
      </a:accent5>
      <a:accent6>
        <a:srgbClr val="404040"/>
      </a:accent6>
      <a:hlink>
        <a:srgbClr val="0C5EA8"/>
      </a:hlink>
      <a:folHlink>
        <a:srgbClr val="0C5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AR theme" id="{8F417C68-D341-4E90-940A-96134B6C46AD}" vid="{92D6CD55-35F9-49A4-B86B-1564872E4617}"/>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7376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5EA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2f033571-d360-456b-af5c-15748b9eebf1" xsi:nil="true"/>
    <TaxCatchAll xmlns="45fb3224-858f-4285-b885-596f231a21c4" xsi:nil="true"/>
    <ProjectCode xmlns="2f033571-d360-456b-af5c-15748b9eebf1" xsi:nil="true"/>
    <lcf76f155ced4ddcb4097134ff3c332f xmlns="2f033571-d360-456b-af5c-15748b9eebf1">
      <Terms xmlns="http://schemas.microsoft.com/office/infopath/2007/PartnerControls"/>
    </lcf76f155ced4ddcb4097134ff3c332f>
    <Uploaded_x003f_ xmlns="2f033571-d360-456b-af5c-15748b9eebf1" xsi:nil="true"/>
    <ProjectLead xmlns="2f033571-d360-456b-af5c-15748b9eebf1">
      <UserInfo>
        <DisplayName/>
        <AccountId xsi:nil="true"/>
        <AccountType/>
      </UserInfo>
    </ProjectLead>
    <DocumentVersion xmlns="2f033571-d360-456b-af5c-15748b9eeb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6141BDA2721B41837B8BA28E55ACAF" ma:contentTypeVersion="23" ma:contentTypeDescription="Create a new document." ma:contentTypeScope="" ma:versionID="5bef3596b0a8b203b2fe126175ea0fd3">
  <xsd:schema xmlns:xsd="http://www.w3.org/2001/XMLSchema" xmlns:xs="http://www.w3.org/2001/XMLSchema" xmlns:p="http://schemas.microsoft.com/office/2006/metadata/properties" xmlns:ns2="45fb3224-858f-4285-b885-596f231a21c4" xmlns:ns3="2f033571-d360-456b-af5c-15748b9eebf1" targetNamespace="http://schemas.microsoft.com/office/2006/metadata/properties" ma:root="true" ma:fieldsID="64e565f3252c1d66c68453a519d3f8eb" ns2:_="" ns3:_="">
    <xsd:import namespace="45fb3224-858f-4285-b885-596f231a21c4"/>
    <xsd:import namespace="2f033571-d360-456b-af5c-15748b9eeb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Status" minOccurs="0"/>
                <xsd:element ref="ns3:ProjectLead" minOccurs="0"/>
                <xsd:element ref="ns3:ProjectCode" minOccurs="0"/>
                <xsd:element ref="ns3:Uploaded_x003f_" minOccurs="0"/>
                <xsd:element ref="ns3:MediaServiceSearchProperties" minOccurs="0"/>
                <xsd:element ref="ns3:MediaServiceLocation" minOccurs="0"/>
                <xsd:element ref="ns3:DocumentVers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b3224-858f-4285-b885-596f231a21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d70a7d1-828f-4c33-bf04-e2adf9cef425}" ma:internalName="TaxCatchAll" ma:showField="CatchAllData" ma:web="45fb3224-858f-4285-b885-596f231a21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033571-d360-456b-af5c-15748b9eeb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ed13bda-c4fe-452c-9652-5df4252020b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Status" ma:index="21" nillable="true" ma:displayName="Current Status" ma:format="Dropdown" ma:internalName="Status">
      <xsd:simpleType>
        <xsd:restriction base="dms:Choice">
          <xsd:enumeration value="0 - Proposal (Collaborative)"/>
          <xsd:enumeration value="1 - Protocol"/>
          <xsd:enumeration value="2 - Ethics"/>
          <xsd:enumeration value="3 - Data"/>
          <xsd:enumeration value="4 - Analysis"/>
          <xsd:enumeration value="5 - Study Report"/>
          <xsd:enumeration value="6.1 - Kickoff"/>
          <xsd:enumeration value="6.2 - Outline"/>
          <xsd:enumeration value="6.3 - MS 1st Draft"/>
          <xsd:enumeration value="6.4 - MS 2nd Draft"/>
          <xsd:enumeration value="6.5 - MS Final Draft"/>
          <xsd:enumeration value="6.6 - Submission"/>
          <xsd:enumeration value="6.7 - Resubmission"/>
          <xsd:enumeration value="6.8 - Accepted"/>
          <xsd:enumeration value="6.9 Article Proof"/>
          <xsd:enumeration value="7 - Published"/>
        </xsd:restriction>
      </xsd:simpleType>
    </xsd:element>
    <xsd:element name="ProjectLead" ma:index="22" nillable="true" ma:displayName="Project Lead" ma:format="Dropdown" ma:list="UserInfo" ma:SharePointGroup="0" ma:internalName="ProjectLead">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Code" ma:index="23" nillable="true" ma:displayName="Project Code" ma:format="Dropdown" ma:internalName="ProjectCode">
      <xsd:simpleType>
        <xsd:restriction base="dms:Text">
          <xsd:maxLength value="255"/>
        </xsd:restriction>
      </xsd:simpleType>
    </xsd:element>
    <xsd:element name="Uploaded_x003f_" ma:index="24" nillable="true" ma:displayName="Uploaded?" ma:format="Dropdown" ma:internalName="Uploaded_x003f_">
      <xsd:complexType>
        <xsd:complexContent>
          <xsd:extension base="dms:MultiChoice">
            <xsd:sequence>
              <xsd:element name="Value" maxOccurs="unbounded" minOccurs="0" nillable="true">
                <xsd:simpleType>
                  <xsd:restriction base="dms:Choice">
                    <xsd:enumeration value="Uploaded"/>
                    <xsd:enumeration value="Pui Yee to Upload"/>
                    <xsd:enumeration value="Pui Yee to move to completed"/>
                    <xsd:enumeration value="Pui Yee to double check/organise"/>
                    <xsd:enumeration value="Team to upload"/>
                    <xsd:enumeration value="N/A"/>
                  </xsd:restriction>
                </xsd:simpleType>
              </xsd:element>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DocumentVersion" ma:index="27" nillable="true" ma:displayName="Document Version" ma:format="Dropdown" ma:internalName="DocumentVersion">
      <xsd:simpleType>
        <xsd:restriction base="dms:Choice">
          <xsd:enumeration value="Current version"/>
          <xsd:enumeration value="Old version"/>
        </xsd:restrictio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9C636F-2277-4E12-8497-CBE6D390A12A}">
  <ds:schemaRefs>
    <ds:schemaRef ds:uri="2f033571-d360-456b-af5c-15748b9eebf1"/>
    <ds:schemaRef ds:uri="45fb3224-858f-4285-b885-596f231a21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AD116B2-9E75-4AF6-B89D-038AB0271839}">
  <ds:schemaRefs>
    <ds:schemaRef ds:uri="http://schemas.microsoft.com/sharepoint/v3/contenttype/forms"/>
  </ds:schemaRefs>
</ds:datastoreItem>
</file>

<file path=customXml/itemProps3.xml><?xml version="1.0" encoding="utf-8"?>
<ds:datastoreItem xmlns:ds="http://schemas.openxmlformats.org/officeDocument/2006/customXml" ds:itemID="{B62A1952-2B7E-4CBA-9FE7-F72B44B9E42D}">
  <ds:schemaRefs>
    <ds:schemaRef ds:uri="2f033571-d360-456b-af5c-15748b9eebf1"/>
    <ds:schemaRef ds:uri="45fb3224-858f-4285-b885-596f231a21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265</TotalTime>
  <Words>45827</Words>
  <Application>Microsoft Office PowerPoint</Application>
  <PresentationFormat>On-screen Show (16:9)</PresentationFormat>
  <Paragraphs>4285</Paragraphs>
  <Slides>290</Slides>
  <Notes>99</Notes>
  <HiddenSlides>0</HiddenSlides>
  <MMClips>0</MMClips>
  <ScaleCrop>false</ScaleCrop>
  <HeadingPairs>
    <vt:vector size="6" baseType="variant">
      <vt:variant>
        <vt:lpstr>Fonts Used</vt:lpstr>
      </vt:variant>
      <vt:variant>
        <vt:i4>23</vt:i4>
      </vt:variant>
      <vt:variant>
        <vt:lpstr>Theme</vt:lpstr>
      </vt:variant>
      <vt:variant>
        <vt:i4>21</vt:i4>
      </vt:variant>
      <vt:variant>
        <vt:lpstr>Slide Titles</vt:lpstr>
      </vt:variant>
      <vt:variant>
        <vt:i4>290</vt:i4>
      </vt:variant>
    </vt:vector>
  </HeadingPairs>
  <TitlesOfParts>
    <vt:vector size="334" baseType="lpstr">
      <vt:lpstr>DengXian</vt:lpstr>
      <vt:lpstr>SimSun</vt:lpstr>
      <vt:lpstr>Aptos</vt:lpstr>
      <vt:lpstr>Aptos Narrow</vt:lpstr>
      <vt:lpstr>Arial</vt:lpstr>
      <vt:lpstr>Arimo</vt:lpstr>
      <vt:lpstr>BlinkMacSystemFont</vt:lpstr>
      <vt:lpstr>Calibri</vt:lpstr>
      <vt:lpstr>Calibri Light</vt:lpstr>
      <vt:lpstr>Courier New</vt:lpstr>
      <vt:lpstr>Courier New,monospace</vt:lpstr>
      <vt:lpstr>Elsevier Sans</vt:lpstr>
      <vt:lpstr>Fira Sans Extra Condensed Medium</vt:lpstr>
      <vt:lpstr>helvetica</vt:lpstr>
      <vt:lpstr>Lato Light</vt:lpstr>
      <vt:lpstr>Play</vt:lpstr>
      <vt:lpstr>Poppins Medium</vt:lpstr>
      <vt:lpstr>Segoe UI</vt:lpstr>
      <vt:lpstr>Symbol</vt:lpstr>
      <vt:lpstr>Times New Roman</vt:lpstr>
      <vt:lpstr>Trebuchet MS</vt:lpstr>
      <vt:lpstr>-webkit-standard</vt:lpstr>
      <vt:lpstr>Wingdings</vt:lpstr>
      <vt:lpstr>Office Theme</vt:lpstr>
      <vt:lpstr>1_Office Theme</vt:lpstr>
      <vt:lpstr>2_Office Theme</vt:lpstr>
      <vt:lpstr>3_Office Theme</vt:lpstr>
      <vt:lpstr>ISAR theme</vt:lpstr>
      <vt:lpstr>4_Office Theme</vt:lpstr>
      <vt:lpstr>5_Office Theme</vt:lpstr>
      <vt:lpstr>6_Office Theme</vt:lpstr>
      <vt:lpstr>7_Office Theme</vt:lpstr>
      <vt:lpstr>8_Office Theme</vt:lpstr>
      <vt:lpstr>9_Office Theme</vt:lpstr>
      <vt:lpstr>Custom Design</vt:lpstr>
      <vt:lpstr>10_Office Theme</vt:lpstr>
      <vt:lpstr>2_Custom Design</vt:lpstr>
      <vt:lpstr>WPS</vt:lpstr>
      <vt:lpstr>3_Custom Design</vt:lpstr>
      <vt:lpstr>4_Custom Design</vt:lpstr>
      <vt:lpstr>11_Office Theme</vt:lpstr>
      <vt:lpstr>Custom Design</vt:lpstr>
      <vt:lpstr>WPS</vt:lpstr>
      <vt:lpstr>Custom Design</vt:lpstr>
      <vt:lpstr>Table of Contents</vt:lpstr>
      <vt:lpstr>PowerPoint Presentation</vt:lpstr>
      <vt:lpstr>Background and aims</vt:lpstr>
      <vt:lpstr>Methods: Delphi panel, panel selection and consensus criteria</vt:lpstr>
      <vt:lpstr>Methods: A 3-round modified Delphi process</vt:lpstr>
      <vt:lpstr>Methods: Samples of the variable list from Delphi R1</vt:lpstr>
      <vt:lpstr>Results: Delphi R1 and R2</vt:lpstr>
      <vt:lpstr>Results: Delphi R2 and R3</vt:lpstr>
      <vt:lpstr>Results: Consensus on 95 core variables</vt:lpstr>
      <vt:lpstr>Patient details and medical history</vt:lpstr>
      <vt:lpstr>Diagnostics, adherence, and comorbidities</vt:lpstr>
      <vt:lpstr>Treatment management plan</vt:lpstr>
      <vt:lpstr>Main strengths and weaknesses</vt:lpstr>
      <vt:lpstr>Conclusion, implications, and future work</vt:lpstr>
      <vt:lpstr>PowerPoint Presentation</vt:lpstr>
      <vt:lpstr>The need for ISAR</vt:lpstr>
      <vt:lpstr>It’s a partnership</vt:lpstr>
      <vt:lpstr>What makes ISAR unique?</vt:lpstr>
      <vt:lpstr>ISAR: something for everyone!</vt:lpstr>
      <vt:lpstr>1. ISAR is a global registry; large enough to ensure sufficient power to answer numerous important clinical questions.</vt:lpstr>
      <vt:lpstr>Aiming high</vt:lpstr>
      <vt:lpstr>PowerPoint Presentation</vt:lpstr>
      <vt:lpstr>ISAR’s potential</vt:lpstr>
      <vt:lpstr>PowerPoint Presentation</vt:lpstr>
      <vt:lpstr>PowerPoint Presentation</vt:lpstr>
      <vt:lpstr>Background and aims</vt:lpstr>
      <vt:lpstr>Methods: A historical, registry study</vt:lpstr>
      <vt:lpstr>Methods: Patient eligibility criteria</vt:lpstr>
      <vt:lpstr>Methods: Data collection</vt:lpstr>
      <vt:lpstr>Methods: Data collection</vt:lpstr>
      <vt:lpstr>Methods: Statistical analysis</vt:lpstr>
      <vt:lpstr>PowerPoint Presentation</vt:lpstr>
      <vt:lpstr>Results: Demographic characteristics Asthma Control</vt:lpstr>
      <vt:lpstr>Results: Clinical characteristics Severity</vt:lpstr>
      <vt:lpstr>Results: Clinical characteristics Lung Function</vt:lpstr>
      <vt:lpstr>Results: Clinical characteristics Age at Onset</vt:lpstr>
      <vt:lpstr>Results: Clinical characteristics Asthma Control and Health-Care Resource Use (HCRU)</vt:lpstr>
      <vt:lpstr>Results: Clinical characteristics Exacerbations</vt:lpstr>
      <vt:lpstr>Results: Clinical characteristics Immunoglobulin E (IgE) Concentration</vt:lpstr>
      <vt:lpstr>Results: Clinical characteristics Blood Eosinophil Count (BEC)</vt:lpstr>
      <vt:lpstr>Results: Clinical characteristics Fractional Exhaled Nitric Oxide (FeNO)</vt:lpstr>
      <vt:lpstr>Results: Clinical characteristics Comorbidities</vt:lpstr>
      <vt:lpstr>Results: Clinical characteristics Treatment</vt:lpstr>
      <vt:lpstr>Results: Clinical characteristics Treatment</vt:lpstr>
      <vt:lpstr>Conclusions</vt:lpstr>
      <vt:lpstr>PowerPoint Presentation</vt:lpstr>
      <vt:lpstr>Background and aims</vt:lpstr>
      <vt:lpstr>Why is a global severe asthma registry needed?</vt:lpstr>
      <vt:lpstr>ISAR design and governance</vt:lpstr>
      <vt:lpstr>Components of ISAR</vt:lpstr>
      <vt:lpstr>ISAR oversight: committees, functions and members</vt:lpstr>
      <vt:lpstr>ISAR registries, countries, and experts</vt:lpstr>
      <vt:lpstr>ISAR registries, countries, and experts</vt:lpstr>
      <vt:lpstr>ISAR patients</vt:lpstr>
      <vt:lpstr>ISAR core variables</vt:lpstr>
      <vt:lpstr>ISAR data collection</vt:lpstr>
      <vt:lpstr>ISAR electronic data capture (EDC)</vt:lpstr>
      <vt:lpstr>ISAR database</vt:lpstr>
      <vt:lpstr>ISAR data quality and management</vt:lpstr>
      <vt:lpstr>ISAR data ownership</vt:lpstr>
      <vt:lpstr>ISAR research</vt:lpstr>
      <vt:lpstr>Key strengths of ISAR</vt:lpstr>
      <vt:lpstr>Future direction of ISAR</vt:lpstr>
      <vt:lpstr>Conclusions and Summary</vt:lpstr>
      <vt:lpstr>Potential Severe Asthma Hidden in UK Primary Care</vt:lpstr>
      <vt:lpstr>Background</vt:lpstr>
      <vt:lpstr>A Historical Cohort Study - Design</vt:lpstr>
      <vt:lpstr>PowerPoint Presentation</vt:lpstr>
      <vt:lpstr>PowerPoint Presentation</vt:lpstr>
      <vt:lpstr>Conclusion</vt:lpstr>
      <vt:lpstr>PowerPoint Presentation</vt:lpstr>
      <vt:lpstr>PowerPoint Presentation</vt:lpstr>
      <vt:lpstr>The Broad Inclusion Criteria For Enrolment Captures a Diverse Patient Population Rarely Represented in RCTs</vt:lpstr>
      <vt:lpstr>BRISAR: Background &amp; Aim</vt:lpstr>
      <vt:lpstr>Differential Expression of Biomarkers Can Predict Treatment Response to Different Therapies</vt:lpstr>
      <vt:lpstr>A Cross-Sectional Study: Design</vt:lpstr>
      <vt:lpstr>Triple Positivity Was The Most Common Biomarker Overlap Group</vt:lpstr>
      <vt:lpstr>Likelihood of alternate biomarker positivity</vt:lpstr>
      <vt:lpstr>Five Distinct Clusters Based on Biomarker Profiles</vt:lpstr>
      <vt:lpstr>Clinical Characteristics Associated With Each Patient Subgroup</vt:lpstr>
      <vt:lpstr>Implications for Clinical Practice</vt:lpstr>
      <vt:lpstr>Conclusion</vt:lpstr>
      <vt:lpstr>Characterization of the Eosinophilic Asthma Phenotype in a Global Real-Life Severe Asthma Cohort (International Severe Asthma Registry, ISAR) and Across All Asthma Severities in UK Primary Care</vt:lpstr>
      <vt:lpstr>PowerPoint Presentation</vt:lpstr>
      <vt:lpstr>Why is characterization of the eosinophilic asthma phenotype important?</vt:lpstr>
      <vt:lpstr>PowerPoint Presentation</vt:lpstr>
      <vt:lpstr>Background and Objectives1</vt:lpstr>
      <vt:lpstr>Study design</vt:lpstr>
      <vt:lpstr>ISAR eosinophilic severe asthma phenotype algorithm</vt:lpstr>
      <vt:lpstr>Prevalence of eosinophilic severe asthma phenotypes in ISAR</vt:lpstr>
      <vt:lpstr>PowerPoint Presentation</vt:lpstr>
      <vt:lpstr>Patients with eosinophilic severe asthma were more likely to have poorer lung function and adult-onset asthma</vt:lpstr>
      <vt:lpstr>Conclusions</vt:lpstr>
      <vt:lpstr>Editorial and Podcast in CHEST</vt:lpstr>
      <vt:lpstr>PowerPoint Presentation</vt:lpstr>
      <vt:lpstr>Background and Objectives1</vt:lpstr>
      <vt:lpstr>Study design</vt:lpstr>
      <vt:lpstr>ISAR eosinophil phenotype algorithm applied to a UK primary care asthma cohort</vt:lpstr>
      <vt:lpstr>Prevalence of phenotypes across all asthma severities in UK primary care</vt:lpstr>
      <vt:lpstr>Characterization of phenotypes across all asthma severities in UK primary care</vt:lpstr>
      <vt:lpstr>Conclusions</vt:lpstr>
      <vt:lpstr>PowerPoint Presentation</vt:lpstr>
      <vt:lpstr>Background and Objectives1</vt:lpstr>
      <vt:lpstr>Study design</vt:lpstr>
      <vt:lpstr>Socioeconomic disparities in a UK primary care asthma cohort</vt:lpstr>
      <vt:lpstr>Demographic and clinical characteristics of asthma patients by SES</vt:lpstr>
      <vt:lpstr>Impact of SES on asthma presentations, treatment processes and clinical outcomes in UK primary carea</vt:lpstr>
      <vt:lpstr>Age influences the magnitude of SES’s impact on asthma outcomes</vt:lpstr>
      <vt:lpstr>Ethnicity influences the magnitude of SES’s impact on asthma outcomes</vt:lpstr>
      <vt:lpstr>Conclusions</vt:lpstr>
      <vt:lpstr>Acknowledgements</vt:lpstr>
      <vt:lpstr>PowerPoint Presentation</vt:lpstr>
      <vt:lpstr>Background and Objectives</vt:lpstr>
      <vt:lpstr>Study design – Data collection</vt:lpstr>
      <vt:lpstr>Study design – Development of the Biologic ACcessibility Score (BACS)</vt:lpstr>
      <vt:lpstr>Study design – Outcomes</vt:lpstr>
      <vt:lpstr>Results – Omalizumab BACS for ISAR countries</vt:lpstr>
      <vt:lpstr>Results – Mepolizumab BACS for ISAR countries</vt:lpstr>
      <vt:lpstr>Results – Reslizumab BACS for ISAR countries</vt:lpstr>
      <vt:lpstr>Results – Benralizumab BACS for ISAR countries</vt:lpstr>
      <vt:lpstr>Results – Dupilumab BACS for ISAR countries</vt:lpstr>
      <vt:lpstr>Results – Most common biologic prescription criteria globally</vt:lpstr>
      <vt:lpstr>Results – Licensing and reimbursement status of biologics globally</vt:lpstr>
      <vt:lpstr>Conclusions</vt:lpstr>
      <vt:lpstr>Acknowledgements</vt:lpstr>
      <vt:lpstr>Real World Biologic Use and Switch Patterns in Severe Asthma: Data from the International Severe Asthma Registry</vt:lpstr>
      <vt:lpstr>Real world biologic use and switch patterns in severe asthma</vt:lpstr>
      <vt:lpstr>Demographic and clinical characteristics of severe asthma patients before initiation of the first biologic</vt:lpstr>
      <vt:lpstr>Patterns of biologic use over time by biologic class</vt:lpstr>
      <vt:lpstr>Patterns of biologic use in patients with severe asthma</vt:lpstr>
      <vt:lpstr>Time to biologic cessation in patients with severe asthma</vt:lpstr>
      <vt:lpstr>Patterns of biologic switches for patients with severe asthma</vt:lpstr>
      <vt:lpstr>Patterns of biologic switches by age, LTOCS use, age of asthma onset and presence of nasal polyps</vt:lpstr>
      <vt:lpstr>Reasons a patient stopped or switched their first-prescribed biologic</vt:lpstr>
      <vt:lpstr>Sensitivity analyses of prospective and non-US patients: Patterns of biologic use</vt:lpstr>
      <vt:lpstr>Sensitivity analyses of prospective and non-US patients: Patterns of first biologic switch</vt:lpstr>
      <vt:lpstr>Conclusions</vt:lpstr>
      <vt:lpstr>Acknowledgements</vt:lpstr>
      <vt:lpstr>Asthma exacerbations are associated with a decline in lung function: a longitudinal population-based study</vt:lpstr>
      <vt:lpstr>The role of exacerbations on lung function trajectory in a broad asthma population</vt:lpstr>
      <vt:lpstr>PowerPoint Presentation</vt:lpstr>
      <vt:lpstr>Age and lung function decline</vt:lpstr>
      <vt:lpstr> Characterization of Patients in the International Severe Asthma Registry with High Steroid Exposure Who Did or Did Not Initiate Biologic Therapy GLITTER I</vt:lpstr>
      <vt:lpstr>Aim and Methods</vt:lpstr>
      <vt:lpstr>Disparity in biologic accessibility worldwide evident: 29% of SA patients with high oral corticosteroid exposure did not receive biologics </vt:lpstr>
      <vt:lpstr>Serious infectious events, nasal polyps and inadequate asthma control appear to encourage biologic prescribing for SA patients with high oral corticosteroid exposure </vt:lpstr>
      <vt:lpstr>Initiation of biologic therapy more likely in those with greater degree of eosinophilic asthma</vt:lpstr>
      <vt:lpstr>One third of severe asthma patients with high oral corticosteroid exposure did not receive biologics despite similar exacerbation frequency and HCRU as those who initiated a biologic</vt:lpstr>
      <vt:lpstr>Summary: One third of severe asthma patients with high oral corticosteroid exposure did not receive biologics despite similarities in disease burden</vt:lpstr>
      <vt:lpstr>Impact of Initiating Biologics in Patients With Severe Asthma on Long-term Oral Corticosteroids or Frequent Rescue Steroids (GLITTER II): Data From the International Severe Asthma Registry</vt:lpstr>
      <vt:lpstr>Aim and Methods</vt:lpstr>
      <vt:lpstr>Change from baseline in exacerbation rates, asthma control, emergency department visits, and hospital visits</vt:lpstr>
      <vt:lpstr>Effectiveness of biologic initiation vs non-initiation  on OCS reduction</vt:lpstr>
      <vt:lpstr>Effectiveness of biologic initiation vs non-initiation  on healthcare resource utilisation</vt:lpstr>
      <vt:lpstr>Conclusions</vt:lpstr>
      <vt:lpstr>PowerPoint Presentation</vt:lpstr>
      <vt:lpstr>Aim and Methods</vt:lpstr>
      <vt:lpstr>Comparative effectiveness of Anti-IgE and Anti-IL5/5R </vt:lpstr>
      <vt:lpstr>Conclusions</vt:lpstr>
      <vt:lpstr>PowerPoint Presentation</vt:lpstr>
      <vt:lpstr> Analysis of comorbidities and multimorbidity in adult patients in the International Severe Asthma Registry: PRISM I  </vt:lpstr>
      <vt:lpstr>Aim and Methods</vt:lpstr>
      <vt:lpstr> Most patients had at least 3 comorbidities of any type </vt:lpstr>
      <vt:lpstr>Many individual comorbidities were associated with receiving LTOCS*</vt:lpstr>
      <vt:lpstr>Many individual comorbidities were associated with higher exacerbation rates*</vt:lpstr>
      <vt:lpstr>PowerPoint Presentation</vt:lpstr>
      <vt:lpstr>Having hypertension or osteoporosis was associated with a worse outcome in each of the 4 asthma outcomes assessed*</vt:lpstr>
      <vt:lpstr>Chronic Rhinosinusitis and Nasal Polyps associated with greater number of  exacerbations and use of LTOCS*</vt:lpstr>
      <vt:lpstr>Patients with a greater number of comorbidities, both overall and for each comorbidity category, had worse asthma outcomes</vt:lpstr>
      <vt:lpstr>Summary: Comorbidity or multimorbidity is reported in most adults with severe asthma and is associated with poorer asthma-related outcomes</vt:lpstr>
      <vt:lpstr>Association between T2-related co-morbidities and effectiveness of biologics in severe asthma  </vt:lpstr>
      <vt:lpstr>Aim and Methods</vt:lpstr>
      <vt:lpstr> Irrespective of T2 comorbidities all groups showed improvement  but greater in those with CRS+/- NP </vt:lpstr>
      <vt:lpstr>Severe asthma patients with CRS / NP benefit from biologics  to a greater extent than patients without: exacerbations</vt:lpstr>
      <vt:lpstr>Severe asthma patients with CRS / NP benefit from biologics  to a greater extent than patients without: lung function</vt:lpstr>
      <vt:lpstr>Severe asthma patients with CRS / NP benefit from biologics  to a greater extent than patients without: asthma control</vt:lpstr>
      <vt:lpstr>No additional benefit observed in terms of LTOCS dose reduction</vt:lpstr>
      <vt:lpstr> PRISM II Summary  The power of biologics to improve severe asthma outcomes in patients with T2 comorbidities</vt:lpstr>
      <vt:lpstr>Adult severe asthma registries: a global and growing inventory</vt:lpstr>
      <vt:lpstr>Aim and Methods</vt:lpstr>
      <vt:lpstr>Severe asthma registries from across the globe</vt:lpstr>
      <vt:lpstr>Majority of severe asthma registries collect &gt;90% of ISAR’s core variables and most registries collect safety variables</vt:lpstr>
      <vt:lpstr>Conclusions</vt:lpstr>
      <vt:lpstr>Impact of pre-biologic impairment on meeting domain-specific biologic responder definitions in patients with severe asthma (BEAM)</vt:lpstr>
      <vt:lpstr>Aim and Methods</vt:lpstr>
      <vt:lpstr>Statistically significant improvements were observed from pre- to post-biologic initiation for all asthma outcome domains assessed</vt:lpstr>
      <vt:lpstr>Responders to biologics increased with greater pre-biologic impairment: Increasing from 70.2 to 90.0% for exacerbation rate, 46.3 to 52.3% for asthma control, 31.1 to 58.5% for LTOCS daily dose, and 35.8 to 50.6% for ppFEV1 </vt:lpstr>
      <vt:lpstr>Even those with low pre-biologic impairment, who would be actively excluded from RCTs investigating biologic efficacy, exhibited clinically meaningful post-biologic improvement</vt:lpstr>
      <vt:lpstr>Proportion of patients showing improvement post-biologic tended to be greater for anti–IL-5/5R compared to anti-IgE, irrespective of the degree of pre-biologic impairment</vt:lpstr>
      <vt:lpstr>Summary BEAM: Improvement across all domains,   with greater pre-biologic disease, but meaningful change even with      pre-biologic impairment </vt:lpstr>
      <vt:lpstr>International Variation in Severe Exacerbation Rates in Patients with Severe Asthma </vt:lpstr>
      <vt:lpstr>Aim and Methods</vt:lpstr>
      <vt:lpstr>Large between-country variations of severe asthma exacerbation rates </vt:lpstr>
      <vt:lpstr>PowerPoint Presentation</vt:lpstr>
      <vt:lpstr>PowerPoint Presentation</vt:lpstr>
      <vt:lpstr>Association between pre-biologic T2-biomarker combinations and response to biologics in patients with severe asthma (IGNITE)</vt:lpstr>
      <vt:lpstr>Aim and Methods</vt:lpstr>
      <vt:lpstr>What is already known? Background and rationale: BEC predicts less exacerbations with biologics than placebo but little dose response within the active arm</vt:lpstr>
      <vt:lpstr>BEC and FeNO significantly associated with degree of lung function improvement following treatment with anti-IL5/5R or anti-IgE biologics</vt:lpstr>
      <vt:lpstr>BEC associated with greater asthma control for patients receiving anti-IL5/5R</vt:lpstr>
      <vt:lpstr>Pre-biologic biomarkers not strongly associated with the extent of pre- to post-therapy reduction in exacerbations</vt:lpstr>
      <vt:lpstr>Summary IGNITE: BEC and FeNO predict effectiveness of biologic therapies in Severe Asthma </vt:lpstr>
      <vt:lpstr>Exploring different composite definitions of responders and non-responders  to biologic treatment for severe asthma (FULL BEAM response) Exploring Definitions and Predictors of Severe Asthma Clinical Remission Post-Biologic in Adults (FULL BEAM remission)</vt:lpstr>
      <vt:lpstr>Aims and Methods</vt:lpstr>
      <vt:lpstr>Response and remission definitions</vt:lpstr>
      <vt:lpstr>Spectrum of biologic responders, ranging from 11-80% depending upon type and number of domains used to define response</vt:lpstr>
      <vt:lpstr>Patient and clinical characteristics associated with response</vt:lpstr>
      <vt:lpstr>Residual impairments in responders by pre-biologic levels of impairment</vt:lpstr>
      <vt:lpstr>Proportion of patients in remission by different definitions</vt:lpstr>
      <vt:lpstr>Patients with less severe disease and shorter duration of asthma pre-biologic have a better chance of achieving clinical remission post-biologic</vt:lpstr>
      <vt:lpstr>PowerPoint Presentation</vt:lpstr>
      <vt:lpstr>PowerPoint Presentation</vt:lpstr>
      <vt:lpstr>Real-World Biologics Response and Super-Response in the International Severe Asthma Registry cohort (LUMINANT)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Disease Burden and Access to Biologic Therapy in Patients with Severe Asthma, 2017–2022: An Analysis of the International Severe Asthma Registry (EVEREST) </vt:lpstr>
      <vt:lpstr>Aim and Methods1</vt:lpstr>
      <vt:lpstr>High biomarkers, comorbidity prevalence and disease burden across all groups, including T2-targeted biologic recipients and those who did not receive biologics</vt:lpstr>
      <vt:lpstr>Substantial burden of exacerbations and uncontrolled asthma across all groups, particularly in patients without access to biologics and those who have access but did not receive biologics</vt:lpstr>
      <vt:lpstr>Considerable burden of exacerbations, asthma control and LTOCS use among T2-targeted biologic recipients despite treatment</vt:lpstr>
      <vt:lpstr>Summary: Substantial disease burden was observed in patients without access to biologics, those who have access but did not receive biologics, and T2-targeted biologic recipients</vt:lpstr>
      <vt:lpstr>Real-World Biologic Use Patterns in Severe Asthma, 2015–2021: the CLEAR Study</vt:lpstr>
      <vt:lpstr>Aim and Methods</vt:lpstr>
      <vt:lpstr>Biologic initiators (pre-biologic initiation) were more likely to have uncontrolled asthma, and had more exacerbations and higher biomarker levels than non-initiators (within 12 months before the index date) </vt:lpstr>
      <vt:lpstr>Pre-biologic initiation, continuers were more likely than switchers or stoppers to have uncontrolled asthma; switchers had higher FeNO levels and were less likely to be receiving LTOCS than continuers or stoppers</vt:lpstr>
      <vt:lpstr>Biologic initiators had fewer exacerbations, were less likely to have uncontrolled asthma and had a greater reduction in daily LTOCS dose than non-initiators during the follow-up period*</vt:lpstr>
      <vt:lpstr>There were no substantive differences between biologic initiators and non-initiators in rates of healthcare resource utilization during the follow-up period*</vt:lpstr>
      <vt:lpstr>After biologic initiation, continuers had fewer exacerbations, lower LTOCS use and were less likely to have uncontrolled asthma than switchers or stoppers at follow-up*</vt:lpstr>
      <vt:lpstr>After biologic initiation, continuers had lower rates of healthcare resource utilization than switchers at follow-up*</vt:lpstr>
      <vt:lpstr>Summary: Among biologic initiators, switching or stopping biologic therapy was associated with worse clinical outcomes than continuing the initial therapy</vt:lpstr>
      <vt:lpstr>Impact of biologic initiation on oral corticosteroid use in the International Severe Asthma Registry and the Optimum Patient Care Research Database: a pooled analysis of real-world data</vt:lpstr>
      <vt:lpstr>PowerPoint Presentation</vt:lpstr>
      <vt:lpstr>Aim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SOLAR II: Prevention of cardiovascular and other systemic adverse outcomes in patients with asthma treated with biologics </vt:lpstr>
      <vt:lpstr>Summary of the SOLAR II study</vt:lpstr>
      <vt:lpstr>Background and Rationale: OCS exposure and association with health conditions</vt:lpstr>
      <vt:lpstr>Background and Rationale: Dose-response OCS exposure and adverse events</vt:lpstr>
      <vt:lpstr>Study Aim</vt:lpstr>
      <vt:lpstr>The International Severe Asthma Registry (ISAR), 2017 – today</vt:lpstr>
      <vt:lpstr>SOLAR study data sources: ISAR and OPCRD</vt:lpstr>
      <vt:lpstr>Study design</vt:lpstr>
      <vt:lpstr>Statistical analyses</vt:lpstr>
      <vt:lpstr>Patient flow</vt:lpstr>
      <vt:lpstr>Results: Baseline characteristics (pre- and post-IPTW)</vt:lpstr>
      <vt:lpstr>Results: Baseline characteristics</vt:lpstr>
      <vt:lpstr>Results: Association between biologic initiation and risk of OCS-related adverse outcomes</vt:lpstr>
      <vt:lpstr>Results: Benchmarking, implications for payors</vt:lpstr>
      <vt:lpstr>Conclusions</vt:lpstr>
      <vt:lpstr>Clinical implications of SOLAR I &amp; II: New tools within ISAR</vt:lpstr>
      <vt:lpstr>PowerPoint Presentation</vt:lpstr>
      <vt:lpstr>Biomarker profile and disease burden associated with intermittent and long-term oral corticosteroid use in patients with severe asthma prior to biologic initiation in real-life (STAR)</vt:lpstr>
      <vt:lpstr>Summary of the STAR study</vt:lpstr>
      <vt:lpstr>Background and Rationale</vt:lpstr>
      <vt:lpstr>Aim</vt:lpstr>
      <vt:lpstr>STAR study data source: ISAR (23 countries)</vt:lpstr>
      <vt:lpstr>Methods</vt:lpstr>
      <vt:lpstr>Patient flow and overall phenotypic characterization</vt:lpstr>
      <vt:lpstr>Pre-biologic BEC according to OCS use</vt:lpstr>
      <vt:lpstr>Pre-biologic FeNO and IgE according to OCS use</vt:lpstr>
      <vt:lpstr>Severe asthma phenotypes by pattern of OCS use</vt:lpstr>
      <vt:lpstr>Disease characteristics of LTOCS users by BEC</vt:lpstr>
      <vt:lpstr>Clinical implications for LTOCS users with low BEC</vt:lpstr>
      <vt:lpstr>Conclusions</vt:lpstr>
      <vt:lpstr>Prediction pathway for severe asthma exacerbations: a Bayesian Network analysis</vt:lpstr>
      <vt:lpstr>Aim and Methods</vt:lpstr>
      <vt:lpstr>ISAR participating countries</vt:lpstr>
      <vt:lpstr>The comprehensive local neighborhood network of relevant predictors </vt:lpstr>
      <vt:lpstr>PowerPoint Presentation</vt:lpstr>
      <vt:lpstr>The conditional probability table of BN and counterfactual analysis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Severe asthma registry (ISAR): protocol for a global registry</dc:title>
  <dc:creator>Medscript Ltd Ireland</dc:creator>
  <cp:lastModifiedBy>Pui Yee Lai</cp:lastModifiedBy>
  <cp:revision>1</cp:revision>
  <dcterms:created xsi:type="dcterms:W3CDTF">2024-09-23T02:07:46Z</dcterms:created>
  <dcterms:modified xsi:type="dcterms:W3CDTF">2025-07-14T07:10:59Z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2023-09-04T00:00:00Z</vt:filetime>
  </property>
  <property fmtid="{D5CDD505-2E9C-101B-9397-08002B2CF9AE}" pid="3" name="Creator">
    <vt:lpwstr>Microsoft® PowerPoint® for Microsoft 365</vt:lpwstr>
  </property>
  <property fmtid="{D5CDD505-2E9C-101B-9397-08002B2CF9AE}" pid="4" name="LastSaved">
    <vt:filetime>2024-09-23T00:00:00Z</vt:filetime>
  </property>
  <property fmtid="{D5CDD505-2E9C-101B-9397-08002B2CF9AE}" pid="5" name="Producer">
    <vt:lpwstr>Microsoft® PowerPoint® for Microsoft 365</vt:lpwstr>
  </property>
  <property fmtid="{D5CDD505-2E9C-101B-9397-08002B2CF9AE}" pid="6" name="ContentTypeId">
    <vt:lpwstr>0x010100876141BDA2721B41837B8BA28E55ACAF</vt:lpwstr>
  </property>
  <property fmtid="{D5CDD505-2E9C-101B-9397-08002B2CF9AE}" pid="7" name="MediaServiceImageTags">
    <vt:lpwstr/>
  </property>
</Properties>
</file>